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54"/>
  </p:notesMasterIdLst>
  <p:handoutMasterIdLst>
    <p:handoutMasterId r:id="rId55"/>
  </p:handoutMasterIdLst>
  <p:sldIdLst>
    <p:sldId id="542" r:id="rId3"/>
    <p:sldId id="914" r:id="rId4"/>
    <p:sldId id="856" r:id="rId5"/>
    <p:sldId id="846" r:id="rId6"/>
    <p:sldId id="883" r:id="rId7"/>
    <p:sldId id="299" r:id="rId8"/>
    <p:sldId id="298" r:id="rId9"/>
    <p:sldId id="895" r:id="rId10"/>
    <p:sldId id="918" r:id="rId11"/>
    <p:sldId id="916" r:id="rId12"/>
    <p:sldId id="919" r:id="rId13"/>
    <p:sldId id="393" r:id="rId14"/>
    <p:sldId id="403" r:id="rId15"/>
    <p:sldId id="397" r:id="rId16"/>
    <p:sldId id="398" r:id="rId17"/>
    <p:sldId id="924" r:id="rId18"/>
    <p:sldId id="888" r:id="rId19"/>
    <p:sldId id="890" r:id="rId20"/>
    <p:sldId id="891" r:id="rId21"/>
    <p:sldId id="892" r:id="rId22"/>
    <p:sldId id="920" r:id="rId23"/>
    <p:sldId id="921" r:id="rId24"/>
    <p:sldId id="925" r:id="rId25"/>
    <p:sldId id="922" r:id="rId26"/>
    <p:sldId id="923" r:id="rId27"/>
    <p:sldId id="460" r:id="rId28"/>
    <p:sldId id="848" r:id="rId29"/>
    <p:sldId id="851" r:id="rId30"/>
    <p:sldId id="880" r:id="rId31"/>
    <p:sldId id="852" r:id="rId32"/>
    <p:sldId id="926" r:id="rId33"/>
    <p:sldId id="911" r:id="rId34"/>
    <p:sldId id="894" r:id="rId35"/>
    <p:sldId id="896" r:id="rId36"/>
    <p:sldId id="912" r:id="rId37"/>
    <p:sldId id="913" r:id="rId38"/>
    <p:sldId id="897" r:id="rId39"/>
    <p:sldId id="917" r:id="rId40"/>
    <p:sldId id="261" r:id="rId41"/>
    <p:sldId id="262" r:id="rId42"/>
    <p:sldId id="267" r:id="rId43"/>
    <p:sldId id="269" r:id="rId44"/>
    <p:sldId id="268" r:id="rId45"/>
    <p:sldId id="899" r:id="rId46"/>
    <p:sldId id="882" r:id="rId47"/>
    <p:sldId id="900" r:id="rId48"/>
    <p:sldId id="901" r:id="rId49"/>
    <p:sldId id="903" r:id="rId50"/>
    <p:sldId id="902" r:id="rId51"/>
    <p:sldId id="854" r:id="rId52"/>
    <p:sldId id="893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1" autoAdjust="0"/>
    <p:restoredTop sz="84438"/>
  </p:normalViewPr>
  <p:slideViewPr>
    <p:cSldViewPr snapToObjects="1">
      <p:cViewPr varScale="1">
        <p:scale>
          <a:sx n="77" d="100"/>
          <a:sy n="77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>
            <a:extLst>
              <a:ext uri="{FF2B5EF4-FFF2-40B4-BE49-F238E27FC236}">
                <a16:creationId xmlns:a16="http://schemas.microsoft.com/office/drawing/2014/main" id="{EE05DB25-0DE5-484F-AEC0-DEE8B03DDD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24536B62-C614-CF4F-9E5C-6D33303CE0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41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19F87E7D-91A2-9E49-912E-8030DA53C39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8F6F936-C305-0A4D-810A-332AF6547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6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498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>
            <a:extLst>
              <a:ext uri="{FF2B5EF4-FFF2-40B4-BE49-F238E27FC236}">
                <a16:creationId xmlns:a16="http://schemas.microsoft.com/office/drawing/2014/main" id="{7039C815-0EFE-394C-9D2B-E1FFF27077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41E2D98-F04A-9F4C-940B-F1F930E930A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42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EECE8653-55D4-034C-805B-9FA30E79D65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EE14B48-1648-FD48-96DB-E53CE676BD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6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77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>
            <a:extLst>
              <a:ext uri="{FF2B5EF4-FFF2-40B4-BE49-F238E27FC236}">
                <a16:creationId xmlns:a16="http://schemas.microsoft.com/office/drawing/2014/main" id="{310DACEE-7426-724A-93EA-6B24AFEED7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CB87281-2220-5248-8E51-F427AF21A15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43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97160017-7BF6-FB49-97E5-69D42E36476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AE11E0C-B2F7-6842-BF57-0463C77E3C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6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04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4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4CB4599-CABB-B74C-B295-8E6AA46E72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908F9CE-62F7-CD40-BC5E-8F05E7E4B9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0A4135-ECC9-D34D-9C5C-FA80A8418F75}" type="datetime4">
              <a:rPr lang="en-US" altLang="en-US" smtClean="0">
                <a:latin typeface="Times New Roman" panose="02020603050405020304" pitchFamily="18" charset="0"/>
              </a:rPr>
              <a:pPr/>
              <a:t>February 3,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CF2FE9B0-1BDC-9943-BE9D-E1D0E3A55E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FCDD30A5-F7DE-274C-9544-0DC874D3D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9D07AB-F136-2347-AEB3-12A34F29E26F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ABC69136-F6BE-AE43-9D7C-EDC32FA82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CC48CA7A-D722-2945-9086-0DE1D45A4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347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A59BBD4-2922-174C-A488-A1C8D11568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EC9E1EC-9C49-5A41-A9B2-97B010E2EE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B984A0-A423-A944-B5E3-A64155F42390}" type="datetime4">
              <a:rPr lang="en-US" altLang="en-US" smtClean="0">
                <a:latin typeface="Times New Roman" panose="02020603050405020304" pitchFamily="18" charset="0"/>
              </a:rPr>
              <a:pPr/>
              <a:t>February 3,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D92D8A72-690C-CD4A-A028-D24511CCC6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CD239690-2D66-5647-81CC-0F2CDD662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72DAD-9FA9-F34A-B909-BD5BBC02DE99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57D59F9D-ABFF-C04C-8AF5-3416E3144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148C4925-6931-BF4F-BC7A-B32370DCF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456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rgbClr val="C00000"/>
                </a:solidFill>
                <a:cs typeface="Calibri" panose="020F0502020204030204" pitchFamily="34" charset="0"/>
              </a:rPr>
              <a:t> Energy </a:t>
            </a: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= </a:t>
            </a:r>
            <a:r>
              <a:rPr lang="en-US" altLang="en-US" b="1" dirty="0">
                <a:solidFill>
                  <a:srgbClr val="C00000"/>
                </a:solidFill>
                <a:cs typeface="Calibri" panose="020F0502020204030204" pitchFamily="34" charset="0"/>
              </a:rPr>
              <a:t>power x time </a:t>
            </a:r>
            <a:r>
              <a:rPr lang="en-US" altLang="en-US" dirty="0">
                <a:cs typeface="Calibri" panose="020F0502020204030204" pitchFamily="34" charset="0"/>
              </a:rPr>
              <a:t>= </a:t>
            </a:r>
            <a:r>
              <a:rPr lang="en-US" altLang="en-US" b="1" dirty="0">
                <a:cs typeface="Calibri" panose="020F0502020204030204" pitchFamily="34" charset="0"/>
              </a:rPr>
              <a:t>(</a:t>
            </a:r>
            <a:r>
              <a:rPr lang="en-US" altLang="en-US" b="1" dirty="0" err="1">
                <a:cs typeface="Calibri" panose="020F0502020204030204" pitchFamily="34" charset="0"/>
              </a:rPr>
              <a:t>dynpower</a:t>
            </a:r>
            <a:r>
              <a:rPr lang="en-US" altLang="en-US" b="1" dirty="0">
                <a:cs typeface="Calibri" panose="020F0502020204030204" pitchFamily="34" charset="0"/>
              </a:rPr>
              <a:t> + </a:t>
            </a:r>
            <a:r>
              <a:rPr lang="en-US" altLang="en-US" b="1" dirty="0" err="1">
                <a:cs typeface="Calibri" panose="020F0502020204030204" pitchFamily="34" charset="0"/>
              </a:rPr>
              <a:t>lkgpower</a:t>
            </a:r>
            <a:r>
              <a:rPr lang="en-US" altLang="en-US" b="1" dirty="0">
                <a:cs typeface="Calibri" panose="020F0502020204030204" pitchFamily="34" charset="0"/>
              </a:rPr>
              <a:t>) x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:a16="http://schemas.microsoft.com/office/drawing/2014/main" id="{980C323E-49A7-7342-A23B-DA210D66DD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417328C-3524-694B-B203-A2FE3A981C2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39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BDB41447-FF06-F94D-93B0-BD107C3E93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8C22B66-9AB4-FA4D-B2A8-D3FDCC3EB2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6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41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>
            <a:extLst>
              <a:ext uri="{FF2B5EF4-FFF2-40B4-BE49-F238E27FC236}">
                <a16:creationId xmlns:a16="http://schemas.microsoft.com/office/drawing/2014/main" id="{A87115A8-16F7-9143-8BFB-366561730A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50D8250-00E0-A146-9C57-35A36149A0A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pPr>
                <a:lnSpc>
                  <a:spcPct val="95000"/>
                </a:lnSpc>
                <a:buClrTx/>
                <a:buFontTx/>
                <a:buNone/>
              </a:pPr>
              <a:t>40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785321F-DFB0-7A4B-AAB4-8B41A00282A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63E025E-DF48-314D-B255-960CDE7A10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64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5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13949C-E0D3-DC49-8489-43CEF41C45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D181762-6CD4-0841-8DE5-12A2FA4F863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0413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32BF65-4AE9-4440-8857-7C75FD5DEB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37138B8D-762B-724B-8B03-865C030268A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495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  <p:sldLayoutId id="2147483681" r:id="rId15"/>
    <p:sldLayoutId id="2147483682" r:id="rId16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lp.org/db/conf/iccad/iccad2006.html#ParkhurstDG0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versal_Flash_Storag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Lecture 4: Beyond Moore’s Law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335A-F64E-984A-85CC-076C1509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Clock Speed Improvement – Processor Design</a:t>
            </a:r>
          </a:p>
        </p:txBody>
      </p:sp>
    </p:spTree>
    <p:extLst>
      <p:ext uri="{BB962C8B-B14F-4D97-AF65-F5344CB8AC3E}">
        <p14:creationId xmlns:p14="http://schemas.microsoft.com/office/powerpoint/2010/main" val="64292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32C1D-8303-3D41-96AC-CC0E00F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Increase in Clock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A5FAC-6F7C-2A43-9136-AF05FAF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Microarchitecture must be able to do meaningful work in each clock cycle</a:t>
            </a:r>
          </a:p>
          <a:p>
            <a:r>
              <a:rPr lang="en-US" dirty="0"/>
              <a:t>Microarchitecture uses pipeline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>
            <a:extLst>
              <a:ext uri="{FF2B5EF4-FFF2-40B4-BE49-F238E27FC236}">
                <a16:creationId xmlns:a16="http://schemas.microsoft.com/office/drawing/2014/main" id="{53702A01-9BE7-7241-8C81-676ACC73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40" y="322284"/>
            <a:ext cx="3629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>
                <a:latin typeface="Calibri" pitchFamily="34" charset="0"/>
                <a:ea typeface="+mj-ea"/>
                <a:cs typeface="+mj-cs"/>
              </a:defRPr>
            </a:lvl1pPr>
            <a:lvl2pPr marL="119063" indent="-119063" eaLnBrk="1" hangingPunct="1">
              <a:defRPr sz="3600"/>
            </a:lvl2pPr>
            <a:lvl3pPr marL="119063" indent="-119063" eaLnBrk="1" hangingPunct="1">
              <a:defRPr sz="3600"/>
            </a:lvl3pPr>
            <a:lvl4pPr marL="119063" indent="-119063" eaLnBrk="1" hangingPunct="1">
              <a:defRPr sz="3600"/>
            </a:lvl4pPr>
            <a:lvl5pPr marL="119063" indent="-119063" eaLnBrk="1" hangingPunct="1">
              <a:defRPr sz="3600"/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altLang="en-US" dirty="0"/>
              <a:t>The Basic Pipeline</a:t>
            </a: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1E45D619-C9AF-1542-BC5A-7E9843E7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59439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Consider an automobile assembly line: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D617F9ED-FE79-3F42-B705-595AFC66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144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Stage 1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DB633BAF-5DA7-4640-939F-E492FB2C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144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Stage 2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A6E0A64C-FDA2-864E-AD01-E2976128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0"/>
            <a:ext cx="144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Stage 3</a:t>
            </a: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66F08CF9-B3BD-254E-B551-607E1CEE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144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Stage 4</a:t>
            </a:r>
          </a:p>
        </p:txBody>
      </p:sp>
      <p:sp>
        <p:nvSpPr>
          <p:cNvPr id="172041" name="Text Box 9">
            <a:extLst>
              <a:ext uri="{FF2B5EF4-FFF2-40B4-BE49-F238E27FC236}">
                <a16:creationId xmlns:a16="http://schemas.microsoft.com/office/drawing/2014/main" id="{A40188EB-A660-9042-8A34-0E9F4908F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0"/>
            <a:ext cx="75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1 day</a:t>
            </a:r>
          </a:p>
        </p:txBody>
      </p:sp>
      <p:sp>
        <p:nvSpPr>
          <p:cNvPr id="172042" name="Text Box 10">
            <a:extLst>
              <a:ext uri="{FF2B5EF4-FFF2-40B4-BE49-F238E27FC236}">
                <a16:creationId xmlns:a16="http://schemas.microsoft.com/office/drawing/2014/main" id="{D9CB4363-430C-0B4C-9339-1E5AEB27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48000"/>
            <a:ext cx="75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1 day</a:t>
            </a:r>
          </a:p>
        </p:txBody>
      </p:sp>
      <p:sp>
        <p:nvSpPr>
          <p:cNvPr id="172043" name="Text Box 11">
            <a:extLst>
              <a:ext uri="{FF2B5EF4-FFF2-40B4-BE49-F238E27FC236}">
                <a16:creationId xmlns:a16="http://schemas.microsoft.com/office/drawing/2014/main" id="{CBEA6AEF-0DB7-6A4A-9DBE-9D7A8618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75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1 day</a:t>
            </a:r>
          </a:p>
        </p:txBody>
      </p:sp>
      <p:sp>
        <p:nvSpPr>
          <p:cNvPr id="172044" name="Text Box 12">
            <a:extLst>
              <a:ext uri="{FF2B5EF4-FFF2-40B4-BE49-F238E27FC236}">
                <a16:creationId xmlns:a16="http://schemas.microsoft.com/office/drawing/2014/main" id="{C0D98F7F-9475-A846-8EBB-ECF3B9B8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75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1 day</a:t>
            </a:r>
          </a:p>
        </p:txBody>
      </p:sp>
      <p:sp>
        <p:nvSpPr>
          <p:cNvPr id="172045" name="Text Box 13">
            <a:extLst>
              <a:ext uri="{FF2B5EF4-FFF2-40B4-BE49-F238E27FC236}">
                <a16:creationId xmlns:a16="http://schemas.microsoft.com/office/drawing/2014/main" id="{E9DE08D9-5B68-9647-BA75-6A00C32F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289" y="2209800"/>
            <a:ext cx="12366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new car</a:t>
            </a:r>
          </a:p>
          <a:p>
            <a:pPr algn="ctr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rolls out</a:t>
            </a:r>
          </a:p>
          <a:p>
            <a:pPr algn="ctr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day</a:t>
            </a:r>
          </a:p>
        </p:txBody>
      </p:sp>
      <p:sp>
        <p:nvSpPr>
          <p:cNvPr id="172046" name="Line 14">
            <a:extLst>
              <a:ext uri="{FF2B5EF4-FFF2-40B4-BE49-F238E27FC236}">
                <a16:creationId xmlns:a16="http://schemas.microsoft.com/office/drawing/2014/main" id="{B4C146A3-6730-9744-828B-5C9BCC683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47" name="Line 15">
            <a:extLst>
              <a:ext uri="{FF2B5EF4-FFF2-40B4-BE49-F238E27FC236}">
                <a16:creationId xmlns:a16="http://schemas.microsoft.com/office/drawing/2014/main" id="{55A8F16D-8803-6D4B-9E49-068019F8D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48" name="Line 16">
            <a:extLst>
              <a:ext uri="{FF2B5EF4-FFF2-40B4-BE49-F238E27FC236}">
                <a16:creationId xmlns:a16="http://schemas.microsoft.com/office/drawing/2014/main" id="{C1A2354E-DF63-8948-9250-305CF4CFE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432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B1D2D27D-DC54-7B44-A315-B1C5625AE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670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0" name="Rectangle 18">
            <a:extLst>
              <a:ext uri="{FF2B5EF4-FFF2-40B4-BE49-F238E27FC236}">
                <a16:creationId xmlns:a16="http://schemas.microsoft.com/office/drawing/2014/main" id="{45535F29-EB88-5D4C-BF0F-24507AD8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1" name="Rectangle 19">
            <a:extLst>
              <a:ext uri="{FF2B5EF4-FFF2-40B4-BE49-F238E27FC236}">
                <a16:creationId xmlns:a16="http://schemas.microsoft.com/office/drawing/2014/main" id="{90B920AA-1600-F14B-A822-59CCD529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2" name="Line 20">
            <a:extLst>
              <a:ext uri="{FF2B5EF4-FFF2-40B4-BE49-F238E27FC236}">
                <a16:creationId xmlns:a16="http://schemas.microsoft.com/office/drawing/2014/main" id="{79C97EE1-ED4C-E846-9010-480D45BE8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3" name="Line 21">
            <a:extLst>
              <a:ext uri="{FF2B5EF4-FFF2-40B4-BE49-F238E27FC236}">
                <a16:creationId xmlns:a16="http://schemas.microsoft.com/office/drawing/2014/main" id="{2311A2A2-A441-1849-856D-485EFC92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4" name="Rectangle 22">
            <a:extLst>
              <a:ext uri="{FF2B5EF4-FFF2-40B4-BE49-F238E27FC236}">
                <a16:creationId xmlns:a16="http://schemas.microsoft.com/office/drawing/2014/main" id="{AD900604-A9E9-124F-B431-A85A9E7DC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5" name="Rectangle 23">
            <a:extLst>
              <a:ext uri="{FF2B5EF4-FFF2-40B4-BE49-F238E27FC236}">
                <a16:creationId xmlns:a16="http://schemas.microsoft.com/office/drawing/2014/main" id="{6C595476-D054-294C-BC13-A5023AC99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6" name="Line 24">
            <a:extLst>
              <a:ext uri="{FF2B5EF4-FFF2-40B4-BE49-F238E27FC236}">
                <a16:creationId xmlns:a16="http://schemas.microsoft.com/office/drawing/2014/main" id="{A3255ADC-C73A-E346-8701-20514B09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7" name="Line 25">
            <a:extLst>
              <a:ext uri="{FF2B5EF4-FFF2-40B4-BE49-F238E27FC236}">
                <a16:creationId xmlns:a16="http://schemas.microsoft.com/office/drawing/2014/main" id="{6F21735F-CF0A-5143-929F-F243040B8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8" name="Rectangle 26">
            <a:extLst>
              <a:ext uri="{FF2B5EF4-FFF2-40B4-BE49-F238E27FC236}">
                <a16:creationId xmlns:a16="http://schemas.microsoft.com/office/drawing/2014/main" id="{B3CB86BF-AD18-204D-BC1C-827A57D8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59" name="Rectangle 27">
            <a:extLst>
              <a:ext uri="{FF2B5EF4-FFF2-40B4-BE49-F238E27FC236}">
                <a16:creationId xmlns:a16="http://schemas.microsoft.com/office/drawing/2014/main" id="{266CF6C5-2BA6-4648-AFCF-E681035E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60" name="Line 28">
            <a:extLst>
              <a:ext uri="{FF2B5EF4-FFF2-40B4-BE49-F238E27FC236}">
                <a16:creationId xmlns:a16="http://schemas.microsoft.com/office/drawing/2014/main" id="{97EEF150-861A-F042-8349-F3C58F9CD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61" name="Line 29">
            <a:extLst>
              <a:ext uri="{FF2B5EF4-FFF2-40B4-BE49-F238E27FC236}">
                <a16:creationId xmlns:a16="http://schemas.microsoft.com/office/drawing/2014/main" id="{5505379E-0DAA-174F-8D8C-EDB3441C4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62" name="Rectangle 30">
            <a:extLst>
              <a:ext uri="{FF2B5EF4-FFF2-40B4-BE49-F238E27FC236}">
                <a16:creationId xmlns:a16="http://schemas.microsoft.com/office/drawing/2014/main" id="{AB837B0C-9D69-F941-871F-3CFAB30BE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63" name="Rectangle 31">
            <a:extLst>
              <a:ext uri="{FF2B5EF4-FFF2-40B4-BE49-F238E27FC236}">
                <a16:creationId xmlns:a16="http://schemas.microsoft.com/office/drawing/2014/main" id="{D97A36AF-D395-8C49-9DFD-719227D7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64" name="Line 32">
            <a:extLst>
              <a:ext uri="{FF2B5EF4-FFF2-40B4-BE49-F238E27FC236}">
                <a16:creationId xmlns:a16="http://schemas.microsoft.com/office/drawing/2014/main" id="{BBA91E27-DCA1-554A-BDC4-70E3A16BA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65" name="Line 33">
            <a:extLst>
              <a:ext uri="{FF2B5EF4-FFF2-40B4-BE49-F238E27FC236}">
                <a16:creationId xmlns:a16="http://schemas.microsoft.com/office/drawing/2014/main" id="{6B6DC736-2A1B-B448-8A4D-6446D0CF7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4196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070" name="Text Box 38">
            <a:extLst>
              <a:ext uri="{FF2B5EF4-FFF2-40B4-BE49-F238E27FC236}">
                <a16:creationId xmlns:a16="http://schemas.microsoft.com/office/drawing/2014/main" id="{EF05C3E9-4AA7-9143-AC49-E8288A6BA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10" y="3810000"/>
            <a:ext cx="17098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A new car</a:t>
            </a:r>
          </a:p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rolls out every</a:t>
            </a:r>
          </a:p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half day</a:t>
            </a:r>
          </a:p>
        </p:txBody>
      </p:sp>
      <p:sp>
        <p:nvSpPr>
          <p:cNvPr id="172071" name="Text Box 39">
            <a:extLst>
              <a:ext uri="{FF2B5EF4-FFF2-40B4-BE49-F238E27FC236}">
                <a16:creationId xmlns:a16="http://schemas.microsoft.com/office/drawing/2014/main" id="{C7A4AEFC-0C1F-4447-AD79-57E422F3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72057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</a:pPr>
            <a:r>
              <a:rPr lang="en-US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In each case, it takes 4 days to build a car, but…</a:t>
            </a:r>
          </a:p>
          <a:p>
            <a:pPr>
              <a:buClr>
                <a:srgbClr val="FFFF00"/>
              </a:buClr>
            </a:pPr>
            <a:r>
              <a:rPr lang="en-US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More stages </a:t>
            </a:r>
            <a:r>
              <a:rPr lang="en-US" altLang="en-US" sz="2800" b="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more parallelism and less time</a:t>
            </a:r>
          </a:p>
          <a:p>
            <a:pPr>
              <a:buClr>
                <a:srgbClr val="FFFF00"/>
              </a:buClr>
            </a:pPr>
            <a:r>
              <a:rPr lang="en-US" altLang="en-US" sz="2800" b="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   between cars</a:t>
            </a:r>
            <a:endParaRPr lang="en-US" altLang="en-US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3">
            <a:extLst>
              <a:ext uri="{FF2B5EF4-FFF2-40B4-BE49-F238E27FC236}">
                <a16:creationId xmlns:a16="http://schemas.microsoft.com/office/drawing/2014/main" id="{4535BDD9-BA2F-774E-9839-7FD298A3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187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>
                <a:latin typeface="Calibri" pitchFamily="34" charset="0"/>
                <a:ea typeface="+mj-ea"/>
                <a:cs typeface="+mj-cs"/>
              </a:defRPr>
            </a:lvl1pPr>
            <a:lvl2pPr marL="119063" indent="-119063" eaLnBrk="1" hangingPunct="1">
              <a:defRPr sz="3600"/>
            </a:lvl2pPr>
            <a:lvl3pPr marL="119063" indent="-119063" eaLnBrk="1" hangingPunct="1">
              <a:defRPr sz="3600"/>
            </a:lvl3pPr>
            <a:lvl4pPr marL="119063" indent="-119063" eaLnBrk="1" hangingPunct="1">
              <a:defRPr sz="3600"/>
            </a:lvl4pPr>
            <a:lvl5pPr marL="119063" indent="-119063" eaLnBrk="1" hangingPunct="1">
              <a:defRPr sz="3600"/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altLang="en-US" dirty="0"/>
              <a:t>What Determines Clock Speed?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E2858E6D-6ACF-BF47-91D7-0FC70DFB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76248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 Clock speed is a function of work done in each stage – in the earlier examples, the clock speeds were 1 car/day and 2 cars/day</a:t>
            </a:r>
          </a:p>
          <a:p>
            <a:endParaRPr lang="en-US" altLang="en-US" dirty="0"/>
          </a:p>
          <a:p>
            <a:r>
              <a:rPr lang="en-US" altLang="en-US" dirty="0"/>
              <a:t> Similarly, it takes plenty of “work” to execute an instruction and this work is broken into stages</a:t>
            </a:r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AC211B6-81EB-8048-B55A-CE88AB51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86400"/>
            <a:ext cx="6781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Execution of a single instruction</a:t>
            </a:r>
          </a:p>
        </p:txBody>
      </p:sp>
      <p:sp>
        <p:nvSpPr>
          <p:cNvPr id="182278" name="Line 6">
            <a:extLst>
              <a:ext uri="{FF2B5EF4-FFF2-40B4-BE49-F238E27FC236}">
                <a16:creationId xmlns:a16="http://schemas.microsoft.com/office/drawing/2014/main" id="{AB7F6F06-F119-F141-9C13-C0EB09035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79" name="Line 7">
            <a:extLst>
              <a:ext uri="{FF2B5EF4-FFF2-40B4-BE49-F238E27FC236}">
                <a16:creationId xmlns:a16="http://schemas.microsoft.com/office/drawing/2014/main" id="{2F4E751D-8940-924C-9D35-AF0FDA863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0" name="Line 8">
            <a:extLst>
              <a:ext uri="{FF2B5EF4-FFF2-40B4-BE49-F238E27FC236}">
                <a16:creationId xmlns:a16="http://schemas.microsoft.com/office/drawing/2014/main" id="{32828BCF-7A30-904C-9345-307938EC8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1" name="Line 9">
            <a:extLst>
              <a:ext uri="{FF2B5EF4-FFF2-40B4-BE49-F238E27FC236}">
                <a16:creationId xmlns:a16="http://schemas.microsoft.com/office/drawing/2014/main" id="{C9C91B35-8502-E14C-AB2B-5084626F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2" name="Line 10">
            <a:extLst>
              <a:ext uri="{FF2B5EF4-FFF2-40B4-BE49-F238E27FC236}">
                <a16:creationId xmlns:a16="http://schemas.microsoft.com/office/drawing/2014/main" id="{C13D4590-4D04-A848-B516-D653CFF04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3" name="Line 11">
            <a:extLst>
              <a:ext uri="{FF2B5EF4-FFF2-40B4-BE49-F238E27FC236}">
                <a16:creationId xmlns:a16="http://schemas.microsoft.com/office/drawing/2014/main" id="{6FF20383-BCDB-064F-83AB-00C6D6A5F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4" name="Line 12">
            <a:extLst>
              <a:ext uri="{FF2B5EF4-FFF2-40B4-BE49-F238E27FC236}">
                <a16:creationId xmlns:a16="http://schemas.microsoft.com/office/drawing/2014/main" id="{AE67BD60-EE37-244D-BF00-D2199794B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5" name="Line 13">
            <a:extLst>
              <a:ext uri="{FF2B5EF4-FFF2-40B4-BE49-F238E27FC236}">
                <a16:creationId xmlns:a16="http://schemas.microsoft.com/office/drawing/2014/main" id="{6C602D66-3742-8545-9876-27AE66050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6" name="Line 14">
            <a:extLst>
              <a:ext uri="{FF2B5EF4-FFF2-40B4-BE49-F238E27FC236}">
                <a16:creationId xmlns:a16="http://schemas.microsoft.com/office/drawing/2014/main" id="{C09A178B-78E9-7740-BA32-7A4C14527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7" name="Line 15">
            <a:extLst>
              <a:ext uri="{FF2B5EF4-FFF2-40B4-BE49-F238E27FC236}">
                <a16:creationId xmlns:a16="http://schemas.microsoft.com/office/drawing/2014/main" id="{DC42826A-1089-9843-A875-22A5A99A2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8" name="Line 16">
            <a:extLst>
              <a:ext uri="{FF2B5EF4-FFF2-40B4-BE49-F238E27FC236}">
                <a16:creationId xmlns:a16="http://schemas.microsoft.com/office/drawing/2014/main" id="{9D8C79D7-2066-F445-893D-88AECE795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89" name="Line 17">
            <a:extLst>
              <a:ext uri="{FF2B5EF4-FFF2-40B4-BE49-F238E27FC236}">
                <a16:creationId xmlns:a16="http://schemas.microsoft.com/office/drawing/2014/main" id="{604DF93B-2C9E-3B44-BE6E-14ECA1CF2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90" name="Line 18">
            <a:extLst>
              <a:ext uri="{FF2B5EF4-FFF2-40B4-BE49-F238E27FC236}">
                <a16:creationId xmlns:a16="http://schemas.microsoft.com/office/drawing/2014/main" id="{1E7DAE64-051F-EA43-96F3-CD76B1EE8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91" name="Line 19">
            <a:extLst>
              <a:ext uri="{FF2B5EF4-FFF2-40B4-BE49-F238E27FC236}">
                <a16:creationId xmlns:a16="http://schemas.microsoft.com/office/drawing/2014/main" id="{68CD93AB-7AC6-E149-847D-B53E95F5E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92" name="Text Box 20">
            <a:extLst>
              <a:ext uri="{FF2B5EF4-FFF2-40B4-BE49-F238E27FC236}">
                <a16:creationId xmlns:a16="http://schemas.microsoft.com/office/drawing/2014/main" id="{47C0952F-1E25-C747-9F8D-3533CED2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3591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250ps 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4GHz clock speed</a:t>
            </a:r>
            <a:endParaRPr lang="en-US" alt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93" name="Line 21">
            <a:extLst>
              <a:ext uri="{FF2B5EF4-FFF2-40B4-BE49-F238E27FC236}">
                <a16:creationId xmlns:a16="http://schemas.microsoft.com/office/drawing/2014/main" id="{8B2F58EE-A350-2242-9474-7F3305625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105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94" name="Line 22">
            <a:extLst>
              <a:ext uri="{FF2B5EF4-FFF2-40B4-BE49-F238E27FC236}">
                <a16:creationId xmlns:a16="http://schemas.microsoft.com/office/drawing/2014/main" id="{E1ABAE5D-647D-D04B-B313-770D80166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105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295" name="Line 23">
            <a:extLst>
              <a:ext uri="{FF2B5EF4-FFF2-40B4-BE49-F238E27FC236}">
                <a16:creationId xmlns:a16="http://schemas.microsoft.com/office/drawing/2014/main" id="{538A7B22-0E65-B54F-A368-E17CDDE6F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724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>
            <a:extLst>
              <a:ext uri="{FF2B5EF4-FFF2-40B4-BE49-F238E27FC236}">
                <a16:creationId xmlns:a16="http://schemas.microsoft.com/office/drawing/2014/main" id="{ABEFC66C-8BF3-0A40-95FA-3594DD922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5275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>
                <a:latin typeface="Calibri" pitchFamily="34" charset="0"/>
                <a:ea typeface="+mj-ea"/>
                <a:cs typeface="+mj-cs"/>
              </a:defRPr>
            </a:lvl1pPr>
            <a:lvl2pPr marL="119063" indent="-119063" eaLnBrk="1" hangingPunct="1">
              <a:defRPr sz="3600"/>
            </a:lvl2pPr>
            <a:lvl3pPr marL="119063" indent="-119063" eaLnBrk="1" hangingPunct="1">
              <a:defRPr sz="3600"/>
            </a:lvl3pPr>
            <a:lvl4pPr marL="119063" indent="-119063" eaLnBrk="1" hangingPunct="1">
              <a:defRPr sz="3600"/>
            </a:lvl4pPr>
            <a:lvl5pPr marL="119063" indent="-119063" eaLnBrk="1" hangingPunct="1">
              <a:defRPr sz="3600"/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altLang="en-US" dirty="0"/>
              <a:t>Clock Speed Improvements</a:t>
            </a: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96177682-C986-FE4F-A410-F19B9A785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751904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 Why have we seen such dramatic improvements</a:t>
            </a:r>
          </a:p>
          <a:p>
            <a:r>
              <a:rPr lang="en-US" altLang="en-US" dirty="0"/>
              <a:t>  in clock speed?</a:t>
            </a:r>
          </a:p>
          <a:p>
            <a:pPr lvl="1"/>
            <a:r>
              <a:rPr lang="en-US" altLang="en-US" b="0" dirty="0"/>
              <a:t> work has been broken up into more stages</a:t>
            </a:r>
          </a:p>
          <a:p>
            <a:pPr lvl="1"/>
            <a:r>
              <a:rPr lang="en-US" altLang="en-US" b="0" dirty="0"/>
              <a:t>transistors have been becoming faster</a:t>
            </a:r>
          </a:p>
          <a:p>
            <a:pPr lvl="2"/>
            <a:r>
              <a:rPr lang="en-US" altLang="en-US" b="0" dirty="0"/>
              <a:t> as technology improves, we can draw smaller and smaller transistors/gates on a chip and that improves their speed</a:t>
            </a:r>
          </a:p>
          <a:p>
            <a:pPr marL="914400" lvl="2" indent="0">
              <a:buNone/>
            </a:pP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93288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>
            <a:extLst>
              <a:ext uri="{FF2B5EF4-FFF2-40B4-BE49-F238E27FC236}">
                <a16:creationId xmlns:a16="http://schemas.microsoft.com/office/drawing/2014/main" id="{4BFC5B48-C919-5E43-812B-C3CC51EF3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9011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eaLnBrk="1" hangingPunct="1">
              <a:defRPr sz="3600">
                <a:latin typeface="Calibri" pitchFamily="34" charset="0"/>
                <a:ea typeface="+mj-ea"/>
                <a:cs typeface="+mj-cs"/>
              </a:defRPr>
            </a:lvl1pPr>
            <a:lvl2pPr marL="119063" indent="-119063" eaLnBrk="1" hangingPunct="1">
              <a:defRPr sz="3600"/>
            </a:lvl2pPr>
            <a:lvl3pPr marL="119063" indent="-119063" eaLnBrk="1" hangingPunct="1">
              <a:defRPr sz="3600"/>
            </a:lvl3pPr>
            <a:lvl4pPr marL="119063" indent="-119063" eaLnBrk="1" hangingPunct="1">
              <a:defRPr sz="3600"/>
            </a:lvl4pPr>
            <a:lvl5pPr marL="119063" indent="-119063" eaLnBrk="1" hangingPunct="1">
              <a:defRPr sz="3600"/>
            </a:lvl5pPr>
            <a:lvl6pPr marL="576263" fontAlgn="base">
              <a:spcBef>
                <a:spcPct val="0"/>
              </a:spcBef>
              <a:spcAft>
                <a:spcPct val="0"/>
              </a:spcAft>
              <a:defRPr sz="3600"/>
            </a:lvl6pPr>
            <a:lvl7pPr marL="1033463" fontAlgn="base">
              <a:spcBef>
                <a:spcPct val="0"/>
              </a:spcBef>
              <a:spcAft>
                <a:spcPct val="0"/>
              </a:spcAft>
              <a:defRPr sz="3600"/>
            </a:lvl7pPr>
            <a:lvl8pPr marL="1490663" fontAlgn="base">
              <a:spcBef>
                <a:spcPct val="0"/>
              </a:spcBef>
              <a:spcAft>
                <a:spcPct val="0"/>
              </a:spcAft>
              <a:defRPr sz="3600"/>
            </a:lvl8pPr>
            <a:lvl9pPr marL="1947863" fontAlgn="base">
              <a:spcBef>
                <a:spcPct val="0"/>
              </a:spcBef>
              <a:spcAft>
                <a:spcPct val="0"/>
              </a:spcAft>
              <a:defRPr sz="3600"/>
            </a:lvl9pPr>
          </a:lstStyle>
          <a:p>
            <a:r>
              <a:rPr lang="en-US" altLang="en-US" dirty="0"/>
              <a:t>Will these Improvements Continue?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CF5A7963-C642-5F43-ACA6-4D037BF8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719299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b="0">
                <a:latin typeface="Calibri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>
                <a:latin typeface="Calibri" pitchFamily="34" charset="0"/>
              </a:defRPr>
            </a:lvl2pPr>
            <a:lvl3pPr marL="1143000" lvl="2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>
                <a:latin typeface="Calibri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>
                <a:latin typeface="Calibri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altLang="en-US" dirty="0"/>
              <a:t> Transistors will continue to shrink and become faster for some more years</a:t>
            </a:r>
          </a:p>
          <a:p>
            <a:endParaRPr lang="en-US" altLang="en-US" dirty="0"/>
          </a:p>
          <a:p>
            <a:r>
              <a:rPr lang="en-US" altLang="en-US" dirty="0"/>
              <a:t> Each pipeline stage is already pretty small –improvements from this factor will cease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649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335A-F64E-984A-85CC-076C1509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Power Wall </a:t>
            </a:r>
          </a:p>
        </p:txBody>
      </p:sp>
    </p:spTree>
    <p:extLst>
      <p:ext uri="{BB962C8B-B14F-4D97-AF65-F5344CB8AC3E}">
        <p14:creationId xmlns:p14="http://schemas.microsoft.com/office/powerpoint/2010/main" val="374927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8312-DFE0-CE4C-80D2-15BCFF54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71203"/>
            <a:ext cx="7592093" cy="762000"/>
          </a:xfrm>
        </p:spPr>
        <p:txBody>
          <a:bodyPr/>
          <a:lstStyle/>
          <a:p>
            <a:r>
              <a:rPr lang="en-US" altLang="en-US" dirty="0"/>
              <a:t>Power Consumption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7A62-493B-8E4D-9034-48F14DC7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b="1" dirty="0">
                <a:solidFill>
                  <a:srgbClr val="C00000"/>
                </a:solidFill>
                <a:cs typeface="Calibri" panose="020F0502020204030204" pitchFamily="34" charset="0"/>
              </a:rPr>
              <a:t>Power (per unit time) = Dynamic Power + Static Power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b="1" dirty="0">
                <a:solidFill>
                  <a:srgbClr val="C00000"/>
                </a:solidFill>
                <a:cs typeface="Calibri" panose="020F0502020204030204" pitchFamily="34" charset="0"/>
              </a:rPr>
              <a:t>Dynamic power  </a:t>
            </a:r>
            <a:r>
              <a:rPr lang="en-US" altLang="en-US" b="1" dirty="0">
                <a:solidFill>
                  <a:srgbClr val="C00000"/>
                </a:solidFill>
                <a:latin typeface="Symbol" panose="05050102010706020507" pitchFamily="18" charset="2"/>
                <a:cs typeface="Calibri" panose="020F0502020204030204" pitchFamily="34" charset="0"/>
              </a:rPr>
              <a:t>~</a:t>
            </a:r>
            <a:r>
              <a:rPr lang="en-US" altLang="en-US" b="1" dirty="0">
                <a:cs typeface="Calibri" panose="020F0502020204030204" pitchFamily="34" charset="0"/>
              </a:rPr>
              <a:t>  </a:t>
            </a:r>
            <a:r>
              <a:rPr lang="en-US" altLang="en-US" b="1" dirty="0">
                <a:solidFill>
                  <a:srgbClr val="0070C0"/>
                </a:solidFill>
                <a:cs typeface="Calibri" panose="020F0502020204030204" pitchFamily="34" charset="0"/>
              </a:rPr>
              <a:t>capacitance x voltage</a:t>
            </a:r>
            <a:r>
              <a:rPr lang="en-US" altLang="en-US" b="1" baseline="30000" dirty="0">
                <a:solidFill>
                  <a:srgbClr val="0070C0"/>
                </a:solidFill>
                <a:cs typeface="Calibri" panose="020F0502020204030204" pitchFamily="34" charset="0"/>
              </a:rPr>
              <a:t>2</a:t>
            </a:r>
            <a:r>
              <a:rPr lang="en-US" altLang="en-US" b="1" dirty="0">
                <a:solidFill>
                  <a:srgbClr val="0070C0"/>
                </a:solidFill>
                <a:cs typeface="Calibri" panose="020F0502020204030204" pitchFamily="34" charset="0"/>
              </a:rPr>
              <a:t> x frequency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b="1" dirty="0">
                <a:solidFill>
                  <a:srgbClr val="C00000"/>
                </a:solidFill>
                <a:cs typeface="Calibri" panose="020F0502020204030204" pitchFamily="34" charset="0"/>
              </a:rPr>
              <a:t>Leakage Power  ~  </a:t>
            </a:r>
            <a:r>
              <a:rPr lang="en-US" altLang="en-US" b="1" dirty="0">
                <a:solidFill>
                  <a:srgbClr val="0070C0"/>
                </a:solidFill>
                <a:cs typeface="Calibri" panose="020F0502020204030204" pitchFamily="34" charset="0"/>
              </a:rPr>
              <a:t>Voltage x Leakage Current</a:t>
            </a:r>
            <a:endParaRPr lang="en-US" altLang="en-US" b="1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760A5F-6386-CB4F-9B29-2D6E93F0DD91}"/>
              </a:ext>
            </a:extLst>
          </p:cNvPr>
          <p:cNvSpPr txBox="1">
            <a:spLocks/>
          </p:cNvSpPr>
          <p:nvPr/>
        </p:nvSpPr>
        <p:spPr>
          <a:xfrm>
            <a:off x="380242" y="6357318"/>
            <a:ext cx="6839421" cy="5006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Lecture notes: Unit 12  CS 501Computer Architecture – Prof Milo Martin, </a:t>
            </a:r>
            <a:r>
              <a:rPr lang="en-US" dirty="0" err="1"/>
              <a:t>Univ</a:t>
            </a:r>
            <a:r>
              <a:rPr lang="en-US" dirty="0"/>
              <a:t> of Pennsylvania </a:t>
            </a:r>
          </a:p>
        </p:txBody>
      </p:sp>
    </p:spTree>
    <p:extLst>
      <p:ext uri="{BB962C8B-B14F-4D97-AF65-F5344CB8AC3E}">
        <p14:creationId xmlns:p14="http://schemas.microsoft.com/office/powerpoint/2010/main" val="108365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8CF8-E7D1-604F-B68B-845F0BCA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Power </a:t>
            </a:r>
            <a:r>
              <a:rPr lang="en-US" dirty="0" err="1">
                <a:solidFill>
                  <a:srgbClr val="C00000"/>
                </a:solidFill>
              </a:rPr>
              <a:t>P</a:t>
            </a:r>
            <a:r>
              <a:rPr lang="en-US" baseline="-25000" dirty="0" err="1">
                <a:solidFill>
                  <a:srgbClr val="C00000"/>
                </a:solidFill>
              </a:rPr>
              <a:t>dynamic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7D8C-1C48-604D-AA35-C5043596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 is Switching or active power</a:t>
            </a:r>
          </a:p>
          <a:p>
            <a:pPr lvl="1"/>
            <a:r>
              <a:rPr lang="en-IN" dirty="0"/>
              <a:t>Energy to switch a gate (0 to 1, 1 to 0)</a:t>
            </a:r>
          </a:p>
          <a:p>
            <a:pPr lvl="1"/>
            <a:r>
              <a:rPr lang="en-IN" dirty="0"/>
              <a:t>Each gate has capacitance C</a:t>
            </a:r>
          </a:p>
          <a:p>
            <a:pPr lvl="1"/>
            <a:r>
              <a:rPr lang="en-IN" dirty="0"/>
              <a:t>Charge stored is ~ C * V</a:t>
            </a:r>
          </a:p>
          <a:p>
            <a:pPr lvl="1"/>
            <a:r>
              <a:rPr lang="en-IN" dirty="0"/>
              <a:t>Energy to charge/discharge a capacitor is ~ to C * V</a:t>
            </a:r>
            <a:r>
              <a:rPr lang="en-IN" baseline="30000" dirty="0"/>
              <a:t>2</a:t>
            </a:r>
          </a:p>
          <a:p>
            <a:pPr lvl="1"/>
            <a:r>
              <a:rPr lang="en-IN" dirty="0"/>
              <a:t>Time to charge/discharge a capacitor is ~ to V </a:t>
            </a:r>
          </a:p>
          <a:p>
            <a:pPr lvl="2"/>
            <a:r>
              <a:rPr lang="en-IN" dirty="0"/>
              <a:t>Result: frequency ~ to V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P</a:t>
            </a:r>
            <a:r>
              <a:rPr lang="en-IN" b="1" baseline="-25000" dirty="0" err="1">
                <a:solidFill>
                  <a:srgbClr val="FF0000"/>
                </a:solidFill>
              </a:rPr>
              <a:t>dynamic</a:t>
            </a:r>
            <a:r>
              <a:rPr lang="en-IN" b="1" dirty="0">
                <a:solidFill>
                  <a:srgbClr val="FF0000"/>
                </a:solidFill>
              </a:rPr>
              <a:t>  ~  a*C*V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 *f ~ a*C*V</a:t>
            </a:r>
            <a:r>
              <a:rPr lang="en-IN" b="1" baseline="30000" dirty="0">
                <a:solidFill>
                  <a:srgbClr val="FF0000"/>
                </a:solidFill>
              </a:rPr>
              <a:t>3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IN" dirty="0"/>
              <a:t>C: capacitance per transistor (size of transistors)</a:t>
            </a:r>
          </a:p>
          <a:p>
            <a:pPr lvl="1"/>
            <a:r>
              <a:rPr lang="en-IN" dirty="0"/>
              <a:t>V: voltage (supply voltage for gate: </a:t>
            </a:r>
            <a:r>
              <a:rPr lang="en-IN" dirty="0" err="1"/>
              <a:t>Vdd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f: frequency (transistor switching freq. is ~ to clock freq.)</a:t>
            </a:r>
          </a:p>
          <a:p>
            <a:pPr lvl="1"/>
            <a:r>
              <a:rPr lang="en-IN" dirty="0"/>
              <a:t>a: activity factor (not all transistors may switch this cycle) </a:t>
            </a:r>
          </a:p>
          <a:p>
            <a:pPr marL="457200" lvl="1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30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0546-E2C8-8342-A68E-E3AA37BE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843-656C-714D-AFD4-30818265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aka </a:t>
            </a:r>
            <a:r>
              <a:rPr lang="en-IN" dirty="0">
                <a:solidFill>
                  <a:srgbClr val="FF0000"/>
                </a:solidFill>
              </a:rPr>
              <a:t>idle or leakage power</a:t>
            </a:r>
          </a:p>
          <a:p>
            <a:pPr lvl="1"/>
            <a:r>
              <a:rPr lang="en-IN" dirty="0"/>
              <a:t>Transistors don’t turn off all the way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/>
              <a:t>Transistors “leak” </a:t>
            </a:r>
          </a:p>
          <a:p>
            <a:r>
              <a:rPr lang="en-IN" b="1" dirty="0" err="1">
                <a:solidFill>
                  <a:srgbClr val="0070C0"/>
                </a:solidFill>
              </a:rPr>
              <a:t>P</a:t>
            </a:r>
            <a:r>
              <a:rPr lang="en-IN" b="1" baseline="-25000" dirty="0" err="1">
                <a:solidFill>
                  <a:srgbClr val="0070C0"/>
                </a:solidFill>
              </a:rPr>
              <a:t>leak</a:t>
            </a:r>
            <a:r>
              <a:rPr lang="en-IN" b="1" dirty="0">
                <a:solidFill>
                  <a:srgbClr val="0070C0"/>
                </a:solidFill>
              </a:rPr>
              <a:t> ~ V*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baseline="-25000" dirty="0" err="1">
                <a:solidFill>
                  <a:srgbClr val="0070C0"/>
                </a:solidFill>
              </a:rPr>
              <a:t>leak</a:t>
            </a:r>
            <a:endParaRPr lang="en-IN" b="1" baseline="30000" dirty="0">
              <a:solidFill>
                <a:srgbClr val="0070C0"/>
              </a:solidFill>
            </a:endParaRPr>
          </a:p>
          <a:p>
            <a:pPr lvl="1"/>
            <a:r>
              <a:rPr lang="en-IN" dirty="0"/>
              <a:t>V: voltage </a:t>
            </a:r>
          </a:p>
          <a:p>
            <a:pPr lvl="1"/>
            <a:r>
              <a:rPr lang="en-IN" dirty="0" err="1"/>
              <a:t>I</a:t>
            </a:r>
            <a:r>
              <a:rPr lang="en-IN" baseline="-25000" dirty="0" err="1"/>
              <a:t>leak</a:t>
            </a:r>
            <a:r>
              <a:rPr lang="en-IN" dirty="0"/>
              <a:t>  is the current that flows through transistors even when they are off</a:t>
            </a:r>
          </a:p>
          <a:p>
            <a:r>
              <a:rPr lang="en-IN" dirty="0" err="1"/>
              <a:t>P</a:t>
            </a:r>
            <a:r>
              <a:rPr lang="en-IN" baseline="-25000" dirty="0" err="1"/>
              <a:t>leak</a:t>
            </a:r>
            <a:r>
              <a:rPr lang="en-IN" dirty="0"/>
              <a:t> increases with the number of transistors on a chip</a:t>
            </a:r>
          </a:p>
          <a:p>
            <a:pPr lvl="1"/>
            <a:r>
              <a:rPr lang="en-IN" dirty="0"/>
              <a:t>It is increasing – as per Moore’s law</a:t>
            </a:r>
          </a:p>
          <a:p>
            <a:r>
              <a:rPr lang="en-IN" dirty="0"/>
              <a:t>Use of  materials (other than silicon) and circuit level technology – limit the effect of leakage</a:t>
            </a:r>
          </a:p>
          <a:p>
            <a:endParaRPr lang="en-IN" dirty="0"/>
          </a:p>
          <a:p>
            <a:r>
              <a:rPr lang="en-IN" dirty="0"/>
              <a:t>Hence, the focus is on reduction of dynamic power – which also reduces leakage power</a:t>
            </a:r>
            <a:br>
              <a:rPr lang="en-IN" dirty="0"/>
            </a:b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795E-1FE3-DB46-9864-AC31C8BA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4DEFE-9554-0B43-A75F-02760B82872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 dirty="0"/>
              <a:t>Chapter 1 -  Computer Abstractions and Technology - Patterson and Hennessy</a:t>
            </a:r>
          </a:p>
          <a:p>
            <a:r>
              <a:rPr lang="en-US" dirty="0"/>
              <a:t>High Performance Computer Architecture Challenges – Class presentation, </a:t>
            </a:r>
            <a:r>
              <a:rPr lang="en-US" altLang="en-US" dirty="0"/>
              <a:t>Rajeev </a:t>
            </a:r>
            <a:r>
              <a:rPr lang="en-US" altLang="en-US" dirty="0" err="1"/>
              <a:t>Balasubramonian</a:t>
            </a:r>
            <a:r>
              <a:rPr lang="en-US" altLang="en-US" dirty="0"/>
              <a:t>, School of Computing, University of Utah</a:t>
            </a:r>
          </a:p>
          <a:p>
            <a:r>
              <a:rPr lang="en-US" altLang="en-US" dirty="0"/>
              <a:t>From Single Core to multi-core: Preparing for new exponential, Paper, by  </a:t>
            </a:r>
            <a:r>
              <a:rPr lang="en-IN" dirty="0"/>
              <a:t>Jeff Parkhurst, John </a:t>
            </a:r>
            <a:r>
              <a:rPr lang="en-IN" dirty="0" err="1"/>
              <a:t>Darringer</a:t>
            </a:r>
            <a:r>
              <a:rPr lang="en-IN" dirty="0"/>
              <a:t>, Bill </a:t>
            </a:r>
            <a:r>
              <a:rPr lang="en-IN" dirty="0" err="1"/>
              <a:t>Grundmann</a:t>
            </a:r>
            <a:r>
              <a:rPr lang="en-IN" dirty="0"/>
              <a:t>, IEEE Explore, </a:t>
            </a:r>
            <a:r>
              <a:rPr lang="en-IN" i="1" dirty="0">
                <a:hlinkClick r:id="rId2"/>
              </a:rPr>
              <a:t>ICCAD 2006</a:t>
            </a:r>
            <a:r>
              <a:rPr lang="en-IN" i="1" dirty="0"/>
              <a:t>: 67-72</a:t>
            </a:r>
          </a:p>
          <a:p>
            <a:r>
              <a:rPr lang="en-US" altLang="en-US" dirty="0"/>
              <a:t>Making Sense of Recent </a:t>
            </a:r>
            <a:r>
              <a:rPr lang="en-US" altLang="en-US" dirty="0" err="1"/>
              <a:t>Researchin</a:t>
            </a:r>
            <a:r>
              <a:rPr lang="en-US" altLang="en-US" dirty="0"/>
              <a:t> Temperature-Aware  Design, Presentation, Kevin </a:t>
            </a:r>
            <a:r>
              <a:rPr lang="en-US" altLang="en-US" dirty="0" err="1"/>
              <a:t>Skadron</a:t>
            </a:r>
            <a:r>
              <a:rPr lang="en-US" altLang="en-US" dirty="0"/>
              <a:t>, Univ. of Virginia</a:t>
            </a:r>
          </a:p>
          <a:p>
            <a:endParaRPr lang="en-IN" dirty="0"/>
          </a:p>
          <a:p>
            <a:endParaRPr lang="en-IN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9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1E9C-7E64-6246-A7B4-49B1E07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Dynamic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2154-CD35-7343-AFD4-D11AE7EC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124745"/>
            <a:ext cx="7896225" cy="518457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Target each component: </a:t>
            </a:r>
            <a:r>
              <a:rPr lang="en-IN" b="1" dirty="0" err="1">
                <a:solidFill>
                  <a:srgbClr val="FF0000"/>
                </a:solidFill>
              </a:rPr>
              <a:t>P</a:t>
            </a:r>
            <a:r>
              <a:rPr lang="en-IN" b="1" baseline="-25000" dirty="0" err="1">
                <a:solidFill>
                  <a:srgbClr val="FF0000"/>
                </a:solidFill>
              </a:rPr>
              <a:t>dynamic</a:t>
            </a:r>
            <a:r>
              <a:rPr lang="en-IN" b="1" dirty="0">
                <a:solidFill>
                  <a:srgbClr val="FF0000"/>
                </a:solidFill>
              </a:rPr>
              <a:t>  ~  a*C*V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 *f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Reduce Capacitance</a:t>
            </a:r>
          </a:p>
          <a:p>
            <a:pPr lvl="1"/>
            <a:r>
              <a:rPr lang="en-US" dirty="0"/>
              <a:t>Smaller size has smaller capacitance </a:t>
            </a:r>
          </a:p>
          <a:p>
            <a:pPr lvl="1"/>
            <a:r>
              <a:rPr lang="en-US" dirty="0"/>
              <a:t>Integration is reducing value of C: Capacitance of a transistor</a:t>
            </a:r>
          </a:p>
          <a:p>
            <a:r>
              <a:rPr lang="en-US" dirty="0"/>
              <a:t>Reduce Voltage </a:t>
            </a:r>
          </a:p>
          <a:p>
            <a:pPr lvl="1"/>
            <a:r>
              <a:rPr lang="en-IN" dirty="0"/>
              <a:t>Quadratic reduction in energy consumption</a:t>
            </a:r>
          </a:p>
          <a:p>
            <a:pPr lvl="1"/>
            <a:r>
              <a:rPr lang="en-IN" dirty="0"/>
              <a:t>But also slows transistors (transistor speed is ~ to V) </a:t>
            </a:r>
          </a:p>
          <a:p>
            <a:pPr lvl="1"/>
            <a:r>
              <a:rPr lang="en-IN" dirty="0"/>
              <a:t>V can’t be reduced – as it will increase leakage current </a:t>
            </a:r>
          </a:p>
          <a:p>
            <a:pPr lvl="1"/>
            <a:r>
              <a:rPr lang="en-IN" dirty="0"/>
              <a:t>Currently it is around 0.9 – 1 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9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050-EF82-4044-9626-5DED1607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Dynamic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925B-0C7B-4C48-9693-378252F2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 frequency (f)</a:t>
            </a:r>
          </a:p>
          <a:p>
            <a:pPr lvl="1"/>
            <a:r>
              <a:rPr lang="en-IN" dirty="0"/>
              <a:t>Slower clock frequency (reduces power but not energy)</a:t>
            </a:r>
          </a:p>
          <a:p>
            <a:pPr lvl="1"/>
            <a:r>
              <a:rPr lang="en-IN" dirty="0"/>
              <a:t>Yes. However it will reduce performance</a:t>
            </a:r>
          </a:p>
          <a:p>
            <a:pPr lvl="1"/>
            <a:r>
              <a:rPr lang="en-IN" dirty="0"/>
              <a:t>Frequency  wall: </a:t>
            </a:r>
            <a:r>
              <a:rPr lang="en-US" altLang="en-US" dirty="0"/>
              <a:t>: can’t figure out how to increase clock frequency without unreasonable increase in power</a:t>
            </a:r>
            <a:endParaRPr lang="en-IN" dirty="0"/>
          </a:p>
          <a:p>
            <a:r>
              <a:rPr lang="en-IN" dirty="0"/>
              <a:t>Reduce Activity (a)	</a:t>
            </a:r>
          </a:p>
          <a:p>
            <a:pPr lvl="1"/>
            <a:r>
              <a:rPr lang="en-IN" dirty="0"/>
              <a:t>Clock gating disable clock to unused parts of chip</a:t>
            </a:r>
          </a:p>
          <a:p>
            <a:pPr lvl="1"/>
            <a:r>
              <a:rPr lang="en-IN" dirty="0"/>
              <a:t>Don’t switch gates unnecessarily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Power Wall</a:t>
            </a:r>
          </a:p>
          <a:p>
            <a:pPr lvl="1"/>
            <a:r>
              <a:rPr lang="en-US" altLang="en-US" dirty="0"/>
              <a:t>Air cooling capped at ~150W (thermal design power - TDP)</a:t>
            </a:r>
          </a:p>
          <a:p>
            <a:pPr lvl="1"/>
            <a:r>
              <a:rPr lang="en-US" altLang="en-US" dirty="0"/>
              <a:t>Today: some chips are already thermally limited</a:t>
            </a:r>
          </a:p>
          <a:p>
            <a:r>
              <a:rPr lang="en-US" altLang="en-US" b="1" dirty="0"/>
              <a:t>Moore’s Law is providing area that a single thread can’t economically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C0AE-C7A0-1245-AB08-1FC41B12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limitatons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6C7C-CA3B-924D-AC53-FBF3D437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generation transistor feature size reduces by 0.7</a:t>
            </a:r>
          </a:p>
          <a:p>
            <a:r>
              <a:rPr lang="en-US" dirty="0"/>
              <a:t>Area reduces by 0.49 = 0.5</a:t>
            </a:r>
          </a:p>
          <a:p>
            <a:r>
              <a:rPr lang="en-US" dirty="0"/>
              <a:t>Assuming frequency remains flat </a:t>
            </a:r>
          </a:p>
          <a:p>
            <a:r>
              <a:rPr lang="en-US" altLang="en-US" dirty="0" err="1"/>
              <a:t>Pn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</a:t>
            </a:r>
            <a:r>
              <a:rPr lang="en-US" altLang="en-US" dirty="0"/>
              <a:t> CV</a:t>
            </a:r>
            <a:r>
              <a:rPr lang="en-US" altLang="en-US" baseline="30000" dirty="0"/>
              <a:t>2</a:t>
            </a:r>
            <a:r>
              <a:rPr lang="en-US" altLang="en-US" dirty="0"/>
              <a:t>f </a:t>
            </a:r>
            <a:r>
              <a:rPr lang="en-US" altLang="en-US" dirty="0">
                <a:sym typeface="Symbol" pitchFamily="2" charset="2"/>
              </a:rPr>
              <a:t> 0.7 (1</a:t>
            </a:r>
            <a:r>
              <a:rPr lang="en-US" altLang="en-US" baseline="30000" dirty="0">
                <a:sym typeface="Symbol" pitchFamily="2" charset="2"/>
              </a:rPr>
              <a:t>2</a:t>
            </a:r>
            <a:r>
              <a:rPr lang="en-US" altLang="en-US" dirty="0">
                <a:sym typeface="Symbol" pitchFamily="2" charset="2"/>
              </a:rPr>
              <a:t>) (1) = 0.7 P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Power reduces by 0.7</a:t>
            </a:r>
          </a:p>
          <a:p>
            <a:r>
              <a:rPr lang="en-US" altLang="en-US" dirty="0">
                <a:sym typeface="Symbol" pitchFamily="2" charset="2"/>
              </a:rPr>
              <a:t>Power density = </a:t>
            </a:r>
            <a:r>
              <a:rPr lang="en-US" altLang="en-US" dirty="0" err="1"/>
              <a:t>Pn</a:t>
            </a:r>
            <a:r>
              <a:rPr lang="en-US" altLang="en-US" dirty="0"/>
              <a:t>/A = 0.7/0.5 = 1.4</a:t>
            </a:r>
          </a:p>
          <a:p>
            <a:pPr lvl="1"/>
            <a:r>
              <a:rPr lang="en-US" altLang="en-US" dirty="0"/>
              <a:t>And this is very optimistic, because C probably scales more like 0.8 or 0.9, and we want frequency to go up, so a more likely number is </a:t>
            </a:r>
            <a:r>
              <a:rPr lang="en-US" altLang="en-US" dirty="0">
                <a:solidFill>
                  <a:srgbClr val="FF3300"/>
                </a:solidFill>
              </a:rPr>
              <a:t>1.5-1.75X</a:t>
            </a:r>
          </a:p>
          <a:p>
            <a:endParaRPr lang="en-US" altLang="en-US" dirty="0"/>
          </a:p>
          <a:p>
            <a:r>
              <a:rPr lang="en-US" altLang="en-US" dirty="0">
                <a:sym typeface="Symbol" pitchFamily="2" charset="2"/>
              </a:rPr>
              <a:t>So, even if we keep the same frequency and voltage, every generation increase power density by 1.5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7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335A-F64E-984A-85CC-076C1509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Moving to Multicore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5344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C133-5AA3-3841-9581-DD7FB048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If power density continues to increase and chip size remains the same..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49AA0-C865-6D4D-BEFB-FDCAEE5B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807"/>
            <a:ext cx="7479757" cy="40324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438B9-34C9-4B46-BDB0-12C22D6C826E}"/>
              </a:ext>
            </a:extLst>
          </p:cNvPr>
          <p:cNvSpPr/>
          <p:nvPr/>
        </p:nvSpPr>
        <p:spPr>
          <a:xfrm>
            <a:off x="539552" y="5288340"/>
            <a:ext cx="7272808" cy="12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b="0" dirty="0">
                <a:latin typeface="Calibri" pitchFamily="34" charset="0"/>
              </a:rPr>
              <a:t>No “free lunch” for software developers, must consider: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</a:rPr>
              <a:t>Parallel systems</a:t>
            </a:r>
          </a:p>
        </p:txBody>
      </p:sp>
    </p:spTree>
    <p:extLst>
      <p:ext uri="{BB962C8B-B14F-4D97-AF65-F5344CB8AC3E}">
        <p14:creationId xmlns:p14="http://schemas.microsoft.com/office/powerpoint/2010/main" val="150976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34DE16-0D64-D548-8F57-57E0DEFB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Multicore..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30390-845F-CC43-AE26-3E8CC8A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we keep %-area dedicated to all the cores the same -- total power goes up by same factor </a:t>
            </a:r>
          </a:p>
          <a:p>
            <a:r>
              <a:rPr lang="en-US" altLang="en-US" dirty="0"/>
              <a:t>But max TDP for air cooling is expected to stay flat</a:t>
            </a:r>
          </a:p>
          <a:p>
            <a:pPr lvl="1"/>
            <a:r>
              <a:rPr lang="en-US" altLang="en-US" dirty="0"/>
              <a:t>Around 200-250 W total and around 1.5 W/mm</a:t>
            </a:r>
            <a:r>
              <a:rPr lang="en-US" altLang="en-US" baseline="30000" dirty="0"/>
              <a:t>2</a:t>
            </a:r>
          </a:p>
          <a:p>
            <a:endParaRPr lang="en-US" altLang="en-US" dirty="0">
              <a:sym typeface="Symbol" pitchFamily="2" charset="2"/>
            </a:endParaRPr>
          </a:p>
          <a:p>
            <a:r>
              <a:rPr lang="en-US" altLang="en-US" dirty="0">
                <a:sym typeface="Symbol" pitchFamily="2" charset="2"/>
              </a:rPr>
              <a:t>Multicore allows power to scale linearly with # cores</a:t>
            </a:r>
          </a:p>
          <a:p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The shift to multicore </a:t>
            </a:r>
            <a:r>
              <a:rPr lang="en-US" altLang="en-US" i="1" dirty="0">
                <a:solidFill>
                  <a:schemeClr val="accent2"/>
                </a:solidFill>
                <a:sym typeface="Symbol" pitchFamily="2" charset="2"/>
              </a:rPr>
              <a:t>does not eliminate the wall</a:t>
            </a:r>
          </a:p>
          <a:p>
            <a:pPr lvl="1"/>
            <a:r>
              <a:rPr lang="en-US" altLang="en-US" i="1" dirty="0">
                <a:solidFill>
                  <a:schemeClr val="accent2"/>
                </a:solidFill>
                <a:sym typeface="Symbol" pitchFamily="2" charset="2"/>
              </a:rPr>
              <a:t>But heat/power can be managed within limits in each core</a:t>
            </a:r>
            <a:endParaRPr lang="en-US" altLang="en-US" dirty="0">
              <a:solidFill>
                <a:schemeClr val="accent2"/>
              </a:solidFill>
              <a:sym typeface="Symbol" pitchFamily="2" charset="2"/>
            </a:endParaRPr>
          </a:p>
          <a:p>
            <a:endParaRPr lang="en-US" alt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0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2D545251-F3E8-4E47-9CE8-ACC8D5DAD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27000"/>
            <a:ext cx="7591425" cy="762000"/>
          </a:xfrm>
        </p:spPr>
        <p:txBody>
          <a:bodyPr/>
          <a:lstStyle/>
          <a:p>
            <a:r>
              <a:rPr lang="en-US" altLang="en-US" dirty="0"/>
              <a:t>Low-Fat Cores???</a:t>
            </a:r>
          </a:p>
        </p:txBody>
      </p:sp>
      <p:pic>
        <p:nvPicPr>
          <p:cNvPr id="279555" name="Picture 3" descr="Claes-Oldenburg-Apple-">
            <a:extLst>
              <a:ext uri="{FF2B5EF4-FFF2-40B4-BE49-F238E27FC236}">
                <a16:creationId xmlns:a16="http://schemas.microsoft.com/office/drawing/2014/main" id="{CF4E2FCE-A4CE-5B46-A873-9C9B3945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990600"/>
            <a:ext cx="36861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556" name="Text Box 4">
            <a:extLst>
              <a:ext uri="{FF2B5EF4-FFF2-40B4-BE49-F238E27FC236}">
                <a16:creationId xmlns:a16="http://schemas.microsoft.com/office/drawing/2014/main" id="{089E8637-9AC5-8942-A920-5E489990A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6070600"/>
            <a:ext cx="33829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PClaes Oldenburg, </a:t>
            </a:r>
            <a:r>
              <a:rPr lang="en-US" altLang="en-US" sz="1400" i="1"/>
              <a:t>Apple Core – Autumn</a:t>
            </a:r>
            <a:r>
              <a:rPr lang="en-US" altLang="en-US" sz="1400"/>
              <a:t> </a:t>
            </a:r>
            <a:br>
              <a:rPr lang="en-US" altLang="en-US" sz="1400"/>
            </a:br>
            <a:r>
              <a:rPr lang="en-US" altLang="en-US" sz="1400"/>
              <a:t>http://www.greenwicharts.org/pastshows.asp</a:t>
            </a:r>
          </a:p>
        </p:txBody>
      </p:sp>
    </p:spTree>
    <p:extLst>
      <p:ext uri="{BB962C8B-B14F-4D97-AF65-F5344CB8AC3E}">
        <p14:creationId xmlns:p14="http://schemas.microsoft.com/office/powerpoint/2010/main" val="361791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BC4E-6173-584A-BA98-F71133BB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</a:t>
            </a:r>
            <a:r>
              <a:rPr lang="en-US" dirty="0">
                <a:sym typeface="Wingdings" pitchFamily="2" charset="2"/>
              </a:rPr>
              <a:t> Multiple cores</a:t>
            </a:r>
            <a:endParaRPr lang="en-US" dirty="0"/>
          </a:p>
        </p:txBody>
      </p:sp>
      <p:pic>
        <p:nvPicPr>
          <p:cNvPr id="1026" name="Picture 2" descr="48 Years of Microprocessor Trend Data Chart">
            <a:extLst>
              <a:ext uri="{FF2B5EF4-FFF2-40B4-BE49-F238E27FC236}">
                <a16:creationId xmlns:a16="http://schemas.microsoft.com/office/drawing/2014/main" id="{3FBAE7A4-989E-6049-ACE3-A472C7F7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0640"/>
            <a:ext cx="7855647" cy="556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2E4B7E-FBC7-734F-A215-1808AFDD9534}"/>
              </a:ext>
            </a:extLst>
          </p:cNvPr>
          <p:cNvSpPr/>
          <p:nvPr/>
        </p:nvSpPr>
        <p:spPr>
          <a:xfrm>
            <a:off x="179512" y="6519446"/>
            <a:ext cx="7576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https://</a:t>
            </a:r>
            <a:r>
              <a:rPr lang="en-US" sz="1600" b="0" dirty="0" err="1"/>
              <a:t>www.karlrupp.net</a:t>
            </a:r>
            <a:r>
              <a:rPr lang="en-US" sz="1600" b="0" dirty="0"/>
              <a:t>/2015/06/40-years-of-microprocessor-trend-data/</a:t>
            </a:r>
          </a:p>
        </p:txBody>
      </p:sp>
    </p:spTree>
    <p:extLst>
      <p:ext uri="{BB962C8B-B14F-4D97-AF65-F5344CB8AC3E}">
        <p14:creationId xmlns:p14="http://schemas.microsoft.com/office/powerpoint/2010/main" val="422543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EA53-53DF-704A-850C-6D12358B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8" y="188640"/>
            <a:ext cx="795527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Modern Chip Microprocessor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0B3A6-6BEE-7949-A261-24FA8F71D5FD}"/>
              </a:ext>
            </a:extLst>
          </p:cNvPr>
          <p:cNvSpPr/>
          <p:nvPr/>
        </p:nvSpPr>
        <p:spPr>
          <a:xfrm>
            <a:off x="424469" y="5697983"/>
            <a:ext cx="8075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www.anandtech.com</a:t>
            </a: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/show/5091/intel-core-i7-3960x-sandy-bridge-e-review-keeping-the-high-end-alive</a:t>
            </a:r>
          </a:p>
        </p:txBody>
      </p:sp>
      <p:pic>
        <p:nvPicPr>
          <p:cNvPr id="4098" name="Picture 2" descr="https://images.anandtech.com/reviews/cpu/intel/SNBE/Core_I7_LGA_2011_Diesm.jpg">
            <a:extLst>
              <a:ext uri="{FF2B5EF4-FFF2-40B4-BE49-F238E27FC236}">
                <a16:creationId xmlns:a16="http://schemas.microsoft.com/office/drawing/2014/main" id="{65F43555-A4B6-BC49-9101-DD9FC54C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0175"/>
            <a:ext cx="5712747" cy="35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02BE45-BCD4-3F49-9AF0-FE074B6807F1}"/>
              </a:ext>
            </a:extLst>
          </p:cNvPr>
          <p:cNvSpPr/>
          <p:nvPr/>
        </p:nvSpPr>
        <p:spPr>
          <a:xfrm>
            <a:off x="3504837" y="4923214"/>
            <a:ext cx="197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/>
              <a:t>Sandy Bridge E die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8254C-0AAB-234C-884E-0E429F5B6964}"/>
              </a:ext>
            </a:extLst>
          </p:cNvPr>
          <p:cNvSpPr txBox="1"/>
          <p:nvPr/>
        </p:nvSpPr>
        <p:spPr>
          <a:xfrm>
            <a:off x="467037" y="2139810"/>
            <a:ext cx="1466748" cy="129266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800" dirty="0"/>
              <a:t>All on</a:t>
            </a:r>
          </a:p>
          <a:p>
            <a:r>
              <a:rPr lang="en-US" sz="2800" dirty="0"/>
              <a:t>The same</a:t>
            </a:r>
          </a:p>
          <a:p>
            <a:r>
              <a:rPr lang="en-US" sz="2800" dirty="0"/>
              <a:t>chip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B025-359A-1546-A3A6-B41B473A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759" y="1771510"/>
            <a:ext cx="977900" cy="736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6D2E74-3C12-F240-B96E-208AA7B24931}"/>
              </a:ext>
            </a:extLst>
          </p:cNvPr>
          <p:cNvCxnSpPr/>
          <p:nvPr/>
        </p:nvCxnSpPr>
        <p:spPr>
          <a:xfrm flipH="1">
            <a:off x="7596336" y="2276872"/>
            <a:ext cx="576064" cy="231238"/>
          </a:xfrm>
          <a:prstGeom prst="straightConnector1">
            <a:avLst/>
          </a:prstGeom>
          <a:ln w="28575" cap="rnd" cmpd="sng">
            <a:solidFill>
              <a:srgbClr val="FFC000"/>
            </a:solidFill>
            <a:miter lim="800000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61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933A20-A0BB-BA47-A01F-CA9D186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Tiger Lake (Sept 2020)</a:t>
            </a:r>
          </a:p>
        </p:txBody>
      </p:sp>
      <p:pic>
        <p:nvPicPr>
          <p:cNvPr id="5122" name="Picture 2" descr="10nm SuperFin Tiger Lake mobile chips">
            <a:extLst>
              <a:ext uri="{FF2B5EF4-FFF2-40B4-BE49-F238E27FC236}">
                <a16:creationId xmlns:a16="http://schemas.microsoft.com/office/drawing/2014/main" id="{920E06A3-6166-8C4F-8A44-0226AF37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58607"/>
            <a:ext cx="6120680" cy="48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EEF0-2E39-0F4D-BA55-52D6368EF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4225154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3B36-37E8-CE42-92D1-3C463F98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4DC3F-3DD8-7B47-B939-26A3E4B1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8486291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86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335A-F64E-984A-85CC-076C1509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Dynamic Power and Thermal Management</a:t>
            </a:r>
          </a:p>
        </p:txBody>
      </p:sp>
    </p:spTree>
    <p:extLst>
      <p:ext uri="{BB962C8B-B14F-4D97-AF65-F5344CB8AC3E}">
        <p14:creationId xmlns:p14="http://schemas.microsoft.com/office/powerpoint/2010/main" val="695523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4603-D79E-6142-9FF1-AE7AA020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7904339" cy="762000"/>
          </a:xfrm>
        </p:spPr>
        <p:txBody>
          <a:bodyPr/>
          <a:lstStyle/>
          <a:p>
            <a:r>
              <a:rPr lang="en-US" sz="3200" dirty="0"/>
              <a:t>Dynamic Power and Thermal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55E9-DF7E-A249-8C89-32068E2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research happening in this area</a:t>
            </a:r>
          </a:p>
          <a:p>
            <a:r>
              <a:rPr lang="en-US" dirty="0"/>
              <a:t>Two primary ways</a:t>
            </a:r>
          </a:p>
          <a:p>
            <a:pPr lvl="1"/>
            <a:r>
              <a:rPr lang="en-US" dirty="0"/>
              <a:t>Increase/Reduce Supply voltage</a:t>
            </a:r>
          </a:p>
          <a:p>
            <a:pPr lvl="1"/>
            <a:r>
              <a:rPr lang="en-US" dirty="0"/>
              <a:t>Reduce activity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Monitoring</a:t>
            </a:r>
          </a:p>
          <a:p>
            <a:pPr lvl="2"/>
            <a:r>
              <a:rPr lang="en-US" dirty="0"/>
              <a:t>Monitoring for thermal management</a:t>
            </a:r>
          </a:p>
          <a:p>
            <a:pPr lvl="3"/>
            <a:r>
              <a:rPr lang="en-US" dirty="0"/>
              <a:t>Take temperature readings – with thermal sensors on chip</a:t>
            </a:r>
          </a:p>
          <a:p>
            <a:pPr lvl="2"/>
            <a:r>
              <a:rPr lang="en-US" dirty="0"/>
              <a:t>Monitoring for power – not as easy as that of thermal </a:t>
            </a:r>
          </a:p>
          <a:p>
            <a:pPr lvl="1"/>
            <a:r>
              <a:rPr lang="en-US" dirty="0"/>
              <a:t>Triggering of an action – by comparing with some threshold</a:t>
            </a:r>
          </a:p>
          <a:p>
            <a:pPr lvl="1"/>
            <a:r>
              <a:rPr lang="en-US" dirty="0"/>
              <a:t>Take actions</a:t>
            </a:r>
          </a:p>
        </p:txBody>
      </p:sp>
    </p:spTree>
    <p:extLst>
      <p:ext uri="{BB962C8B-B14F-4D97-AF65-F5344CB8AC3E}">
        <p14:creationId xmlns:p14="http://schemas.microsoft.com/office/powerpoint/2010/main" val="2911161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DDD5-3CC8-704F-B053-0F157D12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Dynamic Voltage Frequency Scaling (DVFS)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72FC-EDC2-BC4F-B0DA-D5004493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trade-off power for performance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Change the voltage and frequency at runtime under control of OS</a:t>
            </a:r>
          </a:p>
          <a:p>
            <a:pPr lvl="1"/>
            <a:r>
              <a:rPr lang="en-IN" dirty="0"/>
              <a:t>Reduction in  voltage will reduce frequency</a:t>
            </a:r>
          </a:p>
          <a:p>
            <a:r>
              <a:rPr lang="en-IN" dirty="0"/>
              <a:t>Note that </a:t>
            </a:r>
            <a:r>
              <a:rPr lang="en-IN" dirty="0" err="1"/>
              <a:t>P</a:t>
            </a:r>
            <a:r>
              <a:rPr lang="en-IN" baseline="-25000" dirty="0" err="1"/>
              <a:t>dynamic</a:t>
            </a:r>
            <a:r>
              <a:rPr lang="en-IN" dirty="0"/>
              <a:t> ~ V</a:t>
            </a:r>
            <a:r>
              <a:rPr lang="en-IN" baseline="30000" dirty="0"/>
              <a:t>3</a:t>
            </a:r>
            <a:endParaRPr lang="en-IN" dirty="0"/>
          </a:p>
          <a:p>
            <a:r>
              <a:rPr lang="en-IN" dirty="0"/>
              <a:t>Reduce V and f linearly</a:t>
            </a:r>
          </a:p>
          <a:p>
            <a:pPr lvl="1"/>
            <a:r>
              <a:rPr lang="en-IN" dirty="0"/>
              <a:t>Cubic decrease in dynamic power</a:t>
            </a:r>
          </a:p>
          <a:p>
            <a:pPr lvl="1"/>
            <a:r>
              <a:rPr lang="en-IN" dirty="0"/>
              <a:t>Linear decrease in performance (due to slower clock)</a:t>
            </a:r>
          </a:p>
          <a:p>
            <a:r>
              <a:rPr lang="en-IN" dirty="0"/>
              <a:t>Linear decrease in static power</a:t>
            </a:r>
          </a:p>
          <a:p>
            <a:pPr lvl="1"/>
            <a:r>
              <a:rPr lang="en-IN" dirty="0"/>
              <a:t>Only modest static energy improvement</a:t>
            </a:r>
          </a:p>
          <a:p>
            <a:r>
              <a:rPr lang="en-IN" dirty="0"/>
              <a:t>Most systems are designed for the peak performance – which is not always needed</a:t>
            </a:r>
          </a:p>
          <a:p>
            <a:r>
              <a:rPr lang="en-IN" dirty="0"/>
              <a:t>Some parts of chip can run at a slower speed without affecting the outcome (without missing deadlines)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CCE44-65B9-1145-9CCD-1B6E32F0D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09321"/>
            <a:ext cx="6839421" cy="500682"/>
          </a:xfrm>
        </p:spPr>
        <p:txBody>
          <a:bodyPr/>
          <a:lstStyle/>
          <a:p>
            <a:r>
              <a:rPr lang="en-US" dirty="0"/>
              <a:t>Lecture notes: Unit 12  CS 501Computer Architecture – Prof Milo Martin, </a:t>
            </a:r>
            <a:r>
              <a:rPr lang="en-US" dirty="0" err="1"/>
              <a:t>Univ</a:t>
            </a:r>
            <a:r>
              <a:rPr lang="en-US" dirty="0"/>
              <a:t> of Pennsylvania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82DE2-0F02-5744-A283-A5A6083A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03" y="2636912"/>
            <a:ext cx="8100069" cy="2880320"/>
          </a:xfrm>
        </p:spPr>
        <p:txBody>
          <a:bodyPr/>
          <a:lstStyle/>
          <a:p>
            <a:r>
              <a:rPr lang="en-IN" dirty="0"/>
              <a:t>Dynamic voltage/frequency scaling</a:t>
            </a: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Favors</a:t>
            </a:r>
            <a:r>
              <a:rPr lang="en-IN" b="1" dirty="0">
                <a:solidFill>
                  <a:srgbClr val="C00000"/>
                </a:solidFill>
              </a:rPr>
              <a:t> parallelism 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Example: Intel </a:t>
            </a:r>
            <a:r>
              <a:rPr lang="en-IN" dirty="0" err="1"/>
              <a:t>Xscale</a:t>
            </a:r>
            <a:endParaRPr lang="en-IN" dirty="0"/>
          </a:p>
          <a:p>
            <a:pPr lvl="1"/>
            <a:r>
              <a:rPr lang="en-IN" dirty="0"/>
              <a:t>Can vary he voltage in a continuous fashion</a:t>
            </a:r>
          </a:p>
          <a:p>
            <a:pPr lvl="1"/>
            <a:r>
              <a:rPr lang="en-IN" dirty="0"/>
              <a:t>1 GHz to 200 MHz reduces energy used by 30x </a:t>
            </a:r>
          </a:p>
          <a:p>
            <a:pPr lvl="2"/>
            <a:r>
              <a:rPr lang="en-IN" dirty="0"/>
              <a:t>But around 5x slower</a:t>
            </a:r>
          </a:p>
          <a:p>
            <a:r>
              <a:rPr lang="en-IN" dirty="0"/>
              <a:t>5 x 200 MHz in parallel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/>
              <a:t>uses </a:t>
            </a:r>
            <a:r>
              <a:rPr lang="en-IN" b="1" dirty="0"/>
              <a:t>1/6th the energy </a:t>
            </a:r>
          </a:p>
          <a:p>
            <a:r>
              <a:rPr lang="en-IN" b="1" dirty="0">
                <a:solidFill>
                  <a:srgbClr val="C00000"/>
                </a:solidFill>
              </a:rPr>
              <a:t>Power is driving the trend toward multi-core </a:t>
            </a:r>
            <a:endParaRPr lang="en-IN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DA32DD-D7B6-5B4C-B185-06A01F2F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Voltage Frequency Scaling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C3E7D-2655-8C42-9E08-57FEC7D9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849694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37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54D9-B50C-754A-95A5-BF3971F7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DVFS technique (Continued)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3B9F-CBBE-EF49-86BE-0A1D5D91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Mobile device</a:t>
            </a:r>
          </a:p>
          <a:p>
            <a:pPr lvl="1"/>
            <a:r>
              <a:rPr lang="en-US" dirty="0"/>
              <a:t>No need to apply DVFS – when mobile is plugged in</a:t>
            </a:r>
          </a:p>
          <a:p>
            <a:pPr lvl="1"/>
            <a:r>
              <a:rPr lang="en-US" dirty="0"/>
              <a:t>When it is on battery, we can apply DVFS</a:t>
            </a:r>
          </a:p>
          <a:p>
            <a:r>
              <a:rPr lang="en-US" dirty="0"/>
              <a:t>Example Advanced Laptops</a:t>
            </a:r>
          </a:p>
          <a:p>
            <a:pPr lvl="1"/>
            <a:r>
              <a:rPr lang="en-US" dirty="0"/>
              <a:t>Scaling can be done – task by task basis ( via OS) or within a task</a:t>
            </a:r>
          </a:p>
          <a:p>
            <a:r>
              <a:rPr lang="en-US" dirty="0"/>
              <a:t>Some microprocessor (</a:t>
            </a:r>
            <a:r>
              <a:rPr lang="en-US" dirty="0" err="1"/>
              <a:t>eg</a:t>
            </a:r>
            <a:r>
              <a:rPr lang="en-US" dirty="0"/>
              <a:t> Pentium 4) stops execution for short period of time – to manage thermal dissipation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5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ABC-6496-E847-872D-941C2F14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85D7-5F72-D34F-92F0-9F4FDC2F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Hibernation mode of Laptops – OS feature</a:t>
            </a:r>
          </a:p>
          <a:p>
            <a:pPr lvl="1"/>
            <a:r>
              <a:rPr lang="en-US" dirty="0"/>
              <a:t>Dumps the processor state and contents of volatile memory to the hard disk</a:t>
            </a:r>
          </a:p>
          <a:p>
            <a:pPr lvl="1"/>
            <a:r>
              <a:rPr lang="en-US" dirty="0"/>
              <a:t>Power offs the system</a:t>
            </a:r>
          </a:p>
          <a:p>
            <a:pPr lvl="1"/>
            <a:r>
              <a:rPr lang="en-US" dirty="0"/>
              <a:t>Restarting (after hibernation state) – restoration of the earlier state </a:t>
            </a:r>
          </a:p>
          <a:p>
            <a:pPr lvl="1"/>
            <a:r>
              <a:rPr lang="en-US" dirty="0"/>
              <a:t>Faster than a complete restart</a:t>
            </a:r>
          </a:p>
          <a:p>
            <a:r>
              <a:rPr lang="en-US" dirty="0">
                <a:solidFill>
                  <a:srgbClr val="C00000"/>
                </a:solidFill>
              </a:rPr>
              <a:t>Hibernation of some parts of a computer</a:t>
            </a:r>
          </a:p>
          <a:p>
            <a:pPr lvl="1"/>
            <a:r>
              <a:rPr lang="en-US" dirty="0"/>
              <a:t>Disk or Display</a:t>
            </a:r>
          </a:p>
          <a:p>
            <a:pPr lvl="1"/>
            <a:r>
              <a:rPr lang="en-US" dirty="0"/>
              <a:t>OS can monitor disk usage and prevent disk rotation ; It powers up the disk when there is a disk request</a:t>
            </a:r>
          </a:p>
          <a:p>
            <a:r>
              <a:rPr lang="en-US" dirty="0">
                <a:solidFill>
                  <a:srgbClr val="C00000"/>
                </a:solidFill>
              </a:rPr>
              <a:t>Selective turning off and on of different parts of computers</a:t>
            </a:r>
          </a:p>
        </p:txBody>
      </p:sp>
    </p:spTree>
    <p:extLst>
      <p:ext uri="{BB962C8B-B14F-4D97-AF65-F5344CB8AC3E}">
        <p14:creationId xmlns:p14="http://schemas.microsoft.com/office/powerpoint/2010/main" val="1682095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471299-C290-5640-9FBA-8615AA1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8BB0-4C40-C445-95C0-EA54539B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50640"/>
            <a:ext cx="7896225" cy="5430688"/>
          </a:xfrm>
        </p:spPr>
        <p:txBody>
          <a:bodyPr/>
          <a:lstStyle/>
          <a:p>
            <a:r>
              <a:rPr lang="en-US" dirty="0"/>
              <a:t>Moore’s law – Number of transistors are doubling every 18-24 months –  almost doubling computing power every 2 – 3 years with the same amount of $</a:t>
            </a:r>
          </a:p>
          <a:p>
            <a:r>
              <a:rPr lang="en-US" dirty="0">
                <a:solidFill>
                  <a:srgbClr val="FF0000"/>
                </a:solidFill>
              </a:rPr>
              <a:t>No free lunch </a:t>
            </a:r>
            <a:r>
              <a:rPr lang="en-US" dirty="0"/>
              <a:t>for programmers in future</a:t>
            </a:r>
          </a:p>
          <a:p>
            <a:pPr lvl="1"/>
            <a:r>
              <a:rPr lang="en-US" dirty="0"/>
              <a:t>Integration is hitting power wall </a:t>
            </a:r>
          </a:p>
          <a:p>
            <a:r>
              <a:rPr lang="en-US" dirty="0"/>
              <a:t>Power consumed = Dynamic Power + Static Power </a:t>
            </a:r>
          </a:p>
          <a:p>
            <a:pPr lvl="1"/>
            <a:r>
              <a:rPr lang="en-IN" b="1" dirty="0" err="1">
                <a:solidFill>
                  <a:srgbClr val="FF0000"/>
                </a:solidFill>
              </a:rPr>
              <a:t>P</a:t>
            </a:r>
            <a:r>
              <a:rPr lang="en-IN" b="1" baseline="-25000" dirty="0" err="1">
                <a:solidFill>
                  <a:srgbClr val="FF0000"/>
                </a:solidFill>
              </a:rPr>
              <a:t>dynamic</a:t>
            </a:r>
            <a:r>
              <a:rPr lang="en-IN" b="1" dirty="0">
                <a:solidFill>
                  <a:srgbClr val="FF0000"/>
                </a:solidFill>
              </a:rPr>
              <a:t>  ~  N*C*V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 *f*A </a:t>
            </a:r>
          </a:p>
          <a:p>
            <a:pPr lvl="1"/>
            <a:r>
              <a:rPr lang="en-IN" b="1" dirty="0" err="1">
                <a:solidFill>
                  <a:srgbClr val="FF0000"/>
                </a:solidFill>
              </a:rPr>
              <a:t>P</a:t>
            </a:r>
            <a:r>
              <a:rPr lang="en-IN" b="1" baseline="-25000" dirty="0" err="1">
                <a:solidFill>
                  <a:srgbClr val="FF0000"/>
                </a:solidFill>
              </a:rPr>
              <a:t>static</a:t>
            </a:r>
            <a:r>
              <a:rPr lang="en-IN" b="1" dirty="0">
                <a:solidFill>
                  <a:srgbClr val="FF0000"/>
                </a:solidFill>
              </a:rPr>
              <a:t> ~ N*V*e</a:t>
            </a:r>
            <a:r>
              <a:rPr lang="en-IN" b="1" baseline="30000" dirty="0">
                <a:solidFill>
                  <a:srgbClr val="FF0000"/>
                </a:solidFill>
              </a:rPr>
              <a:t>–Vt </a:t>
            </a:r>
          </a:p>
          <a:p>
            <a:r>
              <a:rPr lang="en-US" dirty="0"/>
              <a:t>Due to heating constraints</a:t>
            </a:r>
          </a:p>
          <a:p>
            <a:pPr lvl="1"/>
            <a:r>
              <a:rPr lang="en-US" dirty="0"/>
              <a:t> a processor can’t accommodate more transistors </a:t>
            </a:r>
            <a:r>
              <a:rPr lang="en-US" dirty="0">
                <a:sym typeface="Wingdings" pitchFamily="2" charset="2"/>
              </a:rPr>
              <a:t> more heat </a:t>
            </a:r>
          </a:p>
          <a:p>
            <a:pPr lvl="1"/>
            <a:r>
              <a:rPr lang="en-US" dirty="0">
                <a:sym typeface="Wingdings" pitchFamily="2" charset="2"/>
              </a:rPr>
              <a:t>Reduce voltage to </a:t>
            </a:r>
            <a:r>
              <a:rPr lang="en-US" dirty="0" err="1">
                <a:sym typeface="Wingdings" pitchFamily="2" charset="2"/>
              </a:rPr>
              <a:t>approx</a:t>
            </a:r>
            <a:r>
              <a:rPr lang="en-US" dirty="0">
                <a:sym typeface="Wingdings" pitchFamily="2" charset="2"/>
              </a:rPr>
              <a:t>  1 V</a:t>
            </a:r>
          </a:p>
          <a:p>
            <a:pPr lvl="1"/>
            <a:r>
              <a:rPr lang="en-US" dirty="0">
                <a:sym typeface="Wingdings" pitchFamily="2" charset="2"/>
              </a:rPr>
              <a:t>Reduce frequency </a:t>
            </a:r>
          </a:p>
          <a:p>
            <a:r>
              <a:rPr lang="en-US" dirty="0">
                <a:sym typeface="Wingdings" pitchFamily="2" charset="2"/>
              </a:rPr>
              <a:t>Dynamic Voltage and Frequency scaling </a:t>
            </a:r>
          </a:p>
          <a:p>
            <a:r>
              <a:rPr lang="en-US" dirty="0">
                <a:sym typeface="Wingdings" pitchFamily="2" charset="2"/>
              </a:rPr>
              <a:t>Technology is moving towards Multicore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1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C1A494-2749-9F41-9A9D-BE9AEC4B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/>
          <a:lstStyle/>
          <a:p>
            <a:r>
              <a:rPr lang="en-US" dirty="0"/>
              <a:t> Backup: </a:t>
            </a:r>
            <a:br>
              <a:rPr lang="en-US" dirty="0"/>
            </a:br>
            <a:r>
              <a:rPr lang="en-US" dirty="0"/>
              <a:t>Ongoing Work </a:t>
            </a:r>
          </a:p>
        </p:txBody>
      </p:sp>
    </p:spTree>
    <p:extLst>
      <p:ext uri="{BB962C8B-B14F-4D97-AF65-F5344CB8AC3E}">
        <p14:creationId xmlns:p14="http://schemas.microsoft.com/office/powerpoint/2010/main" val="794275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98078EEB-4687-BB47-8223-D8471C0DA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/>
              <a:t>Three Big Limits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A40A126-AD65-594E-95A9-04DC4295A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Design and Manufacturing</a:t>
            </a:r>
          </a:p>
          <a:p>
            <a:pPr lvl="1"/>
            <a:r>
              <a:rPr lang="en-US" altLang="en-US" dirty="0"/>
              <a:t>Material limits, design methodology</a:t>
            </a:r>
          </a:p>
          <a:p>
            <a:r>
              <a:rPr lang="en-US" altLang="en-US" dirty="0"/>
              <a:t>Speed of Light</a:t>
            </a:r>
          </a:p>
          <a:p>
            <a:pPr lvl="1"/>
            <a:r>
              <a:rPr lang="en-US" altLang="en-US" dirty="0"/>
              <a:t>Imposes size/speed trade-off</a:t>
            </a:r>
          </a:p>
          <a:p>
            <a:r>
              <a:rPr lang="en-US" altLang="en-US" dirty="0"/>
              <a:t>Power Management</a:t>
            </a:r>
          </a:p>
          <a:p>
            <a:pPr lvl="1"/>
            <a:r>
              <a:rPr lang="en-US" altLang="en-US" dirty="0"/>
              <a:t>Inefficiency adds up</a:t>
            </a:r>
          </a:p>
        </p:txBody>
      </p:sp>
    </p:spTree>
    <p:extLst>
      <p:ext uri="{BB962C8B-B14F-4D97-AF65-F5344CB8AC3E}">
        <p14:creationId xmlns:p14="http://schemas.microsoft.com/office/powerpoint/2010/main" val="1439751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08809"/>
            <a:ext cx="3240360" cy="322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Moore’s Law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76298" y="1218052"/>
            <a:ext cx="7896225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The number of transistors on a chip doubles about every 18-24 months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Gordon Moore, co-founder of Intel, 1965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True for 50+ years</a:t>
            </a:r>
          </a:p>
        </p:txBody>
      </p:sp>
      <p:pic>
        <p:nvPicPr>
          <p:cNvPr id="20" name="Picture 3" descr="page19image8333056">
            <a:extLst>
              <a:ext uri="{FF2B5EF4-FFF2-40B4-BE49-F238E27FC236}">
                <a16:creationId xmlns:a16="http://schemas.microsoft.com/office/drawing/2014/main" id="{64FFEA46-7F5C-B848-B7E6-BD738375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86498"/>
            <a:ext cx="3778696" cy="30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28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76AA69CB-17D4-4848-8C47-64792CBE9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114192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/>
              <a:t>Today's Solutions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84AF3C8-2A87-FB4A-9A34-CD9C65CC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8225280" cy="45230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Design Changes</a:t>
            </a:r>
          </a:p>
          <a:p>
            <a:pPr lvl="1"/>
            <a:r>
              <a:rPr lang="en-US" altLang="en-US" dirty="0"/>
              <a:t>Multiple Processors, active power management, new computer architectures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Interconnection Improvements</a:t>
            </a:r>
          </a:p>
          <a:p>
            <a:pPr lvl="1"/>
            <a:r>
              <a:rPr lang="en-US" altLang="en-US" dirty="0"/>
              <a:t>3D interconnections</a:t>
            </a:r>
          </a:p>
          <a:p>
            <a:pPr lvl="1"/>
            <a:r>
              <a:rPr lang="en-US" altLang="en-US" dirty="0"/>
              <a:t>Layout optimization, optical transmission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New Materials</a:t>
            </a:r>
          </a:p>
          <a:p>
            <a:pPr lvl="1"/>
            <a:r>
              <a:rPr lang="en-US" altLang="en-US" dirty="0"/>
              <a:t>Gallium arsenide, carbon</a:t>
            </a:r>
          </a:p>
        </p:txBody>
      </p:sp>
    </p:spTree>
    <p:extLst>
      <p:ext uri="{BB962C8B-B14F-4D97-AF65-F5344CB8AC3E}">
        <p14:creationId xmlns:p14="http://schemas.microsoft.com/office/powerpoint/2010/main" val="183856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FCD29869-458C-4A4F-8B8B-6E0994C1D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114192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/>
              <a:t>3D Interconnections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787DC2D-B6A0-074C-AFFD-CA5193909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4013280" cy="45230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Allows for shorter critical paths</a:t>
            </a:r>
          </a:p>
          <a:p>
            <a:r>
              <a:rPr lang="en-US" altLang="en-US" sz="2400" dirty="0"/>
              <a:t>Denser circuit layouts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6CAB3CE-F03C-D443-AE85-E5442E03E35A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>
            <a:off x="4671361" y="1604521"/>
            <a:ext cx="4013280" cy="430128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indent="-302404">
              <a:buClrTx/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altLang="en-US"/>
              <a:t> 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70BA6329-47DC-E94D-9D09-6C5484A9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21" y="5972041"/>
            <a:ext cx="3816000" cy="54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17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Samsung Technology Development</a:t>
            </a:r>
          </a:p>
        </p:txBody>
      </p:sp>
    </p:spTree>
    <p:extLst>
      <p:ext uri="{BB962C8B-B14F-4D97-AF65-F5344CB8AC3E}">
        <p14:creationId xmlns:p14="http://schemas.microsoft.com/office/powerpoint/2010/main" val="4267528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A555F570-462D-9F46-A586-3EFADB6ED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114192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 dirty="0"/>
              <a:t>Gallium Arsenide Logic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754436C-4129-8442-B753-C4A9DA1C3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4013280" cy="45230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Slowly developing, becoming competitive with silicon</a:t>
            </a:r>
          </a:p>
          <a:p>
            <a:r>
              <a:rPr lang="en-US" altLang="en-US" sz="2400" dirty="0"/>
              <a:t>Difficult to work with, but emerging technologies- promising</a:t>
            </a:r>
          </a:p>
          <a:p>
            <a:r>
              <a:rPr lang="en-US" altLang="en-US" sz="2400" dirty="0"/>
              <a:t>Combines well with optical interconnects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83AE4FD2-6AEA-B542-B2F6-F3DFCD47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41" y="1908361"/>
            <a:ext cx="3981600" cy="298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Text Box 4">
            <a:extLst>
              <a:ext uri="{FF2B5EF4-FFF2-40B4-BE49-F238E27FC236}">
                <a16:creationId xmlns:a16="http://schemas.microsoft.com/office/drawing/2014/main" id="{CF603D6E-4344-7C4B-A2A6-D9A04C9D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21" y="4977001"/>
            <a:ext cx="3898080" cy="31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177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Compound Semiconductor </a:t>
            </a:r>
          </a:p>
        </p:txBody>
      </p:sp>
    </p:spTree>
    <p:extLst>
      <p:ext uri="{BB962C8B-B14F-4D97-AF65-F5344CB8AC3E}">
        <p14:creationId xmlns:p14="http://schemas.microsoft.com/office/powerpoint/2010/main" val="1467424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46DAD3C6-5D79-CB4F-8BF4-5B43CB6B5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114192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altLang="en-US"/>
              <a:t>Optical Interconnections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91307A-1A91-244A-B097-B37E845AB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481" y="1604521"/>
            <a:ext cx="4013280" cy="45230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Faster, more efficient than copper</a:t>
            </a:r>
          </a:p>
          <a:p>
            <a:r>
              <a:rPr lang="en-US" altLang="en-US" sz="2400" dirty="0"/>
              <a:t>Easier to multiplex</a:t>
            </a:r>
          </a:p>
          <a:p>
            <a:r>
              <a:rPr lang="en-US" altLang="en-US" sz="2400" dirty="0"/>
              <a:t>Combines well with GaAs logic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6CECE06E-1E82-3042-9556-5B6BCC7F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21" y="1659241"/>
            <a:ext cx="3990240" cy="323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4">
            <a:extLst>
              <a:ext uri="{FF2B5EF4-FFF2-40B4-BE49-F238E27FC236}">
                <a16:creationId xmlns:a16="http://schemas.microsoft.com/office/drawing/2014/main" id="{FEA099F8-2150-8A46-8121-CE34A977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401" y="4977001"/>
            <a:ext cx="3816000" cy="31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2177">
                <a:solidFill>
                  <a:srgbClr val="000000"/>
                </a:solidFill>
              </a:rPr>
              <a:t>IBM Research</a:t>
            </a:r>
          </a:p>
        </p:txBody>
      </p:sp>
    </p:spTree>
    <p:extLst>
      <p:ext uri="{BB962C8B-B14F-4D97-AF65-F5344CB8AC3E}">
        <p14:creationId xmlns:p14="http://schemas.microsoft.com/office/powerpoint/2010/main" val="3263729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2A01-7132-1A44-98EF-EB035F3C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vs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F8AE-B080-0446-B314-6951E5D5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Energy tells us the true “cost” of performing a fixed task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 Power (energy/time) poses constraints; can only work fast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enough to max out the power delivery or cooling solution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 If processor A consumes 1.2x the power of processor B, but finishes the task in 30% less time, its relative energy is 1.2 X 0.7 = 0.84; 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Processor A is better, provided that 1.2x power can be supported by the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B431-ADD1-B34D-9772-DBC71BD41A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8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D9E-3441-3441-B904-A2952186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3C6C-9E14-EE4E-B6B6-9F020F68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For a processor running at 100% utilization at 100 W,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20% of the power is attributed to leakage.  What is the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total power dissipation when the processor is running at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50% utilization?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0070C0"/>
                </a:solidFill>
                <a:cs typeface="Calibri" panose="020F0502020204030204" pitchFamily="34" charset="0"/>
              </a:rPr>
              <a:t>Total power = dynamic power + leakage power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= 80W x 50%  + 20W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solidFill>
                  <a:srgbClr val="0070C0"/>
                </a:solidFill>
                <a:cs typeface="Calibri" panose="020F0502020204030204" pitchFamily="34" charset="0"/>
              </a:rPr>
              <a:t>                       = 60W</a:t>
            </a:r>
          </a:p>
          <a:p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B5B098E-7638-6F48-946E-0285AA8F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86720"/>
            <a:ext cx="7483908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Solve for 0% utilization; the system consumes 20W.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basis for “server consolidation” in datacenters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(move processes so you have a few highly utilized servers).</a:t>
            </a:r>
          </a:p>
        </p:txBody>
      </p:sp>
    </p:spTree>
    <p:extLst>
      <p:ext uri="{BB962C8B-B14F-4D97-AF65-F5344CB8AC3E}">
        <p14:creationId xmlns:p14="http://schemas.microsoft.com/office/powerpoint/2010/main" val="55681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823E-D8FB-3349-A0CA-CCB96018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B92-AA12-A64B-BAF4-F3902D3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If processor A consumes 1.4x the power of processor B, 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but finishes the task in 20% less time, which processor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would you pick: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(a)  if you were constrained by power delivery constraints?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       </a:t>
            </a:r>
            <a:r>
              <a:rPr lang="en-US" altLang="en-US" dirty="0">
                <a:solidFill>
                  <a:schemeClr val="accent2"/>
                </a:solidFill>
                <a:cs typeface="Calibri" panose="020F0502020204030204" pitchFamily="34" charset="0"/>
              </a:rPr>
              <a:t>Proc-B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(b)  if you were trying to minimize energy per operation?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       </a:t>
            </a:r>
            <a:r>
              <a:rPr lang="en-US" altLang="en-US" dirty="0">
                <a:solidFill>
                  <a:schemeClr val="accent2"/>
                </a:solidFill>
                <a:cs typeface="Calibri" panose="020F0502020204030204" pitchFamily="34" charset="0"/>
              </a:rPr>
              <a:t>Proc-A is 1.4x0.8 = 1.12 times the energy of Proc-B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(c)  if you were trying to minimize response times?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       </a:t>
            </a:r>
            <a:r>
              <a:rPr lang="en-US" altLang="en-US" dirty="0">
                <a:solidFill>
                  <a:schemeClr val="accent2"/>
                </a:solidFill>
                <a:cs typeface="Calibri" panose="020F0502020204030204" pitchFamily="34" charset="0"/>
              </a:rPr>
              <a:t>Proc-A is faster, but we could scale up the frequency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solidFill>
                  <a:schemeClr val="accent2"/>
                </a:solidFill>
                <a:cs typeface="Calibri" panose="020F0502020204030204" pitchFamily="34" charset="0"/>
              </a:rPr>
              <a:t>            (and power) of Proc-B and match Proc-A’s response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solidFill>
                  <a:schemeClr val="accent2"/>
                </a:solidFill>
                <a:cs typeface="Calibri" panose="020F0502020204030204" pitchFamily="34" charset="0"/>
              </a:rPr>
              <a:t>            time (while still doing better in terms of power and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solidFill>
                  <a:schemeClr val="accent2"/>
                </a:solidFill>
                <a:cs typeface="Calibri" panose="020F0502020204030204" pitchFamily="34" charset="0"/>
              </a:rPr>
              <a:t>            energy)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FDA0-EF0C-6548-A66D-D24350198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2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823E-D8FB-3349-A0CA-CCB96018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B92-AA12-A64B-BAF4-F3902D3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If processor A consumes 1.4x the power of processor B, 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but finishes the task in 20% less time, which processor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would you pick: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(a)  if you were constrained by power delivery constraints?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(b)  if you were trying to minimize energy per operation?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  (c)  if you were trying to minimize response times?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FDA0-EF0C-6548-A66D-D24350198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2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C2C6-905A-2E4D-BCD8-1EBB91AA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B7E5-9FEE-9544-9FFE-9305C4CE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Can gate off transistors that are inactive (reduces leakage)</a:t>
            </a:r>
          </a:p>
          <a:p>
            <a:pPr marL="0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DFS:</a:t>
            </a:r>
            <a:r>
              <a:rPr lang="en-US" altLang="en-US" dirty="0">
                <a:cs typeface="Calibri" panose="020F0502020204030204" pitchFamily="34" charset="0"/>
              </a:rPr>
              <a:t> Dynamic frequency scaling  -- only reduces frequency and dynamic power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solidFill>
                  <a:srgbClr val="C00000"/>
                </a:solidFill>
                <a:cs typeface="Calibri" panose="020F0502020204030204" pitchFamily="34" charset="0"/>
              </a:rPr>
              <a:t>DVFS</a:t>
            </a:r>
            <a:r>
              <a:rPr lang="en-US" altLang="en-US" dirty="0">
                <a:cs typeface="Calibri" panose="020F0502020204030204" pitchFamily="34" charset="0"/>
              </a:rPr>
              <a:t>: Dynamic voltage and frequency scaling – can reduce voltage and frequency by (say) 10%;  can slow a program by (say) 8%, but reduce dynamic power by 27%, reduce total power by (say) 23%, reduce total energy by 17%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672D8-9EC0-434B-B6DE-D8C67BADB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07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9817-D2E8-4E47-9FCC-DE3B0D0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19FD-810A-0A4C-9B7E-14D69D23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cs typeface="Calibri" panose="020F0502020204030204" pitchFamily="34" charset="0"/>
              </a:rPr>
              <a:t>Processor-A at 3 GHz consumes 80 W of dynamic power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and 20 W of static power.  It completes a program in 20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seconds.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What is the energy consumption if I scale frequency down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by 20%?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dirty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What is the energy consumption if I scale frequency and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cs typeface="Calibri" panose="020F0502020204030204" pitchFamily="34" charset="0"/>
              </a:rPr>
              <a:t>   voltage down by 20%?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AA363-575E-7444-AC78-0A23A84DF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FC47-EF24-C849-A25C-2BCD701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577E-01CE-4844-A528-09B3325E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97" y="1100951"/>
            <a:ext cx="7896225" cy="5184576"/>
          </a:xfrm>
        </p:spPr>
        <p:txBody>
          <a:bodyPr/>
          <a:lstStyle/>
          <a:p>
            <a:r>
              <a:rPr lang="en-US" dirty="0"/>
              <a:t>Transistor count is increasing per Moore’s law</a:t>
            </a:r>
          </a:p>
          <a:p>
            <a:pPr lvl="1"/>
            <a:r>
              <a:rPr lang="en-US" dirty="0"/>
              <a:t>Currently Microprocessor chips contain 10 Billion to 60 Billion transistors</a:t>
            </a:r>
          </a:p>
          <a:p>
            <a:pPr lvl="2"/>
            <a:r>
              <a:rPr lang="en-IN" dirty="0"/>
              <a:t>Apple M1 (year 2020): 16 Billion Transistors : 5 nm wide</a:t>
            </a:r>
          </a:p>
          <a:p>
            <a:pPr lvl="3"/>
            <a:r>
              <a:rPr lang="en-IN" dirty="0"/>
              <a:t>about 25 silicon atoms</a:t>
            </a:r>
          </a:p>
          <a:p>
            <a:pPr lvl="2"/>
            <a:r>
              <a:rPr lang="en-IN" dirty="0"/>
              <a:t>Nvidia GA 100 Ampere (year 2020): 54 Billion transistors: 7 nm</a:t>
            </a:r>
          </a:p>
          <a:p>
            <a:pPr lvl="2"/>
            <a:r>
              <a:rPr lang="en-IN" dirty="0"/>
              <a:t>Samsung DRAM </a:t>
            </a:r>
            <a:r>
              <a:rPr lang="en-IN" dirty="0">
                <a:hlinkClick r:id="rId2" tooltip="Universal Flash Storage"/>
              </a:rPr>
              <a:t>eUFS</a:t>
            </a:r>
            <a:r>
              <a:rPr lang="en-IN" dirty="0"/>
              <a:t> (1 TB) (year 2020): 8Tb; 2048 Billion Transistors</a:t>
            </a:r>
          </a:p>
          <a:p>
            <a:r>
              <a:rPr lang="en-IN" dirty="0"/>
              <a:t>Number of cores is increasing (why?)</a:t>
            </a:r>
          </a:p>
          <a:p>
            <a:r>
              <a:rPr lang="en-US" dirty="0"/>
              <a:t>The way to utilize increase in transistors –&gt; use multiple cores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F5A0D-7F7C-B34F-9534-DEE81A9BB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04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A9F8-02E3-5141-AE33-FCC12320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law: Enablement of new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1CFF-C682-9A46-A4EA-92F12849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carry smart phone in their pocket </a:t>
            </a:r>
          </a:p>
          <a:p>
            <a:pPr lvl="1"/>
            <a:r>
              <a:rPr lang="en-US" dirty="0"/>
              <a:t>More powerful than the biggest computer made in 1995</a:t>
            </a:r>
          </a:p>
          <a:p>
            <a:r>
              <a:rPr lang="en-US" dirty="0"/>
              <a:t>Slender laptops, Streaming video, social media, search, the cloud, smart devices, and the Internet, computers in automobiles, WWW, Human Genome project, social engineering, Online entertainment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45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7B56-CFEC-D545-8C54-9133CF33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Static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B9F0-7554-7D43-96DD-B7EA43ED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60" y="1070487"/>
            <a:ext cx="7896225" cy="5184576"/>
          </a:xfrm>
        </p:spPr>
        <p:txBody>
          <a:bodyPr/>
          <a:lstStyle/>
          <a:p>
            <a:r>
              <a:rPr lang="en-IN" b="1" dirty="0" err="1">
                <a:solidFill>
                  <a:srgbClr val="0070C0"/>
                </a:solidFill>
              </a:rPr>
              <a:t>P</a:t>
            </a:r>
            <a:r>
              <a:rPr lang="en-IN" b="1" baseline="-25000" dirty="0" err="1">
                <a:solidFill>
                  <a:srgbClr val="0070C0"/>
                </a:solidFill>
              </a:rPr>
              <a:t>static</a:t>
            </a:r>
            <a:r>
              <a:rPr lang="en-IN" b="1" dirty="0">
                <a:solidFill>
                  <a:srgbClr val="0070C0"/>
                </a:solidFill>
              </a:rPr>
              <a:t> ~ N*V*e</a:t>
            </a:r>
            <a:r>
              <a:rPr lang="en-IN" b="1" baseline="30000" dirty="0">
                <a:solidFill>
                  <a:srgbClr val="0070C0"/>
                </a:solidFill>
              </a:rPr>
              <a:t>–Vt </a:t>
            </a:r>
          </a:p>
          <a:p>
            <a:r>
              <a:rPr lang="en-US" dirty="0"/>
              <a:t>Reduce the number of transistors (N)</a:t>
            </a:r>
          </a:p>
          <a:p>
            <a:pPr lvl="1"/>
            <a:r>
              <a:rPr lang="en-US" dirty="0"/>
              <a:t>Use fewer transistors/gate</a:t>
            </a:r>
          </a:p>
          <a:p>
            <a:r>
              <a:rPr lang="en-US" dirty="0"/>
              <a:t>Disable transistors</a:t>
            </a:r>
          </a:p>
          <a:p>
            <a:pPr lvl="1"/>
            <a:r>
              <a:rPr lang="en-IN" dirty="0"/>
              <a:t>Power gating disable power to unused parts of chip</a:t>
            </a:r>
          </a:p>
          <a:p>
            <a:pPr lvl="1"/>
            <a:r>
              <a:rPr lang="en-IN" dirty="0"/>
              <a:t>Power down units (or entire core) not being used</a:t>
            </a:r>
          </a:p>
          <a:p>
            <a:pPr lvl="2"/>
            <a:r>
              <a:rPr lang="en-IN" dirty="0"/>
              <a:t>Long latency to power up</a:t>
            </a:r>
          </a:p>
          <a:p>
            <a:r>
              <a:rPr lang="en-IN" dirty="0"/>
              <a:t>Reduce Voltage (V)</a:t>
            </a:r>
          </a:p>
          <a:p>
            <a:pPr lvl="1"/>
            <a:r>
              <a:rPr lang="en-IN" dirty="0"/>
              <a:t>Linear reduction in static energy consumption</a:t>
            </a:r>
          </a:p>
          <a:p>
            <a:pPr lvl="1"/>
            <a:r>
              <a:rPr lang="en-IN" dirty="0"/>
              <a:t>But also slows down transistors (transistor speed is ~ V)</a:t>
            </a:r>
          </a:p>
          <a:p>
            <a:r>
              <a:rPr lang="en-IN" dirty="0"/>
              <a:t>Dual V</a:t>
            </a:r>
            <a:r>
              <a:rPr lang="en-IN" baseline="-25000" dirty="0"/>
              <a:t>t</a:t>
            </a:r>
            <a:r>
              <a:rPr lang="en-IN" dirty="0"/>
              <a:t> – Use mix of high and low V</a:t>
            </a:r>
            <a:r>
              <a:rPr lang="en-IN" baseline="-25000" dirty="0"/>
              <a:t>t</a:t>
            </a:r>
            <a:r>
              <a:rPr lang="en-IN" dirty="0"/>
              <a:t> transistors</a:t>
            </a:r>
          </a:p>
          <a:p>
            <a:pPr lvl="1"/>
            <a:r>
              <a:rPr lang="en-IN" dirty="0"/>
              <a:t>Use slow low leak transistors in SRAM</a:t>
            </a:r>
          </a:p>
          <a:p>
            <a:r>
              <a:rPr lang="en-IN" dirty="0"/>
              <a:t>Low-leakage transistors</a:t>
            </a:r>
          </a:p>
          <a:p>
            <a:pPr lvl="1"/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19FC3C-E209-EB41-A403-FE560BA66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4" y="6309321"/>
            <a:ext cx="6839421" cy="500682"/>
          </a:xfrm>
        </p:spPr>
        <p:txBody>
          <a:bodyPr/>
          <a:lstStyle/>
          <a:p>
            <a:r>
              <a:rPr lang="en-US" dirty="0"/>
              <a:t>Lecture notes: Unit 12  CS 501Computer Architecture – Prof Milo Martin, </a:t>
            </a:r>
            <a:r>
              <a:rPr lang="en-US" dirty="0" err="1"/>
              <a:t>Univ</a:t>
            </a:r>
            <a:r>
              <a:rPr lang="en-US" dirty="0"/>
              <a:t> of Pennsylvania </a:t>
            </a:r>
          </a:p>
        </p:txBody>
      </p:sp>
    </p:spTree>
    <p:extLst>
      <p:ext uri="{BB962C8B-B14F-4D97-AF65-F5344CB8AC3E}">
        <p14:creationId xmlns:p14="http://schemas.microsoft.com/office/powerpoint/2010/main" val="39131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46710242-B041-3D4E-8112-EFE2747A3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Uniprocessor Performance</a:t>
            </a:r>
          </a:p>
        </p:txBody>
      </p:sp>
      <p:pic>
        <p:nvPicPr>
          <p:cNvPr id="80901" name="Picture 7">
            <a:extLst>
              <a:ext uri="{FF2B5EF4-FFF2-40B4-BE49-F238E27FC236}">
                <a16:creationId xmlns:a16="http://schemas.microsoft.com/office/drawing/2014/main" id="{927F5B6B-4D41-3C42-9A4A-6301F0B2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50640"/>
            <a:ext cx="76327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AutoShape 7">
            <a:extLst>
              <a:ext uri="{FF2B5EF4-FFF2-40B4-BE49-F238E27FC236}">
                <a16:creationId xmlns:a16="http://schemas.microsoft.com/office/drawing/2014/main" id="{6A13B383-3B28-AE4B-8C23-68C31BB3C47B}"/>
              </a:ext>
            </a:extLst>
          </p:cNvPr>
          <p:cNvSpPr>
            <a:spLocks/>
          </p:cNvSpPr>
          <p:nvPr/>
        </p:nvSpPr>
        <p:spPr bwMode="auto">
          <a:xfrm>
            <a:off x="1116013" y="5516563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Constrained by power, instruction-level parallelism, memory latency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2E5F61-8775-0543-AECA-161EB4116E5F}"/>
              </a:ext>
            </a:extLst>
          </p:cNvPr>
          <p:cNvSpPr/>
          <p:nvPr/>
        </p:nvSpPr>
        <p:spPr>
          <a:xfrm>
            <a:off x="1147008" y="6218226"/>
            <a:ext cx="6449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Chart plots performance relative to the VAX 11/780 </a:t>
            </a:r>
          </a:p>
        </p:txBody>
      </p:sp>
    </p:spTree>
    <p:extLst>
      <p:ext uri="{BB962C8B-B14F-4D97-AF65-F5344CB8AC3E}">
        <p14:creationId xmlns:p14="http://schemas.microsoft.com/office/powerpoint/2010/main" val="197922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91725D07-DD17-B54E-AB8B-B6BBB92F4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 and Clock Rate - Trend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A16A6C8-2B69-EE44-B673-09B1D930F3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In CMOS IC technology</a:t>
            </a:r>
          </a:p>
        </p:txBody>
      </p:sp>
      <p:pic>
        <p:nvPicPr>
          <p:cNvPr id="76810" name="Picture 11">
            <a:extLst>
              <a:ext uri="{FF2B5EF4-FFF2-40B4-BE49-F238E27FC236}">
                <a16:creationId xmlns:a16="http://schemas.microsoft.com/office/drawing/2014/main" id="{EB0222C8-1301-0745-B1B7-0A896B2D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A7AADF3-BA6B-2647-9809-F459EA5A3B7F}"/>
              </a:ext>
            </a:extLst>
          </p:cNvPr>
          <p:cNvSpPr txBox="1">
            <a:spLocks/>
          </p:cNvSpPr>
          <p:nvPr/>
        </p:nvSpPr>
        <p:spPr>
          <a:xfrm>
            <a:off x="179512" y="6386513"/>
            <a:ext cx="3411488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/>
          <a:lstStyle>
            <a:defPPr>
              <a:defRPr lang="en-US"/>
            </a:defPPr>
            <a:lvl1pPr marL="0" defTabSz="914400" eaLnBrk="1" latinLnBrk="0" hangingPunct="1">
              <a:buClrTx/>
              <a:buSzTx/>
              <a:buFontTx/>
              <a:buNone/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latin typeface="Arial" panose="020B0604020202020204" pitchFamily="34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latin typeface="Arial" panose="020B0604020202020204" pitchFamily="34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latin typeface="Arial" panose="020B0604020202020204" pitchFamily="34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AU" altLang="en-US" dirty="0"/>
              <a:t>Chapter 1 — Computer Abstractions and Technology —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61290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2634-2235-6A40-9199-FF14121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in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124CF4-C003-AD42-8AC8-F353997D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1196752"/>
            <a:ext cx="7948672" cy="31683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B43B-C699-604F-A20D-35EBA282D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305: Computer Architecture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715D66-0402-B44B-A04B-9C1ED3BAE8AB}"/>
              </a:ext>
            </a:extLst>
          </p:cNvPr>
          <p:cNvSpPr txBox="1">
            <a:spLocks/>
          </p:cNvSpPr>
          <p:nvPr/>
        </p:nvSpPr>
        <p:spPr bwMode="auto">
          <a:xfrm>
            <a:off x="611560" y="4611216"/>
            <a:ext cx="7733987" cy="162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Supply voltage is decreasing over time; 5 V </a:t>
            </a:r>
            <a:r>
              <a:rPr lang="en-US" kern="0" dirty="0">
                <a:sym typeface="Wingdings" pitchFamily="2" charset="2"/>
              </a:rPr>
              <a:t> 1 V</a:t>
            </a:r>
          </a:p>
          <a:p>
            <a:pPr lvl="1"/>
            <a:r>
              <a:rPr lang="en-US" kern="0" dirty="0">
                <a:sym typeface="Wingdings" pitchFamily="2" charset="2"/>
              </a:rPr>
              <a:t>“Voltage scaling” is reaching it’s limit</a:t>
            </a:r>
          </a:p>
          <a:p>
            <a:r>
              <a:rPr lang="en-US" kern="0" dirty="0">
                <a:sym typeface="Wingdings" pitchFamily="2" charset="2"/>
              </a:rPr>
              <a:t>Clock frequency – not much increase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94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8C8-17F9-134B-9D17-3B62EDF8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023B-9EDD-5D4B-A897-B4E270E2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Speed improvements – and Processor design</a:t>
            </a:r>
          </a:p>
          <a:p>
            <a:r>
              <a:rPr lang="en-US" dirty="0"/>
              <a:t>Power Wall</a:t>
            </a:r>
          </a:p>
          <a:p>
            <a:r>
              <a:rPr lang="en-US" dirty="0"/>
              <a:t>Moving to Multicore Architecture</a:t>
            </a:r>
          </a:p>
          <a:p>
            <a:r>
              <a:rPr lang="en-US" dirty="0"/>
              <a:t>Dynamic Power and Thermal Management</a:t>
            </a:r>
          </a:p>
          <a:p>
            <a:r>
              <a:rPr lang="en-US" dirty="0"/>
              <a:t>Ongoing work (self reading)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51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 Style2" id="{785CC862-AD9E-B14B-8323-DEED5B510C8D}" vid="{4A6C5C6E-4F03-D64F-A432-ED0CCB7D2A6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 Style2" id="{785CC862-AD9E-B14B-8323-DEED5B510C8D}" vid="{08A5548E-C97E-4549-8CB2-1E907431C3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7361</TotalTime>
  <Words>2658</Words>
  <Application>Microsoft Macintosh PowerPoint</Application>
  <PresentationFormat>On-screen Show (4:3)</PresentationFormat>
  <Paragraphs>374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 Unicode MS</vt:lpstr>
      <vt:lpstr>Microsoft YaHei</vt:lpstr>
      <vt:lpstr>MS PGothic</vt:lpstr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Wingdings 2</vt:lpstr>
      <vt:lpstr>template2007</vt:lpstr>
      <vt:lpstr>Custom Design</vt:lpstr>
      <vt:lpstr> CS 211 Computer Architecture Lecture 4: Beyond Moore’s Law</vt:lpstr>
      <vt:lpstr>References</vt:lpstr>
      <vt:lpstr>Last class</vt:lpstr>
      <vt:lpstr>Moore’s Law</vt:lpstr>
      <vt:lpstr>Interpretation</vt:lpstr>
      <vt:lpstr>Uniprocessor Performance</vt:lpstr>
      <vt:lpstr>Power and Clock Rate - Trend</vt:lpstr>
      <vt:lpstr>Trend in Power</vt:lpstr>
      <vt:lpstr>In the class we will study</vt:lpstr>
      <vt:lpstr>Clock Speed Improvement – Processor Design</vt:lpstr>
      <vt:lpstr>Increase in Clock Speed</vt:lpstr>
      <vt:lpstr>PowerPoint Presentation</vt:lpstr>
      <vt:lpstr>PowerPoint Presentation</vt:lpstr>
      <vt:lpstr>PowerPoint Presentation</vt:lpstr>
      <vt:lpstr>PowerPoint Presentation</vt:lpstr>
      <vt:lpstr>Power Wall </vt:lpstr>
      <vt:lpstr>Power Consumption  </vt:lpstr>
      <vt:lpstr>Dynamic Power Pdynamic</vt:lpstr>
      <vt:lpstr>Static Power</vt:lpstr>
      <vt:lpstr>Reducing Dynamic Power</vt:lpstr>
      <vt:lpstr>Reducing Dynamic Power</vt:lpstr>
      <vt:lpstr>What are the limitatons?</vt:lpstr>
      <vt:lpstr>Moving to Multicore Architecture</vt:lpstr>
      <vt:lpstr>If power density continues to increase and chip size remains the same..</vt:lpstr>
      <vt:lpstr>Towards Multicore..</vt:lpstr>
      <vt:lpstr>Low-Fat Cores???</vt:lpstr>
      <vt:lpstr>Moore’s Law  Multiple cores</vt:lpstr>
      <vt:lpstr>An example of Modern Chip Microprocessor</vt:lpstr>
      <vt:lpstr>Intel’s Tiger Lake (Sept 2020)</vt:lpstr>
      <vt:lpstr>GPU</vt:lpstr>
      <vt:lpstr>Dynamic Power and Thermal Management</vt:lpstr>
      <vt:lpstr>Dynamic Power and Thermal Management</vt:lpstr>
      <vt:lpstr>Dynamic Voltage Frequency Scaling (DVFS)</vt:lpstr>
      <vt:lpstr>Dynamic Voltage Frequency Scaling</vt:lpstr>
      <vt:lpstr>DVFS technique (Continued) </vt:lpstr>
      <vt:lpstr>Resource Adaptation</vt:lpstr>
      <vt:lpstr>Class Summary</vt:lpstr>
      <vt:lpstr> Backup:  Ongoing Work </vt:lpstr>
      <vt:lpstr>Three Big Limits</vt:lpstr>
      <vt:lpstr>Today's Solutions</vt:lpstr>
      <vt:lpstr>3D Interconnections</vt:lpstr>
      <vt:lpstr>Gallium Arsenide Logic</vt:lpstr>
      <vt:lpstr>Optical Interconnections</vt:lpstr>
      <vt:lpstr>Power vs Energy</vt:lpstr>
      <vt:lpstr>Problem 1</vt:lpstr>
      <vt:lpstr>Problem 2</vt:lpstr>
      <vt:lpstr>Problem 2</vt:lpstr>
      <vt:lpstr>Reducing Power and Energy</vt:lpstr>
      <vt:lpstr>Problem 3</vt:lpstr>
      <vt:lpstr>Moore’s law: Enablement of new era</vt:lpstr>
      <vt:lpstr>Reducing Static Power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1: Introduction</dc:title>
  <dc:creator>Microsoft Office User</dc:creator>
  <dc:description>Redesign of slides created by Randal E. Bryant and David R. O'Hallaron</dc:description>
  <cp:lastModifiedBy>Microsoft Office User</cp:lastModifiedBy>
  <cp:revision>86</cp:revision>
  <cp:lastPrinted>2010-01-19T15:27:43Z</cp:lastPrinted>
  <dcterms:created xsi:type="dcterms:W3CDTF">2020-08-29T16:21:44Z</dcterms:created>
  <dcterms:modified xsi:type="dcterms:W3CDTF">2021-02-03T16:26:04Z</dcterms:modified>
</cp:coreProperties>
</file>