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  <p:sldMasterId id="2147483683" r:id="rId3"/>
  </p:sldMasterIdLst>
  <p:notesMasterIdLst>
    <p:notesMasterId r:id="rId63"/>
  </p:notesMasterIdLst>
  <p:handoutMasterIdLst>
    <p:handoutMasterId r:id="rId64"/>
  </p:handoutMasterIdLst>
  <p:sldIdLst>
    <p:sldId id="4508" r:id="rId4"/>
    <p:sldId id="684" r:id="rId5"/>
    <p:sldId id="704" r:id="rId6"/>
    <p:sldId id="4418" r:id="rId7"/>
    <p:sldId id="4499" r:id="rId8"/>
    <p:sldId id="648" r:id="rId9"/>
    <p:sldId id="1411" r:id="rId10"/>
    <p:sldId id="649" r:id="rId11"/>
    <p:sldId id="4523" r:id="rId12"/>
    <p:sldId id="258" r:id="rId13"/>
    <p:sldId id="259" r:id="rId14"/>
    <p:sldId id="260" r:id="rId15"/>
    <p:sldId id="261" r:id="rId16"/>
    <p:sldId id="262" r:id="rId17"/>
    <p:sldId id="263" r:id="rId18"/>
    <p:sldId id="653" r:id="rId19"/>
    <p:sldId id="317" r:id="rId20"/>
    <p:sldId id="4529" r:id="rId21"/>
    <p:sldId id="4514" r:id="rId22"/>
    <p:sldId id="4513" r:id="rId23"/>
    <p:sldId id="4518" r:id="rId24"/>
    <p:sldId id="654" r:id="rId25"/>
    <p:sldId id="4520" r:id="rId26"/>
    <p:sldId id="655" r:id="rId27"/>
    <p:sldId id="274" r:id="rId28"/>
    <p:sldId id="4519" r:id="rId29"/>
    <p:sldId id="1265" r:id="rId30"/>
    <p:sldId id="1268" r:id="rId31"/>
    <p:sldId id="4504" r:id="rId32"/>
    <p:sldId id="4527" r:id="rId33"/>
    <p:sldId id="1289" r:id="rId34"/>
    <p:sldId id="1290" r:id="rId35"/>
    <p:sldId id="4524" r:id="rId36"/>
    <p:sldId id="4525" r:id="rId37"/>
    <p:sldId id="4526" r:id="rId38"/>
    <p:sldId id="1212" r:id="rId39"/>
    <p:sldId id="1435" r:id="rId40"/>
    <p:sldId id="4505" r:id="rId41"/>
    <p:sldId id="4528" r:id="rId42"/>
    <p:sldId id="281" r:id="rId43"/>
    <p:sldId id="282" r:id="rId44"/>
    <p:sldId id="283" r:id="rId45"/>
    <p:sldId id="4521" r:id="rId46"/>
    <p:sldId id="4522" r:id="rId47"/>
    <p:sldId id="313" r:id="rId48"/>
    <p:sldId id="4506" r:id="rId49"/>
    <p:sldId id="4530" r:id="rId50"/>
    <p:sldId id="1377" r:id="rId51"/>
    <p:sldId id="1266" r:id="rId52"/>
    <p:sldId id="1430" r:id="rId53"/>
    <p:sldId id="1273" r:id="rId54"/>
    <p:sldId id="4511" r:id="rId55"/>
    <p:sldId id="1379" r:id="rId56"/>
    <p:sldId id="1374" r:id="rId57"/>
    <p:sldId id="1380" r:id="rId58"/>
    <p:sldId id="4455" r:id="rId59"/>
    <p:sldId id="4475" r:id="rId60"/>
    <p:sldId id="1381" r:id="rId61"/>
    <p:sldId id="1382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55" autoAdjust="0"/>
    <p:restoredTop sz="94387"/>
  </p:normalViewPr>
  <p:slideViewPr>
    <p:cSldViewPr snapToObjects="1">
      <p:cViewPr varScale="1">
        <p:scale>
          <a:sx n="50" d="100"/>
          <a:sy n="50" d="100"/>
        </p:scale>
        <p:origin x="16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6CD3528E-E71A-6349-A71F-F3BD7B7FF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73AC511C-81EE-9E4B-A1C9-9B2C9F7AB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044F4A50-BCED-B946-BB02-D517CCD7D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EA9A628B-1368-8642-98DC-1C41E1509668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99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b6706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b67067_0_267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b67067_0_26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12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e39b6706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e39b67067_0_286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5e39b67067_0_28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390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0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1118" name="Google Shape;1118;p4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136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0" name="Google Shape;1120;p40:notes"/>
          <p:cNvSpPr txBox="1">
            <a:spLocks noGrp="1"/>
          </p:cNvSpPr>
          <p:nvPr>
            <p:ph type="body" idx="1"/>
          </p:nvPr>
        </p:nvSpPr>
        <p:spPr>
          <a:xfrm>
            <a:off x="912318" y="4340679"/>
            <a:ext cx="5031878" cy="41169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Portability on machines with different memory configurations.</a:t>
            </a:r>
            <a:endParaRPr/>
          </a:p>
        </p:txBody>
      </p:sp>
      <p:sp>
        <p:nvSpPr>
          <p:cNvPr id="1121" name="Google Shape;1121;p40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37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e39b6706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e39b67067_0_158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e39b67067_0_15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34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Virtual Pages are numbered VP0, VP1, … VP 2</a:t>
            </a:r>
            <a:r>
              <a:rPr lang="en-US" baseline="30000" dirty="0"/>
              <a:t>n-p</a:t>
            </a:r>
            <a:r>
              <a:rPr lang="en-US" baseline="0" dirty="0"/>
              <a:t>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4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6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2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8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6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18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53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89" name="Google Shape;689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136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1" name="Google Shape;691;p14:notes"/>
          <p:cNvSpPr txBox="1">
            <a:spLocks noGrp="1"/>
          </p:cNvSpPr>
          <p:nvPr>
            <p:ph type="body" idx="1"/>
          </p:nvPr>
        </p:nvSpPr>
        <p:spPr>
          <a:xfrm>
            <a:off x="912316" y="4340678"/>
            <a:ext cx="5031878" cy="4116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ensures that the page tables are disjoint.</a:t>
            </a:r>
            <a:endParaRPr/>
          </a:p>
        </p:txBody>
      </p:sp>
      <p:sp>
        <p:nvSpPr>
          <p:cNvPr id="692" name="Google Shape;692;p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916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7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774" name="Google Shape;774;p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/>
          </a:p>
        </p:txBody>
      </p:sp>
      <p:sp>
        <p:nvSpPr>
          <p:cNvPr id="775" name="Google Shape;7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6" name="Google Shape;776;p17:notes"/>
          <p:cNvSpPr txBox="1">
            <a:spLocks noGrp="1"/>
          </p:cNvSpPr>
          <p:nvPr>
            <p:ph type="body" idx="1"/>
          </p:nvPr>
        </p:nvSpPr>
        <p:spPr>
          <a:xfrm>
            <a:off x="916779" y="4343703"/>
            <a:ext cx="5024438" cy="41154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484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786" name="Google Shape;786;p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787" name="Google Shape;7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8" name="Google Shape;788;p18:notes"/>
          <p:cNvSpPr txBox="1">
            <a:spLocks noGrp="1"/>
          </p:cNvSpPr>
          <p:nvPr>
            <p:ph type="body" idx="1"/>
          </p:nvPr>
        </p:nvSpPr>
        <p:spPr>
          <a:xfrm>
            <a:off x="916780" y="4343703"/>
            <a:ext cx="5024438" cy="41154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54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79962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0" name="Google Shape;1610;p49:notes"/>
          <p:cNvSpPr txBox="1">
            <a:spLocks noGrp="1"/>
          </p:cNvSpPr>
          <p:nvPr>
            <p:ph type="body" idx="1"/>
          </p:nvPr>
        </p:nvSpPr>
        <p:spPr>
          <a:xfrm>
            <a:off x="550625" y="4559916"/>
            <a:ext cx="6303241" cy="432086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905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9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3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main memory of a computer system is organized as an array of M contiguous byte-size cells. Each byte has a unique </a:t>
            </a:r>
            <a:r>
              <a:rPr lang="en-IN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physical address (PA).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0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96A392-42A1-4169-BB2E-0C6F33975F8E}" type="slidenum">
              <a:rPr lang="en-US" sz="1200">
                <a:latin typeface="Arial" pitchFamily="34" charset="0"/>
              </a:rPr>
              <a:pPr/>
              <a:t>56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5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E58C96-3A7F-438D-9284-997E0D8707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7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39b67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39b67067_0_0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5e39b67067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25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e39b6706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e39b67067_0_15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5e39b67067_0_1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24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e39b6706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e39b67067_0_30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5e39b67067_0_3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26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39b6706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39b67067_0_50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5e39b67067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09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39b6706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39b67067_0_248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5e39b67067_0_2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50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1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0" y="2103118"/>
            <a:ext cx="9144000" cy="73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sz="4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54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5158" y="182880"/>
            <a:ext cx="659367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1"/>
          <p:cNvSpPr txBox="1"/>
          <p:nvPr/>
        </p:nvSpPr>
        <p:spPr>
          <a:xfrm>
            <a:off x="2286000" y="3474719"/>
            <a:ext cx="6858000" cy="29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651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545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8" cy="7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598" cy="4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3400" y="0"/>
            <a:ext cx="990598" cy="7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598" cy="412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09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364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395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■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603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899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824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6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0589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963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7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796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8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68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5803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8" cy="7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598" cy="4127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83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054804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  <p:sldLayoutId id="2147483681" r:id="rId15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479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tags" Target="../tags/tag9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A0AB56E7-29CF-1049-99FE-ED35EBCC4A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40: Virtual Memory – 2</a:t>
            </a:r>
            <a:br>
              <a:rPr lang="en-US" altLang="en-US" sz="3000" dirty="0"/>
            </a:br>
            <a:r>
              <a:rPr lang="en-US" altLang="en-US" sz="3000"/>
              <a:t>Paged Memory</a:t>
            </a:r>
            <a:endParaRPr lang="en-US" altLang="en-US" sz="3000" dirty="0"/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FCC9ECBB-A375-5C4F-B4D0-DA0F71C736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  <p:extLst>
      <p:ext uri="{BB962C8B-B14F-4D97-AF65-F5344CB8AC3E}">
        <p14:creationId xmlns:p14="http://schemas.microsoft.com/office/powerpoint/2010/main" val="318760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e39b67067_0_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Review: What is Paged VM?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5" name="Google Shape;385;g5e39b67067_0_15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base">
              <a:buNone/>
            </a:pPr>
            <a:r>
              <a:rPr lang="en-US" sz="2600" dirty="0"/>
              <a:t>Each process has its own virtual memory, but all processes must share physical memory</a:t>
            </a:r>
            <a:endParaRPr sz="2600" dirty="0"/>
          </a:p>
        </p:txBody>
      </p:sp>
      <p:sp>
        <p:nvSpPr>
          <p:cNvPr id="386" name="Google Shape;386;g5e39b67067_0_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87" name="Google Shape;387;g5e39b67067_0_15"/>
          <p:cNvSpPr/>
          <p:nvPr/>
        </p:nvSpPr>
        <p:spPr>
          <a:xfrm>
            <a:off x="6368875" y="3600700"/>
            <a:ext cx="1030200" cy="15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5e39b67067_0_15"/>
          <p:cNvSpPr/>
          <p:nvPr/>
        </p:nvSpPr>
        <p:spPr>
          <a:xfrm>
            <a:off x="1193075" y="2897500"/>
            <a:ext cx="1030200" cy="313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5e39b67067_0_15"/>
          <p:cNvSpPr txBox="1"/>
          <p:nvPr/>
        </p:nvSpPr>
        <p:spPr>
          <a:xfrm>
            <a:off x="23623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latin typeface="Calibri"/>
                <a:ea typeface="Calibri"/>
                <a:cs typeface="Calibri"/>
                <a:sym typeface="Calibri"/>
              </a:rPr>
              <a:t>Virtual Memory (A)</a:t>
            </a:r>
            <a:endParaRPr sz="1600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5e39b67067_0_15"/>
          <p:cNvSpPr txBox="1"/>
          <p:nvPr/>
        </p:nvSpPr>
        <p:spPr>
          <a:xfrm>
            <a:off x="7572375" y="3566588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sz="1600" b="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1" name="Google Shape;391;g5e39b67067_0_15"/>
          <p:cNvGraphicFramePr/>
          <p:nvPr/>
        </p:nvGraphicFramePr>
        <p:xfrm>
          <a:off x="11930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2" name="Google Shape;392;g5e39b67067_0_15"/>
          <p:cNvGraphicFramePr/>
          <p:nvPr/>
        </p:nvGraphicFramePr>
        <p:xfrm>
          <a:off x="6368875" y="3600700"/>
          <a:ext cx="10302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" name="Google Shape;393;g5e39b67067_0_15"/>
          <p:cNvSpPr txBox="1"/>
          <p:nvPr/>
        </p:nvSpPr>
        <p:spPr>
          <a:xfrm>
            <a:off x="49502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latin typeface="Calibri"/>
                <a:ea typeface="Calibri"/>
                <a:cs typeface="Calibri"/>
                <a:sym typeface="Calibri"/>
              </a:rPr>
              <a:t>Virtual Memory (B)</a:t>
            </a:r>
            <a:endParaRPr sz="1400" b="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4" name="Google Shape;394;g5e39b67067_0_15"/>
          <p:cNvGraphicFramePr/>
          <p:nvPr/>
        </p:nvGraphicFramePr>
        <p:xfrm>
          <a:off x="37809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Google Shape;601;g5ce8b99149_0_339">
            <a:extLst>
              <a:ext uri="{FF2B5EF4-FFF2-40B4-BE49-F238E27FC236}">
                <a16:creationId xmlns:a16="http://schemas.microsoft.com/office/drawing/2014/main" id="{BD69022A-4B90-5343-B3ED-6A75C2CC0932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50128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e39b67067_0_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Review: What is Paged VM?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1" name="Google Shape;401;g5e39b67067_0_30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600" dirty="0"/>
              <a:t>Pages in physical memory correspond to pages in virtual memory</a:t>
            </a:r>
            <a:endParaRPr sz="2600" dirty="0"/>
          </a:p>
        </p:txBody>
      </p:sp>
      <p:sp>
        <p:nvSpPr>
          <p:cNvPr id="402" name="Google Shape;402;g5e39b67067_0_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03" name="Google Shape;403;g5e39b67067_0_30"/>
          <p:cNvSpPr/>
          <p:nvPr/>
        </p:nvSpPr>
        <p:spPr>
          <a:xfrm>
            <a:off x="6368875" y="3600700"/>
            <a:ext cx="1030200" cy="15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5e39b67067_0_30"/>
          <p:cNvSpPr/>
          <p:nvPr/>
        </p:nvSpPr>
        <p:spPr>
          <a:xfrm>
            <a:off x="1193075" y="2897500"/>
            <a:ext cx="1030200" cy="313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5e39b67067_0_30"/>
          <p:cNvSpPr txBox="1"/>
          <p:nvPr/>
        </p:nvSpPr>
        <p:spPr>
          <a:xfrm>
            <a:off x="23623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(A)</a:t>
            </a:r>
            <a:endParaRPr dirty="0">
              <a:sym typeface="Calibri"/>
            </a:endParaRPr>
          </a:p>
        </p:txBody>
      </p:sp>
      <p:sp>
        <p:nvSpPr>
          <p:cNvPr id="406" name="Google Shape;406;g5e39b67067_0_30"/>
          <p:cNvSpPr txBox="1"/>
          <p:nvPr/>
        </p:nvSpPr>
        <p:spPr>
          <a:xfrm>
            <a:off x="7572375" y="3566588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Physical Memory</a:t>
            </a:r>
            <a:endParaRPr dirty="0">
              <a:sym typeface="Calibri"/>
            </a:endParaRPr>
          </a:p>
        </p:txBody>
      </p:sp>
      <p:graphicFrame>
        <p:nvGraphicFramePr>
          <p:cNvPr id="407" name="Google Shape;407;g5e39b67067_0_30"/>
          <p:cNvGraphicFramePr/>
          <p:nvPr/>
        </p:nvGraphicFramePr>
        <p:xfrm>
          <a:off x="11930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8" name="Google Shape;408;g5e39b67067_0_30"/>
          <p:cNvGraphicFramePr/>
          <p:nvPr/>
        </p:nvGraphicFramePr>
        <p:xfrm>
          <a:off x="6368875" y="3600700"/>
          <a:ext cx="10302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Google Shape;409;g5e39b67067_0_30"/>
          <p:cNvSpPr txBox="1"/>
          <p:nvPr/>
        </p:nvSpPr>
        <p:spPr>
          <a:xfrm>
            <a:off x="49502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(B)</a:t>
            </a:r>
            <a:endParaRPr dirty="0">
              <a:sym typeface="Calibri"/>
            </a:endParaRPr>
          </a:p>
        </p:txBody>
      </p:sp>
      <p:graphicFrame>
        <p:nvGraphicFramePr>
          <p:cNvPr id="410" name="Google Shape;410;g5e39b67067_0_30"/>
          <p:cNvGraphicFramePr/>
          <p:nvPr/>
        </p:nvGraphicFramePr>
        <p:xfrm>
          <a:off x="37809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11" name="Google Shape;411;g5e39b67067_0_30"/>
          <p:cNvCxnSpPr/>
          <p:nvPr/>
        </p:nvCxnSpPr>
        <p:spPr>
          <a:xfrm flipH="1">
            <a:off x="2258300" y="3808850"/>
            <a:ext cx="4141800" cy="83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g5e39b67067_0_30"/>
          <p:cNvCxnSpPr/>
          <p:nvPr/>
        </p:nvCxnSpPr>
        <p:spPr>
          <a:xfrm flipH="1">
            <a:off x="2247800" y="5018175"/>
            <a:ext cx="4152300" cy="8409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g5e39b67067_0_30"/>
          <p:cNvCxnSpPr/>
          <p:nvPr/>
        </p:nvCxnSpPr>
        <p:spPr>
          <a:xfrm rot="10800000">
            <a:off x="2258200" y="4245950"/>
            <a:ext cx="4121100" cy="364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g5e39b67067_0_30"/>
          <p:cNvCxnSpPr/>
          <p:nvPr/>
        </p:nvCxnSpPr>
        <p:spPr>
          <a:xfrm flipH="1">
            <a:off x="4849375" y="4309300"/>
            <a:ext cx="1519500" cy="69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601;g5ce8b99149_0_339">
            <a:extLst>
              <a:ext uri="{FF2B5EF4-FFF2-40B4-BE49-F238E27FC236}">
                <a16:creationId xmlns:a16="http://schemas.microsoft.com/office/drawing/2014/main" id="{3A607345-7D21-2140-80BD-C1B7B53F362A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4702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e39b67067_0_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Review: What is Paged VM?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1" name="Google Shape;421;g5e39b67067_0_50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600" dirty="0"/>
              <a:t>Each process has a table mapping its physical/virtual pages</a:t>
            </a:r>
            <a:endParaRPr sz="2600" dirty="0"/>
          </a:p>
        </p:txBody>
      </p:sp>
      <p:sp>
        <p:nvSpPr>
          <p:cNvPr id="422" name="Google Shape;422;g5e39b67067_0_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23" name="Google Shape;423;g5e39b67067_0_50"/>
          <p:cNvSpPr/>
          <p:nvPr/>
        </p:nvSpPr>
        <p:spPr>
          <a:xfrm>
            <a:off x="6368875" y="3600700"/>
            <a:ext cx="1030200" cy="15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5e39b67067_0_50"/>
          <p:cNvSpPr/>
          <p:nvPr/>
        </p:nvSpPr>
        <p:spPr>
          <a:xfrm>
            <a:off x="1193075" y="2897500"/>
            <a:ext cx="1030200" cy="313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5e39b67067_0_50"/>
          <p:cNvSpPr txBox="1"/>
          <p:nvPr/>
        </p:nvSpPr>
        <p:spPr>
          <a:xfrm>
            <a:off x="23623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(A)</a:t>
            </a:r>
            <a:endParaRPr dirty="0">
              <a:sym typeface="Calibri"/>
            </a:endParaRPr>
          </a:p>
        </p:txBody>
      </p:sp>
      <p:sp>
        <p:nvSpPr>
          <p:cNvPr id="426" name="Google Shape;426;g5e39b67067_0_50"/>
          <p:cNvSpPr txBox="1"/>
          <p:nvPr/>
        </p:nvSpPr>
        <p:spPr>
          <a:xfrm>
            <a:off x="7572375" y="3566588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Physical Memory</a:t>
            </a:r>
            <a:endParaRPr dirty="0">
              <a:sym typeface="Calibri"/>
            </a:endParaRPr>
          </a:p>
        </p:txBody>
      </p:sp>
      <p:graphicFrame>
        <p:nvGraphicFramePr>
          <p:cNvPr id="427" name="Google Shape;427;g5e39b67067_0_50"/>
          <p:cNvGraphicFramePr/>
          <p:nvPr/>
        </p:nvGraphicFramePr>
        <p:xfrm>
          <a:off x="11930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8" name="Google Shape;428;g5e39b67067_0_50"/>
          <p:cNvGraphicFramePr/>
          <p:nvPr/>
        </p:nvGraphicFramePr>
        <p:xfrm>
          <a:off x="6368875" y="3600700"/>
          <a:ext cx="10302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9" name="Google Shape;429;g5e39b67067_0_50"/>
          <p:cNvGraphicFramePr/>
          <p:nvPr/>
        </p:nvGraphicFramePr>
        <p:xfrm>
          <a:off x="3200675" y="3003550"/>
          <a:ext cx="3071100" cy="3565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VPN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PPN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0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1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2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1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7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3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/>
                        <a:t>1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Google Shape;601;g5ce8b99149_0_339">
            <a:extLst>
              <a:ext uri="{FF2B5EF4-FFF2-40B4-BE49-F238E27FC236}">
                <a16:creationId xmlns:a16="http://schemas.microsoft.com/office/drawing/2014/main" id="{619FD2B5-C698-2C43-89B7-D0DD83911CA1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27327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e39b67067_0_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Review: What is Paged VM?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6" name="Google Shape;436;g5e39b67067_0_24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 dirty="0"/>
              <a:t>When a process needs more data, the oldest (LRU) page is removed from PM and replaced with a new page from disk</a:t>
            </a:r>
            <a:endParaRPr sz="2600" dirty="0"/>
          </a:p>
        </p:txBody>
      </p:sp>
      <p:sp>
        <p:nvSpPr>
          <p:cNvPr id="437" name="Google Shape;437;g5e39b67067_0_2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38" name="Google Shape;438;g5e39b67067_0_248"/>
          <p:cNvSpPr/>
          <p:nvPr/>
        </p:nvSpPr>
        <p:spPr>
          <a:xfrm>
            <a:off x="6368875" y="3600700"/>
            <a:ext cx="1030200" cy="15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5e39b67067_0_248"/>
          <p:cNvSpPr/>
          <p:nvPr/>
        </p:nvSpPr>
        <p:spPr>
          <a:xfrm>
            <a:off x="1193075" y="2897500"/>
            <a:ext cx="1030200" cy="313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5e39b67067_0_248"/>
          <p:cNvSpPr txBox="1"/>
          <p:nvPr/>
        </p:nvSpPr>
        <p:spPr>
          <a:xfrm>
            <a:off x="23623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(A)</a:t>
            </a:r>
            <a:endParaRPr dirty="0">
              <a:sym typeface="Calibri"/>
            </a:endParaRPr>
          </a:p>
        </p:txBody>
      </p:sp>
      <p:sp>
        <p:nvSpPr>
          <p:cNvPr id="441" name="Google Shape;441;g5e39b67067_0_248"/>
          <p:cNvSpPr txBox="1"/>
          <p:nvPr/>
        </p:nvSpPr>
        <p:spPr>
          <a:xfrm>
            <a:off x="7572375" y="3566588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Physical Memory</a:t>
            </a:r>
            <a:endParaRPr dirty="0">
              <a:sym typeface="Calibri"/>
            </a:endParaRPr>
          </a:p>
        </p:txBody>
      </p:sp>
      <p:graphicFrame>
        <p:nvGraphicFramePr>
          <p:cNvPr id="442" name="Google Shape;442;g5e39b67067_0_248"/>
          <p:cNvGraphicFramePr/>
          <p:nvPr/>
        </p:nvGraphicFramePr>
        <p:xfrm>
          <a:off x="11930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3" name="Google Shape;443;g5e39b67067_0_248"/>
          <p:cNvGraphicFramePr/>
          <p:nvPr/>
        </p:nvGraphicFramePr>
        <p:xfrm>
          <a:off x="6368875" y="3600700"/>
          <a:ext cx="10302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4" name="Google Shape;444;g5e39b67067_0_248"/>
          <p:cNvSpPr txBox="1"/>
          <p:nvPr/>
        </p:nvSpPr>
        <p:spPr>
          <a:xfrm>
            <a:off x="49502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(B)</a:t>
            </a:r>
            <a:endParaRPr dirty="0">
              <a:sym typeface="Calibri"/>
            </a:endParaRPr>
          </a:p>
        </p:txBody>
      </p:sp>
      <p:graphicFrame>
        <p:nvGraphicFramePr>
          <p:cNvPr id="445" name="Google Shape;445;g5e39b67067_0_248"/>
          <p:cNvGraphicFramePr/>
          <p:nvPr/>
        </p:nvGraphicFramePr>
        <p:xfrm>
          <a:off x="37809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6" name="Google Shape;446;g5e39b67067_0_248"/>
          <p:cNvCxnSpPr/>
          <p:nvPr/>
        </p:nvCxnSpPr>
        <p:spPr>
          <a:xfrm flipH="1">
            <a:off x="2258300" y="3808850"/>
            <a:ext cx="4141800" cy="83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g5e39b67067_0_248"/>
          <p:cNvCxnSpPr/>
          <p:nvPr/>
        </p:nvCxnSpPr>
        <p:spPr>
          <a:xfrm flipH="1">
            <a:off x="2247800" y="5018175"/>
            <a:ext cx="4152300" cy="8409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g5e39b67067_0_248"/>
          <p:cNvCxnSpPr/>
          <p:nvPr/>
        </p:nvCxnSpPr>
        <p:spPr>
          <a:xfrm rot="10800000">
            <a:off x="2258200" y="4245950"/>
            <a:ext cx="4121100" cy="364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g5e39b67067_0_248"/>
          <p:cNvCxnSpPr/>
          <p:nvPr/>
        </p:nvCxnSpPr>
        <p:spPr>
          <a:xfrm flipH="1">
            <a:off x="4849375" y="4309300"/>
            <a:ext cx="1519500" cy="69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601;g5ce8b99149_0_339">
            <a:extLst>
              <a:ext uri="{FF2B5EF4-FFF2-40B4-BE49-F238E27FC236}">
                <a16:creationId xmlns:a16="http://schemas.microsoft.com/office/drawing/2014/main" id="{44885958-DA76-4842-AFE1-411A699277B4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61995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b67067_0_2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Review: What is Paged VM?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6" name="Google Shape;456;g5e39b67067_0_26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/>
              <a:t>When a process needs more data, its oldest (LRU) page is removed from PM and replaced with a new page from disk</a:t>
            </a:r>
            <a:endParaRPr sz="2600"/>
          </a:p>
        </p:txBody>
      </p:sp>
      <p:sp>
        <p:nvSpPr>
          <p:cNvPr id="457" name="Google Shape;457;g5e39b67067_0_2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58" name="Google Shape;458;g5e39b67067_0_267"/>
          <p:cNvSpPr/>
          <p:nvPr/>
        </p:nvSpPr>
        <p:spPr>
          <a:xfrm>
            <a:off x="6368875" y="3600700"/>
            <a:ext cx="1030200" cy="15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5e39b67067_0_267"/>
          <p:cNvSpPr/>
          <p:nvPr/>
        </p:nvSpPr>
        <p:spPr>
          <a:xfrm>
            <a:off x="1193075" y="2897500"/>
            <a:ext cx="1030200" cy="313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5e39b67067_0_267"/>
          <p:cNvSpPr txBox="1"/>
          <p:nvPr/>
        </p:nvSpPr>
        <p:spPr>
          <a:xfrm>
            <a:off x="23623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(A)</a:t>
            </a:r>
            <a:endParaRPr dirty="0">
              <a:sym typeface="Calibri"/>
            </a:endParaRPr>
          </a:p>
        </p:txBody>
      </p:sp>
      <p:sp>
        <p:nvSpPr>
          <p:cNvPr id="461" name="Google Shape;461;g5e39b67067_0_267"/>
          <p:cNvSpPr txBox="1"/>
          <p:nvPr/>
        </p:nvSpPr>
        <p:spPr>
          <a:xfrm>
            <a:off x="7572375" y="3566588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Physical Memory</a:t>
            </a:r>
            <a:endParaRPr dirty="0">
              <a:sym typeface="Calibri"/>
            </a:endParaRPr>
          </a:p>
        </p:txBody>
      </p:sp>
      <p:graphicFrame>
        <p:nvGraphicFramePr>
          <p:cNvPr id="462" name="Google Shape;462;g5e39b67067_0_267"/>
          <p:cNvGraphicFramePr/>
          <p:nvPr/>
        </p:nvGraphicFramePr>
        <p:xfrm>
          <a:off x="11930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3" name="Google Shape;463;g5e39b67067_0_267"/>
          <p:cNvGraphicFramePr/>
          <p:nvPr/>
        </p:nvGraphicFramePr>
        <p:xfrm>
          <a:off x="6368875" y="3600700"/>
          <a:ext cx="10302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4" name="Google Shape;464;g5e39b67067_0_267"/>
          <p:cNvSpPr txBox="1"/>
          <p:nvPr/>
        </p:nvSpPr>
        <p:spPr>
          <a:xfrm>
            <a:off x="49502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(B)</a:t>
            </a:r>
            <a:endParaRPr dirty="0">
              <a:sym typeface="Calibri"/>
            </a:endParaRPr>
          </a:p>
        </p:txBody>
      </p:sp>
      <p:graphicFrame>
        <p:nvGraphicFramePr>
          <p:cNvPr id="465" name="Google Shape;465;g5e39b67067_0_267"/>
          <p:cNvGraphicFramePr/>
          <p:nvPr/>
        </p:nvGraphicFramePr>
        <p:xfrm>
          <a:off x="37809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66" name="Google Shape;466;g5e39b67067_0_267"/>
          <p:cNvCxnSpPr/>
          <p:nvPr/>
        </p:nvCxnSpPr>
        <p:spPr>
          <a:xfrm flipH="1">
            <a:off x="2247800" y="5018175"/>
            <a:ext cx="4152300" cy="8409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g5e39b67067_0_267"/>
          <p:cNvCxnSpPr/>
          <p:nvPr/>
        </p:nvCxnSpPr>
        <p:spPr>
          <a:xfrm rot="10800000">
            <a:off x="2258200" y="4245950"/>
            <a:ext cx="4121100" cy="364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g5e39b67067_0_267"/>
          <p:cNvCxnSpPr/>
          <p:nvPr/>
        </p:nvCxnSpPr>
        <p:spPr>
          <a:xfrm flipH="1">
            <a:off x="4849375" y="4309300"/>
            <a:ext cx="1519500" cy="69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601;g5ce8b99149_0_339">
            <a:extLst>
              <a:ext uri="{FF2B5EF4-FFF2-40B4-BE49-F238E27FC236}">
                <a16:creationId xmlns:a16="http://schemas.microsoft.com/office/drawing/2014/main" id="{A5F71316-644C-F64C-85BF-0062BBDB6A69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5309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e39b67067_0_2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Review: What is Paged VM?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75" name="Google Shape;475;g5e39b67067_0_28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/>
              <a:t>When a process needs more data, its oldest (LRU) page is removed from PM and replaced with a new page from disk</a:t>
            </a:r>
            <a:endParaRPr sz="2600"/>
          </a:p>
        </p:txBody>
      </p:sp>
      <p:sp>
        <p:nvSpPr>
          <p:cNvPr id="476" name="Google Shape;476;g5e39b67067_0_2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77" name="Google Shape;477;g5e39b67067_0_286"/>
          <p:cNvSpPr/>
          <p:nvPr/>
        </p:nvSpPr>
        <p:spPr>
          <a:xfrm>
            <a:off x="6368875" y="3600700"/>
            <a:ext cx="1030200" cy="15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5e39b67067_0_286"/>
          <p:cNvSpPr/>
          <p:nvPr/>
        </p:nvSpPr>
        <p:spPr>
          <a:xfrm>
            <a:off x="1193075" y="2897500"/>
            <a:ext cx="1030200" cy="313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5e39b67067_0_286"/>
          <p:cNvSpPr txBox="1"/>
          <p:nvPr/>
        </p:nvSpPr>
        <p:spPr>
          <a:xfrm>
            <a:off x="23623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(A)</a:t>
            </a:r>
            <a:endParaRPr dirty="0">
              <a:sym typeface="Calibri"/>
            </a:endParaRPr>
          </a:p>
        </p:txBody>
      </p:sp>
      <p:sp>
        <p:nvSpPr>
          <p:cNvPr id="480" name="Google Shape;480;g5e39b67067_0_286"/>
          <p:cNvSpPr txBox="1"/>
          <p:nvPr/>
        </p:nvSpPr>
        <p:spPr>
          <a:xfrm>
            <a:off x="7572375" y="3566588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Physical Memory</a:t>
            </a:r>
            <a:endParaRPr dirty="0">
              <a:sym typeface="Calibri"/>
            </a:endParaRPr>
          </a:p>
        </p:txBody>
      </p:sp>
      <p:graphicFrame>
        <p:nvGraphicFramePr>
          <p:cNvPr id="481" name="Google Shape;481;g5e39b67067_0_286"/>
          <p:cNvGraphicFramePr/>
          <p:nvPr/>
        </p:nvGraphicFramePr>
        <p:xfrm>
          <a:off x="11930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2" name="Google Shape;482;g5e39b67067_0_286"/>
          <p:cNvGraphicFramePr/>
          <p:nvPr/>
        </p:nvGraphicFramePr>
        <p:xfrm>
          <a:off x="6368875" y="3600700"/>
          <a:ext cx="10302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3" name="Google Shape;483;g5e39b67067_0_286"/>
          <p:cNvSpPr txBox="1"/>
          <p:nvPr/>
        </p:nvSpPr>
        <p:spPr>
          <a:xfrm>
            <a:off x="49502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lvl="0" indent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Virtual Memory (B)</a:t>
            </a:r>
            <a:endParaRPr dirty="0">
              <a:sym typeface="Calibri"/>
            </a:endParaRPr>
          </a:p>
        </p:txBody>
      </p:sp>
      <p:graphicFrame>
        <p:nvGraphicFramePr>
          <p:cNvPr id="484" name="Google Shape;484;g5e39b67067_0_286"/>
          <p:cNvGraphicFramePr/>
          <p:nvPr/>
        </p:nvGraphicFramePr>
        <p:xfrm>
          <a:off x="37809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85" name="Google Shape;485;g5e39b67067_0_286"/>
          <p:cNvCxnSpPr/>
          <p:nvPr/>
        </p:nvCxnSpPr>
        <p:spPr>
          <a:xfrm flipH="1">
            <a:off x="2258300" y="3808850"/>
            <a:ext cx="4141800" cy="1280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" name="Google Shape;486;g5e39b67067_0_286"/>
          <p:cNvCxnSpPr/>
          <p:nvPr/>
        </p:nvCxnSpPr>
        <p:spPr>
          <a:xfrm flipH="1">
            <a:off x="2247800" y="5018175"/>
            <a:ext cx="4152300" cy="8409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" name="Google Shape;487;g5e39b67067_0_286"/>
          <p:cNvCxnSpPr/>
          <p:nvPr/>
        </p:nvCxnSpPr>
        <p:spPr>
          <a:xfrm rot="10800000">
            <a:off x="2258200" y="4245950"/>
            <a:ext cx="4121100" cy="364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488;g5e39b67067_0_286"/>
          <p:cNvCxnSpPr/>
          <p:nvPr/>
        </p:nvCxnSpPr>
        <p:spPr>
          <a:xfrm flipH="1">
            <a:off x="4849375" y="4309300"/>
            <a:ext cx="1519500" cy="69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601;g5ce8b99149_0_339">
            <a:extLst>
              <a:ext uri="{FF2B5EF4-FFF2-40B4-BE49-F238E27FC236}">
                <a16:creationId xmlns:a16="http://schemas.microsoft.com/office/drawing/2014/main" id="{257297C2-9CC1-E742-8212-52EFCDF50E36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83319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52736"/>
            <a:ext cx="7896225" cy="5328592"/>
          </a:xfrm>
        </p:spPr>
        <p:txBody>
          <a:bodyPr>
            <a:normAutofit/>
          </a:bodyPr>
          <a:lstStyle/>
          <a:p>
            <a:r>
              <a:rPr lang="en-US" dirty="0"/>
              <a:t>Today “paged memory” dominates</a:t>
            </a:r>
          </a:p>
          <a:p>
            <a:r>
              <a:rPr lang="en-US" dirty="0"/>
              <a:t>We call main memory (</a:t>
            </a:r>
            <a:r>
              <a:rPr lang="en-US" dirty="0" err="1"/>
              <a:t>incl</a:t>
            </a:r>
            <a:r>
              <a:rPr lang="en-US" dirty="0"/>
              <a:t> Caches) as physical memory</a:t>
            </a:r>
          </a:p>
          <a:p>
            <a:r>
              <a:rPr lang="en-US" sz="2500" dirty="0"/>
              <a:t>Physical memory (DRAM) is broken into fixed size blocks called </a:t>
            </a:r>
            <a:r>
              <a:rPr lang="en-US" sz="2500" dirty="0">
                <a:solidFill>
                  <a:srgbClr val="C00000"/>
                </a:solidFill>
              </a:rPr>
              <a:t>pages </a:t>
            </a:r>
            <a:r>
              <a:rPr lang="en-US" sz="2500" dirty="0">
                <a:solidFill>
                  <a:srgbClr val="002060"/>
                </a:solidFill>
              </a:rPr>
              <a:t>(also called </a:t>
            </a:r>
            <a:r>
              <a:rPr lang="en-US" sz="2500" dirty="0">
                <a:solidFill>
                  <a:srgbClr val="C00000"/>
                </a:solidFill>
              </a:rPr>
              <a:t>frames)</a:t>
            </a:r>
          </a:p>
          <a:p>
            <a:pPr lvl="1"/>
            <a:r>
              <a:rPr lang="en-US" sz="2100" dirty="0"/>
              <a:t>Typical page size: 4 KB</a:t>
            </a:r>
          </a:p>
          <a:p>
            <a:r>
              <a:rPr lang="en-US" sz="2500" dirty="0"/>
              <a:t>Processes use Virtual Address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Virtual address space </a:t>
            </a:r>
            <a:r>
              <a:rPr lang="en-US" altLang="en-US" dirty="0">
                <a:ea typeface="ＭＳ Ｐゴシック" panose="020B0600070205080204" pitchFamily="34" charset="-128"/>
              </a:rPr>
              <a:t>divided into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pages</a:t>
            </a:r>
            <a:endParaRPr lang="en-IN" dirty="0"/>
          </a:p>
          <a:p>
            <a:r>
              <a:rPr lang="en-IN" dirty="0"/>
              <a:t>Interpret each N-bit virtual address as a pair: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 &lt;virtual page number, offset&gt; </a:t>
            </a:r>
          </a:p>
          <a:p>
            <a:pPr marL="457200" lvl="1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F4E08-75B0-7848-A091-B3EED50E8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88999"/>
              </p:ext>
            </p:extLst>
          </p:nvPr>
        </p:nvGraphicFramePr>
        <p:xfrm>
          <a:off x="1425819" y="5666014"/>
          <a:ext cx="5329717" cy="35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260">
                <a:tc>
                  <a:txBody>
                    <a:bodyPr/>
                    <a:lstStyle/>
                    <a:p>
                      <a:r>
                        <a:rPr lang="en-US" sz="1400" dirty="0"/>
                        <a:t>Virtual page number (e.g., 20 Bits)</a:t>
                      </a: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offset (e.g., 12 Bits)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BA0DF7-3C06-1D4E-B2DA-3174283367F0}"/>
              </a:ext>
            </a:extLst>
          </p:cNvPr>
          <p:cNvSpPr txBox="1"/>
          <p:nvPr/>
        </p:nvSpPr>
        <p:spPr>
          <a:xfrm>
            <a:off x="2123728" y="5229200"/>
            <a:ext cx="27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Virtual address (e.g., 32 Bits)</a:t>
            </a:r>
          </a:p>
        </p:txBody>
      </p:sp>
    </p:spTree>
    <p:extLst>
      <p:ext uri="{BB962C8B-B14F-4D97-AF65-F5344CB8AC3E}">
        <p14:creationId xmlns:p14="http://schemas.microsoft.com/office/powerpoint/2010/main" val="4069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0"/>
          <p:cNvSpPr txBox="1">
            <a:spLocks noGrp="1"/>
          </p:cNvSpPr>
          <p:nvPr>
            <p:ph type="title"/>
          </p:nvPr>
        </p:nvSpPr>
        <p:spPr>
          <a:xfrm>
            <a:off x="303213" y="92373"/>
            <a:ext cx="79502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0"/>
              </a:spcBef>
            </a:pPr>
            <a:r>
              <a:rPr lang="en-US" sz="3200" dirty="0">
                <a:solidFill>
                  <a:srgbClr val="0070C0"/>
                </a:solidFill>
                <a:latin typeface="Calibri" pitchFamily="34" charset="0"/>
                <a:sym typeface="Calibri"/>
              </a:rPr>
              <a:t>Modern Virtual Memory Systems</a:t>
            </a:r>
            <a:br>
              <a:rPr lang="en-US" sz="3200" dirty="0">
                <a:latin typeface="Calibri" pitchFamily="34" charset="0"/>
                <a:sym typeface="Calibri"/>
              </a:rPr>
            </a:br>
            <a:r>
              <a:rPr lang="en-US" sz="3200" dirty="0">
                <a:latin typeface="Calibri" pitchFamily="34" charset="0"/>
                <a:sym typeface="Calibri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sym typeface="Calibri"/>
              </a:rPr>
              <a:t>Illusion of a large, private, uniform store</a:t>
            </a:r>
            <a:endParaRPr sz="3200" dirty="0">
              <a:solidFill>
                <a:srgbClr val="FF0000"/>
              </a:solidFill>
              <a:latin typeface="Calibri" pitchFamily="34" charset="0"/>
              <a:sym typeface="Calibri"/>
            </a:endParaRPr>
          </a:p>
        </p:txBody>
      </p:sp>
      <p:sp>
        <p:nvSpPr>
          <p:cNvPr id="1127" name="Google Shape;1127;p40"/>
          <p:cNvSpPr/>
          <p:nvPr/>
        </p:nvSpPr>
        <p:spPr>
          <a:xfrm>
            <a:off x="6997700" y="3336925"/>
            <a:ext cx="1219200" cy="2133600"/>
          </a:xfrm>
          <a:prstGeom prst="can">
            <a:avLst>
              <a:gd name="adj" fmla="val 37763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40"/>
          <p:cNvSpPr/>
          <p:nvPr/>
        </p:nvSpPr>
        <p:spPr>
          <a:xfrm>
            <a:off x="279400" y="1281113"/>
            <a:ext cx="5503863" cy="470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Protection</a:t>
            </a:r>
            <a:endParaRPr sz="2400" b="0" i="0" u="none" strike="noStrike" cap="none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everal programs, each with their private address space and one or more shared address spaces</a:t>
            </a: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Demand Paging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Provides the ability to run programs larger than the primary memory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Hides differences in machine configurations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The price is address translation on </a:t>
            </a: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each memory reference</a:t>
            </a: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0"/>
          <p:cNvSpPr/>
          <p:nvPr/>
        </p:nvSpPr>
        <p:spPr>
          <a:xfrm>
            <a:off x="6705600" y="1295400"/>
            <a:ext cx="812800" cy="431800"/>
          </a:xfrm>
          <a:prstGeom prst="rect">
            <a:avLst/>
          </a:prstGeom>
          <a:solidFill>
            <a:srgbClr val="FFA74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40"/>
          <p:cNvSpPr/>
          <p:nvPr/>
        </p:nvSpPr>
        <p:spPr>
          <a:xfrm>
            <a:off x="6705600" y="1752600"/>
            <a:ext cx="812800" cy="736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40"/>
          <p:cNvSpPr/>
          <p:nvPr/>
        </p:nvSpPr>
        <p:spPr>
          <a:xfrm>
            <a:off x="6858000" y="1905000"/>
            <a:ext cx="812800" cy="736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40"/>
          <p:cNvSpPr/>
          <p:nvPr/>
        </p:nvSpPr>
        <p:spPr>
          <a:xfrm>
            <a:off x="7010400" y="2057400"/>
            <a:ext cx="812800" cy="736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40"/>
          <p:cNvSpPr/>
          <p:nvPr/>
        </p:nvSpPr>
        <p:spPr>
          <a:xfrm>
            <a:off x="6858000" y="1295400"/>
            <a:ext cx="55995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0"/>
          <p:cNvSpPr/>
          <p:nvPr/>
        </p:nvSpPr>
        <p:spPr>
          <a:xfrm>
            <a:off x="6983413" y="2228850"/>
            <a:ext cx="814326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prog</a:t>
            </a:r>
            <a:r>
              <a:rPr lang="en-US" sz="2000" b="0" i="0" u="none" strike="noStrike" cap="none" baseline="-25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2000" b="0" i="0" u="none" strike="noStrike" cap="none" baseline="-25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5" name="Google Shape;1135;p40"/>
          <p:cNvSpPr/>
          <p:nvPr/>
        </p:nvSpPr>
        <p:spPr>
          <a:xfrm>
            <a:off x="5943600" y="4149725"/>
            <a:ext cx="660400" cy="584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" name="Google Shape;1136;p40"/>
          <p:cNvCxnSpPr/>
          <p:nvPr/>
        </p:nvCxnSpPr>
        <p:spPr>
          <a:xfrm>
            <a:off x="5943600" y="4289425"/>
            <a:ext cx="660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7" name="Google Shape;1137;p40"/>
          <p:cNvCxnSpPr/>
          <p:nvPr/>
        </p:nvCxnSpPr>
        <p:spPr>
          <a:xfrm>
            <a:off x="5943600" y="4441825"/>
            <a:ext cx="660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38" name="Google Shape;1138;p40"/>
          <p:cNvGrpSpPr/>
          <p:nvPr/>
        </p:nvGrpSpPr>
        <p:grpSpPr>
          <a:xfrm>
            <a:off x="7302500" y="3870325"/>
            <a:ext cx="660400" cy="1346200"/>
            <a:chOff x="5096" y="2384"/>
            <a:chExt cx="416" cy="848"/>
          </a:xfrm>
        </p:grpSpPr>
        <p:sp>
          <p:nvSpPr>
            <p:cNvPr id="1139" name="Google Shape;1139;p40"/>
            <p:cNvSpPr/>
            <p:nvPr/>
          </p:nvSpPr>
          <p:spPr>
            <a:xfrm>
              <a:off x="5096" y="2384"/>
              <a:ext cx="416" cy="84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0" name="Google Shape;1140;p40"/>
            <p:cNvCxnSpPr/>
            <p:nvPr/>
          </p:nvCxnSpPr>
          <p:spPr>
            <a:xfrm>
              <a:off x="5096" y="2472"/>
              <a:ext cx="41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1" name="Google Shape;1141;p40"/>
            <p:cNvCxnSpPr/>
            <p:nvPr/>
          </p:nvCxnSpPr>
          <p:spPr>
            <a:xfrm>
              <a:off x="5096" y="2568"/>
              <a:ext cx="41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2" name="Google Shape;1142;p40"/>
            <p:cNvCxnSpPr/>
            <p:nvPr/>
          </p:nvCxnSpPr>
          <p:spPr>
            <a:xfrm>
              <a:off x="5096" y="2664"/>
              <a:ext cx="41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3" name="Google Shape;1143;p40"/>
            <p:cNvCxnSpPr/>
            <p:nvPr/>
          </p:nvCxnSpPr>
          <p:spPr>
            <a:xfrm>
              <a:off x="5096" y="2760"/>
              <a:ext cx="41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4" name="Google Shape;1144;p40"/>
            <p:cNvCxnSpPr/>
            <p:nvPr/>
          </p:nvCxnSpPr>
          <p:spPr>
            <a:xfrm>
              <a:off x="5096" y="2856"/>
              <a:ext cx="41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5" name="Google Shape;1145;p40"/>
            <p:cNvCxnSpPr/>
            <p:nvPr/>
          </p:nvCxnSpPr>
          <p:spPr>
            <a:xfrm>
              <a:off x="5096" y="2952"/>
              <a:ext cx="41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6" name="Google Shape;1146;p40"/>
            <p:cNvCxnSpPr/>
            <p:nvPr/>
          </p:nvCxnSpPr>
          <p:spPr>
            <a:xfrm>
              <a:off x="5096" y="3048"/>
              <a:ext cx="41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7" name="Google Shape;1147;p40"/>
            <p:cNvCxnSpPr/>
            <p:nvPr/>
          </p:nvCxnSpPr>
          <p:spPr>
            <a:xfrm>
              <a:off x="5096" y="3144"/>
              <a:ext cx="41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8" name="Google Shape;1148;p40"/>
          <p:cNvCxnSpPr/>
          <p:nvPr/>
        </p:nvCxnSpPr>
        <p:spPr>
          <a:xfrm>
            <a:off x="5943600" y="4594225"/>
            <a:ext cx="660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49" name="Google Shape;1149;p40"/>
          <p:cNvGrpSpPr/>
          <p:nvPr/>
        </p:nvGrpSpPr>
        <p:grpSpPr>
          <a:xfrm>
            <a:off x="6553200" y="3962400"/>
            <a:ext cx="833438" cy="892175"/>
            <a:chOff x="4616" y="2602"/>
            <a:chExt cx="525" cy="562"/>
          </a:xfrm>
        </p:grpSpPr>
        <p:cxnSp>
          <p:nvCxnSpPr>
            <p:cNvPr id="1150" name="Google Shape;1150;p40"/>
            <p:cNvCxnSpPr/>
            <p:nvPr/>
          </p:nvCxnSpPr>
          <p:spPr>
            <a:xfrm rot="10800000" flipH="1">
              <a:off x="4616" y="2602"/>
              <a:ext cx="512" cy="16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1" name="Google Shape;1151;p40"/>
            <p:cNvCxnSpPr/>
            <p:nvPr/>
          </p:nvCxnSpPr>
          <p:spPr>
            <a:xfrm rot="10800000" flipH="1">
              <a:off x="4616" y="2780"/>
              <a:ext cx="512" cy="8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2" name="Google Shape;1152;p40"/>
            <p:cNvCxnSpPr/>
            <p:nvPr/>
          </p:nvCxnSpPr>
          <p:spPr>
            <a:xfrm>
              <a:off x="4616" y="2960"/>
              <a:ext cx="525" cy="20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3" name="Google Shape;1153;p40"/>
            <p:cNvCxnSpPr/>
            <p:nvPr/>
          </p:nvCxnSpPr>
          <p:spPr>
            <a:xfrm rot="10800000" flipH="1">
              <a:off x="4616" y="2979"/>
              <a:ext cx="519" cy="7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54" name="Google Shape;1154;p40"/>
          <p:cNvSpPr/>
          <p:nvPr/>
        </p:nvSpPr>
        <p:spPr>
          <a:xfrm>
            <a:off x="5756275" y="3527425"/>
            <a:ext cx="1114526" cy="64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0"/>
          <p:cNvSpPr/>
          <p:nvPr/>
        </p:nvSpPr>
        <p:spPr>
          <a:xfrm>
            <a:off x="6954838" y="3041650"/>
            <a:ext cx="1296987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Swapping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0"/>
          <p:cNvSpPr/>
          <p:nvPr/>
        </p:nvSpPr>
        <p:spPr>
          <a:xfrm>
            <a:off x="6630988" y="5759450"/>
            <a:ext cx="1447800" cy="863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7" name="Google Shape;1157;p40"/>
          <p:cNvCxnSpPr/>
          <p:nvPr/>
        </p:nvCxnSpPr>
        <p:spPr>
          <a:xfrm>
            <a:off x="6084888" y="6229350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8" name="Google Shape;1158;p40"/>
          <p:cNvCxnSpPr/>
          <p:nvPr/>
        </p:nvCxnSpPr>
        <p:spPr>
          <a:xfrm>
            <a:off x="8091488" y="6229350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9" name="Google Shape;1159;p40"/>
          <p:cNvSpPr/>
          <p:nvPr/>
        </p:nvSpPr>
        <p:spPr>
          <a:xfrm>
            <a:off x="5994400" y="5842000"/>
            <a:ext cx="528638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0"/>
          <p:cNvSpPr/>
          <p:nvPr/>
        </p:nvSpPr>
        <p:spPr>
          <a:xfrm>
            <a:off x="8091488" y="5842000"/>
            <a:ext cx="516168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0"/>
          <p:cNvSpPr/>
          <p:nvPr/>
        </p:nvSpPr>
        <p:spPr>
          <a:xfrm>
            <a:off x="6637338" y="5727700"/>
            <a:ext cx="12858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0"/>
          <p:cNvSpPr/>
          <p:nvPr/>
        </p:nvSpPr>
        <p:spPr>
          <a:xfrm>
            <a:off x="7061200" y="6146800"/>
            <a:ext cx="665163" cy="40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601;g5ce8b99149_0_339">
            <a:extLst>
              <a:ext uri="{FF2B5EF4-FFF2-40B4-BE49-F238E27FC236}">
                <a16:creationId xmlns:a16="http://schemas.microsoft.com/office/drawing/2014/main" id="{186752DB-3009-2E4B-8977-2CF15D6CF511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23678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84868-97FB-E845-9BC1-3464B6931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2708920"/>
            <a:ext cx="7772400" cy="1470025"/>
          </a:xfrm>
        </p:spPr>
        <p:txBody>
          <a:bodyPr/>
          <a:lstStyle/>
          <a:p>
            <a:r>
              <a:rPr lang="en-US" dirty="0"/>
              <a:t>Paged Memory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0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>
            <a:extLst>
              <a:ext uri="{FF2B5EF4-FFF2-40B4-BE49-F238E27FC236}">
                <a16:creationId xmlns:a16="http://schemas.microsoft.com/office/drawing/2014/main" id="{F1DB4D06-97AA-5446-875A-DCB4DD7B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Virtual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DF4D-C376-EB4C-A5F1-3BACAAD3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virtual page is mapped to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physical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page in physical memory</a:t>
            </a:r>
            <a:r>
              <a:rPr lang="en-US" altLang="en-US" dirty="0">
                <a:ea typeface="ＭＳ Ｐゴシック" panose="020B0600070205080204" pitchFamily="34" charset="-128"/>
              </a:rPr>
              <a:t>, if the virtual page is in physical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page in disk</a:t>
            </a:r>
            <a:r>
              <a:rPr lang="en-US" altLang="en-US" dirty="0">
                <a:ea typeface="ＭＳ Ｐゴシック" panose="020B0600070205080204" pitchFamily="34" charset="-128"/>
              </a:rPr>
              <a:t>, otherwise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5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 today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6752"/>
            <a:ext cx="7775525" cy="5184576"/>
          </a:xfrm>
        </p:spPr>
        <p:txBody>
          <a:bodyPr/>
          <a:lstStyle/>
          <a:p>
            <a:r>
              <a:rPr lang="en-US" dirty="0"/>
              <a:t>Virtual Memory Concepts (Revision)</a:t>
            </a:r>
          </a:p>
          <a:p>
            <a:r>
              <a:rPr lang="en-US" dirty="0"/>
              <a:t>Paged Memory </a:t>
            </a:r>
          </a:p>
          <a:p>
            <a:r>
              <a:rPr lang="en-US" dirty="0"/>
              <a:t>Page Hit, Page Fault, Demand Paging</a:t>
            </a:r>
          </a:p>
          <a:p>
            <a:r>
              <a:rPr lang="en-US" dirty="0"/>
              <a:t>Page Table Location, Kernel Page Table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5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A4E7-314E-A84C-91E7-0116D73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Memory for a process </a:t>
            </a:r>
          </a:p>
        </p:txBody>
      </p:sp>
      <p:pic>
        <p:nvPicPr>
          <p:cNvPr id="5" name="Picture 9" descr="f05-19-P374493">
            <a:extLst>
              <a:ext uri="{FF2B5EF4-FFF2-40B4-BE49-F238E27FC236}">
                <a16:creationId xmlns:a16="http://schemas.microsoft.com/office/drawing/2014/main" id="{3A266C27-C7D3-4C40-B5EA-FC92A510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6006"/>
            <a:ext cx="6408067" cy="436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51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78C9-57F0-874E-8772-F1F1B4A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B459-C8AA-584D-A155-F23C8ACC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4607173" cy="518457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Page table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the table that stores the mapping of virtual pages to physical pages</a:t>
            </a:r>
          </a:p>
          <a:p>
            <a:pPr lvl="1"/>
            <a:r>
              <a:rPr lang="en-IN" dirty="0"/>
              <a:t>Page table contains the physical page number (i.e., starting physical address) for each virtual page number </a:t>
            </a:r>
          </a:p>
          <a:p>
            <a:r>
              <a:rPr lang="en-IN" i="1" dirty="0"/>
              <a:t>Note: </a:t>
            </a:r>
            <a:r>
              <a:rPr lang="en-IN" dirty="0"/>
              <a:t>N=32 in RISC-V system we  have seen so far but other values are common</a:t>
            </a:r>
          </a:p>
          <a:p>
            <a:pPr lvl="1"/>
            <a:r>
              <a:rPr lang="en-IN" dirty="0"/>
              <a:t>Must fit within address registers but processor or OS can limit it further (e.g., x86-64 uses 48-bit VA) </a:t>
            </a:r>
          </a:p>
          <a:p>
            <a:endParaRPr lang="en-IN" dirty="0"/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A5D9E-1A93-2D47-8952-CABC10797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MIT Course 6.004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493DA-7564-F24E-AA0F-DD5520B1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4" y="1556792"/>
            <a:ext cx="2880336" cy="41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43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Process has a page table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5" y="1971379"/>
            <a:ext cx="846413" cy="1058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5" y="3139018"/>
            <a:ext cx="846413" cy="1058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5" y="4306656"/>
            <a:ext cx="846413" cy="105861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38142" y="1971378"/>
          <a:ext cx="926757" cy="336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Page 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Page 2</a:t>
                      </a: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Page 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Page 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27608" y="1598780"/>
            <a:ext cx="18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(DRAM)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431318" y="2192295"/>
          <a:ext cx="1632637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48946" y="1817712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Page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432744" y="3369854"/>
          <a:ext cx="1632637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651681" y="3008475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Page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431318" y="4530011"/>
          <a:ext cx="1632637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608817" y="4174081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Page Table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5092" y="2463531"/>
            <a:ext cx="981590" cy="25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445094" y="3633775"/>
            <a:ext cx="981590" cy="25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45093" y="4810712"/>
            <a:ext cx="981590" cy="254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063955" y="2854413"/>
            <a:ext cx="1139138" cy="74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3955" y="2444277"/>
            <a:ext cx="1139138" cy="2676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62321" y="2274749"/>
            <a:ext cx="1140772" cy="173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</p:cNvCxnSpPr>
          <p:nvPr/>
        </p:nvCxnSpPr>
        <p:spPr>
          <a:xfrm flipV="1">
            <a:off x="5065379" y="3322423"/>
            <a:ext cx="1172763" cy="44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3128" y="5557268"/>
            <a:ext cx="716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Each process has a dedicated page table. Physical memory non-consecutive.</a:t>
            </a:r>
          </a:p>
        </p:txBody>
      </p:sp>
    </p:spTree>
    <p:extLst>
      <p:ext uri="{BB962C8B-B14F-4D97-AF65-F5344CB8AC3E}">
        <p14:creationId xmlns:p14="http://schemas.microsoft.com/office/powerpoint/2010/main" val="332518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2C6C-FBFB-6E45-8FC4-3455FE94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Process has a page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13995A-5DCA-C341-8FC1-6A40200C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5301208"/>
            <a:ext cx="7896225" cy="1080120"/>
          </a:xfrm>
        </p:spPr>
        <p:txBody>
          <a:bodyPr/>
          <a:lstStyle/>
          <a:p>
            <a:r>
              <a:rPr lang="en-US" dirty="0"/>
              <a:t>Page table makes is possible to store the pages of a program non-contiguously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907DD-DC04-7444-AE3B-D36B865D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6883400" cy="364490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F0ED5CD-5E82-F045-A61E-08E93E32E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MIT Course 6.004</a:t>
            </a:r>
          </a:p>
        </p:txBody>
      </p:sp>
    </p:spTree>
    <p:extLst>
      <p:ext uri="{BB962C8B-B14F-4D97-AF65-F5344CB8AC3E}">
        <p14:creationId xmlns:p14="http://schemas.microsoft.com/office/powerpoint/2010/main" val="2031641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Memory 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2588" y="1844675"/>
            <a:ext cx="4951412" cy="3644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keeps track of which process is active</a:t>
            </a:r>
          </a:p>
          <a:p>
            <a:pPr lvl="1"/>
            <a:r>
              <a:rPr lang="en-US" dirty="0"/>
              <a:t>Chooses correct page table</a:t>
            </a:r>
          </a:p>
          <a:p>
            <a:r>
              <a:rPr lang="en-US" dirty="0"/>
              <a:t>Memory manager extracts page number from virtual address</a:t>
            </a:r>
          </a:p>
          <a:p>
            <a:r>
              <a:rPr lang="en-US" dirty="0"/>
              <a:t>Looks up page address in page table</a:t>
            </a:r>
          </a:p>
          <a:p>
            <a:r>
              <a:rPr lang="en-US" dirty="0"/>
              <a:t>Computes physical memory address from sum of</a:t>
            </a:r>
          </a:p>
          <a:p>
            <a:pPr lvl="1"/>
            <a:r>
              <a:rPr lang="en-US" dirty="0"/>
              <a:t>Page address and</a:t>
            </a:r>
          </a:p>
          <a:p>
            <a:pPr lvl="1"/>
            <a:r>
              <a:rPr lang="en-US" dirty="0"/>
              <a:t>Offset (from virtual address)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593551"/>
            <a:ext cx="3720311" cy="239375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69632"/>
              </p:ext>
            </p:extLst>
          </p:nvPr>
        </p:nvGraphicFramePr>
        <p:xfrm>
          <a:off x="1511479" y="4414154"/>
          <a:ext cx="2442004" cy="2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Virtual Page Number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offset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8607" y="4104419"/>
            <a:ext cx="234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Virtual address (e.g. 32 Bits)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71577"/>
              </p:ext>
            </p:extLst>
          </p:nvPr>
        </p:nvGraphicFramePr>
        <p:xfrm>
          <a:off x="788847" y="4996466"/>
          <a:ext cx="3164636" cy="2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/>
                        <a:t>Physical Page Number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offset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8607" y="4742551"/>
            <a:ext cx="234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07" y="5225067"/>
            <a:ext cx="322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Physical addresses may (but do not have to) have more or fewer bits than virtual addresses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369626" y="4642756"/>
            <a:ext cx="287295" cy="3537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e39b67067_0_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to Physical Address</a:t>
            </a:r>
            <a:endParaRPr/>
          </a:p>
        </p:txBody>
      </p:sp>
      <p:sp>
        <p:nvSpPr>
          <p:cNvPr id="599" name="Google Shape;599;g5e39b67067_0_158"/>
          <p:cNvSpPr/>
          <p:nvPr/>
        </p:nvSpPr>
        <p:spPr>
          <a:xfrm>
            <a:off x="1289563" y="655625"/>
            <a:ext cx="6587400" cy="7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g5e39b67067_0_158"/>
          <p:cNvSpPr/>
          <p:nvPr/>
        </p:nvSpPr>
        <p:spPr>
          <a:xfrm>
            <a:off x="1267038" y="146365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g5e39b67067_0_158"/>
          <p:cNvSpPr/>
          <p:nvPr/>
        </p:nvSpPr>
        <p:spPr>
          <a:xfrm>
            <a:off x="5046388" y="146365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2" name="Google Shape;602;g5e39b67067_0_158"/>
          <p:cNvCxnSpPr>
            <a:cxnSpLocks/>
            <a:stCxn id="601" idx="2"/>
          </p:cNvCxnSpPr>
          <p:nvPr/>
        </p:nvCxnSpPr>
        <p:spPr>
          <a:xfrm>
            <a:off x="6461638" y="2202550"/>
            <a:ext cx="0" cy="14424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Google Shape;603;g5e39b67067_0_158"/>
          <p:cNvSpPr/>
          <p:nvPr/>
        </p:nvSpPr>
        <p:spPr>
          <a:xfrm>
            <a:off x="1289563" y="452125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g5e39b67067_0_158"/>
          <p:cNvSpPr/>
          <p:nvPr/>
        </p:nvSpPr>
        <p:spPr>
          <a:xfrm>
            <a:off x="5068913" y="452125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g5e39b67067_0_158"/>
          <p:cNvSpPr/>
          <p:nvPr/>
        </p:nvSpPr>
        <p:spPr>
          <a:xfrm>
            <a:off x="1289575" y="226400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6" name="Google Shape;606;g5e39b67067_0_158"/>
          <p:cNvCxnSpPr>
            <a:stCxn id="600" idx="2"/>
          </p:cNvCxnSpPr>
          <p:nvPr/>
        </p:nvCxnSpPr>
        <p:spPr>
          <a:xfrm>
            <a:off x="3125538" y="2202550"/>
            <a:ext cx="0" cy="56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g5e39b67067_0_158"/>
          <p:cNvCxnSpPr/>
          <p:nvPr/>
        </p:nvCxnSpPr>
        <p:spPr>
          <a:xfrm>
            <a:off x="3125538" y="3961150"/>
            <a:ext cx="0" cy="56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g5e39b67067_0_158"/>
          <p:cNvSpPr/>
          <p:nvPr/>
        </p:nvSpPr>
        <p:spPr>
          <a:xfrm>
            <a:off x="1289563" y="5321600"/>
            <a:ext cx="6587400" cy="7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9" name="Google Shape;609;g5e39b67067_0_158"/>
          <p:cNvCxnSpPr/>
          <p:nvPr/>
        </p:nvCxnSpPr>
        <p:spPr>
          <a:xfrm>
            <a:off x="6461638" y="3553150"/>
            <a:ext cx="0" cy="9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601;g5ce8b99149_0_339">
            <a:extLst>
              <a:ext uri="{FF2B5EF4-FFF2-40B4-BE49-F238E27FC236}">
                <a16:creationId xmlns:a16="http://schemas.microsoft.com/office/drawing/2014/main" id="{30ADE1E6-E154-6C42-A0FB-E63633AD9766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67990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8DE-1C78-4547-A1A4-84BF013E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 not in Physical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17B3-98CF-2C43-B02B-DE95914E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Then it must exist on Disk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Virtual memory system brings the page from disk  into a page in physical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Updates mapping in the page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04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Pages on Disk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158" y="1161381"/>
            <a:ext cx="7896225" cy="5316043"/>
          </a:xfrm>
        </p:spPr>
        <p:txBody>
          <a:bodyPr/>
          <a:lstStyle/>
          <a:p>
            <a:r>
              <a:rPr lang="en-IN" sz="1800" dirty="0"/>
              <a:t>At any time, the set of virtual pages </a:t>
            </a:r>
            <a:r>
              <a:rPr lang="en-IN" sz="1800" dirty="0">
                <a:solidFill>
                  <a:srgbClr val="0070C0"/>
                </a:solidFill>
              </a:rPr>
              <a:t>on disk </a:t>
            </a:r>
            <a:r>
              <a:rPr lang="en-IN" sz="1800" dirty="0"/>
              <a:t>is partitioned into three disjoint subsets: </a:t>
            </a:r>
          </a:p>
          <a:p>
            <a:pPr lvl="1"/>
            <a:r>
              <a:rPr lang="en-IN" sz="1600" i="1" dirty="0">
                <a:solidFill>
                  <a:srgbClr val="FF0000"/>
                </a:solidFill>
              </a:rPr>
              <a:t>Unallocated:</a:t>
            </a:r>
            <a:r>
              <a:rPr lang="en-IN" sz="1600" i="1" dirty="0"/>
              <a:t> </a:t>
            </a:r>
            <a:r>
              <a:rPr lang="en-IN" sz="1600" dirty="0"/>
              <a:t>Pages that have </a:t>
            </a:r>
            <a:r>
              <a:rPr lang="en-IN" sz="1600" b="1" dirty="0">
                <a:solidFill>
                  <a:srgbClr val="0070C0"/>
                </a:solidFill>
              </a:rPr>
              <a:t>not yet been allocated (or created</a:t>
            </a:r>
            <a:r>
              <a:rPr lang="en-IN" sz="1600" dirty="0"/>
              <a:t>) by the VM system. Unallocated blocks do not have any data associated with them, and thus do not occupy any space on disk</a:t>
            </a:r>
          </a:p>
          <a:p>
            <a:pPr lvl="1"/>
            <a:r>
              <a:rPr lang="en-IN" sz="1600" i="1" dirty="0">
                <a:solidFill>
                  <a:srgbClr val="FF0000"/>
                </a:solidFill>
              </a:rPr>
              <a:t>Cached:</a:t>
            </a:r>
            <a:r>
              <a:rPr lang="en-IN" sz="1600" i="1" dirty="0"/>
              <a:t> </a:t>
            </a:r>
            <a:r>
              <a:rPr lang="en-IN" sz="1600" dirty="0"/>
              <a:t> Allocated pages that are currently cached in physical memory.</a:t>
            </a:r>
          </a:p>
          <a:p>
            <a:pPr lvl="1"/>
            <a:r>
              <a:rPr lang="en-IN" sz="1600" i="1" dirty="0" err="1">
                <a:solidFill>
                  <a:srgbClr val="FF0000"/>
                </a:solidFill>
              </a:rPr>
              <a:t>Uncached</a:t>
            </a:r>
            <a:r>
              <a:rPr lang="en-IN" sz="1600" i="1" dirty="0">
                <a:solidFill>
                  <a:srgbClr val="FF0000"/>
                </a:solidFill>
              </a:rPr>
              <a:t>:</a:t>
            </a:r>
            <a:r>
              <a:rPr lang="en-IN" sz="1600" i="1" dirty="0"/>
              <a:t> </a:t>
            </a:r>
            <a:r>
              <a:rPr lang="en-IN" sz="1600" dirty="0"/>
              <a:t>Allocated pages that are not cached in physical memory. They are available in Disk Memory </a:t>
            </a:r>
          </a:p>
          <a:p>
            <a:endParaRPr lang="en-GB" sz="1600" dirty="0"/>
          </a:p>
          <a:p>
            <a:endParaRPr lang="en-GB" sz="1600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128465" y="3503913"/>
            <a:ext cx="1307088" cy="3061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896577" y="5899918"/>
            <a:ext cx="182849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685813" y="5899918"/>
            <a:ext cx="191845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Physical pages (</a:t>
            </a: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PPs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cached in DRAM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B735BA-7797-F541-A6A2-7BA78C6F777C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31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Table on Physical Memory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FF0000"/>
                </a:solidFill>
              </a:rPr>
              <a:t>page table </a:t>
            </a:r>
            <a:r>
              <a:rPr lang="en-GB" dirty="0"/>
              <a:t>is an array of page table entries (PTEs) that maps </a:t>
            </a:r>
            <a:r>
              <a:rPr lang="en-GB" dirty="0">
                <a:solidFill>
                  <a:srgbClr val="FF0000"/>
                </a:solidFill>
              </a:rPr>
              <a:t>virtual pages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physical pages</a:t>
            </a:r>
            <a:r>
              <a:rPr lang="en-GB" dirty="0"/>
              <a:t>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70C0"/>
                </a:solidFill>
              </a:rPr>
              <a:t>For every process there is a </a:t>
            </a:r>
            <a:r>
              <a:rPr lang="en-GB" dirty="0">
                <a:solidFill>
                  <a:srgbClr val="FF0000"/>
                </a:solidFill>
              </a:rPr>
              <a:t>page table in Main Memory (DRAM)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518227" y="4359275"/>
            <a:ext cx="130636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F6B0F-9FDA-014E-ADFF-EB5E178011DF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56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1391-7312-CC43-8A55-B7B94964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8537-F71B-6A44-9507-5E0C5C00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page in the virtual address space has a PTE at a fixed offset in the page table </a:t>
            </a:r>
          </a:p>
          <a:p>
            <a:r>
              <a:rPr lang="en-IN" dirty="0"/>
              <a:t>Each PTE consists of a </a:t>
            </a:r>
            <a:r>
              <a:rPr lang="en-IN" i="1" dirty="0">
                <a:solidFill>
                  <a:srgbClr val="0070C0"/>
                </a:solidFill>
              </a:rPr>
              <a:t>valid bit </a:t>
            </a:r>
            <a:r>
              <a:rPr lang="en-IN" dirty="0"/>
              <a:t>and an </a:t>
            </a:r>
            <a:r>
              <a:rPr lang="en-IN" dirty="0">
                <a:solidFill>
                  <a:srgbClr val="0070C0"/>
                </a:solidFill>
              </a:rPr>
              <a:t>n-bit address field </a:t>
            </a:r>
          </a:p>
          <a:p>
            <a:r>
              <a:rPr lang="en-IN" dirty="0"/>
              <a:t>The </a:t>
            </a:r>
            <a:r>
              <a:rPr lang="en-IN" i="1" dirty="0">
                <a:solidFill>
                  <a:srgbClr val="0070C0"/>
                </a:solidFill>
              </a:rPr>
              <a:t>valid bit </a:t>
            </a:r>
            <a:r>
              <a:rPr lang="en-IN" dirty="0"/>
              <a:t>indicates whether the virtual page is currently cached in DRAM </a:t>
            </a:r>
          </a:p>
          <a:p>
            <a:r>
              <a:rPr lang="en-IN" dirty="0"/>
              <a:t>If the </a:t>
            </a:r>
            <a:r>
              <a:rPr lang="en-IN" i="1" dirty="0">
                <a:solidFill>
                  <a:srgbClr val="0070C0"/>
                </a:solidFill>
              </a:rPr>
              <a:t>valid bit </a:t>
            </a:r>
            <a:r>
              <a:rPr lang="en-IN" dirty="0"/>
              <a:t>is </a:t>
            </a:r>
            <a:r>
              <a:rPr lang="en-IN" dirty="0">
                <a:solidFill>
                  <a:srgbClr val="0070C0"/>
                </a:solidFill>
              </a:rPr>
              <a:t>set</a:t>
            </a:r>
            <a:r>
              <a:rPr lang="en-IN" dirty="0"/>
              <a:t>, the address field indicates the start of the corresponding physical page in DRAM where the virtual page is cached </a:t>
            </a:r>
          </a:p>
          <a:p>
            <a:r>
              <a:rPr lang="en-US" i="1" dirty="0">
                <a:solidFill>
                  <a:srgbClr val="0070C0"/>
                </a:solidFill>
              </a:rPr>
              <a:t>Valid bit </a:t>
            </a:r>
            <a:r>
              <a:rPr lang="en-US" dirty="0"/>
              <a:t>is not set: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Null address </a:t>
            </a:r>
            <a:r>
              <a:rPr lang="en-US" dirty="0"/>
              <a:t>indicates that the virtual page has </a:t>
            </a:r>
            <a:r>
              <a:rPr lang="en-US" dirty="0">
                <a:solidFill>
                  <a:srgbClr val="FF0000"/>
                </a:solidFill>
              </a:rPr>
              <a:t>not been allocated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Non-null address </a:t>
            </a:r>
            <a:r>
              <a:rPr lang="en-US" dirty="0"/>
              <a:t>points to the </a:t>
            </a:r>
            <a:r>
              <a:rPr lang="en-US" dirty="0">
                <a:solidFill>
                  <a:srgbClr val="FF0000"/>
                </a:solidFill>
              </a:rPr>
              <a:t>start of virtual page on disk</a:t>
            </a:r>
          </a:p>
          <a:p>
            <a:r>
              <a:rPr lang="en-US" i="1" dirty="0">
                <a:solidFill>
                  <a:srgbClr val="0070C0"/>
                </a:solidFill>
              </a:rPr>
              <a:t>Any physical page can contain any virtual page (fully associative)</a:t>
            </a:r>
          </a:p>
        </p:txBody>
      </p:sp>
    </p:spTree>
    <p:extLst>
      <p:ext uri="{BB962C8B-B14F-4D97-AF65-F5344CB8AC3E}">
        <p14:creationId xmlns:p14="http://schemas.microsoft.com/office/powerpoint/2010/main" val="14611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25D7-34F8-054A-859E-FABACE4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5B62-684B-9F4F-ACAD-FB44A597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Krste</a:t>
            </a:r>
            <a:r>
              <a:rPr lang="en-US" sz="2000" dirty="0"/>
              <a:t> </a:t>
            </a:r>
            <a:r>
              <a:rPr lang="en-US" sz="2000" dirty="0" err="1"/>
              <a:t>Asanović</a:t>
            </a:r>
            <a:r>
              <a:rPr lang="en-US" sz="2000" dirty="0"/>
              <a:t> &amp; Randy H. Katz,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CS 61C: Great Ideas in Computer Architecture (Machine Structures), </a:t>
            </a:r>
            <a:r>
              <a:rPr lang="en-US" sz="1600" dirty="0"/>
              <a:t>http://</a:t>
            </a:r>
            <a:r>
              <a:rPr lang="en-US" sz="1600" dirty="0" err="1"/>
              <a:t>inst.eecs.berkeley.edu</a:t>
            </a:r>
            <a:r>
              <a:rPr lang="en-US" sz="1600" dirty="0"/>
              <a:t>/~cs61c/</a:t>
            </a:r>
          </a:p>
          <a:p>
            <a:r>
              <a:rPr lang="en-US" sz="2000" dirty="0"/>
              <a:t>Chapter 6, Memory Hierarchy, Book: Computer Systems: A programmer’s perspective, </a:t>
            </a:r>
            <a:r>
              <a:rPr lang="en-IN" sz="2000" dirty="0"/>
              <a:t>Randal E. Bryant and David R. </a:t>
            </a:r>
            <a:r>
              <a:rPr lang="en-IN" sz="2000" dirty="0" err="1"/>
              <a:t>O’Hallaron</a:t>
            </a:r>
            <a:r>
              <a:rPr lang="en-IN" sz="2000" dirty="0"/>
              <a:t> </a:t>
            </a:r>
          </a:p>
          <a:p>
            <a:r>
              <a:rPr lang="en-US" sz="2000" dirty="0"/>
              <a:t>Prof </a:t>
            </a:r>
            <a:r>
              <a:rPr lang="en-US" sz="2000" dirty="0" err="1"/>
              <a:t>Onur</a:t>
            </a:r>
            <a:r>
              <a:rPr lang="en-US" sz="2000" dirty="0"/>
              <a:t> </a:t>
            </a:r>
            <a:r>
              <a:rPr lang="en-US" sz="2000" dirty="0" err="1"/>
              <a:t>Mutlu’s</a:t>
            </a:r>
            <a:r>
              <a:rPr lang="en-US" sz="2000" dirty="0"/>
              <a:t> Class Presentation, </a:t>
            </a:r>
            <a:r>
              <a:rPr lang="en-US" altLang="en-US" sz="2000" dirty="0"/>
              <a:t>ETH Zürich, Lecture 21b: Memory Hierarchy and Caches, Sprint 2020</a:t>
            </a:r>
          </a:p>
          <a:p>
            <a:r>
              <a:rPr lang="en-US" altLang="en-US" sz="2000" dirty="0"/>
              <a:t>Patterson and Hennessy, Book: Computer Organization and Design, Hardware/Software Interface, RISC-V Edition</a:t>
            </a:r>
          </a:p>
          <a:p>
            <a:r>
              <a:rPr lang="en-IN" sz="2000" dirty="0"/>
              <a:t>MIT 6.004 Spring 2020, Class on Caches</a:t>
            </a:r>
          </a:p>
          <a:p>
            <a:r>
              <a:rPr lang="en-US" sz="2000" dirty="0"/>
              <a:t>Digital Design and Computer Architecture: RISC-V Edition, Harris &amp; Harris Elsevier</a:t>
            </a:r>
            <a:endParaRPr lang="en-IN" sz="2000" dirty="0"/>
          </a:p>
          <a:p>
            <a:endParaRPr lang="en-US" altLang="en-US" sz="2000" dirty="0"/>
          </a:p>
          <a:p>
            <a:pPr marL="0" indent="0">
              <a:buNone/>
            </a:pPr>
            <a:b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078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84868-97FB-E845-9BC1-3464B6931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2708920"/>
            <a:ext cx="7772400" cy="1470025"/>
          </a:xfrm>
        </p:spPr>
        <p:txBody>
          <a:bodyPr/>
          <a:lstStyle/>
          <a:p>
            <a:r>
              <a:rPr lang="en-US" dirty="0"/>
              <a:t>Page Hit, Page Fault, Demand Paging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1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VPN        Offset</a:t>
            </a:r>
          </a:p>
        </p:txBody>
      </p:sp>
      <p:cxnSp>
        <p:nvCxnSpPr>
          <p:cNvPr id="61" name="Shape 60"/>
          <p:cNvCxnSpPr>
            <a:cxnSpLocks/>
            <a:endCxn id="14372" idx="1"/>
          </p:cNvCxnSpPr>
          <p:nvPr/>
        </p:nvCxnSpPr>
        <p:spPr bwMode="auto">
          <a:xfrm>
            <a:off x="683568" y="2741613"/>
            <a:ext cx="2205391" cy="923018"/>
          </a:xfrm>
          <a:prstGeom prst="bentConnector3">
            <a:avLst>
              <a:gd name="adj1" fmla="val 8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7C47B0-E212-4A68-B855-967644CE386F}"/>
              </a:ext>
            </a:extLst>
          </p:cNvPr>
          <p:cNvSpPr/>
          <p:nvPr/>
        </p:nvSpPr>
        <p:spPr bwMode="auto">
          <a:xfrm>
            <a:off x="6553200" y="2971800"/>
            <a:ext cx="1341852" cy="171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85F3B-3CD5-4B91-9CAD-E929E9ABE051}"/>
              </a:ext>
            </a:extLst>
          </p:cNvPr>
          <p:cNvSpPr/>
          <p:nvPr/>
        </p:nvSpPr>
        <p:spPr bwMode="auto">
          <a:xfrm>
            <a:off x="2888165" y="3529466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4C59AC-3988-4C49-86B2-033FFB6D4C79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2813379D-7B35-C24C-8214-26BF46DC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5" y="5777103"/>
            <a:ext cx="5218476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kern="0" dirty="0">
                <a:solidFill>
                  <a:srgbClr val="C00000"/>
                </a:solidFill>
              </a:rPr>
              <a:t>Page Not hit: </a:t>
            </a:r>
            <a:r>
              <a:rPr lang="en-GB" kern="0" dirty="0">
                <a:solidFill>
                  <a:srgbClr val="002060"/>
                </a:solidFill>
              </a:rPr>
              <a:t>PTE refers to location in swap space on disk</a:t>
            </a:r>
          </a:p>
        </p:txBody>
      </p:sp>
    </p:spTree>
    <p:extLst>
      <p:ext uri="{BB962C8B-B14F-4D97-AF65-F5344CB8AC3E}">
        <p14:creationId xmlns:p14="http://schemas.microsoft.com/office/powerpoint/2010/main" val="509699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658465" y="4130675"/>
            <a:ext cx="130636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CF6A43-CE96-42B8-9EAD-99B2A750EB9A}"/>
              </a:ext>
            </a:extLst>
          </p:cNvPr>
          <p:cNvSpPr/>
          <p:nvPr/>
        </p:nvSpPr>
        <p:spPr bwMode="auto">
          <a:xfrm>
            <a:off x="2951084" y="3773369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4801DB-4638-465A-BFF9-63B468A9B6A3}"/>
              </a:ext>
            </a:extLst>
          </p:cNvPr>
          <p:cNvSpPr/>
          <p:nvPr/>
        </p:nvSpPr>
        <p:spPr bwMode="auto">
          <a:xfrm>
            <a:off x="6621462" y="5390831"/>
            <a:ext cx="1379538" cy="218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B407C3-DCA1-A14D-96DE-4E36BA3AF792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5513EA-7AED-4543-8098-166145B36246}"/>
              </a:ext>
            </a:extLst>
          </p:cNvPr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VPN        Offset</a:t>
            </a:r>
          </a:p>
        </p:txBody>
      </p:sp>
      <p:cxnSp>
        <p:nvCxnSpPr>
          <p:cNvPr id="68" name="Shape 60">
            <a:extLst>
              <a:ext uri="{FF2B5EF4-FFF2-40B4-BE49-F238E27FC236}">
                <a16:creationId xmlns:a16="http://schemas.microsoft.com/office/drawing/2014/main" id="{A666FCFD-EAC1-0144-B7D9-DE54D9D60691}"/>
              </a:ext>
            </a:extLst>
          </p:cNvPr>
          <p:cNvCxnSpPr>
            <a:cxnSpLocks/>
            <a:endCxn id="61" idx="1"/>
          </p:cNvCxnSpPr>
          <p:nvPr/>
        </p:nvCxnSpPr>
        <p:spPr bwMode="auto">
          <a:xfrm>
            <a:off x="683568" y="2741613"/>
            <a:ext cx="2267516" cy="1146116"/>
          </a:xfrm>
          <a:prstGeom prst="bentConnector3">
            <a:avLst>
              <a:gd name="adj1" fmla="val -25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17790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 (1/3)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30216" y="4946561"/>
            <a:ext cx="1657996" cy="84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VPN         Offset</a:t>
            </a:r>
          </a:p>
        </p:txBody>
      </p:sp>
      <p:cxnSp>
        <p:nvCxnSpPr>
          <p:cNvPr id="63" name="Shape 62"/>
          <p:cNvCxnSpPr>
            <a:cxnSpLocks/>
            <a:endCxn id="14362" idx="1"/>
          </p:cNvCxnSpPr>
          <p:nvPr/>
        </p:nvCxnSpPr>
        <p:spPr bwMode="auto">
          <a:xfrm>
            <a:off x="602132" y="2771775"/>
            <a:ext cx="2354207" cy="1104900"/>
          </a:xfrm>
          <a:prstGeom prst="bentConnector3">
            <a:avLst>
              <a:gd name="adj1" fmla="val 7518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8AEAD6C-7FA6-4648-A571-6F8A23A718E0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303F1F-4CC5-5340-BA53-60A4BDA254E6}"/>
              </a:ext>
            </a:extLst>
          </p:cNvPr>
          <p:cNvSpPr/>
          <p:nvPr/>
        </p:nvSpPr>
        <p:spPr>
          <a:xfrm>
            <a:off x="602132" y="2201834"/>
            <a:ext cx="1393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3154843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05607" y="107145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Handling Page Fault (2/3)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906" y="809218"/>
            <a:ext cx="8307387" cy="1545226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VP4 – see previous page)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/>
              <a:t>Uses some page replacement policy such as LRU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Brings in VP3 from Disk to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VPN         Offset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512BE2-2661-3F42-BCFB-B509E50CFDD1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02649A-32FF-3C49-BC65-4B6A0BE8614C}"/>
              </a:ext>
            </a:extLst>
          </p:cNvPr>
          <p:cNvSpPr/>
          <p:nvPr/>
        </p:nvSpPr>
        <p:spPr bwMode="auto">
          <a:xfrm>
            <a:off x="6621876" y="3376375"/>
            <a:ext cx="1379538" cy="218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2B33A6-360F-3044-BBC8-9F7BEC3C3BA2}"/>
              </a:ext>
            </a:extLst>
          </p:cNvPr>
          <p:cNvSpPr/>
          <p:nvPr/>
        </p:nvSpPr>
        <p:spPr>
          <a:xfrm>
            <a:off x="602132" y="2201834"/>
            <a:ext cx="1393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274126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87196" y="279400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Handling Page Fault (3/3)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>
                <a:solidFill>
                  <a:srgbClr val="FF0000"/>
                </a:solidFill>
              </a:rPr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VPN           Offset</a:t>
            </a:r>
          </a:p>
        </p:txBody>
      </p:sp>
      <p:cxnSp>
        <p:nvCxnSpPr>
          <p:cNvPr id="63" name="Shape 62"/>
          <p:cNvCxnSpPr>
            <a:cxnSpLocks/>
            <a:endCxn id="14362" idx="1"/>
          </p:cNvCxnSpPr>
          <p:nvPr/>
        </p:nvCxnSpPr>
        <p:spPr bwMode="auto">
          <a:xfrm>
            <a:off x="834201" y="2774723"/>
            <a:ext cx="2122138" cy="1101952"/>
          </a:xfrm>
          <a:prstGeom prst="bentConnector3">
            <a:avLst>
              <a:gd name="adj1" fmla="val 85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6EA89C-5501-FE42-81D9-D80DB2B866A6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0AA654-6F3C-5245-8AFA-A7B4E83F6BEE}"/>
              </a:ext>
            </a:extLst>
          </p:cNvPr>
          <p:cNvSpPr/>
          <p:nvPr/>
        </p:nvSpPr>
        <p:spPr>
          <a:xfrm>
            <a:off x="602132" y="2201834"/>
            <a:ext cx="1393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3000905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Triggering a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  <a:endParaRPr lang="en-US" sz="1600" b="0" dirty="0"/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r>
              <a:rPr lang="en-US" sz="2000" b="0" dirty="0"/>
              <a:t>Memory Management Unit (MMU) triggers page fault exception</a:t>
            </a:r>
          </a:p>
          <a:p>
            <a:pPr lvl="1"/>
            <a:r>
              <a:rPr lang="en-US" sz="1600" b="0" dirty="0"/>
              <a:t>Raise privilege level to supervisor mode</a:t>
            </a:r>
          </a:p>
          <a:p>
            <a:pPr lvl="1"/>
            <a:r>
              <a:rPr lang="en-US" sz="1600" dirty="0"/>
              <a:t>Causes procedure call to software page fault handler</a:t>
            </a:r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215D1B-18E0-DC44-8F0A-4FC9D0B18F81}"/>
              </a:ext>
            </a:extLst>
          </p:cNvPr>
          <p:cNvGrpSpPr/>
          <p:nvPr/>
        </p:nvGrpSpPr>
        <p:grpSpPr>
          <a:xfrm>
            <a:off x="1066800" y="4191000"/>
            <a:ext cx="5715000" cy="2286000"/>
            <a:chOff x="762000" y="3581400"/>
            <a:chExt cx="5715000" cy="22860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762000" y="3581400"/>
              <a:ext cx="5715000" cy="2286000"/>
            </a:xfrm>
            <a:prstGeom prst="rect">
              <a:avLst/>
            </a:prstGeom>
            <a:solidFill>
              <a:srgbClr val="E9E1C9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838200" y="3633951"/>
              <a:ext cx="1511126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581400" y="3633951"/>
              <a:ext cx="1746317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652588" y="4156238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658938" y="4761076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471988" y="4767426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124964" y="4395951"/>
              <a:ext cx="2213116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Exception: page fault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502150" y="4740166"/>
              <a:ext cx="1974850" cy="6437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Execute page fault handler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098332" y="4595649"/>
              <a:ext cx="38254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sw</a:t>
              </a:r>
              <a:endParaRPr lang="en-US" sz="1400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0567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6689"/>
            <a:ext cx="7893050" cy="555625"/>
          </a:xfrm>
          <a:noFill/>
          <a:ln/>
        </p:spPr>
        <p:txBody>
          <a:bodyPr/>
          <a:lstStyle/>
          <a:p>
            <a:r>
              <a:rPr lang="en-US" sz="3200" dirty="0"/>
              <a:t>Completing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410200" cy="1783394"/>
          </a:xfrm>
        </p:spPr>
        <p:txBody>
          <a:bodyPr/>
          <a:lstStyle/>
          <a:p>
            <a:r>
              <a:rPr lang="en-US" sz="2000" b="0" dirty="0"/>
              <a:t>Page fault handler executes return</a:t>
            </a:r>
          </a:p>
          <a:p>
            <a:pPr lvl="1"/>
            <a:r>
              <a:rPr lang="en-US" sz="1600" b="0" dirty="0"/>
              <a:t>Return to instruction that caused fault</a:t>
            </a:r>
          </a:p>
          <a:p>
            <a:pPr lvl="1"/>
            <a:r>
              <a:rPr lang="en-US" sz="1600" dirty="0"/>
              <a:t>But, this time there is no page fault</a:t>
            </a:r>
            <a:endParaRPr lang="en-US" sz="1600" b="0" dirty="0"/>
          </a:p>
          <a:p>
            <a:pPr lvl="1"/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re-execute </a:t>
            </a:r>
            <a:r>
              <a:rPr lang="en-US" sz="1800" b="0" i="1" dirty="0" err="1">
                <a:latin typeface="Calibri" pitchFamily="34" charset="0"/>
              </a:rPr>
              <a:t>sw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38254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sw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A86D0-C481-8743-8B20-D6B6ECB2F646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13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EB60-F1F6-FC4A-B78B-25EE9407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Swapping and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62E1-EF34-344E-9AE3-825A5094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 or Paging</a:t>
            </a:r>
          </a:p>
          <a:p>
            <a:pPr lvl="1"/>
            <a:r>
              <a:rPr lang="en-IN" dirty="0"/>
              <a:t>The activity of transferring a page between disk and memory </a:t>
            </a:r>
            <a:endParaRPr lang="en-US" dirty="0"/>
          </a:p>
          <a:p>
            <a:r>
              <a:rPr lang="en-US" dirty="0"/>
              <a:t>Demand Paging</a:t>
            </a:r>
          </a:p>
          <a:p>
            <a:pPr lvl="1"/>
            <a:r>
              <a:rPr lang="en-IN" dirty="0"/>
              <a:t>The strategy of waiting until the last moment to swap in a page, when a miss occurs </a:t>
            </a:r>
          </a:p>
          <a:p>
            <a:pPr lvl="1"/>
            <a:r>
              <a:rPr lang="en-IN" dirty="0"/>
              <a:t>all modern systems use demand paging. </a:t>
            </a:r>
          </a:p>
          <a:p>
            <a:r>
              <a:rPr lang="en-IN" dirty="0"/>
              <a:t>Other approaches try to predict misses and swap pages in before they are actually referenced 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64E93-F2D5-E14D-A059-3392489FC130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54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84868-97FB-E845-9BC1-3464B6931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2708920"/>
            <a:ext cx="7772400" cy="1470025"/>
          </a:xfrm>
        </p:spPr>
        <p:txBody>
          <a:bodyPr/>
          <a:lstStyle/>
          <a:p>
            <a:r>
              <a:rPr lang="en-US" dirty="0"/>
              <a:t> Page Table Location</a:t>
            </a:r>
            <a:br>
              <a:rPr lang="en-US" dirty="0"/>
            </a:br>
            <a:r>
              <a:rPr lang="en-US" dirty="0"/>
              <a:t>Kernel Page Table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0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84868-97FB-E845-9BC1-3464B6931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470025"/>
          </a:xfrm>
        </p:spPr>
        <p:txBody>
          <a:bodyPr/>
          <a:lstStyle/>
          <a:p>
            <a:r>
              <a:rPr lang="en-US" b="0" dirty="0"/>
              <a:t>Virtual Memory - Concepts</a:t>
            </a:r>
            <a:br>
              <a:rPr lang="en-US" b="0" dirty="0"/>
            </a:br>
            <a:r>
              <a:rPr lang="en-US" b="0" dirty="0"/>
              <a:t>(Last class)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8EC62-DF30-324A-9408-98BF4AD91C8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/>
              <a:t>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33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4"/>
          <p:cNvSpPr txBox="1">
            <a:spLocks noGrp="1"/>
          </p:cNvSpPr>
          <p:nvPr>
            <p:ph type="title"/>
          </p:nvPr>
        </p:nvSpPr>
        <p:spPr>
          <a:xfrm>
            <a:off x="773113" y="160980"/>
            <a:ext cx="7292974" cy="73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Page Tables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97" name="Google Shape;69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Calibri"/>
                <a:buNone/>
                <a:tabLst/>
                <a:defRPr/>
              </a:pPr>
              <a:t>40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98" name="Google Shape;698;p14"/>
          <p:cNvSpPr/>
          <p:nvPr/>
        </p:nvSpPr>
        <p:spPr>
          <a:xfrm>
            <a:off x="338282" y="5663492"/>
            <a:ext cx="7517555" cy="7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b="0" dirty="0">
                <a:latin typeface="Calibri" pitchFamily="34" charset="0"/>
                <a:sym typeface="Verdana"/>
              </a:rPr>
              <a:t> Each program has a page table </a:t>
            </a:r>
            <a:endParaRPr b="0" dirty="0">
              <a:latin typeface="Calibri" pitchFamily="34" charset="0"/>
              <a:sym typeface="Arial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b="0" dirty="0">
                <a:latin typeface="Calibri" pitchFamily="34" charset="0"/>
                <a:sym typeface="Verdana"/>
              </a:rPr>
              <a:t> Page table contains an entry for each program page</a:t>
            </a:r>
            <a:endParaRPr b="0" dirty="0">
              <a:latin typeface="Calibri" pitchFamily="34" charset="0"/>
              <a:sym typeface="Arial"/>
            </a:endParaRPr>
          </a:p>
        </p:txBody>
      </p:sp>
      <p:sp>
        <p:nvSpPr>
          <p:cNvPr id="699" name="Google Shape;699;p14"/>
          <p:cNvSpPr/>
          <p:nvPr/>
        </p:nvSpPr>
        <p:spPr>
          <a:xfrm>
            <a:off x="1244600" y="3989250"/>
            <a:ext cx="1117599" cy="342899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4"/>
          <p:cNvSpPr/>
          <p:nvPr/>
        </p:nvSpPr>
        <p:spPr>
          <a:xfrm>
            <a:off x="1244600" y="2770050"/>
            <a:ext cx="1117599" cy="342899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4"/>
          <p:cNvSpPr/>
          <p:nvPr/>
        </p:nvSpPr>
        <p:spPr>
          <a:xfrm>
            <a:off x="1244600" y="1449250"/>
            <a:ext cx="1117599" cy="342899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4" descr="90%"/>
          <p:cNvSpPr/>
          <p:nvPr/>
        </p:nvSpPr>
        <p:spPr>
          <a:xfrm>
            <a:off x="1244600" y="1106350"/>
            <a:ext cx="1117599" cy="1041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3" name="Google Shape;703;p14"/>
          <p:cNvCxnSpPr/>
          <p:nvPr/>
        </p:nvCxnSpPr>
        <p:spPr>
          <a:xfrm>
            <a:off x="1244600" y="1447662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4" name="Google Shape;704;p14"/>
          <p:cNvCxnSpPr/>
          <p:nvPr/>
        </p:nvCxnSpPr>
        <p:spPr>
          <a:xfrm>
            <a:off x="1244600" y="1800088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5" name="Google Shape;705;p14"/>
          <p:cNvSpPr/>
          <p:nvPr/>
        </p:nvSpPr>
        <p:spPr>
          <a:xfrm>
            <a:off x="1524000" y="1461950"/>
            <a:ext cx="63817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VA1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4"/>
          <p:cNvSpPr/>
          <p:nvPr/>
        </p:nvSpPr>
        <p:spPr>
          <a:xfrm>
            <a:off x="317500" y="1411150"/>
            <a:ext cx="9318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Prog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4" descr="Dark upward diagonal"/>
          <p:cNvSpPr/>
          <p:nvPr/>
        </p:nvSpPr>
        <p:spPr>
          <a:xfrm>
            <a:off x="1244600" y="2414450"/>
            <a:ext cx="1117599" cy="1041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14"/>
          <p:cNvCxnSpPr/>
          <p:nvPr/>
        </p:nvCxnSpPr>
        <p:spPr>
          <a:xfrm>
            <a:off x="1244600" y="2755763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9" name="Google Shape;709;p14"/>
          <p:cNvCxnSpPr/>
          <p:nvPr/>
        </p:nvCxnSpPr>
        <p:spPr>
          <a:xfrm>
            <a:off x="1244600" y="3108188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0" name="Google Shape;710;p14"/>
          <p:cNvSpPr/>
          <p:nvPr/>
        </p:nvSpPr>
        <p:spPr>
          <a:xfrm>
            <a:off x="1447800" y="2757350"/>
            <a:ext cx="63817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VA1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4"/>
          <p:cNvSpPr/>
          <p:nvPr/>
        </p:nvSpPr>
        <p:spPr>
          <a:xfrm>
            <a:off x="317500" y="2706550"/>
            <a:ext cx="9318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Prog 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4"/>
          <p:cNvSpPr/>
          <p:nvPr/>
        </p:nvSpPr>
        <p:spPr>
          <a:xfrm>
            <a:off x="1244600" y="3646350"/>
            <a:ext cx="1117599" cy="13842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3" name="Google Shape;713;p14"/>
          <p:cNvCxnSpPr/>
          <p:nvPr/>
        </p:nvCxnSpPr>
        <p:spPr>
          <a:xfrm>
            <a:off x="1244600" y="4330562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4" name="Google Shape;714;p14"/>
          <p:cNvCxnSpPr/>
          <p:nvPr/>
        </p:nvCxnSpPr>
        <p:spPr>
          <a:xfrm>
            <a:off x="1244600" y="4682987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5" name="Google Shape;715;p14"/>
          <p:cNvSpPr/>
          <p:nvPr/>
        </p:nvSpPr>
        <p:spPr>
          <a:xfrm>
            <a:off x="1447800" y="3976550"/>
            <a:ext cx="63817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VA1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4"/>
          <p:cNvSpPr/>
          <p:nvPr/>
        </p:nvSpPr>
        <p:spPr>
          <a:xfrm>
            <a:off x="317500" y="4078150"/>
            <a:ext cx="9318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Prog 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4"/>
          <p:cNvSpPr/>
          <p:nvPr/>
        </p:nvSpPr>
        <p:spPr>
          <a:xfrm rot="-5400000">
            <a:off x="7505700" y="3455849"/>
            <a:ext cx="232251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Physical Memory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14"/>
          <p:cNvCxnSpPr/>
          <p:nvPr/>
        </p:nvCxnSpPr>
        <p:spPr>
          <a:xfrm>
            <a:off x="1244600" y="3974962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19" name="Google Shape;719;p14"/>
          <p:cNvGrpSpPr/>
          <p:nvPr/>
        </p:nvGrpSpPr>
        <p:grpSpPr>
          <a:xfrm>
            <a:off x="2387600" y="1107938"/>
            <a:ext cx="4749800" cy="4799012"/>
            <a:chOff x="2387600" y="1107938"/>
            <a:chExt cx="4749800" cy="4799012"/>
          </a:xfrm>
        </p:grpSpPr>
        <p:sp>
          <p:nvSpPr>
            <p:cNvPr id="720" name="Google Shape;720;p14"/>
            <p:cNvSpPr/>
            <p:nvPr/>
          </p:nvSpPr>
          <p:spPr>
            <a:xfrm>
              <a:off x="3211513" y="1868350"/>
              <a:ext cx="1514474" cy="363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800"/>
                <a:buFont typeface="Verdana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6127A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Page Table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Google Shape;721;p14"/>
            <p:cNvGrpSpPr/>
            <p:nvPr/>
          </p:nvGrpSpPr>
          <p:grpSpPr>
            <a:xfrm>
              <a:off x="3314700" y="1107938"/>
              <a:ext cx="1117600" cy="823912"/>
              <a:chOff x="1976" y="889"/>
              <a:chExt cx="704" cy="518"/>
            </a:xfrm>
          </p:grpSpPr>
          <p:sp>
            <p:nvSpPr>
              <p:cNvPr id="722" name="Google Shape;722;p14"/>
              <p:cNvSpPr/>
              <p:nvPr/>
            </p:nvSpPr>
            <p:spPr>
              <a:xfrm>
                <a:off x="1976" y="889"/>
                <a:ext cx="704" cy="518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3" name="Google Shape;723;p14"/>
              <p:cNvCxnSpPr/>
              <p:nvPr/>
            </p:nvCxnSpPr>
            <p:spPr>
              <a:xfrm>
                <a:off x="1976" y="1059"/>
                <a:ext cx="7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4" name="Google Shape;724;p14"/>
              <p:cNvCxnSpPr/>
              <p:nvPr/>
            </p:nvCxnSpPr>
            <p:spPr>
              <a:xfrm>
                <a:off x="1976" y="1235"/>
                <a:ext cx="7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25" name="Google Shape;725;p14"/>
            <p:cNvSpPr/>
            <p:nvPr/>
          </p:nvSpPr>
          <p:spPr>
            <a:xfrm>
              <a:off x="3211513" y="3328850"/>
              <a:ext cx="1514474" cy="363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800"/>
                <a:buFont typeface="Verdana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6127A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Page Table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6" name="Google Shape;726;p14"/>
            <p:cNvGrpSpPr/>
            <p:nvPr/>
          </p:nvGrpSpPr>
          <p:grpSpPr>
            <a:xfrm>
              <a:off x="3314700" y="2555738"/>
              <a:ext cx="1117600" cy="823912"/>
              <a:chOff x="1976" y="1801"/>
              <a:chExt cx="704" cy="518"/>
            </a:xfrm>
          </p:grpSpPr>
          <p:sp>
            <p:nvSpPr>
              <p:cNvPr id="727" name="Google Shape;727;p14"/>
              <p:cNvSpPr/>
              <p:nvPr/>
            </p:nvSpPr>
            <p:spPr>
              <a:xfrm>
                <a:off x="1976" y="1801"/>
                <a:ext cx="704" cy="518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8" name="Google Shape;728;p14"/>
              <p:cNvCxnSpPr/>
              <p:nvPr/>
            </p:nvCxnSpPr>
            <p:spPr>
              <a:xfrm>
                <a:off x="1976" y="1970"/>
                <a:ext cx="7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9" name="Google Shape;729;p14"/>
              <p:cNvCxnSpPr/>
              <p:nvPr/>
            </p:nvCxnSpPr>
            <p:spPr>
              <a:xfrm>
                <a:off x="1976" y="2146"/>
                <a:ext cx="7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30" name="Google Shape;730;p14"/>
            <p:cNvSpPr/>
            <p:nvPr/>
          </p:nvSpPr>
          <p:spPr>
            <a:xfrm>
              <a:off x="3198813" y="4903650"/>
              <a:ext cx="1512888" cy="363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800"/>
                <a:buFont typeface="Verdana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6127A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Page Table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1" name="Google Shape;731;p14"/>
            <p:cNvCxnSpPr/>
            <p:nvPr/>
          </p:nvCxnSpPr>
          <p:spPr>
            <a:xfrm rot="10800000" flipH="1">
              <a:off x="2387600" y="1474649"/>
              <a:ext cx="901700" cy="63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32" name="Google Shape;732;p14"/>
            <p:cNvCxnSpPr/>
            <p:nvPr/>
          </p:nvCxnSpPr>
          <p:spPr>
            <a:xfrm>
              <a:off x="2387600" y="2935150"/>
              <a:ext cx="9017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33" name="Google Shape;733;p14"/>
            <p:cNvCxnSpPr/>
            <p:nvPr/>
          </p:nvCxnSpPr>
          <p:spPr>
            <a:xfrm>
              <a:off x="2387600" y="4154350"/>
              <a:ext cx="8763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34" name="Google Shape;734;p14" descr="Dark upward diagonal"/>
            <p:cNvCxnSpPr/>
            <p:nvPr/>
          </p:nvCxnSpPr>
          <p:spPr>
            <a:xfrm>
              <a:off x="4445000" y="1258750"/>
              <a:ext cx="2654299" cy="1892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35" name="Google Shape;735;p14"/>
            <p:cNvCxnSpPr/>
            <p:nvPr/>
          </p:nvCxnSpPr>
          <p:spPr>
            <a:xfrm>
              <a:off x="4445000" y="1563550"/>
              <a:ext cx="2666999" cy="1904999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36" name="Google Shape;736;p14"/>
            <p:cNvCxnSpPr/>
            <p:nvPr/>
          </p:nvCxnSpPr>
          <p:spPr>
            <a:xfrm>
              <a:off x="4445000" y="1792150"/>
              <a:ext cx="2666999" cy="28956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37" name="Google Shape;737;p14"/>
            <p:cNvCxnSpPr/>
            <p:nvPr/>
          </p:nvCxnSpPr>
          <p:spPr>
            <a:xfrm>
              <a:off x="4445000" y="2706550"/>
              <a:ext cx="2666999" cy="1066799"/>
            </a:xfrm>
            <a:prstGeom prst="straightConnector1">
              <a:avLst/>
            </a:prstGeom>
            <a:noFill/>
            <a:ln w="25400" cap="flat" cmpd="sng">
              <a:solidFill>
                <a:srgbClr val="5F497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38" name="Google Shape;738;p14"/>
            <p:cNvCxnSpPr/>
            <p:nvPr/>
          </p:nvCxnSpPr>
          <p:spPr>
            <a:xfrm>
              <a:off x="4445000" y="3011350"/>
              <a:ext cx="2666999" cy="2590800"/>
            </a:xfrm>
            <a:prstGeom prst="straightConnector1">
              <a:avLst/>
            </a:prstGeom>
            <a:noFill/>
            <a:ln w="25400" cap="flat" cmpd="sng">
              <a:solidFill>
                <a:srgbClr val="5F497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39" name="Google Shape;739;p14"/>
            <p:cNvCxnSpPr/>
            <p:nvPr/>
          </p:nvCxnSpPr>
          <p:spPr>
            <a:xfrm>
              <a:off x="4445000" y="3239950"/>
              <a:ext cx="2666999" cy="1752600"/>
            </a:xfrm>
            <a:prstGeom prst="straightConnector1">
              <a:avLst/>
            </a:prstGeom>
            <a:noFill/>
            <a:ln w="25400" cap="flat" cmpd="sng">
              <a:solidFill>
                <a:srgbClr val="5F497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40" name="Google Shape;740;p14"/>
            <p:cNvCxnSpPr/>
            <p:nvPr/>
          </p:nvCxnSpPr>
          <p:spPr>
            <a:xfrm rot="10800000" flipH="1">
              <a:off x="4432300" y="2820849"/>
              <a:ext cx="2705100" cy="104140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41" name="Google Shape;741;p14"/>
            <p:cNvCxnSpPr/>
            <p:nvPr/>
          </p:nvCxnSpPr>
          <p:spPr>
            <a:xfrm rot="10800000" flipH="1">
              <a:off x="4445000" y="4382950"/>
              <a:ext cx="2666999" cy="76199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42" name="Google Shape;742;p14"/>
            <p:cNvCxnSpPr/>
            <p:nvPr/>
          </p:nvCxnSpPr>
          <p:spPr>
            <a:xfrm>
              <a:off x="4445000" y="4763950"/>
              <a:ext cx="2666999" cy="114300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grpSp>
          <p:nvGrpSpPr>
            <p:cNvPr id="743" name="Google Shape;743;p14"/>
            <p:cNvGrpSpPr/>
            <p:nvPr/>
          </p:nvGrpSpPr>
          <p:grpSpPr>
            <a:xfrm>
              <a:off x="3302000" y="3722550"/>
              <a:ext cx="1117600" cy="1193799"/>
              <a:chOff x="1968" y="2512"/>
              <a:chExt cx="704" cy="751"/>
            </a:xfrm>
          </p:grpSpPr>
          <p:sp>
            <p:nvSpPr>
              <p:cNvPr id="744" name="Google Shape;744;p14"/>
              <p:cNvSpPr/>
              <p:nvPr/>
            </p:nvSpPr>
            <p:spPr>
              <a:xfrm>
                <a:off x="1968" y="2512"/>
                <a:ext cx="704" cy="751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5" name="Google Shape;745;p14"/>
              <p:cNvCxnSpPr/>
              <p:nvPr/>
            </p:nvCxnSpPr>
            <p:spPr>
              <a:xfrm>
                <a:off x="1968" y="2898"/>
                <a:ext cx="7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6" name="Google Shape;746;p14"/>
              <p:cNvCxnSpPr/>
              <p:nvPr/>
            </p:nvCxnSpPr>
            <p:spPr>
              <a:xfrm>
                <a:off x="1968" y="3090"/>
                <a:ext cx="7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7" name="Google Shape;747;p14"/>
              <p:cNvCxnSpPr/>
              <p:nvPr/>
            </p:nvCxnSpPr>
            <p:spPr>
              <a:xfrm>
                <a:off x="1968" y="2706"/>
                <a:ext cx="7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48" name="Google Shape;748;p14"/>
            <p:cNvCxnSpPr/>
            <p:nvPr/>
          </p:nvCxnSpPr>
          <p:spPr>
            <a:xfrm rot="10800000" flipH="1">
              <a:off x="4432300" y="4065450"/>
              <a:ext cx="2679700" cy="101599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749" name="Google Shape;749;p14"/>
          <p:cNvGrpSpPr/>
          <p:nvPr/>
        </p:nvGrpSpPr>
        <p:grpSpPr>
          <a:xfrm>
            <a:off x="7112000" y="1055550"/>
            <a:ext cx="1219200" cy="5029200"/>
            <a:chOff x="4368" y="856"/>
            <a:chExt cx="768" cy="3168"/>
          </a:xfrm>
        </p:grpSpPr>
        <p:sp>
          <p:nvSpPr>
            <p:cNvPr id="750" name="Google Shape;750;p14"/>
            <p:cNvSpPr/>
            <p:nvPr/>
          </p:nvSpPr>
          <p:spPr>
            <a:xfrm>
              <a:off x="4368" y="1415"/>
              <a:ext cx="767" cy="191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4368" y="1223"/>
              <a:ext cx="767" cy="191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2" name="Google Shape;752;p14"/>
            <p:cNvCxnSpPr/>
            <p:nvPr/>
          </p:nvCxnSpPr>
          <p:spPr>
            <a:xfrm>
              <a:off x="4368" y="856"/>
              <a:ext cx="0" cy="316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53" name="Google Shape;753;p14"/>
            <p:cNvSpPr/>
            <p:nvPr/>
          </p:nvSpPr>
          <p:spPr>
            <a:xfrm rot="2700000">
              <a:off x="4762" y="1851"/>
              <a:ext cx="42" cy="47"/>
            </a:xfrm>
            <a:prstGeom prst="ellips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4368" y="3720"/>
              <a:ext cx="767" cy="1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4" descr="Dark upward diagonal"/>
            <p:cNvSpPr/>
            <p:nvPr/>
          </p:nvSpPr>
          <p:spPr>
            <a:xfrm>
              <a:off x="4368" y="3527"/>
              <a:ext cx="767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4" descr="40%"/>
            <p:cNvSpPr/>
            <p:nvPr/>
          </p:nvSpPr>
          <p:spPr>
            <a:xfrm>
              <a:off x="4368" y="3336"/>
              <a:ext cx="767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free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4" descr="Dark upward diagonal"/>
            <p:cNvSpPr/>
            <p:nvPr/>
          </p:nvSpPr>
          <p:spPr>
            <a:xfrm>
              <a:off x="4368" y="3144"/>
              <a:ext cx="767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4" descr="90%"/>
            <p:cNvSpPr/>
            <p:nvPr/>
          </p:nvSpPr>
          <p:spPr>
            <a:xfrm>
              <a:off x="4368" y="2952"/>
              <a:ext cx="767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4368" y="2760"/>
              <a:ext cx="767" cy="1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4368" y="2568"/>
              <a:ext cx="767" cy="1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4" descr="Dark upward diagonal"/>
            <p:cNvSpPr/>
            <p:nvPr/>
          </p:nvSpPr>
          <p:spPr>
            <a:xfrm>
              <a:off x="4368" y="2376"/>
              <a:ext cx="767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4" descr="90%"/>
            <p:cNvSpPr/>
            <p:nvPr/>
          </p:nvSpPr>
          <p:spPr>
            <a:xfrm>
              <a:off x="4368" y="2184"/>
              <a:ext cx="767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4" descr="90%"/>
            <p:cNvSpPr/>
            <p:nvPr/>
          </p:nvSpPr>
          <p:spPr>
            <a:xfrm>
              <a:off x="4368" y="1992"/>
              <a:ext cx="767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368" y="1031"/>
              <a:ext cx="767" cy="191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483" y="100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Verdana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Verdana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Verdana"/>
                </a:rPr>
                <a:t>pages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6" name="Google Shape;766;p14"/>
            <p:cNvCxnSpPr/>
            <p:nvPr/>
          </p:nvCxnSpPr>
          <p:spPr>
            <a:xfrm>
              <a:off x="5136" y="856"/>
              <a:ext cx="0" cy="316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67" name="Google Shape;767;p14"/>
            <p:cNvSpPr/>
            <p:nvPr/>
          </p:nvSpPr>
          <p:spPr>
            <a:xfrm>
              <a:off x="4368" y="1800"/>
              <a:ext cx="767" cy="1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8" name="Google Shape;768;p14"/>
            <p:cNvGrpSpPr/>
            <p:nvPr/>
          </p:nvGrpSpPr>
          <p:grpSpPr>
            <a:xfrm>
              <a:off x="4616" y="1663"/>
              <a:ext cx="336" cy="63"/>
              <a:chOff x="4752" y="1663"/>
              <a:chExt cx="336" cy="63"/>
            </a:xfrm>
          </p:grpSpPr>
          <p:sp>
            <p:nvSpPr>
              <p:cNvPr id="769" name="Google Shape;769;p14"/>
              <p:cNvSpPr/>
              <p:nvPr/>
            </p:nvSpPr>
            <p:spPr>
              <a:xfrm rot="2700000">
                <a:off x="4762" y="1671"/>
                <a:ext cx="42" cy="47"/>
              </a:xfrm>
              <a:prstGeom prst="ellipse">
                <a:avLst/>
              </a:prstGeom>
              <a:solidFill>
                <a:schemeClr val="dk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 rot="2700000">
                <a:off x="4899" y="1671"/>
                <a:ext cx="42" cy="47"/>
              </a:xfrm>
              <a:prstGeom prst="ellipse">
                <a:avLst/>
              </a:prstGeom>
              <a:solidFill>
                <a:schemeClr val="dk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 rot="2700000">
                <a:off x="5035" y="1671"/>
                <a:ext cx="42" cy="47"/>
              </a:xfrm>
              <a:prstGeom prst="ellipse">
                <a:avLst/>
              </a:prstGeom>
              <a:solidFill>
                <a:schemeClr val="dk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9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Where Should Page Tables Reside?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80" name="Google Shape;780;p17"/>
          <p:cNvSpPr txBox="1">
            <a:spLocks noGrp="1"/>
          </p:cNvSpPr>
          <p:nvPr>
            <p:ph type="body" idx="1"/>
          </p:nvPr>
        </p:nvSpPr>
        <p:spPr>
          <a:xfrm>
            <a:off x="381000" y="1417637"/>
            <a:ext cx="8381999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Space required by the page tables (PT) is proportional to the address space, number of users, ...</a:t>
            </a:r>
            <a:endParaRPr sz="2400" dirty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sym typeface="Noto Sans Symbols"/>
              </a:rPr>
              <a:t>⇒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Too large to keep in registers, or caches….</a:t>
            </a:r>
            <a:endParaRPr sz="2000" dirty="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Idea: Keep PTs in the main memory</a:t>
            </a:r>
            <a:endParaRPr sz="2400" dirty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How can we find the page table in memory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Note that we use page table to learn Physical addresses</a:t>
            </a:r>
            <a:endParaRPr sz="1600" dirty="0">
              <a:solidFill>
                <a:schemeClr val="tx1"/>
              </a:solidFill>
              <a:latin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PT Base Register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: stores Physical Address of current Page Table</a:t>
            </a:r>
            <a:endParaRPr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83" name="Google Shape;7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6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8"/>
          <p:cNvSpPr txBox="1"/>
          <p:nvPr/>
        </p:nvSpPr>
        <p:spPr>
          <a:xfrm>
            <a:off x="2870735" y="1978900"/>
            <a:ext cx="1450440" cy="8309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 Base Register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8"/>
          <p:cNvSpPr txBox="1">
            <a:spLocks noGrp="1"/>
          </p:cNvSpPr>
          <p:nvPr>
            <p:ph type="title"/>
          </p:nvPr>
        </p:nvSpPr>
        <p:spPr>
          <a:xfrm>
            <a:off x="0" y="-173175"/>
            <a:ext cx="9144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Page Tables in Physical Memory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793" name="Google Shape;793;p18"/>
          <p:cNvGrpSpPr/>
          <p:nvPr/>
        </p:nvGrpSpPr>
        <p:grpSpPr>
          <a:xfrm>
            <a:off x="609600" y="1382000"/>
            <a:ext cx="2438399" cy="4095750"/>
            <a:chOff x="632" y="1352"/>
            <a:chExt cx="1535" cy="2580"/>
          </a:xfrm>
        </p:grpSpPr>
        <p:sp>
          <p:nvSpPr>
            <p:cNvPr id="794" name="Google Shape;794;p18"/>
            <p:cNvSpPr/>
            <p:nvPr/>
          </p:nvSpPr>
          <p:spPr>
            <a:xfrm>
              <a:off x="632" y="1568"/>
              <a:ext cx="704" cy="21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 descr="90%"/>
            <p:cNvSpPr/>
            <p:nvPr/>
          </p:nvSpPr>
          <p:spPr>
            <a:xfrm>
              <a:off x="632" y="1352"/>
              <a:ext cx="704" cy="65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6" name="Google Shape;796;p18"/>
            <p:cNvCxnSpPr/>
            <p:nvPr/>
          </p:nvCxnSpPr>
          <p:spPr>
            <a:xfrm>
              <a:off x="632" y="1567"/>
              <a:ext cx="70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18"/>
            <p:cNvCxnSpPr/>
            <p:nvPr/>
          </p:nvCxnSpPr>
          <p:spPr>
            <a:xfrm>
              <a:off x="632" y="1788"/>
              <a:ext cx="70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8" name="Google Shape;798;p18"/>
            <p:cNvSpPr/>
            <p:nvPr/>
          </p:nvSpPr>
          <p:spPr>
            <a:xfrm>
              <a:off x="782" y="1568"/>
              <a:ext cx="402" cy="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VA1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7" y="2015"/>
              <a:ext cx="1500" cy="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2000"/>
                <a:buFont typeface="Verdana"/>
                <a:buNone/>
              </a:pPr>
              <a:r>
                <a:rPr lang="en-US" sz="20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Proc 1 Virtual Address Space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632" y="3488"/>
              <a:ext cx="1500" cy="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2000"/>
                <a:buFont typeface="Verdana"/>
                <a:buNone/>
              </a:pPr>
              <a:r>
                <a:rPr lang="en-US" sz="20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Proc 2 Virtual Address Space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1" name="Google Shape;801;p18"/>
          <p:cNvCxnSpPr/>
          <p:nvPr/>
        </p:nvCxnSpPr>
        <p:spPr>
          <a:xfrm>
            <a:off x="5854700" y="594600"/>
            <a:ext cx="0" cy="52577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2" name="Google Shape;802;p18" descr="Dark upward diagonal"/>
          <p:cNvSpPr/>
          <p:nvPr/>
        </p:nvSpPr>
        <p:spPr>
          <a:xfrm>
            <a:off x="5854700" y="5471400"/>
            <a:ext cx="1219199" cy="30479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8" descr="Dark upward diagonal"/>
          <p:cNvSpPr/>
          <p:nvPr/>
        </p:nvSpPr>
        <p:spPr>
          <a:xfrm>
            <a:off x="5854700" y="5153900"/>
            <a:ext cx="1219199" cy="30479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8" descr="90%"/>
          <p:cNvSpPr/>
          <p:nvPr/>
        </p:nvSpPr>
        <p:spPr>
          <a:xfrm>
            <a:off x="5854700" y="4849100"/>
            <a:ext cx="1219199" cy="30479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8" descr="Dark upward diagonal"/>
          <p:cNvSpPr/>
          <p:nvPr/>
        </p:nvSpPr>
        <p:spPr>
          <a:xfrm>
            <a:off x="5854700" y="4544300"/>
            <a:ext cx="1219199" cy="30479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8" descr="90%"/>
          <p:cNvSpPr/>
          <p:nvPr/>
        </p:nvSpPr>
        <p:spPr>
          <a:xfrm>
            <a:off x="5854700" y="4239500"/>
            <a:ext cx="1219199" cy="30479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8" descr="90%"/>
          <p:cNvSpPr/>
          <p:nvPr/>
        </p:nvSpPr>
        <p:spPr>
          <a:xfrm>
            <a:off x="5854700" y="3934700"/>
            <a:ext cx="1219199" cy="30479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18"/>
          <p:cNvCxnSpPr/>
          <p:nvPr/>
        </p:nvCxnSpPr>
        <p:spPr>
          <a:xfrm>
            <a:off x="7073900" y="581900"/>
            <a:ext cx="0" cy="52704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9" name="Google Shape;809;p18" descr="90%"/>
          <p:cNvSpPr/>
          <p:nvPr/>
        </p:nvSpPr>
        <p:spPr>
          <a:xfrm>
            <a:off x="5854700" y="1356600"/>
            <a:ext cx="1219199" cy="3047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8" descr="90%"/>
          <p:cNvSpPr/>
          <p:nvPr/>
        </p:nvSpPr>
        <p:spPr>
          <a:xfrm>
            <a:off x="5854700" y="1051800"/>
            <a:ext cx="1219199" cy="3047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8" descr="90%"/>
          <p:cNvSpPr/>
          <p:nvPr/>
        </p:nvSpPr>
        <p:spPr>
          <a:xfrm>
            <a:off x="5854700" y="747000"/>
            <a:ext cx="1219199" cy="3047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8"/>
          <p:cNvSpPr/>
          <p:nvPr/>
        </p:nvSpPr>
        <p:spPr>
          <a:xfrm>
            <a:off x="5867399" y="734300"/>
            <a:ext cx="1092709" cy="6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4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PT –Proc1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8"/>
          <p:cNvSpPr/>
          <p:nvPr/>
        </p:nvSpPr>
        <p:spPr>
          <a:xfrm>
            <a:off x="5854700" y="1661400"/>
            <a:ext cx="1219199" cy="3047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8" descr="Dark upward diagonal"/>
          <p:cNvSpPr/>
          <p:nvPr/>
        </p:nvSpPr>
        <p:spPr>
          <a:xfrm>
            <a:off x="5854700" y="2575800"/>
            <a:ext cx="1219199" cy="3047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8" descr="Dark upward diagonal"/>
          <p:cNvSpPr/>
          <p:nvPr/>
        </p:nvSpPr>
        <p:spPr>
          <a:xfrm>
            <a:off x="5854700" y="2271000"/>
            <a:ext cx="1219199" cy="3047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8" descr="Dark upward diagonal"/>
          <p:cNvSpPr/>
          <p:nvPr/>
        </p:nvSpPr>
        <p:spPr>
          <a:xfrm>
            <a:off x="5854700" y="1966200"/>
            <a:ext cx="1219199" cy="3047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8"/>
          <p:cNvSpPr/>
          <p:nvPr/>
        </p:nvSpPr>
        <p:spPr>
          <a:xfrm>
            <a:off x="5867399" y="1953500"/>
            <a:ext cx="1066351" cy="6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4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PT-Proc2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8" descr="Dark upward diagonal"/>
          <p:cNvSpPr/>
          <p:nvPr/>
        </p:nvSpPr>
        <p:spPr>
          <a:xfrm>
            <a:off x="622300" y="3998200"/>
            <a:ext cx="1117599" cy="3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8" descr="Dark upward diagonal"/>
          <p:cNvSpPr/>
          <p:nvPr/>
        </p:nvSpPr>
        <p:spPr>
          <a:xfrm>
            <a:off x="622300" y="3655300"/>
            <a:ext cx="1117599" cy="1041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0" name="Google Shape;820;p18" descr="Dark upward diagonal"/>
          <p:cNvCxnSpPr/>
          <p:nvPr/>
        </p:nvCxnSpPr>
        <p:spPr>
          <a:xfrm>
            <a:off x="622300" y="3996612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18" descr="Dark upward diagonal"/>
          <p:cNvCxnSpPr/>
          <p:nvPr/>
        </p:nvCxnSpPr>
        <p:spPr>
          <a:xfrm>
            <a:off x="622300" y="4349037"/>
            <a:ext cx="1117599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2" name="Google Shape;822;p18"/>
          <p:cNvSpPr/>
          <p:nvPr/>
        </p:nvSpPr>
        <p:spPr>
          <a:xfrm>
            <a:off x="862012" y="3998200"/>
            <a:ext cx="63817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8"/>
          <p:cNvSpPr/>
          <p:nvPr/>
        </p:nvSpPr>
        <p:spPr>
          <a:xfrm rot="-5400000">
            <a:off x="6236147" y="1373626"/>
            <a:ext cx="232251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Physical 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p18"/>
          <p:cNvGrpSpPr/>
          <p:nvPr/>
        </p:nvGrpSpPr>
        <p:grpSpPr>
          <a:xfrm>
            <a:off x="1881048" y="1136986"/>
            <a:ext cx="4008120" cy="2848846"/>
            <a:chOff x="2011680" y="2015760"/>
            <a:chExt cx="4008120" cy="2848846"/>
          </a:xfrm>
        </p:grpSpPr>
        <p:cxnSp>
          <p:nvCxnSpPr>
            <p:cNvPr id="825" name="Google Shape;825;p18"/>
            <p:cNvCxnSpPr/>
            <p:nvPr/>
          </p:nvCxnSpPr>
          <p:spPr>
            <a:xfrm rot="10800000" flipH="1">
              <a:off x="2011680" y="2015760"/>
              <a:ext cx="4008120" cy="650855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826" name="Google Shape;826;p18"/>
            <p:cNvCxnSpPr/>
            <p:nvPr/>
          </p:nvCxnSpPr>
          <p:spPr>
            <a:xfrm rot="10800000" flipH="1">
              <a:off x="2011680" y="3247658"/>
              <a:ext cx="3982718" cy="161694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827" name="Google Shape;827;p18"/>
          <p:cNvSpPr txBox="1"/>
          <p:nvPr/>
        </p:nvSpPr>
        <p:spPr>
          <a:xfrm>
            <a:off x="2297977" y="3754253"/>
            <a:ext cx="2324099" cy="98610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Access page table for address translation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8"/>
          <p:cNvSpPr txBox="1"/>
          <p:nvPr/>
        </p:nvSpPr>
        <p:spPr>
          <a:xfrm>
            <a:off x="7720909" y="1419854"/>
            <a:ext cx="1463038" cy="127419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8"/>
          <p:cNvSpPr txBox="1"/>
          <p:nvPr/>
        </p:nvSpPr>
        <p:spPr>
          <a:xfrm>
            <a:off x="2600359" y="5015610"/>
            <a:ext cx="2743199" cy="113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Requires two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accesses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memory!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0" name="Google Shape;830;p18"/>
          <p:cNvGrpSpPr/>
          <p:nvPr/>
        </p:nvGrpSpPr>
        <p:grpSpPr>
          <a:xfrm>
            <a:off x="4510368" y="823025"/>
            <a:ext cx="3588606" cy="4737100"/>
            <a:chOff x="4641000" y="1701800"/>
            <a:chExt cx="3588606" cy="4737100"/>
          </a:xfrm>
        </p:grpSpPr>
        <p:sp>
          <p:nvSpPr>
            <p:cNvPr id="831" name="Google Shape;831;p18"/>
            <p:cNvSpPr/>
            <p:nvPr/>
          </p:nvSpPr>
          <p:spPr>
            <a:xfrm>
              <a:off x="7232650" y="3225800"/>
              <a:ext cx="974358" cy="32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64" y="0"/>
                  </a:moveTo>
                  <a:cubicBezTo>
                    <a:pt x="45619" y="12648"/>
                    <a:pt x="89675" y="25296"/>
                    <a:pt x="107141" y="40790"/>
                  </a:cubicBezTo>
                  <a:cubicBezTo>
                    <a:pt x="124607" y="56284"/>
                    <a:pt x="124216" y="79762"/>
                    <a:pt x="106359" y="92964"/>
                  </a:cubicBezTo>
                  <a:cubicBezTo>
                    <a:pt x="88502" y="106165"/>
                    <a:pt x="17205" y="114189"/>
                    <a:pt x="0" y="120000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7232650" y="3549650"/>
              <a:ext cx="592533" cy="25556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86" y="0"/>
                  </a:moveTo>
                  <a:cubicBezTo>
                    <a:pt x="42331" y="14286"/>
                    <a:pt x="83376" y="28573"/>
                    <a:pt x="101594" y="43233"/>
                  </a:cubicBezTo>
                  <a:cubicBezTo>
                    <a:pt x="119812" y="57892"/>
                    <a:pt x="127528" y="75235"/>
                    <a:pt x="110596" y="87956"/>
                  </a:cubicBezTo>
                  <a:cubicBezTo>
                    <a:pt x="93664" y="100678"/>
                    <a:pt x="14574" y="123437"/>
                    <a:pt x="0" y="119561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7245350" y="2940050"/>
              <a:ext cx="984256" cy="254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59805" y="18049"/>
                    <a:pt x="119611" y="36100"/>
                    <a:pt x="119999" y="56100"/>
                  </a:cubicBezTo>
                  <a:cubicBezTo>
                    <a:pt x="120386" y="76099"/>
                    <a:pt x="14709" y="111499"/>
                    <a:pt x="2322" y="120000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5387550" y="2330450"/>
              <a:ext cx="606850" cy="25545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79714" y="10962"/>
                    <a:pt x="39428" y="21924"/>
                    <a:pt x="20802" y="36988"/>
                  </a:cubicBezTo>
                  <a:cubicBezTo>
                    <a:pt x="2176" y="52052"/>
                    <a:pt x="-8286" y="76562"/>
                    <a:pt x="8245" y="90383"/>
                  </a:cubicBezTo>
                  <a:cubicBezTo>
                    <a:pt x="24778" y="104204"/>
                    <a:pt x="79609" y="121356"/>
                    <a:pt x="120000" y="119914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5106976" y="2012950"/>
              <a:ext cx="887422" cy="3816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71270" y="7787"/>
                    <a:pt x="22541" y="15574"/>
                    <a:pt x="6656" y="31547"/>
                  </a:cubicBezTo>
                  <a:cubicBezTo>
                    <a:pt x="-9229" y="47520"/>
                    <a:pt x="5940" y="81098"/>
                    <a:pt x="24688" y="95840"/>
                  </a:cubicBezTo>
                  <a:cubicBezTo>
                    <a:pt x="43435" y="110582"/>
                    <a:pt x="86225" y="116738"/>
                    <a:pt x="119141" y="119999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4641000" y="1701800"/>
              <a:ext cx="1340700" cy="34797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77088" y="9251"/>
                    <a:pt x="34177" y="18503"/>
                    <a:pt x="15990" y="32189"/>
                  </a:cubicBezTo>
                  <a:cubicBezTo>
                    <a:pt x="-2197" y="45875"/>
                    <a:pt x="-6175" y="67481"/>
                    <a:pt x="10874" y="82116"/>
                  </a:cubicBezTo>
                  <a:cubicBezTo>
                    <a:pt x="27925" y="96751"/>
                    <a:pt x="98212" y="114270"/>
                    <a:pt x="118294" y="120000"/>
                  </a:cubicBez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37" name="Google Shape;837;p18"/>
          <p:cNvCxnSpPr/>
          <p:nvPr/>
        </p:nvCxnSpPr>
        <p:spPr>
          <a:xfrm rot="10800000" flipH="1">
            <a:off x="3595955" y="801400"/>
            <a:ext cx="2242200" cy="11775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Google Shape;601;g5ce8b99149_0_339">
            <a:extLst>
              <a:ext uri="{FF2B5EF4-FFF2-40B4-BE49-F238E27FC236}">
                <a16:creationId xmlns:a16="http://schemas.microsoft.com/office/drawing/2014/main" id="{3072B89E-7FAB-2A4F-B3C7-CC47213D2807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2251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5529-4A92-2043-B640-CC020F8F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in 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EF2D-D952-D74F-B09F-69A059E1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process is made active, the OS loads </a:t>
            </a:r>
            <a:r>
              <a:rPr lang="en-US" dirty="0">
                <a:solidFill>
                  <a:srgbClr val="0070C0"/>
                </a:solidFill>
              </a:rPr>
              <a:t>base address </a:t>
            </a:r>
            <a:r>
              <a:rPr lang="en-US" dirty="0"/>
              <a:t>of the Page Table in </a:t>
            </a:r>
            <a:r>
              <a:rPr lang="en-US" dirty="0">
                <a:solidFill>
                  <a:srgbClr val="FF0000"/>
                </a:solidFill>
              </a:rPr>
              <a:t>PT Base Register</a:t>
            </a:r>
          </a:p>
          <a:p>
            <a:pPr lvl="1"/>
            <a:r>
              <a:rPr lang="en-US" dirty="0"/>
              <a:t>OS knows the start address of the page table of each process</a:t>
            </a:r>
          </a:p>
          <a:p>
            <a:r>
              <a:rPr lang="en-US" dirty="0">
                <a:solidFill>
                  <a:srgbClr val="FF0000"/>
                </a:solidFill>
              </a:rPr>
              <a:t>Kernel Page table </a:t>
            </a:r>
            <a:r>
              <a:rPr lang="en-US" dirty="0"/>
              <a:t>containing entries for all processes also reside in the main memory</a:t>
            </a:r>
          </a:p>
        </p:txBody>
      </p:sp>
    </p:spTree>
    <p:extLst>
      <p:ext uri="{BB962C8B-B14F-4D97-AF65-F5344CB8AC3E}">
        <p14:creationId xmlns:p14="http://schemas.microsoft.com/office/powerpoint/2010/main" val="4241452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7FCB-EA1D-BE4E-94F5-DBFD06E2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Page Table for all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4011-3DD1-6C40-BA6F-06C5DC52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8495605" cy="1368152"/>
          </a:xfrm>
        </p:spPr>
        <p:txBody>
          <a:bodyPr/>
          <a:lstStyle/>
          <a:p>
            <a:r>
              <a:rPr lang="en-US" dirty="0"/>
              <a:t>Kernel Page Table contains entries for each processes</a:t>
            </a:r>
          </a:p>
          <a:p>
            <a:r>
              <a:rPr lang="en-US" dirty="0"/>
              <a:t>Kernel Page Table is managed by OS</a:t>
            </a:r>
          </a:p>
          <a:p>
            <a:r>
              <a:rPr lang="en-US" dirty="0"/>
              <a:t>Kernel Page Table also resides in Physical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281FF-943C-D44F-9F5A-F0951BF69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6484559" cy="38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5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Summary</a:t>
            </a:r>
            <a:endParaRPr dirty="0"/>
          </a:p>
        </p:txBody>
      </p:sp>
      <p:sp>
        <p:nvSpPr>
          <p:cNvPr id="1613" name="Google Shape;1613;p49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4038598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ym typeface="Calibri"/>
              </a:rPr>
              <a:t>User program view:</a:t>
            </a:r>
            <a:endParaRPr sz="2400" dirty="0"/>
          </a:p>
          <a:p>
            <a:pPr lvl="1"/>
            <a:r>
              <a:rPr lang="en-US" sz="2000" dirty="0">
                <a:sym typeface="Calibri"/>
              </a:rPr>
              <a:t>Contiguous memory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Start from some set VA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“Infinitely” large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Is the only running program</a:t>
            </a:r>
            <a:endParaRPr sz="2000" dirty="0"/>
          </a:p>
          <a:p>
            <a:r>
              <a:rPr lang="en-US" sz="2400" dirty="0">
                <a:sym typeface="Calibri"/>
              </a:rPr>
              <a:t>Reality:</a:t>
            </a:r>
            <a:endParaRPr sz="2400" dirty="0"/>
          </a:p>
          <a:p>
            <a:pPr lvl="1"/>
            <a:r>
              <a:rPr lang="en-US" sz="2000" dirty="0">
                <a:sym typeface="Calibri"/>
              </a:rPr>
              <a:t>Non-contiguous memory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Start wherever available memory is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Finite size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Many programs running simultaneously</a:t>
            </a:r>
            <a:endParaRPr sz="2000" dirty="0"/>
          </a:p>
        </p:txBody>
      </p:sp>
      <p:sp>
        <p:nvSpPr>
          <p:cNvPr id="1614" name="Google Shape;1614;p49"/>
          <p:cNvSpPr txBox="1">
            <a:spLocks noGrp="1"/>
          </p:cNvSpPr>
          <p:nvPr>
            <p:ph type="body" idx="2"/>
          </p:nvPr>
        </p:nvSpPr>
        <p:spPr>
          <a:xfrm>
            <a:off x="4114800" y="1600200"/>
            <a:ext cx="4648198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ym typeface="Calibri"/>
              </a:rPr>
              <a:t>Virtual memory provides:</a:t>
            </a:r>
            <a:endParaRPr sz="2400" dirty="0"/>
          </a:p>
          <a:p>
            <a:pPr lvl="1"/>
            <a:r>
              <a:rPr lang="en-US" sz="2000" dirty="0">
                <a:sym typeface="Calibri"/>
              </a:rPr>
              <a:t>Illusion of contiguous memory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All programs starting at same set address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Illusion of ~ infinite memory </a:t>
            </a:r>
            <a:br>
              <a:rPr lang="en-US" sz="2000" dirty="0">
                <a:sym typeface="Calibri"/>
              </a:rPr>
            </a:br>
            <a:r>
              <a:rPr lang="en-US" sz="2000" dirty="0">
                <a:sym typeface="Calibri"/>
              </a:rPr>
              <a:t>(2</a:t>
            </a:r>
            <a:r>
              <a:rPr lang="en-US" sz="2000" baseline="30000" dirty="0">
                <a:sym typeface="Calibri"/>
              </a:rPr>
              <a:t>32</a:t>
            </a:r>
            <a:r>
              <a:rPr lang="en-US" sz="2000" dirty="0">
                <a:sym typeface="Calibri"/>
              </a:rPr>
              <a:t> or 2</a:t>
            </a:r>
            <a:r>
              <a:rPr lang="en-US" sz="2000" baseline="30000" dirty="0">
                <a:sym typeface="Calibri"/>
              </a:rPr>
              <a:t>64</a:t>
            </a:r>
            <a:r>
              <a:rPr lang="en-US" sz="2000" dirty="0">
                <a:sym typeface="Calibri"/>
              </a:rPr>
              <a:t> bytes)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Protection</a:t>
            </a:r>
            <a:endParaRPr lang="en-US" sz="2000" dirty="0"/>
          </a:p>
          <a:p>
            <a:r>
              <a:rPr lang="en-US" sz="2400" dirty="0">
                <a:sym typeface="Calibri"/>
              </a:rPr>
              <a:t>Implementation:</a:t>
            </a:r>
            <a:endParaRPr lang="en-US" sz="2400" dirty="0"/>
          </a:p>
          <a:p>
            <a:pPr lvl="1"/>
            <a:r>
              <a:rPr lang="en-US" sz="2000" dirty="0">
                <a:sym typeface="Calibri"/>
              </a:rPr>
              <a:t>Divide memory into chunks (pages)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OS controls page table that maps virtual into physical addresses</a:t>
            </a:r>
            <a:endParaRPr sz="2000" dirty="0"/>
          </a:p>
          <a:p>
            <a:pPr lvl="1"/>
            <a:r>
              <a:rPr lang="en-US" sz="2000" dirty="0">
                <a:sym typeface="Calibri"/>
              </a:rPr>
              <a:t>memory as a cache for disk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34356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6EAF-EFD1-3240-ADAF-CAF15D485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11D3-8A68-6542-90F9-F8542AF0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44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854E-48E3-8F40-8393-410B431C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F91-0613-4442-95C4-EAFF3BCF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Swap-space — Virtual memory uses disk space as an extension of main memory</a:t>
            </a:r>
          </a:p>
          <a:p>
            <a:pPr lvl="1"/>
            <a:r>
              <a:rPr lang="en-US" altLang="en-US" dirty="0">
                <a:ea typeface="+mn-ea"/>
                <a:cs typeface="+mn-cs"/>
              </a:rPr>
              <a:t>Less common now due to memory capacity increases</a:t>
            </a:r>
            <a:endParaRPr lang="en-US" dirty="0"/>
          </a:p>
          <a:p>
            <a:pPr algn="just">
              <a:spcAft>
                <a:spcPts val="1200"/>
              </a:spcAft>
            </a:pPr>
            <a:r>
              <a:rPr lang="en-US" dirty="0"/>
              <a:t>The OS creates the space on </a:t>
            </a:r>
            <a:r>
              <a:rPr lang="en-US" b="1" dirty="0">
                <a:solidFill>
                  <a:srgbClr val="0000FF"/>
                </a:solidFill>
              </a:rPr>
              <a:t>disk</a:t>
            </a:r>
            <a:r>
              <a:rPr lang="en-US" dirty="0"/>
              <a:t> for all the pages of a process when it creates the process. 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This disk space is called the </a:t>
            </a:r>
            <a:r>
              <a:rPr lang="en-US" b="1" dirty="0">
                <a:solidFill>
                  <a:srgbClr val="0000FF"/>
                </a:solidFill>
              </a:rPr>
              <a:t>swap space</a:t>
            </a:r>
            <a:r>
              <a:rPr lang="en-US" dirty="0"/>
              <a:t>. 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OS also creates a data structure to record where each virtual page is stored on disk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6284A-5FC3-B042-9A78-02E8B109C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54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>
            <a:extLst>
              <a:ext uri="{FF2B5EF4-FFF2-40B4-BE49-F238E27FC236}">
                <a16:creationId xmlns:a16="http://schemas.microsoft.com/office/drawing/2014/main" id="{9401FD82-F9BB-F447-BE47-31122B10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Problem</a:t>
            </a:r>
          </a:p>
        </p:txBody>
      </p:sp>
      <p:sp>
        <p:nvSpPr>
          <p:cNvPr id="149506" name="Content Placeholder 2">
            <a:extLst>
              <a:ext uri="{FF2B5EF4-FFF2-40B4-BE49-F238E27FC236}">
                <a16:creationId xmlns:a16="http://schemas.microsoft.com/office/drawing/2014/main" id="{5943433C-6F69-8F40-9BDF-5185ED54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C00000"/>
                </a:solidFill>
              </a:rPr>
              <a:t>Physical memory is of limited size (cost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What if you need more?</a:t>
            </a:r>
          </a:p>
          <a:p>
            <a:pPr lvl="1">
              <a:defRPr/>
            </a:pPr>
            <a:r>
              <a:rPr lang="en-US" dirty="0"/>
              <a:t>Should the programmer be concerned about the size of code/data blocks fitting physical memory?</a:t>
            </a:r>
          </a:p>
          <a:p>
            <a:pPr lvl="1">
              <a:defRPr/>
            </a:pPr>
            <a:r>
              <a:rPr lang="en-US" dirty="0"/>
              <a:t>Should the programmer manage data movement from disk to physical memory?</a:t>
            </a:r>
          </a:p>
          <a:p>
            <a:pPr lvl="1">
              <a:defRPr/>
            </a:pPr>
            <a:r>
              <a:rPr lang="en-US" dirty="0"/>
              <a:t>Should the programmer ensure two processes (different programs) do not use the same physical memory?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C00000"/>
                </a:solidFill>
              </a:rPr>
              <a:t>Also, ISA can have an address space greater than the physical memory size</a:t>
            </a:r>
          </a:p>
          <a:p>
            <a:pPr lvl="1">
              <a:defRPr/>
            </a:pPr>
            <a:r>
              <a:rPr lang="en-US" dirty="0"/>
              <a:t>E.g., a 64-bit address space with byte addressability</a:t>
            </a:r>
          </a:p>
          <a:p>
            <a:pPr lvl="1">
              <a:defRPr/>
            </a:pPr>
            <a:r>
              <a:rPr lang="en-US" dirty="0"/>
              <a:t>What if you do not have enough physical memory?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90513" y="332656"/>
            <a:ext cx="83982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Main Memory (DRAM Cache)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0113" y="1115294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Main Memory (DRAM cache) organization driven by the </a:t>
            </a:r>
            <a:r>
              <a:rPr lang="en-GB" sz="2000" dirty="0">
                <a:solidFill>
                  <a:srgbClr val="0070C0"/>
                </a:solidFill>
              </a:rPr>
              <a:t>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DRAM is about </a:t>
            </a:r>
            <a:r>
              <a:rPr lang="en-GB" sz="1800" b="1" i="1" dirty="0">
                <a:solidFill>
                  <a:srgbClr val="C00000"/>
                </a:solidFill>
              </a:rPr>
              <a:t>10x</a:t>
            </a:r>
            <a:r>
              <a:rPr lang="en-GB" sz="1800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Disk is about </a:t>
            </a:r>
            <a:r>
              <a:rPr lang="en-GB" sz="1800" b="1" i="1" dirty="0">
                <a:solidFill>
                  <a:srgbClr val="C00000"/>
                </a:solidFill>
              </a:rPr>
              <a:t>10,000x</a:t>
            </a:r>
            <a:r>
              <a:rPr lang="en-GB" sz="1800" dirty="0"/>
              <a:t> slower than 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CPU can do a lot of computation during that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Large page (block) size: typically 4 KB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Linux “huge pages” are 2 MB (default) to 1 GB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Fully associative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Too complicated and open-ended to be implemented in hardware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0070C0"/>
                </a:solidFill>
              </a:rPr>
              <a:t>Write-back</a:t>
            </a:r>
            <a:r>
              <a:rPr lang="en-GB" sz="1800" dirty="0"/>
              <a:t> rather than write-through</a:t>
            </a:r>
          </a:p>
        </p:txBody>
      </p:sp>
    </p:spTree>
    <p:extLst>
      <p:ext uri="{BB962C8B-B14F-4D97-AF65-F5344CB8AC3E}">
        <p14:creationId xmlns:p14="http://schemas.microsoft.com/office/powerpoint/2010/main" val="399798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5499" y="5330781"/>
            <a:ext cx="8056941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This is not the way most systems work: Desktop, Mobile etc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952619" y="1371600"/>
            <a:ext cx="2243434" cy="3061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Physical (Main)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497971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32555"/>
            <a:ext cx="7896225" cy="5348773"/>
          </a:xfrm>
        </p:spPr>
        <p:txBody>
          <a:bodyPr/>
          <a:lstStyle/>
          <a:p>
            <a:r>
              <a:rPr lang="en-US" dirty="0"/>
              <a:t>Allocating a new page (VP 5) of virtual memory (disk)</a:t>
            </a:r>
          </a:p>
          <a:p>
            <a:pPr lvl="1"/>
            <a:r>
              <a:rPr lang="en-US" dirty="0"/>
              <a:t>May be as a result of </a:t>
            </a:r>
            <a:r>
              <a:rPr lang="en-US" dirty="0">
                <a:latin typeface="Courier" pitchFamily="2" charset="0"/>
              </a:rPr>
              <a:t>malloc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A7F541-35D7-3443-B59D-6B4D99361C96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45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works because of locality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(after cold misses)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multiple processes run at the same time, thrashing occurs if</a:t>
            </a:r>
            <a:br>
              <a:rPr lang="en-GB" dirty="0"/>
            </a:br>
            <a:r>
              <a:rPr lang="en-GB" dirty="0"/>
              <a:t>their total working set size &gt; main memory size</a:t>
            </a:r>
          </a:p>
        </p:txBody>
      </p:sp>
    </p:spTree>
    <p:extLst>
      <p:ext uri="{BB962C8B-B14F-4D97-AF65-F5344CB8AC3E}">
        <p14:creationId xmlns:p14="http://schemas.microsoft.com/office/powerpoint/2010/main" val="155108273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Virtual Memory: Responsibilities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320613"/>
            <a:ext cx="8227640" cy="513272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GB" dirty="0">
              <a:cs typeface="Calibri" panose="020F0502020204030204" pitchFamily="34" charset="0"/>
            </a:endParaRPr>
          </a:p>
          <a:p>
            <a:r>
              <a:rPr lang="en-GB" dirty="0">
                <a:cs typeface="Calibri" panose="020F0502020204030204" pitchFamily="34" charset="0"/>
              </a:rPr>
              <a:t>Uses main memory efficiently</a:t>
            </a:r>
          </a:p>
          <a:p>
            <a:pPr lvl="1"/>
            <a:r>
              <a:rPr lang="en-US" dirty="0"/>
              <a:t>Give illusion of larger memory by storing some content on disk </a:t>
            </a:r>
            <a:endParaRPr lang="en-GB" dirty="0">
              <a:cs typeface="Calibri" panose="020F0502020204030204" pitchFamily="34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Also allows OS to share memory across processes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Working set of “pages” reside in main memory - others reside on disk</a:t>
            </a:r>
          </a:p>
          <a:p>
            <a:pPr lvl="1"/>
            <a:r>
              <a:rPr lang="en-US" dirty="0"/>
              <a:t>Disk is usually much larger and slower than DRAM</a:t>
            </a:r>
          </a:p>
          <a:p>
            <a:pPr lvl="2"/>
            <a:r>
              <a:rPr lang="en-US" dirty="0"/>
              <a:t>Use “clever” caching strategies</a:t>
            </a:r>
            <a:endParaRPr lang="en-GB" dirty="0">
              <a:cs typeface="Calibri" panose="020F0502020204030204" pitchFamily="34" charset="0"/>
            </a:endParaRPr>
          </a:p>
          <a:p>
            <a:r>
              <a:rPr lang="en-GB" dirty="0">
                <a:cs typeface="Calibri" panose="020F0502020204030204" pitchFamily="34" charset="0"/>
              </a:rPr>
              <a:t>Protection:</a:t>
            </a:r>
          </a:p>
          <a:p>
            <a:pPr lvl="1"/>
            <a:r>
              <a:rPr lang="en-GB" dirty="0">
                <a:cs typeface="Calibri" panose="020F0502020204030204" pitchFamily="34" charset="0"/>
              </a:rPr>
              <a:t>Isolates address spaces</a:t>
            </a:r>
          </a:p>
          <a:p>
            <a:pPr lvl="1"/>
            <a:r>
              <a:rPr lang="en-GB" dirty="0">
                <a:cs typeface="Calibri" panose="020F0502020204030204" pitchFamily="34" charset="0"/>
              </a:rPr>
              <a:t>One process can’t interfere with another’s memory</a:t>
            </a:r>
          </a:p>
          <a:p>
            <a:pPr lvl="1"/>
            <a:r>
              <a:rPr lang="en-GB" dirty="0">
                <a:cs typeface="Calibri" panose="020F0502020204030204" pitchFamily="34" charset="0"/>
              </a:rPr>
              <a:t>Protects processes from each other	</a:t>
            </a:r>
          </a:p>
          <a:p>
            <a:pPr lvl="1"/>
            <a:r>
              <a:rPr lang="en-GB" dirty="0">
                <a:cs typeface="Calibri" panose="020F0502020204030204" pitchFamily="34" charset="0"/>
              </a:rPr>
              <a:t>User program cannot access privileged kernel information and code</a:t>
            </a:r>
          </a:p>
          <a:p>
            <a:pPr lvl="1"/>
            <a:r>
              <a:rPr lang="en-US" dirty="0"/>
              <a:t>Errors in one program won’t corrupt memory of other program</a:t>
            </a:r>
            <a:endParaRPr lang="en-GB" dirty="0"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98498-5ED4-3A42-B8F7-4BF5B31669FA}"/>
              </a:ext>
            </a:extLst>
          </p:cNvPr>
          <p:cNvSpPr txBox="1"/>
          <p:nvPr/>
        </p:nvSpPr>
        <p:spPr>
          <a:xfrm>
            <a:off x="-16031" y="6629400"/>
            <a:ext cx="5439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89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Title 1">
            <a:extLst>
              <a:ext uri="{FF2B5EF4-FFF2-40B4-BE49-F238E27FC236}">
                <a16:creationId xmlns:a16="http://schemas.microsoft.com/office/drawing/2014/main" id="{AA51C3E6-3231-4A49-8FD2-FFA6051E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Difficulties of Direct Physical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C42B-E1E1-BA49-B49D-5759404C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Programmer needs to manage physical memory space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Inconvenient and hard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Harder when you have multiple processes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Difficult to support code and data relocation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Addresses are directly specified in the program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Difficult to support multiple processes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Protection and isolation between multiple processes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Sharing of physical memory space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Difficult to support data/code sharing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35745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>
            <a:extLst>
              <a:ext uri="{FF2B5EF4-FFF2-40B4-BE49-F238E27FC236}">
                <a16:creationId xmlns:a16="http://schemas.microsoft.com/office/drawing/2014/main" id="{FB64FCD2-DEDF-A848-B8D0-1C53AEE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Abstraction: Virtual vs. 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3EEE-9DBF-A545-AAB2-65EC88F2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7896225" cy="4968552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Programmer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sees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virtual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assume the memory is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“infinite”</a:t>
            </a:r>
            <a:endParaRPr lang="en-US" altLang="ja-JP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Reality: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Physical memory </a:t>
            </a:r>
            <a:r>
              <a:rPr lang="en-US" altLang="en-US" dirty="0">
                <a:ea typeface="ＭＳ Ｐゴシック" panose="020B0600070205080204" pitchFamily="34" charset="-128"/>
              </a:rPr>
              <a:t>size is much smaller than what the programmer assumes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system </a:t>
            </a:r>
            <a:r>
              <a:rPr lang="en-US" altLang="en-US" dirty="0">
                <a:ea typeface="ＭＳ Ｐゴシック" panose="020B0600070205080204" pitchFamily="34" charset="-128"/>
              </a:rPr>
              <a:t>(system software + hardware, cooperatively) maps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virtual memory addresses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to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physical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system automatically manages the physical memory space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transparently to the programmer</a:t>
            </a:r>
          </a:p>
          <a:p>
            <a:pPr lvl="1">
              <a:buFont typeface="Wingdings" pitchFamily="2" charset="2"/>
              <a:buNone/>
            </a:pPr>
            <a:endParaRPr lang="en-US" altLang="en-US" sz="12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Programmer does not need to know the physical size of memory nor manage it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en-US" sz="2200" dirty="0">
                <a:solidFill>
                  <a:srgbClr val="0070C0"/>
                </a:solidFill>
                <a:ea typeface="ＭＳ Ｐゴシック" panose="020B0600070205080204" pitchFamily="34" charset="-128"/>
                <a:sym typeface="Wingdings" pitchFamily="2" charset="2"/>
              </a:rPr>
              <a:t>A small physical memory can appear as a huge one to the programmer</a:t>
            </a:r>
            <a:r>
              <a:rPr lang="en-US" altLang="en-US" sz="2200" dirty="0">
                <a:ea typeface="ＭＳ Ｐゴシック" panose="020B0600070205080204" pitchFamily="34" charset="-128"/>
                <a:sym typeface="Wingdings" pitchFamily="2" charset="2"/>
              </a:rPr>
              <a:t>  </a:t>
            </a:r>
            <a:r>
              <a:rPr lang="en-US" altLang="en-US" sz="2200" dirty="0">
                <a:solidFill>
                  <a:srgbClr val="0070C0"/>
                </a:solidFill>
                <a:ea typeface="ＭＳ Ｐゴシック" panose="020B0600070205080204" pitchFamily="34" charset="-128"/>
                <a:sym typeface="Wingdings" pitchFamily="2" charset="2"/>
              </a:rPr>
              <a:t>Life is easier for the programmer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Wingdings" pitchFamily="2" charset="2"/>
              </a:rPr>
              <a:t>--</a:t>
            </a:r>
            <a:r>
              <a:rPr lang="en-US" altLang="en-US" sz="2200" dirty="0">
                <a:ea typeface="ＭＳ Ｐゴシック" panose="020B0600070205080204" pitchFamily="34" charset="-128"/>
                <a:sym typeface="Wingdings" pitchFamily="2" charset="2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ea typeface="ＭＳ Ｐゴシック" panose="020B0600070205080204" pitchFamily="34" charset="-128"/>
                <a:sym typeface="Wingdings" pitchFamily="2" charset="2"/>
              </a:rPr>
              <a:t>More complex system software and architecture</a:t>
            </a:r>
          </a:p>
          <a:p>
            <a:pPr>
              <a:buFont typeface="Wingdings" pitchFamily="2" charset="2"/>
              <a:buNone/>
            </a:pPr>
            <a:endParaRPr lang="en-US" altLang="en-US" sz="1200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en-US" altLang="en-US" sz="2200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86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Title 1">
            <a:extLst>
              <a:ext uri="{FF2B5EF4-FFF2-40B4-BE49-F238E27FC236}">
                <a16:creationId xmlns:a16="http://schemas.microsoft.com/office/drawing/2014/main" id="{84E4AF55-147A-C744-841B-EBC3F704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Physical Memory as a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2664-27A8-FC4D-B106-914DA51B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other words…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Physical memory is a cache for pages stored on disk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fact, it is a fully associative cache in modern systems (a virtual page can potentially be mapped to any physical frame)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accesses hit in the physical memory at the speed of DRAM, yet the program enjoys the capacity of the larger virtual memory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Similar caching issues exist as we have covered earlier: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Placement</a:t>
            </a:r>
            <a:r>
              <a:rPr lang="en-US" altLang="en-US" dirty="0">
                <a:ea typeface="ＭＳ Ｐゴシック" panose="020B0600070205080204" pitchFamily="34" charset="-128"/>
              </a:rPr>
              <a:t>: where and how to place/find a page in cache?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Replacement</a:t>
            </a:r>
            <a:r>
              <a:rPr lang="en-US" altLang="en-US" dirty="0">
                <a:ea typeface="ＭＳ Ｐゴシック" panose="020B0600070205080204" pitchFamily="34" charset="-128"/>
              </a:rPr>
              <a:t>: what page to remove to make room in cache?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Granularity of management</a:t>
            </a:r>
            <a:r>
              <a:rPr lang="en-US" altLang="en-US" dirty="0">
                <a:ea typeface="ＭＳ Ｐゴシック" panose="020B0600070205080204" pitchFamily="34" charset="-128"/>
              </a:rPr>
              <a:t>: large, small, uniform pages?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Write policy</a:t>
            </a:r>
            <a:r>
              <a:rPr lang="en-US" altLang="en-US" dirty="0">
                <a:ea typeface="ＭＳ Ｐゴシック" panose="020B0600070205080204" pitchFamily="34" charset="-128"/>
              </a:rPr>
              <a:t>: what do we do about writes? Write back?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8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Cache/Virtual Memory Analogues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1448966" name="Group 6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31903655"/>
              </p:ext>
            </p:extLst>
          </p:nvPr>
        </p:nvGraphicFramePr>
        <p:xfrm>
          <a:off x="561974" y="1362075"/>
          <a:ext cx="7896226" cy="3429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Cache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Virtual Memory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Block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Block Size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 Size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Block Offset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 Offset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Miss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 Fault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Virtual Page Number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81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5099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1981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364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Virtual and Physical Addresses</a:t>
            </a:r>
          </a:p>
        </p:txBody>
      </p:sp>
      <p:pic>
        <p:nvPicPr>
          <p:cNvPr id="14" name="Picture 6" descr="Fig8_20"/>
          <p:cNvPicPr>
            <a:picLocks noGrp="1" noChangeAspect="1" noChangeArrowheads="1"/>
          </p:cNvPicPr>
          <p:nvPr>
            <p:ph idx="4294967295"/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" y="1554232"/>
            <a:ext cx="8047037" cy="3514725"/>
          </a:xfrm>
          <a:noFill/>
        </p:spPr>
      </p:pic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85813" y="5324475"/>
            <a:ext cx="8358187" cy="1152525"/>
          </a:xfrm>
        </p:spPr>
        <p:txBody>
          <a:bodyPr/>
          <a:lstStyle/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Most accesses hit in physical memory</a:t>
            </a:r>
          </a:p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But programs see the large capacity of virtual memory</a:t>
            </a:r>
          </a:p>
          <a:p>
            <a:endParaRPr lang="de-CH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390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390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97883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>
            <a:extLst>
              <a:ext uri="{FF2B5EF4-FFF2-40B4-BE49-F238E27FC236}">
                <a16:creationId xmlns:a16="http://schemas.microsoft.com/office/drawing/2014/main" id="{4BFC2214-340A-4246-B905-1EF01FCB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Supporting Virtual Memory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CA1889C-A92C-B24B-BC2D-24AF7058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Virtual memory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requires both HW+SW support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Page Table is in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cached in special hardware structures called Translation Lookaside Buffers (TLBs)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hardware component is called the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MMU</a:t>
            </a:r>
            <a:r>
              <a:rPr lang="en-US" altLang="en-US" dirty="0">
                <a:ea typeface="ＭＳ Ｐゴシック" panose="020B0600070205080204" pitchFamily="34" charset="-128"/>
              </a:rPr>
              <a:t> (memory management unit)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Includes Page Table Base Register(s), TLBs, page walkers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It is the job of the software </a:t>
            </a:r>
            <a:r>
              <a:rPr lang="en-US" altLang="en-US" dirty="0">
                <a:ea typeface="ＭＳ Ｐゴシック" panose="020B0600070205080204" pitchFamily="34" charset="-128"/>
              </a:rPr>
              <a:t>to leverage the MMU to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Populate page tables, decide what to replace in physical memory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Change the Page Table Register on context switch (to use the running thread’s page table)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Handle page faults and ensure correct mapping</a:t>
            </a:r>
          </a:p>
        </p:txBody>
      </p:sp>
    </p:spTree>
    <p:extLst>
      <p:ext uri="{BB962C8B-B14F-4D97-AF65-F5344CB8AC3E}">
        <p14:creationId xmlns:p14="http://schemas.microsoft.com/office/powerpoint/2010/main" val="22179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>
            <a:extLst>
              <a:ext uri="{FF2B5EF4-FFF2-40B4-BE49-F238E27FC236}">
                <a16:creationId xmlns:a16="http://schemas.microsoft.com/office/drawing/2014/main" id="{E624A4C7-5A8F-C844-B5A9-8B2D0216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Some System Software Jobs for VM</a:t>
            </a:r>
          </a:p>
        </p:txBody>
      </p:sp>
      <p:sp>
        <p:nvSpPr>
          <p:cNvPr id="164866" name="Content Placeholder 2">
            <a:extLst>
              <a:ext uri="{FF2B5EF4-FFF2-40B4-BE49-F238E27FC236}">
                <a16:creationId xmlns:a16="http://schemas.microsoft.com/office/drawing/2014/main" id="{D6E32608-7F9E-4946-A874-060E8E1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Keeping track of which physical frames are free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Allocating free physical frames to virtual pages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Page replacement policy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When no physical frame is free, what should be swapped out?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Sharing pages between processes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Copy-on-write optimization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Page-flip optimization</a:t>
            </a:r>
          </a:p>
        </p:txBody>
      </p:sp>
    </p:spTree>
    <p:extLst>
      <p:ext uri="{BB962C8B-B14F-4D97-AF65-F5344CB8AC3E}">
        <p14:creationId xmlns:p14="http://schemas.microsoft.com/office/powerpoint/2010/main" val="56428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computers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96875" y="4450172"/>
            <a:ext cx="7896225" cy="1931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100’s of processes </a:t>
            </a:r>
          </a:p>
          <a:p>
            <a:pPr lvl="1"/>
            <a:r>
              <a:rPr lang="en-US" dirty="0"/>
              <a:t>OS multiplexes these over available cores</a:t>
            </a:r>
          </a:p>
          <a:p>
            <a:r>
              <a:rPr lang="en-US" dirty="0"/>
              <a:t>But what about memory?</a:t>
            </a:r>
          </a:p>
          <a:p>
            <a:pPr lvl="1"/>
            <a:r>
              <a:rPr lang="en-US" dirty="0"/>
              <a:t>There is only one!</a:t>
            </a:r>
          </a:p>
          <a:p>
            <a:pPr lvl="1"/>
            <a:r>
              <a:rPr lang="en-US" dirty="0"/>
              <a:t>We cannot just ”save” its contents in a context switch 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22" y="2232144"/>
            <a:ext cx="2750461" cy="16133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851" y="1766302"/>
            <a:ext cx="2698745" cy="1626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0055" y="1766301"/>
            <a:ext cx="26548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100+ Processes, managed by OS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90835" y="2093300"/>
            <a:ext cx="744688" cy="2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618" y="2294866"/>
            <a:ext cx="2698745" cy="162674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353314" y="2409878"/>
            <a:ext cx="1709867" cy="129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918" y="2409166"/>
            <a:ext cx="2698745" cy="1626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467614" y="2524178"/>
            <a:ext cx="1709867" cy="129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218" y="2523466"/>
            <a:ext cx="2698745" cy="162674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3581914" y="2638478"/>
            <a:ext cx="1709867" cy="129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518" y="2637766"/>
            <a:ext cx="2698745" cy="162674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3696214" y="2752778"/>
            <a:ext cx="1709867" cy="129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601;g5ce8b99149_0_339">
            <a:extLst>
              <a:ext uri="{FF2B5EF4-FFF2-40B4-BE49-F238E27FC236}">
                <a16:creationId xmlns:a16="http://schemas.microsoft.com/office/drawing/2014/main" id="{B0324B36-3017-D84D-AFB3-81934C1EEF53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8065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Each process has it’s own (virtual) address space	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144" y="1261045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2280" y="1219578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81FB6F-E369-8447-BE4C-3712625FF228}"/>
              </a:ext>
            </a:extLst>
          </p:cNvPr>
          <p:cNvSpPr/>
          <p:nvPr/>
        </p:nvSpPr>
        <p:spPr bwMode="auto">
          <a:xfrm>
            <a:off x="1345457" y="5505125"/>
            <a:ext cx="942256" cy="30562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ABCF24-DF2B-3E4D-9CBF-40CCFFB3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1" y="1798283"/>
            <a:ext cx="2427400" cy="41259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C38B17-0215-CC48-BE2B-29505415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50" y="1747013"/>
            <a:ext cx="2427400" cy="41259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3C5774-F31E-6B4F-A5A5-3C2ADD42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670813"/>
            <a:ext cx="2427400" cy="41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5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vs. Physical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1" y="4831263"/>
            <a:ext cx="7896225" cy="14853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Process uses it’s own address space</a:t>
            </a:r>
          </a:p>
          <a:p>
            <a:r>
              <a:rPr lang="en-US" dirty="0"/>
              <a:t>Processes use virtual addresses, e.g., 0 </a:t>
            </a:r>
            <a:r>
              <a:rPr lang="is-IS" dirty="0"/>
              <a:t>… 0xffff,ffff</a:t>
            </a:r>
          </a:p>
          <a:p>
            <a:pPr lvl="1"/>
            <a:r>
              <a:rPr lang="is-IS" dirty="0"/>
              <a:t>Many processes, all using same (conflicting) addresses</a:t>
            </a:r>
            <a:endParaRPr lang="en-US" dirty="0"/>
          </a:p>
          <a:p>
            <a:r>
              <a:rPr lang="en-US" dirty="0"/>
              <a:t>Memory uses physical addresses (also, e.g., 0 </a:t>
            </a:r>
            <a:r>
              <a:rPr lang="is-IS" dirty="0"/>
              <a:t>... 0xffff,ffff)</a:t>
            </a:r>
          </a:p>
          <a:p>
            <a:pPr>
              <a:buClr>
                <a:schemeClr val="tx1"/>
              </a:buClr>
            </a:pPr>
            <a:r>
              <a:rPr lang="is-IS" b="1" i="1" dirty="0">
                <a:solidFill>
                  <a:srgbClr val="FF0000"/>
                </a:solidFill>
              </a:rPr>
              <a:t>Memory manager maps virtual to physical addresses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7288" y="2079982"/>
            <a:ext cx="1543050" cy="2005965"/>
            <a:chOff x="609600" y="1676400"/>
            <a:chExt cx="3048000" cy="3962400"/>
          </a:xfrm>
        </p:grpSpPr>
        <p:grpSp>
          <p:nvGrpSpPr>
            <p:cNvPr id="8" name="Group 268"/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Processor (&amp; Caches)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Datapath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9"/>
            <p:cNvGrpSpPr/>
            <p:nvPr/>
          </p:nvGrpSpPr>
          <p:grpSpPr>
            <a:xfrm>
              <a:off x="914399" y="3505200"/>
              <a:ext cx="2381837" cy="1979962"/>
              <a:chOff x="914399" y="3505200"/>
              <a:chExt cx="2381837" cy="19799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grpSp>
            <p:nvGrpSpPr>
              <p:cNvPr id="11" name="Group 25"/>
              <p:cNvGrpSpPr/>
              <p:nvPr/>
            </p:nvGrpSpPr>
            <p:grpSpPr>
              <a:xfrm>
                <a:off x="914399" y="3886200"/>
                <a:ext cx="2362202" cy="1324681"/>
                <a:chOff x="1600199" y="3962400"/>
                <a:chExt cx="1600201" cy="1324681"/>
              </a:xfrm>
              <a:solidFill>
                <a:srgbClr val="9BBB59"/>
              </a:solidFill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600199" y="40386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effectLst>
                      <a:glow rad="101600">
                        <a:schemeClr val="bg1">
                          <a:alpha val="75000"/>
                        </a:schemeClr>
                      </a:glo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76087" y="4010378"/>
                  <a:ext cx="1377074" cy="12767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2540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Registers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914400" y="4724400"/>
                <a:ext cx="2381836" cy="760762"/>
                <a:chOff x="4572000" y="3429000"/>
                <a:chExt cx="2381836" cy="760762"/>
              </a:xfrm>
            </p:grpSpPr>
            <p:sp>
              <p:nvSpPr>
                <p:cNvPr id="13" name="Trapezoid 12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586406" y="3460218"/>
                  <a:ext cx="2367430" cy="7295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dirty="0">
                      <a:effectLst>
                        <a:glow rad="152400">
                          <a:schemeClr val="bg1">
                            <a:alpha val="75000"/>
                          </a:schemeClr>
                        </a:glo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(ALU)</a:t>
                  </a:r>
                </a:p>
              </p:txBody>
            </p:sp>
          </p:grpSp>
        </p:grpSp>
      </p:grpSp>
      <p:sp>
        <p:nvSpPr>
          <p:cNvPr id="30" name="Rectangle 29"/>
          <p:cNvSpPr/>
          <p:nvPr/>
        </p:nvSpPr>
        <p:spPr>
          <a:xfrm>
            <a:off x="6352442" y="2079982"/>
            <a:ext cx="1428750" cy="2005965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(DRAM)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270"/>
          <p:cNvGrpSpPr/>
          <p:nvPr/>
        </p:nvGrpSpPr>
        <p:grpSpPr>
          <a:xfrm>
            <a:off x="6495317" y="2387321"/>
            <a:ext cx="1143000" cy="1555071"/>
            <a:chOff x="4953000" y="1981200"/>
            <a:chExt cx="1524000" cy="3429000"/>
          </a:xfrm>
        </p:grpSpPr>
        <p:grpSp>
          <p:nvGrpSpPr>
            <p:cNvPr id="32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4" name="Rectangle 22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5" name="Rectangle 21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6" name="Rectangle 20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8" name="Rectangle 18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9" name="Rectangle 17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0" name="Rectangle 16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1" name="Rectangle 16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0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1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6" name="Rectangle 115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5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9" name="Rectangle 88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1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181600" y="3352799"/>
              <a:ext cx="1066800" cy="67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Bytes</a:t>
              </a:r>
            </a:p>
          </p:txBody>
        </p:sp>
      </p:grpSp>
      <p:sp>
        <p:nvSpPr>
          <p:cNvPr id="237" name="Left-Right Arrow 236"/>
          <p:cNvSpPr/>
          <p:nvPr/>
        </p:nvSpPr>
        <p:spPr>
          <a:xfrm>
            <a:off x="5929175" y="2924171"/>
            <a:ext cx="408298" cy="2745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18" y="1772050"/>
            <a:ext cx="1858864" cy="2416892"/>
          </a:xfrm>
          <a:prstGeom prst="rect">
            <a:avLst/>
          </a:prstGeom>
        </p:spPr>
      </p:pic>
      <p:sp>
        <p:nvSpPr>
          <p:cNvPr id="260" name="Right Arrow 259"/>
          <p:cNvSpPr/>
          <p:nvPr/>
        </p:nvSpPr>
        <p:spPr>
          <a:xfrm>
            <a:off x="4790440" y="2917251"/>
            <a:ext cx="364241" cy="267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Left Arrow 260"/>
          <p:cNvSpPr/>
          <p:nvPr/>
        </p:nvSpPr>
        <p:spPr>
          <a:xfrm>
            <a:off x="2922127" y="2930214"/>
            <a:ext cx="750920" cy="266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162278" y="2079982"/>
            <a:ext cx="751925" cy="20059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3" name="TextBox 262"/>
          <p:cNvSpPr txBox="1"/>
          <p:nvPr/>
        </p:nvSpPr>
        <p:spPr>
          <a:xfrm rot="16200000">
            <a:off x="4621396" y="2935540"/>
            <a:ext cx="132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Address</a:t>
            </a:r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5057431" y="2943211"/>
            <a:ext cx="141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Address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61125" y="4226549"/>
            <a:ext cx="341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of these (software &amp; hardware cores)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378942" y="4226549"/>
            <a:ext cx="157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main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F9B80-7F59-F842-B52B-84AB410C7BDA}"/>
              </a:ext>
            </a:extLst>
          </p:cNvPr>
          <p:cNvSpPr/>
          <p:nvPr/>
        </p:nvSpPr>
        <p:spPr>
          <a:xfrm>
            <a:off x="4997335" y="1211299"/>
            <a:ext cx="1381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manager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7" grpId="0" animBg="1"/>
      <p:bldP spid="260" grpId="0" animBg="1"/>
      <p:bldP spid="261" grpId="0" animBg="1"/>
      <p:bldP spid="262" grpId="0" animBg="1"/>
      <p:bldP spid="263" grpId="0"/>
      <p:bldP spid="264" grpId="0"/>
      <p:bldP spid="265" grpId="0"/>
      <p:bldP spid="2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e39b67067_0_0"/>
          <p:cNvSpPr txBox="1">
            <a:spLocks noGrp="1"/>
          </p:cNvSpPr>
          <p:nvPr>
            <p:ph type="title"/>
          </p:nvPr>
        </p:nvSpPr>
        <p:spPr>
          <a:xfrm>
            <a:off x="457200" y="10620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l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Review: What is Paged VM?</a:t>
            </a:r>
            <a:endParaRPr sz="3600" b="1" dirty="0">
              <a:solidFill>
                <a:schemeClr val="tx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1" name="Google Shape;371;g5e39b67067_0_0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5028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fontAlgn="base">
              <a:buNone/>
            </a:pPr>
            <a:r>
              <a:rPr lang="en-US" sz="2600" dirty="0"/>
              <a:t>Divide virtual memory and physical memory into equally sized segments called pages:</a:t>
            </a:r>
            <a:endParaRPr sz="2600" dirty="0"/>
          </a:p>
        </p:txBody>
      </p:sp>
      <p:sp>
        <p:nvSpPr>
          <p:cNvPr id="372" name="Google Shape;372;g5e39b67067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73" name="Google Shape;373;g5e39b67067_0_0"/>
          <p:cNvSpPr/>
          <p:nvPr/>
        </p:nvSpPr>
        <p:spPr>
          <a:xfrm>
            <a:off x="6368875" y="3600700"/>
            <a:ext cx="1030200" cy="156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4" name="Google Shape;374;g5e39b67067_0_0"/>
          <p:cNvSpPr/>
          <p:nvPr/>
        </p:nvSpPr>
        <p:spPr>
          <a:xfrm>
            <a:off x="1193075" y="2897500"/>
            <a:ext cx="1030200" cy="313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5" name="Google Shape;375;g5e39b67067_0_0"/>
          <p:cNvSpPr txBox="1"/>
          <p:nvPr/>
        </p:nvSpPr>
        <p:spPr>
          <a:xfrm>
            <a:off x="2362325" y="2897500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5e39b67067_0_0"/>
          <p:cNvSpPr txBox="1"/>
          <p:nvPr/>
        </p:nvSpPr>
        <p:spPr>
          <a:xfrm>
            <a:off x="7572375" y="3566588"/>
            <a:ext cx="9537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7" name="Google Shape;377;g5e39b67067_0_0"/>
          <p:cNvGraphicFramePr/>
          <p:nvPr/>
        </p:nvGraphicFramePr>
        <p:xfrm>
          <a:off x="1193075" y="2897500"/>
          <a:ext cx="1030200" cy="316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8" name="Google Shape;378;g5e39b67067_0_0"/>
          <p:cNvGraphicFramePr/>
          <p:nvPr/>
        </p:nvGraphicFramePr>
        <p:xfrm>
          <a:off x="6368875" y="3600700"/>
          <a:ext cx="10302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Google Shape;601;g5ce8b99149_0_339">
            <a:extLst>
              <a:ext uri="{FF2B5EF4-FFF2-40B4-BE49-F238E27FC236}">
                <a16:creationId xmlns:a16="http://schemas.microsoft.com/office/drawing/2014/main" id="{14AAC258-EBD1-B849-828B-00BFA28D58F8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89712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Morgan Rae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Reschenberg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Course 61C,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176093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6" id="{D497B4AB-8AAA-C646-944F-B0D42827B1F1}" vid="{A578F4F1-9FAA-0343-84BF-CCC33027759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497B4AB-8AAA-C646-944F-B0D42827B1F1}" vid="{187029D4-2797-6A4E-8C0A-D3644AE36534}"/>
    </a:ext>
  </a:extLst>
</a:theme>
</file>

<file path=ppt/theme/theme3.xml><?xml version="1.0" encoding="utf-8"?>
<a:theme xmlns:a="http://schemas.openxmlformats.org/drawingml/2006/main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9796</TotalTime>
  <Words>4100</Words>
  <Application>Microsoft Macintosh PowerPoint</Application>
  <PresentationFormat>On-screen Show (4:3)</PresentationFormat>
  <Paragraphs>973</Paragraphs>
  <Slides>59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8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Consolas</vt:lpstr>
      <vt:lpstr>Courier</vt:lpstr>
      <vt:lpstr>Courier New</vt:lpstr>
      <vt:lpstr>Garamond</vt:lpstr>
      <vt:lpstr>Noto Sans Symbols</vt:lpstr>
      <vt:lpstr>Tahoma</vt:lpstr>
      <vt:lpstr>Times New Roman</vt:lpstr>
      <vt:lpstr>Verdana</vt:lpstr>
      <vt:lpstr>Wingdings</vt:lpstr>
      <vt:lpstr>Wingdings 2</vt:lpstr>
      <vt:lpstr>template2007</vt:lpstr>
      <vt:lpstr>Custom Design</vt:lpstr>
      <vt:lpstr>CS61C</vt:lpstr>
      <vt:lpstr> CS 211 Computer Architecture Lecture 40: Virtual Memory – 2 Paged Memory</vt:lpstr>
      <vt:lpstr>We will study today ..</vt:lpstr>
      <vt:lpstr>Acknowledgements</vt:lpstr>
      <vt:lpstr>Virtual Memory - Concepts (Last class) </vt:lpstr>
      <vt:lpstr>A System Using Physical Addressing</vt:lpstr>
      <vt:lpstr>Today’s computers</vt:lpstr>
      <vt:lpstr>Each process has it’s own (virtual) address space </vt:lpstr>
      <vt:lpstr>Virtual vs. Physical Addresses</vt:lpstr>
      <vt:lpstr>Review: What is Paged VM?</vt:lpstr>
      <vt:lpstr>Review: What is Paged VM?</vt:lpstr>
      <vt:lpstr>Review: What is Paged VM?</vt:lpstr>
      <vt:lpstr>Review: What is Paged VM?</vt:lpstr>
      <vt:lpstr>Review: What is Paged VM?</vt:lpstr>
      <vt:lpstr>Review: What is Paged VM?</vt:lpstr>
      <vt:lpstr>Review: What is Paged VM?</vt:lpstr>
      <vt:lpstr>Paged Memory</vt:lpstr>
      <vt:lpstr>Modern Virtual Memory Systems  Illusion of a large, private, uniform store</vt:lpstr>
      <vt:lpstr>Paged Memory </vt:lpstr>
      <vt:lpstr>Virtual Pages</vt:lpstr>
      <vt:lpstr>Paged Memory for a process </vt:lpstr>
      <vt:lpstr>Page Table</vt:lpstr>
      <vt:lpstr>Each Process has a page table</vt:lpstr>
      <vt:lpstr>Each Process has a page table</vt:lpstr>
      <vt:lpstr>Paged Memory Address Translation</vt:lpstr>
      <vt:lpstr>Virtual to Physical Address</vt:lpstr>
      <vt:lpstr>Virtual Page not in Physical Memory?</vt:lpstr>
      <vt:lpstr>Virtual Pages on Disk</vt:lpstr>
      <vt:lpstr>Page Table on Physical Memory</vt:lpstr>
      <vt:lpstr>Note</vt:lpstr>
      <vt:lpstr>Page Hit, Page Fault, Demand Paging </vt:lpstr>
      <vt:lpstr>Page Hit</vt:lpstr>
      <vt:lpstr>Page Fault</vt:lpstr>
      <vt:lpstr>Handling Page Fault (1/3)</vt:lpstr>
      <vt:lpstr>Handling Page Fault (2/3)</vt:lpstr>
      <vt:lpstr>Handling Page Fault (3/3)</vt:lpstr>
      <vt:lpstr>Triggering a Page Fault</vt:lpstr>
      <vt:lpstr>Completing page fault</vt:lpstr>
      <vt:lpstr>Swapping and Demand Paging</vt:lpstr>
      <vt:lpstr> Page Table Location Kernel Page Table </vt:lpstr>
      <vt:lpstr>Page Tables</vt:lpstr>
      <vt:lpstr>Where Should Page Tables Reside?</vt:lpstr>
      <vt:lpstr>Page Tables in Physical Memory</vt:lpstr>
      <vt:lpstr>Page Table in Physical Memory</vt:lpstr>
      <vt:lpstr>Kernel Page Table for all processes</vt:lpstr>
      <vt:lpstr>Summary</vt:lpstr>
      <vt:lpstr>Backup</vt:lpstr>
      <vt:lpstr>Swap Space</vt:lpstr>
      <vt:lpstr>The Problem</vt:lpstr>
      <vt:lpstr>Main Memory (DRAM Cache) Organization</vt:lpstr>
      <vt:lpstr>Allocating Pages</vt:lpstr>
      <vt:lpstr>Locality to the Rescue Again!</vt:lpstr>
      <vt:lpstr>Virtual Memory: Responsibilities</vt:lpstr>
      <vt:lpstr>Difficulties of Direct Physical Addressing</vt:lpstr>
      <vt:lpstr>Abstraction: Virtual vs. Physical Memory</vt:lpstr>
      <vt:lpstr>Physical Memory as a Cache</vt:lpstr>
      <vt:lpstr>Cache/Virtual Memory Analogues</vt:lpstr>
      <vt:lpstr>Virtual and Physical Addresses</vt:lpstr>
      <vt:lpstr>Supporting Virtual Memory</vt:lpstr>
      <vt:lpstr>Some System Software Jobs for VM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  CS305: Computer Architecture </dc:title>
  <dc:creator>Microsoft Office User</dc:creator>
  <dc:description>Redesign of slides created by Randal E. Bryant and David R. O'Hallaron</dc:description>
  <cp:lastModifiedBy>Microsoft Office User</cp:lastModifiedBy>
  <cp:revision>84</cp:revision>
  <cp:lastPrinted>2010-01-19T15:27:43Z</cp:lastPrinted>
  <dcterms:created xsi:type="dcterms:W3CDTF">2020-08-24T10:26:54Z</dcterms:created>
  <dcterms:modified xsi:type="dcterms:W3CDTF">2021-12-12T12:16:24Z</dcterms:modified>
</cp:coreProperties>
</file>