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17" r:id="rId3"/>
    <p:sldMasterId id="2147483732" r:id="rId4"/>
  </p:sldMasterIdLst>
  <p:notesMasterIdLst>
    <p:notesMasterId r:id="rId48"/>
  </p:notesMasterIdLst>
  <p:handoutMasterIdLst>
    <p:handoutMasterId r:id="rId49"/>
  </p:handoutMasterIdLst>
  <p:sldIdLst>
    <p:sldId id="542" r:id="rId5"/>
    <p:sldId id="684" r:id="rId6"/>
    <p:sldId id="704" r:id="rId7"/>
    <p:sldId id="686" r:id="rId8"/>
    <p:sldId id="1411" r:id="rId9"/>
    <p:sldId id="649" r:id="rId10"/>
    <p:sldId id="4523" r:id="rId11"/>
    <p:sldId id="654" r:id="rId12"/>
    <p:sldId id="274" r:id="rId13"/>
    <p:sldId id="1268" r:id="rId14"/>
    <p:sldId id="1289" r:id="rId15"/>
    <p:sldId id="1417" r:id="rId16"/>
    <p:sldId id="4528" r:id="rId17"/>
    <p:sldId id="4478" r:id="rId18"/>
    <p:sldId id="4479" r:id="rId19"/>
    <p:sldId id="4481" r:id="rId20"/>
    <p:sldId id="4482" r:id="rId21"/>
    <p:sldId id="4483" r:id="rId22"/>
    <p:sldId id="4529" r:id="rId23"/>
    <p:sldId id="4530" r:id="rId24"/>
    <p:sldId id="4507" r:id="rId25"/>
    <p:sldId id="293" r:id="rId26"/>
    <p:sldId id="294" r:id="rId27"/>
    <p:sldId id="295" r:id="rId28"/>
    <p:sldId id="299" r:id="rId29"/>
    <p:sldId id="4504" r:id="rId30"/>
    <p:sldId id="817" r:id="rId31"/>
    <p:sldId id="1431" r:id="rId32"/>
    <p:sldId id="4509" r:id="rId33"/>
    <p:sldId id="302" r:id="rId34"/>
    <p:sldId id="4511" r:id="rId35"/>
    <p:sldId id="4510" r:id="rId36"/>
    <p:sldId id="4512" r:id="rId37"/>
    <p:sldId id="321" r:id="rId38"/>
    <p:sldId id="1429" r:id="rId39"/>
    <p:sldId id="4506" r:id="rId40"/>
    <p:sldId id="1400" r:id="rId41"/>
    <p:sldId id="1401" r:id="rId42"/>
    <p:sldId id="4531" r:id="rId43"/>
    <p:sldId id="4532" r:id="rId44"/>
    <p:sldId id="4533" r:id="rId45"/>
    <p:sldId id="312" r:id="rId46"/>
    <p:sldId id="1426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83" autoAdjust="0"/>
    <p:restoredTop sz="94660"/>
  </p:normalViewPr>
  <p:slideViewPr>
    <p:cSldViewPr snapToObjects="1">
      <p:cViewPr varScale="1">
        <p:scale>
          <a:sx n="55" d="100"/>
          <a:sy n="55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DD0FD111-5710-404D-A696-A4B0192F7B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2E847A5B-85D6-CE47-8634-338ED262F8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D1499F44-3177-3A4A-9655-A13FC43F1C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D3DA50D6-933A-7B43-867F-D9A87CC42A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EAFA086-47EF-4B42-9F4B-95895F02D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D47A9AE-C90F-2541-87F7-099B466AB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2B5DA50B-AB4B-EA45-9FF9-3AE67A0171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00D2C9B-1110-EB49-8097-8F00D125FA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E3A0041E-DB1C-BB47-857C-08F8BE8DA9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FB36EA03-C919-D145-B7C7-65FDA83324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2EF26AF8-0A3B-D442-8BF1-614BBFC76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3D40EBB-848B-8F48-B8F9-0598EC48F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DEBCFD9B-72CC-CD47-9EA3-28AC9835B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9BC987E-5513-3A4B-A28E-6458E05D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A18565F-825F-EC4D-9CB6-6B79C35DE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DD812FE3-F4EB-1D44-A647-4C5A59B9DC34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8779AC-434E-4670-8243-18058EA1EB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6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1194F-19CA-4C87-8460-C82A5C47FE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4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1194F-19CA-4C87-8460-C82A5C47FE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79" name="Google Shape;1179;p27:notes"/>
          <p:cNvSpPr txBox="1">
            <a:spLocks noGrp="1"/>
          </p:cNvSpPr>
          <p:nvPr>
            <p:ph type="body" idx="1"/>
          </p:nvPr>
        </p:nvSpPr>
        <p:spPr>
          <a:xfrm>
            <a:off x="550625" y="4563191"/>
            <a:ext cx="6301588" cy="431759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62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8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943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9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366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20" name="Google Shape;1320;p33:notes"/>
          <p:cNvSpPr txBox="1">
            <a:spLocks noGrp="1"/>
          </p:cNvSpPr>
          <p:nvPr>
            <p:ph type="body" idx="1"/>
          </p:nvPr>
        </p:nvSpPr>
        <p:spPr>
          <a:xfrm>
            <a:off x="550625" y="4563191"/>
            <a:ext cx="6301588" cy="431759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58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0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855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136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224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39b67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39b67067_0_0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5e39b67067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e39b6706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e39b67067_0_158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e39b67067_0_15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42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110F8-E7C0-4E31-A647-94ED3DF6F3F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8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80909-6785-48BC-8E10-1E779B2A00F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4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F8A32-0E82-AB4E-9AE8-970BE7BBF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276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37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88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35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359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37EF-3409-B241-8D57-E91C520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B89BB-8051-2646-B9D0-5721FD461A25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685D-F7D3-434D-B527-CF984372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4D04-F80A-0148-8E9A-4DBCF695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7E28A-02FA-C64A-B39F-29C49D6FA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9B0A-21B4-8349-AB8C-C224B339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9CFED-7A61-204C-BD0F-1CD04C8393AF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08AB-2B34-B849-B26E-14BEC74F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6592-CFA9-5846-9835-057D11F8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F632-7FFB-BE48-BAD6-402479DD4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84BA-95D9-EF45-8786-26CC7D3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B56C0-E3BD-B34B-9B39-F38BB23E6F55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04F3-2531-1942-B27D-8D508DF4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EB45-B74B-D349-A4E1-C19E3194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B874-5239-A941-9F29-C04720F67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1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E8EB0F-6518-B647-A944-493FB745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17BB6-6333-AF45-BCEC-7191F213E63B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4873ED-FAE4-1941-A439-CBB53903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30E6F1-9CA1-FB44-AB25-87A2ADD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EF834-1FED-E74D-A3E0-1F2533645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1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793557-529B-B74E-B7D2-CC230886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C7EB2-4ADD-3E43-AA8F-48CB7BC93458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141600-A194-0F40-A7EB-EED6CF72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5EE363-ECA4-F84D-83B9-B8F4C01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334B3-27D8-6747-A60C-0C1163FF5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sz="3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0900B-AA3E-0C48-B26A-85E2FF0DB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90536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A5BD55-EB2F-9248-991D-7705177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CADCE-9E14-2242-BDB2-8E59A4E7355A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441E04-7B49-2941-8AC7-10A6E83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1D818A-ADCD-0E4C-A0AF-0DACE100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C2C9-1125-EF42-8C56-B1EF2B96C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5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D745F1-3EF2-114A-8CC0-09A5B391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D153A-6B60-874B-B1F0-F44DE5F95931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5079D9-2344-0843-A979-9021F07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9EA93B-239D-E34B-B4DE-99C91F1E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0682-9831-914A-9948-12B17722D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9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F41DCE-9930-F24A-8585-25F6415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1904A-89BA-664E-9EF7-F891280F8C14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BDE708-B91E-714D-8323-FC7D4A31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2A13CD-B1AD-6240-AFB1-F0A6CEE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B7D7-74F8-E049-9FD2-13CD50E70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9DC286-F8A8-8C4E-888E-6D16E84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E231E-760C-7543-9DB7-936C9882A338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72FF03-D1ED-D048-8FE7-29931E5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39C0B4-5765-AD4A-A48A-CA7ABF5F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3CAD0-DA96-5941-9181-B3FDB50F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246B-9779-CC43-9341-1291AF2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F22A4-169E-C643-A51E-CBA03E51B95A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A88C-C810-F941-BEF9-A87FA16A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B7A6-6C0F-F743-A05E-81E54E6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8E9E-B577-5F42-AA9E-6D200B153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3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335E-BB1F-C44D-BB99-D56007D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D6AA-EA1C-E943-8938-B5F674DC5C90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2790-8CE0-1545-A321-7E3D23FE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D7A5-486D-FB4D-AC3D-BB62CA8B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4FD30-1BC7-0F4E-AF8A-2CEA8ECF8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0" y="2103118"/>
            <a:ext cx="9144000" cy="73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58" y="182880"/>
            <a:ext cx="659367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1"/>
          <p:cNvSpPr txBox="1"/>
          <p:nvPr/>
        </p:nvSpPr>
        <p:spPr>
          <a:xfrm>
            <a:off x="2286000" y="3474719"/>
            <a:ext cx="6858000" cy="29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959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13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885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9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AC010E1-6D95-4846-8BBC-23E5AFF5B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79947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725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242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479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008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788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350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8901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8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68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320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715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25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4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0670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33013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84344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4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7322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0582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529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16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510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570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9743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1269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722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5463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7EA944-ECBA-4E47-99E1-52C162AC4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0AAAEC3-15D0-D448-9A8C-BC3EE9CEF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3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96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23C74B-BBA8-114E-A520-89FBAE496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7D7BFD-DEF3-7742-8B50-2E1555BF0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ACC7A1D8-28C2-7E42-BFB3-C035A58328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F1FA7C-3AD0-0F4A-BEA0-ADB8AC7A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3CDE4F03-71CB-7746-8640-A76BB50E33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F670B63-825B-E545-9F64-866BA1EDA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447F954-7878-F947-9875-03756190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0051BF-70E2-4642-80C7-BC33BB48A037}" type="datetimeFigureOut">
              <a:rPr lang="en-US"/>
              <a:pPr>
                <a:defRPr/>
              </a:pPr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F83D73-09E0-4040-BE09-2509420AE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2178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054804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2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9.wmf"/><Relationship Id="rId4" Type="http://schemas.openxmlformats.org/officeDocument/2006/relationships/tags" Target="../tags/tag14.xml"/><Relationship Id="rId9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5E4438E2-7007-F74D-988A-A22203796C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Lecture 41: Virtual Memory Part-3</a:t>
            </a:r>
            <a:br>
              <a:rPr lang="en-US" altLang="en-US" sz="3000" dirty="0"/>
            </a:br>
            <a:r>
              <a:rPr lang="en-US" altLang="en-US" sz="3000" dirty="0"/>
              <a:t>Protection, TLB, Hierarchical </a:t>
            </a:r>
            <a:r>
              <a:rPr lang="en-US" altLang="en-US" sz="3000"/>
              <a:t>Page Table</a:t>
            </a:r>
            <a:endParaRPr lang="en-US" altLang="en-US" sz="300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A5BC7E55-AE07-814F-A6D7-5B1E3C702D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Table on Physical Memory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FF0000"/>
                </a:solidFill>
              </a:rPr>
              <a:t>page table </a:t>
            </a:r>
            <a:r>
              <a:rPr lang="en-GB" dirty="0"/>
              <a:t>is an array of page table entries (PTEs) that maps </a:t>
            </a:r>
            <a:r>
              <a:rPr lang="en-GB" dirty="0">
                <a:solidFill>
                  <a:srgbClr val="FF0000"/>
                </a:solidFill>
              </a:rPr>
              <a:t>virtual pages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physical pages</a:t>
            </a:r>
            <a:r>
              <a:rPr lang="en-GB" dirty="0"/>
              <a:t>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For every process there is a </a:t>
            </a:r>
            <a:r>
              <a:rPr lang="en-GB" dirty="0">
                <a:solidFill>
                  <a:srgbClr val="FF0000"/>
                </a:solidFill>
              </a:rPr>
              <a:t>page table in Main Memory (DRAM)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Memory resident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Physical memory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518227" y="4359275"/>
            <a:ext cx="130636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Physical page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number or 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F6B0F-9FDA-014E-ADFF-EB5E178011DF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Adapted from Bryant and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3761145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3305" y="1047751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87546" y="2383358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Offset</a:t>
            </a:r>
          </a:p>
        </p:txBody>
      </p:sp>
      <p:cxnSp>
        <p:nvCxnSpPr>
          <p:cNvPr id="61" name="Shape 60"/>
          <p:cNvCxnSpPr>
            <a:cxnSpLocks/>
            <a:endCxn id="14372" idx="1"/>
          </p:cNvCxnSpPr>
          <p:nvPr/>
        </p:nvCxnSpPr>
        <p:spPr bwMode="auto">
          <a:xfrm>
            <a:off x="687873" y="2652002"/>
            <a:ext cx="2201086" cy="1012629"/>
          </a:xfrm>
          <a:prstGeom prst="bentConnector3">
            <a:avLst>
              <a:gd name="adj1" fmla="val 66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921B194D-205B-B14D-8A66-2A7DE8F1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5" y="5777103"/>
            <a:ext cx="5218476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kern="0" dirty="0">
                <a:solidFill>
                  <a:srgbClr val="C00000"/>
                </a:solidFill>
              </a:rPr>
              <a:t>Page Not hit: </a:t>
            </a:r>
            <a:r>
              <a:rPr lang="en-GB" kern="0" dirty="0">
                <a:solidFill>
                  <a:srgbClr val="002060"/>
                </a:solidFill>
              </a:rPr>
              <a:t>PTE refers to location in swap space on disk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69880A-39A4-124B-88E3-FA781762AAF5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47A9-1CC7-1943-95F4-6D4B491DDB08}"/>
              </a:ext>
            </a:extLst>
          </p:cNvPr>
          <p:cNvSpPr txBox="1"/>
          <p:nvPr/>
        </p:nvSpPr>
        <p:spPr>
          <a:xfrm>
            <a:off x="322577" y="1950208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130303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21AA36-80A5-9848-93C5-531ABE13B040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9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BAAD-9988-E143-B584-D73B92CB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US" dirty="0"/>
              <a:t>Virtual Memory Examples</a:t>
            </a:r>
          </a:p>
        </p:txBody>
      </p:sp>
    </p:spTree>
    <p:extLst>
      <p:ext uri="{BB962C8B-B14F-4D97-AF65-F5344CB8AC3E}">
        <p14:creationId xmlns:p14="http://schemas.microsoft.com/office/powerpoint/2010/main" val="51726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0053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System:</a:t>
            </a:r>
          </a:p>
          <a:p>
            <a:pPr lvl="1"/>
            <a:r>
              <a:rPr lang="en-US" dirty="0"/>
              <a:t>Virtual memory size: 2 GB = 2</a:t>
            </a:r>
            <a:r>
              <a:rPr lang="en-US" b="1" baseline="30000" dirty="0">
                <a:solidFill>
                  <a:schemeClr val="accent2"/>
                </a:solidFill>
              </a:rPr>
              <a:t>31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Physical memory size: 128 MB = 2</a:t>
            </a:r>
            <a:r>
              <a:rPr lang="en-US" b="1" baseline="30000" dirty="0">
                <a:solidFill>
                  <a:srgbClr val="FF3300"/>
                </a:solidFill>
              </a:rPr>
              <a:t>27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Page size: 4 KiB = 2</a:t>
            </a:r>
            <a:r>
              <a:rPr lang="en-US" b="1" baseline="30000" dirty="0">
                <a:solidFill>
                  <a:srgbClr val="0432FF"/>
                </a:solidFill>
              </a:rPr>
              <a:t>12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bytes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Organization:</a:t>
            </a:r>
          </a:p>
          <a:p>
            <a:pPr lvl="1"/>
            <a:r>
              <a:rPr lang="en-US" dirty="0"/>
              <a:t>Virtual address: </a:t>
            </a:r>
            <a:r>
              <a:rPr lang="en-US" b="1" dirty="0">
                <a:solidFill>
                  <a:schemeClr val="accent2"/>
                </a:solidFill>
              </a:rPr>
              <a:t>31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Physical address: </a:t>
            </a:r>
            <a:r>
              <a:rPr lang="en-US" b="1" dirty="0">
                <a:solidFill>
                  <a:srgbClr val="FF3300"/>
                </a:solidFill>
              </a:rPr>
              <a:t>27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offset: </a:t>
            </a:r>
            <a:r>
              <a:rPr lang="en-US" b="1" dirty="0">
                <a:solidFill>
                  <a:srgbClr val="0432FF"/>
                </a:solidFill>
              </a:rPr>
              <a:t>12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# Virtual pages = 2</a:t>
            </a:r>
            <a:r>
              <a:rPr lang="en-US" baseline="30000" dirty="0"/>
              <a:t>31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</a:t>
            </a:r>
            <a:r>
              <a:rPr lang="en-US" b="1" dirty="0"/>
              <a:t>2</a:t>
            </a:r>
            <a:r>
              <a:rPr lang="en-US" b="1" baseline="30000" dirty="0"/>
              <a:t>19</a:t>
            </a:r>
            <a:r>
              <a:rPr lang="en-US" dirty="0"/>
              <a:t>  (VPN = 19 bits)</a:t>
            </a:r>
          </a:p>
          <a:p>
            <a:pPr lvl="1"/>
            <a:r>
              <a:rPr lang="en-US" dirty="0"/>
              <a:t># Physical pages = 2</a:t>
            </a:r>
            <a:r>
              <a:rPr lang="en-US" baseline="30000" dirty="0"/>
              <a:t>27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</a:t>
            </a:r>
            <a:r>
              <a:rPr lang="en-US" b="1" dirty="0"/>
              <a:t>2</a:t>
            </a:r>
            <a:r>
              <a:rPr lang="en-US" b="1" baseline="30000" dirty="0"/>
              <a:t>15</a:t>
            </a:r>
            <a:r>
              <a:rPr lang="en-US" dirty="0"/>
              <a:t> (PPN = 15 bits)</a:t>
            </a:r>
          </a:p>
        </p:txBody>
      </p:sp>
      <p:sp>
        <p:nvSpPr>
          <p:cNvPr id="13005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005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F09D2DD-BE06-5B44-AF14-E3435E3BF597}"/>
              </a:ext>
            </a:extLst>
          </p:cNvPr>
          <p:cNvSpPr txBox="1">
            <a:spLocks/>
          </p:cNvSpPr>
          <p:nvPr/>
        </p:nvSpPr>
        <p:spPr>
          <a:xfrm>
            <a:off x="179512" y="6445969"/>
            <a:ext cx="43924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 and Harris Book: Digital Design and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6665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Example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619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619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36197" name="Picture 6" descr="Fig8_2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43000"/>
            <a:ext cx="77771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0701E4-02F4-8849-852A-3175C50AD6AB}"/>
              </a:ext>
            </a:extLst>
          </p:cNvPr>
          <p:cNvSpPr txBox="1">
            <a:spLocks/>
          </p:cNvSpPr>
          <p:nvPr/>
        </p:nvSpPr>
        <p:spPr>
          <a:xfrm>
            <a:off x="179512" y="6445969"/>
            <a:ext cx="43924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 and Harris Book: Digital Design and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4669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029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Page Table Example-1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140293" name="Object 2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/>
          </p:nvPr>
        </p:nvGraphicFramePr>
        <p:xfrm>
          <a:off x="2051720" y="1075145"/>
          <a:ext cx="4640381" cy="556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9" imgW="2680716" imgH="3215640" progId="Visio.Drawing.6">
                  <p:embed/>
                </p:oleObj>
              </mc:Choice>
              <mc:Fallback>
                <p:oleObj name="VISIO" r:id="rId9" imgW="2680716" imgH="3215640" progId="Visio.Drawing.6">
                  <p:embed/>
                  <p:pic>
                    <p:nvPicPr>
                      <p:cNvPr id="1402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75145"/>
                        <a:ext cx="4640381" cy="556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029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D11247D-AADA-FB49-9024-7B4463FE5F66}"/>
              </a:ext>
            </a:extLst>
          </p:cNvPr>
          <p:cNvSpPr txBox="1">
            <a:spLocks/>
          </p:cNvSpPr>
          <p:nvPr/>
        </p:nvSpPr>
        <p:spPr>
          <a:xfrm>
            <a:off x="68684" y="6542916"/>
            <a:ext cx="43924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 and Harris Book: Digital Design and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50838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Virtual Memory: Example - 2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0363" y="1311922"/>
            <a:ext cx="4022725" cy="4972050"/>
          </a:xfrm>
        </p:spPr>
        <p:txBody>
          <a:bodyPr/>
          <a:lstStyle/>
          <a:p>
            <a:r>
              <a:rPr lang="en-US" dirty="0">
                <a:ea typeface="Tahoma" charset="0"/>
              </a:rPr>
              <a:t>What is the physical address of virtual address 0x5F20?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/>
          </p:nvPr>
        </p:nvGraphicFramePr>
        <p:xfrm>
          <a:off x="6505575" y="2043113"/>
          <a:ext cx="2638425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8" imgW="1466088" imgH="2293620" progId="Visio.Drawing.6">
                  <p:embed/>
                </p:oleObj>
              </mc:Choice>
              <mc:Fallback>
                <p:oleObj name="VISIO" r:id="rId8" imgW="1466088" imgH="2293620" progId="Visio.Drawing.6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043113"/>
                        <a:ext cx="2638425" cy="412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438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642B9C4-5D14-B549-ACF2-C3631AC25D39}"/>
              </a:ext>
            </a:extLst>
          </p:cNvPr>
          <p:cNvSpPr txBox="1">
            <a:spLocks/>
          </p:cNvSpPr>
          <p:nvPr/>
        </p:nvSpPr>
        <p:spPr>
          <a:xfrm>
            <a:off x="179512" y="6445969"/>
            <a:ext cx="43924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 and Harris Book: Digital Design and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75235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Virtual Memory: Example - 2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31788" y="1226828"/>
            <a:ext cx="4022725" cy="4972050"/>
          </a:xfrm>
        </p:spPr>
        <p:txBody>
          <a:bodyPr/>
          <a:lstStyle/>
          <a:p>
            <a:r>
              <a:rPr lang="en-US" dirty="0">
                <a:ea typeface="Tahoma" charset="0"/>
              </a:rPr>
              <a:t>What is the physical address of virtual address 0x5F20? </a:t>
            </a:r>
          </a:p>
          <a:p>
            <a:pPr lvl="1"/>
            <a:r>
              <a:rPr lang="en-US" dirty="0">
                <a:ea typeface="Tahoma" charset="0"/>
              </a:rPr>
              <a:t>Virtual Page number: 05</a:t>
            </a:r>
          </a:p>
          <a:p>
            <a:pPr lvl="1"/>
            <a:r>
              <a:rPr lang="en-US" dirty="0">
                <a:ea typeface="Tahoma" charset="0"/>
              </a:rPr>
              <a:t>Entry 5 in page table indicates VPN 5 is in physical page </a:t>
            </a:r>
            <a:r>
              <a:rPr lang="en-US" dirty="0">
                <a:solidFill>
                  <a:srgbClr val="FF0000"/>
                </a:solidFill>
                <a:ea typeface="Tahoma" charset="0"/>
              </a:rPr>
              <a:t>1</a:t>
            </a:r>
          </a:p>
          <a:p>
            <a:pPr lvl="1"/>
            <a:r>
              <a:rPr lang="en-US" dirty="0">
                <a:ea typeface="Tahoma" charset="0"/>
              </a:rPr>
              <a:t>Physical address is 0x</a:t>
            </a:r>
            <a:r>
              <a:rPr lang="en-US" dirty="0">
                <a:solidFill>
                  <a:srgbClr val="FF0000"/>
                </a:solidFill>
                <a:ea typeface="Tahoma" charset="0"/>
              </a:rPr>
              <a:t>1</a:t>
            </a:r>
            <a:r>
              <a:rPr lang="en-US" dirty="0">
                <a:ea typeface="Tahoma" charset="0"/>
              </a:rPr>
              <a:t>F20</a:t>
            </a:r>
          </a:p>
          <a:p>
            <a:pPr marL="457200" lvl="1" indent="0">
              <a:buNone/>
            </a:pPr>
            <a:endParaRPr lang="de-CH" dirty="0">
              <a:ea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7380505"/>
              </p:ext>
            </p:extLst>
          </p:nvPr>
        </p:nvGraphicFramePr>
        <p:xfrm>
          <a:off x="3995936" y="857250"/>
          <a:ext cx="4818062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8" imgW="2680716" imgH="3215640" progId="Visio.Drawing.6">
                  <p:embed/>
                </p:oleObj>
              </mc:Choice>
              <mc:Fallback>
                <p:oleObj name="VISIO" r:id="rId8" imgW="2680716" imgH="3215640" progId="Visio.Drawing.6">
                  <p:embed/>
                  <p:pic>
                    <p:nvPicPr>
                      <p:cNvPr id="4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857250"/>
                        <a:ext cx="4818062" cy="578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438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2B9C92-9F73-4C47-AA53-8659CB7048BA}"/>
              </a:ext>
            </a:extLst>
          </p:cNvPr>
          <p:cNvSpPr txBox="1">
            <a:spLocks/>
          </p:cNvSpPr>
          <p:nvPr/>
        </p:nvSpPr>
        <p:spPr>
          <a:xfrm>
            <a:off x="179512" y="6445969"/>
            <a:ext cx="43924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Harris and Harris Book: Digital Design and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77966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BAAD-9988-E143-B584-D73B92CB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US" dirty="0"/>
              <a:t>Protection Provided by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34176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 today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 Basics (Revision)</a:t>
            </a:r>
          </a:p>
          <a:p>
            <a:r>
              <a:rPr lang="en-US" dirty="0"/>
              <a:t>Virtual Memory Examples</a:t>
            </a:r>
          </a:p>
          <a:p>
            <a:r>
              <a:rPr lang="en-US" dirty="0"/>
              <a:t>Protection provided by Virtual Memory</a:t>
            </a:r>
          </a:p>
          <a:p>
            <a:r>
              <a:rPr lang="en-US" dirty="0"/>
              <a:t>Speeding up – Address Translation using TLB</a:t>
            </a:r>
          </a:p>
          <a:p>
            <a:r>
              <a:rPr lang="en-US" dirty="0"/>
              <a:t>Page Table Size Issue Solution: Hierarchical Page Table</a:t>
            </a:r>
          </a:p>
          <a:p>
            <a:r>
              <a:rPr lang="en-US" dirty="0"/>
              <a:t>Intel Core i7 Memory System</a:t>
            </a:r>
          </a:p>
          <a:p>
            <a:r>
              <a:rPr lang="en-US" dirty="0"/>
              <a:t>TLBs in Datapath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6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1556" y="234667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provides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0337" y="2505139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305300" y="2506739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84378" y="2506739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24136" y="2506739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11612" y="2811539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8974" y="28115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44774" y="2811539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11612" y="3116339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8974" y="31163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44774" y="31163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11612" y="3421139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8974" y="34211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41337" y="280677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41337" y="311157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42924" y="341637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13150" y="3802139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0337" y="4734404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44774" y="34211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64193" y="2506739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9999" y="2811539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9999" y="3116339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9999" y="3421139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8475" y="4714951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9816" y="4714951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9574" y="4714951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14787" y="501975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67587" y="50197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53387" y="501975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14787" y="532455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67587" y="53245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53387" y="53245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14787" y="562935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67587" y="56293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53387" y="56293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9631" y="4714951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8612" y="501975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8612" y="53245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8612" y="562935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67425" y="502133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67425" y="532613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9012" y="563093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94537" y="2183419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9149" y="2815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9149" y="30714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9149" y="33298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9149" y="35914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9149" y="384707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9149" y="410131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9149" y="436115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9149" y="46117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9149" y="48678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9149" y="512135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70737" y="537168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70737" y="56277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35612" y="2963939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35612" y="3268739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35612" y="3457690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8787" y="5172151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8787" y="4488952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8787" y="5755558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75037" y="250515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8448" y="311475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8805" y="471107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32216" y="532067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32216" y="562547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24544" y="280800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34054" y="501587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24544" y="3421139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3960992" y="60659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1A29BE-017D-8B45-AAB7-ECA2E38F6454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798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BAAD-9988-E143-B584-D73B92CB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US" dirty="0"/>
              <a:t>Speeding up – Address Translation using TLB (Translation Look Aside Buffer)</a:t>
            </a:r>
          </a:p>
        </p:txBody>
      </p:sp>
    </p:spTree>
    <p:extLst>
      <p:ext uri="{BB962C8B-B14F-4D97-AF65-F5344CB8AC3E}">
        <p14:creationId xmlns:p14="http://schemas.microsoft.com/office/powerpoint/2010/main" val="360485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ym typeface="Calibri"/>
              </a:rPr>
              <a:t>Virtual Memory Problem</a:t>
            </a:r>
            <a:endParaRPr dirty="0"/>
          </a:p>
        </p:txBody>
      </p:sp>
      <p:sp>
        <p:nvSpPr>
          <p:cNvPr id="1182" name="Google Shape;1182;p2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003232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ym typeface="Calibri"/>
              </a:rPr>
              <a:t>Two or more  physical memory accesses per data access 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FF0000"/>
                </a:solidFill>
                <a:sym typeface="Calibri"/>
              </a:rPr>
              <a:t>SLOW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ym typeface="Calibri"/>
              </a:rPr>
              <a:t>Since there is locality in pages of data, there must be locality in the translations of those pages</a:t>
            </a:r>
            <a:endParaRPr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0070C0"/>
                </a:solidFill>
                <a:sym typeface="Calibri"/>
              </a:rPr>
              <a:t>Build a </a:t>
            </a:r>
            <a:r>
              <a:rPr lang="en-US" b="1" dirty="0">
                <a:solidFill>
                  <a:srgbClr val="FF0000"/>
                </a:solidFill>
                <a:sym typeface="Calibri"/>
              </a:rPr>
              <a:t>separate</a:t>
            </a:r>
            <a:r>
              <a:rPr lang="en-US" b="1" dirty="0">
                <a:solidFill>
                  <a:srgbClr val="0070C0"/>
                </a:solidFill>
                <a:sym typeface="Calibri"/>
              </a:rPr>
              <a:t> cache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for the Page Table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ym typeface="Calibri"/>
              </a:rPr>
              <a:t>For historical reasons, cache is called a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Translation Lookaside Buffer (TLB)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ym typeface="Calibri"/>
              </a:rPr>
              <a:t>TLB stores: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VPN → PPN mapping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8"/>
          <p:cNvSpPr txBox="1">
            <a:spLocks noGrp="1"/>
          </p:cNvSpPr>
          <p:nvPr>
            <p:ph type="title"/>
          </p:nvPr>
        </p:nvSpPr>
        <p:spPr>
          <a:xfrm>
            <a:off x="464397" y="1788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ym typeface="Calibri"/>
              </a:rPr>
              <a:t>TLBs  and  Caches</a:t>
            </a:r>
            <a:endParaRPr dirty="0"/>
          </a:p>
        </p:txBody>
      </p:sp>
      <p:sp>
        <p:nvSpPr>
          <p:cNvPr id="1191" name="Google Shape;1191;p28"/>
          <p:cNvSpPr txBox="1">
            <a:spLocks noGrp="1"/>
          </p:cNvSpPr>
          <p:nvPr>
            <p:ph type="body" idx="1"/>
          </p:nvPr>
        </p:nvSpPr>
        <p:spPr>
          <a:xfrm>
            <a:off x="464397" y="4388444"/>
            <a:ext cx="822960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dirty="0">
                <a:sym typeface="Calibri"/>
              </a:rPr>
              <a:t>TLBs usually small, typically 32–128 entries</a:t>
            </a:r>
            <a:endParaRPr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dirty="0">
                <a:sym typeface="Calibri"/>
              </a:rPr>
              <a:t>TLB access time is comparable to that for cache (much faster than accessing main memory)</a:t>
            </a:r>
            <a:endParaRPr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dirty="0">
                <a:sym typeface="Calibri"/>
              </a:rPr>
              <a:t>TLBs usually are fully/highly associativity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ko-KR" sz="2000" dirty="0">
                <a:ea typeface="굴림" charset="-127"/>
                <a:cs typeface="굴림" charset="-127"/>
              </a:rPr>
              <a:t>Each entry maps a large page, hence less spatial locality across pages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ko-KR" sz="2000" dirty="0">
                <a:ea typeface="굴림" charset="-127"/>
                <a:cs typeface="굴림" charset="-127"/>
              </a:rPr>
              <a:t>Sometimes larger TLBs (256-512 entries) are 4-8 way set-associative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sz="2000" dirty="0"/>
          </a:p>
        </p:txBody>
      </p:sp>
      <p:grpSp>
        <p:nvGrpSpPr>
          <p:cNvPr id="1195" name="Google Shape;1195;p28"/>
          <p:cNvGrpSpPr/>
          <p:nvPr/>
        </p:nvGrpSpPr>
        <p:grpSpPr>
          <a:xfrm>
            <a:off x="4390024" y="1148186"/>
            <a:ext cx="4231806" cy="3044452"/>
            <a:chOff x="217228" y="2362116"/>
            <a:chExt cx="4231806" cy="3044452"/>
          </a:xfrm>
        </p:grpSpPr>
        <p:sp>
          <p:nvSpPr>
            <p:cNvPr id="1196" name="Google Shape;1196;p28"/>
            <p:cNvSpPr/>
            <p:nvPr/>
          </p:nvSpPr>
          <p:spPr>
            <a:xfrm>
              <a:off x="1645918" y="2743200"/>
              <a:ext cx="1463038" cy="14630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Cache / Instruction Cache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7" name="Google Shape;1197;p28"/>
            <p:cNvCxnSpPr/>
            <p:nvPr/>
          </p:nvCxnSpPr>
          <p:spPr>
            <a:xfrm>
              <a:off x="731520" y="3474719"/>
              <a:ext cx="9144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  <p:cxnSp>
          <p:nvCxnSpPr>
            <p:cNvPr id="1198" name="Google Shape;1198;p28"/>
            <p:cNvCxnSpPr/>
            <p:nvPr/>
          </p:nvCxnSpPr>
          <p:spPr>
            <a:xfrm>
              <a:off x="3108958" y="3474719"/>
              <a:ext cx="914400" cy="1587"/>
            </a:xfrm>
            <a:prstGeom prst="straightConnector1">
              <a:avLst/>
            </a:prstGeom>
            <a:noFill/>
            <a:ln w="254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1199" name="Google Shape;1199;p28"/>
            <p:cNvSpPr txBox="1"/>
            <p:nvPr/>
          </p:nvSpPr>
          <p:spPr>
            <a:xfrm>
              <a:off x="217228" y="2506793"/>
              <a:ext cx="13080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Address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8"/>
            <p:cNvSpPr txBox="1"/>
            <p:nvPr/>
          </p:nvSpPr>
          <p:spPr>
            <a:xfrm>
              <a:off x="3187500" y="2362116"/>
              <a:ext cx="1261534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at memory address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1" name="Google Shape;1201;p28"/>
            <p:cNvCxnSpPr/>
            <p:nvPr/>
          </p:nvCxnSpPr>
          <p:spPr>
            <a:xfrm>
              <a:off x="2377440" y="4206239"/>
              <a:ext cx="0" cy="73151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1202" name="Google Shape;1202;p28"/>
            <p:cNvSpPr txBox="1"/>
            <p:nvPr/>
          </p:nvSpPr>
          <p:spPr>
            <a:xfrm>
              <a:off x="2377440" y="4206239"/>
              <a:ext cx="197696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 next cache level / main memory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8"/>
            <p:cNvSpPr txBox="1"/>
            <p:nvPr/>
          </p:nvSpPr>
          <p:spPr>
            <a:xfrm>
              <a:off x="1097279" y="4206239"/>
              <a:ext cx="12570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 miss: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621878" y="1529270"/>
            <a:ext cx="3550920" cy="2663368"/>
            <a:chOff x="5120639" y="2743200"/>
            <a:chExt cx="3550920" cy="2663368"/>
          </a:xfrm>
        </p:grpSpPr>
        <p:sp>
          <p:nvSpPr>
            <p:cNvPr id="1205" name="Google Shape;1205;p28"/>
            <p:cNvSpPr/>
            <p:nvPr/>
          </p:nvSpPr>
          <p:spPr>
            <a:xfrm>
              <a:off x="6035039" y="2743200"/>
              <a:ext cx="1463038" cy="1463038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TLB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6" name="Google Shape;1206;p28"/>
            <p:cNvCxnSpPr/>
            <p:nvPr/>
          </p:nvCxnSpPr>
          <p:spPr>
            <a:xfrm>
              <a:off x="5120639" y="3474719"/>
              <a:ext cx="9144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7498078" y="3474719"/>
              <a:ext cx="914400" cy="1587"/>
            </a:xfrm>
            <a:prstGeom prst="straightConnector1">
              <a:avLst/>
            </a:prstGeom>
            <a:noFill/>
            <a:ln w="254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1208" name="Google Shape;1208;p28"/>
            <p:cNvSpPr txBox="1"/>
            <p:nvPr/>
          </p:nvSpPr>
          <p:spPr>
            <a:xfrm>
              <a:off x="5257800" y="3017518"/>
              <a:ext cx="7620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8"/>
            <p:cNvSpPr txBox="1"/>
            <p:nvPr/>
          </p:nvSpPr>
          <p:spPr>
            <a:xfrm>
              <a:off x="7525483" y="2922291"/>
              <a:ext cx="740833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8"/>
            <p:cNvSpPr txBox="1"/>
            <p:nvPr/>
          </p:nvSpPr>
          <p:spPr>
            <a:xfrm>
              <a:off x="6766560" y="4206239"/>
              <a:ext cx="1904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 Page Table in main 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8"/>
            <p:cNvSpPr txBox="1"/>
            <p:nvPr/>
          </p:nvSpPr>
          <p:spPr>
            <a:xfrm>
              <a:off x="5486400" y="4206239"/>
              <a:ext cx="12570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 miss: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2" name="Google Shape;1212;p28"/>
            <p:cNvCxnSpPr/>
            <p:nvPr/>
          </p:nvCxnSpPr>
          <p:spPr>
            <a:xfrm>
              <a:off x="6766560" y="4206239"/>
              <a:ext cx="0" cy="73151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39999" dist="20000" dir="5400000" rotWithShape="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1213" name="Google Shape;1213;p28"/>
          <p:cNvCxnSpPr/>
          <p:nvPr/>
        </p:nvCxnSpPr>
        <p:spPr>
          <a:xfrm>
            <a:off x="3913719" y="2260789"/>
            <a:ext cx="990597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601;g5ce8b99149_0_339">
            <a:extLst>
              <a:ext uri="{FF2B5EF4-FFF2-40B4-BE49-F238E27FC236}">
                <a16:creationId xmlns:a16="http://schemas.microsoft.com/office/drawing/2014/main" id="{618807C9-A5B5-C049-AF1D-4D1095CDCD0A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0698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ym typeface="Calibri"/>
              </a:rPr>
              <a:t>TLB and Cache</a:t>
            </a:r>
            <a:endParaRPr dirty="0"/>
          </a:p>
        </p:txBody>
      </p:sp>
      <p:grpSp>
        <p:nvGrpSpPr>
          <p:cNvPr id="1225" name="Google Shape;1225;p29"/>
          <p:cNvGrpSpPr/>
          <p:nvPr/>
        </p:nvGrpSpPr>
        <p:grpSpPr>
          <a:xfrm>
            <a:off x="1181002" y="2165366"/>
            <a:ext cx="6781996" cy="2651760"/>
            <a:chOff x="1097279" y="3657600"/>
            <a:chExt cx="6781996" cy="2651760"/>
          </a:xfrm>
        </p:grpSpPr>
        <p:sp>
          <p:nvSpPr>
            <p:cNvPr id="1226" name="Google Shape;1226;p29"/>
            <p:cNvSpPr/>
            <p:nvPr/>
          </p:nvSpPr>
          <p:spPr>
            <a:xfrm>
              <a:off x="4572000" y="3840480"/>
              <a:ext cx="1097279" cy="9144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194558" y="4023360"/>
              <a:ext cx="640079" cy="36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3931919" y="4023360"/>
              <a:ext cx="640079" cy="36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5669280" y="3657600"/>
              <a:ext cx="82295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miss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297680" y="4790439"/>
              <a:ext cx="533800" cy="42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5669280" y="4572000"/>
              <a:ext cx="822959" cy="36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931919" y="3657600"/>
              <a:ext cx="64007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3" name="Google Shape;1233;p29"/>
            <p:cNvCxnSpPr/>
            <p:nvPr/>
          </p:nvCxnSpPr>
          <p:spPr>
            <a:xfrm>
              <a:off x="2926080" y="4754880"/>
              <a:ext cx="0" cy="118871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4" name="Google Shape;1234;p29"/>
            <p:cNvSpPr/>
            <p:nvPr/>
          </p:nvSpPr>
          <p:spPr>
            <a:xfrm>
              <a:off x="2834640" y="4771389"/>
              <a:ext cx="1097279" cy="42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miss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097279" y="3840480"/>
              <a:ext cx="1097279" cy="1097279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416237" y="3840480"/>
              <a:ext cx="1463038" cy="246888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834640" y="3840480"/>
              <a:ext cx="1097279" cy="9144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TLB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492239" y="5196839"/>
              <a:ext cx="1097279" cy="9144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Page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9" name="Google Shape;1239;p29"/>
            <p:cNvCxnSpPr/>
            <p:nvPr/>
          </p:nvCxnSpPr>
          <p:spPr>
            <a:xfrm>
              <a:off x="2194558" y="4023360"/>
              <a:ext cx="6400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240" name="Google Shape;1240;p29"/>
            <p:cNvCxnSpPr/>
            <p:nvPr/>
          </p:nvCxnSpPr>
          <p:spPr>
            <a:xfrm>
              <a:off x="3931919" y="4023360"/>
              <a:ext cx="6400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241" name="Google Shape;1241;p29"/>
            <p:cNvCxnSpPr/>
            <p:nvPr/>
          </p:nvCxnSpPr>
          <p:spPr>
            <a:xfrm>
              <a:off x="3840480" y="4754880"/>
              <a:ext cx="0" cy="64007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1242" name="Google Shape;1242;p29"/>
            <p:cNvCxnSpPr/>
            <p:nvPr/>
          </p:nvCxnSpPr>
          <p:spPr>
            <a:xfrm>
              <a:off x="5669280" y="4023360"/>
              <a:ext cx="6400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243" name="Google Shape;1243;p29"/>
            <p:cNvCxnSpPr/>
            <p:nvPr/>
          </p:nvCxnSpPr>
          <p:spPr>
            <a:xfrm>
              <a:off x="5669280" y="4572000"/>
              <a:ext cx="640079" cy="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grpSp>
          <p:nvGrpSpPr>
            <p:cNvPr id="1244" name="Google Shape;1244;p29"/>
            <p:cNvGrpSpPr/>
            <p:nvPr/>
          </p:nvGrpSpPr>
          <p:grpSpPr>
            <a:xfrm>
              <a:off x="2194559" y="4572000"/>
              <a:ext cx="2377438" cy="1097280"/>
              <a:chOff x="2194559" y="4572000"/>
              <a:chExt cx="2377438" cy="1097280"/>
            </a:xfrm>
          </p:grpSpPr>
          <p:cxnSp>
            <p:nvCxnSpPr>
              <p:cNvPr id="1245" name="Google Shape;1245;p29"/>
              <p:cNvCxnSpPr/>
              <p:nvPr/>
            </p:nvCxnSpPr>
            <p:spPr>
              <a:xfrm rot="10800000">
                <a:off x="4297679" y="4572000"/>
                <a:ext cx="27431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6" name="Google Shape;1246;p29"/>
              <p:cNvCxnSpPr/>
              <p:nvPr/>
            </p:nvCxnSpPr>
            <p:spPr>
              <a:xfrm>
                <a:off x="4297680" y="4572000"/>
                <a:ext cx="0" cy="109727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7" name="Google Shape;1247;p29"/>
              <p:cNvCxnSpPr/>
              <p:nvPr/>
            </p:nvCxnSpPr>
            <p:spPr>
              <a:xfrm rot="10800000">
                <a:off x="2468880" y="5669280"/>
                <a:ext cx="1828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29"/>
              <p:cNvCxnSpPr/>
              <p:nvPr/>
            </p:nvCxnSpPr>
            <p:spPr>
              <a:xfrm>
                <a:off x="2468880" y="4754880"/>
                <a:ext cx="0" cy="914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9" name="Google Shape;1249;p29"/>
              <p:cNvCxnSpPr/>
              <p:nvPr/>
            </p:nvCxnSpPr>
            <p:spPr>
              <a:xfrm rot="10800000">
                <a:off x="2194559" y="4754880"/>
                <a:ext cx="27431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1250" name="Google Shape;1250;p29"/>
            <p:cNvCxnSpPr/>
            <p:nvPr/>
          </p:nvCxnSpPr>
          <p:spPr>
            <a:xfrm>
              <a:off x="3840480" y="5394960"/>
              <a:ext cx="265176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1" name="Google Shape;1251;p29"/>
            <p:cNvCxnSpPr/>
            <p:nvPr/>
          </p:nvCxnSpPr>
          <p:spPr>
            <a:xfrm>
              <a:off x="2926080" y="5943600"/>
              <a:ext cx="3566158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252" name="Google Shape;1252;p29"/>
            <p:cNvSpPr/>
            <p:nvPr/>
          </p:nvSpPr>
          <p:spPr>
            <a:xfrm>
              <a:off x="5663521" y="5078112"/>
              <a:ext cx="640079" cy="36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5663521" y="5607244"/>
              <a:ext cx="752715" cy="36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p29"/>
          <p:cNvSpPr txBox="1"/>
          <p:nvPr/>
        </p:nvSpPr>
        <p:spPr>
          <a:xfrm>
            <a:off x="608943" y="5407793"/>
            <a:ext cx="3417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TLB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translation too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just the Page Table!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601;g5ce8b99149_0_339">
            <a:extLst>
              <a:ext uri="{FF2B5EF4-FFF2-40B4-BE49-F238E27FC236}">
                <a16:creationId xmlns:a16="http://schemas.microsoft.com/office/drawing/2014/main" id="{2DC2D768-4553-B442-8C5F-8110B00C1357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7261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ym typeface="Calibri"/>
              </a:rPr>
              <a:t>Fetching Data on a Memory Read</a:t>
            </a:r>
            <a:endParaRPr dirty="0"/>
          </a:p>
        </p:txBody>
      </p:sp>
      <p:sp>
        <p:nvSpPr>
          <p:cNvPr id="1323" name="Google Shape;132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524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ym typeface="Calibri"/>
              </a:rPr>
              <a:t>Check TLB (input: VPN, output: PPN)</a:t>
            </a:r>
            <a:endParaRPr dirty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FF0000"/>
                </a:solidFill>
                <a:sym typeface="Calibri"/>
              </a:rPr>
              <a:t>TLB Hit</a:t>
            </a:r>
            <a:r>
              <a:rPr lang="en-US" dirty="0">
                <a:sym typeface="Calibri"/>
              </a:rPr>
              <a:t>:  Fetch translation, return PPN</a:t>
            </a:r>
            <a:endParaRPr dirty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FF0000"/>
                </a:solidFill>
                <a:sym typeface="Calibri"/>
              </a:rPr>
              <a:t>TLB Miss</a:t>
            </a:r>
            <a:r>
              <a:rPr lang="en-US" dirty="0">
                <a:sym typeface="Calibri"/>
              </a:rPr>
              <a:t>:  Check page table (in memory)</a:t>
            </a:r>
            <a:endParaRPr dirty="0"/>
          </a:p>
          <a:p>
            <a:pPr lvl="2"/>
            <a:r>
              <a:rPr lang="en-US" dirty="0">
                <a:solidFill>
                  <a:srgbClr val="FF0000"/>
                </a:solidFill>
                <a:sym typeface="Calibri"/>
              </a:rPr>
              <a:t>Page Table Hit</a:t>
            </a:r>
            <a:r>
              <a:rPr lang="en-US" dirty="0">
                <a:sym typeface="Calibri"/>
              </a:rPr>
              <a:t>:  Load page table entry into TLB</a:t>
            </a:r>
            <a:endParaRPr dirty="0"/>
          </a:p>
          <a:p>
            <a:pPr lvl="2"/>
            <a:r>
              <a:rPr lang="en-US" dirty="0">
                <a:solidFill>
                  <a:srgbClr val="FF0000"/>
                </a:solidFill>
                <a:sym typeface="Calibri"/>
              </a:rPr>
              <a:t>Page Table Miss </a:t>
            </a:r>
            <a:r>
              <a:rPr lang="en-US" dirty="0">
                <a:sym typeface="Calibri"/>
              </a:rPr>
              <a:t>(Page Fault):  Fetch page from disk to memory, update corresponding page table entry, then load entry into TLB</a:t>
            </a:r>
            <a:endParaRPr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ym typeface="Calibri"/>
              </a:rPr>
              <a:t>Check cache (input: PPN, output: data)</a:t>
            </a:r>
            <a:endParaRPr dirty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FF0000"/>
                </a:solidFill>
                <a:sym typeface="Calibri"/>
              </a:rPr>
              <a:t>Cache Hit</a:t>
            </a:r>
            <a:r>
              <a:rPr lang="en-US" dirty="0">
                <a:sym typeface="Calibri"/>
              </a:rPr>
              <a:t>:  Return data value to processor</a:t>
            </a:r>
            <a:endParaRPr dirty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>
                <a:solidFill>
                  <a:srgbClr val="FF0000"/>
                </a:solidFill>
                <a:sym typeface="Calibri"/>
              </a:rPr>
              <a:t>Cache Miss</a:t>
            </a:r>
            <a:r>
              <a:rPr lang="en-US" dirty="0">
                <a:sym typeface="Calibri"/>
              </a:rPr>
              <a:t>:  Fetch data value from memory, store it in cache, return it to processor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1416394D-73B9-8047-BC09-8DD41E00C6F3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2607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7904339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B9AFF-1381-2C4A-A716-5EF3B0B2D7FC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Organization (1-way)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3515" y="1887854"/>
            <a:ext cx="822960" cy="276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6"/>
                </a:solidFill>
              </a:rPr>
              <a:t>TLB 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6475" y="1887854"/>
            <a:ext cx="891540" cy="276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accent6"/>
                </a:solidFill>
              </a:rPr>
              <a:t>TLB Index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8015" y="1887854"/>
            <a:ext cx="1028700" cy="2762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rgbClr val="00B050"/>
                </a:solidFill>
              </a:rPr>
              <a:t>Page Offset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39315" y="2854787"/>
          <a:ext cx="2468880" cy="1162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accent6"/>
                          </a:solidFill>
                        </a:rPr>
                        <a:t>TLB</a:t>
                      </a:r>
                      <a:r>
                        <a:rPr lang="en-US" sz="1500" baseline="0" dirty="0">
                          <a:solidFill>
                            <a:schemeClr val="accent6"/>
                          </a:solidFill>
                        </a:rPr>
                        <a:t> Tag</a:t>
                      </a:r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C000"/>
                          </a:solidFill>
                        </a:rPr>
                        <a:t>PPN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3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accent6"/>
                          </a:solidFill>
                        </a:rPr>
                        <a:t>(used just like in a cache)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</a:t>
                      </a:r>
                      <a:r>
                        <a:rPr lang="en-US" sz="1800" b="1" baseline="0" dirty="0"/>
                        <a:t> . .</a:t>
                      </a:r>
                      <a:endParaRPr lang="en-US" sz="1800" b="1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139315" y="2603492"/>
            <a:ext cx="2468880" cy="3155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prstTxWarp prst="textNoShape">
              <a:avLst/>
            </a:prstTxWarp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100" dirty="0">
                <a:latin typeface="+mj-lt"/>
              </a:rPr>
              <a:t>TLB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933575" y="2164079"/>
            <a:ext cx="788670" cy="1095375"/>
            <a:chOff x="1554480" y="2197100"/>
            <a:chExt cx="1051560" cy="146050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606040" y="2197100"/>
              <a:ext cx="0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4480" y="2468880"/>
              <a:ext cx="105156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54480" y="2468880"/>
              <a:ext cx="0" cy="11887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554480" y="3657600"/>
              <a:ext cx="274320" cy="0"/>
            </a:xfrm>
            <a:prstGeom prst="line">
              <a:avLst/>
            </a:prstGeom>
            <a:ln w="3810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eft Brace 19"/>
          <p:cNvSpPr/>
          <p:nvPr/>
        </p:nvSpPr>
        <p:spPr>
          <a:xfrm rot="5400000">
            <a:off x="2240280" y="927734"/>
            <a:ext cx="137160" cy="17145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780" dirty="0"/>
          </a:p>
        </p:txBody>
      </p:sp>
      <p:sp>
        <p:nvSpPr>
          <p:cNvPr id="21" name="TextBox 20"/>
          <p:cNvSpPr txBox="1"/>
          <p:nvPr/>
        </p:nvSpPr>
        <p:spPr>
          <a:xfrm>
            <a:off x="1453515" y="147637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VPN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813935" y="3739514"/>
            <a:ext cx="2674620" cy="276225"/>
            <a:chOff x="5394960" y="4572000"/>
            <a:chExt cx="3566160" cy="368300"/>
          </a:xfrm>
        </p:grpSpPr>
        <p:sp>
          <p:nvSpPr>
            <p:cNvPr id="22" name="Rectangle 21"/>
            <p:cNvSpPr/>
            <p:nvPr/>
          </p:nvSpPr>
          <p:spPr>
            <a:xfrm>
              <a:off x="5394960" y="4572000"/>
              <a:ext cx="2194560" cy="3683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rgbClr val="FFC000"/>
                  </a:solidFill>
                </a:rPr>
                <a:t>PPN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89520" y="4572000"/>
              <a:ext cx="1371600" cy="3683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50" dirty="0">
                  <a:solidFill>
                    <a:srgbClr val="00B050"/>
                  </a:solidFill>
                </a:rPr>
                <a:t>Page Offset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13935" y="4356734"/>
            <a:ext cx="2674620" cy="276225"/>
            <a:chOff x="5394960" y="5394960"/>
            <a:chExt cx="3566160" cy="368300"/>
          </a:xfrm>
        </p:grpSpPr>
        <p:sp>
          <p:nvSpPr>
            <p:cNvPr id="25" name="Rectangle 24"/>
            <p:cNvSpPr/>
            <p:nvPr/>
          </p:nvSpPr>
          <p:spPr>
            <a:xfrm>
              <a:off x="5394960" y="5394960"/>
              <a:ext cx="1280160" cy="3683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2"/>
                  </a:solidFill>
                </a:rPr>
                <a:t>Tag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5120" y="5394960"/>
              <a:ext cx="1371600" cy="3683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2"/>
                  </a:solidFill>
                </a:rPr>
                <a:t>Index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6720" y="5394960"/>
              <a:ext cx="914400" cy="3683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2"/>
                  </a:solidFill>
                </a:rPr>
                <a:t>Offset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06290" y="3259454"/>
            <a:ext cx="1030605" cy="480060"/>
            <a:chOff x="5118100" y="3657600"/>
            <a:chExt cx="1374140" cy="6400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118100" y="3657600"/>
              <a:ext cx="137160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92240" y="3657600"/>
              <a:ext cx="0" cy="640080"/>
            </a:xfrm>
            <a:prstGeom prst="line">
              <a:avLst/>
            </a:prstGeom>
            <a:ln w="381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82365" y="2164080"/>
            <a:ext cx="3291840" cy="1575277"/>
            <a:chOff x="3385820" y="1742439"/>
            <a:chExt cx="4389120" cy="2100369"/>
          </a:xfrm>
        </p:grpSpPr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3385820" y="1742439"/>
              <a:ext cx="0" cy="2743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85820" y="2014219"/>
              <a:ext cx="438912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7762240" y="2014008"/>
              <a:ext cx="0" cy="182880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169841" y="1853565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Virtual Address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13935" y="4013835"/>
            <a:ext cx="2674620" cy="346249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1800" dirty="0"/>
              <a:t>Physical Address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1590675" y="4288154"/>
          <a:ext cx="2300068" cy="89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Tag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Block Data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. . .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802006" y="4350474"/>
            <a:ext cx="685800" cy="5486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85000"/>
              </a:lnSpc>
            </a:pPr>
            <a:r>
              <a:rPr lang="en-US" sz="2100" dirty="0">
                <a:latin typeface="+mj-lt"/>
              </a:rPr>
              <a:t>Data</a:t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Cache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888105" y="4631054"/>
            <a:ext cx="2400300" cy="205740"/>
            <a:chOff x="4160520" y="5486400"/>
            <a:chExt cx="3200400" cy="27432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7353300" y="5486400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34840" y="5760720"/>
              <a:ext cx="2926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34840" y="5575300"/>
              <a:ext cx="0" cy="182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160520" y="5577840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634990" y="2985135"/>
            <a:ext cx="13525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dirty="0">
                <a:solidFill>
                  <a:srgbClr val="7030A0"/>
                </a:solidFill>
              </a:rPr>
              <a:t>PA split two different ways!</a:t>
            </a:r>
          </a:p>
        </p:txBody>
      </p:sp>
      <p:sp>
        <p:nvSpPr>
          <p:cNvPr id="46" name="Google Shape;601;g5ce8b99149_0_339">
            <a:extLst>
              <a:ext uri="{FF2B5EF4-FFF2-40B4-BE49-F238E27FC236}">
                <a16:creationId xmlns:a16="http://schemas.microsoft.com/office/drawing/2014/main" id="{2190E420-B36A-634B-A87C-067463C5BCF7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1304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Organization (2-way)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TLB tag 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TLB index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Page Offset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p+t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 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sets</a:t>
            </a: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661587" cy="1663700"/>
            <a:chOff x="6121401" y="3213100"/>
            <a:chExt cx="2661587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6979674" y="4193951"/>
              <a:ext cx="1803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TLB Index selects</a:t>
              </a:r>
            </a:p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TLBT matches tag of block within set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54A174E-168C-D54F-AC37-C9BD442AA8C2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3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3585-9983-1744-9E01-36DC32D9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Values for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3D6F-E312-6F44-9A6F-90977A22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TLB size: </a:t>
            </a:r>
            <a:r>
              <a:rPr lang="en-IN" dirty="0"/>
              <a:t>16–512 entries</a:t>
            </a:r>
            <a:br>
              <a:rPr lang="en-IN" dirty="0"/>
            </a:br>
            <a:r>
              <a:rPr lang="en-IN" dirty="0">
                <a:solidFill>
                  <a:srgbClr val="C00000"/>
                </a:solidFill>
              </a:rPr>
              <a:t>Hit time:</a:t>
            </a:r>
            <a:r>
              <a:rPr lang="en-IN" dirty="0"/>
              <a:t> 0.5–1 clock cycle</a:t>
            </a:r>
            <a:br>
              <a:rPr lang="en-IN" dirty="0"/>
            </a:br>
            <a:r>
              <a:rPr lang="en-IN" dirty="0">
                <a:solidFill>
                  <a:srgbClr val="C00000"/>
                </a:solidFill>
              </a:rPr>
              <a:t>Miss penalty: </a:t>
            </a:r>
            <a:r>
              <a:rPr lang="en-IN" dirty="0"/>
              <a:t>10–100 clock cycles</a:t>
            </a:r>
            <a:br>
              <a:rPr lang="en-IN" dirty="0"/>
            </a:br>
            <a:r>
              <a:rPr lang="en-IN" dirty="0">
                <a:solidFill>
                  <a:srgbClr val="C00000"/>
                </a:solidFill>
              </a:rPr>
              <a:t>Miss rate: </a:t>
            </a:r>
            <a:r>
              <a:rPr lang="en-IN" dirty="0"/>
              <a:t>0.01%–1% </a:t>
            </a:r>
          </a:p>
          <a:p>
            <a:r>
              <a:rPr lang="en-US" dirty="0">
                <a:solidFill>
                  <a:srgbClr val="FF0000"/>
                </a:solidFill>
              </a:rPr>
              <a:t>Associativity: </a:t>
            </a:r>
            <a:r>
              <a:rPr lang="en-US" dirty="0"/>
              <a:t>Mostly fully associative</a:t>
            </a:r>
          </a:p>
          <a:p>
            <a:r>
              <a:rPr lang="en-US" dirty="0"/>
              <a:t>TLB entry replacement</a:t>
            </a:r>
            <a:r>
              <a:rPr lang="en-US" dirty="0">
                <a:solidFill>
                  <a:srgbClr val="FF0000"/>
                </a:solidFill>
              </a:rPr>
              <a:t>: Random </a:t>
            </a:r>
            <a:r>
              <a:rPr lang="en-US" dirty="0"/>
              <a:t>(as LRU may be expensive)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4D53-0214-104C-88D6-18688032F41B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25D7-34F8-054A-859E-FABACE4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5B62-684B-9F4F-ACAD-FB44A59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Morgan Rae </a:t>
            </a:r>
            <a:r>
              <a:rPr lang="en-US" sz="2000" dirty="0" err="1"/>
              <a:t>Reschenberg</a:t>
            </a:r>
            <a:r>
              <a:rPr lang="en-US" sz="2000" dirty="0"/>
              <a:t>,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Structures), </a:t>
            </a:r>
            <a:r>
              <a:rPr lang="en-US" sz="1600" dirty="0">
                <a:hlinkClick r:id="rId2"/>
              </a:rPr>
              <a:t>http://inst.eecs.berkeley.edu/~cs61c/</a:t>
            </a:r>
            <a:endParaRPr lang="en-US" sz="2000" dirty="0"/>
          </a:p>
          <a:p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Katz,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Structures), </a:t>
            </a:r>
            <a:r>
              <a:rPr lang="en-US" sz="1600" dirty="0"/>
              <a:t>http://</a:t>
            </a:r>
            <a:r>
              <a:rPr lang="en-US" sz="1600" dirty="0" err="1"/>
              <a:t>inst.eecs.berkeley.edu</a:t>
            </a:r>
            <a:r>
              <a:rPr lang="en-US" sz="1600" dirty="0"/>
              <a:t>/~cs61c/</a:t>
            </a:r>
          </a:p>
          <a:p>
            <a:r>
              <a:rPr lang="en-US" sz="2000" dirty="0"/>
              <a:t>Chapter 6, Memory Hierarchy, Book: Computer Systems: A programmer’s perspective, </a:t>
            </a:r>
            <a:r>
              <a:rPr lang="en-IN" sz="2000" dirty="0"/>
              <a:t>Randal E. Bryant and David R. </a:t>
            </a:r>
            <a:r>
              <a:rPr lang="en-IN" sz="2000" dirty="0" err="1"/>
              <a:t>O’Hallaron</a:t>
            </a:r>
            <a:r>
              <a:rPr lang="en-IN" sz="2000" dirty="0"/>
              <a:t> </a:t>
            </a:r>
          </a:p>
          <a:p>
            <a:r>
              <a:rPr lang="en-US" sz="2000" dirty="0"/>
              <a:t>Prof </a:t>
            </a:r>
            <a:r>
              <a:rPr lang="en-US" sz="2000" dirty="0" err="1"/>
              <a:t>Onur</a:t>
            </a:r>
            <a:r>
              <a:rPr lang="en-US" sz="2000" dirty="0"/>
              <a:t> </a:t>
            </a:r>
            <a:r>
              <a:rPr lang="en-US" sz="2000" dirty="0" err="1"/>
              <a:t>Mutlu’s</a:t>
            </a:r>
            <a:r>
              <a:rPr lang="en-US" sz="2000" dirty="0"/>
              <a:t> Class Presentation, </a:t>
            </a:r>
            <a:r>
              <a:rPr lang="en-US" altLang="en-US" sz="2000" dirty="0"/>
              <a:t>ETH Zürich, Lecture 21b: Memory Hierarchy and Caches, Sprint 2020</a:t>
            </a:r>
          </a:p>
          <a:p>
            <a:r>
              <a:rPr lang="en-US" altLang="en-US" sz="2000" dirty="0"/>
              <a:t>Patterson and Hennessy, Book: Computer Organization and Design, Hardware/Software Interface, RISC-V Edition</a:t>
            </a:r>
          </a:p>
          <a:p>
            <a:r>
              <a:rPr lang="en-IN" sz="2000" dirty="0"/>
              <a:t>MIT 6.004 Spring 2020, Class on Caches</a:t>
            </a:r>
          </a:p>
          <a:p>
            <a:r>
              <a:rPr lang="en-US" sz="2000" dirty="0"/>
              <a:t>Digital Design and Computer Architecture: RISC-V Edition, Harris &amp; Harris Elsevier</a:t>
            </a:r>
            <a:endParaRPr lang="en-IN" sz="2000" dirty="0"/>
          </a:p>
          <a:p>
            <a:endParaRPr lang="en-US" altLang="en-US" sz="2000" dirty="0"/>
          </a:p>
          <a:p>
            <a:pPr marL="0" indent="0">
              <a:buNone/>
            </a:pPr>
            <a:b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59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6"/>
          <p:cNvSpPr txBox="1">
            <a:spLocks noGrp="1"/>
          </p:cNvSpPr>
          <p:nvPr>
            <p:ph type="title"/>
          </p:nvPr>
        </p:nvSpPr>
        <p:spPr>
          <a:xfrm>
            <a:off x="678125" y="-76083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/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Fetch Scenarios</a:t>
            </a:r>
            <a:endParaRPr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0" name="Google Shape;1350;p36"/>
          <p:cNvSpPr txBox="1">
            <a:spLocks noGrp="1"/>
          </p:cNvSpPr>
          <p:nvPr>
            <p:ph idx="1"/>
          </p:nvPr>
        </p:nvSpPr>
        <p:spPr>
          <a:xfrm>
            <a:off x="742635" y="2470449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Are the following scenarios for a single data access possible?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TLB Miss, Page Fault			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TLB Hit, Page Table Hit		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TLB Miss, Cache Hit			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Page Table Hit, Cache Miss		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Page Fault, Cache Hit		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3" name="Google Shape;1353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sp>
        <p:nvSpPr>
          <p:cNvPr id="1354" name="Google Shape;1354;p36"/>
          <p:cNvSpPr txBox="1"/>
          <p:nvPr/>
        </p:nvSpPr>
        <p:spPr>
          <a:xfrm>
            <a:off x="5110106" y="4347452"/>
            <a:ext cx="812799" cy="239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36"/>
          <p:cNvGrpSpPr/>
          <p:nvPr/>
        </p:nvGrpSpPr>
        <p:grpSpPr>
          <a:xfrm>
            <a:off x="1554479" y="1371600"/>
            <a:ext cx="6035038" cy="1816272"/>
            <a:chOff x="2286000" y="1371600"/>
            <a:chExt cx="6035038" cy="1816272"/>
          </a:xfrm>
        </p:grpSpPr>
        <p:sp>
          <p:nvSpPr>
            <p:cNvPr id="1356" name="Google Shape;1356;p36"/>
            <p:cNvSpPr/>
            <p:nvPr/>
          </p:nvSpPr>
          <p:spPr>
            <a:xfrm>
              <a:off x="4665944" y="1496858"/>
              <a:ext cx="751562" cy="6263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3037560" y="1622120"/>
              <a:ext cx="438410" cy="252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4227532" y="1622120"/>
              <a:ext cx="438410" cy="252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352996" y="1371600"/>
              <a:ext cx="567432" cy="31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miss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4478055" y="2147516"/>
              <a:ext cx="379912" cy="288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352996" y="2010599"/>
              <a:ext cx="565552" cy="24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4227532" y="1371600"/>
              <a:ext cx="438410" cy="313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3" name="Google Shape;1363;p36"/>
            <p:cNvCxnSpPr/>
            <p:nvPr/>
          </p:nvCxnSpPr>
          <p:spPr>
            <a:xfrm>
              <a:off x="3538603" y="2123160"/>
              <a:ext cx="0" cy="81419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4" name="Google Shape;1364;p36"/>
            <p:cNvSpPr/>
            <p:nvPr/>
          </p:nvSpPr>
          <p:spPr>
            <a:xfrm>
              <a:off x="3475973" y="2134468"/>
              <a:ext cx="751562" cy="288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miss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2286000" y="1496858"/>
              <a:ext cx="751562" cy="75156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5855917" y="1496858"/>
              <a:ext cx="1002080" cy="169101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3475973" y="1496858"/>
              <a:ext cx="751562" cy="6263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981178" y="2425874"/>
              <a:ext cx="751562" cy="6263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60"/>
                <a:buFont typeface="Calibri"/>
                <a:buNone/>
              </a:pPr>
              <a:r>
                <a:rPr lang="en-US" sz="196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9" name="Google Shape;1369;p36"/>
            <p:cNvCxnSpPr/>
            <p:nvPr/>
          </p:nvCxnSpPr>
          <p:spPr>
            <a:xfrm>
              <a:off x="3037560" y="1622120"/>
              <a:ext cx="43841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370" name="Google Shape;1370;p36"/>
            <p:cNvCxnSpPr/>
            <p:nvPr/>
          </p:nvCxnSpPr>
          <p:spPr>
            <a:xfrm>
              <a:off x="4227532" y="1622120"/>
              <a:ext cx="43841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371" name="Google Shape;1371;p36"/>
            <p:cNvCxnSpPr/>
            <p:nvPr/>
          </p:nvCxnSpPr>
          <p:spPr>
            <a:xfrm>
              <a:off x="4164903" y="2123160"/>
              <a:ext cx="0" cy="43841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1372" name="Google Shape;1372;p36"/>
            <p:cNvCxnSpPr/>
            <p:nvPr/>
          </p:nvCxnSpPr>
          <p:spPr>
            <a:xfrm>
              <a:off x="5417507" y="1622120"/>
              <a:ext cx="43841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373" name="Google Shape;1373;p36"/>
            <p:cNvCxnSpPr/>
            <p:nvPr/>
          </p:nvCxnSpPr>
          <p:spPr>
            <a:xfrm>
              <a:off x="5417507" y="1997900"/>
              <a:ext cx="438410" cy="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1374" name="Google Shape;1374;p36"/>
            <p:cNvCxnSpPr/>
            <p:nvPr/>
          </p:nvCxnSpPr>
          <p:spPr>
            <a:xfrm>
              <a:off x="4164903" y="2561573"/>
              <a:ext cx="1816273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75" name="Google Shape;1375;p36"/>
            <p:cNvGrpSpPr/>
            <p:nvPr/>
          </p:nvGrpSpPr>
          <p:grpSpPr>
            <a:xfrm>
              <a:off x="3037561" y="1997899"/>
              <a:ext cx="1628382" cy="751562"/>
              <a:chOff x="2194559" y="4572000"/>
              <a:chExt cx="2377438" cy="1097280"/>
            </a:xfrm>
          </p:grpSpPr>
          <p:cxnSp>
            <p:nvCxnSpPr>
              <p:cNvPr id="1376" name="Google Shape;1376;p36"/>
              <p:cNvCxnSpPr/>
              <p:nvPr/>
            </p:nvCxnSpPr>
            <p:spPr>
              <a:xfrm rot="10800000">
                <a:off x="4297679" y="4572000"/>
                <a:ext cx="274318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7" name="Google Shape;1377;p36"/>
              <p:cNvCxnSpPr/>
              <p:nvPr/>
            </p:nvCxnSpPr>
            <p:spPr>
              <a:xfrm rot="10800000">
                <a:off x="2194559" y="4754880"/>
                <a:ext cx="274318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378" name="Google Shape;1378;p36"/>
              <p:cNvCxnSpPr/>
              <p:nvPr/>
            </p:nvCxnSpPr>
            <p:spPr>
              <a:xfrm rot="10800000">
                <a:off x="2468880" y="5669280"/>
                <a:ext cx="1828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9" name="Google Shape;1379;p36"/>
              <p:cNvCxnSpPr/>
              <p:nvPr/>
            </p:nvCxnSpPr>
            <p:spPr>
              <a:xfrm>
                <a:off x="2468880" y="4754880"/>
                <a:ext cx="0" cy="91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0" name="Google Shape;1380;p36"/>
              <p:cNvCxnSpPr/>
              <p:nvPr/>
            </p:nvCxnSpPr>
            <p:spPr>
              <a:xfrm>
                <a:off x="4297680" y="4572000"/>
                <a:ext cx="0" cy="1097279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1" name="Google Shape;1381;p36"/>
            <p:cNvCxnSpPr/>
            <p:nvPr/>
          </p:nvCxnSpPr>
          <p:spPr>
            <a:xfrm>
              <a:off x="3538603" y="2937351"/>
              <a:ext cx="2442574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382" name="Google Shape;1382;p36"/>
            <p:cNvSpPr/>
            <p:nvPr/>
          </p:nvSpPr>
          <p:spPr>
            <a:xfrm>
              <a:off x="7360920" y="1496858"/>
              <a:ext cx="960118" cy="169101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82875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3" name="Google Shape;1383;p36"/>
            <p:cNvCxnSpPr/>
            <p:nvPr/>
          </p:nvCxnSpPr>
          <p:spPr>
            <a:xfrm>
              <a:off x="6857999" y="2561000"/>
              <a:ext cx="50292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384" name="Google Shape;1384;p36"/>
            <p:cNvCxnSpPr/>
            <p:nvPr/>
          </p:nvCxnSpPr>
          <p:spPr>
            <a:xfrm>
              <a:off x="6857999" y="2928208"/>
              <a:ext cx="50292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sp>
          <p:nvSpPr>
            <p:cNvPr id="1385" name="Google Shape;1385;p36"/>
            <p:cNvSpPr/>
            <p:nvPr/>
          </p:nvSpPr>
          <p:spPr>
            <a:xfrm>
              <a:off x="6842868" y="2330114"/>
              <a:ext cx="565549" cy="249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0" rIns="63500" bIns="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fault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6802995" y="2895433"/>
              <a:ext cx="601799" cy="292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page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7" name="Google Shape;1387;p36"/>
          <p:cNvSpPr/>
          <p:nvPr/>
        </p:nvSpPr>
        <p:spPr>
          <a:xfrm>
            <a:off x="4667792" y="2323749"/>
            <a:ext cx="519236" cy="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6"/>
          <p:cNvSpPr/>
          <p:nvPr/>
        </p:nvSpPr>
        <p:spPr>
          <a:xfrm>
            <a:off x="4628717" y="2694208"/>
            <a:ext cx="525172" cy="22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601;g5ce8b99149_0_339">
            <a:extLst>
              <a:ext uri="{FF2B5EF4-FFF2-40B4-BE49-F238E27FC236}">
                <a16:creationId xmlns:a16="http://schemas.microsoft.com/office/drawing/2014/main" id="{C9567375-ED8F-204B-B55E-5A151728CBF4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507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BAAD-9988-E143-B584-D73B92CB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US" dirty="0"/>
              <a:t>Solving Page Table Size Issue with Hierarchical Page Table</a:t>
            </a:r>
          </a:p>
        </p:txBody>
      </p:sp>
    </p:spTree>
    <p:extLst>
      <p:ext uri="{BB962C8B-B14F-4D97-AF65-F5344CB8AC3E}">
        <p14:creationId xmlns:p14="http://schemas.microsoft.com/office/powerpoint/2010/main" val="3544307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EA8A-1A73-F048-84FF-0C2CC4C3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Size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F909-585C-8E44-B0E4-E401C3BE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Given: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32 bit address space (4 </a:t>
            </a:r>
            <a:r>
              <a:rPr lang="en-US" altLang="zh-CN" dirty="0" err="1">
                <a:ea typeface="宋体" panose="02010600030101010101" pitchFamily="2" charset="-122"/>
              </a:rPr>
              <a:t>GiB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 KiB pages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page table entry of 4 bytes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Implication: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Page table is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4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MiB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per process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!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Huge size and context switching costs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Problem is more severe for 48 bit and 64 bit address spaces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48-bit Address space with 4 KiB page size, 8 byte PTE</a:t>
            </a:r>
          </a:p>
          <a:p>
            <a:pPr lvl="2"/>
            <a:r>
              <a:rPr lang="en-GB" dirty="0"/>
              <a:t>Would need a 512 </a:t>
            </a:r>
            <a:r>
              <a:rPr lang="en-GB" dirty="0" err="1"/>
              <a:t>GiB</a:t>
            </a:r>
            <a:r>
              <a:rPr lang="en-GB" dirty="0"/>
              <a:t> page table!</a:t>
            </a:r>
          </a:p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Address space usage tends to be sparse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Most programs don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t use all of 32 bits (or 48 bits)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BDA65-CF83-DC49-A334-B2DFBA8A0127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57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8F72-43AE-F544-8CC6-BD9ED719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F2A7-8F45-FE4D-BC3B-28EF0872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3887093" cy="51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Break up the logical address space into multiple page tables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simple technique is a two-level page table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Two level page table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Level 1 table</a:t>
            </a:r>
            <a:r>
              <a:rPr lang="en-GB" dirty="0"/>
              <a:t>: each PTE points to a page table (always memory resident)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Level 2 table</a:t>
            </a:r>
            <a:r>
              <a:rPr lang="en-GB" dirty="0"/>
              <a:t>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dirty="0"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7318CE-6D20-0A48-B80F-16297463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847" r="15005" b="1042"/>
          <a:stretch>
            <a:fillRect/>
          </a:stretch>
        </p:blipFill>
        <p:spPr bwMode="auto">
          <a:xfrm>
            <a:off x="4716016" y="1697831"/>
            <a:ext cx="3979862" cy="4183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7B6A298B-59EF-B54D-B2A5-42734955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764" y="2132856"/>
            <a:ext cx="842857" cy="666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Table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E227AFB4-8A2C-DC41-BB10-1581866E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1380369"/>
            <a:ext cx="842857" cy="666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Level 2</a:t>
            </a:r>
          </a:p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Tables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03CDF9C-A477-E644-AD76-4BCC80C7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128" y="990854"/>
            <a:ext cx="1002646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A488C-27CF-FD4B-BD89-C2961B599888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4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7EBC044-CAD5-7B4F-9189-FD09E7C2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page tables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02882058-D3C0-D248-BD04-E9DB6675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492375"/>
            <a:ext cx="1143000" cy="533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page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frame 0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AF1885B2-0876-4643-8BA3-C4CC89D0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025775"/>
            <a:ext cx="1143000" cy="533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page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frame 1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2C34DB40-D329-6949-BA1D-CDEA4C4F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559175"/>
            <a:ext cx="1143000" cy="533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page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frame 2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14738BDC-5A96-2B43-B129-4C84457E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159375"/>
            <a:ext cx="1143000" cy="533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page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frame Y</a:t>
            </a:r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39DA5743-058C-AB4E-A6E6-0CD31A7BEC6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594601" y="472281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3174F323-D289-0B4E-8103-DA23EDDC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092575"/>
            <a:ext cx="1143000" cy="5334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page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frame 3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2A68D8CE-794C-E743-9386-C5A91A20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133600"/>
            <a:ext cx="1427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physical memory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B667039B-AE1F-A941-A5EA-804A21C4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offset</a:t>
            </a:r>
          </a:p>
        </p:txBody>
      </p:sp>
      <p:sp>
        <p:nvSpPr>
          <p:cNvPr id="147467" name="Rectangle 11">
            <a:extLst>
              <a:ext uri="{FF2B5EF4-FFF2-40B4-BE49-F238E27FC236}">
                <a16:creationId xmlns:a16="http://schemas.microsoft.com/office/drawing/2014/main" id="{2389D16F-EFD4-6D4F-8237-AB9CA786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65425"/>
            <a:ext cx="1419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physical address</a:t>
            </a:r>
          </a:p>
        </p:txBody>
      </p:sp>
      <p:sp>
        <p:nvSpPr>
          <p:cNvPr id="147468" name="Rectangle 12">
            <a:extLst>
              <a:ext uri="{FF2B5EF4-FFF2-40B4-BE49-F238E27FC236}">
                <a16:creationId xmlns:a16="http://schemas.microsoft.com/office/drawing/2014/main" id="{01F8AF5A-ED01-4946-8D7C-D344BBCB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PPN</a:t>
            </a:r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2C7A10BC-6168-8840-AE22-E1243CD38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Rectangle 14">
            <a:extLst>
              <a:ext uri="{FF2B5EF4-FFF2-40B4-BE49-F238E27FC236}">
                <a16:creationId xmlns:a16="http://schemas.microsoft.com/office/drawing/2014/main" id="{622FFB86-0FE7-784D-B9EF-FC7B55DB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Rectangle 15">
            <a:extLst>
              <a:ext uri="{FF2B5EF4-FFF2-40B4-BE49-F238E27FC236}">
                <a16:creationId xmlns:a16="http://schemas.microsoft.com/office/drawing/2014/main" id="{CCEB8C5C-BBBC-2848-8BE9-8038C7F8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382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Level 1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page table</a:t>
            </a:r>
          </a:p>
        </p:txBody>
      </p:sp>
      <p:sp>
        <p:nvSpPr>
          <p:cNvPr id="147472" name="Rectangle 16">
            <a:extLst>
              <a:ext uri="{FF2B5EF4-FFF2-40B4-BE49-F238E27FC236}">
                <a16:creationId xmlns:a16="http://schemas.microsoft.com/office/drawing/2014/main" id="{2B9192AA-6E44-0246-90A5-3655276C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288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VPN2</a:t>
            </a:r>
          </a:p>
        </p:txBody>
      </p:sp>
      <p:sp>
        <p:nvSpPr>
          <p:cNvPr id="147473" name="Rectangle 17">
            <a:extLst>
              <a:ext uri="{FF2B5EF4-FFF2-40B4-BE49-F238E27FC236}">
                <a16:creationId xmlns:a16="http://schemas.microsoft.com/office/drawing/2014/main" id="{040D33A1-E2BA-6149-BE37-3EC3FAEA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46225"/>
            <a:ext cx="1266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virtual address</a:t>
            </a:r>
          </a:p>
        </p:txBody>
      </p:sp>
      <p:sp>
        <p:nvSpPr>
          <p:cNvPr id="147474" name="Rectangle 18">
            <a:extLst>
              <a:ext uri="{FF2B5EF4-FFF2-40B4-BE49-F238E27FC236}">
                <a16:creationId xmlns:a16="http://schemas.microsoft.com/office/drawing/2014/main" id="{53B51D6A-ED5F-0147-A92D-05CAFF62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VPN1</a:t>
            </a:r>
          </a:p>
        </p:txBody>
      </p:sp>
      <p:sp>
        <p:nvSpPr>
          <p:cNvPr id="147475" name="Freeform 19">
            <a:extLst>
              <a:ext uri="{FF2B5EF4-FFF2-40B4-BE49-F238E27FC236}">
                <a16:creationId xmlns:a16="http://schemas.microsoft.com/office/drawing/2014/main" id="{7FBA4707-3163-8348-B418-AE50A8774446}"/>
              </a:ext>
            </a:extLst>
          </p:cNvPr>
          <p:cNvSpPr>
            <a:spLocks/>
          </p:cNvSpPr>
          <p:nvPr/>
        </p:nvSpPr>
        <p:spPr bwMode="auto">
          <a:xfrm>
            <a:off x="533400" y="2133600"/>
            <a:ext cx="381000" cy="1676400"/>
          </a:xfrm>
          <a:custGeom>
            <a:avLst/>
            <a:gdLst>
              <a:gd name="T0" fmla="*/ 0 w 336"/>
              <a:gd name="T1" fmla="*/ 0 h 1104"/>
              <a:gd name="T2" fmla="*/ 0 w 336"/>
              <a:gd name="T3" fmla="*/ 1104 h 1104"/>
              <a:gd name="T4" fmla="*/ 336 w 336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104">
                <a:moveTo>
                  <a:pt x="0" y="0"/>
                </a:moveTo>
                <a:lnTo>
                  <a:pt x="0" y="1104"/>
                </a:lnTo>
                <a:lnTo>
                  <a:pt x="336" y="110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6" name="Line 20">
            <a:extLst>
              <a:ext uri="{FF2B5EF4-FFF2-40B4-BE49-F238E27FC236}">
                <a16:creationId xmlns:a16="http://schemas.microsoft.com/office/drawing/2014/main" id="{5CED3B9B-598B-3F40-9A1A-9C37654F6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733800"/>
            <a:ext cx="8382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7" name="Rectangle 21">
            <a:extLst>
              <a:ext uri="{FF2B5EF4-FFF2-40B4-BE49-F238E27FC236}">
                <a16:creationId xmlns:a16="http://schemas.microsoft.com/office/drawing/2014/main" id="{28CEB98C-CEB1-A948-AD57-D5C13B89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400">
                <a:latin typeface="Arial" panose="020B0604020202020204" pitchFamily="34" charset="0"/>
              </a:rPr>
              <a:t>offset</a:t>
            </a:r>
          </a:p>
        </p:txBody>
      </p:sp>
      <p:sp>
        <p:nvSpPr>
          <p:cNvPr id="147478" name="Rectangle 22">
            <a:extLst>
              <a:ext uri="{FF2B5EF4-FFF2-40B4-BE49-F238E27FC236}">
                <a16:creationId xmlns:a16="http://schemas.microsoft.com/office/drawing/2014/main" id="{99AAD640-1519-4E43-BE03-04D1099C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182" y="3352800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Level 2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page table </a:t>
            </a:r>
          </a:p>
        </p:txBody>
      </p:sp>
      <p:sp>
        <p:nvSpPr>
          <p:cNvPr id="147479" name="Rectangle 23">
            <a:extLst>
              <a:ext uri="{FF2B5EF4-FFF2-40B4-BE49-F238E27FC236}">
                <a16:creationId xmlns:a16="http://schemas.microsoft.com/office/drawing/2014/main" id="{0DF676FB-B4BC-B44F-81C9-31276C83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0" name="Rectangle 24">
            <a:extLst>
              <a:ext uri="{FF2B5EF4-FFF2-40B4-BE49-F238E27FC236}">
                <a16:creationId xmlns:a16="http://schemas.microsoft.com/office/drawing/2014/main" id="{14DB9026-4192-D749-9FB0-A5B28EB7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1" name="Rectangle 25">
            <a:extLst>
              <a:ext uri="{FF2B5EF4-FFF2-40B4-BE49-F238E27FC236}">
                <a16:creationId xmlns:a16="http://schemas.microsoft.com/office/drawing/2014/main" id="{656280A5-0646-7F42-A2F0-818B15EA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Rectangle 26">
            <a:extLst>
              <a:ext uri="{FF2B5EF4-FFF2-40B4-BE49-F238E27FC236}">
                <a16:creationId xmlns:a16="http://schemas.microsoft.com/office/drawing/2014/main" id="{74BBBC95-805A-1F4C-BCC6-CD04AA6F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Rectangle 27">
            <a:extLst>
              <a:ext uri="{FF2B5EF4-FFF2-40B4-BE49-F238E27FC236}">
                <a16:creationId xmlns:a16="http://schemas.microsoft.com/office/drawing/2014/main" id="{7BA4B4F4-EAFE-A141-AFBC-EEB006B9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2" y="3549650"/>
            <a:ext cx="112883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000" dirty="0">
                <a:solidFill>
                  <a:schemeClr val="accent2"/>
                </a:solidFill>
                <a:latin typeface="Arial" panose="020B0604020202020204" pitchFamily="34" charset="0"/>
              </a:rPr>
              <a:t>Level 2</a:t>
            </a:r>
            <a:endParaRPr lang="en-US" altLang="en-US" sz="1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10000"/>
              </a:spcBef>
            </a:pPr>
            <a:r>
              <a:rPr lang="en-US" altLang="en-US" sz="1000" b="1" dirty="0">
                <a:solidFill>
                  <a:schemeClr val="accent2"/>
                </a:solidFill>
                <a:latin typeface="Arial" panose="020B0604020202020204" pitchFamily="34" charset="0"/>
              </a:rPr>
              <a:t>page table </a:t>
            </a:r>
            <a:r>
              <a:rPr lang="en-US" altLang="en-US" sz="1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addr</a:t>
            </a:r>
            <a:endParaRPr lang="en-US" altLang="en-US" sz="1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7484" name="Freeform 28">
            <a:extLst>
              <a:ext uri="{FF2B5EF4-FFF2-40B4-BE49-F238E27FC236}">
                <a16:creationId xmlns:a16="http://schemas.microsoft.com/office/drawing/2014/main" id="{0E0547C8-6207-D543-B4C9-81D6A8C596D2}"/>
              </a:ext>
            </a:extLst>
          </p:cNvPr>
          <p:cNvSpPr>
            <a:spLocks/>
          </p:cNvSpPr>
          <p:nvPr/>
        </p:nvSpPr>
        <p:spPr bwMode="auto">
          <a:xfrm>
            <a:off x="2514600" y="2133600"/>
            <a:ext cx="381000" cy="2667000"/>
          </a:xfrm>
          <a:custGeom>
            <a:avLst/>
            <a:gdLst>
              <a:gd name="T0" fmla="*/ 0 w 336"/>
              <a:gd name="T1" fmla="*/ 0 h 1104"/>
              <a:gd name="T2" fmla="*/ 0 w 336"/>
              <a:gd name="T3" fmla="*/ 1104 h 1104"/>
              <a:gd name="T4" fmla="*/ 336 w 336"/>
              <a:gd name="T5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104">
                <a:moveTo>
                  <a:pt x="0" y="0"/>
                </a:moveTo>
                <a:lnTo>
                  <a:pt x="0" y="1104"/>
                </a:lnTo>
                <a:lnTo>
                  <a:pt x="336" y="110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5" name="Rectangle 29">
            <a:extLst>
              <a:ext uri="{FF2B5EF4-FFF2-40B4-BE49-F238E27FC236}">
                <a16:creationId xmlns:a16="http://schemas.microsoft.com/office/drawing/2014/main" id="{C6E2846D-B385-AA41-A329-4412EF02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Rectangle 30">
            <a:extLst>
              <a:ext uri="{FF2B5EF4-FFF2-40B4-BE49-F238E27FC236}">
                <a16:creationId xmlns:a16="http://schemas.microsoft.com/office/drawing/2014/main" id="{16E29CC8-0DE9-1C40-AF1B-0BBCB2D9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Rectangle 31">
            <a:extLst>
              <a:ext uri="{FF2B5EF4-FFF2-40B4-BE49-F238E27FC236}">
                <a16:creationId xmlns:a16="http://schemas.microsoft.com/office/drawing/2014/main" id="{4B288F0D-19BE-A643-ACF1-8C0CA2E5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8" name="Rectangle 32">
            <a:extLst>
              <a:ext uri="{FF2B5EF4-FFF2-40B4-BE49-F238E27FC236}">
                <a16:creationId xmlns:a16="http://schemas.microsoft.com/office/drawing/2014/main" id="{A1972FDA-3F0F-B24B-8E91-F0797874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9" name="Rectangle 33">
            <a:extLst>
              <a:ext uri="{FF2B5EF4-FFF2-40B4-BE49-F238E27FC236}">
                <a16:creationId xmlns:a16="http://schemas.microsoft.com/office/drawing/2014/main" id="{21EC112A-87D9-E942-B714-69066190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1143000" cy="381000"/>
          </a:xfrm>
          <a:prstGeom prst="rect">
            <a:avLst/>
          </a:prstGeom>
          <a:solidFill>
            <a:srgbClr val="F6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Rectangle 34">
            <a:extLst>
              <a:ext uri="{FF2B5EF4-FFF2-40B4-BE49-F238E27FC236}">
                <a16:creationId xmlns:a16="http://schemas.microsoft.com/office/drawing/2014/main" id="{81C9D421-F431-F744-B916-BEF81D2C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590" y="4648200"/>
            <a:ext cx="447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altLang="en-US" sz="1000" b="1" dirty="0">
                <a:solidFill>
                  <a:schemeClr val="accent2"/>
                </a:solidFill>
                <a:latin typeface="Arial" panose="020B0604020202020204" pitchFamily="34" charset="0"/>
              </a:rPr>
              <a:t>PPN</a:t>
            </a:r>
          </a:p>
        </p:txBody>
      </p:sp>
      <p:sp>
        <p:nvSpPr>
          <p:cNvPr id="147491" name="Freeform 35">
            <a:extLst>
              <a:ext uri="{FF2B5EF4-FFF2-40B4-BE49-F238E27FC236}">
                <a16:creationId xmlns:a16="http://schemas.microsoft.com/office/drawing/2014/main" id="{394535AB-048C-1246-AE40-B680B9F5D950}"/>
              </a:ext>
            </a:extLst>
          </p:cNvPr>
          <p:cNvSpPr>
            <a:spLocks/>
          </p:cNvSpPr>
          <p:nvPr/>
        </p:nvSpPr>
        <p:spPr bwMode="auto">
          <a:xfrm>
            <a:off x="4267200" y="2133600"/>
            <a:ext cx="1981200" cy="838200"/>
          </a:xfrm>
          <a:custGeom>
            <a:avLst/>
            <a:gdLst>
              <a:gd name="T0" fmla="*/ 0 w 1248"/>
              <a:gd name="T1" fmla="*/ 0 h 528"/>
              <a:gd name="T2" fmla="*/ 0 w 1248"/>
              <a:gd name="T3" fmla="*/ 96 h 528"/>
              <a:gd name="T4" fmla="*/ 1248 w 1248"/>
              <a:gd name="T5" fmla="*/ 96 h 528"/>
              <a:gd name="T6" fmla="*/ 1248 w 1248"/>
              <a:gd name="T7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528">
                <a:moveTo>
                  <a:pt x="0" y="0"/>
                </a:moveTo>
                <a:lnTo>
                  <a:pt x="0" y="96"/>
                </a:lnTo>
                <a:lnTo>
                  <a:pt x="1248" y="96"/>
                </a:lnTo>
                <a:lnTo>
                  <a:pt x="1248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2" name="Line 36">
            <a:extLst>
              <a:ext uri="{FF2B5EF4-FFF2-40B4-BE49-F238E27FC236}">
                <a16:creationId xmlns:a16="http://schemas.microsoft.com/office/drawing/2014/main" id="{DD3E984D-D1F2-1149-90CF-3952B5A94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52800"/>
            <a:ext cx="9906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EA44E0-418A-4141-A187-D0A4D1E45306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35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4F9B85-80B9-7F4D-8877-59771076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dirty="0"/>
              <a:t>Intel Core i7 Memory System</a:t>
            </a:r>
          </a:p>
        </p:txBody>
      </p:sp>
    </p:spTree>
    <p:extLst>
      <p:ext uri="{BB962C8B-B14F-4D97-AF65-F5344CB8AC3E}">
        <p14:creationId xmlns:p14="http://schemas.microsoft.com/office/powerpoint/2010/main" val="147179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64 bit @ 10.66 GB/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32 GB/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QuickPath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 links @ 25.6 GB/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each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9D42DD-0CDA-7042-A652-F7214C6B6AF6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4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TLBTag</a:t>
            </a:r>
            <a:endParaRPr lang="en-US" sz="12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05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TLBIndex</a:t>
            </a:r>
            <a:endParaRPr lang="en-US" sz="105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8335" y="3863975"/>
            <a:ext cx="404340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557844" cy="6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29770" y="3175000"/>
            <a:ext cx="519372" cy="6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03355" y="5283200"/>
            <a:ext cx="888961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 b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23535" y="3863975"/>
            <a:ext cx="404340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memory</a:t>
            </a: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 </a:t>
            </a:r>
            <a:r>
              <a:rPr lang="en-US" sz="16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(64 sets, 8 blocks/set)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38090" y="2057400"/>
            <a:ext cx="411971" cy="6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53537" y="1981200"/>
            <a:ext cx="557844" cy="60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0C0CEA4-F396-1745-83A0-3C68913B384C}"/>
              </a:ext>
            </a:extLst>
          </p:cNvPr>
          <p:cNvSpPr txBox="1"/>
          <p:nvPr/>
        </p:nvSpPr>
        <p:spPr>
          <a:xfrm>
            <a:off x="2977615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D5553-05B6-D34F-815E-2713C64E3417}"/>
              </a:ext>
            </a:extLst>
          </p:cNvPr>
          <p:cNvSpPr txBox="1"/>
          <p:nvPr/>
        </p:nvSpPr>
        <p:spPr>
          <a:xfrm>
            <a:off x="6892925" y="5916612"/>
            <a:ext cx="123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Calibri" pitchFamily="34" charset="0"/>
              </a:rPr>
              <a:t>CT: Cache Tag</a:t>
            </a:r>
          </a:p>
          <a:p>
            <a:r>
              <a:rPr lang="en-US" sz="1200" b="0" dirty="0">
                <a:latin typeface="Calibri" pitchFamily="34" charset="0"/>
              </a:rPr>
              <a:t>CI: Cache Index</a:t>
            </a:r>
          </a:p>
          <a:p>
            <a:r>
              <a:rPr lang="en-US" sz="1200" b="0" dirty="0">
                <a:latin typeface="Calibri" pitchFamily="34" charset="0"/>
              </a:rPr>
              <a:t>CO: Cache Offset</a:t>
            </a:r>
          </a:p>
        </p:txBody>
      </p:sp>
    </p:spTree>
    <p:extLst>
      <p:ext uri="{BB962C8B-B14F-4D97-AF65-F5344CB8AC3E}">
        <p14:creationId xmlns:p14="http://schemas.microsoft.com/office/powerpoint/2010/main" val="2048143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4F9B85-80B9-7F4D-8877-59771076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dirty="0"/>
              <a:t>TLBs in Datapath</a:t>
            </a:r>
          </a:p>
        </p:txBody>
      </p:sp>
    </p:spTree>
    <p:extLst>
      <p:ext uri="{BB962C8B-B14F-4D97-AF65-F5344CB8AC3E}">
        <p14:creationId xmlns:p14="http://schemas.microsoft.com/office/powerpoint/2010/main" val="16033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6BAAD-9988-E143-B584-D73B92CB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95105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384D5-3044-EB42-ABF8-C7441B98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TLBs in Datapath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DC261-F828-4045-9408-B1045BAA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9" y="1628800"/>
            <a:ext cx="8316416" cy="4187491"/>
          </a:xfrm>
          <a:prstGeom prst="rect">
            <a:avLst/>
          </a:prstGeom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5B3A131B-CC16-784B-AA10-18694315101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26076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5A1AD-C538-194C-8BA9-FD1F4D78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Page Table Walker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8F9A-01CE-F54A-B4B5-83B99555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 Approach (without Page Table Walker)</a:t>
            </a:r>
          </a:p>
          <a:p>
            <a:pPr lvl="1"/>
            <a:r>
              <a:rPr lang="en-IN" dirty="0"/>
              <a:t>Processor is expected to context switch to the OS on every TLB miss, interrupting user-level execution, flushing the pipeline, and polluting caches </a:t>
            </a:r>
          </a:p>
          <a:p>
            <a:r>
              <a:rPr lang="en-IN" dirty="0"/>
              <a:t>Hardware page table walkers (PTWs) that are used to handle TLB misses without invoking the OS</a:t>
            </a:r>
          </a:p>
          <a:p>
            <a:endParaRPr lang="en-US" dirty="0"/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56AD9B66-2DDD-6E43-84EC-F5E0B7FEF45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77212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8"/>
          <p:cNvSpPr txBox="1">
            <a:spLocks noGrp="1"/>
          </p:cNvSpPr>
          <p:nvPr>
            <p:ph type="title"/>
          </p:nvPr>
        </p:nvSpPr>
        <p:spPr>
          <a:xfrm>
            <a:off x="457200" y="27431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Address Translation</a:t>
            </a:r>
            <a:endParaRPr dirty="0"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274319" y="1600200"/>
            <a:ext cx="2788624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3374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3657600" y="2068709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1645918" y="3410712"/>
            <a:ext cx="1828800" cy="786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2834640" y="4745735"/>
            <a:ext cx="1463038" cy="786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731520" y="4745735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5669280" y="3410712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6858000" y="4745735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4572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2450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5779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557799" y="4142232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4731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7589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4754880" y="4745735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5669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4754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2560318" y="2856491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3565150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1645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5669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6675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7589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1645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3566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731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2647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1645918" y="3804539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1" name="Google Shape;601;g5ce8b99149_0_339">
            <a:extLst>
              <a:ext uri="{FF2B5EF4-FFF2-40B4-BE49-F238E27FC236}">
                <a16:creationId xmlns:a16="http://schemas.microsoft.com/office/drawing/2014/main" id="{E0B10A51-FCAB-374F-8069-AF2DEBAE0DC3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03795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Virtual Memory: 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system uses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Memory for storing Page Table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TLB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Hierarchical Page Table</a:t>
            </a:r>
          </a:p>
        </p:txBody>
      </p:sp>
    </p:spTree>
    <p:extLst>
      <p:ext uri="{BB962C8B-B14F-4D97-AF65-F5344CB8AC3E}">
        <p14:creationId xmlns:p14="http://schemas.microsoft.com/office/powerpoint/2010/main" val="3480687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Each process has it’s own (virtual) address space	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144" y="1261045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280" y="1219578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81FB6F-E369-8447-BE4C-3712625FF228}"/>
              </a:ext>
            </a:extLst>
          </p:cNvPr>
          <p:cNvSpPr/>
          <p:nvPr/>
        </p:nvSpPr>
        <p:spPr bwMode="auto">
          <a:xfrm>
            <a:off x="1345457" y="5505125"/>
            <a:ext cx="942256" cy="30562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ABCF24-DF2B-3E4D-9CBF-40CCFFB3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1" y="1798283"/>
            <a:ext cx="2427400" cy="4125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C38B17-0215-CC48-BE2B-29505415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50" y="1747013"/>
            <a:ext cx="2427400" cy="4125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3C5774-F31E-6B4F-A5A5-3C2ADD42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70813"/>
            <a:ext cx="2427400" cy="4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vs. Physical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4831263"/>
            <a:ext cx="7896225" cy="14853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Process uses it’s own address space</a:t>
            </a:r>
          </a:p>
          <a:p>
            <a:r>
              <a:rPr lang="en-US" dirty="0"/>
              <a:t>Processes use virtual addresses, e.g., 0 </a:t>
            </a:r>
            <a:r>
              <a:rPr lang="is-IS" dirty="0"/>
              <a:t>… 0xffff,ffff</a:t>
            </a:r>
          </a:p>
          <a:p>
            <a:pPr lvl="1"/>
            <a:r>
              <a:rPr lang="is-IS" dirty="0"/>
              <a:t>Many processes, all using same (conflicting) addresses</a:t>
            </a:r>
            <a:endParaRPr lang="en-US" dirty="0"/>
          </a:p>
          <a:p>
            <a:r>
              <a:rPr lang="en-US" dirty="0"/>
              <a:t>Memory uses physical addresses (also, e.g., 0 </a:t>
            </a:r>
            <a:r>
              <a:rPr lang="is-IS" dirty="0"/>
              <a:t>... 0xffff,ffff)</a:t>
            </a:r>
          </a:p>
          <a:p>
            <a:pPr>
              <a:buClr>
                <a:schemeClr val="tx1"/>
              </a:buClr>
            </a:pPr>
            <a:r>
              <a:rPr lang="is-IS" b="1" i="1" dirty="0">
                <a:solidFill>
                  <a:srgbClr val="FF0000"/>
                </a:solidFill>
              </a:rPr>
              <a:t>Memory manager maps virtual to physical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288" y="2079982"/>
            <a:ext cx="1543050" cy="2005965"/>
            <a:chOff x="609600" y="1676400"/>
            <a:chExt cx="3048000" cy="3962400"/>
          </a:xfrm>
        </p:grpSpPr>
        <p:grpSp>
          <p:nvGrpSpPr>
            <p:cNvPr id="8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Processor (&amp; Caches)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Datapath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9"/>
            <p:cNvGrpSpPr/>
            <p:nvPr/>
          </p:nvGrpSpPr>
          <p:grpSpPr>
            <a:xfrm>
              <a:off x="914399" y="3505200"/>
              <a:ext cx="2381837" cy="1979962"/>
              <a:chOff x="914399" y="3505200"/>
              <a:chExt cx="2381837" cy="19799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grpSp>
            <p:nvGrpSpPr>
              <p:cNvPr id="11" name="Group 25"/>
              <p:cNvGrpSpPr/>
              <p:nvPr/>
            </p:nvGrpSpPr>
            <p:grpSpPr>
              <a:xfrm>
                <a:off x="914399" y="3886200"/>
                <a:ext cx="2362202" cy="1324681"/>
                <a:chOff x="1600199" y="3962400"/>
                <a:chExt cx="1600201" cy="1324681"/>
              </a:xfrm>
              <a:solidFill>
                <a:srgbClr val="9BBB59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76087" y="4010378"/>
                  <a:ext cx="1377074" cy="1276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Registers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14400" y="4724400"/>
                <a:ext cx="2381836" cy="760762"/>
                <a:chOff x="4572000" y="3429000"/>
                <a:chExt cx="2381836" cy="760762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86406" y="3460218"/>
                  <a:ext cx="2367430" cy="7295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(ALU)</a:t>
                  </a: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6352442" y="2079982"/>
            <a:ext cx="1428750" cy="2005965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270"/>
          <p:cNvGrpSpPr/>
          <p:nvPr/>
        </p:nvGrpSpPr>
        <p:grpSpPr>
          <a:xfrm>
            <a:off x="6495317" y="2387321"/>
            <a:ext cx="1143000" cy="1555071"/>
            <a:chOff x="4953000" y="1981200"/>
            <a:chExt cx="1524000" cy="3429000"/>
          </a:xfrm>
        </p:grpSpPr>
        <p:grpSp>
          <p:nvGrpSpPr>
            <p:cNvPr id="3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181600" y="3352799"/>
              <a:ext cx="1066800" cy="67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Bytes</a:t>
              </a:r>
            </a:p>
          </p:txBody>
        </p:sp>
      </p:grpSp>
      <p:sp>
        <p:nvSpPr>
          <p:cNvPr id="237" name="Left-Right Arrow 236"/>
          <p:cNvSpPr/>
          <p:nvPr/>
        </p:nvSpPr>
        <p:spPr>
          <a:xfrm>
            <a:off x="5929175" y="2924171"/>
            <a:ext cx="408298" cy="274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8" y="1772050"/>
            <a:ext cx="1858864" cy="2416892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4790440" y="2917251"/>
            <a:ext cx="364241" cy="26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Left Arrow 260"/>
          <p:cNvSpPr/>
          <p:nvPr/>
        </p:nvSpPr>
        <p:spPr>
          <a:xfrm>
            <a:off x="2922127" y="2930214"/>
            <a:ext cx="750920" cy="266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62278" y="2079982"/>
            <a:ext cx="751925" cy="20059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4621396" y="2935540"/>
            <a:ext cx="13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5057431" y="2943211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61125" y="4226549"/>
            <a:ext cx="341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of these (software &amp; hardware cores)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378942" y="4226549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F9B80-7F59-F842-B52B-84AB410C7BDA}"/>
              </a:ext>
            </a:extLst>
          </p:cNvPr>
          <p:cNvSpPr/>
          <p:nvPr/>
        </p:nvSpPr>
        <p:spPr>
          <a:xfrm>
            <a:off x="4997335" y="1211299"/>
            <a:ext cx="138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7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e39b67067_0_0"/>
          <p:cNvSpPr txBox="1">
            <a:spLocks noGrp="1"/>
          </p:cNvSpPr>
          <p:nvPr>
            <p:ph type="title"/>
          </p:nvPr>
        </p:nvSpPr>
        <p:spPr>
          <a:xfrm>
            <a:off x="457200" y="10620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Paged Virtual Memory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1" name="Google Shape;371;g5e39b67067_0_0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502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fontAlgn="base">
              <a:buNone/>
            </a:pPr>
            <a:r>
              <a:rPr lang="en-US" sz="2600" dirty="0"/>
              <a:t>Divide virtual memory and physical memory into equally sized segments called pages:</a:t>
            </a:r>
            <a:endParaRPr sz="2600" dirty="0"/>
          </a:p>
        </p:txBody>
      </p:sp>
      <p:sp>
        <p:nvSpPr>
          <p:cNvPr id="372" name="Google Shape;372;g5e39b67067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73" name="Google Shape;373;g5e39b67067_0_0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74" name="Google Shape;374;g5e39b67067_0_0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75" name="Google Shape;375;g5e39b67067_0_0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5e39b67067_0_0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g5e39b67067_0_0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8" name="Google Shape;378;g5e39b67067_0_0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14AAC258-EBD1-B849-828B-00BFA28D58F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Morgan Rae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Reschenberg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, Course 61C, 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Univ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19093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Process has a page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1971379"/>
            <a:ext cx="846413" cy="1058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3139018"/>
            <a:ext cx="846413" cy="1058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4306656"/>
            <a:ext cx="846413" cy="105861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38142" y="1971378"/>
          <a:ext cx="926757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2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27608" y="1598780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(DRAM)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31318" y="2192295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48946" y="1817712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432744" y="3369854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51681" y="3008475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31318" y="4530011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608817" y="4174081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5092" y="2463531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445094" y="3633775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45093" y="4810712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063955" y="2854413"/>
            <a:ext cx="1139138" cy="74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3955" y="2444277"/>
            <a:ext cx="1139138" cy="2676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62321" y="2274749"/>
            <a:ext cx="1140772" cy="173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 flipV="1">
            <a:off x="5065379" y="3322423"/>
            <a:ext cx="1172763" cy="44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3128" y="5557268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Each process has a dedicated page table. Physical memory non-consecutive.</a:t>
            </a:r>
          </a:p>
        </p:txBody>
      </p:sp>
    </p:spTree>
    <p:extLst>
      <p:ext uri="{BB962C8B-B14F-4D97-AF65-F5344CB8AC3E}">
        <p14:creationId xmlns:p14="http://schemas.microsoft.com/office/powerpoint/2010/main" val="14884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39b67067_0_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to Physical Address</a:t>
            </a:r>
            <a:endParaRPr/>
          </a:p>
        </p:txBody>
      </p:sp>
      <p:sp>
        <p:nvSpPr>
          <p:cNvPr id="599" name="Google Shape;599;g5e39b67067_0_158"/>
          <p:cNvSpPr/>
          <p:nvPr/>
        </p:nvSpPr>
        <p:spPr>
          <a:xfrm>
            <a:off x="1289563" y="655625"/>
            <a:ext cx="6587400" cy="7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g5e39b67067_0_158"/>
          <p:cNvSpPr/>
          <p:nvPr/>
        </p:nvSpPr>
        <p:spPr>
          <a:xfrm>
            <a:off x="1267038" y="146365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g5e39b67067_0_158"/>
          <p:cNvSpPr/>
          <p:nvPr/>
        </p:nvSpPr>
        <p:spPr>
          <a:xfrm>
            <a:off x="5046388" y="146365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2" name="Google Shape;602;g5e39b67067_0_158"/>
          <p:cNvCxnSpPr>
            <a:cxnSpLocks/>
            <a:stCxn id="601" idx="2"/>
          </p:cNvCxnSpPr>
          <p:nvPr/>
        </p:nvCxnSpPr>
        <p:spPr>
          <a:xfrm>
            <a:off x="6461638" y="2202550"/>
            <a:ext cx="0" cy="14424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g5e39b67067_0_158"/>
          <p:cNvSpPr/>
          <p:nvPr/>
        </p:nvSpPr>
        <p:spPr>
          <a:xfrm>
            <a:off x="1289563" y="452125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g5e39b67067_0_158"/>
          <p:cNvSpPr/>
          <p:nvPr/>
        </p:nvSpPr>
        <p:spPr>
          <a:xfrm>
            <a:off x="5068913" y="452125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g5e39b67067_0_158"/>
          <p:cNvSpPr/>
          <p:nvPr/>
        </p:nvSpPr>
        <p:spPr>
          <a:xfrm>
            <a:off x="1289575" y="226400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6" name="Google Shape;606;g5e39b67067_0_158"/>
          <p:cNvCxnSpPr>
            <a:stCxn id="600" idx="2"/>
          </p:cNvCxnSpPr>
          <p:nvPr/>
        </p:nvCxnSpPr>
        <p:spPr>
          <a:xfrm>
            <a:off x="3125538" y="2202550"/>
            <a:ext cx="0" cy="56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g5e39b67067_0_158"/>
          <p:cNvCxnSpPr/>
          <p:nvPr/>
        </p:nvCxnSpPr>
        <p:spPr>
          <a:xfrm>
            <a:off x="3125538" y="3961150"/>
            <a:ext cx="0" cy="56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g5e39b67067_0_158"/>
          <p:cNvSpPr/>
          <p:nvPr/>
        </p:nvSpPr>
        <p:spPr>
          <a:xfrm>
            <a:off x="1289563" y="5321600"/>
            <a:ext cx="6587400" cy="7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g5e39b67067_0_158"/>
          <p:cNvCxnSpPr/>
          <p:nvPr/>
        </p:nvCxnSpPr>
        <p:spPr>
          <a:xfrm>
            <a:off x="6461638" y="3553150"/>
            <a:ext cx="0" cy="9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30ADE1E6-E154-6C42-A0FB-E63633AD9766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735500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37 Virtual Memory - 2" id="{5173AAD4-973A-CB40-BB8E-7DA6A1706D4D}" vid="{FAB84751-44F2-F14B-A1BA-B908E9A0326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7 Virtual Memory - 2" id="{5173AAD4-973A-CB40-BB8E-7DA6A1706D4D}" vid="{E238334C-B89F-F945-A13D-D16D61268ED5}"/>
    </a:ext>
  </a:extLst>
</a:theme>
</file>

<file path=ppt/theme/theme3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D497B4AB-8AAA-C646-944F-B0D42827B1F1}" vid="{A578F4F1-9FAA-0343-84BF-CCC33027759F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4086</TotalTime>
  <Words>2675</Words>
  <Application>Microsoft Macintosh PowerPoint</Application>
  <PresentationFormat>On-screen Show (4:3)</PresentationFormat>
  <Paragraphs>702</Paragraphs>
  <Slides>43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3" baseType="lpstr">
      <vt:lpstr>굴림</vt:lpstr>
      <vt:lpstr>ＭＳ Ｐゴシック</vt:lpstr>
      <vt:lpstr>ＭＳ Ｐゴシック</vt:lpstr>
      <vt:lpstr>宋体</vt:lpstr>
      <vt:lpstr>Arial</vt:lpstr>
      <vt:lpstr>Arial Narrow</vt:lpstr>
      <vt:lpstr>Calibri</vt:lpstr>
      <vt:lpstr>Calibri Light</vt:lpstr>
      <vt:lpstr>Consolas</vt:lpstr>
      <vt:lpstr>Courier New</vt:lpstr>
      <vt:lpstr>Tahoma</vt:lpstr>
      <vt:lpstr>Times New Roman</vt:lpstr>
      <vt:lpstr>Verdana</vt:lpstr>
      <vt:lpstr>Wingdings</vt:lpstr>
      <vt:lpstr>Wingdings 2</vt:lpstr>
      <vt:lpstr>template2007</vt:lpstr>
      <vt:lpstr>Custom Design</vt:lpstr>
      <vt:lpstr>CS61C</vt:lpstr>
      <vt:lpstr>1_template2007</vt:lpstr>
      <vt:lpstr>VISIO</vt:lpstr>
      <vt:lpstr> CS 211 Computer Architecture  Lecture 41: Virtual Memory Part-3 Protection, TLB, Hierarchical Page Table</vt:lpstr>
      <vt:lpstr>We will study today ..</vt:lpstr>
      <vt:lpstr>Acknowledgements</vt:lpstr>
      <vt:lpstr>Last Class</vt:lpstr>
      <vt:lpstr>Each process has it’s own (virtual) address space </vt:lpstr>
      <vt:lpstr>Virtual vs. Physical Addresses</vt:lpstr>
      <vt:lpstr>Paged Virtual Memory</vt:lpstr>
      <vt:lpstr>Each Process has a page table</vt:lpstr>
      <vt:lpstr>Virtual to Physical Address</vt:lpstr>
      <vt:lpstr>Page Table on Physical Memory</vt:lpstr>
      <vt:lpstr>Page Hit</vt:lpstr>
      <vt:lpstr>Address Translation With a Page Table</vt:lpstr>
      <vt:lpstr>Virtual Memory Examples</vt:lpstr>
      <vt:lpstr>Virtual Memory Example</vt:lpstr>
      <vt:lpstr>Virtual Memory Example </vt:lpstr>
      <vt:lpstr>Page Table Example-1</vt:lpstr>
      <vt:lpstr>Virtual Memory: Example - 2</vt:lpstr>
      <vt:lpstr>Virtual Memory: Example - 2</vt:lpstr>
      <vt:lpstr>Protection Provided by Virtual Memory</vt:lpstr>
      <vt:lpstr>VM provides Memory Protection</vt:lpstr>
      <vt:lpstr>Speeding up – Address Translation using TLB (Translation Look Aside Buffer)</vt:lpstr>
      <vt:lpstr>Virtual Memory Problem</vt:lpstr>
      <vt:lpstr>TLBs  and  Caches</vt:lpstr>
      <vt:lpstr>TLB and Cache</vt:lpstr>
      <vt:lpstr>Fetching Data on a Memory Read</vt:lpstr>
      <vt:lpstr>Summary of Address Translation Symbols</vt:lpstr>
      <vt:lpstr>TLB Organization (1-way)</vt:lpstr>
      <vt:lpstr>TLB Organization (2-way)</vt:lpstr>
      <vt:lpstr>Typical Values for a TLB</vt:lpstr>
      <vt:lpstr>Data Fetch Scenarios</vt:lpstr>
      <vt:lpstr>Solving Page Table Size Issue with Hierarchical Page Table</vt:lpstr>
      <vt:lpstr>Page Table Size Issue</vt:lpstr>
      <vt:lpstr>Multilevel Page Table</vt:lpstr>
      <vt:lpstr>Two-level page tables</vt:lpstr>
      <vt:lpstr>Translating with a k-level Page Table</vt:lpstr>
      <vt:lpstr>Intel Core i7 Memory System</vt:lpstr>
      <vt:lpstr>Intel Core i7 Memory System</vt:lpstr>
      <vt:lpstr>End-to-end Core i7 Address Translation</vt:lpstr>
      <vt:lpstr>TLBs in Datapath</vt:lpstr>
      <vt:lpstr>TLBs in Datapath</vt:lpstr>
      <vt:lpstr>Hardware Page Table Walker</vt:lpstr>
      <vt:lpstr>Address Translation</vt:lpstr>
      <vt:lpstr>Virtual Memory: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:</dc:title>
  <dc:creator>Microsoft Office User</dc:creator>
  <dc:description>Redesign of slides created by Randal E. Bryant and David R. O'Hallaron</dc:description>
  <cp:lastModifiedBy>Microsoft Office User</cp:lastModifiedBy>
  <cp:revision>52</cp:revision>
  <cp:lastPrinted>2010-01-19T15:27:43Z</cp:lastPrinted>
  <dcterms:created xsi:type="dcterms:W3CDTF">2020-12-01T11:53:20Z</dcterms:created>
  <dcterms:modified xsi:type="dcterms:W3CDTF">2021-12-12T12:18:23Z</dcterms:modified>
</cp:coreProperties>
</file>