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55"/>
  </p:notesMasterIdLst>
  <p:handoutMasterIdLst>
    <p:handoutMasterId r:id="rId56"/>
  </p:handoutMasterIdLst>
  <p:sldIdLst>
    <p:sldId id="4449" r:id="rId3"/>
    <p:sldId id="4467" r:id="rId4"/>
    <p:sldId id="685" r:id="rId5"/>
    <p:sldId id="4418" r:id="rId6"/>
    <p:sldId id="259" r:id="rId7"/>
    <p:sldId id="1182" r:id="rId8"/>
    <p:sldId id="266" r:id="rId9"/>
    <p:sldId id="574" r:id="rId10"/>
    <p:sldId id="4469" r:id="rId11"/>
    <p:sldId id="310" r:id="rId12"/>
    <p:sldId id="4444" r:id="rId13"/>
    <p:sldId id="4455" r:id="rId14"/>
    <p:sldId id="497" r:id="rId15"/>
    <p:sldId id="315" r:id="rId16"/>
    <p:sldId id="301" r:id="rId17"/>
    <p:sldId id="4450" r:id="rId18"/>
    <p:sldId id="317" r:id="rId19"/>
    <p:sldId id="498" r:id="rId20"/>
    <p:sldId id="318" r:id="rId21"/>
    <p:sldId id="319" r:id="rId22"/>
    <p:sldId id="1183" r:id="rId23"/>
    <p:sldId id="4456" r:id="rId24"/>
    <p:sldId id="4457" r:id="rId25"/>
    <p:sldId id="4470" r:id="rId26"/>
    <p:sldId id="499" r:id="rId27"/>
    <p:sldId id="4452" r:id="rId28"/>
    <p:sldId id="4459" r:id="rId29"/>
    <p:sldId id="305" r:id="rId30"/>
    <p:sldId id="4461" r:id="rId31"/>
    <p:sldId id="4462" r:id="rId32"/>
    <p:sldId id="478" r:id="rId33"/>
    <p:sldId id="260" r:id="rId34"/>
    <p:sldId id="274" r:id="rId35"/>
    <p:sldId id="261" r:id="rId36"/>
    <p:sldId id="262" r:id="rId37"/>
    <p:sldId id="708" r:id="rId38"/>
    <p:sldId id="766" r:id="rId39"/>
    <p:sldId id="4475" r:id="rId40"/>
    <p:sldId id="4476" r:id="rId41"/>
    <p:sldId id="4466" r:id="rId42"/>
    <p:sldId id="714" r:id="rId43"/>
    <p:sldId id="715" r:id="rId44"/>
    <p:sldId id="509" r:id="rId45"/>
    <p:sldId id="4479" r:id="rId46"/>
    <p:sldId id="479" r:id="rId47"/>
    <p:sldId id="285" r:id="rId48"/>
    <p:sldId id="4478" r:id="rId49"/>
    <p:sldId id="4477" r:id="rId50"/>
    <p:sldId id="286" r:id="rId51"/>
    <p:sldId id="4417" r:id="rId52"/>
    <p:sldId id="4420" r:id="rId53"/>
    <p:sldId id="488" r:id="rId54"/>
  </p:sldIdLst>
  <p:sldSz cx="9144000" cy="6858000" type="screen4x3"/>
  <p:notesSz cx="7302500" cy="9586913"/>
  <p:custDataLst>
    <p:tags r:id="rId57"/>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68135"/>
    <a:srgbClr val="E1A04D"/>
    <a:srgbClr val="E0F4E3"/>
    <a:srgbClr val="E0E0E0"/>
    <a:srgbClr val="E3E4E6"/>
    <a:srgbClr val="FFFF99"/>
    <a:srgbClr val="FF9999"/>
    <a:srgbClr val="EFBFBF"/>
    <a:srgbClr val="A8E799"/>
    <a:srgbClr val="CDF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11" autoAdjust="0"/>
    <p:restoredTop sz="94433"/>
  </p:normalViewPr>
  <p:slideViewPr>
    <p:cSldViewPr snapToObjects="1">
      <p:cViewPr varScale="1">
        <p:scale>
          <a:sx n="93" d="100"/>
          <a:sy n="93" d="100"/>
        </p:scale>
        <p:origin x="480"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3" d="100"/>
          <a:sy n="63" d="100"/>
        </p:scale>
        <p:origin x="302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ora.com/What-amount-of-data-is-transferred-between-a-mouse-and-a-laptop-when-they%E2%80%99re-connected-via-USB"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toragereview.com/ssd_vs_hdd" TargetMode="External"/><Relationship Id="rId4" Type="http://schemas.openxmlformats.org/officeDocument/2006/relationships/hyperlink" Target="https://www.howtogeek.com/193866/are-there-any-benefits-from-plugging-your-mouse-into-a-usb-3.0-por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a:extLst>
              <a:ext uri="{FF2B5EF4-FFF2-40B4-BE49-F238E27FC236}">
                <a16:creationId xmlns:a16="http://schemas.microsoft.com/office/drawing/2014/main" id="{FBFB6F39-1D9D-3E47-ADFF-2FB471E32DA8}"/>
              </a:ext>
            </a:extLst>
          </p:cNvPr>
          <p:cNvSpPr>
            <a:spLocks noGrp="1" noRot="1" noChangeAspect="1" noChangeArrowheads="1" noTextEdit="1"/>
          </p:cNvSpPr>
          <p:nvPr>
            <p:ph type="sldImg"/>
          </p:nvPr>
        </p:nvSpPr>
        <p:spPr>
          <a:ln/>
        </p:spPr>
      </p:sp>
      <p:sp>
        <p:nvSpPr>
          <p:cNvPr id="6146" name="Notes Placeholder 2">
            <a:extLst>
              <a:ext uri="{FF2B5EF4-FFF2-40B4-BE49-F238E27FC236}">
                <a16:creationId xmlns:a16="http://schemas.microsoft.com/office/drawing/2014/main" id="{6C1749FB-52D3-5443-91E7-A3E512522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7" name="Slide Number Placeholder 3">
            <a:extLst>
              <a:ext uri="{FF2B5EF4-FFF2-40B4-BE49-F238E27FC236}">
                <a16:creationId xmlns:a16="http://schemas.microsoft.com/office/drawing/2014/main" id="{3DB9A89F-DC23-724B-A7B5-DCAECB60B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2B9D8EB2-CBFC-A54E-A3A2-E60C5C8E78B2}" type="slidenum">
              <a:rPr lang="en-US" altLang="en-US" sz="1200" b="0" smtClean="0">
                <a:latin typeface="Times New Roman" panose="02020603050405020304" pitchFamily="18" charset="0"/>
              </a:rPr>
              <a:pPr/>
              <a:t>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06007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54:notes"/>
          <p:cNvSpPr txBox="1">
            <a:spLocks noGrp="1"/>
          </p:cNvSpPr>
          <p:nvPr>
            <p:ph type="body" idx="1"/>
          </p:nvPr>
        </p:nvSpPr>
        <p:spPr>
          <a:xfrm>
            <a:off x="731520" y="4560570"/>
            <a:ext cx="5852160" cy="4320540"/>
          </a:xfrm>
          <a:prstGeom prst="rect">
            <a:avLst/>
          </a:prstGeom>
          <a:noFill/>
          <a:ln>
            <a:noFill/>
          </a:ln>
        </p:spPr>
        <p:txBody>
          <a:bodyPr spcFirstLastPara="1" wrap="square" lIns="97000" tIns="97000" rIns="97000" bIns="97000" anchor="ctr" anchorCtr="0">
            <a:noAutofit/>
          </a:bodyPr>
          <a:lstStyle/>
          <a:p>
            <a:pPr marL="0" lvl="0" indent="0" algn="l" rtl="0">
              <a:lnSpc>
                <a:spcPct val="100000"/>
              </a:lnSpc>
              <a:spcBef>
                <a:spcPts val="0"/>
              </a:spcBef>
              <a:spcAft>
                <a:spcPts val="0"/>
              </a:spcAft>
              <a:buSzPts val="1400"/>
              <a:buNone/>
            </a:pPr>
            <a:endParaRPr/>
          </a:p>
        </p:txBody>
      </p:sp>
      <p:sp>
        <p:nvSpPr>
          <p:cNvPr id="846" name="Google Shape;846;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187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56:notes"/>
          <p:cNvSpPr txBox="1">
            <a:spLocks noGrp="1"/>
          </p:cNvSpPr>
          <p:nvPr>
            <p:ph type="body" idx="1"/>
          </p:nvPr>
        </p:nvSpPr>
        <p:spPr>
          <a:xfrm>
            <a:off x="731520" y="4560570"/>
            <a:ext cx="5852160" cy="4320540"/>
          </a:xfrm>
          <a:prstGeom prst="rect">
            <a:avLst/>
          </a:prstGeom>
          <a:noFill/>
          <a:ln>
            <a:noFill/>
          </a:ln>
        </p:spPr>
        <p:txBody>
          <a:bodyPr spcFirstLastPara="1" wrap="square" lIns="97000" tIns="97000" rIns="97000" bIns="97000" anchor="ctr" anchorCtr="0">
            <a:noAutofit/>
          </a:bodyPr>
          <a:lstStyle/>
          <a:p>
            <a:pPr marL="0" lvl="0" indent="0" algn="l" rtl="0">
              <a:lnSpc>
                <a:spcPct val="100000"/>
              </a:lnSpc>
              <a:spcBef>
                <a:spcPts val="0"/>
              </a:spcBef>
              <a:spcAft>
                <a:spcPts val="0"/>
              </a:spcAft>
              <a:buSzPts val="1400"/>
              <a:buNone/>
            </a:pPr>
            <a:endParaRPr/>
          </a:p>
        </p:txBody>
      </p:sp>
      <p:sp>
        <p:nvSpPr>
          <p:cNvPr id="860" name="Google Shape;860;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718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17231837-5CB2-104B-A45C-D818C2D9DDB9}"/>
              </a:ext>
            </a:extLst>
          </p:cNvPr>
          <p:cNvSpPr>
            <a:spLocks noGrp="1" noRot="1" noChangeAspect="1" noChangeArrowheads="1" noTextEdit="1"/>
          </p:cNvSpPr>
          <p:nvPr>
            <p:ph type="sldImg"/>
          </p:nvPr>
        </p:nvSpPr>
        <p:spPr/>
      </p:sp>
      <p:sp>
        <p:nvSpPr>
          <p:cNvPr id="83970" name="Rectangle 3">
            <a:extLst>
              <a:ext uri="{FF2B5EF4-FFF2-40B4-BE49-F238E27FC236}">
                <a16:creationId xmlns:a16="http://schemas.microsoft.com/office/drawing/2014/main" id="{89F25073-AB3D-D244-BDBE-084D16132D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9681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57:notes"/>
          <p:cNvSpPr txBox="1">
            <a:spLocks noGrp="1"/>
          </p:cNvSpPr>
          <p:nvPr>
            <p:ph type="body" idx="1"/>
          </p:nvPr>
        </p:nvSpPr>
        <p:spPr>
          <a:xfrm>
            <a:off x="731520" y="4560570"/>
            <a:ext cx="5852160" cy="4320540"/>
          </a:xfrm>
          <a:prstGeom prst="rect">
            <a:avLst/>
          </a:prstGeom>
          <a:noFill/>
          <a:ln>
            <a:noFill/>
          </a:ln>
        </p:spPr>
        <p:txBody>
          <a:bodyPr spcFirstLastPara="1" wrap="square" lIns="97000" tIns="97000" rIns="97000" bIns="97000" anchor="ctr" anchorCtr="0">
            <a:noAutofit/>
          </a:bodyPr>
          <a:lstStyle/>
          <a:p>
            <a:pPr marL="0" lvl="0" indent="0" algn="l" rtl="0">
              <a:lnSpc>
                <a:spcPct val="100000"/>
              </a:lnSpc>
              <a:spcBef>
                <a:spcPts val="0"/>
              </a:spcBef>
              <a:spcAft>
                <a:spcPts val="0"/>
              </a:spcAft>
              <a:buSzPts val="1400"/>
              <a:buNone/>
            </a:pPr>
            <a:endParaRPr/>
          </a:p>
        </p:txBody>
      </p:sp>
      <p:sp>
        <p:nvSpPr>
          <p:cNvPr id="868" name="Google Shape;868;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438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58:notes"/>
          <p:cNvSpPr txBox="1">
            <a:spLocks noGrp="1"/>
          </p:cNvSpPr>
          <p:nvPr>
            <p:ph type="body" idx="1"/>
          </p:nvPr>
        </p:nvSpPr>
        <p:spPr>
          <a:xfrm>
            <a:off x="731520" y="4560570"/>
            <a:ext cx="5852160" cy="4320540"/>
          </a:xfrm>
          <a:prstGeom prst="rect">
            <a:avLst/>
          </a:prstGeom>
          <a:noFill/>
          <a:ln>
            <a:noFill/>
          </a:ln>
        </p:spPr>
        <p:txBody>
          <a:bodyPr spcFirstLastPara="1" wrap="square" lIns="97000" tIns="97000" rIns="97000" bIns="97000" anchor="ctr" anchorCtr="0">
            <a:noAutofit/>
          </a:bodyPr>
          <a:lstStyle/>
          <a:p>
            <a:pPr marL="0" lvl="0" indent="0" algn="l" rtl="0">
              <a:lnSpc>
                <a:spcPct val="100000"/>
              </a:lnSpc>
              <a:spcBef>
                <a:spcPts val="0"/>
              </a:spcBef>
              <a:spcAft>
                <a:spcPts val="0"/>
              </a:spcAft>
              <a:buSzPts val="1400"/>
              <a:buNone/>
            </a:pPr>
            <a:endParaRPr/>
          </a:p>
        </p:txBody>
      </p:sp>
      <p:sp>
        <p:nvSpPr>
          <p:cNvPr id="875" name="Google Shape;875;p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09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3238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0072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6996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e7b2e43bd_4_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e7b2e43bd_4_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3" name="Google Shape;883;g5e7b2e43bd_4_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24</a:t>
            </a:fld>
            <a:endParaRPr/>
          </a:p>
        </p:txBody>
      </p:sp>
    </p:spTree>
    <p:extLst>
      <p:ext uri="{BB962C8B-B14F-4D97-AF65-F5344CB8AC3E}">
        <p14:creationId xmlns:p14="http://schemas.microsoft.com/office/powerpoint/2010/main" val="257409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A213C322-3E28-8041-9A64-FCDE6AFA3710}"/>
              </a:ext>
            </a:extLst>
          </p:cNvPr>
          <p:cNvSpPr>
            <a:spLocks noGrp="1" noRot="1" noChangeAspect="1" noChangeArrowheads="1" noTextEdit="1"/>
          </p:cNvSpPr>
          <p:nvPr>
            <p:ph type="sldImg"/>
          </p:nvPr>
        </p:nvSpPr>
        <p:spPr/>
      </p:sp>
      <p:sp>
        <p:nvSpPr>
          <p:cNvPr id="86018" name="Rectangle 3">
            <a:extLst>
              <a:ext uri="{FF2B5EF4-FFF2-40B4-BE49-F238E27FC236}">
                <a16:creationId xmlns:a16="http://schemas.microsoft.com/office/drawing/2014/main" id="{F27EE60A-5E2B-A047-AFF5-CF1265D0CD3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660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526798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AEC91AB7-0C4E-624F-8888-CD5892DF9490}"/>
              </a:ext>
            </a:extLst>
          </p:cNvPr>
          <p:cNvSpPr>
            <a:spLocks noGrp="1" noRot="1" noChangeAspect="1" noChangeArrowheads="1" noTextEdit="1"/>
          </p:cNvSpPr>
          <p:nvPr>
            <p:ph type="sldImg"/>
          </p:nvPr>
        </p:nvSpPr>
        <p:spPr/>
      </p:sp>
      <p:sp>
        <p:nvSpPr>
          <p:cNvPr id="53250" name="Rectangle 3">
            <a:extLst>
              <a:ext uri="{FF2B5EF4-FFF2-40B4-BE49-F238E27FC236}">
                <a16:creationId xmlns:a16="http://schemas.microsoft.com/office/drawing/2014/main" id="{DF0278AB-F114-5B40-B481-E7F3E40D9D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39935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7FD463-BA9E-6B46-BBBA-AA52BB76482F}"/>
              </a:ext>
            </a:extLst>
          </p:cNvPr>
          <p:cNvSpPr>
            <a:spLocks noGrp="1" noChangeArrowheads="1"/>
          </p:cNvSpPr>
          <p:nvPr>
            <p:ph type="sldNum" sz="quarter" idx="5"/>
          </p:nvPr>
        </p:nvSpPr>
        <p:spPr>
          <a:ln/>
        </p:spPr>
        <p:txBody>
          <a:bodyPr/>
          <a:lstStyle/>
          <a:p>
            <a:fld id="{4B2E6206-E0B3-6848-A0FC-BDE32A63CB49}" type="slidenum">
              <a:rPr lang="en-US" altLang="en-US"/>
              <a:pPr/>
              <a:t>28</a:t>
            </a:fld>
            <a:endParaRPr lang="en-US" altLang="en-US"/>
          </a:p>
        </p:txBody>
      </p:sp>
      <p:sp>
        <p:nvSpPr>
          <p:cNvPr id="94210" name="Rectangle 2">
            <a:extLst>
              <a:ext uri="{FF2B5EF4-FFF2-40B4-BE49-F238E27FC236}">
                <a16:creationId xmlns:a16="http://schemas.microsoft.com/office/drawing/2014/main" id="{A8996065-EA92-2F4B-BD04-16646DA43990}"/>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47047200-8FF1-0D41-ACEA-D78FED577E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21315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7D351A-73BD-8A48-9092-F55C39D2FAFC}"/>
              </a:ext>
            </a:extLst>
          </p:cNvPr>
          <p:cNvSpPr>
            <a:spLocks noGrp="1" noChangeArrowheads="1"/>
          </p:cNvSpPr>
          <p:nvPr>
            <p:ph type="sldNum" sz="quarter" idx="5"/>
          </p:nvPr>
        </p:nvSpPr>
        <p:spPr>
          <a:ln/>
        </p:spPr>
        <p:txBody>
          <a:bodyPr/>
          <a:lstStyle/>
          <a:p>
            <a:fld id="{9CCCFFB4-4EE7-0C47-9428-0B68022332ED}" type="slidenum">
              <a:rPr lang="en-US" altLang="en-US"/>
              <a:pPr/>
              <a:t>33</a:t>
            </a:fld>
            <a:endParaRPr lang="en-US" altLang="en-US"/>
          </a:p>
        </p:txBody>
      </p:sp>
      <p:sp>
        <p:nvSpPr>
          <p:cNvPr id="96258" name="Rectangle 2">
            <a:extLst>
              <a:ext uri="{FF2B5EF4-FFF2-40B4-BE49-F238E27FC236}">
                <a16:creationId xmlns:a16="http://schemas.microsoft.com/office/drawing/2014/main" id="{E9A0000A-55CD-624A-B267-756C138D8BD8}"/>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CBF70C97-59F8-5645-9B45-02BC84448B8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742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3438752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D2B94DB-F4F6-2444-BD39-AE927A88380A}"/>
              </a:ext>
            </a:extLst>
          </p:cNvPr>
          <p:cNvSpPr>
            <a:spLocks noGrp="1" noRot="1" noChangeAspect="1" noChangeArrowheads="1" noTextEdit="1"/>
          </p:cNvSpPr>
          <p:nvPr>
            <p:ph type="sldImg"/>
          </p:nvPr>
        </p:nvSpPr>
        <p:spPr/>
      </p:sp>
      <p:sp>
        <p:nvSpPr>
          <p:cNvPr id="63490" name="Rectangle 3">
            <a:extLst>
              <a:ext uri="{FF2B5EF4-FFF2-40B4-BE49-F238E27FC236}">
                <a16:creationId xmlns:a16="http://schemas.microsoft.com/office/drawing/2014/main" id="{0F94F5EC-8F52-8B4E-BCFC-E36AD559EC6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8618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B98C002C-F30B-A540-854E-CF78FEB4D5BD}"/>
              </a:ext>
            </a:extLst>
          </p:cNvPr>
          <p:cNvSpPr>
            <a:spLocks noGrp="1" noRot="1" noChangeAspect="1" noChangeArrowheads="1" noTextEdit="1"/>
          </p:cNvSpPr>
          <p:nvPr>
            <p:ph type="sldImg"/>
          </p:nvPr>
        </p:nvSpPr>
        <p:spPr/>
      </p:sp>
      <p:sp>
        <p:nvSpPr>
          <p:cNvPr id="106498" name="Rectangle 3">
            <a:extLst>
              <a:ext uri="{FF2B5EF4-FFF2-40B4-BE49-F238E27FC236}">
                <a16:creationId xmlns:a16="http://schemas.microsoft.com/office/drawing/2014/main" id="{14955D4F-2603-6543-A789-FE9C13378C9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85826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47BE0815-2713-834B-AC04-95DDA24D8423}"/>
              </a:ext>
            </a:extLst>
          </p:cNvPr>
          <p:cNvSpPr>
            <a:spLocks noChangeArrowheads="1"/>
          </p:cNvSpPr>
          <p:nvPr>
            <p:ph type="body" idx="1"/>
          </p:nvPr>
        </p:nvSpPr>
        <p:spPr bwMode="auto">
          <a:xfrm>
            <a:off x="1219200" y="3257550"/>
            <a:ext cx="67056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17" tIns="45201" rIns="92017" bIns="45201"/>
          <a:lstStyle/>
          <a:p>
            <a:r>
              <a:rPr lang="en-US" altLang="en-US"/>
              <a:t>There are substantial differences between the design requirements for the I/O buses and processor-memory buses and the backplane buses.</a:t>
            </a:r>
          </a:p>
          <a:p>
            <a:r>
              <a:rPr lang="en-US" altLang="en-US"/>
              <a:t>Consequently, there are two different schemes for  communication on the bus: synchronous and asynchronous.</a:t>
            </a:r>
          </a:p>
          <a:p>
            <a:r>
              <a:rPr lang="en-US" altLang="en-US"/>
              <a:t>Synchronous bus includes a clock in the control lines and a fixed protocol for communication that is relative to the clock.</a:t>
            </a:r>
          </a:p>
          <a:p>
            <a:r>
              <a:rPr lang="en-US" altLang="en-US"/>
              <a:t>Since the protocol is fixed and everything happens with respect to the clock, it involves very logic and can run very fast.  Most  processor-memory buses fall into this category.</a:t>
            </a:r>
          </a:p>
          <a:p>
            <a:r>
              <a:rPr lang="en-US" altLang="en-US"/>
              <a:t>Synchronous buses have two major disadvantages: (1) every device on the bus must run at the same clock rate. (2) And if they are fast, they must be short to avoid clock skew problem.</a:t>
            </a:r>
          </a:p>
          <a:p>
            <a:r>
              <a:rPr lang="en-US" altLang="en-US"/>
              <a:t>By definition, an asynchronous bus is not clocked so it can accommodate a wide range of devices at different clock rates and can be lengthened without worrying about clock skew.</a:t>
            </a:r>
          </a:p>
          <a:p>
            <a:r>
              <a:rPr lang="en-US" altLang="en-US"/>
              <a:t>The draw back is that it can be slow and more complex because a handshaking protocol is needed to coordinate the transmission of data between the sender and receiver.</a:t>
            </a:r>
          </a:p>
          <a:p>
            <a:endParaRPr lang="en-US" altLang="en-US"/>
          </a:p>
          <a:p>
            <a:r>
              <a:rPr lang="en-US" altLang="en-US"/>
              <a:t>+2 = 28 min. (Y:08)</a:t>
            </a:r>
          </a:p>
        </p:txBody>
      </p:sp>
      <p:sp>
        <p:nvSpPr>
          <p:cNvPr id="392195" name="Rectangle 3">
            <a:extLst>
              <a:ext uri="{FF2B5EF4-FFF2-40B4-BE49-F238E27FC236}">
                <a16:creationId xmlns:a16="http://schemas.microsoft.com/office/drawing/2014/main" id="{A2ADC81E-63D9-964D-8457-4D0A8204505A}"/>
              </a:ext>
            </a:extLst>
          </p:cNvPr>
          <p:cNvSpPr>
            <a:spLocks noChangeArrowheads="1"/>
          </p:cNvSpPr>
          <p:nvPr>
            <p:ph type="sldImg"/>
          </p:nvPr>
        </p:nvSpPr>
        <p:spPr bwMode="auto">
          <a:xfrm>
            <a:off x="2863850" y="519113"/>
            <a:ext cx="3416300" cy="2562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09986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BBFCA7-7AB8-234C-9C2A-2E419AA62F5F}"/>
              </a:ext>
            </a:extLst>
          </p:cNvPr>
          <p:cNvSpPr>
            <a:spLocks noGrp="1" noChangeArrowheads="1"/>
          </p:cNvSpPr>
          <p:nvPr>
            <p:ph type="sldNum" sz="quarter" idx="5"/>
          </p:nvPr>
        </p:nvSpPr>
        <p:spPr>
          <a:ln/>
        </p:spPr>
        <p:txBody>
          <a:bodyPr/>
          <a:lstStyle/>
          <a:p>
            <a:fld id="{4F3150D0-7C5E-1247-A037-D9A62EFC0123}" type="slidenum">
              <a:rPr lang="en-US" altLang="en-US"/>
              <a:pPr/>
              <a:t>46</a:t>
            </a:fld>
            <a:endParaRPr lang="en-US" altLang="en-US"/>
          </a:p>
        </p:txBody>
      </p:sp>
      <p:sp>
        <p:nvSpPr>
          <p:cNvPr id="104450" name="Rectangle 2">
            <a:extLst>
              <a:ext uri="{FF2B5EF4-FFF2-40B4-BE49-F238E27FC236}">
                <a16:creationId xmlns:a16="http://schemas.microsoft.com/office/drawing/2014/main" id="{97204906-A129-6A48-8734-4A41642E7923}"/>
              </a:ext>
            </a:extLst>
          </p:cNvPr>
          <p:cNvSpPr>
            <a:spLocks noChangeArrowheads="1" noTextEdit="1"/>
          </p:cNvSpPr>
          <p:nvPr>
            <p:ph type="sldImg"/>
          </p:nvPr>
        </p:nvSpPr>
        <p:spPr>
          <a:ln/>
        </p:spPr>
      </p:sp>
      <p:sp>
        <p:nvSpPr>
          <p:cNvPr id="104451" name="Rectangle 3">
            <a:extLst>
              <a:ext uri="{FF2B5EF4-FFF2-40B4-BE49-F238E27FC236}">
                <a16:creationId xmlns:a16="http://schemas.microsoft.com/office/drawing/2014/main" id="{26A6B502-C931-2548-8DC6-E105EB04CBA4}"/>
              </a:ext>
            </a:extLst>
          </p:cNvPr>
          <p:cNvSpPr>
            <a:spLocks noGrp="1" noChangeArrowheads="1"/>
          </p:cNvSpPr>
          <p:nvPr>
            <p:ph type="body" idx="1"/>
          </p:nvPr>
        </p:nvSpPr>
        <p:spPr/>
        <p:txBody>
          <a:bodyPr/>
          <a:lstStyle/>
          <a:p>
            <a:r>
              <a:rPr lang="en-US" altLang="en-US"/>
              <a:t>Timing of a Read Operation</a:t>
            </a:r>
          </a:p>
        </p:txBody>
      </p:sp>
    </p:spTree>
    <p:extLst>
      <p:ext uri="{BB962C8B-B14F-4D97-AF65-F5344CB8AC3E}">
        <p14:creationId xmlns:p14="http://schemas.microsoft.com/office/powerpoint/2010/main" val="4111804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47BE0815-2713-834B-AC04-95DDA24D8423}"/>
              </a:ext>
            </a:extLst>
          </p:cNvPr>
          <p:cNvSpPr>
            <a:spLocks noChangeArrowheads="1"/>
          </p:cNvSpPr>
          <p:nvPr>
            <p:ph type="body" idx="1"/>
          </p:nvPr>
        </p:nvSpPr>
        <p:spPr bwMode="auto">
          <a:xfrm>
            <a:off x="1219200" y="3257550"/>
            <a:ext cx="67056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17" tIns="45201" rIns="92017" bIns="45201"/>
          <a:lstStyle/>
          <a:p>
            <a:r>
              <a:rPr lang="en-US" altLang="en-US"/>
              <a:t>There are substantial differences between the design requirements for the I/O buses and processor-memory buses and the backplane buses.</a:t>
            </a:r>
          </a:p>
          <a:p>
            <a:r>
              <a:rPr lang="en-US" altLang="en-US"/>
              <a:t>Consequently, there are two different schemes for  communication on the bus: synchronous and asynchronous.</a:t>
            </a:r>
          </a:p>
          <a:p>
            <a:r>
              <a:rPr lang="en-US" altLang="en-US"/>
              <a:t>Synchronous bus includes a clock in the control lines and a fixed protocol for communication that is relative to the clock.</a:t>
            </a:r>
          </a:p>
          <a:p>
            <a:r>
              <a:rPr lang="en-US" altLang="en-US"/>
              <a:t>Since the protocol is fixed and everything happens with respect to the clock, it involves very logic and can run very fast.  Most  processor-memory buses fall into this category.</a:t>
            </a:r>
          </a:p>
          <a:p>
            <a:r>
              <a:rPr lang="en-US" altLang="en-US"/>
              <a:t>Synchronous buses have two major disadvantages: (1) every device on the bus must run at the same clock rate. (2) And if they are fast, they must be short to avoid clock skew problem.</a:t>
            </a:r>
          </a:p>
          <a:p>
            <a:r>
              <a:rPr lang="en-US" altLang="en-US"/>
              <a:t>By definition, an asynchronous bus is not clocked so it can accommodate a wide range of devices at different clock rates and can be lengthened without worrying about clock skew.</a:t>
            </a:r>
          </a:p>
          <a:p>
            <a:r>
              <a:rPr lang="en-US" altLang="en-US"/>
              <a:t>The draw back is that it can be slow and more complex because a handshaking protocol is needed to coordinate the transmission of data between the sender and receiver.</a:t>
            </a:r>
          </a:p>
          <a:p>
            <a:endParaRPr lang="en-US" altLang="en-US"/>
          </a:p>
          <a:p>
            <a:r>
              <a:rPr lang="en-US" altLang="en-US"/>
              <a:t>+2 = 28 min. (Y:08)</a:t>
            </a:r>
          </a:p>
        </p:txBody>
      </p:sp>
      <p:sp>
        <p:nvSpPr>
          <p:cNvPr id="392195" name="Rectangle 3">
            <a:extLst>
              <a:ext uri="{FF2B5EF4-FFF2-40B4-BE49-F238E27FC236}">
                <a16:creationId xmlns:a16="http://schemas.microsoft.com/office/drawing/2014/main" id="{A2ADC81E-63D9-964D-8457-4D0A8204505A}"/>
              </a:ext>
            </a:extLst>
          </p:cNvPr>
          <p:cNvSpPr>
            <a:spLocks noChangeArrowheads="1"/>
          </p:cNvSpPr>
          <p:nvPr>
            <p:ph type="sldImg"/>
          </p:nvPr>
        </p:nvSpPr>
        <p:spPr bwMode="auto">
          <a:xfrm>
            <a:off x="2863850" y="519113"/>
            <a:ext cx="3416300" cy="2562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58492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348524-976E-434F-B24B-5DD9D3F8A64C}"/>
              </a:ext>
            </a:extLst>
          </p:cNvPr>
          <p:cNvSpPr>
            <a:spLocks noGrp="1" noChangeArrowheads="1"/>
          </p:cNvSpPr>
          <p:nvPr>
            <p:ph type="sldNum" sz="quarter" idx="5"/>
          </p:nvPr>
        </p:nvSpPr>
        <p:spPr>
          <a:ln/>
        </p:spPr>
        <p:txBody>
          <a:bodyPr/>
          <a:lstStyle/>
          <a:p>
            <a:fld id="{00B59476-4E8E-9740-ADE9-94939ED5193B}" type="slidenum">
              <a:rPr lang="en-US" altLang="en-US"/>
              <a:pPr/>
              <a:t>49</a:t>
            </a:fld>
            <a:endParaRPr lang="en-US" altLang="en-US"/>
          </a:p>
        </p:txBody>
      </p:sp>
      <p:sp>
        <p:nvSpPr>
          <p:cNvPr id="105474" name="Rectangle 2">
            <a:extLst>
              <a:ext uri="{FF2B5EF4-FFF2-40B4-BE49-F238E27FC236}">
                <a16:creationId xmlns:a16="http://schemas.microsoft.com/office/drawing/2014/main" id="{AC019ADC-A0BD-D143-9D67-A688A24F5D35}"/>
              </a:ext>
            </a:extLst>
          </p:cNvPr>
          <p:cNvSpPr>
            <a:spLocks noChangeArrowheads="1" noTextEdit="1"/>
          </p:cNvSpPr>
          <p:nvPr>
            <p:ph type="sldImg"/>
          </p:nvPr>
        </p:nvSpPr>
        <p:spPr>
          <a:ln/>
        </p:spPr>
      </p:sp>
      <p:sp>
        <p:nvSpPr>
          <p:cNvPr id="105475" name="Rectangle 3">
            <a:extLst>
              <a:ext uri="{FF2B5EF4-FFF2-40B4-BE49-F238E27FC236}">
                <a16:creationId xmlns:a16="http://schemas.microsoft.com/office/drawing/2014/main" id="{5AB6E9E3-8929-D544-8B10-96C3A6B91B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1867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2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216" name="Google Shape;216;p27: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5</a:t>
            </a:fld>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7617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8EC2479-D611-5546-B4F9-809CDB743E08}"/>
              </a:ext>
            </a:extLst>
          </p:cNvPr>
          <p:cNvSpPr>
            <a:spLocks noGrp="1" noRot="1" noChangeAspect="1" noChangeArrowheads="1" noTextEdit="1"/>
          </p:cNvSpPr>
          <p:nvPr>
            <p:ph type="sldImg"/>
          </p:nvPr>
        </p:nvSpPr>
        <p:spPr/>
      </p:sp>
      <p:sp>
        <p:nvSpPr>
          <p:cNvPr id="61442" name="Rectangle 3">
            <a:extLst>
              <a:ext uri="{FF2B5EF4-FFF2-40B4-BE49-F238E27FC236}">
                <a16:creationId xmlns:a16="http://schemas.microsoft.com/office/drawing/2014/main" id="{0F866212-AE7B-1449-80D0-F01991DB289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0709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576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keyboard - 1~30*8 byte per second</a:t>
            </a:r>
            <a:r>
              <a:rPr lang="en-US" sz="1100" u="sng">
                <a:solidFill>
                  <a:schemeClr val="hlink"/>
                </a:solidFill>
                <a:latin typeface="Arial"/>
                <a:ea typeface="Arial"/>
                <a:cs typeface="Arial"/>
                <a:sym typeface="Arial"/>
                <a:hlinkClick r:id="rId3"/>
              </a:rPr>
              <a:t>https://www.quora.com/What-amount-of-data-is-transferred-between-a-mouse-and-a-laptop-when-they%E2%80%99re-connected-via-USB</a:t>
            </a:r>
            <a:endParaRPr/>
          </a:p>
          <a:p>
            <a:pPr marL="0" lvl="0" indent="0" algn="l" rtl="0">
              <a:lnSpc>
                <a:spcPct val="100000"/>
              </a:lnSpc>
              <a:spcBef>
                <a:spcPts val="0"/>
              </a:spcBef>
              <a:spcAft>
                <a:spcPts val="0"/>
              </a:spcAft>
              <a:buSzPts val="1400"/>
              <a:buNone/>
            </a:pPr>
            <a:r>
              <a:rPr lang="en-US"/>
              <a:t>mouse - ~400 byte per second </a:t>
            </a:r>
            <a:r>
              <a:rPr lang="en-US" sz="1100" u="sng">
                <a:solidFill>
                  <a:schemeClr val="hlink"/>
                </a:solidFill>
                <a:latin typeface="Arial"/>
                <a:ea typeface="Arial"/>
                <a:cs typeface="Arial"/>
                <a:sym typeface="Arial"/>
                <a:hlinkClick r:id="rId4"/>
              </a:rPr>
              <a:t>https://www.howtogeek.com/193866/are-there-any-benefits-from-plugging-your-mouse-into-a-usb-3.0-port/</a:t>
            </a:r>
            <a:br>
              <a:rPr lang="en-US"/>
            </a:br>
            <a:r>
              <a:rPr lang="en-US"/>
              <a:t>microphone - 44.1 kHz * 16 bit audio</a:t>
            </a:r>
            <a:endParaRPr/>
          </a:p>
          <a:p>
            <a:pPr marL="0" lvl="0" indent="0" algn="l" rtl="0">
              <a:lnSpc>
                <a:spcPct val="100000"/>
              </a:lnSpc>
              <a:spcBef>
                <a:spcPts val="0"/>
              </a:spcBef>
              <a:spcAft>
                <a:spcPts val="0"/>
              </a:spcAft>
              <a:buSzPts val="1400"/>
              <a:buNone/>
            </a:pPr>
            <a:r>
              <a:rPr lang="en-US"/>
              <a:t>disks - </a:t>
            </a:r>
            <a:r>
              <a:rPr lang="en-US" sz="1100" u="sng">
                <a:solidFill>
                  <a:schemeClr val="hlink"/>
                </a:solidFill>
                <a:latin typeface="Arial"/>
                <a:ea typeface="Arial"/>
                <a:cs typeface="Arial"/>
                <a:sym typeface="Arial"/>
                <a:hlinkClick r:id="rId5"/>
              </a:rPr>
              <a:t>https://www.storagereview.com/ssd_vs_hdd</a:t>
            </a:r>
            <a:endParaRPr/>
          </a:p>
        </p:txBody>
      </p:sp>
      <p:sp>
        <p:nvSpPr>
          <p:cNvPr id="310" name="Google Shape;310;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820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0786" name="Rectangle 2"/>
          <p:cNvSpPr>
            <a:spLocks noGrp="1" noRot="1" noChangeAspect="1" noChangeArrowheads="1"/>
          </p:cNvSpPr>
          <p:nvPr>
            <p:ph type="sldImg"/>
          </p:nvPr>
        </p:nvSpPr>
        <p:spPr bwMode="auto">
          <a:xfrm>
            <a:off x="1160463" y="585788"/>
            <a:ext cx="4554537" cy="3416300"/>
          </a:xfrm>
          <a:prstGeom prst="rect">
            <a:avLst/>
          </a:prstGeom>
          <a:solidFill>
            <a:srgbClr val="FFFFFF"/>
          </a:solidFill>
          <a:ln>
            <a:solidFill>
              <a:srgbClr val="000000"/>
            </a:solidFill>
            <a:miter lim="800000"/>
            <a:headEnd/>
            <a:tailEnd/>
          </a:ln>
        </p:spPr>
      </p:sp>
      <p:sp>
        <p:nvSpPr>
          <p:cNvPr id="3190787" name="Rectangle 3"/>
          <p:cNvSpPr>
            <a:spLocks noGrp="1" noChangeArrowheads="1"/>
          </p:cNvSpPr>
          <p:nvPr>
            <p:ph type="body" idx="1"/>
          </p:nvPr>
        </p:nvSpPr>
        <p:spPr bwMode="auto">
          <a:xfrm>
            <a:off x="514660" y="4342777"/>
            <a:ext cx="5910840" cy="4115111"/>
          </a:xfrm>
          <a:prstGeom prst="rect">
            <a:avLst/>
          </a:prstGeom>
          <a:solidFill>
            <a:srgbClr val="FFFFFF"/>
          </a:solidFill>
          <a:ln>
            <a:solidFill>
              <a:srgbClr val="000000"/>
            </a:solidFill>
            <a:miter lim="800000"/>
            <a:headEnd/>
            <a:tailEnd/>
          </a:ln>
        </p:spPr>
        <p:txBody>
          <a:bodyPr lIns="91426" tIns="45712" rIns="91426" bIns="45712">
            <a:prstTxWarp prst="textNoShape">
              <a:avLst/>
            </a:prstTxWarp>
          </a:bodyPr>
          <a:lstStyle/>
          <a:p>
            <a:endParaRPr lang="en-US"/>
          </a:p>
        </p:txBody>
      </p:sp>
    </p:spTree>
    <p:extLst>
      <p:ext uri="{BB962C8B-B14F-4D97-AF65-F5344CB8AC3E}">
        <p14:creationId xmlns:p14="http://schemas.microsoft.com/office/powerpoint/2010/main" val="140740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5e7b2e43bd_3_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5e7b2e43bd_3_74: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7" name="Google Shape;737;g5e7b2e43bd_3_74: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9</a:t>
            </a:fld>
            <a:endParaRPr/>
          </a:p>
        </p:txBody>
      </p:sp>
    </p:spTree>
    <p:extLst>
      <p:ext uri="{BB962C8B-B14F-4D97-AF65-F5344CB8AC3E}">
        <p14:creationId xmlns:p14="http://schemas.microsoft.com/office/powerpoint/2010/main" val="65470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51:notes"/>
          <p:cNvSpPr txBox="1">
            <a:spLocks noGrp="1"/>
          </p:cNvSpPr>
          <p:nvPr>
            <p:ph type="body" idx="1"/>
          </p:nvPr>
        </p:nvSpPr>
        <p:spPr>
          <a:xfrm>
            <a:off x="550625" y="4559916"/>
            <a:ext cx="6303242" cy="4320867"/>
          </a:xfrm>
          <a:prstGeom prst="rect">
            <a:avLst/>
          </a:prstGeom>
          <a:noFill/>
          <a:ln>
            <a:noFill/>
          </a:ln>
        </p:spPr>
        <p:txBody>
          <a:bodyPr spcFirstLastPara="1" wrap="square" lIns="95600" tIns="46950" rIns="95600" bIns="46950" anchor="t" anchorCtr="0">
            <a:noAutofit/>
          </a:bodyPr>
          <a:lstStyle/>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That is, whenever an I/O device needs attention from the processor, it interrupts the processor from what it is currently doing.</a:t>
            </a:r>
            <a:endParaRPr dirty="0"/>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This is how an I/O interrupt looks in the overall scheme of things.  The processor is  minding its business when one of the I/O device wants its attention and causes an I/O interrupt.</a:t>
            </a:r>
            <a:endParaRPr dirty="0"/>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The processor then save the current PC, branch to the address where the interrupt service routine resides, and start executing the interrupt service routine.</a:t>
            </a:r>
            <a:endParaRPr dirty="0"/>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When it finishes executing the interrupt service routine, it branches back to the point of the original program where we stop and continue.</a:t>
            </a:r>
            <a:endParaRPr dirty="0"/>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The advantage of this approach is efficiency.  The user program’s progress is halted only during actual transfer.</a:t>
            </a:r>
            <a:endParaRPr dirty="0"/>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The disadvantage is that it require special hardware in the I/O device to generate the interrupt.  And on the processor side, we need special hardware to detect the interrupt and then to save the proper states so we can resume after the interrupt.</a:t>
            </a:r>
            <a:endParaRPr dirty="0"/>
          </a:p>
          <a:p>
            <a:pPr marL="0" marR="0" lvl="0" indent="0" algn="l" rtl="0">
              <a:lnSpc>
                <a:spcPct val="100000"/>
              </a:lnSpc>
              <a:spcBef>
                <a:spcPts val="0"/>
              </a:spcBef>
              <a:spcAft>
                <a:spcPts val="0"/>
              </a:spcAft>
              <a:buSzPts val="1400"/>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dirty="0">
                <a:solidFill>
                  <a:schemeClr val="dk1"/>
                </a:solidFill>
                <a:latin typeface="Calibri"/>
                <a:ea typeface="Calibri"/>
                <a:cs typeface="Calibri"/>
                <a:sym typeface="Calibri"/>
              </a:rPr>
              <a:t>+2 = 62 min. (Y:42)</a:t>
            </a:r>
            <a:endParaRPr dirty="0"/>
          </a:p>
        </p:txBody>
      </p:sp>
      <p:sp>
        <p:nvSpPr>
          <p:cNvPr id="770" name="Google Shape;770;p51:notes"/>
          <p:cNvSpPr>
            <a:spLocks noGrp="1" noRot="1" noChangeAspect="1"/>
          </p:cNvSpPr>
          <p:nvPr>
            <p:ph type="sldImg" idx="2"/>
          </p:nvPr>
        </p:nvSpPr>
        <p:spPr>
          <a:xfrm>
            <a:off x="1277938" y="620713"/>
            <a:ext cx="4773612" cy="35798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10705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3E2F55D1-91C0-FD49-BEE7-4DD9690E92EF}"/>
              </a:ext>
            </a:extLst>
          </p:cNvPr>
          <p:cNvSpPr>
            <a:spLocks noGrp="1" noRot="1" noChangeAspect="1" noChangeArrowheads="1" noTextEdit="1"/>
          </p:cNvSpPr>
          <p:nvPr>
            <p:ph type="sldImg"/>
          </p:nvPr>
        </p:nvSpPr>
        <p:spPr/>
      </p:sp>
      <p:sp>
        <p:nvSpPr>
          <p:cNvPr id="81922" name="Rectangle 3">
            <a:extLst>
              <a:ext uri="{FF2B5EF4-FFF2-40B4-BE49-F238E27FC236}">
                <a16:creationId xmlns:a16="http://schemas.microsoft.com/office/drawing/2014/main" id="{DFE87C8F-2DFC-D74E-9B89-4A30849B295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16158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Footer Placeholder 3">
            <a:extLst>
              <a:ext uri="{FF2B5EF4-FFF2-40B4-BE49-F238E27FC236}">
                <a16:creationId xmlns:a16="http://schemas.microsoft.com/office/drawing/2014/main" id="{7FDCCF0E-6683-5641-9B24-4AE01A4FDB7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1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1">
    <p:spTree>
      <p:nvGrpSpPr>
        <p:cNvPr id="1" name=""/>
        <p:cNvGrpSpPr/>
        <p:nvPr/>
      </p:nvGrpSpPr>
      <p:grpSpPr>
        <a:xfrm>
          <a:off x="0" y="0"/>
          <a:ext cx="0" cy="0"/>
          <a:chOff x="0" y="0"/>
          <a:chExt cx="0" cy="0"/>
        </a:xfrm>
      </p:grpSpPr>
      <p:sp>
        <p:nvSpPr>
          <p:cNvPr id="16" name="Rectangle 15"/>
          <p:cNvSpPr/>
          <p:nvPr/>
        </p:nvSpPr>
        <p:spPr>
          <a:xfrm>
            <a:off x="8686800" y="6253357"/>
            <a:ext cx="457200" cy="604647"/>
          </a:xfrm>
          <a:prstGeom prst="rect">
            <a:avLst/>
          </a:prstGeom>
          <a:solidFill>
            <a:srgbClr val="3A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Source Sans Pro"/>
            </a:endParaRPr>
          </a:p>
        </p:txBody>
      </p:sp>
      <p:sp>
        <p:nvSpPr>
          <p:cNvPr id="3" name="Content Placeholder 2"/>
          <p:cNvSpPr>
            <a:spLocks noGrp="1"/>
          </p:cNvSpPr>
          <p:nvPr>
            <p:ph idx="1"/>
          </p:nvPr>
        </p:nvSpPr>
        <p:spPr>
          <a:xfrm>
            <a:off x="228600" y="990600"/>
            <a:ext cx="8686800" cy="5741984"/>
          </a:xfrm>
        </p:spPr>
        <p:txBody>
          <a:bodyPr/>
          <a:lstStyle>
            <a:lvl1pPr>
              <a:defRPr sz="3200" b="0" i="0" cap="none">
                <a:solidFill>
                  <a:srgbClr val="262626"/>
                </a:solidFill>
              </a:defRPr>
            </a:lvl1pPr>
            <a:lvl2pPr marL="584200" indent="-355600">
              <a:tabLst/>
              <a:defRPr lang="en-US" sz="2800" dirty="0" smtClean="0"/>
            </a:lvl2pPr>
            <a:lvl3pPr marL="755650" indent="-285750">
              <a:tabLst/>
              <a:defRPr sz="2400">
                <a:solidFill>
                  <a:srgbClr val="262626"/>
                </a:solidFill>
              </a:defRPr>
            </a:lvl3pPr>
            <a:lvl4pPr marL="927100" indent="-228600">
              <a:tabLst/>
              <a:defRPr sz="2000">
                <a:solidFill>
                  <a:srgbClr val="262626"/>
                </a:solidFill>
              </a:defRPr>
            </a:lvl4pPr>
            <a:lvl5pPr marL="1155700" indent="-228600">
              <a:tabLst/>
              <a:defRPr sz="16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3"/>
          <p:cNvSpPr>
            <a:spLocks noGrp="1"/>
          </p:cNvSpPr>
          <p:nvPr>
            <p:ph type="title"/>
          </p:nvPr>
        </p:nvSpPr>
        <p:spPr/>
        <p:txBody>
          <a:bodyPr/>
          <a:lstStyle>
            <a:lvl1pPr>
              <a:defRPr sz="4400"/>
            </a:lvl1pPr>
          </a:lstStyle>
          <a:p>
            <a:r>
              <a:rPr lang="en-US"/>
              <a:t>Click to edit Master title style</a:t>
            </a:r>
            <a:endParaRPr lang="en-US" dirty="0"/>
          </a:p>
        </p:txBody>
      </p:sp>
      <p:sp>
        <p:nvSpPr>
          <p:cNvPr id="15" name="Slide Number Placeholder 14"/>
          <p:cNvSpPr>
            <a:spLocks noGrp="1"/>
          </p:cNvSpPr>
          <p:nvPr>
            <p:ph type="sldNum" sz="quarter" idx="10"/>
          </p:nvPr>
        </p:nvSpPr>
        <p:spPr/>
        <p:txBody>
          <a:bodyPr/>
          <a:lstStyle/>
          <a:p>
            <a:pPr>
              <a:defRPr/>
            </a:pPr>
            <a:fld id="{EFE0FDE5-1195-4879-940F-31B1BE8EAA1F}" type="slidenum">
              <a:rPr lang="en-US" smtClean="0"/>
              <a:pPr>
                <a:defRPr/>
              </a:pPr>
              <a:t>‹#›</a:t>
            </a:fld>
            <a:endParaRPr lang="en-US" dirty="0"/>
          </a:p>
        </p:txBody>
      </p:sp>
    </p:spTree>
    <p:extLst>
      <p:ext uri="{BB962C8B-B14F-4D97-AF65-F5344CB8AC3E}">
        <p14:creationId xmlns:p14="http://schemas.microsoft.com/office/powerpoint/2010/main" val="130638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07CD0-1B69-0C4A-BDAA-13E63C322093}"/>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AC996454-8CE0-994C-A1C6-182A8D89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3A4-0743-1442-9F5E-67B17F239BE0}"/>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57415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5098-B212-2F4F-91C8-CFABB103B564}"/>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F4B4C8C5-7D45-3447-AA42-8C8C17E4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F053-1D49-0A4F-8F0E-A18B2412511C}"/>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481720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D5D63-D5AA-3341-9D64-C11FCC10662E}"/>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52A18F01-78D2-D845-8A48-BB75307BD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BFCEE-14E5-B84A-807B-AE99D975B9E3}"/>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223936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9E5F-5150-284C-A315-A88A64E4B184}"/>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6" name="Footer Placeholder 5">
            <a:extLst>
              <a:ext uri="{FF2B5EF4-FFF2-40B4-BE49-F238E27FC236}">
                <a16:creationId xmlns:a16="http://schemas.microsoft.com/office/drawing/2014/main" id="{538F165D-60D4-9849-B27D-59C5B341A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36F0-B29A-304A-A821-E91791D7D5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61173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93EDD8B-FD1C-5C4A-8A29-F33DB0FB353B}"/>
              </a:ext>
            </a:extLst>
          </p:cNvPr>
          <p:cNvSpPr>
            <a:spLocks noGrp="1"/>
          </p:cNvSpPr>
          <p:nvPr>
            <p:ph type="ftr" sz="quarter" idx="10"/>
          </p:nvPr>
        </p:nvSpPr>
        <p:spPr/>
        <p:txBody>
          <a:bodyPr/>
          <a:lstStyle/>
          <a:p>
            <a:r>
              <a:rPr lang="en-US" dirty="0"/>
              <a:t>Computer Architecture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FDD7A-9C01-9C4A-8D9B-9687D2AC0ACB}"/>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8" name="Footer Placeholder 7">
            <a:extLst>
              <a:ext uri="{FF2B5EF4-FFF2-40B4-BE49-F238E27FC236}">
                <a16:creationId xmlns:a16="http://schemas.microsoft.com/office/drawing/2014/main" id="{04B46FF6-BD00-5C44-8153-520C840C2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981AF-D95F-7843-8E68-1AF4B3B18B3D}"/>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018288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3911-4067-A946-A139-BADB6840B1F1}"/>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4" name="Footer Placeholder 3">
            <a:extLst>
              <a:ext uri="{FF2B5EF4-FFF2-40B4-BE49-F238E27FC236}">
                <a16:creationId xmlns:a16="http://schemas.microsoft.com/office/drawing/2014/main" id="{CF44ECC7-2D8D-D543-861E-179739D55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C6C57-520F-B442-99D0-B12041723F5A}"/>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125393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63CE-34F6-B647-9536-A68EF6E9EEED}"/>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3" name="Footer Placeholder 2">
            <a:extLst>
              <a:ext uri="{FF2B5EF4-FFF2-40B4-BE49-F238E27FC236}">
                <a16:creationId xmlns:a16="http://schemas.microsoft.com/office/drawing/2014/main" id="{DDE99632-C7AB-A544-AE44-265A05E12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AC6F-C07C-7547-BBAC-81B54B499CBF}"/>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86030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8FA35-7ACD-0648-B1D2-856899658714}"/>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6" name="Footer Placeholder 5">
            <a:extLst>
              <a:ext uri="{FF2B5EF4-FFF2-40B4-BE49-F238E27FC236}">
                <a16:creationId xmlns:a16="http://schemas.microsoft.com/office/drawing/2014/main" id="{2F9D79A4-8337-EA47-A1D3-532D9FBA0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3FB4-DA37-0D4E-8CCA-7C1E09CC64BB}"/>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940197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9174-6366-AA4D-A43D-105A363FFF6E}"/>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6" name="Footer Placeholder 5">
            <a:extLst>
              <a:ext uri="{FF2B5EF4-FFF2-40B4-BE49-F238E27FC236}">
                <a16:creationId xmlns:a16="http://schemas.microsoft.com/office/drawing/2014/main" id="{611B2EEA-2A90-1144-BD1B-40792013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EF925-0E60-6040-8966-EF6861703A8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04708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9A98F-3755-2149-9F57-A5C625427ADA}"/>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40942732-1042-8B4B-8D4B-CAA791EB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4C13-8AB1-E942-AA03-1E41204B9B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1369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FCE0-E717-084F-9DE4-BC1FC0F627F2}"/>
              </a:ext>
            </a:extLst>
          </p:cNvPr>
          <p:cNvSpPr>
            <a:spLocks noGrp="1"/>
          </p:cNvSpPr>
          <p:nvPr>
            <p:ph type="dt" sz="half" idx="10"/>
          </p:nvPr>
        </p:nvSpPr>
        <p:spPr/>
        <p:txBody>
          <a:body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82F4D79C-BA7F-3D4F-BD19-3826E8CC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5EC-E21F-094B-89A3-26D412F2E298}"/>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4841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8F3A7AF-4748-334C-BF35-564B22ECAC2A}"/>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a:extLst>
              <a:ext uri="{FF2B5EF4-FFF2-40B4-BE49-F238E27FC236}">
                <a16:creationId xmlns:a16="http://schemas.microsoft.com/office/drawing/2014/main" id="{D935250A-3C15-C14C-B3A5-166799EFC626}"/>
              </a:ext>
            </a:extLst>
          </p:cNvPr>
          <p:cNvSpPr>
            <a:spLocks noGrp="1"/>
          </p:cNvSpPr>
          <p:nvPr>
            <p:ph type="ftr" sz="quarter" idx="10"/>
          </p:nvPr>
        </p:nvSpPr>
        <p:spPr>
          <a:xfrm>
            <a:off x="614448" y="6440055"/>
            <a:ext cx="3086100" cy="365125"/>
          </a:xfrm>
        </p:spPr>
        <p:txBody>
          <a:bodyPr/>
          <a:lstStyle/>
          <a:p>
            <a:r>
              <a:rPr lang="en-US" dirty="0"/>
              <a:t>Computer Architecture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7A0A7684-BDBD-CE48-9863-38C370ACDCC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196752"/>
            <a:ext cx="7896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rot="5400000">
            <a:off x="5597105" y="3311105"/>
            <a:ext cx="6858000" cy="23579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054804" y="6488939"/>
            <a:ext cx="367408" cy="276999"/>
          </a:xfrm>
          <a:prstGeom prst="rect">
            <a:avLst/>
          </a:prstGeom>
        </p:spPr>
        <p:txBody>
          <a:bodyPr vert="horz" lIns="91440" tIns="45720" rIns="91440" bIns="45720" rtlCol="0" anchor="ctr"/>
          <a:lstStyle/>
          <a:p>
            <a:pPr lvl="0"/>
            <a:fld id="{F5551B27-49BC-4291-80C6-707CDCF1D651}" type="slidenum">
              <a:rPr lang="en-US" sz="1200" noProof="0" smtClean="0">
                <a:solidFill>
                  <a:schemeClr val="tx1">
                    <a:tint val="75000"/>
                  </a:schemeClr>
                </a:solidFill>
                <a:latin typeface="Calibri" panose="020F0502020204030204" pitchFamily="34" charset="0"/>
                <a:cs typeface="Calibri" panose="020F0502020204030204" pitchFamily="34" charset="0"/>
              </a:rPr>
              <a:pPr lvl="0"/>
              <a:t>‹#›</a:t>
            </a:fld>
            <a:endParaRPr lang="en-US" sz="1200" dirty="0">
              <a:solidFill>
                <a:schemeClr val="tx1">
                  <a:tint val="75000"/>
                </a:schemeClr>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4877"/>
            <a:ext cx="30861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en-US" dirty="0"/>
              <a:t>Computer Architecture</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55" r:id="rId3"/>
    <p:sldLayoutId id="2147483661" r:id="rId4"/>
    <p:sldLayoutId id="2147483659" r:id="rId5"/>
    <p:sldLayoutId id="2147483658" r:id="rId6"/>
    <p:sldLayoutId id="2147483657" r:id="rId7"/>
    <p:sldLayoutId id="2147483654" r:id="rId8"/>
    <p:sldLayoutId id="2147483653" r:id="rId9"/>
    <p:sldLayoutId id="2147483652" r:id="rId10"/>
    <p:sldLayoutId id="2147483651" r:id="rId11"/>
    <p:sldLayoutId id="2147483650" r:id="rId12"/>
    <p:sldLayoutId id="2147483649" r:id="rId13"/>
    <p:sldLayoutId id="2147483668" r:id="rId14"/>
    <p:sldLayoutId id="2147483681" r:id="rId15"/>
  </p:sldLayoutIdLst>
  <p:hf sldNum="0" hd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FBB17-EB3E-2E4C-AED5-02CEF8D2473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F657-BDD1-5E4B-B319-CB7A0AE241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8BF0A-33AB-7B40-88AA-7FCF326FBD24}" type="datetimeFigureOut">
              <a:rPr lang="en-US" smtClean="0"/>
              <a:t>4/29/21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962D5-A7CC-6C4C-91DC-68796B8BC2F5}" type="slidenum">
              <a:rPr lang="en-US" smtClean="0"/>
              <a:t>‹#›</a:t>
            </a:fld>
            <a:endParaRPr lang="en-US"/>
          </a:p>
        </p:txBody>
      </p:sp>
    </p:spTree>
    <p:extLst>
      <p:ext uri="{BB962C8B-B14F-4D97-AF65-F5344CB8AC3E}">
        <p14:creationId xmlns:p14="http://schemas.microsoft.com/office/powerpoint/2010/main" val="40942869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8.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14.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34" Type="http://schemas.openxmlformats.org/officeDocument/2006/relationships/tags" Target="../tags/tag51.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33" Type="http://schemas.openxmlformats.org/officeDocument/2006/relationships/tags" Target="../tags/tag50.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tags" Target="../tags/tag46.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32" Type="http://schemas.openxmlformats.org/officeDocument/2006/relationships/tags" Target="../tags/tag49.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tags" Target="../tags/tag45.xml"/><Relationship Id="rId36" Type="http://schemas.openxmlformats.org/officeDocument/2006/relationships/image" Target="../media/image8.png"/><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tags" Target="../tags/tag48.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tags" Target="../tags/tag47.xml"/><Relationship Id="rId35" Type="http://schemas.openxmlformats.org/officeDocument/2006/relationships/slideLayout" Target="../slideLayouts/slideLayout1.xml"/><Relationship Id="rId8" Type="http://schemas.openxmlformats.org/officeDocument/2006/relationships/tags" Target="../tags/tag25.xml"/></Relationships>
</file>

<file path=ppt/slides/_rels/slide35.xml.rels><?xml version="1.0" encoding="UTF-8" standalone="yes"?>
<Relationships xmlns="http://schemas.openxmlformats.org/package/2006/relationships"><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tags" Target="../tags/tag77.xml"/><Relationship Id="rId3" Type="http://schemas.openxmlformats.org/officeDocument/2006/relationships/tags" Target="../tags/tag54.xml"/><Relationship Id="rId21" Type="http://schemas.openxmlformats.org/officeDocument/2006/relationships/tags" Target="../tags/tag72.xml"/><Relationship Id="rId34" Type="http://schemas.openxmlformats.org/officeDocument/2006/relationships/slideLayout" Target="../slideLayouts/slideLayout1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tags" Target="../tags/tag76.xml"/><Relationship Id="rId33" Type="http://schemas.openxmlformats.org/officeDocument/2006/relationships/tags" Target="../tags/tag84.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29" Type="http://schemas.openxmlformats.org/officeDocument/2006/relationships/tags" Target="../tags/tag80.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tags" Target="../tags/tag75.xml"/><Relationship Id="rId32" Type="http://schemas.openxmlformats.org/officeDocument/2006/relationships/tags" Target="../tags/tag83.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28" Type="http://schemas.openxmlformats.org/officeDocument/2006/relationships/tags" Target="../tags/tag79.xml"/><Relationship Id="rId10" Type="http://schemas.openxmlformats.org/officeDocument/2006/relationships/tags" Target="../tags/tag61.xml"/><Relationship Id="rId19" Type="http://schemas.openxmlformats.org/officeDocument/2006/relationships/tags" Target="../tags/tag70.xml"/><Relationship Id="rId31" Type="http://schemas.openxmlformats.org/officeDocument/2006/relationships/tags" Target="../tags/tag82.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tags" Target="../tags/tag78.xml"/><Relationship Id="rId30" Type="http://schemas.openxmlformats.org/officeDocument/2006/relationships/tags" Target="../tags/tag81.xml"/><Relationship Id="rId8" Type="http://schemas.openxmlformats.org/officeDocument/2006/relationships/tags" Target="../tags/tag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2">
            <a:extLst>
              <a:ext uri="{FF2B5EF4-FFF2-40B4-BE49-F238E27FC236}">
                <a16:creationId xmlns:a16="http://schemas.microsoft.com/office/drawing/2014/main" id="{93303FB0-90B2-FB4D-8CCF-88B01F0058AD}"/>
              </a:ext>
            </a:extLst>
          </p:cNvPr>
          <p:cNvSpPr>
            <a:spLocks noGrp="1" noChangeArrowheads="1"/>
          </p:cNvSpPr>
          <p:nvPr>
            <p:ph type="ctrTitle"/>
          </p:nvPr>
        </p:nvSpPr>
        <p:spPr>
          <a:xfrm>
            <a:off x="685800" y="1708150"/>
            <a:ext cx="7772400" cy="1470025"/>
          </a:xfrm>
        </p:spPr>
        <p:txBody>
          <a:bodyPr/>
          <a:lstStyle/>
          <a:p>
            <a:pPr marL="0" indent="0"/>
            <a:r>
              <a:rPr lang="en-US" altLang="en-US" sz="2800" b="0" dirty="0">
                <a:solidFill>
                  <a:srgbClr val="C00000"/>
                </a:solidFill>
              </a:rPr>
              <a:t>CS 211 Computer Architecture</a:t>
            </a:r>
            <a:br>
              <a:rPr lang="en-US" altLang="en-US" dirty="0">
                <a:solidFill>
                  <a:srgbClr val="C00000"/>
                </a:solidFill>
              </a:rPr>
            </a:br>
            <a:r>
              <a:rPr lang="en-US" altLang="en-US" sz="3000" dirty="0"/>
              <a:t>Lecture 43: </a:t>
            </a:r>
            <a:r>
              <a:rPr lang="en-US" sz="3200" dirty="0"/>
              <a:t>Input Output System – Part 2</a:t>
            </a:r>
            <a:br>
              <a:rPr lang="en-US" sz="3200" dirty="0"/>
            </a:br>
            <a:br>
              <a:rPr lang="en-US" sz="3200" dirty="0"/>
            </a:br>
            <a:endParaRPr lang="en-US" altLang="en-US" sz="3000" dirty="0"/>
          </a:p>
        </p:txBody>
      </p:sp>
      <p:sp>
        <p:nvSpPr>
          <p:cNvPr id="5122" name="Subtitle 2">
            <a:extLst>
              <a:ext uri="{FF2B5EF4-FFF2-40B4-BE49-F238E27FC236}">
                <a16:creationId xmlns:a16="http://schemas.microsoft.com/office/drawing/2014/main" id="{86F002A7-B8F5-4942-A7BD-A7E2BB13A03C}"/>
              </a:ext>
            </a:extLst>
          </p:cNvPr>
          <p:cNvSpPr>
            <a:spLocks noGrp="1" noChangeArrowheads="1"/>
          </p:cNvSpPr>
          <p:nvPr>
            <p:ph type="subTitle" idx="1"/>
          </p:nvPr>
        </p:nvSpPr>
        <p:spPr>
          <a:xfrm>
            <a:off x="685800" y="3886200"/>
            <a:ext cx="7677150" cy="1752600"/>
          </a:xfrm>
        </p:spPr>
        <p:txBody>
          <a:bodyPr/>
          <a:lstStyle/>
          <a:p>
            <a:pPr algn="r"/>
            <a:r>
              <a:rPr lang="en-US" altLang="en-US" b="1" dirty="0"/>
              <a:t>Ravi Mittal</a:t>
            </a:r>
          </a:p>
          <a:p>
            <a:pPr algn="r"/>
            <a:r>
              <a:rPr lang="en-US" altLang="en-US" dirty="0" err="1"/>
              <a:t>ravi.mittal@iitgoa.ac.in</a:t>
            </a:r>
            <a:endParaRPr lang="en-US" altLang="en-US" dirty="0"/>
          </a:p>
          <a:p>
            <a:pPr algn="r"/>
            <a:r>
              <a:rPr lang="en-US" altLang="en-US" dirty="0"/>
              <a:t>Indian Institute of Technology, Goa</a:t>
            </a:r>
          </a:p>
        </p:txBody>
      </p:sp>
    </p:spTree>
    <p:extLst>
      <p:ext uri="{BB962C8B-B14F-4D97-AF65-F5344CB8AC3E}">
        <p14:creationId xmlns:p14="http://schemas.microsoft.com/office/powerpoint/2010/main" val="356636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51"/>
          <p:cNvSpPr txBox="1">
            <a:spLocks noGrp="1"/>
          </p:cNvSpPr>
          <p:nvPr>
            <p:ph type="title"/>
          </p:nvPr>
        </p:nvSpPr>
        <p:spPr>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pPr marL="0" indent="0">
              <a:spcBef>
                <a:spcPts val="0"/>
              </a:spcBef>
              <a:spcAft>
                <a:spcPts val="0"/>
              </a:spcAft>
            </a:pPr>
            <a:r>
              <a:rPr lang="en-US" dirty="0">
                <a:sym typeface="Calibri"/>
              </a:rPr>
              <a:t>Interrupt-Driven Data Transfer</a:t>
            </a:r>
            <a:endParaRPr dirty="0">
              <a:sym typeface="Calibri"/>
            </a:endParaRPr>
          </a:p>
        </p:txBody>
      </p:sp>
      <p:grpSp>
        <p:nvGrpSpPr>
          <p:cNvPr id="774" name="Google Shape;774;p51"/>
          <p:cNvGrpSpPr/>
          <p:nvPr/>
        </p:nvGrpSpPr>
        <p:grpSpPr>
          <a:xfrm>
            <a:off x="1610598" y="1803401"/>
            <a:ext cx="2491502" cy="952501"/>
            <a:chOff x="1015" y="1136"/>
            <a:chExt cx="1569" cy="600"/>
          </a:xfrm>
        </p:grpSpPr>
        <p:cxnSp>
          <p:nvCxnSpPr>
            <p:cNvPr id="775" name="Google Shape;775;p51"/>
            <p:cNvCxnSpPr/>
            <p:nvPr/>
          </p:nvCxnSpPr>
          <p:spPr>
            <a:xfrm>
              <a:off x="1976" y="1584"/>
              <a:ext cx="608" cy="0"/>
            </a:xfrm>
            <a:prstGeom prst="straightConnector1">
              <a:avLst/>
            </a:prstGeom>
            <a:noFill/>
            <a:ln w="38100" cap="flat" cmpd="sng">
              <a:solidFill>
                <a:schemeClr val="accent1"/>
              </a:solidFill>
              <a:prstDash val="solid"/>
              <a:round/>
              <a:headEnd type="none" w="sm" len="sm"/>
              <a:tailEnd type="triangle" w="med" len="med"/>
            </a:ln>
          </p:spPr>
        </p:cxnSp>
        <p:sp>
          <p:nvSpPr>
            <p:cNvPr id="776" name="Google Shape;776;p51"/>
            <p:cNvSpPr/>
            <p:nvPr/>
          </p:nvSpPr>
          <p:spPr>
            <a:xfrm>
              <a:off x="1015" y="1136"/>
              <a:ext cx="1200" cy="6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B050"/>
                  </a:solidFill>
                  <a:latin typeface="Calibri" panose="020F0502020204030204" pitchFamily="34" charset="0"/>
                  <a:ea typeface="Arial"/>
                  <a:cs typeface="Calibri" panose="020F0502020204030204" pitchFamily="34" charset="0"/>
                  <a:sym typeface="Arial"/>
                </a:rPr>
                <a:t>(1) I/O</a:t>
              </a:r>
              <a:endParaRPr sz="1200" b="0" i="0" u="none" strike="noStrike" cap="none" dirty="0">
                <a:solidFill>
                  <a:srgbClr val="00B05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B050"/>
                  </a:solidFill>
                  <a:latin typeface="Calibri" panose="020F0502020204030204" pitchFamily="34" charset="0"/>
                  <a:ea typeface="Arial"/>
                  <a:cs typeface="Calibri" panose="020F0502020204030204" pitchFamily="34" charset="0"/>
                  <a:sym typeface="Arial"/>
                </a:rPr>
                <a:t>interrupt</a:t>
              </a:r>
              <a:endParaRPr sz="1200" b="0" i="0" u="none" strike="noStrike" cap="none" dirty="0">
                <a:solidFill>
                  <a:srgbClr val="00B050"/>
                </a:solidFill>
                <a:latin typeface="Calibri" panose="020F0502020204030204" pitchFamily="34" charset="0"/>
                <a:ea typeface="Arial"/>
                <a:cs typeface="Calibri" panose="020F0502020204030204" pitchFamily="34" charset="0"/>
                <a:sym typeface="Arial"/>
              </a:endParaRPr>
            </a:p>
          </p:txBody>
        </p:sp>
      </p:grpSp>
      <p:grpSp>
        <p:nvGrpSpPr>
          <p:cNvPr id="777" name="Google Shape;777;p51"/>
          <p:cNvGrpSpPr/>
          <p:nvPr/>
        </p:nvGrpSpPr>
        <p:grpSpPr>
          <a:xfrm>
            <a:off x="1485900" y="2527301"/>
            <a:ext cx="2628900" cy="847726"/>
            <a:chOff x="936" y="1592"/>
            <a:chExt cx="1656" cy="534"/>
          </a:xfrm>
        </p:grpSpPr>
        <p:cxnSp>
          <p:nvCxnSpPr>
            <p:cNvPr id="778" name="Google Shape;778;p51"/>
            <p:cNvCxnSpPr/>
            <p:nvPr/>
          </p:nvCxnSpPr>
          <p:spPr>
            <a:xfrm flipH="1">
              <a:off x="1816" y="1592"/>
              <a:ext cx="776" cy="264"/>
            </a:xfrm>
            <a:prstGeom prst="straightConnector1">
              <a:avLst/>
            </a:prstGeom>
            <a:noFill/>
            <a:ln w="38100" cap="flat" cmpd="sng">
              <a:solidFill>
                <a:schemeClr val="accent1"/>
              </a:solidFill>
              <a:prstDash val="solid"/>
              <a:round/>
              <a:headEnd type="none" w="sm" len="sm"/>
              <a:tailEnd type="triangle" w="med" len="med"/>
            </a:ln>
          </p:spPr>
        </p:cxnSp>
        <p:sp>
          <p:nvSpPr>
            <p:cNvPr id="779" name="Google Shape;779;p51"/>
            <p:cNvSpPr/>
            <p:nvPr/>
          </p:nvSpPr>
          <p:spPr>
            <a:xfrm>
              <a:off x="936" y="1856"/>
              <a:ext cx="1123" cy="27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chemeClr val="dk1"/>
                  </a:solidFill>
                  <a:latin typeface="Calibri" panose="020F0502020204030204" pitchFamily="34" charset="0"/>
                  <a:ea typeface="Arial"/>
                  <a:cs typeface="Calibri" panose="020F0502020204030204" pitchFamily="34" charset="0"/>
                  <a:sym typeface="Arial"/>
                </a:rPr>
                <a:t>(2) save PC</a:t>
              </a:r>
              <a:endParaRPr sz="12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780" name="Google Shape;780;p51"/>
          <p:cNvSpPr/>
          <p:nvPr/>
        </p:nvSpPr>
        <p:spPr>
          <a:xfrm>
            <a:off x="4038600" y="1143000"/>
            <a:ext cx="1589700" cy="4284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1" i="0" u="none" strike="noStrike" cap="none">
                <a:solidFill>
                  <a:schemeClr val="dk1"/>
                </a:solidFill>
                <a:latin typeface="Calibri" panose="020F0502020204030204" pitchFamily="34" charset="0"/>
                <a:ea typeface="Arial"/>
                <a:cs typeface="Calibri" panose="020F0502020204030204" pitchFamily="34" charset="0"/>
                <a:sym typeface="Arial"/>
              </a:rPr>
              <a:t>Memory</a:t>
            </a:r>
            <a:endParaRPr sz="1200" b="0" i="0" u="none" strike="noStrike" cap="none">
              <a:solidFill>
                <a:srgbClr val="000000"/>
              </a:solidFill>
              <a:latin typeface="Calibri" panose="020F0502020204030204" pitchFamily="34" charset="0"/>
              <a:ea typeface="Arial"/>
              <a:cs typeface="Calibri" panose="020F0502020204030204" pitchFamily="34" charset="0"/>
              <a:sym typeface="Arial"/>
            </a:endParaRPr>
          </a:p>
        </p:txBody>
      </p:sp>
      <p:cxnSp>
        <p:nvCxnSpPr>
          <p:cNvPr id="781" name="Google Shape;781;p51"/>
          <p:cNvCxnSpPr/>
          <p:nvPr/>
        </p:nvCxnSpPr>
        <p:spPr>
          <a:xfrm>
            <a:off x="4102100" y="1714500"/>
            <a:ext cx="0" cy="4762500"/>
          </a:xfrm>
          <a:prstGeom prst="straightConnector1">
            <a:avLst/>
          </a:prstGeom>
          <a:noFill/>
          <a:ln w="38100" cap="flat" cmpd="sng">
            <a:solidFill>
              <a:schemeClr val="dk1"/>
            </a:solidFill>
            <a:prstDash val="solid"/>
            <a:round/>
            <a:headEnd type="none" w="sm" len="sm"/>
            <a:tailEnd type="none" w="sm" len="sm"/>
          </a:ln>
        </p:spPr>
      </p:cxnSp>
      <p:cxnSp>
        <p:nvCxnSpPr>
          <p:cNvPr id="782" name="Google Shape;782;p51"/>
          <p:cNvCxnSpPr/>
          <p:nvPr/>
        </p:nvCxnSpPr>
        <p:spPr>
          <a:xfrm>
            <a:off x="5334000" y="1727200"/>
            <a:ext cx="0" cy="4673700"/>
          </a:xfrm>
          <a:prstGeom prst="straightConnector1">
            <a:avLst/>
          </a:prstGeom>
          <a:noFill/>
          <a:ln w="38100" cap="flat" cmpd="sng">
            <a:solidFill>
              <a:schemeClr val="dk1"/>
            </a:solidFill>
            <a:prstDash val="solid"/>
            <a:round/>
            <a:headEnd type="none" w="sm" len="sm"/>
            <a:tailEnd type="none" w="sm" len="sm"/>
          </a:ln>
        </p:spPr>
      </p:cxnSp>
      <p:cxnSp>
        <p:nvCxnSpPr>
          <p:cNvPr id="783" name="Google Shape;783;p51"/>
          <p:cNvCxnSpPr/>
          <p:nvPr/>
        </p:nvCxnSpPr>
        <p:spPr>
          <a:xfrm>
            <a:off x="3549650" y="2000250"/>
            <a:ext cx="476400" cy="0"/>
          </a:xfrm>
          <a:prstGeom prst="straightConnector1">
            <a:avLst/>
          </a:prstGeom>
          <a:noFill/>
          <a:ln w="38100" cap="flat" cmpd="sng">
            <a:solidFill>
              <a:schemeClr val="dk1"/>
            </a:solidFill>
            <a:prstDash val="solid"/>
            <a:round/>
            <a:headEnd type="none" w="sm" len="sm"/>
            <a:tailEnd type="triangle" w="med" len="med"/>
          </a:ln>
        </p:spPr>
      </p:cxnSp>
      <p:cxnSp>
        <p:nvCxnSpPr>
          <p:cNvPr id="784" name="Google Shape;784;p51"/>
          <p:cNvCxnSpPr/>
          <p:nvPr/>
        </p:nvCxnSpPr>
        <p:spPr>
          <a:xfrm>
            <a:off x="3549650" y="2292350"/>
            <a:ext cx="476400" cy="0"/>
          </a:xfrm>
          <a:prstGeom prst="straightConnector1">
            <a:avLst/>
          </a:prstGeom>
          <a:noFill/>
          <a:ln w="38100" cap="flat" cmpd="sng">
            <a:solidFill>
              <a:schemeClr val="dk1"/>
            </a:solidFill>
            <a:prstDash val="solid"/>
            <a:round/>
            <a:headEnd type="none" w="sm" len="sm"/>
            <a:tailEnd type="triangle" w="med" len="med"/>
          </a:ln>
        </p:spPr>
      </p:cxnSp>
      <p:sp>
        <p:nvSpPr>
          <p:cNvPr id="785" name="Google Shape;785;p51"/>
          <p:cNvSpPr/>
          <p:nvPr/>
        </p:nvSpPr>
        <p:spPr>
          <a:xfrm>
            <a:off x="4371999" y="1827149"/>
            <a:ext cx="746100" cy="1576451"/>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add</a:t>
            </a: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sub</a:t>
            </a: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dirty="0">
                <a:solidFill>
                  <a:srgbClr val="0070C0"/>
                </a:solidFill>
                <a:latin typeface="Calibri" panose="020F0502020204030204" pitchFamily="34" charset="0"/>
                <a:ea typeface="Arial"/>
                <a:cs typeface="Calibri" panose="020F0502020204030204" pitchFamily="34" charset="0"/>
                <a:sym typeface="Arial"/>
              </a:rPr>
              <a:t>a</a:t>
            </a: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nd</a:t>
            </a:r>
          </a:p>
          <a:p>
            <a:pPr marL="0" marR="0" lvl="0" indent="0" algn="l" rtl="0">
              <a:lnSpc>
                <a:spcPct val="85000"/>
              </a:lnSpc>
              <a:spcBef>
                <a:spcPts val="0"/>
              </a:spcBef>
              <a:spcAft>
                <a:spcPts val="0"/>
              </a:spcAft>
              <a:buClr>
                <a:srgbClr val="000000"/>
              </a:buClr>
              <a:buSzPts val="2800"/>
              <a:buFont typeface="Arial"/>
              <a:buNone/>
            </a:pP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or</a:t>
            </a: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p:txBody>
      </p:sp>
      <p:sp>
        <p:nvSpPr>
          <p:cNvPr id="786" name="Google Shape;786;p51"/>
          <p:cNvSpPr/>
          <p:nvPr/>
        </p:nvSpPr>
        <p:spPr>
          <a:xfrm>
            <a:off x="5600700" y="2184400"/>
            <a:ext cx="1500300" cy="7953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user</a:t>
            </a: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0070C0"/>
                </a:solidFill>
                <a:latin typeface="Calibri" panose="020F0502020204030204" pitchFamily="34" charset="0"/>
                <a:ea typeface="Arial"/>
                <a:cs typeface="Calibri" panose="020F0502020204030204" pitchFamily="34" charset="0"/>
                <a:sym typeface="Arial"/>
              </a:rPr>
              <a:t>program</a:t>
            </a:r>
            <a:endParaRPr sz="1200" b="0" i="0" u="none" strike="noStrike" cap="none" dirty="0">
              <a:solidFill>
                <a:srgbClr val="0070C0"/>
              </a:solidFill>
              <a:latin typeface="Calibri" panose="020F0502020204030204" pitchFamily="34" charset="0"/>
              <a:ea typeface="Arial"/>
              <a:cs typeface="Calibri" panose="020F0502020204030204" pitchFamily="34" charset="0"/>
              <a:sym typeface="Arial"/>
            </a:endParaRPr>
          </a:p>
        </p:txBody>
      </p:sp>
      <p:cxnSp>
        <p:nvCxnSpPr>
          <p:cNvPr id="787" name="Google Shape;787;p51"/>
          <p:cNvCxnSpPr/>
          <p:nvPr/>
        </p:nvCxnSpPr>
        <p:spPr>
          <a:xfrm>
            <a:off x="4114800" y="2133600"/>
            <a:ext cx="1206600" cy="0"/>
          </a:xfrm>
          <a:prstGeom prst="straightConnector1">
            <a:avLst/>
          </a:prstGeom>
          <a:noFill/>
          <a:ln w="38100" cap="flat" cmpd="sng">
            <a:solidFill>
              <a:schemeClr val="dk1"/>
            </a:solidFill>
            <a:prstDash val="solid"/>
            <a:round/>
            <a:headEnd type="none" w="sm" len="sm"/>
            <a:tailEnd type="none" w="sm" len="sm"/>
          </a:ln>
        </p:spPr>
      </p:cxnSp>
      <p:cxnSp>
        <p:nvCxnSpPr>
          <p:cNvPr id="788" name="Google Shape;788;p51"/>
          <p:cNvCxnSpPr/>
          <p:nvPr/>
        </p:nvCxnSpPr>
        <p:spPr>
          <a:xfrm>
            <a:off x="4127500" y="1778000"/>
            <a:ext cx="1193700" cy="0"/>
          </a:xfrm>
          <a:prstGeom prst="straightConnector1">
            <a:avLst/>
          </a:prstGeom>
          <a:noFill/>
          <a:ln w="38100" cap="flat" cmpd="sng">
            <a:solidFill>
              <a:schemeClr val="dk1"/>
            </a:solidFill>
            <a:prstDash val="solid"/>
            <a:round/>
            <a:headEnd type="none" w="sm" len="sm"/>
            <a:tailEnd type="none" w="sm" len="sm"/>
          </a:ln>
        </p:spPr>
      </p:cxnSp>
      <p:cxnSp>
        <p:nvCxnSpPr>
          <p:cNvPr id="789" name="Google Shape;789;p51"/>
          <p:cNvCxnSpPr/>
          <p:nvPr/>
        </p:nvCxnSpPr>
        <p:spPr>
          <a:xfrm>
            <a:off x="4114800" y="2514600"/>
            <a:ext cx="1206600" cy="0"/>
          </a:xfrm>
          <a:prstGeom prst="straightConnector1">
            <a:avLst/>
          </a:prstGeom>
          <a:noFill/>
          <a:ln w="38100" cap="flat" cmpd="sng">
            <a:solidFill>
              <a:schemeClr val="dk1"/>
            </a:solidFill>
            <a:prstDash val="solid"/>
            <a:round/>
            <a:headEnd type="none" w="sm" len="sm"/>
            <a:tailEnd type="none" w="sm" len="sm"/>
          </a:ln>
        </p:spPr>
      </p:cxnSp>
      <p:cxnSp>
        <p:nvCxnSpPr>
          <p:cNvPr id="790" name="Google Shape;790;p51"/>
          <p:cNvCxnSpPr/>
          <p:nvPr/>
        </p:nvCxnSpPr>
        <p:spPr>
          <a:xfrm>
            <a:off x="4114800" y="3276600"/>
            <a:ext cx="1206600" cy="0"/>
          </a:xfrm>
          <a:prstGeom prst="straightConnector1">
            <a:avLst/>
          </a:prstGeom>
          <a:noFill/>
          <a:ln w="38100" cap="flat" cmpd="sng">
            <a:solidFill>
              <a:schemeClr val="dk1"/>
            </a:solidFill>
            <a:prstDash val="solid"/>
            <a:round/>
            <a:headEnd type="none" w="sm" len="sm"/>
            <a:tailEnd type="none" w="sm" len="sm"/>
          </a:ln>
        </p:spPr>
      </p:cxnSp>
      <p:cxnSp>
        <p:nvCxnSpPr>
          <p:cNvPr id="791" name="Google Shape;791;p51"/>
          <p:cNvCxnSpPr/>
          <p:nvPr/>
        </p:nvCxnSpPr>
        <p:spPr>
          <a:xfrm>
            <a:off x="4089400" y="2933700"/>
            <a:ext cx="1231800" cy="0"/>
          </a:xfrm>
          <a:prstGeom prst="straightConnector1">
            <a:avLst/>
          </a:prstGeom>
          <a:noFill/>
          <a:ln w="38100" cap="flat" cmpd="sng">
            <a:solidFill>
              <a:schemeClr val="dk1"/>
            </a:solidFill>
            <a:prstDash val="solid"/>
            <a:round/>
            <a:headEnd type="none" w="sm" len="sm"/>
            <a:tailEnd type="none" w="sm" len="sm"/>
          </a:ln>
        </p:spPr>
      </p:cxnSp>
      <p:cxnSp>
        <p:nvCxnSpPr>
          <p:cNvPr id="792" name="Google Shape;792;p51"/>
          <p:cNvCxnSpPr/>
          <p:nvPr/>
        </p:nvCxnSpPr>
        <p:spPr>
          <a:xfrm>
            <a:off x="5365750" y="1784350"/>
            <a:ext cx="228600" cy="355500"/>
          </a:xfrm>
          <a:prstGeom prst="straightConnector1">
            <a:avLst/>
          </a:prstGeom>
          <a:noFill/>
          <a:ln w="38100" cap="flat" cmpd="sng">
            <a:solidFill>
              <a:schemeClr val="dk1"/>
            </a:solidFill>
            <a:prstDash val="solid"/>
            <a:round/>
            <a:headEnd type="none" w="sm" len="sm"/>
            <a:tailEnd type="none" w="sm" len="sm"/>
          </a:ln>
        </p:spPr>
      </p:cxnSp>
      <p:cxnSp>
        <p:nvCxnSpPr>
          <p:cNvPr id="793" name="Google Shape;793;p51"/>
          <p:cNvCxnSpPr/>
          <p:nvPr/>
        </p:nvCxnSpPr>
        <p:spPr>
          <a:xfrm rot="10800000" flipH="1">
            <a:off x="5372100" y="2946500"/>
            <a:ext cx="216000" cy="317400"/>
          </a:xfrm>
          <a:prstGeom prst="straightConnector1">
            <a:avLst/>
          </a:prstGeom>
          <a:noFill/>
          <a:ln w="38100" cap="flat" cmpd="sng">
            <a:solidFill>
              <a:schemeClr val="dk1"/>
            </a:solidFill>
            <a:prstDash val="solid"/>
            <a:round/>
            <a:headEnd type="none" w="sm" len="sm"/>
            <a:tailEnd type="none" w="sm" len="sm"/>
          </a:ln>
        </p:spPr>
      </p:cxnSp>
      <p:sp>
        <p:nvSpPr>
          <p:cNvPr id="794" name="Google Shape;794;p51"/>
          <p:cNvSpPr/>
          <p:nvPr/>
        </p:nvSpPr>
        <p:spPr>
          <a:xfrm>
            <a:off x="4343400" y="4613639"/>
            <a:ext cx="952500" cy="142875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read</a:t>
            </a:r>
          </a:p>
          <a:p>
            <a:pPr marL="0" marR="0" lvl="0" indent="0" algn="l" rtl="0">
              <a:lnSpc>
                <a:spcPct val="85000"/>
              </a:lnSpc>
              <a:spcBef>
                <a:spcPts val="0"/>
              </a:spcBef>
              <a:spcAft>
                <a:spcPts val="0"/>
              </a:spcAft>
              <a:buClr>
                <a:srgbClr val="000000"/>
              </a:buClr>
              <a:buSzPts val="2800"/>
              <a:buFont typeface="Arial"/>
              <a:buNone/>
            </a:pP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store</a:t>
            </a: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a:t>
            </a: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err="1">
                <a:solidFill>
                  <a:srgbClr val="FF0000"/>
                </a:solidFill>
                <a:latin typeface="Calibri" panose="020F0502020204030204" pitchFamily="34" charset="0"/>
                <a:ea typeface="Arial"/>
                <a:cs typeface="Calibri" panose="020F0502020204030204" pitchFamily="34" charset="0"/>
                <a:sym typeface="Arial"/>
              </a:rPr>
              <a:t>jr</a:t>
            </a:r>
            <a:endParaRPr b="0" i="0" u="none" strike="noStrike" cap="none" dirty="0">
              <a:solidFill>
                <a:srgbClr val="FF0000"/>
              </a:solidFill>
              <a:latin typeface="Calibri" panose="020F0502020204030204" pitchFamily="34" charset="0"/>
              <a:ea typeface="Arial"/>
              <a:cs typeface="Calibri" panose="020F0502020204030204" pitchFamily="34" charset="0"/>
              <a:sym typeface="Arial"/>
            </a:endParaRPr>
          </a:p>
        </p:txBody>
      </p:sp>
      <p:cxnSp>
        <p:nvCxnSpPr>
          <p:cNvPr id="795" name="Google Shape;795;p51"/>
          <p:cNvCxnSpPr/>
          <p:nvPr/>
        </p:nvCxnSpPr>
        <p:spPr>
          <a:xfrm>
            <a:off x="4114800" y="4622800"/>
            <a:ext cx="1206500" cy="0"/>
          </a:xfrm>
          <a:prstGeom prst="straightConnector1">
            <a:avLst/>
          </a:prstGeom>
          <a:noFill/>
          <a:ln w="38100" cap="flat" cmpd="sng">
            <a:solidFill>
              <a:schemeClr val="dk1"/>
            </a:solidFill>
            <a:prstDash val="solid"/>
            <a:round/>
            <a:headEnd type="none" w="sm" len="sm"/>
            <a:tailEnd type="none" w="sm" len="sm"/>
          </a:ln>
        </p:spPr>
      </p:cxnSp>
      <p:cxnSp>
        <p:nvCxnSpPr>
          <p:cNvPr id="796" name="Google Shape;796;p51"/>
          <p:cNvCxnSpPr/>
          <p:nvPr/>
        </p:nvCxnSpPr>
        <p:spPr>
          <a:xfrm>
            <a:off x="4114800" y="5689600"/>
            <a:ext cx="1193800" cy="0"/>
          </a:xfrm>
          <a:prstGeom prst="straightConnector1">
            <a:avLst/>
          </a:prstGeom>
          <a:noFill/>
          <a:ln w="38100" cap="flat" cmpd="sng">
            <a:solidFill>
              <a:schemeClr val="dk1"/>
            </a:solidFill>
            <a:prstDash val="solid"/>
            <a:round/>
            <a:headEnd type="none" w="sm" len="sm"/>
            <a:tailEnd type="none" w="sm" len="sm"/>
          </a:ln>
        </p:spPr>
      </p:cxnSp>
      <p:cxnSp>
        <p:nvCxnSpPr>
          <p:cNvPr id="797" name="Google Shape;797;p51"/>
          <p:cNvCxnSpPr/>
          <p:nvPr/>
        </p:nvCxnSpPr>
        <p:spPr>
          <a:xfrm>
            <a:off x="4102100" y="6146800"/>
            <a:ext cx="1193800" cy="0"/>
          </a:xfrm>
          <a:prstGeom prst="straightConnector1">
            <a:avLst/>
          </a:prstGeom>
          <a:noFill/>
          <a:ln w="38100" cap="flat" cmpd="sng">
            <a:solidFill>
              <a:schemeClr val="dk1"/>
            </a:solidFill>
            <a:prstDash val="solid"/>
            <a:round/>
            <a:headEnd type="none" w="sm" len="sm"/>
            <a:tailEnd type="none" w="sm" len="sm"/>
          </a:ln>
        </p:spPr>
      </p:cxnSp>
      <p:cxnSp>
        <p:nvCxnSpPr>
          <p:cNvPr id="798" name="Google Shape;798;p51"/>
          <p:cNvCxnSpPr/>
          <p:nvPr/>
        </p:nvCxnSpPr>
        <p:spPr>
          <a:xfrm>
            <a:off x="4127500" y="5003800"/>
            <a:ext cx="1193800" cy="0"/>
          </a:xfrm>
          <a:prstGeom prst="straightConnector1">
            <a:avLst/>
          </a:prstGeom>
          <a:noFill/>
          <a:ln w="38100" cap="flat" cmpd="sng">
            <a:solidFill>
              <a:schemeClr val="dk1"/>
            </a:solidFill>
            <a:prstDash val="solid"/>
            <a:round/>
            <a:headEnd type="none" w="sm" len="sm"/>
            <a:tailEnd type="none" w="sm" len="sm"/>
          </a:ln>
        </p:spPr>
      </p:cxnSp>
      <p:cxnSp>
        <p:nvCxnSpPr>
          <p:cNvPr id="799" name="Google Shape;799;p51"/>
          <p:cNvCxnSpPr/>
          <p:nvPr/>
        </p:nvCxnSpPr>
        <p:spPr>
          <a:xfrm>
            <a:off x="4114800" y="5384800"/>
            <a:ext cx="1219200" cy="0"/>
          </a:xfrm>
          <a:prstGeom prst="straightConnector1">
            <a:avLst/>
          </a:prstGeom>
          <a:noFill/>
          <a:ln w="38100" cap="flat" cmpd="sng">
            <a:solidFill>
              <a:schemeClr val="dk1"/>
            </a:solidFill>
            <a:prstDash val="solid"/>
            <a:round/>
            <a:headEnd type="none" w="sm" len="sm"/>
            <a:tailEnd type="none" w="sm" len="sm"/>
          </a:ln>
        </p:spPr>
      </p:cxnSp>
      <p:sp>
        <p:nvSpPr>
          <p:cNvPr id="800" name="Google Shape;800;p51"/>
          <p:cNvSpPr/>
          <p:nvPr/>
        </p:nvSpPr>
        <p:spPr>
          <a:xfrm>
            <a:off x="5867400" y="4724400"/>
            <a:ext cx="1500300" cy="11604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interrupt</a:t>
            </a: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service</a:t>
            </a: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rgbClr val="FF0000"/>
                </a:solidFill>
                <a:latin typeface="Calibri" panose="020F0502020204030204" pitchFamily="34" charset="0"/>
                <a:ea typeface="Arial"/>
                <a:cs typeface="Calibri" panose="020F0502020204030204" pitchFamily="34" charset="0"/>
                <a:sym typeface="Arial"/>
              </a:rPr>
              <a:t>routine</a:t>
            </a:r>
            <a:endParaRPr sz="1200" b="0" i="0" u="none" strike="noStrike" cap="none" dirty="0">
              <a:solidFill>
                <a:srgbClr val="FF0000"/>
              </a:solidFill>
              <a:latin typeface="Calibri" panose="020F0502020204030204" pitchFamily="34" charset="0"/>
              <a:ea typeface="Arial"/>
              <a:cs typeface="Calibri" panose="020F0502020204030204" pitchFamily="34" charset="0"/>
              <a:sym typeface="Arial"/>
            </a:endParaRPr>
          </a:p>
        </p:txBody>
      </p:sp>
      <p:cxnSp>
        <p:nvCxnSpPr>
          <p:cNvPr id="801" name="Google Shape;801;p51"/>
          <p:cNvCxnSpPr/>
          <p:nvPr/>
        </p:nvCxnSpPr>
        <p:spPr>
          <a:xfrm>
            <a:off x="5372100" y="4622800"/>
            <a:ext cx="393700" cy="139700"/>
          </a:xfrm>
          <a:prstGeom prst="straightConnector1">
            <a:avLst/>
          </a:prstGeom>
          <a:noFill/>
          <a:ln w="38100" cap="flat" cmpd="sng">
            <a:solidFill>
              <a:schemeClr val="dk1"/>
            </a:solidFill>
            <a:prstDash val="solid"/>
            <a:round/>
            <a:headEnd type="none" w="sm" len="sm"/>
            <a:tailEnd type="none" w="sm" len="sm"/>
          </a:ln>
        </p:spPr>
      </p:cxnSp>
      <p:cxnSp>
        <p:nvCxnSpPr>
          <p:cNvPr id="802" name="Google Shape;802;p51"/>
          <p:cNvCxnSpPr/>
          <p:nvPr/>
        </p:nvCxnSpPr>
        <p:spPr>
          <a:xfrm rot="10800000" flipH="1">
            <a:off x="5372100" y="5842000"/>
            <a:ext cx="381000" cy="317500"/>
          </a:xfrm>
          <a:prstGeom prst="straightConnector1">
            <a:avLst/>
          </a:prstGeom>
          <a:noFill/>
          <a:ln w="38100" cap="flat" cmpd="sng">
            <a:solidFill>
              <a:schemeClr val="dk1"/>
            </a:solidFill>
            <a:prstDash val="solid"/>
            <a:round/>
            <a:headEnd type="none" w="sm" len="sm"/>
            <a:tailEnd type="none" w="sm" len="sm"/>
          </a:ln>
        </p:spPr>
      </p:cxnSp>
      <p:grpSp>
        <p:nvGrpSpPr>
          <p:cNvPr id="803" name="Google Shape;803;p51"/>
          <p:cNvGrpSpPr/>
          <p:nvPr/>
        </p:nvGrpSpPr>
        <p:grpSpPr>
          <a:xfrm>
            <a:off x="1333500" y="3314701"/>
            <a:ext cx="2781300" cy="1554163"/>
            <a:chOff x="840" y="2088"/>
            <a:chExt cx="1752" cy="979"/>
          </a:xfrm>
        </p:grpSpPr>
        <p:cxnSp>
          <p:nvCxnSpPr>
            <p:cNvPr id="804" name="Google Shape;804;p51"/>
            <p:cNvCxnSpPr/>
            <p:nvPr/>
          </p:nvCxnSpPr>
          <p:spPr>
            <a:xfrm>
              <a:off x="1615" y="2088"/>
              <a:ext cx="2" cy="256"/>
            </a:xfrm>
            <a:prstGeom prst="straightConnector1">
              <a:avLst/>
            </a:prstGeom>
            <a:noFill/>
            <a:ln w="38100" cap="flat" cmpd="sng">
              <a:solidFill>
                <a:schemeClr val="dk1"/>
              </a:solidFill>
              <a:prstDash val="solid"/>
              <a:round/>
              <a:headEnd type="none" w="sm" len="sm"/>
              <a:tailEnd type="triangle" w="med" len="med"/>
            </a:ln>
          </p:spPr>
        </p:cxnSp>
        <p:sp>
          <p:nvSpPr>
            <p:cNvPr id="805" name="Google Shape;805;p51"/>
            <p:cNvSpPr/>
            <p:nvPr/>
          </p:nvSpPr>
          <p:spPr>
            <a:xfrm>
              <a:off x="840" y="2336"/>
              <a:ext cx="1656" cy="731"/>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chemeClr val="dk1"/>
                  </a:solidFill>
                  <a:latin typeface="Calibri" panose="020F0502020204030204" pitchFamily="34" charset="0"/>
                  <a:ea typeface="Arial"/>
                  <a:cs typeface="Calibri" panose="020F0502020204030204" pitchFamily="34" charset="0"/>
                  <a:sym typeface="Arial"/>
                </a:rPr>
                <a:t>(3) jump to interrupt</a:t>
              </a:r>
              <a:endParaRPr sz="12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chemeClr val="dk1"/>
                  </a:solidFill>
                  <a:latin typeface="Calibri" panose="020F0502020204030204" pitchFamily="34" charset="0"/>
                  <a:ea typeface="Arial"/>
                  <a:cs typeface="Calibri" panose="020F0502020204030204" pitchFamily="34" charset="0"/>
                  <a:sym typeface="Arial"/>
                </a:rPr>
                <a:t>service routine</a:t>
              </a:r>
              <a:endParaRPr sz="12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cxnSp>
          <p:nvCxnSpPr>
            <p:cNvPr id="806" name="Google Shape;806;p51"/>
            <p:cNvCxnSpPr/>
            <p:nvPr/>
          </p:nvCxnSpPr>
          <p:spPr>
            <a:xfrm>
              <a:off x="2016" y="2736"/>
              <a:ext cx="576" cy="160"/>
            </a:xfrm>
            <a:prstGeom prst="straightConnector1">
              <a:avLst/>
            </a:prstGeom>
            <a:noFill/>
            <a:ln w="38100" cap="flat" cmpd="sng">
              <a:solidFill>
                <a:schemeClr val="accent1"/>
              </a:solidFill>
              <a:prstDash val="solid"/>
              <a:round/>
              <a:headEnd type="none" w="sm" len="sm"/>
              <a:tailEnd type="triangle" w="med" len="med"/>
            </a:ln>
          </p:spPr>
        </p:cxnSp>
      </p:grpSp>
      <p:sp>
        <p:nvSpPr>
          <p:cNvPr id="807" name="Google Shape;807;p51"/>
          <p:cNvSpPr/>
          <p:nvPr/>
        </p:nvSpPr>
        <p:spPr>
          <a:xfrm>
            <a:off x="1371600" y="5257800"/>
            <a:ext cx="1981200" cy="794576"/>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panose="020F0502020204030204" pitchFamily="34" charset="0"/>
                <a:ea typeface="Arial"/>
                <a:cs typeface="Calibri" panose="020F0502020204030204" pitchFamily="34" charset="0"/>
                <a:sym typeface="Arial"/>
              </a:rPr>
              <a:t>(4) perform transfer</a:t>
            </a:r>
            <a:endParaRPr sz="1200" b="0" i="0" u="none" strike="noStrike" cap="none">
              <a:solidFill>
                <a:srgbClr val="000000"/>
              </a:solidFill>
              <a:latin typeface="Calibri" panose="020F0502020204030204" pitchFamily="34" charset="0"/>
              <a:ea typeface="Arial"/>
              <a:cs typeface="Calibri" panose="020F0502020204030204" pitchFamily="34" charset="0"/>
              <a:sym typeface="Arial"/>
            </a:endParaRPr>
          </a:p>
        </p:txBody>
      </p:sp>
      <p:grpSp>
        <p:nvGrpSpPr>
          <p:cNvPr id="808" name="Google Shape;808;p51"/>
          <p:cNvGrpSpPr/>
          <p:nvPr/>
        </p:nvGrpSpPr>
        <p:grpSpPr>
          <a:xfrm>
            <a:off x="2971800" y="2590800"/>
            <a:ext cx="1104900" cy="3556000"/>
            <a:chOff x="1872" y="1632"/>
            <a:chExt cx="696" cy="2240"/>
          </a:xfrm>
        </p:grpSpPr>
        <p:grpSp>
          <p:nvGrpSpPr>
            <p:cNvPr id="809" name="Google Shape;809;p51"/>
            <p:cNvGrpSpPr/>
            <p:nvPr/>
          </p:nvGrpSpPr>
          <p:grpSpPr>
            <a:xfrm>
              <a:off x="2248" y="1632"/>
              <a:ext cx="320" cy="2240"/>
              <a:chOff x="2248" y="1728"/>
              <a:chExt cx="320" cy="2240"/>
            </a:xfrm>
          </p:grpSpPr>
          <p:cxnSp>
            <p:nvCxnSpPr>
              <p:cNvPr id="810" name="Google Shape;810;p51"/>
              <p:cNvCxnSpPr/>
              <p:nvPr/>
            </p:nvCxnSpPr>
            <p:spPr>
              <a:xfrm rot="10800000">
                <a:off x="2256" y="3768"/>
                <a:ext cx="312" cy="200"/>
              </a:xfrm>
              <a:prstGeom prst="straightConnector1">
                <a:avLst/>
              </a:prstGeom>
              <a:noFill/>
              <a:ln w="38100" cap="flat" cmpd="sng">
                <a:solidFill>
                  <a:schemeClr val="accent1"/>
                </a:solidFill>
                <a:prstDash val="solid"/>
                <a:round/>
                <a:headEnd type="none" w="sm" len="sm"/>
                <a:tailEnd type="none" w="sm" len="sm"/>
              </a:ln>
            </p:spPr>
          </p:cxnSp>
          <p:cxnSp>
            <p:nvCxnSpPr>
              <p:cNvPr id="811" name="Google Shape;811;p51"/>
              <p:cNvCxnSpPr/>
              <p:nvPr/>
            </p:nvCxnSpPr>
            <p:spPr>
              <a:xfrm rot="10800000">
                <a:off x="2248" y="1944"/>
                <a:ext cx="0" cy="1824"/>
              </a:xfrm>
              <a:prstGeom prst="straightConnector1">
                <a:avLst/>
              </a:prstGeom>
              <a:noFill/>
              <a:ln w="38100" cap="flat" cmpd="sng">
                <a:solidFill>
                  <a:schemeClr val="accent1"/>
                </a:solidFill>
                <a:prstDash val="solid"/>
                <a:round/>
                <a:headEnd type="none" w="sm" len="sm"/>
                <a:tailEnd type="none" w="sm" len="sm"/>
              </a:ln>
            </p:spPr>
          </p:cxnSp>
          <p:cxnSp>
            <p:nvCxnSpPr>
              <p:cNvPr id="812" name="Google Shape;812;p51"/>
              <p:cNvCxnSpPr/>
              <p:nvPr/>
            </p:nvCxnSpPr>
            <p:spPr>
              <a:xfrm rot="10800000" flipH="1">
                <a:off x="2264" y="1728"/>
                <a:ext cx="288" cy="208"/>
              </a:xfrm>
              <a:prstGeom prst="straightConnector1">
                <a:avLst/>
              </a:prstGeom>
              <a:noFill/>
              <a:ln w="38100" cap="flat" cmpd="sng">
                <a:solidFill>
                  <a:schemeClr val="accent1"/>
                </a:solidFill>
                <a:prstDash val="solid"/>
                <a:round/>
                <a:headEnd type="none" w="sm" len="sm"/>
                <a:tailEnd type="triangle" w="med" len="med"/>
              </a:ln>
            </p:spPr>
          </p:cxnSp>
        </p:grpSp>
        <p:sp>
          <p:nvSpPr>
            <p:cNvPr id="813" name="Google Shape;813;p51"/>
            <p:cNvSpPr/>
            <p:nvPr/>
          </p:nvSpPr>
          <p:spPr>
            <a:xfrm>
              <a:off x="1872" y="2976"/>
              <a:ext cx="600" cy="3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panose="020F0502020204030204" pitchFamily="34" charset="0"/>
                  <a:ea typeface="Arial"/>
                  <a:cs typeface="Calibri" panose="020F0502020204030204" pitchFamily="34" charset="0"/>
                  <a:sym typeface="Arial"/>
                </a:rPr>
                <a:t>(5)</a:t>
              </a:r>
              <a:endParaRPr sz="1200" b="0" i="0" u="none" strike="noStrike" cap="none">
                <a:solidFill>
                  <a:srgbClr val="000000"/>
                </a:solidFill>
                <a:latin typeface="Calibri" panose="020F0502020204030204" pitchFamily="34" charset="0"/>
                <a:ea typeface="Arial"/>
                <a:cs typeface="Calibri" panose="020F0502020204030204" pitchFamily="34" charset="0"/>
                <a:sym typeface="Arial"/>
              </a:endParaRPr>
            </a:p>
          </p:txBody>
        </p:sp>
      </p:grpSp>
      <p:cxnSp>
        <p:nvCxnSpPr>
          <p:cNvPr id="814" name="Google Shape;814;p51"/>
          <p:cNvCxnSpPr/>
          <p:nvPr/>
        </p:nvCxnSpPr>
        <p:spPr>
          <a:xfrm>
            <a:off x="3549650" y="2749550"/>
            <a:ext cx="476400" cy="0"/>
          </a:xfrm>
          <a:prstGeom prst="straightConnector1">
            <a:avLst/>
          </a:prstGeom>
          <a:noFill/>
          <a:ln w="38100" cap="flat" cmpd="sng">
            <a:solidFill>
              <a:schemeClr val="dk1"/>
            </a:solidFill>
            <a:prstDash val="solid"/>
            <a:round/>
            <a:headEnd type="none" w="sm" len="sm"/>
            <a:tailEnd type="triangle" w="med" len="med"/>
          </a:ln>
        </p:spPr>
      </p:cxnSp>
      <p:sp>
        <p:nvSpPr>
          <p:cNvPr id="45" name="Google Shape;601;g5ce8b99149_0_339">
            <a:extLst>
              <a:ext uri="{FF2B5EF4-FFF2-40B4-BE49-F238E27FC236}">
                <a16:creationId xmlns:a16="http://schemas.microsoft.com/office/drawing/2014/main" id="{5550396D-A936-EC43-8EA7-41C82F959C62}"/>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82587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
                                        <p:tgtEl>
                                          <p:spTgt spid="7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4"/>
                                        </p:tgtEl>
                                        <p:attrNameLst>
                                          <p:attrName>style.visibility</p:attrName>
                                        </p:attrNameLst>
                                      </p:cBhvr>
                                      <p:to>
                                        <p:strVal val="visible"/>
                                      </p:to>
                                    </p:set>
                                    <p:animEffect transition="in" filter="fade">
                                      <p:cBhvr>
                                        <p:cTn id="12" dur="1"/>
                                        <p:tgtEl>
                                          <p:spTgt spid="7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4"/>
                                        </p:tgtEl>
                                        <p:attrNameLst>
                                          <p:attrName>style.visibility</p:attrName>
                                        </p:attrNameLst>
                                      </p:cBhvr>
                                      <p:to>
                                        <p:strVal val="visible"/>
                                      </p:to>
                                    </p:set>
                                    <p:animEffect transition="in" filter="fade">
                                      <p:cBhvr>
                                        <p:cTn id="17" dur="500"/>
                                        <p:tgtEl>
                                          <p:spTgt spid="7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7"/>
                                        </p:tgtEl>
                                        <p:attrNameLst>
                                          <p:attrName>style.visibility</p:attrName>
                                        </p:attrNameLst>
                                      </p:cBhvr>
                                      <p:to>
                                        <p:strVal val="visible"/>
                                      </p:to>
                                    </p:set>
                                    <p:animEffect transition="in" filter="fade">
                                      <p:cBhvr>
                                        <p:cTn id="22" dur="500"/>
                                        <p:tgtEl>
                                          <p:spTgt spid="7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3"/>
                                        </p:tgtEl>
                                        <p:attrNameLst>
                                          <p:attrName>style.visibility</p:attrName>
                                        </p:attrNameLst>
                                      </p:cBhvr>
                                      <p:to>
                                        <p:strVal val="visible"/>
                                      </p:to>
                                    </p:set>
                                    <p:animEffect transition="in" filter="fade">
                                      <p:cBhvr>
                                        <p:cTn id="27" dur="500"/>
                                        <p:tgtEl>
                                          <p:spTgt spid="8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7"/>
                                        </p:tgtEl>
                                        <p:attrNameLst>
                                          <p:attrName>style.visibility</p:attrName>
                                        </p:attrNameLst>
                                      </p:cBhvr>
                                      <p:to>
                                        <p:strVal val="visible"/>
                                      </p:to>
                                    </p:set>
                                    <p:animEffect transition="in" filter="fade">
                                      <p:cBhvr>
                                        <p:cTn id="32" dur="500"/>
                                        <p:tgtEl>
                                          <p:spTgt spid="80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8"/>
                                        </p:tgtEl>
                                        <p:attrNameLst>
                                          <p:attrName>style.visibility</p:attrName>
                                        </p:attrNameLst>
                                      </p:cBhvr>
                                      <p:to>
                                        <p:strVal val="visible"/>
                                      </p:to>
                                    </p:set>
                                    <p:animEffect transition="in" filter="fade">
                                      <p:cBhvr>
                                        <p:cTn id="37" dur="500"/>
                                        <p:tgtEl>
                                          <p:spTgt spid="808"/>
                                        </p:tgtEl>
                                      </p:cBhvr>
                                    </p:animEffect>
                                  </p:childTnLst>
                                </p:cTn>
                              </p:par>
                              <p:par>
                                <p:cTn id="38" presetID="1" presetClass="exit" presetSubtype="0" fill="hold" nodeType="withEffect">
                                  <p:stCondLst>
                                    <p:cond delay="0"/>
                                  </p:stCondLst>
                                  <p:childTnLst>
                                    <p:set>
                                      <p:cBhvr>
                                        <p:cTn id="39" dur="1" fill="hold">
                                          <p:stCondLst>
                                            <p:cond delay="0"/>
                                          </p:stCondLst>
                                        </p:cTn>
                                        <p:tgtEl>
                                          <p:spTgt spid="774"/>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77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80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0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14"/>
                                        </p:tgtEl>
                                        <p:attrNameLst>
                                          <p:attrName>style.visibility</p:attrName>
                                        </p:attrNameLst>
                                      </p:cBhvr>
                                      <p:to>
                                        <p:strVal val="visible"/>
                                      </p:to>
                                    </p:set>
                                    <p:animEffect transition="in" filter="fade">
                                      <p:cBhvr>
                                        <p:cTn id="50" dur="1"/>
                                        <p:tgtEl>
                                          <p:spTgt spid="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755576" y="2636912"/>
            <a:ext cx="7772400" cy="1470025"/>
          </a:xfrm>
        </p:spPr>
        <p:txBody>
          <a:bodyPr/>
          <a:lstStyle/>
          <a:p>
            <a:r>
              <a:rPr lang="en-US" dirty="0"/>
              <a:t>Direct Memory Access</a:t>
            </a:r>
            <a:br>
              <a:rPr lang="en-US" dirty="0"/>
            </a:br>
            <a:endParaRPr lang="en-US" dirty="0"/>
          </a:p>
        </p:txBody>
      </p:sp>
    </p:spTree>
    <p:extLst>
      <p:ext uri="{BB962C8B-B14F-4D97-AF65-F5344CB8AC3E}">
        <p14:creationId xmlns:p14="http://schemas.microsoft.com/office/powerpoint/2010/main" val="297372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E569-811D-3A4E-BCF7-3B439B0F02C1}"/>
              </a:ext>
            </a:extLst>
          </p:cNvPr>
          <p:cNvSpPr>
            <a:spLocks noGrp="1"/>
          </p:cNvSpPr>
          <p:nvPr>
            <p:ph type="title"/>
          </p:nvPr>
        </p:nvSpPr>
        <p:spPr/>
        <p:txBody>
          <a:bodyPr/>
          <a:lstStyle/>
          <a:p>
            <a:r>
              <a:rPr lang="en-US" sz="2800" dirty="0"/>
              <a:t>Polling and Interrupt: Expensive Operations for Processor</a:t>
            </a:r>
          </a:p>
        </p:txBody>
      </p:sp>
      <p:sp>
        <p:nvSpPr>
          <p:cNvPr id="3" name="Content Placeholder 2">
            <a:extLst>
              <a:ext uri="{FF2B5EF4-FFF2-40B4-BE49-F238E27FC236}">
                <a16:creationId xmlns:a16="http://schemas.microsoft.com/office/drawing/2014/main" id="{EB3788C7-C3C0-BB42-8D40-387AEE411CEF}"/>
              </a:ext>
            </a:extLst>
          </p:cNvPr>
          <p:cNvSpPr>
            <a:spLocks noGrp="1"/>
          </p:cNvSpPr>
          <p:nvPr>
            <p:ph idx="1"/>
          </p:nvPr>
        </p:nvSpPr>
        <p:spPr/>
        <p:txBody>
          <a:bodyPr/>
          <a:lstStyle/>
          <a:p>
            <a:r>
              <a:rPr lang="en-US" altLang="en-US" dirty="0">
                <a:ea typeface="ＭＳ Ｐゴシック" panose="020B0600070205080204" pitchFamily="34" charset="-128"/>
              </a:rPr>
              <a:t>Polling is very expensive – a lot of CPU cycles are consumed</a:t>
            </a:r>
          </a:p>
          <a:p>
            <a:r>
              <a:rPr lang="en-US" altLang="en-US" dirty="0">
                <a:ea typeface="ＭＳ Ｐゴシック" panose="020B0600070205080204" pitchFamily="34" charset="-128"/>
              </a:rPr>
              <a:t>Interrupts remove overhead of polling</a:t>
            </a:r>
          </a:p>
          <a:p>
            <a:r>
              <a:rPr lang="en-US" altLang="en-US" dirty="0">
                <a:ea typeface="ＭＳ Ｐゴシック" panose="020B0600070205080204" pitchFamily="34" charset="-128"/>
              </a:rPr>
              <a:t>But still requires OS to transfer data one word at a time</a:t>
            </a:r>
          </a:p>
          <a:p>
            <a:pPr lvl="1"/>
            <a:r>
              <a:rPr lang="en-US" altLang="en-US" dirty="0">
                <a:ea typeface="ＭＳ Ｐゴシック" panose="020B0600070205080204" pitchFamily="34" charset="-128"/>
              </a:rPr>
              <a:t>OK for low bandwidth I/O devices: mice, microphones, etc.</a:t>
            </a:r>
          </a:p>
          <a:p>
            <a:pPr lvl="1"/>
            <a:r>
              <a:rPr lang="en-US" altLang="en-US" dirty="0">
                <a:ea typeface="ＭＳ Ｐゴシック" panose="020B0600070205080204" pitchFamily="34" charset="-128"/>
              </a:rPr>
              <a:t>Bad for high bandwidth I/O devices: disks, monitors, etc.</a:t>
            </a:r>
          </a:p>
          <a:p>
            <a:r>
              <a:rPr lang="en-US" dirty="0"/>
              <a:t>Moving things is a waste of CPU instructions</a:t>
            </a:r>
          </a:p>
          <a:p>
            <a:pPr lvl="1"/>
            <a:r>
              <a:rPr lang="en-US" dirty="0"/>
              <a:t>Instructions are needed to increment memory address and keeping track of how many bytes are moved</a:t>
            </a:r>
          </a:p>
          <a:p>
            <a:pPr lvl="1"/>
            <a:r>
              <a:rPr lang="en-US" dirty="0"/>
              <a:t>Why do you want the CEO to attend the courier person every time?</a:t>
            </a:r>
          </a:p>
          <a:p>
            <a:pPr marL="457200" lvl="1" indent="0">
              <a:buNone/>
            </a:pPr>
            <a:endParaRPr lang="en-US" altLang="en-US" dirty="0">
              <a:ea typeface="ＭＳ Ｐゴシック" panose="020B0600070205080204" pitchFamily="34" charset="-128"/>
            </a:endParaRPr>
          </a:p>
        </p:txBody>
      </p:sp>
      <p:sp>
        <p:nvSpPr>
          <p:cNvPr id="5" name="Google Shape;601;g5ce8b99149_0_339">
            <a:extLst>
              <a:ext uri="{FF2B5EF4-FFF2-40B4-BE49-F238E27FC236}">
                <a16:creationId xmlns:a16="http://schemas.microsoft.com/office/drawing/2014/main" id="{A0855BFA-E6E7-BF49-BA18-38C93FCBB016}"/>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302593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a:extLst>
              <a:ext uri="{FF2B5EF4-FFF2-40B4-BE49-F238E27FC236}">
                <a16:creationId xmlns:a16="http://schemas.microsoft.com/office/drawing/2014/main" id="{16B9EAF1-55DA-D94A-8948-9AF77F0ECE50}"/>
              </a:ext>
            </a:extLst>
          </p:cNvPr>
          <p:cNvSpPr>
            <a:spLocks noGrp="1" noChangeArrowheads="1"/>
          </p:cNvSpPr>
          <p:nvPr>
            <p:ph type="title"/>
          </p:nvPr>
        </p:nvSpPr>
        <p:spPr>
          <a:xfrm>
            <a:off x="251520" y="188640"/>
            <a:ext cx="7592093" cy="762000"/>
          </a:xfrm>
        </p:spPr>
        <p:txBody>
          <a:bodyPr/>
          <a:lstStyle/>
          <a:p>
            <a:pPr eaLnBrk="1" hangingPunct="1"/>
            <a:r>
              <a:rPr lang="en-US" altLang="en-US" dirty="0">
                <a:ea typeface="ＭＳ Ｐゴシック" panose="020B0600070205080204" pitchFamily="34" charset="-128"/>
              </a:rPr>
              <a:t>Direct Memory Access (DMA)</a:t>
            </a:r>
          </a:p>
        </p:txBody>
      </p:sp>
      <p:sp>
        <p:nvSpPr>
          <p:cNvPr id="80900" name="Rectangle 3" descr="Rectangle: Click to edit Master text styles&#13;&#10;Second level&#13;&#10;Third level&#13;&#10;Fourth level&#13;&#10;Fifth level">
            <a:extLst>
              <a:ext uri="{FF2B5EF4-FFF2-40B4-BE49-F238E27FC236}">
                <a16:creationId xmlns:a16="http://schemas.microsoft.com/office/drawing/2014/main" id="{00B1126E-8665-0240-8280-00DBF37BDF81}"/>
              </a:ext>
            </a:extLst>
          </p:cNvPr>
          <p:cNvSpPr>
            <a:spLocks noGrp="1" noChangeArrowheads="1"/>
          </p:cNvSpPr>
          <p:nvPr>
            <p:ph idx="1"/>
          </p:nvPr>
        </p:nvSpPr>
        <p:spPr/>
        <p:txBody>
          <a:bodyPr/>
          <a:lstStyle/>
          <a:p>
            <a:pPr lvl="1" eaLnBrk="1" hangingPunct="1"/>
            <a:endParaRPr lang="en-US" altLang="en-US" dirty="0">
              <a:ea typeface="ＭＳ Ｐゴシック" panose="020B0600070205080204" pitchFamily="34" charset="-128"/>
            </a:endParaRPr>
          </a:p>
          <a:p>
            <a:r>
              <a:rPr lang="en-US" altLang="en-US" dirty="0">
                <a:ea typeface="ＭＳ Ｐゴシック" panose="020B0600070205080204" pitchFamily="34" charset="-128"/>
              </a:rPr>
              <a:t>Transfer data between </a:t>
            </a:r>
            <a:r>
              <a:rPr lang="en-US" altLang="en-US" b="1" dirty="0">
                <a:solidFill>
                  <a:srgbClr val="0070C0"/>
                </a:solidFill>
                <a:ea typeface="ＭＳ Ｐゴシック" panose="020B0600070205080204" pitchFamily="34" charset="-128"/>
              </a:rPr>
              <a:t>I/O</a:t>
            </a:r>
            <a:r>
              <a:rPr lang="en-US" altLang="en-US" dirty="0">
                <a:ea typeface="ＭＳ Ｐゴシック" panose="020B0600070205080204" pitchFamily="34" charset="-128"/>
                <a:sym typeface="Wingdings" pitchFamily="2" charset="2"/>
              </a:rPr>
              <a:t> and </a:t>
            </a:r>
            <a:r>
              <a:rPr lang="en-US" altLang="en-US" b="1" dirty="0">
                <a:solidFill>
                  <a:srgbClr val="0070C0"/>
                </a:solidFill>
                <a:ea typeface="ＭＳ Ｐゴシック" panose="020B0600070205080204" pitchFamily="34" charset="-128"/>
              </a:rPr>
              <a:t>memory</a:t>
            </a:r>
            <a:r>
              <a:rPr lang="en-US" altLang="en-US" dirty="0">
                <a:ea typeface="ＭＳ Ｐゴシック" panose="020B0600070205080204" pitchFamily="34" charset="-128"/>
              </a:rPr>
              <a:t> without processor control</a:t>
            </a:r>
          </a:p>
          <a:p>
            <a:pPr lvl="1"/>
            <a:r>
              <a:rPr lang="en-US" altLang="en-US" dirty="0">
                <a:ea typeface="ＭＳ Ｐゴシック" panose="020B0600070205080204" pitchFamily="34" charset="-128"/>
              </a:rPr>
              <a:t>The CEO may have important letter to send.. It can give it to his/her assistant and get back to work... When the letter is sent, the assistant informs him about it</a:t>
            </a:r>
          </a:p>
          <a:p>
            <a:r>
              <a:rPr lang="en-US" altLang="en-US" dirty="0">
                <a:ea typeface="ＭＳ Ｐゴシック" panose="020B0600070205080204" pitchFamily="34" charset="-128"/>
              </a:rPr>
              <a:t>Transfers entire blocks (e.g., pages, video frames) at a time</a:t>
            </a:r>
          </a:p>
          <a:p>
            <a:r>
              <a:rPr lang="en-US" altLang="en-US" dirty="0">
                <a:ea typeface="ＭＳ Ｐゴシック" panose="020B0600070205080204" pitchFamily="34" charset="-128"/>
              </a:rPr>
              <a:t>Only interrupts processor when done (or if error occurs) </a:t>
            </a:r>
          </a:p>
          <a:p>
            <a:pPr lvl="1"/>
            <a:r>
              <a:rPr lang="en-US" dirty="0">
                <a:solidFill>
                  <a:schemeClr val="dk1"/>
                </a:solidFill>
                <a:latin typeface="Calibri"/>
                <a:ea typeface="Calibri"/>
                <a:cs typeface="Calibri"/>
                <a:sym typeface="Calibri"/>
              </a:rPr>
              <a:t>Only interrupts once per page (large!) once transfer is done</a:t>
            </a:r>
          </a:p>
          <a:p>
            <a:pPr lvl="2"/>
            <a:endParaRPr lang="en-US" altLang="en-US" dirty="0">
              <a:ea typeface="ＭＳ Ｐゴシック" panose="020B0600070205080204" pitchFamily="34" charset="-128"/>
            </a:endParaRPr>
          </a:p>
        </p:txBody>
      </p:sp>
      <p:sp>
        <p:nvSpPr>
          <p:cNvPr id="5" name="Google Shape;601;g5ce8b99149_0_339">
            <a:extLst>
              <a:ext uri="{FF2B5EF4-FFF2-40B4-BE49-F238E27FC236}">
                <a16:creationId xmlns:a16="http://schemas.microsoft.com/office/drawing/2014/main" id="{391AB2DC-582A-E04D-B1CB-47EB84732C5D}"/>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333095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54"/>
          <p:cNvSpPr txBox="1">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ＭＳ Ｐゴシック" panose="020B0600070205080204" pitchFamily="34" charset="-128"/>
                <a:sym typeface="Calibri"/>
              </a:rPr>
              <a:t>Non-DMA vs. DMA</a:t>
            </a:r>
            <a:endParaRPr dirty="0">
              <a:ea typeface="ＭＳ Ｐゴシック" panose="020B0600070205080204" pitchFamily="34" charset="-128"/>
              <a:sym typeface="Calibri"/>
            </a:endParaRPr>
          </a:p>
        </p:txBody>
      </p:sp>
      <p:pic>
        <p:nvPicPr>
          <p:cNvPr id="849" name="Google Shape;849;p54" descr="PIODMA.GIF"/>
          <p:cNvPicPr preferRelativeResize="0">
            <a:picLocks noGrp="1"/>
          </p:cNvPicPr>
          <p:nvPr>
            <p:ph type="body" idx="1"/>
          </p:nvPr>
        </p:nvPicPr>
        <p:blipFill rotWithShape="1">
          <a:blip r:embed="rId3">
            <a:alphaModFix/>
          </a:blip>
          <a:srcRect l="-9856" r="-9855"/>
          <a:stretch/>
        </p:blipFill>
        <p:spPr>
          <a:xfrm>
            <a:off x="457200" y="1600199"/>
            <a:ext cx="8229600" cy="4846200"/>
          </a:xfrm>
          <a:prstGeom prst="rect">
            <a:avLst/>
          </a:prstGeom>
          <a:noFill/>
          <a:ln>
            <a:noFill/>
          </a:ln>
        </p:spPr>
      </p:pic>
      <p:pic>
        <p:nvPicPr>
          <p:cNvPr id="3" name="Picture 2">
            <a:extLst>
              <a:ext uri="{FF2B5EF4-FFF2-40B4-BE49-F238E27FC236}">
                <a16:creationId xmlns:a16="http://schemas.microsoft.com/office/drawing/2014/main" id="{15ADA462-521C-F749-BC24-6BFDFDD74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256" y="4023299"/>
            <a:ext cx="1244600" cy="622300"/>
          </a:xfrm>
          <a:prstGeom prst="rect">
            <a:avLst/>
          </a:prstGeom>
        </p:spPr>
      </p:pic>
      <p:pic>
        <p:nvPicPr>
          <p:cNvPr id="5" name="Picture 4">
            <a:extLst>
              <a:ext uri="{FF2B5EF4-FFF2-40B4-BE49-F238E27FC236}">
                <a16:creationId xmlns:a16="http://schemas.microsoft.com/office/drawing/2014/main" id="{0717C6FA-7DF2-7042-A823-886648836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1916832"/>
            <a:ext cx="1358900" cy="711200"/>
          </a:xfrm>
          <a:prstGeom prst="rect">
            <a:avLst/>
          </a:prstGeom>
        </p:spPr>
      </p:pic>
      <p:sp>
        <p:nvSpPr>
          <p:cNvPr id="6" name="TextBox 5">
            <a:extLst>
              <a:ext uri="{FF2B5EF4-FFF2-40B4-BE49-F238E27FC236}">
                <a16:creationId xmlns:a16="http://schemas.microsoft.com/office/drawing/2014/main" id="{6F2B8C52-0771-7344-9772-A56100E9D0B3}"/>
              </a:ext>
            </a:extLst>
          </p:cNvPr>
          <p:cNvSpPr txBox="1"/>
          <p:nvPr/>
        </p:nvSpPr>
        <p:spPr>
          <a:xfrm>
            <a:off x="827584" y="1916832"/>
            <a:ext cx="1529586" cy="461665"/>
          </a:xfrm>
          <a:prstGeom prst="rect">
            <a:avLst/>
          </a:prstGeom>
          <a:noFill/>
        </p:spPr>
        <p:txBody>
          <a:bodyPr wrap="none" rtlCol="0">
            <a:spAutoFit/>
          </a:bodyPr>
          <a:lstStyle/>
          <a:p>
            <a:r>
              <a:rPr lang="en-US" dirty="0">
                <a:solidFill>
                  <a:srgbClr val="0070C0"/>
                </a:solidFill>
                <a:latin typeface="Calibri" pitchFamily="34" charset="0"/>
              </a:rPr>
              <a:t>Non-DMA </a:t>
            </a:r>
          </a:p>
        </p:txBody>
      </p:sp>
      <p:sp>
        <p:nvSpPr>
          <p:cNvPr id="10" name="Google Shape;601;g5ce8b99149_0_339">
            <a:extLst>
              <a:ext uri="{FF2B5EF4-FFF2-40B4-BE49-F238E27FC236}">
                <a16:creationId xmlns:a16="http://schemas.microsoft.com/office/drawing/2014/main" id="{B86D2E7D-4726-FB4A-B0F4-6BB9A0F13A62}"/>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379311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en-US" dirty="0">
                <a:ea typeface="ＭＳ Ｐゴシック" panose="020B0600070205080204" pitchFamily="34" charset="-128"/>
              </a:rPr>
              <a:t>Why do we need DMA?</a:t>
            </a:r>
            <a:endParaRPr lang="en-US" dirty="0">
              <a:ea typeface="ＭＳ Ｐゴシック" panose="020B0600070205080204" pitchFamily="34" charset="-128"/>
            </a:endParaRPr>
          </a:p>
        </p:txBody>
      </p:sp>
      <p:pic>
        <p:nvPicPr>
          <p:cNvPr id="5" name="Picture 4"/>
          <p:cNvPicPr>
            <a:picLocks noChangeAspect="1"/>
          </p:cNvPicPr>
          <p:nvPr/>
        </p:nvPicPr>
        <p:blipFill>
          <a:blip r:embed="rId2"/>
          <a:stretch>
            <a:fillRect/>
          </a:stretch>
        </p:blipFill>
        <p:spPr>
          <a:xfrm>
            <a:off x="762000" y="1690689"/>
            <a:ext cx="7620000" cy="4673600"/>
          </a:xfrm>
          <a:prstGeom prst="rect">
            <a:avLst/>
          </a:prstGeom>
        </p:spPr>
      </p:pic>
    </p:spTree>
    <p:extLst>
      <p:ext uri="{BB962C8B-B14F-4D97-AF65-F5344CB8AC3E}">
        <p14:creationId xmlns:p14="http://schemas.microsoft.com/office/powerpoint/2010/main" val="356522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en-US" dirty="0">
                <a:ea typeface="ＭＳ Ｐゴシック" panose="020B0600070205080204" pitchFamily="34" charset="-128"/>
              </a:rPr>
              <a:t>DMA Controller</a:t>
            </a:r>
            <a:endParaRPr lang="en-US" dirty="0">
              <a:ea typeface="ＭＳ Ｐゴシック" panose="020B0600070205080204" pitchFamily="34" charset="-128"/>
            </a:endParaRPr>
          </a:p>
        </p:txBody>
      </p:sp>
      <p:sp>
        <p:nvSpPr>
          <p:cNvPr id="3" name="Content Placeholder 2"/>
          <p:cNvSpPr>
            <a:spLocks noGrp="1"/>
          </p:cNvSpPr>
          <p:nvPr>
            <p:ph idx="1"/>
          </p:nvPr>
        </p:nvSpPr>
        <p:spPr/>
        <p:txBody>
          <a:bodyPr>
            <a:normAutofit/>
          </a:bodyPr>
          <a:lstStyle/>
          <a:p>
            <a:r>
              <a:rPr lang="en-GB" altLang="en-US" dirty="0"/>
              <a:t>CPU tells DMA controller:</a:t>
            </a:r>
          </a:p>
          <a:p>
            <a:pPr lvl="1"/>
            <a:r>
              <a:rPr lang="en-GB" altLang="en-US" dirty="0"/>
              <a:t>Read/Write</a:t>
            </a:r>
          </a:p>
          <a:p>
            <a:pPr lvl="1"/>
            <a:r>
              <a:rPr lang="en-GB" altLang="en-US" dirty="0"/>
              <a:t>Device address</a:t>
            </a:r>
          </a:p>
          <a:p>
            <a:pPr lvl="1"/>
            <a:r>
              <a:rPr lang="en-GB" altLang="en-US" dirty="0"/>
              <a:t>Starting address of memory block for data</a:t>
            </a:r>
          </a:p>
          <a:p>
            <a:pPr lvl="1"/>
            <a:r>
              <a:rPr lang="en-GB" altLang="en-US" dirty="0"/>
              <a:t>Amount of data to be transferred</a:t>
            </a:r>
          </a:p>
          <a:p>
            <a:pPr lvl="1"/>
            <a:r>
              <a:rPr lang="en-GB" altLang="en-US" dirty="0"/>
              <a:t>Direction of transfer</a:t>
            </a:r>
          </a:p>
          <a:p>
            <a:r>
              <a:rPr lang="en-GB" altLang="en-US" dirty="0"/>
              <a:t>CPU carries on with other work</a:t>
            </a:r>
          </a:p>
          <a:p>
            <a:r>
              <a:rPr lang="en-GB" altLang="en-US" dirty="0"/>
              <a:t>DMA controller deals with transfer</a:t>
            </a:r>
          </a:p>
          <a:p>
            <a:r>
              <a:rPr lang="en-GB" altLang="en-US" dirty="0"/>
              <a:t>DMA controller sends interrupt when finished</a:t>
            </a:r>
          </a:p>
          <a:p>
            <a:endParaRPr lang="en-US" dirty="0"/>
          </a:p>
        </p:txBody>
      </p:sp>
      <p:sp>
        <p:nvSpPr>
          <p:cNvPr id="4" name="Google Shape;601;g5ce8b99149_0_339">
            <a:extLst>
              <a:ext uri="{FF2B5EF4-FFF2-40B4-BE49-F238E27FC236}">
                <a16:creationId xmlns:a16="http://schemas.microsoft.com/office/drawing/2014/main" id="{890DD38B-E02B-C747-A184-CC08EAF53141}"/>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386645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6"/>
          <p:cNvSpPr txBox="1">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ＭＳ Ｐゴシック" panose="020B0600070205080204" pitchFamily="34" charset="-128"/>
                <a:sym typeface="Calibri"/>
              </a:rPr>
              <a:t>Operation of a DMA Transfer</a:t>
            </a:r>
            <a:endParaRPr dirty="0">
              <a:ea typeface="ＭＳ Ｐゴシック" panose="020B0600070205080204" pitchFamily="34" charset="-128"/>
              <a:sym typeface="Calibri"/>
            </a:endParaRPr>
          </a:p>
        </p:txBody>
      </p:sp>
      <p:sp>
        <p:nvSpPr>
          <p:cNvPr id="864" name="Google Shape;864;p56"/>
          <p:cNvSpPr txBox="1"/>
          <p:nvPr/>
        </p:nvSpPr>
        <p:spPr>
          <a:xfrm>
            <a:off x="1979712" y="5369823"/>
            <a:ext cx="4328365" cy="5847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[From Section 5.1.4 Direct Memory Access in </a:t>
            </a:r>
            <a:r>
              <a:rPr lang="en-US" sz="1600" b="0" i="1" u="none" strike="noStrike" cap="none" dirty="0">
                <a:solidFill>
                  <a:schemeClr val="dk1"/>
                </a:solidFill>
                <a:latin typeface="Calibri"/>
                <a:ea typeface="Calibri"/>
                <a:cs typeface="Calibri"/>
                <a:sym typeface="Calibri"/>
              </a:rPr>
              <a:t>Modern Operating Systems </a:t>
            </a:r>
            <a:r>
              <a:rPr lang="en-US" sz="1600" b="0" i="0" u="none" strike="noStrike" cap="none" dirty="0">
                <a:solidFill>
                  <a:schemeClr val="dk1"/>
                </a:solidFill>
                <a:latin typeface="Calibri"/>
                <a:ea typeface="Calibri"/>
                <a:cs typeface="Calibri"/>
                <a:sym typeface="Calibri"/>
              </a:rPr>
              <a:t>by Andrew S. Tanenbaum, Herbert Bos, 2014]</a:t>
            </a:r>
            <a:endParaRPr sz="1400" b="0" i="0" u="none" strike="noStrike" cap="none" dirty="0">
              <a:solidFill>
                <a:srgbClr val="000000"/>
              </a:solidFill>
              <a:latin typeface="Arial"/>
              <a:ea typeface="Arial"/>
              <a:cs typeface="Arial"/>
              <a:sym typeface="Arial"/>
            </a:endParaRPr>
          </a:p>
        </p:txBody>
      </p:sp>
      <p:pic>
        <p:nvPicPr>
          <p:cNvPr id="865" name="Google Shape;865;p56"/>
          <p:cNvPicPr preferRelativeResize="0"/>
          <p:nvPr/>
        </p:nvPicPr>
        <p:blipFill rotWithShape="1">
          <a:blip r:embed="rId3">
            <a:alphaModFix/>
          </a:blip>
          <a:srcRect/>
          <a:stretch/>
        </p:blipFill>
        <p:spPr>
          <a:xfrm>
            <a:off x="1485859" y="1316718"/>
            <a:ext cx="6115334" cy="3031444"/>
          </a:xfrm>
          <a:prstGeom prst="rect">
            <a:avLst/>
          </a:prstGeom>
          <a:noFill/>
          <a:ln>
            <a:noFill/>
          </a:ln>
        </p:spPr>
      </p:pic>
    </p:spTree>
    <p:extLst>
      <p:ext uri="{BB962C8B-B14F-4D97-AF65-F5344CB8AC3E}">
        <p14:creationId xmlns:p14="http://schemas.microsoft.com/office/powerpoint/2010/main" val="274586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B6EB580D-25E7-784B-9EB4-4B9C3DFB3B9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DMA Controllers</a:t>
            </a:r>
          </a:p>
        </p:txBody>
      </p:sp>
      <p:sp>
        <p:nvSpPr>
          <p:cNvPr id="82948" name="Rectangle 3" descr="Rectangle: Click to edit Master text styles&#13;&#10;Second level&#13;&#10;Third level&#13;&#10;Fourth level&#13;&#10;Fifth level">
            <a:extLst>
              <a:ext uri="{FF2B5EF4-FFF2-40B4-BE49-F238E27FC236}">
                <a16:creationId xmlns:a16="http://schemas.microsoft.com/office/drawing/2014/main" id="{E67E5190-A2D5-0848-94F0-A9AAF79E58B2}"/>
              </a:ext>
            </a:extLst>
          </p:cNvPr>
          <p:cNvSpPr>
            <a:spLocks noGrp="1" noChangeArrowheads="1"/>
          </p:cNvSpPr>
          <p:nvPr>
            <p:ph idx="1"/>
          </p:nvPr>
        </p:nvSpPr>
        <p:spPr/>
        <p:txBody>
          <a:bodyPr/>
          <a:lstStyle/>
          <a:p>
            <a:pPr eaLnBrk="1" hangingPunct="1">
              <a:lnSpc>
                <a:spcPct val="90000"/>
              </a:lnSpc>
            </a:pPr>
            <a:r>
              <a:rPr lang="en-US" altLang="en-US" dirty="0">
                <a:ea typeface="ＭＳ Ｐゴシック" panose="020B0600070205080204" pitchFamily="34" charset="-128"/>
              </a:rPr>
              <a:t>I/O device is attached to </a:t>
            </a:r>
            <a:r>
              <a:rPr lang="en-US" altLang="en-US" b="1" dirty="0">
                <a:solidFill>
                  <a:srgbClr val="FF0000"/>
                </a:solidFill>
                <a:ea typeface="ＭＳ Ｐゴシック" panose="020B0600070205080204" pitchFamily="34" charset="-128"/>
              </a:rPr>
              <a:t>DMA controller</a:t>
            </a:r>
            <a:endParaRPr lang="en-US" altLang="en-US" dirty="0">
              <a:solidFill>
                <a:srgbClr val="FF0000"/>
              </a:solidFill>
              <a:ea typeface="ＭＳ Ｐゴシック" panose="020B0600070205080204" pitchFamily="34" charset="-128"/>
            </a:endParaRPr>
          </a:p>
          <a:p>
            <a:pPr lvl="1" eaLnBrk="1" hangingPunct="1">
              <a:lnSpc>
                <a:spcPct val="90000"/>
              </a:lnSpc>
            </a:pPr>
            <a:r>
              <a:rPr lang="en-US" altLang="en-US" dirty="0">
                <a:ea typeface="ＭＳ Ｐゴシック" panose="020B0600070205080204" pitchFamily="34" charset="-128"/>
              </a:rPr>
              <a:t>Controller itself seen as a memory mapped I/O device</a:t>
            </a:r>
          </a:p>
          <a:p>
            <a:pPr lvl="2" eaLnBrk="1" hangingPunct="1">
              <a:lnSpc>
                <a:spcPct val="90000"/>
              </a:lnSpc>
            </a:pPr>
            <a:r>
              <a:rPr lang="en-US" altLang="en-US" dirty="0">
                <a:ea typeface="ＭＳ Ｐゴシック" panose="020B0600070205080204" pitchFamily="34" charset="-128"/>
              </a:rPr>
              <a:t>Processor initializes </a:t>
            </a:r>
            <a:r>
              <a:rPr lang="en-US" altLang="en-US" dirty="0">
                <a:solidFill>
                  <a:srgbClr val="FF0000"/>
                </a:solidFill>
                <a:ea typeface="ＭＳ Ｐゴシック" panose="020B0600070205080204" pitchFamily="34" charset="-128"/>
              </a:rPr>
              <a:t>start memory address</a:t>
            </a:r>
            <a:r>
              <a:rPr lang="en-US" altLang="en-US" dirty="0">
                <a:ea typeface="ＭＳ Ｐゴシック" panose="020B0600070205080204" pitchFamily="34" charset="-128"/>
              </a:rPr>
              <a:t>, </a:t>
            </a:r>
            <a:r>
              <a:rPr lang="en-US" altLang="en-US" dirty="0">
                <a:solidFill>
                  <a:srgbClr val="FF0000"/>
                </a:solidFill>
                <a:ea typeface="ＭＳ Ｐゴシック" panose="020B0600070205080204" pitchFamily="34" charset="-128"/>
              </a:rPr>
              <a:t>transfer size</a:t>
            </a:r>
            <a:r>
              <a:rPr lang="en-US" altLang="en-US" dirty="0">
                <a:ea typeface="ＭＳ Ｐゴシック" panose="020B0600070205080204" pitchFamily="34" charset="-128"/>
              </a:rPr>
              <a:t>, etc.</a:t>
            </a:r>
          </a:p>
          <a:p>
            <a:pPr lvl="1" eaLnBrk="1" hangingPunct="1">
              <a:lnSpc>
                <a:spcPct val="90000"/>
              </a:lnSpc>
            </a:pPr>
            <a:r>
              <a:rPr lang="en-US" altLang="en-US" dirty="0">
                <a:ea typeface="ＭＳ Ｐゴシック" panose="020B0600070205080204" pitchFamily="34" charset="-128"/>
              </a:rPr>
              <a:t>DMA controller takes care of bus arbitration and transfer details</a:t>
            </a:r>
          </a:p>
        </p:txBody>
      </p:sp>
      <p:sp>
        <p:nvSpPr>
          <p:cNvPr id="82949" name="Rectangle 4">
            <a:extLst>
              <a:ext uri="{FF2B5EF4-FFF2-40B4-BE49-F238E27FC236}">
                <a16:creationId xmlns:a16="http://schemas.microsoft.com/office/drawing/2014/main" id="{CCDEABA5-E4C1-F641-B94E-ADBC28E9F0C1}"/>
              </a:ext>
            </a:extLst>
          </p:cNvPr>
          <p:cNvSpPr>
            <a:spLocks noChangeArrowheads="1"/>
          </p:cNvSpPr>
          <p:nvPr/>
        </p:nvSpPr>
        <p:spPr bwMode="auto">
          <a:xfrm>
            <a:off x="2534816" y="3512495"/>
            <a:ext cx="12192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CPU ($)</a:t>
            </a:r>
          </a:p>
        </p:txBody>
      </p:sp>
      <p:sp>
        <p:nvSpPr>
          <p:cNvPr id="82950" name="Rectangle 5">
            <a:extLst>
              <a:ext uri="{FF2B5EF4-FFF2-40B4-BE49-F238E27FC236}">
                <a16:creationId xmlns:a16="http://schemas.microsoft.com/office/drawing/2014/main" id="{EBA776AF-4B8B-6345-80DC-C2F831E507C3}"/>
              </a:ext>
            </a:extLst>
          </p:cNvPr>
          <p:cNvSpPr>
            <a:spLocks noChangeArrowheads="1"/>
          </p:cNvSpPr>
          <p:nvPr/>
        </p:nvSpPr>
        <p:spPr bwMode="auto">
          <a:xfrm>
            <a:off x="2382416" y="5798495"/>
            <a:ext cx="1524000" cy="6096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Main</a:t>
            </a:r>
          </a:p>
          <a:p>
            <a:pPr algn="ctr"/>
            <a:r>
              <a:rPr lang="en-US" altLang="en-US" sz="2000" b="0">
                <a:solidFill>
                  <a:srgbClr val="000000"/>
                </a:solidFill>
              </a:rPr>
              <a:t>Memory</a:t>
            </a:r>
          </a:p>
        </p:txBody>
      </p:sp>
      <p:sp>
        <p:nvSpPr>
          <p:cNvPr id="82951" name="Line 6">
            <a:extLst>
              <a:ext uri="{FF2B5EF4-FFF2-40B4-BE49-F238E27FC236}">
                <a16:creationId xmlns:a16="http://schemas.microsoft.com/office/drawing/2014/main" id="{066DA25B-0FD5-A941-A4EC-1B78E3C7F1E3}"/>
              </a:ext>
            </a:extLst>
          </p:cNvPr>
          <p:cNvSpPr>
            <a:spLocks noChangeShapeType="1"/>
          </p:cNvSpPr>
          <p:nvPr/>
        </p:nvSpPr>
        <p:spPr bwMode="auto">
          <a:xfrm>
            <a:off x="3144416" y="3817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52" name="Line 7">
            <a:extLst>
              <a:ext uri="{FF2B5EF4-FFF2-40B4-BE49-F238E27FC236}">
                <a16:creationId xmlns:a16="http://schemas.microsoft.com/office/drawing/2014/main" id="{9C0B3483-7BFD-E94C-9129-426AFFBA250E}"/>
              </a:ext>
            </a:extLst>
          </p:cNvPr>
          <p:cNvSpPr>
            <a:spLocks noChangeShapeType="1"/>
          </p:cNvSpPr>
          <p:nvPr/>
        </p:nvSpPr>
        <p:spPr bwMode="auto">
          <a:xfrm>
            <a:off x="4668416" y="4579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53" name="AutoShape 8">
            <a:extLst>
              <a:ext uri="{FF2B5EF4-FFF2-40B4-BE49-F238E27FC236}">
                <a16:creationId xmlns:a16="http://schemas.microsoft.com/office/drawing/2014/main" id="{B02939D3-5828-DF44-908D-6A6A0C682791}"/>
              </a:ext>
            </a:extLst>
          </p:cNvPr>
          <p:cNvSpPr>
            <a:spLocks noChangeArrowheads="1"/>
          </p:cNvSpPr>
          <p:nvPr/>
        </p:nvSpPr>
        <p:spPr bwMode="auto">
          <a:xfrm>
            <a:off x="4211216" y="5798495"/>
            <a:ext cx="914400" cy="609600"/>
          </a:xfrm>
          <a:prstGeom prst="flowChartMagneticDisk">
            <a:avLst/>
          </a:prstGeom>
          <a:solidFill>
            <a:srgbClr val="D5D5D5"/>
          </a:solidFill>
          <a:ln w="28575">
            <a:solidFill>
              <a:srgbClr val="000000"/>
            </a:solidFill>
            <a:round/>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Disk</a:t>
            </a:r>
            <a:endParaRPr lang="en-US" altLang="en-US" sz="1800" b="0"/>
          </a:p>
        </p:txBody>
      </p:sp>
      <p:sp>
        <p:nvSpPr>
          <p:cNvPr id="82954" name="Line 9">
            <a:extLst>
              <a:ext uri="{FF2B5EF4-FFF2-40B4-BE49-F238E27FC236}">
                <a16:creationId xmlns:a16="http://schemas.microsoft.com/office/drawing/2014/main" id="{7DDB257E-67B7-1245-BF8A-CB4C4E008EC4}"/>
              </a:ext>
            </a:extLst>
          </p:cNvPr>
          <p:cNvSpPr>
            <a:spLocks noChangeShapeType="1"/>
          </p:cNvSpPr>
          <p:nvPr/>
        </p:nvSpPr>
        <p:spPr bwMode="auto">
          <a:xfrm>
            <a:off x="4668416" y="5341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55" name="Freeform 11">
            <a:extLst>
              <a:ext uri="{FF2B5EF4-FFF2-40B4-BE49-F238E27FC236}">
                <a16:creationId xmlns:a16="http://schemas.microsoft.com/office/drawing/2014/main" id="{790C422B-53E4-5841-818F-DBB0881B3DDC}"/>
              </a:ext>
            </a:extLst>
          </p:cNvPr>
          <p:cNvSpPr>
            <a:spLocks/>
          </p:cNvSpPr>
          <p:nvPr/>
        </p:nvSpPr>
        <p:spPr bwMode="auto">
          <a:xfrm rot="5400000">
            <a:off x="3906416" y="3512495"/>
            <a:ext cx="609600" cy="914400"/>
          </a:xfrm>
          <a:custGeom>
            <a:avLst/>
            <a:gdLst>
              <a:gd name="T0" fmla="*/ 0 w 288"/>
              <a:gd name="T1" fmla="*/ 580644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2956" name="Line 12">
            <a:extLst>
              <a:ext uri="{FF2B5EF4-FFF2-40B4-BE49-F238E27FC236}">
                <a16:creationId xmlns:a16="http://schemas.microsoft.com/office/drawing/2014/main" id="{4536B4BD-0E94-3244-A305-64A3273C07C7}"/>
              </a:ext>
            </a:extLst>
          </p:cNvPr>
          <p:cNvSpPr>
            <a:spLocks noChangeShapeType="1"/>
          </p:cNvSpPr>
          <p:nvPr/>
        </p:nvSpPr>
        <p:spPr bwMode="auto">
          <a:xfrm>
            <a:off x="3144416" y="4579295"/>
            <a:ext cx="0" cy="1219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57" name="Rectangle 14">
            <a:extLst>
              <a:ext uri="{FF2B5EF4-FFF2-40B4-BE49-F238E27FC236}">
                <a16:creationId xmlns:a16="http://schemas.microsoft.com/office/drawing/2014/main" id="{4FAFD4CB-7707-5D4E-A62F-7E08D6250623}"/>
              </a:ext>
            </a:extLst>
          </p:cNvPr>
          <p:cNvSpPr>
            <a:spLocks noChangeArrowheads="1"/>
          </p:cNvSpPr>
          <p:nvPr/>
        </p:nvSpPr>
        <p:spPr bwMode="auto">
          <a:xfrm>
            <a:off x="4211216" y="5036495"/>
            <a:ext cx="914400" cy="304800"/>
          </a:xfrm>
          <a:prstGeom prst="rect">
            <a:avLst/>
          </a:prstGeom>
          <a:solidFill>
            <a:srgbClr val="52F4C2"/>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DMA</a:t>
            </a:r>
          </a:p>
        </p:txBody>
      </p:sp>
      <p:sp>
        <p:nvSpPr>
          <p:cNvPr id="82958" name="Rectangle 15">
            <a:extLst>
              <a:ext uri="{FF2B5EF4-FFF2-40B4-BE49-F238E27FC236}">
                <a16:creationId xmlns:a16="http://schemas.microsoft.com/office/drawing/2014/main" id="{7E079B50-9598-F144-B07B-385107558D5D}"/>
              </a:ext>
            </a:extLst>
          </p:cNvPr>
          <p:cNvSpPr>
            <a:spLocks noChangeArrowheads="1"/>
          </p:cNvSpPr>
          <p:nvPr/>
        </p:nvSpPr>
        <p:spPr bwMode="auto">
          <a:xfrm>
            <a:off x="5430416" y="5036495"/>
            <a:ext cx="914400" cy="304800"/>
          </a:xfrm>
          <a:prstGeom prst="rect">
            <a:avLst/>
          </a:prstGeom>
          <a:solidFill>
            <a:srgbClr val="52F4C2"/>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DMA</a:t>
            </a:r>
          </a:p>
        </p:txBody>
      </p:sp>
      <p:sp>
        <p:nvSpPr>
          <p:cNvPr id="82959" name="Rectangle 17">
            <a:extLst>
              <a:ext uri="{FF2B5EF4-FFF2-40B4-BE49-F238E27FC236}">
                <a16:creationId xmlns:a16="http://schemas.microsoft.com/office/drawing/2014/main" id="{F292AD1B-375D-A746-84D4-ED6E86B3DB97}"/>
              </a:ext>
            </a:extLst>
          </p:cNvPr>
          <p:cNvSpPr>
            <a:spLocks noChangeArrowheads="1"/>
          </p:cNvSpPr>
          <p:nvPr/>
        </p:nvSpPr>
        <p:spPr bwMode="auto">
          <a:xfrm>
            <a:off x="5430416" y="5798495"/>
            <a:ext cx="914400" cy="609600"/>
          </a:xfrm>
          <a:prstGeom prst="rect">
            <a:avLst/>
          </a:prstGeom>
          <a:solidFill>
            <a:srgbClr val="D5D5D5"/>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b="0"/>
          </a:p>
        </p:txBody>
      </p:sp>
      <p:sp>
        <p:nvSpPr>
          <p:cNvPr id="82960" name="Rectangle 18">
            <a:extLst>
              <a:ext uri="{FF2B5EF4-FFF2-40B4-BE49-F238E27FC236}">
                <a16:creationId xmlns:a16="http://schemas.microsoft.com/office/drawing/2014/main" id="{726F5413-9359-DC41-AB66-923055793157}"/>
              </a:ext>
            </a:extLst>
          </p:cNvPr>
          <p:cNvSpPr>
            <a:spLocks noChangeArrowheads="1"/>
          </p:cNvSpPr>
          <p:nvPr/>
        </p:nvSpPr>
        <p:spPr bwMode="auto">
          <a:xfrm>
            <a:off x="5506616" y="5874695"/>
            <a:ext cx="762000" cy="381000"/>
          </a:xfrm>
          <a:prstGeom prst="rect">
            <a:avLst/>
          </a:prstGeom>
          <a:solidFill>
            <a:schemeClr val="hlink"/>
          </a:solidFill>
          <a:ln w="12700">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display</a:t>
            </a:r>
          </a:p>
        </p:txBody>
      </p:sp>
      <p:sp>
        <p:nvSpPr>
          <p:cNvPr id="82961" name="Line 19">
            <a:extLst>
              <a:ext uri="{FF2B5EF4-FFF2-40B4-BE49-F238E27FC236}">
                <a16:creationId xmlns:a16="http://schemas.microsoft.com/office/drawing/2014/main" id="{A61AAD29-2A30-F148-B5F8-D110BDF45333}"/>
              </a:ext>
            </a:extLst>
          </p:cNvPr>
          <p:cNvSpPr>
            <a:spLocks noChangeShapeType="1"/>
          </p:cNvSpPr>
          <p:nvPr/>
        </p:nvSpPr>
        <p:spPr bwMode="auto">
          <a:xfrm>
            <a:off x="5887616" y="5341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62" name="Line 20">
            <a:extLst>
              <a:ext uri="{FF2B5EF4-FFF2-40B4-BE49-F238E27FC236}">
                <a16:creationId xmlns:a16="http://schemas.microsoft.com/office/drawing/2014/main" id="{E87AC7F0-3A95-B541-A2FD-A5FAECBC7D50}"/>
              </a:ext>
            </a:extLst>
          </p:cNvPr>
          <p:cNvSpPr>
            <a:spLocks noChangeShapeType="1"/>
          </p:cNvSpPr>
          <p:nvPr/>
        </p:nvSpPr>
        <p:spPr bwMode="auto">
          <a:xfrm>
            <a:off x="7106816" y="5341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63" name="Rectangle 21">
            <a:extLst>
              <a:ext uri="{FF2B5EF4-FFF2-40B4-BE49-F238E27FC236}">
                <a16:creationId xmlns:a16="http://schemas.microsoft.com/office/drawing/2014/main" id="{123391BD-85B3-6549-9D24-888E53A0A117}"/>
              </a:ext>
            </a:extLst>
          </p:cNvPr>
          <p:cNvSpPr>
            <a:spLocks noChangeArrowheads="1"/>
          </p:cNvSpPr>
          <p:nvPr/>
        </p:nvSpPr>
        <p:spPr bwMode="auto">
          <a:xfrm>
            <a:off x="6802016" y="5798495"/>
            <a:ext cx="609600" cy="609600"/>
          </a:xfrm>
          <a:prstGeom prst="rect">
            <a:avLst/>
          </a:prstGeom>
          <a:solidFill>
            <a:srgbClr val="D5D5D5"/>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NIC</a:t>
            </a:r>
          </a:p>
        </p:txBody>
      </p:sp>
      <p:sp>
        <p:nvSpPr>
          <p:cNvPr id="82964" name="Rectangle 22">
            <a:extLst>
              <a:ext uri="{FF2B5EF4-FFF2-40B4-BE49-F238E27FC236}">
                <a16:creationId xmlns:a16="http://schemas.microsoft.com/office/drawing/2014/main" id="{20EE8130-022C-5648-93A3-422AA5D3A6AB}"/>
              </a:ext>
            </a:extLst>
          </p:cNvPr>
          <p:cNvSpPr>
            <a:spLocks noChangeArrowheads="1"/>
          </p:cNvSpPr>
          <p:nvPr/>
        </p:nvSpPr>
        <p:spPr bwMode="auto">
          <a:xfrm>
            <a:off x="7183016" y="6255695"/>
            <a:ext cx="152400" cy="152400"/>
          </a:xfrm>
          <a:prstGeom prst="rect">
            <a:avLst/>
          </a:prstGeom>
          <a:solidFill>
            <a:srgbClr val="52F4C2"/>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b="0"/>
          </a:p>
        </p:txBody>
      </p:sp>
      <p:sp>
        <p:nvSpPr>
          <p:cNvPr id="82965" name="Rectangle 23">
            <a:extLst>
              <a:ext uri="{FF2B5EF4-FFF2-40B4-BE49-F238E27FC236}">
                <a16:creationId xmlns:a16="http://schemas.microsoft.com/office/drawing/2014/main" id="{19727D9E-46AF-134E-8595-EC8591498EF1}"/>
              </a:ext>
            </a:extLst>
          </p:cNvPr>
          <p:cNvSpPr>
            <a:spLocks noChangeArrowheads="1"/>
          </p:cNvSpPr>
          <p:nvPr/>
        </p:nvSpPr>
        <p:spPr bwMode="auto">
          <a:xfrm>
            <a:off x="6649616" y="5036495"/>
            <a:ext cx="9144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I/O ctrl</a:t>
            </a:r>
          </a:p>
        </p:txBody>
      </p:sp>
      <p:sp>
        <p:nvSpPr>
          <p:cNvPr id="82966" name="Line 27">
            <a:extLst>
              <a:ext uri="{FF2B5EF4-FFF2-40B4-BE49-F238E27FC236}">
                <a16:creationId xmlns:a16="http://schemas.microsoft.com/office/drawing/2014/main" id="{C9EFB71B-87C4-5F49-BBB7-A758449948E9}"/>
              </a:ext>
            </a:extLst>
          </p:cNvPr>
          <p:cNvSpPr>
            <a:spLocks noChangeShapeType="1"/>
          </p:cNvSpPr>
          <p:nvPr/>
        </p:nvSpPr>
        <p:spPr bwMode="auto">
          <a:xfrm>
            <a:off x="5887616" y="4579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67" name="Line 28">
            <a:extLst>
              <a:ext uri="{FF2B5EF4-FFF2-40B4-BE49-F238E27FC236}">
                <a16:creationId xmlns:a16="http://schemas.microsoft.com/office/drawing/2014/main" id="{949541B5-9BB5-204C-8F93-C8EA96E0E52A}"/>
              </a:ext>
            </a:extLst>
          </p:cNvPr>
          <p:cNvSpPr>
            <a:spLocks noChangeShapeType="1"/>
          </p:cNvSpPr>
          <p:nvPr/>
        </p:nvSpPr>
        <p:spPr bwMode="auto">
          <a:xfrm>
            <a:off x="7106816" y="4579295"/>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968" name="Rectangle 29">
            <a:extLst>
              <a:ext uri="{FF2B5EF4-FFF2-40B4-BE49-F238E27FC236}">
                <a16:creationId xmlns:a16="http://schemas.microsoft.com/office/drawing/2014/main" id="{0DBFA94F-4627-A04F-8372-71B02B033AEF}"/>
              </a:ext>
            </a:extLst>
          </p:cNvPr>
          <p:cNvSpPr>
            <a:spLocks noChangeArrowheads="1"/>
          </p:cNvSpPr>
          <p:nvPr/>
        </p:nvSpPr>
        <p:spPr bwMode="auto">
          <a:xfrm>
            <a:off x="2915816" y="4274495"/>
            <a:ext cx="44196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Bus</a:t>
            </a:r>
          </a:p>
        </p:txBody>
      </p:sp>
      <p:sp>
        <p:nvSpPr>
          <p:cNvPr id="82969" name="Freeform 30">
            <a:extLst>
              <a:ext uri="{FF2B5EF4-FFF2-40B4-BE49-F238E27FC236}">
                <a16:creationId xmlns:a16="http://schemas.microsoft.com/office/drawing/2014/main" id="{B3560D2E-E449-E240-9046-CEF1F39B489B}"/>
              </a:ext>
            </a:extLst>
          </p:cNvPr>
          <p:cNvSpPr>
            <a:spLocks/>
          </p:cNvSpPr>
          <p:nvPr/>
        </p:nvSpPr>
        <p:spPr bwMode="auto">
          <a:xfrm rot="5400000">
            <a:off x="4973216" y="3360095"/>
            <a:ext cx="609600" cy="1219200"/>
          </a:xfrm>
          <a:custGeom>
            <a:avLst/>
            <a:gdLst>
              <a:gd name="T0" fmla="*/ 0 w 288"/>
              <a:gd name="T1" fmla="*/ 1032256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2970" name="Freeform 31">
            <a:extLst>
              <a:ext uri="{FF2B5EF4-FFF2-40B4-BE49-F238E27FC236}">
                <a16:creationId xmlns:a16="http://schemas.microsoft.com/office/drawing/2014/main" id="{B4939C9C-C41C-4E42-B507-88A31CD583ED}"/>
              </a:ext>
            </a:extLst>
          </p:cNvPr>
          <p:cNvSpPr>
            <a:spLocks/>
          </p:cNvSpPr>
          <p:nvPr/>
        </p:nvSpPr>
        <p:spPr bwMode="auto">
          <a:xfrm rot="5400000">
            <a:off x="6192416" y="3360095"/>
            <a:ext cx="609600" cy="1219200"/>
          </a:xfrm>
          <a:custGeom>
            <a:avLst/>
            <a:gdLst>
              <a:gd name="T0" fmla="*/ 0 w 288"/>
              <a:gd name="T1" fmla="*/ 1032256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2971" name="Freeform 34">
            <a:extLst>
              <a:ext uri="{FF2B5EF4-FFF2-40B4-BE49-F238E27FC236}">
                <a16:creationId xmlns:a16="http://schemas.microsoft.com/office/drawing/2014/main" id="{2565B39F-7CEC-E049-9AE0-4937C9FC1183}"/>
              </a:ext>
            </a:extLst>
          </p:cNvPr>
          <p:cNvSpPr>
            <a:spLocks/>
          </p:cNvSpPr>
          <p:nvPr/>
        </p:nvSpPr>
        <p:spPr bwMode="auto">
          <a:xfrm>
            <a:off x="3296816" y="4426895"/>
            <a:ext cx="1219200" cy="1219200"/>
          </a:xfrm>
          <a:custGeom>
            <a:avLst/>
            <a:gdLst>
              <a:gd name="T0" fmla="*/ 1935480000 w 768"/>
              <a:gd name="T1" fmla="*/ 725805000 h 768"/>
              <a:gd name="T2" fmla="*/ 1935480000 w 768"/>
              <a:gd name="T3" fmla="*/ 0 h 768"/>
              <a:gd name="T4" fmla="*/ 0 w 768"/>
              <a:gd name="T5" fmla="*/ 0 h 768"/>
              <a:gd name="T6" fmla="*/ 0 w 768"/>
              <a:gd name="T7" fmla="*/ 1935480000 h 768"/>
              <a:gd name="T8" fmla="*/ 0 60000 65536"/>
              <a:gd name="T9" fmla="*/ 0 60000 65536"/>
              <a:gd name="T10" fmla="*/ 0 60000 65536"/>
              <a:gd name="T11" fmla="*/ 0 60000 65536"/>
              <a:gd name="T12" fmla="*/ 0 w 768"/>
              <a:gd name="T13" fmla="*/ 0 h 768"/>
              <a:gd name="T14" fmla="*/ 768 w 768"/>
              <a:gd name="T15" fmla="*/ 768 h 768"/>
            </a:gdLst>
            <a:ahLst/>
            <a:cxnLst>
              <a:cxn ang="T8">
                <a:pos x="T0" y="T1"/>
              </a:cxn>
              <a:cxn ang="T9">
                <a:pos x="T2" y="T3"/>
              </a:cxn>
              <a:cxn ang="T10">
                <a:pos x="T4" y="T5"/>
              </a:cxn>
              <a:cxn ang="T11">
                <a:pos x="T6" y="T7"/>
              </a:cxn>
            </a:cxnLst>
            <a:rect l="T12" t="T13" r="T14" b="T15"/>
            <a:pathLst>
              <a:path w="768" h="768">
                <a:moveTo>
                  <a:pt x="768" y="288"/>
                </a:moveTo>
                <a:lnTo>
                  <a:pt x="768" y="0"/>
                </a:lnTo>
                <a:lnTo>
                  <a:pt x="0" y="0"/>
                </a:lnTo>
                <a:lnTo>
                  <a:pt x="0" y="768"/>
                </a:lnTo>
              </a:path>
            </a:pathLst>
          </a:custGeom>
          <a:noFill/>
          <a:ln w="28575" cap="flat" cmpd="sng">
            <a:solidFill>
              <a:srgbClr val="FF0909"/>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Tree>
    <p:extLst>
      <p:ext uri="{BB962C8B-B14F-4D97-AF65-F5344CB8AC3E}">
        <p14:creationId xmlns:p14="http://schemas.microsoft.com/office/powerpoint/2010/main" val="392089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57"/>
          <p:cNvSpPr txBox="1">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ＭＳ Ｐゴシック" panose="020B0600070205080204" pitchFamily="34" charset="-128"/>
                <a:sym typeface="Calibri"/>
              </a:rPr>
              <a:t>DMA: Incoming Data (to CPU)</a:t>
            </a:r>
            <a:endParaRPr dirty="0">
              <a:ea typeface="ＭＳ Ｐゴシック" panose="020B0600070205080204" pitchFamily="34" charset="-128"/>
              <a:sym typeface="Calibri"/>
            </a:endParaRPr>
          </a:p>
        </p:txBody>
      </p:sp>
      <p:sp>
        <p:nvSpPr>
          <p:cNvPr id="871" name="Google Shape;871;p57"/>
          <p:cNvSpPr txBox="1">
            <a:spLocks noGrp="1"/>
          </p:cNvSpPr>
          <p:nvPr>
            <p:ph type="body" idx="1"/>
          </p:nvPr>
        </p:nvSpPr>
        <p:spPr>
          <a:xfrm>
            <a:off x="457200" y="1600199"/>
            <a:ext cx="8229600" cy="484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lnSpc>
                <a:spcPct val="90000"/>
              </a:lnSpc>
              <a:buSzPct val="90000"/>
              <a:buFont typeface="+mj-lt"/>
              <a:buAutoNum type="arabicPeriod"/>
            </a:pPr>
            <a:r>
              <a:rPr lang="en-US" dirty="0">
                <a:ea typeface="ＭＳ Ｐゴシック" panose="020B0600070205080204" pitchFamily="34" charset="-128"/>
                <a:sym typeface="Calibri"/>
              </a:rPr>
              <a:t>CPU receives interrupt from a device</a:t>
            </a:r>
          </a:p>
          <a:p>
            <a:pPr marL="457200" indent="-457200">
              <a:lnSpc>
                <a:spcPct val="90000"/>
              </a:lnSpc>
              <a:buSzPct val="90000"/>
              <a:buFont typeface="+mj-lt"/>
              <a:buAutoNum type="arabicPeriod"/>
            </a:pPr>
            <a:r>
              <a:rPr lang="en-US" dirty="0">
                <a:ea typeface="ＭＳ Ｐゴシック" panose="020B0600070205080204" pitchFamily="34" charset="-128"/>
                <a:sym typeface="Calibri"/>
              </a:rPr>
              <a:t>CPU takes interrupt, begins transfer</a:t>
            </a:r>
          </a:p>
          <a:p>
            <a:pPr lvl="1">
              <a:lnSpc>
                <a:spcPct val="90000"/>
              </a:lnSpc>
              <a:buSzPct val="90000"/>
            </a:pPr>
            <a:r>
              <a:rPr lang="en-US" dirty="0">
                <a:ea typeface="ＭＳ Ｐゴシック" panose="020B0600070205080204" pitchFamily="34" charset="-128"/>
                <a:sym typeface="Calibri"/>
              </a:rPr>
              <a:t>Instructs DMA controller/device to place data @ certain address</a:t>
            </a:r>
          </a:p>
          <a:p>
            <a:pPr marL="457200" indent="-457200">
              <a:lnSpc>
                <a:spcPct val="90000"/>
              </a:lnSpc>
              <a:buSzPct val="90000"/>
              <a:buFont typeface="+mj-lt"/>
              <a:buAutoNum type="arabicPeriod"/>
            </a:pPr>
            <a:r>
              <a:rPr lang="en-US" dirty="0">
                <a:ea typeface="ＭＳ Ｐゴシック" panose="020B0600070205080204" pitchFamily="34" charset="-128"/>
                <a:sym typeface="Calibri"/>
              </a:rPr>
              <a:t>Device/DMA controller handles the transfer</a:t>
            </a:r>
          </a:p>
          <a:p>
            <a:pPr lvl="1">
              <a:lnSpc>
                <a:spcPct val="90000"/>
              </a:lnSpc>
              <a:buSzPct val="90000"/>
            </a:pPr>
            <a:r>
              <a:rPr lang="en-US" dirty="0">
                <a:ea typeface="ＭＳ Ｐゴシック" panose="020B0600070205080204" pitchFamily="34" charset="-128"/>
                <a:sym typeface="Calibri"/>
              </a:rPr>
              <a:t>CPU is free to execute other things</a:t>
            </a:r>
            <a:endParaRPr dirty="0">
              <a:ea typeface="ＭＳ Ｐゴシック" panose="020B0600070205080204" pitchFamily="34" charset="-128"/>
            </a:endParaRPr>
          </a:p>
          <a:p>
            <a:pPr marL="457200" indent="-457200">
              <a:lnSpc>
                <a:spcPct val="90000"/>
              </a:lnSpc>
              <a:buSzPct val="90000"/>
              <a:buFont typeface="+mj-lt"/>
              <a:buAutoNum type="arabicPeriod"/>
            </a:pPr>
            <a:r>
              <a:rPr lang="en-US" dirty="0">
                <a:ea typeface="ＭＳ Ｐゴシック" panose="020B0600070205080204" pitchFamily="34" charset="-128"/>
                <a:sym typeface="Calibri"/>
              </a:rPr>
              <a:t>Upon completion, Device/DMA controller interrupt the CPU again</a:t>
            </a:r>
            <a:endParaRPr dirty="0">
              <a:ea typeface="ＭＳ Ｐゴシック" panose="020B0600070205080204" pitchFamily="34" charset="-128"/>
              <a:sym typeface="Calibri"/>
            </a:endParaRPr>
          </a:p>
        </p:txBody>
      </p:sp>
      <p:sp>
        <p:nvSpPr>
          <p:cNvPr id="5" name="Google Shape;601;g5ce8b99149_0_339">
            <a:extLst>
              <a:ext uri="{FF2B5EF4-FFF2-40B4-BE49-F238E27FC236}">
                <a16:creationId xmlns:a16="http://schemas.microsoft.com/office/drawing/2014/main" id="{97853C10-5D05-0B42-B90B-127CB0640AF1}"/>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173288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study today ..</a:t>
            </a:r>
          </a:p>
        </p:txBody>
      </p:sp>
      <p:sp>
        <p:nvSpPr>
          <p:cNvPr id="3" name="Content Placeholder 2"/>
          <p:cNvSpPr>
            <a:spLocks noGrp="1"/>
          </p:cNvSpPr>
          <p:nvPr>
            <p:ph idx="1"/>
          </p:nvPr>
        </p:nvSpPr>
        <p:spPr/>
        <p:txBody>
          <a:bodyPr/>
          <a:lstStyle/>
          <a:p>
            <a:r>
              <a:rPr lang="en-US" dirty="0"/>
              <a:t>Last Class</a:t>
            </a:r>
          </a:p>
          <a:p>
            <a:pPr lvl="1"/>
            <a:r>
              <a:rPr lang="en-US" dirty="0">
                <a:solidFill>
                  <a:schemeClr val="bg1">
                    <a:lumMod val="50000"/>
                  </a:schemeClr>
                </a:solidFill>
              </a:rPr>
              <a:t>/O Devices: An Introduction</a:t>
            </a:r>
          </a:p>
          <a:p>
            <a:pPr lvl="1"/>
            <a:r>
              <a:rPr lang="en-US" dirty="0">
                <a:solidFill>
                  <a:schemeClr val="bg1">
                    <a:lumMod val="50000"/>
                  </a:schemeClr>
                </a:solidFill>
              </a:rPr>
              <a:t>I/O Devices: Architectures</a:t>
            </a:r>
          </a:p>
          <a:p>
            <a:pPr lvl="1"/>
            <a:r>
              <a:rPr lang="en-US" dirty="0">
                <a:solidFill>
                  <a:schemeClr val="bg1">
                    <a:lumMod val="50000"/>
                  </a:schemeClr>
                </a:solidFill>
              </a:rPr>
              <a:t>Memory Mapped I/O: Polling</a:t>
            </a:r>
          </a:p>
          <a:p>
            <a:pPr lvl="1"/>
            <a:r>
              <a:rPr lang="en-US" dirty="0">
                <a:solidFill>
                  <a:schemeClr val="bg1">
                    <a:lumMod val="50000"/>
                  </a:schemeClr>
                </a:solidFill>
              </a:rPr>
              <a:t>Memory Mapped I/O: Interrupt</a:t>
            </a:r>
          </a:p>
          <a:p>
            <a:r>
              <a:rPr lang="en-US" dirty="0"/>
              <a:t>Memory Mapped I/O: Direct Memory Access (DMA)</a:t>
            </a:r>
          </a:p>
          <a:p>
            <a:r>
              <a:rPr lang="en-US" dirty="0"/>
              <a:t>Buses for Interconnection</a:t>
            </a:r>
          </a:p>
          <a:p>
            <a:endParaRPr lang="en-US" dirty="0"/>
          </a:p>
          <a:p>
            <a:pPr marL="0" indent="0">
              <a:buNone/>
            </a:pPr>
            <a:endParaRPr lang="en-US" dirty="0"/>
          </a:p>
          <a:p>
            <a:endParaRPr lang="en-US" dirty="0">
              <a:solidFill>
                <a:schemeClr val="bg1">
                  <a:lumMod val="65000"/>
                </a:schemeClr>
              </a:solidFill>
            </a:endParaRPr>
          </a:p>
        </p:txBody>
      </p:sp>
    </p:spTree>
    <p:extLst>
      <p:ext uri="{BB962C8B-B14F-4D97-AF65-F5344CB8AC3E}">
        <p14:creationId xmlns:p14="http://schemas.microsoft.com/office/powerpoint/2010/main" val="2443103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58"/>
          <p:cNvSpPr txBox="1">
            <a:spLocks noGrp="1"/>
          </p:cNvSpPr>
          <p:nvPr>
            <p:ph type="title"/>
          </p:nvPr>
        </p:nvSpPr>
        <p:spPr>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ea typeface="ＭＳ Ｐゴシック" panose="020B0600070205080204" pitchFamily="34" charset="-128"/>
                <a:sym typeface="Calibri"/>
              </a:rPr>
              <a:t>DMA: Outgoing Data (From CPU)</a:t>
            </a:r>
            <a:endParaRPr dirty="0">
              <a:ea typeface="ＭＳ Ｐゴシック" panose="020B0600070205080204" pitchFamily="34" charset="-128"/>
              <a:sym typeface="Calibri"/>
            </a:endParaRPr>
          </a:p>
        </p:txBody>
      </p:sp>
      <p:sp>
        <p:nvSpPr>
          <p:cNvPr id="878" name="Google Shape;878;p58"/>
          <p:cNvSpPr txBox="1">
            <a:spLocks noGrp="1"/>
          </p:cNvSpPr>
          <p:nvPr>
            <p:ph type="body" idx="1"/>
          </p:nvPr>
        </p:nvSpPr>
        <p:spPr>
          <a:xfrm>
            <a:off x="457200" y="1600199"/>
            <a:ext cx="8229600" cy="484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indent="-457200">
              <a:lnSpc>
                <a:spcPct val="90000"/>
              </a:lnSpc>
              <a:buSzPct val="90000"/>
              <a:buFont typeface="+mj-lt"/>
              <a:buAutoNum type="arabicPeriod"/>
            </a:pPr>
            <a:r>
              <a:rPr lang="en-US" dirty="0">
                <a:ea typeface="ＭＳ Ｐゴシック" panose="020B0600070205080204" pitchFamily="34" charset="-128"/>
                <a:sym typeface="Calibri"/>
              </a:rPr>
              <a:t>CPU decides to initiate transfer, confirms that external device is ready</a:t>
            </a:r>
            <a:endParaRPr dirty="0">
              <a:ea typeface="ＭＳ Ｐゴシック" panose="020B0600070205080204" pitchFamily="34" charset="-128"/>
            </a:endParaRPr>
          </a:p>
          <a:p>
            <a:pPr marL="457200" indent="-457200">
              <a:lnSpc>
                <a:spcPct val="90000"/>
              </a:lnSpc>
              <a:buSzPct val="90000"/>
              <a:buFont typeface="+mj-lt"/>
              <a:buAutoNum type="arabicPeriod"/>
            </a:pPr>
            <a:r>
              <a:rPr lang="en-US" dirty="0">
                <a:ea typeface="ＭＳ Ｐゴシック" panose="020B0600070205080204" pitchFamily="34" charset="-128"/>
                <a:sym typeface="Calibri"/>
              </a:rPr>
              <a:t>CPU begins transfer</a:t>
            </a:r>
          </a:p>
          <a:p>
            <a:pPr lvl="1">
              <a:lnSpc>
                <a:spcPct val="90000"/>
              </a:lnSpc>
              <a:buSzPct val="90000"/>
            </a:pPr>
            <a:r>
              <a:rPr lang="en-US" dirty="0">
                <a:ea typeface="ＭＳ Ｐゴシック" panose="020B0600070205080204" pitchFamily="34" charset="-128"/>
                <a:sym typeface="Calibri"/>
              </a:rPr>
              <a:t>Instructs DMA controller/device that data is available @ certain address</a:t>
            </a:r>
            <a:endParaRPr dirty="0">
              <a:ea typeface="ＭＳ Ｐゴシック" panose="020B0600070205080204" pitchFamily="34" charset="-128"/>
            </a:endParaRPr>
          </a:p>
          <a:p>
            <a:pPr marL="457200" indent="-457200">
              <a:lnSpc>
                <a:spcPct val="90000"/>
              </a:lnSpc>
              <a:buSzPct val="90000"/>
              <a:buFont typeface="+mj-lt"/>
              <a:buAutoNum type="arabicPeriod"/>
            </a:pPr>
            <a:r>
              <a:rPr lang="en-US" dirty="0">
                <a:ea typeface="ＭＳ Ｐゴシック" panose="020B0600070205080204" pitchFamily="34" charset="-128"/>
                <a:sym typeface="Calibri"/>
              </a:rPr>
              <a:t>Device/DMA controller handle the transfer</a:t>
            </a:r>
          </a:p>
          <a:p>
            <a:pPr lvl="1">
              <a:lnSpc>
                <a:spcPct val="90000"/>
              </a:lnSpc>
              <a:buSzPct val="90000"/>
            </a:pPr>
            <a:r>
              <a:rPr lang="en-US" dirty="0">
                <a:ea typeface="ＭＳ Ｐゴシック" panose="020B0600070205080204" pitchFamily="34" charset="-128"/>
                <a:sym typeface="Calibri"/>
              </a:rPr>
              <a:t>CPU is free to execute other things</a:t>
            </a:r>
            <a:endParaRPr dirty="0">
              <a:ea typeface="ＭＳ Ｐゴシック" panose="020B0600070205080204" pitchFamily="34" charset="-128"/>
            </a:endParaRPr>
          </a:p>
          <a:p>
            <a:pPr marL="457200" indent="-457200">
              <a:lnSpc>
                <a:spcPct val="90000"/>
              </a:lnSpc>
              <a:buSzPct val="90000"/>
              <a:buFont typeface="+mj-lt"/>
              <a:buAutoNum type="arabicPeriod"/>
            </a:pPr>
            <a:r>
              <a:rPr lang="en-US" dirty="0">
                <a:ea typeface="ＭＳ Ｐゴシック" panose="020B0600070205080204" pitchFamily="34" charset="-128"/>
                <a:sym typeface="Calibri"/>
              </a:rPr>
              <a:t>Device/DMA engine interrupt the CPU again to signal the completion</a:t>
            </a:r>
            <a:endParaRPr dirty="0">
              <a:ea typeface="ＭＳ Ｐゴシック" panose="020B0600070205080204" pitchFamily="34" charset="-128"/>
              <a:sym typeface="Calibri"/>
            </a:endParaRPr>
          </a:p>
        </p:txBody>
      </p:sp>
      <p:sp>
        <p:nvSpPr>
          <p:cNvPr id="5" name="Google Shape;601;g5ce8b99149_0_339">
            <a:extLst>
              <a:ext uri="{FF2B5EF4-FFF2-40B4-BE49-F238E27FC236}">
                <a16:creationId xmlns:a16="http://schemas.microsoft.com/office/drawing/2014/main" id="{AF09FD9A-E446-CE46-B021-07FD1F0F7AE5}"/>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222523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8320" name="Text Box 16"/>
          <p:cNvSpPr txBox="1">
            <a:spLocks noChangeArrowheads="1"/>
          </p:cNvSpPr>
          <p:nvPr/>
        </p:nvSpPr>
        <p:spPr bwMode="auto">
          <a:xfrm>
            <a:off x="1110032" y="1524000"/>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3" name="Text Box 19"/>
          <p:cNvSpPr txBox="1">
            <a:spLocks noChangeArrowheads="1"/>
          </p:cNvSpPr>
          <p:nvPr/>
        </p:nvSpPr>
        <p:spPr bwMode="auto">
          <a:xfrm>
            <a:off x="22860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3" name="Text Box 29"/>
          <p:cNvSpPr txBox="1">
            <a:spLocks noChangeArrowheads="1"/>
          </p:cNvSpPr>
          <p:nvPr/>
        </p:nvSpPr>
        <p:spPr bwMode="auto">
          <a:xfrm>
            <a:off x="666106" y="6035675"/>
            <a:ext cx="756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mouse</a:t>
            </a:r>
          </a:p>
        </p:txBody>
      </p:sp>
      <p:sp>
        <p:nvSpPr>
          <p:cNvPr id="98334" name="Text Box 30"/>
          <p:cNvSpPr txBox="1">
            <a:spLocks noChangeArrowheads="1"/>
          </p:cNvSpPr>
          <p:nvPr/>
        </p:nvSpPr>
        <p:spPr bwMode="auto">
          <a:xfrm>
            <a:off x="1356609" y="6019800"/>
            <a:ext cx="9793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6" name="Text Box 32"/>
          <p:cNvSpPr txBox="1">
            <a:spLocks noChangeArrowheads="1"/>
          </p:cNvSpPr>
          <p:nvPr/>
        </p:nvSpPr>
        <p:spPr bwMode="auto">
          <a:xfrm>
            <a:off x="2577674" y="6035675"/>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0" name="Rectangle 36"/>
          <p:cNvSpPr>
            <a:spLocks noChangeArrowheads="1"/>
          </p:cNvSpPr>
          <p:nvPr/>
        </p:nvSpPr>
        <p:spPr bwMode="auto">
          <a:xfrm>
            <a:off x="1337009" y="4458451"/>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1" name="Rectangle 37"/>
          <p:cNvSpPr>
            <a:spLocks noChangeArrowheads="1"/>
          </p:cNvSpPr>
          <p:nvPr/>
        </p:nvSpPr>
        <p:spPr bwMode="auto">
          <a:xfrm>
            <a:off x="3013409" y="446095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3" name="Text Box 39"/>
          <p:cNvSpPr txBox="1">
            <a:spLocks noChangeArrowheads="1"/>
          </p:cNvSpPr>
          <p:nvPr/>
        </p:nvSpPr>
        <p:spPr bwMode="auto">
          <a:xfrm>
            <a:off x="5553075"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8350" name="Text Box 46"/>
          <p:cNvSpPr txBox="1">
            <a:spLocks noChangeArrowheads="1"/>
          </p:cNvSpPr>
          <p:nvPr/>
        </p:nvSpPr>
        <p:spPr bwMode="auto">
          <a:xfrm>
            <a:off x="3938150" y="1263314"/>
            <a:ext cx="5321464"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CPU initiates a disk read by writing a command, logical block number, and destination memory address to a </a:t>
            </a:r>
            <a:r>
              <a:rPr lang="en-US" b="0" dirty="0">
                <a:solidFill>
                  <a:srgbClr val="C00000"/>
                </a:solidFill>
                <a:latin typeface="Calibri" panose="020F0502020204030204" pitchFamily="34" charset="0"/>
              </a:rPr>
              <a:t>port</a:t>
            </a:r>
            <a:r>
              <a:rPr lang="en-US" b="0" dirty="0">
                <a:solidFill>
                  <a:srgbClr val="FF0000"/>
                </a:solidFill>
                <a:latin typeface="Calibri" panose="020F0502020204030204" pitchFamily="34" charset="0"/>
              </a:rPr>
              <a:t> </a:t>
            </a:r>
            <a:r>
              <a:rPr lang="en-US" b="0" dirty="0">
                <a:latin typeface="Calibri" panose="020F0502020204030204" pitchFamily="34" charset="0"/>
              </a:rPr>
              <a:t>(address) associated with disk controller.</a:t>
            </a:r>
          </a:p>
        </p:txBody>
      </p:sp>
      <p:sp>
        <p:nvSpPr>
          <p:cNvPr id="46" name="TextBox 45">
            <a:extLst>
              <a:ext uri="{FF2B5EF4-FFF2-40B4-BE49-F238E27FC236}">
                <a16:creationId xmlns:a16="http://schemas.microsoft.com/office/drawing/2014/main" id="{C25603F8-B22C-2E4D-9360-3F79B1F53E22}"/>
              </a:ext>
            </a:extLst>
          </p:cNvPr>
          <p:cNvSpPr txBox="1"/>
          <p:nvPr/>
        </p:nvSpPr>
        <p:spPr>
          <a:xfrm>
            <a:off x="-16031" y="6629400"/>
            <a:ext cx="4649342" cy="246221"/>
          </a:xfrm>
          <a:prstGeom prst="rect">
            <a:avLst/>
          </a:prstGeom>
          <a:noFill/>
        </p:spPr>
        <p:txBody>
          <a:bodyPr wrap="none" rtlCol="0">
            <a:spAutoFit/>
          </a:bodyPr>
          <a:lstStyle/>
          <a:p>
            <a:r>
              <a:rPr lang="en-US" sz="1000" b="0" i="0" dirty="0">
                <a:solidFill>
                  <a:schemeClr val="bg1">
                    <a:lumMod val="65000"/>
                  </a:schemeClr>
                </a:solidFill>
                <a:latin typeface="Calibri" pitchFamily="34" charset="0"/>
              </a:rPr>
              <a:t>Bryant</a:t>
            </a:r>
            <a:r>
              <a:rPr lang="en-US" sz="1000" b="0" i="0" baseline="0" dirty="0">
                <a:solidFill>
                  <a:schemeClr val="bg1">
                    <a:lumMod val="65000"/>
                  </a:schemeClr>
                </a:solidFill>
                <a:latin typeface="Calibri" pitchFamily="34" charset="0"/>
              </a:rPr>
              <a:t> and </a:t>
            </a:r>
            <a:r>
              <a:rPr lang="en-US" sz="1000" b="0" i="0" baseline="0" dirty="0" err="1">
                <a:solidFill>
                  <a:schemeClr val="bg1">
                    <a:lumMod val="65000"/>
                  </a:schemeClr>
                </a:solidFill>
                <a:latin typeface="Calibri" pitchFamily="34" charset="0"/>
              </a:rPr>
              <a:t>O’Hallaron</a:t>
            </a:r>
            <a:r>
              <a:rPr lang="en-US" sz="1000" b="0" i="0" baseline="0" dirty="0">
                <a:solidFill>
                  <a:schemeClr val="bg1">
                    <a:lumMod val="65000"/>
                  </a:schemeClr>
                </a:solidFill>
                <a:latin typeface="Calibri" pitchFamily="34" charset="0"/>
              </a:rPr>
              <a:t>, Computer Systems: A Programmer’s Perspective, Third Edition</a:t>
            </a:r>
            <a:endParaRPr lang="en-US" sz="1000" b="0" i="0" dirty="0">
              <a:solidFill>
                <a:schemeClr val="bg1">
                  <a:lumMod val="65000"/>
                </a:schemeClr>
              </a:solidFill>
              <a:latin typeface="Calibri" pitchFamily="34" charset="0"/>
            </a:endParaRPr>
          </a:p>
        </p:txBody>
      </p:sp>
    </p:spTree>
    <p:extLst>
      <p:ext uri="{BB962C8B-B14F-4D97-AF65-F5344CB8AC3E}">
        <p14:creationId xmlns:p14="http://schemas.microsoft.com/office/powerpoint/2010/main" val="32651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45"/>
                                        </p:tgtEl>
                                        <p:attrNameLst>
                                          <p:attrName>style.visibility</p:attrName>
                                        </p:attrNameLst>
                                      </p:cBhvr>
                                      <p:to>
                                        <p:strVal val="visible"/>
                                      </p:to>
                                    </p:set>
                                    <p:animEffect transition="in" filter="wipe(left)">
                                      <p:cBhvr>
                                        <p:cTn id="7" dur="500"/>
                                        <p:tgtEl>
                                          <p:spTgt spid="9834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346"/>
                                        </p:tgtEl>
                                        <p:attrNameLst>
                                          <p:attrName>style.visibility</p:attrName>
                                        </p:attrNameLst>
                                      </p:cBhvr>
                                      <p:to>
                                        <p:strVal val="visible"/>
                                      </p:to>
                                    </p:set>
                                    <p:animEffect transition="in" filter="wipe(up)">
                                      <p:cBhvr>
                                        <p:cTn id="11" dur="500"/>
                                        <p:tgtEl>
                                          <p:spTgt spid="983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8347"/>
                                        </p:tgtEl>
                                        <p:attrNameLst>
                                          <p:attrName>style.visibility</p:attrName>
                                        </p:attrNameLst>
                                      </p:cBhvr>
                                      <p:to>
                                        <p:strVal val="visible"/>
                                      </p:to>
                                    </p:set>
                                    <p:animEffect transition="in" filter="wipe(left)">
                                      <p:cBhvr>
                                        <p:cTn id="15" dur="500"/>
                                        <p:tgtEl>
                                          <p:spTgt spid="9834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8348"/>
                                        </p:tgtEl>
                                        <p:attrNameLst>
                                          <p:attrName>style.visibility</p:attrName>
                                        </p:attrNameLst>
                                      </p:cBhvr>
                                      <p:to>
                                        <p:strVal val="visible"/>
                                      </p:to>
                                    </p:set>
                                    <p:animEffect transition="in" filter="wipe(up)">
                                      <p:cBhvr>
                                        <p:cTn id="19" dur="500"/>
                                        <p:tgtEl>
                                          <p:spTgt spid="9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5" grpId="0" animBg="1"/>
      <p:bldP spid="98346" grpId="0" animBg="1"/>
      <p:bldP spid="98347" grpId="0" animBg="1"/>
      <p:bldP spid="983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9344"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7"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7"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9358"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0"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3" name="Rectangle 35"/>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4" name="Rectangle 36"/>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5" name="Rectangle 37"/>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6" name="Text Box 38"/>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9374" name="Text Box 46"/>
          <p:cNvSpPr txBox="1">
            <a:spLocks noChangeArrowheads="1"/>
          </p:cNvSpPr>
          <p:nvPr/>
        </p:nvSpPr>
        <p:spPr bwMode="auto">
          <a:xfrm>
            <a:off x="4153064" y="1454973"/>
            <a:ext cx="4603751" cy="1200329"/>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Disk controller reads the sector and performs a direct memory access (</a:t>
            </a:r>
            <a:r>
              <a:rPr lang="en-US" b="0" dirty="0">
                <a:solidFill>
                  <a:srgbClr val="C00000"/>
                </a:solidFill>
                <a:latin typeface="Calibri" panose="020F0502020204030204" pitchFamily="34" charset="0"/>
              </a:rPr>
              <a:t>DMA</a:t>
            </a:r>
            <a:r>
              <a:rPr lang="en-US" b="0" dirty="0">
                <a:latin typeface="Calibri" panose="020F0502020204030204" pitchFamily="34" charset="0"/>
              </a:rPr>
              <a:t>) transfer into main memory.</a:t>
            </a:r>
          </a:p>
        </p:txBody>
      </p:sp>
      <p:sp>
        <p:nvSpPr>
          <p:cNvPr id="45" name="TextBox 44">
            <a:extLst>
              <a:ext uri="{FF2B5EF4-FFF2-40B4-BE49-F238E27FC236}">
                <a16:creationId xmlns:a16="http://schemas.microsoft.com/office/drawing/2014/main" id="{2A684D7A-4BD3-4A48-9571-06C3B7F07794}"/>
              </a:ext>
            </a:extLst>
          </p:cNvPr>
          <p:cNvSpPr txBox="1"/>
          <p:nvPr/>
        </p:nvSpPr>
        <p:spPr>
          <a:xfrm>
            <a:off x="-16031" y="6629400"/>
            <a:ext cx="4649342" cy="246221"/>
          </a:xfrm>
          <a:prstGeom prst="rect">
            <a:avLst/>
          </a:prstGeom>
          <a:noFill/>
        </p:spPr>
        <p:txBody>
          <a:bodyPr wrap="none" rtlCol="0">
            <a:spAutoFit/>
          </a:bodyPr>
          <a:lstStyle/>
          <a:p>
            <a:r>
              <a:rPr lang="en-US" sz="1000" b="0" i="0" dirty="0">
                <a:solidFill>
                  <a:schemeClr val="bg1">
                    <a:lumMod val="65000"/>
                  </a:schemeClr>
                </a:solidFill>
                <a:latin typeface="Calibri" pitchFamily="34" charset="0"/>
              </a:rPr>
              <a:t>Bryant</a:t>
            </a:r>
            <a:r>
              <a:rPr lang="en-US" sz="1000" b="0" i="0" baseline="0" dirty="0">
                <a:solidFill>
                  <a:schemeClr val="bg1">
                    <a:lumMod val="65000"/>
                  </a:schemeClr>
                </a:solidFill>
                <a:latin typeface="Calibri" pitchFamily="34" charset="0"/>
              </a:rPr>
              <a:t> and </a:t>
            </a:r>
            <a:r>
              <a:rPr lang="en-US" sz="1000" b="0" i="0" baseline="0" dirty="0" err="1">
                <a:solidFill>
                  <a:schemeClr val="bg1">
                    <a:lumMod val="65000"/>
                  </a:schemeClr>
                </a:solidFill>
                <a:latin typeface="Calibri" pitchFamily="34" charset="0"/>
              </a:rPr>
              <a:t>O’Hallaron</a:t>
            </a:r>
            <a:r>
              <a:rPr lang="en-US" sz="1000" b="0" i="0" baseline="0" dirty="0">
                <a:solidFill>
                  <a:schemeClr val="bg1">
                    <a:lumMod val="65000"/>
                  </a:schemeClr>
                </a:solidFill>
                <a:latin typeface="Calibri" pitchFamily="34" charset="0"/>
              </a:rPr>
              <a:t>, Computer Systems: A Programmer’s Perspective, Third Edition</a:t>
            </a:r>
            <a:endParaRPr lang="en-US" sz="1000" b="0" i="0" dirty="0">
              <a:solidFill>
                <a:schemeClr val="bg1">
                  <a:lumMod val="65000"/>
                </a:schemeClr>
              </a:solidFill>
              <a:latin typeface="Calibri" pitchFamily="34" charset="0"/>
            </a:endParaRPr>
          </a:p>
        </p:txBody>
      </p:sp>
    </p:spTree>
    <p:extLst>
      <p:ext uri="{BB962C8B-B14F-4D97-AF65-F5344CB8AC3E}">
        <p14:creationId xmlns:p14="http://schemas.microsoft.com/office/powerpoint/2010/main" val="39787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71"/>
                                        </p:tgtEl>
                                        <p:attrNameLst>
                                          <p:attrName>style.visibility</p:attrName>
                                        </p:attrNameLst>
                                      </p:cBhvr>
                                      <p:to>
                                        <p:strVal val="visible"/>
                                      </p:to>
                                    </p:set>
                                    <p:animEffect transition="in" filter="wipe(down)">
                                      <p:cBhvr>
                                        <p:cTn id="7" dur="500"/>
                                        <p:tgtEl>
                                          <p:spTgt spid="9937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9370"/>
                                        </p:tgtEl>
                                        <p:attrNameLst>
                                          <p:attrName>style.visibility</p:attrName>
                                        </p:attrNameLst>
                                      </p:cBhvr>
                                      <p:to>
                                        <p:strVal val="visible"/>
                                      </p:to>
                                    </p:set>
                                    <p:animEffect transition="in" filter="wipe(right)">
                                      <p:cBhvr>
                                        <p:cTn id="11" dur="500"/>
                                        <p:tgtEl>
                                          <p:spTgt spid="9937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9369"/>
                                        </p:tgtEl>
                                        <p:attrNameLst>
                                          <p:attrName>style.visibility</p:attrName>
                                        </p:attrNameLst>
                                      </p:cBhvr>
                                      <p:to>
                                        <p:strVal val="visible"/>
                                      </p:to>
                                    </p:set>
                                    <p:animEffect transition="in" filter="wipe(down)">
                                      <p:cBhvr>
                                        <p:cTn id="15" dur="500"/>
                                        <p:tgtEl>
                                          <p:spTgt spid="9936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9368"/>
                                        </p:tgtEl>
                                        <p:attrNameLst>
                                          <p:attrName>style.visibility</p:attrName>
                                        </p:attrNameLst>
                                      </p:cBhvr>
                                      <p:to>
                                        <p:strVal val="visible"/>
                                      </p:to>
                                    </p:set>
                                    <p:animEffect transition="in" filter="wipe(left)">
                                      <p:cBhvr>
                                        <p:cTn id="19" dur="500"/>
                                        <p:tgtEl>
                                          <p:spTgt spid="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8" grpId="0" animBg="1"/>
      <p:bldP spid="99369" grpId="0" animBg="1"/>
      <p:bldP spid="99370" grpId="0" animBg="1"/>
      <p:bldP spid="993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dirty="0"/>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100368"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1"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1"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100382"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4"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8" name="Rectangle 36"/>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9" name="Rectangle 37"/>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0" name="Rectangle 38"/>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1" name="Text Box 39"/>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100392" name="Rectangle 40"/>
          <p:cNvSpPr>
            <a:spLocks noChangeArrowheads="1"/>
          </p:cNvSpPr>
          <p:nvPr/>
        </p:nvSpPr>
        <p:spPr bwMode="auto">
          <a:xfrm>
            <a:off x="4246563" y="4383504"/>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100399" name="Text Box 47"/>
          <p:cNvSpPr txBox="1">
            <a:spLocks noChangeArrowheads="1"/>
          </p:cNvSpPr>
          <p:nvPr/>
        </p:nvSpPr>
        <p:spPr bwMode="auto">
          <a:xfrm>
            <a:off x="4333459" y="1219200"/>
            <a:ext cx="4732337"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When the DMA transfer completes, the disk controller notifies the CPU with an </a:t>
            </a:r>
            <a:r>
              <a:rPr lang="en-US" b="0" i="1" dirty="0">
                <a:solidFill>
                  <a:srgbClr val="C00000"/>
                </a:solidFill>
                <a:latin typeface="Calibri" panose="020F0502020204030204" pitchFamily="34" charset="0"/>
              </a:rPr>
              <a:t>interrupt</a:t>
            </a:r>
            <a:r>
              <a:rPr lang="en-US" b="0" dirty="0">
                <a:latin typeface="Calibri" panose="020F0502020204030204" pitchFamily="34" charset="0"/>
              </a:rPr>
              <a:t> (i.e., asserts a special “interrupt” pin on the CPU).</a:t>
            </a:r>
          </a:p>
        </p:txBody>
      </p:sp>
      <p:sp>
        <p:nvSpPr>
          <p:cNvPr id="46" name="TextBox 45">
            <a:extLst>
              <a:ext uri="{FF2B5EF4-FFF2-40B4-BE49-F238E27FC236}">
                <a16:creationId xmlns:a16="http://schemas.microsoft.com/office/drawing/2014/main" id="{99B0A987-FFE2-8E4B-8771-7CCF01C4454F}"/>
              </a:ext>
            </a:extLst>
          </p:cNvPr>
          <p:cNvSpPr txBox="1"/>
          <p:nvPr/>
        </p:nvSpPr>
        <p:spPr>
          <a:xfrm>
            <a:off x="-16031" y="6629400"/>
            <a:ext cx="4649342" cy="246221"/>
          </a:xfrm>
          <a:prstGeom prst="rect">
            <a:avLst/>
          </a:prstGeom>
          <a:noFill/>
        </p:spPr>
        <p:txBody>
          <a:bodyPr wrap="none" rtlCol="0">
            <a:spAutoFit/>
          </a:bodyPr>
          <a:lstStyle/>
          <a:p>
            <a:r>
              <a:rPr lang="en-US" sz="1000" b="0" i="0" dirty="0">
                <a:solidFill>
                  <a:schemeClr val="bg1">
                    <a:lumMod val="65000"/>
                  </a:schemeClr>
                </a:solidFill>
                <a:latin typeface="Calibri" pitchFamily="34" charset="0"/>
              </a:rPr>
              <a:t>Bryant</a:t>
            </a:r>
            <a:r>
              <a:rPr lang="en-US" sz="1000" b="0" i="0" baseline="0" dirty="0">
                <a:solidFill>
                  <a:schemeClr val="bg1">
                    <a:lumMod val="65000"/>
                  </a:schemeClr>
                </a:solidFill>
                <a:latin typeface="Calibri" pitchFamily="34" charset="0"/>
              </a:rPr>
              <a:t> and </a:t>
            </a:r>
            <a:r>
              <a:rPr lang="en-US" sz="1000" b="0" i="0" baseline="0" dirty="0" err="1">
                <a:solidFill>
                  <a:schemeClr val="bg1">
                    <a:lumMod val="65000"/>
                  </a:schemeClr>
                </a:solidFill>
                <a:latin typeface="Calibri" pitchFamily="34" charset="0"/>
              </a:rPr>
              <a:t>O’Hallaron</a:t>
            </a:r>
            <a:r>
              <a:rPr lang="en-US" sz="1000" b="0" i="0" baseline="0" dirty="0">
                <a:solidFill>
                  <a:schemeClr val="bg1">
                    <a:lumMod val="65000"/>
                  </a:schemeClr>
                </a:solidFill>
                <a:latin typeface="Calibri" pitchFamily="34" charset="0"/>
              </a:rPr>
              <a:t>, Computer Systems: A Programmer’s Perspective, Third Edition</a:t>
            </a:r>
            <a:endParaRPr lang="en-US" sz="1000" b="0" i="0" dirty="0">
              <a:solidFill>
                <a:schemeClr val="bg1">
                  <a:lumMod val="65000"/>
                </a:schemeClr>
              </a:solidFill>
              <a:latin typeface="Calibri" pitchFamily="34" charset="0"/>
            </a:endParaRPr>
          </a:p>
        </p:txBody>
      </p:sp>
    </p:spTree>
    <p:extLst>
      <p:ext uri="{BB962C8B-B14F-4D97-AF65-F5344CB8AC3E}">
        <p14:creationId xmlns:p14="http://schemas.microsoft.com/office/powerpoint/2010/main" val="38264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396"/>
                                        </p:tgtEl>
                                        <p:attrNameLst>
                                          <p:attrName>style.visibility</p:attrName>
                                        </p:attrNameLst>
                                      </p:cBhvr>
                                      <p:to>
                                        <p:strVal val="visible"/>
                                      </p:to>
                                    </p:set>
                                    <p:animEffect transition="in" filter="wipe(down)">
                                      <p:cBhvr>
                                        <p:cTn id="7" dur="500"/>
                                        <p:tgtEl>
                                          <p:spTgt spid="10039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0395"/>
                                        </p:tgtEl>
                                        <p:attrNameLst>
                                          <p:attrName>style.visibility</p:attrName>
                                        </p:attrNameLst>
                                      </p:cBhvr>
                                      <p:to>
                                        <p:strVal val="visible"/>
                                      </p:to>
                                    </p:set>
                                    <p:animEffect transition="in" filter="wipe(right)">
                                      <p:cBhvr>
                                        <p:cTn id="11" dur="500"/>
                                        <p:tgtEl>
                                          <p:spTgt spid="10039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0394"/>
                                        </p:tgtEl>
                                        <p:attrNameLst>
                                          <p:attrName>style.visibility</p:attrName>
                                        </p:attrNameLst>
                                      </p:cBhvr>
                                      <p:to>
                                        <p:strVal val="visible"/>
                                      </p:to>
                                    </p:set>
                                    <p:animEffect transition="in" filter="wipe(down)">
                                      <p:cBhvr>
                                        <p:cTn id="15" dur="500"/>
                                        <p:tgtEl>
                                          <p:spTgt spid="100394"/>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00393"/>
                                        </p:tgtEl>
                                        <p:attrNameLst>
                                          <p:attrName>style.visibility</p:attrName>
                                        </p:attrNameLst>
                                      </p:cBhvr>
                                      <p:to>
                                        <p:strVal val="visible"/>
                                      </p:to>
                                    </p:set>
                                    <p:animEffect transition="in" filter="wipe(right)">
                                      <p:cBhvr>
                                        <p:cTn id="19" dur="500"/>
                                        <p:tgtEl>
                                          <p:spTgt spid="10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3" grpId="0" animBg="1"/>
      <p:bldP spid="100394" grpId="0" animBg="1"/>
      <p:bldP spid="100395" grpId="0" animBg="1"/>
      <p:bldP spid="10039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g5e7b2e43bd_4_8"/>
          <p:cNvSpPr txBox="1">
            <a:spLocks noGrp="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DMA Percent Overhead</a:t>
            </a:r>
            <a:endParaRPr dirty="0"/>
          </a:p>
        </p:txBody>
      </p:sp>
      <p:sp>
        <p:nvSpPr>
          <p:cNvPr id="886" name="Google Shape;886;g5e7b2e43bd_4_8"/>
          <p:cNvSpPr txBox="1">
            <a:spLocks noGrp="1"/>
          </p:cNvSpPr>
          <p:nvPr>
            <p:ph idx="1"/>
          </p:nvPr>
        </p:nvSpPr>
        <p:spPr>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dirty="0">
                <a:ea typeface="ＭＳ Ｐゴシック" panose="020B0600070205080204" pitchFamily="34" charset="-128"/>
              </a:rPr>
              <a:t>Assume the following system properties:</a:t>
            </a:r>
            <a:endParaRPr dirty="0">
              <a:ea typeface="ＭＳ Ｐゴシック" panose="020B0600070205080204" pitchFamily="34" charset="-128"/>
            </a:endParaRPr>
          </a:p>
          <a:p>
            <a:pPr lvl="1">
              <a:lnSpc>
                <a:spcPct val="90000"/>
              </a:lnSpc>
            </a:pPr>
            <a:r>
              <a:rPr lang="en-US" dirty="0">
                <a:solidFill>
                  <a:srgbClr val="0070C0"/>
                </a:solidFill>
                <a:ea typeface="ＭＳ Ｐゴシック" panose="020B0600070205080204" pitchFamily="34" charset="-128"/>
              </a:rPr>
              <a:t>500 clock cycle overhead </a:t>
            </a:r>
            <a:r>
              <a:rPr lang="en-US" dirty="0">
                <a:ea typeface="ＭＳ Ｐゴシック" panose="020B0600070205080204" pitchFamily="34" charset="-128"/>
              </a:rPr>
              <a:t>for each transfer, including interrupt</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Disk throughput of 16 MB/s</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DMA interrupts after transferring 4 KB (one page)</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Processor running at 1 GHz</a:t>
            </a:r>
            <a:endParaRPr dirty="0">
              <a:ea typeface="ＭＳ Ｐゴシック" panose="020B0600070205080204" pitchFamily="34" charset="-128"/>
            </a:endParaRPr>
          </a:p>
          <a:p>
            <a:pPr>
              <a:lnSpc>
                <a:spcPct val="90000"/>
              </a:lnSpc>
            </a:pPr>
            <a:endParaRPr lang="en-US" dirty="0">
              <a:ea typeface="ＭＳ Ｐゴシック" panose="020B0600070205080204" pitchFamily="34" charset="-128"/>
            </a:endParaRPr>
          </a:p>
          <a:p>
            <a:pPr>
              <a:lnSpc>
                <a:spcPct val="90000"/>
              </a:lnSpc>
            </a:pPr>
            <a:r>
              <a:rPr lang="en-US" dirty="0">
                <a:ea typeface="ＭＳ Ｐゴシック" panose="020B0600070205080204" pitchFamily="34" charset="-128"/>
              </a:rPr>
              <a:t>What percent of the CPU is occupied now?</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Freq:  16 [MB/s] / 4 [KB/interrupt] = 4000 [interrupt /s]</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Time taken: 4000 interrupt × 500 [clocks] = 2M [clocks/s]</a:t>
            </a:r>
            <a:endParaRPr dirty="0">
              <a:ea typeface="ＭＳ Ｐゴシック" panose="020B0600070205080204" pitchFamily="34" charset="-128"/>
            </a:endParaRPr>
          </a:p>
          <a:p>
            <a:pPr lvl="1">
              <a:lnSpc>
                <a:spcPct val="90000"/>
              </a:lnSpc>
            </a:pPr>
            <a:r>
              <a:rPr lang="en-US" dirty="0">
                <a:ea typeface="ＭＳ Ｐゴシック" panose="020B0600070205080204" pitchFamily="34" charset="-128"/>
              </a:rPr>
              <a:t>% Time:  2×10</a:t>
            </a:r>
            <a:r>
              <a:rPr lang="en-US" baseline="30000" dirty="0">
                <a:ea typeface="ＭＳ Ｐゴシック" panose="020B0600070205080204" pitchFamily="34" charset="-128"/>
              </a:rPr>
              <a:t>6</a:t>
            </a:r>
            <a:r>
              <a:rPr lang="en-US" dirty="0">
                <a:ea typeface="ＭＳ Ｐゴシック" panose="020B0600070205080204" pitchFamily="34" charset="-128"/>
              </a:rPr>
              <a:t> [clocks/s] / 10</a:t>
            </a:r>
            <a:r>
              <a:rPr lang="en-US" baseline="30000" dirty="0">
                <a:ea typeface="ＭＳ Ｐゴシック" panose="020B0600070205080204" pitchFamily="34" charset="-128"/>
              </a:rPr>
              <a:t>9</a:t>
            </a:r>
            <a:r>
              <a:rPr lang="en-US" dirty="0">
                <a:ea typeface="ＭＳ Ｐゴシック" panose="020B0600070205080204" pitchFamily="34" charset="-128"/>
              </a:rPr>
              <a:t> [clocks/s] = </a:t>
            </a:r>
            <a:r>
              <a:rPr lang="en-US" dirty="0">
                <a:solidFill>
                  <a:srgbClr val="FF0000"/>
                </a:solidFill>
                <a:ea typeface="ＭＳ Ｐゴシック" panose="020B0600070205080204" pitchFamily="34" charset="-128"/>
              </a:rPr>
              <a:t>0.2%</a:t>
            </a:r>
            <a:endParaRPr dirty="0">
              <a:solidFill>
                <a:srgbClr val="FF0000"/>
              </a:solidFill>
              <a:ea typeface="ＭＳ Ｐゴシック" panose="020B0600070205080204" pitchFamily="34" charset="-128"/>
            </a:endParaRPr>
          </a:p>
        </p:txBody>
      </p:sp>
    </p:spTree>
    <p:extLst>
      <p:ext uri="{BB962C8B-B14F-4D97-AF65-F5344CB8AC3E}">
        <p14:creationId xmlns:p14="http://schemas.microsoft.com/office/powerpoint/2010/main" val="38030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B1C32484-6810-5840-A60A-FA6A040F0FA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I/O Processors</a:t>
            </a:r>
          </a:p>
        </p:txBody>
      </p:sp>
      <p:sp>
        <p:nvSpPr>
          <p:cNvPr id="84996" name="Rectangle 3" descr="Rectangle: Click to edit Master text styles&#13;&#10;Second level&#13;&#10;Third level&#13;&#10;Fourth level&#13;&#10;Fifth level">
            <a:extLst>
              <a:ext uri="{FF2B5EF4-FFF2-40B4-BE49-F238E27FC236}">
                <a16:creationId xmlns:a16="http://schemas.microsoft.com/office/drawing/2014/main" id="{8B033A09-144C-6643-ADD5-C09E91684B3B}"/>
              </a:ext>
            </a:extLst>
          </p:cNvPr>
          <p:cNvSpPr>
            <a:spLocks noGrp="1" noChangeArrowheads="1"/>
          </p:cNvSpPr>
          <p:nvPr>
            <p:ph idx="1"/>
          </p:nvPr>
        </p:nvSpPr>
        <p:spPr>
          <a:xfrm>
            <a:off x="396875" y="1196752"/>
            <a:ext cx="7896225" cy="2144543"/>
          </a:xfrm>
        </p:spPr>
        <p:txBody>
          <a:bodyPr/>
          <a:lstStyle/>
          <a:p>
            <a:pPr eaLnBrk="1" hangingPunct="1">
              <a:lnSpc>
                <a:spcPct val="90000"/>
              </a:lnSpc>
            </a:pPr>
            <a:r>
              <a:rPr lang="en-US" altLang="en-US" dirty="0">
                <a:ea typeface="ＭＳ Ｐゴシック" panose="020B0600070205080204" pitchFamily="34" charset="-128"/>
              </a:rPr>
              <a:t>A DMA controller is a very simple component</a:t>
            </a:r>
          </a:p>
          <a:p>
            <a:pPr lvl="1" eaLnBrk="1" hangingPunct="1">
              <a:lnSpc>
                <a:spcPct val="90000"/>
              </a:lnSpc>
            </a:pPr>
            <a:r>
              <a:rPr lang="en-US" altLang="en-US" dirty="0">
                <a:ea typeface="ＭＳ Ｐゴシック" panose="020B0600070205080204" pitchFamily="34" charset="-128"/>
              </a:rPr>
              <a:t>May be as simple as a FSM with some local memory</a:t>
            </a:r>
          </a:p>
          <a:p>
            <a:pPr eaLnBrk="1" hangingPunct="1">
              <a:lnSpc>
                <a:spcPct val="90000"/>
              </a:lnSpc>
            </a:pPr>
            <a:r>
              <a:rPr lang="en-US" altLang="en-US" dirty="0">
                <a:ea typeface="ＭＳ Ｐゴシック" panose="020B0600070205080204" pitchFamily="34" charset="-128"/>
              </a:rPr>
              <a:t>Some I/O requires complicated sequences of transfers</a:t>
            </a:r>
          </a:p>
          <a:p>
            <a:pPr lvl="1" eaLnBrk="1" hangingPunct="1">
              <a:lnSpc>
                <a:spcPct val="90000"/>
              </a:lnSpc>
            </a:pPr>
            <a:r>
              <a:rPr lang="en-US" altLang="en-US" b="1" dirty="0">
                <a:solidFill>
                  <a:srgbClr val="FF0909"/>
                </a:solidFill>
                <a:ea typeface="ＭＳ Ｐゴシック" panose="020B0600070205080204" pitchFamily="34" charset="-128"/>
              </a:rPr>
              <a:t>I/O processor</a:t>
            </a:r>
            <a:r>
              <a:rPr lang="en-US" altLang="en-US" dirty="0">
                <a:ea typeface="ＭＳ Ｐゴシック" panose="020B0600070205080204" pitchFamily="34" charset="-128"/>
              </a:rPr>
              <a:t>: heavier DMA controller that executes instructions</a:t>
            </a:r>
          </a:p>
          <a:p>
            <a:pPr lvl="2" eaLnBrk="1" hangingPunct="1">
              <a:lnSpc>
                <a:spcPct val="90000"/>
              </a:lnSpc>
            </a:pPr>
            <a:r>
              <a:rPr lang="en-US" altLang="en-US" dirty="0">
                <a:ea typeface="ＭＳ Ｐゴシック" panose="020B0600070205080204" pitchFamily="34" charset="-128"/>
              </a:rPr>
              <a:t>Can be programmed to do complex transfers</a:t>
            </a:r>
          </a:p>
          <a:p>
            <a:pPr lvl="2" eaLnBrk="1" hangingPunct="1">
              <a:lnSpc>
                <a:spcPct val="90000"/>
              </a:lnSpc>
            </a:pPr>
            <a:r>
              <a:rPr lang="en-US" altLang="en-US" dirty="0">
                <a:ea typeface="ＭＳ Ｐゴシック" panose="020B0600070205080204" pitchFamily="34" charset="-128"/>
              </a:rPr>
              <a:t>E.g., programmable network card</a:t>
            </a:r>
          </a:p>
          <a:p>
            <a:pPr eaLnBrk="1" hangingPunct="1">
              <a:lnSpc>
                <a:spcPct val="90000"/>
              </a:lnSpc>
            </a:pPr>
            <a:endParaRPr lang="en-US" altLang="en-US" b="1" dirty="0">
              <a:solidFill>
                <a:srgbClr val="FF0909"/>
              </a:solidFill>
              <a:ea typeface="ＭＳ Ｐゴシック" panose="020B0600070205080204" pitchFamily="34" charset="-128"/>
            </a:endParaRPr>
          </a:p>
        </p:txBody>
      </p:sp>
      <p:sp>
        <p:nvSpPr>
          <p:cNvPr id="84993" name="Footer Placeholder 3">
            <a:extLst>
              <a:ext uri="{FF2B5EF4-FFF2-40B4-BE49-F238E27FC236}">
                <a16:creationId xmlns:a16="http://schemas.microsoft.com/office/drawing/2014/main" id="{FF3F3793-161F-824C-AE91-BEC9D5C065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400">
                <a:solidFill>
                  <a:schemeClr val="tx1"/>
                </a:solidFill>
                <a:latin typeface="Times New Roman" panose="02020603050405020304" pitchFamily="18" charset="0"/>
              </a:rPr>
              <a:t>© 2012 Daniel J. Sorin from Roth</a:t>
            </a:r>
          </a:p>
          <a:p>
            <a:pPr eaLnBrk="1" hangingPunct="1"/>
            <a:endParaRPr lang="en-US" altLang="en-US" sz="1400">
              <a:solidFill>
                <a:schemeClr val="tx1"/>
              </a:solidFill>
              <a:latin typeface="Tahoma" panose="020B0604030504040204" pitchFamily="34" charset="0"/>
            </a:endParaRPr>
          </a:p>
        </p:txBody>
      </p:sp>
      <p:sp>
        <p:nvSpPr>
          <p:cNvPr id="84997" name="Rectangle 4">
            <a:extLst>
              <a:ext uri="{FF2B5EF4-FFF2-40B4-BE49-F238E27FC236}">
                <a16:creationId xmlns:a16="http://schemas.microsoft.com/office/drawing/2014/main" id="{F4CED14E-3536-D04D-9AEA-816B081B1950}"/>
              </a:ext>
            </a:extLst>
          </p:cNvPr>
          <p:cNvSpPr>
            <a:spLocks noChangeArrowheads="1"/>
          </p:cNvSpPr>
          <p:nvPr/>
        </p:nvSpPr>
        <p:spPr bwMode="auto">
          <a:xfrm>
            <a:off x="2938661" y="3436194"/>
            <a:ext cx="12192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CPU ($)</a:t>
            </a:r>
          </a:p>
        </p:txBody>
      </p:sp>
      <p:sp>
        <p:nvSpPr>
          <p:cNvPr id="84998" name="Rectangle 5">
            <a:extLst>
              <a:ext uri="{FF2B5EF4-FFF2-40B4-BE49-F238E27FC236}">
                <a16:creationId xmlns:a16="http://schemas.microsoft.com/office/drawing/2014/main" id="{B61F99C3-8923-D149-B5A4-7D30B05AA06A}"/>
              </a:ext>
            </a:extLst>
          </p:cNvPr>
          <p:cNvSpPr>
            <a:spLocks noChangeArrowheads="1"/>
          </p:cNvSpPr>
          <p:nvPr/>
        </p:nvSpPr>
        <p:spPr bwMode="auto">
          <a:xfrm>
            <a:off x="2786261" y="5722194"/>
            <a:ext cx="1524000" cy="6096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Main</a:t>
            </a:r>
          </a:p>
          <a:p>
            <a:pPr algn="ctr"/>
            <a:r>
              <a:rPr lang="en-US" altLang="en-US" sz="2000" b="0">
                <a:solidFill>
                  <a:srgbClr val="000000"/>
                </a:solidFill>
              </a:rPr>
              <a:t>Memory</a:t>
            </a:r>
          </a:p>
        </p:txBody>
      </p:sp>
      <p:sp>
        <p:nvSpPr>
          <p:cNvPr id="84999" name="Line 6">
            <a:extLst>
              <a:ext uri="{FF2B5EF4-FFF2-40B4-BE49-F238E27FC236}">
                <a16:creationId xmlns:a16="http://schemas.microsoft.com/office/drawing/2014/main" id="{8239B362-B74D-C640-A334-B4B61DFB580E}"/>
              </a:ext>
            </a:extLst>
          </p:cNvPr>
          <p:cNvSpPr>
            <a:spLocks noChangeShapeType="1"/>
          </p:cNvSpPr>
          <p:nvPr/>
        </p:nvSpPr>
        <p:spPr bwMode="auto">
          <a:xfrm>
            <a:off x="3548261" y="3740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00" name="Line 7">
            <a:extLst>
              <a:ext uri="{FF2B5EF4-FFF2-40B4-BE49-F238E27FC236}">
                <a16:creationId xmlns:a16="http://schemas.microsoft.com/office/drawing/2014/main" id="{663970C2-1CD8-B94A-9EAE-B28474E27097}"/>
              </a:ext>
            </a:extLst>
          </p:cNvPr>
          <p:cNvSpPr>
            <a:spLocks noChangeShapeType="1"/>
          </p:cNvSpPr>
          <p:nvPr/>
        </p:nvSpPr>
        <p:spPr bwMode="auto">
          <a:xfrm>
            <a:off x="5072261" y="4502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01" name="AutoShape 8">
            <a:extLst>
              <a:ext uri="{FF2B5EF4-FFF2-40B4-BE49-F238E27FC236}">
                <a16:creationId xmlns:a16="http://schemas.microsoft.com/office/drawing/2014/main" id="{A5489B8A-7568-514A-8AE8-40D8081A97A2}"/>
              </a:ext>
            </a:extLst>
          </p:cNvPr>
          <p:cNvSpPr>
            <a:spLocks noChangeArrowheads="1"/>
          </p:cNvSpPr>
          <p:nvPr/>
        </p:nvSpPr>
        <p:spPr bwMode="auto">
          <a:xfrm>
            <a:off x="4615061" y="5722194"/>
            <a:ext cx="914400" cy="609600"/>
          </a:xfrm>
          <a:prstGeom prst="flowChartMagneticDisk">
            <a:avLst/>
          </a:prstGeom>
          <a:solidFill>
            <a:srgbClr val="D5D5D5"/>
          </a:solidFill>
          <a:ln w="28575">
            <a:solidFill>
              <a:srgbClr val="000000"/>
            </a:solidFill>
            <a:round/>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Disk</a:t>
            </a:r>
            <a:endParaRPr lang="en-US" altLang="en-US" sz="1800" b="0"/>
          </a:p>
        </p:txBody>
      </p:sp>
      <p:sp>
        <p:nvSpPr>
          <p:cNvPr id="85002" name="Line 9">
            <a:extLst>
              <a:ext uri="{FF2B5EF4-FFF2-40B4-BE49-F238E27FC236}">
                <a16:creationId xmlns:a16="http://schemas.microsoft.com/office/drawing/2014/main" id="{91D9D451-F353-0F4D-9799-1D99F244FAD8}"/>
              </a:ext>
            </a:extLst>
          </p:cNvPr>
          <p:cNvSpPr>
            <a:spLocks noChangeShapeType="1"/>
          </p:cNvSpPr>
          <p:nvPr/>
        </p:nvSpPr>
        <p:spPr bwMode="auto">
          <a:xfrm>
            <a:off x="5072261" y="5264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03" name="Freeform 10">
            <a:extLst>
              <a:ext uri="{FF2B5EF4-FFF2-40B4-BE49-F238E27FC236}">
                <a16:creationId xmlns:a16="http://schemas.microsoft.com/office/drawing/2014/main" id="{5FA8A54A-E70A-0849-B2A4-F6275992F21A}"/>
              </a:ext>
            </a:extLst>
          </p:cNvPr>
          <p:cNvSpPr>
            <a:spLocks/>
          </p:cNvSpPr>
          <p:nvPr/>
        </p:nvSpPr>
        <p:spPr bwMode="auto">
          <a:xfrm rot="5400000">
            <a:off x="4310261" y="3436194"/>
            <a:ext cx="609600" cy="914400"/>
          </a:xfrm>
          <a:custGeom>
            <a:avLst/>
            <a:gdLst>
              <a:gd name="T0" fmla="*/ 0 w 288"/>
              <a:gd name="T1" fmla="*/ 580644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5004" name="Line 11">
            <a:extLst>
              <a:ext uri="{FF2B5EF4-FFF2-40B4-BE49-F238E27FC236}">
                <a16:creationId xmlns:a16="http://schemas.microsoft.com/office/drawing/2014/main" id="{DD51A47A-B697-654B-90FE-8BD005DCD959}"/>
              </a:ext>
            </a:extLst>
          </p:cNvPr>
          <p:cNvSpPr>
            <a:spLocks noChangeShapeType="1"/>
          </p:cNvSpPr>
          <p:nvPr/>
        </p:nvSpPr>
        <p:spPr bwMode="auto">
          <a:xfrm>
            <a:off x="3548261" y="4502994"/>
            <a:ext cx="0" cy="1219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05" name="Rectangle 12">
            <a:extLst>
              <a:ext uri="{FF2B5EF4-FFF2-40B4-BE49-F238E27FC236}">
                <a16:creationId xmlns:a16="http://schemas.microsoft.com/office/drawing/2014/main" id="{5AC9422B-27D0-C44B-AEB1-696CFCCD1511}"/>
              </a:ext>
            </a:extLst>
          </p:cNvPr>
          <p:cNvSpPr>
            <a:spLocks noChangeArrowheads="1"/>
          </p:cNvSpPr>
          <p:nvPr/>
        </p:nvSpPr>
        <p:spPr bwMode="auto">
          <a:xfrm>
            <a:off x="4615061" y="4960194"/>
            <a:ext cx="9144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DMA</a:t>
            </a:r>
          </a:p>
        </p:txBody>
      </p:sp>
      <p:sp>
        <p:nvSpPr>
          <p:cNvPr id="85006" name="Rectangle 13">
            <a:extLst>
              <a:ext uri="{FF2B5EF4-FFF2-40B4-BE49-F238E27FC236}">
                <a16:creationId xmlns:a16="http://schemas.microsoft.com/office/drawing/2014/main" id="{703E352A-B33C-884E-B140-FEAF28CC8914}"/>
              </a:ext>
            </a:extLst>
          </p:cNvPr>
          <p:cNvSpPr>
            <a:spLocks noChangeArrowheads="1"/>
          </p:cNvSpPr>
          <p:nvPr/>
        </p:nvSpPr>
        <p:spPr bwMode="auto">
          <a:xfrm>
            <a:off x="5834261" y="4960194"/>
            <a:ext cx="9144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DMA</a:t>
            </a:r>
          </a:p>
        </p:txBody>
      </p:sp>
      <p:sp>
        <p:nvSpPr>
          <p:cNvPr id="85007" name="Rectangle 14">
            <a:extLst>
              <a:ext uri="{FF2B5EF4-FFF2-40B4-BE49-F238E27FC236}">
                <a16:creationId xmlns:a16="http://schemas.microsoft.com/office/drawing/2014/main" id="{E0A8D431-0506-1743-A793-167CF18CBE3C}"/>
              </a:ext>
            </a:extLst>
          </p:cNvPr>
          <p:cNvSpPr>
            <a:spLocks noChangeArrowheads="1"/>
          </p:cNvSpPr>
          <p:nvPr/>
        </p:nvSpPr>
        <p:spPr bwMode="auto">
          <a:xfrm>
            <a:off x="5834261" y="5722194"/>
            <a:ext cx="914400" cy="609600"/>
          </a:xfrm>
          <a:prstGeom prst="rect">
            <a:avLst/>
          </a:prstGeom>
          <a:solidFill>
            <a:srgbClr val="D5D5D5"/>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b="0"/>
          </a:p>
        </p:txBody>
      </p:sp>
      <p:sp>
        <p:nvSpPr>
          <p:cNvPr id="85008" name="Rectangle 15">
            <a:extLst>
              <a:ext uri="{FF2B5EF4-FFF2-40B4-BE49-F238E27FC236}">
                <a16:creationId xmlns:a16="http://schemas.microsoft.com/office/drawing/2014/main" id="{AB009CA1-5A66-FE40-A67D-445C645D06FF}"/>
              </a:ext>
            </a:extLst>
          </p:cNvPr>
          <p:cNvSpPr>
            <a:spLocks noChangeArrowheads="1"/>
          </p:cNvSpPr>
          <p:nvPr/>
        </p:nvSpPr>
        <p:spPr bwMode="auto">
          <a:xfrm>
            <a:off x="5910461" y="5798394"/>
            <a:ext cx="762000" cy="381000"/>
          </a:xfrm>
          <a:prstGeom prst="rect">
            <a:avLst/>
          </a:prstGeom>
          <a:solidFill>
            <a:schemeClr val="hlink"/>
          </a:solidFill>
          <a:ln w="12700">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display</a:t>
            </a:r>
          </a:p>
        </p:txBody>
      </p:sp>
      <p:sp>
        <p:nvSpPr>
          <p:cNvPr id="85009" name="Line 16">
            <a:extLst>
              <a:ext uri="{FF2B5EF4-FFF2-40B4-BE49-F238E27FC236}">
                <a16:creationId xmlns:a16="http://schemas.microsoft.com/office/drawing/2014/main" id="{7141B34B-35A2-5F4F-A598-5D82A84ADF11}"/>
              </a:ext>
            </a:extLst>
          </p:cNvPr>
          <p:cNvSpPr>
            <a:spLocks noChangeShapeType="1"/>
          </p:cNvSpPr>
          <p:nvPr/>
        </p:nvSpPr>
        <p:spPr bwMode="auto">
          <a:xfrm>
            <a:off x="6291461" y="5264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10" name="Line 17">
            <a:extLst>
              <a:ext uri="{FF2B5EF4-FFF2-40B4-BE49-F238E27FC236}">
                <a16:creationId xmlns:a16="http://schemas.microsoft.com/office/drawing/2014/main" id="{7B0F8113-B83C-A546-AA0A-626E33CB5B5F}"/>
              </a:ext>
            </a:extLst>
          </p:cNvPr>
          <p:cNvSpPr>
            <a:spLocks noChangeShapeType="1"/>
          </p:cNvSpPr>
          <p:nvPr/>
        </p:nvSpPr>
        <p:spPr bwMode="auto">
          <a:xfrm>
            <a:off x="7510661" y="5264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11" name="Rectangle 18">
            <a:extLst>
              <a:ext uri="{FF2B5EF4-FFF2-40B4-BE49-F238E27FC236}">
                <a16:creationId xmlns:a16="http://schemas.microsoft.com/office/drawing/2014/main" id="{8D5CBCB5-E041-A143-8286-A038939AB1E7}"/>
              </a:ext>
            </a:extLst>
          </p:cNvPr>
          <p:cNvSpPr>
            <a:spLocks noChangeArrowheads="1"/>
          </p:cNvSpPr>
          <p:nvPr/>
        </p:nvSpPr>
        <p:spPr bwMode="auto">
          <a:xfrm>
            <a:off x="7205861" y="5722194"/>
            <a:ext cx="609600" cy="609600"/>
          </a:xfrm>
          <a:prstGeom prst="rect">
            <a:avLst/>
          </a:prstGeom>
          <a:solidFill>
            <a:srgbClr val="D5D5D5"/>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NIC</a:t>
            </a:r>
          </a:p>
        </p:txBody>
      </p:sp>
      <p:sp>
        <p:nvSpPr>
          <p:cNvPr id="85012" name="Rectangle 19">
            <a:extLst>
              <a:ext uri="{FF2B5EF4-FFF2-40B4-BE49-F238E27FC236}">
                <a16:creationId xmlns:a16="http://schemas.microsoft.com/office/drawing/2014/main" id="{7AC487F1-09FA-4841-938E-33BC1A44C3B8}"/>
              </a:ext>
            </a:extLst>
          </p:cNvPr>
          <p:cNvSpPr>
            <a:spLocks noChangeArrowheads="1"/>
          </p:cNvSpPr>
          <p:nvPr/>
        </p:nvSpPr>
        <p:spPr bwMode="auto">
          <a:xfrm>
            <a:off x="7586861" y="6179394"/>
            <a:ext cx="152400" cy="152400"/>
          </a:xfrm>
          <a:prstGeom prst="rect">
            <a:avLst/>
          </a:prstGeom>
          <a:solidFill>
            <a:srgbClr val="52F4C2"/>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b="0"/>
          </a:p>
        </p:txBody>
      </p:sp>
      <p:sp>
        <p:nvSpPr>
          <p:cNvPr id="85013" name="Rectangle 20">
            <a:extLst>
              <a:ext uri="{FF2B5EF4-FFF2-40B4-BE49-F238E27FC236}">
                <a16:creationId xmlns:a16="http://schemas.microsoft.com/office/drawing/2014/main" id="{85045792-7105-9640-A6A3-888BF77AA151}"/>
              </a:ext>
            </a:extLst>
          </p:cNvPr>
          <p:cNvSpPr>
            <a:spLocks noChangeArrowheads="1"/>
          </p:cNvSpPr>
          <p:nvPr/>
        </p:nvSpPr>
        <p:spPr bwMode="auto">
          <a:xfrm>
            <a:off x="7053461" y="4960194"/>
            <a:ext cx="914400" cy="304800"/>
          </a:xfrm>
          <a:prstGeom prst="rect">
            <a:avLst/>
          </a:prstGeom>
          <a:solidFill>
            <a:srgbClr val="52F4C2"/>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2000" b="0">
                <a:solidFill>
                  <a:srgbClr val="000000"/>
                </a:solidFill>
              </a:rPr>
              <a:t>IOP</a:t>
            </a:r>
          </a:p>
        </p:txBody>
      </p:sp>
      <p:sp>
        <p:nvSpPr>
          <p:cNvPr id="85014" name="Line 21">
            <a:extLst>
              <a:ext uri="{FF2B5EF4-FFF2-40B4-BE49-F238E27FC236}">
                <a16:creationId xmlns:a16="http://schemas.microsoft.com/office/drawing/2014/main" id="{84FA3F7C-099E-8B4E-857F-B4E04ED472F8}"/>
              </a:ext>
            </a:extLst>
          </p:cNvPr>
          <p:cNvSpPr>
            <a:spLocks noChangeShapeType="1"/>
          </p:cNvSpPr>
          <p:nvPr/>
        </p:nvSpPr>
        <p:spPr bwMode="auto">
          <a:xfrm>
            <a:off x="6291461" y="4502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15" name="Line 22">
            <a:extLst>
              <a:ext uri="{FF2B5EF4-FFF2-40B4-BE49-F238E27FC236}">
                <a16:creationId xmlns:a16="http://schemas.microsoft.com/office/drawing/2014/main" id="{30380843-787C-CC4F-8047-3D9A1E320004}"/>
              </a:ext>
            </a:extLst>
          </p:cNvPr>
          <p:cNvSpPr>
            <a:spLocks noChangeShapeType="1"/>
          </p:cNvSpPr>
          <p:nvPr/>
        </p:nvSpPr>
        <p:spPr bwMode="auto">
          <a:xfrm>
            <a:off x="7510661" y="4502994"/>
            <a:ext cx="0" cy="45720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5016" name="Rectangle 23">
            <a:extLst>
              <a:ext uri="{FF2B5EF4-FFF2-40B4-BE49-F238E27FC236}">
                <a16:creationId xmlns:a16="http://schemas.microsoft.com/office/drawing/2014/main" id="{D93E1EF4-E434-AF4D-9041-AE161C5C67B8}"/>
              </a:ext>
            </a:extLst>
          </p:cNvPr>
          <p:cNvSpPr>
            <a:spLocks noChangeArrowheads="1"/>
          </p:cNvSpPr>
          <p:nvPr/>
        </p:nvSpPr>
        <p:spPr bwMode="auto">
          <a:xfrm>
            <a:off x="3319661" y="4198194"/>
            <a:ext cx="4419600" cy="304800"/>
          </a:xfrm>
          <a:prstGeom prst="rect">
            <a:avLst/>
          </a:prstGeom>
          <a:solidFill>
            <a:schemeClr val="bg1"/>
          </a:solidFill>
          <a:ln w="28575">
            <a:solidFill>
              <a:srgbClr val="000000"/>
            </a:solidFill>
            <a:miter lim="800000"/>
            <a:headEnd/>
            <a:tailEnd/>
          </a:ln>
        </p:spPr>
        <p:txBody>
          <a:bodyPr wrap="none" anchor="ct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800" b="0">
                <a:solidFill>
                  <a:srgbClr val="000000"/>
                </a:solidFill>
              </a:rPr>
              <a:t>Bus</a:t>
            </a:r>
          </a:p>
        </p:txBody>
      </p:sp>
      <p:sp>
        <p:nvSpPr>
          <p:cNvPr id="85017" name="Freeform 24">
            <a:extLst>
              <a:ext uri="{FF2B5EF4-FFF2-40B4-BE49-F238E27FC236}">
                <a16:creationId xmlns:a16="http://schemas.microsoft.com/office/drawing/2014/main" id="{4125E8FD-078D-4C44-ADAA-51C4F1802075}"/>
              </a:ext>
            </a:extLst>
          </p:cNvPr>
          <p:cNvSpPr>
            <a:spLocks/>
          </p:cNvSpPr>
          <p:nvPr/>
        </p:nvSpPr>
        <p:spPr bwMode="auto">
          <a:xfrm rot="5400000">
            <a:off x="5377061" y="3283794"/>
            <a:ext cx="609600" cy="1219200"/>
          </a:xfrm>
          <a:custGeom>
            <a:avLst/>
            <a:gdLst>
              <a:gd name="T0" fmla="*/ 0 w 288"/>
              <a:gd name="T1" fmla="*/ 1032256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5018" name="Freeform 25">
            <a:extLst>
              <a:ext uri="{FF2B5EF4-FFF2-40B4-BE49-F238E27FC236}">
                <a16:creationId xmlns:a16="http://schemas.microsoft.com/office/drawing/2014/main" id="{FB8BF621-9E05-9342-AEB1-65BE1B62940B}"/>
              </a:ext>
            </a:extLst>
          </p:cNvPr>
          <p:cNvSpPr>
            <a:spLocks/>
          </p:cNvSpPr>
          <p:nvPr/>
        </p:nvSpPr>
        <p:spPr bwMode="auto">
          <a:xfrm rot="5400000">
            <a:off x="6596261" y="3283794"/>
            <a:ext cx="609600" cy="1219200"/>
          </a:xfrm>
          <a:custGeom>
            <a:avLst/>
            <a:gdLst>
              <a:gd name="T0" fmla="*/ 0 w 288"/>
              <a:gd name="T1" fmla="*/ 1032256000 h 1440"/>
              <a:gd name="T2" fmla="*/ 0 w 288"/>
              <a:gd name="T3" fmla="*/ 0 h 1440"/>
              <a:gd name="T4" fmla="*/ 1290320000 w 288"/>
              <a:gd name="T5" fmla="*/ 0 h 1440"/>
              <a:gd name="T6" fmla="*/ 0 60000 65536"/>
              <a:gd name="T7" fmla="*/ 0 60000 65536"/>
              <a:gd name="T8" fmla="*/ 0 60000 65536"/>
              <a:gd name="T9" fmla="*/ 0 w 288"/>
              <a:gd name="T10" fmla="*/ 0 h 1440"/>
              <a:gd name="T11" fmla="*/ 288 w 288"/>
              <a:gd name="T12" fmla="*/ 1440 h 1440"/>
            </a:gdLst>
            <a:ahLst/>
            <a:cxnLst>
              <a:cxn ang="T6">
                <a:pos x="T0" y="T1"/>
              </a:cxn>
              <a:cxn ang="T7">
                <a:pos x="T2" y="T3"/>
              </a:cxn>
              <a:cxn ang="T8">
                <a:pos x="T4" y="T5"/>
              </a:cxn>
            </a:cxnLst>
            <a:rect l="T9" t="T10" r="T11" b="T12"/>
            <a:pathLst>
              <a:path w="288" h="1440">
                <a:moveTo>
                  <a:pt x="0" y="1440"/>
                </a:moveTo>
                <a:lnTo>
                  <a:pt x="0" y="0"/>
                </a:lnTo>
                <a:lnTo>
                  <a:pt x="288" y="0"/>
                </a:lnTo>
              </a:path>
            </a:pathLst>
          </a:custGeom>
          <a:noFill/>
          <a:ln w="2857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85019" name="Freeform 26">
            <a:extLst>
              <a:ext uri="{FF2B5EF4-FFF2-40B4-BE49-F238E27FC236}">
                <a16:creationId xmlns:a16="http://schemas.microsoft.com/office/drawing/2014/main" id="{82B36F10-E17C-F040-A3CE-740A3EBAD7ED}"/>
              </a:ext>
            </a:extLst>
          </p:cNvPr>
          <p:cNvSpPr>
            <a:spLocks/>
          </p:cNvSpPr>
          <p:nvPr/>
        </p:nvSpPr>
        <p:spPr bwMode="auto">
          <a:xfrm>
            <a:off x="3700661" y="4350594"/>
            <a:ext cx="3657600" cy="1219200"/>
          </a:xfrm>
          <a:custGeom>
            <a:avLst/>
            <a:gdLst>
              <a:gd name="T0" fmla="*/ 2147483647 w 768"/>
              <a:gd name="T1" fmla="*/ 725805000 h 768"/>
              <a:gd name="T2" fmla="*/ 2147483647 w 768"/>
              <a:gd name="T3" fmla="*/ 0 h 768"/>
              <a:gd name="T4" fmla="*/ 0 w 768"/>
              <a:gd name="T5" fmla="*/ 0 h 768"/>
              <a:gd name="T6" fmla="*/ 0 w 768"/>
              <a:gd name="T7" fmla="*/ 1935480000 h 768"/>
              <a:gd name="T8" fmla="*/ 0 60000 65536"/>
              <a:gd name="T9" fmla="*/ 0 60000 65536"/>
              <a:gd name="T10" fmla="*/ 0 60000 65536"/>
              <a:gd name="T11" fmla="*/ 0 60000 65536"/>
              <a:gd name="T12" fmla="*/ 0 w 768"/>
              <a:gd name="T13" fmla="*/ 0 h 768"/>
              <a:gd name="T14" fmla="*/ 768 w 768"/>
              <a:gd name="T15" fmla="*/ 768 h 768"/>
            </a:gdLst>
            <a:ahLst/>
            <a:cxnLst>
              <a:cxn ang="T8">
                <a:pos x="T0" y="T1"/>
              </a:cxn>
              <a:cxn ang="T9">
                <a:pos x="T2" y="T3"/>
              </a:cxn>
              <a:cxn ang="T10">
                <a:pos x="T4" y="T5"/>
              </a:cxn>
              <a:cxn ang="T11">
                <a:pos x="T6" y="T7"/>
              </a:cxn>
            </a:cxnLst>
            <a:rect l="T12" t="T13" r="T14" b="T15"/>
            <a:pathLst>
              <a:path w="768" h="768">
                <a:moveTo>
                  <a:pt x="768" y="288"/>
                </a:moveTo>
                <a:lnTo>
                  <a:pt x="768" y="0"/>
                </a:lnTo>
                <a:lnTo>
                  <a:pt x="0" y="0"/>
                </a:lnTo>
                <a:lnTo>
                  <a:pt x="0" y="768"/>
                </a:lnTo>
              </a:path>
            </a:pathLst>
          </a:custGeom>
          <a:noFill/>
          <a:ln w="28575" cap="flat" cmpd="sng">
            <a:solidFill>
              <a:srgbClr val="FF0909"/>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Tree>
    <p:extLst>
      <p:ext uri="{BB962C8B-B14F-4D97-AF65-F5344CB8AC3E}">
        <p14:creationId xmlns:p14="http://schemas.microsoft.com/office/powerpoint/2010/main" val="3751026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755576" y="2636912"/>
            <a:ext cx="7772400" cy="1470025"/>
          </a:xfrm>
        </p:spPr>
        <p:txBody>
          <a:bodyPr/>
          <a:lstStyle/>
          <a:p>
            <a:r>
              <a:rPr lang="en-US" dirty="0"/>
              <a:t>Buses for Interconnection</a:t>
            </a:r>
            <a:br>
              <a:rPr lang="en-US" dirty="0"/>
            </a:br>
            <a:endParaRPr lang="en-US" dirty="0"/>
          </a:p>
        </p:txBody>
      </p:sp>
    </p:spTree>
    <p:extLst>
      <p:ext uri="{BB962C8B-B14F-4D97-AF65-F5344CB8AC3E}">
        <p14:creationId xmlns:p14="http://schemas.microsoft.com/office/powerpoint/2010/main" val="1286079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9F3F67D5-B532-7B49-9DD1-C6A9F7F1F4AC}"/>
              </a:ext>
            </a:extLst>
          </p:cNvPr>
          <p:cNvSpPr>
            <a:spLocks noGrp="1" noChangeArrowheads="1"/>
          </p:cNvSpPr>
          <p:nvPr>
            <p:ph type="title"/>
          </p:nvPr>
        </p:nvSpPr>
        <p:spPr>
          <a:xfrm>
            <a:off x="388761" y="188640"/>
            <a:ext cx="7592093" cy="762000"/>
          </a:xfrm>
        </p:spPr>
        <p:txBody>
          <a:bodyPr/>
          <a:lstStyle/>
          <a:p>
            <a:pPr eaLnBrk="1" hangingPunct="1"/>
            <a:r>
              <a:rPr lang="en-US" altLang="en-US" dirty="0">
                <a:ea typeface="ＭＳ Ｐゴシック" panose="020B0600070205080204" pitchFamily="34" charset="-128"/>
              </a:rPr>
              <a:t>What is a Bus?</a:t>
            </a:r>
          </a:p>
        </p:txBody>
      </p:sp>
      <p:sp>
        <p:nvSpPr>
          <p:cNvPr id="52228" name="Rectangle 3" descr="Rectangle: Click to edit Master text styles&#13;&#10;Second level&#13;&#10;Third level&#13;&#10;Fourth level&#13;&#10;Fifth level">
            <a:extLst>
              <a:ext uri="{FF2B5EF4-FFF2-40B4-BE49-F238E27FC236}">
                <a16:creationId xmlns:a16="http://schemas.microsoft.com/office/drawing/2014/main" id="{A197A8AF-0073-A941-B0A4-947739949E3B}"/>
              </a:ext>
            </a:extLst>
          </p:cNvPr>
          <p:cNvSpPr>
            <a:spLocks noGrp="1" noChangeArrowheads="1"/>
          </p:cNvSpPr>
          <p:nvPr>
            <p:ph idx="1"/>
          </p:nvPr>
        </p:nvSpPr>
        <p:spPr>
          <a:xfrm>
            <a:off x="388761" y="980376"/>
            <a:ext cx="8063557" cy="4247728"/>
          </a:xfrm>
          <a:noFill/>
          <a:ln w="9525">
            <a:noFill/>
            <a:miter lim="800000"/>
            <a:headEnd/>
            <a:tailEnd/>
          </a:ln>
        </p:spPr>
        <p:txBody>
          <a:bodyPr vert="horz" wrap="square" lIns="91440" tIns="45720" rIns="91440" bIns="45720" numCol="1" anchor="t" anchorCtr="0" compatLnSpc="1">
            <a:prstTxWarp prst="textNoShape">
              <a:avLst/>
            </a:prstTxWarp>
          </a:bodyPr>
          <a:lstStyle/>
          <a:p>
            <a:r>
              <a:rPr lang="en-GB" altLang="en-US" dirty="0"/>
              <a:t>There are a number of possible interconnection systems </a:t>
            </a:r>
          </a:p>
          <a:p>
            <a:pPr lvl="1"/>
            <a:r>
              <a:rPr lang="en-GB" altLang="en-US" dirty="0"/>
              <a:t>The most common structure is the bus</a:t>
            </a:r>
          </a:p>
          <a:p>
            <a:r>
              <a:rPr lang="en-GB" altLang="en-US" dirty="0"/>
              <a:t>A bus connects two or more devices</a:t>
            </a:r>
          </a:p>
          <a:p>
            <a:r>
              <a:rPr lang="en-GB" altLang="en-US" dirty="0"/>
              <a:t>Often grouped</a:t>
            </a:r>
          </a:p>
          <a:p>
            <a:pPr lvl="1"/>
            <a:r>
              <a:rPr lang="en-GB" altLang="en-US" dirty="0"/>
              <a:t>A number of channels in one bus</a:t>
            </a:r>
          </a:p>
          <a:p>
            <a:pPr lvl="1"/>
            <a:r>
              <a:rPr lang="en-GB" altLang="en-US" dirty="0"/>
              <a:t>e.g. 32 bit data bus is 32 separate single bit channels</a:t>
            </a:r>
          </a:p>
          <a:p>
            <a:r>
              <a:rPr lang="en-GB" altLang="en-US" dirty="0"/>
              <a:t>Usually broadcast</a:t>
            </a:r>
          </a:p>
          <a:p>
            <a:pPr lvl="1"/>
            <a:r>
              <a:rPr lang="en-GB" altLang="en-US" dirty="0"/>
              <a:t>Everyone listens, must share the medium</a:t>
            </a:r>
          </a:p>
          <a:p>
            <a:pPr lvl="1"/>
            <a:r>
              <a:rPr lang="en-GB" altLang="en-US" dirty="0"/>
              <a:t>Master – can read/write exclusively, only one master</a:t>
            </a:r>
          </a:p>
          <a:p>
            <a:pPr lvl="1"/>
            <a:r>
              <a:rPr lang="en-GB" altLang="en-US" dirty="0"/>
              <a:t>Slave – everyone else.  Can monitor data but not produce.</a:t>
            </a:r>
          </a:p>
          <a:p>
            <a:r>
              <a:rPr lang="en-GB" altLang="en-US" dirty="0"/>
              <a:t>Three types: Data, Address, and Control</a:t>
            </a:r>
          </a:p>
          <a:p>
            <a:endParaRPr lang="en-US" altLang="en-US" dirty="0"/>
          </a:p>
        </p:txBody>
      </p:sp>
      <p:grpSp>
        <p:nvGrpSpPr>
          <p:cNvPr id="2" name="Group 1">
            <a:extLst>
              <a:ext uri="{FF2B5EF4-FFF2-40B4-BE49-F238E27FC236}">
                <a16:creationId xmlns:a16="http://schemas.microsoft.com/office/drawing/2014/main" id="{52228B97-D915-C24C-87C3-07A8B83F8D9B}"/>
              </a:ext>
            </a:extLst>
          </p:cNvPr>
          <p:cNvGrpSpPr/>
          <p:nvPr/>
        </p:nvGrpSpPr>
        <p:grpSpPr>
          <a:xfrm>
            <a:off x="971600" y="5517232"/>
            <a:ext cx="6116012" cy="978932"/>
            <a:chOff x="1524000" y="1004888"/>
            <a:chExt cx="6116012" cy="978932"/>
          </a:xfrm>
        </p:grpSpPr>
        <p:sp>
          <p:nvSpPr>
            <p:cNvPr id="52229" name="Line 4">
              <a:extLst>
                <a:ext uri="{FF2B5EF4-FFF2-40B4-BE49-F238E27FC236}">
                  <a16:creationId xmlns:a16="http://schemas.microsoft.com/office/drawing/2014/main" id="{F6961CE4-C011-074F-8472-8DAA8225A3AE}"/>
                </a:ext>
              </a:extLst>
            </p:cNvPr>
            <p:cNvSpPr>
              <a:spLocks noChangeShapeType="1"/>
            </p:cNvSpPr>
            <p:nvPr/>
          </p:nvSpPr>
          <p:spPr bwMode="auto">
            <a:xfrm>
              <a:off x="1524000" y="1219200"/>
              <a:ext cx="4572000" cy="0"/>
            </a:xfrm>
            <a:prstGeom prst="line">
              <a:avLst/>
            </a:prstGeom>
            <a:noFill/>
            <a:ln w="28575">
              <a:solidFill>
                <a:srgbClr val="FF090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0" name="Line 5">
              <a:extLst>
                <a:ext uri="{FF2B5EF4-FFF2-40B4-BE49-F238E27FC236}">
                  <a16:creationId xmlns:a16="http://schemas.microsoft.com/office/drawing/2014/main" id="{B5C30169-B92D-BB40-AA95-CADA8ACA9A2D}"/>
                </a:ext>
              </a:extLst>
            </p:cNvPr>
            <p:cNvSpPr>
              <a:spLocks noChangeShapeType="1"/>
            </p:cNvSpPr>
            <p:nvPr/>
          </p:nvSpPr>
          <p:spPr bwMode="auto">
            <a:xfrm>
              <a:off x="1524000" y="1524000"/>
              <a:ext cx="4572000" cy="0"/>
            </a:xfrm>
            <a:prstGeom prst="line">
              <a:avLst/>
            </a:prstGeom>
            <a:noFill/>
            <a:ln w="28575">
              <a:solidFill>
                <a:srgbClr val="6B02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1" name="Line 6">
              <a:extLst>
                <a:ext uri="{FF2B5EF4-FFF2-40B4-BE49-F238E27FC236}">
                  <a16:creationId xmlns:a16="http://schemas.microsoft.com/office/drawing/2014/main" id="{90139CF5-90BC-484D-A4F9-F365FDEF4E6C}"/>
                </a:ext>
              </a:extLst>
            </p:cNvPr>
            <p:cNvSpPr>
              <a:spLocks noChangeShapeType="1"/>
            </p:cNvSpPr>
            <p:nvPr/>
          </p:nvSpPr>
          <p:spPr bwMode="auto">
            <a:xfrm>
              <a:off x="1524000" y="1828800"/>
              <a:ext cx="45720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2" name="Text Box 7">
              <a:extLst>
                <a:ext uri="{FF2B5EF4-FFF2-40B4-BE49-F238E27FC236}">
                  <a16:creationId xmlns:a16="http://schemas.microsoft.com/office/drawing/2014/main" id="{BEFEFC4F-3F84-8340-BB0F-BE3E1E2D29AB}"/>
                </a:ext>
              </a:extLst>
            </p:cNvPr>
            <p:cNvSpPr txBox="1">
              <a:spLocks noChangeArrowheads="1"/>
            </p:cNvSpPr>
            <p:nvPr/>
          </p:nvSpPr>
          <p:spPr bwMode="auto">
            <a:xfrm>
              <a:off x="6096000" y="1004888"/>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800" dirty="0">
                  <a:solidFill>
                    <a:srgbClr val="FF0909"/>
                  </a:solidFill>
                </a:rPr>
                <a:t>data bus</a:t>
              </a:r>
            </a:p>
          </p:txBody>
        </p:sp>
        <p:sp>
          <p:nvSpPr>
            <p:cNvPr id="52233" name="Text Box 8">
              <a:extLst>
                <a:ext uri="{FF2B5EF4-FFF2-40B4-BE49-F238E27FC236}">
                  <a16:creationId xmlns:a16="http://schemas.microsoft.com/office/drawing/2014/main" id="{8DE4E267-3F9E-7F47-A838-0CF2A7575943}"/>
                </a:ext>
              </a:extLst>
            </p:cNvPr>
            <p:cNvSpPr txBox="1">
              <a:spLocks noChangeArrowheads="1"/>
            </p:cNvSpPr>
            <p:nvPr/>
          </p:nvSpPr>
          <p:spPr bwMode="auto">
            <a:xfrm>
              <a:off x="6096000" y="1309688"/>
              <a:ext cx="1544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800" dirty="0">
                  <a:solidFill>
                    <a:srgbClr val="FF0909"/>
                  </a:solidFill>
                </a:rPr>
                <a:t>address bus</a:t>
              </a:r>
            </a:p>
          </p:txBody>
        </p:sp>
        <p:sp>
          <p:nvSpPr>
            <p:cNvPr id="52234" name="Text Box 9">
              <a:extLst>
                <a:ext uri="{FF2B5EF4-FFF2-40B4-BE49-F238E27FC236}">
                  <a16:creationId xmlns:a16="http://schemas.microsoft.com/office/drawing/2014/main" id="{BE6D2A6F-93BB-3746-96C1-1EEADA9B1F41}"/>
                </a:ext>
              </a:extLst>
            </p:cNvPr>
            <p:cNvSpPr txBox="1">
              <a:spLocks noChangeArrowheads="1"/>
            </p:cNvSpPr>
            <p:nvPr/>
          </p:nvSpPr>
          <p:spPr bwMode="auto">
            <a:xfrm>
              <a:off x="6096000" y="1614488"/>
              <a:ext cx="14414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800" dirty="0">
                  <a:solidFill>
                    <a:srgbClr val="FF0909"/>
                  </a:solidFill>
                </a:rPr>
                <a:t>control bus</a:t>
              </a:r>
            </a:p>
          </p:txBody>
        </p:sp>
      </p:grpSp>
    </p:spTree>
    <p:extLst>
      <p:ext uri="{BB962C8B-B14F-4D97-AF65-F5344CB8AC3E}">
        <p14:creationId xmlns:p14="http://schemas.microsoft.com/office/powerpoint/2010/main" val="264030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D5B2F25-5AA3-8A4E-9135-5E51728EE302}"/>
              </a:ext>
            </a:extLst>
          </p:cNvPr>
          <p:cNvSpPr>
            <a:spLocks noGrp="1" noChangeArrowheads="1"/>
          </p:cNvSpPr>
          <p:nvPr>
            <p:ph type="title"/>
          </p:nvPr>
        </p:nvSpPr>
        <p:spPr/>
        <p:txBody>
          <a:bodyPr/>
          <a:lstStyle/>
          <a:p>
            <a:r>
              <a:rPr lang="en-US" altLang="en-US"/>
              <a:t>Bus Interconnection Scheme</a:t>
            </a:r>
          </a:p>
        </p:txBody>
      </p:sp>
      <p:pic>
        <p:nvPicPr>
          <p:cNvPr id="61444" name="Picture 4">
            <a:extLst>
              <a:ext uri="{FF2B5EF4-FFF2-40B4-BE49-F238E27FC236}">
                <a16:creationId xmlns:a16="http://schemas.microsoft.com/office/drawing/2014/main" id="{B44AFB11-FB32-754E-B594-E1CB7A4F5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487"/>
          <a:stretch>
            <a:fillRect/>
          </a:stretch>
        </p:blipFill>
        <p:spPr bwMode="auto">
          <a:xfrm>
            <a:off x="457200" y="2620963"/>
            <a:ext cx="81534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54E496D8-76A9-9A4A-8CC8-437D6AD2F189}"/>
              </a:ext>
            </a:extLst>
          </p:cNvPr>
          <p:cNvSpPr>
            <a:spLocks noGrp="1"/>
          </p:cNvSpPr>
          <p:nvPr>
            <p:ph type="ftr" sz="quarter" idx="10"/>
          </p:nvPr>
        </p:nvSpPr>
        <p:spPr>
          <a:xfrm>
            <a:off x="396874" y="6444877"/>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212168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7FAD-2167-1847-B9DE-C51A76F10EA9}"/>
              </a:ext>
            </a:extLst>
          </p:cNvPr>
          <p:cNvSpPr>
            <a:spLocks noGrp="1"/>
          </p:cNvSpPr>
          <p:nvPr>
            <p:ph type="title"/>
          </p:nvPr>
        </p:nvSpPr>
        <p:spPr/>
        <p:txBody>
          <a:bodyPr/>
          <a:lstStyle/>
          <a:p>
            <a:r>
              <a:rPr lang="en-US" dirty="0"/>
              <a:t>Bus Types</a:t>
            </a:r>
          </a:p>
        </p:txBody>
      </p:sp>
      <p:sp>
        <p:nvSpPr>
          <p:cNvPr id="3" name="Content Placeholder 2">
            <a:extLst>
              <a:ext uri="{FF2B5EF4-FFF2-40B4-BE49-F238E27FC236}">
                <a16:creationId xmlns:a16="http://schemas.microsoft.com/office/drawing/2014/main" id="{9C80120E-7219-084F-A560-B4233D02220E}"/>
              </a:ext>
            </a:extLst>
          </p:cNvPr>
          <p:cNvSpPr>
            <a:spLocks noGrp="1"/>
          </p:cNvSpPr>
          <p:nvPr>
            <p:ph idx="1"/>
          </p:nvPr>
        </p:nvSpPr>
        <p:spPr/>
        <p:txBody>
          <a:bodyPr/>
          <a:lstStyle/>
          <a:p>
            <a:r>
              <a:rPr lang="en-US" dirty="0">
                <a:solidFill>
                  <a:srgbClr val="FF0000"/>
                </a:solidFill>
              </a:rPr>
              <a:t>Data Bus: </a:t>
            </a:r>
            <a:r>
              <a:rPr lang="en-GB" dirty="0"/>
              <a:t>c</a:t>
            </a:r>
            <a:r>
              <a:rPr lang="en-GB" altLang="en-US" dirty="0"/>
              <a:t>arries data</a:t>
            </a:r>
          </a:p>
          <a:p>
            <a:pPr lvl="1"/>
            <a:r>
              <a:rPr lang="en-GB" altLang="en-US" dirty="0"/>
              <a:t>Remember that there is no difference between “data” and “instruction” at this level</a:t>
            </a:r>
          </a:p>
          <a:p>
            <a:pPr lvl="1"/>
            <a:r>
              <a:rPr lang="en-GB" altLang="en-US" dirty="0"/>
              <a:t>Width is a key determinant of performance</a:t>
            </a:r>
          </a:p>
          <a:p>
            <a:pPr lvl="2"/>
            <a:r>
              <a:rPr lang="en-GB" altLang="en-US" dirty="0"/>
              <a:t>8, 16, 32, 64 bit</a:t>
            </a:r>
          </a:p>
          <a:p>
            <a:r>
              <a:rPr lang="en-GB" altLang="en-US" dirty="0">
                <a:solidFill>
                  <a:srgbClr val="FF0000"/>
                </a:solidFill>
              </a:rPr>
              <a:t>Address Bus: </a:t>
            </a:r>
            <a:r>
              <a:rPr lang="en-GB" altLang="en-US" dirty="0"/>
              <a:t>carries address bits</a:t>
            </a:r>
          </a:p>
          <a:p>
            <a:pPr lvl="1">
              <a:lnSpc>
                <a:spcPct val="90000"/>
              </a:lnSpc>
            </a:pPr>
            <a:r>
              <a:rPr lang="en-GB" altLang="en-US" dirty="0"/>
              <a:t>Identify the source or destination of data</a:t>
            </a:r>
          </a:p>
          <a:p>
            <a:pPr lvl="2">
              <a:lnSpc>
                <a:spcPct val="90000"/>
              </a:lnSpc>
            </a:pPr>
            <a:r>
              <a:rPr lang="en-GB" altLang="en-US" dirty="0"/>
              <a:t>In general, the address specifies a specific memory address or a specific I/O port</a:t>
            </a:r>
          </a:p>
          <a:p>
            <a:pPr>
              <a:lnSpc>
                <a:spcPct val="90000"/>
              </a:lnSpc>
            </a:pPr>
            <a:r>
              <a:rPr lang="en-GB" altLang="en-US" dirty="0">
                <a:solidFill>
                  <a:srgbClr val="FF0000"/>
                </a:solidFill>
              </a:rPr>
              <a:t>Control Bus: </a:t>
            </a:r>
            <a:r>
              <a:rPr lang="en-GB" altLang="en-US" dirty="0">
                <a:solidFill>
                  <a:srgbClr val="002060"/>
                </a:solidFill>
              </a:rPr>
              <a:t>carries </a:t>
            </a:r>
            <a:r>
              <a:rPr lang="en-GB" altLang="en-US" dirty="0"/>
              <a:t>Control and timing information</a:t>
            </a:r>
          </a:p>
          <a:p>
            <a:pPr lvl="1">
              <a:lnSpc>
                <a:spcPct val="90000"/>
              </a:lnSpc>
            </a:pPr>
            <a:r>
              <a:rPr lang="en-GB" altLang="en-US" dirty="0"/>
              <a:t>Determines what modules can use the data and address lines</a:t>
            </a:r>
          </a:p>
          <a:p>
            <a:pPr lvl="1">
              <a:lnSpc>
                <a:spcPct val="90000"/>
              </a:lnSpc>
            </a:pPr>
            <a:r>
              <a:rPr lang="en-GB" altLang="en-US" dirty="0"/>
              <a:t>Typical Control lines: Memory read, Memory write, I/O read, I/O write, Interrupt request, Interrupt ACK, Bus Request, Bus Grant, Clock signals</a:t>
            </a:r>
          </a:p>
          <a:p>
            <a:pPr lvl="1">
              <a:lnSpc>
                <a:spcPct val="90000"/>
              </a:lnSpc>
            </a:pPr>
            <a:endParaRPr lang="en-GB" altLang="en-US" dirty="0"/>
          </a:p>
          <a:p>
            <a:pPr>
              <a:lnSpc>
                <a:spcPct val="90000"/>
              </a:lnSpc>
            </a:pPr>
            <a:endParaRPr lang="en-GB" altLang="en-US" dirty="0">
              <a:solidFill>
                <a:srgbClr val="FF0000"/>
              </a:solidFill>
            </a:endParaRPr>
          </a:p>
          <a:p>
            <a:pPr>
              <a:lnSpc>
                <a:spcPct val="90000"/>
              </a:lnSpc>
            </a:pPr>
            <a:endParaRPr lang="en-GB" altLang="en-US" dirty="0"/>
          </a:p>
          <a:p>
            <a:pPr>
              <a:lnSpc>
                <a:spcPct val="90000"/>
              </a:lnSpc>
            </a:pPr>
            <a:endParaRPr lang="en-GB" altLang="en-US" dirty="0"/>
          </a:p>
          <a:p>
            <a:pPr lvl="1"/>
            <a:endParaRPr lang="en-GB" altLang="en-US" dirty="0"/>
          </a:p>
          <a:p>
            <a:pPr lvl="1"/>
            <a:endParaRPr lang="en-US" dirty="0"/>
          </a:p>
        </p:txBody>
      </p:sp>
      <p:sp>
        <p:nvSpPr>
          <p:cNvPr id="6" name="Footer Placeholder 3">
            <a:extLst>
              <a:ext uri="{FF2B5EF4-FFF2-40B4-BE49-F238E27FC236}">
                <a16:creationId xmlns:a16="http://schemas.microsoft.com/office/drawing/2014/main" id="{A8C693EF-DF38-E744-8825-0FF9B381711D}"/>
              </a:ext>
            </a:extLst>
          </p:cNvPr>
          <p:cNvSpPr>
            <a:spLocks noGrp="1"/>
          </p:cNvSpPr>
          <p:nvPr>
            <p:ph type="ftr" sz="quarter" idx="10"/>
          </p:nvPr>
        </p:nvSpPr>
        <p:spPr>
          <a:xfrm>
            <a:off x="396874" y="6444877"/>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355255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C57A-1234-B142-ADCF-AFB5E86CA592}"/>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ABDF50FB-FE2A-DC47-9B91-69E83711D2A6}"/>
              </a:ext>
            </a:extLst>
          </p:cNvPr>
          <p:cNvSpPr>
            <a:spLocks noGrp="1"/>
          </p:cNvSpPr>
          <p:nvPr>
            <p:ph idx="1"/>
          </p:nvPr>
        </p:nvSpPr>
        <p:spPr/>
        <p:txBody>
          <a:bodyPr/>
          <a:lstStyle/>
          <a:p>
            <a:pPr marL="0" indent="0">
              <a:buNone/>
            </a:pPr>
            <a:r>
              <a:rPr lang="en-US" sz="2000" dirty="0"/>
              <a:t>Contents of this presentation has been taken from various sources. Would like to thank original contributors</a:t>
            </a:r>
          </a:p>
          <a:p>
            <a:r>
              <a:rPr lang="en-US" sz="2000" dirty="0"/>
              <a:t>Book: Computer Systems: A programmer’s perspective, </a:t>
            </a:r>
            <a:r>
              <a:rPr lang="en-IN" sz="2000" dirty="0"/>
              <a:t>Randal E. Bryant and David R. </a:t>
            </a:r>
            <a:r>
              <a:rPr lang="en-IN" sz="2000" dirty="0" err="1"/>
              <a:t>O’Hallaron</a:t>
            </a:r>
            <a:r>
              <a:rPr lang="en-IN" sz="2000" dirty="0"/>
              <a:t> </a:t>
            </a:r>
            <a:endParaRPr lang="en-US" sz="2000" dirty="0"/>
          </a:p>
          <a:p>
            <a:r>
              <a:rPr lang="en-US" sz="2000" dirty="0"/>
              <a:t>Course 61c, Great Ideas in Computer Architecture, University of California, Berkeley, lecture Input/Output, Prof </a:t>
            </a:r>
            <a:r>
              <a:rPr lang="en-US" sz="2000" dirty="0" err="1"/>
              <a:t>Asonovic</a:t>
            </a:r>
            <a:r>
              <a:rPr lang="en-US" sz="2000" dirty="0"/>
              <a:t> and Prof Katz</a:t>
            </a:r>
          </a:p>
          <a:p>
            <a:r>
              <a:rPr lang="en-US" sz="2000" dirty="0"/>
              <a:t>Lecture Slides on I/O, course CS 3410, Prof Hakim Weatherspoon, Cornell University</a:t>
            </a:r>
          </a:p>
          <a:p>
            <a:r>
              <a:rPr lang="en-US" sz="2000" dirty="0"/>
              <a:t>Chapter 7, Input/Output, Computer Organization, William Stallings</a:t>
            </a:r>
          </a:p>
          <a:p>
            <a:endParaRPr lang="en-US" sz="2000" dirty="0"/>
          </a:p>
          <a:p>
            <a:endParaRPr lang="en-US" sz="2000" dirty="0"/>
          </a:p>
          <a:p>
            <a:endParaRPr lang="en-US" sz="2000" dirty="0"/>
          </a:p>
        </p:txBody>
      </p:sp>
    </p:spTree>
    <p:extLst>
      <p:ext uri="{BB962C8B-B14F-4D97-AF65-F5344CB8AC3E}">
        <p14:creationId xmlns:p14="http://schemas.microsoft.com/office/powerpoint/2010/main" val="13419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F6CA-31D0-3940-948D-9E017064A313}"/>
              </a:ext>
            </a:extLst>
          </p:cNvPr>
          <p:cNvSpPr>
            <a:spLocks noGrp="1"/>
          </p:cNvSpPr>
          <p:nvPr>
            <p:ph type="title"/>
          </p:nvPr>
        </p:nvSpPr>
        <p:spPr/>
        <p:txBody>
          <a:bodyPr/>
          <a:lstStyle/>
          <a:p>
            <a:r>
              <a:rPr lang="en-US" dirty="0"/>
              <a:t>Bus Parameters</a:t>
            </a:r>
          </a:p>
        </p:txBody>
      </p:sp>
      <p:sp>
        <p:nvSpPr>
          <p:cNvPr id="3" name="Content Placeholder 2">
            <a:extLst>
              <a:ext uri="{FF2B5EF4-FFF2-40B4-BE49-F238E27FC236}">
                <a16:creationId xmlns:a16="http://schemas.microsoft.com/office/drawing/2014/main" id="{6BBDF820-5454-8D41-A35A-1319FFE01A4E}"/>
              </a:ext>
            </a:extLst>
          </p:cNvPr>
          <p:cNvSpPr>
            <a:spLocks noGrp="1"/>
          </p:cNvSpPr>
          <p:nvPr>
            <p:ph idx="1"/>
          </p:nvPr>
        </p:nvSpPr>
        <p:spPr/>
        <p:txBody>
          <a:bodyPr/>
          <a:lstStyle/>
          <a:p>
            <a:r>
              <a:rPr lang="en-US" dirty="0">
                <a:solidFill>
                  <a:srgbClr val="C00000"/>
                </a:solidFill>
              </a:rPr>
              <a:t>Bus Width: </a:t>
            </a:r>
            <a:r>
              <a:rPr lang="en-US" dirty="0"/>
              <a:t> number of wires ; Wider </a:t>
            </a:r>
            <a:r>
              <a:rPr lang="en-US" dirty="0">
                <a:sym typeface="Wingdings" pitchFamily="2" charset="2"/>
              </a:rPr>
              <a:t> more bandwidth</a:t>
            </a:r>
            <a:endParaRPr lang="en-US" dirty="0"/>
          </a:p>
          <a:p>
            <a:r>
              <a:rPr lang="en-US" dirty="0">
                <a:solidFill>
                  <a:srgbClr val="C00000"/>
                </a:solidFill>
              </a:rPr>
              <a:t>Bus Transfer size:</a:t>
            </a:r>
            <a:r>
              <a:rPr lang="en-US" dirty="0">
                <a:solidFill>
                  <a:schemeClr val="accent1"/>
                </a:solidFill>
              </a:rPr>
              <a:t> </a:t>
            </a:r>
            <a:r>
              <a:rPr lang="en-US" dirty="0"/>
              <a:t>data words per bus transaction</a:t>
            </a:r>
          </a:p>
          <a:p>
            <a:r>
              <a:rPr lang="en-US" dirty="0">
                <a:solidFill>
                  <a:srgbClr val="C00000"/>
                </a:solidFill>
              </a:rPr>
              <a:t>Bus Timing: </a:t>
            </a:r>
          </a:p>
          <a:p>
            <a:pPr lvl="1"/>
            <a:r>
              <a:rPr lang="en-US" dirty="0">
                <a:solidFill>
                  <a:srgbClr val="C00000"/>
                </a:solidFill>
              </a:rPr>
              <a:t>Synchronous</a:t>
            </a:r>
            <a:r>
              <a:rPr lang="en-US" dirty="0">
                <a:solidFill>
                  <a:schemeClr val="accent1"/>
                </a:solidFill>
              </a:rPr>
              <a:t> </a:t>
            </a:r>
            <a:r>
              <a:rPr lang="en-US" dirty="0"/>
              <a:t> (with a bus clock) or </a:t>
            </a:r>
            <a:r>
              <a:rPr lang="en-US" dirty="0">
                <a:solidFill>
                  <a:srgbClr val="C00000"/>
                </a:solidFill>
              </a:rPr>
              <a:t>Asynchronous</a:t>
            </a:r>
            <a:r>
              <a:rPr lang="en-US" dirty="0"/>
              <a:t> (no bus clock / “self clocking”)</a:t>
            </a:r>
          </a:p>
          <a:p>
            <a:pPr lvl="2"/>
            <a:r>
              <a:rPr lang="en-US" dirty="0">
                <a:solidFill>
                  <a:srgbClr val="0070C0"/>
                </a:solidFill>
              </a:rPr>
              <a:t>Processor – Memory buses are generally synchronous</a:t>
            </a:r>
            <a:r>
              <a:rPr lang="en-US" dirty="0"/>
              <a:t>; Faster</a:t>
            </a:r>
          </a:p>
          <a:p>
            <a:pPr lvl="2"/>
            <a:r>
              <a:rPr lang="en-US" dirty="0"/>
              <a:t>I/O and backplane buses are generally asynchronous</a:t>
            </a:r>
          </a:p>
          <a:p>
            <a:r>
              <a:rPr lang="en-US" dirty="0">
                <a:solidFill>
                  <a:srgbClr val="C00000"/>
                </a:solidFill>
              </a:rPr>
              <a:t>Multiplexed:</a:t>
            </a:r>
            <a:r>
              <a:rPr lang="en-US" dirty="0"/>
              <a:t> Address and data share the same lines</a:t>
            </a:r>
          </a:p>
          <a:p>
            <a:r>
              <a:rPr lang="en-US" dirty="0">
                <a:solidFill>
                  <a:srgbClr val="C00000"/>
                </a:solidFill>
              </a:rPr>
              <a:t>Bus Arbitration: </a:t>
            </a:r>
            <a:r>
              <a:rPr lang="en-US" dirty="0"/>
              <a:t>Centralized or Distributed</a:t>
            </a:r>
          </a:p>
          <a:p>
            <a:pPr marL="0" indent="0">
              <a:buNone/>
            </a:pPr>
            <a:endParaRPr lang="en-US" dirty="0">
              <a:solidFill>
                <a:srgbClr val="C00000"/>
              </a:solidFill>
            </a:endParaRPr>
          </a:p>
        </p:txBody>
      </p:sp>
    </p:spTree>
    <p:extLst>
      <p:ext uri="{BB962C8B-B14F-4D97-AF65-F5344CB8AC3E}">
        <p14:creationId xmlns:p14="http://schemas.microsoft.com/office/powerpoint/2010/main" val="336808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42E846A7-BDE3-1D4E-A5E9-7C41973CE1CF}"/>
              </a:ext>
            </a:extLst>
          </p:cNvPr>
          <p:cNvSpPr>
            <a:spLocks noChangeArrowheads="1"/>
          </p:cNvSpPr>
          <p:nvPr/>
        </p:nvSpPr>
        <p:spPr bwMode="auto">
          <a:xfrm>
            <a:off x="3484563" y="3324225"/>
            <a:ext cx="208146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0">
                <a:solidFill>
                  <a:schemeClr val="accent1"/>
                </a:solidFill>
                <a:latin typeface="Calibri" panose="020F0502020204030204" pitchFamily="34" charset="0"/>
                <a:cs typeface="Calibri" panose="020F0502020204030204" pitchFamily="34" charset="0"/>
              </a:rPr>
              <a:t>Bunch of Wires</a:t>
            </a:r>
          </a:p>
        </p:txBody>
      </p:sp>
      <p:sp>
        <p:nvSpPr>
          <p:cNvPr id="390147" name="Rectangle 3">
            <a:extLst>
              <a:ext uri="{FF2B5EF4-FFF2-40B4-BE49-F238E27FC236}">
                <a16:creationId xmlns:a16="http://schemas.microsoft.com/office/drawing/2014/main" id="{9A9175D4-A2BC-1D4B-91C6-BBA2CE680727}"/>
              </a:ext>
            </a:extLst>
          </p:cNvPr>
          <p:cNvSpPr>
            <a:spLocks noChangeArrowheads="1"/>
          </p:cNvSpPr>
          <p:nvPr/>
        </p:nvSpPr>
        <p:spPr bwMode="auto">
          <a:xfrm>
            <a:off x="2417763" y="5076825"/>
            <a:ext cx="4006098"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0" dirty="0">
                <a:latin typeface="Calibri" panose="020F0502020204030204" pitchFamily="34" charset="0"/>
                <a:cs typeface="Calibri" panose="020F0502020204030204" pitchFamily="34" charset="0"/>
              </a:rPr>
              <a:t>Physical / Mechanical Characteristics</a:t>
            </a:r>
          </a:p>
          <a:p>
            <a:r>
              <a:rPr lang="en-US" altLang="en-US" sz="2000" b="0" dirty="0">
                <a:latin typeface="Calibri" panose="020F0502020204030204" pitchFamily="34" charset="0"/>
                <a:cs typeface="Calibri" panose="020F0502020204030204" pitchFamily="34" charset="0"/>
              </a:rPr>
              <a:t>      – the connectors</a:t>
            </a:r>
          </a:p>
        </p:txBody>
      </p:sp>
      <p:sp>
        <p:nvSpPr>
          <p:cNvPr id="390148" name="Rectangle 4">
            <a:extLst>
              <a:ext uri="{FF2B5EF4-FFF2-40B4-BE49-F238E27FC236}">
                <a16:creationId xmlns:a16="http://schemas.microsoft.com/office/drawing/2014/main" id="{ABBD6074-7BB2-BC47-90B9-402318CB8B14}"/>
              </a:ext>
            </a:extLst>
          </p:cNvPr>
          <p:cNvSpPr>
            <a:spLocks noChangeArrowheads="1"/>
          </p:cNvSpPr>
          <p:nvPr/>
        </p:nvSpPr>
        <p:spPr bwMode="auto">
          <a:xfrm>
            <a:off x="2951163" y="4086225"/>
            <a:ext cx="251812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0" dirty="0">
                <a:latin typeface="Calibri" panose="020F0502020204030204" pitchFamily="34" charset="0"/>
                <a:cs typeface="Calibri" panose="020F0502020204030204" pitchFamily="34" charset="0"/>
              </a:rPr>
              <a:t>Electrical Specification</a:t>
            </a:r>
          </a:p>
        </p:txBody>
      </p:sp>
      <p:sp>
        <p:nvSpPr>
          <p:cNvPr id="390149" name="Rectangle 5">
            <a:extLst>
              <a:ext uri="{FF2B5EF4-FFF2-40B4-BE49-F238E27FC236}">
                <a16:creationId xmlns:a16="http://schemas.microsoft.com/office/drawing/2014/main" id="{7C3D8D2F-1C77-7B4F-93D0-2C85ED52D00D}"/>
              </a:ext>
            </a:extLst>
          </p:cNvPr>
          <p:cNvSpPr>
            <a:spLocks noChangeArrowheads="1"/>
          </p:cNvSpPr>
          <p:nvPr/>
        </p:nvSpPr>
        <p:spPr bwMode="auto">
          <a:xfrm>
            <a:off x="3200400" y="3276600"/>
            <a:ext cx="2425700" cy="520700"/>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0" name="Rectangle 6">
            <a:extLst>
              <a:ext uri="{FF2B5EF4-FFF2-40B4-BE49-F238E27FC236}">
                <a16:creationId xmlns:a16="http://schemas.microsoft.com/office/drawing/2014/main" id="{AB28FBFC-1162-A14D-80F7-556170804F46}"/>
              </a:ext>
            </a:extLst>
          </p:cNvPr>
          <p:cNvSpPr>
            <a:spLocks noChangeArrowheads="1"/>
          </p:cNvSpPr>
          <p:nvPr/>
        </p:nvSpPr>
        <p:spPr bwMode="auto">
          <a:xfrm>
            <a:off x="2743200" y="3962400"/>
            <a:ext cx="32639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1" name="Rectangle 7">
            <a:extLst>
              <a:ext uri="{FF2B5EF4-FFF2-40B4-BE49-F238E27FC236}">
                <a16:creationId xmlns:a16="http://schemas.microsoft.com/office/drawing/2014/main" id="{46D0639D-061F-6347-A05C-E80EAC9A2855}"/>
              </a:ext>
            </a:extLst>
          </p:cNvPr>
          <p:cNvSpPr>
            <a:spLocks noChangeArrowheads="1"/>
          </p:cNvSpPr>
          <p:nvPr/>
        </p:nvSpPr>
        <p:spPr bwMode="auto">
          <a:xfrm>
            <a:off x="2209800" y="4800600"/>
            <a:ext cx="4483100" cy="1054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2" name="Rectangle 8">
            <a:extLst>
              <a:ext uri="{FF2B5EF4-FFF2-40B4-BE49-F238E27FC236}">
                <a16:creationId xmlns:a16="http://schemas.microsoft.com/office/drawing/2014/main" id="{3072BD66-CF23-7646-AB5E-9843BFBC99E8}"/>
              </a:ext>
            </a:extLst>
          </p:cNvPr>
          <p:cNvSpPr>
            <a:spLocks noChangeArrowheads="1"/>
          </p:cNvSpPr>
          <p:nvPr/>
        </p:nvSpPr>
        <p:spPr bwMode="auto">
          <a:xfrm>
            <a:off x="2417763" y="2638425"/>
            <a:ext cx="37128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0" dirty="0">
                <a:latin typeface="Calibri" panose="020F0502020204030204" pitchFamily="34" charset="0"/>
                <a:cs typeface="Calibri" panose="020F0502020204030204" pitchFamily="34" charset="0"/>
              </a:rPr>
              <a:t>Timing and Signaling Specification</a:t>
            </a:r>
          </a:p>
        </p:txBody>
      </p:sp>
      <p:sp>
        <p:nvSpPr>
          <p:cNvPr id="390153" name="Rectangle 9">
            <a:extLst>
              <a:ext uri="{FF2B5EF4-FFF2-40B4-BE49-F238E27FC236}">
                <a16:creationId xmlns:a16="http://schemas.microsoft.com/office/drawing/2014/main" id="{BB5822C3-F1A6-B448-A941-24E3DD6EECC5}"/>
              </a:ext>
            </a:extLst>
          </p:cNvPr>
          <p:cNvSpPr>
            <a:spLocks noChangeArrowheads="1"/>
          </p:cNvSpPr>
          <p:nvPr/>
        </p:nvSpPr>
        <p:spPr bwMode="auto">
          <a:xfrm>
            <a:off x="2286000" y="2514600"/>
            <a:ext cx="4178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4" name="Rectangle 10">
            <a:extLst>
              <a:ext uri="{FF2B5EF4-FFF2-40B4-BE49-F238E27FC236}">
                <a16:creationId xmlns:a16="http://schemas.microsoft.com/office/drawing/2014/main" id="{FB75CF4D-1823-364E-9543-8F441D30A55D}"/>
              </a:ext>
            </a:extLst>
          </p:cNvPr>
          <p:cNvSpPr>
            <a:spLocks noChangeArrowheads="1"/>
          </p:cNvSpPr>
          <p:nvPr/>
        </p:nvSpPr>
        <p:spPr bwMode="auto">
          <a:xfrm>
            <a:off x="2881313" y="1800225"/>
            <a:ext cx="31464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0">
                <a:latin typeface="Calibri" panose="020F0502020204030204" pitchFamily="34" charset="0"/>
                <a:cs typeface="Calibri" panose="020F0502020204030204" pitchFamily="34" charset="0"/>
              </a:rPr>
              <a:t>Transaction Protocol</a:t>
            </a:r>
          </a:p>
        </p:txBody>
      </p:sp>
      <p:sp>
        <p:nvSpPr>
          <p:cNvPr id="390155" name="Rectangle 11">
            <a:extLst>
              <a:ext uri="{FF2B5EF4-FFF2-40B4-BE49-F238E27FC236}">
                <a16:creationId xmlns:a16="http://schemas.microsoft.com/office/drawing/2014/main" id="{41467020-C3A4-8F42-9050-FB926022862B}"/>
              </a:ext>
            </a:extLst>
          </p:cNvPr>
          <p:cNvSpPr>
            <a:spLocks noChangeArrowheads="1"/>
          </p:cNvSpPr>
          <p:nvPr/>
        </p:nvSpPr>
        <p:spPr bwMode="auto">
          <a:xfrm>
            <a:off x="1905000" y="1752600"/>
            <a:ext cx="48641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6" name="Line 12">
            <a:extLst>
              <a:ext uri="{FF2B5EF4-FFF2-40B4-BE49-F238E27FC236}">
                <a16:creationId xmlns:a16="http://schemas.microsoft.com/office/drawing/2014/main" id="{BF347AB8-F26E-D744-9A0E-6D4C2108EB73}"/>
              </a:ext>
            </a:extLst>
          </p:cNvPr>
          <p:cNvSpPr>
            <a:spLocks noChangeShapeType="1"/>
          </p:cNvSpPr>
          <p:nvPr/>
        </p:nvSpPr>
        <p:spPr bwMode="auto">
          <a:xfrm flipH="1">
            <a:off x="1130300" y="3498850"/>
            <a:ext cx="20701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7" name="Line 13">
            <a:extLst>
              <a:ext uri="{FF2B5EF4-FFF2-40B4-BE49-F238E27FC236}">
                <a16:creationId xmlns:a16="http://schemas.microsoft.com/office/drawing/2014/main" id="{5BDDCA1A-3EAD-DA42-BBB4-8A8A0BFDA6F0}"/>
              </a:ext>
            </a:extLst>
          </p:cNvPr>
          <p:cNvSpPr>
            <a:spLocks noChangeShapeType="1"/>
          </p:cNvSpPr>
          <p:nvPr/>
        </p:nvSpPr>
        <p:spPr bwMode="auto">
          <a:xfrm flipH="1">
            <a:off x="5626100" y="3498850"/>
            <a:ext cx="2070100"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
        <p:nvSpPr>
          <p:cNvPr id="390158" name="Rectangle 14">
            <a:extLst>
              <a:ext uri="{FF2B5EF4-FFF2-40B4-BE49-F238E27FC236}">
                <a16:creationId xmlns:a16="http://schemas.microsoft.com/office/drawing/2014/main" id="{466556C7-115D-E143-B95B-3A9A1DC3D09E}"/>
              </a:ext>
            </a:extLst>
          </p:cNvPr>
          <p:cNvSpPr>
            <a:spLocks noGrp="1" noChangeArrowheads="1"/>
          </p:cNvSpPr>
          <p:nvPr>
            <p:ph type="title"/>
          </p:nvPr>
        </p:nvSpPr>
        <p:spPr>
          <a:xfrm>
            <a:off x="1828800" y="533400"/>
            <a:ext cx="5605463" cy="368300"/>
          </a:xfrm>
        </p:spPr>
        <p:txBody>
          <a:bodyPr/>
          <a:lstStyle/>
          <a:p>
            <a:r>
              <a:rPr lang="en-US" altLang="en-US"/>
              <a:t>What defines a bus?</a:t>
            </a:r>
          </a:p>
        </p:txBody>
      </p:sp>
      <p:sp>
        <p:nvSpPr>
          <p:cNvPr id="390159" name="Oval 15">
            <a:extLst>
              <a:ext uri="{FF2B5EF4-FFF2-40B4-BE49-F238E27FC236}">
                <a16:creationId xmlns:a16="http://schemas.microsoft.com/office/drawing/2014/main" id="{C6A3DEB6-9AC5-F546-8C87-7FEDA66D5733}"/>
              </a:ext>
            </a:extLst>
          </p:cNvPr>
          <p:cNvSpPr>
            <a:spLocks noChangeArrowheads="1"/>
          </p:cNvSpPr>
          <p:nvPr/>
        </p:nvSpPr>
        <p:spPr bwMode="auto">
          <a:xfrm>
            <a:off x="1355725" y="1412875"/>
            <a:ext cx="6316663" cy="1155700"/>
          </a:xfrm>
          <a:prstGeom prst="ellipse">
            <a:avLst/>
          </a:prstGeom>
          <a:solidFill>
            <a:srgbClr val="FF7C80">
              <a:alpha val="50000"/>
            </a:srgbClr>
          </a:solidFill>
          <a:ln>
            <a:noFill/>
          </a:ln>
          <a:effectLst/>
          <a:extLst>
            <a:ext uri="{91240B29-F687-4F45-9708-019B960494DF}">
              <a14:hiddenLine xmlns:a14="http://schemas.microsoft.com/office/drawing/2010/main" w="2857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976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0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custDataLst>
              <p:tags r:id="rId1"/>
            </p:custDataLst>
          </p:nvPr>
        </p:nvSpPr>
        <p:spPr>
          <a:xfrm>
            <a:off x="361138" y="188640"/>
            <a:ext cx="7868462" cy="762000"/>
          </a:xfrm>
        </p:spPr>
        <p:txBody>
          <a:bodyPr lIns="0" tIns="0" rIns="0" bIns="0">
            <a:noAutofit/>
          </a:bodyPr>
          <a:lstStyle/>
          <a:p>
            <a:r>
              <a:rPr lang="en-US" dirty="0"/>
              <a:t>Round 1: All devices on one interconnect</a:t>
            </a:r>
          </a:p>
        </p:txBody>
      </p:sp>
      <p:sp>
        <p:nvSpPr>
          <p:cNvPr id="10" name="Content Placeholder 1"/>
          <p:cNvSpPr>
            <a:spLocks noGrp="1"/>
          </p:cNvSpPr>
          <p:nvPr>
            <p:ph idx="4294967295"/>
          </p:nvPr>
        </p:nvSpPr>
        <p:spPr>
          <a:xfrm>
            <a:off x="208688" y="838200"/>
            <a:ext cx="8504238" cy="5638800"/>
          </a:xfrm>
        </p:spPr>
        <p:txBody>
          <a:bodyPr>
            <a:normAutofit/>
          </a:bodyPr>
          <a:lstStyle/>
          <a:p>
            <a:pPr marL="0" indent="0">
              <a:buNone/>
            </a:pPr>
            <a:endParaRPr lang="en-US" sz="2800" dirty="0"/>
          </a:p>
        </p:txBody>
      </p:sp>
      <p:grpSp>
        <p:nvGrpSpPr>
          <p:cNvPr id="6" name="Group 5"/>
          <p:cNvGrpSpPr/>
          <p:nvPr/>
        </p:nvGrpSpPr>
        <p:grpSpPr>
          <a:xfrm>
            <a:off x="2668588" y="5753100"/>
            <a:ext cx="836612" cy="609600"/>
            <a:chOff x="2133600" y="5867400"/>
            <a:chExt cx="836612" cy="609600"/>
          </a:xfrm>
        </p:grpSpPr>
        <p:cxnSp>
          <p:nvCxnSpPr>
            <p:cNvPr id="7" name="Straight Connector 6"/>
            <p:cNvCxnSpPr/>
            <p:nvPr/>
          </p:nvCxnSpPr>
          <p:spPr>
            <a:xfrm>
              <a:off x="2552700" y="6324600"/>
              <a:ext cx="0" cy="1524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46960" y="6477000"/>
              <a:ext cx="3962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33600" y="5867400"/>
              <a:ext cx="836612" cy="457200"/>
            </a:xfrm>
            <a:prstGeom prst="rect">
              <a:avLst/>
            </a:prstGeom>
            <a:solidFill>
              <a:schemeClr val="accent5">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grpSp>
      <p:cxnSp>
        <p:nvCxnSpPr>
          <p:cNvPr id="11" name="Straight Arrow Connector 10"/>
          <p:cNvCxnSpPr/>
          <p:nvPr>
            <p:custDataLst>
              <p:tags r:id="rId2"/>
            </p:custDataLst>
          </p:nvPr>
        </p:nvCxnSpPr>
        <p:spPr>
          <a:xfrm flipH="1">
            <a:off x="1371600" y="3352800"/>
            <a:ext cx="1588" cy="609600"/>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custDataLst>
              <p:tags r:id="rId3"/>
            </p:custDataLst>
          </p:nvPr>
        </p:nvSpPr>
        <p:spPr>
          <a:xfrm>
            <a:off x="1219200" y="3962400"/>
            <a:ext cx="7162800" cy="38100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C000"/>
                </a:solidFill>
                <a:latin typeface="Calibri" panose="020F0502020204030204" pitchFamily="34" charset="0"/>
                <a:cs typeface="Calibri" panose="020F0502020204030204" pitchFamily="34" charset="0"/>
              </a:rPr>
              <a:t>Unified Memory and I/O Interconnect</a:t>
            </a:r>
          </a:p>
        </p:txBody>
      </p:sp>
      <p:cxnSp>
        <p:nvCxnSpPr>
          <p:cNvPr id="13" name="Straight Arrow Connector 12"/>
          <p:cNvCxnSpPr/>
          <p:nvPr>
            <p:custDataLst>
              <p:tags r:id="rId4"/>
            </p:custDataLst>
          </p:nvPr>
        </p:nvCxnSpPr>
        <p:spPr>
          <a:xfrm>
            <a:off x="1447800" y="4343400"/>
            <a:ext cx="0" cy="1447800"/>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custDataLst>
              <p:tags r:id="rId5"/>
            </p:custDataLst>
          </p:nvPr>
        </p:nvCxnSpPr>
        <p:spPr>
          <a:xfrm>
            <a:off x="3201988" y="4343400"/>
            <a:ext cx="0" cy="1447800"/>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custDataLst>
              <p:tags r:id="rId6"/>
            </p:custDataLst>
          </p:nvPr>
        </p:nvCxnSpPr>
        <p:spPr>
          <a:xfrm>
            <a:off x="3429000" y="3352800"/>
            <a:ext cx="0" cy="609600"/>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custDataLst>
              <p:tags r:id="rId7"/>
            </p:custDataLst>
          </p:nvPr>
        </p:nvSpPr>
        <p:spPr>
          <a:xfrm>
            <a:off x="762000" y="5791200"/>
            <a:ext cx="15240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latin typeface="Calibri" panose="020F0502020204030204" pitchFamily="34" charset="0"/>
                <a:cs typeface="Calibri" panose="020F0502020204030204" pitchFamily="34" charset="0"/>
              </a:rPr>
              <a:t>Memory</a:t>
            </a:r>
          </a:p>
        </p:txBody>
      </p:sp>
      <p:sp>
        <p:nvSpPr>
          <p:cNvPr id="17" name="Rectangle 16"/>
          <p:cNvSpPr/>
          <p:nvPr>
            <p:custDataLst>
              <p:tags r:id="rId8"/>
            </p:custDataLst>
          </p:nvPr>
        </p:nvSpPr>
        <p:spPr>
          <a:xfrm>
            <a:off x="2362200" y="6400800"/>
            <a:ext cx="14478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latin typeface="Calibri" panose="020F0502020204030204" pitchFamily="34" charset="0"/>
                <a:cs typeface="Calibri" panose="020F0502020204030204" pitchFamily="34" charset="0"/>
              </a:rPr>
              <a:t>Display</a:t>
            </a:r>
          </a:p>
        </p:txBody>
      </p:sp>
      <p:sp>
        <p:nvSpPr>
          <p:cNvPr id="18" name="Rectangle 17"/>
          <p:cNvSpPr/>
          <p:nvPr>
            <p:custDataLst>
              <p:tags r:id="rId9"/>
            </p:custDataLst>
          </p:nvPr>
        </p:nvSpPr>
        <p:spPr>
          <a:xfrm>
            <a:off x="4191000" y="6400800"/>
            <a:ext cx="14478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latin typeface="Calibri" panose="020F0502020204030204" pitchFamily="34" charset="0"/>
                <a:cs typeface="Calibri" panose="020F0502020204030204" pitchFamily="34" charset="0"/>
              </a:rPr>
              <a:t>Disk</a:t>
            </a:r>
          </a:p>
        </p:txBody>
      </p:sp>
      <p:sp>
        <p:nvSpPr>
          <p:cNvPr id="19" name="Rectangle 18"/>
          <p:cNvSpPr/>
          <p:nvPr>
            <p:custDataLst>
              <p:tags r:id="rId10"/>
            </p:custDataLst>
          </p:nvPr>
        </p:nvSpPr>
        <p:spPr>
          <a:xfrm>
            <a:off x="5791199" y="6400800"/>
            <a:ext cx="1549683"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latin typeface="Calibri" panose="020F0502020204030204" pitchFamily="34" charset="0"/>
                <a:cs typeface="Calibri" panose="020F0502020204030204" pitchFamily="34" charset="0"/>
              </a:rPr>
              <a:t>Keyboard</a:t>
            </a:r>
          </a:p>
        </p:txBody>
      </p:sp>
      <p:sp>
        <p:nvSpPr>
          <p:cNvPr id="20" name="Rectangle 19"/>
          <p:cNvSpPr/>
          <p:nvPr>
            <p:custDataLst>
              <p:tags r:id="rId11"/>
            </p:custDataLst>
          </p:nvPr>
        </p:nvSpPr>
        <p:spPr>
          <a:xfrm>
            <a:off x="7543800" y="6400800"/>
            <a:ext cx="13716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latin typeface="Calibri" panose="020F0502020204030204" pitchFamily="34" charset="0"/>
                <a:cs typeface="Calibri" panose="020F0502020204030204" pitchFamily="34" charset="0"/>
              </a:rPr>
              <a:t>Network</a:t>
            </a:r>
          </a:p>
        </p:txBody>
      </p:sp>
      <p:cxnSp>
        <p:nvCxnSpPr>
          <p:cNvPr id="21" name="Straight Arrow Connector 20"/>
          <p:cNvCxnSpPr/>
          <p:nvPr>
            <p:custDataLst>
              <p:tags r:id="rId12"/>
            </p:custDataLst>
          </p:nvPr>
        </p:nvCxnSpPr>
        <p:spPr>
          <a:xfrm>
            <a:off x="4953000" y="4343400"/>
            <a:ext cx="0" cy="1447800"/>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custDataLst>
              <p:tags r:id="rId13"/>
            </p:custDataLst>
          </p:nvPr>
        </p:nvCxnSpPr>
        <p:spPr>
          <a:xfrm>
            <a:off x="6553200" y="4343400"/>
            <a:ext cx="12840" cy="1447800"/>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custDataLst>
              <p:tags r:id="rId14"/>
            </p:custDataLst>
          </p:nvPr>
        </p:nvCxnSpPr>
        <p:spPr>
          <a:xfrm flipH="1">
            <a:off x="8221981" y="4343400"/>
            <a:ext cx="7619" cy="1447800"/>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267200" y="5715000"/>
            <a:ext cx="1295400" cy="647700"/>
            <a:chOff x="4267200" y="5829300"/>
            <a:chExt cx="1295400" cy="647700"/>
          </a:xfrm>
        </p:grpSpPr>
        <p:sp>
          <p:nvSpPr>
            <p:cNvPr id="25" name="AutoShape 6"/>
            <p:cNvSpPr>
              <a:spLocks noChangeArrowheads="1"/>
            </p:cNvSpPr>
            <p:nvPr>
              <p:custDataLst>
                <p:tags r:id="rId15"/>
              </p:custDataLst>
            </p:nvPr>
          </p:nvSpPr>
          <p:spPr bwMode="auto">
            <a:xfrm>
              <a:off x="4267200"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70C0"/>
                </a:solidFill>
                <a:latin typeface="Calibri" panose="020F0502020204030204" pitchFamily="34" charset="0"/>
                <a:cs typeface="Calibri" panose="020F0502020204030204" pitchFamily="34" charset="0"/>
              </a:endParaRPr>
            </a:p>
          </p:txBody>
        </p:sp>
        <p:sp>
          <p:nvSpPr>
            <p:cNvPr id="26" name="AutoShape 6"/>
            <p:cNvSpPr>
              <a:spLocks noChangeArrowheads="1"/>
            </p:cNvSpPr>
            <p:nvPr>
              <p:custDataLst>
                <p:tags r:id="rId16"/>
              </p:custDataLst>
            </p:nvPr>
          </p:nvSpPr>
          <p:spPr bwMode="auto">
            <a:xfrm>
              <a:off x="4966504"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70C0"/>
                </a:solidFill>
                <a:latin typeface="Calibri" panose="020F0502020204030204" pitchFamily="34" charset="0"/>
                <a:cs typeface="Calibri" panose="020F0502020204030204" pitchFamily="34" charset="0"/>
              </a:endParaRPr>
            </a:p>
          </p:txBody>
        </p:sp>
      </p:grpSp>
      <p:grpSp>
        <p:nvGrpSpPr>
          <p:cNvPr id="27" name="Group 26"/>
          <p:cNvGrpSpPr/>
          <p:nvPr/>
        </p:nvGrpSpPr>
        <p:grpSpPr>
          <a:xfrm>
            <a:off x="5867400" y="5783580"/>
            <a:ext cx="1319304" cy="579120"/>
            <a:chOff x="5867400" y="5897880"/>
            <a:chExt cx="1319304" cy="579120"/>
          </a:xfrm>
        </p:grpSpPr>
        <p:sp>
          <p:nvSpPr>
            <p:cNvPr id="28" name="Rectangle 27"/>
            <p:cNvSpPr/>
            <p:nvPr/>
          </p:nvSpPr>
          <p:spPr>
            <a:xfrm>
              <a:off x="5867400" y="5897880"/>
              <a:ext cx="1319304" cy="57912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29" name="Rectangle 28"/>
            <p:cNvSpPr/>
            <p:nvPr/>
          </p:nvSpPr>
          <p:spPr>
            <a:xfrm>
              <a:off x="59436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0" name="Rectangle 29"/>
            <p:cNvSpPr/>
            <p:nvPr/>
          </p:nvSpPr>
          <p:spPr>
            <a:xfrm>
              <a:off x="59436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1" name="Rectangle 30"/>
            <p:cNvSpPr/>
            <p:nvPr/>
          </p:nvSpPr>
          <p:spPr>
            <a:xfrm>
              <a:off x="59436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2" name="Rectangle 31"/>
            <p:cNvSpPr/>
            <p:nvPr/>
          </p:nvSpPr>
          <p:spPr>
            <a:xfrm>
              <a:off x="60960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3" name="Rectangle 32"/>
            <p:cNvSpPr/>
            <p:nvPr/>
          </p:nvSpPr>
          <p:spPr>
            <a:xfrm>
              <a:off x="60960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4" name="Rectangle 33"/>
            <p:cNvSpPr/>
            <p:nvPr/>
          </p:nvSpPr>
          <p:spPr>
            <a:xfrm>
              <a:off x="60960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5" name="Rectangle 34"/>
            <p:cNvSpPr/>
            <p:nvPr/>
          </p:nvSpPr>
          <p:spPr>
            <a:xfrm>
              <a:off x="62484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6" name="Rectangle 35"/>
            <p:cNvSpPr/>
            <p:nvPr/>
          </p:nvSpPr>
          <p:spPr>
            <a:xfrm>
              <a:off x="62484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7" name="Rectangle 36"/>
            <p:cNvSpPr/>
            <p:nvPr/>
          </p:nvSpPr>
          <p:spPr>
            <a:xfrm>
              <a:off x="62484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8" name="Rectangle 37"/>
            <p:cNvSpPr/>
            <p:nvPr/>
          </p:nvSpPr>
          <p:spPr>
            <a:xfrm>
              <a:off x="64008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39" name="Rectangle 38"/>
            <p:cNvSpPr/>
            <p:nvPr/>
          </p:nvSpPr>
          <p:spPr>
            <a:xfrm>
              <a:off x="64008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0" name="Rectangle 39"/>
            <p:cNvSpPr/>
            <p:nvPr/>
          </p:nvSpPr>
          <p:spPr>
            <a:xfrm>
              <a:off x="64008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1" name="Rectangle 40"/>
            <p:cNvSpPr/>
            <p:nvPr/>
          </p:nvSpPr>
          <p:spPr>
            <a:xfrm>
              <a:off x="65532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2" name="Rectangle 41"/>
            <p:cNvSpPr/>
            <p:nvPr/>
          </p:nvSpPr>
          <p:spPr>
            <a:xfrm>
              <a:off x="65532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3" name="Rectangle 42"/>
            <p:cNvSpPr/>
            <p:nvPr/>
          </p:nvSpPr>
          <p:spPr>
            <a:xfrm>
              <a:off x="65532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4" name="Rectangle 43"/>
            <p:cNvSpPr/>
            <p:nvPr/>
          </p:nvSpPr>
          <p:spPr>
            <a:xfrm>
              <a:off x="67056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5" name="Rectangle 44"/>
            <p:cNvSpPr/>
            <p:nvPr/>
          </p:nvSpPr>
          <p:spPr>
            <a:xfrm>
              <a:off x="67056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6" name="Rectangle 45"/>
            <p:cNvSpPr/>
            <p:nvPr/>
          </p:nvSpPr>
          <p:spPr>
            <a:xfrm>
              <a:off x="67056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7" name="Rectangle 46"/>
            <p:cNvSpPr/>
            <p:nvPr/>
          </p:nvSpPr>
          <p:spPr>
            <a:xfrm>
              <a:off x="68580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8" name="Rectangle 47"/>
            <p:cNvSpPr/>
            <p:nvPr/>
          </p:nvSpPr>
          <p:spPr>
            <a:xfrm>
              <a:off x="68580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49" name="Rectangle 48"/>
            <p:cNvSpPr/>
            <p:nvPr/>
          </p:nvSpPr>
          <p:spPr>
            <a:xfrm>
              <a:off x="68580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50" name="Rectangle 49"/>
            <p:cNvSpPr/>
            <p:nvPr/>
          </p:nvSpPr>
          <p:spPr>
            <a:xfrm>
              <a:off x="7010400" y="59740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51" name="Rectangle 50"/>
            <p:cNvSpPr/>
            <p:nvPr/>
          </p:nvSpPr>
          <p:spPr>
            <a:xfrm>
              <a:off x="7010400" y="61264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52" name="Rectangle 51"/>
            <p:cNvSpPr/>
            <p:nvPr/>
          </p:nvSpPr>
          <p:spPr>
            <a:xfrm>
              <a:off x="7010400" y="6278880"/>
              <a:ext cx="106680" cy="91440"/>
            </a:xfrm>
            <a:prstGeom prst="rect">
              <a:avLst/>
            </a:prstGeom>
            <a:solidFill>
              <a:schemeClr val="accent4">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grpSp>
      <p:grpSp>
        <p:nvGrpSpPr>
          <p:cNvPr id="53" name="Group 52"/>
          <p:cNvGrpSpPr/>
          <p:nvPr/>
        </p:nvGrpSpPr>
        <p:grpSpPr>
          <a:xfrm>
            <a:off x="7589520" y="5829300"/>
            <a:ext cx="1249680" cy="533400"/>
            <a:chOff x="7589520" y="5943600"/>
            <a:chExt cx="1249680" cy="533400"/>
          </a:xfrm>
        </p:grpSpPr>
        <p:sp>
          <p:nvSpPr>
            <p:cNvPr id="54" name="Freeform 53"/>
            <p:cNvSpPr/>
            <p:nvPr/>
          </p:nvSpPr>
          <p:spPr>
            <a:xfrm>
              <a:off x="7696200" y="5989320"/>
              <a:ext cx="1051560" cy="441960"/>
            </a:xfrm>
            <a:custGeom>
              <a:avLst/>
              <a:gdLst>
                <a:gd name="connsiteX0" fmla="*/ 0 w 1051560"/>
                <a:gd name="connsiteY0" fmla="*/ 0 h 441960"/>
                <a:gd name="connsiteX1" fmla="*/ 838200 w 1051560"/>
                <a:gd name="connsiteY1" fmla="*/ 121920 h 441960"/>
                <a:gd name="connsiteX2" fmla="*/ 426720 w 1051560"/>
                <a:gd name="connsiteY2" fmla="*/ 243840 h 441960"/>
                <a:gd name="connsiteX3" fmla="*/ 1051560 w 1051560"/>
                <a:gd name="connsiteY3" fmla="*/ 441960 h 441960"/>
              </a:gdLst>
              <a:ahLst/>
              <a:cxnLst>
                <a:cxn ang="0">
                  <a:pos x="connsiteX0" y="connsiteY0"/>
                </a:cxn>
                <a:cxn ang="0">
                  <a:pos x="connsiteX1" y="connsiteY1"/>
                </a:cxn>
                <a:cxn ang="0">
                  <a:pos x="connsiteX2" y="connsiteY2"/>
                </a:cxn>
                <a:cxn ang="0">
                  <a:pos x="connsiteX3" y="connsiteY3"/>
                </a:cxn>
              </a:cxnLst>
              <a:rect l="l" t="t" r="r" b="b"/>
              <a:pathLst>
                <a:path w="1051560" h="441960">
                  <a:moveTo>
                    <a:pt x="0" y="0"/>
                  </a:moveTo>
                  <a:cubicBezTo>
                    <a:pt x="383540" y="40640"/>
                    <a:pt x="767080" y="81280"/>
                    <a:pt x="838200" y="121920"/>
                  </a:cubicBezTo>
                  <a:cubicBezTo>
                    <a:pt x="909320" y="162560"/>
                    <a:pt x="391160" y="190500"/>
                    <a:pt x="426720" y="243840"/>
                  </a:cubicBezTo>
                  <a:cubicBezTo>
                    <a:pt x="462280" y="297180"/>
                    <a:pt x="756920" y="369570"/>
                    <a:pt x="1051560" y="44196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55" name="Rectangle 54"/>
            <p:cNvSpPr/>
            <p:nvPr/>
          </p:nvSpPr>
          <p:spPr>
            <a:xfrm>
              <a:off x="7589520" y="594360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sp>
          <p:nvSpPr>
            <p:cNvPr id="56" name="Rectangle 55"/>
            <p:cNvSpPr/>
            <p:nvPr/>
          </p:nvSpPr>
          <p:spPr>
            <a:xfrm>
              <a:off x="8732520" y="638556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cs typeface="Calibri" panose="020F0502020204030204" pitchFamily="34" charset="0"/>
              </a:endParaRPr>
            </a:p>
          </p:txBody>
        </p:sp>
      </p:grpSp>
      <p:pic>
        <p:nvPicPr>
          <p:cNvPr id="57"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17774" y="1905000"/>
            <a:ext cx="226325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52400" y="1905000"/>
            <a:ext cx="226325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Google Shape;601;g5ce8b99149_0_339">
            <a:extLst>
              <a:ext uri="{FF2B5EF4-FFF2-40B4-BE49-F238E27FC236}">
                <a16:creationId xmlns:a16="http://schemas.microsoft.com/office/drawing/2014/main" id="{D6AF214E-F834-AF4E-820F-4E8C3128D4BF}"/>
              </a:ext>
            </a:extLst>
          </p:cNvPr>
          <p:cNvSpPr txBox="1">
            <a:spLocks/>
          </p:cNvSpPr>
          <p:nvPr/>
        </p:nvSpPr>
        <p:spPr>
          <a:xfrm>
            <a:off x="4516570" y="-30579"/>
            <a:ext cx="4355976" cy="365100"/>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b="0" dirty="0">
                <a:solidFill>
                  <a:schemeClr val="bg1">
                    <a:lumMod val="65000"/>
                  </a:schemeClr>
                </a:solidFill>
                <a:latin typeface="Calibri"/>
                <a:ea typeface="Calibri"/>
                <a:cs typeface="Calibri"/>
                <a:sym typeface="Calibri"/>
              </a:rPr>
              <a:t>Ref</a:t>
            </a:r>
            <a:r>
              <a:rPr lang="en-US" sz="1200" b="0" dirty="0">
                <a:solidFill>
                  <a:schemeClr val="bg1">
                    <a:lumMod val="65000"/>
                  </a:schemeClr>
                </a:solidFill>
                <a:latin typeface="Calibri"/>
                <a:cs typeface="Calibri"/>
                <a:sym typeface="Calibri"/>
              </a:rPr>
              <a:t>: I/O lecture, </a:t>
            </a:r>
            <a:r>
              <a:rPr lang="en-US" sz="1200" b="0" dirty="0">
                <a:solidFill>
                  <a:schemeClr val="bg1">
                    <a:lumMod val="65000"/>
                  </a:schemeClr>
                </a:solidFill>
                <a:latin typeface="Calibri"/>
                <a:cs typeface="Calibri"/>
              </a:rPr>
              <a:t>Prof Hakim </a:t>
            </a:r>
            <a:r>
              <a:rPr lang="en-US" sz="1200" b="0" dirty="0">
                <a:solidFill>
                  <a:schemeClr val="bg1">
                    <a:lumMod val="65000"/>
                  </a:schemeClr>
                </a:solidFill>
              </a:rPr>
              <a:t>Weatherspoon, Cornell </a:t>
            </a:r>
            <a:r>
              <a:rPr lang="en-US" sz="1200" b="0" dirty="0" err="1">
                <a:solidFill>
                  <a:schemeClr val="bg1">
                    <a:lumMod val="65000"/>
                  </a:schemeClr>
                </a:solidFill>
              </a:rPr>
              <a:t>Univ</a:t>
            </a:r>
            <a:endParaRPr lang="en-US" sz="1200" b="0" dirty="0">
              <a:solidFill>
                <a:schemeClr val="bg1">
                  <a:lumMod val="65000"/>
                </a:schemeClr>
              </a:solidFill>
              <a:latin typeface="Calibri"/>
              <a:cs typeface="Calibri"/>
              <a:sym typeface="Calibri"/>
            </a:endParaRPr>
          </a:p>
        </p:txBody>
      </p:sp>
    </p:spTree>
    <p:extLst>
      <p:ext uri="{BB962C8B-B14F-4D97-AF65-F5344CB8AC3E}">
        <p14:creationId xmlns:p14="http://schemas.microsoft.com/office/powerpoint/2010/main" val="9541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nodePh="1">
                                  <p:stCondLst>
                                    <p:cond delay="0"/>
                                  </p:stCondLst>
                                  <p:endCondLst>
                                    <p:cond evt="begin" delay="0">
                                      <p:tn val="37"/>
                                    </p:cond>
                                  </p:end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EA66C29-533C-CE40-AAFB-F43661474201}"/>
              </a:ext>
            </a:extLst>
          </p:cNvPr>
          <p:cNvSpPr>
            <a:spLocks noGrp="1" noChangeArrowheads="1"/>
          </p:cNvSpPr>
          <p:nvPr>
            <p:ph type="title"/>
          </p:nvPr>
        </p:nvSpPr>
        <p:spPr/>
        <p:txBody>
          <a:bodyPr/>
          <a:lstStyle/>
          <a:p>
            <a:r>
              <a:rPr lang="en-GB" altLang="en-US"/>
              <a:t>Single Bus Problems</a:t>
            </a:r>
          </a:p>
        </p:txBody>
      </p:sp>
      <p:sp>
        <p:nvSpPr>
          <p:cNvPr id="22531" name="Rectangle 3">
            <a:extLst>
              <a:ext uri="{FF2B5EF4-FFF2-40B4-BE49-F238E27FC236}">
                <a16:creationId xmlns:a16="http://schemas.microsoft.com/office/drawing/2014/main" id="{20B63917-AEE8-ED42-BD69-75C48AD90C0E}"/>
              </a:ext>
            </a:extLst>
          </p:cNvPr>
          <p:cNvSpPr>
            <a:spLocks noGrp="1" noChangeArrowheads="1"/>
          </p:cNvSpPr>
          <p:nvPr>
            <p:ph type="body" idx="1"/>
          </p:nvPr>
        </p:nvSpPr>
        <p:spPr>
          <a:xfrm>
            <a:off x="179512" y="1124744"/>
            <a:ext cx="8686800" cy="4743450"/>
          </a:xfrm>
        </p:spPr>
        <p:txBody>
          <a:bodyPr/>
          <a:lstStyle/>
          <a:p>
            <a:pPr>
              <a:lnSpc>
                <a:spcPct val="90000"/>
              </a:lnSpc>
            </a:pPr>
            <a:r>
              <a:rPr lang="en-GB" altLang="en-US" sz="2400" dirty="0"/>
              <a:t>Lots of devices on one bus leads to:</a:t>
            </a:r>
          </a:p>
          <a:p>
            <a:pPr lvl="1">
              <a:lnSpc>
                <a:spcPct val="90000"/>
              </a:lnSpc>
            </a:pPr>
            <a:r>
              <a:rPr lang="en-GB" altLang="en-US" sz="2000" dirty="0"/>
              <a:t>Propagation delays</a:t>
            </a:r>
          </a:p>
          <a:p>
            <a:pPr lvl="2">
              <a:lnSpc>
                <a:spcPct val="90000"/>
              </a:lnSpc>
            </a:pPr>
            <a:r>
              <a:rPr lang="en-GB" altLang="en-US" sz="1800" dirty="0"/>
              <a:t>Long data paths mean that co-ordination of bus use can adversely affect performance – </a:t>
            </a:r>
            <a:r>
              <a:rPr lang="en-GB" altLang="en-US" sz="1800" b="1" dirty="0"/>
              <a:t>bus skew, </a:t>
            </a:r>
            <a:r>
              <a:rPr lang="en-GB" altLang="en-US" sz="1800" dirty="0"/>
              <a:t>data arrives at slightly different times</a:t>
            </a:r>
          </a:p>
          <a:p>
            <a:pPr lvl="1">
              <a:lnSpc>
                <a:spcPct val="90000"/>
              </a:lnSpc>
            </a:pPr>
            <a:r>
              <a:rPr lang="en-GB" altLang="en-US" sz="2000" dirty="0"/>
              <a:t>Device speed</a:t>
            </a:r>
          </a:p>
          <a:p>
            <a:pPr lvl="2">
              <a:lnSpc>
                <a:spcPct val="90000"/>
              </a:lnSpc>
            </a:pPr>
            <a:r>
              <a:rPr lang="en-GB" altLang="en-US" sz="1800" dirty="0"/>
              <a:t>Bus can’t transmit data faster than the slowest device</a:t>
            </a:r>
          </a:p>
          <a:p>
            <a:pPr lvl="2">
              <a:lnSpc>
                <a:spcPct val="90000"/>
              </a:lnSpc>
            </a:pPr>
            <a:r>
              <a:rPr lang="en-GB" altLang="en-US" sz="1800" dirty="0"/>
              <a:t>Slowest device may determine bus speed!</a:t>
            </a:r>
          </a:p>
          <a:p>
            <a:pPr lvl="3">
              <a:lnSpc>
                <a:spcPct val="90000"/>
              </a:lnSpc>
            </a:pPr>
            <a:r>
              <a:rPr lang="en-GB" altLang="en-US" sz="1600" dirty="0"/>
              <a:t>Consider a high-speed network module and a slow serial port on the same bus; must run at slow serial port speed so it can process data directed for it</a:t>
            </a:r>
          </a:p>
          <a:p>
            <a:pPr lvl="1">
              <a:lnSpc>
                <a:spcPct val="90000"/>
              </a:lnSpc>
            </a:pPr>
            <a:r>
              <a:rPr lang="en-GB" altLang="en-US" sz="2000" dirty="0"/>
              <a:t>Power problems</a:t>
            </a:r>
          </a:p>
          <a:p>
            <a:pPr>
              <a:lnSpc>
                <a:spcPct val="90000"/>
              </a:lnSpc>
            </a:pPr>
            <a:r>
              <a:rPr lang="en-GB" altLang="en-US" sz="2400" dirty="0"/>
              <a:t>Most systems use multiple buses to overcome these problems</a:t>
            </a:r>
          </a:p>
        </p:txBody>
      </p:sp>
    </p:spTree>
    <p:extLst>
      <p:ext uri="{BB962C8B-B14F-4D97-AF65-F5344CB8AC3E}">
        <p14:creationId xmlns:p14="http://schemas.microsoft.com/office/powerpoint/2010/main" val="4027882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custDataLst>
              <p:tags r:id="rId1"/>
            </p:custDataLst>
          </p:nvPr>
        </p:nvSpPr>
        <p:spPr>
          <a:xfrm>
            <a:off x="173614" y="18779"/>
            <a:ext cx="7591425" cy="762000"/>
          </a:xfrm>
        </p:spPr>
        <p:txBody>
          <a:bodyPr>
            <a:noAutofit/>
          </a:bodyPr>
          <a:lstStyle/>
          <a:p>
            <a:r>
              <a:rPr lang="en-US" dirty="0"/>
              <a:t>Round 2: I/O Controllers</a:t>
            </a:r>
          </a:p>
        </p:txBody>
      </p:sp>
      <p:sp>
        <p:nvSpPr>
          <p:cNvPr id="10" name="Content Placeholder 1"/>
          <p:cNvSpPr>
            <a:spLocks noGrp="1"/>
          </p:cNvSpPr>
          <p:nvPr>
            <p:ph idx="4294967295"/>
          </p:nvPr>
        </p:nvSpPr>
        <p:spPr>
          <a:xfrm>
            <a:off x="246527" y="780779"/>
            <a:ext cx="8745073" cy="5638800"/>
          </a:xfrm>
        </p:spPr>
        <p:txBody>
          <a:bodyPr/>
          <a:lstStyle/>
          <a:p>
            <a:pPr marL="0" indent="0">
              <a:buNone/>
            </a:pPr>
            <a:r>
              <a:rPr lang="en-US" dirty="0"/>
              <a:t>Decouple I/O devices from Interconnect</a:t>
            </a:r>
          </a:p>
          <a:p>
            <a:pPr marL="0" indent="0">
              <a:buNone/>
            </a:pPr>
            <a:r>
              <a:rPr lang="en-US" dirty="0"/>
              <a:t>Enable smarter I/O interfaces – I/O Controller</a:t>
            </a:r>
          </a:p>
        </p:txBody>
      </p:sp>
      <p:grpSp>
        <p:nvGrpSpPr>
          <p:cNvPr id="6" name="Group 5"/>
          <p:cNvGrpSpPr/>
          <p:nvPr/>
        </p:nvGrpSpPr>
        <p:grpSpPr>
          <a:xfrm>
            <a:off x="2668588" y="5753100"/>
            <a:ext cx="836612" cy="609600"/>
            <a:chOff x="2133600" y="5867400"/>
            <a:chExt cx="836612" cy="609600"/>
          </a:xfrm>
        </p:grpSpPr>
        <p:cxnSp>
          <p:nvCxnSpPr>
            <p:cNvPr id="7" name="Straight Connector 6"/>
            <p:cNvCxnSpPr/>
            <p:nvPr/>
          </p:nvCxnSpPr>
          <p:spPr>
            <a:xfrm>
              <a:off x="2552700" y="6324600"/>
              <a:ext cx="0" cy="1524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46960" y="6477000"/>
              <a:ext cx="3962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33600" y="5867400"/>
              <a:ext cx="836612" cy="457200"/>
            </a:xfrm>
            <a:prstGeom prst="rect">
              <a:avLst/>
            </a:prstGeom>
            <a:solidFill>
              <a:schemeClr val="accent5">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grpSp>
      <p:sp>
        <p:nvSpPr>
          <p:cNvPr id="11" name="Rectangle 10"/>
          <p:cNvSpPr/>
          <p:nvPr>
            <p:custDataLst>
              <p:tags r:id="rId2"/>
            </p:custDataLst>
          </p:nvPr>
        </p:nvSpPr>
        <p:spPr>
          <a:xfrm>
            <a:off x="838200" y="2438400"/>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Core0</a:t>
            </a:r>
          </a:p>
        </p:txBody>
      </p:sp>
      <p:sp>
        <p:nvSpPr>
          <p:cNvPr id="12" name="Rectangle 11"/>
          <p:cNvSpPr/>
          <p:nvPr>
            <p:custDataLst>
              <p:tags r:id="rId3"/>
            </p:custDataLst>
          </p:nvPr>
        </p:nvSpPr>
        <p:spPr>
          <a:xfrm>
            <a:off x="838200" y="2895600"/>
            <a:ext cx="1066800" cy="381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Cache</a:t>
            </a:r>
          </a:p>
        </p:txBody>
      </p:sp>
      <p:cxnSp>
        <p:nvCxnSpPr>
          <p:cNvPr id="13" name="Straight Arrow Connector 12"/>
          <p:cNvCxnSpPr/>
          <p:nvPr>
            <p:custDataLst>
              <p:tags r:id="rId4"/>
            </p:custDataLst>
          </p:nvPr>
        </p:nvCxnSpPr>
        <p:spPr>
          <a:xfrm>
            <a:off x="1373188" y="3352800"/>
            <a:ext cx="0" cy="609600"/>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5"/>
            </p:custDataLst>
          </p:nvPr>
        </p:nvSpPr>
        <p:spPr>
          <a:xfrm>
            <a:off x="762000" y="4724400"/>
            <a:ext cx="1524000" cy="6858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chemeClr val="tx2"/>
                </a:solidFill>
                <a:latin typeface="Calibri" panose="020F0502020204030204" pitchFamily="34" charset="0"/>
                <a:cs typeface="Calibri" panose="020F0502020204030204" pitchFamily="34" charset="0"/>
              </a:rPr>
              <a:t>Memory</a:t>
            </a:r>
          </a:p>
          <a:p>
            <a:pPr algn="ctr"/>
            <a:r>
              <a:rPr lang="en-US" sz="2400" b="0" dirty="0">
                <a:solidFill>
                  <a:schemeClr val="tx2"/>
                </a:solidFill>
                <a:latin typeface="Calibri" panose="020F0502020204030204" pitchFamily="34" charset="0"/>
                <a:cs typeface="Calibri" panose="020F0502020204030204" pitchFamily="34" charset="0"/>
              </a:rPr>
              <a:t>Controller</a:t>
            </a:r>
          </a:p>
        </p:txBody>
      </p:sp>
      <p:sp>
        <p:nvSpPr>
          <p:cNvPr id="15" name="Rectangle 14"/>
          <p:cNvSpPr/>
          <p:nvPr>
            <p:custDataLst>
              <p:tags r:id="rId6"/>
            </p:custDataLst>
          </p:nvPr>
        </p:nvSpPr>
        <p:spPr>
          <a:xfrm>
            <a:off x="2514600" y="4724400"/>
            <a:ext cx="1447800" cy="685800"/>
          </a:xfrm>
          <a:prstGeom prst="rect">
            <a:avLst/>
          </a:prstGeom>
          <a:noFill/>
          <a:ln w="28575">
            <a:solidFill>
              <a:srgbClr val="E68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E1A04D"/>
                </a:solidFill>
                <a:latin typeface="Calibri" panose="020F0502020204030204" pitchFamily="34" charset="0"/>
                <a:cs typeface="Calibri" panose="020F0502020204030204" pitchFamily="34" charset="0"/>
              </a:rPr>
              <a:t>I/O</a:t>
            </a:r>
          </a:p>
          <a:p>
            <a:pPr algn="ctr"/>
            <a:r>
              <a:rPr lang="en-US" sz="2000" b="0" dirty="0">
                <a:solidFill>
                  <a:srgbClr val="E1A04D"/>
                </a:solidFill>
                <a:latin typeface="Calibri" panose="020F0502020204030204" pitchFamily="34" charset="0"/>
                <a:cs typeface="Calibri" panose="020F0502020204030204" pitchFamily="34" charset="0"/>
              </a:rPr>
              <a:t>Controller</a:t>
            </a:r>
          </a:p>
        </p:txBody>
      </p:sp>
      <p:sp>
        <p:nvSpPr>
          <p:cNvPr id="16" name="Rectangle 15"/>
          <p:cNvSpPr/>
          <p:nvPr>
            <p:custDataLst>
              <p:tags r:id="rId7"/>
            </p:custDataLst>
          </p:nvPr>
        </p:nvSpPr>
        <p:spPr>
          <a:xfrm>
            <a:off x="1219200" y="3962400"/>
            <a:ext cx="71628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chemeClr val="tx2"/>
                </a:solidFill>
                <a:latin typeface="Calibri" panose="020F0502020204030204" pitchFamily="34" charset="0"/>
                <a:cs typeface="Calibri" panose="020F0502020204030204" pitchFamily="34" charset="0"/>
              </a:rPr>
              <a:t>Unified Memory and I/O Interconnect</a:t>
            </a:r>
          </a:p>
        </p:txBody>
      </p:sp>
      <p:cxnSp>
        <p:nvCxnSpPr>
          <p:cNvPr id="17" name="Straight Arrow Connector 16"/>
          <p:cNvCxnSpPr/>
          <p:nvPr>
            <p:custDataLst>
              <p:tags r:id="rId8"/>
            </p:custDataLst>
          </p:nvPr>
        </p:nvCxnSpPr>
        <p:spPr>
          <a:xfrm rot="5400000">
            <a:off x="1258094" y="4533106"/>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custDataLst>
              <p:tags r:id="rId9"/>
            </p:custDataLst>
          </p:nvPr>
        </p:nvCxnSpPr>
        <p:spPr>
          <a:xfrm rot="5400000">
            <a:off x="3010694" y="45331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custDataLst>
              <p:tags r:id="rId10"/>
            </p:custDataLst>
          </p:nvPr>
        </p:nvCxnSpPr>
        <p:spPr>
          <a:xfrm flipH="1">
            <a:off x="3429000" y="3352800"/>
            <a:ext cx="1588" cy="609600"/>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custDataLst>
              <p:tags r:id="rId11"/>
            </p:custDataLst>
          </p:nvPr>
        </p:nvSpPr>
        <p:spPr>
          <a:xfrm>
            <a:off x="2895600" y="2438400"/>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Core1</a:t>
            </a:r>
          </a:p>
        </p:txBody>
      </p:sp>
      <p:sp>
        <p:nvSpPr>
          <p:cNvPr id="21" name="Rectangle 20"/>
          <p:cNvSpPr/>
          <p:nvPr>
            <p:custDataLst>
              <p:tags r:id="rId12"/>
            </p:custDataLst>
          </p:nvPr>
        </p:nvSpPr>
        <p:spPr>
          <a:xfrm>
            <a:off x="2895600" y="2895600"/>
            <a:ext cx="1066800" cy="381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Cache</a:t>
            </a:r>
          </a:p>
        </p:txBody>
      </p:sp>
      <p:sp>
        <p:nvSpPr>
          <p:cNvPr id="24" name="Rectangle 23"/>
          <p:cNvSpPr/>
          <p:nvPr>
            <p:custDataLst>
              <p:tags r:id="rId13"/>
            </p:custDataLst>
          </p:nvPr>
        </p:nvSpPr>
        <p:spPr>
          <a:xfrm>
            <a:off x="762000" y="5791200"/>
            <a:ext cx="15240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chemeClr val="tx2"/>
                </a:solidFill>
                <a:latin typeface="Calibri" panose="020F0502020204030204" pitchFamily="34" charset="0"/>
                <a:cs typeface="Calibri" panose="020F0502020204030204" pitchFamily="34" charset="0"/>
              </a:rPr>
              <a:t>Memory</a:t>
            </a:r>
          </a:p>
        </p:txBody>
      </p:sp>
      <p:sp>
        <p:nvSpPr>
          <p:cNvPr id="25" name="Rectangle 24"/>
          <p:cNvSpPr/>
          <p:nvPr>
            <p:custDataLst>
              <p:tags r:id="rId14"/>
            </p:custDataLst>
          </p:nvPr>
        </p:nvSpPr>
        <p:spPr>
          <a:xfrm>
            <a:off x="2362200" y="6400800"/>
            <a:ext cx="1447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rgbClr val="0070C0"/>
                </a:solidFill>
                <a:latin typeface="Calibri" panose="020F0502020204030204" pitchFamily="34" charset="0"/>
                <a:cs typeface="Calibri" panose="020F0502020204030204" pitchFamily="34" charset="0"/>
              </a:rPr>
              <a:t>Display</a:t>
            </a:r>
          </a:p>
        </p:txBody>
      </p:sp>
      <p:sp>
        <p:nvSpPr>
          <p:cNvPr id="26" name="Rectangle 25"/>
          <p:cNvSpPr/>
          <p:nvPr>
            <p:custDataLst>
              <p:tags r:id="rId15"/>
            </p:custDataLst>
          </p:nvPr>
        </p:nvSpPr>
        <p:spPr>
          <a:xfrm>
            <a:off x="4191000" y="4724400"/>
            <a:ext cx="1447800" cy="685800"/>
          </a:xfrm>
          <a:prstGeom prst="rect">
            <a:avLst/>
          </a:prstGeom>
          <a:noFill/>
          <a:ln w="28575">
            <a:solidFill>
              <a:srgbClr val="E68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E1A04D"/>
                </a:solidFill>
                <a:latin typeface="Calibri" panose="020F0502020204030204" pitchFamily="34" charset="0"/>
                <a:cs typeface="Calibri" panose="020F0502020204030204" pitchFamily="34" charset="0"/>
              </a:rPr>
              <a:t>I/O</a:t>
            </a:r>
          </a:p>
          <a:p>
            <a:pPr algn="ctr"/>
            <a:r>
              <a:rPr lang="en-US" sz="2000" b="0" dirty="0">
                <a:solidFill>
                  <a:srgbClr val="E1A04D"/>
                </a:solidFill>
                <a:latin typeface="Calibri" panose="020F0502020204030204" pitchFamily="34" charset="0"/>
                <a:cs typeface="Calibri" panose="020F0502020204030204" pitchFamily="34" charset="0"/>
              </a:rPr>
              <a:t>Controller</a:t>
            </a:r>
          </a:p>
        </p:txBody>
      </p:sp>
      <p:sp>
        <p:nvSpPr>
          <p:cNvPr id="27" name="Rectangle 26"/>
          <p:cNvSpPr/>
          <p:nvPr>
            <p:custDataLst>
              <p:tags r:id="rId16"/>
            </p:custDataLst>
          </p:nvPr>
        </p:nvSpPr>
        <p:spPr>
          <a:xfrm>
            <a:off x="4191000" y="6400800"/>
            <a:ext cx="14478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rgbClr val="0070C0"/>
                </a:solidFill>
                <a:latin typeface="Calibri" panose="020F0502020204030204" pitchFamily="34" charset="0"/>
                <a:cs typeface="Calibri" panose="020F0502020204030204" pitchFamily="34" charset="0"/>
              </a:rPr>
              <a:t>Disk</a:t>
            </a:r>
          </a:p>
        </p:txBody>
      </p:sp>
      <p:sp>
        <p:nvSpPr>
          <p:cNvPr id="28" name="Rectangle 27"/>
          <p:cNvSpPr/>
          <p:nvPr>
            <p:custDataLst>
              <p:tags r:id="rId17"/>
            </p:custDataLst>
          </p:nvPr>
        </p:nvSpPr>
        <p:spPr>
          <a:xfrm>
            <a:off x="5791200" y="4724400"/>
            <a:ext cx="1549682" cy="685800"/>
          </a:xfrm>
          <a:prstGeom prst="rect">
            <a:avLst/>
          </a:prstGeom>
          <a:noFill/>
          <a:ln w="28575">
            <a:solidFill>
              <a:srgbClr val="E68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E1A04D"/>
                </a:solidFill>
                <a:latin typeface="Calibri" panose="020F0502020204030204" pitchFamily="34" charset="0"/>
                <a:cs typeface="Calibri" panose="020F0502020204030204" pitchFamily="34" charset="0"/>
              </a:rPr>
              <a:t>I/O</a:t>
            </a:r>
          </a:p>
          <a:p>
            <a:pPr algn="ctr"/>
            <a:r>
              <a:rPr lang="en-US" sz="2000" b="0" dirty="0">
                <a:solidFill>
                  <a:srgbClr val="E1A04D"/>
                </a:solidFill>
                <a:latin typeface="Calibri" panose="020F0502020204030204" pitchFamily="34" charset="0"/>
                <a:cs typeface="Calibri" panose="020F0502020204030204" pitchFamily="34" charset="0"/>
              </a:rPr>
              <a:t>Controller</a:t>
            </a:r>
          </a:p>
        </p:txBody>
      </p:sp>
      <p:sp>
        <p:nvSpPr>
          <p:cNvPr id="29" name="Rectangle 28"/>
          <p:cNvSpPr/>
          <p:nvPr>
            <p:custDataLst>
              <p:tags r:id="rId18"/>
            </p:custDataLst>
          </p:nvPr>
        </p:nvSpPr>
        <p:spPr>
          <a:xfrm>
            <a:off x="5791199" y="6400800"/>
            <a:ext cx="1549683"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rgbClr val="0070C0"/>
                </a:solidFill>
                <a:latin typeface="Calibri" panose="020F0502020204030204" pitchFamily="34" charset="0"/>
                <a:cs typeface="Calibri" panose="020F0502020204030204" pitchFamily="34" charset="0"/>
              </a:rPr>
              <a:t>Keyboard</a:t>
            </a:r>
          </a:p>
        </p:txBody>
      </p:sp>
      <p:sp>
        <p:nvSpPr>
          <p:cNvPr id="30" name="Rectangle 29"/>
          <p:cNvSpPr/>
          <p:nvPr>
            <p:custDataLst>
              <p:tags r:id="rId19"/>
            </p:custDataLst>
          </p:nvPr>
        </p:nvSpPr>
        <p:spPr>
          <a:xfrm>
            <a:off x="7543800" y="4724400"/>
            <a:ext cx="1447800" cy="685800"/>
          </a:xfrm>
          <a:prstGeom prst="rect">
            <a:avLst/>
          </a:prstGeom>
          <a:noFill/>
          <a:ln w="28575">
            <a:solidFill>
              <a:srgbClr val="E68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E1A04D"/>
                </a:solidFill>
                <a:latin typeface="Calibri" panose="020F0502020204030204" pitchFamily="34" charset="0"/>
                <a:cs typeface="Calibri" panose="020F0502020204030204" pitchFamily="34" charset="0"/>
              </a:rPr>
              <a:t>I/O</a:t>
            </a:r>
          </a:p>
          <a:p>
            <a:pPr algn="ctr"/>
            <a:r>
              <a:rPr lang="en-US" sz="2000" b="0" dirty="0">
                <a:solidFill>
                  <a:srgbClr val="E1A04D"/>
                </a:solidFill>
                <a:latin typeface="Calibri" panose="020F0502020204030204" pitchFamily="34" charset="0"/>
                <a:cs typeface="Calibri" panose="020F0502020204030204" pitchFamily="34" charset="0"/>
              </a:rPr>
              <a:t>Controller</a:t>
            </a:r>
          </a:p>
        </p:txBody>
      </p:sp>
      <p:sp>
        <p:nvSpPr>
          <p:cNvPr id="31" name="Rectangle 30"/>
          <p:cNvSpPr/>
          <p:nvPr>
            <p:custDataLst>
              <p:tags r:id="rId20"/>
            </p:custDataLst>
          </p:nvPr>
        </p:nvSpPr>
        <p:spPr>
          <a:xfrm>
            <a:off x="7543800" y="6400800"/>
            <a:ext cx="13716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solidFill>
                  <a:srgbClr val="0070C0"/>
                </a:solidFill>
                <a:latin typeface="Calibri" panose="020F0502020204030204" pitchFamily="34" charset="0"/>
                <a:cs typeface="Calibri" panose="020F0502020204030204" pitchFamily="34" charset="0"/>
              </a:rPr>
              <a:t>Network</a:t>
            </a:r>
          </a:p>
        </p:txBody>
      </p:sp>
      <p:cxnSp>
        <p:nvCxnSpPr>
          <p:cNvPr id="32" name="Straight Arrow Connector 31"/>
          <p:cNvCxnSpPr/>
          <p:nvPr>
            <p:custDataLst>
              <p:tags r:id="rId21"/>
            </p:custDataLst>
          </p:nvPr>
        </p:nvCxnSpPr>
        <p:spPr>
          <a:xfrm rot="5400000">
            <a:off x="1258094" y="5599906"/>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22"/>
            </p:custDataLst>
          </p:nvPr>
        </p:nvCxnSpPr>
        <p:spPr>
          <a:xfrm rot="5400000">
            <a:off x="3010694" y="55999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custDataLst>
              <p:tags r:id="rId23"/>
            </p:custDataLst>
          </p:nvPr>
        </p:nvCxnSpPr>
        <p:spPr>
          <a:xfrm rot="5400000">
            <a:off x="4761706" y="45331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custDataLst>
              <p:tags r:id="rId24"/>
            </p:custDataLst>
          </p:nvPr>
        </p:nvCxnSpPr>
        <p:spPr>
          <a:xfrm rot="5400000">
            <a:off x="4761706" y="55999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custDataLst>
              <p:tags r:id="rId25"/>
            </p:custDataLst>
          </p:nvPr>
        </p:nvCxnSpPr>
        <p:spPr>
          <a:xfrm rot="5400000">
            <a:off x="6361905" y="45331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custDataLst>
              <p:tags r:id="rId26"/>
            </p:custDataLst>
          </p:nvPr>
        </p:nvCxnSpPr>
        <p:spPr>
          <a:xfrm rot="5400000">
            <a:off x="6361905" y="55999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custDataLst>
              <p:tags r:id="rId27"/>
            </p:custDataLst>
          </p:nvPr>
        </p:nvCxnSpPr>
        <p:spPr>
          <a:xfrm rot="5400000">
            <a:off x="8038305" y="45331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custDataLst>
              <p:tags r:id="rId28"/>
            </p:custDataLst>
          </p:nvPr>
        </p:nvCxnSpPr>
        <p:spPr>
          <a:xfrm rot="5400000">
            <a:off x="8038305" y="5599906"/>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4267200" y="5715000"/>
            <a:ext cx="1295400" cy="647700"/>
            <a:chOff x="4267200" y="5829300"/>
            <a:chExt cx="1295400" cy="647700"/>
          </a:xfrm>
        </p:grpSpPr>
        <p:sp>
          <p:nvSpPr>
            <p:cNvPr id="41" name="AutoShape 6"/>
            <p:cNvSpPr>
              <a:spLocks noChangeArrowheads="1"/>
            </p:cNvSpPr>
            <p:nvPr>
              <p:custDataLst>
                <p:tags r:id="rId33"/>
              </p:custDataLst>
            </p:nvPr>
          </p:nvSpPr>
          <p:spPr bwMode="auto">
            <a:xfrm>
              <a:off x="4267200"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0" dirty="0">
                <a:solidFill>
                  <a:srgbClr val="0070C0"/>
                </a:solidFill>
                <a:latin typeface="Calibri" panose="020F0502020204030204" pitchFamily="34" charset="0"/>
                <a:cs typeface="Calibri" panose="020F0502020204030204" pitchFamily="34" charset="0"/>
              </a:endParaRPr>
            </a:p>
          </p:txBody>
        </p:sp>
        <p:sp>
          <p:nvSpPr>
            <p:cNvPr id="42" name="AutoShape 6"/>
            <p:cNvSpPr>
              <a:spLocks noChangeArrowheads="1"/>
            </p:cNvSpPr>
            <p:nvPr>
              <p:custDataLst>
                <p:tags r:id="rId34"/>
              </p:custDataLst>
            </p:nvPr>
          </p:nvSpPr>
          <p:spPr bwMode="auto">
            <a:xfrm>
              <a:off x="4966504"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0" dirty="0">
                <a:solidFill>
                  <a:srgbClr val="0070C0"/>
                </a:solidFill>
                <a:latin typeface="Calibri" panose="020F0502020204030204" pitchFamily="34" charset="0"/>
                <a:cs typeface="Calibri" panose="020F0502020204030204" pitchFamily="34" charset="0"/>
              </a:endParaRPr>
            </a:p>
          </p:txBody>
        </p:sp>
      </p:grpSp>
      <p:grpSp>
        <p:nvGrpSpPr>
          <p:cNvPr id="43" name="Group 42"/>
          <p:cNvGrpSpPr/>
          <p:nvPr/>
        </p:nvGrpSpPr>
        <p:grpSpPr>
          <a:xfrm>
            <a:off x="5867400" y="5783580"/>
            <a:ext cx="1319304" cy="579120"/>
            <a:chOff x="5867400" y="5897880"/>
            <a:chExt cx="1319304" cy="579120"/>
          </a:xfrm>
        </p:grpSpPr>
        <p:sp>
          <p:nvSpPr>
            <p:cNvPr id="44" name="Rectangle 43"/>
            <p:cNvSpPr/>
            <p:nvPr/>
          </p:nvSpPr>
          <p:spPr>
            <a:xfrm>
              <a:off x="5867400" y="5897880"/>
              <a:ext cx="1319304" cy="57912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45" name="Rectangle 44"/>
            <p:cNvSpPr/>
            <p:nvPr/>
          </p:nvSpPr>
          <p:spPr>
            <a:xfrm>
              <a:off x="59436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46" name="Rectangle 45"/>
            <p:cNvSpPr/>
            <p:nvPr/>
          </p:nvSpPr>
          <p:spPr>
            <a:xfrm>
              <a:off x="59436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47" name="Rectangle 46"/>
            <p:cNvSpPr/>
            <p:nvPr/>
          </p:nvSpPr>
          <p:spPr>
            <a:xfrm>
              <a:off x="59436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48" name="Rectangle 47"/>
            <p:cNvSpPr/>
            <p:nvPr/>
          </p:nvSpPr>
          <p:spPr>
            <a:xfrm>
              <a:off x="60960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49" name="Rectangle 48"/>
            <p:cNvSpPr/>
            <p:nvPr/>
          </p:nvSpPr>
          <p:spPr>
            <a:xfrm>
              <a:off x="60960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0" name="Rectangle 49"/>
            <p:cNvSpPr/>
            <p:nvPr/>
          </p:nvSpPr>
          <p:spPr>
            <a:xfrm>
              <a:off x="60960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1" name="Rectangle 50"/>
            <p:cNvSpPr/>
            <p:nvPr/>
          </p:nvSpPr>
          <p:spPr>
            <a:xfrm>
              <a:off x="62484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2" name="Rectangle 51"/>
            <p:cNvSpPr/>
            <p:nvPr/>
          </p:nvSpPr>
          <p:spPr>
            <a:xfrm>
              <a:off x="62484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3" name="Rectangle 52"/>
            <p:cNvSpPr/>
            <p:nvPr/>
          </p:nvSpPr>
          <p:spPr>
            <a:xfrm>
              <a:off x="62484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4" name="Rectangle 53"/>
            <p:cNvSpPr/>
            <p:nvPr/>
          </p:nvSpPr>
          <p:spPr>
            <a:xfrm>
              <a:off x="64008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5" name="Rectangle 54"/>
            <p:cNvSpPr/>
            <p:nvPr/>
          </p:nvSpPr>
          <p:spPr>
            <a:xfrm>
              <a:off x="64008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6" name="Rectangle 55"/>
            <p:cNvSpPr/>
            <p:nvPr/>
          </p:nvSpPr>
          <p:spPr>
            <a:xfrm>
              <a:off x="64008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7" name="Rectangle 56"/>
            <p:cNvSpPr/>
            <p:nvPr/>
          </p:nvSpPr>
          <p:spPr>
            <a:xfrm>
              <a:off x="65532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8" name="Rectangle 57"/>
            <p:cNvSpPr/>
            <p:nvPr/>
          </p:nvSpPr>
          <p:spPr>
            <a:xfrm>
              <a:off x="65532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59" name="Rectangle 58"/>
            <p:cNvSpPr/>
            <p:nvPr/>
          </p:nvSpPr>
          <p:spPr>
            <a:xfrm>
              <a:off x="65532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0" name="Rectangle 59"/>
            <p:cNvSpPr/>
            <p:nvPr/>
          </p:nvSpPr>
          <p:spPr>
            <a:xfrm>
              <a:off x="67056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1" name="Rectangle 60"/>
            <p:cNvSpPr/>
            <p:nvPr/>
          </p:nvSpPr>
          <p:spPr>
            <a:xfrm>
              <a:off x="67056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2" name="Rectangle 61"/>
            <p:cNvSpPr/>
            <p:nvPr/>
          </p:nvSpPr>
          <p:spPr>
            <a:xfrm>
              <a:off x="67056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3" name="Rectangle 62"/>
            <p:cNvSpPr/>
            <p:nvPr/>
          </p:nvSpPr>
          <p:spPr>
            <a:xfrm>
              <a:off x="68580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4" name="Rectangle 63"/>
            <p:cNvSpPr/>
            <p:nvPr/>
          </p:nvSpPr>
          <p:spPr>
            <a:xfrm>
              <a:off x="68580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5" name="Rectangle 64"/>
            <p:cNvSpPr/>
            <p:nvPr/>
          </p:nvSpPr>
          <p:spPr>
            <a:xfrm>
              <a:off x="68580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6" name="Rectangle 65"/>
            <p:cNvSpPr/>
            <p:nvPr/>
          </p:nvSpPr>
          <p:spPr>
            <a:xfrm>
              <a:off x="70104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7" name="Rectangle 66"/>
            <p:cNvSpPr/>
            <p:nvPr/>
          </p:nvSpPr>
          <p:spPr>
            <a:xfrm>
              <a:off x="70104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68" name="Rectangle 67"/>
            <p:cNvSpPr/>
            <p:nvPr/>
          </p:nvSpPr>
          <p:spPr>
            <a:xfrm>
              <a:off x="70104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grpSp>
      <p:grpSp>
        <p:nvGrpSpPr>
          <p:cNvPr id="69" name="Group 68"/>
          <p:cNvGrpSpPr/>
          <p:nvPr/>
        </p:nvGrpSpPr>
        <p:grpSpPr>
          <a:xfrm>
            <a:off x="7589520" y="5829300"/>
            <a:ext cx="1249680" cy="533400"/>
            <a:chOff x="7589520" y="5943600"/>
            <a:chExt cx="1249680" cy="533400"/>
          </a:xfrm>
        </p:grpSpPr>
        <p:sp>
          <p:nvSpPr>
            <p:cNvPr id="70" name="Freeform 69"/>
            <p:cNvSpPr/>
            <p:nvPr/>
          </p:nvSpPr>
          <p:spPr>
            <a:xfrm>
              <a:off x="7696200" y="5989320"/>
              <a:ext cx="1051560" cy="441960"/>
            </a:xfrm>
            <a:custGeom>
              <a:avLst/>
              <a:gdLst>
                <a:gd name="connsiteX0" fmla="*/ 0 w 1051560"/>
                <a:gd name="connsiteY0" fmla="*/ 0 h 441960"/>
                <a:gd name="connsiteX1" fmla="*/ 838200 w 1051560"/>
                <a:gd name="connsiteY1" fmla="*/ 121920 h 441960"/>
                <a:gd name="connsiteX2" fmla="*/ 426720 w 1051560"/>
                <a:gd name="connsiteY2" fmla="*/ 243840 h 441960"/>
                <a:gd name="connsiteX3" fmla="*/ 1051560 w 1051560"/>
                <a:gd name="connsiteY3" fmla="*/ 441960 h 441960"/>
              </a:gdLst>
              <a:ahLst/>
              <a:cxnLst>
                <a:cxn ang="0">
                  <a:pos x="connsiteX0" y="connsiteY0"/>
                </a:cxn>
                <a:cxn ang="0">
                  <a:pos x="connsiteX1" y="connsiteY1"/>
                </a:cxn>
                <a:cxn ang="0">
                  <a:pos x="connsiteX2" y="connsiteY2"/>
                </a:cxn>
                <a:cxn ang="0">
                  <a:pos x="connsiteX3" y="connsiteY3"/>
                </a:cxn>
              </a:cxnLst>
              <a:rect l="l" t="t" r="r" b="b"/>
              <a:pathLst>
                <a:path w="1051560" h="441960">
                  <a:moveTo>
                    <a:pt x="0" y="0"/>
                  </a:moveTo>
                  <a:cubicBezTo>
                    <a:pt x="383540" y="40640"/>
                    <a:pt x="767080" y="81280"/>
                    <a:pt x="838200" y="121920"/>
                  </a:cubicBezTo>
                  <a:cubicBezTo>
                    <a:pt x="909320" y="162560"/>
                    <a:pt x="391160" y="190500"/>
                    <a:pt x="426720" y="243840"/>
                  </a:cubicBezTo>
                  <a:cubicBezTo>
                    <a:pt x="462280" y="297180"/>
                    <a:pt x="756920" y="369570"/>
                    <a:pt x="1051560" y="44196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71" name="Rectangle 70"/>
            <p:cNvSpPr/>
            <p:nvPr/>
          </p:nvSpPr>
          <p:spPr>
            <a:xfrm>
              <a:off x="7589520" y="594360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sp>
          <p:nvSpPr>
            <p:cNvPr id="72" name="Rectangle 71"/>
            <p:cNvSpPr/>
            <p:nvPr/>
          </p:nvSpPr>
          <p:spPr>
            <a:xfrm>
              <a:off x="8732520" y="638556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rgbClr val="0070C0"/>
                </a:solidFill>
                <a:latin typeface="Calibri" panose="020F0502020204030204" pitchFamily="34" charset="0"/>
                <a:cs typeface="Calibri" panose="020F0502020204030204" pitchFamily="34" charset="0"/>
              </a:endParaRPr>
            </a:p>
          </p:txBody>
        </p:sp>
      </p:grpSp>
      <p:sp>
        <p:nvSpPr>
          <p:cNvPr id="81" name="Rectangle 80"/>
          <p:cNvSpPr/>
          <p:nvPr>
            <p:custDataLst>
              <p:tags r:id="rId29"/>
            </p:custDataLst>
          </p:nvPr>
        </p:nvSpPr>
        <p:spPr>
          <a:xfrm>
            <a:off x="845127" y="2436496"/>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Core0</a:t>
            </a:r>
          </a:p>
        </p:txBody>
      </p:sp>
      <p:sp>
        <p:nvSpPr>
          <p:cNvPr id="82" name="Rectangle 81"/>
          <p:cNvSpPr/>
          <p:nvPr>
            <p:custDataLst>
              <p:tags r:id="rId30"/>
            </p:custDataLst>
          </p:nvPr>
        </p:nvSpPr>
        <p:spPr>
          <a:xfrm>
            <a:off x="845127" y="2893696"/>
            <a:ext cx="10668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Cache</a:t>
            </a:r>
          </a:p>
        </p:txBody>
      </p:sp>
      <p:sp>
        <p:nvSpPr>
          <p:cNvPr id="83" name="Rectangle 82"/>
          <p:cNvSpPr/>
          <p:nvPr>
            <p:custDataLst>
              <p:tags r:id="rId31"/>
            </p:custDataLst>
          </p:nvPr>
        </p:nvSpPr>
        <p:spPr>
          <a:xfrm>
            <a:off x="2902527" y="2436496"/>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Core1</a:t>
            </a:r>
          </a:p>
        </p:txBody>
      </p:sp>
      <p:sp>
        <p:nvSpPr>
          <p:cNvPr id="84" name="Rectangle 83"/>
          <p:cNvSpPr/>
          <p:nvPr>
            <p:custDataLst>
              <p:tags r:id="rId32"/>
            </p:custDataLst>
          </p:nvPr>
        </p:nvSpPr>
        <p:spPr>
          <a:xfrm>
            <a:off x="2902527" y="2893696"/>
            <a:ext cx="10668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Calibri" panose="020F0502020204030204" pitchFamily="34" charset="0"/>
                <a:cs typeface="Calibri" panose="020F0502020204030204" pitchFamily="34" charset="0"/>
              </a:rPr>
              <a:t>Cache</a:t>
            </a:r>
          </a:p>
        </p:txBody>
      </p:sp>
      <p:pic>
        <p:nvPicPr>
          <p:cNvPr id="22"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2517774" y="1905000"/>
            <a:ext cx="226325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52400" y="1905000"/>
            <a:ext cx="226325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Google Shape;601;g5ce8b99149_0_339">
            <a:extLst>
              <a:ext uri="{FF2B5EF4-FFF2-40B4-BE49-F238E27FC236}">
                <a16:creationId xmlns:a16="http://schemas.microsoft.com/office/drawing/2014/main" id="{213C2FDB-2FFD-8042-B8DB-C7551133B0E8}"/>
              </a:ext>
            </a:extLst>
          </p:cNvPr>
          <p:cNvSpPr txBox="1">
            <a:spLocks/>
          </p:cNvSpPr>
          <p:nvPr/>
        </p:nvSpPr>
        <p:spPr>
          <a:xfrm>
            <a:off x="4516570" y="-30579"/>
            <a:ext cx="4355976" cy="365100"/>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b="0" dirty="0">
                <a:solidFill>
                  <a:schemeClr val="bg1">
                    <a:lumMod val="65000"/>
                  </a:schemeClr>
                </a:solidFill>
                <a:latin typeface="Calibri"/>
                <a:ea typeface="Calibri"/>
                <a:cs typeface="Calibri"/>
                <a:sym typeface="Calibri"/>
              </a:rPr>
              <a:t>Ref</a:t>
            </a:r>
            <a:r>
              <a:rPr lang="en-US" sz="1200" b="0" dirty="0">
                <a:solidFill>
                  <a:schemeClr val="bg1">
                    <a:lumMod val="65000"/>
                  </a:schemeClr>
                </a:solidFill>
                <a:latin typeface="Calibri"/>
                <a:cs typeface="Calibri"/>
                <a:sym typeface="Calibri"/>
              </a:rPr>
              <a:t>: I/O lecture, </a:t>
            </a:r>
            <a:r>
              <a:rPr lang="en-US" sz="1200" b="0" dirty="0">
                <a:solidFill>
                  <a:schemeClr val="bg1">
                    <a:lumMod val="65000"/>
                  </a:schemeClr>
                </a:solidFill>
                <a:latin typeface="Calibri"/>
                <a:cs typeface="Calibri"/>
              </a:rPr>
              <a:t>Prof Hakim </a:t>
            </a:r>
            <a:r>
              <a:rPr lang="en-US" sz="1200" b="0" dirty="0">
                <a:solidFill>
                  <a:schemeClr val="bg1">
                    <a:lumMod val="65000"/>
                  </a:schemeClr>
                </a:solidFill>
              </a:rPr>
              <a:t>Weatherspoon, Cornell </a:t>
            </a:r>
            <a:r>
              <a:rPr lang="en-US" sz="1200" b="0" dirty="0" err="1">
                <a:solidFill>
                  <a:schemeClr val="bg1">
                    <a:lumMod val="65000"/>
                  </a:schemeClr>
                </a:solidFill>
              </a:rPr>
              <a:t>Univ</a:t>
            </a:r>
            <a:endParaRPr lang="en-US" sz="1200" b="0" dirty="0">
              <a:solidFill>
                <a:schemeClr val="bg1">
                  <a:lumMod val="65000"/>
                </a:schemeClr>
              </a:solidFill>
              <a:latin typeface="Calibri"/>
              <a:cs typeface="Calibri"/>
              <a:sym typeface="Calibri"/>
            </a:endParaRPr>
          </a:p>
        </p:txBody>
      </p:sp>
    </p:spTree>
    <p:extLst>
      <p:ext uri="{BB962C8B-B14F-4D97-AF65-F5344CB8AC3E}">
        <p14:creationId xmlns:p14="http://schemas.microsoft.com/office/powerpoint/2010/main" val="188834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custDataLst>
              <p:tags r:id="rId1"/>
            </p:custDataLst>
          </p:nvPr>
        </p:nvSpPr>
        <p:spPr>
          <a:xfrm>
            <a:off x="343415" y="98354"/>
            <a:ext cx="7591425" cy="762000"/>
          </a:xfrm>
        </p:spPr>
        <p:txBody>
          <a:bodyPr>
            <a:noAutofit/>
          </a:bodyPr>
          <a:lstStyle/>
          <a:p>
            <a:r>
              <a:rPr lang="en-US" sz="3600" dirty="0"/>
              <a:t>Round 3: I/O Controllers + Bridge </a:t>
            </a:r>
          </a:p>
        </p:txBody>
      </p:sp>
      <p:sp>
        <p:nvSpPr>
          <p:cNvPr id="10" name="Content Placeholder 1"/>
          <p:cNvSpPr>
            <a:spLocks noGrp="1"/>
          </p:cNvSpPr>
          <p:nvPr>
            <p:ph idx="4294967295"/>
          </p:nvPr>
        </p:nvSpPr>
        <p:spPr>
          <a:xfrm>
            <a:off x="0" y="677863"/>
            <a:ext cx="8285163" cy="1044575"/>
          </a:xfrm>
        </p:spPr>
        <p:txBody>
          <a:bodyPr>
            <a:normAutofit/>
          </a:bodyPr>
          <a:lstStyle/>
          <a:p>
            <a:pPr marL="0" indent="0">
              <a:buNone/>
            </a:pPr>
            <a:r>
              <a:rPr lang="en-US" sz="2400" dirty="0"/>
              <a:t>Separate high-performance processor, memory, display interconnect from lower-performance interconnect</a:t>
            </a:r>
          </a:p>
        </p:txBody>
      </p:sp>
      <p:grpSp>
        <p:nvGrpSpPr>
          <p:cNvPr id="6" name="Group 5"/>
          <p:cNvGrpSpPr/>
          <p:nvPr/>
        </p:nvGrpSpPr>
        <p:grpSpPr>
          <a:xfrm>
            <a:off x="2540516" y="5064873"/>
            <a:ext cx="836612" cy="609600"/>
            <a:chOff x="2133600" y="5867400"/>
            <a:chExt cx="836612" cy="609600"/>
          </a:xfrm>
        </p:grpSpPr>
        <p:cxnSp>
          <p:nvCxnSpPr>
            <p:cNvPr id="7" name="Straight Connector 6"/>
            <p:cNvCxnSpPr/>
            <p:nvPr/>
          </p:nvCxnSpPr>
          <p:spPr>
            <a:xfrm>
              <a:off x="2552700" y="6324600"/>
              <a:ext cx="0" cy="1524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46960" y="6477000"/>
              <a:ext cx="39624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33600" y="5867400"/>
              <a:ext cx="836612" cy="457200"/>
            </a:xfrm>
            <a:prstGeom prst="rect">
              <a:avLst/>
            </a:prstGeom>
            <a:solidFill>
              <a:schemeClr val="accent5">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grpSp>
      <p:sp>
        <p:nvSpPr>
          <p:cNvPr id="11" name="Rectangle 10"/>
          <p:cNvSpPr/>
          <p:nvPr>
            <p:custDataLst>
              <p:tags r:id="rId2"/>
            </p:custDataLst>
          </p:nvPr>
        </p:nvSpPr>
        <p:spPr>
          <a:xfrm>
            <a:off x="710128" y="1750173"/>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Core0</a:t>
            </a:r>
          </a:p>
        </p:txBody>
      </p:sp>
      <p:sp>
        <p:nvSpPr>
          <p:cNvPr id="12" name="Rectangle 11"/>
          <p:cNvSpPr/>
          <p:nvPr>
            <p:custDataLst>
              <p:tags r:id="rId3"/>
            </p:custDataLst>
          </p:nvPr>
        </p:nvSpPr>
        <p:spPr>
          <a:xfrm>
            <a:off x="710128" y="2207373"/>
            <a:ext cx="10668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Cache</a:t>
            </a:r>
          </a:p>
        </p:txBody>
      </p:sp>
      <p:cxnSp>
        <p:nvCxnSpPr>
          <p:cNvPr id="13" name="Straight Arrow Connector 12"/>
          <p:cNvCxnSpPr/>
          <p:nvPr>
            <p:custDataLst>
              <p:tags r:id="rId4"/>
            </p:custDataLst>
          </p:nvPr>
        </p:nvCxnSpPr>
        <p:spPr>
          <a:xfrm rot="5400000">
            <a:off x="1053822" y="2854279"/>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5"/>
            </p:custDataLst>
          </p:nvPr>
        </p:nvSpPr>
        <p:spPr>
          <a:xfrm>
            <a:off x="633928" y="4036173"/>
            <a:ext cx="1524000" cy="6858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Memory</a:t>
            </a:r>
          </a:p>
          <a:p>
            <a:pPr algn="ctr"/>
            <a:r>
              <a:rPr lang="en-US" sz="2000" b="0" dirty="0">
                <a:solidFill>
                  <a:schemeClr val="tx2"/>
                </a:solidFill>
                <a:latin typeface="Calibri" panose="020F0502020204030204" pitchFamily="34" charset="0"/>
                <a:cs typeface="Calibri" panose="020F0502020204030204" pitchFamily="34" charset="0"/>
              </a:rPr>
              <a:t>Controller</a:t>
            </a:r>
          </a:p>
        </p:txBody>
      </p:sp>
      <p:sp>
        <p:nvSpPr>
          <p:cNvPr id="15" name="Rectangle 14"/>
          <p:cNvSpPr/>
          <p:nvPr>
            <p:custDataLst>
              <p:tags r:id="rId6"/>
            </p:custDataLst>
          </p:nvPr>
        </p:nvSpPr>
        <p:spPr>
          <a:xfrm>
            <a:off x="2386528" y="4036173"/>
            <a:ext cx="1447800" cy="6858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0070C0"/>
                </a:solidFill>
                <a:latin typeface="Calibri" panose="020F0502020204030204" pitchFamily="34" charset="0"/>
                <a:cs typeface="Calibri" panose="020F0502020204030204" pitchFamily="34" charset="0"/>
              </a:rPr>
              <a:t>I/O</a:t>
            </a:r>
          </a:p>
          <a:p>
            <a:pPr algn="ctr"/>
            <a:r>
              <a:rPr lang="en-US" sz="1800" b="0" dirty="0">
                <a:solidFill>
                  <a:srgbClr val="0070C0"/>
                </a:solidFill>
                <a:latin typeface="Calibri" panose="020F0502020204030204" pitchFamily="34" charset="0"/>
                <a:cs typeface="Calibri" panose="020F0502020204030204" pitchFamily="34" charset="0"/>
              </a:rPr>
              <a:t>Controller</a:t>
            </a:r>
          </a:p>
        </p:txBody>
      </p:sp>
      <p:sp>
        <p:nvSpPr>
          <p:cNvPr id="16" name="Rectangle 15"/>
          <p:cNvSpPr/>
          <p:nvPr>
            <p:custDataLst>
              <p:tags r:id="rId7"/>
            </p:custDataLst>
          </p:nvPr>
        </p:nvSpPr>
        <p:spPr>
          <a:xfrm>
            <a:off x="866539" y="3045573"/>
            <a:ext cx="2510589" cy="609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0" dirty="0">
                <a:solidFill>
                  <a:schemeClr val="tx2"/>
                </a:solidFill>
                <a:latin typeface="Calibri" panose="020F0502020204030204" pitchFamily="34" charset="0"/>
                <a:cs typeface="Calibri" panose="020F0502020204030204" pitchFamily="34" charset="0"/>
              </a:rPr>
              <a:t>High Performance</a:t>
            </a:r>
          </a:p>
          <a:p>
            <a:pPr algn="ctr"/>
            <a:r>
              <a:rPr lang="en-US" sz="2000" b="0" dirty="0">
                <a:solidFill>
                  <a:schemeClr val="tx2"/>
                </a:solidFill>
                <a:latin typeface="Calibri" panose="020F0502020204030204" pitchFamily="34" charset="0"/>
                <a:cs typeface="Calibri" panose="020F0502020204030204" pitchFamily="34" charset="0"/>
              </a:rPr>
              <a:t>Interconnect</a:t>
            </a:r>
          </a:p>
        </p:txBody>
      </p:sp>
      <p:cxnSp>
        <p:nvCxnSpPr>
          <p:cNvPr id="17" name="Straight Arrow Connector 16"/>
          <p:cNvCxnSpPr/>
          <p:nvPr>
            <p:custDataLst>
              <p:tags r:id="rId8"/>
            </p:custDataLst>
          </p:nvPr>
        </p:nvCxnSpPr>
        <p:spPr>
          <a:xfrm rot="5400000">
            <a:off x="1130022" y="3844879"/>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custDataLst>
              <p:tags r:id="rId9"/>
            </p:custDataLst>
          </p:nvPr>
        </p:nvCxnSpPr>
        <p:spPr>
          <a:xfrm rot="5400000">
            <a:off x="2882622" y="3844879"/>
            <a:ext cx="381000" cy="1588"/>
          </a:xfrm>
          <a:prstGeom prst="straightConnector1">
            <a:avLst/>
          </a:prstGeom>
          <a:ln w="285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custDataLst>
              <p:tags r:id="rId10"/>
            </p:custDataLst>
          </p:nvPr>
        </p:nvCxnSpPr>
        <p:spPr>
          <a:xfrm rot="5400000">
            <a:off x="3111222" y="2854279"/>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custDataLst>
              <p:tags r:id="rId11"/>
            </p:custDataLst>
          </p:nvPr>
        </p:nvSpPr>
        <p:spPr>
          <a:xfrm>
            <a:off x="2767528" y="1750173"/>
            <a:ext cx="1066800" cy="381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Core1</a:t>
            </a:r>
          </a:p>
        </p:txBody>
      </p:sp>
      <p:sp>
        <p:nvSpPr>
          <p:cNvPr id="21" name="Rectangle 20"/>
          <p:cNvSpPr/>
          <p:nvPr>
            <p:custDataLst>
              <p:tags r:id="rId12"/>
            </p:custDataLst>
          </p:nvPr>
        </p:nvSpPr>
        <p:spPr>
          <a:xfrm>
            <a:off x="2767528" y="2207373"/>
            <a:ext cx="10668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Cache</a:t>
            </a:r>
          </a:p>
        </p:txBody>
      </p:sp>
      <p:sp>
        <p:nvSpPr>
          <p:cNvPr id="22" name="Rectangle 21"/>
          <p:cNvSpPr/>
          <p:nvPr>
            <p:custDataLst>
              <p:tags r:id="rId13"/>
            </p:custDataLst>
          </p:nvPr>
        </p:nvSpPr>
        <p:spPr>
          <a:xfrm>
            <a:off x="633928" y="5102973"/>
            <a:ext cx="1524000" cy="381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Memory</a:t>
            </a:r>
          </a:p>
        </p:txBody>
      </p:sp>
      <p:sp>
        <p:nvSpPr>
          <p:cNvPr id="23" name="Rectangle 22"/>
          <p:cNvSpPr/>
          <p:nvPr>
            <p:custDataLst>
              <p:tags r:id="rId14"/>
            </p:custDataLst>
          </p:nvPr>
        </p:nvSpPr>
        <p:spPr>
          <a:xfrm>
            <a:off x="2234128" y="5712573"/>
            <a:ext cx="14478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0070C0"/>
                </a:solidFill>
                <a:latin typeface="Calibri" panose="020F0502020204030204" pitchFamily="34" charset="0"/>
                <a:cs typeface="Calibri" panose="020F0502020204030204" pitchFamily="34" charset="0"/>
              </a:rPr>
              <a:t>Display</a:t>
            </a:r>
          </a:p>
        </p:txBody>
      </p:sp>
      <p:sp>
        <p:nvSpPr>
          <p:cNvPr id="24" name="Rectangle 23"/>
          <p:cNvSpPr/>
          <p:nvPr>
            <p:custDataLst>
              <p:tags r:id="rId15"/>
            </p:custDataLst>
          </p:nvPr>
        </p:nvSpPr>
        <p:spPr>
          <a:xfrm>
            <a:off x="4062928" y="4036173"/>
            <a:ext cx="1447800" cy="6858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0070C0"/>
                </a:solidFill>
                <a:latin typeface="Calibri" panose="020F0502020204030204" pitchFamily="34" charset="0"/>
                <a:cs typeface="Calibri" panose="020F0502020204030204" pitchFamily="34" charset="0"/>
              </a:rPr>
              <a:t>I/O</a:t>
            </a:r>
          </a:p>
          <a:p>
            <a:pPr algn="ctr"/>
            <a:r>
              <a:rPr lang="en-US" sz="1800" b="0" dirty="0">
                <a:solidFill>
                  <a:srgbClr val="0070C0"/>
                </a:solidFill>
                <a:latin typeface="Calibri" panose="020F0502020204030204" pitchFamily="34" charset="0"/>
                <a:cs typeface="Calibri" panose="020F0502020204030204" pitchFamily="34" charset="0"/>
              </a:rPr>
              <a:t>Controller</a:t>
            </a:r>
          </a:p>
        </p:txBody>
      </p:sp>
      <p:sp>
        <p:nvSpPr>
          <p:cNvPr id="25" name="Rectangle 24"/>
          <p:cNvSpPr/>
          <p:nvPr>
            <p:custDataLst>
              <p:tags r:id="rId16"/>
            </p:custDataLst>
          </p:nvPr>
        </p:nvSpPr>
        <p:spPr>
          <a:xfrm>
            <a:off x="4062928" y="5712573"/>
            <a:ext cx="14478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0070C0"/>
                </a:solidFill>
                <a:latin typeface="Calibri" panose="020F0502020204030204" pitchFamily="34" charset="0"/>
                <a:cs typeface="Calibri" panose="020F0502020204030204" pitchFamily="34" charset="0"/>
              </a:rPr>
              <a:t>Disk</a:t>
            </a:r>
          </a:p>
        </p:txBody>
      </p:sp>
      <p:sp>
        <p:nvSpPr>
          <p:cNvPr id="26" name="Rectangle 25"/>
          <p:cNvSpPr/>
          <p:nvPr>
            <p:custDataLst>
              <p:tags r:id="rId17"/>
            </p:custDataLst>
          </p:nvPr>
        </p:nvSpPr>
        <p:spPr>
          <a:xfrm>
            <a:off x="5663128" y="4036173"/>
            <a:ext cx="1549682" cy="6858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0070C0"/>
                </a:solidFill>
                <a:latin typeface="Calibri" panose="020F0502020204030204" pitchFamily="34" charset="0"/>
                <a:cs typeface="Calibri" panose="020F0502020204030204" pitchFamily="34" charset="0"/>
              </a:rPr>
              <a:t>I/O</a:t>
            </a:r>
          </a:p>
          <a:p>
            <a:pPr algn="ctr"/>
            <a:r>
              <a:rPr lang="en-US" sz="1800" b="0" dirty="0">
                <a:solidFill>
                  <a:srgbClr val="0070C0"/>
                </a:solidFill>
                <a:latin typeface="Calibri" panose="020F0502020204030204" pitchFamily="34" charset="0"/>
                <a:cs typeface="Calibri" panose="020F0502020204030204" pitchFamily="34" charset="0"/>
              </a:rPr>
              <a:t>Controller</a:t>
            </a:r>
          </a:p>
        </p:txBody>
      </p:sp>
      <p:sp>
        <p:nvSpPr>
          <p:cNvPr id="27" name="Rectangle 26"/>
          <p:cNvSpPr/>
          <p:nvPr>
            <p:custDataLst>
              <p:tags r:id="rId18"/>
            </p:custDataLst>
          </p:nvPr>
        </p:nvSpPr>
        <p:spPr>
          <a:xfrm>
            <a:off x="5663127" y="5712573"/>
            <a:ext cx="1549683"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0070C0"/>
                </a:solidFill>
                <a:latin typeface="Calibri" panose="020F0502020204030204" pitchFamily="34" charset="0"/>
                <a:cs typeface="Calibri" panose="020F0502020204030204" pitchFamily="34" charset="0"/>
              </a:rPr>
              <a:t>Keyboard</a:t>
            </a:r>
          </a:p>
        </p:txBody>
      </p:sp>
      <p:sp>
        <p:nvSpPr>
          <p:cNvPr id="28" name="Rectangle 27"/>
          <p:cNvSpPr/>
          <p:nvPr>
            <p:custDataLst>
              <p:tags r:id="rId19"/>
            </p:custDataLst>
          </p:nvPr>
        </p:nvSpPr>
        <p:spPr>
          <a:xfrm>
            <a:off x="7415728" y="4036173"/>
            <a:ext cx="1447800" cy="6858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0070C0"/>
                </a:solidFill>
                <a:latin typeface="Calibri" panose="020F0502020204030204" pitchFamily="34" charset="0"/>
                <a:cs typeface="Calibri" panose="020F0502020204030204" pitchFamily="34" charset="0"/>
              </a:rPr>
              <a:t>I/O</a:t>
            </a:r>
          </a:p>
          <a:p>
            <a:pPr algn="ctr"/>
            <a:r>
              <a:rPr lang="en-US" sz="1800" b="0" dirty="0">
                <a:solidFill>
                  <a:srgbClr val="0070C0"/>
                </a:solidFill>
                <a:latin typeface="Calibri" panose="020F0502020204030204" pitchFamily="34" charset="0"/>
                <a:cs typeface="Calibri" panose="020F0502020204030204" pitchFamily="34" charset="0"/>
              </a:rPr>
              <a:t>Controller</a:t>
            </a:r>
          </a:p>
        </p:txBody>
      </p:sp>
      <p:sp>
        <p:nvSpPr>
          <p:cNvPr id="29" name="Rectangle 28"/>
          <p:cNvSpPr/>
          <p:nvPr>
            <p:custDataLst>
              <p:tags r:id="rId20"/>
            </p:custDataLst>
          </p:nvPr>
        </p:nvSpPr>
        <p:spPr>
          <a:xfrm>
            <a:off x="7415728" y="5712573"/>
            <a:ext cx="1371600" cy="3810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rgbClr val="0070C0"/>
                </a:solidFill>
                <a:latin typeface="Calibri" panose="020F0502020204030204" pitchFamily="34" charset="0"/>
                <a:cs typeface="Calibri" panose="020F0502020204030204" pitchFamily="34" charset="0"/>
              </a:rPr>
              <a:t>Network</a:t>
            </a:r>
          </a:p>
        </p:txBody>
      </p:sp>
      <p:cxnSp>
        <p:nvCxnSpPr>
          <p:cNvPr id="30" name="Straight Arrow Connector 29"/>
          <p:cNvCxnSpPr/>
          <p:nvPr>
            <p:custDataLst>
              <p:tags r:id="rId21"/>
            </p:custDataLst>
          </p:nvPr>
        </p:nvCxnSpPr>
        <p:spPr>
          <a:xfrm rot="5400000">
            <a:off x="1130022" y="4911679"/>
            <a:ext cx="381000" cy="1588"/>
          </a:xfrm>
          <a:prstGeom prst="straightConnector1">
            <a:avLst/>
          </a:prstGeom>
          <a:ln w="28575">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22"/>
            </p:custDataLst>
          </p:nvPr>
        </p:nvCxnSpPr>
        <p:spPr>
          <a:xfrm rot="5400000">
            <a:off x="2882622" y="4911679"/>
            <a:ext cx="381000" cy="1588"/>
          </a:xfrm>
          <a:prstGeom prst="straightConnector1">
            <a:avLst/>
          </a:prstGeom>
          <a:ln w="285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custDataLst>
              <p:tags r:id="rId23"/>
            </p:custDataLst>
          </p:nvPr>
        </p:nvCxnSpPr>
        <p:spPr>
          <a:xfrm rot="5400000">
            <a:off x="4633634" y="3844879"/>
            <a:ext cx="381000" cy="1588"/>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24"/>
            </p:custDataLst>
          </p:nvPr>
        </p:nvCxnSpPr>
        <p:spPr>
          <a:xfrm rot="5400000">
            <a:off x="4633634" y="4911679"/>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custDataLst>
              <p:tags r:id="rId25"/>
            </p:custDataLst>
          </p:nvPr>
        </p:nvCxnSpPr>
        <p:spPr>
          <a:xfrm rot="5400000">
            <a:off x="6233833" y="3844879"/>
            <a:ext cx="381000" cy="1588"/>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custDataLst>
              <p:tags r:id="rId26"/>
            </p:custDataLst>
          </p:nvPr>
        </p:nvCxnSpPr>
        <p:spPr>
          <a:xfrm rot="5400000">
            <a:off x="6233833" y="4911679"/>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custDataLst>
              <p:tags r:id="rId27"/>
            </p:custDataLst>
          </p:nvPr>
        </p:nvCxnSpPr>
        <p:spPr>
          <a:xfrm rot="5400000">
            <a:off x="7910233" y="3844879"/>
            <a:ext cx="381000" cy="1588"/>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custDataLst>
              <p:tags r:id="rId28"/>
            </p:custDataLst>
          </p:nvPr>
        </p:nvCxnSpPr>
        <p:spPr>
          <a:xfrm rot="5400000">
            <a:off x="7910233" y="4911679"/>
            <a:ext cx="381000" cy="1588"/>
          </a:xfrm>
          <a:prstGeom prst="straightConnector1">
            <a:avLst/>
          </a:prstGeom>
          <a:ln w="28575">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139128" y="5026773"/>
            <a:ext cx="1295400" cy="647700"/>
            <a:chOff x="4267200" y="5829300"/>
            <a:chExt cx="1295400" cy="647700"/>
          </a:xfrm>
        </p:grpSpPr>
        <p:sp>
          <p:nvSpPr>
            <p:cNvPr id="39" name="AutoShape 6"/>
            <p:cNvSpPr>
              <a:spLocks noChangeArrowheads="1"/>
            </p:cNvSpPr>
            <p:nvPr>
              <p:custDataLst>
                <p:tags r:id="rId32"/>
              </p:custDataLst>
            </p:nvPr>
          </p:nvSpPr>
          <p:spPr bwMode="auto">
            <a:xfrm>
              <a:off x="4267200"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0" dirty="0">
                <a:solidFill>
                  <a:srgbClr val="0070C0"/>
                </a:solidFill>
                <a:latin typeface="Calibri" panose="020F0502020204030204" pitchFamily="34" charset="0"/>
                <a:cs typeface="Calibri" panose="020F0502020204030204" pitchFamily="34" charset="0"/>
              </a:endParaRPr>
            </a:p>
          </p:txBody>
        </p:sp>
        <p:sp>
          <p:nvSpPr>
            <p:cNvPr id="40" name="AutoShape 6"/>
            <p:cNvSpPr>
              <a:spLocks noChangeArrowheads="1"/>
            </p:cNvSpPr>
            <p:nvPr>
              <p:custDataLst>
                <p:tags r:id="rId33"/>
              </p:custDataLst>
            </p:nvPr>
          </p:nvSpPr>
          <p:spPr bwMode="auto">
            <a:xfrm>
              <a:off x="4966504" y="5829300"/>
              <a:ext cx="596096" cy="647700"/>
            </a:xfrm>
            <a:prstGeom prst="flowChartMagneticDisk">
              <a:avLst/>
            </a:prstGeom>
            <a:noFill/>
            <a:ln w="28440">
              <a:solidFill>
                <a:srgbClr val="0070C0"/>
              </a:solidFill>
              <a:miter lim="800000"/>
              <a:headEnd/>
              <a:tailEnd/>
            </a:ln>
            <a:effectLst/>
          </p:spPr>
          <p:txBody>
            <a:bodyPr wrap="none" lIns="90000" tIns="46800" rIns="90000" bIns="46800" anchor="ctr">
              <a:noAutofit/>
            </a:bodyPr>
            <a:lstStyle/>
            <a:p>
              <a:pPr algn="ctr" defTabSz="457200" eaLnBrk="1" hangingPunct="1">
                <a:lnSpc>
                  <a:spcPct val="134000"/>
                </a:lnSpc>
                <a:buClr>
                  <a:srgbClr val="40458C"/>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0" dirty="0">
                <a:solidFill>
                  <a:srgbClr val="0070C0"/>
                </a:solidFill>
                <a:latin typeface="Calibri" panose="020F0502020204030204" pitchFamily="34" charset="0"/>
                <a:cs typeface="Calibri" panose="020F0502020204030204" pitchFamily="34" charset="0"/>
              </a:endParaRPr>
            </a:p>
          </p:txBody>
        </p:sp>
      </p:grpSp>
      <p:grpSp>
        <p:nvGrpSpPr>
          <p:cNvPr id="41" name="Group 40"/>
          <p:cNvGrpSpPr/>
          <p:nvPr/>
        </p:nvGrpSpPr>
        <p:grpSpPr>
          <a:xfrm>
            <a:off x="5739328" y="5095353"/>
            <a:ext cx="1319304" cy="579120"/>
            <a:chOff x="5867400" y="5897880"/>
            <a:chExt cx="1319304" cy="579120"/>
          </a:xfrm>
        </p:grpSpPr>
        <p:sp>
          <p:nvSpPr>
            <p:cNvPr id="42" name="Rectangle 41"/>
            <p:cNvSpPr/>
            <p:nvPr/>
          </p:nvSpPr>
          <p:spPr>
            <a:xfrm>
              <a:off x="5867400" y="5897880"/>
              <a:ext cx="1319304" cy="579120"/>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3" name="Rectangle 42"/>
            <p:cNvSpPr/>
            <p:nvPr/>
          </p:nvSpPr>
          <p:spPr>
            <a:xfrm>
              <a:off x="59436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4" name="Rectangle 43"/>
            <p:cNvSpPr/>
            <p:nvPr/>
          </p:nvSpPr>
          <p:spPr>
            <a:xfrm>
              <a:off x="59436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5" name="Rectangle 44"/>
            <p:cNvSpPr/>
            <p:nvPr/>
          </p:nvSpPr>
          <p:spPr>
            <a:xfrm>
              <a:off x="59436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6" name="Rectangle 45"/>
            <p:cNvSpPr/>
            <p:nvPr/>
          </p:nvSpPr>
          <p:spPr>
            <a:xfrm>
              <a:off x="60960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7" name="Rectangle 46"/>
            <p:cNvSpPr/>
            <p:nvPr/>
          </p:nvSpPr>
          <p:spPr>
            <a:xfrm>
              <a:off x="60960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8" name="Rectangle 47"/>
            <p:cNvSpPr/>
            <p:nvPr/>
          </p:nvSpPr>
          <p:spPr>
            <a:xfrm>
              <a:off x="60960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49" name="Rectangle 48"/>
            <p:cNvSpPr/>
            <p:nvPr/>
          </p:nvSpPr>
          <p:spPr>
            <a:xfrm>
              <a:off x="62484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0" name="Rectangle 49"/>
            <p:cNvSpPr/>
            <p:nvPr/>
          </p:nvSpPr>
          <p:spPr>
            <a:xfrm>
              <a:off x="62484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1" name="Rectangle 50"/>
            <p:cNvSpPr/>
            <p:nvPr/>
          </p:nvSpPr>
          <p:spPr>
            <a:xfrm>
              <a:off x="62484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2" name="Rectangle 51"/>
            <p:cNvSpPr/>
            <p:nvPr/>
          </p:nvSpPr>
          <p:spPr>
            <a:xfrm>
              <a:off x="64008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3" name="Rectangle 52"/>
            <p:cNvSpPr/>
            <p:nvPr/>
          </p:nvSpPr>
          <p:spPr>
            <a:xfrm>
              <a:off x="64008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4" name="Rectangle 53"/>
            <p:cNvSpPr/>
            <p:nvPr/>
          </p:nvSpPr>
          <p:spPr>
            <a:xfrm>
              <a:off x="64008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5" name="Rectangle 54"/>
            <p:cNvSpPr/>
            <p:nvPr/>
          </p:nvSpPr>
          <p:spPr>
            <a:xfrm>
              <a:off x="65532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6" name="Rectangle 55"/>
            <p:cNvSpPr/>
            <p:nvPr/>
          </p:nvSpPr>
          <p:spPr>
            <a:xfrm>
              <a:off x="65532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7" name="Rectangle 56"/>
            <p:cNvSpPr/>
            <p:nvPr/>
          </p:nvSpPr>
          <p:spPr>
            <a:xfrm>
              <a:off x="65532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8" name="Rectangle 57"/>
            <p:cNvSpPr/>
            <p:nvPr/>
          </p:nvSpPr>
          <p:spPr>
            <a:xfrm>
              <a:off x="67056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59" name="Rectangle 58"/>
            <p:cNvSpPr/>
            <p:nvPr/>
          </p:nvSpPr>
          <p:spPr>
            <a:xfrm>
              <a:off x="67056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0" name="Rectangle 59"/>
            <p:cNvSpPr/>
            <p:nvPr/>
          </p:nvSpPr>
          <p:spPr>
            <a:xfrm>
              <a:off x="67056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1" name="Rectangle 60"/>
            <p:cNvSpPr/>
            <p:nvPr/>
          </p:nvSpPr>
          <p:spPr>
            <a:xfrm>
              <a:off x="68580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2" name="Rectangle 61"/>
            <p:cNvSpPr/>
            <p:nvPr/>
          </p:nvSpPr>
          <p:spPr>
            <a:xfrm>
              <a:off x="68580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3" name="Rectangle 62"/>
            <p:cNvSpPr/>
            <p:nvPr/>
          </p:nvSpPr>
          <p:spPr>
            <a:xfrm>
              <a:off x="68580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4" name="Rectangle 63"/>
            <p:cNvSpPr/>
            <p:nvPr/>
          </p:nvSpPr>
          <p:spPr>
            <a:xfrm>
              <a:off x="7010400" y="59740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5" name="Rectangle 64"/>
            <p:cNvSpPr/>
            <p:nvPr/>
          </p:nvSpPr>
          <p:spPr>
            <a:xfrm>
              <a:off x="7010400" y="61264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6" name="Rectangle 65"/>
            <p:cNvSpPr/>
            <p:nvPr/>
          </p:nvSpPr>
          <p:spPr>
            <a:xfrm>
              <a:off x="7010400" y="627888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grpSp>
      <p:grpSp>
        <p:nvGrpSpPr>
          <p:cNvPr id="67" name="Group 66"/>
          <p:cNvGrpSpPr/>
          <p:nvPr/>
        </p:nvGrpSpPr>
        <p:grpSpPr>
          <a:xfrm>
            <a:off x="7461448" y="5141073"/>
            <a:ext cx="1249680" cy="533400"/>
            <a:chOff x="7589520" y="5943600"/>
            <a:chExt cx="1249680" cy="533400"/>
          </a:xfrm>
        </p:grpSpPr>
        <p:sp>
          <p:nvSpPr>
            <p:cNvPr id="68" name="Freeform 67"/>
            <p:cNvSpPr/>
            <p:nvPr/>
          </p:nvSpPr>
          <p:spPr>
            <a:xfrm>
              <a:off x="7696200" y="5989320"/>
              <a:ext cx="1051560" cy="441960"/>
            </a:xfrm>
            <a:custGeom>
              <a:avLst/>
              <a:gdLst>
                <a:gd name="connsiteX0" fmla="*/ 0 w 1051560"/>
                <a:gd name="connsiteY0" fmla="*/ 0 h 441960"/>
                <a:gd name="connsiteX1" fmla="*/ 838200 w 1051560"/>
                <a:gd name="connsiteY1" fmla="*/ 121920 h 441960"/>
                <a:gd name="connsiteX2" fmla="*/ 426720 w 1051560"/>
                <a:gd name="connsiteY2" fmla="*/ 243840 h 441960"/>
                <a:gd name="connsiteX3" fmla="*/ 1051560 w 1051560"/>
                <a:gd name="connsiteY3" fmla="*/ 441960 h 441960"/>
              </a:gdLst>
              <a:ahLst/>
              <a:cxnLst>
                <a:cxn ang="0">
                  <a:pos x="connsiteX0" y="connsiteY0"/>
                </a:cxn>
                <a:cxn ang="0">
                  <a:pos x="connsiteX1" y="connsiteY1"/>
                </a:cxn>
                <a:cxn ang="0">
                  <a:pos x="connsiteX2" y="connsiteY2"/>
                </a:cxn>
                <a:cxn ang="0">
                  <a:pos x="connsiteX3" y="connsiteY3"/>
                </a:cxn>
              </a:cxnLst>
              <a:rect l="l" t="t" r="r" b="b"/>
              <a:pathLst>
                <a:path w="1051560" h="441960">
                  <a:moveTo>
                    <a:pt x="0" y="0"/>
                  </a:moveTo>
                  <a:cubicBezTo>
                    <a:pt x="383540" y="40640"/>
                    <a:pt x="767080" y="81280"/>
                    <a:pt x="838200" y="121920"/>
                  </a:cubicBezTo>
                  <a:cubicBezTo>
                    <a:pt x="909320" y="162560"/>
                    <a:pt x="391160" y="190500"/>
                    <a:pt x="426720" y="243840"/>
                  </a:cubicBezTo>
                  <a:cubicBezTo>
                    <a:pt x="462280" y="297180"/>
                    <a:pt x="756920" y="369570"/>
                    <a:pt x="1051560" y="44196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69" name="Rectangle 68"/>
            <p:cNvSpPr/>
            <p:nvPr/>
          </p:nvSpPr>
          <p:spPr>
            <a:xfrm>
              <a:off x="7589520" y="594360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sp>
          <p:nvSpPr>
            <p:cNvPr id="70" name="Rectangle 69"/>
            <p:cNvSpPr/>
            <p:nvPr/>
          </p:nvSpPr>
          <p:spPr>
            <a:xfrm>
              <a:off x="8732520" y="6385560"/>
              <a:ext cx="106680" cy="91440"/>
            </a:xfrm>
            <a:prstGeom prst="rect">
              <a:avLst/>
            </a:prstGeom>
            <a:solidFill>
              <a:schemeClr val="accent5">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a:solidFill>
                  <a:srgbClr val="0070C0"/>
                </a:solidFill>
                <a:latin typeface="Calibri" panose="020F0502020204030204" pitchFamily="34" charset="0"/>
                <a:cs typeface="Calibri" panose="020F0502020204030204" pitchFamily="34" charset="0"/>
              </a:endParaRPr>
            </a:p>
          </p:txBody>
        </p:sp>
      </p:grpSp>
      <p:sp>
        <p:nvSpPr>
          <p:cNvPr id="71" name="Rectangle 70"/>
          <p:cNvSpPr/>
          <p:nvPr>
            <p:custDataLst>
              <p:tags r:id="rId29"/>
            </p:custDataLst>
          </p:nvPr>
        </p:nvSpPr>
        <p:spPr>
          <a:xfrm>
            <a:off x="4672528" y="3045573"/>
            <a:ext cx="3931920" cy="6096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tx2"/>
                </a:solidFill>
                <a:latin typeface="Calibri" panose="020F0502020204030204" pitchFamily="34" charset="0"/>
                <a:cs typeface="Calibri" panose="020F0502020204030204" pitchFamily="34" charset="0"/>
              </a:rPr>
              <a:t>Lower Performance</a:t>
            </a:r>
          </a:p>
          <a:p>
            <a:pPr algn="ctr"/>
            <a:r>
              <a:rPr lang="en-US" sz="2000" b="0" dirty="0">
                <a:solidFill>
                  <a:schemeClr val="tx2"/>
                </a:solidFill>
                <a:latin typeface="Calibri" panose="020F0502020204030204" pitchFamily="34" charset="0"/>
                <a:cs typeface="Calibri" panose="020F0502020204030204" pitchFamily="34" charset="0"/>
              </a:rPr>
              <a:t>Legacy Interconnect</a:t>
            </a:r>
          </a:p>
        </p:txBody>
      </p:sp>
      <p:sp>
        <p:nvSpPr>
          <p:cNvPr id="72" name="Rectangle 71"/>
          <p:cNvSpPr/>
          <p:nvPr>
            <p:custDataLst>
              <p:tags r:id="rId30"/>
            </p:custDataLst>
          </p:nvPr>
        </p:nvSpPr>
        <p:spPr>
          <a:xfrm>
            <a:off x="3529528" y="3045573"/>
            <a:ext cx="990600" cy="6096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a:latin typeface="Calibri" panose="020F0502020204030204" pitchFamily="34" charset="0"/>
              <a:cs typeface="Calibri" panose="020F0502020204030204" pitchFamily="34" charset="0"/>
            </a:endParaRPr>
          </a:p>
        </p:txBody>
      </p:sp>
      <p:sp>
        <p:nvSpPr>
          <p:cNvPr id="73" name="Rectangle 72"/>
          <p:cNvSpPr/>
          <p:nvPr>
            <p:custDataLst>
              <p:tags r:id="rId31"/>
            </p:custDataLst>
          </p:nvPr>
        </p:nvSpPr>
        <p:spPr>
          <a:xfrm rot="19448883">
            <a:off x="3397244" y="3045809"/>
            <a:ext cx="1178697" cy="586444"/>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dirty="0">
                <a:solidFill>
                  <a:schemeClr val="accent6"/>
                </a:solidFill>
                <a:latin typeface="Calibri" panose="020F0502020204030204" pitchFamily="34" charset="0"/>
                <a:cs typeface="Calibri" panose="020F0502020204030204" pitchFamily="34" charset="0"/>
              </a:rPr>
              <a:t>Bridge </a:t>
            </a:r>
          </a:p>
        </p:txBody>
      </p:sp>
      <p:cxnSp>
        <p:nvCxnSpPr>
          <p:cNvPr id="74" name="Straight Connector 73"/>
          <p:cNvCxnSpPr>
            <a:stCxn id="16" idx="3"/>
            <a:endCxn id="72" idx="1"/>
          </p:cNvCxnSpPr>
          <p:nvPr/>
        </p:nvCxnSpPr>
        <p:spPr>
          <a:xfrm>
            <a:off x="3377128" y="3350373"/>
            <a:ext cx="152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2" idx="3"/>
            <a:endCxn id="71" idx="1"/>
          </p:cNvCxnSpPr>
          <p:nvPr/>
        </p:nvCxnSpPr>
        <p:spPr>
          <a:xfrm>
            <a:off x="4520128" y="3350373"/>
            <a:ext cx="152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6" name="Google Shape;601;g5ce8b99149_0_339">
            <a:extLst>
              <a:ext uri="{FF2B5EF4-FFF2-40B4-BE49-F238E27FC236}">
                <a16:creationId xmlns:a16="http://schemas.microsoft.com/office/drawing/2014/main" id="{7F74AD4E-0034-C143-A807-D5CCCBF8A054}"/>
              </a:ext>
            </a:extLst>
          </p:cNvPr>
          <p:cNvSpPr txBox="1">
            <a:spLocks/>
          </p:cNvSpPr>
          <p:nvPr/>
        </p:nvSpPr>
        <p:spPr>
          <a:xfrm>
            <a:off x="-347233" y="6545151"/>
            <a:ext cx="4355976" cy="365100"/>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b="0" dirty="0">
                <a:solidFill>
                  <a:schemeClr val="bg1">
                    <a:lumMod val="65000"/>
                  </a:schemeClr>
                </a:solidFill>
                <a:latin typeface="Calibri"/>
                <a:ea typeface="Calibri"/>
                <a:cs typeface="Calibri"/>
                <a:sym typeface="Calibri"/>
              </a:rPr>
              <a:t>Ref</a:t>
            </a:r>
            <a:r>
              <a:rPr lang="en-US" sz="1200" b="0" dirty="0">
                <a:solidFill>
                  <a:schemeClr val="bg1">
                    <a:lumMod val="65000"/>
                  </a:schemeClr>
                </a:solidFill>
                <a:latin typeface="Calibri"/>
                <a:cs typeface="Calibri"/>
                <a:sym typeface="Calibri"/>
              </a:rPr>
              <a:t>: I/O lecture, </a:t>
            </a:r>
            <a:r>
              <a:rPr lang="en-US" sz="1200" b="0" dirty="0">
                <a:solidFill>
                  <a:schemeClr val="bg1">
                    <a:lumMod val="65000"/>
                  </a:schemeClr>
                </a:solidFill>
                <a:latin typeface="Calibri"/>
                <a:cs typeface="Calibri"/>
              </a:rPr>
              <a:t>Prof Hakim </a:t>
            </a:r>
            <a:r>
              <a:rPr lang="en-US" sz="1200" b="0" dirty="0">
                <a:solidFill>
                  <a:schemeClr val="bg1">
                    <a:lumMod val="65000"/>
                  </a:schemeClr>
                </a:solidFill>
              </a:rPr>
              <a:t>Weatherspoon, Cornell </a:t>
            </a:r>
            <a:r>
              <a:rPr lang="en-US" sz="1200" b="0" dirty="0" err="1">
                <a:solidFill>
                  <a:schemeClr val="bg1">
                    <a:lumMod val="65000"/>
                  </a:schemeClr>
                </a:solidFill>
              </a:rPr>
              <a:t>Univ</a:t>
            </a:r>
            <a:endParaRPr lang="en-US" sz="1200" b="0" dirty="0">
              <a:solidFill>
                <a:schemeClr val="bg1">
                  <a:lumMod val="65000"/>
                </a:schemeClr>
              </a:solidFill>
              <a:latin typeface="Calibri"/>
              <a:cs typeface="Calibri"/>
              <a:sym typeface="Calibri"/>
            </a:endParaRPr>
          </a:p>
        </p:txBody>
      </p:sp>
    </p:spTree>
    <p:extLst>
      <p:ext uri="{BB962C8B-B14F-4D97-AF65-F5344CB8AC3E}">
        <p14:creationId xmlns:p14="http://schemas.microsoft.com/office/powerpoint/2010/main" val="3054732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4300"/>
            <a:ext cx="8575727" cy="762000"/>
          </a:xfrm>
        </p:spPr>
        <p:txBody>
          <a:bodyPr/>
          <a:lstStyle/>
          <a:p>
            <a:r>
              <a:rPr lang="en-US" sz="3200" dirty="0"/>
              <a:t>Round 4: More Complex Bus Structures</a:t>
            </a:r>
          </a:p>
        </p:txBody>
      </p:sp>
      <p:sp>
        <p:nvSpPr>
          <p:cNvPr id="3" name="Content Placeholder 2"/>
          <p:cNvSpPr>
            <a:spLocks noGrp="1"/>
          </p:cNvSpPr>
          <p:nvPr>
            <p:ph idx="1"/>
          </p:nvPr>
        </p:nvSpPr>
        <p:spPr>
          <a:xfrm>
            <a:off x="730250" y="4629210"/>
            <a:ext cx="7683500" cy="1473200"/>
          </a:xfrm>
        </p:spPr>
        <p:txBody>
          <a:bodyPr/>
          <a:lstStyle/>
          <a:p>
            <a:r>
              <a:rPr lang="en-US" sz="2000" dirty="0"/>
              <a:t>Match speed of I/O connection to device demands</a:t>
            </a:r>
          </a:p>
          <a:p>
            <a:pPr lvl="1"/>
            <a:r>
              <a:rPr lang="en-US" sz="1800" dirty="0"/>
              <a:t>Special direct connection for graphics</a:t>
            </a:r>
          </a:p>
          <a:p>
            <a:pPr lvl="1"/>
            <a:r>
              <a:rPr lang="en-US" sz="1800" dirty="0"/>
              <a:t>Fast I/O bus for disk drives, Ethernet</a:t>
            </a:r>
          </a:p>
          <a:p>
            <a:pPr lvl="1"/>
            <a:r>
              <a:rPr lang="en-US" sz="1800" dirty="0"/>
              <a:t>Slow I/O bus for keyboard, mouse, touchscreen</a:t>
            </a:r>
          </a:p>
          <a:p>
            <a:pPr lvl="2"/>
            <a:r>
              <a:rPr lang="en-US" sz="1800" dirty="0"/>
              <a:t>Reduces load on fast I/O bus + less bus logic needed on device</a:t>
            </a:r>
          </a:p>
          <a:p>
            <a:pPr lvl="1"/>
            <a:endParaRPr lang="en-US" sz="1800" dirty="0"/>
          </a:p>
          <a:p>
            <a:endParaRPr lang="en-US" sz="2000" dirty="0"/>
          </a:p>
        </p:txBody>
      </p:sp>
      <p:sp>
        <p:nvSpPr>
          <p:cNvPr id="4" name="Slide Number Placeholder 3"/>
          <p:cNvSpPr>
            <a:spLocks noGrp="1"/>
          </p:cNvSpPr>
          <p:nvPr>
            <p:ph type="sldNum" sz="quarter" idx="12"/>
          </p:nvPr>
        </p:nvSpPr>
        <p:spPr/>
        <p:txBody>
          <a:bodyPr/>
          <a:lstStyle/>
          <a:p>
            <a:pPr>
              <a:defRPr/>
            </a:pPr>
            <a:r>
              <a:rPr lang="en-US" dirty="0">
                <a:solidFill>
                  <a:prstClr val="black"/>
                </a:solidFill>
              </a:rPr>
              <a:t> </a:t>
            </a:r>
          </a:p>
        </p:txBody>
      </p:sp>
      <p:grpSp>
        <p:nvGrpSpPr>
          <p:cNvPr id="8" name="Group 7"/>
          <p:cNvGrpSpPr/>
          <p:nvPr/>
        </p:nvGrpSpPr>
        <p:grpSpPr>
          <a:xfrm>
            <a:off x="914400" y="914400"/>
            <a:ext cx="7162800" cy="3657600"/>
            <a:chOff x="609600" y="838200"/>
            <a:chExt cx="7162800" cy="3657600"/>
          </a:xfrm>
        </p:grpSpPr>
        <p:sp>
          <p:nvSpPr>
            <p:cNvPr id="5" name="Rectangle 4"/>
            <p:cNvSpPr/>
            <p:nvPr/>
          </p:nvSpPr>
          <p:spPr>
            <a:xfrm>
              <a:off x="1981200" y="838200"/>
              <a:ext cx="762000" cy="685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CPU</a:t>
              </a:r>
            </a:p>
          </p:txBody>
        </p:sp>
        <p:sp>
          <p:nvSpPr>
            <p:cNvPr id="6" name="Rectangle 5"/>
            <p:cNvSpPr/>
            <p:nvPr/>
          </p:nvSpPr>
          <p:spPr>
            <a:xfrm>
              <a:off x="1981200" y="1676400"/>
              <a:ext cx="7620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Caches</a:t>
              </a:r>
            </a:p>
          </p:txBody>
        </p:sp>
        <p:sp>
          <p:nvSpPr>
            <p:cNvPr id="7" name="Rectangle 6"/>
            <p:cNvSpPr/>
            <p:nvPr/>
          </p:nvSpPr>
          <p:spPr>
            <a:xfrm>
              <a:off x="1802524" y="2674634"/>
              <a:ext cx="7620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DRAM</a:t>
              </a:r>
            </a:p>
          </p:txBody>
        </p:sp>
        <p:cxnSp>
          <p:nvCxnSpPr>
            <p:cNvPr id="9" name="Straight Connector 8"/>
            <p:cNvCxnSpPr>
              <a:stCxn id="5" idx="2"/>
              <a:endCxn id="6" idx="0"/>
            </p:cNvCxnSpPr>
            <p:nvPr/>
          </p:nvCxnSpPr>
          <p:spPr bwMode="auto">
            <a:xfrm>
              <a:off x="2362200" y="15240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a:cxnSpLocks/>
              <a:stCxn id="6" idx="2"/>
            </p:cNvCxnSpPr>
            <p:nvPr/>
          </p:nvCxnSpPr>
          <p:spPr bwMode="auto">
            <a:xfrm>
              <a:off x="2362200" y="2057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1219200" y="2362200"/>
              <a:ext cx="1828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7" name="Rectangle 16"/>
            <p:cNvSpPr/>
            <p:nvPr/>
          </p:nvSpPr>
          <p:spPr>
            <a:xfrm>
              <a:off x="3048000" y="2057400"/>
              <a:ext cx="9906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I/O Bus Bridge</a:t>
              </a:r>
            </a:p>
          </p:txBody>
        </p:sp>
        <p:sp>
          <p:nvSpPr>
            <p:cNvPr id="19" name="TextBox 18"/>
            <p:cNvSpPr txBox="1"/>
            <p:nvPr/>
          </p:nvSpPr>
          <p:spPr>
            <a:xfrm>
              <a:off x="609600" y="2286000"/>
              <a:ext cx="1295400" cy="646331"/>
            </a:xfrm>
            <a:prstGeom prst="rect">
              <a:avLst/>
            </a:prstGeom>
            <a:noFill/>
          </p:spPr>
          <p:txBody>
            <a:bodyPr wrap="square" rtlCol="0">
              <a:spAutoFit/>
            </a:bodyPr>
            <a:lstStyle/>
            <a:p>
              <a:pPr algn="ctr" eaLnBrk="1" hangingPunct="1">
                <a:spcBef>
                  <a:spcPct val="0"/>
                </a:spcBef>
              </a:pPr>
              <a:r>
                <a:rPr lang="en-US" sz="1800" b="0" dirty="0">
                  <a:solidFill>
                    <a:srgbClr val="0070C0"/>
                  </a:solidFill>
                  <a:latin typeface="Calibri"/>
                  <a:ea typeface="ＭＳ Ｐゴシック"/>
                  <a:cs typeface="Calibri"/>
                </a:rPr>
                <a:t>Memory Bus</a:t>
              </a:r>
            </a:p>
          </p:txBody>
        </p:sp>
        <p:cxnSp>
          <p:nvCxnSpPr>
            <p:cNvPr id="20" name="Straight Connector 19"/>
            <p:cNvCxnSpPr>
              <a:stCxn id="17" idx="3"/>
            </p:cNvCxnSpPr>
            <p:nvPr/>
          </p:nvCxnSpPr>
          <p:spPr bwMode="auto">
            <a:xfrm>
              <a:off x="4038600" y="2362200"/>
              <a:ext cx="3429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TextBox 22"/>
            <p:cNvSpPr txBox="1"/>
            <p:nvPr/>
          </p:nvSpPr>
          <p:spPr>
            <a:xfrm>
              <a:off x="6096000" y="1981200"/>
              <a:ext cx="1524000" cy="369332"/>
            </a:xfrm>
            <a:prstGeom prst="rect">
              <a:avLst/>
            </a:prstGeom>
            <a:noFill/>
          </p:spPr>
          <p:txBody>
            <a:bodyPr wrap="square" rtlCol="0">
              <a:spAutoFit/>
            </a:bodyPr>
            <a:lstStyle/>
            <a:p>
              <a:pPr algn="ctr" eaLnBrk="1" hangingPunct="1">
                <a:spcBef>
                  <a:spcPct val="0"/>
                </a:spcBef>
              </a:pPr>
              <a:r>
                <a:rPr lang="en-US" sz="1800" b="0" dirty="0">
                  <a:solidFill>
                    <a:srgbClr val="FF0000"/>
                  </a:solidFill>
                  <a:latin typeface="Calibri"/>
                  <a:ea typeface="ＭＳ Ｐゴシック"/>
                  <a:cs typeface="Calibri"/>
                </a:rPr>
                <a:t> Fast I/O Bus</a:t>
              </a:r>
            </a:p>
          </p:txBody>
        </p:sp>
        <p:sp>
          <p:nvSpPr>
            <p:cNvPr id="24" name="Rectangle 23"/>
            <p:cNvSpPr/>
            <p:nvPr/>
          </p:nvSpPr>
          <p:spPr>
            <a:xfrm>
              <a:off x="4114800" y="990600"/>
              <a:ext cx="914400" cy="9144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I/O Device #1</a:t>
              </a:r>
            </a:p>
          </p:txBody>
        </p:sp>
        <p:cxnSp>
          <p:nvCxnSpPr>
            <p:cNvPr id="26" name="Straight Connector 25"/>
            <p:cNvCxnSpPr/>
            <p:nvPr/>
          </p:nvCxnSpPr>
          <p:spPr bwMode="auto">
            <a:xfrm flipV="1">
              <a:off x="4572000" y="1905000"/>
              <a:ext cx="0" cy="457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7" name="Rectangle 26"/>
            <p:cNvSpPr/>
            <p:nvPr/>
          </p:nvSpPr>
          <p:spPr>
            <a:xfrm>
              <a:off x="5715000" y="3581400"/>
              <a:ext cx="914400" cy="9144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I/O Device #3</a:t>
              </a:r>
            </a:p>
          </p:txBody>
        </p:sp>
        <p:cxnSp>
          <p:nvCxnSpPr>
            <p:cNvPr id="28" name="Straight Connector 27"/>
            <p:cNvCxnSpPr>
              <a:stCxn id="27" idx="0"/>
            </p:cNvCxnSpPr>
            <p:nvPr/>
          </p:nvCxnSpPr>
          <p:spPr bwMode="auto">
            <a:xfrm flipV="1">
              <a:off x="6172200" y="3124200"/>
              <a:ext cx="0" cy="457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9" name="Rectangle 28"/>
            <p:cNvSpPr/>
            <p:nvPr/>
          </p:nvSpPr>
          <p:spPr>
            <a:xfrm>
              <a:off x="4267200" y="2819400"/>
              <a:ext cx="1524000" cy="609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Slow I/O Bus Bridge</a:t>
              </a:r>
            </a:p>
          </p:txBody>
        </p:sp>
        <p:cxnSp>
          <p:nvCxnSpPr>
            <p:cNvPr id="30" name="Straight Connector 29"/>
            <p:cNvCxnSpPr>
              <a:stCxn id="29" idx="0"/>
            </p:cNvCxnSpPr>
            <p:nvPr/>
          </p:nvCxnSpPr>
          <p:spPr bwMode="auto">
            <a:xfrm flipV="1">
              <a:off x="5029200" y="2362200"/>
              <a:ext cx="0" cy="457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Rectangle 21"/>
            <p:cNvSpPr/>
            <p:nvPr/>
          </p:nvSpPr>
          <p:spPr>
            <a:xfrm>
              <a:off x="3048000" y="1676400"/>
              <a:ext cx="990600" cy="3810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DMA</a:t>
              </a:r>
            </a:p>
          </p:txBody>
        </p:sp>
        <p:sp>
          <p:nvSpPr>
            <p:cNvPr id="31" name="Rectangle 30"/>
            <p:cNvSpPr/>
            <p:nvPr/>
          </p:nvSpPr>
          <p:spPr>
            <a:xfrm>
              <a:off x="5181600" y="990600"/>
              <a:ext cx="914400" cy="9144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I/O Device #2</a:t>
              </a:r>
            </a:p>
          </p:txBody>
        </p:sp>
        <p:cxnSp>
          <p:nvCxnSpPr>
            <p:cNvPr id="32" name="Straight Connector 31"/>
            <p:cNvCxnSpPr>
              <a:endCxn id="31" idx="2"/>
            </p:cNvCxnSpPr>
            <p:nvPr/>
          </p:nvCxnSpPr>
          <p:spPr bwMode="auto">
            <a:xfrm flipV="1">
              <a:off x="5638800" y="1905000"/>
              <a:ext cx="0" cy="457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791200" y="3124200"/>
              <a:ext cx="1905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0" name="TextBox 39"/>
            <p:cNvSpPr txBox="1"/>
            <p:nvPr/>
          </p:nvSpPr>
          <p:spPr>
            <a:xfrm>
              <a:off x="6019800" y="2667000"/>
              <a:ext cx="1752600" cy="369332"/>
            </a:xfrm>
            <a:prstGeom prst="rect">
              <a:avLst/>
            </a:prstGeom>
            <a:noFill/>
          </p:spPr>
          <p:txBody>
            <a:bodyPr wrap="square" rtlCol="0">
              <a:spAutoFit/>
            </a:bodyPr>
            <a:lstStyle/>
            <a:p>
              <a:pPr algn="ctr" eaLnBrk="1" hangingPunct="1">
                <a:spcBef>
                  <a:spcPct val="0"/>
                </a:spcBef>
              </a:pPr>
              <a:r>
                <a:rPr lang="en-US" sz="1800" b="0" dirty="0">
                  <a:solidFill>
                    <a:srgbClr val="FF0000"/>
                  </a:solidFill>
                  <a:latin typeface="Calibri"/>
                  <a:ea typeface="ＭＳ Ｐゴシック"/>
                  <a:cs typeface="Calibri"/>
                </a:rPr>
                <a:t> Slow I/O Bus</a:t>
              </a:r>
            </a:p>
          </p:txBody>
        </p:sp>
        <p:sp>
          <p:nvSpPr>
            <p:cNvPr id="41" name="Rectangle 40"/>
            <p:cNvSpPr/>
            <p:nvPr/>
          </p:nvSpPr>
          <p:spPr>
            <a:xfrm>
              <a:off x="4267200" y="2590800"/>
              <a:ext cx="1524000"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DMA</a:t>
              </a:r>
            </a:p>
          </p:txBody>
        </p:sp>
        <p:sp>
          <p:nvSpPr>
            <p:cNvPr id="42" name="Rectangle 41"/>
            <p:cNvSpPr/>
            <p:nvPr/>
          </p:nvSpPr>
          <p:spPr>
            <a:xfrm>
              <a:off x="5181600" y="1905000"/>
              <a:ext cx="914400" cy="228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DMA</a:t>
              </a:r>
            </a:p>
          </p:txBody>
        </p:sp>
        <p:sp>
          <p:nvSpPr>
            <p:cNvPr id="45" name="Rectangle 44"/>
            <p:cNvSpPr/>
            <p:nvPr/>
          </p:nvSpPr>
          <p:spPr>
            <a:xfrm>
              <a:off x="6781800" y="3581400"/>
              <a:ext cx="914400" cy="9144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I/O Device #4</a:t>
              </a:r>
            </a:p>
          </p:txBody>
        </p:sp>
        <p:cxnSp>
          <p:nvCxnSpPr>
            <p:cNvPr id="46" name="Straight Connector 45"/>
            <p:cNvCxnSpPr>
              <a:stCxn id="45" idx="0"/>
            </p:cNvCxnSpPr>
            <p:nvPr/>
          </p:nvCxnSpPr>
          <p:spPr bwMode="auto">
            <a:xfrm flipV="1">
              <a:off x="7239000" y="3124200"/>
              <a:ext cx="0" cy="457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7" name="Rectangle 46"/>
            <p:cNvSpPr/>
            <p:nvPr/>
          </p:nvSpPr>
          <p:spPr>
            <a:xfrm>
              <a:off x="762000" y="990600"/>
              <a:ext cx="914400" cy="838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Graphics</a:t>
              </a:r>
            </a:p>
          </p:txBody>
        </p:sp>
        <p:cxnSp>
          <p:nvCxnSpPr>
            <p:cNvPr id="48" name="Straight Connector 47"/>
            <p:cNvCxnSpPr>
              <a:endCxn id="47" idx="2"/>
            </p:cNvCxnSpPr>
            <p:nvPr/>
          </p:nvCxnSpPr>
          <p:spPr bwMode="auto">
            <a:xfrm flipV="1">
              <a:off x="1219200" y="1828800"/>
              <a:ext cx="0" cy="533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9" name="Rectangle 48"/>
            <p:cNvSpPr/>
            <p:nvPr/>
          </p:nvSpPr>
          <p:spPr>
            <a:xfrm>
              <a:off x="762000" y="1828800"/>
              <a:ext cx="9144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1800" b="0" dirty="0">
                  <a:solidFill>
                    <a:srgbClr val="0070C0"/>
                  </a:solidFill>
                  <a:latin typeface="Calibri"/>
                  <a:ea typeface="ＭＳ Ｐゴシック" pitchFamily="18" charset="-128"/>
                  <a:cs typeface="Calibri"/>
                </a:rPr>
                <a:t>DMA</a:t>
              </a:r>
            </a:p>
          </p:txBody>
        </p:sp>
        <p:cxnSp>
          <p:nvCxnSpPr>
            <p:cNvPr id="35" name="Straight Connector 34">
              <a:extLst>
                <a:ext uri="{FF2B5EF4-FFF2-40B4-BE49-F238E27FC236}">
                  <a16:creationId xmlns:a16="http://schemas.microsoft.com/office/drawing/2014/main" id="{D6E47944-B37C-0C45-BFC2-06CF3DC1447C}"/>
                </a:ext>
              </a:extLst>
            </p:cNvPr>
            <p:cNvCxnSpPr>
              <a:cxnSpLocks/>
            </p:cNvCxnSpPr>
            <p:nvPr/>
          </p:nvCxnSpPr>
          <p:spPr bwMode="auto">
            <a:xfrm>
              <a:off x="2209800" y="2362200"/>
              <a:ext cx="0" cy="32391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6" name="Google Shape;601;g5ce8b99149_0_339">
            <a:extLst>
              <a:ext uri="{FF2B5EF4-FFF2-40B4-BE49-F238E27FC236}">
                <a16:creationId xmlns:a16="http://schemas.microsoft.com/office/drawing/2014/main" id="{47E6A215-184D-1546-A6E0-62AF3BE1BA9E}"/>
              </a:ext>
            </a:extLst>
          </p:cNvPr>
          <p:cNvSpPr txBox="1">
            <a:spLocks/>
          </p:cNvSpPr>
          <p:nvPr/>
        </p:nvSpPr>
        <p:spPr>
          <a:xfrm>
            <a:off x="31924" y="6446399"/>
            <a:ext cx="6292676"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cs typeface="Calibri"/>
                <a:sym typeface="Calibri"/>
              </a:rPr>
              <a:t>Ref: CS 152, Lecture 23 on </a:t>
            </a:r>
            <a:r>
              <a:rPr lang="en-US" sz="1200" dirty="0" err="1">
                <a:solidFill>
                  <a:schemeClr val="bg1">
                    <a:lumMod val="75000"/>
                  </a:schemeClr>
                </a:solidFill>
                <a:latin typeface="Calibri"/>
                <a:cs typeface="Calibri"/>
                <a:sym typeface="Calibri"/>
              </a:rPr>
              <a:t>Input/Output</a:t>
            </a:r>
            <a:r>
              <a:rPr lang="en-US" sz="1200" dirty="0">
                <a:solidFill>
                  <a:schemeClr val="bg1">
                    <a:lumMod val="75000"/>
                  </a:schemeClr>
                </a:solidFill>
                <a:latin typeface="Calibri"/>
                <a:cs typeface="Calibri"/>
                <a:sym typeface="Calibri"/>
              </a:rPr>
              <a:t> and WSC, , </a:t>
            </a:r>
            <a:r>
              <a:rPr lang="en-US" sz="1200" dirty="0" err="1">
                <a:solidFill>
                  <a:schemeClr val="bg1">
                    <a:lumMod val="75000"/>
                  </a:schemeClr>
                </a:solidFill>
                <a:latin typeface="Calibri"/>
                <a:cs typeface="Calibri"/>
                <a:sym typeface="Calibri"/>
              </a:rPr>
              <a:t>Krste</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Asonovic</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429906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Round 5: Move from Bus to Crossbar On-Chip</a:t>
            </a:r>
          </a:p>
        </p:txBody>
      </p:sp>
      <p:sp>
        <p:nvSpPr>
          <p:cNvPr id="3" name="Content Placeholder 2"/>
          <p:cNvSpPr>
            <a:spLocks noGrp="1"/>
          </p:cNvSpPr>
          <p:nvPr>
            <p:ph idx="1"/>
          </p:nvPr>
        </p:nvSpPr>
        <p:spPr/>
        <p:txBody>
          <a:bodyPr/>
          <a:lstStyle/>
          <a:p>
            <a:r>
              <a:rPr lang="en-US" dirty="0"/>
              <a:t>Busses evolved in era where wires were expensive and had to be shared</a:t>
            </a:r>
          </a:p>
          <a:p>
            <a:r>
              <a:rPr lang="en-US" dirty="0"/>
              <a:t>Crossbar exploits density of on-chip wiring, allows multiple simultaneous transactions</a:t>
            </a:r>
          </a:p>
        </p:txBody>
      </p:sp>
      <p:sp>
        <p:nvSpPr>
          <p:cNvPr id="32" name="TextBox 31"/>
          <p:cNvSpPr txBox="1"/>
          <p:nvPr/>
        </p:nvSpPr>
        <p:spPr>
          <a:xfrm>
            <a:off x="2442560" y="5850007"/>
            <a:ext cx="1820480" cy="461665"/>
          </a:xfrm>
          <a:prstGeom prst="rect">
            <a:avLst/>
          </a:prstGeom>
          <a:noFill/>
        </p:spPr>
        <p:txBody>
          <a:bodyPr wrap="none" rtlCol="0">
            <a:spAutoFit/>
          </a:bodyPr>
          <a:lstStyle/>
          <a:p>
            <a:pPr eaLnBrk="1" hangingPunct="1">
              <a:spcBef>
                <a:spcPct val="0"/>
              </a:spcBef>
            </a:pPr>
            <a:r>
              <a:rPr lang="en-US" sz="2400" dirty="0" err="1">
                <a:solidFill>
                  <a:prstClr val="black"/>
                </a:solidFill>
                <a:latin typeface="Calibri"/>
                <a:ea typeface="ＭＳ Ｐゴシック"/>
                <a:cs typeface="Calibri"/>
              </a:rPr>
              <a:t>Tristated</a:t>
            </a:r>
            <a:r>
              <a:rPr lang="en-US" sz="2400" dirty="0">
                <a:solidFill>
                  <a:prstClr val="black"/>
                </a:solidFill>
                <a:latin typeface="Calibri"/>
                <a:ea typeface="ＭＳ Ｐゴシック"/>
                <a:cs typeface="Calibri"/>
              </a:rPr>
              <a:t> Bus</a:t>
            </a:r>
          </a:p>
        </p:txBody>
      </p:sp>
      <p:grpSp>
        <p:nvGrpSpPr>
          <p:cNvPr id="7" name="Group 6">
            <a:extLst>
              <a:ext uri="{FF2B5EF4-FFF2-40B4-BE49-F238E27FC236}">
                <a16:creationId xmlns:a16="http://schemas.microsoft.com/office/drawing/2014/main" id="{14C26F77-565A-AB43-8406-08EB2D3E70A6}"/>
              </a:ext>
            </a:extLst>
          </p:cNvPr>
          <p:cNvGrpSpPr/>
          <p:nvPr/>
        </p:nvGrpSpPr>
        <p:grpSpPr>
          <a:xfrm rot="5400000">
            <a:off x="5000170" y="3733800"/>
            <a:ext cx="2133600" cy="1828800"/>
            <a:chOff x="4953000" y="4191000"/>
            <a:chExt cx="2133600" cy="1828800"/>
          </a:xfrm>
        </p:grpSpPr>
        <p:sp>
          <p:nvSpPr>
            <p:cNvPr id="33" name="Rectangle 32"/>
            <p:cNvSpPr/>
            <p:nvPr/>
          </p:nvSpPr>
          <p:spPr>
            <a:xfrm rot="16200000">
              <a:off x="6629400" y="4191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F</a:t>
              </a:r>
            </a:p>
          </p:txBody>
        </p:sp>
        <p:sp>
          <p:nvSpPr>
            <p:cNvPr id="36" name="Rectangle 35"/>
            <p:cNvSpPr/>
            <p:nvPr/>
          </p:nvSpPr>
          <p:spPr>
            <a:xfrm rot="16200000">
              <a:off x="4953000" y="4191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C</a:t>
              </a:r>
            </a:p>
          </p:txBody>
        </p:sp>
        <p:sp>
          <p:nvSpPr>
            <p:cNvPr id="39" name="Trapezoid 38"/>
            <p:cNvSpPr/>
            <p:nvPr/>
          </p:nvSpPr>
          <p:spPr>
            <a:xfrm rot="5400000">
              <a:off x="6172200" y="43434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1" name="Straight Connector 40"/>
            <p:cNvCxnSpPr>
              <a:cxnSpLocks/>
              <a:stCxn id="33" idx="0"/>
              <a:endCxn id="39" idx="0"/>
            </p:cNvCxnSpPr>
            <p:nvPr/>
          </p:nvCxnSpPr>
          <p:spPr bwMode="auto">
            <a:xfrm rot="16200000" flipV="1">
              <a:off x="6553200" y="43434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rapezoid 41"/>
            <p:cNvSpPr/>
            <p:nvPr/>
          </p:nvSpPr>
          <p:spPr>
            <a:xfrm rot="16200000" flipH="1">
              <a:off x="5410200" y="43434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43" name="Straight Connector 42"/>
            <p:cNvCxnSpPr/>
            <p:nvPr/>
          </p:nvCxnSpPr>
          <p:spPr bwMode="auto">
            <a:xfrm>
              <a:off x="5410200" y="44196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8" name="Rectangle 47"/>
            <p:cNvSpPr/>
            <p:nvPr/>
          </p:nvSpPr>
          <p:spPr>
            <a:xfrm rot="16200000">
              <a:off x="6629400" y="48768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E</a:t>
              </a:r>
            </a:p>
          </p:txBody>
        </p:sp>
        <p:sp>
          <p:nvSpPr>
            <p:cNvPr id="49" name="Rectangle 48"/>
            <p:cNvSpPr/>
            <p:nvPr/>
          </p:nvSpPr>
          <p:spPr>
            <a:xfrm rot="16200000">
              <a:off x="4953000" y="48768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B</a:t>
              </a:r>
            </a:p>
          </p:txBody>
        </p:sp>
        <p:sp>
          <p:nvSpPr>
            <p:cNvPr id="50" name="Trapezoid 49"/>
            <p:cNvSpPr/>
            <p:nvPr/>
          </p:nvSpPr>
          <p:spPr>
            <a:xfrm rot="5400000">
              <a:off x="6172200" y="50292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51" name="Straight Connector 50"/>
            <p:cNvCxnSpPr>
              <a:cxnSpLocks/>
              <a:stCxn id="50" idx="0"/>
              <a:endCxn id="48" idx="0"/>
            </p:cNvCxnSpPr>
            <p:nvPr/>
          </p:nvCxnSpPr>
          <p:spPr bwMode="auto">
            <a:xfrm rot="16200000">
              <a:off x="6553200" y="50292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2" name="Trapezoid 51"/>
            <p:cNvSpPr/>
            <p:nvPr/>
          </p:nvSpPr>
          <p:spPr>
            <a:xfrm rot="16200000" flipH="1">
              <a:off x="5410200" y="50292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53" name="Straight Connector 52"/>
            <p:cNvCxnSpPr/>
            <p:nvPr/>
          </p:nvCxnSpPr>
          <p:spPr bwMode="auto">
            <a:xfrm>
              <a:off x="5410200" y="51054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4" name="Rectangle 53"/>
            <p:cNvSpPr/>
            <p:nvPr/>
          </p:nvSpPr>
          <p:spPr>
            <a:xfrm rot="16200000">
              <a:off x="6629400" y="55626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D</a:t>
              </a:r>
            </a:p>
          </p:txBody>
        </p:sp>
        <p:sp>
          <p:nvSpPr>
            <p:cNvPr id="55" name="Rectangle 54"/>
            <p:cNvSpPr/>
            <p:nvPr/>
          </p:nvSpPr>
          <p:spPr>
            <a:xfrm rot="16200000">
              <a:off x="4953000" y="55626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A</a:t>
              </a:r>
            </a:p>
          </p:txBody>
        </p:sp>
        <p:sp>
          <p:nvSpPr>
            <p:cNvPr id="56" name="Trapezoid 55"/>
            <p:cNvSpPr/>
            <p:nvPr/>
          </p:nvSpPr>
          <p:spPr>
            <a:xfrm rot="5400000">
              <a:off x="6172200" y="57150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57" name="Straight Connector 56"/>
            <p:cNvCxnSpPr>
              <a:cxnSpLocks/>
              <a:stCxn id="54" idx="0"/>
              <a:endCxn id="56" idx="0"/>
            </p:cNvCxnSpPr>
            <p:nvPr/>
          </p:nvCxnSpPr>
          <p:spPr bwMode="auto">
            <a:xfrm rot="16200000" flipV="1">
              <a:off x="6553200" y="57150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rapezoid 57"/>
            <p:cNvSpPr/>
            <p:nvPr/>
          </p:nvSpPr>
          <p:spPr>
            <a:xfrm rot="16200000" flipH="1">
              <a:off x="5410200" y="5715000"/>
              <a:ext cx="457200" cy="152400"/>
            </a:xfrm>
            <a:prstGeom prst="trapezoid">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59" name="Straight Connector 58"/>
            <p:cNvCxnSpPr/>
            <p:nvPr/>
          </p:nvCxnSpPr>
          <p:spPr bwMode="auto">
            <a:xfrm>
              <a:off x="5410200" y="5791200"/>
              <a:ext cx="152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0" name="Freeform 59"/>
            <p:cNvSpPr/>
            <p:nvPr/>
          </p:nvSpPr>
          <p:spPr>
            <a:xfrm>
              <a:off x="5704114" y="4274457"/>
              <a:ext cx="616857" cy="703943"/>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61" name="Freeform 60"/>
            <p:cNvSpPr/>
            <p:nvPr/>
          </p:nvSpPr>
          <p:spPr>
            <a:xfrm>
              <a:off x="5715000" y="5257800"/>
              <a:ext cx="616857" cy="685800"/>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63" name="Freeform 62"/>
            <p:cNvSpPr/>
            <p:nvPr/>
          </p:nvSpPr>
          <p:spPr>
            <a:xfrm flipV="1">
              <a:off x="5715000" y="4267199"/>
              <a:ext cx="616857" cy="685799"/>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64" name="Freeform 63"/>
            <p:cNvSpPr/>
            <p:nvPr/>
          </p:nvSpPr>
          <p:spPr>
            <a:xfrm flipV="1">
              <a:off x="5715000" y="5257800"/>
              <a:ext cx="616857" cy="703943"/>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65" name="Freeform 64"/>
            <p:cNvSpPr/>
            <p:nvPr/>
          </p:nvSpPr>
          <p:spPr>
            <a:xfrm>
              <a:off x="5715000" y="4572000"/>
              <a:ext cx="616857" cy="1066800"/>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66" name="Freeform 65"/>
            <p:cNvSpPr/>
            <p:nvPr/>
          </p:nvSpPr>
          <p:spPr>
            <a:xfrm flipV="1">
              <a:off x="5715000" y="4572000"/>
              <a:ext cx="616857" cy="1066800"/>
            </a:xfrm>
            <a:custGeom>
              <a:avLst/>
              <a:gdLst>
                <a:gd name="connsiteX0" fmla="*/ 0 w 616857"/>
                <a:gd name="connsiteY0" fmla="*/ 0 h 703943"/>
                <a:gd name="connsiteX1" fmla="*/ 174172 w 616857"/>
                <a:gd name="connsiteY1" fmla="*/ 0 h 703943"/>
                <a:gd name="connsiteX2" fmla="*/ 428172 w 616857"/>
                <a:gd name="connsiteY2" fmla="*/ 703943 h 703943"/>
                <a:gd name="connsiteX3" fmla="*/ 616857 w 616857"/>
                <a:gd name="connsiteY3" fmla="*/ 696686 h 703943"/>
                <a:gd name="connsiteX4" fmla="*/ 616857 w 616857"/>
                <a:gd name="connsiteY4" fmla="*/ 696686 h 70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57" h="703943">
                  <a:moveTo>
                    <a:pt x="0" y="0"/>
                  </a:moveTo>
                  <a:lnTo>
                    <a:pt x="174172" y="0"/>
                  </a:lnTo>
                  <a:lnTo>
                    <a:pt x="428172" y="703943"/>
                  </a:lnTo>
                  <a:lnTo>
                    <a:pt x="616857" y="696686"/>
                  </a:lnTo>
                  <a:lnTo>
                    <a:pt x="616857" y="696686"/>
                  </a:lnTo>
                </a:path>
              </a:pathLst>
            </a:custGeom>
            <a:noFill/>
            <a:ln>
              <a:solidFill>
                <a:schemeClr val="tx1"/>
              </a:solidFill>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grpSp>
      <p:sp>
        <p:nvSpPr>
          <p:cNvPr id="67" name="TextBox 66"/>
          <p:cNvSpPr txBox="1"/>
          <p:nvPr/>
        </p:nvSpPr>
        <p:spPr>
          <a:xfrm>
            <a:off x="5361597" y="5850007"/>
            <a:ext cx="127556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Crossbar</a:t>
            </a:r>
          </a:p>
        </p:txBody>
      </p:sp>
      <p:cxnSp>
        <p:nvCxnSpPr>
          <p:cNvPr id="34" name="Straight Connector 33">
            <a:extLst>
              <a:ext uri="{FF2B5EF4-FFF2-40B4-BE49-F238E27FC236}">
                <a16:creationId xmlns:a16="http://schemas.microsoft.com/office/drawing/2014/main" id="{8156AA58-51AC-EA49-B8BA-786866EFEBE4}"/>
              </a:ext>
            </a:extLst>
          </p:cNvPr>
          <p:cNvCxnSpPr>
            <a:stCxn id="58" idx="2"/>
            <a:endCxn id="56" idx="2"/>
          </p:cNvCxnSpPr>
          <p:nvPr/>
        </p:nvCxnSpPr>
        <p:spPr bwMode="auto">
          <a:xfrm>
            <a:off x="5381170" y="4343400"/>
            <a:ext cx="0" cy="60960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DBA8D52-3192-6C4A-9FED-55DAD59BE563}"/>
              </a:ext>
            </a:extLst>
          </p:cNvPr>
          <p:cNvCxnSpPr/>
          <p:nvPr/>
        </p:nvCxnSpPr>
        <p:spPr bwMode="auto">
          <a:xfrm>
            <a:off x="6061498" y="4343400"/>
            <a:ext cx="0" cy="609600"/>
          </a:xfrm>
          <a:prstGeom prst="line">
            <a:avLst/>
          </a:prstGeom>
          <a:solidFill>
            <a:schemeClr val="bg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4835FC5A-DC94-694A-8095-ED5BE3D41135}"/>
              </a:ext>
            </a:extLst>
          </p:cNvPr>
          <p:cNvCxnSpPr/>
          <p:nvPr/>
        </p:nvCxnSpPr>
        <p:spPr bwMode="auto">
          <a:xfrm>
            <a:off x="6741826" y="4343400"/>
            <a:ext cx="0" cy="609600"/>
          </a:xfrm>
          <a:prstGeom prst="line">
            <a:avLst/>
          </a:prstGeom>
          <a:solidFill>
            <a:schemeClr val="bg1"/>
          </a:solidFill>
          <a:ln w="12700" cap="flat" cmpd="sng" algn="ctr">
            <a:solidFill>
              <a:schemeClr val="tx1"/>
            </a:solidFill>
            <a:prstDash val="solid"/>
            <a:round/>
            <a:headEnd type="none" w="med" len="med"/>
            <a:tailEnd type="none" w="med" len="med"/>
          </a:ln>
          <a:effectLst/>
        </p:spPr>
      </p:cxnSp>
      <p:grpSp>
        <p:nvGrpSpPr>
          <p:cNvPr id="93" name="Group 92">
            <a:extLst>
              <a:ext uri="{FF2B5EF4-FFF2-40B4-BE49-F238E27FC236}">
                <a16:creationId xmlns:a16="http://schemas.microsoft.com/office/drawing/2014/main" id="{FCBF4844-B16A-614E-895E-8E5A28D923BB}"/>
              </a:ext>
            </a:extLst>
          </p:cNvPr>
          <p:cNvGrpSpPr/>
          <p:nvPr/>
        </p:nvGrpSpPr>
        <p:grpSpPr>
          <a:xfrm>
            <a:off x="2119228" y="3733800"/>
            <a:ext cx="2209800" cy="1835059"/>
            <a:chOff x="738570" y="3810998"/>
            <a:chExt cx="2209800" cy="1835059"/>
          </a:xfrm>
        </p:grpSpPr>
        <p:grpSp>
          <p:nvGrpSpPr>
            <p:cNvPr id="13" name="Group 12"/>
            <p:cNvGrpSpPr/>
            <p:nvPr/>
          </p:nvGrpSpPr>
          <p:grpSpPr>
            <a:xfrm>
              <a:off x="890970" y="4731657"/>
              <a:ext cx="457200" cy="914400"/>
              <a:chOff x="2057400" y="4114800"/>
              <a:chExt cx="457200" cy="914400"/>
            </a:xfrm>
          </p:grpSpPr>
          <p:sp>
            <p:nvSpPr>
              <p:cNvPr id="5" name="Isosceles Triangle 4"/>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6" name="Isosceles Triangle 5"/>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8" name="Straight Connector 7"/>
              <p:cNvCxnSpPr>
                <a:stCxn id="5"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 name="Rectangle 11"/>
              <p:cNvSpPr/>
              <p:nvPr/>
            </p:nvSpPr>
            <p:spPr>
              <a:xfrm>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D</a:t>
                </a:r>
              </a:p>
            </p:txBody>
          </p:sp>
        </p:grpSp>
        <p:cxnSp>
          <p:nvCxnSpPr>
            <p:cNvPr id="15" name="Straight Connector 14"/>
            <p:cNvCxnSpPr/>
            <p:nvPr/>
          </p:nvCxnSpPr>
          <p:spPr bwMode="auto">
            <a:xfrm>
              <a:off x="738570" y="4731657"/>
              <a:ext cx="2209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16" name="Group 15"/>
            <p:cNvGrpSpPr/>
            <p:nvPr/>
          </p:nvGrpSpPr>
          <p:grpSpPr>
            <a:xfrm>
              <a:off x="1576770" y="4731657"/>
              <a:ext cx="457200" cy="914400"/>
              <a:chOff x="2057400" y="4114800"/>
              <a:chExt cx="457200" cy="914400"/>
            </a:xfrm>
          </p:grpSpPr>
          <p:sp>
            <p:nvSpPr>
              <p:cNvPr id="17" name="Isosceles Triangle 16"/>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8" name="Isosceles Triangle 17"/>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19" name="Straight Connector 18"/>
              <p:cNvCxnSpPr>
                <a:stCxn id="17"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Rectangle 22"/>
              <p:cNvSpPr/>
              <p:nvPr/>
            </p:nvSpPr>
            <p:spPr>
              <a:xfrm>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E</a:t>
                </a:r>
              </a:p>
            </p:txBody>
          </p:sp>
        </p:grpSp>
        <p:grpSp>
          <p:nvGrpSpPr>
            <p:cNvPr id="24" name="Group 23"/>
            <p:cNvGrpSpPr/>
            <p:nvPr/>
          </p:nvGrpSpPr>
          <p:grpSpPr>
            <a:xfrm>
              <a:off x="2262570" y="4731657"/>
              <a:ext cx="457200" cy="914400"/>
              <a:chOff x="2057400" y="4114800"/>
              <a:chExt cx="457200" cy="914400"/>
            </a:xfrm>
          </p:grpSpPr>
          <p:sp>
            <p:nvSpPr>
              <p:cNvPr id="25" name="Isosceles Triangle 24"/>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26" name="Isosceles Triangle 25"/>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27" name="Straight Connector 26"/>
              <p:cNvCxnSpPr>
                <a:stCxn id="25"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1" name="Rectangle 30"/>
              <p:cNvSpPr/>
              <p:nvPr/>
            </p:nvSpPr>
            <p:spPr>
              <a:xfrm>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F</a:t>
                </a:r>
              </a:p>
            </p:txBody>
          </p:sp>
        </p:grpSp>
        <p:grpSp>
          <p:nvGrpSpPr>
            <p:cNvPr id="35" name="Group 34">
              <a:extLst>
                <a:ext uri="{FF2B5EF4-FFF2-40B4-BE49-F238E27FC236}">
                  <a16:creationId xmlns:a16="http://schemas.microsoft.com/office/drawing/2014/main" id="{97F99B42-320F-2B4C-89D5-42FFC896037F}"/>
                </a:ext>
              </a:extLst>
            </p:cNvPr>
            <p:cNvGrpSpPr/>
            <p:nvPr/>
          </p:nvGrpSpPr>
          <p:grpSpPr>
            <a:xfrm flipV="1">
              <a:off x="791030" y="3810998"/>
              <a:ext cx="1828800" cy="914400"/>
              <a:chOff x="813457" y="3505199"/>
              <a:chExt cx="1828800" cy="914400"/>
            </a:xfrm>
          </p:grpSpPr>
          <p:grpSp>
            <p:nvGrpSpPr>
              <p:cNvPr id="69" name="Group 68">
                <a:extLst>
                  <a:ext uri="{FF2B5EF4-FFF2-40B4-BE49-F238E27FC236}">
                    <a16:creationId xmlns:a16="http://schemas.microsoft.com/office/drawing/2014/main" id="{16F606A4-1F5C-C34B-9BEE-ADC8F9C3F1A8}"/>
                  </a:ext>
                </a:extLst>
              </p:cNvPr>
              <p:cNvGrpSpPr/>
              <p:nvPr/>
            </p:nvGrpSpPr>
            <p:grpSpPr>
              <a:xfrm>
                <a:off x="813457" y="3505199"/>
                <a:ext cx="457200" cy="914400"/>
                <a:chOff x="2057400" y="4114800"/>
                <a:chExt cx="457200" cy="914400"/>
              </a:xfrm>
            </p:grpSpPr>
            <p:sp>
              <p:nvSpPr>
                <p:cNvPr id="70" name="Isosceles Triangle 4">
                  <a:extLst>
                    <a:ext uri="{FF2B5EF4-FFF2-40B4-BE49-F238E27FC236}">
                      <a16:creationId xmlns:a16="http://schemas.microsoft.com/office/drawing/2014/main" id="{AB49C01E-C2D0-F344-B3C8-67275C231046}"/>
                    </a:ext>
                  </a:extLst>
                </p:cNvPr>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1" name="Isosceles Triangle 5">
                  <a:extLst>
                    <a:ext uri="{FF2B5EF4-FFF2-40B4-BE49-F238E27FC236}">
                      <a16:creationId xmlns:a16="http://schemas.microsoft.com/office/drawing/2014/main" id="{B3101AD0-C093-2A44-850D-5E7EB81419E4}"/>
                    </a:ext>
                  </a:extLst>
                </p:cNvPr>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72" name="Straight Connector 71">
                  <a:extLst>
                    <a:ext uri="{FF2B5EF4-FFF2-40B4-BE49-F238E27FC236}">
                      <a16:creationId xmlns:a16="http://schemas.microsoft.com/office/drawing/2014/main" id="{7E1F0888-768C-584E-9E57-7F8FEDEFDC50}"/>
                    </a:ext>
                  </a:extLst>
                </p:cNvPr>
                <p:cNvCxnSpPr>
                  <a:stCxn id="70"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49DF05C9-47F8-4341-8DDA-43D3F5018398}"/>
                    </a:ext>
                  </a:extLst>
                </p:cNvPr>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2AD49479-113B-6146-931A-4B3F408B1F3D}"/>
                    </a:ext>
                  </a:extLst>
                </p:cNvPr>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07328A05-4AEF-294A-8338-256FAEC440DA}"/>
                    </a:ext>
                  </a:extLst>
                </p:cNvPr>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Rectangle 75">
                  <a:extLst>
                    <a:ext uri="{FF2B5EF4-FFF2-40B4-BE49-F238E27FC236}">
                      <a16:creationId xmlns:a16="http://schemas.microsoft.com/office/drawing/2014/main" id="{68EB6D15-2780-2645-AE57-38E829BD7F94}"/>
                    </a:ext>
                  </a:extLst>
                </p:cNvPr>
                <p:cNvSpPr/>
                <p:nvPr/>
              </p:nvSpPr>
              <p:spPr>
                <a:xfrm flipV="1">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A</a:t>
                  </a:r>
                </a:p>
              </p:txBody>
            </p:sp>
          </p:grpSp>
          <p:grpSp>
            <p:nvGrpSpPr>
              <p:cNvPr id="77" name="Group 76">
                <a:extLst>
                  <a:ext uri="{FF2B5EF4-FFF2-40B4-BE49-F238E27FC236}">
                    <a16:creationId xmlns:a16="http://schemas.microsoft.com/office/drawing/2014/main" id="{9850CFDF-36C8-5640-97B3-C927BBC1CBB6}"/>
                  </a:ext>
                </a:extLst>
              </p:cNvPr>
              <p:cNvGrpSpPr/>
              <p:nvPr/>
            </p:nvGrpSpPr>
            <p:grpSpPr>
              <a:xfrm>
                <a:off x="1499257" y="3505199"/>
                <a:ext cx="457200" cy="914400"/>
                <a:chOff x="2057400" y="4114800"/>
                <a:chExt cx="457200" cy="914400"/>
              </a:xfrm>
            </p:grpSpPr>
            <p:sp>
              <p:nvSpPr>
                <p:cNvPr id="78" name="Isosceles Triangle 16">
                  <a:extLst>
                    <a:ext uri="{FF2B5EF4-FFF2-40B4-BE49-F238E27FC236}">
                      <a16:creationId xmlns:a16="http://schemas.microsoft.com/office/drawing/2014/main" id="{955BF903-D60D-3E42-8376-2F22116979F4}"/>
                    </a:ext>
                  </a:extLst>
                </p:cNvPr>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79" name="Isosceles Triangle 17">
                  <a:extLst>
                    <a:ext uri="{FF2B5EF4-FFF2-40B4-BE49-F238E27FC236}">
                      <a16:creationId xmlns:a16="http://schemas.microsoft.com/office/drawing/2014/main" id="{8359A81C-506E-7649-A4E1-28001C70F73E}"/>
                    </a:ext>
                  </a:extLst>
                </p:cNvPr>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80" name="Straight Connector 79">
                  <a:extLst>
                    <a:ext uri="{FF2B5EF4-FFF2-40B4-BE49-F238E27FC236}">
                      <a16:creationId xmlns:a16="http://schemas.microsoft.com/office/drawing/2014/main" id="{4CE2292F-AE25-0143-8B2B-054A03E3755E}"/>
                    </a:ext>
                  </a:extLst>
                </p:cNvPr>
                <p:cNvCxnSpPr>
                  <a:stCxn id="78"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8EFF80A8-FB4E-EF4F-848A-DD4D8A8EDE4B}"/>
                    </a:ext>
                  </a:extLst>
                </p:cNvPr>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F163B72B-868C-C34C-9062-2B67F67F0C2D}"/>
                    </a:ext>
                  </a:extLst>
                </p:cNvPr>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173D1FF6-F6BB-3E41-8E65-59039ECF0D6C}"/>
                    </a:ext>
                  </a:extLst>
                </p:cNvPr>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4" name="Rectangle 83">
                  <a:extLst>
                    <a:ext uri="{FF2B5EF4-FFF2-40B4-BE49-F238E27FC236}">
                      <a16:creationId xmlns:a16="http://schemas.microsoft.com/office/drawing/2014/main" id="{F6C646B8-D9A6-3847-AB0D-0D60F18D4225}"/>
                    </a:ext>
                  </a:extLst>
                </p:cNvPr>
                <p:cNvSpPr/>
                <p:nvPr/>
              </p:nvSpPr>
              <p:spPr>
                <a:xfrm flipV="1">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B</a:t>
                  </a:r>
                </a:p>
              </p:txBody>
            </p:sp>
          </p:grpSp>
          <p:grpSp>
            <p:nvGrpSpPr>
              <p:cNvPr id="85" name="Group 84">
                <a:extLst>
                  <a:ext uri="{FF2B5EF4-FFF2-40B4-BE49-F238E27FC236}">
                    <a16:creationId xmlns:a16="http://schemas.microsoft.com/office/drawing/2014/main" id="{9539D3F4-758D-3142-84A5-3CEFF65135E9}"/>
                  </a:ext>
                </a:extLst>
              </p:cNvPr>
              <p:cNvGrpSpPr/>
              <p:nvPr/>
            </p:nvGrpSpPr>
            <p:grpSpPr>
              <a:xfrm>
                <a:off x="2185057" y="3505199"/>
                <a:ext cx="457200" cy="914400"/>
                <a:chOff x="2057400" y="4114800"/>
                <a:chExt cx="457200" cy="914400"/>
              </a:xfrm>
            </p:grpSpPr>
            <p:sp>
              <p:nvSpPr>
                <p:cNvPr id="86" name="Isosceles Triangle 24">
                  <a:extLst>
                    <a:ext uri="{FF2B5EF4-FFF2-40B4-BE49-F238E27FC236}">
                      <a16:creationId xmlns:a16="http://schemas.microsoft.com/office/drawing/2014/main" id="{E754DEC5-4804-5F43-B296-15F99093BA8C}"/>
                    </a:ext>
                  </a:extLst>
                </p:cNvPr>
                <p:cNvSpPr/>
                <p:nvPr/>
              </p:nvSpPr>
              <p:spPr>
                <a:xfrm>
                  <a:off x="21336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87" name="Isosceles Triangle 25">
                  <a:extLst>
                    <a:ext uri="{FF2B5EF4-FFF2-40B4-BE49-F238E27FC236}">
                      <a16:creationId xmlns:a16="http://schemas.microsoft.com/office/drawing/2014/main" id="{215DD772-AE93-5343-B346-26919591D9EA}"/>
                    </a:ext>
                  </a:extLst>
                </p:cNvPr>
                <p:cNvSpPr/>
                <p:nvPr/>
              </p:nvSpPr>
              <p:spPr>
                <a:xfrm flipV="1">
                  <a:off x="2286000" y="4267200"/>
                  <a:ext cx="152400" cy="152400"/>
                </a:xfrm>
                <a:prstGeom prst="triangl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88" name="Straight Connector 87">
                  <a:extLst>
                    <a:ext uri="{FF2B5EF4-FFF2-40B4-BE49-F238E27FC236}">
                      <a16:creationId xmlns:a16="http://schemas.microsoft.com/office/drawing/2014/main" id="{718CAB05-D715-9F47-A068-59F45C8F6AF2}"/>
                    </a:ext>
                  </a:extLst>
                </p:cNvPr>
                <p:cNvCxnSpPr>
                  <a:stCxn id="86" idx="0"/>
                </p:cNvCxnSpPr>
                <p:nvPr/>
              </p:nvCxnSpPr>
              <p:spPr bwMode="auto">
                <a:xfrm flipV="1">
                  <a:off x="22098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2375900C-934C-E044-AB11-3EAC1AC104F5}"/>
                    </a:ext>
                  </a:extLst>
                </p:cNvPr>
                <p:cNvCxnSpPr/>
                <p:nvPr/>
              </p:nvCxnSpPr>
              <p:spPr bwMode="auto">
                <a:xfrm flipV="1">
                  <a:off x="2362200" y="41148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D899E901-77E1-D047-961F-2FA2D3BBCF87}"/>
                    </a:ext>
                  </a:extLst>
                </p:cNvPr>
                <p:cNvCxnSpPr/>
                <p:nvPr/>
              </p:nvCxnSpPr>
              <p:spPr bwMode="auto">
                <a:xfrm flipV="1">
                  <a:off x="22098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7F4451D5-AA6A-5E4E-B101-835C8FFEC41C}"/>
                    </a:ext>
                  </a:extLst>
                </p:cNvPr>
                <p:cNvCxnSpPr/>
                <p:nvPr/>
              </p:nvCxnSpPr>
              <p:spPr bwMode="auto">
                <a:xfrm flipV="1">
                  <a:off x="2362200" y="44196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2" name="Rectangle 91">
                  <a:extLst>
                    <a:ext uri="{FF2B5EF4-FFF2-40B4-BE49-F238E27FC236}">
                      <a16:creationId xmlns:a16="http://schemas.microsoft.com/office/drawing/2014/main" id="{55B9057A-E27F-7244-80C4-94745B002230}"/>
                    </a:ext>
                  </a:extLst>
                </p:cNvPr>
                <p:cNvSpPr/>
                <p:nvPr/>
              </p:nvSpPr>
              <p:spPr>
                <a:xfrm flipV="1">
                  <a:off x="2057400" y="4572000"/>
                  <a:ext cx="4572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C</a:t>
                  </a:r>
                </a:p>
              </p:txBody>
            </p:sp>
          </p:grpSp>
        </p:grpSp>
      </p:grpSp>
      <p:sp>
        <p:nvSpPr>
          <p:cNvPr id="94" name="TextBox 93">
            <a:extLst>
              <a:ext uri="{FF2B5EF4-FFF2-40B4-BE49-F238E27FC236}">
                <a16:creationId xmlns:a16="http://schemas.microsoft.com/office/drawing/2014/main" id="{FBD4DDC1-78E0-E744-8A5A-015921EB0953}"/>
              </a:ext>
            </a:extLst>
          </p:cNvPr>
          <p:cNvSpPr txBox="1"/>
          <p:nvPr/>
        </p:nvSpPr>
        <p:spPr>
          <a:xfrm>
            <a:off x="1011017" y="3762345"/>
            <a:ext cx="1024255" cy="400110"/>
          </a:xfrm>
          <a:prstGeom prst="rect">
            <a:avLst/>
          </a:prstGeom>
          <a:noFill/>
        </p:spPr>
        <p:txBody>
          <a:bodyPr wrap="none" rtlCol="0">
            <a:spAutoFit/>
          </a:bodyPr>
          <a:lstStyle/>
          <a:p>
            <a:r>
              <a:rPr lang="en-US" sz="2000" dirty="0">
                <a:solidFill>
                  <a:srgbClr val="000000"/>
                </a:solidFill>
                <a:latin typeface="Calibri"/>
                <a:cs typeface="Calibri"/>
              </a:rPr>
              <a:t>Masters</a:t>
            </a:r>
          </a:p>
        </p:txBody>
      </p:sp>
      <p:sp>
        <p:nvSpPr>
          <p:cNvPr id="95" name="TextBox 94">
            <a:extLst>
              <a:ext uri="{FF2B5EF4-FFF2-40B4-BE49-F238E27FC236}">
                <a16:creationId xmlns:a16="http://schemas.microsoft.com/office/drawing/2014/main" id="{94AC69FB-C614-5140-9095-FB46C0A87B24}"/>
              </a:ext>
            </a:extLst>
          </p:cNvPr>
          <p:cNvSpPr txBox="1"/>
          <p:nvPr/>
        </p:nvSpPr>
        <p:spPr>
          <a:xfrm>
            <a:off x="1103356" y="5135307"/>
            <a:ext cx="823944" cy="400110"/>
          </a:xfrm>
          <a:prstGeom prst="rect">
            <a:avLst/>
          </a:prstGeom>
          <a:noFill/>
        </p:spPr>
        <p:txBody>
          <a:bodyPr wrap="none" rtlCol="0">
            <a:spAutoFit/>
          </a:bodyPr>
          <a:lstStyle/>
          <a:p>
            <a:r>
              <a:rPr lang="en-US" sz="2000" dirty="0">
                <a:solidFill>
                  <a:srgbClr val="000000"/>
                </a:solidFill>
                <a:latin typeface="Calibri"/>
                <a:cs typeface="Calibri"/>
              </a:rPr>
              <a:t>Slaves</a:t>
            </a:r>
          </a:p>
        </p:txBody>
      </p:sp>
      <p:sp>
        <p:nvSpPr>
          <p:cNvPr id="96" name="Google Shape;601;g5ce8b99149_0_339">
            <a:extLst>
              <a:ext uri="{FF2B5EF4-FFF2-40B4-BE49-F238E27FC236}">
                <a16:creationId xmlns:a16="http://schemas.microsoft.com/office/drawing/2014/main" id="{DA5A655D-64FF-4B4D-B345-6CDAECDA8FBE}"/>
              </a:ext>
            </a:extLst>
          </p:cNvPr>
          <p:cNvSpPr txBox="1">
            <a:spLocks/>
          </p:cNvSpPr>
          <p:nvPr/>
        </p:nvSpPr>
        <p:spPr>
          <a:xfrm>
            <a:off x="31924" y="6446399"/>
            <a:ext cx="6292676"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cs typeface="Calibri"/>
                <a:sym typeface="Calibri"/>
              </a:rPr>
              <a:t>Ref: CS 152, Lecture 23 on </a:t>
            </a:r>
            <a:r>
              <a:rPr lang="en-US" sz="1200" dirty="0" err="1">
                <a:solidFill>
                  <a:schemeClr val="bg1">
                    <a:lumMod val="75000"/>
                  </a:schemeClr>
                </a:solidFill>
                <a:latin typeface="Calibri"/>
                <a:cs typeface="Calibri"/>
                <a:sym typeface="Calibri"/>
              </a:rPr>
              <a:t>Input/Output</a:t>
            </a:r>
            <a:r>
              <a:rPr lang="en-US" sz="1200" dirty="0">
                <a:solidFill>
                  <a:schemeClr val="bg1">
                    <a:lumMod val="75000"/>
                  </a:schemeClr>
                </a:solidFill>
                <a:latin typeface="Calibri"/>
                <a:cs typeface="Calibri"/>
                <a:sym typeface="Calibri"/>
              </a:rPr>
              <a:t> and WSC, , </a:t>
            </a:r>
            <a:r>
              <a:rPr lang="en-US" sz="1200" dirty="0" err="1">
                <a:solidFill>
                  <a:schemeClr val="bg1">
                    <a:lumMod val="75000"/>
                  </a:schemeClr>
                </a:solidFill>
                <a:latin typeface="Calibri"/>
                <a:cs typeface="Calibri"/>
                <a:sym typeface="Calibri"/>
              </a:rPr>
              <a:t>Krste</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Asonovic</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2533527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755576" y="2636912"/>
            <a:ext cx="7772400" cy="1470025"/>
          </a:xfrm>
        </p:spPr>
        <p:txBody>
          <a:bodyPr/>
          <a:lstStyle/>
          <a:p>
            <a:r>
              <a:rPr lang="en-US" dirty="0"/>
              <a:t>Interconnect for Modern Systems</a:t>
            </a:r>
            <a:br>
              <a:rPr lang="en-US" dirty="0"/>
            </a:br>
            <a:endParaRPr lang="en-US" dirty="0"/>
          </a:p>
        </p:txBody>
      </p:sp>
    </p:spTree>
    <p:extLst>
      <p:ext uri="{BB962C8B-B14F-4D97-AF65-F5344CB8AC3E}">
        <p14:creationId xmlns:p14="http://schemas.microsoft.com/office/powerpoint/2010/main" val="642244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67EEC3F-BF23-FE4B-8072-4A15FD5F17D5}"/>
              </a:ext>
            </a:extLst>
          </p:cNvPr>
          <p:cNvSpPr>
            <a:spLocks noGrp="1" noChangeArrowheads="1"/>
          </p:cNvSpPr>
          <p:nvPr>
            <p:ph type="title"/>
          </p:nvPr>
        </p:nvSpPr>
        <p:spPr>
          <a:xfrm>
            <a:off x="323528" y="188640"/>
            <a:ext cx="7591425" cy="762000"/>
          </a:xfrm>
        </p:spPr>
        <p:txBody>
          <a:bodyPr/>
          <a:lstStyle/>
          <a:p>
            <a:r>
              <a:rPr lang="en-US" altLang="en-US" dirty="0"/>
              <a:t>PCI Bus </a:t>
            </a:r>
          </a:p>
        </p:txBody>
      </p:sp>
      <p:pic>
        <p:nvPicPr>
          <p:cNvPr id="20484" name="Picture 4">
            <a:extLst>
              <a:ext uri="{FF2B5EF4-FFF2-40B4-BE49-F238E27FC236}">
                <a16:creationId xmlns:a16="http://schemas.microsoft.com/office/drawing/2014/main" id="{C98DE307-339C-6D44-9D9E-026088261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4073525" cy="4483100"/>
          </a:xfrm>
          <a:prstGeom prst="rect">
            <a:avLst/>
          </a:prstGeom>
          <a:blipFill dpi="0" rotWithShape="0">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1586E91E-CAE1-644E-AE9E-51A7A9E5C399}"/>
              </a:ext>
            </a:extLst>
          </p:cNvPr>
          <p:cNvSpPr txBox="1">
            <a:spLocks noChangeArrowheads="1"/>
          </p:cNvSpPr>
          <p:nvPr/>
        </p:nvSpPr>
        <p:spPr bwMode="auto">
          <a:xfrm>
            <a:off x="5638800" y="1600200"/>
            <a:ext cx="3124200" cy="45243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990000"/>
              </a:buClr>
              <a:buSzPct val="60000"/>
              <a:buFont typeface="Wingdings 2" pitchFamily="18" charset="2"/>
              <a:buChar char="¢"/>
              <a:defRPr b="0">
                <a:latin typeface="Calibri" pitchFamily="34" charset="0"/>
              </a:defRPr>
            </a:lvl1pPr>
            <a:lvl2pPr marL="742950" lvl="1" indent="-285750" eaLnBrk="1" hangingPunct="1">
              <a:spcBef>
                <a:spcPct val="20000"/>
              </a:spcBef>
              <a:buClr>
                <a:srgbClr val="990000"/>
              </a:buClr>
              <a:buSzPct val="110000"/>
              <a:buFont typeface="Wingdings" pitchFamily="2" charset="2"/>
              <a:buChar char="§"/>
              <a:defRPr sz="2000" i="1">
                <a:latin typeface="Calibri" pitchFamily="34" charset="0"/>
              </a:defRPr>
            </a:lvl2pPr>
            <a:lvl3pPr marL="1143000" indent="-228600" eaLnBrk="1" hangingPunct="1">
              <a:spcBef>
                <a:spcPct val="20000"/>
              </a:spcBef>
              <a:buClr>
                <a:srgbClr val="0070C0"/>
              </a:buClr>
              <a:buSzPct val="80000"/>
              <a:buFont typeface="Wingdings" pitchFamily="2" charset="2"/>
              <a:buChar char="§"/>
              <a:defRPr sz="2000">
                <a:latin typeface="Calibri" pitchFamily="34" charset="0"/>
              </a:defRPr>
            </a:lvl3pPr>
            <a:lvl4pPr marL="1600200" indent="-228600" eaLnBrk="1" hangingPunct="1">
              <a:spcBef>
                <a:spcPct val="20000"/>
              </a:spcBef>
              <a:buChar char="–"/>
              <a:defRPr sz="2000">
                <a:latin typeface="Calibri" pitchFamily="34" charset="0"/>
              </a:defRPr>
            </a:lvl4pPr>
            <a:lvl5pPr marL="2057400" indent="-228600" eaLnBrk="1" hangingPunct="1">
              <a:spcBef>
                <a:spcPct val="20000"/>
              </a:spcBef>
              <a:buChar char="»"/>
              <a:defRPr sz="2000">
                <a:latin typeface="Calibri"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altLang="en-US" dirty="0"/>
              <a:t>The PCI Bus was originally 33Mhz and then changed to 66Mhz.</a:t>
            </a:r>
          </a:p>
          <a:p>
            <a:r>
              <a:rPr lang="en-US" altLang="en-US" dirty="0"/>
              <a:t>PCI Bus became big with the release of Windows 95 with “Plug and Play” technology</a:t>
            </a:r>
          </a:p>
          <a:p>
            <a:r>
              <a:rPr lang="en-US" altLang="en-US" dirty="0"/>
              <a:t>“Plug and Play” utilized the PCI bus concept.</a:t>
            </a:r>
          </a:p>
        </p:txBody>
      </p:sp>
    </p:spTree>
    <p:extLst>
      <p:ext uri="{BB962C8B-B14F-4D97-AF65-F5344CB8AC3E}">
        <p14:creationId xmlns:p14="http://schemas.microsoft.com/office/powerpoint/2010/main" val="93376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755576" y="2636912"/>
            <a:ext cx="7772400" cy="1470025"/>
          </a:xfrm>
        </p:spPr>
        <p:txBody>
          <a:bodyPr/>
          <a:lstStyle/>
          <a:p>
            <a:r>
              <a:rPr lang="en-US" dirty="0"/>
              <a:t>The last Class</a:t>
            </a:r>
          </a:p>
        </p:txBody>
      </p:sp>
    </p:spTree>
    <p:extLst>
      <p:ext uri="{BB962C8B-B14F-4D97-AF65-F5344CB8AC3E}">
        <p14:creationId xmlns:p14="http://schemas.microsoft.com/office/powerpoint/2010/main" val="1893089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F1506AF2-EE03-2043-8338-4B4B17DF31D4}"/>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Standard Bus Examples</a:t>
            </a:r>
          </a:p>
        </p:txBody>
      </p:sp>
      <p:sp>
        <p:nvSpPr>
          <p:cNvPr id="62468" name="Rectangle 3" descr="Rectangle: Click to edit Master text styles&#13;&#10;Second level&#13;&#10;Third level&#13;&#10;Fourth level&#13;&#10;Fifth level">
            <a:extLst>
              <a:ext uri="{FF2B5EF4-FFF2-40B4-BE49-F238E27FC236}">
                <a16:creationId xmlns:a16="http://schemas.microsoft.com/office/drawing/2014/main" id="{B029EDB1-0079-AC4A-8633-079D08678536}"/>
              </a:ext>
            </a:extLst>
          </p:cNvPr>
          <p:cNvSpPr>
            <a:spLocks noGrp="1" noChangeArrowheads="1"/>
          </p:cNvSpPr>
          <p:nvPr>
            <p:ph idx="1"/>
          </p:nvPr>
        </p:nvSpPr>
        <p:spPr>
          <a:xfrm>
            <a:off x="371122" y="4509120"/>
            <a:ext cx="8161318" cy="1935757"/>
          </a:xfrm>
        </p:spPr>
        <p:txBody>
          <a:bodyPr/>
          <a:lstStyle/>
          <a:p>
            <a:pPr eaLnBrk="1" hangingPunct="1"/>
            <a:r>
              <a:rPr lang="en-US" altLang="en-US" b="1" dirty="0">
                <a:solidFill>
                  <a:srgbClr val="FF0909"/>
                </a:solidFill>
                <a:ea typeface="ＭＳ Ｐゴシック" panose="020B0600070205080204" pitchFamily="34" charset="-128"/>
              </a:rPr>
              <a:t>USB (universal serial bus)</a:t>
            </a:r>
            <a:endParaRPr lang="en-US" altLang="en-US" dirty="0">
              <a:ea typeface="ＭＳ Ｐゴシック" panose="020B0600070205080204" pitchFamily="34" charset="-128"/>
            </a:endParaRPr>
          </a:p>
          <a:p>
            <a:pPr lvl="1" eaLnBrk="1" hangingPunct="1"/>
            <a:r>
              <a:rPr lang="en-US" altLang="en-US" dirty="0">
                <a:ea typeface="ＭＳ Ｐゴシック" panose="020B0600070205080204" pitchFamily="34" charset="-128"/>
              </a:rPr>
              <a:t>Popular for low/moderate bandwidth external peripherals</a:t>
            </a:r>
          </a:p>
          <a:p>
            <a:pPr lvl="1" eaLnBrk="1" hangingPunct="1">
              <a:buFontTx/>
              <a:buChar char="+"/>
            </a:pPr>
            <a:r>
              <a:rPr lang="en-US" altLang="en-US" dirty="0">
                <a:ea typeface="ＭＳ Ｐゴシック" panose="020B0600070205080204" pitchFamily="34" charset="-128"/>
              </a:rPr>
              <a:t>Packetized interface (like TCP), extremely flexible</a:t>
            </a:r>
          </a:p>
          <a:p>
            <a:pPr lvl="1" eaLnBrk="1" hangingPunct="1">
              <a:buFontTx/>
              <a:buChar char="+"/>
            </a:pPr>
            <a:r>
              <a:rPr lang="en-US" altLang="en-US" dirty="0">
                <a:ea typeface="ＭＳ Ｐゴシック" panose="020B0600070205080204" pitchFamily="34" charset="-128"/>
              </a:rPr>
              <a:t>Also supplies power to the peripheral</a:t>
            </a:r>
          </a:p>
        </p:txBody>
      </p:sp>
      <p:sp>
        <p:nvSpPr>
          <p:cNvPr id="62465" name="Footer Placeholder 3">
            <a:extLst>
              <a:ext uri="{FF2B5EF4-FFF2-40B4-BE49-F238E27FC236}">
                <a16:creationId xmlns:a16="http://schemas.microsoft.com/office/drawing/2014/main" id="{2AD88389-833A-0341-8626-E2863949E2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400">
                <a:solidFill>
                  <a:schemeClr val="tx1"/>
                </a:solidFill>
                <a:latin typeface="Times New Roman" panose="02020603050405020304" pitchFamily="18" charset="0"/>
              </a:rPr>
              <a:t>© 2012 Daniel J. Sorin from Roth</a:t>
            </a:r>
          </a:p>
          <a:p>
            <a:pPr eaLnBrk="1" hangingPunct="1"/>
            <a:endParaRPr lang="en-US" altLang="en-US" sz="1400">
              <a:solidFill>
                <a:schemeClr val="tx1"/>
              </a:solidFill>
              <a:latin typeface="Tahoma" panose="020B0604030504040204" pitchFamily="34" charset="0"/>
            </a:endParaRPr>
          </a:p>
        </p:txBody>
      </p:sp>
      <p:graphicFrame>
        <p:nvGraphicFramePr>
          <p:cNvPr id="453907" name="Group 275">
            <a:extLst>
              <a:ext uri="{FF2B5EF4-FFF2-40B4-BE49-F238E27FC236}">
                <a16:creationId xmlns:a16="http://schemas.microsoft.com/office/drawing/2014/main" id="{0FC17BFA-4F17-B74D-8222-4E0D64516747}"/>
              </a:ext>
            </a:extLst>
          </p:cNvPr>
          <p:cNvGraphicFramePr>
            <a:graphicFrameLocks noGrp="1"/>
          </p:cNvGraphicFramePr>
          <p:nvPr>
            <p:extLst/>
          </p:nvPr>
        </p:nvGraphicFramePr>
        <p:xfrm>
          <a:off x="413062" y="1016929"/>
          <a:ext cx="8229600" cy="3293746"/>
        </p:xfrm>
        <a:graphic>
          <a:graphicData uri="http://schemas.openxmlformats.org/drawingml/2006/table">
            <a:tbl>
              <a:tblPr/>
              <a:tblGrid>
                <a:gridCol w="2084388">
                  <a:extLst>
                    <a:ext uri="{9D8B030D-6E8A-4147-A177-3AD203B41FA5}">
                      <a16:colId xmlns:a16="http://schemas.microsoft.com/office/drawing/2014/main" val="4220330876"/>
                    </a:ext>
                  </a:extLst>
                </a:gridCol>
                <a:gridCol w="1948060">
                  <a:extLst>
                    <a:ext uri="{9D8B030D-6E8A-4147-A177-3AD203B41FA5}">
                      <a16:colId xmlns:a16="http://schemas.microsoft.com/office/drawing/2014/main" val="153676161"/>
                    </a:ext>
                  </a:extLst>
                </a:gridCol>
                <a:gridCol w="2149277">
                  <a:extLst>
                    <a:ext uri="{9D8B030D-6E8A-4147-A177-3AD203B41FA5}">
                      <a16:colId xmlns:a16="http://schemas.microsoft.com/office/drawing/2014/main" val="2090286325"/>
                    </a:ext>
                  </a:extLst>
                </a:gridCol>
                <a:gridCol w="2047875">
                  <a:extLst>
                    <a:ext uri="{9D8B030D-6E8A-4147-A177-3AD203B41FA5}">
                      <a16:colId xmlns:a16="http://schemas.microsoft.com/office/drawing/2014/main" val="2600320447"/>
                    </a:ext>
                  </a:extLst>
                </a:gridCol>
              </a:tblGrid>
              <a:tr h="239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endPar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PCI/PCIe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dirty="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SCSI</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USB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7301260"/>
                  </a:ext>
                </a:extLst>
              </a:tr>
              <a:tr h="241300">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Type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Backplane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I/O</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I/O</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924096"/>
                  </a:ext>
                </a:extLst>
              </a:tr>
              <a:tr h="366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Width</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32–64 bits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8–32 bits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9217661"/>
                  </a:ext>
                </a:extLst>
              </a:tr>
              <a:tr h="239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Multiplexed?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Yes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Yes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Yes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7915671"/>
                  </a:ext>
                </a:extLst>
              </a:tr>
              <a:tr h="366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Clocking</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33 (66) MHz</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5 (10) MHz</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Asynchronous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4757383"/>
                  </a:ext>
                </a:extLst>
              </a:tr>
              <a:tr h="239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Data rate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133 (266) MB/s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10 (20) MB/s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0.2, 1.5, 60 MB/s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37459562"/>
                  </a:ext>
                </a:extLst>
              </a:tr>
              <a:tr h="239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dirty="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Arbitration</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Distributed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Distributed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Daisy-chain</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0312109"/>
                  </a:ext>
                </a:extLst>
              </a:tr>
              <a:tr h="241300">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Maximum masters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1024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7–31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127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3770310"/>
                  </a:ext>
                </a:extLst>
              </a:tr>
              <a:tr h="239713">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Maximum length</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0.5 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2.5 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030305"/>
                        </a:buClr>
                        <a:defRPr sz="2000">
                          <a:solidFill>
                            <a:srgbClr val="030305"/>
                          </a:solidFill>
                          <a:latin typeface="Tahoma" panose="020B0604030504040204" pitchFamily="34" charset="0"/>
                          <a:ea typeface="ＭＳ Ｐゴシック" panose="020B0600070205080204" pitchFamily="34" charset="-128"/>
                        </a:defRPr>
                      </a:lvl1pPr>
                      <a:lvl2pPr marL="742950" indent="-28575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2pPr>
                      <a:lvl3pPr marL="11430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3pPr>
                      <a:lvl4pPr marL="16002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4pPr>
                      <a:lvl5pPr marL="2057400" indent="-228600">
                        <a:spcBef>
                          <a:spcPct val="20000"/>
                        </a:spcBef>
                        <a:buClr>
                          <a:srgbClr val="030305"/>
                        </a:buClr>
                        <a:defRPr>
                          <a:solidFill>
                            <a:srgbClr val="030305"/>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030305"/>
                        </a:buClr>
                        <a:defRPr>
                          <a:solidFill>
                            <a:srgbClr val="030305"/>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30305"/>
                        </a:buClr>
                        <a:buSzTx/>
                        <a:buFontTx/>
                        <a:buNone/>
                        <a:tabLst/>
                      </a:pPr>
                      <a:r>
                        <a:rPr kumimoji="0" lang="en-US" altLang="en-US" sz="1800" b="0" i="0" u="none" strike="noStrike" cap="none" normalizeH="0" baseline="0" dirty="0">
                          <a:ln>
                            <a:noFill/>
                          </a:ln>
                          <a:solidFill>
                            <a:srgbClr val="030305"/>
                          </a:solidFill>
                          <a:effectLst/>
                          <a:latin typeface="Calibri" panose="020F0502020204030204" pitchFamily="34" charset="0"/>
                          <a:ea typeface="ＭＳ Ｐゴシック" panose="020B0600070205080204" pitchFamily="34" charset="-128"/>
                          <a:cs typeface="Calibri" panose="020F0502020204030204" pitchFamily="34" charset="0"/>
                        </a:rPr>
                        <a:t>–</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748684"/>
                  </a:ext>
                </a:extLst>
              </a:tr>
            </a:tbl>
          </a:graphicData>
        </a:graphic>
      </p:graphicFrame>
    </p:spTree>
    <p:extLst>
      <p:ext uri="{BB962C8B-B14F-4D97-AF65-F5344CB8AC3E}">
        <p14:creationId xmlns:p14="http://schemas.microsoft.com/office/powerpoint/2010/main" val="69039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Sample Smartphone Diagram</a:t>
            </a:r>
          </a:p>
        </p:txBody>
      </p:sp>
      <p:pic>
        <p:nvPicPr>
          <p:cNvPr id="4" name="Picture 3" descr="Smartphone_5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24744"/>
            <a:ext cx="8766860" cy="5276056"/>
          </a:xfrm>
          <a:prstGeom prst="rect">
            <a:avLst/>
          </a:prstGeom>
        </p:spPr>
      </p:pic>
      <p:sp>
        <p:nvSpPr>
          <p:cNvPr id="5" name="TextBox 4"/>
          <p:cNvSpPr txBox="1"/>
          <p:nvPr/>
        </p:nvSpPr>
        <p:spPr>
          <a:xfrm>
            <a:off x="3352800" y="5715000"/>
            <a:ext cx="1238590"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[©ARM]</a:t>
            </a:r>
          </a:p>
        </p:txBody>
      </p:sp>
      <p:sp>
        <p:nvSpPr>
          <p:cNvPr id="6" name="Google Shape;601;g5ce8b99149_0_339">
            <a:extLst>
              <a:ext uri="{FF2B5EF4-FFF2-40B4-BE49-F238E27FC236}">
                <a16:creationId xmlns:a16="http://schemas.microsoft.com/office/drawing/2014/main" id="{6D2523C9-795B-B04E-86A8-A3166E835526}"/>
              </a:ext>
            </a:extLst>
          </p:cNvPr>
          <p:cNvSpPr txBox="1">
            <a:spLocks/>
          </p:cNvSpPr>
          <p:nvPr/>
        </p:nvSpPr>
        <p:spPr>
          <a:xfrm>
            <a:off x="31924" y="6446399"/>
            <a:ext cx="6292676"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cs typeface="Calibri"/>
                <a:sym typeface="Calibri"/>
              </a:rPr>
              <a:t>Ref: CS 152, Lecture 23 on </a:t>
            </a:r>
            <a:r>
              <a:rPr lang="en-US" sz="1200" dirty="0" err="1">
                <a:solidFill>
                  <a:schemeClr val="bg1">
                    <a:lumMod val="75000"/>
                  </a:schemeClr>
                </a:solidFill>
                <a:latin typeface="Calibri"/>
                <a:cs typeface="Calibri"/>
                <a:sym typeface="Calibri"/>
              </a:rPr>
              <a:t>Input/Output</a:t>
            </a:r>
            <a:r>
              <a:rPr lang="en-US" sz="1200" dirty="0">
                <a:solidFill>
                  <a:schemeClr val="bg1">
                    <a:lumMod val="75000"/>
                  </a:schemeClr>
                </a:solidFill>
                <a:latin typeface="Calibri"/>
                <a:cs typeface="Calibri"/>
                <a:sym typeface="Calibri"/>
              </a:rPr>
              <a:t> and WSC, , </a:t>
            </a:r>
            <a:r>
              <a:rPr lang="en-US" sz="1200" dirty="0" err="1">
                <a:solidFill>
                  <a:schemeClr val="bg1">
                    <a:lumMod val="75000"/>
                  </a:schemeClr>
                </a:solidFill>
                <a:latin typeface="Calibri"/>
                <a:cs typeface="Calibri"/>
                <a:sym typeface="Calibri"/>
              </a:rPr>
              <a:t>Krste</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Asonovic</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236305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ock_diagram_large.jpg"/>
          <p:cNvPicPr>
            <a:picLocks noChangeAspect="1"/>
          </p:cNvPicPr>
          <p:nvPr/>
        </p:nvPicPr>
        <p:blipFill rotWithShape="1">
          <a:blip r:embed="rId2">
            <a:extLst>
              <a:ext uri="{28A0092B-C50C-407E-A947-70E740481C1C}">
                <a14:useLocalDpi xmlns:a14="http://schemas.microsoft.com/office/drawing/2010/main" val="0"/>
              </a:ext>
            </a:extLst>
          </a:blip>
          <a:srcRect l="6966" t="24006" r="38105" b="19989"/>
          <a:stretch/>
        </p:blipFill>
        <p:spPr>
          <a:xfrm>
            <a:off x="609600" y="836523"/>
            <a:ext cx="7868737" cy="6019800"/>
          </a:xfrm>
          <a:prstGeom prst="rect">
            <a:avLst/>
          </a:prstGeom>
        </p:spPr>
      </p:pic>
      <p:sp>
        <p:nvSpPr>
          <p:cNvPr id="2" name="Title 1"/>
          <p:cNvSpPr>
            <a:spLocks noGrp="1"/>
          </p:cNvSpPr>
          <p:nvPr>
            <p:ph type="title"/>
          </p:nvPr>
        </p:nvSpPr>
        <p:spPr>
          <a:xfrm>
            <a:off x="307667" y="74523"/>
            <a:ext cx="7591425" cy="762000"/>
          </a:xfrm>
        </p:spPr>
        <p:txBody>
          <a:bodyPr/>
          <a:lstStyle/>
          <a:p>
            <a:r>
              <a:rPr lang="en-US" dirty="0"/>
              <a:t>Intel Ivy Bridge Server Chip I/O</a:t>
            </a:r>
          </a:p>
        </p:txBody>
      </p:sp>
      <p:sp>
        <p:nvSpPr>
          <p:cNvPr id="5" name="TextBox 4"/>
          <p:cNvSpPr txBox="1"/>
          <p:nvPr/>
        </p:nvSpPr>
        <p:spPr>
          <a:xfrm>
            <a:off x="3505200" y="5715000"/>
            <a:ext cx="1196361"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[©Intel]</a:t>
            </a:r>
          </a:p>
        </p:txBody>
      </p:sp>
      <p:sp>
        <p:nvSpPr>
          <p:cNvPr id="6" name="Google Shape;601;g5ce8b99149_0_339">
            <a:extLst>
              <a:ext uri="{FF2B5EF4-FFF2-40B4-BE49-F238E27FC236}">
                <a16:creationId xmlns:a16="http://schemas.microsoft.com/office/drawing/2014/main" id="{49BBD0EF-0BDF-B644-8A8E-5EFA6EDE9AD2}"/>
              </a:ext>
            </a:extLst>
          </p:cNvPr>
          <p:cNvSpPr txBox="1">
            <a:spLocks/>
          </p:cNvSpPr>
          <p:nvPr/>
        </p:nvSpPr>
        <p:spPr>
          <a:xfrm>
            <a:off x="31924" y="6446399"/>
            <a:ext cx="6292676"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cs typeface="Calibri"/>
                <a:sym typeface="Calibri"/>
              </a:rPr>
              <a:t>Ref: CS 152, Lecture 23 on </a:t>
            </a:r>
            <a:r>
              <a:rPr lang="en-US" sz="1200" dirty="0" err="1">
                <a:solidFill>
                  <a:schemeClr val="bg1">
                    <a:lumMod val="75000"/>
                  </a:schemeClr>
                </a:solidFill>
                <a:latin typeface="Calibri"/>
                <a:cs typeface="Calibri"/>
                <a:sym typeface="Calibri"/>
              </a:rPr>
              <a:t>Input/Output</a:t>
            </a:r>
            <a:r>
              <a:rPr lang="en-US" sz="1200" dirty="0">
                <a:solidFill>
                  <a:schemeClr val="bg1">
                    <a:lumMod val="75000"/>
                  </a:schemeClr>
                </a:solidFill>
                <a:latin typeface="Calibri"/>
                <a:cs typeface="Calibri"/>
                <a:sym typeface="Calibri"/>
              </a:rPr>
              <a:t> and WSC, , </a:t>
            </a:r>
            <a:r>
              <a:rPr lang="en-US" sz="1200" dirty="0" err="1">
                <a:solidFill>
                  <a:schemeClr val="bg1">
                    <a:lumMod val="75000"/>
                  </a:schemeClr>
                </a:solidFill>
                <a:latin typeface="Calibri"/>
                <a:cs typeface="Calibri"/>
                <a:sym typeface="Calibri"/>
              </a:rPr>
              <a:t>Krste</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Asonovic</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1690444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15C54DB8-4F25-1948-B641-6E479FDD5219}"/>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Lecture Summary</a:t>
            </a:r>
          </a:p>
        </p:txBody>
      </p:sp>
      <p:sp>
        <p:nvSpPr>
          <p:cNvPr id="105476" name="Rectangle 3" descr="Rectangle: Click to edit Master text styles&#13;&#10;Second level&#13;&#10;Third level&#13;&#10;Fourth level&#13;&#10;Fifth level">
            <a:extLst>
              <a:ext uri="{FF2B5EF4-FFF2-40B4-BE49-F238E27FC236}">
                <a16:creationId xmlns:a16="http://schemas.microsoft.com/office/drawing/2014/main" id="{87DEB328-8E91-6A4F-92E0-E2FB7EB4FBFE}"/>
              </a:ext>
            </a:extLst>
          </p:cNvPr>
          <p:cNvSpPr>
            <a:spLocks noGrp="1" noChangeArrowheads="1"/>
          </p:cNvSpPr>
          <p:nvPr>
            <p:ph idx="1"/>
          </p:nvPr>
        </p:nvSpPr>
        <p:spPr/>
        <p:txBody>
          <a:bodyPr/>
          <a:lstStyle/>
          <a:p>
            <a:pPr eaLnBrk="1" hangingPunct="1"/>
            <a:r>
              <a:rPr lang="en-US" altLang="en-US" dirty="0">
                <a:ea typeface="ＭＳ Ｐゴシック" panose="020B0600070205080204" pitchFamily="34" charset="-128"/>
              </a:rPr>
              <a:t>Direct Memory Access (DMA) saves a lot of time and effort of CPU to manage transfer from I/O devices such as Disk</a:t>
            </a:r>
          </a:p>
          <a:p>
            <a:pPr eaLnBrk="1" hangingPunct="1"/>
            <a:r>
              <a:rPr lang="en-US" altLang="en-US" dirty="0">
                <a:ea typeface="ＭＳ Ｐゴシック" panose="020B0600070205080204" pitchFamily="34" charset="-128"/>
              </a:rPr>
              <a:t>Buses are used as interconnect between various devices</a:t>
            </a:r>
          </a:p>
          <a:p>
            <a:pPr eaLnBrk="1" hangingPunct="1"/>
            <a:r>
              <a:rPr lang="en-US" altLang="en-US" dirty="0">
                <a:ea typeface="ＭＳ Ｐゴシック" panose="020B0600070205080204" pitchFamily="34" charset="-128"/>
              </a:rPr>
              <a:t>Single shared bus connecting main memory, Display  and multiple I/O devices such as Disk, Mouse, Printer</a:t>
            </a:r>
          </a:p>
          <a:p>
            <a:pPr lvl="1"/>
            <a:r>
              <a:rPr lang="en-US" altLang="en-US" dirty="0">
                <a:ea typeface="ＭＳ Ｐゴシック" panose="020B0600070205080204" pitchFamily="34" charset="-128"/>
              </a:rPr>
              <a:t>Has many bottlenecks</a:t>
            </a:r>
          </a:p>
          <a:p>
            <a:r>
              <a:rPr lang="en-US" altLang="en-US" dirty="0">
                <a:ea typeface="ＭＳ Ｐゴシック" panose="020B0600070205080204" pitchFamily="34" charset="-128"/>
              </a:rPr>
              <a:t>Hence, it is good to separate out I/O bus from fast system and Memory bus</a:t>
            </a:r>
          </a:p>
        </p:txBody>
      </p:sp>
    </p:spTree>
    <p:extLst>
      <p:ext uri="{BB962C8B-B14F-4D97-AF65-F5344CB8AC3E}">
        <p14:creationId xmlns:p14="http://schemas.microsoft.com/office/powerpoint/2010/main" val="1997524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4EE53C-E924-AB45-9CF3-1227BF260CE0}"/>
              </a:ext>
            </a:extLst>
          </p:cNvPr>
          <p:cNvSpPr>
            <a:spLocks noGrp="1"/>
          </p:cNvSpPr>
          <p:nvPr>
            <p:ph type="ctrTitle"/>
          </p:nvPr>
        </p:nvSpPr>
        <p:spPr/>
        <p:txBody>
          <a:bodyPr/>
          <a:lstStyle/>
          <a:p>
            <a:r>
              <a:rPr lang="en-US" dirty="0"/>
              <a:t>Backup Slides</a:t>
            </a:r>
          </a:p>
        </p:txBody>
      </p:sp>
    </p:spTree>
    <p:extLst>
      <p:ext uri="{BB962C8B-B14F-4D97-AF65-F5344CB8AC3E}">
        <p14:creationId xmlns:p14="http://schemas.microsoft.com/office/powerpoint/2010/main" val="2964064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588C32C-79ED-1E43-AE90-1B750E7FAC81}"/>
              </a:ext>
            </a:extLst>
          </p:cNvPr>
          <p:cNvSpPr>
            <a:spLocks noGrp="1" noChangeArrowheads="1"/>
          </p:cNvSpPr>
          <p:nvPr>
            <p:ph type="body" idx="1"/>
          </p:nvPr>
        </p:nvSpPr>
        <p:spPr>
          <a:xfrm>
            <a:off x="457200" y="1371600"/>
            <a:ext cx="8191500" cy="4119563"/>
          </a:xfr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dirty="0"/>
              <a:t>Includes a clock in the control lines – bus includes a clock line</a:t>
            </a:r>
          </a:p>
          <a:p>
            <a:r>
              <a:rPr lang="en-IN" dirty="0"/>
              <a:t>A bus clock signal provides timing information for all actions</a:t>
            </a:r>
          </a:p>
          <a:p>
            <a:pPr lvl="1"/>
            <a:r>
              <a:rPr lang="en-IN" dirty="0"/>
              <a:t>All devices can read clock line</a:t>
            </a:r>
          </a:p>
          <a:p>
            <a:r>
              <a:rPr lang="en-IN" dirty="0"/>
              <a:t>Changes occur relative to the falling or rising edge of the clock</a:t>
            </a:r>
            <a:endParaRPr lang="en-US" altLang="en-US" dirty="0"/>
          </a:p>
          <a:p>
            <a:r>
              <a:rPr lang="en-US" altLang="en-US" dirty="0"/>
              <a:t>A fixed protocol for communication that is relative to the clock</a:t>
            </a:r>
          </a:p>
          <a:p>
            <a:r>
              <a:rPr lang="en-US" altLang="en-US" dirty="0"/>
              <a:t>Advantage: involves very little logic and can run very fast, easier to implement</a:t>
            </a:r>
          </a:p>
          <a:p>
            <a:r>
              <a:rPr lang="en-US" altLang="en-US" dirty="0"/>
              <a:t>Disadvantages:</a:t>
            </a:r>
          </a:p>
          <a:p>
            <a:pPr lvl="1"/>
            <a:r>
              <a:rPr lang="en-US" altLang="en-US" dirty="0"/>
              <a:t>Every device on the bus must run at the same clock rate</a:t>
            </a:r>
          </a:p>
          <a:p>
            <a:pPr lvl="1"/>
            <a:r>
              <a:rPr lang="en-US" altLang="en-US" dirty="0"/>
              <a:t>To avoid clock skew, they cannot be long if they are fast</a:t>
            </a:r>
          </a:p>
        </p:txBody>
      </p:sp>
      <p:sp>
        <p:nvSpPr>
          <p:cNvPr id="391171" name="Rectangle 3">
            <a:extLst>
              <a:ext uri="{FF2B5EF4-FFF2-40B4-BE49-F238E27FC236}">
                <a16:creationId xmlns:a16="http://schemas.microsoft.com/office/drawing/2014/main" id="{C9767700-E919-044A-AEA5-3ADADCA4EF0E}"/>
              </a:ext>
            </a:extLst>
          </p:cNvPr>
          <p:cNvSpPr>
            <a:spLocks noGrp="1" noChangeArrowheads="1"/>
          </p:cNvSpPr>
          <p:nvPr>
            <p:ph type="title"/>
          </p:nvPr>
        </p:nvSpPr>
        <p:spPr>
          <a:xfrm>
            <a:off x="381000" y="533400"/>
            <a:ext cx="8382000" cy="368300"/>
          </a:xfrm>
        </p:spPr>
        <p:txBody>
          <a:bodyPr/>
          <a:lstStyle/>
          <a:p>
            <a:r>
              <a:rPr lang="en-US" altLang="en-US" dirty="0"/>
              <a:t>Synchronous Bus</a:t>
            </a:r>
          </a:p>
        </p:txBody>
      </p:sp>
    </p:spTree>
    <p:extLst>
      <p:ext uri="{BB962C8B-B14F-4D97-AF65-F5344CB8AC3E}">
        <p14:creationId xmlns:p14="http://schemas.microsoft.com/office/powerpoint/2010/main" val="1747930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817F79-2D13-2644-AEE1-1BD0318017AE}"/>
              </a:ext>
            </a:extLst>
          </p:cNvPr>
          <p:cNvSpPr>
            <a:spLocks noGrp="1" noChangeArrowheads="1"/>
          </p:cNvSpPr>
          <p:nvPr>
            <p:ph type="title"/>
          </p:nvPr>
        </p:nvSpPr>
        <p:spPr/>
        <p:txBody>
          <a:bodyPr/>
          <a:lstStyle/>
          <a:p>
            <a:r>
              <a:rPr lang="en-GB" altLang="en-US" sz="3200"/>
              <a:t>Synchronous Timing Diagram</a:t>
            </a:r>
            <a:br>
              <a:rPr lang="en-GB" altLang="en-US" sz="3200"/>
            </a:br>
            <a:r>
              <a:rPr lang="en-GB" altLang="en-US" sz="3200"/>
              <a:t>Read Operation Timing</a:t>
            </a:r>
          </a:p>
        </p:txBody>
      </p:sp>
      <p:pic>
        <p:nvPicPr>
          <p:cNvPr id="34876" name="Picture 60">
            <a:extLst>
              <a:ext uri="{FF2B5EF4-FFF2-40B4-BE49-F238E27FC236}">
                <a16:creationId xmlns:a16="http://schemas.microsoft.com/office/drawing/2014/main" id="{A8DC4EDD-B158-9C49-9DF6-A5979C5E8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5666"/>
          <a:stretch>
            <a:fillRect/>
          </a:stretch>
        </p:blipFill>
        <p:spPr bwMode="auto">
          <a:xfrm>
            <a:off x="457200" y="1676400"/>
            <a:ext cx="79248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77" name="Text Box 61">
            <a:extLst>
              <a:ext uri="{FF2B5EF4-FFF2-40B4-BE49-F238E27FC236}">
                <a16:creationId xmlns:a16="http://schemas.microsoft.com/office/drawing/2014/main" id="{CE926F6D-52B0-0745-8097-357B91C04583}"/>
              </a:ext>
            </a:extLst>
          </p:cNvPr>
          <p:cNvSpPr txBox="1">
            <a:spLocks noChangeArrowheads="1"/>
          </p:cNvSpPr>
          <p:nvPr/>
        </p:nvSpPr>
        <p:spPr bwMode="auto">
          <a:xfrm>
            <a:off x="3810000" y="4724400"/>
            <a:ext cx="8493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b="0">
                <a:latin typeface="Calibri" panose="020F0502020204030204" pitchFamily="34" charset="0"/>
                <a:cs typeface="Calibri" panose="020F0502020204030204" pitchFamily="34" charset="0"/>
              </a:rPr>
              <a:t>delay</a:t>
            </a:r>
          </a:p>
        </p:txBody>
      </p:sp>
      <p:sp>
        <p:nvSpPr>
          <p:cNvPr id="34878" name="Text Box 62">
            <a:extLst>
              <a:ext uri="{FF2B5EF4-FFF2-40B4-BE49-F238E27FC236}">
                <a16:creationId xmlns:a16="http://schemas.microsoft.com/office/drawing/2014/main" id="{0BE30382-B02D-F845-ABEE-40FF1D5A8A45}"/>
              </a:ext>
            </a:extLst>
          </p:cNvPr>
          <p:cNvSpPr txBox="1">
            <a:spLocks noChangeArrowheads="1"/>
          </p:cNvSpPr>
          <p:nvPr/>
        </p:nvSpPr>
        <p:spPr bwMode="auto">
          <a:xfrm>
            <a:off x="3657600" y="2376488"/>
            <a:ext cx="522871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800" b="0" dirty="0">
                <a:latin typeface="Calibri" panose="020F0502020204030204" pitchFamily="34" charset="0"/>
                <a:cs typeface="Calibri" panose="020F0502020204030204" pitchFamily="34" charset="0"/>
              </a:rPr>
              <a:t>Indicates read/address lines valid, noticed by memory</a:t>
            </a:r>
          </a:p>
        </p:txBody>
      </p:sp>
      <p:sp>
        <p:nvSpPr>
          <p:cNvPr id="34879" name="Text Box 63">
            <a:extLst>
              <a:ext uri="{FF2B5EF4-FFF2-40B4-BE49-F238E27FC236}">
                <a16:creationId xmlns:a16="http://schemas.microsoft.com/office/drawing/2014/main" id="{644F55C8-F30C-5A4F-9086-C52DD4DD3A43}"/>
              </a:ext>
            </a:extLst>
          </p:cNvPr>
          <p:cNvSpPr txBox="1">
            <a:spLocks noChangeArrowheads="1"/>
          </p:cNvSpPr>
          <p:nvPr/>
        </p:nvSpPr>
        <p:spPr bwMode="auto">
          <a:xfrm>
            <a:off x="3657600" y="3290888"/>
            <a:ext cx="357352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800" b="0">
                <a:latin typeface="Calibri" panose="020F0502020204030204" pitchFamily="34" charset="0"/>
                <a:cs typeface="Calibri" panose="020F0502020204030204" pitchFamily="34" charset="0"/>
              </a:rPr>
              <a:t>Indicates we want to read, not write</a:t>
            </a:r>
          </a:p>
        </p:txBody>
      </p:sp>
      <p:sp>
        <p:nvSpPr>
          <p:cNvPr id="34880" name="Text Box 64">
            <a:extLst>
              <a:ext uri="{FF2B5EF4-FFF2-40B4-BE49-F238E27FC236}">
                <a16:creationId xmlns:a16="http://schemas.microsoft.com/office/drawing/2014/main" id="{FB7103C4-5532-DA46-9F66-7C8FEB721741}"/>
              </a:ext>
            </a:extLst>
          </p:cNvPr>
          <p:cNvSpPr txBox="1">
            <a:spLocks noChangeArrowheads="1"/>
          </p:cNvSpPr>
          <p:nvPr/>
        </p:nvSpPr>
        <p:spPr bwMode="auto">
          <a:xfrm>
            <a:off x="3657600" y="4281488"/>
            <a:ext cx="313500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800" b="0">
                <a:latin typeface="Calibri" panose="020F0502020204030204" pitchFamily="34" charset="0"/>
                <a:cs typeface="Calibri" panose="020F0502020204030204" pitchFamily="34" charset="0"/>
              </a:rPr>
              <a:t>Address from memory we want</a:t>
            </a:r>
          </a:p>
        </p:txBody>
      </p:sp>
      <p:sp>
        <p:nvSpPr>
          <p:cNvPr id="34881" name="Text Box 65">
            <a:extLst>
              <a:ext uri="{FF2B5EF4-FFF2-40B4-BE49-F238E27FC236}">
                <a16:creationId xmlns:a16="http://schemas.microsoft.com/office/drawing/2014/main" id="{6A316D18-65A9-E441-9A1D-24CA673C08D2}"/>
              </a:ext>
            </a:extLst>
          </p:cNvPr>
          <p:cNvSpPr txBox="1">
            <a:spLocks noChangeArrowheads="1"/>
          </p:cNvSpPr>
          <p:nvPr/>
        </p:nvSpPr>
        <p:spPr bwMode="auto">
          <a:xfrm>
            <a:off x="6019800" y="5029200"/>
            <a:ext cx="196801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800" b="0">
                <a:latin typeface="Calibri" panose="020F0502020204030204" pitchFamily="34" charset="0"/>
                <a:cs typeface="Calibri" panose="020F0502020204030204" pitchFamily="34" charset="0"/>
              </a:rPr>
              <a:t>Data from memory</a:t>
            </a:r>
          </a:p>
        </p:txBody>
      </p:sp>
      <p:sp>
        <p:nvSpPr>
          <p:cNvPr id="34883" name="Text Box 67">
            <a:extLst>
              <a:ext uri="{FF2B5EF4-FFF2-40B4-BE49-F238E27FC236}">
                <a16:creationId xmlns:a16="http://schemas.microsoft.com/office/drawing/2014/main" id="{C544A8CE-6D0E-A044-845B-A61B9B8E3192}"/>
              </a:ext>
            </a:extLst>
          </p:cNvPr>
          <p:cNvSpPr txBox="1">
            <a:spLocks noChangeArrowheads="1"/>
          </p:cNvSpPr>
          <p:nvPr/>
        </p:nvSpPr>
        <p:spPr bwMode="auto">
          <a:xfrm>
            <a:off x="6019800" y="6034088"/>
            <a:ext cx="24655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800" b="0">
                <a:latin typeface="Calibri" panose="020F0502020204030204" pitchFamily="34" charset="0"/>
                <a:cs typeface="Calibri" panose="020F0502020204030204" pitchFamily="34" charset="0"/>
              </a:rPr>
              <a:t>Indicates data lines valid</a:t>
            </a:r>
          </a:p>
        </p:txBody>
      </p:sp>
      <p:sp>
        <p:nvSpPr>
          <p:cNvPr id="10" name="Footer Placeholder 3">
            <a:extLst>
              <a:ext uri="{FF2B5EF4-FFF2-40B4-BE49-F238E27FC236}">
                <a16:creationId xmlns:a16="http://schemas.microsoft.com/office/drawing/2014/main" id="{934B8201-81C3-1744-A39D-A1A8CF9C6A82}"/>
              </a:ext>
            </a:extLst>
          </p:cNvPr>
          <p:cNvSpPr>
            <a:spLocks noGrp="1"/>
          </p:cNvSpPr>
          <p:nvPr>
            <p:ph type="ftr" sz="quarter" idx="10"/>
          </p:nvPr>
        </p:nvSpPr>
        <p:spPr>
          <a:xfrm>
            <a:off x="396874" y="6444877"/>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2881318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EF9D33A0-C5B2-804E-AD90-55B9158F9949}"/>
              </a:ext>
            </a:extLst>
          </p:cNvPr>
          <p:cNvSpPr>
            <a:spLocks noGrp="1" noChangeArrowheads="1"/>
          </p:cNvSpPr>
          <p:nvPr>
            <p:ph type="title"/>
          </p:nvPr>
        </p:nvSpPr>
        <p:spPr/>
        <p:txBody>
          <a:bodyPr/>
          <a:lstStyle/>
          <a:p>
            <a:r>
              <a:rPr lang="en-US" altLang="en-US"/>
              <a:t>Synchronous - Disadvantages</a:t>
            </a:r>
          </a:p>
        </p:txBody>
      </p:sp>
      <p:sp>
        <p:nvSpPr>
          <p:cNvPr id="122883" name="Rectangle 3">
            <a:extLst>
              <a:ext uri="{FF2B5EF4-FFF2-40B4-BE49-F238E27FC236}">
                <a16:creationId xmlns:a16="http://schemas.microsoft.com/office/drawing/2014/main" id="{AAE00479-D78F-EE48-8707-670A617970B6}"/>
              </a:ext>
            </a:extLst>
          </p:cNvPr>
          <p:cNvSpPr>
            <a:spLocks noGrp="1" noChangeArrowheads="1"/>
          </p:cNvSpPr>
          <p:nvPr>
            <p:ph type="body" idx="1"/>
          </p:nvPr>
        </p:nvSpPr>
        <p:spPr/>
        <p:txBody>
          <a:bodyPr/>
          <a:lstStyle/>
          <a:p>
            <a:pPr>
              <a:lnSpc>
                <a:spcPct val="90000"/>
              </a:lnSpc>
            </a:pPr>
            <a:r>
              <a:rPr lang="en-US" altLang="en-US"/>
              <a:t>Although synchronous clocks are simple, there are some disadvantages</a:t>
            </a:r>
          </a:p>
          <a:p>
            <a:pPr lvl="1">
              <a:lnSpc>
                <a:spcPct val="90000"/>
              </a:lnSpc>
            </a:pPr>
            <a:r>
              <a:rPr lang="en-US" altLang="en-US"/>
              <a:t>Everything done in multiples of clock, so something finishing in 3.1 cycles takes 4 cycles</a:t>
            </a:r>
          </a:p>
          <a:p>
            <a:pPr lvl="1">
              <a:lnSpc>
                <a:spcPct val="90000"/>
              </a:lnSpc>
            </a:pPr>
            <a:r>
              <a:rPr lang="en-US" altLang="en-US"/>
              <a:t>With a mixture of fast and slow devices, we have to wait for the slowest device</a:t>
            </a:r>
          </a:p>
          <a:p>
            <a:pPr lvl="2">
              <a:lnSpc>
                <a:spcPct val="90000"/>
              </a:lnSpc>
            </a:pPr>
            <a:r>
              <a:rPr lang="en-US" altLang="en-US"/>
              <a:t>Faster devices can’t run at their capacity, all devices are tied to a fixed clock rate</a:t>
            </a:r>
          </a:p>
          <a:p>
            <a:pPr lvl="2">
              <a:lnSpc>
                <a:spcPct val="90000"/>
              </a:lnSpc>
            </a:pPr>
            <a:r>
              <a:rPr lang="en-US" altLang="en-US"/>
              <a:t>Consider memory device speed faster than 10ns, no speedup increase for 100Mhz clock</a:t>
            </a:r>
          </a:p>
          <a:p>
            <a:pPr>
              <a:lnSpc>
                <a:spcPct val="90000"/>
              </a:lnSpc>
            </a:pPr>
            <a:r>
              <a:rPr lang="en-US" altLang="en-US"/>
              <a:t>One solution: Use asynchronous bus</a:t>
            </a:r>
          </a:p>
        </p:txBody>
      </p:sp>
      <p:sp>
        <p:nvSpPr>
          <p:cNvPr id="4" name="Footer Placeholder 3">
            <a:extLst>
              <a:ext uri="{FF2B5EF4-FFF2-40B4-BE49-F238E27FC236}">
                <a16:creationId xmlns:a16="http://schemas.microsoft.com/office/drawing/2014/main" id="{55C88F23-2E2D-4044-B252-BFFDEA028B82}"/>
              </a:ext>
            </a:extLst>
          </p:cNvPr>
          <p:cNvSpPr>
            <a:spLocks noGrp="1"/>
          </p:cNvSpPr>
          <p:nvPr>
            <p:ph type="ftr" sz="quarter" idx="10"/>
          </p:nvPr>
        </p:nvSpPr>
        <p:spPr>
          <a:xfrm>
            <a:off x="396874" y="6444877"/>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25586240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588C32C-79ED-1E43-AE90-1B750E7FAC81}"/>
              </a:ext>
            </a:extLst>
          </p:cNvPr>
          <p:cNvSpPr>
            <a:spLocks noGrp="1" noChangeArrowheads="1"/>
          </p:cNvSpPr>
          <p:nvPr>
            <p:ph type="body" idx="1"/>
          </p:nvPr>
        </p:nvSpPr>
        <p:spPr>
          <a:xfrm>
            <a:off x="476250" y="1052736"/>
            <a:ext cx="8191500" cy="455714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en-US" dirty="0"/>
              <a:t>It is not clocked - </a:t>
            </a:r>
            <a:r>
              <a:rPr lang="en-IN" dirty="0"/>
              <a:t>No clock signal to synchronize actions</a:t>
            </a:r>
          </a:p>
          <a:p>
            <a:pPr>
              <a:lnSpc>
                <a:spcPct val="90000"/>
              </a:lnSpc>
            </a:pPr>
            <a:r>
              <a:rPr lang="en-US" altLang="en-US" dirty="0"/>
              <a:t>Occurrence of one event on the bus follows and depends on a previous event</a:t>
            </a:r>
          </a:p>
          <a:p>
            <a:pPr>
              <a:lnSpc>
                <a:spcPct val="90000"/>
              </a:lnSpc>
            </a:pPr>
            <a:r>
              <a:rPr lang="en-US" altLang="en-US" dirty="0"/>
              <a:t>Requires tracking of state, hard to debug, but potential for higher performance</a:t>
            </a:r>
          </a:p>
          <a:p>
            <a:r>
              <a:rPr lang="en-IN" dirty="0"/>
              <a:t>Operates in master-slave mode</a:t>
            </a:r>
          </a:p>
          <a:p>
            <a:r>
              <a:rPr lang="en-IN" dirty="0"/>
              <a:t>Uses handshaking to perform a bus transaction</a:t>
            </a:r>
            <a:endParaRPr lang="en-US" altLang="en-US" dirty="0"/>
          </a:p>
          <a:p>
            <a:r>
              <a:rPr lang="en-US" altLang="en-US" dirty="0"/>
              <a:t>It can accommodate a wide range of devices</a:t>
            </a:r>
          </a:p>
          <a:p>
            <a:r>
              <a:rPr lang="en-US" altLang="en-US" dirty="0"/>
              <a:t>It can be lengthened without worrying about clock skew</a:t>
            </a:r>
          </a:p>
          <a:p>
            <a:r>
              <a:rPr lang="en-US" altLang="en-US" dirty="0"/>
              <a:t>It requires a handshaking protocol</a:t>
            </a:r>
          </a:p>
          <a:p>
            <a:pPr>
              <a:lnSpc>
                <a:spcPct val="90000"/>
              </a:lnSpc>
            </a:pPr>
            <a:r>
              <a:rPr lang="en-US" altLang="en-US" dirty="0"/>
              <a:t>Also used with networking</a:t>
            </a:r>
          </a:p>
          <a:p>
            <a:pPr lvl="1">
              <a:lnSpc>
                <a:spcPct val="90000"/>
              </a:lnSpc>
            </a:pPr>
            <a:r>
              <a:rPr lang="en-US" altLang="en-US" dirty="0"/>
              <a:t>Problem with “drift” and loss of synchronization</a:t>
            </a:r>
          </a:p>
          <a:p>
            <a:pPr lvl="1">
              <a:lnSpc>
                <a:spcPct val="90000"/>
              </a:lnSpc>
            </a:pPr>
            <a:r>
              <a:rPr lang="en-US" altLang="en-US" dirty="0"/>
              <a:t>Some use self-clocking codes, e.g. Ethernet</a:t>
            </a:r>
          </a:p>
          <a:p>
            <a:endParaRPr lang="en-US" altLang="en-US" dirty="0"/>
          </a:p>
        </p:txBody>
      </p:sp>
      <p:sp>
        <p:nvSpPr>
          <p:cNvPr id="391171" name="Rectangle 3">
            <a:extLst>
              <a:ext uri="{FF2B5EF4-FFF2-40B4-BE49-F238E27FC236}">
                <a16:creationId xmlns:a16="http://schemas.microsoft.com/office/drawing/2014/main" id="{C9767700-E919-044A-AEA5-3ADADCA4EF0E}"/>
              </a:ext>
            </a:extLst>
          </p:cNvPr>
          <p:cNvSpPr>
            <a:spLocks noGrp="1" noChangeArrowheads="1"/>
          </p:cNvSpPr>
          <p:nvPr>
            <p:ph type="title"/>
          </p:nvPr>
        </p:nvSpPr>
        <p:spPr>
          <a:xfrm>
            <a:off x="381000" y="332656"/>
            <a:ext cx="8382000" cy="368300"/>
          </a:xfrm>
        </p:spPr>
        <p:txBody>
          <a:bodyPr/>
          <a:lstStyle/>
          <a:p>
            <a:r>
              <a:rPr lang="en-US" altLang="en-US" dirty="0"/>
              <a:t>Asynchronous Bus</a:t>
            </a:r>
          </a:p>
        </p:txBody>
      </p:sp>
      <p:sp>
        <p:nvSpPr>
          <p:cNvPr id="4" name="Footer Placeholder 3">
            <a:extLst>
              <a:ext uri="{FF2B5EF4-FFF2-40B4-BE49-F238E27FC236}">
                <a16:creationId xmlns:a16="http://schemas.microsoft.com/office/drawing/2014/main" id="{8FE5B69B-6FB1-5A4A-A075-A705B810AD9D}"/>
              </a:ext>
            </a:extLst>
          </p:cNvPr>
          <p:cNvSpPr>
            <a:spLocks noGrp="1"/>
          </p:cNvSpPr>
          <p:nvPr>
            <p:ph type="ftr" sz="quarter" idx="10"/>
          </p:nvPr>
        </p:nvSpPr>
        <p:spPr>
          <a:xfrm>
            <a:off x="396874" y="6444877"/>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2026135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C0016C1-FD5B-9F4D-AAB5-ADE6BE6CFFAB}"/>
              </a:ext>
            </a:extLst>
          </p:cNvPr>
          <p:cNvSpPr>
            <a:spLocks noGrp="1" noChangeArrowheads="1"/>
          </p:cNvSpPr>
          <p:nvPr>
            <p:ph type="title"/>
          </p:nvPr>
        </p:nvSpPr>
        <p:spPr/>
        <p:txBody>
          <a:bodyPr/>
          <a:lstStyle/>
          <a:p>
            <a:r>
              <a:rPr lang="en-GB" altLang="en-US"/>
              <a:t>Asynchronous Timing Diagram</a:t>
            </a:r>
          </a:p>
        </p:txBody>
      </p:sp>
      <p:pic>
        <p:nvPicPr>
          <p:cNvPr id="35899" name="Picture 59">
            <a:extLst>
              <a:ext uri="{FF2B5EF4-FFF2-40B4-BE49-F238E27FC236}">
                <a16:creationId xmlns:a16="http://schemas.microsoft.com/office/drawing/2014/main" id="{44DD0902-0A19-A042-9477-45D12C538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266" b="10339"/>
          <a:stretch>
            <a:fillRect/>
          </a:stretch>
        </p:blipFill>
        <p:spPr bwMode="auto">
          <a:xfrm>
            <a:off x="228600" y="1752600"/>
            <a:ext cx="88392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900" name="Text Box 60">
            <a:extLst>
              <a:ext uri="{FF2B5EF4-FFF2-40B4-BE49-F238E27FC236}">
                <a16:creationId xmlns:a16="http://schemas.microsoft.com/office/drawing/2014/main" id="{D4CA6C88-C250-EB45-969A-6D9E0798BFAB}"/>
              </a:ext>
            </a:extLst>
          </p:cNvPr>
          <p:cNvSpPr txBox="1">
            <a:spLocks noChangeArrowheads="1"/>
          </p:cNvSpPr>
          <p:nvPr/>
        </p:nvSpPr>
        <p:spPr bwMode="auto">
          <a:xfrm>
            <a:off x="381000" y="2286000"/>
            <a:ext cx="168422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b="0">
                <a:latin typeface="Calibri" panose="020F0502020204030204" pitchFamily="34" charset="0"/>
                <a:cs typeface="Calibri" panose="020F0502020204030204" pitchFamily="34" charset="0"/>
              </a:rPr>
              <a:t>Master sync</a:t>
            </a:r>
          </a:p>
        </p:txBody>
      </p:sp>
      <p:sp>
        <p:nvSpPr>
          <p:cNvPr id="35901" name="Text Box 61">
            <a:extLst>
              <a:ext uri="{FF2B5EF4-FFF2-40B4-BE49-F238E27FC236}">
                <a16:creationId xmlns:a16="http://schemas.microsoft.com/office/drawing/2014/main" id="{505454D0-2373-314C-9AF1-9B485EBD1950}"/>
              </a:ext>
            </a:extLst>
          </p:cNvPr>
          <p:cNvSpPr txBox="1">
            <a:spLocks noChangeArrowheads="1"/>
          </p:cNvSpPr>
          <p:nvPr/>
        </p:nvSpPr>
        <p:spPr bwMode="auto">
          <a:xfrm>
            <a:off x="304800" y="3200400"/>
            <a:ext cx="144082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b="0">
                <a:latin typeface="Calibri" panose="020F0502020204030204" pitchFamily="34" charset="0"/>
                <a:cs typeface="Calibri" panose="020F0502020204030204" pitchFamily="34" charset="0"/>
              </a:rPr>
              <a:t>Slave sync</a:t>
            </a:r>
          </a:p>
        </p:txBody>
      </p:sp>
      <p:sp>
        <p:nvSpPr>
          <p:cNvPr id="35902" name="Text Box 62">
            <a:extLst>
              <a:ext uri="{FF2B5EF4-FFF2-40B4-BE49-F238E27FC236}">
                <a16:creationId xmlns:a16="http://schemas.microsoft.com/office/drawing/2014/main" id="{AAF68B1A-955C-0B49-A8E8-A5626CAD8039}"/>
              </a:ext>
            </a:extLst>
          </p:cNvPr>
          <p:cNvSpPr txBox="1">
            <a:spLocks noChangeArrowheads="1"/>
          </p:cNvSpPr>
          <p:nvPr/>
        </p:nvSpPr>
        <p:spPr bwMode="auto">
          <a:xfrm>
            <a:off x="3186113" y="1585913"/>
            <a:ext cx="3652388"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600" b="0">
                <a:latin typeface="Calibri" panose="020F0502020204030204" pitchFamily="34" charset="0"/>
                <a:cs typeface="Calibri" panose="020F0502020204030204" pitchFamily="34" charset="0"/>
              </a:rPr>
              <a:t>Asserted once read/address lines stabilize</a:t>
            </a:r>
          </a:p>
        </p:txBody>
      </p:sp>
      <p:sp>
        <p:nvSpPr>
          <p:cNvPr id="35904" name="Text Box 64">
            <a:extLst>
              <a:ext uri="{FF2B5EF4-FFF2-40B4-BE49-F238E27FC236}">
                <a16:creationId xmlns:a16="http://schemas.microsoft.com/office/drawing/2014/main" id="{86B50F65-8F88-874F-B2B8-147D769FE34E}"/>
              </a:ext>
            </a:extLst>
          </p:cNvPr>
          <p:cNvSpPr txBox="1">
            <a:spLocks noChangeArrowheads="1"/>
          </p:cNvSpPr>
          <p:nvPr/>
        </p:nvSpPr>
        <p:spPr bwMode="auto">
          <a:xfrm>
            <a:off x="4876800" y="2711450"/>
            <a:ext cx="3547936"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600" b="0">
                <a:latin typeface="Calibri" panose="020F0502020204030204" pitchFamily="34" charset="0"/>
                <a:cs typeface="Calibri" panose="020F0502020204030204" pitchFamily="34" charset="0"/>
              </a:rPr>
              <a:t>Slave = memory, ACK’s master sync</a:t>
            </a:r>
          </a:p>
          <a:p>
            <a:r>
              <a:rPr lang="en-US" altLang="en-US" sz="1600" b="0">
                <a:latin typeface="Calibri" panose="020F0502020204030204" pitchFamily="34" charset="0"/>
                <a:cs typeface="Calibri" panose="020F0502020204030204" pitchFamily="34" charset="0"/>
              </a:rPr>
              <a:t>Master reads the data from the data bus</a:t>
            </a:r>
          </a:p>
        </p:txBody>
      </p:sp>
      <p:sp>
        <p:nvSpPr>
          <p:cNvPr id="35905" name="Text Box 65">
            <a:extLst>
              <a:ext uri="{FF2B5EF4-FFF2-40B4-BE49-F238E27FC236}">
                <a16:creationId xmlns:a16="http://schemas.microsoft.com/office/drawing/2014/main" id="{09022B14-FC14-A444-B783-25803E5BFC4A}"/>
              </a:ext>
            </a:extLst>
          </p:cNvPr>
          <p:cNvSpPr txBox="1">
            <a:spLocks noChangeArrowheads="1"/>
          </p:cNvSpPr>
          <p:nvPr/>
        </p:nvSpPr>
        <p:spPr bwMode="auto">
          <a:xfrm>
            <a:off x="4953000" y="5607050"/>
            <a:ext cx="3087040"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600" b="0">
                <a:latin typeface="Calibri" panose="020F0502020204030204" pitchFamily="34" charset="0"/>
                <a:cs typeface="Calibri" panose="020F0502020204030204" pitchFamily="34" charset="0"/>
              </a:rPr>
              <a:t>Slave places requested data on bus</a:t>
            </a:r>
          </a:p>
        </p:txBody>
      </p:sp>
      <p:sp>
        <p:nvSpPr>
          <p:cNvPr id="35906" name="Text Box 66">
            <a:extLst>
              <a:ext uri="{FF2B5EF4-FFF2-40B4-BE49-F238E27FC236}">
                <a16:creationId xmlns:a16="http://schemas.microsoft.com/office/drawing/2014/main" id="{C941C820-DC72-3E46-8663-87F9CF52BA45}"/>
              </a:ext>
            </a:extLst>
          </p:cNvPr>
          <p:cNvSpPr txBox="1">
            <a:spLocks noChangeArrowheads="1"/>
          </p:cNvSpPr>
          <p:nvPr/>
        </p:nvSpPr>
        <p:spPr bwMode="auto">
          <a:xfrm>
            <a:off x="4510088" y="1873250"/>
            <a:ext cx="3012597"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sz="1600" b="0">
                <a:latin typeface="Calibri" panose="020F0502020204030204" pitchFamily="34" charset="0"/>
                <a:cs typeface="Calibri" panose="020F0502020204030204" pitchFamily="34" charset="0"/>
              </a:rPr>
              <a:t>Deasserted when finished reading</a:t>
            </a:r>
          </a:p>
        </p:txBody>
      </p:sp>
      <p:sp>
        <p:nvSpPr>
          <p:cNvPr id="10" name="Footer Placeholder 3">
            <a:extLst>
              <a:ext uri="{FF2B5EF4-FFF2-40B4-BE49-F238E27FC236}">
                <a16:creationId xmlns:a16="http://schemas.microsoft.com/office/drawing/2014/main" id="{90FFBD64-800E-8447-8CC7-86E94FFF4F88}"/>
              </a:ext>
            </a:extLst>
          </p:cNvPr>
          <p:cNvSpPr>
            <a:spLocks noGrp="1"/>
          </p:cNvSpPr>
          <p:nvPr>
            <p:ph type="ftr" sz="quarter" idx="10"/>
          </p:nvPr>
        </p:nvSpPr>
        <p:spPr>
          <a:xfrm>
            <a:off x="228600" y="6492875"/>
            <a:ext cx="3455045" cy="365125"/>
          </a:xfrm>
        </p:spPr>
        <p:txBody>
          <a:bodyPr/>
          <a:lstStyle/>
          <a:p>
            <a:r>
              <a:rPr lang="en-US" b="0" dirty="0">
                <a:solidFill>
                  <a:schemeClr val="bg1">
                    <a:lumMod val="65000"/>
                  </a:schemeClr>
                </a:solidFill>
              </a:rPr>
              <a:t>Computer Organization Book: William Stallings</a:t>
            </a:r>
          </a:p>
        </p:txBody>
      </p:sp>
    </p:spTree>
    <p:extLst>
      <p:ext uri="{BB962C8B-B14F-4D97-AF65-F5344CB8AC3E}">
        <p14:creationId xmlns:p14="http://schemas.microsoft.com/office/powerpoint/2010/main" val="393697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ym typeface="Calibri"/>
              </a:rPr>
              <a:t>Five Components of a Computer</a:t>
            </a:r>
            <a:endParaRPr dirty="0">
              <a:sym typeface="Calibri"/>
            </a:endParaRPr>
          </a:p>
        </p:txBody>
      </p:sp>
      <p:sp>
        <p:nvSpPr>
          <p:cNvPr id="219" name="Google Shape;219;p27"/>
          <p:cNvSpPr txBox="1">
            <a:spLocks noGrp="1"/>
          </p:cNvSpPr>
          <p:nvPr>
            <p:ph idx="1"/>
          </p:nvPr>
        </p:nvSpPr>
        <p:spPr>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sym typeface="Calibri"/>
              </a:rPr>
              <a:t>Components a computer needs to work</a:t>
            </a:r>
            <a:endParaRPr dirty="0"/>
          </a:p>
          <a:p>
            <a:pPr lvl="1"/>
            <a:r>
              <a:rPr lang="en-US" dirty="0">
                <a:sym typeface="Calibri"/>
              </a:rPr>
              <a:t>Control</a:t>
            </a:r>
            <a:endParaRPr dirty="0"/>
          </a:p>
          <a:p>
            <a:pPr lvl="1"/>
            <a:r>
              <a:rPr lang="en-US" dirty="0">
                <a:sym typeface="Calibri"/>
              </a:rPr>
              <a:t>Datapath</a:t>
            </a:r>
            <a:endParaRPr dirty="0">
              <a:sym typeface="Calibri"/>
            </a:endParaRPr>
          </a:p>
          <a:p>
            <a:pPr lvl="1"/>
            <a:r>
              <a:rPr lang="en-US" dirty="0">
                <a:sym typeface="Calibri"/>
              </a:rPr>
              <a:t>Memory</a:t>
            </a:r>
            <a:endParaRPr dirty="0"/>
          </a:p>
          <a:p>
            <a:pPr lvl="1"/>
            <a:r>
              <a:rPr lang="en-US" dirty="0">
                <a:sym typeface="Calibri"/>
              </a:rPr>
              <a:t>Input</a:t>
            </a:r>
            <a:endParaRPr dirty="0"/>
          </a:p>
          <a:p>
            <a:pPr lvl="1"/>
            <a:r>
              <a:rPr lang="en-US" dirty="0">
                <a:sym typeface="Calibri"/>
              </a:rPr>
              <a:t>Output</a:t>
            </a:r>
            <a:endParaRPr dirty="0"/>
          </a:p>
          <a:p>
            <a:pPr lvl="1"/>
            <a:endParaRPr dirty="0">
              <a:sym typeface="Calibri"/>
            </a:endParaRPr>
          </a:p>
          <a:p>
            <a:pPr lvl="1"/>
            <a:endParaRPr dirty="0">
              <a:sym typeface="Calibri"/>
            </a:endParaRPr>
          </a:p>
        </p:txBody>
      </p:sp>
      <p:sp>
        <p:nvSpPr>
          <p:cNvPr id="220" name="Google Shape;220;p27"/>
          <p:cNvSpPr txBox="1">
            <a:spLocks noGrp="1"/>
          </p:cNvSpPr>
          <p:nvPr>
            <p:ph type="sldNum" idx="12"/>
          </p:nvPr>
        </p:nvSpPr>
        <p:spPr>
          <a:xfrm>
            <a:off x="70104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
        <p:nvSpPr>
          <p:cNvPr id="221" name="Google Shape;221;p27"/>
          <p:cNvSpPr/>
          <p:nvPr/>
        </p:nvSpPr>
        <p:spPr>
          <a:xfrm>
            <a:off x="3200400" y="2560320"/>
            <a:ext cx="5029200" cy="3017520"/>
          </a:xfrm>
          <a:prstGeom prst="rect">
            <a:avLst/>
          </a:prstGeom>
          <a:noFill/>
          <a:ln w="12700" cap="flat" cmpd="sng">
            <a:solidFill>
              <a:schemeClr val="dk1"/>
            </a:solidFill>
            <a:prstDash val="solid"/>
            <a:miter lim="8000"/>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2" name="Google Shape;222;p27"/>
          <p:cNvSpPr/>
          <p:nvPr/>
        </p:nvSpPr>
        <p:spPr>
          <a:xfrm>
            <a:off x="3429000" y="3108960"/>
            <a:ext cx="1371600" cy="2240280"/>
          </a:xfrm>
          <a:prstGeom prst="rect">
            <a:avLst/>
          </a:prstGeom>
          <a:noFill/>
          <a:ln w="12700" cap="flat" cmpd="sng">
            <a:solidFill>
              <a:schemeClr val="dk1"/>
            </a:solidFill>
            <a:prstDash val="solid"/>
            <a:miter lim="8000"/>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3" name="Google Shape;223;p27"/>
          <p:cNvSpPr/>
          <p:nvPr/>
        </p:nvSpPr>
        <p:spPr>
          <a:xfrm>
            <a:off x="3429000" y="3255264"/>
            <a:ext cx="1371600" cy="528638"/>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Processor</a:t>
            </a:r>
            <a:endParaRPr sz="1400" b="0" i="0" u="none" strike="noStrike" cap="none">
              <a:solidFill>
                <a:srgbClr val="000000"/>
              </a:solidFill>
              <a:latin typeface="Arial"/>
              <a:ea typeface="Arial"/>
              <a:cs typeface="Arial"/>
              <a:sym typeface="Arial"/>
            </a:endParaRPr>
          </a:p>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24" name="Google Shape;224;p27"/>
          <p:cNvSpPr/>
          <p:nvPr/>
        </p:nvSpPr>
        <p:spPr>
          <a:xfrm>
            <a:off x="5029200" y="3108960"/>
            <a:ext cx="1371600" cy="2240280"/>
          </a:xfrm>
          <a:prstGeom prst="rect">
            <a:avLst/>
          </a:prstGeom>
          <a:noFill/>
          <a:ln w="12700" cap="flat" cmpd="sng">
            <a:solidFill>
              <a:schemeClr val="dk1"/>
            </a:solidFill>
            <a:prstDash val="solid"/>
            <a:miter lim="8000"/>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5" name="Google Shape;225;p27"/>
          <p:cNvSpPr/>
          <p:nvPr/>
        </p:nvSpPr>
        <p:spPr>
          <a:xfrm>
            <a:off x="6629400" y="3108960"/>
            <a:ext cx="1371600" cy="2240280"/>
          </a:xfrm>
          <a:prstGeom prst="rect">
            <a:avLst/>
          </a:prstGeom>
          <a:noFill/>
          <a:ln w="12700" cap="flat" cmpd="sng">
            <a:solidFill>
              <a:schemeClr val="dk1"/>
            </a:solidFill>
            <a:prstDash val="solid"/>
            <a:miter lim="8000"/>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6" name="Google Shape;226;p27"/>
          <p:cNvSpPr/>
          <p:nvPr/>
        </p:nvSpPr>
        <p:spPr>
          <a:xfrm>
            <a:off x="3200400" y="2641600"/>
            <a:ext cx="5029200" cy="469872"/>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3200"/>
              <a:buFont typeface="Arial"/>
              <a:buNone/>
            </a:pPr>
            <a:r>
              <a:rPr lang="en-US" sz="3200" b="1" i="0" u="none" strike="noStrike" cap="none">
                <a:solidFill>
                  <a:schemeClr val="dk1"/>
                </a:solidFill>
                <a:latin typeface="Arial"/>
                <a:ea typeface="Arial"/>
                <a:cs typeface="Arial"/>
                <a:sym typeface="Arial"/>
              </a:rPr>
              <a:t>Computer</a:t>
            </a:r>
            <a:endParaRPr sz="1400" b="0" i="0" u="none" strike="noStrike" cap="none">
              <a:solidFill>
                <a:srgbClr val="000000"/>
              </a:solidFill>
              <a:latin typeface="Arial"/>
              <a:ea typeface="Arial"/>
              <a:cs typeface="Arial"/>
              <a:sym typeface="Arial"/>
            </a:endParaRPr>
          </a:p>
        </p:txBody>
      </p:sp>
      <p:sp>
        <p:nvSpPr>
          <p:cNvPr id="227" name="Google Shape;227;p27"/>
          <p:cNvSpPr/>
          <p:nvPr/>
        </p:nvSpPr>
        <p:spPr>
          <a:xfrm>
            <a:off x="3575304" y="3657600"/>
            <a:ext cx="1079500" cy="596900"/>
          </a:xfrm>
          <a:prstGeom prst="roundRect">
            <a:avLst>
              <a:gd name="adj" fmla="val 12495"/>
            </a:avLst>
          </a:prstGeom>
          <a:solidFill>
            <a:schemeClr val="lt1"/>
          </a:solidFill>
          <a:ln w="12700" cap="flat" cmpd="sng">
            <a:solidFill>
              <a:schemeClr val="dk1"/>
            </a:solidFill>
            <a:prstDash val="solid"/>
            <a:round/>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8" name="Google Shape;228;p27"/>
          <p:cNvSpPr/>
          <p:nvPr/>
        </p:nvSpPr>
        <p:spPr>
          <a:xfrm>
            <a:off x="3575304" y="4572000"/>
            <a:ext cx="1079500" cy="596900"/>
          </a:xfrm>
          <a:prstGeom prst="roundRect">
            <a:avLst>
              <a:gd name="adj" fmla="val 12495"/>
            </a:avLst>
          </a:prstGeom>
          <a:solidFill>
            <a:schemeClr val="lt1"/>
          </a:solidFill>
          <a:ln w="12700" cap="flat" cmpd="sng">
            <a:solidFill>
              <a:schemeClr val="dk1"/>
            </a:solidFill>
            <a:prstDash val="solid"/>
            <a:round/>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Helvetica Neue"/>
              <a:ea typeface="Helvetica Neue"/>
              <a:cs typeface="Helvetica Neue"/>
              <a:sym typeface="Helvetica Neue"/>
            </a:endParaRPr>
          </a:p>
        </p:txBody>
      </p:sp>
      <p:sp>
        <p:nvSpPr>
          <p:cNvPr id="229" name="Google Shape;229;p27"/>
          <p:cNvSpPr/>
          <p:nvPr/>
        </p:nvSpPr>
        <p:spPr>
          <a:xfrm>
            <a:off x="3429000" y="3703320"/>
            <a:ext cx="1371600" cy="286745"/>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Control</a:t>
            </a:r>
            <a:endParaRPr sz="1800" b="1" i="0" u="none" strike="noStrike" cap="none">
              <a:solidFill>
                <a:schemeClr val="dk1"/>
              </a:solidFill>
              <a:latin typeface="Arial"/>
              <a:ea typeface="Arial"/>
              <a:cs typeface="Arial"/>
              <a:sym typeface="Arial"/>
            </a:endParaRPr>
          </a:p>
        </p:txBody>
      </p:sp>
      <p:sp>
        <p:nvSpPr>
          <p:cNvPr id="230" name="Google Shape;230;p27"/>
          <p:cNvSpPr/>
          <p:nvPr/>
        </p:nvSpPr>
        <p:spPr>
          <a:xfrm>
            <a:off x="3439886" y="4645152"/>
            <a:ext cx="1371600" cy="286745"/>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Datapath</a:t>
            </a:r>
            <a:endParaRPr sz="1800" b="1" i="0" u="none" strike="noStrike" cap="none">
              <a:solidFill>
                <a:schemeClr val="dk1"/>
              </a:solidFill>
              <a:latin typeface="Arial"/>
              <a:ea typeface="Arial"/>
              <a:cs typeface="Arial"/>
              <a:sym typeface="Arial"/>
            </a:endParaRPr>
          </a:p>
        </p:txBody>
      </p:sp>
      <p:sp>
        <p:nvSpPr>
          <p:cNvPr id="231" name="Google Shape;231;p27"/>
          <p:cNvSpPr/>
          <p:nvPr/>
        </p:nvSpPr>
        <p:spPr>
          <a:xfrm>
            <a:off x="5029200" y="3255264"/>
            <a:ext cx="1371600" cy="522194"/>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Memory</a:t>
            </a:r>
            <a:endParaRPr sz="1400" b="0" i="0" u="none" strike="noStrike" cap="none">
              <a:solidFill>
                <a:srgbClr val="000000"/>
              </a:solidFill>
              <a:latin typeface="Arial"/>
              <a:ea typeface="Arial"/>
              <a:cs typeface="Arial"/>
              <a:sym typeface="Arial"/>
            </a:endParaRPr>
          </a:p>
          <a:p>
            <a:pPr marL="0" marR="0" lvl="0" indent="0" algn="ctr" rtl="0">
              <a:lnSpc>
                <a:spcPct val="85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232" name="Google Shape;232;p27"/>
          <p:cNvSpPr/>
          <p:nvPr/>
        </p:nvSpPr>
        <p:spPr>
          <a:xfrm>
            <a:off x="6629400" y="3255264"/>
            <a:ext cx="1371600" cy="293688"/>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Devices</a:t>
            </a:r>
            <a:endParaRPr sz="1400" b="0" i="0" u="none" strike="noStrike" cap="none">
              <a:solidFill>
                <a:srgbClr val="000000"/>
              </a:solidFill>
              <a:latin typeface="Arial"/>
              <a:ea typeface="Arial"/>
              <a:cs typeface="Arial"/>
              <a:sym typeface="Arial"/>
            </a:endParaRPr>
          </a:p>
        </p:txBody>
      </p:sp>
      <p:sp>
        <p:nvSpPr>
          <p:cNvPr id="233" name="Google Shape;233;p27"/>
          <p:cNvSpPr/>
          <p:nvPr/>
        </p:nvSpPr>
        <p:spPr>
          <a:xfrm>
            <a:off x="6775704" y="3657600"/>
            <a:ext cx="1079500" cy="596900"/>
          </a:xfrm>
          <a:prstGeom prst="roundRect">
            <a:avLst>
              <a:gd name="adj" fmla="val 12495"/>
            </a:avLst>
          </a:prstGeom>
          <a:solidFill>
            <a:schemeClr val="lt1"/>
          </a:solidFill>
          <a:ln w="12700" cap="flat" cmpd="sng">
            <a:solidFill>
              <a:schemeClr val="dk1"/>
            </a:solidFill>
            <a:prstDash val="solid"/>
            <a:round/>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34" name="Google Shape;234;p27"/>
          <p:cNvSpPr/>
          <p:nvPr/>
        </p:nvSpPr>
        <p:spPr>
          <a:xfrm>
            <a:off x="6775704" y="4572000"/>
            <a:ext cx="1079500" cy="596900"/>
          </a:xfrm>
          <a:prstGeom prst="roundRect">
            <a:avLst>
              <a:gd name="adj" fmla="val 12495"/>
            </a:avLst>
          </a:prstGeom>
          <a:solidFill>
            <a:schemeClr val="lt1"/>
          </a:solidFill>
          <a:ln w="12700" cap="flat" cmpd="sng">
            <a:solidFill>
              <a:schemeClr val="dk1"/>
            </a:solidFill>
            <a:prstDash val="solid"/>
            <a:round/>
            <a:headEnd type="none" w="sm" len="sm"/>
            <a:tailEnd type="none" w="sm" len="sm"/>
          </a:ln>
          <a:effectLst>
            <a:outerShdw blurRad="63500" dist="107763" dir="2700000" algn="ctr" rotWithShape="0">
              <a:schemeClr val="lt2">
                <a:alpha val="7450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35" name="Google Shape;235;p27"/>
          <p:cNvSpPr/>
          <p:nvPr/>
        </p:nvSpPr>
        <p:spPr>
          <a:xfrm>
            <a:off x="6629400" y="3703320"/>
            <a:ext cx="1371600" cy="293688"/>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rgbClr val="FF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236" name="Google Shape;236;p27"/>
          <p:cNvSpPr/>
          <p:nvPr/>
        </p:nvSpPr>
        <p:spPr>
          <a:xfrm>
            <a:off x="6629400" y="4645152"/>
            <a:ext cx="1371600" cy="293688"/>
          </a:xfrm>
          <a:prstGeom prst="rect">
            <a:avLst/>
          </a:prstGeom>
          <a:noFill/>
          <a:ln>
            <a:noFill/>
          </a:ln>
        </p:spPr>
        <p:txBody>
          <a:bodyPr spcFirstLastPara="1" wrap="square" lIns="63500" tIns="25400" rIns="63500" bIns="25400" anchor="t" anchorCtr="0">
            <a:noAutofit/>
          </a:bodyPr>
          <a:lstStyle/>
          <a:p>
            <a:pPr marL="0" marR="0" lvl="0" indent="0" algn="ctr" rtl="0">
              <a:lnSpc>
                <a:spcPct val="85000"/>
              </a:lnSpc>
              <a:spcBef>
                <a:spcPts val="0"/>
              </a:spcBef>
              <a:spcAft>
                <a:spcPts val="0"/>
              </a:spcAft>
              <a:buClr>
                <a:srgbClr val="000000"/>
              </a:buClr>
              <a:buSzPts val="1800"/>
              <a:buFont typeface="Arial"/>
              <a:buNone/>
            </a:pPr>
            <a:r>
              <a:rPr lang="en-US" sz="1800" b="1" i="0" u="none" strike="noStrike" cap="none">
                <a:solidFill>
                  <a:srgbClr val="FF0000"/>
                </a:solidFill>
                <a:latin typeface="Arial"/>
                <a:ea typeface="Arial"/>
                <a:cs typeface="Arial"/>
                <a:sym typeface="Arial"/>
              </a:rPr>
              <a:t>Output</a:t>
            </a:r>
            <a:endParaRPr sz="1400" b="0" i="0" u="none" strike="noStrike" cap="none">
              <a:solidFill>
                <a:srgbClr val="000000"/>
              </a:solidFill>
              <a:latin typeface="Arial"/>
              <a:ea typeface="Arial"/>
              <a:cs typeface="Arial"/>
              <a:sym typeface="Arial"/>
            </a:endParaRPr>
          </a:p>
        </p:txBody>
      </p:sp>
      <p:sp>
        <p:nvSpPr>
          <p:cNvPr id="21" name="Google Shape;601;g5ce8b99149_0_339">
            <a:extLst>
              <a:ext uri="{FF2B5EF4-FFF2-40B4-BE49-F238E27FC236}">
                <a16:creationId xmlns:a16="http://schemas.microsoft.com/office/drawing/2014/main" id="{6C3FBF28-2578-A844-B9CA-330D53295764}"/>
              </a:ext>
            </a:extLst>
          </p:cNvPr>
          <p:cNvSpPr txBox="1">
            <a:spLocks/>
          </p:cNvSpPr>
          <p:nvPr/>
        </p:nvSpPr>
        <p:spPr>
          <a:xfrm>
            <a:off x="31924" y="6540798"/>
            <a:ext cx="4355976" cy="365100"/>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rPr>
              <a:t>Krste</a:t>
            </a:r>
            <a:r>
              <a:rPr lang="en-US" sz="1200" dirty="0">
                <a:solidFill>
                  <a:schemeClr val="bg1">
                    <a:lumMod val="75000"/>
                  </a:schemeClr>
                </a:solidFill>
                <a:latin typeface="Calibri"/>
                <a:cs typeface="Calibri"/>
              </a:rPr>
              <a:t> </a:t>
            </a:r>
            <a:r>
              <a:rPr lang="en-US" sz="1200" dirty="0" err="1">
                <a:solidFill>
                  <a:schemeClr val="bg1">
                    <a:lumMod val="75000"/>
                  </a:schemeClr>
                </a:solidFill>
                <a:latin typeface="Calibri"/>
                <a:cs typeface="Calibri"/>
              </a:rPr>
              <a:t>Asanović</a:t>
            </a:r>
            <a:r>
              <a:rPr lang="en-US" sz="1200" dirty="0">
                <a:solidFill>
                  <a:schemeClr val="bg1">
                    <a:lumMod val="75000"/>
                  </a:schemeClr>
                </a:solidFill>
                <a:latin typeface="Calibri"/>
                <a:cs typeface="Calibri"/>
              </a:rPr>
              <a:t> &amp; Randy H. Katz</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2306624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36403E-6285-A44B-A2BD-786A8C5EF880}"/>
              </a:ext>
            </a:extLst>
          </p:cNvPr>
          <p:cNvSpPr>
            <a:spLocks noGrp="1"/>
          </p:cNvSpPr>
          <p:nvPr>
            <p:ph type="title"/>
          </p:nvPr>
        </p:nvSpPr>
        <p:spPr/>
        <p:txBody>
          <a:bodyPr/>
          <a:lstStyle/>
          <a:p>
            <a:r>
              <a:rPr lang="en-US" dirty="0"/>
              <a:t>Connecting I/O Devices with I/O Bus</a:t>
            </a:r>
          </a:p>
        </p:txBody>
      </p:sp>
      <p:sp>
        <p:nvSpPr>
          <p:cNvPr id="5" name="Content Placeholder 4">
            <a:extLst>
              <a:ext uri="{FF2B5EF4-FFF2-40B4-BE49-F238E27FC236}">
                <a16:creationId xmlns:a16="http://schemas.microsoft.com/office/drawing/2014/main" id="{C202B26A-4F53-E449-9330-90F73BC0A4E1}"/>
              </a:ext>
            </a:extLst>
          </p:cNvPr>
          <p:cNvSpPr>
            <a:spLocks noGrp="1"/>
          </p:cNvSpPr>
          <p:nvPr>
            <p:ph idx="1"/>
          </p:nvPr>
        </p:nvSpPr>
        <p:spPr/>
        <p:txBody>
          <a:bodyPr/>
          <a:lstStyle/>
          <a:p>
            <a:r>
              <a:rPr lang="en-US" dirty="0"/>
              <a:t>I/O Bus connects I/O device: Graphics card, Monitors, mice, keyboards, Disks with the CPU and Main Memory  </a:t>
            </a:r>
          </a:p>
          <a:p>
            <a:r>
              <a:rPr lang="en-US" dirty="0"/>
              <a:t>I/O Buses are designed to be independent of CPU </a:t>
            </a:r>
          </a:p>
          <a:p>
            <a:pPr lvl="1"/>
            <a:r>
              <a:rPr lang="en-US" dirty="0"/>
              <a:t>Note that system bus and memory bus are based on CPU</a:t>
            </a:r>
          </a:p>
          <a:p>
            <a:r>
              <a:rPr lang="en-US" dirty="0"/>
              <a:t>I/O bus is slower than System Bus and Memory Bus</a:t>
            </a:r>
          </a:p>
          <a:p>
            <a:r>
              <a:rPr lang="en-US" dirty="0"/>
              <a:t>I/O bus can accommodate a wide variety of third-party I/O devices </a:t>
            </a:r>
          </a:p>
          <a:p>
            <a:pPr lvl="1"/>
            <a:r>
              <a:rPr lang="en-US" dirty="0"/>
              <a:t>USB Controller </a:t>
            </a:r>
          </a:p>
          <a:p>
            <a:pPr lvl="1"/>
            <a:r>
              <a:rPr lang="en-US" dirty="0"/>
              <a:t>Graphics Adapter</a:t>
            </a:r>
          </a:p>
          <a:p>
            <a:pPr lvl="1"/>
            <a:r>
              <a:rPr lang="en-US" dirty="0"/>
              <a:t>Host bus Adapter</a:t>
            </a:r>
          </a:p>
          <a:p>
            <a:pPr lvl="1"/>
            <a:r>
              <a:rPr lang="en-US" dirty="0"/>
              <a:t>Network Adapters</a:t>
            </a:r>
          </a:p>
        </p:txBody>
      </p:sp>
    </p:spTree>
    <p:extLst>
      <p:ext uri="{BB962C8B-B14F-4D97-AF65-F5344CB8AC3E}">
        <p14:creationId xmlns:p14="http://schemas.microsoft.com/office/powerpoint/2010/main" val="1626278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D519AE-25AD-B54B-803F-715238053552}"/>
              </a:ext>
            </a:extLst>
          </p:cNvPr>
          <p:cNvSpPr>
            <a:spLocks noGrp="1"/>
          </p:cNvSpPr>
          <p:nvPr>
            <p:ph type="title"/>
          </p:nvPr>
        </p:nvSpPr>
        <p:spPr/>
        <p:txBody>
          <a:bodyPr/>
          <a:lstStyle/>
          <a:p>
            <a:r>
              <a:rPr lang="en-US" dirty="0"/>
              <a:t>USB Controller and Graphics Adapter</a:t>
            </a:r>
          </a:p>
        </p:txBody>
      </p:sp>
      <p:sp>
        <p:nvSpPr>
          <p:cNvPr id="4" name="Content Placeholder 3">
            <a:extLst>
              <a:ext uri="{FF2B5EF4-FFF2-40B4-BE49-F238E27FC236}">
                <a16:creationId xmlns:a16="http://schemas.microsoft.com/office/drawing/2014/main" id="{ED637F76-0175-2E49-B3E0-C8C91CC890A6}"/>
              </a:ext>
            </a:extLst>
          </p:cNvPr>
          <p:cNvSpPr>
            <a:spLocks noGrp="1"/>
          </p:cNvSpPr>
          <p:nvPr>
            <p:ph idx="1"/>
          </p:nvPr>
        </p:nvSpPr>
        <p:spPr/>
        <p:txBody>
          <a:bodyPr/>
          <a:lstStyle/>
          <a:p>
            <a:r>
              <a:rPr lang="en-IN" dirty="0">
                <a:solidFill>
                  <a:srgbClr val="C00000"/>
                </a:solidFill>
              </a:rPr>
              <a:t>USB Controller </a:t>
            </a:r>
            <a:r>
              <a:rPr lang="en-IN" dirty="0"/>
              <a:t>is a conduit for devices attached to a USB Bus</a:t>
            </a:r>
            <a:endParaRPr lang="en-US" dirty="0"/>
          </a:p>
          <a:p>
            <a:r>
              <a:rPr lang="en-US" dirty="0"/>
              <a:t>USB: Widely popular standard for connecting a wide variety of peripheral I/O Devices including</a:t>
            </a:r>
          </a:p>
          <a:p>
            <a:pPr lvl="1"/>
            <a:r>
              <a:rPr lang="en-US" dirty="0"/>
              <a:t>Keyboards, mice, modems, digital cameras, game controllers, printers, external disk drives, solid state disks</a:t>
            </a:r>
          </a:p>
          <a:p>
            <a:pPr lvl="1"/>
            <a:r>
              <a:rPr lang="en-IN" dirty="0"/>
              <a:t>USB 3.0 buses have a maximum bandwidth of 625 MB/s</a:t>
            </a:r>
          </a:p>
          <a:p>
            <a:pPr lvl="1"/>
            <a:r>
              <a:rPr lang="en-IN" dirty="0"/>
              <a:t>USB 3.1 buses have a maximum bandwidth of 1,250 MB/s</a:t>
            </a:r>
          </a:p>
          <a:p>
            <a:pPr marL="457200" lvl="1" indent="0">
              <a:buNone/>
            </a:pPr>
            <a:endParaRPr lang="en-IN" dirty="0"/>
          </a:p>
          <a:p>
            <a:r>
              <a:rPr lang="en-IN" dirty="0">
                <a:solidFill>
                  <a:srgbClr val="C00000"/>
                </a:solidFill>
              </a:rPr>
              <a:t>A </a:t>
            </a:r>
            <a:r>
              <a:rPr lang="en-IN" i="1" dirty="0">
                <a:solidFill>
                  <a:srgbClr val="C00000"/>
                </a:solidFill>
              </a:rPr>
              <a:t>graphics card </a:t>
            </a:r>
            <a:r>
              <a:rPr lang="en-IN" dirty="0"/>
              <a:t>(or </a:t>
            </a:r>
            <a:r>
              <a:rPr lang="en-IN" i="1" dirty="0"/>
              <a:t>adapter</a:t>
            </a:r>
            <a:r>
              <a:rPr lang="en-IN" dirty="0"/>
              <a:t>) contains hardware and software logic that is responsible for painting the pixels on the display monitor on behalf of the CPU.</a:t>
            </a:r>
          </a:p>
          <a:p>
            <a:endParaRPr lang="en-US" dirty="0"/>
          </a:p>
        </p:txBody>
      </p:sp>
    </p:spTree>
    <p:extLst>
      <p:ext uri="{BB962C8B-B14F-4D97-AF65-F5344CB8AC3E}">
        <p14:creationId xmlns:p14="http://schemas.microsoft.com/office/powerpoint/2010/main" val="1599582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4E9A9E54-76B7-B64C-ACA9-32534FE9DDC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Bus Arbitration: Bus Arbitration</a:t>
            </a:r>
          </a:p>
        </p:txBody>
      </p:sp>
      <p:sp>
        <p:nvSpPr>
          <p:cNvPr id="60420" name="Rectangle 3" descr="Rectangle: Click to edit Master text styles&#13;&#10;Second level&#13;&#10;Third level&#13;&#10;Fourth level&#13;&#10;Fifth level">
            <a:extLst>
              <a:ext uri="{FF2B5EF4-FFF2-40B4-BE49-F238E27FC236}">
                <a16:creationId xmlns:a16="http://schemas.microsoft.com/office/drawing/2014/main" id="{2D4F6BCA-A9A1-D445-AE0C-083FFF1A73E4}"/>
              </a:ext>
            </a:extLst>
          </p:cNvPr>
          <p:cNvSpPr>
            <a:spLocks noGrp="1" noChangeArrowheads="1"/>
          </p:cNvSpPr>
          <p:nvPr>
            <p:ph idx="1"/>
          </p:nvPr>
        </p:nvSpPr>
        <p:spPr/>
        <p:txBody>
          <a:bodyPr/>
          <a:lstStyle/>
          <a:p>
            <a:pPr eaLnBrk="1" hangingPunct="1"/>
            <a:r>
              <a:rPr lang="en-US" altLang="en-US" b="1" dirty="0">
                <a:solidFill>
                  <a:srgbClr val="C00000"/>
                </a:solidFill>
                <a:ea typeface="ＭＳ Ｐゴシック" panose="020B0600070205080204" pitchFamily="34" charset="-128"/>
              </a:rPr>
              <a:t>Bus master</a:t>
            </a:r>
            <a:r>
              <a:rPr lang="en-US" altLang="en-US" dirty="0">
                <a:solidFill>
                  <a:srgbClr val="C00000"/>
                </a:solidFill>
                <a:ea typeface="ＭＳ Ｐゴシック" panose="020B0600070205080204" pitchFamily="34" charset="-128"/>
              </a:rPr>
              <a:t>: </a:t>
            </a:r>
            <a:r>
              <a:rPr lang="en-US" altLang="en-US" dirty="0">
                <a:ea typeface="ＭＳ Ｐゴシック" panose="020B0600070205080204" pitchFamily="34" charset="-128"/>
              </a:rPr>
              <a:t>component that can initiate a bus request</a:t>
            </a:r>
          </a:p>
          <a:p>
            <a:pPr lvl="1" eaLnBrk="1" hangingPunct="1"/>
            <a:r>
              <a:rPr lang="en-US" altLang="en-US" sz="1800" dirty="0">
                <a:ea typeface="ＭＳ Ｐゴシック" panose="020B0600070205080204" pitchFamily="34" charset="-128"/>
              </a:rPr>
              <a:t>Bus typically has several </a:t>
            </a:r>
            <a:r>
              <a:rPr lang="en-US" altLang="en-US" sz="1800" dirty="0">
                <a:solidFill>
                  <a:srgbClr val="000000"/>
                </a:solidFill>
                <a:ea typeface="ＭＳ Ｐゴシック" panose="020B0600070205080204" pitchFamily="34" charset="-128"/>
              </a:rPr>
              <a:t>masters, including processor</a:t>
            </a:r>
            <a:endParaRPr lang="en-US" altLang="en-US" sz="1800" b="1" dirty="0">
              <a:solidFill>
                <a:srgbClr val="FF0909"/>
              </a:solidFill>
              <a:ea typeface="ＭＳ Ｐゴシック" panose="020B0600070205080204" pitchFamily="34" charset="-128"/>
            </a:endParaRPr>
          </a:p>
          <a:p>
            <a:pPr lvl="1" eaLnBrk="1" hangingPunct="1"/>
            <a:r>
              <a:rPr lang="en-US" altLang="en-US" sz="1800" dirty="0">
                <a:ea typeface="ＭＳ Ｐゴシック" panose="020B0600070205080204" pitchFamily="34" charset="-128"/>
              </a:rPr>
              <a:t>I/O devices can also be masters (Why? See in a bit)</a:t>
            </a:r>
            <a:endParaRPr lang="en-US" altLang="en-US" sz="1800" b="1" dirty="0">
              <a:solidFill>
                <a:srgbClr val="FF0909"/>
              </a:solidFill>
              <a:ea typeface="ＭＳ Ｐゴシック" panose="020B0600070205080204" pitchFamily="34" charset="-128"/>
            </a:endParaRPr>
          </a:p>
          <a:p>
            <a:pPr eaLnBrk="1" hangingPunct="1"/>
            <a:r>
              <a:rPr lang="en-US" altLang="en-US" b="1" dirty="0">
                <a:solidFill>
                  <a:srgbClr val="C00000"/>
                </a:solidFill>
                <a:ea typeface="ＭＳ Ｐゴシック" panose="020B0600070205080204" pitchFamily="34" charset="-128"/>
              </a:rPr>
              <a:t>Arbitration</a:t>
            </a:r>
            <a:r>
              <a:rPr lang="en-US" altLang="en-US" dirty="0">
                <a:solidFill>
                  <a:srgbClr val="C00000"/>
                </a:solidFill>
                <a:ea typeface="ＭＳ Ｐゴシック" panose="020B0600070205080204" pitchFamily="34" charset="-128"/>
              </a:rPr>
              <a:t>:</a:t>
            </a:r>
            <a:r>
              <a:rPr lang="en-US" altLang="en-US" dirty="0">
                <a:ea typeface="ＭＳ Ｐゴシック" panose="020B0600070205080204" pitchFamily="34" charset="-128"/>
              </a:rPr>
              <a:t> choosing a master among multiple requests</a:t>
            </a:r>
          </a:p>
          <a:p>
            <a:pPr lvl="1" eaLnBrk="1" hangingPunct="1"/>
            <a:r>
              <a:rPr lang="en-US" altLang="en-US" sz="1800" dirty="0">
                <a:ea typeface="ＭＳ Ｐゴシック" panose="020B0600070205080204" pitchFamily="34" charset="-128"/>
              </a:rPr>
              <a:t>Try to implement </a:t>
            </a:r>
            <a:r>
              <a:rPr lang="en-US" altLang="en-US" sz="1800" b="1" dirty="0">
                <a:ea typeface="ＭＳ Ｐゴシック" panose="020B0600070205080204" pitchFamily="34" charset="-128"/>
              </a:rPr>
              <a:t>priority</a:t>
            </a:r>
            <a:r>
              <a:rPr lang="en-US" altLang="en-US" sz="1800" dirty="0">
                <a:ea typeface="ＭＳ Ｐゴシック" panose="020B0600070205080204" pitchFamily="34" charset="-128"/>
              </a:rPr>
              <a:t> and </a:t>
            </a:r>
            <a:r>
              <a:rPr lang="en-US" altLang="en-US" sz="1800" b="1" dirty="0">
                <a:ea typeface="ＭＳ Ｐゴシック" panose="020B0600070205080204" pitchFamily="34" charset="-128"/>
              </a:rPr>
              <a:t>fairness</a:t>
            </a:r>
            <a:r>
              <a:rPr lang="en-US" altLang="en-US" sz="1800" dirty="0">
                <a:ea typeface="ＭＳ Ｐゴシック" panose="020B0600070205080204" pitchFamily="34" charset="-128"/>
              </a:rPr>
              <a:t> (no device </a:t>
            </a:r>
            <a:r>
              <a:rPr lang="ja-JP" altLang="en-US" sz="1800">
                <a:ea typeface="ＭＳ Ｐゴシック" panose="020B0600070205080204" pitchFamily="34" charset="-128"/>
              </a:rPr>
              <a:t>“</a:t>
            </a:r>
            <a:r>
              <a:rPr lang="en-US" altLang="ja-JP" sz="1800" dirty="0">
                <a:ea typeface="ＭＳ Ｐゴシック" panose="020B0600070205080204" pitchFamily="34" charset="-128"/>
              </a:rPr>
              <a:t>starves</a:t>
            </a:r>
            <a:r>
              <a:rPr lang="ja-JP" altLang="en-US" sz="1800">
                <a:ea typeface="ＭＳ Ｐゴシック" panose="020B0600070205080204" pitchFamily="34" charset="-128"/>
              </a:rPr>
              <a:t>”</a:t>
            </a:r>
            <a:r>
              <a:rPr lang="en-US" altLang="ja-JP" sz="1800" dirty="0">
                <a:ea typeface="ＭＳ Ｐゴシック" panose="020B0600070205080204" pitchFamily="34" charset="-128"/>
              </a:rPr>
              <a:t>)</a:t>
            </a:r>
          </a:p>
          <a:p>
            <a:pPr lvl="1" eaLnBrk="1" hangingPunct="1"/>
            <a:r>
              <a:rPr lang="en-US" altLang="en-US" sz="1800" b="1" dirty="0">
                <a:solidFill>
                  <a:srgbClr val="C00000"/>
                </a:solidFill>
                <a:ea typeface="ＭＳ Ｐゴシック" panose="020B0600070205080204" pitchFamily="34" charset="-128"/>
              </a:rPr>
              <a:t>Daisy-chain</a:t>
            </a:r>
            <a:r>
              <a:rPr lang="en-US" altLang="en-US" sz="1800" dirty="0">
                <a:ea typeface="ＭＳ Ｐゴシック" panose="020B0600070205080204" pitchFamily="34" charset="-128"/>
              </a:rPr>
              <a:t>: devices connect to bus in priority order</a:t>
            </a:r>
          </a:p>
          <a:p>
            <a:pPr lvl="2" eaLnBrk="1" hangingPunct="1"/>
            <a:r>
              <a:rPr lang="en-US" altLang="en-US" sz="1800" dirty="0">
                <a:ea typeface="ＭＳ Ｐゴシック" panose="020B0600070205080204" pitchFamily="34" charset="-128"/>
              </a:rPr>
              <a:t>High-priority devices intercept/deny requests by low-priority ones</a:t>
            </a:r>
          </a:p>
          <a:p>
            <a:pPr lvl="2" eaLnBrk="1" hangingPunct="1">
              <a:buFont typeface="Symbol" pitchFamily="2" charset="2"/>
              <a:buChar char="±"/>
            </a:pPr>
            <a:r>
              <a:rPr lang="en-US" altLang="en-US" sz="1800" dirty="0">
                <a:ea typeface="ＭＳ Ｐゴシック" panose="020B0600070205080204" pitchFamily="34" charset="-128"/>
              </a:rPr>
              <a:t>Simple, but slow and can</a:t>
            </a:r>
            <a:r>
              <a:rPr lang="ja-JP" altLang="en-US" sz="1800">
                <a:ea typeface="ＭＳ Ｐゴシック" panose="020B0600070205080204" pitchFamily="34" charset="-128"/>
              </a:rPr>
              <a:t>’</a:t>
            </a:r>
            <a:r>
              <a:rPr lang="en-US" altLang="ja-JP" sz="1800" dirty="0">
                <a:ea typeface="ＭＳ Ｐゴシック" panose="020B0600070205080204" pitchFamily="34" charset="-128"/>
              </a:rPr>
              <a:t>t ensure fairness</a:t>
            </a:r>
          </a:p>
          <a:p>
            <a:pPr lvl="1" eaLnBrk="1" hangingPunct="1"/>
            <a:r>
              <a:rPr lang="en-US" altLang="en-US" sz="1800" b="1" dirty="0">
                <a:solidFill>
                  <a:srgbClr val="C00000"/>
                </a:solidFill>
                <a:ea typeface="ＭＳ Ｐゴシック" panose="020B0600070205080204" pitchFamily="34" charset="-128"/>
              </a:rPr>
              <a:t>Centralized</a:t>
            </a:r>
            <a:r>
              <a:rPr lang="en-US" altLang="en-US" sz="1800" dirty="0">
                <a:ea typeface="ＭＳ Ｐゴシック" panose="020B0600070205080204" pitchFamily="34" charset="-128"/>
              </a:rPr>
              <a:t>: special arbiter chip collects requests, decides</a:t>
            </a:r>
          </a:p>
          <a:p>
            <a:pPr lvl="2" eaLnBrk="1" hangingPunct="1">
              <a:buFont typeface="Symbol" pitchFamily="2" charset="2"/>
              <a:buChar char="±"/>
            </a:pPr>
            <a:r>
              <a:rPr lang="en-US" altLang="en-US" sz="1800" dirty="0">
                <a:ea typeface="ＭＳ Ｐゴシック" panose="020B0600070205080204" pitchFamily="34" charset="-128"/>
              </a:rPr>
              <a:t>Ensures fairness, but arbiter chip may itself become bottleneck</a:t>
            </a:r>
          </a:p>
          <a:p>
            <a:pPr lvl="1" eaLnBrk="1" hangingPunct="1"/>
            <a:r>
              <a:rPr lang="en-US" altLang="en-US" sz="1800" b="1" dirty="0">
                <a:solidFill>
                  <a:srgbClr val="C00000"/>
                </a:solidFill>
                <a:ea typeface="ＭＳ Ｐゴシック" panose="020B0600070205080204" pitchFamily="34" charset="-128"/>
              </a:rPr>
              <a:t>Distributed</a:t>
            </a:r>
            <a:r>
              <a:rPr lang="en-US" altLang="en-US" sz="1800" dirty="0">
                <a:ea typeface="ＭＳ Ｐゴシック" panose="020B0600070205080204" pitchFamily="34" charset="-128"/>
              </a:rPr>
              <a:t>: everyone sees all requests simultaneously</a:t>
            </a:r>
          </a:p>
          <a:p>
            <a:pPr lvl="2" eaLnBrk="1" hangingPunct="1"/>
            <a:r>
              <a:rPr lang="en-US" altLang="en-US" sz="1800" dirty="0">
                <a:ea typeface="ＭＳ Ｐゴシック" panose="020B0600070205080204" pitchFamily="34" charset="-128"/>
              </a:rPr>
              <a:t>Back off and retry if not the highest priority request</a:t>
            </a:r>
          </a:p>
          <a:p>
            <a:pPr lvl="2" eaLnBrk="1" hangingPunct="1">
              <a:buFont typeface="Symbol" pitchFamily="2" charset="2"/>
              <a:buChar char="±"/>
            </a:pPr>
            <a:r>
              <a:rPr lang="en-US" altLang="en-US" sz="1800" dirty="0">
                <a:ea typeface="ＭＳ Ｐゴシック" panose="020B0600070205080204" pitchFamily="34" charset="-128"/>
              </a:rPr>
              <a:t>No bottlenecks and fair, but needs a lot of control lines</a:t>
            </a:r>
          </a:p>
        </p:txBody>
      </p:sp>
      <p:sp>
        <p:nvSpPr>
          <p:cNvPr id="60417" name="Footer Placeholder 3">
            <a:extLst>
              <a:ext uri="{FF2B5EF4-FFF2-40B4-BE49-F238E27FC236}">
                <a16:creationId xmlns:a16="http://schemas.microsoft.com/office/drawing/2014/main" id="{629383A1-BAB5-C649-950D-DBD4FEA502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accent1"/>
                </a:solidFill>
                <a:latin typeface="Arial" panose="020B0604020202020204" pitchFamily="34" charset="0"/>
                <a:ea typeface="ＭＳ Ｐゴシック" panose="020B0600070205080204" pitchFamily="34" charset="-128"/>
              </a:defRPr>
            </a:lvl1pPr>
            <a:lvl2pPr marL="742950" indent="-285750">
              <a:defRPr sz="2400">
                <a:solidFill>
                  <a:schemeClr val="accent1"/>
                </a:solidFill>
                <a:latin typeface="Arial" panose="020B0604020202020204" pitchFamily="34" charset="0"/>
                <a:ea typeface="ＭＳ Ｐゴシック" panose="020B0600070205080204" pitchFamily="34" charset="-128"/>
              </a:defRPr>
            </a:lvl2pPr>
            <a:lvl3pPr marL="1143000" indent="-228600">
              <a:defRPr sz="2400">
                <a:solidFill>
                  <a:schemeClr val="accent1"/>
                </a:solidFill>
                <a:latin typeface="Arial" panose="020B0604020202020204" pitchFamily="34" charset="0"/>
                <a:ea typeface="ＭＳ Ｐゴシック" panose="020B0600070205080204" pitchFamily="34" charset="-128"/>
              </a:defRPr>
            </a:lvl3pPr>
            <a:lvl4pPr marL="1600200" indent="-228600">
              <a:defRPr sz="2400">
                <a:solidFill>
                  <a:schemeClr val="accent1"/>
                </a:solidFill>
                <a:latin typeface="Arial" panose="020B0604020202020204" pitchFamily="34" charset="0"/>
                <a:ea typeface="ＭＳ Ｐゴシック" panose="020B0600070205080204" pitchFamily="34" charset="-128"/>
              </a:defRPr>
            </a:lvl4pPr>
            <a:lvl5pPr marL="2057400" indent="-22860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r>
              <a:rPr lang="en-US" altLang="en-US" sz="1400">
                <a:solidFill>
                  <a:schemeClr val="tx1"/>
                </a:solidFill>
                <a:latin typeface="Times New Roman" panose="02020603050405020304" pitchFamily="18" charset="0"/>
              </a:rPr>
              <a:t>© 2012 Daniel J. Sorin from Roth</a:t>
            </a:r>
          </a:p>
          <a:p>
            <a:pPr eaLnBrk="1" hangingPunct="1"/>
            <a:endParaRPr lang="en-US" altLang="en-US" sz="1400">
              <a:solidFill>
                <a:schemeClr val="tx1"/>
              </a:solidFill>
              <a:latin typeface="Tahoma" panose="020B0604030504040204" pitchFamily="34" charset="0"/>
            </a:endParaRPr>
          </a:p>
        </p:txBody>
      </p:sp>
    </p:spTree>
    <p:extLst>
      <p:ext uri="{BB962C8B-B14F-4D97-AF65-F5344CB8AC3E}">
        <p14:creationId xmlns:p14="http://schemas.microsoft.com/office/powerpoint/2010/main" val="158830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p:txBody>
          <a:bodyPr/>
          <a:lstStyle/>
          <a:p>
            <a:r>
              <a:rPr lang="en-US" dirty="0"/>
              <a:t>Recall: 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I/O </a:t>
            </a:r>
          </a:p>
          <a:p>
            <a:pPr algn="ctr">
              <a:lnSpc>
                <a:spcPct val="100000"/>
              </a:lnSpc>
            </a:pPr>
            <a:r>
              <a:rPr lang="en-US" sz="1600">
                <a:latin typeface="Calibri" panose="020F0502020204030204" pitchFamily="34" charset="0"/>
              </a:rPr>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7297" name="Text Box 17"/>
          <p:cNvSpPr txBox="1">
            <a:spLocks noChangeArrowheads="1"/>
          </p:cNvSpPr>
          <p:nvPr/>
        </p:nvSpPr>
        <p:spPr bwMode="auto">
          <a:xfrm>
            <a:off x="1698994" y="141187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0" name="Text Box 20"/>
          <p:cNvSpPr txBox="1">
            <a:spLocks noChangeArrowheads="1"/>
          </p:cNvSpPr>
          <p:nvPr/>
        </p:nvSpPr>
        <p:spPr bwMode="auto">
          <a:xfrm>
            <a:off x="819150" y="104674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7301" name="Text Box 21"/>
          <p:cNvSpPr txBox="1">
            <a:spLocks noChangeArrowheads="1"/>
          </p:cNvSpPr>
          <p:nvPr/>
        </p:nvSpPr>
        <p:spPr bwMode="auto">
          <a:xfrm>
            <a:off x="3865563" y="2342148"/>
            <a:ext cx="11423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3" name="Text Box 23"/>
          <p:cNvSpPr txBox="1">
            <a:spLocks noChangeArrowheads="1"/>
          </p:cNvSpPr>
          <p:nvPr/>
        </p:nvSpPr>
        <p:spPr bwMode="auto">
          <a:xfrm>
            <a:off x="5386388" y="2342148"/>
            <a:ext cx="12659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4" name="Text Box 34"/>
          <p:cNvSpPr txBox="1">
            <a:spLocks noChangeArrowheads="1"/>
          </p:cNvSpPr>
          <p:nvPr/>
        </p:nvSpPr>
        <p:spPr bwMode="auto">
          <a:xfrm>
            <a:off x="1188339" y="592354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7315" name="Text Box 35"/>
          <p:cNvSpPr txBox="1">
            <a:spLocks noChangeArrowheads="1"/>
          </p:cNvSpPr>
          <p:nvPr/>
        </p:nvSpPr>
        <p:spPr bwMode="auto">
          <a:xfrm>
            <a:off x="1874781" y="592354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7" name="Text Box 37"/>
          <p:cNvSpPr txBox="1">
            <a:spLocks noChangeArrowheads="1"/>
          </p:cNvSpPr>
          <p:nvPr/>
        </p:nvSpPr>
        <p:spPr bwMode="auto">
          <a:xfrm>
            <a:off x="3166636" y="592354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4" name="Text Box 44"/>
          <p:cNvSpPr txBox="1">
            <a:spLocks noChangeArrowheads="1"/>
          </p:cNvSpPr>
          <p:nvPr/>
        </p:nvSpPr>
        <p:spPr bwMode="auto">
          <a:xfrm>
            <a:off x="4529138" y="453924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9" name="Text Box 49"/>
          <p:cNvSpPr txBox="1">
            <a:spLocks noChangeArrowheads="1"/>
          </p:cNvSpPr>
          <p:nvPr/>
        </p:nvSpPr>
        <p:spPr bwMode="auto">
          <a:xfrm>
            <a:off x="6708775" y="4625529"/>
            <a:ext cx="1975862" cy="107721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latin typeface="Calibri" panose="020F0502020204030204" pitchFamily="34" charset="0"/>
              </a:rPr>
              <a:t>Expansion slots for</a:t>
            </a:r>
          </a:p>
          <a:p>
            <a:pPr algn="l">
              <a:lnSpc>
                <a:spcPct val="100000"/>
              </a:lnSpc>
            </a:pPr>
            <a:r>
              <a:rPr lang="en-US" sz="1600">
                <a:latin typeface="Calibri" panose="020F0502020204030204" pitchFamily="34" charset="0"/>
              </a:rPr>
              <a:t>other devices such</a:t>
            </a:r>
          </a:p>
          <a:p>
            <a:pPr algn="l">
              <a:lnSpc>
                <a:spcPct val="100000"/>
              </a:lnSpc>
            </a:pPr>
            <a:r>
              <a:rPr lang="en-US" sz="1600">
                <a:latin typeface="Calibri" panose="020F0502020204030204" pitchFamily="34" charset="0"/>
              </a:rPr>
              <a:t>as network adapters.</a:t>
            </a:r>
          </a:p>
          <a:p>
            <a:pPr algn="l">
              <a:lnSpc>
                <a:spcPct val="100000"/>
              </a:lnSpc>
            </a:pPr>
            <a:endParaRPr lang="en-US" sz="1600">
              <a:latin typeface="Calibri" panose="020F0502020204030204" pitchFamily="34" charset="0"/>
            </a:endParaRPr>
          </a:p>
        </p:txBody>
      </p:sp>
      <p:sp>
        <p:nvSpPr>
          <p:cNvPr id="2" name="TextBox 1">
            <a:extLst>
              <a:ext uri="{FF2B5EF4-FFF2-40B4-BE49-F238E27FC236}">
                <a16:creationId xmlns:a16="http://schemas.microsoft.com/office/drawing/2014/main" id="{ED7B5FFF-0778-EC46-896A-F373DD906624}"/>
              </a:ext>
            </a:extLst>
          </p:cNvPr>
          <p:cNvSpPr txBox="1"/>
          <p:nvPr/>
        </p:nvSpPr>
        <p:spPr>
          <a:xfrm>
            <a:off x="5395241" y="35858"/>
            <a:ext cx="3090722" cy="1631216"/>
          </a:xfrm>
          <a:prstGeom prst="rect">
            <a:avLst/>
          </a:prstGeom>
          <a:noFill/>
        </p:spPr>
        <p:txBody>
          <a:bodyPr wrap="square" rtlCol="0">
            <a:spAutoFit/>
          </a:bodyPr>
          <a:lstStyle/>
          <a:p>
            <a:r>
              <a:rPr lang="en-US" sz="2000" b="0" dirty="0">
                <a:solidFill>
                  <a:srgbClr val="FF0000"/>
                </a:solidFill>
                <a:latin typeface="Calibri" pitchFamily="34" charset="0"/>
              </a:rPr>
              <a:t>How does a program running in CPU interacts with outside world?</a:t>
            </a:r>
          </a:p>
          <a:p>
            <a:endParaRPr lang="en-US" sz="2000" b="0" dirty="0">
              <a:solidFill>
                <a:srgbClr val="FF0000"/>
              </a:solidFill>
              <a:latin typeface="Calibri" pitchFamily="34" charset="0"/>
            </a:endParaRPr>
          </a:p>
          <a:p>
            <a:r>
              <a:rPr lang="en-US" sz="2000" b="0" dirty="0">
                <a:solidFill>
                  <a:srgbClr val="FF0000"/>
                </a:solidFill>
                <a:latin typeface="Calibri" pitchFamily="34" charset="0"/>
              </a:rPr>
              <a:t>Need I/O interface</a:t>
            </a:r>
          </a:p>
        </p:txBody>
      </p:sp>
      <p:sp>
        <p:nvSpPr>
          <p:cNvPr id="50" name="TextBox 49">
            <a:extLst>
              <a:ext uri="{FF2B5EF4-FFF2-40B4-BE49-F238E27FC236}">
                <a16:creationId xmlns:a16="http://schemas.microsoft.com/office/drawing/2014/main" id="{07ABBA23-4626-6544-89C3-120C43B2401B}"/>
              </a:ext>
            </a:extLst>
          </p:cNvPr>
          <p:cNvSpPr txBox="1"/>
          <p:nvPr/>
        </p:nvSpPr>
        <p:spPr>
          <a:xfrm>
            <a:off x="-16031" y="6629400"/>
            <a:ext cx="4649342" cy="246221"/>
          </a:xfrm>
          <a:prstGeom prst="rect">
            <a:avLst/>
          </a:prstGeom>
          <a:noFill/>
        </p:spPr>
        <p:txBody>
          <a:bodyPr wrap="none" rtlCol="0">
            <a:spAutoFit/>
          </a:bodyPr>
          <a:lstStyle/>
          <a:p>
            <a:r>
              <a:rPr lang="en-US" sz="1000" b="0" i="0" dirty="0">
                <a:solidFill>
                  <a:schemeClr val="bg1">
                    <a:lumMod val="65000"/>
                  </a:schemeClr>
                </a:solidFill>
                <a:latin typeface="Calibri" pitchFamily="34" charset="0"/>
              </a:rPr>
              <a:t>Bryant</a:t>
            </a:r>
            <a:r>
              <a:rPr lang="en-US" sz="1000" b="0" i="0" baseline="0" dirty="0">
                <a:solidFill>
                  <a:schemeClr val="bg1">
                    <a:lumMod val="65000"/>
                  </a:schemeClr>
                </a:solidFill>
                <a:latin typeface="Calibri" pitchFamily="34" charset="0"/>
              </a:rPr>
              <a:t> and </a:t>
            </a:r>
            <a:r>
              <a:rPr lang="en-US" sz="1000" b="0" i="0" baseline="0" dirty="0" err="1">
                <a:solidFill>
                  <a:schemeClr val="bg1">
                    <a:lumMod val="65000"/>
                  </a:schemeClr>
                </a:solidFill>
                <a:latin typeface="Calibri" pitchFamily="34" charset="0"/>
              </a:rPr>
              <a:t>O’Hallaron</a:t>
            </a:r>
            <a:r>
              <a:rPr lang="en-US" sz="1000" b="0" i="0" baseline="0" dirty="0">
                <a:solidFill>
                  <a:schemeClr val="bg1">
                    <a:lumMod val="65000"/>
                  </a:schemeClr>
                </a:solidFill>
                <a:latin typeface="Calibri" pitchFamily="34" charset="0"/>
              </a:rPr>
              <a:t>, Computer Systems: A Programmer’s Perspective, Third Edition</a:t>
            </a:r>
            <a:endParaRPr lang="en-US" sz="1000" b="0" i="0" dirty="0">
              <a:solidFill>
                <a:schemeClr val="bg1">
                  <a:lumMod val="65000"/>
                </a:schemeClr>
              </a:solidFill>
              <a:latin typeface="Calibri" pitchFamily="34" charset="0"/>
            </a:endParaRPr>
          </a:p>
        </p:txBody>
      </p:sp>
    </p:spTree>
    <p:extLst>
      <p:ext uri="{BB962C8B-B14F-4D97-AF65-F5344CB8AC3E}">
        <p14:creationId xmlns:p14="http://schemas.microsoft.com/office/powerpoint/2010/main" val="66726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pPr marL="0" indent="0">
              <a:spcBef>
                <a:spcPts val="0"/>
              </a:spcBef>
              <a:spcAft>
                <a:spcPts val="0"/>
              </a:spcAft>
            </a:pPr>
            <a:r>
              <a:rPr lang="en-US" dirty="0">
                <a:sym typeface="Calibri"/>
              </a:rPr>
              <a:t>I/O Device Examples and Speeds</a:t>
            </a:r>
            <a:endParaRPr dirty="0">
              <a:sym typeface="Calibri"/>
            </a:endParaRPr>
          </a:p>
        </p:txBody>
      </p:sp>
      <p:graphicFrame>
        <p:nvGraphicFramePr>
          <p:cNvPr id="313" name="Google Shape;313;p29"/>
          <p:cNvGraphicFramePr/>
          <p:nvPr>
            <p:extLst>
              <p:ext uri="{D42A27DB-BD31-4B8C-83A1-F6EECF244321}">
                <p14:modId xmlns:p14="http://schemas.microsoft.com/office/powerpoint/2010/main" val="1703574622"/>
              </p:ext>
            </p:extLst>
          </p:nvPr>
        </p:nvGraphicFramePr>
        <p:xfrm>
          <a:off x="894075" y="1742528"/>
          <a:ext cx="7422342" cy="4062740"/>
        </p:xfrm>
        <a:graphic>
          <a:graphicData uri="http://schemas.openxmlformats.org/drawingml/2006/table">
            <a:tbl>
              <a:tblPr firstRow="1" bandRow="1">
                <a:tableStyleId>{0E3FDE45-AF77-4B5C-9715-49D594BDF05E}</a:tableStyleId>
              </a:tblPr>
              <a:tblGrid>
                <a:gridCol w="2290843">
                  <a:extLst>
                    <a:ext uri="{9D8B030D-6E8A-4147-A177-3AD203B41FA5}">
                      <a16:colId xmlns:a16="http://schemas.microsoft.com/office/drawing/2014/main" val="20000"/>
                    </a:ext>
                  </a:extLst>
                </a:gridCol>
                <a:gridCol w="1924318">
                  <a:extLst>
                    <a:ext uri="{9D8B030D-6E8A-4147-A177-3AD203B41FA5}">
                      <a16:colId xmlns:a16="http://schemas.microsoft.com/office/drawing/2014/main" val="20001"/>
                    </a:ext>
                  </a:extLst>
                </a:gridCol>
                <a:gridCol w="1191244">
                  <a:extLst>
                    <a:ext uri="{9D8B030D-6E8A-4147-A177-3AD203B41FA5}">
                      <a16:colId xmlns:a16="http://schemas.microsoft.com/office/drawing/2014/main" val="20002"/>
                    </a:ext>
                  </a:extLst>
                </a:gridCol>
                <a:gridCol w="2015937">
                  <a:extLst>
                    <a:ext uri="{9D8B030D-6E8A-4147-A177-3AD203B41FA5}">
                      <a16:colId xmlns:a16="http://schemas.microsoft.com/office/drawing/2014/main" val="20003"/>
                    </a:ext>
                  </a:extLst>
                </a:gridCol>
              </a:tblGrid>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Device</a:t>
                      </a:r>
                      <a:endParaRPr sz="2000" u="none" strike="noStrike" cap="none"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Behavior</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Partner</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Data Rate (K</a:t>
                      </a:r>
                      <a:r>
                        <a:rPr lang="en-US" sz="2000"/>
                        <a:t>b</a:t>
                      </a:r>
                      <a:r>
                        <a:rPr lang="en-US" sz="2000" u="none" strike="noStrike" cap="none"/>
                        <a:t>/s)</a:t>
                      </a:r>
                      <a:endParaRPr sz="2000" u="none" strike="noStrike" cap="none">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0"/>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Keyboard</a:t>
                      </a:r>
                      <a:endParaRPr sz="2000" b="1" u="none" strike="noStrike" cap="none">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Input</a:t>
                      </a:r>
                      <a:endParaRPr sz="2000" b="1" u="none" strike="noStrike" cap="none">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Human</a:t>
                      </a:r>
                      <a:endParaRPr sz="2000" b="1" u="none" strike="noStrike" cap="none">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u="none" strike="noStrike" cap="none"/>
                        <a:t>0.</a:t>
                      </a:r>
                      <a:r>
                        <a:rPr lang="en-US" sz="2000"/>
                        <a:t>2</a:t>
                      </a:r>
                      <a:endParaRPr sz="2000" b="1" u="none" strike="noStrike" cap="none">
                        <a:solidFill>
                          <a:srgbClr val="B45F06"/>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Mouse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Input</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Human</a:t>
                      </a:r>
                      <a:endParaRPr sz="2000" u="none" strike="noStrike" cap="none"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a:t>0.4</a:t>
                      </a:r>
                      <a:endParaRPr sz="2000" u="none" strike="noStrike" cap="none">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a:t>Microphone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Output</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Human</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a:t>700.0</a:t>
                      </a:r>
                      <a:endParaRPr sz="2000" u="none" strike="noStrike" cap="none">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406274">
                <a:tc>
                  <a:txBody>
                    <a:bodyPr/>
                    <a:lstStyle/>
                    <a:p>
                      <a:pPr marL="0" marR="0" lvl="0" indent="0" algn="l" rtl="0">
                        <a:lnSpc>
                          <a:spcPct val="100000"/>
                        </a:lnSpc>
                        <a:spcBef>
                          <a:spcPts val="0"/>
                        </a:spcBef>
                        <a:spcAft>
                          <a:spcPts val="0"/>
                        </a:spcAft>
                        <a:buNone/>
                      </a:pPr>
                      <a:r>
                        <a:rPr lang="en-US" sz="2000"/>
                        <a:t>Bluetooth</a:t>
                      </a:r>
                      <a:endParaRPr sz="20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a:t>Input or Output</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a:t>Machine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None/>
                      </a:pPr>
                      <a:r>
                        <a:rPr lang="en-US" sz="2000"/>
                        <a:t>20,000.0</a:t>
                      </a:r>
                      <a:endParaRPr sz="2000" u="none" strike="noStrike" cap="none">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a:t>Hard </a:t>
                      </a:r>
                      <a:r>
                        <a:rPr lang="en-US" sz="2000" u="none" strike="noStrike" cap="none"/>
                        <a:t>disk drive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Storage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Machine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u="none" strike="noStrike" cap="none"/>
                        <a:t>100,000.0</a:t>
                      </a:r>
                      <a:endParaRPr sz="2000" u="none" strike="noStrike" cap="none">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Wireless network</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Input or Output</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Machine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dirty="0"/>
                        <a:t>3</a:t>
                      </a:r>
                      <a:r>
                        <a:rPr lang="en-US" sz="2000" u="none" strike="noStrike" cap="none" dirty="0"/>
                        <a:t>00,000.0</a:t>
                      </a:r>
                      <a:endParaRPr sz="2000" u="none" strike="noStrike" cap="none"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6"/>
                  </a:ext>
                </a:extLst>
              </a:tr>
              <a:tr h="406274">
                <a:tc>
                  <a:txBody>
                    <a:bodyPr/>
                    <a:lstStyle/>
                    <a:p>
                      <a:pPr marL="0" marR="0" lvl="0" indent="0" algn="l" rtl="0">
                        <a:lnSpc>
                          <a:spcPct val="100000"/>
                        </a:lnSpc>
                        <a:spcBef>
                          <a:spcPts val="0"/>
                        </a:spcBef>
                        <a:spcAft>
                          <a:spcPts val="0"/>
                        </a:spcAft>
                        <a:buNone/>
                      </a:pPr>
                      <a:r>
                        <a:rPr lang="en-US" sz="2000"/>
                        <a:t>Solid state drive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a:t>Storage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a:t>Machine</a:t>
                      </a:r>
                      <a:endParaRPr sz="2000" u="none" strike="noStrike" cap="none">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None/>
                      </a:pPr>
                      <a:r>
                        <a:rPr lang="en-US" sz="2000"/>
                        <a:t>500,000.0</a:t>
                      </a:r>
                      <a:endParaRPr sz="200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Wired LAN network</a:t>
                      </a:r>
                      <a:endParaRPr sz="2000" u="none" strike="noStrike" cap="none">
                        <a:solidFill>
                          <a:srgbClr val="000000"/>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Input or Output</a:t>
                      </a:r>
                      <a:endParaRPr sz="2000" u="none" strike="noStrike" cap="none">
                        <a:solidFill>
                          <a:srgbClr val="000000"/>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t>Machine</a:t>
                      </a:r>
                      <a:endParaRPr sz="2000" u="none" strike="noStrike" cap="none">
                        <a:solidFill>
                          <a:srgbClr val="000000"/>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u="none" strike="noStrike" cap="none"/>
                        <a:t>1,</a:t>
                      </a:r>
                      <a:r>
                        <a:rPr lang="en-US" sz="2000"/>
                        <a:t>000</a:t>
                      </a:r>
                      <a:r>
                        <a:rPr lang="en-US" sz="2000" u="none" strike="noStrike" cap="none"/>
                        <a:t>,000.0</a:t>
                      </a:r>
                      <a:endParaRPr sz="2000" u="none" strike="noStrike" cap="none">
                        <a:solidFill>
                          <a:srgbClr val="000000"/>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8"/>
                  </a:ext>
                </a:extLst>
              </a:tr>
              <a:tr h="406274">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Graphics display</a:t>
                      </a:r>
                      <a:endParaRPr sz="2000" b="1" u="none" strike="noStrike" cap="none" dirty="0">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Output</a:t>
                      </a:r>
                      <a:endParaRPr sz="2000" b="1" u="none" strike="noStrike" cap="none" dirty="0">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t>Human</a:t>
                      </a:r>
                      <a:endParaRPr sz="2000" b="1" u="none" strike="noStrike" cap="none" dirty="0">
                        <a:solidFill>
                          <a:srgbClr val="B45F06"/>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r" rtl="0">
                        <a:lnSpc>
                          <a:spcPct val="100000"/>
                        </a:lnSpc>
                        <a:spcBef>
                          <a:spcPts val="0"/>
                        </a:spcBef>
                        <a:spcAft>
                          <a:spcPts val="0"/>
                        </a:spcAft>
                        <a:buClr>
                          <a:srgbClr val="000000"/>
                        </a:buClr>
                        <a:buSzPts val="2000"/>
                        <a:buFont typeface="Arial"/>
                        <a:buNone/>
                      </a:pPr>
                      <a:r>
                        <a:rPr lang="en-US" sz="2000" u="none" strike="noStrike" cap="none" dirty="0"/>
                        <a:t>3,000,000.0</a:t>
                      </a:r>
                      <a:endParaRPr sz="2000" b="1" u="none" strike="noStrike" cap="none" dirty="0">
                        <a:solidFill>
                          <a:srgbClr val="B45F06"/>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9"/>
                  </a:ext>
                </a:extLst>
              </a:tr>
            </a:tbl>
          </a:graphicData>
        </a:graphic>
      </p:graphicFrame>
      <p:sp>
        <p:nvSpPr>
          <p:cNvPr id="315" name="Google Shape;315;p29"/>
          <p:cNvSpPr txBox="1"/>
          <p:nvPr/>
        </p:nvSpPr>
        <p:spPr>
          <a:xfrm>
            <a:off x="362400" y="1046756"/>
            <a:ext cx="8781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eaLnBrk="1" hangingPunct="1">
              <a:spcBef>
                <a:spcPct val="20000"/>
              </a:spcBef>
              <a:buClr>
                <a:srgbClr val="990000"/>
              </a:buClr>
              <a:buSzPct val="60000"/>
              <a:buFont typeface="Wingdings 2" pitchFamily="18" charset="2"/>
              <a:buChar char="¢"/>
              <a:defRPr b="0">
                <a:latin typeface="Calibri" pitchFamily="34" charset="0"/>
              </a:defRPr>
            </a:lvl1pPr>
            <a:lvl2pPr marL="742950" lvl="1" indent="-285750" eaLnBrk="1" hangingPunct="1">
              <a:spcBef>
                <a:spcPct val="20000"/>
              </a:spcBef>
              <a:buClr>
                <a:srgbClr val="990000"/>
              </a:buClr>
              <a:buSzPct val="110000"/>
              <a:buFont typeface="Wingdings" pitchFamily="2" charset="2"/>
              <a:buChar char="§"/>
              <a:defRPr sz="2000">
                <a:latin typeface="Calibri" pitchFamily="34" charset="0"/>
              </a:defRPr>
            </a:lvl2pPr>
            <a:lvl3pPr marL="1143000" indent="-228600" eaLnBrk="1" hangingPunct="1">
              <a:spcBef>
                <a:spcPct val="20000"/>
              </a:spcBef>
              <a:buClr>
                <a:srgbClr val="0070C0"/>
              </a:buClr>
              <a:buSzPct val="80000"/>
              <a:buFont typeface="Wingdings" pitchFamily="2" charset="2"/>
              <a:buChar char="§"/>
              <a:defRPr sz="2000">
                <a:latin typeface="Calibri" pitchFamily="34" charset="0"/>
              </a:defRPr>
            </a:lvl3pPr>
            <a:lvl4pPr marL="1600200" indent="-228600" eaLnBrk="1" hangingPunct="1">
              <a:spcBef>
                <a:spcPct val="20000"/>
              </a:spcBef>
              <a:buChar char="–"/>
              <a:defRPr sz="2000">
                <a:latin typeface="Calibri" pitchFamily="34" charset="0"/>
              </a:defRPr>
            </a:lvl4pPr>
            <a:lvl5pPr marL="2057400" indent="-228600" eaLnBrk="1" hangingPunct="1">
              <a:spcBef>
                <a:spcPct val="20000"/>
              </a:spcBef>
              <a:buChar char="»"/>
              <a:defRPr sz="2000">
                <a:latin typeface="Calibri"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sym typeface="Calibri"/>
              </a:rPr>
              <a:t>  I/O speeds:  </a:t>
            </a:r>
            <a:r>
              <a:rPr lang="en-US" i="1" dirty="0">
                <a:solidFill>
                  <a:srgbClr val="FF0000"/>
                </a:solidFill>
                <a:sym typeface="Calibri"/>
              </a:rPr>
              <a:t>8 orders of magnitude </a:t>
            </a:r>
            <a:r>
              <a:rPr lang="en-US" dirty="0">
                <a:sym typeface="Calibri"/>
              </a:rPr>
              <a:t>between keyboard and graphics</a:t>
            </a:r>
            <a:endParaRPr dirty="0">
              <a:sym typeface="Calibri"/>
            </a:endParaRPr>
          </a:p>
        </p:txBody>
      </p:sp>
    </p:spTree>
    <p:extLst>
      <p:ext uri="{BB962C8B-B14F-4D97-AF65-F5344CB8AC3E}">
        <p14:creationId xmlns:p14="http://schemas.microsoft.com/office/powerpoint/2010/main" val="33958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9762" name="Rectangle 2"/>
          <p:cNvSpPr>
            <a:spLocks noGrp="1" noChangeArrowheads="1"/>
          </p:cNvSpPr>
          <p:nvPr>
            <p:ph type="title"/>
          </p:nvPr>
        </p:nvSpPr>
        <p:spPr/>
        <p:txBody>
          <a:bodyPr>
            <a:normAutofit/>
          </a:bodyPr>
          <a:lstStyle/>
          <a:p>
            <a:r>
              <a:rPr lang="en-US" dirty="0"/>
              <a:t>Memory Mapped I/O: </a:t>
            </a:r>
            <a:r>
              <a:rPr lang="en-US" dirty="0">
                <a:solidFill>
                  <a:srgbClr val="FF0000"/>
                </a:solidFill>
              </a:rPr>
              <a:t>Polling</a:t>
            </a:r>
          </a:p>
        </p:txBody>
      </p:sp>
      <p:sp>
        <p:nvSpPr>
          <p:cNvPr id="3189763" name="Rectangle 3"/>
          <p:cNvSpPr>
            <a:spLocks noGrp="1" noChangeArrowheads="1"/>
          </p:cNvSpPr>
          <p:nvPr>
            <p:ph idx="1"/>
          </p:nvPr>
        </p:nvSpPr>
        <p:spPr/>
        <p:txBody>
          <a:bodyPr>
            <a:normAutofit/>
          </a:bodyPr>
          <a:lstStyle/>
          <a:p>
            <a:r>
              <a:rPr lang="en-US" dirty="0"/>
              <a:t>Device registers generally serve two functions:</a:t>
            </a:r>
          </a:p>
          <a:p>
            <a:pPr lvl="1">
              <a:buClr>
                <a:schemeClr val="tx1"/>
              </a:buClr>
              <a:buFont typeface="Arial"/>
              <a:buChar char="•"/>
            </a:pPr>
            <a:r>
              <a:rPr lang="en-US" dirty="0">
                <a:solidFill>
                  <a:srgbClr val="FF0000"/>
                </a:solidFill>
              </a:rPr>
              <a:t>Control Register</a:t>
            </a:r>
            <a:r>
              <a:rPr lang="en-US" dirty="0"/>
              <a:t>, says it’s OK to read/write  (I/O ready) - Flag</a:t>
            </a:r>
          </a:p>
          <a:p>
            <a:pPr lvl="1">
              <a:buClr>
                <a:schemeClr val="tx1"/>
              </a:buClr>
              <a:buFont typeface="Arial"/>
              <a:buChar char="•"/>
            </a:pPr>
            <a:r>
              <a:rPr lang="en-US" dirty="0">
                <a:solidFill>
                  <a:srgbClr val="FF0000"/>
                </a:solidFill>
              </a:rPr>
              <a:t>Data Register</a:t>
            </a:r>
            <a:r>
              <a:rPr lang="en-US" dirty="0"/>
              <a:t>, contains data</a:t>
            </a:r>
          </a:p>
          <a:p>
            <a:r>
              <a:rPr lang="en-US" dirty="0"/>
              <a:t>Processor reads from Control Register in loop</a:t>
            </a:r>
          </a:p>
          <a:p>
            <a:pPr lvl="1"/>
            <a:r>
              <a:rPr lang="en-US" dirty="0"/>
              <a:t>Waiting for device to set </a:t>
            </a:r>
            <a:r>
              <a:rPr lang="en-US" dirty="0">
                <a:solidFill>
                  <a:srgbClr val="FF0000"/>
                </a:solidFill>
              </a:rPr>
              <a:t>Ready</a:t>
            </a:r>
            <a:r>
              <a:rPr lang="en-US" dirty="0">
                <a:solidFill>
                  <a:schemeClr val="accent1"/>
                </a:solidFill>
              </a:rPr>
              <a:t> </a:t>
            </a:r>
            <a:r>
              <a:rPr lang="en-US" dirty="0"/>
              <a:t>bit in </a:t>
            </a:r>
            <a:r>
              <a:rPr lang="en-US" dirty="0">
                <a:solidFill>
                  <a:srgbClr val="FF0000"/>
                </a:solidFill>
              </a:rPr>
              <a:t>Control </a:t>
            </a:r>
            <a:r>
              <a:rPr lang="en-US" dirty="0" err="1">
                <a:solidFill>
                  <a:srgbClr val="FF0000"/>
                </a:solidFill>
              </a:rPr>
              <a:t>reg</a:t>
            </a:r>
            <a:r>
              <a:rPr lang="en-US" dirty="0">
                <a:solidFill>
                  <a:srgbClr val="FF0000"/>
                </a:solidFill>
              </a:rPr>
              <a:t>  </a:t>
            </a:r>
            <a:r>
              <a:rPr lang="en-US" dirty="0"/>
              <a:t>(0 </a:t>
            </a:r>
            <a:r>
              <a:rPr lang="en-US" dirty="0">
                <a:sym typeface="Wingdings"/>
              </a:rPr>
              <a:t></a:t>
            </a:r>
            <a:r>
              <a:rPr lang="en-US" dirty="0"/>
              <a:t> 1) </a:t>
            </a:r>
          </a:p>
          <a:p>
            <a:pPr lvl="1"/>
            <a:r>
              <a:rPr lang="en-US" dirty="0"/>
              <a:t>Indicates “</a:t>
            </a:r>
            <a:r>
              <a:rPr lang="en-US" dirty="0">
                <a:solidFill>
                  <a:srgbClr val="FF0000"/>
                </a:solidFill>
              </a:rPr>
              <a:t>data available</a:t>
            </a:r>
            <a:r>
              <a:rPr lang="en-US" dirty="0"/>
              <a:t>” or </a:t>
            </a:r>
            <a:r>
              <a:rPr lang="en-US" dirty="0">
                <a:solidFill>
                  <a:srgbClr val="FF0000"/>
                </a:solidFill>
              </a:rPr>
              <a:t>“ready to accept data</a:t>
            </a:r>
            <a:r>
              <a:rPr lang="en-US" dirty="0"/>
              <a:t>”</a:t>
            </a:r>
          </a:p>
          <a:p>
            <a:r>
              <a:rPr lang="en-US" dirty="0"/>
              <a:t>Processor then loads from (input) or writes to (output) data register</a:t>
            </a:r>
          </a:p>
          <a:p>
            <a:pPr lvl="1">
              <a:buFont typeface="Arial"/>
              <a:buChar char="•"/>
            </a:pPr>
            <a:r>
              <a:rPr lang="en-US" dirty="0"/>
              <a:t>I/O device resets control register bit (1 </a:t>
            </a:r>
            <a:r>
              <a:rPr lang="en-US" dirty="0">
                <a:sym typeface="Wingdings"/>
              </a:rPr>
              <a:t></a:t>
            </a:r>
            <a:r>
              <a:rPr lang="en-US" dirty="0"/>
              <a:t>  0)</a:t>
            </a:r>
          </a:p>
          <a:p>
            <a:r>
              <a:rPr lang="en-US" dirty="0"/>
              <a:t>Procedure called “</a:t>
            </a:r>
            <a:r>
              <a:rPr lang="en-US" dirty="0">
                <a:solidFill>
                  <a:srgbClr val="FF0000"/>
                </a:solidFill>
              </a:rPr>
              <a:t>Polling</a:t>
            </a:r>
            <a:r>
              <a:rPr lang="en-US" dirty="0"/>
              <a:t>”</a:t>
            </a:r>
          </a:p>
          <a:p>
            <a:endParaRPr lang="en-US" dirty="0"/>
          </a:p>
        </p:txBody>
      </p:sp>
      <p:sp>
        <p:nvSpPr>
          <p:cNvPr id="4" name="TextBox 3">
            <a:extLst>
              <a:ext uri="{FF2B5EF4-FFF2-40B4-BE49-F238E27FC236}">
                <a16:creationId xmlns:a16="http://schemas.microsoft.com/office/drawing/2014/main" id="{4CF3876C-8E41-694A-BA40-8D25D872A445}"/>
              </a:ext>
            </a:extLst>
          </p:cNvPr>
          <p:cNvSpPr txBox="1"/>
          <p:nvPr/>
        </p:nvSpPr>
        <p:spPr>
          <a:xfrm>
            <a:off x="-16031" y="6629400"/>
            <a:ext cx="4649342" cy="246221"/>
          </a:xfrm>
          <a:prstGeom prst="rect">
            <a:avLst/>
          </a:prstGeom>
          <a:noFill/>
        </p:spPr>
        <p:txBody>
          <a:bodyPr wrap="none" rtlCol="0">
            <a:spAutoFit/>
          </a:bodyPr>
          <a:lstStyle/>
          <a:p>
            <a:r>
              <a:rPr lang="en-US" sz="1000" b="0" i="0" dirty="0">
                <a:solidFill>
                  <a:schemeClr val="bg1">
                    <a:lumMod val="65000"/>
                  </a:schemeClr>
                </a:solidFill>
                <a:latin typeface="Calibri" pitchFamily="34" charset="0"/>
              </a:rPr>
              <a:t>Bryant</a:t>
            </a:r>
            <a:r>
              <a:rPr lang="en-US" sz="1000" b="0" i="0" baseline="0" dirty="0">
                <a:solidFill>
                  <a:schemeClr val="bg1">
                    <a:lumMod val="65000"/>
                  </a:schemeClr>
                </a:solidFill>
                <a:latin typeface="Calibri" pitchFamily="34" charset="0"/>
              </a:rPr>
              <a:t> and </a:t>
            </a:r>
            <a:r>
              <a:rPr lang="en-US" sz="1000" b="0" i="0" baseline="0" dirty="0" err="1">
                <a:solidFill>
                  <a:schemeClr val="bg1">
                    <a:lumMod val="65000"/>
                  </a:schemeClr>
                </a:solidFill>
                <a:latin typeface="Calibri" pitchFamily="34" charset="0"/>
              </a:rPr>
              <a:t>O’Hallaron</a:t>
            </a:r>
            <a:r>
              <a:rPr lang="en-US" sz="1000" b="0" i="0" baseline="0" dirty="0">
                <a:solidFill>
                  <a:schemeClr val="bg1">
                    <a:lumMod val="65000"/>
                  </a:schemeClr>
                </a:solidFill>
                <a:latin typeface="Calibri" pitchFamily="34" charset="0"/>
              </a:rPr>
              <a:t>, Computer Systems: A Programmer’s Perspective, Third Edition</a:t>
            </a:r>
            <a:endParaRPr lang="en-US" sz="1000" b="0" i="0" dirty="0">
              <a:solidFill>
                <a:schemeClr val="bg1">
                  <a:lumMod val="65000"/>
                </a:schemeClr>
              </a:solidFill>
              <a:latin typeface="Calibri" pitchFamily="34" charset="0"/>
            </a:endParaRPr>
          </a:p>
        </p:txBody>
      </p:sp>
    </p:spTree>
    <p:extLst>
      <p:ext uri="{BB962C8B-B14F-4D97-AF65-F5344CB8AC3E}">
        <p14:creationId xmlns:p14="http://schemas.microsoft.com/office/powerpoint/2010/main" val="219400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9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9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9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9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9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97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89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8976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897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7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g5e7b2e43bd_3_74"/>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Interrupting the Processor</a:t>
            </a:r>
            <a:endParaRPr dirty="0"/>
          </a:p>
        </p:txBody>
      </p:sp>
      <p:pic>
        <p:nvPicPr>
          <p:cNvPr id="741" name="Google Shape;741;g5e7b2e43bd_3_74"/>
          <p:cNvPicPr preferRelativeResize="0"/>
          <p:nvPr/>
        </p:nvPicPr>
        <p:blipFill>
          <a:blip r:embed="rId3">
            <a:alphaModFix/>
          </a:blip>
          <a:stretch>
            <a:fillRect/>
          </a:stretch>
        </p:blipFill>
        <p:spPr>
          <a:xfrm>
            <a:off x="1126475" y="1458750"/>
            <a:ext cx="6891050" cy="4987650"/>
          </a:xfrm>
          <a:prstGeom prst="rect">
            <a:avLst/>
          </a:prstGeom>
          <a:noFill/>
          <a:ln>
            <a:noFill/>
          </a:ln>
        </p:spPr>
      </p:pic>
      <p:sp>
        <p:nvSpPr>
          <p:cNvPr id="5" name="Google Shape;601;g5ce8b99149_0_339">
            <a:extLst>
              <a:ext uri="{FF2B5EF4-FFF2-40B4-BE49-F238E27FC236}">
                <a16:creationId xmlns:a16="http://schemas.microsoft.com/office/drawing/2014/main" id="{2A75F4CB-6023-1444-BEC2-57F1DCFEE46B}"/>
              </a:ext>
            </a:extLst>
          </p:cNvPr>
          <p:cNvSpPr txBox="1">
            <a:spLocks/>
          </p:cNvSpPr>
          <p:nvPr/>
        </p:nvSpPr>
        <p:spPr>
          <a:xfrm>
            <a:off x="31924" y="6446399"/>
            <a:ext cx="5476180" cy="459499"/>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a:solidFill>
                  <a:schemeClr val="bg1">
                    <a:lumMod val="75000"/>
                  </a:schemeClr>
                </a:solidFill>
                <a:latin typeface="Calibri"/>
                <a:cs typeface="Calibri"/>
              </a:rPr>
              <a:t>CS 61C</a:t>
            </a:r>
            <a:r>
              <a:rPr lang="en-US" sz="1200" dirty="0">
                <a:solidFill>
                  <a:schemeClr val="bg1">
                    <a:lumMod val="75000"/>
                  </a:schemeClr>
                </a:solidFill>
                <a:latin typeface="Calibri"/>
                <a:cs typeface="Calibri"/>
                <a:sym typeface="Calibri"/>
              </a:rPr>
              <a:t>, Lecture on Input/Output, Branden </a:t>
            </a:r>
            <a:r>
              <a:rPr lang="en-US" sz="1200" dirty="0" err="1">
                <a:solidFill>
                  <a:schemeClr val="bg1">
                    <a:lumMod val="75000"/>
                  </a:schemeClr>
                </a:solidFill>
                <a:latin typeface="Calibri"/>
                <a:cs typeface="Calibri"/>
                <a:sym typeface="Calibri"/>
              </a:rPr>
              <a:t>Ghena</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
        <p:nvSpPr>
          <p:cNvPr id="2" name="TextBox 1">
            <a:extLst>
              <a:ext uri="{FF2B5EF4-FFF2-40B4-BE49-F238E27FC236}">
                <a16:creationId xmlns:a16="http://schemas.microsoft.com/office/drawing/2014/main" id="{2367EDC7-7FE9-5F46-81DC-22C3860562D8}"/>
              </a:ext>
            </a:extLst>
          </p:cNvPr>
          <p:cNvSpPr txBox="1"/>
          <p:nvPr/>
        </p:nvSpPr>
        <p:spPr>
          <a:xfrm>
            <a:off x="5364088" y="1628800"/>
            <a:ext cx="2427396" cy="461665"/>
          </a:xfrm>
          <a:prstGeom prst="rect">
            <a:avLst/>
          </a:prstGeom>
          <a:noFill/>
        </p:spPr>
        <p:txBody>
          <a:bodyPr wrap="none" rtlCol="0">
            <a:spAutoFit/>
          </a:bodyPr>
          <a:lstStyle/>
          <a:p>
            <a:r>
              <a:rPr lang="en-US" dirty="0">
                <a:solidFill>
                  <a:srgbClr val="7030A0"/>
                </a:solidFill>
                <a:latin typeface="Calibri" pitchFamily="34" charset="0"/>
              </a:rPr>
              <a:t>Interrupt Handler</a:t>
            </a:r>
          </a:p>
        </p:txBody>
      </p:sp>
    </p:spTree>
    <p:extLst>
      <p:ext uri="{BB962C8B-B14F-4D97-AF65-F5344CB8AC3E}">
        <p14:creationId xmlns:p14="http://schemas.microsoft.com/office/powerpoint/2010/main" val="2995184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6" id="{D497B4AB-8AAA-C646-944F-B0D42827B1F1}" vid="{A578F4F1-9FAA-0343-84BF-CCC3302775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D497B4AB-8AAA-C646-944F-B0D42827B1F1}" vid="{187029D4-2797-6A4E-8C0A-D3644AE3653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13613</TotalTime>
  <Words>4073</Words>
  <Application>Microsoft Macintosh PowerPoint</Application>
  <PresentationFormat>On-screen Show (4:3)</PresentationFormat>
  <Paragraphs>653</Paragraphs>
  <Slides>52</Slides>
  <Notes>30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52</vt:i4>
      </vt:variant>
    </vt:vector>
  </HeadingPairs>
  <TitlesOfParts>
    <vt:vector size="66" baseType="lpstr">
      <vt:lpstr>ＭＳ Ｐゴシック</vt:lpstr>
      <vt:lpstr>Arial</vt:lpstr>
      <vt:lpstr>Arial Narrow</vt:lpstr>
      <vt:lpstr>Calibri</vt:lpstr>
      <vt:lpstr>Calibri Light</vt:lpstr>
      <vt:lpstr>Helvetica Neue</vt:lpstr>
      <vt:lpstr>Source Sans Pro</vt:lpstr>
      <vt:lpstr>Symbol</vt:lpstr>
      <vt:lpstr>Tahoma</vt:lpstr>
      <vt:lpstr>Times New Roman</vt:lpstr>
      <vt:lpstr>Wingdings</vt:lpstr>
      <vt:lpstr>Wingdings 2</vt:lpstr>
      <vt:lpstr>template2007</vt:lpstr>
      <vt:lpstr>Custom Design</vt:lpstr>
      <vt:lpstr>CS 211 Computer Architecture Lecture 43: Input Output System – Part 2  </vt:lpstr>
      <vt:lpstr>We will study today ..</vt:lpstr>
      <vt:lpstr>Acknowledgements</vt:lpstr>
      <vt:lpstr>The last Class</vt:lpstr>
      <vt:lpstr>Five Components of a Computer</vt:lpstr>
      <vt:lpstr>Recall: I/O Bus</vt:lpstr>
      <vt:lpstr>I/O Device Examples and Speeds</vt:lpstr>
      <vt:lpstr>Memory Mapped I/O: Polling</vt:lpstr>
      <vt:lpstr>Interrupting the Processor</vt:lpstr>
      <vt:lpstr>Interrupt-Driven Data Transfer</vt:lpstr>
      <vt:lpstr>Direct Memory Access </vt:lpstr>
      <vt:lpstr>Polling and Interrupt: Expensive Operations for Processor</vt:lpstr>
      <vt:lpstr>Direct Memory Access (DMA)</vt:lpstr>
      <vt:lpstr>Non-DMA vs. DMA</vt:lpstr>
      <vt:lpstr>Why do we need DMA?</vt:lpstr>
      <vt:lpstr>DMA Controller</vt:lpstr>
      <vt:lpstr>Operation of a DMA Transfer</vt:lpstr>
      <vt:lpstr>DMA Controllers</vt:lpstr>
      <vt:lpstr>DMA: Incoming Data (to CPU)</vt:lpstr>
      <vt:lpstr>DMA: Outgoing Data (From CPU)</vt:lpstr>
      <vt:lpstr>Reading a Disk Sector (1)</vt:lpstr>
      <vt:lpstr>Reading a Disk Sector (2)</vt:lpstr>
      <vt:lpstr>Reading a Disk Sector (3)</vt:lpstr>
      <vt:lpstr>DMA Percent Overhead</vt:lpstr>
      <vt:lpstr>I/O Processors</vt:lpstr>
      <vt:lpstr>Buses for Interconnection </vt:lpstr>
      <vt:lpstr>What is a Bus?</vt:lpstr>
      <vt:lpstr>Bus Interconnection Scheme</vt:lpstr>
      <vt:lpstr>Bus Types</vt:lpstr>
      <vt:lpstr>Bus Parameters</vt:lpstr>
      <vt:lpstr>What defines a bus?</vt:lpstr>
      <vt:lpstr>Round 1: All devices on one interconnect</vt:lpstr>
      <vt:lpstr>Single Bus Problems</vt:lpstr>
      <vt:lpstr>Round 2: I/O Controllers</vt:lpstr>
      <vt:lpstr>Round 3: I/O Controllers + Bridge </vt:lpstr>
      <vt:lpstr>Round 4: More Complex Bus Structures</vt:lpstr>
      <vt:lpstr>Round 5: Move from Bus to Crossbar On-Chip</vt:lpstr>
      <vt:lpstr>Interconnect for Modern Systems </vt:lpstr>
      <vt:lpstr>PCI Bus </vt:lpstr>
      <vt:lpstr>Standard Bus Examples</vt:lpstr>
      <vt:lpstr>ARM Sample Smartphone Diagram</vt:lpstr>
      <vt:lpstr>Intel Ivy Bridge Server Chip I/O</vt:lpstr>
      <vt:lpstr>Lecture Summary</vt:lpstr>
      <vt:lpstr>Backup Slides</vt:lpstr>
      <vt:lpstr>Synchronous Bus</vt:lpstr>
      <vt:lpstr>Synchronous Timing Diagram Read Operation Timing</vt:lpstr>
      <vt:lpstr>Synchronous - Disadvantages</vt:lpstr>
      <vt:lpstr>Asynchronous Bus</vt:lpstr>
      <vt:lpstr>Asynchronous Timing Diagram</vt:lpstr>
      <vt:lpstr>Connecting I/O Devices with I/O Bus</vt:lpstr>
      <vt:lpstr>USB Controller and Graphics Adapter</vt:lpstr>
      <vt:lpstr>Bus Arbitration: Bus Arbitration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CS211: Computer Architecture </dc:title>
  <dc:creator>Microsoft Office User</dc:creator>
  <dc:description>Redesign of slides created by Randal E. Bryant and David R. O'Hallaron</dc:description>
  <cp:lastModifiedBy>Microsoft Office User</cp:lastModifiedBy>
  <cp:revision>113</cp:revision>
  <cp:lastPrinted>2010-01-19T15:27:43Z</cp:lastPrinted>
  <dcterms:created xsi:type="dcterms:W3CDTF">2020-08-26T08:56:55Z</dcterms:created>
  <dcterms:modified xsi:type="dcterms:W3CDTF">2021-05-01T13:30:39Z</dcterms:modified>
</cp:coreProperties>
</file>