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9" r:id="rId2"/>
  </p:sldMasterIdLst>
  <p:notesMasterIdLst>
    <p:notesMasterId r:id="rId46"/>
  </p:notesMasterIdLst>
  <p:handoutMasterIdLst>
    <p:handoutMasterId r:id="rId47"/>
  </p:handoutMasterIdLst>
  <p:sldIdLst>
    <p:sldId id="542" r:id="rId3"/>
    <p:sldId id="1389" r:id="rId4"/>
    <p:sldId id="1390" r:id="rId5"/>
    <p:sldId id="840" r:id="rId6"/>
    <p:sldId id="682" r:id="rId7"/>
    <p:sldId id="1243" r:id="rId8"/>
    <p:sldId id="1388" r:id="rId9"/>
    <p:sldId id="853" r:id="rId10"/>
    <p:sldId id="511" r:id="rId11"/>
    <p:sldId id="429" r:id="rId12"/>
    <p:sldId id="1391" r:id="rId13"/>
    <p:sldId id="1244" r:id="rId14"/>
    <p:sldId id="1222" r:id="rId15"/>
    <p:sldId id="1224" r:id="rId16"/>
    <p:sldId id="691" r:id="rId17"/>
    <p:sldId id="1223" r:id="rId18"/>
    <p:sldId id="1229" r:id="rId19"/>
    <p:sldId id="1226" r:id="rId20"/>
    <p:sldId id="1227" r:id="rId21"/>
    <p:sldId id="661" r:id="rId22"/>
    <p:sldId id="1228" r:id="rId23"/>
    <p:sldId id="669" r:id="rId24"/>
    <p:sldId id="1230" r:id="rId25"/>
    <p:sldId id="1245" r:id="rId26"/>
    <p:sldId id="1231" r:id="rId27"/>
    <p:sldId id="1232" r:id="rId28"/>
    <p:sldId id="1182" r:id="rId29"/>
    <p:sldId id="1246" r:id="rId30"/>
    <p:sldId id="345" r:id="rId31"/>
    <p:sldId id="1238" r:id="rId32"/>
    <p:sldId id="1239" r:id="rId33"/>
    <p:sldId id="1240" r:id="rId34"/>
    <p:sldId id="1241" r:id="rId35"/>
    <p:sldId id="1242" r:id="rId36"/>
    <p:sldId id="1233" r:id="rId37"/>
    <p:sldId id="852" r:id="rId38"/>
    <p:sldId id="1234" r:id="rId39"/>
    <p:sldId id="1235" r:id="rId40"/>
    <p:sldId id="1236" r:id="rId41"/>
    <p:sldId id="1247" r:id="rId42"/>
    <p:sldId id="1248" r:id="rId43"/>
    <p:sldId id="1386" r:id="rId44"/>
    <p:sldId id="1387" r:id="rId45"/>
  </p:sldIdLst>
  <p:sldSz cx="9144000" cy="6858000" type="screen4x3"/>
  <p:notesSz cx="7302500" cy="9586913"/>
  <p:custDataLst>
    <p:tags r:id="rId4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99"/>
    <a:srgbClr val="E0F4E3"/>
    <a:srgbClr val="E0E0E0"/>
    <a:srgbClr val="E3E4E6"/>
    <a:srgbClr val="FFFF99"/>
    <a:srgbClr val="EFBFBF"/>
    <a:srgbClr val="A8E799"/>
    <a:srgbClr val="CDF1C5"/>
    <a:srgbClr val="F1C7C7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00" autoAdjust="0"/>
    <p:restoredTop sz="94828"/>
  </p:normalViewPr>
  <p:slideViewPr>
    <p:cSldViewPr snapToObjects="1">
      <p:cViewPr varScale="1">
        <p:scale>
          <a:sx n="74" d="100"/>
          <a:sy n="74" d="100"/>
        </p:scale>
        <p:origin x="100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3" d="100"/>
          <a:sy n="63" d="100"/>
        </p:scale>
        <p:origin x="302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>
            <a:extLst>
              <a:ext uri="{FF2B5EF4-FFF2-40B4-BE49-F238E27FC236}">
                <a16:creationId xmlns:a16="http://schemas.microsoft.com/office/drawing/2014/main" id="{98CE9680-BF5C-9F4E-B656-C57FC051C3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4" name="Notes Placeholder 2">
            <a:extLst>
              <a:ext uri="{FF2B5EF4-FFF2-40B4-BE49-F238E27FC236}">
                <a16:creationId xmlns:a16="http://schemas.microsoft.com/office/drawing/2014/main" id="{2045C142-C228-F042-8F73-174E9D1DBE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x86-64: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* Memory organization: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- Address space: up to 2^48.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- Addressability: up to 48 bits. The actual length of the address is 64 bits, but bits 48 to 63 are sign extended.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84623B28-B92B-494C-9B47-9C79CF981E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37A1CEE-A9E1-4C4B-9C3C-8AE38E18FE9A}" type="slidenum">
              <a:rPr lang="en-US" altLang="en-US" smtClean="0">
                <a:latin typeface="Calibri" panose="020F0502020204030204" pitchFamily="34" charset="0"/>
              </a:rPr>
              <a:pPr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40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>
            <a:extLst>
              <a:ext uri="{FF2B5EF4-FFF2-40B4-BE49-F238E27FC236}">
                <a16:creationId xmlns:a16="http://schemas.microsoft.com/office/drawing/2014/main" id="{98CE9680-BF5C-9F4E-B656-C57FC051C3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4" name="Notes Placeholder 2">
            <a:extLst>
              <a:ext uri="{FF2B5EF4-FFF2-40B4-BE49-F238E27FC236}">
                <a16:creationId xmlns:a16="http://schemas.microsoft.com/office/drawing/2014/main" id="{2045C142-C228-F042-8F73-174E9D1DBE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84623B28-B92B-494C-9B47-9C79CF981E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37A1CEE-A9E1-4C4B-9C3C-8AE38E18FE9A}" type="slidenum">
              <a:rPr lang="en-US" altLang="en-US" smtClean="0">
                <a:latin typeface="Calibri" panose="020F0502020204030204" pitchFamily="34" charset="0"/>
              </a:rPr>
              <a:pPr/>
              <a:t>16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256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x86-64: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* Memory organization: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- Address space: up to 2^48.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- Addressability: up to 48 bits. The actual length of the address is 64 bits, but bits 48 to 63 are sign extended.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76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>
            <a:extLst>
              <a:ext uri="{FF2B5EF4-FFF2-40B4-BE49-F238E27FC236}">
                <a16:creationId xmlns:a16="http://schemas.microsoft.com/office/drawing/2014/main" id="{D65FD090-0774-024B-9478-1D4D245EF9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8" name="Notes Placeholder 2">
            <a:extLst>
              <a:ext uri="{FF2B5EF4-FFF2-40B4-BE49-F238E27FC236}">
                <a16:creationId xmlns:a16="http://schemas.microsoft.com/office/drawing/2014/main" id="{ED35EDFB-2FED-2449-AFA9-E1884A479A5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0419" name="Slide Number Placeholder 3">
            <a:extLst>
              <a:ext uri="{FF2B5EF4-FFF2-40B4-BE49-F238E27FC236}">
                <a16:creationId xmlns:a16="http://schemas.microsoft.com/office/drawing/2014/main" id="{7CA67E01-6D11-C548-B0D8-C4D2E168F1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4BD3484-1CD5-C347-9775-36EF5CDFD5C6}" type="slidenum">
              <a:rPr lang="en-US" altLang="en-US" smtClean="0">
                <a:latin typeface="Calibri" panose="020F0502020204030204" pitchFamily="34" charset="0"/>
              </a:rPr>
              <a:pPr/>
              <a:t>21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998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>
            <a:extLst>
              <a:ext uri="{FF2B5EF4-FFF2-40B4-BE49-F238E27FC236}">
                <a16:creationId xmlns:a16="http://schemas.microsoft.com/office/drawing/2014/main" id="{BD0F251F-44D7-3C42-84A8-528614679E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4" name="Notes Placeholder 2">
            <a:extLst>
              <a:ext uri="{FF2B5EF4-FFF2-40B4-BE49-F238E27FC236}">
                <a16:creationId xmlns:a16="http://schemas.microsoft.com/office/drawing/2014/main" id="{0142460B-72E5-694D-A416-CE82609F0E9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It is a convention, same as German is written from left to right, and Persian is written from right to left.</a:t>
            </a:r>
          </a:p>
        </p:txBody>
      </p:sp>
      <p:sp>
        <p:nvSpPr>
          <p:cNvPr id="64515" name="Slide Number Placeholder 3">
            <a:extLst>
              <a:ext uri="{FF2B5EF4-FFF2-40B4-BE49-F238E27FC236}">
                <a16:creationId xmlns:a16="http://schemas.microsoft.com/office/drawing/2014/main" id="{407921C3-E40E-174B-9F82-9FCA79DE2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FA4916F-EC7B-3A41-B380-EF10CEE6065E}" type="slidenum">
              <a:rPr lang="en-US" altLang="en-US" smtClean="0">
                <a:latin typeface="Calibri" panose="020F0502020204030204" pitchFamily="34" charset="0"/>
              </a:rPr>
              <a:pPr/>
              <a:t>23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221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83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3572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1pPr>
            <a:lvl2pPr marL="734625" indent="-282549" defTabSz="913572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2pPr>
            <a:lvl3pPr marL="1130191" indent="-226039" defTabSz="913572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3pPr>
            <a:lvl4pPr marL="1582269" indent="-226039" defTabSz="913572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4pPr>
            <a:lvl5pPr marL="2034346" indent="-226039" defTabSz="913572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5pPr>
            <a:lvl6pPr marL="2486423" indent="-226039" algn="ctr" defTabSz="91357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6pPr>
            <a:lvl7pPr marL="2938499" indent="-226039" algn="ctr" defTabSz="91357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7pPr>
            <a:lvl8pPr marL="3390577" indent="-226039" algn="ctr" defTabSz="91357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8pPr>
            <a:lvl9pPr marL="3842650" indent="-226039" algn="ctr" defTabSz="91357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21BC7D9-92F5-44C3-8FD3-BCA0B70C30B6}" type="slidenum">
              <a:rPr lang="en-US" sz="1300">
                <a:solidFill>
                  <a:prstClr val="black"/>
                </a:solidFill>
              </a:rPr>
              <a:pPr eaLnBrk="1" hangingPunct="1"/>
              <a:t>29</a:t>
            </a:fld>
            <a:endParaRPr lang="en-US" sz="1300" dirty="0">
              <a:solidFill>
                <a:prstClr val="black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7412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65128" indent="-165128">
              <a:lnSpc>
                <a:spcPct val="90000"/>
              </a:lnSpc>
              <a:spcBef>
                <a:spcPts val="589"/>
              </a:spcBef>
              <a:buClr>
                <a:srgbClr val="4DB44E"/>
              </a:buClr>
              <a:buFont typeface="Wingdings" panose="05000000000000000000" pitchFamily="2" charset="2"/>
              <a:buChar char="§"/>
            </a:pPr>
            <a:r>
              <a:rPr lang="en-GB" altLang="en-US" dirty="0"/>
              <a:t>“The Internet of [Things] could raise the level of U.S. gross domestic product by </a:t>
            </a:r>
            <a:r>
              <a:rPr lang="en-GB" altLang="en-US" b="1" dirty="0"/>
              <a:t>2%-5%</a:t>
            </a:r>
            <a:r>
              <a:rPr lang="en-GB" altLang="en-US" dirty="0"/>
              <a:t> by 2025. </a:t>
            </a:r>
          </a:p>
          <a:p>
            <a:pPr marL="165128" indent="-165128">
              <a:lnSpc>
                <a:spcPct val="90000"/>
              </a:lnSpc>
              <a:spcBef>
                <a:spcPts val="589"/>
              </a:spcBef>
              <a:buClr>
                <a:srgbClr val="4DB44E"/>
              </a:buClr>
              <a:buFont typeface="Wingdings" panose="05000000000000000000" pitchFamily="2" charset="2"/>
              <a:buChar char="§"/>
            </a:pPr>
            <a:r>
              <a:rPr lang="en-GB" altLang="en-US" dirty="0"/>
              <a:t>This gain… if realized, would boost the annual U.S. GDP growth rate by </a:t>
            </a:r>
            <a:r>
              <a:rPr lang="en-GB" altLang="en-US" b="1" dirty="0"/>
              <a:t>0.2%-0.4% </a:t>
            </a:r>
            <a:r>
              <a:rPr lang="en-GB" altLang="en-US" dirty="0"/>
              <a:t>points over this period, bringing growth closer to </a:t>
            </a:r>
            <a:r>
              <a:rPr lang="en-GB" altLang="en-US" b="1" dirty="0"/>
              <a:t>3%</a:t>
            </a:r>
            <a:r>
              <a:rPr lang="en-GB" altLang="en-US" dirty="0"/>
              <a:t> per year.” 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66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Memory is slow</a:t>
            </a:r>
          </a:p>
          <a:p>
            <a:r>
              <a:rPr lang="en-US" dirty="0"/>
              <a:t>Registers are fast – work at processor speed</a:t>
            </a:r>
          </a:p>
          <a:p>
            <a:r>
              <a:rPr lang="en-US" dirty="0"/>
              <a:t>So, Contents (Instruction and data) are brought from MM to Registers.</a:t>
            </a:r>
          </a:p>
          <a:p>
            <a:r>
              <a:rPr lang="en-US" dirty="0"/>
              <a:t>Also, contents (data) is stored from Registers to MM</a:t>
            </a:r>
          </a:p>
          <a:p>
            <a:r>
              <a:rPr lang="en-US" dirty="0"/>
              <a:t>Memory contains both program and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02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FDCCF0E-6683-5641-9B24-4AE01A4FDB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2C34-F2BA-E541-A50D-062F88F8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0110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C98A-2890-2543-B56B-80D4DA10B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2F50-98DE-8045-85C5-E378A10D9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07CD0-1B69-0C4A-BDAA-13E63C32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96454-8CE0-994C-A1C6-182A8D89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33A4-0743-1442-9F5E-67B17F23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15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6EA3-B77A-D747-8203-AEE03241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17FD-5E0E-EE4E-95B6-A0F90D32E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05098-B212-2F4F-91C8-CFABB103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4C8C5-7D45-3447-AA42-8C8C17E4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0F053-1D49-0A4F-8F0E-A18B2412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0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ECB-AB95-184B-8443-EEC43DE5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65E05-8D34-5B44-BFD6-D117F7513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D5D63-D5AA-3341-9D64-C11FCC10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18F01-78D2-D845-8A48-BB75307B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BFCEE-14E5-B84A-807B-AE99D975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36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0A03-4CD5-F043-816F-C0C61E32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A966-85B0-7243-A700-C2559E313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B775D-FCE7-CD4A-930D-FFADEAA9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49E5F-5150-284C-A315-A88A64E4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F165D-60D4-9849-B27D-59C5B341A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36F0-B29A-304A-A821-E91791D7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369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130F-AF59-4A4A-BE9B-29328542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CA6C5-8DC1-5440-BDAE-43AF0C524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5C348-5B39-864B-A48B-9F41D8DEA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FC358-F4EA-0948-9388-DAFBCD2F8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35568-3167-D948-9E2B-2476F698F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6FDD7A-9C01-9C4A-8D9B-9687D2AC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46FF6-BD00-5C44-8153-520C840C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E981AF-D95F-7843-8E68-1AF4B3B1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8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61" y="188640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EDD8B-FD1C-5C4A-8A29-F33DB0FB35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CS 305: Computer Architecture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4F60-6F5F-0E4B-B721-FEE92052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633911-4067-A946-A139-BADB6840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4ECC7-2D8D-D543-861E-179739D5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C6C57-520F-B442-99D0-B1204172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932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D63CE-34F6-B647-9536-A68EF6E9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99632-C7AB-A544-AE44-265A05E1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6AC6F-C07C-7547-BBAC-81B54B49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30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97DD-014C-D44E-8F1D-57400DDE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9825-7529-144A-A220-87CEEF7A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AE02F-6E2E-674E-8DE2-D104D0312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8FA35-7ACD-0648-B1D2-85689965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D79A4-8337-EA47-A1D3-532D9FBA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B3FB4-DA37-0D4E-8CCA-7C1E09CC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979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5AD4-285C-1E44-9E92-7A9D229E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97E31-CF5D-AF41-A422-8411A2B65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F5D02-0312-6A4A-B541-B2A7F7570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A9174-6366-AA4D-A43D-105A363FF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B2EEA-2A90-1144-BD1B-40792013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EF925-0E60-6040-8966-EF686170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088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396A-F63F-7E49-8812-A3E76840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CEA53-86BB-F841-8C44-BD5BCCD6E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9A98F-3755-2149-9F57-A5C62542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42732-1042-8B4B-8D4B-CAA791EB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E4C13-8AB1-E942-AA03-1E41204B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979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0D1F5-4E33-5548-B60F-3A6315F84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30BDE-5AA4-1849-8900-A7B8640F5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7FCE0-E717-084F-9DE4-BC1FC0F6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F0A-33AB-7B40-88AA-7FCF326FBD24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4D79C-BA7F-3D4F-BD19-3826E8CC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955EC-E21F-094B-89A3-26D412F2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7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C8F3A7AF-4748-334C-BF35-564B22ECAC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935250A-3C15-C14C-B3A5-166799EFC6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14448" y="6440055"/>
            <a:ext cx="3086100" cy="365125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A0A7684-BDBD-CE48-9863-38C370ACDC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6875" y="6444877"/>
            <a:ext cx="3086100" cy="365125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1138" y="188640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196752"/>
            <a:ext cx="7896225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 rot="5400000">
            <a:off x="5597105" y="3311105"/>
            <a:ext cx="6858000" cy="23579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416951" y="6488939"/>
            <a:ext cx="367408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fld id="{F5551B27-49BC-4291-80C6-707CDCF1D651}" type="slidenum">
              <a:rPr lang="en-US" sz="1200" noProof="0" smtClean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lvl="0"/>
              <a:t>‹#›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6C76B-275E-3D40-A9AA-88CC10296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6875" y="644487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Computer Architecture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55" r:id="rId3"/>
    <p:sldLayoutId id="2147483661" r:id="rId4"/>
    <p:sldLayoutId id="2147483659" r:id="rId5"/>
    <p:sldLayoutId id="2147483658" r:id="rId6"/>
    <p:sldLayoutId id="2147483657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  <p:sldLayoutId id="2147483668" r:id="rId14"/>
  </p:sldLayoutIdLst>
  <p:hf sldNum="0" hd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3FBB17-EB3E-2E4C-AED5-02CEF8D2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3F657-BDD1-5E4B-B319-CB7A0AE24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021C1-E507-A943-B791-6BF9469BC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8BF0A-33AB-7B40-88AA-7FCF326FBD24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DE54-8E2C-874D-892A-E2642BFEA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1BDB9-DFC6-FB49-814A-B5943A238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962D5-A7CC-6C4C-91DC-68796B8B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8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7B8A52-73F8-064A-9FD9-3B4895CEE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b="0" dirty="0">
                <a:solidFill>
                  <a:srgbClr val="C00000"/>
                </a:solidFill>
              </a:rPr>
              <a:t>CS 211 Computer Architecture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sz="3000" dirty="0">
                <a:solidFill>
                  <a:srgbClr val="0070C0"/>
                </a:solidFill>
              </a:rPr>
              <a:t>Lecture 6: Computer System: Basics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13AB9FB-BA87-4D47-92BC-856A79A265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/>
              <a:t>Ravi Mittal</a:t>
            </a:r>
          </a:p>
          <a:p>
            <a:pPr algn="r"/>
            <a:r>
              <a:rPr lang="en-US" dirty="0" err="1"/>
              <a:t>ravi.mittal@iitgoa.ac.in</a:t>
            </a:r>
            <a:endParaRPr lang="en-US" dirty="0"/>
          </a:p>
          <a:p>
            <a:pPr algn="r"/>
            <a:r>
              <a:rPr lang="en-US" dirty="0"/>
              <a:t>Indian Institute of Technology, Goa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1AF312D4-C0A7-F24A-A8F5-A75A0BB59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What is in a Computer?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1EF1CF25-BE96-BA4D-8961-C8F538245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2200" y="1828800"/>
            <a:ext cx="2743200" cy="32766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>
                <a:latin typeface="Calibri" panose="020F0502020204030204" pitchFamily="34" charset="0"/>
              </a:rPr>
              <a:t>Memory</a:t>
            </a:r>
          </a:p>
          <a:p>
            <a:pPr eaLnBrk="1" hangingPunct="1"/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(program</a:t>
            </a:r>
          </a:p>
          <a:p>
            <a:pPr eaLnBrk="1" hangingPunct="1"/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and data)</a:t>
            </a:r>
          </a:p>
        </p:txBody>
      </p:sp>
      <p:sp>
        <p:nvSpPr>
          <p:cNvPr id="45061" name="AutoShape 4">
            <a:extLst>
              <a:ext uri="{FF2B5EF4-FFF2-40B4-BE49-F238E27FC236}">
                <a16:creationId xmlns:a16="http://schemas.microsoft.com/office/drawing/2014/main" id="{77B12DC2-0F81-7C4F-8D4D-EB551978A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943100"/>
            <a:ext cx="2743200" cy="3048000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>
                <a:latin typeface="Calibri" panose="020F0502020204030204" pitchFamily="34" charset="0"/>
              </a:rPr>
              <a:t>I/O</a:t>
            </a:r>
          </a:p>
        </p:txBody>
      </p:sp>
      <p:sp>
        <p:nvSpPr>
          <p:cNvPr id="45062" name="Rectangle 5">
            <a:extLst>
              <a:ext uri="{FF2B5EF4-FFF2-40B4-BE49-F238E27FC236}">
                <a16:creationId xmlns:a16="http://schemas.microsoft.com/office/drawing/2014/main" id="{220D5CD0-34E4-834C-87DF-63AFBAF8F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2743200" cy="327660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>
                <a:latin typeface="Calibri" panose="020F0502020204030204" pitchFamily="34" charset="0"/>
              </a:rPr>
              <a:t>Processing</a:t>
            </a:r>
          </a:p>
          <a:p>
            <a:pPr eaLnBrk="1" hangingPunct="1"/>
            <a:endParaRPr lang="en-US" altLang="en-US" sz="2800">
              <a:latin typeface="Calibri" panose="020F0502020204030204" pitchFamily="34" charset="0"/>
            </a:endParaRPr>
          </a:p>
          <a:p>
            <a:pPr eaLnBrk="1" hangingPunct="1"/>
            <a:endParaRPr lang="en-US" altLang="en-US" sz="2800">
              <a:latin typeface="Calibri" panose="020F0502020204030204" pitchFamily="34" charset="0"/>
            </a:endParaRPr>
          </a:p>
          <a:p>
            <a:pPr eaLnBrk="1" hangingPunct="1"/>
            <a:endParaRPr lang="en-US" altLang="en-US" sz="2800">
              <a:latin typeface="Calibri" panose="020F0502020204030204" pitchFamily="34" charset="0"/>
            </a:endParaRPr>
          </a:p>
          <a:p>
            <a:pPr eaLnBrk="1" hangingPunct="1"/>
            <a:endParaRPr lang="en-US" altLang="en-US" sz="2800">
              <a:latin typeface="Calibri" panose="020F0502020204030204" pitchFamily="34" charset="0"/>
            </a:endParaRPr>
          </a:p>
          <a:p>
            <a:pPr eaLnBrk="1" hangingPunct="1"/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45063" name="AutoShape 6">
            <a:extLst>
              <a:ext uri="{FF2B5EF4-FFF2-40B4-BE49-F238E27FC236}">
                <a16:creationId xmlns:a16="http://schemas.microsoft.com/office/drawing/2014/main" id="{4D37CC0D-F6C4-9E4F-8695-DD13FADE2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163" y="3124200"/>
            <a:ext cx="939800" cy="685800"/>
          </a:xfrm>
          <a:prstGeom prst="leftRightArrow">
            <a:avLst>
              <a:gd name="adj1" fmla="val 50926"/>
              <a:gd name="adj2" fmla="val 29311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45064" name="Rectangle 10">
            <a:extLst>
              <a:ext uri="{FF2B5EF4-FFF2-40B4-BE49-F238E27FC236}">
                <a16:creationId xmlns:a16="http://schemas.microsoft.com/office/drawing/2014/main" id="{18237FEE-0309-584A-BB4E-BAAA24142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819400"/>
            <a:ext cx="2209800" cy="9144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>
                <a:latin typeface="Calibri" panose="020F0502020204030204" pitchFamily="34" charset="0"/>
              </a:rPr>
              <a:t>control</a:t>
            </a:r>
          </a:p>
          <a:p>
            <a:pPr eaLnBrk="1" hangingPunct="1"/>
            <a:r>
              <a:rPr lang="en-US" altLang="en-US" sz="2800">
                <a:latin typeface="Calibri" panose="020F0502020204030204" pitchFamily="34" charset="0"/>
              </a:rPr>
              <a:t>(sequencing)</a:t>
            </a:r>
          </a:p>
        </p:txBody>
      </p:sp>
      <p:sp>
        <p:nvSpPr>
          <p:cNvPr id="45065" name="Rectangle 11">
            <a:extLst>
              <a:ext uri="{FF2B5EF4-FFF2-40B4-BE49-F238E27FC236}">
                <a16:creationId xmlns:a16="http://schemas.microsoft.com/office/drawing/2014/main" id="{12625273-A41E-BF45-87FC-0FC4164ED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886200"/>
            <a:ext cx="2209800" cy="9144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>
                <a:latin typeface="Calibri" panose="020F0502020204030204" pitchFamily="34" charset="0"/>
              </a:rPr>
              <a:t>datapath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70DED9-2406-3143-B905-1D6DE45C2A3B}"/>
              </a:ext>
            </a:extLst>
          </p:cNvPr>
          <p:cNvSpPr txBox="1"/>
          <p:nvPr/>
        </p:nvSpPr>
        <p:spPr>
          <a:xfrm>
            <a:off x="457200" y="6470650"/>
            <a:ext cx="2694071" cy="21544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From Prof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Onur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Mutlu’s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22486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6CDE6-53EA-184A-A481-CF13E6E6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Datapath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1DE4A-C473-5A46-A0BF-6486F8105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collection of state elements, computation elements, and interconnections that together provide a conduit for the flow and transformation of data in the processor during execution</a:t>
            </a:r>
          </a:p>
          <a:p>
            <a:r>
              <a:rPr lang="en-IN" dirty="0"/>
              <a:t>Element that processes data and addresses </a:t>
            </a:r>
          </a:p>
          <a:p>
            <a:endParaRPr lang="en-IN" dirty="0"/>
          </a:p>
          <a:p>
            <a:r>
              <a:rPr lang="en-IN" dirty="0"/>
              <a:t>Register file, ALU, Buses, Memories, Buffers, Adders etc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8C3B25-873B-AB4B-AB3C-08CE7E991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564904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Memory - basics</a:t>
            </a:r>
          </a:p>
        </p:txBody>
      </p:sp>
    </p:spTree>
    <p:extLst>
      <p:ext uri="{BB962C8B-B14F-4D97-AF65-F5344CB8AC3E}">
        <p14:creationId xmlns:p14="http://schemas.microsoft.com/office/powerpoint/2010/main" val="3796372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F509A748-54A2-BB41-8DD8-62BD2150B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Memory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37DE8E7C-CB08-3F41-9491-E6DBBECA2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61" y="1052736"/>
            <a:ext cx="7896225" cy="5184576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n"/>
              <a:defRPr/>
            </a:pPr>
            <a:r>
              <a:rPr lang="en-US" altLang="en-US" dirty="0">
                <a:ea typeface="ＭＳ Ｐゴシック" charset="-128"/>
              </a:rPr>
              <a:t>The memory stores </a:t>
            </a:r>
          </a:p>
          <a:p>
            <a:pPr lvl="1">
              <a:defRPr/>
            </a:pPr>
            <a:r>
              <a:rPr lang="en-US" altLang="en-US" dirty="0">
                <a:solidFill>
                  <a:srgbClr val="0070C0"/>
                </a:solidFill>
                <a:ea typeface="ＭＳ Ｐゴシック" charset="-128"/>
              </a:rPr>
              <a:t>Data</a:t>
            </a:r>
          </a:p>
          <a:p>
            <a:pPr lvl="1">
              <a:defRPr/>
            </a:pPr>
            <a:r>
              <a:rPr lang="en-US" altLang="en-US" dirty="0">
                <a:solidFill>
                  <a:srgbClr val="0070C0"/>
                </a:solidFill>
                <a:ea typeface="ＭＳ Ｐゴシック" charset="-128"/>
              </a:rPr>
              <a:t>Programs</a:t>
            </a:r>
          </a:p>
          <a:p>
            <a:pPr>
              <a:defRPr/>
            </a:pPr>
            <a:r>
              <a:rPr lang="en-US" altLang="en-US" dirty="0">
                <a:ea typeface="ＭＳ Ｐゴシック" charset="-128"/>
              </a:rPr>
              <a:t>Memory of two primary types</a:t>
            </a: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Volatile Memory</a:t>
            </a:r>
          </a:p>
          <a:p>
            <a:pPr lvl="1">
              <a:defRPr/>
            </a:pPr>
            <a:r>
              <a:rPr lang="en-US" altLang="en-US" dirty="0">
                <a:ea typeface="ＭＳ Ｐゴシック" charset="-128"/>
              </a:rPr>
              <a:t>Memory that looses stored information when there is no electric power; Power is required to retain information</a:t>
            </a:r>
          </a:p>
          <a:p>
            <a:pPr lvl="1">
              <a:defRPr/>
            </a:pPr>
            <a:r>
              <a:rPr lang="en-US" altLang="en-US" dirty="0">
                <a:ea typeface="ＭＳ Ｐゴシック" charset="-128"/>
              </a:rPr>
              <a:t>Example: Random Access Memory (RAM)</a:t>
            </a:r>
          </a:p>
          <a:p>
            <a:pPr lvl="2">
              <a:defRPr/>
            </a:pPr>
            <a:r>
              <a:rPr lang="en-US" altLang="en-US" dirty="0">
                <a:ea typeface="ＭＳ Ｐゴシック" charset="-128"/>
              </a:rPr>
              <a:t>SRAM (Static RAM), DRAM (Dynamic RAM)</a:t>
            </a: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Non-volatile Memory</a:t>
            </a:r>
          </a:p>
          <a:p>
            <a:pPr lvl="1">
              <a:defRPr/>
            </a:pPr>
            <a:r>
              <a:rPr lang="en-US" altLang="en-US" dirty="0">
                <a:ea typeface="ＭＳ Ｐゴシック" charset="-128"/>
              </a:rPr>
              <a:t>Memory that retains information when there is no electric power </a:t>
            </a:r>
          </a:p>
          <a:p>
            <a:pPr lvl="2">
              <a:defRPr/>
            </a:pPr>
            <a:r>
              <a:rPr lang="en-US" altLang="en-US" dirty="0">
                <a:ea typeface="ＭＳ Ｐゴシック" charset="-128"/>
              </a:rPr>
              <a:t>Read Only Memory (ROM), Flash Memory, </a:t>
            </a:r>
            <a:r>
              <a:rPr lang="en-US" altLang="en-US" dirty="0" err="1">
                <a:ea typeface="ＭＳ Ｐゴシック" charset="-128"/>
              </a:rPr>
              <a:t>Optance</a:t>
            </a:r>
            <a:r>
              <a:rPr lang="en-US" altLang="en-US" dirty="0">
                <a:ea typeface="ＭＳ Ｐゴシック" charset="-128"/>
              </a:rPr>
              <a:t> Memory (Phase shift), Hard Disk, Magnetic Tape, Optical Disk, Floppy Disk </a:t>
            </a:r>
          </a:p>
          <a:p>
            <a:pPr marL="1371600" lvl="3" indent="0">
              <a:buNone/>
              <a:defRPr/>
            </a:pPr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3882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FBEA-6E26-1B47-A557-C55CFC93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17431-FE46-924B-BC6F-7F2AB611A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96752"/>
            <a:ext cx="7991549" cy="51845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Access time</a:t>
            </a:r>
            <a:r>
              <a:rPr lang="en-US" dirty="0"/>
              <a:t>: SRAM &lt; DRAM &lt; FLASH &lt; Hard Disk &lt; Magnetic Tape</a:t>
            </a:r>
          </a:p>
          <a:p>
            <a:r>
              <a:rPr lang="en-US" dirty="0">
                <a:solidFill>
                  <a:srgbClr val="0070C0"/>
                </a:solidFill>
              </a:rPr>
              <a:t>Storage Capacity: </a:t>
            </a:r>
            <a:r>
              <a:rPr lang="en-US" dirty="0"/>
              <a:t>Magnetic Tape &gt; Hard Disk &gt; Flash &gt; DRAM &gt; SRAM</a:t>
            </a:r>
          </a:p>
          <a:p>
            <a:r>
              <a:rPr lang="en-US" dirty="0">
                <a:solidFill>
                  <a:srgbClr val="0070C0"/>
                </a:solidFill>
              </a:rPr>
              <a:t>Cost: </a:t>
            </a:r>
            <a:r>
              <a:rPr lang="en-US" dirty="0"/>
              <a:t>SRAM &gt; DRAM &gt; Flash &gt; Hard Disk </a:t>
            </a:r>
          </a:p>
          <a:p>
            <a:r>
              <a:rPr lang="en-US" dirty="0"/>
              <a:t>We use the fastest memory (SRAM) closest to the processor – as it is very fast (less response time) </a:t>
            </a:r>
          </a:p>
          <a:p>
            <a:pPr lvl="1"/>
            <a:r>
              <a:rPr lang="en-US" dirty="0"/>
              <a:t>Use as </a:t>
            </a:r>
            <a:r>
              <a:rPr lang="en-US" dirty="0">
                <a:solidFill>
                  <a:srgbClr val="FF0000"/>
                </a:solidFill>
              </a:rPr>
              <a:t>Cache memory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539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>
            <a:extLst>
              <a:ext uri="{FF2B5EF4-FFF2-40B4-BE49-F238E27FC236}">
                <a16:creationId xmlns:a16="http://schemas.microsoft.com/office/drawing/2014/main" id="{24EF860C-C9B3-E346-B775-D2056A52FC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1138" y="188640"/>
            <a:ext cx="8114992" cy="762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Memory Hierarchy (will study later)</a:t>
            </a:r>
          </a:p>
        </p:txBody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EEA30AAB-C798-B74E-A09D-FB1647026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050" y="1447800"/>
            <a:ext cx="850900" cy="838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small</a:t>
            </a:r>
          </a:p>
        </p:txBody>
      </p:sp>
      <p:sp>
        <p:nvSpPr>
          <p:cNvPr id="101381" name="Rectangle 4">
            <a:extLst>
              <a:ext uri="{FF2B5EF4-FFF2-40B4-BE49-F238E27FC236}">
                <a16:creationId xmlns:a16="http://schemas.microsoft.com/office/drawing/2014/main" id="{FCD3A02B-CA3C-8748-AC8E-350EC6970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257800"/>
            <a:ext cx="5105400" cy="1143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 but slow</a:t>
            </a:r>
          </a:p>
        </p:txBody>
      </p:sp>
      <p:sp>
        <p:nvSpPr>
          <p:cNvPr id="101382" name="Text Box 5">
            <a:extLst>
              <a:ext uri="{FF2B5EF4-FFF2-40B4-BE49-F238E27FC236}">
                <a16:creationId xmlns:a16="http://schemas.microsoft.com/office/drawing/2014/main" id="{5AEDE471-890E-904C-9E04-FC60E75EE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455738"/>
            <a:ext cx="38479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move what you use here</a:t>
            </a:r>
          </a:p>
        </p:txBody>
      </p:sp>
      <p:sp>
        <p:nvSpPr>
          <p:cNvPr id="101383" name="Freeform 6">
            <a:extLst>
              <a:ext uri="{FF2B5EF4-FFF2-40B4-BE49-F238E27FC236}">
                <a16:creationId xmlns:a16="http://schemas.microsoft.com/office/drawing/2014/main" id="{EAADD83C-3DEC-D64E-B4CE-DDDB98A9E576}"/>
              </a:ext>
            </a:extLst>
          </p:cNvPr>
          <p:cNvSpPr>
            <a:spLocks/>
          </p:cNvSpPr>
          <p:nvPr/>
        </p:nvSpPr>
        <p:spPr bwMode="auto">
          <a:xfrm flipH="1" flipV="1">
            <a:off x="4648200" y="1533525"/>
            <a:ext cx="1219200" cy="446088"/>
          </a:xfrm>
          <a:custGeom>
            <a:avLst/>
            <a:gdLst>
              <a:gd name="T0" fmla="*/ 2147483646 w 768"/>
              <a:gd name="T1" fmla="*/ 2147483646 h 281"/>
              <a:gd name="T2" fmla="*/ 2147483646 w 768"/>
              <a:gd name="T3" fmla="*/ 2147483646 h 281"/>
              <a:gd name="T4" fmla="*/ 2147483646 w 768"/>
              <a:gd name="T5" fmla="*/ 2147483646 h 281"/>
              <a:gd name="T6" fmla="*/ 0 w 768"/>
              <a:gd name="T7" fmla="*/ 2147483646 h 281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281"/>
              <a:gd name="T14" fmla="*/ 768 w 768"/>
              <a:gd name="T15" fmla="*/ 281 h 2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281">
                <a:moveTo>
                  <a:pt x="768" y="138"/>
                </a:moveTo>
                <a:cubicBezTo>
                  <a:pt x="692" y="118"/>
                  <a:pt x="355" y="0"/>
                  <a:pt x="313" y="19"/>
                </a:cubicBezTo>
                <a:cubicBezTo>
                  <a:pt x="271" y="38"/>
                  <a:pt x="565" y="225"/>
                  <a:pt x="513" y="253"/>
                </a:cubicBezTo>
                <a:cubicBezTo>
                  <a:pt x="461" y="281"/>
                  <a:pt x="107" y="200"/>
                  <a:pt x="0" y="18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384" name="Text Box 7">
            <a:extLst>
              <a:ext uri="{FF2B5EF4-FFF2-40B4-BE49-F238E27FC236}">
                <a16:creationId xmlns:a16="http://schemas.microsoft.com/office/drawing/2014/main" id="{14947269-24D1-9E4C-A817-F869A18C2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5189538"/>
            <a:ext cx="178112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backup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everything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</a:t>
            </a:r>
          </a:p>
        </p:txBody>
      </p:sp>
      <p:sp>
        <p:nvSpPr>
          <p:cNvPr id="101385" name="Freeform 8">
            <a:extLst>
              <a:ext uri="{FF2B5EF4-FFF2-40B4-BE49-F238E27FC236}">
                <a16:creationId xmlns:a16="http://schemas.microsoft.com/office/drawing/2014/main" id="{BFA0E430-4762-844F-AD59-818AC35B67CB}"/>
              </a:ext>
            </a:extLst>
          </p:cNvPr>
          <p:cNvSpPr>
            <a:spLocks/>
          </p:cNvSpPr>
          <p:nvPr/>
        </p:nvSpPr>
        <p:spPr bwMode="auto">
          <a:xfrm flipH="1">
            <a:off x="2590800" y="5562600"/>
            <a:ext cx="1143000" cy="446088"/>
          </a:xfrm>
          <a:custGeom>
            <a:avLst/>
            <a:gdLst>
              <a:gd name="T0" fmla="*/ 2147483646 w 768"/>
              <a:gd name="T1" fmla="*/ 2147483646 h 281"/>
              <a:gd name="T2" fmla="*/ 2147483646 w 768"/>
              <a:gd name="T3" fmla="*/ 2147483646 h 281"/>
              <a:gd name="T4" fmla="*/ 2147483646 w 768"/>
              <a:gd name="T5" fmla="*/ 2147483646 h 281"/>
              <a:gd name="T6" fmla="*/ 0 w 768"/>
              <a:gd name="T7" fmla="*/ 2147483646 h 281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281"/>
              <a:gd name="T14" fmla="*/ 768 w 768"/>
              <a:gd name="T15" fmla="*/ 281 h 2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281">
                <a:moveTo>
                  <a:pt x="768" y="138"/>
                </a:moveTo>
                <a:cubicBezTo>
                  <a:pt x="692" y="118"/>
                  <a:pt x="355" y="0"/>
                  <a:pt x="313" y="19"/>
                </a:cubicBezTo>
                <a:cubicBezTo>
                  <a:pt x="271" y="38"/>
                  <a:pt x="565" y="225"/>
                  <a:pt x="513" y="253"/>
                </a:cubicBezTo>
                <a:cubicBezTo>
                  <a:pt x="461" y="281"/>
                  <a:pt x="107" y="200"/>
                  <a:pt x="0" y="18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386" name="Text Box 9">
            <a:extLst>
              <a:ext uri="{FF2B5EF4-FFF2-40B4-BE49-F238E27FC236}">
                <a16:creationId xmlns:a16="http://schemas.microsoft.com/office/drawing/2014/main" id="{B2C5ECFC-3750-5948-B3B8-77C63F1E2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3200"/>
            <a:ext cx="33877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good locality of reference, memory appears as fast as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as large as  </a:t>
            </a:r>
          </a:p>
        </p:txBody>
      </p:sp>
      <p:sp>
        <p:nvSpPr>
          <p:cNvPr id="101387" name="Line 10">
            <a:extLst>
              <a:ext uri="{FF2B5EF4-FFF2-40B4-BE49-F238E27FC236}">
                <a16:creationId xmlns:a16="http://schemas.microsoft.com/office/drawing/2014/main" id="{0364EDF0-1D20-684B-9735-9675C79090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1966913"/>
            <a:ext cx="2667000" cy="1919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lg" len="lg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388" name="Line 11">
            <a:extLst>
              <a:ext uri="{FF2B5EF4-FFF2-40B4-BE49-F238E27FC236}">
                <a16:creationId xmlns:a16="http://schemas.microsoft.com/office/drawing/2014/main" id="{68E7B3FD-C5A1-9746-A385-4FD8A8840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2237" y="4332287"/>
            <a:ext cx="1522413" cy="9255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lg" len="lg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389" name="Line 12">
            <a:extLst>
              <a:ext uri="{FF2B5EF4-FFF2-40B4-BE49-F238E27FC236}">
                <a16:creationId xmlns:a16="http://schemas.microsoft.com/office/drawing/2014/main" id="{F0BA3927-9780-0D43-89CE-0122560F25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4913" y="2286000"/>
            <a:ext cx="0" cy="297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lg" len="sm"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" name="Group 13">
            <a:extLst>
              <a:ext uri="{FF2B5EF4-FFF2-40B4-BE49-F238E27FC236}">
                <a16:creationId xmlns:a16="http://schemas.microsoft.com/office/drawing/2014/main" id="{2AAA05A8-2066-1044-91AD-8DF89396F943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286000"/>
            <a:ext cx="3276600" cy="2971800"/>
            <a:chOff x="2928" y="1440"/>
            <a:chExt cx="2064" cy="1872"/>
          </a:xfrm>
        </p:grpSpPr>
        <p:sp>
          <p:nvSpPr>
            <p:cNvPr id="101394" name="Rectangle 14">
              <a:extLst>
                <a:ext uri="{FF2B5EF4-FFF2-40B4-BE49-F238E27FC236}">
                  <a16:creationId xmlns:a16="http://schemas.microsoft.com/office/drawing/2014/main" id="{ADF5BD47-6CD6-9C4E-A5E3-463D7785F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480"/>
              <a:ext cx="2064" cy="6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5" name="Rectangle 15">
              <a:extLst>
                <a:ext uri="{FF2B5EF4-FFF2-40B4-BE49-F238E27FC236}">
                  <a16:creationId xmlns:a16="http://schemas.microsoft.com/office/drawing/2014/main" id="{E4C0A9EB-B5EB-2E4F-B718-339DB1604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" y="1648"/>
              <a:ext cx="1152" cy="6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6" name="Line 16">
              <a:extLst>
                <a:ext uri="{FF2B5EF4-FFF2-40B4-BE49-F238E27FC236}">
                  <a16:creationId xmlns:a16="http://schemas.microsoft.com/office/drawing/2014/main" id="{DC86610F-D206-0246-933D-4CBF3EA77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1440"/>
              <a:ext cx="0" cy="2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7" name="Line 17">
              <a:extLst>
                <a:ext uri="{FF2B5EF4-FFF2-40B4-BE49-F238E27FC236}">
                  <a16:creationId xmlns:a16="http://schemas.microsoft.com/office/drawing/2014/main" id="{DB536305-03C9-FC41-A785-6339B7573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272"/>
              <a:ext cx="0" cy="2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8" name="Line 18">
              <a:extLst>
                <a:ext uri="{FF2B5EF4-FFF2-40B4-BE49-F238E27FC236}">
                  <a16:creationId xmlns:a16="http://schemas.microsoft.com/office/drawing/2014/main" id="{783BEDAB-1EDC-5F4C-922B-AB24774C4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3104"/>
              <a:ext cx="0" cy="2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sm"/>
              <a:tailEnd type="triangle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1391" name="Group 19">
            <a:extLst>
              <a:ext uri="{FF2B5EF4-FFF2-40B4-BE49-F238E27FC236}">
                <a16:creationId xmlns:a16="http://schemas.microsoft.com/office/drawing/2014/main" id="{CAB8BB10-AF6E-4B4D-9905-0F3EC135FB5E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6477000" y="3124200"/>
            <a:ext cx="3810000" cy="1066800"/>
            <a:chOff x="2976" y="336"/>
            <a:chExt cx="2400" cy="816"/>
          </a:xfrm>
        </p:grpSpPr>
        <p:sp>
          <p:nvSpPr>
            <p:cNvPr id="101392" name="AutoShape 20">
              <a:extLst>
                <a:ext uri="{FF2B5EF4-FFF2-40B4-BE49-F238E27FC236}">
                  <a16:creationId xmlns:a16="http://schemas.microsoft.com/office/drawing/2014/main" id="{F78D363E-FE3E-6346-BFFE-948443240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36"/>
              <a:ext cx="2304" cy="480"/>
            </a:xfrm>
            <a:prstGeom prst="rightArrow">
              <a:avLst>
                <a:gd name="adj1" fmla="val 59583"/>
                <a:gd name="adj2" fmla="val 514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faster per byte</a:t>
              </a:r>
            </a:p>
          </p:txBody>
        </p:sp>
        <p:sp>
          <p:nvSpPr>
            <p:cNvPr id="101393" name="AutoShape 21">
              <a:extLst>
                <a:ext uri="{FF2B5EF4-FFF2-40B4-BE49-F238E27FC236}">
                  <a16:creationId xmlns:a16="http://schemas.microsoft.com/office/drawing/2014/main" id="{A7466DDE-E447-4347-961A-A034815743D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72" y="672"/>
              <a:ext cx="2304" cy="480"/>
            </a:xfrm>
            <a:prstGeom prst="rightArrow">
              <a:avLst>
                <a:gd name="adj1" fmla="val 59583"/>
                <a:gd name="adj2" fmla="val 564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cheaper per byte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EF8859E-EFC5-EE47-8896-7D1204863599}"/>
              </a:ext>
            </a:extLst>
          </p:cNvPr>
          <p:cNvSpPr txBox="1"/>
          <p:nvPr/>
        </p:nvSpPr>
        <p:spPr>
          <a:xfrm>
            <a:off x="5484976" y="861576"/>
            <a:ext cx="1599874" cy="461665"/>
          </a:xfrm>
          <a:prstGeom prst="rect">
            <a:avLst/>
          </a:prstGeom>
          <a:solidFill>
            <a:srgbClr val="FF9999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Processor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33D0B9-6192-5142-BEDC-3F1928A2961B}"/>
              </a:ext>
            </a:extLst>
          </p:cNvPr>
          <p:cNvSpPr txBox="1"/>
          <p:nvPr/>
        </p:nvSpPr>
        <p:spPr>
          <a:xfrm>
            <a:off x="258166" y="6662867"/>
            <a:ext cx="2304862" cy="184666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From Prof </a:t>
            </a:r>
            <a:r>
              <a:rPr lang="en-US" sz="1200" b="0" dirty="0" err="1">
                <a:latin typeface="Calibri" panose="020F0502020204030204" pitchFamily="34" charset="0"/>
                <a:cs typeface="Calibri" panose="020F0502020204030204" pitchFamily="34" charset="0"/>
              </a:rPr>
              <a:t>Onur</a:t>
            </a:r>
            <a:r>
              <a:rPr 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dirty="0" err="1">
                <a:latin typeface="Calibri" panose="020F0502020204030204" pitchFamily="34" charset="0"/>
                <a:cs typeface="Calibri" panose="020F0502020204030204" pitchFamily="34" charset="0"/>
              </a:rPr>
              <a:t>Mutlu’s</a:t>
            </a:r>
            <a:r>
              <a:rPr 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9821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F509A748-54A2-BB41-8DD8-62BD2150B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Memory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37DE8E7C-CB08-3F41-9491-E6DBBECA2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61" y="950640"/>
            <a:ext cx="7896225" cy="5502696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n"/>
              <a:defRPr/>
            </a:pPr>
            <a:r>
              <a:rPr lang="en-US" altLang="en-US" dirty="0">
                <a:ea typeface="ＭＳ Ｐゴシック" charset="-128"/>
              </a:rPr>
              <a:t>The memory</a:t>
            </a:r>
            <a:endParaRPr lang="en-US" altLang="en-US" dirty="0">
              <a:solidFill>
                <a:srgbClr val="00B050"/>
              </a:solidFill>
              <a:ea typeface="ＭＳ Ｐゴシック" charset="-128"/>
            </a:endParaRPr>
          </a:p>
          <a:p>
            <a:pPr lvl="1">
              <a:defRPr/>
            </a:pPr>
            <a:r>
              <a:rPr lang="en-US" dirty="0"/>
              <a:t>Conceptually, envision it as a very large array of bytes</a:t>
            </a:r>
          </a:p>
          <a:p>
            <a:pPr lvl="1">
              <a:defRPr/>
            </a:pPr>
            <a:r>
              <a:rPr lang="en-US" dirty="0"/>
              <a:t>Bytes are grouped into words</a:t>
            </a:r>
          </a:p>
          <a:p>
            <a:pPr>
              <a:defRPr/>
            </a:pPr>
            <a:r>
              <a:rPr lang="en-US" dirty="0"/>
              <a:t>Machine Words</a:t>
            </a:r>
          </a:p>
          <a:p>
            <a:pPr lvl="1"/>
            <a:r>
              <a:rPr lang="en-US" dirty="0"/>
              <a:t>Any given computer has a “Word Size”</a:t>
            </a:r>
          </a:p>
          <a:p>
            <a:pPr lvl="2"/>
            <a:r>
              <a:rPr lang="en-IN" dirty="0"/>
              <a:t>Word size" refers to the number of bits processed by a computer's CPU in one go</a:t>
            </a:r>
            <a:endParaRPr lang="en-US" dirty="0"/>
          </a:p>
          <a:p>
            <a:pPr lvl="2"/>
            <a:r>
              <a:rPr lang="en-US" dirty="0"/>
              <a:t>Nominal size of integer-valued data and of address (?)</a:t>
            </a:r>
          </a:p>
          <a:p>
            <a:pPr lvl="2"/>
            <a:r>
              <a:rPr lang="en-US" dirty="0"/>
              <a:t>Typically each register stores one word</a:t>
            </a:r>
          </a:p>
          <a:p>
            <a:pPr lvl="1">
              <a:defRPr/>
            </a:pPr>
            <a:r>
              <a:rPr lang="en-US" altLang="en-US" dirty="0">
                <a:ea typeface="ＭＳ Ｐゴシック" charset="-128"/>
              </a:rPr>
              <a:t>Typical word size:  8, 16, 32, 64 bits</a:t>
            </a:r>
          </a:p>
          <a:p>
            <a:pPr lvl="1">
              <a:defRPr/>
            </a:pPr>
            <a:r>
              <a:rPr lang="en-US" altLang="en-US" dirty="0">
                <a:ea typeface="ＭＳ Ｐゴシック" charset="-128"/>
              </a:rPr>
              <a:t>Intel’s 64-bit processor doesn’t address 2</a:t>
            </a:r>
            <a:r>
              <a:rPr lang="en-US" altLang="en-US" baseline="30000" dirty="0">
                <a:ea typeface="ＭＳ Ｐゴシック" charset="-128"/>
              </a:rPr>
              <a:t>64</a:t>
            </a:r>
            <a:r>
              <a:rPr lang="en-US" altLang="en-US" dirty="0">
                <a:ea typeface="ＭＳ Ｐゴシック" charset="-128"/>
              </a:rPr>
              <a:t> locations</a:t>
            </a:r>
          </a:p>
          <a:p>
            <a:pPr>
              <a:defRPr/>
            </a:pPr>
            <a:r>
              <a:rPr lang="en-US" dirty="0"/>
              <a:t>Until recently, most machines used 32 bits (4 bytes) as word size</a:t>
            </a:r>
          </a:p>
          <a:p>
            <a:pPr marL="838200" lvl="2"/>
            <a:r>
              <a:rPr lang="en-US" dirty="0"/>
              <a:t>Now it is 64-bit word size  in modern machines</a:t>
            </a:r>
          </a:p>
          <a:p>
            <a:pPr>
              <a:defRPr/>
            </a:pPr>
            <a:endParaRPr lang="en-US" altLang="en-US" dirty="0">
              <a:ea typeface="ＭＳ Ｐゴシック" charset="-128"/>
            </a:endParaRPr>
          </a:p>
          <a:p>
            <a:pPr lvl="1">
              <a:defRPr/>
            </a:pPr>
            <a:endParaRPr lang="en-US" altLang="en-US" dirty="0">
              <a:ea typeface="ＭＳ Ｐゴシック" charset="-128"/>
            </a:endParaRPr>
          </a:p>
          <a:p>
            <a:pPr marL="0" indent="0">
              <a:buNone/>
              <a:defRPr/>
            </a:pPr>
            <a:endParaRPr lang="en-US" altLang="en-US" dirty="0">
              <a:ea typeface="ＭＳ Ｐゴシック" charset="-128"/>
            </a:endParaRPr>
          </a:p>
          <a:p>
            <a:pPr>
              <a:defRPr/>
            </a:pPr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419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8DDC-A5F9-FC48-9554-5407444F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Addressability - 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54B4A-CDBF-BD43-8D72-AB455E12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n"/>
              <a:defRPr/>
            </a:pPr>
            <a:r>
              <a:rPr lang="en-US" altLang="en-US" dirty="0">
                <a:ea typeface="ＭＳ Ｐゴシック" charset="-128"/>
              </a:rPr>
              <a:t>How the bits are accessed determines the </a:t>
            </a:r>
            <a:r>
              <a:rPr lang="en-US" altLang="en-US" b="1" dirty="0">
                <a:solidFill>
                  <a:srgbClr val="FF0000"/>
                </a:solidFill>
                <a:ea typeface="ＭＳ Ｐゴシック" charset="-128"/>
              </a:rPr>
              <a:t>addressability</a:t>
            </a:r>
          </a:p>
          <a:p>
            <a:pPr lvl="1">
              <a:defRPr/>
            </a:pPr>
            <a:r>
              <a:rPr lang="en-US" altLang="en-US" b="1" dirty="0">
                <a:solidFill>
                  <a:srgbClr val="FF0000"/>
                </a:solidFill>
                <a:ea typeface="ＭＳ Ｐゴシック" charset="-128"/>
              </a:rPr>
              <a:t>Byte- Addressable: </a:t>
            </a:r>
            <a:r>
              <a:rPr lang="en-US" altLang="en-US" dirty="0">
                <a:ea typeface="ＭＳ Ｐゴシック" charset="-128"/>
              </a:rPr>
              <a:t>8-bit are addressable at a given address</a:t>
            </a:r>
          </a:p>
          <a:p>
            <a:pPr lvl="1">
              <a:defRPr/>
            </a:pPr>
            <a:r>
              <a:rPr lang="en-US" altLang="en-US" b="1" dirty="0">
                <a:solidFill>
                  <a:srgbClr val="FF0000"/>
                </a:solidFill>
                <a:ea typeface="ＭＳ Ｐゴシック" charset="-128"/>
              </a:rPr>
              <a:t>Word-addressable </a:t>
            </a:r>
          </a:p>
          <a:p>
            <a:pPr lvl="2">
              <a:defRPr/>
            </a:pPr>
            <a:r>
              <a:rPr lang="en-US" altLang="en-US" dirty="0">
                <a:ea typeface="ＭＳ Ｐゴシック" charset="-128"/>
              </a:rPr>
              <a:t>One word is addressable at a given an address</a:t>
            </a:r>
          </a:p>
          <a:p>
            <a:pPr lvl="1">
              <a:defRPr/>
            </a:pPr>
            <a:r>
              <a:rPr lang="en-US" altLang="en-US" dirty="0">
                <a:ea typeface="ＭＳ Ｐゴシック" charset="-128"/>
              </a:rPr>
              <a:t>RISC-V is byte addressable</a:t>
            </a:r>
          </a:p>
          <a:p>
            <a:pPr>
              <a:defRPr/>
            </a:pPr>
            <a:r>
              <a:rPr lang="en-US" altLang="en-US" dirty="0">
                <a:ea typeface="ＭＳ Ｐゴシック" charset="-128"/>
              </a:rPr>
              <a:t>The total number of addresses is the </a:t>
            </a:r>
            <a:r>
              <a:rPr lang="en-US" altLang="en-US" b="1" dirty="0">
                <a:solidFill>
                  <a:srgbClr val="FF0000"/>
                </a:solidFill>
                <a:ea typeface="ＭＳ Ｐゴシック" charset="-128"/>
              </a:rPr>
              <a:t>address space</a:t>
            </a:r>
          </a:p>
          <a:p>
            <a:pPr lvl="1" indent="-342900">
              <a:defRPr/>
            </a:pPr>
            <a:r>
              <a:rPr lang="en-US" altLang="en-US" dirty="0">
                <a:ea typeface="ＭＳ Ｐゴシック" charset="-128"/>
              </a:rPr>
              <a:t>In </a:t>
            </a:r>
            <a:r>
              <a:rPr lang="en-US" altLang="en-US" dirty="0">
                <a:solidFill>
                  <a:srgbClr val="0432FF"/>
                </a:solidFill>
                <a:ea typeface="ＭＳ Ｐゴシック" charset="-128"/>
              </a:rPr>
              <a:t>RISC-V</a:t>
            </a:r>
            <a:r>
              <a:rPr lang="en-US" altLang="en-US" dirty="0">
                <a:ea typeface="ＭＳ Ｐゴシック" charset="-128"/>
              </a:rPr>
              <a:t>, the address space is 2</a:t>
            </a:r>
            <a:r>
              <a:rPr lang="en-US" altLang="en-US" baseline="30000" dirty="0">
                <a:ea typeface="ＭＳ Ｐゴシック" charset="-128"/>
              </a:rPr>
              <a:t>32</a:t>
            </a:r>
            <a:endParaRPr lang="en-US" altLang="en-US" dirty="0">
              <a:ea typeface="ＭＳ Ｐゴシック" charset="-128"/>
            </a:endParaRPr>
          </a:p>
          <a:p>
            <a:pPr marL="1200150" lvl="2" indent="-342900">
              <a:defRPr/>
            </a:pPr>
            <a:r>
              <a:rPr lang="en-US" altLang="en-US" dirty="0">
                <a:ea typeface="ＭＳ Ｐゴシック" charset="-128"/>
              </a:rPr>
              <a:t>32-bit addresses</a:t>
            </a:r>
          </a:p>
          <a:p>
            <a:pPr lvl="1" indent="-342900">
              <a:defRPr/>
            </a:pPr>
            <a:r>
              <a:rPr lang="en-US" altLang="en-US" dirty="0">
                <a:ea typeface="ＭＳ Ｐゴシック" charset="-128"/>
              </a:rPr>
              <a:t>In </a:t>
            </a:r>
            <a:r>
              <a:rPr lang="en-US" altLang="en-US" dirty="0">
                <a:solidFill>
                  <a:srgbClr val="0432FF"/>
                </a:solidFill>
                <a:ea typeface="ＭＳ Ｐゴシック" charset="-128"/>
              </a:rPr>
              <a:t>x86-64</a:t>
            </a:r>
            <a:r>
              <a:rPr lang="en-US" altLang="en-US" dirty="0">
                <a:ea typeface="ＭＳ Ｐゴシック" charset="-128"/>
              </a:rPr>
              <a:t>, the address space is (up to) 2</a:t>
            </a:r>
            <a:r>
              <a:rPr lang="en-US" altLang="en-US" baseline="30000" dirty="0">
                <a:ea typeface="ＭＳ Ｐゴシック" charset="-128"/>
              </a:rPr>
              <a:t>48</a:t>
            </a:r>
            <a:endParaRPr lang="en-US" altLang="en-US" dirty="0">
              <a:ea typeface="ＭＳ Ｐゴシック" charset="-128"/>
            </a:endParaRPr>
          </a:p>
          <a:p>
            <a:pPr marL="1200150" lvl="2" indent="-342900">
              <a:defRPr/>
            </a:pPr>
            <a:r>
              <a:rPr lang="en-US" altLang="en-US" dirty="0">
                <a:ea typeface="ＭＳ Ｐゴシック" charset="-128"/>
              </a:rPr>
              <a:t>48-bit addresses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9166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>
          <a:xfrm>
            <a:off x="388761" y="188640"/>
            <a:ext cx="8143679" cy="762000"/>
          </a:xfrm>
        </p:spPr>
        <p:txBody>
          <a:bodyPr/>
          <a:lstStyle/>
          <a:p>
            <a:pPr marL="119063" indent="-119063" eaLnBrk="1" hangingPunct="1"/>
            <a:r>
              <a:rPr lang="en-US" dirty="0">
                <a:solidFill>
                  <a:srgbClr val="FF0000"/>
                </a:solidFill>
              </a:rPr>
              <a:t>Word-addressable</a:t>
            </a:r>
            <a:r>
              <a:rPr lang="en-US" dirty="0"/>
              <a:t> Memory</a:t>
            </a:r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xfrm>
            <a:off x="461962" y="2718697"/>
            <a:ext cx="7896225" cy="3458109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152400"/>
            <a:r>
              <a:rPr lang="en-US" sz="2000" dirty="0"/>
              <a:t>Conceptually, memory is  envisioned as a very large array of bytes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Each </a:t>
            </a:r>
            <a:r>
              <a:rPr lang="en-US" altLang="en-US" sz="20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data word</a:t>
            </a:r>
            <a:r>
              <a:rPr lang="en-US" altLang="en-US" sz="2000" dirty="0">
                <a:ea typeface="ＭＳ Ｐゴシック" panose="020B0600070205080204" pitchFamily="34" charset="-128"/>
              </a:rPr>
              <a:t> has a </a:t>
            </a:r>
            <a:r>
              <a:rPr lang="en-US" altLang="en-US" sz="2000" dirty="0">
                <a:solidFill>
                  <a:srgbClr val="0432FF"/>
                </a:solidFill>
                <a:ea typeface="ＭＳ Ｐゴシック" panose="020B0600070205080204" pitchFamily="34" charset="-128"/>
              </a:rPr>
              <a:t>unique address</a:t>
            </a:r>
          </a:p>
          <a:p>
            <a:pPr lvl="1"/>
            <a:r>
              <a:rPr lang="en-US" altLang="en-US" sz="18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Consider 32-bit data word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One word is read at a time. Most operations are on a word.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 For byte operations - one word is read and then byte is extracted by some operation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Most programmer’s want to manipulate single byte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Word addressable memory is not popular</a:t>
            </a:r>
          </a:p>
          <a:p>
            <a:pPr marL="152400"/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9AE05F-8E8D-3D46-8944-9FF101FE0BB9}"/>
              </a:ext>
            </a:extLst>
          </p:cNvPr>
          <p:cNvGrpSpPr/>
          <p:nvPr/>
        </p:nvGrpSpPr>
        <p:grpSpPr>
          <a:xfrm>
            <a:off x="758825" y="1468993"/>
            <a:ext cx="5962650" cy="1510413"/>
            <a:chOff x="758825" y="1468993"/>
            <a:chExt cx="5962650" cy="1510413"/>
          </a:xfrm>
        </p:grpSpPr>
        <p:grpSp>
          <p:nvGrpSpPr>
            <p:cNvPr id="2" name="Group 5"/>
            <p:cNvGrpSpPr>
              <a:grpSpLocks/>
            </p:cNvGrpSpPr>
            <p:nvPr/>
          </p:nvGrpSpPr>
          <p:grpSpPr bwMode="auto">
            <a:xfrm>
              <a:off x="758825" y="1470372"/>
              <a:ext cx="5949950" cy="968028"/>
              <a:chOff x="-2" y="171"/>
              <a:chExt cx="3748" cy="609"/>
            </a:xfrm>
          </p:grpSpPr>
          <p:sp>
            <p:nvSpPr>
              <p:cNvPr id="44039" name="Rectangle 6"/>
              <p:cNvSpPr>
                <a:spLocks/>
              </p:cNvSpPr>
              <p:nvPr/>
            </p:nvSpPr>
            <p:spPr bwMode="auto">
              <a:xfrm>
                <a:off x="138" y="520"/>
                <a:ext cx="248" cy="192"/>
              </a:xfrm>
              <a:prstGeom prst="rect">
                <a:avLst/>
              </a:prstGeom>
              <a:noFill/>
              <a:ln w="1905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4040" name="Rectangle 7"/>
              <p:cNvSpPr>
                <a:spLocks/>
              </p:cNvSpPr>
              <p:nvPr/>
            </p:nvSpPr>
            <p:spPr bwMode="auto">
              <a:xfrm>
                <a:off x="378" y="520"/>
                <a:ext cx="248" cy="192"/>
              </a:xfrm>
              <a:prstGeom prst="rect">
                <a:avLst/>
              </a:prstGeom>
              <a:noFill/>
              <a:ln w="1905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4041" name="Rectangle 8"/>
              <p:cNvSpPr>
                <a:spLocks/>
              </p:cNvSpPr>
              <p:nvPr/>
            </p:nvSpPr>
            <p:spPr bwMode="auto">
              <a:xfrm>
                <a:off x="618" y="520"/>
                <a:ext cx="248" cy="192"/>
              </a:xfrm>
              <a:prstGeom prst="rect">
                <a:avLst/>
              </a:prstGeom>
              <a:noFill/>
              <a:ln w="1905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4042" name="Rectangle 9"/>
              <p:cNvSpPr>
                <a:spLocks/>
              </p:cNvSpPr>
              <p:nvPr/>
            </p:nvSpPr>
            <p:spPr bwMode="auto">
              <a:xfrm>
                <a:off x="858" y="520"/>
                <a:ext cx="248" cy="192"/>
              </a:xfrm>
              <a:prstGeom prst="rect">
                <a:avLst/>
              </a:prstGeom>
              <a:noFill/>
              <a:ln w="1905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4043" name="Rectangle 10"/>
              <p:cNvSpPr>
                <a:spLocks/>
              </p:cNvSpPr>
              <p:nvPr/>
            </p:nvSpPr>
            <p:spPr bwMode="auto">
              <a:xfrm>
                <a:off x="1098" y="520"/>
                <a:ext cx="248" cy="192"/>
              </a:xfrm>
              <a:prstGeom prst="rect">
                <a:avLst/>
              </a:prstGeom>
              <a:noFill/>
              <a:ln w="1905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4044" name="Rectangle 11"/>
              <p:cNvSpPr>
                <a:spLocks/>
              </p:cNvSpPr>
              <p:nvPr/>
            </p:nvSpPr>
            <p:spPr bwMode="auto">
              <a:xfrm>
                <a:off x="1338" y="520"/>
                <a:ext cx="968" cy="192"/>
              </a:xfrm>
              <a:prstGeom prst="rect">
                <a:avLst/>
              </a:prstGeom>
              <a:noFill/>
              <a:ln w="1905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4045" name="Rectangle 12"/>
              <p:cNvSpPr>
                <a:spLocks/>
              </p:cNvSpPr>
              <p:nvPr/>
            </p:nvSpPr>
            <p:spPr bwMode="auto">
              <a:xfrm>
                <a:off x="2298" y="520"/>
                <a:ext cx="248" cy="192"/>
              </a:xfrm>
              <a:prstGeom prst="rect">
                <a:avLst/>
              </a:prstGeom>
              <a:noFill/>
              <a:ln w="1905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4046" name="Rectangle 13"/>
              <p:cNvSpPr>
                <a:spLocks/>
              </p:cNvSpPr>
              <p:nvPr/>
            </p:nvSpPr>
            <p:spPr bwMode="auto">
              <a:xfrm>
                <a:off x="2538" y="520"/>
                <a:ext cx="248" cy="192"/>
              </a:xfrm>
              <a:prstGeom prst="rect">
                <a:avLst/>
              </a:prstGeom>
              <a:noFill/>
              <a:ln w="1905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4047" name="Rectangle 14"/>
              <p:cNvSpPr>
                <a:spLocks/>
              </p:cNvSpPr>
              <p:nvPr/>
            </p:nvSpPr>
            <p:spPr bwMode="auto">
              <a:xfrm>
                <a:off x="2778" y="520"/>
                <a:ext cx="248" cy="192"/>
              </a:xfrm>
              <a:prstGeom prst="rect">
                <a:avLst/>
              </a:prstGeom>
              <a:noFill/>
              <a:ln w="1905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4048" name="Rectangle 15"/>
              <p:cNvSpPr>
                <a:spLocks/>
              </p:cNvSpPr>
              <p:nvPr/>
            </p:nvSpPr>
            <p:spPr bwMode="auto">
              <a:xfrm>
                <a:off x="3018" y="520"/>
                <a:ext cx="248" cy="192"/>
              </a:xfrm>
              <a:prstGeom prst="rect">
                <a:avLst/>
              </a:prstGeom>
              <a:noFill/>
              <a:ln w="1905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4049" name="Rectangle 16"/>
              <p:cNvSpPr>
                <a:spLocks/>
              </p:cNvSpPr>
              <p:nvPr/>
            </p:nvSpPr>
            <p:spPr bwMode="auto">
              <a:xfrm>
                <a:off x="3258" y="520"/>
                <a:ext cx="248" cy="192"/>
              </a:xfrm>
              <a:prstGeom prst="rect">
                <a:avLst/>
              </a:prstGeom>
              <a:noFill/>
              <a:ln w="1905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4050" name="Rectangle 17"/>
              <p:cNvSpPr>
                <a:spLocks/>
              </p:cNvSpPr>
              <p:nvPr/>
            </p:nvSpPr>
            <p:spPr bwMode="auto">
              <a:xfrm>
                <a:off x="3498" y="520"/>
                <a:ext cx="248" cy="192"/>
              </a:xfrm>
              <a:prstGeom prst="rect">
                <a:avLst/>
              </a:prstGeom>
              <a:noFill/>
              <a:ln w="1905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4051" name="Rectangle 18"/>
              <p:cNvSpPr>
                <a:spLocks/>
              </p:cNvSpPr>
              <p:nvPr/>
            </p:nvSpPr>
            <p:spPr bwMode="auto">
              <a:xfrm>
                <a:off x="1332" y="484"/>
                <a:ext cx="968" cy="29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50800" tIns="50800" rIns="45720" bIns="50800">
                <a:prstTxWarp prst="textNoShape">
                  <a:avLst/>
                </a:prstTxWarp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dirty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</a:t>
                </a:r>
              </a:p>
            </p:txBody>
          </p:sp>
          <p:sp>
            <p:nvSpPr>
              <p:cNvPr id="44052" name="Rectangle 19"/>
              <p:cNvSpPr>
                <a:spLocks/>
              </p:cNvSpPr>
              <p:nvPr/>
            </p:nvSpPr>
            <p:spPr bwMode="auto">
              <a:xfrm rot="-2580000">
                <a:off x="-2" y="171"/>
                <a:ext cx="589" cy="22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00•••0</a:t>
                </a:r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0EBBD59-7203-224C-A46E-DFAD78AA403B}"/>
                </a:ext>
              </a:extLst>
            </p:cNvPr>
            <p:cNvSpPr/>
            <p:nvPr/>
          </p:nvSpPr>
          <p:spPr bwMode="auto">
            <a:xfrm>
              <a:off x="981075" y="1967897"/>
              <a:ext cx="1536700" cy="419639"/>
            </a:xfrm>
            <a:prstGeom prst="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56DA6B-ED05-864D-8252-D44A7A1437BE}"/>
                </a:ext>
              </a:extLst>
            </p:cNvPr>
            <p:cNvSpPr/>
            <p:nvPr/>
          </p:nvSpPr>
          <p:spPr bwMode="auto">
            <a:xfrm>
              <a:off x="2563728" y="1979996"/>
              <a:ext cx="1536700" cy="419639"/>
            </a:xfrm>
            <a:prstGeom prst="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775F6BBA-1176-1348-B83F-EAAEB4C0887B}"/>
                </a:ext>
              </a:extLst>
            </p:cNvPr>
            <p:cNvSpPr>
              <a:spLocks/>
            </p:cNvSpPr>
            <p:nvPr/>
          </p:nvSpPr>
          <p:spPr bwMode="auto">
            <a:xfrm rot="19020000">
              <a:off x="2633319" y="1468993"/>
              <a:ext cx="924612" cy="3588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F0F6E20-EA28-2044-AB48-F8B006448091}"/>
                </a:ext>
              </a:extLst>
            </p:cNvPr>
            <p:cNvSpPr/>
            <p:nvPr/>
          </p:nvSpPr>
          <p:spPr bwMode="auto">
            <a:xfrm>
              <a:off x="5184775" y="1990726"/>
              <a:ext cx="1536700" cy="419639"/>
            </a:xfrm>
            <a:prstGeom prst="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4" name="TextBox 17">
              <a:extLst>
                <a:ext uri="{FF2B5EF4-FFF2-40B4-BE49-F238E27FC236}">
                  <a16:creationId xmlns:a16="http://schemas.microsoft.com/office/drawing/2014/main" id="{1EB13669-AD5D-3041-A49A-2B7F1C5A9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3777" y="2510322"/>
              <a:ext cx="9585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Word 0</a:t>
              </a:r>
            </a:p>
          </p:txBody>
        </p:sp>
        <p:sp>
          <p:nvSpPr>
            <p:cNvPr id="25" name="TextBox 17">
              <a:extLst>
                <a:ext uri="{FF2B5EF4-FFF2-40B4-BE49-F238E27FC236}">
                  <a16:creationId xmlns:a16="http://schemas.microsoft.com/office/drawing/2014/main" id="{517A76C8-772A-E247-8794-8431DD510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6304" y="2579296"/>
              <a:ext cx="9585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Word 1</a:t>
              </a:r>
            </a:p>
          </p:txBody>
        </p:sp>
        <p:sp>
          <p:nvSpPr>
            <p:cNvPr id="27" name="Rectangle 12">
              <a:extLst>
                <a:ext uri="{FF2B5EF4-FFF2-40B4-BE49-F238E27FC236}">
                  <a16:creationId xmlns:a16="http://schemas.microsoft.com/office/drawing/2014/main" id="{6E059A71-D996-F345-9AC1-B7FAD7FF2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5600" y="2013624"/>
              <a:ext cx="393700" cy="305191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8" name="Rectangle 12">
              <a:extLst>
                <a:ext uri="{FF2B5EF4-FFF2-40B4-BE49-F238E27FC236}">
                  <a16:creationId xmlns:a16="http://schemas.microsoft.com/office/drawing/2014/main" id="{DD8DE8E1-F3F3-A848-932A-47826FB1F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1488" y="2013623"/>
              <a:ext cx="393700" cy="305191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9" name="Rectangle 18">
              <a:extLst>
                <a:ext uri="{FF2B5EF4-FFF2-40B4-BE49-F238E27FC236}">
                  <a16:creationId xmlns:a16="http://schemas.microsoft.com/office/drawing/2014/main" id="{44ABAF18-3BD9-0F4A-8088-ED4EAC844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233" y="2039819"/>
              <a:ext cx="1536700" cy="47050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</p:grpSp>
      <p:sp>
        <p:nvSpPr>
          <p:cNvPr id="31" name="Footer Placeholder 3">
            <a:extLst>
              <a:ext uri="{FF2B5EF4-FFF2-40B4-BE49-F238E27FC236}">
                <a16:creationId xmlns:a16="http://schemas.microsoft.com/office/drawing/2014/main" id="{265CABD8-FF27-1A4F-A70D-A9887EE5FF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83349" y="6497079"/>
            <a:ext cx="4535165" cy="372862"/>
          </a:xfrm>
        </p:spPr>
        <p:txBody>
          <a:bodyPr/>
          <a:lstStyle/>
          <a:p>
            <a:r>
              <a:rPr lang="en-US" sz="1100" dirty="0"/>
              <a:t>Adapted from Computer Systems Book:  Bryant and O’Hallaron</a:t>
            </a:r>
          </a:p>
        </p:txBody>
      </p:sp>
    </p:spTree>
    <p:extLst>
      <p:ext uri="{BB962C8B-B14F-4D97-AF65-F5344CB8AC3E}">
        <p14:creationId xmlns:p14="http://schemas.microsoft.com/office/powerpoint/2010/main" val="79556771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Byte-Addressable Memory</a:t>
            </a:r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xfrm>
            <a:off x="263525" y="2643067"/>
            <a:ext cx="8686800" cy="3743325"/>
          </a:xfrm>
        </p:spPr>
        <p:txBody>
          <a:bodyPr/>
          <a:lstStyle/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Each </a:t>
            </a:r>
            <a:r>
              <a:rPr lang="en-US" altLang="en-US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byte</a:t>
            </a:r>
            <a:r>
              <a:rPr lang="en-US" altLang="en-US" dirty="0">
                <a:ea typeface="ＭＳ Ｐゴシック" panose="020B0600070205080204" pitchFamily="34" charset="-128"/>
              </a:rPr>
              <a:t> has a </a:t>
            </a:r>
            <a:r>
              <a:rPr lang="en-US" altLang="en-US" dirty="0">
                <a:solidFill>
                  <a:srgbClr val="0432FF"/>
                </a:solidFill>
                <a:ea typeface="ＭＳ Ｐゴシック" panose="020B0600070205080204" pitchFamily="34" charset="-128"/>
              </a:rPr>
              <a:t>unique address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RISC-V is </a:t>
            </a:r>
            <a:r>
              <a:rPr lang="en-US" altLang="en-US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byte-addressable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We still have notion of word but address uses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byte address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Diagram shows 4-byte word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Close to reality – the way programmers want to manipulate data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If you are operating on  bytes, it’s good to have byte – oriented memory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Within a word – which is byte 0, byte 1, byte 2 and byte 3 ?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-76200">
              <a:buNone/>
            </a:pPr>
            <a:r>
              <a:rPr lang="en-US" dirty="0"/>
              <a:t>	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30B2891-3AEE-5147-A79D-9F7D0E1F3C68}"/>
              </a:ext>
            </a:extLst>
          </p:cNvPr>
          <p:cNvGrpSpPr/>
          <p:nvPr/>
        </p:nvGrpSpPr>
        <p:grpSpPr>
          <a:xfrm>
            <a:off x="758825" y="1468993"/>
            <a:ext cx="5962650" cy="1510413"/>
            <a:chOff x="758825" y="1468993"/>
            <a:chExt cx="5962650" cy="1510413"/>
          </a:xfrm>
        </p:grpSpPr>
        <p:grpSp>
          <p:nvGrpSpPr>
            <p:cNvPr id="23" name="Group 5">
              <a:extLst>
                <a:ext uri="{FF2B5EF4-FFF2-40B4-BE49-F238E27FC236}">
                  <a16:creationId xmlns:a16="http://schemas.microsoft.com/office/drawing/2014/main" id="{9A9E7641-E79A-D34C-AD9C-F48F15E59E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8825" y="1470372"/>
              <a:ext cx="5949950" cy="968028"/>
              <a:chOff x="-2" y="171"/>
              <a:chExt cx="3748" cy="609"/>
            </a:xfrm>
          </p:grpSpPr>
          <p:sp>
            <p:nvSpPr>
              <p:cNvPr id="33" name="Rectangle 6">
                <a:extLst>
                  <a:ext uri="{FF2B5EF4-FFF2-40B4-BE49-F238E27FC236}">
                    <a16:creationId xmlns:a16="http://schemas.microsoft.com/office/drawing/2014/main" id="{0FE21975-E43A-BF49-AD03-ED63D6A44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" y="520"/>
                <a:ext cx="248" cy="192"/>
              </a:xfrm>
              <a:prstGeom prst="rect">
                <a:avLst/>
              </a:prstGeom>
              <a:noFill/>
              <a:ln w="1905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34" name="Rectangle 7">
                <a:extLst>
                  <a:ext uri="{FF2B5EF4-FFF2-40B4-BE49-F238E27FC236}">
                    <a16:creationId xmlns:a16="http://schemas.microsoft.com/office/drawing/2014/main" id="{992FA5B7-4134-7747-9931-647A875DF8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" y="520"/>
                <a:ext cx="248" cy="192"/>
              </a:xfrm>
              <a:prstGeom prst="rect">
                <a:avLst/>
              </a:prstGeom>
              <a:noFill/>
              <a:ln w="1905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35" name="Rectangle 8">
                <a:extLst>
                  <a:ext uri="{FF2B5EF4-FFF2-40B4-BE49-F238E27FC236}">
                    <a16:creationId xmlns:a16="http://schemas.microsoft.com/office/drawing/2014/main" id="{D1101B38-0966-0F40-B209-5746B7A44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" y="520"/>
                <a:ext cx="248" cy="192"/>
              </a:xfrm>
              <a:prstGeom prst="rect">
                <a:avLst/>
              </a:prstGeom>
              <a:noFill/>
              <a:ln w="1905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36" name="Rectangle 9">
                <a:extLst>
                  <a:ext uri="{FF2B5EF4-FFF2-40B4-BE49-F238E27FC236}">
                    <a16:creationId xmlns:a16="http://schemas.microsoft.com/office/drawing/2014/main" id="{F7C07B79-3929-7F41-8028-EC1527F21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8" y="520"/>
                <a:ext cx="248" cy="192"/>
              </a:xfrm>
              <a:prstGeom prst="rect">
                <a:avLst/>
              </a:prstGeom>
              <a:noFill/>
              <a:ln w="1905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37" name="Rectangle 10">
                <a:extLst>
                  <a:ext uri="{FF2B5EF4-FFF2-40B4-BE49-F238E27FC236}">
                    <a16:creationId xmlns:a16="http://schemas.microsoft.com/office/drawing/2014/main" id="{2FD106A1-A3E3-4140-BBA0-0D55C9B481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8" y="520"/>
                <a:ext cx="248" cy="192"/>
              </a:xfrm>
              <a:prstGeom prst="rect">
                <a:avLst/>
              </a:prstGeom>
              <a:noFill/>
              <a:ln w="1905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38" name="Rectangle 11">
                <a:extLst>
                  <a:ext uri="{FF2B5EF4-FFF2-40B4-BE49-F238E27FC236}">
                    <a16:creationId xmlns:a16="http://schemas.microsoft.com/office/drawing/2014/main" id="{801C1AFF-3CCE-0148-818A-DC838742A2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8" y="520"/>
                <a:ext cx="968" cy="192"/>
              </a:xfrm>
              <a:prstGeom prst="rect">
                <a:avLst/>
              </a:prstGeom>
              <a:noFill/>
              <a:ln w="1905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39" name="Rectangle 12">
                <a:extLst>
                  <a:ext uri="{FF2B5EF4-FFF2-40B4-BE49-F238E27FC236}">
                    <a16:creationId xmlns:a16="http://schemas.microsoft.com/office/drawing/2014/main" id="{06CEEFD4-CC0C-3A45-B320-E67A9368F4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8" y="520"/>
                <a:ext cx="248" cy="192"/>
              </a:xfrm>
              <a:prstGeom prst="rect">
                <a:avLst/>
              </a:prstGeom>
              <a:noFill/>
              <a:ln w="1905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0" name="Rectangle 13">
                <a:extLst>
                  <a:ext uri="{FF2B5EF4-FFF2-40B4-BE49-F238E27FC236}">
                    <a16:creationId xmlns:a16="http://schemas.microsoft.com/office/drawing/2014/main" id="{93FD96C1-99E6-1C4E-A586-59D2354255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8" y="520"/>
                <a:ext cx="248" cy="192"/>
              </a:xfrm>
              <a:prstGeom prst="rect">
                <a:avLst/>
              </a:prstGeom>
              <a:noFill/>
              <a:ln w="1905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1" name="Rectangle 14">
                <a:extLst>
                  <a:ext uri="{FF2B5EF4-FFF2-40B4-BE49-F238E27FC236}">
                    <a16:creationId xmlns:a16="http://schemas.microsoft.com/office/drawing/2014/main" id="{D74CF309-A5C5-4949-B3F4-2900DBD36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8" y="520"/>
                <a:ext cx="248" cy="192"/>
              </a:xfrm>
              <a:prstGeom prst="rect">
                <a:avLst/>
              </a:prstGeom>
              <a:noFill/>
              <a:ln w="1905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2" name="Rectangle 15">
                <a:extLst>
                  <a:ext uri="{FF2B5EF4-FFF2-40B4-BE49-F238E27FC236}">
                    <a16:creationId xmlns:a16="http://schemas.microsoft.com/office/drawing/2014/main" id="{13E18A5E-B293-5243-B6FE-4FEF045339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8" y="520"/>
                <a:ext cx="248" cy="192"/>
              </a:xfrm>
              <a:prstGeom prst="rect">
                <a:avLst/>
              </a:prstGeom>
              <a:noFill/>
              <a:ln w="1905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3" name="Rectangle 16">
                <a:extLst>
                  <a:ext uri="{FF2B5EF4-FFF2-40B4-BE49-F238E27FC236}">
                    <a16:creationId xmlns:a16="http://schemas.microsoft.com/office/drawing/2014/main" id="{156CFF17-8349-2A4A-B7EF-F00AB1B45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8" y="520"/>
                <a:ext cx="248" cy="192"/>
              </a:xfrm>
              <a:prstGeom prst="rect">
                <a:avLst/>
              </a:prstGeom>
              <a:noFill/>
              <a:ln w="1905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4" name="Rectangle 17">
                <a:extLst>
                  <a:ext uri="{FF2B5EF4-FFF2-40B4-BE49-F238E27FC236}">
                    <a16:creationId xmlns:a16="http://schemas.microsoft.com/office/drawing/2014/main" id="{2AE6C449-906B-8E44-B2EA-075246787A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8" y="520"/>
                <a:ext cx="248" cy="192"/>
              </a:xfrm>
              <a:prstGeom prst="rect">
                <a:avLst/>
              </a:prstGeom>
              <a:noFill/>
              <a:ln w="19050">
                <a:solidFill>
                  <a:srgbClr val="003300"/>
                </a:solidFill>
                <a:round/>
                <a:headEnd/>
                <a:tailEnd/>
              </a:ln>
            </p:spPr>
            <p:txBody>
              <a:bodyPr wrap="non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5" name="Rectangle 18">
                <a:extLst>
                  <a:ext uri="{FF2B5EF4-FFF2-40B4-BE49-F238E27FC236}">
                    <a16:creationId xmlns:a16="http://schemas.microsoft.com/office/drawing/2014/main" id="{65E60DCC-B3EF-EF4C-A057-C9BA284319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2" y="484"/>
                <a:ext cx="968" cy="29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50800" tIns="50800" rIns="45720" bIns="50800">
                <a:prstTxWarp prst="textNoShape">
                  <a:avLst/>
                </a:prstTxWarp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dirty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 </a:t>
                </a:r>
              </a:p>
            </p:txBody>
          </p:sp>
          <p:sp>
            <p:nvSpPr>
              <p:cNvPr id="46" name="Rectangle 19">
                <a:extLst>
                  <a:ext uri="{FF2B5EF4-FFF2-40B4-BE49-F238E27FC236}">
                    <a16:creationId xmlns:a16="http://schemas.microsoft.com/office/drawing/2014/main" id="{6A4F16EA-851E-324E-A6D9-24591BBDFC73}"/>
                  </a:ext>
                </a:extLst>
              </p:cNvPr>
              <p:cNvSpPr>
                <a:spLocks/>
              </p:cNvSpPr>
              <p:nvPr/>
            </p:nvSpPr>
            <p:spPr bwMode="auto">
              <a:xfrm rot="-2580000">
                <a:off x="-2" y="171"/>
                <a:ext cx="589" cy="22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>
                <a:prstTxWarp prst="textNoShape">
                  <a:avLst/>
                </a:prstTxWarp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00•••0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B336EC6-4DEE-4143-B3FE-95E69611F6EF}"/>
                </a:ext>
              </a:extLst>
            </p:cNvPr>
            <p:cNvSpPr/>
            <p:nvPr/>
          </p:nvSpPr>
          <p:spPr bwMode="auto">
            <a:xfrm>
              <a:off x="981075" y="1967897"/>
              <a:ext cx="1536700" cy="419639"/>
            </a:xfrm>
            <a:prstGeom prst="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8833C9E-72FE-324F-A997-C97F744D470B}"/>
                </a:ext>
              </a:extLst>
            </p:cNvPr>
            <p:cNvSpPr/>
            <p:nvPr/>
          </p:nvSpPr>
          <p:spPr bwMode="auto">
            <a:xfrm>
              <a:off x="2563728" y="1979996"/>
              <a:ext cx="1536700" cy="419639"/>
            </a:xfrm>
            <a:prstGeom prst="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69F8A836-6610-5B4F-A578-40194B1C72A7}"/>
                </a:ext>
              </a:extLst>
            </p:cNvPr>
            <p:cNvSpPr>
              <a:spLocks/>
            </p:cNvSpPr>
            <p:nvPr/>
          </p:nvSpPr>
          <p:spPr bwMode="auto">
            <a:xfrm rot="19020000">
              <a:off x="2633319" y="1468993"/>
              <a:ext cx="924612" cy="3588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00•••4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5A735EA-2713-7E47-9B09-11EB23686A37}"/>
                </a:ext>
              </a:extLst>
            </p:cNvPr>
            <p:cNvSpPr/>
            <p:nvPr/>
          </p:nvSpPr>
          <p:spPr bwMode="auto">
            <a:xfrm>
              <a:off x="5184775" y="1990726"/>
              <a:ext cx="1536700" cy="419639"/>
            </a:xfrm>
            <a:prstGeom prst="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8" name="TextBox 17">
              <a:extLst>
                <a:ext uri="{FF2B5EF4-FFF2-40B4-BE49-F238E27FC236}">
                  <a16:creationId xmlns:a16="http://schemas.microsoft.com/office/drawing/2014/main" id="{F361EF17-95CB-A24A-936E-2096DC9DC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3777" y="2510322"/>
              <a:ext cx="9585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Word 0</a:t>
              </a:r>
            </a:p>
          </p:txBody>
        </p:sp>
        <p:sp>
          <p:nvSpPr>
            <p:cNvPr id="29" name="TextBox 17">
              <a:extLst>
                <a:ext uri="{FF2B5EF4-FFF2-40B4-BE49-F238E27FC236}">
                  <a16:creationId xmlns:a16="http://schemas.microsoft.com/office/drawing/2014/main" id="{041BADF7-0D3D-9646-BE6E-CC8B3288A3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6304" y="2579296"/>
              <a:ext cx="9585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Word 1</a:t>
              </a:r>
            </a:p>
          </p:txBody>
        </p:sp>
        <p:sp>
          <p:nvSpPr>
            <p:cNvPr id="30" name="Rectangle 12">
              <a:extLst>
                <a:ext uri="{FF2B5EF4-FFF2-40B4-BE49-F238E27FC236}">
                  <a16:creationId xmlns:a16="http://schemas.microsoft.com/office/drawing/2014/main" id="{0F3308DE-015D-B347-8BD2-F5D0945B6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5600" y="2013624"/>
              <a:ext cx="393700" cy="305191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1" name="Rectangle 12">
              <a:extLst>
                <a:ext uri="{FF2B5EF4-FFF2-40B4-BE49-F238E27FC236}">
                  <a16:creationId xmlns:a16="http://schemas.microsoft.com/office/drawing/2014/main" id="{71CCF746-6F5E-9C43-AB9D-6237F590B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1488" y="2013623"/>
              <a:ext cx="393700" cy="305191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2" name="Rectangle 18">
              <a:extLst>
                <a:ext uri="{FF2B5EF4-FFF2-40B4-BE49-F238E27FC236}">
                  <a16:creationId xmlns:a16="http://schemas.microsoft.com/office/drawing/2014/main" id="{275CE131-B3B2-324E-B186-E205F8A12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233" y="2039819"/>
              <a:ext cx="1536700" cy="47050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</p:grpSp>
      <p:sp>
        <p:nvSpPr>
          <p:cNvPr id="47" name="Footer Placeholder 3">
            <a:extLst>
              <a:ext uri="{FF2B5EF4-FFF2-40B4-BE49-F238E27FC236}">
                <a16:creationId xmlns:a16="http://schemas.microsoft.com/office/drawing/2014/main" id="{D9A969E0-B85A-B544-8818-F4A19E8612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83349" y="6497079"/>
            <a:ext cx="4535165" cy="372862"/>
          </a:xfrm>
        </p:spPr>
        <p:txBody>
          <a:bodyPr/>
          <a:lstStyle/>
          <a:p>
            <a:r>
              <a:rPr lang="en-US" sz="1100" dirty="0"/>
              <a:t>Adapted from Computer Systems Book:  Bryant and O’Hallaron</a:t>
            </a:r>
          </a:p>
        </p:txBody>
      </p:sp>
    </p:spTree>
    <p:extLst>
      <p:ext uri="{BB962C8B-B14F-4D97-AF65-F5344CB8AC3E}">
        <p14:creationId xmlns:p14="http://schemas.microsoft.com/office/powerpoint/2010/main" val="413464749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B6B6-47FF-AD45-86B1-0097D1CD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Thought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0DFFF-CE60-364E-90E4-CA88899A4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96752"/>
            <a:ext cx="7583979" cy="5184576"/>
          </a:xfrm>
        </p:spPr>
        <p:txBody>
          <a:bodyPr/>
          <a:lstStyle/>
          <a:p>
            <a:r>
              <a:rPr lang="en-US" b="1" dirty="0"/>
              <a:t>Dirty your hands .. If you really want to learn anything..</a:t>
            </a:r>
          </a:p>
          <a:p>
            <a:r>
              <a:rPr lang="en-US" dirty="0"/>
              <a:t>You can’t learn driving just by reading manuals..</a:t>
            </a:r>
          </a:p>
          <a:p>
            <a:r>
              <a:rPr lang="en-US" dirty="0"/>
              <a:t>You can’t learn Programming, just by reading books</a:t>
            </a:r>
          </a:p>
          <a:p>
            <a:r>
              <a:rPr lang="en-US" dirty="0"/>
              <a:t>You can’t even realize God… by reading spiritual </a:t>
            </a:r>
            <a:r>
              <a:rPr lang="en-US" dirty="0" err="1"/>
              <a:t>Granths</a:t>
            </a:r>
            <a:endParaRPr lang="en-US" dirty="0"/>
          </a:p>
          <a:p>
            <a:r>
              <a:rPr lang="en-US" dirty="0"/>
              <a:t>You need to practice … dirty your hands..</a:t>
            </a:r>
          </a:p>
          <a:p>
            <a:endParaRPr lang="en-US" dirty="0"/>
          </a:p>
          <a:p>
            <a:r>
              <a:rPr lang="en-US" dirty="0"/>
              <a:t>Don’t say “my laptop is not working”, “tool is not working”…. Learn to use it .. Fix it .. Make effort.. </a:t>
            </a:r>
          </a:p>
        </p:txBody>
      </p:sp>
    </p:spTree>
    <p:extLst>
      <p:ext uri="{BB962C8B-B14F-4D97-AF65-F5344CB8AC3E}">
        <p14:creationId xmlns:p14="http://schemas.microsoft.com/office/powerpoint/2010/main" val="3495258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>
          <a:xfrm>
            <a:off x="388761" y="188640"/>
            <a:ext cx="8285340" cy="762000"/>
          </a:xfrm>
        </p:spPr>
        <p:txBody>
          <a:bodyPr/>
          <a:lstStyle/>
          <a:p>
            <a:r>
              <a:rPr lang="en-US" sz="3200" dirty="0"/>
              <a:t>Byte-Addressable Memory – different word sizes</a:t>
            </a:r>
          </a:p>
        </p:txBody>
      </p:sp>
      <p:sp>
        <p:nvSpPr>
          <p:cNvPr id="46085" name="Rectangle 4"/>
          <p:cNvSpPr>
            <a:spLocks noGrp="1" noChangeArrowheads="1"/>
          </p:cNvSpPr>
          <p:nvPr>
            <p:ph idx="1"/>
          </p:nvPr>
        </p:nvSpPr>
        <p:spPr>
          <a:xfrm>
            <a:off x="396876" y="1362075"/>
            <a:ext cx="4554538" cy="4972050"/>
          </a:xfrm>
        </p:spPr>
        <p:txBody>
          <a:bodyPr/>
          <a:lstStyle/>
          <a:p>
            <a:pPr eaLnBrk="1" hangingPunct="1"/>
            <a:r>
              <a:rPr lang="en-US" dirty="0"/>
              <a:t>Addresses Specify Byte Locations</a:t>
            </a:r>
          </a:p>
          <a:p>
            <a:pPr marL="552450" lvl="1" eaLnBrk="1" hangingPunct="1"/>
            <a:r>
              <a:rPr lang="en-US" dirty="0"/>
              <a:t>Address of first byte in word</a:t>
            </a:r>
          </a:p>
          <a:p>
            <a:pPr marL="552450" lvl="1" eaLnBrk="1" hangingPunct="1"/>
            <a:r>
              <a:rPr lang="en-US" dirty="0"/>
              <a:t>Addresses of successive words differ by 4 (32-bit) or 8 (64-bit)</a:t>
            </a:r>
          </a:p>
          <a:p>
            <a:pPr marL="152400"/>
            <a:r>
              <a:rPr lang="en-US" dirty="0"/>
              <a:t>For 32-bit words</a:t>
            </a:r>
          </a:p>
          <a:p>
            <a:pPr marL="552450" lvl="1"/>
            <a:r>
              <a:rPr lang="en-US" dirty="0"/>
              <a:t>Address of the first word: 0000</a:t>
            </a:r>
          </a:p>
          <a:p>
            <a:pPr marL="552450" lvl="1"/>
            <a:r>
              <a:rPr lang="en-US" dirty="0"/>
              <a:t>Address of the second word: 0004</a:t>
            </a:r>
          </a:p>
          <a:p>
            <a:pPr marL="552450" lvl="1"/>
            <a:r>
              <a:rPr lang="en-US" dirty="0"/>
              <a:t>And so on</a:t>
            </a:r>
          </a:p>
          <a:p>
            <a:pPr marL="152400"/>
            <a:r>
              <a:rPr lang="en-US" dirty="0"/>
              <a:t>For 64-bit words</a:t>
            </a:r>
          </a:p>
          <a:p>
            <a:pPr marL="552450" lvl="1"/>
            <a:r>
              <a:rPr lang="en-US" dirty="0"/>
              <a:t>Address of the first word: 0000</a:t>
            </a:r>
          </a:p>
          <a:p>
            <a:pPr marL="552450" lvl="1"/>
            <a:r>
              <a:rPr lang="en-US" dirty="0"/>
              <a:t>Address of the second word: 0008</a:t>
            </a:r>
          </a:p>
          <a:p>
            <a:pPr marL="552450" lvl="1"/>
            <a:r>
              <a:rPr lang="en-US" dirty="0"/>
              <a:t>And so on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19700" y="1143000"/>
            <a:ext cx="3467100" cy="5591175"/>
            <a:chOff x="0" y="0"/>
            <a:chExt cx="2184" cy="3522"/>
          </a:xfrm>
        </p:grpSpPr>
        <p:sp>
          <p:nvSpPr>
            <p:cNvPr id="46087" name="Rectangle 6"/>
            <p:cNvSpPr>
              <a:spLocks/>
            </p:cNvSpPr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8" name="Rectangle 7"/>
            <p:cNvSpPr>
              <a:spLocks/>
            </p:cNvSpPr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9" name="Rectangle 8"/>
            <p:cNvSpPr>
              <a:spLocks/>
            </p:cNvSpPr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0" name="Rectangle 9"/>
            <p:cNvSpPr>
              <a:spLocks/>
            </p:cNvSpPr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1" name="Rectangle 10"/>
            <p:cNvSpPr>
              <a:spLocks/>
            </p:cNvSpPr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2" name="Rectangle 11"/>
            <p:cNvSpPr>
              <a:spLocks/>
            </p:cNvSpPr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3" name="Rectangle 12"/>
            <p:cNvSpPr>
              <a:spLocks/>
            </p:cNvSpPr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4" name="Rectangle 13"/>
            <p:cNvSpPr>
              <a:spLocks/>
            </p:cNvSpPr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5" name="Rectangle 14"/>
            <p:cNvSpPr>
              <a:spLocks/>
            </p:cNvSpPr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6" name="Rectangle 15"/>
            <p:cNvSpPr>
              <a:spLocks/>
            </p:cNvSpPr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7" name="Rectangle 16"/>
            <p:cNvSpPr>
              <a:spLocks/>
            </p:cNvSpPr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8" name="Rectangle 17"/>
            <p:cNvSpPr>
              <a:spLocks/>
            </p:cNvSpPr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9" name="Rectangle 18"/>
            <p:cNvSpPr>
              <a:spLocks/>
            </p:cNvSpPr>
            <p:nvPr/>
          </p:nvSpPr>
          <p:spPr bwMode="auto">
            <a:xfrm>
              <a:off x="1733" y="41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0000</a:t>
              </a:r>
            </a:p>
          </p:txBody>
        </p:sp>
        <p:sp>
          <p:nvSpPr>
            <p:cNvPr id="46100" name="Rectangle 19"/>
            <p:cNvSpPr>
              <a:spLocks/>
            </p:cNvSpPr>
            <p:nvPr/>
          </p:nvSpPr>
          <p:spPr bwMode="auto">
            <a:xfrm>
              <a:off x="1733" y="61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0001</a:t>
              </a:r>
            </a:p>
          </p:txBody>
        </p:sp>
        <p:sp>
          <p:nvSpPr>
            <p:cNvPr id="46101" name="Rectangle 20"/>
            <p:cNvSpPr>
              <a:spLocks/>
            </p:cNvSpPr>
            <p:nvPr/>
          </p:nvSpPr>
          <p:spPr bwMode="auto">
            <a:xfrm>
              <a:off x="1733" y="80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0002</a:t>
              </a:r>
            </a:p>
          </p:txBody>
        </p:sp>
        <p:sp>
          <p:nvSpPr>
            <p:cNvPr id="46102" name="Rectangle 21"/>
            <p:cNvSpPr>
              <a:spLocks/>
            </p:cNvSpPr>
            <p:nvPr/>
          </p:nvSpPr>
          <p:spPr bwMode="auto">
            <a:xfrm>
              <a:off x="1733" y="99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0003</a:t>
              </a:r>
            </a:p>
          </p:txBody>
        </p:sp>
        <p:sp>
          <p:nvSpPr>
            <p:cNvPr id="46103" name="Rectangle 22"/>
            <p:cNvSpPr>
              <a:spLocks/>
            </p:cNvSpPr>
            <p:nvPr/>
          </p:nvSpPr>
          <p:spPr bwMode="auto">
            <a:xfrm>
              <a:off x="1733" y="118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0004</a:t>
              </a:r>
            </a:p>
          </p:txBody>
        </p:sp>
        <p:sp>
          <p:nvSpPr>
            <p:cNvPr id="46104" name="Rectangle 23"/>
            <p:cNvSpPr>
              <a:spLocks/>
            </p:cNvSpPr>
            <p:nvPr/>
          </p:nvSpPr>
          <p:spPr bwMode="auto">
            <a:xfrm>
              <a:off x="1733" y="137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0005</a:t>
              </a:r>
            </a:p>
          </p:txBody>
        </p:sp>
        <p:sp>
          <p:nvSpPr>
            <p:cNvPr id="46105" name="Rectangle 24"/>
            <p:cNvSpPr>
              <a:spLocks/>
            </p:cNvSpPr>
            <p:nvPr/>
          </p:nvSpPr>
          <p:spPr bwMode="auto">
            <a:xfrm>
              <a:off x="1733" y="157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0006</a:t>
              </a:r>
            </a:p>
          </p:txBody>
        </p:sp>
        <p:sp>
          <p:nvSpPr>
            <p:cNvPr id="46106" name="Rectangle 25"/>
            <p:cNvSpPr>
              <a:spLocks/>
            </p:cNvSpPr>
            <p:nvPr/>
          </p:nvSpPr>
          <p:spPr bwMode="auto">
            <a:xfrm>
              <a:off x="1733" y="176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0007</a:t>
              </a:r>
            </a:p>
          </p:txBody>
        </p:sp>
        <p:sp>
          <p:nvSpPr>
            <p:cNvPr id="46107" name="Rectangle 26"/>
            <p:cNvSpPr>
              <a:spLocks/>
            </p:cNvSpPr>
            <p:nvPr/>
          </p:nvSpPr>
          <p:spPr bwMode="auto">
            <a:xfrm>
              <a:off x="1733" y="195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0008</a:t>
              </a:r>
            </a:p>
          </p:txBody>
        </p:sp>
        <p:sp>
          <p:nvSpPr>
            <p:cNvPr id="46108" name="Rectangle 27"/>
            <p:cNvSpPr>
              <a:spLocks/>
            </p:cNvSpPr>
            <p:nvPr/>
          </p:nvSpPr>
          <p:spPr bwMode="auto">
            <a:xfrm>
              <a:off x="1733" y="214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0009</a:t>
              </a:r>
            </a:p>
          </p:txBody>
        </p:sp>
        <p:sp>
          <p:nvSpPr>
            <p:cNvPr id="46109" name="Rectangle 28"/>
            <p:cNvSpPr>
              <a:spLocks/>
            </p:cNvSpPr>
            <p:nvPr/>
          </p:nvSpPr>
          <p:spPr bwMode="auto">
            <a:xfrm>
              <a:off x="1733" y="233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0010</a:t>
              </a:r>
            </a:p>
          </p:txBody>
        </p:sp>
        <p:sp>
          <p:nvSpPr>
            <p:cNvPr id="46110" name="Rectangle 29"/>
            <p:cNvSpPr>
              <a:spLocks/>
            </p:cNvSpPr>
            <p:nvPr/>
          </p:nvSpPr>
          <p:spPr bwMode="auto">
            <a:xfrm>
              <a:off x="1733" y="253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0011</a:t>
              </a:r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46155" name="Rectangle 31"/>
              <p:cNvSpPr>
                <a:spLocks/>
              </p:cNvSpPr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6" name="Rectangle 32"/>
              <p:cNvSpPr>
                <a:spLocks/>
              </p:cNvSpPr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46151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2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3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4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46113" name="Rectangle 38"/>
            <p:cNvSpPr>
              <a:spLocks/>
            </p:cNvSpPr>
            <p:nvPr/>
          </p:nvSpPr>
          <p:spPr bwMode="auto">
            <a:xfrm>
              <a:off x="0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14" name="Rectangle 39"/>
            <p:cNvSpPr>
              <a:spLocks/>
            </p:cNvSpPr>
            <p:nvPr/>
          </p:nvSpPr>
          <p:spPr bwMode="auto">
            <a:xfrm>
              <a:off x="1198" y="82"/>
              <a:ext cx="49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46115" name="Rectangle 40"/>
            <p:cNvSpPr>
              <a:spLocks/>
            </p:cNvSpPr>
            <p:nvPr/>
          </p:nvSpPr>
          <p:spPr bwMode="auto">
            <a:xfrm>
              <a:off x="1718" y="82"/>
              <a:ext cx="46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46116" name="Rectangle 41"/>
            <p:cNvSpPr>
              <a:spLocks/>
            </p:cNvSpPr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7" name="Rectangle 42"/>
            <p:cNvSpPr>
              <a:spLocks/>
            </p:cNvSpPr>
            <p:nvPr/>
          </p:nvSpPr>
          <p:spPr bwMode="auto">
            <a:xfrm>
              <a:off x="1733" y="272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0012</a:t>
              </a:r>
            </a:p>
          </p:txBody>
        </p:sp>
        <p:sp>
          <p:nvSpPr>
            <p:cNvPr id="46118" name="Rectangle 43"/>
            <p:cNvSpPr>
              <a:spLocks/>
            </p:cNvSpPr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9" name="Rectangle 44"/>
            <p:cNvSpPr>
              <a:spLocks/>
            </p:cNvSpPr>
            <p:nvPr/>
          </p:nvSpPr>
          <p:spPr bwMode="auto">
            <a:xfrm>
              <a:off x="1733" y="291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0013</a:t>
              </a:r>
            </a:p>
          </p:txBody>
        </p:sp>
        <p:sp>
          <p:nvSpPr>
            <p:cNvPr id="46120" name="Rectangle 45"/>
            <p:cNvSpPr>
              <a:spLocks/>
            </p:cNvSpPr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1" name="Rectangle 46"/>
            <p:cNvSpPr>
              <a:spLocks/>
            </p:cNvSpPr>
            <p:nvPr/>
          </p:nvSpPr>
          <p:spPr bwMode="auto">
            <a:xfrm>
              <a:off x="1733" y="310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0014</a:t>
              </a:r>
            </a:p>
          </p:txBody>
        </p:sp>
        <p:sp>
          <p:nvSpPr>
            <p:cNvPr id="46122" name="Rectangle 47"/>
            <p:cNvSpPr>
              <a:spLocks/>
            </p:cNvSpPr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3" name="Rectangle 48"/>
            <p:cNvSpPr>
              <a:spLocks/>
            </p:cNvSpPr>
            <p:nvPr/>
          </p:nvSpPr>
          <p:spPr bwMode="auto">
            <a:xfrm>
              <a:off x="1733" y="329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0015</a:t>
              </a:r>
            </a:p>
          </p:txBody>
        </p:sp>
        <p:sp>
          <p:nvSpPr>
            <p:cNvPr id="46124" name="Rectangle 49"/>
            <p:cNvSpPr>
              <a:spLocks/>
            </p:cNvSpPr>
            <p:nvPr/>
          </p:nvSpPr>
          <p:spPr bwMode="auto">
            <a:xfrm>
              <a:off x="576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64-bit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25" name="Rectangle 50"/>
            <p:cNvSpPr>
              <a:spLocks/>
            </p:cNvSpPr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6" name="Rectangle 51"/>
            <p:cNvSpPr>
              <a:spLocks/>
            </p:cNvSpPr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7" name="Rectangle 52"/>
            <p:cNvSpPr>
              <a:spLocks/>
            </p:cNvSpPr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8" name="Rectangle 53"/>
            <p:cNvSpPr>
              <a:spLocks/>
            </p:cNvSpPr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9" name="Rectangle 54"/>
            <p:cNvSpPr>
              <a:spLocks/>
            </p:cNvSpPr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30" name="Rectangle 55"/>
            <p:cNvSpPr>
              <a:spLocks/>
            </p:cNvSpPr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103" y="826"/>
              <a:ext cx="340" cy="2496"/>
              <a:chOff x="0" y="0"/>
              <a:chExt cx="340" cy="2496"/>
            </a:xfrm>
          </p:grpSpPr>
          <p:grpSp>
            <p:nvGrpSpPr>
              <p:cNvPr id="6" name="Group 57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49" name="Rectangle 58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50" name="Rectangle 59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60"/>
              <p:cNvGrpSpPr>
                <a:grpSpLocks/>
              </p:cNvGrpSpPr>
              <p:nvPr/>
            </p:nvGrpSpPr>
            <p:grpSpPr bwMode="auto">
              <a:xfrm>
                <a:off x="0" y="768"/>
                <a:ext cx="340" cy="192"/>
                <a:chOff x="0" y="0"/>
                <a:chExt cx="340" cy="192"/>
              </a:xfrm>
            </p:grpSpPr>
            <p:sp>
              <p:nvSpPr>
                <p:cNvPr id="46147" name="Rectangle 6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8" name="Rectangle 6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0004</a:t>
                  </a:r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0" y="1536"/>
                <a:ext cx="340" cy="192"/>
                <a:chOff x="0" y="0"/>
                <a:chExt cx="340" cy="192"/>
              </a:xfrm>
            </p:grpSpPr>
            <p:sp>
              <p:nvSpPr>
                <p:cNvPr id="46145" name="Rectangle 6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6" name="Rectangle 6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  <p:grpSp>
            <p:nvGrpSpPr>
              <p:cNvPr id="9" name="Group 66"/>
              <p:cNvGrpSpPr>
                <a:grpSpLocks/>
              </p:cNvGrpSpPr>
              <p:nvPr/>
            </p:nvGrpSpPr>
            <p:grpSpPr bwMode="auto">
              <a:xfrm>
                <a:off x="0" y="2304"/>
                <a:ext cx="340" cy="192"/>
                <a:chOff x="0" y="0"/>
                <a:chExt cx="340" cy="192"/>
              </a:xfrm>
            </p:grpSpPr>
            <p:sp>
              <p:nvSpPr>
                <p:cNvPr id="46143" name="Rectangle 67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4" name="Rectangle 68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0012</a:t>
                  </a:r>
                </a:p>
              </p:txBody>
            </p:sp>
          </p:grpSp>
        </p:grpSp>
        <p:grpSp>
          <p:nvGrpSpPr>
            <p:cNvPr id="10" name="Group 69"/>
            <p:cNvGrpSpPr>
              <a:grpSpLocks/>
            </p:cNvGrpSpPr>
            <p:nvPr/>
          </p:nvGrpSpPr>
          <p:grpSpPr bwMode="auto">
            <a:xfrm>
              <a:off x="679" y="1210"/>
              <a:ext cx="340" cy="1680"/>
              <a:chOff x="0" y="0"/>
              <a:chExt cx="340" cy="1680"/>
            </a:xfrm>
          </p:grpSpPr>
          <p:grpSp>
            <p:nvGrpSpPr>
              <p:cNvPr id="1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37" name="Rectangle 7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8" name="Rectangle 7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73"/>
              <p:cNvGrpSpPr>
                <a:grpSpLocks/>
              </p:cNvGrpSpPr>
              <p:nvPr/>
            </p:nvGrpSpPr>
            <p:grpSpPr bwMode="auto">
              <a:xfrm>
                <a:off x="0" y="1488"/>
                <a:ext cx="340" cy="192"/>
                <a:chOff x="0" y="0"/>
                <a:chExt cx="340" cy="192"/>
              </a:xfrm>
            </p:grpSpPr>
            <p:sp>
              <p:nvSpPr>
                <p:cNvPr id="46135" name="Rectangle 7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6" name="Rectangle 7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</p:grpSp>
      </p:grpSp>
      <p:sp>
        <p:nvSpPr>
          <p:cNvPr id="75" name="Footer Placeholder 3">
            <a:extLst>
              <a:ext uri="{FF2B5EF4-FFF2-40B4-BE49-F238E27FC236}">
                <a16:creationId xmlns:a16="http://schemas.microsoft.com/office/drawing/2014/main" id="{29339B45-1B09-454A-979B-D4FF9190C1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83349" y="6497079"/>
            <a:ext cx="4535165" cy="372862"/>
          </a:xfrm>
        </p:spPr>
        <p:txBody>
          <a:bodyPr/>
          <a:lstStyle/>
          <a:p>
            <a:r>
              <a:rPr lang="en-US" sz="1100" dirty="0"/>
              <a:t>Adapted from Computer Systems Book:  Bryant and O’Hallaron</a:t>
            </a:r>
          </a:p>
        </p:txBody>
      </p:sp>
    </p:spTree>
    <p:extLst>
      <p:ext uri="{BB962C8B-B14F-4D97-AF65-F5344CB8AC3E}">
        <p14:creationId xmlns:p14="http://schemas.microsoft.com/office/powerpoint/2010/main" val="408509272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11B2D4E4-9C3D-964F-AF42-A2CB79A424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en-US">
                <a:ea typeface="ＭＳ Ｐゴシック" panose="020B0600070205080204" pitchFamily="34" charset="-128"/>
              </a:rPr>
              <a:t>Big Endian vs Little Endian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1A06F316-66BD-1043-BA73-7C0974866B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8761" y="950640"/>
            <a:ext cx="7896225" cy="5184576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Jonathan Swift’s </a:t>
            </a:r>
            <a:r>
              <a:rPr lang="en-US" altLang="en-US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Gulliver’s Travels</a:t>
            </a:r>
          </a:p>
          <a:p>
            <a:pPr lvl="1"/>
            <a:r>
              <a:rPr lang="en-US" altLang="en-US" dirty="0">
                <a:solidFill>
                  <a:srgbClr val="0432FF"/>
                </a:solidFill>
                <a:ea typeface="ＭＳ Ｐゴシック" panose="020B0600070205080204" pitchFamily="34" charset="-128"/>
              </a:rPr>
              <a:t>Little </a:t>
            </a:r>
            <a:r>
              <a:rPr lang="en-US" altLang="en-US" dirty="0" err="1">
                <a:solidFill>
                  <a:srgbClr val="0432FF"/>
                </a:solidFill>
                <a:ea typeface="ＭＳ Ｐゴシック" panose="020B0600070205080204" pitchFamily="34" charset="-128"/>
              </a:rPr>
              <a:t>Endians</a:t>
            </a:r>
            <a:r>
              <a:rPr lang="en-US" altLang="en-US" dirty="0">
                <a:ea typeface="ＭＳ Ｐゴシック" panose="020B0600070205080204" pitchFamily="34" charset="-128"/>
              </a:rPr>
              <a:t> broke their eggs on the little end of the egg</a:t>
            </a:r>
          </a:p>
          <a:p>
            <a:pPr lvl="1"/>
            <a:r>
              <a:rPr lang="en-US" altLang="en-US" dirty="0">
                <a:solidFill>
                  <a:srgbClr val="0432FF"/>
                </a:solidFill>
                <a:ea typeface="ＭＳ Ｐゴシック" panose="020B0600070205080204" pitchFamily="34" charset="-128"/>
              </a:rPr>
              <a:t>Big </a:t>
            </a:r>
            <a:r>
              <a:rPr lang="en-US" altLang="en-US" dirty="0" err="1">
                <a:solidFill>
                  <a:srgbClr val="0432FF"/>
                </a:solidFill>
                <a:ea typeface="ＭＳ Ｐゴシック" panose="020B0600070205080204" pitchFamily="34" charset="-128"/>
              </a:rPr>
              <a:t>Endians</a:t>
            </a:r>
            <a:r>
              <a:rPr lang="en-US" altLang="en-US" dirty="0">
                <a:ea typeface="ＭＳ Ｐゴシック" panose="020B0600070205080204" pitchFamily="34" charset="-128"/>
              </a:rPr>
              <a:t> broke their eggs on the big end of the egg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60D20E70-A70A-794B-9E86-C317C4345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2971800"/>
            <a:ext cx="6446484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6">
            <a:extLst>
              <a:ext uri="{FF2B5EF4-FFF2-40B4-BE49-F238E27FC236}">
                <a16:creationId xmlns:a16="http://schemas.microsoft.com/office/drawing/2014/main" id="{D5625308-22D1-D848-AA57-CE3E919E7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2314575"/>
            <a:ext cx="25908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A03C3A-5376-5346-8903-8F488FC487EB}"/>
              </a:ext>
            </a:extLst>
          </p:cNvPr>
          <p:cNvSpPr txBox="1"/>
          <p:nvPr/>
        </p:nvSpPr>
        <p:spPr>
          <a:xfrm>
            <a:off x="258166" y="6662867"/>
            <a:ext cx="2694071" cy="21544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From Prof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Onur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Mutlu’s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presentation</a:t>
            </a:r>
          </a:p>
        </p:txBody>
      </p:sp>
    </p:spTree>
    <p:extLst>
      <p:ext uri="{BB962C8B-B14F-4D97-AF65-F5344CB8AC3E}">
        <p14:creationId xmlns:p14="http://schemas.microsoft.com/office/powerpoint/2010/main" val="173510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>
                <a:solidFill>
                  <a:srgbClr val="FF0000"/>
                </a:solidFill>
              </a:rPr>
              <a:t>Byte Ordering </a:t>
            </a:r>
            <a:r>
              <a:rPr lang="en-US" dirty="0"/>
              <a:t>Example</a:t>
            </a:r>
          </a:p>
        </p:txBody>
      </p:sp>
      <p:sp>
        <p:nvSpPr>
          <p:cNvPr id="4915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Big Endian</a:t>
            </a:r>
          </a:p>
          <a:p>
            <a:pPr marL="552450" lvl="1" eaLnBrk="1" hangingPunct="1"/>
            <a:r>
              <a:rPr lang="en-US"/>
              <a:t>Least significant byte has highest address</a:t>
            </a:r>
          </a:p>
          <a:p>
            <a:pPr eaLnBrk="1" hangingPunct="1"/>
            <a:r>
              <a:rPr lang="en-US"/>
              <a:t>Little Endian</a:t>
            </a:r>
          </a:p>
          <a:p>
            <a:pPr marL="552450" lvl="1" eaLnBrk="1" hangingPunct="1"/>
            <a:r>
              <a:rPr lang="en-US"/>
              <a:t>Least significant byte has lowest address</a:t>
            </a:r>
          </a:p>
          <a:p>
            <a:pPr eaLnBrk="1" hangingPunct="1"/>
            <a:r>
              <a:rPr lang="en-US"/>
              <a:t>Example</a:t>
            </a:r>
          </a:p>
          <a:p>
            <a:pPr marL="552450" lvl="1" eaLnBrk="1" hangingPunct="1"/>
            <a:r>
              <a:rPr lang="en-US"/>
              <a:t>Variable x has 4-byte representation 0x01234567</a:t>
            </a:r>
          </a:p>
          <a:p>
            <a:pPr marL="552450" lvl="1" eaLnBrk="1" hangingPunct="1"/>
            <a:r>
              <a:rPr lang="en-US"/>
              <a:t>Address given by &amp;x is 0x100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52600" y="4648200"/>
            <a:ext cx="5486400" cy="635000"/>
            <a:chOff x="0" y="0"/>
            <a:chExt cx="3456" cy="40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42" name="Rectangle 7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3" name="Rectangle 8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40" name="Rectangle 10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1" name="Rectangle 11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38" name="Rectangle 13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9" name="Rectangle 14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36" name="Rectangle 1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7" name="Rectangle 1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220" name="Rectangle 18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1" name="Rectangle 19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34" name="Rectangle 21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5" name="Rectangle 22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32" name="Rectangle 24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3" name="Rectangle 25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30" name="Rectangle 2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1" name="Rectangle 28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28" name="Rectangle 3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29" name="Rectangle 3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sp>
          <p:nvSpPr>
            <p:cNvPr id="49226" name="Rectangle 32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7" name="Rectangle 33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1752600" y="5486400"/>
            <a:ext cx="5486400" cy="635000"/>
            <a:chOff x="0" y="0"/>
            <a:chExt cx="3456" cy="400"/>
          </a:xfrm>
        </p:grpSpPr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14" name="Rectangle 3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5" name="Rectangle 3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12" name="Rectangle 39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3" name="Rectangle 40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14" name="Group 41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10" name="Rectangle 42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1" name="Rectangle 43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08" name="Rectangle 45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9" name="Rectangle 46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192" name="Rectangle 47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3" name="Rectangle 48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16" name="Group 49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06" name="Rectangle 5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7" name="Rectangle 5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17" name="Group 52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04" name="Rectangle 5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5" name="Rectangle 54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8" name="Group 55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02" name="Rectangle 5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3" name="Rectangle 57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19" name="Group 58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00" name="Rectangle 5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1" name="Rectangle 60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sp>
          <p:nvSpPr>
            <p:cNvPr id="49198" name="Rectangle 61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9" name="Rectangle 62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49160" name="Rectangle 63"/>
          <p:cNvSpPr>
            <a:spLocks/>
          </p:cNvSpPr>
          <p:nvPr/>
        </p:nvSpPr>
        <p:spPr bwMode="auto">
          <a:xfrm>
            <a:off x="533400" y="45720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 dirty="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Big Endian</a:t>
            </a:r>
          </a:p>
        </p:txBody>
      </p:sp>
      <p:sp>
        <p:nvSpPr>
          <p:cNvPr id="49161" name="Rectangle 64"/>
          <p:cNvSpPr>
            <a:spLocks/>
          </p:cNvSpPr>
          <p:nvPr/>
        </p:nvSpPr>
        <p:spPr bwMode="auto">
          <a:xfrm>
            <a:off x="533400" y="54102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Little Endian</a:t>
            </a:r>
          </a:p>
        </p:txBody>
      </p:sp>
      <p:grpSp>
        <p:nvGrpSpPr>
          <p:cNvPr id="20" name="Group 65"/>
          <p:cNvGrpSpPr>
            <a:grpSpLocks/>
          </p:cNvGrpSpPr>
          <p:nvPr/>
        </p:nvGrpSpPr>
        <p:grpSpPr bwMode="auto">
          <a:xfrm>
            <a:off x="3124200" y="4927600"/>
            <a:ext cx="2743200" cy="355600"/>
            <a:chOff x="0" y="0"/>
            <a:chExt cx="1728" cy="224"/>
          </a:xfrm>
        </p:grpSpPr>
        <p:grpSp>
          <p:nvGrpSpPr>
            <p:cNvPr id="21" name="Group 66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86" name="Rectangle 6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7" name="Rectangle 68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22" name="Group 69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84" name="Rectangle 7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5" name="Rectangle 7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3" name="Group 72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82" name="Rectangle 7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3" name="Rectangle 7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4" name="Group 75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80" name="Rectangle 7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1" name="Rectangle 7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</p:grpSp>
      <p:grpSp>
        <p:nvGrpSpPr>
          <p:cNvPr id="25" name="Group 78"/>
          <p:cNvGrpSpPr>
            <a:grpSpLocks/>
          </p:cNvGrpSpPr>
          <p:nvPr/>
        </p:nvGrpSpPr>
        <p:grpSpPr bwMode="auto">
          <a:xfrm>
            <a:off x="3124200" y="5765800"/>
            <a:ext cx="2743200" cy="355600"/>
            <a:chOff x="0" y="0"/>
            <a:chExt cx="1728" cy="224"/>
          </a:xfrm>
        </p:grpSpPr>
        <p:grpSp>
          <p:nvGrpSpPr>
            <p:cNvPr id="26" name="Group 79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74" name="Rectangle 8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5" name="Rectangle 8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27" name="Group 82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72" name="Rectangle 8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3" name="Rectangle 8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8" name="Group 85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70" name="Rectangle 8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1" name="Rectangle 8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9" name="Group 88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68" name="Rectangle 8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69" name="Rectangle 90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</p:grpSp>
      <p:sp>
        <p:nvSpPr>
          <p:cNvPr id="90" name="Footer Placeholder 3">
            <a:extLst>
              <a:ext uri="{FF2B5EF4-FFF2-40B4-BE49-F238E27FC236}">
                <a16:creationId xmlns:a16="http://schemas.microsoft.com/office/drawing/2014/main" id="{F113C040-954C-2846-9907-80D4F69015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83349" y="6497079"/>
            <a:ext cx="4535165" cy="372862"/>
          </a:xfrm>
        </p:spPr>
        <p:txBody>
          <a:bodyPr/>
          <a:lstStyle/>
          <a:p>
            <a:r>
              <a:rPr lang="en-US" sz="1100" dirty="0"/>
              <a:t>Adapted from Computer Systems Book:  Bryant and O’Hallaron</a:t>
            </a:r>
          </a:p>
        </p:txBody>
      </p:sp>
      <p:sp>
        <p:nvSpPr>
          <p:cNvPr id="91" name="Rectangle 63">
            <a:extLst>
              <a:ext uri="{FF2B5EF4-FFF2-40B4-BE49-F238E27FC236}">
                <a16:creationId xmlns:a16="http://schemas.microsoft.com/office/drawing/2014/main" id="{6A823E25-727E-DD44-8DAE-D47057E5624F}"/>
              </a:ext>
            </a:extLst>
          </p:cNvPr>
          <p:cNvSpPr>
            <a:spLocks/>
          </p:cNvSpPr>
          <p:nvPr/>
        </p:nvSpPr>
        <p:spPr bwMode="auto">
          <a:xfrm>
            <a:off x="1555581" y="41021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600" dirty="0">
                <a:solidFill>
                  <a:srgbClr val="0070C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Lower byte Address</a:t>
            </a:r>
          </a:p>
        </p:txBody>
      </p:sp>
      <p:sp>
        <p:nvSpPr>
          <p:cNvPr id="92" name="Rectangle 63">
            <a:extLst>
              <a:ext uri="{FF2B5EF4-FFF2-40B4-BE49-F238E27FC236}">
                <a16:creationId xmlns:a16="http://schemas.microsoft.com/office/drawing/2014/main" id="{987263CF-F928-524D-B945-E20A72C0E03A}"/>
              </a:ext>
            </a:extLst>
          </p:cNvPr>
          <p:cNvSpPr>
            <a:spLocks/>
          </p:cNvSpPr>
          <p:nvPr/>
        </p:nvSpPr>
        <p:spPr bwMode="auto">
          <a:xfrm>
            <a:off x="5413970" y="4104506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600" dirty="0">
                <a:solidFill>
                  <a:srgbClr val="0070C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Higher byte Address</a:t>
            </a:r>
          </a:p>
        </p:txBody>
      </p:sp>
    </p:spTree>
    <p:extLst>
      <p:ext uri="{BB962C8B-B14F-4D97-AF65-F5344CB8AC3E}">
        <p14:creationId xmlns:p14="http://schemas.microsoft.com/office/powerpoint/2010/main" val="2981777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4" name="TextBox 77">
            <a:extLst>
              <a:ext uri="{FF2B5EF4-FFF2-40B4-BE49-F238E27FC236}">
                <a16:creationId xmlns:a16="http://schemas.microsoft.com/office/drawing/2014/main" id="{CBD6B714-2240-8045-9958-38C923A19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914400"/>
            <a:ext cx="296279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3200" dirty="0">
                <a:solidFill>
                  <a:srgbClr val="0432FF"/>
                </a:solidFill>
              </a:rPr>
              <a:t>Big Endian  </a:t>
            </a:r>
          </a:p>
        </p:txBody>
      </p:sp>
      <p:sp>
        <p:nvSpPr>
          <p:cNvPr id="63495" name="TextBox 78">
            <a:extLst>
              <a:ext uri="{FF2B5EF4-FFF2-40B4-BE49-F238E27FC236}">
                <a16:creationId xmlns:a16="http://schemas.microsoft.com/office/drawing/2014/main" id="{7179D898-CB98-B840-A5BA-3B2650F46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914400"/>
            <a:ext cx="3130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3200" dirty="0">
                <a:solidFill>
                  <a:srgbClr val="0432FF"/>
                </a:solidFill>
              </a:rPr>
              <a:t>Little Endian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9097AA82-90DF-A842-9498-A30729873542}"/>
              </a:ext>
            </a:extLst>
          </p:cNvPr>
          <p:cNvSpPr/>
          <p:nvPr/>
        </p:nvSpPr>
        <p:spPr>
          <a:xfrm>
            <a:off x="593725" y="1676400"/>
            <a:ext cx="7956550" cy="9271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solidFill>
                  <a:srgbClr val="FF0000"/>
                </a:solidFill>
              </a:rPr>
              <a:t>Does this really matter?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424E055F-1894-884F-9FE9-6D4BA4CEEB73}"/>
              </a:ext>
            </a:extLst>
          </p:cNvPr>
          <p:cNvSpPr/>
          <p:nvPr/>
        </p:nvSpPr>
        <p:spPr>
          <a:xfrm>
            <a:off x="609600" y="3078163"/>
            <a:ext cx="7956550" cy="11890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800" dirty="0">
                <a:solidFill>
                  <a:schemeClr val="tx1"/>
                </a:solidFill>
              </a:rPr>
              <a:t>Answer: </a:t>
            </a:r>
            <a:r>
              <a:rPr lang="en-US" sz="2800" dirty="0">
                <a:solidFill>
                  <a:srgbClr val="0432FF"/>
                </a:solidFill>
              </a:rPr>
              <a:t>No</a:t>
            </a:r>
            <a:r>
              <a:rPr lang="en-US" sz="2800" dirty="0">
                <a:solidFill>
                  <a:schemeClr val="tx1"/>
                </a:solidFill>
              </a:rPr>
              <a:t>, it is a convention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3CDE90D-CE89-D448-AC9E-035BAE3884D7}"/>
              </a:ext>
            </a:extLst>
          </p:cNvPr>
          <p:cNvSpPr/>
          <p:nvPr/>
        </p:nvSpPr>
        <p:spPr>
          <a:xfrm>
            <a:off x="609600" y="4343400"/>
            <a:ext cx="7956550" cy="16684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800" dirty="0">
                <a:solidFill>
                  <a:schemeClr val="tx1"/>
                </a:solidFill>
              </a:rPr>
              <a:t>Qualified answer: </a:t>
            </a:r>
            <a:r>
              <a:rPr lang="en-US" sz="2800" dirty="0">
                <a:solidFill>
                  <a:srgbClr val="0432FF"/>
                </a:solidFill>
              </a:rPr>
              <a:t>No</a:t>
            </a:r>
            <a:r>
              <a:rPr lang="en-US" sz="2800" dirty="0">
                <a:solidFill>
                  <a:schemeClr val="tx1"/>
                </a:solidFill>
              </a:rPr>
              <a:t>, except when one </a:t>
            </a:r>
            <a:r>
              <a:rPr lang="en-US" sz="2800" dirty="0">
                <a:solidFill>
                  <a:srgbClr val="00B050"/>
                </a:solidFill>
              </a:rPr>
              <a:t>big-endian system</a:t>
            </a:r>
            <a:r>
              <a:rPr lang="en-US" sz="2800" dirty="0">
                <a:solidFill>
                  <a:schemeClr val="tx1"/>
                </a:solidFill>
              </a:rPr>
              <a:t> and </a:t>
            </a:r>
            <a:r>
              <a:rPr lang="en-US" sz="2800" dirty="0">
                <a:solidFill>
                  <a:srgbClr val="00B050"/>
                </a:solidFill>
              </a:rPr>
              <a:t>one little-endian system</a:t>
            </a:r>
            <a:r>
              <a:rPr lang="en-US" sz="2800" dirty="0">
                <a:solidFill>
                  <a:schemeClr val="tx1"/>
                </a:solidFill>
              </a:rPr>
              <a:t> have to </a:t>
            </a:r>
            <a:r>
              <a:rPr lang="en-US" sz="2800" dirty="0">
                <a:solidFill>
                  <a:srgbClr val="FF0000"/>
                </a:solidFill>
              </a:rPr>
              <a:t>share data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357AFD4-2648-4E45-89E9-667235001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550" y="909637"/>
            <a:ext cx="296279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3200" dirty="0">
                <a:solidFill>
                  <a:srgbClr val="FF0000"/>
                </a:solidFill>
              </a:rPr>
              <a:t>Vs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BB3CFD5-326C-8B40-BFC2-F285331022B9}"/>
              </a:ext>
            </a:extLst>
          </p:cNvPr>
          <p:cNvSpPr txBox="1"/>
          <p:nvPr/>
        </p:nvSpPr>
        <p:spPr>
          <a:xfrm>
            <a:off x="258166" y="6662867"/>
            <a:ext cx="2694071" cy="21544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From Prof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Onur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Mutlu’s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3792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8C3B25-873B-AB4B-AB3C-08CE7E991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564904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 How to Interconnect different components of a Computer System?</a:t>
            </a:r>
          </a:p>
        </p:txBody>
      </p:sp>
    </p:spTree>
    <p:extLst>
      <p:ext uri="{BB962C8B-B14F-4D97-AF65-F5344CB8AC3E}">
        <p14:creationId xmlns:p14="http://schemas.microsoft.com/office/powerpoint/2010/main" val="2934305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FE8648-FD97-024D-A6C4-3AA8094E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Interconnecting parts of a computer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011AC-7218-0243-8D82-7B2A0D56C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96752"/>
            <a:ext cx="7896225" cy="2592288"/>
          </a:xfrm>
        </p:spPr>
        <p:txBody>
          <a:bodyPr/>
          <a:lstStyle/>
          <a:p>
            <a:r>
              <a:rPr lang="en-US" dirty="0"/>
              <a:t>We have studied many parts of a computer</a:t>
            </a:r>
          </a:p>
          <a:p>
            <a:pPr lvl="1"/>
            <a:r>
              <a:rPr lang="en-US" dirty="0"/>
              <a:t>CPU, Memory, Disk, Peripherals,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How to connect them to each other ?</a:t>
            </a:r>
          </a:p>
          <a:p>
            <a:r>
              <a:rPr lang="en-US" dirty="0"/>
              <a:t>Simple Solution: Use a set of shared communication links (wires) to interconnect various subsystems</a:t>
            </a:r>
          </a:p>
          <a:p>
            <a:pPr lvl="1"/>
            <a:r>
              <a:rPr lang="en-US" dirty="0"/>
              <a:t>Call this arrangement: </a:t>
            </a:r>
            <a:r>
              <a:rPr lang="en-US" dirty="0">
                <a:solidFill>
                  <a:srgbClr val="FF0000"/>
                </a:solidFill>
              </a:rPr>
              <a:t>Bus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A28FA34B-2316-7540-98A2-D6602ADECC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0085" y="5000440"/>
            <a:ext cx="7040190" cy="0"/>
          </a:xfrm>
          <a:prstGeom prst="line">
            <a:avLst/>
          </a:prstGeom>
          <a:noFill/>
          <a:ln w="1143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>
            <a:spAutoFit/>
          </a:bodyPr>
          <a:lstStyle/>
          <a:p>
            <a:endParaRPr lang="en-US" sz="120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785CB659-BF9A-9A44-BD24-21DE804E2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233" y="4691139"/>
            <a:ext cx="8489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>
            <a:spAutoFit/>
          </a:bodyPr>
          <a:lstStyle/>
          <a:p>
            <a:pPr eaLnBrk="0" hangingPunct="0"/>
            <a:r>
              <a:rPr lang="en-US" altLang="en-US" sz="1400" dirty="0">
                <a:solidFill>
                  <a:srgbClr val="FF0000"/>
                </a:solidFill>
                <a:latin typeface="Comic Sans MS" panose="030F0902030302020204" pitchFamily="66" charset="0"/>
              </a:rPr>
              <a:t>Bus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66E0AA7-6A3A-914B-A0BB-E5DFC1ABF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926" y="4251522"/>
            <a:ext cx="674885" cy="338001"/>
          </a:xfrm>
          <a:prstGeom prst="rect">
            <a:avLst/>
          </a:prstGeom>
          <a:noFill/>
          <a:ln w="571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 anchor="ctr">
            <a:spAutoFit/>
          </a:bodyPr>
          <a:lstStyle/>
          <a:p>
            <a:endParaRPr lang="en-US" sz="1200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EFD54ECB-0CA3-5A41-8247-A4DA24198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4846" y="4260371"/>
            <a:ext cx="1088751" cy="375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>
            <a:spAutoFit/>
          </a:bodyPr>
          <a:lstStyle/>
          <a:p>
            <a:pPr eaLnBrk="0" hangingPunct="0"/>
            <a:r>
              <a:rPr lang="en-US" altLang="en-US" sz="1400" dirty="0">
                <a:latin typeface="Comic Sans MS" panose="030F0902030302020204" pitchFamily="66" charset="0"/>
              </a:rPr>
              <a:t>CPU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04B6A89E-B2AF-754F-86C7-BBA798E6C7B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2455691" y="4802544"/>
            <a:ext cx="299901" cy="0"/>
          </a:xfrm>
          <a:prstGeom prst="line">
            <a:avLst/>
          </a:prstGeom>
          <a:noFill/>
          <a:ln w="1143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>
            <a:spAutoFit/>
          </a:bodyPr>
          <a:lstStyle/>
          <a:p>
            <a:endParaRPr lang="en-US" sz="120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09222227-A657-D546-BA8C-A7F8D038E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3477" y="5527109"/>
            <a:ext cx="1781113" cy="338001"/>
          </a:xfrm>
          <a:prstGeom prst="rect">
            <a:avLst/>
          </a:prstGeom>
          <a:noFill/>
          <a:ln w="571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 anchor="ctr">
            <a:spAutoFit/>
          </a:bodyPr>
          <a:lstStyle/>
          <a:p>
            <a:endParaRPr lang="en-US" sz="1200"/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21FCE9AA-CFC0-0E49-A597-4404C05C6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598" y="5550325"/>
            <a:ext cx="1168807" cy="375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>
            <a:spAutoFit/>
          </a:bodyPr>
          <a:lstStyle/>
          <a:p>
            <a:pPr eaLnBrk="0" hangingPunct="0"/>
            <a:r>
              <a:rPr lang="en-US" altLang="en-US" sz="1400" dirty="0">
                <a:latin typeface="Comic Sans MS" panose="030F0902030302020204" pitchFamily="66" charset="0"/>
              </a:rPr>
              <a:t>RAM</a:t>
            </a: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CE282354-4247-4C44-B7AF-7431A5DDA34C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020225" y="5274018"/>
            <a:ext cx="423057" cy="0"/>
          </a:xfrm>
          <a:prstGeom prst="line">
            <a:avLst/>
          </a:prstGeom>
          <a:noFill/>
          <a:ln w="1143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>
            <a:spAutoFit/>
          </a:bodyPr>
          <a:lstStyle/>
          <a:p>
            <a:endParaRPr lang="en-US" sz="1200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DD5F1554-023F-4A46-AC80-10FCF2BCA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2720" y="4216421"/>
            <a:ext cx="995476" cy="328831"/>
          </a:xfrm>
          <a:prstGeom prst="rect">
            <a:avLst/>
          </a:prstGeom>
          <a:noFill/>
          <a:ln w="571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74320" rIns="274320" anchor="ctr">
            <a:spAutoFit/>
          </a:bodyPr>
          <a:lstStyle/>
          <a:p>
            <a:endParaRPr lang="en-US" sz="1200"/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FAB8CA03-6802-6040-A3B5-44D907C81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142" y="4213717"/>
            <a:ext cx="1651090" cy="375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>
            <a:spAutoFit/>
          </a:bodyPr>
          <a:lstStyle/>
          <a:p>
            <a:pPr eaLnBrk="0" hangingPunct="0"/>
            <a:r>
              <a:rPr lang="en-US" altLang="en-US" sz="1400" dirty="0">
                <a:latin typeface="Comic Sans MS" panose="030F0902030302020204" pitchFamily="66" charset="0"/>
              </a:rPr>
              <a:t>Keyboard</a:t>
            </a:r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58DF82E6-A8A6-464B-855E-08252BF9CB58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4670765" y="4798783"/>
            <a:ext cx="339386" cy="0"/>
          </a:xfrm>
          <a:prstGeom prst="line">
            <a:avLst/>
          </a:prstGeom>
          <a:noFill/>
          <a:ln w="1143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>
            <a:spAutoFit/>
          </a:bodyPr>
          <a:lstStyle/>
          <a:p>
            <a:endParaRPr lang="en-US" sz="1200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38E0F0EF-752C-9440-AD65-AD56A0657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9871" y="5530885"/>
            <a:ext cx="944829" cy="394997"/>
          </a:xfrm>
          <a:prstGeom prst="rect">
            <a:avLst/>
          </a:prstGeom>
          <a:noFill/>
          <a:ln w="571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74320" rIns="274320" anchor="ctr">
            <a:spAutoFit/>
          </a:bodyPr>
          <a:lstStyle/>
          <a:p>
            <a:endParaRPr lang="en-US" sz="1200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F90E0C42-752C-8345-9A92-6469BF7CD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618" y="5547594"/>
            <a:ext cx="8922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>
            <a:spAutoFit/>
          </a:bodyPr>
          <a:lstStyle/>
          <a:p>
            <a:pPr algn="ctr" eaLnBrk="0" hangingPunct="0"/>
            <a:r>
              <a:rPr lang="en-US" altLang="en-US" sz="1100" dirty="0">
                <a:latin typeface="Comic Sans MS" panose="030F0902030302020204" pitchFamily="66" charset="0"/>
              </a:rPr>
              <a:t>Hard</a:t>
            </a:r>
          </a:p>
          <a:p>
            <a:pPr algn="ctr" eaLnBrk="0" hangingPunct="0"/>
            <a:r>
              <a:rPr lang="en-US" altLang="en-US" sz="1100" dirty="0">
                <a:latin typeface="Comic Sans MS" panose="030F0902030302020204" pitchFamily="66" charset="0"/>
              </a:rPr>
              <a:t>Disk</a:t>
            </a:r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DF0830AA-E64A-C141-84E2-4343EC5167F7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5385239" y="5257565"/>
            <a:ext cx="408956" cy="0"/>
          </a:xfrm>
          <a:prstGeom prst="line">
            <a:avLst/>
          </a:prstGeom>
          <a:noFill/>
          <a:ln w="1143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>
            <a:spAutoFit/>
          </a:bodyPr>
          <a:lstStyle/>
          <a:p>
            <a:endParaRPr lang="en-US" sz="1200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40A009DE-B9CE-074D-955A-73147B469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607" y="4171966"/>
            <a:ext cx="946705" cy="417192"/>
          </a:xfrm>
          <a:prstGeom prst="rect">
            <a:avLst/>
          </a:prstGeom>
          <a:noFill/>
          <a:ln w="571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74320" rIns="274320" anchor="ctr">
            <a:spAutoFit/>
          </a:bodyPr>
          <a:lstStyle/>
          <a:p>
            <a:endParaRPr lang="en-US" sz="1200"/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AA25F9C7-6D3C-D54A-9B96-0C054C7AE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250" y="4216421"/>
            <a:ext cx="1420688" cy="375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>
            <a:spAutoFit/>
          </a:bodyPr>
          <a:lstStyle/>
          <a:p>
            <a:pPr algn="ctr" eaLnBrk="0" hangingPunct="0"/>
            <a:r>
              <a:rPr lang="en-US" altLang="en-US" sz="1400" dirty="0">
                <a:latin typeface="Comic Sans MS" panose="030F0902030302020204" pitchFamily="66" charset="0"/>
              </a:rPr>
              <a:t>Display</a:t>
            </a: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BEF2F3C9-28DC-C841-8FE1-403213BAA9AD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6737062" y="4825107"/>
            <a:ext cx="339386" cy="0"/>
          </a:xfrm>
          <a:prstGeom prst="line">
            <a:avLst/>
          </a:prstGeom>
          <a:noFill/>
          <a:ln w="1143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>
            <a:spAutoFit/>
          </a:bodyPr>
          <a:lstStyle/>
          <a:p>
            <a:endParaRPr lang="en-US" sz="1200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2184FFA1-3B94-F848-BAB0-26FE51014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748" y="5566630"/>
            <a:ext cx="888087" cy="306035"/>
          </a:xfrm>
          <a:prstGeom prst="rect">
            <a:avLst/>
          </a:prstGeom>
          <a:noFill/>
          <a:ln w="571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74320" rIns="274320" anchor="ctr">
            <a:spAutoFit/>
          </a:bodyPr>
          <a:lstStyle/>
          <a:p>
            <a:endParaRPr lang="en-US" sz="1200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6893FF15-3A36-3442-80BD-1BF36308F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966" y="5571193"/>
            <a:ext cx="1608134" cy="375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>
            <a:spAutoFit/>
          </a:bodyPr>
          <a:lstStyle/>
          <a:p>
            <a:pPr eaLnBrk="0" hangingPunct="0"/>
            <a:r>
              <a:rPr lang="en-US" altLang="en-US" sz="1400" dirty="0">
                <a:latin typeface="Comic Sans MS" panose="030F0902030302020204" pitchFamily="66" charset="0"/>
              </a:rPr>
              <a:t>CD-ROM</a:t>
            </a: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EA190BA9-6756-3348-9BE5-64A17C2A5AE7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7038245" y="5305858"/>
            <a:ext cx="482286" cy="1190"/>
          </a:xfrm>
          <a:prstGeom prst="line">
            <a:avLst/>
          </a:prstGeom>
          <a:noFill/>
          <a:ln w="1143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74320" rIns="274320">
            <a:spAutoFit/>
          </a:bodyPr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90029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3081-A738-7243-A75D-1B0BF2BF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DED68-58AF-8F43-9B49-F2E2ED878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2133600"/>
            <a:ext cx="7896225" cy="4247728"/>
          </a:xfrm>
        </p:spPr>
        <p:txBody>
          <a:bodyPr/>
          <a:lstStyle/>
          <a:p>
            <a:r>
              <a:rPr lang="en-US" dirty="0"/>
              <a:t>Bus Lines (Parallel)</a:t>
            </a:r>
          </a:p>
          <a:p>
            <a:pPr lvl="1"/>
            <a:r>
              <a:rPr lang="en-US" dirty="0"/>
              <a:t>Data lines</a:t>
            </a:r>
          </a:p>
          <a:p>
            <a:pPr lvl="2"/>
            <a:r>
              <a:rPr lang="en-US" dirty="0"/>
              <a:t>Passes data back and forth</a:t>
            </a:r>
          </a:p>
          <a:p>
            <a:pPr lvl="2"/>
            <a:r>
              <a:rPr lang="en-US" dirty="0"/>
              <a:t>Number of lines represent width </a:t>
            </a:r>
          </a:p>
          <a:p>
            <a:pPr lvl="1"/>
            <a:r>
              <a:rPr lang="en-US" dirty="0"/>
              <a:t>Address Lines </a:t>
            </a:r>
          </a:p>
          <a:p>
            <a:pPr lvl="2"/>
            <a:r>
              <a:rPr lang="en-US" altLang="en-US" dirty="0"/>
              <a:t>Designates location of source or destination</a:t>
            </a:r>
          </a:p>
          <a:p>
            <a:pPr lvl="2"/>
            <a:r>
              <a:rPr lang="en-US" altLang="en-US" dirty="0"/>
              <a:t>Width of address bus specifies maximum memory capacity</a:t>
            </a:r>
            <a:endParaRPr lang="en-US" dirty="0"/>
          </a:p>
          <a:p>
            <a:pPr lvl="1"/>
            <a:r>
              <a:rPr lang="en-US" dirty="0"/>
              <a:t>Control Lines</a:t>
            </a:r>
          </a:p>
          <a:p>
            <a:pPr lvl="2"/>
            <a:r>
              <a:rPr lang="en-US" dirty="0"/>
              <a:t>Carry control signals</a:t>
            </a:r>
          </a:p>
          <a:p>
            <a:pPr lvl="3">
              <a:lnSpc>
                <a:spcPct val="80000"/>
              </a:lnSpc>
            </a:pPr>
            <a:r>
              <a:rPr lang="en-US" altLang="en-US" sz="1800" dirty="0"/>
              <a:t>Memory Read or Write, I/O Read or Write, Transfer ACK</a:t>
            </a:r>
          </a:p>
          <a:p>
            <a:pPr lvl="3">
              <a:lnSpc>
                <a:spcPct val="80000"/>
              </a:lnSpc>
            </a:pPr>
            <a:r>
              <a:rPr lang="en-US" altLang="en-US" sz="1800" dirty="0"/>
              <a:t>Bus request, Bus grant, Interrupt request </a:t>
            </a:r>
            <a:r>
              <a:rPr lang="en-US" altLang="en-US" sz="1800" dirty="0" err="1"/>
              <a:t>etc</a:t>
            </a:r>
            <a:endParaRPr lang="en-US" altLang="en-US" sz="1800" dirty="0"/>
          </a:p>
          <a:p>
            <a:pPr lvl="1"/>
            <a:endParaRPr lang="en-US" dirty="0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FE4B3B4C-A28D-964B-82D3-CE2EE3E342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219200"/>
            <a:ext cx="4572000" cy="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3D0793F6-CD8A-454F-8B4C-FA7460C4AF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524000"/>
            <a:ext cx="4572000" cy="0"/>
          </a:xfrm>
          <a:prstGeom prst="line">
            <a:avLst/>
          </a:prstGeom>
          <a:noFill/>
          <a:ln w="28575">
            <a:solidFill>
              <a:srgbClr val="6B02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445CE6F4-2087-4B4A-BE5B-DD9B27BA7F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828800"/>
            <a:ext cx="4572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333E542D-F886-A147-8582-5EEEF0CEF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004888"/>
            <a:ext cx="1162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FF0909"/>
                </a:solidFill>
              </a:rPr>
              <a:t>data lines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3F8C3CCC-5A9F-3B45-A3BC-4261A57A0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309688"/>
            <a:ext cx="153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FF0909"/>
                </a:solidFill>
              </a:rPr>
              <a:t>address lines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12DCFDE3-BBEB-F442-882C-09D941933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614488"/>
            <a:ext cx="1403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FF0909"/>
                </a:solidFill>
              </a:rPr>
              <a:t>control lines</a:t>
            </a:r>
          </a:p>
        </p:txBody>
      </p:sp>
    </p:spTree>
    <p:extLst>
      <p:ext uri="{BB962C8B-B14F-4D97-AF65-F5344CB8AC3E}">
        <p14:creationId xmlns:p14="http://schemas.microsoft.com/office/powerpoint/2010/main" val="3107148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31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Buses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6880225" y="2876550"/>
            <a:ext cx="9096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Main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97285" name="AutoShape 5"/>
          <p:cNvSpPr>
            <a:spLocks noChangeArrowheads="1"/>
          </p:cNvSpPr>
          <p:nvPr/>
        </p:nvSpPr>
        <p:spPr bwMode="auto">
          <a:xfrm>
            <a:off x="5356225" y="302895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4441825" y="3060700"/>
            <a:ext cx="909638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I/O 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bridge</a:t>
            </a:r>
          </a:p>
        </p:txBody>
      </p:sp>
      <p:sp>
        <p:nvSpPr>
          <p:cNvPr id="97287" name="AutoShape 7"/>
          <p:cNvSpPr>
            <a:spLocks noChangeArrowheads="1"/>
          </p:cNvSpPr>
          <p:nvPr/>
        </p:nvSpPr>
        <p:spPr bwMode="auto">
          <a:xfrm>
            <a:off x="2984500" y="3028950"/>
            <a:ext cx="1452563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1084263" y="306070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2000250" y="17335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2000250" y="18859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2000250" y="20383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2" name="Rectangle 12"/>
          <p:cNvSpPr>
            <a:spLocks noChangeArrowheads="1"/>
          </p:cNvSpPr>
          <p:nvPr/>
        </p:nvSpPr>
        <p:spPr bwMode="auto">
          <a:xfrm>
            <a:off x="2000250" y="21907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3" name="Rectangle 13"/>
          <p:cNvSpPr>
            <a:spLocks noChangeArrowheads="1"/>
          </p:cNvSpPr>
          <p:nvPr/>
        </p:nvSpPr>
        <p:spPr bwMode="auto">
          <a:xfrm>
            <a:off x="2000250" y="2343150"/>
            <a:ext cx="684213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4" name="AutoShape 14"/>
          <p:cNvSpPr>
            <a:spLocks noChangeArrowheads="1"/>
          </p:cNvSpPr>
          <p:nvPr/>
        </p:nvSpPr>
        <p:spPr bwMode="auto">
          <a:xfrm>
            <a:off x="2773363" y="173355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5" name="AutoShape 15"/>
          <p:cNvSpPr>
            <a:spLocks noChangeArrowheads="1"/>
          </p:cNvSpPr>
          <p:nvPr/>
        </p:nvSpPr>
        <p:spPr bwMode="auto">
          <a:xfrm flipH="1">
            <a:off x="2684463" y="211455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6" name="Rectangle 16"/>
          <p:cNvSpPr>
            <a:spLocks noChangeArrowheads="1"/>
          </p:cNvSpPr>
          <p:nvPr/>
        </p:nvSpPr>
        <p:spPr bwMode="auto">
          <a:xfrm>
            <a:off x="3217863" y="158115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97297" name="Text Box 17"/>
          <p:cNvSpPr txBox="1">
            <a:spLocks noChangeArrowheads="1"/>
          </p:cNvSpPr>
          <p:nvPr/>
        </p:nvSpPr>
        <p:spPr bwMode="auto">
          <a:xfrm>
            <a:off x="1698994" y="1411873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97298" name="AutoShape 18"/>
          <p:cNvSpPr>
            <a:spLocks noChangeArrowheads="1"/>
          </p:cNvSpPr>
          <p:nvPr/>
        </p:nvSpPr>
        <p:spPr bwMode="auto">
          <a:xfrm>
            <a:off x="2074863" y="257175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299" name="Rectangle 19"/>
          <p:cNvSpPr>
            <a:spLocks noChangeArrowheads="1"/>
          </p:cNvSpPr>
          <p:nvPr/>
        </p:nvSpPr>
        <p:spPr bwMode="auto">
          <a:xfrm>
            <a:off x="931863" y="135255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0" name="Text Box 20"/>
          <p:cNvSpPr txBox="1">
            <a:spLocks noChangeArrowheads="1"/>
          </p:cNvSpPr>
          <p:nvPr/>
        </p:nvSpPr>
        <p:spPr bwMode="auto">
          <a:xfrm>
            <a:off x="819150" y="1046748"/>
            <a:ext cx="94128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97301" name="Text Box 21"/>
          <p:cNvSpPr txBox="1">
            <a:spLocks noChangeArrowheads="1"/>
          </p:cNvSpPr>
          <p:nvPr/>
        </p:nvSpPr>
        <p:spPr bwMode="auto">
          <a:xfrm>
            <a:off x="3865563" y="2342148"/>
            <a:ext cx="11423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System bus</a:t>
            </a:r>
          </a:p>
        </p:txBody>
      </p:sp>
      <p:sp>
        <p:nvSpPr>
          <p:cNvPr id="97302" name="Line 22"/>
          <p:cNvSpPr>
            <a:spLocks noChangeShapeType="1"/>
          </p:cNvSpPr>
          <p:nvPr/>
        </p:nvSpPr>
        <p:spPr bwMode="auto">
          <a:xfrm flipH="1">
            <a:off x="3751263" y="264795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3" name="Text Box 23"/>
          <p:cNvSpPr txBox="1">
            <a:spLocks noChangeArrowheads="1"/>
          </p:cNvSpPr>
          <p:nvPr/>
        </p:nvSpPr>
        <p:spPr bwMode="auto">
          <a:xfrm>
            <a:off x="5386388" y="2342148"/>
            <a:ext cx="126598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Memory bus</a:t>
            </a:r>
          </a:p>
        </p:txBody>
      </p:sp>
      <p:sp>
        <p:nvSpPr>
          <p:cNvPr id="97304" name="Line 24"/>
          <p:cNvSpPr>
            <a:spLocks noChangeShapeType="1"/>
          </p:cNvSpPr>
          <p:nvPr/>
        </p:nvSpPr>
        <p:spPr bwMode="auto">
          <a:xfrm>
            <a:off x="6037263" y="26479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5" name="AutoShape 25"/>
          <p:cNvSpPr>
            <a:spLocks noChangeArrowheads="1"/>
          </p:cNvSpPr>
          <p:nvPr/>
        </p:nvSpPr>
        <p:spPr bwMode="auto">
          <a:xfrm>
            <a:off x="4665663" y="37147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6" name="AutoShape 26"/>
          <p:cNvSpPr>
            <a:spLocks noChangeArrowheads="1"/>
          </p:cNvSpPr>
          <p:nvPr/>
        </p:nvSpPr>
        <p:spPr bwMode="auto">
          <a:xfrm flipV="1">
            <a:off x="5770563" y="44513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7" name="Rectangle 27"/>
          <p:cNvSpPr>
            <a:spLocks noChangeArrowheads="1"/>
          </p:cNvSpPr>
          <p:nvPr/>
        </p:nvSpPr>
        <p:spPr bwMode="auto">
          <a:xfrm>
            <a:off x="5351463" y="517525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 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7308" name="AutoShape 28"/>
          <p:cNvSpPr>
            <a:spLocks noChangeArrowheads="1"/>
          </p:cNvSpPr>
          <p:nvPr/>
        </p:nvSpPr>
        <p:spPr bwMode="auto">
          <a:xfrm flipV="1">
            <a:off x="3440113" y="44513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09" name="Rectangle 29"/>
          <p:cNvSpPr>
            <a:spLocks noChangeArrowheads="1"/>
          </p:cNvSpPr>
          <p:nvPr/>
        </p:nvSpPr>
        <p:spPr bwMode="auto">
          <a:xfrm>
            <a:off x="3021013" y="517525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Graphics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adapter</a:t>
            </a:r>
          </a:p>
        </p:txBody>
      </p:sp>
      <p:sp>
        <p:nvSpPr>
          <p:cNvPr id="97310" name="AutoShape 30"/>
          <p:cNvSpPr>
            <a:spLocks noChangeArrowheads="1"/>
          </p:cNvSpPr>
          <p:nvPr/>
        </p:nvSpPr>
        <p:spPr bwMode="auto">
          <a:xfrm flipV="1">
            <a:off x="1763713" y="44513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1" name="Rectangle 31"/>
          <p:cNvSpPr>
            <a:spLocks noChangeArrowheads="1"/>
          </p:cNvSpPr>
          <p:nvPr/>
        </p:nvSpPr>
        <p:spPr bwMode="auto">
          <a:xfrm>
            <a:off x="1420813" y="516255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USB</a:t>
            </a:r>
          </a:p>
          <a:p>
            <a:pPr algn="ctr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97312" name="Line 32"/>
          <p:cNvSpPr>
            <a:spLocks noChangeShapeType="1"/>
          </p:cNvSpPr>
          <p:nvPr/>
        </p:nvSpPr>
        <p:spPr bwMode="auto">
          <a:xfrm>
            <a:off x="1649413" y="569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3" name="Line 33"/>
          <p:cNvSpPr>
            <a:spLocks noChangeShapeType="1"/>
          </p:cNvSpPr>
          <p:nvPr/>
        </p:nvSpPr>
        <p:spPr bwMode="auto">
          <a:xfrm>
            <a:off x="2411413" y="569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4" name="Text Box 34"/>
          <p:cNvSpPr txBox="1">
            <a:spLocks noChangeArrowheads="1"/>
          </p:cNvSpPr>
          <p:nvPr/>
        </p:nvSpPr>
        <p:spPr bwMode="auto">
          <a:xfrm>
            <a:off x="1188339" y="5923548"/>
            <a:ext cx="76976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Mouse</a:t>
            </a:r>
          </a:p>
        </p:txBody>
      </p:sp>
      <p:sp>
        <p:nvSpPr>
          <p:cNvPr id="97315" name="Text Box 35"/>
          <p:cNvSpPr txBox="1">
            <a:spLocks noChangeArrowheads="1"/>
          </p:cNvSpPr>
          <p:nvPr/>
        </p:nvSpPr>
        <p:spPr bwMode="auto">
          <a:xfrm>
            <a:off x="1874781" y="5923548"/>
            <a:ext cx="9956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Keyboard</a:t>
            </a:r>
          </a:p>
        </p:txBody>
      </p:sp>
      <p:sp>
        <p:nvSpPr>
          <p:cNvPr id="97316" name="Line 36"/>
          <p:cNvSpPr>
            <a:spLocks noChangeShapeType="1"/>
          </p:cNvSpPr>
          <p:nvPr/>
        </p:nvSpPr>
        <p:spPr bwMode="auto">
          <a:xfrm>
            <a:off x="3706813" y="56959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7" name="Text Box 37"/>
          <p:cNvSpPr txBox="1">
            <a:spLocks noChangeArrowheads="1"/>
          </p:cNvSpPr>
          <p:nvPr/>
        </p:nvSpPr>
        <p:spPr bwMode="auto">
          <a:xfrm>
            <a:off x="3166636" y="5923548"/>
            <a:ext cx="8880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Monitor</a:t>
            </a:r>
          </a:p>
        </p:txBody>
      </p:sp>
      <p:sp>
        <p:nvSpPr>
          <p:cNvPr id="97318" name="Line 38"/>
          <p:cNvSpPr>
            <a:spLocks noChangeShapeType="1"/>
          </p:cNvSpPr>
          <p:nvPr/>
        </p:nvSpPr>
        <p:spPr bwMode="auto">
          <a:xfrm>
            <a:off x="6011863" y="569595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19" name="AutoShape 39"/>
          <p:cNvSpPr>
            <a:spLocks noChangeArrowheads="1"/>
          </p:cNvSpPr>
          <p:nvPr/>
        </p:nvSpPr>
        <p:spPr bwMode="auto">
          <a:xfrm>
            <a:off x="5707063" y="607695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Disk</a:t>
            </a:r>
          </a:p>
        </p:txBody>
      </p:sp>
      <p:sp>
        <p:nvSpPr>
          <p:cNvPr id="97320" name="AutoShape 40"/>
          <p:cNvSpPr>
            <a:spLocks noChangeArrowheads="1"/>
          </p:cNvSpPr>
          <p:nvPr/>
        </p:nvSpPr>
        <p:spPr bwMode="auto">
          <a:xfrm>
            <a:off x="855663" y="4235450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rgbClr val="F7F5C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1" name="Rectangle 41"/>
          <p:cNvSpPr>
            <a:spLocks noChangeArrowheads="1"/>
          </p:cNvSpPr>
          <p:nvPr/>
        </p:nvSpPr>
        <p:spPr bwMode="auto">
          <a:xfrm>
            <a:off x="1931988" y="4405313"/>
            <a:ext cx="166687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2" name="Rectangle 42"/>
          <p:cNvSpPr>
            <a:spLocks noChangeArrowheads="1"/>
          </p:cNvSpPr>
          <p:nvPr/>
        </p:nvSpPr>
        <p:spPr bwMode="auto">
          <a:xfrm>
            <a:off x="3608388" y="4395788"/>
            <a:ext cx="166687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3" name="Rectangle 43"/>
          <p:cNvSpPr>
            <a:spLocks noChangeArrowheads="1"/>
          </p:cNvSpPr>
          <p:nvPr/>
        </p:nvSpPr>
        <p:spPr bwMode="auto">
          <a:xfrm>
            <a:off x="5942013" y="4386263"/>
            <a:ext cx="161925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4" name="Text Box 44"/>
          <p:cNvSpPr txBox="1">
            <a:spLocks noChangeArrowheads="1"/>
          </p:cNvSpPr>
          <p:nvPr/>
        </p:nvSpPr>
        <p:spPr bwMode="auto">
          <a:xfrm>
            <a:off x="4529138" y="4539248"/>
            <a:ext cx="81624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</a:rPr>
              <a:t>I/O bus</a:t>
            </a:r>
          </a:p>
        </p:txBody>
      </p:sp>
      <p:sp>
        <p:nvSpPr>
          <p:cNvPr id="97325" name="Rectangle 45"/>
          <p:cNvSpPr>
            <a:spLocks noChangeArrowheads="1"/>
          </p:cNvSpPr>
          <p:nvPr/>
        </p:nvSpPr>
        <p:spPr bwMode="auto">
          <a:xfrm>
            <a:off x="4832350" y="4324350"/>
            <a:ext cx="161925" cy="152400"/>
          </a:xfrm>
          <a:prstGeom prst="rect">
            <a:avLst/>
          </a:prstGeom>
          <a:solidFill>
            <a:srgbClr val="F7F5C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6" name="Rectangle 46"/>
          <p:cNvSpPr>
            <a:spLocks noChangeArrowheads="1"/>
          </p:cNvSpPr>
          <p:nvPr/>
        </p:nvSpPr>
        <p:spPr bwMode="auto">
          <a:xfrm>
            <a:off x="6723063" y="424815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7" name="Rectangle 47"/>
          <p:cNvSpPr>
            <a:spLocks noChangeArrowheads="1"/>
          </p:cNvSpPr>
          <p:nvPr/>
        </p:nvSpPr>
        <p:spPr bwMode="auto">
          <a:xfrm>
            <a:off x="7027863" y="424815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8" name="Rectangle 48"/>
          <p:cNvSpPr>
            <a:spLocks noChangeArrowheads="1"/>
          </p:cNvSpPr>
          <p:nvPr/>
        </p:nvSpPr>
        <p:spPr bwMode="auto">
          <a:xfrm>
            <a:off x="7332663" y="424815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329" name="Text Box 49"/>
          <p:cNvSpPr txBox="1">
            <a:spLocks noChangeArrowheads="1"/>
          </p:cNvSpPr>
          <p:nvPr/>
        </p:nvSpPr>
        <p:spPr bwMode="auto">
          <a:xfrm>
            <a:off x="6708775" y="4625529"/>
            <a:ext cx="1975862" cy="1077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Expansion slots for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other devices such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alibri" panose="020F0502020204030204" pitchFamily="34" charset="0"/>
              </a:rPr>
              <a:t>as network adapters.</a:t>
            </a:r>
          </a:p>
          <a:p>
            <a:pPr algn="l">
              <a:lnSpc>
                <a:spcPct val="100000"/>
              </a:lnSpc>
            </a:pP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49" name="Text Box 44">
            <a:extLst>
              <a:ext uri="{FF2B5EF4-FFF2-40B4-BE49-F238E27FC236}">
                <a16:creationId xmlns:a16="http://schemas.microsoft.com/office/drawing/2014/main" id="{2B3960D3-A1AA-1B43-B0D2-AC3701263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757" y="4040773"/>
            <a:ext cx="81144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</a:rPr>
              <a:t>PCI Bus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AC17E58F-17F8-0943-A44C-418EC69FC72D}"/>
              </a:ext>
            </a:extLst>
          </p:cNvPr>
          <p:cNvSpPr txBox="1">
            <a:spLocks/>
          </p:cNvSpPr>
          <p:nvPr/>
        </p:nvSpPr>
        <p:spPr>
          <a:xfrm>
            <a:off x="112080" y="6641098"/>
            <a:ext cx="4535165" cy="1894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100" b="0"/>
              <a:t>Adapted from Computer Systems Book:  Bryant and O’Hallaron</a:t>
            </a:r>
            <a:endParaRPr lang="en-US" sz="1100" b="0" dirty="0"/>
          </a:p>
        </p:txBody>
      </p:sp>
    </p:spTree>
    <p:extLst>
      <p:ext uri="{BB962C8B-B14F-4D97-AF65-F5344CB8AC3E}">
        <p14:creationId xmlns:p14="http://schemas.microsoft.com/office/powerpoint/2010/main" val="915917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8C3B25-873B-AB4B-AB3C-08CE7E991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564904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Trivia </a:t>
            </a:r>
          </a:p>
        </p:txBody>
      </p:sp>
    </p:spTree>
    <p:extLst>
      <p:ext uri="{BB962C8B-B14F-4D97-AF65-F5344CB8AC3E}">
        <p14:creationId xmlns:p14="http://schemas.microsoft.com/office/powerpoint/2010/main" val="1496222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5927"/>
          <a:stretch/>
        </p:blipFill>
        <p:spPr>
          <a:xfrm>
            <a:off x="302004" y="1031846"/>
            <a:ext cx="8611124" cy="5438993"/>
          </a:xfrm>
          <a:prstGeom prst="rect">
            <a:avLst/>
          </a:prstGeom>
        </p:spPr>
      </p:pic>
      <p:grpSp>
        <p:nvGrpSpPr>
          <p:cNvPr id="4" name="Group 22"/>
          <p:cNvGrpSpPr/>
          <p:nvPr/>
        </p:nvGrpSpPr>
        <p:grpSpPr>
          <a:xfrm>
            <a:off x="468669" y="1354024"/>
            <a:ext cx="8203705" cy="4889647"/>
            <a:chOff x="535781" y="1572960"/>
            <a:chExt cx="8203705" cy="4889647"/>
          </a:xfrm>
        </p:grpSpPr>
        <p:pic>
          <p:nvPicPr>
            <p:cNvPr id="25" name="Picture 7" descr="RevisedDataTrend_NoRedLin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" y="1907646"/>
              <a:ext cx="7785696" cy="4377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Line 8"/>
            <p:cNvSpPr>
              <a:spLocks noChangeShapeType="1"/>
            </p:cNvSpPr>
            <p:nvPr/>
          </p:nvSpPr>
          <p:spPr bwMode="auto">
            <a:xfrm>
              <a:off x="850305" y="6187281"/>
              <a:ext cx="71834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7961" dir="2700000" algn="ctr" rotWithShape="0">
                      <a:srgbClr val="999999"/>
                    </a:outerShdw>
                  </a:effectLst>
                </a14:hiddenEffects>
              </a:ext>
            </a:extLst>
          </p:spPr>
          <p:txBody>
            <a:bodyPr lIns="63974" tIns="31985" rIns="63974" bIns="31985"/>
            <a:lstStyle/>
            <a:p>
              <a:pPr algn="ctr"/>
              <a:endParaRPr lang="en-US"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833439" y="1572960"/>
              <a:ext cx="7170539" cy="4628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974" tIns="31985" rIns="63974" bIns="31985" anchor="ctr"/>
            <a:lstStyle/>
            <a:p>
              <a:pPr algn="ctr" defTabSz="319870"/>
              <a:endParaRPr lang="en-US" sz="1500" dirty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9" name="Rectangle 17"/>
            <p:cNvSpPr>
              <a:spLocks noChangeArrowheads="1"/>
            </p:cNvSpPr>
            <p:nvPr/>
          </p:nvSpPr>
          <p:spPr bwMode="auto">
            <a:xfrm>
              <a:off x="538753" y="6216386"/>
              <a:ext cx="658761" cy="246221"/>
            </a:xfrm>
            <a:prstGeom prst="rect">
              <a:avLst/>
            </a:prstGeom>
            <a:gradFill>
              <a:gsLst>
                <a:gs pos="24624">
                  <a:srgbClr val="FFFFFF">
                    <a:alpha val="80000"/>
                  </a:srgbClr>
                </a:gs>
                <a:gs pos="75352">
                  <a:srgbClr val="FFFFFF">
                    <a:alpha val="80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48000">
                  <a:schemeClr val="bg1"/>
                </a:gs>
              </a:gsLst>
              <a:lin ang="0" scaled="1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2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00770" tIns="0" rIns="100770" bIns="0">
              <a:spAutoFit/>
            </a:bodyPr>
            <a:lstStyle/>
            <a:p>
              <a:pPr algn="ctr" defTabSz="512005">
                <a:spcBef>
                  <a:spcPts val="979"/>
                </a:spcBef>
                <a:buSzPct val="100000"/>
                <a:tabLst>
                  <a:tab pos="0" algn="l"/>
                  <a:tab pos="1022901" algn="l"/>
                  <a:tab pos="2048014" algn="l"/>
                  <a:tab pos="3070916" algn="l"/>
                  <a:tab pos="4096030" algn="l"/>
                  <a:tab pos="5118930" algn="l"/>
                  <a:tab pos="6142941" algn="l"/>
                  <a:tab pos="7165833" algn="l"/>
                  <a:tab pos="8190953" algn="l"/>
                  <a:tab pos="9213848" algn="l"/>
                  <a:tab pos="10238969" algn="l"/>
                  <a:tab pos="11261867" algn="l"/>
                  <a:tab pos="11773868" algn="l"/>
                </a:tabLst>
              </a:pPr>
              <a:r>
                <a:rPr lang="en-US" sz="1600" dirty="0">
                  <a:latin typeface="Arial" panose="020B0604020202020204" pitchFamily="34" charset="0"/>
                  <a:ea typeface="MS PGothic" pitchFamily="34" charset="-128"/>
                  <a:cs typeface="Arial" panose="020B0604020202020204" pitchFamily="34" charset="0"/>
                </a:rPr>
                <a:t>2010</a:t>
              </a:r>
            </a:p>
          </p:txBody>
        </p:sp>
        <p:sp>
          <p:nvSpPr>
            <p:cNvPr id="30" name="Rectangle 17"/>
            <p:cNvSpPr>
              <a:spLocks noChangeArrowheads="1"/>
            </p:cNvSpPr>
            <p:nvPr/>
          </p:nvSpPr>
          <p:spPr bwMode="auto">
            <a:xfrm>
              <a:off x="7695401" y="6216386"/>
              <a:ext cx="658761" cy="246221"/>
            </a:xfrm>
            <a:prstGeom prst="rect">
              <a:avLst/>
            </a:prstGeom>
            <a:gradFill>
              <a:gsLst>
                <a:gs pos="24624">
                  <a:srgbClr val="FFFFFF">
                    <a:alpha val="80000"/>
                  </a:srgbClr>
                </a:gs>
                <a:gs pos="75352">
                  <a:srgbClr val="FFFFFF">
                    <a:alpha val="80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48000">
                  <a:schemeClr val="bg1"/>
                </a:gs>
              </a:gsLst>
              <a:lin ang="0" scaled="1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216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00770" tIns="0" rIns="100770" bIns="0">
              <a:spAutoFit/>
            </a:bodyPr>
            <a:lstStyle/>
            <a:p>
              <a:pPr algn="ctr" defTabSz="512005">
                <a:spcBef>
                  <a:spcPts val="979"/>
                </a:spcBef>
                <a:buSzPct val="100000"/>
                <a:tabLst>
                  <a:tab pos="0" algn="l"/>
                  <a:tab pos="1022901" algn="l"/>
                  <a:tab pos="2048014" algn="l"/>
                  <a:tab pos="3070916" algn="l"/>
                  <a:tab pos="4096030" algn="l"/>
                  <a:tab pos="5118930" algn="l"/>
                  <a:tab pos="6142941" algn="l"/>
                  <a:tab pos="7165833" algn="l"/>
                  <a:tab pos="8190953" algn="l"/>
                  <a:tab pos="9213848" algn="l"/>
                  <a:tab pos="10238969" algn="l"/>
                  <a:tab pos="11261867" algn="l"/>
                  <a:tab pos="11773868" algn="l"/>
                </a:tabLst>
              </a:pPr>
              <a:r>
                <a:rPr lang="en-US" sz="1600" dirty="0">
                  <a:latin typeface="Arial" panose="020B0604020202020204" pitchFamily="34" charset="0"/>
                  <a:ea typeface="MS PGothic" pitchFamily="34" charset="-128"/>
                  <a:cs typeface="Arial" panose="020B0604020202020204" pitchFamily="34" charset="0"/>
                </a:rPr>
                <a:t>2015</a:t>
              </a:r>
            </a:p>
          </p:txBody>
        </p:sp>
        <p:sp>
          <p:nvSpPr>
            <p:cNvPr id="31" name="Rectangle 7"/>
            <p:cNvSpPr>
              <a:spLocks noChangeArrowheads="1"/>
            </p:cNvSpPr>
            <p:nvPr/>
          </p:nvSpPr>
          <p:spPr bwMode="auto">
            <a:xfrm>
              <a:off x="8140901" y="1709222"/>
              <a:ext cx="598585" cy="221599"/>
            </a:xfrm>
            <a:prstGeom prst="rect">
              <a:avLst/>
            </a:prstGeom>
            <a:gradFill>
              <a:gsLst>
                <a:gs pos="24624">
                  <a:srgbClr val="FFFFFF">
                    <a:alpha val="80000"/>
                  </a:srgbClr>
                </a:gs>
                <a:gs pos="75352">
                  <a:srgbClr val="FFFFFF">
                    <a:alpha val="80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48000">
                  <a:schemeClr val="bg1"/>
                </a:gs>
              </a:gsLst>
              <a:lin ang="0" scaled="1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2159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defTabSz="512005">
                <a:lnSpc>
                  <a:spcPct val="90000"/>
                </a:lnSpc>
                <a:buSzPct val="100000"/>
                <a:tabLst>
                  <a:tab pos="0" algn="l"/>
                  <a:tab pos="512005" algn="l"/>
                  <a:tab pos="1022901" algn="l"/>
                  <a:tab pos="1536014" algn="l"/>
                  <a:tab pos="2048014" algn="l"/>
                  <a:tab pos="2560020" algn="l"/>
                  <a:tab pos="3070916" algn="l"/>
                  <a:tab pos="3585135" algn="l"/>
                  <a:tab pos="4096030" algn="l"/>
                  <a:tab pos="4605813" algn="l"/>
                  <a:tab pos="5118930" algn="l"/>
                  <a:tab pos="5630935" algn="l"/>
                  <a:tab pos="6142941" algn="l"/>
                  <a:tab pos="6653837" algn="l"/>
                  <a:tab pos="7165833" algn="l"/>
                  <a:tab pos="7678951" algn="l"/>
                  <a:tab pos="8190953" algn="l"/>
                  <a:tab pos="8701844" algn="l"/>
                  <a:tab pos="9213848" algn="l"/>
                  <a:tab pos="9726965" algn="l"/>
                  <a:tab pos="10238969" algn="l"/>
                </a:tabLst>
              </a:pPr>
              <a:r>
                <a:rPr lang="en-US" sz="1600" dirty="0">
                  <a:latin typeface="Arial" panose="020B0604020202020204" pitchFamily="34" charset="0"/>
                  <a:ea typeface="MS PGothic" pitchFamily="34" charset="-128"/>
                  <a:cs typeface="Arial" panose="020B0604020202020204" pitchFamily="34" charset="0"/>
                </a:rPr>
                <a:t>10</a:t>
              </a:r>
              <a:r>
                <a:rPr lang="en-US" sz="1600" baseline="30000" dirty="0">
                  <a:latin typeface="Arial" panose="020B0604020202020204" pitchFamily="34" charset="0"/>
                  <a:ea typeface="MS PGothic" pitchFamily="34" charset="-128"/>
                  <a:cs typeface="Arial" panose="020B0604020202020204" pitchFamily="34" charset="0"/>
                </a:rPr>
                <a:t>23</a:t>
              </a: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 rot="16200000">
              <a:off x="6544313" y="4032624"/>
              <a:ext cx="3461586" cy="313932"/>
            </a:xfrm>
            <a:prstGeom prst="rect">
              <a:avLst/>
            </a:prstGeom>
            <a:gradFill>
              <a:gsLst>
                <a:gs pos="24624">
                  <a:srgbClr val="FFFFFF">
                    <a:alpha val="80000"/>
                  </a:srgbClr>
                </a:gs>
                <a:gs pos="75352">
                  <a:srgbClr val="FFFFFF">
                    <a:alpha val="80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48000">
                  <a:schemeClr val="bg1"/>
                </a:gs>
              </a:gsLst>
              <a:lin ang="0" scaled="1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2159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0" tIns="45720" rIns="0" bIns="45720">
              <a:spAutoFit/>
            </a:bodyPr>
            <a:lstStyle/>
            <a:p>
              <a:pPr algn="ctr" defTabSz="512005">
                <a:lnSpc>
                  <a:spcPct val="90000"/>
                </a:lnSpc>
                <a:buSzPct val="100000"/>
                <a:tabLst>
                  <a:tab pos="0" algn="l"/>
                  <a:tab pos="512005" algn="l"/>
                  <a:tab pos="1022901" algn="l"/>
                  <a:tab pos="1536014" algn="l"/>
                  <a:tab pos="2048014" algn="l"/>
                  <a:tab pos="2560020" algn="l"/>
                  <a:tab pos="3070916" algn="l"/>
                  <a:tab pos="3585135" algn="l"/>
                  <a:tab pos="4096030" algn="l"/>
                  <a:tab pos="4605813" algn="l"/>
                  <a:tab pos="5118930" algn="l"/>
                  <a:tab pos="5630935" algn="l"/>
                  <a:tab pos="6142941" algn="l"/>
                  <a:tab pos="6653837" algn="l"/>
                  <a:tab pos="7165833" algn="l"/>
                  <a:tab pos="7678951" algn="l"/>
                  <a:tab pos="8190953" algn="l"/>
                  <a:tab pos="8701844" algn="l"/>
                  <a:tab pos="9213848" algn="l"/>
                  <a:tab pos="9726965" algn="l"/>
                  <a:tab pos="10238969" algn="l"/>
                </a:tabLst>
              </a:pPr>
              <a:r>
                <a:rPr lang="en-US" sz="1600" dirty="0">
                  <a:latin typeface="Arial" panose="020B0604020202020204" pitchFamily="34" charset="0"/>
                  <a:ea typeface="MS PGothic" pitchFamily="34" charset="-128"/>
                  <a:cs typeface="Arial" panose="020B0604020202020204" pitchFamily="34" charset="0"/>
                </a:rPr>
                <a:t> World's Data (Bytes)</a:t>
              </a:r>
            </a:p>
          </p:txBody>
        </p:sp>
        <p:cxnSp>
          <p:nvCxnSpPr>
            <p:cNvPr id="33" name="Straight Connector 25"/>
            <p:cNvCxnSpPr>
              <a:cxnSpLocks noChangeShapeType="1"/>
            </p:cNvCxnSpPr>
            <p:nvPr/>
          </p:nvCxnSpPr>
          <p:spPr bwMode="auto">
            <a:xfrm>
              <a:off x="8033826" y="2472683"/>
              <a:ext cx="0" cy="47889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4" name="Text Box 24"/>
            <p:cNvSpPr txBox="1">
              <a:spLocks noChangeArrowheads="1"/>
            </p:cNvSpPr>
            <p:nvPr/>
          </p:nvSpPr>
          <p:spPr bwMode="auto">
            <a:xfrm>
              <a:off x="5933744" y="2382063"/>
              <a:ext cx="2148272" cy="298979"/>
            </a:xfrm>
            <a:prstGeom prst="rect">
              <a:avLst/>
            </a:prstGeom>
            <a:gradFill>
              <a:gsLst>
                <a:gs pos="24624">
                  <a:srgbClr val="FFFFFF">
                    <a:alpha val="80000"/>
                  </a:srgbClr>
                </a:gs>
                <a:gs pos="75352">
                  <a:srgbClr val="FFFFFF">
                    <a:alpha val="80000"/>
                  </a:srgb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  <a:gs pos="48000">
                  <a:schemeClr val="bg1"/>
                </a:gs>
              </a:gsLst>
              <a:lin ang="0" scaled="1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13081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13081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13081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13081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13081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defTabSz="13081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defTabSz="13081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defTabSz="13081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defTabSz="13081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>
                  <a:ea typeface="MS PGothic" pitchFamily="34" charset="-128"/>
                  <a:cs typeface="Arial" panose="020B0604020202020204" pitchFamily="34" charset="0"/>
                </a:rPr>
                <a:t>You are here</a:t>
              </a:r>
            </a:p>
          </p:txBody>
        </p:sp>
        <p:sp>
          <p:nvSpPr>
            <p:cNvPr id="35" name="Text Box 24"/>
            <p:cNvSpPr txBox="1">
              <a:spLocks noChangeArrowheads="1"/>
            </p:cNvSpPr>
            <p:nvPr/>
          </p:nvSpPr>
          <p:spPr bwMode="auto">
            <a:xfrm>
              <a:off x="4507111" y="1633825"/>
              <a:ext cx="2462213" cy="650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>
                      <a:alpha val="89803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13081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13081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13081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13081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13081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defTabSz="13081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defTabSz="13081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defTabSz="13081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defTabSz="13081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r" eaLnBrk="1" hangingPunct="1">
                <a:lnSpc>
                  <a:spcPct val="90000"/>
                </a:lnSpc>
              </a:pPr>
              <a:r>
                <a:rPr lang="en-US" dirty="0">
                  <a:solidFill>
                    <a:schemeClr val="bg1"/>
                  </a:solidFill>
                  <a:ea typeface="MS PGothic" pitchFamily="34" charset="-128"/>
                  <a:cs typeface="Arial" panose="020B0604020202020204" pitchFamily="34" charset="0"/>
                </a:rPr>
                <a:t>The number of stars</a:t>
              </a:r>
              <a:br>
                <a:rPr lang="en-US" dirty="0">
                  <a:solidFill>
                    <a:schemeClr val="bg1"/>
                  </a:solidFill>
                  <a:ea typeface="MS PGothic" pitchFamily="34" charset="-128"/>
                  <a:cs typeface="Arial" panose="020B0604020202020204" pitchFamily="34" charset="0"/>
                </a:rPr>
              </a:br>
              <a:r>
                <a:rPr lang="en-US" dirty="0">
                  <a:solidFill>
                    <a:schemeClr val="bg1"/>
                  </a:solidFill>
                  <a:ea typeface="MS PGothic" pitchFamily="34" charset="-128"/>
                  <a:cs typeface="Arial" panose="020B0604020202020204" pitchFamily="34" charset="0"/>
                </a:rPr>
                <a:t>in the universe</a:t>
              </a:r>
            </a:p>
          </p:txBody>
        </p:sp>
        <p:sp>
          <p:nvSpPr>
            <p:cNvPr id="36" name="Line 18"/>
            <p:cNvSpPr>
              <a:spLocks noChangeShapeType="1"/>
            </p:cNvSpPr>
            <p:nvPr/>
          </p:nvSpPr>
          <p:spPr bwMode="auto">
            <a:xfrm>
              <a:off x="7204274" y="1922198"/>
              <a:ext cx="815578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3974" tIns="31985" rIns="63974" bIns="31985"/>
            <a:lstStyle/>
            <a:p>
              <a:pPr algn="ctr"/>
              <a:endParaRPr lang="en-US"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7094236" y="3330108"/>
              <a:ext cx="1036941" cy="327481"/>
            </a:xfrm>
            <a:prstGeom prst="rect">
              <a:avLst/>
            </a:prstGeom>
            <a:noFill/>
            <a:ln w="21600">
              <a:noFill/>
              <a:round/>
              <a:headEnd/>
              <a:tailEnd/>
            </a:ln>
          </p:spPr>
          <p:txBody>
            <a:bodyPr lIns="100826" tIns="52429" rIns="100826" bIns="52429" anchor="ctr">
              <a:spAutoFit/>
            </a:bodyPr>
            <a:lstStyle/>
            <a:p>
              <a:pPr algn="ctr" defTabSz="512287">
                <a:lnSpc>
                  <a:spcPct val="90000"/>
                </a:lnSpc>
                <a:buSzPct val="100000"/>
                <a:tabLst>
                  <a:tab pos="0" algn="l"/>
                  <a:tab pos="512287" algn="l"/>
                  <a:tab pos="1023462" algn="l"/>
                  <a:tab pos="1536859" algn="l"/>
                  <a:tab pos="2049145" algn="l"/>
                  <a:tab pos="2561432" algn="l"/>
                  <a:tab pos="3072607" algn="l"/>
                  <a:tab pos="3587115" algn="l"/>
                  <a:tab pos="4098290" algn="l"/>
                  <a:tab pos="4608354" algn="l"/>
                  <a:tab pos="5121752" algn="l"/>
                  <a:tab pos="5634038" algn="l"/>
                  <a:tab pos="6146324" algn="l"/>
                  <a:tab pos="6657499" algn="l"/>
                  <a:tab pos="7169785" algn="l"/>
                  <a:tab pos="7683183" algn="l"/>
                  <a:tab pos="8195469" algn="l"/>
                  <a:tab pos="8706644" algn="l"/>
                  <a:tab pos="9218930" algn="l"/>
                  <a:tab pos="9732328" algn="l"/>
                  <a:tab pos="10244614" algn="l"/>
                </a:tabLst>
              </a:pP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Sensors </a:t>
              </a:r>
              <a:b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&amp; Devices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13"/>
            <p:cNvSpPr>
              <a:spLocks noChangeArrowheads="1"/>
            </p:cNvSpPr>
            <p:nvPr/>
          </p:nvSpPr>
          <p:spPr bwMode="auto">
            <a:xfrm>
              <a:off x="7264347" y="5210885"/>
              <a:ext cx="696719" cy="216682"/>
            </a:xfrm>
            <a:prstGeom prst="rect">
              <a:avLst/>
            </a:prstGeom>
            <a:noFill/>
            <a:ln w="21600">
              <a:noFill/>
              <a:round/>
              <a:headEnd/>
              <a:tailEnd/>
            </a:ln>
          </p:spPr>
          <p:txBody>
            <a:bodyPr lIns="100826" tIns="52429" rIns="100826" bIns="52429" anchor="ctr">
              <a:spAutoFit/>
            </a:bodyPr>
            <a:lstStyle/>
            <a:p>
              <a:pPr algn="ctr" defTabSz="512287">
                <a:lnSpc>
                  <a:spcPct val="90000"/>
                </a:lnSpc>
                <a:buSzPct val="100000"/>
                <a:tabLst>
                  <a:tab pos="0" algn="l"/>
                  <a:tab pos="512287" algn="l"/>
                  <a:tab pos="1023462" algn="l"/>
                  <a:tab pos="1536859" algn="l"/>
                  <a:tab pos="2049145" algn="l"/>
                  <a:tab pos="2561432" algn="l"/>
                  <a:tab pos="3072607" algn="l"/>
                  <a:tab pos="3587115" algn="l"/>
                  <a:tab pos="4098290" algn="l"/>
                  <a:tab pos="4608354" algn="l"/>
                  <a:tab pos="5121752" algn="l"/>
                  <a:tab pos="5634038" algn="l"/>
                  <a:tab pos="6146324" algn="l"/>
                  <a:tab pos="6657499" algn="l"/>
                  <a:tab pos="7169785" algn="l"/>
                  <a:tab pos="7683183" algn="l"/>
                  <a:tab pos="8195469" algn="l"/>
                  <a:tab pos="8706644" algn="l"/>
                  <a:tab pos="9218930" algn="l"/>
                  <a:tab pos="9732328" algn="l"/>
                  <a:tab pos="10244614" algn="l"/>
                </a:tabLst>
              </a:pP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VoIP</a:t>
              </a:r>
            </a:p>
          </p:txBody>
        </p:sp>
        <p:sp>
          <p:nvSpPr>
            <p:cNvPr id="39" name="Rectangle 19"/>
            <p:cNvSpPr>
              <a:spLocks noChangeArrowheads="1"/>
            </p:cNvSpPr>
            <p:nvPr/>
          </p:nvSpPr>
          <p:spPr bwMode="auto">
            <a:xfrm>
              <a:off x="7036447" y="5703702"/>
              <a:ext cx="1152518" cy="216682"/>
            </a:xfrm>
            <a:prstGeom prst="rect">
              <a:avLst/>
            </a:prstGeom>
            <a:noFill/>
            <a:ln w="21600">
              <a:noFill/>
              <a:round/>
              <a:headEnd/>
              <a:tailEnd/>
            </a:ln>
          </p:spPr>
          <p:txBody>
            <a:bodyPr lIns="100826" tIns="52429" rIns="100826" bIns="52429" anchor="ctr">
              <a:spAutoFit/>
            </a:bodyPr>
            <a:lstStyle/>
            <a:p>
              <a:pPr algn="ctr" defTabSz="512287">
                <a:lnSpc>
                  <a:spcPct val="90000"/>
                </a:lnSpc>
                <a:buSzPct val="100000"/>
                <a:tabLst>
                  <a:tab pos="0" algn="l"/>
                  <a:tab pos="512287" algn="l"/>
                  <a:tab pos="1023462" algn="l"/>
                  <a:tab pos="1536859" algn="l"/>
                  <a:tab pos="2049145" algn="l"/>
                  <a:tab pos="2561432" algn="l"/>
                  <a:tab pos="3072607" algn="l"/>
                  <a:tab pos="3587115" algn="l"/>
                  <a:tab pos="4098290" algn="l"/>
                  <a:tab pos="4608354" algn="l"/>
                  <a:tab pos="5121752" algn="l"/>
                  <a:tab pos="5634038" algn="l"/>
                  <a:tab pos="6146324" algn="l"/>
                  <a:tab pos="6657499" algn="l"/>
                  <a:tab pos="7169785" algn="l"/>
                  <a:tab pos="7683183" algn="l"/>
                  <a:tab pos="8195469" algn="l"/>
                  <a:tab pos="8706644" algn="l"/>
                  <a:tab pos="9218930" algn="l"/>
                  <a:tab pos="9732328" algn="l"/>
                  <a:tab pos="10244614" algn="l"/>
                </a:tabLst>
              </a:pPr>
              <a:r>
                <a:rPr lang="en-US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Enterprise Data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>
              <a:off x="7119468" y="4649686"/>
              <a:ext cx="986477" cy="216682"/>
            </a:xfrm>
            <a:prstGeom prst="rect">
              <a:avLst/>
            </a:prstGeom>
            <a:noFill/>
            <a:ln w="21600">
              <a:noFill/>
              <a:round/>
              <a:headEnd/>
              <a:tailEnd/>
            </a:ln>
          </p:spPr>
          <p:txBody>
            <a:bodyPr lIns="100826" tIns="52429" rIns="100826" bIns="52429" anchor="ctr">
              <a:spAutoFit/>
            </a:bodyPr>
            <a:lstStyle/>
            <a:p>
              <a:pPr algn="ctr" defTabSz="512287">
                <a:lnSpc>
                  <a:spcPct val="90000"/>
                </a:lnSpc>
                <a:buSzPct val="100000"/>
                <a:tabLst>
                  <a:tab pos="0" algn="l"/>
                  <a:tab pos="512287" algn="l"/>
                  <a:tab pos="1023462" algn="l"/>
                  <a:tab pos="1536859" algn="l"/>
                  <a:tab pos="2049145" algn="l"/>
                  <a:tab pos="2561432" algn="l"/>
                  <a:tab pos="3072607" algn="l"/>
                  <a:tab pos="3587115" algn="l"/>
                  <a:tab pos="4098290" algn="l"/>
                  <a:tab pos="4608354" algn="l"/>
                  <a:tab pos="5121752" algn="l"/>
                  <a:tab pos="5634038" algn="l"/>
                  <a:tab pos="6146324" algn="l"/>
                  <a:tab pos="6657499" algn="l"/>
                  <a:tab pos="7169785" algn="l"/>
                  <a:tab pos="7683183" algn="l"/>
                  <a:tab pos="8195469" algn="l"/>
                  <a:tab pos="8706644" algn="l"/>
                  <a:tab pos="9218930" algn="l"/>
                  <a:tab pos="9732328" algn="l"/>
                  <a:tab pos="10244614" algn="l"/>
                </a:tabLst>
              </a:pP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Social Media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31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96782" y="332656"/>
            <a:ext cx="6535457" cy="37230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rgbClr val="00BAF2"/>
                </a:solidFill>
              </a:rPr>
              <a:t>Big Data, this is just the Beginning</a:t>
            </a:r>
          </a:p>
        </p:txBody>
      </p:sp>
    </p:spTree>
    <p:extLst>
      <p:ext uri="{BB962C8B-B14F-4D97-AF65-F5344CB8AC3E}">
        <p14:creationId xmlns:p14="http://schemas.microsoft.com/office/powerpoint/2010/main" val="135192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4DA5E-7B33-0944-B277-901ADEF82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4869160"/>
            <a:ext cx="7896225" cy="1512168"/>
          </a:xfrm>
        </p:spPr>
        <p:txBody>
          <a:bodyPr/>
          <a:lstStyle/>
          <a:p>
            <a:pPr marL="0" indent="0" algn="ctr">
              <a:buNone/>
            </a:pPr>
            <a:r>
              <a:rPr lang="en-IN" sz="2800" i="1" dirty="0">
                <a:solidFill>
                  <a:srgbClr val="FF0000"/>
                </a:solidFill>
              </a:rPr>
              <a:t>"Spoon feeding in the long-run only teaches us the shape of the spoon." E.M. Forster</a:t>
            </a:r>
          </a:p>
          <a:p>
            <a:pPr algn="ctr"/>
            <a:endParaRPr lang="en-US" sz="2800" i="1" dirty="0">
              <a:solidFill>
                <a:srgbClr val="FF0000"/>
              </a:solidFill>
            </a:endParaRPr>
          </a:p>
        </p:txBody>
      </p:sp>
      <p:pic>
        <p:nvPicPr>
          <p:cNvPr id="5" name="Picture 2" descr="Image result for spoon feeding pic habbit">
            <a:extLst>
              <a:ext uri="{FF2B5EF4-FFF2-40B4-BE49-F238E27FC236}">
                <a16:creationId xmlns:a16="http://schemas.microsoft.com/office/drawing/2014/main" id="{0AFFCDE8-28F3-AA45-B82B-521C1F40E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24744"/>
            <a:ext cx="3606186" cy="240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089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F6A181-678F-354C-AE89-603FB7D4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Transformation of Business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E3C48-7063-C74B-B860-EBEEB417B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is becoming smarter</a:t>
            </a:r>
          </a:p>
          <a:p>
            <a:pPr lvl="1"/>
            <a:r>
              <a:rPr lang="en-US" dirty="0"/>
              <a:t>Computer with cooling functionality (Fridge), Computer with washing capability (Washing machine)</a:t>
            </a:r>
          </a:p>
          <a:p>
            <a:r>
              <a:rPr lang="en-US" dirty="0"/>
              <a:t>Digital Technologies (Computer) help devices to become</a:t>
            </a:r>
          </a:p>
          <a:p>
            <a:pPr lvl="1"/>
            <a:r>
              <a:rPr lang="en-US" dirty="0"/>
              <a:t>Flexible</a:t>
            </a:r>
          </a:p>
          <a:p>
            <a:pPr lvl="1"/>
            <a:r>
              <a:rPr lang="en-US" dirty="0"/>
              <a:t>User friendly</a:t>
            </a:r>
          </a:p>
          <a:p>
            <a:pPr lvl="1"/>
            <a:r>
              <a:rPr lang="en-US" dirty="0"/>
              <a:t>Programmable</a:t>
            </a:r>
          </a:p>
          <a:p>
            <a:pPr lvl="1"/>
            <a:r>
              <a:rPr lang="en-US" dirty="0"/>
              <a:t>Adaptive</a:t>
            </a:r>
          </a:p>
          <a:p>
            <a:pPr lvl="1"/>
            <a:r>
              <a:rPr lang="en-US" dirty="0"/>
              <a:t>Enhance features</a:t>
            </a:r>
          </a:p>
          <a:p>
            <a:pPr lvl="1"/>
            <a:r>
              <a:rPr lang="en-US" dirty="0"/>
              <a:t>Interconnected</a:t>
            </a:r>
          </a:p>
          <a:p>
            <a:pPr lvl="1"/>
            <a:r>
              <a:rPr lang="en-US" dirty="0"/>
              <a:t>…smarter</a:t>
            </a:r>
          </a:p>
          <a:p>
            <a:r>
              <a:rPr lang="en-US" dirty="0"/>
              <a:t>Businesses that are not adapting digital technologies are dying …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274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E1FC-9BB6-4E4A-8575-81342089F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61" y="188640"/>
            <a:ext cx="8143679" cy="762000"/>
          </a:xfrm>
        </p:spPr>
        <p:txBody>
          <a:bodyPr/>
          <a:lstStyle/>
          <a:p>
            <a:r>
              <a:rPr lang="en-US" dirty="0"/>
              <a:t>What is common among these companies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59F28-FD54-7B4E-A5BA-B06AC6D16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Eastman Kodak Company</a:t>
            </a:r>
          </a:p>
          <a:p>
            <a:pPr lvl="1"/>
            <a:r>
              <a:rPr lang="en-US" dirty="0"/>
              <a:t>Camera, Photography Equipment, Chemicals</a:t>
            </a:r>
          </a:p>
          <a:p>
            <a:r>
              <a:rPr lang="en-US" dirty="0"/>
              <a:t>Polaroid Corporation</a:t>
            </a:r>
          </a:p>
          <a:p>
            <a:pPr lvl="1"/>
            <a:r>
              <a:rPr lang="en-US" dirty="0"/>
              <a:t>Photography</a:t>
            </a:r>
          </a:p>
          <a:p>
            <a:r>
              <a:rPr lang="en-US" dirty="0"/>
              <a:t>Blockbuster Inc</a:t>
            </a:r>
          </a:p>
          <a:p>
            <a:pPr lvl="1"/>
            <a:r>
              <a:rPr lang="en-US" dirty="0"/>
              <a:t>Video Rental company</a:t>
            </a:r>
          </a:p>
          <a:p>
            <a:r>
              <a:rPr lang="en-US" dirty="0"/>
              <a:t>Border’s Group</a:t>
            </a:r>
          </a:p>
          <a:p>
            <a:pPr lvl="1"/>
            <a:r>
              <a:rPr lang="en-US" dirty="0"/>
              <a:t>Bookstore business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70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E1FC-9BB6-4E4A-8575-81342089F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61" y="188640"/>
            <a:ext cx="8143679" cy="762000"/>
          </a:xfrm>
        </p:spPr>
        <p:txBody>
          <a:bodyPr/>
          <a:lstStyle/>
          <a:p>
            <a:r>
              <a:rPr lang="en-US" dirty="0"/>
              <a:t>What is common among these companies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59F28-FD54-7B4E-A5BA-B06AC6D16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Eastman Kodak Company</a:t>
            </a:r>
          </a:p>
          <a:p>
            <a:pPr lvl="1"/>
            <a:r>
              <a:rPr lang="en-US" dirty="0"/>
              <a:t>Camera, Photography Equipment, Chemicals</a:t>
            </a:r>
          </a:p>
          <a:p>
            <a:r>
              <a:rPr lang="en-US" dirty="0"/>
              <a:t>Polaroid Corporation</a:t>
            </a:r>
          </a:p>
          <a:p>
            <a:pPr lvl="1"/>
            <a:r>
              <a:rPr lang="en-US" dirty="0"/>
              <a:t>Photography</a:t>
            </a:r>
          </a:p>
          <a:p>
            <a:r>
              <a:rPr lang="en-US" dirty="0"/>
              <a:t>Blockbuster Inc</a:t>
            </a:r>
          </a:p>
          <a:p>
            <a:pPr lvl="1"/>
            <a:r>
              <a:rPr lang="en-US" dirty="0"/>
              <a:t>Video Rental company</a:t>
            </a:r>
          </a:p>
          <a:p>
            <a:r>
              <a:rPr lang="en-US" dirty="0"/>
              <a:t>Border’s Group</a:t>
            </a:r>
          </a:p>
          <a:p>
            <a:pPr lvl="1"/>
            <a:r>
              <a:rPr lang="en-US" dirty="0"/>
              <a:t>Bookstore business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All these companies failed to adopt to digital technologies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28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1423D-97CB-0B4D-8879-E83899F0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759FB-ACC8-204E-848A-DF14E9F5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companies make the largest number of cameras and camera parts</a:t>
            </a:r>
          </a:p>
          <a:p>
            <a:pPr lvl="1"/>
            <a:r>
              <a:rPr lang="en-US" dirty="0"/>
              <a:t>Nikon</a:t>
            </a:r>
          </a:p>
          <a:p>
            <a:pPr lvl="1"/>
            <a:r>
              <a:rPr lang="en-US" dirty="0"/>
              <a:t>Cannon</a:t>
            </a:r>
          </a:p>
          <a:p>
            <a:pPr lvl="1"/>
            <a:r>
              <a:rPr lang="en-US" dirty="0"/>
              <a:t>Fujifilm</a:t>
            </a:r>
          </a:p>
          <a:p>
            <a:pPr lvl="1"/>
            <a:r>
              <a:rPr lang="en-US" dirty="0"/>
              <a:t>Olympus</a:t>
            </a:r>
          </a:p>
          <a:p>
            <a:pPr lvl="1"/>
            <a:r>
              <a:rPr lang="en-US" dirty="0"/>
              <a:t>Sony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373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1423D-97CB-0B4D-8879-E83899F0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759FB-ACC8-204E-848A-DF14E9F5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companies make the largest number of cameras and camera parts</a:t>
            </a:r>
          </a:p>
          <a:p>
            <a:pPr lvl="1"/>
            <a:r>
              <a:rPr lang="en-US" dirty="0"/>
              <a:t>Nikon</a:t>
            </a:r>
          </a:p>
          <a:p>
            <a:pPr lvl="1"/>
            <a:r>
              <a:rPr lang="en-US" dirty="0"/>
              <a:t>Cannon</a:t>
            </a:r>
          </a:p>
          <a:p>
            <a:pPr lvl="1"/>
            <a:r>
              <a:rPr lang="en-US" dirty="0"/>
              <a:t>Fujifilm</a:t>
            </a:r>
          </a:p>
          <a:p>
            <a:pPr lvl="1"/>
            <a:r>
              <a:rPr lang="en-US" dirty="0"/>
              <a:t>Olympus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Sony</a:t>
            </a:r>
          </a:p>
          <a:p>
            <a:pPr lvl="1"/>
            <a:endParaRPr lang="en-US" b="1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Sony supplies camera parts to almost all smart mobile phone manufacturer</a:t>
            </a:r>
          </a:p>
          <a:p>
            <a:r>
              <a:rPr lang="en-US" dirty="0">
                <a:solidFill>
                  <a:srgbClr val="C00000"/>
                </a:solidFill>
              </a:rPr>
              <a:t>Mobile phone cameras has almost killed traditional camera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5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0888B0-89B3-244B-86BA-7EA83799D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2924944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Next Class: Von Neumann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76532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3232-C94C-204D-A0A6-61AF0D28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Neumann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4D3C6-3976-6349-8A96-9FDE103A1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96752"/>
            <a:ext cx="8135565" cy="5184576"/>
          </a:xfrm>
        </p:spPr>
        <p:txBody>
          <a:bodyPr/>
          <a:lstStyle/>
          <a:p>
            <a:pPr>
              <a:buFont typeface="Wingdings" charset="2"/>
              <a:buChar char="n"/>
              <a:defRPr/>
            </a:pPr>
            <a:r>
              <a:rPr lang="en-US" altLang="en-US" dirty="0">
                <a:ea typeface="ＭＳ Ｐゴシック" charset="-128"/>
              </a:rPr>
              <a:t>John von Neumann proposed 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a fundamental model </a:t>
            </a:r>
            <a:r>
              <a:rPr lang="en-US" altLang="en-US" dirty="0">
                <a:ea typeface="ＭＳ Ｐゴシック" charset="-128"/>
              </a:rPr>
              <a:t>in 1946</a:t>
            </a:r>
          </a:p>
          <a:p>
            <a:pPr>
              <a:buFont typeface="Wingdings" charset="2"/>
              <a:buChar char="n"/>
              <a:defRPr/>
            </a:pPr>
            <a:endParaRPr lang="en-US" altLang="en-US" dirty="0">
              <a:ea typeface="ＭＳ Ｐゴシック" charset="-128"/>
            </a:endParaRPr>
          </a:p>
          <a:p>
            <a:pPr>
              <a:buFont typeface="Wingdings" charset="2"/>
              <a:buChar char="n"/>
              <a:defRPr/>
            </a:pPr>
            <a:r>
              <a:rPr lang="en-US" altLang="en-US" dirty="0">
                <a:ea typeface="ＭＳ Ｐゴシック" charset="-128"/>
              </a:rPr>
              <a:t>It consists of 5 parts</a:t>
            </a:r>
          </a:p>
          <a:p>
            <a:pPr lvl="1">
              <a:defRPr/>
            </a:pPr>
            <a:r>
              <a:rPr lang="en-US" altLang="en-US" dirty="0">
                <a:ea typeface="ＭＳ Ｐゴシック" charset="-128"/>
              </a:rPr>
              <a:t>Memory</a:t>
            </a:r>
          </a:p>
          <a:p>
            <a:pPr lvl="1">
              <a:defRPr/>
            </a:pPr>
            <a:r>
              <a:rPr lang="en-US" altLang="en-US" dirty="0">
                <a:ea typeface="ＭＳ Ｐゴシック" charset="-128"/>
              </a:rPr>
              <a:t>Processing unit</a:t>
            </a:r>
          </a:p>
          <a:p>
            <a:pPr lvl="1">
              <a:defRPr/>
            </a:pPr>
            <a:r>
              <a:rPr lang="en-US" altLang="en-US" dirty="0">
                <a:ea typeface="ＭＳ Ｐゴシック" charset="-128"/>
              </a:rPr>
              <a:t>Input</a:t>
            </a:r>
          </a:p>
          <a:p>
            <a:pPr lvl="1">
              <a:defRPr/>
            </a:pPr>
            <a:r>
              <a:rPr lang="en-US" altLang="en-US" dirty="0">
                <a:ea typeface="ＭＳ Ｐゴシック" charset="-128"/>
              </a:rPr>
              <a:t>Output</a:t>
            </a:r>
          </a:p>
          <a:p>
            <a:pPr lvl="1">
              <a:defRPr/>
            </a:pPr>
            <a:r>
              <a:rPr lang="en-US" altLang="en-US" dirty="0">
                <a:ea typeface="ＭＳ Ｐゴシック" charset="-128"/>
              </a:rPr>
              <a:t>Control unit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33973-0839-744F-B52D-E2AAD6E40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850" y="2276872"/>
            <a:ext cx="1401763" cy="182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54AF8-4F31-394B-9FB0-3FAEECCC3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9137" y="4997017"/>
            <a:ext cx="376396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lvl="1"/>
            <a:r>
              <a:rPr lang="en-US" altLang="en-US" sz="1400" dirty="0"/>
              <a:t>Burks, Goldstein, von Neumann, </a:t>
            </a:r>
          </a:p>
          <a:p>
            <a:pPr marL="0" lvl="1"/>
            <a:r>
              <a:rPr lang="en-US" altLang="en-US" sz="1400" dirty="0"/>
              <a:t>“</a:t>
            </a:r>
            <a:r>
              <a:rPr lang="en-US" altLang="ja-JP" sz="1400" dirty="0">
                <a:solidFill>
                  <a:srgbClr val="0000FF"/>
                </a:solidFill>
              </a:rPr>
              <a:t>Preliminary discussion of the logical design </a:t>
            </a:r>
          </a:p>
          <a:p>
            <a:pPr marL="0" lvl="1"/>
            <a:r>
              <a:rPr lang="en-US" altLang="ja-JP" sz="1400" dirty="0">
                <a:solidFill>
                  <a:srgbClr val="0000FF"/>
                </a:solidFill>
              </a:rPr>
              <a:t>of an electronic computing instrument</a:t>
            </a:r>
            <a:r>
              <a:rPr lang="en-US" altLang="ja-JP" sz="1400" dirty="0"/>
              <a:t>,</a:t>
            </a:r>
            <a:r>
              <a:rPr lang="en-US" altLang="en-US" sz="1400" dirty="0"/>
              <a:t>”</a:t>
            </a:r>
            <a:r>
              <a:rPr lang="en-US" altLang="ja-JP" sz="1400" dirty="0"/>
              <a:t> 1946.</a:t>
            </a:r>
          </a:p>
          <a:p>
            <a:endParaRPr lang="en-US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8942DF-F948-324A-B81B-CAD9BADABC42}"/>
              </a:ext>
            </a:extLst>
          </p:cNvPr>
          <p:cNvSpPr txBox="1"/>
          <p:nvPr/>
        </p:nvSpPr>
        <p:spPr>
          <a:xfrm>
            <a:off x="457200" y="6470650"/>
            <a:ext cx="2694071" cy="21544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From Prof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Onur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Mutlu’s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presentation</a:t>
            </a:r>
          </a:p>
        </p:txBody>
      </p:sp>
    </p:spTree>
    <p:extLst>
      <p:ext uri="{BB962C8B-B14F-4D97-AF65-F5344CB8AC3E}">
        <p14:creationId xmlns:p14="http://schemas.microsoft.com/office/powerpoint/2010/main" val="172530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38C92A02-971A-2049-8EAD-6B23E795468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Von Neumann Model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940DD3-8997-0B49-8B0E-59A9E1A32330}"/>
              </a:ext>
            </a:extLst>
          </p:cNvPr>
          <p:cNvGrpSpPr/>
          <p:nvPr/>
        </p:nvGrpSpPr>
        <p:grpSpPr>
          <a:xfrm>
            <a:off x="315913" y="1090613"/>
            <a:ext cx="8496300" cy="5126037"/>
            <a:chOff x="315913" y="1090613"/>
            <a:chExt cx="8496300" cy="5126037"/>
          </a:xfrm>
        </p:grpSpPr>
        <p:sp>
          <p:nvSpPr>
            <p:cNvPr id="51203" name="Rectangle 4">
              <a:extLst>
                <a:ext uri="{FF2B5EF4-FFF2-40B4-BE49-F238E27FC236}">
                  <a16:creationId xmlns:a16="http://schemas.microsoft.com/office/drawing/2014/main" id="{BE5E5F33-A17E-C94E-8CE8-B7DE11B61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788" y="4830763"/>
              <a:ext cx="3390900" cy="13858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51204" name="TextBox 7">
              <a:extLst>
                <a:ext uri="{FF2B5EF4-FFF2-40B4-BE49-F238E27FC236}">
                  <a16:creationId xmlns:a16="http://schemas.microsoft.com/office/drawing/2014/main" id="{018247B9-66D3-1C4A-A5D6-3A4A6695D1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5040313"/>
              <a:ext cx="19065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latin typeface="Arial" panose="020B0604020202020204" pitchFamily="34" charset="0"/>
                </a:rPr>
                <a:t>CONTROL UNIT</a:t>
              </a:r>
            </a:p>
          </p:txBody>
        </p:sp>
        <p:sp>
          <p:nvSpPr>
            <p:cNvPr id="51205" name="TextBox 8">
              <a:extLst>
                <a:ext uri="{FF2B5EF4-FFF2-40B4-BE49-F238E27FC236}">
                  <a16:creationId xmlns:a16="http://schemas.microsoft.com/office/drawing/2014/main" id="{DA2D0264-1ADC-064E-B10B-F760EAEC9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9925" y="5649913"/>
              <a:ext cx="1057275" cy="3698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latin typeface="Arial" panose="020B0604020202020204" pitchFamily="34" charset="0"/>
                </a:rPr>
                <a:t>PC or IP</a:t>
              </a:r>
            </a:p>
          </p:txBody>
        </p:sp>
        <p:sp>
          <p:nvSpPr>
            <p:cNvPr id="51206" name="TextBox 9">
              <a:extLst>
                <a:ext uri="{FF2B5EF4-FFF2-40B4-BE49-F238E27FC236}">
                  <a16:creationId xmlns:a16="http://schemas.microsoft.com/office/drawing/2014/main" id="{02288351-F5AE-AE4E-8CFE-EB3B59B0D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050" y="5649913"/>
              <a:ext cx="1479550" cy="3698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latin typeface="Arial" panose="020B0604020202020204" pitchFamily="34" charset="0"/>
                </a:rPr>
                <a:t>Inst Register</a:t>
              </a:r>
            </a:p>
          </p:txBody>
        </p:sp>
        <p:sp>
          <p:nvSpPr>
            <p:cNvPr id="51207" name="Rectangle 10">
              <a:extLst>
                <a:ext uri="{FF2B5EF4-FFF2-40B4-BE49-F238E27FC236}">
                  <a16:creationId xmlns:a16="http://schemas.microsoft.com/office/drawing/2014/main" id="{9C541C9F-566A-014F-B8C5-07A187180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788" y="2927350"/>
              <a:ext cx="3390900" cy="1385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51208" name="TextBox 11">
              <a:extLst>
                <a:ext uri="{FF2B5EF4-FFF2-40B4-BE49-F238E27FC236}">
                  <a16:creationId xmlns:a16="http://schemas.microsoft.com/office/drawing/2014/main" id="{276E08C1-BD4A-6147-9E74-56F4A3CFF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7413" y="2982913"/>
              <a:ext cx="232568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latin typeface="Arial" panose="020B0604020202020204" pitchFamily="34" charset="0"/>
                </a:rPr>
                <a:t>PROCESSING UNIT</a:t>
              </a:r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A1C6A5F5-8786-534F-9D0E-DC335765E819}"/>
                </a:ext>
              </a:extLst>
            </p:cNvPr>
            <p:cNvSpPr/>
            <p:nvPr/>
          </p:nvSpPr>
          <p:spPr bwMode="auto">
            <a:xfrm rot="10800000">
              <a:off x="3378200" y="3548063"/>
              <a:ext cx="914400" cy="490537"/>
            </a:xfrm>
            <a:prstGeom prst="trapezoi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b="0">
                <a:ea typeface="+mn-ea"/>
                <a:cs typeface="ＭＳ Ｐゴシック" charset="0"/>
              </a:endParaRPr>
            </a:p>
          </p:txBody>
        </p:sp>
        <p:sp>
          <p:nvSpPr>
            <p:cNvPr id="51210" name="TextBox 14">
              <a:extLst>
                <a:ext uri="{FF2B5EF4-FFF2-40B4-BE49-F238E27FC236}">
                  <a16:creationId xmlns:a16="http://schemas.microsoft.com/office/drawing/2014/main" id="{E29A0DE8-8379-2A42-8D4B-AF10BD7EA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9488" y="3586163"/>
              <a:ext cx="63341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latin typeface="Arial" panose="020B0604020202020204" pitchFamily="34" charset="0"/>
                </a:rPr>
                <a:t>ALU</a:t>
              </a:r>
            </a:p>
          </p:txBody>
        </p:sp>
        <p:sp>
          <p:nvSpPr>
            <p:cNvPr id="51211" name="TextBox 15">
              <a:extLst>
                <a:ext uri="{FF2B5EF4-FFF2-40B4-BE49-F238E27FC236}">
                  <a16:creationId xmlns:a16="http://schemas.microsoft.com/office/drawing/2014/main" id="{BDC2AE95-2546-D945-B633-E356075A05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838" y="3548063"/>
              <a:ext cx="825500" cy="3698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latin typeface="Arial" panose="020B0604020202020204" pitchFamily="34" charset="0"/>
                </a:rPr>
                <a:t>TEMP</a:t>
              </a:r>
            </a:p>
          </p:txBody>
        </p:sp>
        <p:sp>
          <p:nvSpPr>
            <p:cNvPr id="51212" name="Rectangle 16">
              <a:extLst>
                <a:ext uri="{FF2B5EF4-FFF2-40B4-BE49-F238E27FC236}">
                  <a16:creationId xmlns:a16="http://schemas.microsoft.com/office/drawing/2014/main" id="{7E5CE385-EF77-FF42-B299-A82C830B0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788" y="1090613"/>
              <a:ext cx="3390900" cy="1384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51213" name="TextBox 17">
              <a:extLst>
                <a:ext uri="{FF2B5EF4-FFF2-40B4-BE49-F238E27FC236}">
                  <a16:creationId xmlns:a16="http://schemas.microsoft.com/office/drawing/2014/main" id="{DD52D638-B97C-284B-B46B-AF9A892B3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650" y="1090613"/>
              <a:ext cx="12192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latin typeface="Arial" panose="020B0604020202020204" pitchFamily="34" charset="0"/>
                </a:rPr>
                <a:t>MEMORY</a:t>
              </a:r>
            </a:p>
          </p:txBody>
        </p:sp>
        <p:sp>
          <p:nvSpPr>
            <p:cNvPr id="51214" name="TextBox 18">
              <a:extLst>
                <a:ext uri="{FF2B5EF4-FFF2-40B4-BE49-F238E27FC236}">
                  <a16:creationId xmlns:a16="http://schemas.microsoft.com/office/drawing/2014/main" id="{1E333227-0B32-6446-9ABB-A18242DDBB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5225" y="1533525"/>
              <a:ext cx="1724025" cy="369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latin typeface="Arial" panose="020B0604020202020204" pitchFamily="34" charset="0"/>
                </a:rPr>
                <a:t>Mem Addr Reg</a:t>
              </a:r>
            </a:p>
          </p:txBody>
        </p:sp>
        <p:sp>
          <p:nvSpPr>
            <p:cNvPr id="51215" name="TextBox 19">
              <a:extLst>
                <a:ext uri="{FF2B5EF4-FFF2-40B4-BE49-F238E27FC236}">
                  <a16:creationId xmlns:a16="http://schemas.microsoft.com/office/drawing/2014/main" id="{7C30F6BF-B128-2D49-B7DA-CD1760F61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6813" y="1981200"/>
              <a:ext cx="1736725" cy="369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latin typeface="Arial" panose="020B0604020202020204" pitchFamily="34" charset="0"/>
                </a:rPr>
                <a:t>Mem Data Reg</a:t>
              </a:r>
            </a:p>
          </p:txBody>
        </p:sp>
        <p:sp>
          <p:nvSpPr>
            <p:cNvPr id="51216" name="Rectangle 20">
              <a:extLst>
                <a:ext uri="{FF2B5EF4-FFF2-40B4-BE49-F238E27FC236}">
                  <a16:creationId xmlns:a16="http://schemas.microsoft.com/office/drawing/2014/main" id="{53966684-9329-134E-8E94-5952A8194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13" y="2503488"/>
              <a:ext cx="1604962" cy="20415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51217" name="Rectangle 21">
              <a:extLst>
                <a:ext uri="{FF2B5EF4-FFF2-40B4-BE49-F238E27FC236}">
                  <a16:creationId xmlns:a16="http://schemas.microsoft.com/office/drawing/2014/main" id="{FFF334D4-074A-ED4D-BF65-031729D96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5663" y="2503488"/>
              <a:ext cx="1606550" cy="20415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51218" name="TextBox 22">
              <a:extLst>
                <a:ext uri="{FF2B5EF4-FFF2-40B4-BE49-F238E27FC236}">
                  <a16:creationId xmlns:a16="http://schemas.microsoft.com/office/drawing/2014/main" id="{39CBC67B-6F4C-194D-A8BB-72F8AB1FB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2960688"/>
              <a:ext cx="1000125" cy="1230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 dirty="0">
                  <a:latin typeface="Arial" panose="020B0604020202020204" pitchFamily="34" charset="0"/>
                </a:rPr>
                <a:t>INPUT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0" dirty="0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Arial" panose="020B0604020202020204" pitchFamily="34" charset="0"/>
                </a:rPr>
                <a:t>Keyboard,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Arial" panose="020B0604020202020204" pitchFamily="34" charset="0"/>
                </a:rPr>
                <a:t>Mouse,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Arial" panose="020B0604020202020204" pitchFamily="34" charset="0"/>
                </a:rPr>
                <a:t>Disk</a:t>
              </a:r>
              <a:r>
                <a:rPr lang="mr-IN" altLang="en-US" sz="1400" b="0" dirty="0">
                  <a:latin typeface="Arial" panose="020B0604020202020204" pitchFamily="34" charset="0"/>
                </a:rPr>
                <a:t>…</a:t>
              </a:r>
              <a:endParaRPr lang="en-US" altLang="en-US" sz="1400" b="0" dirty="0">
                <a:latin typeface="Arial" panose="020B0604020202020204" pitchFamily="34" charset="0"/>
              </a:endParaRPr>
            </a:p>
          </p:txBody>
        </p:sp>
        <p:sp>
          <p:nvSpPr>
            <p:cNvPr id="51219" name="TextBox 23">
              <a:extLst>
                <a:ext uri="{FF2B5EF4-FFF2-40B4-BE49-F238E27FC236}">
                  <a16:creationId xmlns:a16="http://schemas.microsoft.com/office/drawing/2014/main" id="{973C5EB7-9BF8-D445-8088-F7D078F30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7600" y="2960688"/>
              <a:ext cx="1133475" cy="1230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 dirty="0">
                  <a:latin typeface="Arial" panose="020B0604020202020204" pitchFamily="34" charset="0"/>
                </a:rPr>
                <a:t>OUTPUT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0" dirty="0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Arial" panose="020B0604020202020204" pitchFamily="34" charset="0"/>
                </a:rPr>
                <a:t>Monitor,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Arial" panose="020B0604020202020204" pitchFamily="34" charset="0"/>
                </a:rPr>
                <a:t>Printer,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Arial" panose="020B0604020202020204" pitchFamily="34" charset="0"/>
                </a:rPr>
                <a:t>Disk</a:t>
              </a:r>
              <a:r>
                <a:rPr lang="mr-IN" altLang="en-US" sz="1400" b="0" dirty="0">
                  <a:latin typeface="Arial" panose="020B0604020202020204" pitchFamily="34" charset="0"/>
                </a:rPr>
                <a:t>…</a:t>
              </a:r>
              <a:endParaRPr lang="en-US" altLang="en-US" sz="1400" b="0" dirty="0">
                <a:latin typeface="Arial" panose="020B0604020202020204" pitchFamily="34" charset="0"/>
              </a:endParaRPr>
            </a:p>
          </p:txBody>
        </p:sp>
        <p:cxnSp>
          <p:nvCxnSpPr>
            <p:cNvPr id="51220" name="Straight Arrow Connector 25">
              <a:extLst>
                <a:ext uri="{FF2B5EF4-FFF2-40B4-BE49-F238E27FC236}">
                  <a16:creationId xmlns:a16="http://schemas.microsoft.com/office/drawing/2014/main" id="{163B5AAF-749F-DD4D-8C93-6D0A6601B5D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703638" y="2701925"/>
              <a:ext cx="452438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1" name="Straight Arrow Connector 29">
              <a:extLst>
                <a:ext uri="{FF2B5EF4-FFF2-40B4-BE49-F238E27FC236}">
                  <a16:creationId xmlns:a16="http://schemas.microsoft.com/office/drawing/2014/main" id="{AF968415-875B-4442-A080-2A645F2C6C9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922838" y="2701925"/>
              <a:ext cx="452438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2" name="Straight Connector 31">
              <a:extLst>
                <a:ext uri="{FF2B5EF4-FFF2-40B4-BE49-F238E27FC236}">
                  <a16:creationId xmlns:a16="http://schemas.microsoft.com/office/drawing/2014/main" id="{7522617D-8BCB-8440-A9CC-C029D8EED67A}"/>
                </a:ext>
              </a:extLst>
            </p:cNvPr>
            <p:cNvCxnSpPr>
              <a:cxnSpLocks noChangeShapeType="1"/>
              <a:stCxn id="51216" idx="0"/>
            </p:cNvCxnSpPr>
            <p:nvPr/>
          </p:nvCxnSpPr>
          <p:spPr bwMode="auto">
            <a:xfrm rot="16200000" flipV="1">
              <a:off x="632618" y="2018507"/>
              <a:ext cx="969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3" name="Straight Arrow Connector 33">
              <a:extLst>
                <a:ext uri="{FF2B5EF4-FFF2-40B4-BE49-F238E27FC236}">
                  <a16:creationId xmlns:a16="http://schemas.microsoft.com/office/drawing/2014/main" id="{4376D0F7-47BE-054F-B300-BC7381935B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17600" y="1533525"/>
              <a:ext cx="175418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4" name="Straight Connector 35">
              <a:extLst>
                <a:ext uri="{FF2B5EF4-FFF2-40B4-BE49-F238E27FC236}">
                  <a16:creationId xmlns:a16="http://schemas.microsoft.com/office/drawing/2014/main" id="{4F30B744-16C5-FD4A-B6D6-2B96B792B74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62688" y="1533525"/>
              <a:ext cx="1727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5" name="Straight Arrow Connector 37">
              <a:extLst>
                <a:ext uri="{FF2B5EF4-FFF2-40B4-BE49-F238E27FC236}">
                  <a16:creationId xmlns:a16="http://schemas.microsoft.com/office/drawing/2014/main" id="{A3BCA913-175E-B846-AF25-4027E0083F74}"/>
                </a:ext>
              </a:extLst>
            </p:cNvPr>
            <p:cNvCxnSpPr>
              <a:cxnSpLocks noChangeShapeType="1"/>
              <a:endCxn id="51217" idx="0"/>
            </p:cNvCxnSpPr>
            <p:nvPr/>
          </p:nvCxnSpPr>
          <p:spPr bwMode="auto">
            <a:xfrm rot="16200000" flipH="1">
              <a:off x="7515225" y="2009776"/>
              <a:ext cx="968375" cy="19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6" name="Straight Arrow Connector 39">
              <a:extLst>
                <a:ext uri="{FF2B5EF4-FFF2-40B4-BE49-F238E27FC236}">
                  <a16:creationId xmlns:a16="http://schemas.microsoft.com/office/drawing/2014/main" id="{32ABB3D2-455F-0448-830B-6051A654D01F}"/>
                </a:ext>
              </a:extLst>
            </p:cNvPr>
            <p:cNvCxnSpPr>
              <a:cxnSpLocks noChangeShapeType="1"/>
              <a:stCxn id="51203" idx="0"/>
              <a:endCxn id="51207" idx="2"/>
            </p:cNvCxnSpPr>
            <p:nvPr/>
          </p:nvCxnSpPr>
          <p:spPr bwMode="auto">
            <a:xfrm rot="5400000" flipH="1" flipV="1">
              <a:off x="4310063" y="4572000"/>
              <a:ext cx="515938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7" name="Straight Arrow Connector 41">
              <a:extLst>
                <a:ext uri="{FF2B5EF4-FFF2-40B4-BE49-F238E27FC236}">
                  <a16:creationId xmlns:a16="http://schemas.microsoft.com/office/drawing/2014/main" id="{1EC844E1-FC41-104F-856F-2D57FCDB05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1801813" y="4545013"/>
              <a:ext cx="1069975" cy="7477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8" name="Straight Arrow Connector 43">
              <a:extLst>
                <a:ext uri="{FF2B5EF4-FFF2-40B4-BE49-F238E27FC236}">
                  <a16:creationId xmlns:a16="http://schemas.microsoft.com/office/drawing/2014/main" id="{058B5FAC-DFCE-134C-B11F-DAD45A5317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262688" y="4545013"/>
              <a:ext cx="1062037" cy="7477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9" name="Straight Connector 45">
              <a:extLst>
                <a:ext uri="{FF2B5EF4-FFF2-40B4-BE49-F238E27FC236}">
                  <a16:creationId xmlns:a16="http://schemas.microsoft.com/office/drawing/2014/main" id="{34AF3492-DE1F-A44B-A01F-E743533129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2368550" y="4327526"/>
              <a:ext cx="517525" cy="488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30" name="Straight Connector 47">
              <a:extLst>
                <a:ext uri="{FF2B5EF4-FFF2-40B4-BE49-F238E27FC236}">
                  <a16:creationId xmlns:a16="http://schemas.microsoft.com/office/drawing/2014/main" id="{F9E3B1E1-9A24-024E-9CC8-7F62AE4D671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1418432" y="3348831"/>
              <a:ext cx="19304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31" name="Straight Arrow Connector 49">
              <a:extLst>
                <a:ext uri="{FF2B5EF4-FFF2-40B4-BE49-F238E27FC236}">
                  <a16:creationId xmlns:a16="http://schemas.microsoft.com/office/drawing/2014/main" id="{07B30169-887D-EB4E-AF2A-DD4452E119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84425" y="2244725"/>
              <a:ext cx="487363" cy="139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32" name="Straight Arrow Connector 53">
              <a:extLst>
                <a:ext uri="{FF2B5EF4-FFF2-40B4-BE49-F238E27FC236}">
                  <a16:creationId xmlns:a16="http://schemas.microsoft.com/office/drawing/2014/main" id="{8099A8CE-EB53-A545-B5E4-A16AE21B4CC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892675" y="4572000"/>
              <a:ext cx="515938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4BE244E-F62E-B24F-97FE-A6DA8830F0F8}"/>
              </a:ext>
            </a:extLst>
          </p:cNvPr>
          <p:cNvSpPr txBox="1"/>
          <p:nvPr/>
        </p:nvSpPr>
        <p:spPr>
          <a:xfrm>
            <a:off x="457200" y="6470650"/>
            <a:ext cx="2694071" cy="21544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From Prof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Onur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Mutlu’s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presentation</a:t>
            </a:r>
          </a:p>
        </p:txBody>
      </p:sp>
    </p:spTree>
    <p:extLst>
      <p:ext uri="{BB962C8B-B14F-4D97-AF65-F5344CB8AC3E}">
        <p14:creationId xmlns:p14="http://schemas.microsoft.com/office/powerpoint/2010/main" val="5789847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A284E47D-00E6-5D49-B46C-80CD010A68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915400" cy="10668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Von Neumann Model</a:t>
            </a:r>
          </a:p>
        </p:txBody>
      </p:sp>
      <p:sp>
        <p:nvSpPr>
          <p:cNvPr id="52227" name="Rectangle 4">
            <a:extLst>
              <a:ext uri="{FF2B5EF4-FFF2-40B4-BE49-F238E27FC236}">
                <a16:creationId xmlns:a16="http://schemas.microsoft.com/office/drawing/2014/main" id="{A41FB66F-E44F-4F47-A4E8-B273115D3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4830763"/>
            <a:ext cx="3390900" cy="13858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latin typeface="Arial" panose="020B0604020202020204" pitchFamily="34" charset="0"/>
            </a:endParaRPr>
          </a:p>
        </p:txBody>
      </p:sp>
      <p:sp>
        <p:nvSpPr>
          <p:cNvPr id="52228" name="TextBox 7">
            <a:extLst>
              <a:ext uri="{FF2B5EF4-FFF2-40B4-BE49-F238E27FC236}">
                <a16:creationId xmlns:a16="http://schemas.microsoft.com/office/drawing/2014/main" id="{8FE47828-B582-E943-BB26-36E7C4232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040313"/>
            <a:ext cx="19065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>
                <a:latin typeface="Arial" panose="020B0604020202020204" pitchFamily="34" charset="0"/>
              </a:rPr>
              <a:t>CONTROL UNIT</a:t>
            </a:r>
          </a:p>
        </p:txBody>
      </p:sp>
      <p:sp>
        <p:nvSpPr>
          <p:cNvPr id="52229" name="TextBox 8">
            <a:extLst>
              <a:ext uri="{FF2B5EF4-FFF2-40B4-BE49-F238E27FC236}">
                <a16:creationId xmlns:a16="http://schemas.microsoft.com/office/drawing/2014/main" id="{40083CD7-5215-0149-BEA5-9D5206D8F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9925" y="5649913"/>
            <a:ext cx="1057275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>
                <a:latin typeface="Arial" panose="020B0604020202020204" pitchFamily="34" charset="0"/>
              </a:rPr>
              <a:t>PC or IP</a:t>
            </a:r>
          </a:p>
        </p:txBody>
      </p:sp>
      <p:sp>
        <p:nvSpPr>
          <p:cNvPr id="52230" name="TextBox 9">
            <a:extLst>
              <a:ext uri="{FF2B5EF4-FFF2-40B4-BE49-F238E27FC236}">
                <a16:creationId xmlns:a16="http://schemas.microsoft.com/office/drawing/2014/main" id="{03D5470F-D556-434B-9269-698357A3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050" y="5649913"/>
            <a:ext cx="147955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>
                <a:latin typeface="Arial" panose="020B0604020202020204" pitchFamily="34" charset="0"/>
              </a:rPr>
              <a:t>Inst Register</a:t>
            </a:r>
          </a:p>
        </p:txBody>
      </p:sp>
      <p:sp>
        <p:nvSpPr>
          <p:cNvPr id="52231" name="Rectangle 10">
            <a:extLst>
              <a:ext uri="{FF2B5EF4-FFF2-40B4-BE49-F238E27FC236}">
                <a16:creationId xmlns:a16="http://schemas.microsoft.com/office/drawing/2014/main" id="{BC5AD66B-532A-C249-9FA8-11D1DE375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2927350"/>
            <a:ext cx="3390900" cy="13858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latin typeface="Arial" panose="020B0604020202020204" pitchFamily="34" charset="0"/>
            </a:endParaRPr>
          </a:p>
        </p:txBody>
      </p:sp>
      <p:sp>
        <p:nvSpPr>
          <p:cNvPr id="52232" name="TextBox 11">
            <a:extLst>
              <a:ext uri="{FF2B5EF4-FFF2-40B4-BE49-F238E27FC236}">
                <a16:creationId xmlns:a16="http://schemas.microsoft.com/office/drawing/2014/main" id="{E8B84009-6660-3E4C-A6D9-9EBDC5BD1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7413" y="2982913"/>
            <a:ext cx="2325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>
                <a:latin typeface="Arial" panose="020B0604020202020204" pitchFamily="34" charset="0"/>
              </a:rPr>
              <a:t>PROCESSING UNIT</a:t>
            </a:r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D3D19755-CAE4-B946-B06A-F54FD1AEA70C}"/>
              </a:ext>
            </a:extLst>
          </p:cNvPr>
          <p:cNvSpPr/>
          <p:nvPr/>
        </p:nvSpPr>
        <p:spPr bwMode="auto">
          <a:xfrm rot="10800000">
            <a:off x="3378200" y="3548063"/>
            <a:ext cx="914400" cy="490537"/>
          </a:xfrm>
          <a:prstGeom prst="trapezoi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b="0">
              <a:ea typeface="+mn-ea"/>
              <a:cs typeface="ＭＳ Ｐゴシック" charset="0"/>
            </a:endParaRPr>
          </a:p>
        </p:txBody>
      </p:sp>
      <p:sp>
        <p:nvSpPr>
          <p:cNvPr id="52234" name="TextBox 14">
            <a:extLst>
              <a:ext uri="{FF2B5EF4-FFF2-40B4-BE49-F238E27FC236}">
                <a16:creationId xmlns:a16="http://schemas.microsoft.com/office/drawing/2014/main" id="{7AA89D7D-CE1E-BF4C-9248-B6AE7CCCD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488" y="3586163"/>
            <a:ext cx="633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>
                <a:latin typeface="Arial" panose="020B0604020202020204" pitchFamily="34" charset="0"/>
              </a:rPr>
              <a:t>ALU</a:t>
            </a:r>
          </a:p>
        </p:txBody>
      </p:sp>
      <p:sp>
        <p:nvSpPr>
          <p:cNvPr id="52235" name="TextBox 15">
            <a:extLst>
              <a:ext uri="{FF2B5EF4-FFF2-40B4-BE49-F238E27FC236}">
                <a16:creationId xmlns:a16="http://schemas.microsoft.com/office/drawing/2014/main" id="{F8E51D1E-8FC9-1A4F-BFDE-AB6B7F80B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2838" y="3548063"/>
            <a:ext cx="82550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>
                <a:latin typeface="Arial" panose="020B0604020202020204" pitchFamily="34" charset="0"/>
              </a:rPr>
              <a:t>TEMP</a:t>
            </a:r>
          </a:p>
        </p:txBody>
      </p:sp>
      <p:sp>
        <p:nvSpPr>
          <p:cNvPr id="52236" name="Rectangle 16">
            <a:extLst>
              <a:ext uri="{FF2B5EF4-FFF2-40B4-BE49-F238E27FC236}">
                <a16:creationId xmlns:a16="http://schemas.microsoft.com/office/drawing/2014/main" id="{0D1C5761-7B78-4843-84C4-77F1F9ED6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1090613"/>
            <a:ext cx="3390900" cy="13843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52237" name="TextBox 17">
            <a:extLst>
              <a:ext uri="{FF2B5EF4-FFF2-40B4-BE49-F238E27FC236}">
                <a16:creationId xmlns:a16="http://schemas.microsoft.com/office/drawing/2014/main" id="{74EEEFD9-AD41-BE47-B509-D8D833924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650" y="1090613"/>
            <a:ext cx="1219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>
                <a:latin typeface="Arial" panose="020B0604020202020204" pitchFamily="34" charset="0"/>
              </a:rPr>
              <a:t>MEMORY</a:t>
            </a:r>
          </a:p>
        </p:txBody>
      </p:sp>
      <p:sp>
        <p:nvSpPr>
          <p:cNvPr id="19470" name="TextBox 18">
            <a:extLst>
              <a:ext uri="{FF2B5EF4-FFF2-40B4-BE49-F238E27FC236}">
                <a16:creationId xmlns:a16="http://schemas.microsoft.com/office/drawing/2014/main" id="{116A5C1F-73CD-1047-807E-B8B15FB76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225" y="1533525"/>
            <a:ext cx="1724025" cy="3698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 b="0">
                <a:latin typeface="Arial" charset="0"/>
              </a:rPr>
              <a:t>Mem </a:t>
            </a:r>
            <a:r>
              <a:rPr lang="en-US" altLang="en-US" sz="1800" b="0" dirty="0" err="1">
                <a:latin typeface="Arial" charset="0"/>
              </a:rPr>
              <a:t>Addr</a:t>
            </a:r>
            <a:r>
              <a:rPr lang="en-US" altLang="en-US" sz="1800" b="0" dirty="0">
                <a:latin typeface="Arial" charset="0"/>
              </a:rPr>
              <a:t> </a:t>
            </a:r>
            <a:r>
              <a:rPr lang="en-US" altLang="en-US" sz="1800" b="0" dirty="0" err="1">
                <a:latin typeface="Arial" charset="0"/>
              </a:rPr>
              <a:t>Reg</a:t>
            </a:r>
            <a:endParaRPr lang="en-US" altLang="en-US" sz="1800" b="0" dirty="0">
              <a:latin typeface="Arial" charset="0"/>
            </a:endParaRPr>
          </a:p>
        </p:txBody>
      </p:sp>
      <p:sp>
        <p:nvSpPr>
          <p:cNvPr id="19471" name="TextBox 19">
            <a:extLst>
              <a:ext uri="{FF2B5EF4-FFF2-40B4-BE49-F238E27FC236}">
                <a16:creationId xmlns:a16="http://schemas.microsoft.com/office/drawing/2014/main" id="{49C03080-ED44-3742-BC4C-9A5F48816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813" y="1981200"/>
            <a:ext cx="1736725" cy="3698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 b="0">
                <a:latin typeface="Arial" charset="0"/>
              </a:rPr>
              <a:t>Mem Data Reg</a:t>
            </a:r>
          </a:p>
        </p:txBody>
      </p:sp>
      <p:sp>
        <p:nvSpPr>
          <p:cNvPr id="52240" name="Rectangle 20">
            <a:extLst>
              <a:ext uri="{FF2B5EF4-FFF2-40B4-BE49-F238E27FC236}">
                <a16:creationId xmlns:a16="http://schemas.microsoft.com/office/drawing/2014/main" id="{F8A76CD9-BAB1-0E49-A2D8-E3D33A5A1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3" y="2503488"/>
            <a:ext cx="1604962" cy="204152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latin typeface="Arial" panose="020B0604020202020204" pitchFamily="34" charset="0"/>
            </a:endParaRPr>
          </a:p>
        </p:txBody>
      </p:sp>
      <p:sp>
        <p:nvSpPr>
          <p:cNvPr id="52241" name="Rectangle 21">
            <a:extLst>
              <a:ext uri="{FF2B5EF4-FFF2-40B4-BE49-F238E27FC236}">
                <a16:creationId xmlns:a16="http://schemas.microsoft.com/office/drawing/2014/main" id="{4782B961-9378-1F4B-A40D-15565118E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663" y="2503488"/>
            <a:ext cx="1606550" cy="204152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latin typeface="Arial" panose="020B0604020202020204" pitchFamily="34" charset="0"/>
            </a:endParaRPr>
          </a:p>
        </p:txBody>
      </p:sp>
      <p:sp>
        <p:nvSpPr>
          <p:cNvPr id="52242" name="TextBox 22">
            <a:extLst>
              <a:ext uri="{FF2B5EF4-FFF2-40B4-BE49-F238E27FC236}">
                <a16:creationId xmlns:a16="http://schemas.microsoft.com/office/drawing/2014/main" id="{B71F7834-2D40-8440-A8BC-71AFEBBE7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960688"/>
            <a:ext cx="1000125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>
                <a:latin typeface="Arial" panose="020B0604020202020204" pitchFamily="34" charset="0"/>
              </a:rPr>
              <a:t>INPUT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b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Arial" panose="020B0604020202020204" pitchFamily="34" charset="0"/>
              </a:rPr>
              <a:t>Keyboard,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Arial" panose="020B0604020202020204" pitchFamily="34" charset="0"/>
              </a:rPr>
              <a:t>Mouse,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Arial" panose="020B0604020202020204" pitchFamily="34" charset="0"/>
              </a:rPr>
              <a:t>Disk</a:t>
            </a:r>
            <a:r>
              <a:rPr lang="mr-IN" altLang="en-US" sz="1400" b="0">
                <a:latin typeface="Arial" panose="020B0604020202020204" pitchFamily="34" charset="0"/>
              </a:rPr>
              <a:t>…</a:t>
            </a:r>
            <a:endParaRPr lang="en-US" altLang="en-US" sz="1400" b="0">
              <a:latin typeface="Arial" panose="020B0604020202020204" pitchFamily="34" charset="0"/>
            </a:endParaRPr>
          </a:p>
        </p:txBody>
      </p:sp>
      <p:sp>
        <p:nvSpPr>
          <p:cNvPr id="52243" name="TextBox 23">
            <a:extLst>
              <a:ext uri="{FF2B5EF4-FFF2-40B4-BE49-F238E27FC236}">
                <a16:creationId xmlns:a16="http://schemas.microsoft.com/office/drawing/2014/main" id="{BA01FF36-9F6A-B14C-B20F-5E5529FA6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960688"/>
            <a:ext cx="1133475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>
                <a:latin typeface="Arial" panose="020B0604020202020204" pitchFamily="34" charset="0"/>
              </a:rPr>
              <a:t>OUTPUT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b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Arial" panose="020B0604020202020204" pitchFamily="34" charset="0"/>
              </a:rPr>
              <a:t>Monitor,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Arial" panose="020B0604020202020204" pitchFamily="34" charset="0"/>
              </a:rPr>
              <a:t>Printer,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Arial" panose="020B0604020202020204" pitchFamily="34" charset="0"/>
              </a:rPr>
              <a:t>Disk</a:t>
            </a:r>
            <a:r>
              <a:rPr lang="mr-IN" altLang="en-US" sz="1400" b="0">
                <a:latin typeface="Arial" panose="020B0604020202020204" pitchFamily="34" charset="0"/>
              </a:rPr>
              <a:t>…</a:t>
            </a:r>
            <a:endParaRPr lang="en-US" altLang="en-US" sz="1400" b="0">
              <a:latin typeface="Arial" panose="020B0604020202020204" pitchFamily="34" charset="0"/>
            </a:endParaRPr>
          </a:p>
        </p:txBody>
      </p:sp>
      <p:cxnSp>
        <p:nvCxnSpPr>
          <p:cNvPr id="52244" name="Straight Arrow Connector 25">
            <a:extLst>
              <a:ext uri="{FF2B5EF4-FFF2-40B4-BE49-F238E27FC236}">
                <a16:creationId xmlns:a16="http://schemas.microsoft.com/office/drawing/2014/main" id="{A4992527-11B6-F64B-8072-000B92E4DDC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703638" y="2701925"/>
            <a:ext cx="45243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5" name="Straight Arrow Connector 29">
            <a:extLst>
              <a:ext uri="{FF2B5EF4-FFF2-40B4-BE49-F238E27FC236}">
                <a16:creationId xmlns:a16="http://schemas.microsoft.com/office/drawing/2014/main" id="{8D5F7D1E-C978-954B-946F-813918CA181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922838" y="2701925"/>
            <a:ext cx="45243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6" name="Straight Connector 31">
            <a:extLst>
              <a:ext uri="{FF2B5EF4-FFF2-40B4-BE49-F238E27FC236}">
                <a16:creationId xmlns:a16="http://schemas.microsoft.com/office/drawing/2014/main" id="{F3B08A08-9F98-9E4D-8519-BB173EE84ED4}"/>
              </a:ext>
            </a:extLst>
          </p:cNvPr>
          <p:cNvCxnSpPr>
            <a:cxnSpLocks noChangeShapeType="1"/>
            <a:stCxn id="52240" idx="0"/>
          </p:cNvCxnSpPr>
          <p:nvPr/>
        </p:nvCxnSpPr>
        <p:spPr bwMode="auto">
          <a:xfrm rot="16200000" flipV="1">
            <a:off x="632618" y="2018507"/>
            <a:ext cx="969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7" name="Straight Arrow Connector 33">
            <a:extLst>
              <a:ext uri="{FF2B5EF4-FFF2-40B4-BE49-F238E27FC236}">
                <a16:creationId xmlns:a16="http://schemas.microsoft.com/office/drawing/2014/main" id="{517E324A-50DD-B54C-8A75-3B95E8C0044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17600" y="1533525"/>
            <a:ext cx="17541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8" name="Straight Connector 35">
            <a:extLst>
              <a:ext uri="{FF2B5EF4-FFF2-40B4-BE49-F238E27FC236}">
                <a16:creationId xmlns:a16="http://schemas.microsoft.com/office/drawing/2014/main" id="{22DB8EE8-C424-3047-B3DF-55D9D9D4156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62688" y="1533525"/>
            <a:ext cx="1727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9" name="Straight Arrow Connector 37">
            <a:extLst>
              <a:ext uri="{FF2B5EF4-FFF2-40B4-BE49-F238E27FC236}">
                <a16:creationId xmlns:a16="http://schemas.microsoft.com/office/drawing/2014/main" id="{929BD8EA-56FC-5448-B639-775B06CA2DF0}"/>
              </a:ext>
            </a:extLst>
          </p:cNvPr>
          <p:cNvCxnSpPr>
            <a:cxnSpLocks noChangeShapeType="1"/>
            <a:endCxn id="52241" idx="0"/>
          </p:cNvCxnSpPr>
          <p:nvPr/>
        </p:nvCxnSpPr>
        <p:spPr bwMode="auto">
          <a:xfrm rot="16200000" flipH="1">
            <a:off x="7515225" y="2009776"/>
            <a:ext cx="968375" cy="19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50" name="Straight Arrow Connector 39">
            <a:extLst>
              <a:ext uri="{FF2B5EF4-FFF2-40B4-BE49-F238E27FC236}">
                <a16:creationId xmlns:a16="http://schemas.microsoft.com/office/drawing/2014/main" id="{BB687B51-EC89-9647-B5BE-C06A35C07335}"/>
              </a:ext>
            </a:extLst>
          </p:cNvPr>
          <p:cNvCxnSpPr>
            <a:cxnSpLocks noChangeShapeType="1"/>
            <a:stCxn id="52227" idx="0"/>
            <a:endCxn id="52231" idx="2"/>
          </p:cNvCxnSpPr>
          <p:nvPr/>
        </p:nvCxnSpPr>
        <p:spPr bwMode="auto">
          <a:xfrm rot="5400000" flipH="1" flipV="1">
            <a:off x="4310063" y="4572000"/>
            <a:ext cx="51593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51" name="Straight Arrow Connector 41">
            <a:extLst>
              <a:ext uri="{FF2B5EF4-FFF2-40B4-BE49-F238E27FC236}">
                <a16:creationId xmlns:a16="http://schemas.microsoft.com/office/drawing/2014/main" id="{743C1A24-1227-9F4F-B903-949595DE88F4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801813" y="4545013"/>
            <a:ext cx="1069975" cy="74771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52" name="Straight Arrow Connector 43">
            <a:extLst>
              <a:ext uri="{FF2B5EF4-FFF2-40B4-BE49-F238E27FC236}">
                <a16:creationId xmlns:a16="http://schemas.microsoft.com/office/drawing/2014/main" id="{19C46B8C-EE12-2E42-B975-91C3C06FE86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262688" y="4545013"/>
            <a:ext cx="1062037" cy="74771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53" name="Straight Connector 45">
            <a:extLst>
              <a:ext uri="{FF2B5EF4-FFF2-40B4-BE49-F238E27FC236}">
                <a16:creationId xmlns:a16="http://schemas.microsoft.com/office/drawing/2014/main" id="{8AFA2B69-B174-C641-A609-16F924045D6B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2368550" y="4327526"/>
            <a:ext cx="517525" cy="488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54" name="Straight Connector 47">
            <a:extLst>
              <a:ext uri="{FF2B5EF4-FFF2-40B4-BE49-F238E27FC236}">
                <a16:creationId xmlns:a16="http://schemas.microsoft.com/office/drawing/2014/main" id="{8D0CA1C8-5A6B-0747-90E4-FCF5420EE0D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1418432" y="3348831"/>
            <a:ext cx="1930400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55" name="Straight Arrow Connector 49">
            <a:extLst>
              <a:ext uri="{FF2B5EF4-FFF2-40B4-BE49-F238E27FC236}">
                <a16:creationId xmlns:a16="http://schemas.microsoft.com/office/drawing/2014/main" id="{892F15DC-4188-5148-9A86-BD0C11ABEC4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384425" y="2244725"/>
            <a:ext cx="487363" cy="1397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56" name="Straight Arrow Connector 53">
            <a:extLst>
              <a:ext uri="{FF2B5EF4-FFF2-40B4-BE49-F238E27FC236}">
                <a16:creationId xmlns:a16="http://schemas.microsoft.com/office/drawing/2014/main" id="{434CD0A8-348B-5641-8D7F-5545D4D6632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892675" y="4572000"/>
            <a:ext cx="51593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4BCACA4-725E-4C4D-A5E0-9E874CDADA56}"/>
              </a:ext>
            </a:extLst>
          </p:cNvPr>
          <p:cNvSpPr txBox="1"/>
          <p:nvPr/>
        </p:nvSpPr>
        <p:spPr>
          <a:xfrm>
            <a:off x="457200" y="6470650"/>
            <a:ext cx="2694071" cy="21544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From Prof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Onur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Mutlu’s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presentation</a:t>
            </a:r>
          </a:p>
        </p:txBody>
      </p:sp>
    </p:spTree>
    <p:extLst>
      <p:ext uri="{BB962C8B-B14F-4D97-AF65-F5344CB8AC3E}">
        <p14:creationId xmlns:p14="http://schemas.microsoft.com/office/powerpoint/2010/main" val="21805737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:a16="http://schemas.microsoft.com/office/drawing/2014/main" id="{111231F8-B5E6-9B44-80F2-943BFDF62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Accessing Memory: 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MAR and MDR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2C29C8C6-3174-7742-AE43-D09C70BBB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charset="2"/>
              <a:buChar char="n"/>
              <a:defRPr/>
            </a:pPr>
            <a:r>
              <a:rPr lang="en-US" altLang="en-US" dirty="0">
                <a:ea typeface="ＭＳ Ｐゴシック" charset="-128"/>
              </a:rPr>
              <a:t>There are two ways of </a:t>
            </a:r>
            <a:r>
              <a:rPr lang="en-US" altLang="en-US" dirty="0">
                <a:solidFill>
                  <a:srgbClr val="0070C0"/>
                </a:solidFill>
                <a:ea typeface="ＭＳ Ｐゴシック" charset="-128"/>
              </a:rPr>
              <a:t>accessing memory</a:t>
            </a:r>
          </a:p>
          <a:p>
            <a:pPr lvl="1">
              <a:defRPr/>
            </a:pPr>
            <a:r>
              <a:rPr lang="en-US" altLang="en-US" dirty="0">
                <a:solidFill>
                  <a:srgbClr val="00B050"/>
                </a:solidFill>
                <a:ea typeface="ＭＳ Ｐゴシック" charset="-128"/>
              </a:rPr>
              <a:t>Reading </a:t>
            </a:r>
            <a:r>
              <a:rPr lang="en-US" altLang="en-US" dirty="0">
                <a:ea typeface="ＭＳ Ｐゴシック" charset="-128"/>
              </a:rPr>
              <a:t>or</a:t>
            </a:r>
            <a:r>
              <a:rPr lang="en-US" altLang="en-US" dirty="0">
                <a:solidFill>
                  <a:srgbClr val="00B050"/>
                </a:solidFill>
                <a:ea typeface="ＭＳ Ｐゴシック" charset="-128"/>
              </a:rPr>
              <a:t> loading</a:t>
            </a:r>
          </a:p>
          <a:p>
            <a:pPr lvl="1">
              <a:defRPr/>
            </a:pPr>
            <a:r>
              <a:rPr lang="en-US" altLang="en-US" dirty="0">
                <a:solidFill>
                  <a:srgbClr val="00B050"/>
                </a:solidFill>
                <a:ea typeface="ＭＳ Ｐゴシック" charset="-128"/>
              </a:rPr>
              <a:t>Writing </a:t>
            </a:r>
            <a:r>
              <a:rPr lang="en-US" altLang="en-US" dirty="0">
                <a:ea typeface="ＭＳ Ｐゴシック" charset="-128"/>
              </a:rPr>
              <a:t>or</a:t>
            </a:r>
            <a:r>
              <a:rPr lang="en-US" altLang="en-US" dirty="0">
                <a:solidFill>
                  <a:srgbClr val="00B050"/>
                </a:solidFill>
                <a:ea typeface="ＭＳ Ｐゴシック" charset="-128"/>
              </a:rPr>
              <a:t> storing</a:t>
            </a:r>
          </a:p>
          <a:p>
            <a:pPr>
              <a:buFont typeface="Wingdings" charset="2"/>
              <a:buChar char="n"/>
              <a:defRPr/>
            </a:pPr>
            <a:r>
              <a:rPr lang="en-US" altLang="en-US" dirty="0">
                <a:solidFill>
                  <a:srgbClr val="0070C0"/>
                </a:solidFill>
                <a:ea typeface="ＭＳ Ｐゴシック" charset="-128"/>
              </a:rPr>
              <a:t>Two registers</a:t>
            </a:r>
            <a:r>
              <a:rPr lang="en-US" altLang="en-US" dirty="0">
                <a:ea typeface="ＭＳ Ｐゴシック" charset="-128"/>
              </a:rPr>
              <a:t> are necessary to access memory</a:t>
            </a:r>
          </a:p>
          <a:p>
            <a:pPr lvl="1">
              <a:defRPr/>
            </a:pPr>
            <a:r>
              <a:rPr lang="en-US" altLang="en-US" dirty="0">
                <a:ea typeface="ＭＳ Ｐゴシック" charset="-128"/>
              </a:rPr>
              <a:t>Memory Address Register (</a:t>
            </a:r>
            <a:r>
              <a:rPr lang="en-US" altLang="en-US" dirty="0">
                <a:solidFill>
                  <a:srgbClr val="0070C0"/>
                </a:solidFill>
                <a:ea typeface="ＭＳ Ｐゴシック" charset="-128"/>
              </a:rPr>
              <a:t>MAR</a:t>
            </a:r>
            <a:r>
              <a:rPr lang="en-US" altLang="en-US" dirty="0">
                <a:ea typeface="ＭＳ Ｐゴシック" charset="-128"/>
              </a:rPr>
              <a:t>)</a:t>
            </a:r>
          </a:p>
          <a:p>
            <a:pPr lvl="1">
              <a:defRPr/>
            </a:pPr>
            <a:r>
              <a:rPr lang="en-US" altLang="en-US" dirty="0">
                <a:ea typeface="ＭＳ Ｐゴシック" charset="-128"/>
              </a:rPr>
              <a:t>Memory Data Register (</a:t>
            </a:r>
            <a:r>
              <a:rPr lang="en-US" altLang="en-US" dirty="0">
                <a:solidFill>
                  <a:srgbClr val="0070C0"/>
                </a:solidFill>
                <a:ea typeface="ＭＳ Ｐゴシック" charset="-128"/>
              </a:rPr>
              <a:t>MDR</a:t>
            </a:r>
            <a:r>
              <a:rPr lang="en-US" altLang="en-US" dirty="0">
                <a:ea typeface="ＭＳ Ｐゴシック" charset="-128"/>
              </a:rPr>
              <a:t>)</a:t>
            </a:r>
          </a:p>
          <a:p>
            <a:pPr>
              <a:buFont typeface="Wingdings" charset="2"/>
              <a:buChar char="n"/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To read</a:t>
            </a:r>
          </a:p>
          <a:p>
            <a:pPr lvl="1">
              <a:defRPr/>
            </a:pPr>
            <a:r>
              <a:rPr lang="en-US" altLang="en-US" dirty="0">
                <a:ea typeface="ＭＳ Ｐゴシック" charset="-128"/>
              </a:rPr>
              <a:t>Step 1: Load the </a:t>
            </a:r>
            <a:r>
              <a:rPr lang="en-US" altLang="en-US" dirty="0">
                <a:solidFill>
                  <a:srgbClr val="0070C0"/>
                </a:solidFill>
                <a:ea typeface="ＭＳ Ｐゴシック" charset="-128"/>
              </a:rPr>
              <a:t>MAR with the address</a:t>
            </a:r>
          </a:p>
          <a:p>
            <a:pPr lvl="1">
              <a:defRPr/>
            </a:pPr>
            <a:r>
              <a:rPr lang="en-US" altLang="en-US" dirty="0">
                <a:ea typeface="ＭＳ Ｐゴシック" charset="-128"/>
              </a:rPr>
              <a:t>Step 2: </a:t>
            </a:r>
            <a:r>
              <a:rPr lang="en-US" altLang="en-US" dirty="0">
                <a:solidFill>
                  <a:srgbClr val="0070C0"/>
                </a:solidFill>
                <a:ea typeface="ＭＳ Ｐゴシック" charset="-128"/>
              </a:rPr>
              <a:t>Data</a:t>
            </a:r>
            <a:r>
              <a:rPr lang="en-US" altLang="en-US" dirty="0">
                <a:ea typeface="ＭＳ Ｐゴシック" charset="-128"/>
              </a:rPr>
              <a:t> is placed </a:t>
            </a:r>
            <a:r>
              <a:rPr lang="en-US" altLang="en-US" dirty="0">
                <a:solidFill>
                  <a:srgbClr val="0432FF"/>
                </a:solidFill>
                <a:ea typeface="ＭＳ Ｐゴシック" charset="-128"/>
              </a:rPr>
              <a:t>in </a:t>
            </a:r>
            <a:r>
              <a:rPr lang="en-US" altLang="en-US" dirty="0">
                <a:solidFill>
                  <a:srgbClr val="0070C0"/>
                </a:solidFill>
                <a:ea typeface="ＭＳ Ｐゴシック" charset="-128"/>
              </a:rPr>
              <a:t>MDR</a:t>
            </a:r>
          </a:p>
          <a:p>
            <a:pPr>
              <a:buFont typeface="Wingdings" charset="2"/>
              <a:buChar char="n"/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To write</a:t>
            </a:r>
          </a:p>
          <a:p>
            <a:pPr lvl="1">
              <a:defRPr/>
            </a:pPr>
            <a:r>
              <a:rPr lang="en-US" altLang="en-US" dirty="0">
                <a:ea typeface="ＭＳ Ｐゴシック" charset="-128"/>
              </a:rPr>
              <a:t>Step 1: Load the </a:t>
            </a:r>
            <a:r>
              <a:rPr lang="en-US" altLang="en-US" dirty="0">
                <a:solidFill>
                  <a:srgbClr val="0070C0"/>
                </a:solidFill>
                <a:ea typeface="ＭＳ Ｐゴシック" charset="-128"/>
              </a:rPr>
              <a:t>MAR with the address </a:t>
            </a:r>
            <a:r>
              <a:rPr lang="en-US" altLang="en-US" dirty="0">
                <a:ea typeface="ＭＳ Ｐゴシック" charset="-128"/>
              </a:rPr>
              <a:t>and the </a:t>
            </a:r>
            <a:r>
              <a:rPr lang="en-US" altLang="en-US" dirty="0">
                <a:solidFill>
                  <a:srgbClr val="0070C0"/>
                </a:solidFill>
                <a:ea typeface="ＭＳ Ｐゴシック" charset="-128"/>
              </a:rPr>
              <a:t>MDR with the data</a:t>
            </a:r>
          </a:p>
          <a:p>
            <a:pPr lvl="1">
              <a:defRPr/>
            </a:pPr>
            <a:r>
              <a:rPr lang="en-US" altLang="en-US" dirty="0">
                <a:ea typeface="ＭＳ Ｐゴシック" charset="-128"/>
              </a:rPr>
              <a:t>Step 2: Activate </a:t>
            </a:r>
            <a:r>
              <a:rPr lang="en-US" altLang="en-US" dirty="0">
                <a:solidFill>
                  <a:srgbClr val="0070C0"/>
                </a:solidFill>
                <a:ea typeface="ＭＳ Ｐゴシック" charset="-128"/>
              </a:rPr>
              <a:t>Write Enable </a:t>
            </a:r>
            <a:r>
              <a:rPr lang="en-US" altLang="en-US" dirty="0">
                <a:ea typeface="ＭＳ Ｐゴシック" charset="-128"/>
              </a:rPr>
              <a:t>signal</a:t>
            </a:r>
          </a:p>
        </p:txBody>
      </p:sp>
    </p:spTree>
    <p:extLst>
      <p:ext uri="{BB962C8B-B14F-4D97-AF65-F5344CB8AC3E}">
        <p14:creationId xmlns:p14="http://schemas.microsoft.com/office/powerpoint/2010/main" val="7590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94D2-DA09-CC4F-A0AA-8B6B6D4A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9345B-8D04-7A4A-BDA8-0FE69FF73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err="1">
                <a:ea typeface="ＭＳ Ｐゴシック" panose="020B0600070205080204" pitchFamily="34" charset="-128"/>
              </a:rPr>
              <a:t>Patt</a:t>
            </a:r>
            <a:r>
              <a:rPr lang="en-US" altLang="en-US" sz="2400" dirty="0">
                <a:ea typeface="ＭＳ Ｐゴシック" panose="020B0600070205080204" pitchFamily="34" charset="-128"/>
              </a:rPr>
              <a:t> and Patel book, Chapter </a:t>
            </a:r>
            <a:r>
              <a:rPr lang="en-US" altLang="en-US" dirty="0">
                <a:ea typeface="ＭＳ Ｐゴシック" panose="020B0600070205080204" pitchFamily="34" charset="-128"/>
              </a:rPr>
              <a:t>4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ja-JP" sz="2400" dirty="0">
                <a:ea typeface="ＭＳ Ｐゴシック" panose="020B0600070205080204" pitchFamily="34" charset="-128"/>
              </a:rPr>
              <a:t>Lecture slides of Prof </a:t>
            </a:r>
            <a:r>
              <a:rPr lang="en-US" altLang="ja-JP" sz="2400" dirty="0" err="1">
                <a:ea typeface="ＭＳ Ｐゴシック" panose="020B0600070205080204" pitchFamily="34" charset="-128"/>
              </a:rPr>
              <a:t>Onur</a:t>
            </a:r>
            <a:r>
              <a:rPr lang="en-US" altLang="ja-JP" sz="2400" dirty="0">
                <a:ea typeface="ＭＳ Ｐゴシック" panose="020B0600070205080204" pitchFamily="34" charset="-128"/>
              </a:rPr>
              <a:t> </a:t>
            </a:r>
            <a:r>
              <a:rPr lang="en-US" altLang="ja-JP" sz="2400" dirty="0" err="1">
                <a:ea typeface="ＭＳ Ｐゴシック" panose="020B0600070205080204" pitchFamily="34" charset="-128"/>
              </a:rPr>
              <a:t>Mutlu</a:t>
            </a:r>
            <a:r>
              <a:rPr lang="en-US" altLang="ja-JP" sz="2400" dirty="0">
                <a:ea typeface="ＭＳ Ｐゴシック" panose="020B0600070205080204" pitchFamily="34" charset="-128"/>
              </a:rPr>
              <a:t>, Course 18-447, Computer Architecture, Carnegie Mellon University</a:t>
            </a:r>
          </a:p>
          <a:p>
            <a:r>
              <a:rPr lang="en-US" altLang="ja-JP" dirty="0">
                <a:ea typeface="ＭＳ Ｐゴシック" panose="020B0600070205080204" pitchFamily="34" charset="-128"/>
              </a:rPr>
              <a:t>Computer Systems Book: Bryant and O’Hallaron, Chapter 2</a:t>
            </a:r>
            <a:endParaRPr lang="en-US" altLang="ja-JP" sz="2400" dirty="0">
              <a:ea typeface="ＭＳ Ｐゴシック" panose="020B0600070205080204" pitchFamily="34" charset="-128"/>
            </a:endParaRPr>
          </a:p>
          <a:p>
            <a:endParaRPr lang="en-US" altLang="ja-JP" sz="24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95063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8C3B25-873B-AB4B-AB3C-08CE7E991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564904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Registers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93E88-5C07-724E-91A5-829E5A9DEF8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45250"/>
            <a:ext cx="3086100" cy="365125"/>
          </a:xfrm>
        </p:spPr>
        <p:txBody>
          <a:bodyPr/>
          <a:lstStyle/>
          <a:p>
            <a:r>
              <a:rPr lang="en-US" dirty="0"/>
              <a:t>CS 211: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254480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>
            <a:extLst>
              <a:ext uri="{FF2B5EF4-FFF2-40B4-BE49-F238E27FC236}">
                <a16:creationId xmlns:a16="http://schemas.microsoft.com/office/drawing/2014/main" id="{41F5E361-A4EF-5241-BFFA-36D9FA9B4C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en-US">
                <a:ea typeface="ＭＳ Ｐゴシック" panose="020B0600070205080204" pitchFamily="34" charset="-128"/>
              </a:rPr>
              <a:t>Registers</a:t>
            </a:r>
          </a:p>
        </p:txBody>
      </p:sp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84713BC0-5370-CB4A-B2D9-2A71AFD5C2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Registers are very important part of  Processor </a:t>
            </a:r>
          </a:p>
          <a:p>
            <a:endParaRPr lang="en-US" altLang="en-US" dirty="0">
              <a:solidFill>
                <a:srgbClr val="C00000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Memory</a:t>
            </a:r>
            <a:r>
              <a:rPr lang="en-US" altLang="en-US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is big but slow</a:t>
            </a:r>
            <a:endParaRPr lang="en-US" altLang="en-US" dirty="0">
              <a:solidFill>
                <a:srgbClr val="00B050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Registers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Operate at processor speed (a few clock cycles)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Ensure fast access to operands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Typically one register contains </a:t>
            </a:r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one word</a:t>
            </a:r>
          </a:p>
          <a:p>
            <a:pPr marL="0" indent="0">
              <a:buNone/>
            </a:pPr>
            <a:endParaRPr lang="en-US" altLang="en-US" dirty="0">
              <a:solidFill>
                <a:srgbClr val="00B050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Register set or file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 set of registers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Register size = Word length = 32 bits (in MIPS)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38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56537-C164-7745-BEB6-DEBDA163E8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CS 211: Computer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2E8BC-8E1E-F047-9CA2-EC737712C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720"/>
            <a:ext cx="7735876" cy="5142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2B32E9-7CBD-CA4F-86B0-78670804D33E}"/>
              </a:ext>
            </a:extLst>
          </p:cNvPr>
          <p:cNvSpPr txBox="1"/>
          <p:nvPr/>
        </p:nvSpPr>
        <p:spPr>
          <a:xfrm>
            <a:off x="5364089" y="1348707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Register Access time: approx. 0.1 ns</a:t>
            </a:r>
          </a:p>
          <a:p>
            <a:pPr algn="r"/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A few processor cycles</a:t>
            </a:r>
          </a:p>
          <a:p>
            <a:pPr algn="r"/>
            <a:endParaRPr lang="en-US" sz="180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5FB745-82B0-9F47-8B15-5F0BBBE03950}"/>
              </a:ext>
            </a:extLst>
          </p:cNvPr>
          <p:cNvSpPr txBox="1"/>
          <p:nvPr/>
        </p:nvSpPr>
        <p:spPr>
          <a:xfrm>
            <a:off x="6156176" y="2359567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Cache Access time: 1-2 ns</a:t>
            </a:r>
          </a:p>
          <a:p>
            <a:endParaRPr lang="en-US" sz="1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819CDE-E9CD-9043-A916-869613CA6183}"/>
              </a:ext>
            </a:extLst>
          </p:cNvPr>
          <p:cNvSpPr txBox="1"/>
          <p:nvPr/>
        </p:nvSpPr>
        <p:spPr>
          <a:xfrm>
            <a:off x="5796136" y="2888996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  <a:latin typeface="Calibri" pitchFamily="34" charset="0"/>
              </a:rPr>
              <a:t>DRAM Access time : 50-150 ns</a:t>
            </a:r>
          </a:p>
          <a:p>
            <a:endParaRPr lang="en-US" sz="1800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3BF447-75D0-8C4A-8ACE-4417590B5D16}"/>
              </a:ext>
            </a:extLst>
          </p:cNvPr>
          <p:cNvSpPr txBox="1"/>
          <p:nvPr/>
        </p:nvSpPr>
        <p:spPr>
          <a:xfrm>
            <a:off x="5796136" y="3617391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SSD Access time : 40-100 micro second</a:t>
            </a:r>
          </a:p>
          <a:p>
            <a:pPr algn="r"/>
            <a:endParaRPr lang="en-US" sz="1800" dirty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FAA443-BE64-6F43-881B-8B7F3C4F46FE}"/>
              </a:ext>
            </a:extLst>
          </p:cNvPr>
          <p:cNvSpPr txBox="1"/>
          <p:nvPr/>
        </p:nvSpPr>
        <p:spPr>
          <a:xfrm>
            <a:off x="5627004" y="4350943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Hard Disk Access time : 10-15 </a:t>
            </a:r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milli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 second</a:t>
            </a:r>
          </a:p>
          <a:p>
            <a:pPr algn="r"/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BB91CE-E67E-554D-941F-22753C9F30E9}"/>
              </a:ext>
            </a:extLst>
          </p:cNvPr>
          <p:cNvSpPr txBox="1"/>
          <p:nvPr/>
        </p:nvSpPr>
        <p:spPr>
          <a:xfrm>
            <a:off x="6224627" y="5628224"/>
            <a:ext cx="2451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rgbClr val="FF9999"/>
                </a:solidFill>
                <a:latin typeface="Calibri" pitchFamily="34" charset="0"/>
              </a:rPr>
              <a:t>Tape Access time : 50-60 seconds</a:t>
            </a:r>
          </a:p>
          <a:p>
            <a:pPr algn="r"/>
            <a:endParaRPr lang="en-US" sz="1800" dirty="0">
              <a:solidFill>
                <a:srgbClr val="FF99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5374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426D50-D0DD-8D44-AC3E-7257B7EF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File Interactions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46BD6-EE78-E040-A10D-3027B95E687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45250"/>
            <a:ext cx="3086100" cy="365125"/>
          </a:xfrm>
        </p:spPr>
        <p:txBody>
          <a:bodyPr/>
          <a:lstStyle/>
          <a:p>
            <a:r>
              <a:rPr lang="en-US" dirty="0"/>
              <a:t>Ref: MIT Course: 6.004, 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06140-8068-B44A-BD10-2677D3F17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38" y="1412776"/>
            <a:ext cx="7965749" cy="45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13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991A94-9865-EF42-A67A-F2F917E7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today’s class, we will study..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579CDF-C034-A346-9F78-74F9AC0C4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in a computer?</a:t>
            </a:r>
          </a:p>
          <a:p>
            <a:r>
              <a:rPr lang="en-US" dirty="0"/>
              <a:t>Memory</a:t>
            </a:r>
          </a:p>
          <a:p>
            <a:pPr lvl="1"/>
            <a:r>
              <a:rPr lang="en-US" dirty="0"/>
              <a:t>Addressability – Address Space</a:t>
            </a:r>
          </a:p>
          <a:p>
            <a:pPr lvl="1"/>
            <a:r>
              <a:rPr lang="en-US" dirty="0"/>
              <a:t>Word-addressable Memory</a:t>
            </a:r>
          </a:p>
          <a:p>
            <a:pPr lvl="1"/>
            <a:r>
              <a:rPr lang="en-US" dirty="0"/>
              <a:t>Byte-addressable Memory</a:t>
            </a:r>
          </a:p>
          <a:p>
            <a:pPr lvl="1"/>
            <a:r>
              <a:rPr lang="en-US" dirty="0"/>
              <a:t>Big Endian vs Little Endian</a:t>
            </a:r>
          </a:p>
          <a:p>
            <a:r>
              <a:rPr lang="en-US" dirty="0"/>
              <a:t>How to interconnect different parts of a computer system?</a:t>
            </a:r>
          </a:p>
          <a:p>
            <a:r>
              <a:rPr lang="en-US" dirty="0"/>
              <a:t>Trivia – Digital Transformation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89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8C3B25-873B-AB4B-AB3C-08CE7E991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92" y="2780928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What is in a Computer?</a:t>
            </a:r>
          </a:p>
        </p:txBody>
      </p:sp>
    </p:spTree>
    <p:extLst>
      <p:ext uri="{BB962C8B-B14F-4D97-AF65-F5344CB8AC3E}">
        <p14:creationId xmlns:p14="http://schemas.microsoft.com/office/powerpoint/2010/main" val="137992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0EC83D-A1CE-1842-829E-9ABCA35D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a computer?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7A4BF1-ADF5-DE43-BB01-62AFDF413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256097"/>
            <a:ext cx="48387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46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EB5366-EE56-8C4E-B808-ECD356FF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get work done by computer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86E280-D959-DB4B-8794-B4B1E8264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We need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Computer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Data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Program: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/>
              <a:t>A set of instructions</a:t>
            </a:r>
          </a:p>
          <a:p>
            <a:pPr lvl="2"/>
            <a:r>
              <a:rPr lang="en-US" sz="2800" dirty="0">
                <a:solidFill>
                  <a:srgbClr val="0070C0"/>
                </a:solidFill>
              </a:rPr>
              <a:t>Instruction</a:t>
            </a:r>
            <a:r>
              <a:rPr lang="en-US" sz="2800" dirty="0"/>
              <a:t>: The smallest piece of work in computer</a:t>
            </a:r>
          </a:p>
          <a:p>
            <a:pPr marL="914400" lvl="2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365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2611891F-3895-3042-80A2-AD95E7F1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What is in a Computer?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75CE5-3E8A-674E-A929-4749BD7B7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Three key components</a:t>
            </a:r>
            <a:endParaRPr lang="en-US" altLang="en-US" sz="1400" b="1" dirty="0">
              <a:solidFill>
                <a:srgbClr val="C00000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Computation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Communication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Storage / memory 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ABECC-02F0-BC45-9A5D-57C202B82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06671"/>
            <a:ext cx="7226300" cy="2956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E23949-B497-C04B-9F4F-99F9905F5322}"/>
              </a:ext>
            </a:extLst>
          </p:cNvPr>
          <p:cNvSpPr txBox="1"/>
          <p:nvPr/>
        </p:nvSpPr>
        <p:spPr>
          <a:xfrm>
            <a:off x="457200" y="6470650"/>
            <a:ext cx="2832314" cy="21544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From Prof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Onur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Mutlu’s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3871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A Style2" id="{785CC862-AD9E-B14B-8323-DEED5B510C8D}" vid="{4A6C5C6E-4F03-D64F-A432-ED0CCB7D2A6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 Style2" id="{785CC862-AD9E-B14B-8323-DEED5B510C8D}" vid="{08A5548E-C97E-4549-8CB2-1E907431C397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2761</TotalTime>
  <Words>2149</Words>
  <Application>Microsoft Macintosh PowerPoint</Application>
  <PresentationFormat>On-screen Show (4:3)</PresentationFormat>
  <Paragraphs>496</Paragraphs>
  <Slides>43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60" baseType="lpstr">
      <vt:lpstr>MS PGothic</vt:lpstr>
      <vt:lpstr>MS PGothic</vt:lpstr>
      <vt:lpstr>ヒラギノ角ゴ ProN W3</vt:lpstr>
      <vt:lpstr>Arial</vt:lpstr>
      <vt:lpstr>Arial Narrow</vt:lpstr>
      <vt:lpstr>Calibri</vt:lpstr>
      <vt:lpstr>Calibri Light</vt:lpstr>
      <vt:lpstr>Comic Sans MS</vt:lpstr>
      <vt:lpstr>Courier New</vt:lpstr>
      <vt:lpstr>Courier New Bold</vt:lpstr>
      <vt:lpstr>Gill Sans</vt:lpstr>
      <vt:lpstr>Helvetica</vt:lpstr>
      <vt:lpstr>Times New Roman</vt:lpstr>
      <vt:lpstr>Wingdings</vt:lpstr>
      <vt:lpstr>Wingdings 2</vt:lpstr>
      <vt:lpstr>template2007</vt:lpstr>
      <vt:lpstr>Custom Design</vt:lpstr>
      <vt:lpstr> CS 211 Computer Architecture Lecture 6: Computer System: Basics</vt:lpstr>
      <vt:lpstr>Today’s Thought</vt:lpstr>
      <vt:lpstr>PowerPoint Presentation</vt:lpstr>
      <vt:lpstr>Reading</vt:lpstr>
      <vt:lpstr>In today’s class, we will study..</vt:lpstr>
      <vt:lpstr>What is in a Computer?</vt:lpstr>
      <vt:lpstr>What is in a computer?</vt:lpstr>
      <vt:lpstr>To get work done by computer</vt:lpstr>
      <vt:lpstr>What is in a Computer?</vt:lpstr>
      <vt:lpstr>What is in a Computer?</vt:lpstr>
      <vt:lpstr>Datapath </vt:lpstr>
      <vt:lpstr>Memory - basics</vt:lpstr>
      <vt:lpstr>Memory</vt:lpstr>
      <vt:lpstr>Memory</vt:lpstr>
      <vt:lpstr>The Memory Hierarchy (will study later)</vt:lpstr>
      <vt:lpstr>Memory</vt:lpstr>
      <vt:lpstr>Addressability - Address Space</vt:lpstr>
      <vt:lpstr>Word-addressable Memory</vt:lpstr>
      <vt:lpstr>Byte-Addressable Memory</vt:lpstr>
      <vt:lpstr>Byte-Addressable Memory – different word sizes</vt:lpstr>
      <vt:lpstr>Big Endian vs Little Endian</vt:lpstr>
      <vt:lpstr>Byte Ordering Example</vt:lpstr>
      <vt:lpstr>PowerPoint Presentation</vt:lpstr>
      <vt:lpstr> How to Interconnect different components of a Computer System?</vt:lpstr>
      <vt:lpstr>Interconnecting parts of a computer</vt:lpstr>
      <vt:lpstr>Bus</vt:lpstr>
      <vt:lpstr>Buses</vt:lpstr>
      <vt:lpstr>Trivia </vt:lpstr>
      <vt:lpstr>Big Data, this is just the Beginning</vt:lpstr>
      <vt:lpstr>Digital Transformation of Business</vt:lpstr>
      <vt:lpstr>What is common among these companies</vt:lpstr>
      <vt:lpstr>What is common among these companies</vt:lpstr>
      <vt:lpstr>Trivia</vt:lpstr>
      <vt:lpstr>Trivia</vt:lpstr>
      <vt:lpstr>Next Class: Von Neumann Architecture</vt:lpstr>
      <vt:lpstr>Von Neumann Model</vt:lpstr>
      <vt:lpstr>The Von Neumann Model</vt:lpstr>
      <vt:lpstr>The Von Neumann Model</vt:lpstr>
      <vt:lpstr>Accessing Memory: MAR and MDR</vt:lpstr>
      <vt:lpstr>Registers </vt:lpstr>
      <vt:lpstr>Registers</vt:lpstr>
      <vt:lpstr>PowerPoint Presentation</vt:lpstr>
      <vt:lpstr>Register File Interactions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 305 Computer Architecture Lecture 4: Computer System: Basics</dc:title>
  <dc:creator>Microsoft Office User</dc:creator>
  <dc:description>Redesign of slides created by Randal E. Bryant and David R. O'Hallaron</dc:description>
  <cp:lastModifiedBy>Microsoft Office User</cp:lastModifiedBy>
  <cp:revision>38</cp:revision>
  <cp:lastPrinted>2010-01-19T15:27:43Z</cp:lastPrinted>
  <dcterms:created xsi:type="dcterms:W3CDTF">2020-09-14T11:39:15Z</dcterms:created>
  <dcterms:modified xsi:type="dcterms:W3CDTF">2021-02-10T09:17:48Z</dcterms:modified>
</cp:coreProperties>
</file>