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9" r:id="rId2"/>
  </p:sldMasterIdLst>
  <p:notesMasterIdLst>
    <p:notesMasterId r:id="rId28"/>
  </p:notesMasterIdLst>
  <p:handoutMasterIdLst>
    <p:handoutMasterId r:id="rId29"/>
  </p:handoutMasterIdLst>
  <p:sldIdLst>
    <p:sldId id="542" r:id="rId3"/>
    <p:sldId id="840" r:id="rId4"/>
    <p:sldId id="1387" r:id="rId5"/>
    <p:sldId id="1395" r:id="rId6"/>
    <p:sldId id="852" r:id="rId7"/>
    <p:sldId id="1231" r:id="rId8"/>
    <p:sldId id="1230" r:id="rId9"/>
    <p:sldId id="1233" r:id="rId10"/>
    <p:sldId id="1389" r:id="rId11"/>
    <p:sldId id="1234" r:id="rId12"/>
    <p:sldId id="1229" r:id="rId13"/>
    <p:sldId id="1235" r:id="rId14"/>
    <p:sldId id="1386" r:id="rId15"/>
    <p:sldId id="1236" r:id="rId16"/>
    <p:sldId id="1237" r:id="rId17"/>
    <p:sldId id="1238" r:id="rId18"/>
    <p:sldId id="1240" r:id="rId19"/>
    <p:sldId id="1383" r:id="rId20"/>
    <p:sldId id="471" r:id="rId21"/>
    <p:sldId id="1382" r:id="rId22"/>
    <p:sldId id="1243" r:id="rId23"/>
    <p:sldId id="1390" r:id="rId24"/>
    <p:sldId id="1391" r:id="rId25"/>
    <p:sldId id="1388" r:id="rId26"/>
    <p:sldId id="1394" r:id="rId27"/>
  </p:sldIdLst>
  <p:sldSz cx="9144000" cy="6858000" type="screen4x3"/>
  <p:notesSz cx="7302500" cy="9586913"/>
  <p:custDataLst>
    <p:tags r:id="rId30"/>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9999"/>
    <a:srgbClr val="73FB79"/>
    <a:srgbClr val="E0F4E3"/>
    <a:srgbClr val="E0E0E0"/>
    <a:srgbClr val="E3E4E6"/>
    <a:srgbClr val="FFFF99"/>
    <a:srgbClr val="EFBFBF"/>
    <a:srgbClr val="A8E799"/>
    <a:srgbClr val="CDF1C5"/>
    <a:srgbClr val="F1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25" autoAdjust="0"/>
    <p:restoredTop sz="94604"/>
  </p:normalViewPr>
  <p:slideViewPr>
    <p:cSldViewPr snapToObjects="1">
      <p:cViewPr varScale="1">
        <p:scale>
          <a:sx n="96" d="100"/>
          <a:sy n="96" d="100"/>
        </p:scale>
        <p:origin x="29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3" d="100"/>
          <a:sy n="63" d="100"/>
        </p:scale>
        <p:origin x="3024"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2022F553-9DF0-DC44-B975-3534BA5A88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Notes Placeholder 2">
            <a:extLst>
              <a:ext uri="{FF2B5EF4-FFF2-40B4-BE49-F238E27FC236}">
                <a16:creationId xmlns:a16="http://schemas.microsoft.com/office/drawing/2014/main" id="{7F061D64-57BB-8644-92A7-73029A5437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32 bits (Pentium IV) or 64 bits (Itanium, IA-64) in real systems</a:t>
            </a:r>
          </a:p>
          <a:p>
            <a:endParaRPr lang="en-US" altLang="en-US" dirty="0">
              <a:ea typeface="ＭＳ Ｐゴシック" panose="020B0600070205080204" pitchFamily="34" charset="-128"/>
            </a:endParaRPr>
          </a:p>
          <a:p>
            <a:r>
              <a:rPr lang="en-US" altLang="en-US" dirty="0" err="1">
                <a:ea typeface="ＭＳ Ｐゴシック" panose="020B0600070205080204" pitchFamily="34" charset="-128"/>
              </a:rPr>
              <a:t>sll</a:t>
            </a:r>
            <a:r>
              <a:rPr lang="en-US" altLang="en-US" dirty="0">
                <a:ea typeface="ＭＳ Ｐゴシック" panose="020B0600070205080204" pitchFamily="34" charset="-128"/>
              </a:rPr>
              <a:t>: shift left logical </a:t>
            </a:r>
          </a:p>
          <a:p>
            <a:r>
              <a:rPr lang="en-US" altLang="en-US" dirty="0" err="1">
                <a:ea typeface="ＭＳ Ｐゴシック" panose="020B0600070205080204" pitchFamily="34" charset="-128"/>
              </a:rPr>
              <a:t>slr</a:t>
            </a:r>
            <a:r>
              <a:rPr lang="en-US" altLang="en-US" dirty="0">
                <a:ea typeface="ＭＳ Ｐゴシック" panose="020B0600070205080204" pitchFamily="34" charset="-128"/>
              </a:rPr>
              <a:t>: shift right logical </a:t>
            </a:r>
          </a:p>
          <a:p>
            <a:r>
              <a:rPr lang="en-US" altLang="en-US" dirty="0" err="1">
                <a:ea typeface="ＭＳ Ｐゴシック" panose="020B0600070205080204" pitchFamily="34" charset="-128"/>
              </a:rPr>
              <a:t>Slt</a:t>
            </a:r>
            <a:r>
              <a:rPr lang="en-US" altLang="en-US" dirty="0">
                <a:ea typeface="ＭＳ Ｐゴシック" panose="020B0600070205080204" pitchFamily="34" charset="-128"/>
              </a:rPr>
              <a:t>: set on less than</a:t>
            </a:r>
          </a:p>
        </p:txBody>
      </p:sp>
      <p:sp>
        <p:nvSpPr>
          <p:cNvPr id="68611" name="Slide Number Placeholder 3">
            <a:extLst>
              <a:ext uri="{FF2B5EF4-FFF2-40B4-BE49-F238E27FC236}">
                <a16:creationId xmlns:a16="http://schemas.microsoft.com/office/drawing/2014/main" id="{F831670F-F2F6-6F40-9563-7E0FA7E0B3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982DC1-2055-6A4F-9BD2-D9B01EB3FEE8}" type="slidenum">
              <a:rPr lang="en-US" altLang="en-US" smtClean="0">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1010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is slow</a:t>
            </a:r>
          </a:p>
          <a:p>
            <a:r>
              <a:rPr lang="en-US" dirty="0"/>
              <a:t>Registers are fast – work at processor speed</a:t>
            </a:r>
          </a:p>
          <a:p>
            <a:r>
              <a:rPr lang="en-US" dirty="0"/>
              <a:t>So, Contents (Instruction and data) are brought from MM to Registers.</a:t>
            </a:r>
          </a:p>
          <a:p>
            <a:r>
              <a:rPr lang="en-US" dirty="0"/>
              <a:t>Also, contents (data) is stored from Registers to MM</a:t>
            </a:r>
          </a:p>
          <a:p>
            <a:r>
              <a:rPr lang="en-US" dirty="0"/>
              <a:t>Memory contains both program and data</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591340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E65E5AFE-C3C4-2F4D-8B30-895B7D1B1E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Notes Placeholder 2">
            <a:extLst>
              <a:ext uri="{FF2B5EF4-FFF2-40B4-BE49-F238E27FC236}">
                <a16:creationId xmlns:a16="http://schemas.microsoft.com/office/drawing/2014/main" id="{7ECB3D75-63B8-A147-A730-3265D31D00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74755" name="Slide Number Placeholder 3">
            <a:extLst>
              <a:ext uri="{FF2B5EF4-FFF2-40B4-BE49-F238E27FC236}">
                <a16:creationId xmlns:a16="http://schemas.microsoft.com/office/drawing/2014/main" id="{3170A369-2B81-2E4C-AACC-C04E9FE22B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A320025-0978-874D-9FC8-0C19C1547913}" type="slidenum">
              <a:rPr lang="en-US" altLang="en-US" smtClean="0">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5431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19</a:t>
            </a:fld>
            <a:endParaRPr lang="en-US"/>
          </a:p>
        </p:txBody>
      </p:sp>
    </p:spTree>
    <p:extLst>
      <p:ext uri="{BB962C8B-B14F-4D97-AF65-F5344CB8AC3E}">
        <p14:creationId xmlns:p14="http://schemas.microsoft.com/office/powerpoint/2010/main" val="3344983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Times New Roman" pitchFamily="18" charset="0"/>
                <a:ea typeface="+mn-ea"/>
                <a:cs typeface="+mn-cs"/>
              </a:rPr>
              <a:t>The data path consists of all components that actually process the information during each clock cycle—the functional units that operate on the information, the registers that store information at the end of one cycle so it will be available for further use in subsequent cycles, and the buses and wires that carry information from one point to another in the data path. </a:t>
            </a:r>
            <a:endParaRPr lang="en-IN" dirty="0"/>
          </a:p>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24</a:t>
            </a:fld>
            <a:endParaRPr lang="en-US"/>
          </a:p>
        </p:txBody>
      </p:sp>
    </p:spTree>
    <p:extLst>
      <p:ext uri="{BB962C8B-B14F-4D97-AF65-F5344CB8AC3E}">
        <p14:creationId xmlns:p14="http://schemas.microsoft.com/office/powerpoint/2010/main" val="176195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
        <p:nvSpPr>
          <p:cNvPr id="3" name="Footer Placeholder 3">
            <a:extLst>
              <a:ext uri="{FF2B5EF4-FFF2-40B4-BE49-F238E27FC236}">
                <a16:creationId xmlns:a16="http://schemas.microsoft.com/office/drawing/2014/main" id="{7FDCCF0E-6683-5641-9B24-4AE01A4FDB7B}"/>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2C34-F2BA-E541-A50D-062F88F8F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0110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C98A-2890-2543-B56B-80D4DA10BBD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82F50-98DE-8045-85C5-E378A10D9F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07CD0-1B69-0C4A-BDAA-13E63C322093}"/>
              </a:ext>
            </a:extLst>
          </p:cNvPr>
          <p:cNvSpPr>
            <a:spLocks noGrp="1"/>
          </p:cNvSpPr>
          <p:nvPr>
            <p:ph type="dt" sz="half" idx="10"/>
          </p:nvPr>
        </p:nvSpPr>
        <p:spPr/>
        <p:txBody>
          <a:bodyPr/>
          <a:lstStyle/>
          <a:p>
            <a:fld id="{DA28BF0A-33AB-7B40-88AA-7FCF326FBD24}" type="datetimeFigureOut">
              <a:rPr lang="en-US" smtClean="0"/>
              <a:t>2/10/21</a:t>
            </a:fld>
            <a:endParaRPr lang="en-US"/>
          </a:p>
        </p:txBody>
      </p:sp>
      <p:sp>
        <p:nvSpPr>
          <p:cNvPr id="5" name="Footer Placeholder 4">
            <a:extLst>
              <a:ext uri="{FF2B5EF4-FFF2-40B4-BE49-F238E27FC236}">
                <a16:creationId xmlns:a16="http://schemas.microsoft.com/office/drawing/2014/main" id="{AC996454-8CE0-994C-A1C6-182A8D89C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3A4-0743-1442-9F5E-67B17F239BE0}"/>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157415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6EA3-B77A-D747-8203-AEE03241D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017FD-5E0E-EE4E-95B6-A0F90D32EC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05098-B212-2F4F-91C8-CFABB103B564}"/>
              </a:ext>
            </a:extLst>
          </p:cNvPr>
          <p:cNvSpPr>
            <a:spLocks noGrp="1"/>
          </p:cNvSpPr>
          <p:nvPr>
            <p:ph type="dt" sz="half" idx="10"/>
          </p:nvPr>
        </p:nvSpPr>
        <p:spPr/>
        <p:txBody>
          <a:bodyPr/>
          <a:lstStyle/>
          <a:p>
            <a:fld id="{DA28BF0A-33AB-7B40-88AA-7FCF326FBD24}" type="datetimeFigureOut">
              <a:rPr lang="en-US" smtClean="0"/>
              <a:t>2/10/21</a:t>
            </a:fld>
            <a:endParaRPr lang="en-US"/>
          </a:p>
        </p:txBody>
      </p:sp>
      <p:sp>
        <p:nvSpPr>
          <p:cNvPr id="5" name="Footer Placeholder 4">
            <a:extLst>
              <a:ext uri="{FF2B5EF4-FFF2-40B4-BE49-F238E27FC236}">
                <a16:creationId xmlns:a16="http://schemas.microsoft.com/office/drawing/2014/main" id="{F4B4C8C5-7D45-3447-AA42-8C8C17E4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0F053-1D49-0A4F-8F0E-A18B2412511C}"/>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481720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7ECB-AB95-184B-8443-EEC43DE53BD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65E05-8D34-5B44-BFD6-D117F75139A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2D5D63-D5AA-3341-9D64-C11FCC10662E}"/>
              </a:ext>
            </a:extLst>
          </p:cNvPr>
          <p:cNvSpPr>
            <a:spLocks noGrp="1"/>
          </p:cNvSpPr>
          <p:nvPr>
            <p:ph type="dt" sz="half" idx="10"/>
          </p:nvPr>
        </p:nvSpPr>
        <p:spPr/>
        <p:txBody>
          <a:bodyPr/>
          <a:lstStyle/>
          <a:p>
            <a:fld id="{DA28BF0A-33AB-7B40-88AA-7FCF326FBD24}" type="datetimeFigureOut">
              <a:rPr lang="en-US" smtClean="0"/>
              <a:t>2/10/21</a:t>
            </a:fld>
            <a:endParaRPr lang="en-US"/>
          </a:p>
        </p:txBody>
      </p:sp>
      <p:sp>
        <p:nvSpPr>
          <p:cNvPr id="5" name="Footer Placeholder 4">
            <a:extLst>
              <a:ext uri="{FF2B5EF4-FFF2-40B4-BE49-F238E27FC236}">
                <a16:creationId xmlns:a16="http://schemas.microsoft.com/office/drawing/2014/main" id="{52A18F01-78D2-D845-8A48-BB75307BD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BFCEE-14E5-B84A-807B-AE99D975B9E3}"/>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1223936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A03-4CD5-F043-816F-C0C61E32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BA966-85B0-7243-A700-C2559E31314D}"/>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B775D-FCE7-CD4A-930D-FFADEAA9ED33}"/>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849E5F-5150-284C-A315-A88A64E4B184}"/>
              </a:ext>
            </a:extLst>
          </p:cNvPr>
          <p:cNvSpPr>
            <a:spLocks noGrp="1"/>
          </p:cNvSpPr>
          <p:nvPr>
            <p:ph type="dt" sz="half" idx="10"/>
          </p:nvPr>
        </p:nvSpPr>
        <p:spPr/>
        <p:txBody>
          <a:bodyPr/>
          <a:lstStyle/>
          <a:p>
            <a:fld id="{DA28BF0A-33AB-7B40-88AA-7FCF326FBD24}" type="datetimeFigureOut">
              <a:rPr lang="en-US" smtClean="0"/>
              <a:t>2/10/21</a:t>
            </a:fld>
            <a:endParaRPr lang="en-US"/>
          </a:p>
        </p:txBody>
      </p:sp>
      <p:sp>
        <p:nvSpPr>
          <p:cNvPr id="6" name="Footer Placeholder 5">
            <a:extLst>
              <a:ext uri="{FF2B5EF4-FFF2-40B4-BE49-F238E27FC236}">
                <a16:creationId xmlns:a16="http://schemas.microsoft.com/office/drawing/2014/main" id="{538F165D-60D4-9849-B27D-59C5B341A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36F0-B29A-304A-A821-E91791D7D57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611736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130F-AF59-4A4A-BE9B-29328542D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ACA6C5-8DC1-5440-BDAE-43AF0C5241E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95C348-5B39-864B-A48B-9F41D8DEAF6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FC358-F4EA-0948-9388-DAFBCD2F8EB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235568-3167-D948-9E2B-2476F698F54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FDD7A-9C01-9C4A-8D9B-9687D2AC0ACB}"/>
              </a:ext>
            </a:extLst>
          </p:cNvPr>
          <p:cNvSpPr>
            <a:spLocks noGrp="1"/>
          </p:cNvSpPr>
          <p:nvPr>
            <p:ph type="dt" sz="half" idx="10"/>
          </p:nvPr>
        </p:nvSpPr>
        <p:spPr/>
        <p:txBody>
          <a:bodyPr/>
          <a:lstStyle/>
          <a:p>
            <a:fld id="{DA28BF0A-33AB-7B40-88AA-7FCF326FBD24}" type="datetimeFigureOut">
              <a:rPr lang="en-US" smtClean="0"/>
              <a:t>2/10/21</a:t>
            </a:fld>
            <a:endParaRPr lang="en-US"/>
          </a:p>
        </p:txBody>
      </p:sp>
      <p:sp>
        <p:nvSpPr>
          <p:cNvPr id="8" name="Footer Placeholder 7">
            <a:extLst>
              <a:ext uri="{FF2B5EF4-FFF2-40B4-BE49-F238E27FC236}">
                <a16:creationId xmlns:a16="http://schemas.microsoft.com/office/drawing/2014/main" id="{04B46FF6-BD00-5C44-8153-520C840C20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E981AF-D95F-7843-8E68-1AF4B3B18B3D}"/>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01828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761" y="188640"/>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993EDD8B-FD1C-5C4A-8A29-F33DB0FB353B}"/>
              </a:ext>
            </a:extLst>
          </p:cNvPr>
          <p:cNvSpPr>
            <a:spLocks noGrp="1"/>
          </p:cNvSpPr>
          <p:nvPr>
            <p:ph type="ftr" sz="quarter" idx="10"/>
          </p:nvPr>
        </p:nvSpPr>
        <p:spPr/>
        <p:txBody>
          <a:bodyPr/>
          <a:lstStyle/>
          <a:p>
            <a:r>
              <a:rPr lang="en-US" dirty="0"/>
              <a:t>CS 305: Computer Architecture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4F60-6F5F-0E4B-B721-FEE9205286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33911-4067-A946-A139-BADB6840B1F1}"/>
              </a:ext>
            </a:extLst>
          </p:cNvPr>
          <p:cNvSpPr>
            <a:spLocks noGrp="1"/>
          </p:cNvSpPr>
          <p:nvPr>
            <p:ph type="dt" sz="half" idx="10"/>
          </p:nvPr>
        </p:nvSpPr>
        <p:spPr/>
        <p:txBody>
          <a:bodyPr/>
          <a:lstStyle/>
          <a:p>
            <a:fld id="{DA28BF0A-33AB-7B40-88AA-7FCF326FBD24}" type="datetimeFigureOut">
              <a:rPr lang="en-US" smtClean="0"/>
              <a:t>2/10/21</a:t>
            </a:fld>
            <a:endParaRPr lang="en-US"/>
          </a:p>
        </p:txBody>
      </p:sp>
      <p:sp>
        <p:nvSpPr>
          <p:cNvPr id="4" name="Footer Placeholder 3">
            <a:extLst>
              <a:ext uri="{FF2B5EF4-FFF2-40B4-BE49-F238E27FC236}">
                <a16:creationId xmlns:a16="http://schemas.microsoft.com/office/drawing/2014/main" id="{CF44ECC7-2D8D-D543-861E-179739D55C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3C6C57-520F-B442-99D0-B12041723F5A}"/>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1125393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D63CE-34F6-B647-9536-A68EF6E9EEED}"/>
              </a:ext>
            </a:extLst>
          </p:cNvPr>
          <p:cNvSpPr>
            <a:spLocks noGrp="1"/>
          </p:cNvSpPr>
          <p:nvPr>
            <p:ph type="dt" sz="half" idx="10"/>
          </p:nvPr>
        </p:nvSpPr>
        <p:spPr/>
        <p:txBody>
          <a:bodyPr/>
          <a:lstStyle/>
          <a:p>
            <a:fld id="{DA28BF0A-33AB-7B40-88AA-7FCF326FBD24}" type="datetimeFigureOut">
              <a:rPr lang="en-US" smtClean="0"/>
              <a:t>2/10/21</a:t>
            </a:fld>
            <a:endParaRPr lang="en-US"/>
          </a:p>
        </p:txBody>
      </p:sp>
      <p:sp>
        <p:nvSpPr>
          <p:cNvPr id="3" name="Footer Placeholder 2">
            <a:extLst>
              <a:ext uri="{FF2B5EF4-FFF2-40B4-BE49-F238E27FC236}">
                <a16:creationId xmlns:a16="http://schemas.microsoft.com/office/drawing/2014/main" id="{DDE99632-C7AB-A544-AE44-265A05E123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6AC6F-C07C-7547-BBAC-81B54B499CBF}"/>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786030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97DD-014C-D44E-8F1D-57400DDE07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269825-7529-144A-A220-87CEEF7A6BC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AE02F-6E2E-674E-8DE2-D104D03124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8FA35-7ACD-0648-B1D2-856899658714}"/>
              </a:ext>
            </a:extLst>
          </p:cNvPr>
          <p:cNvSpPr>
            <a:spLocks noGrp="1"/>
          </p:cNvSpPr>
          <p:nvPr>
            <p:ph type="dt" sz="half" idx="10"/>
          </p:nvPr>
        </p:nvSpPr>
        <p:spPr/>
        <p:txBody>
          <a:bodyPr/>
          <a:lstStyle/>
          <a:p>
            <a:fld id="{DA28BF0A-33AB-7B40-88AA-7FCF326FBD24}" type="datetimeFigureOut">
              <a:rPr lang="en-US" smtClean="0"/>
              <a:t>2/10/21</a:t>
            </a:fld>
            <a:endParaRPr lang="en-US"/>
          </a:p>
        </p:txBody>
      </p:sp>
      <p:sp>
        <p:nvSpPr>
          <p:cNvPr id="6" name="Footer Placeholder 5">
            <a:extLst>
              <a:ext uri="{FF2B5EF4-FFF2-40B4-BE49-F238E27FC236}">
                <a16:creationId xmlns:a16="http://schemas.microsoft.com/office/drawing/2014/main" id="{2F9D79A4-8337-EA47-A1D3-532D9FBA0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B3FB4-DA37-0D4E-8CCA-7C1E09CC64BB}"/>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940197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5AD4-285C-1E44-9E92-7A9D229ECF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E97E31-CF5D-AF41-A422-8411A2B6588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5F5D02-0312-6A4A-B541-B2A7F757088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3A9174-6366-AA4D-A43D-105A363FFF6E}"/>
              </a:ext>
            </a:extLst>
          </p:cNvPr>
          <p:cNvSpPr>
            <a:spLocks noGrp="1"/>
          </p:cNvSpPr>
          <p:nvPr>
            <p:ph type="dt" sz="half" idx="10"/>
          </p:nvPr>
        </p:nvSpPr>
        <p:spPr/>
        <p:txBody>
          <a:bodyPr/>
          <a:lstStyle/>
          <a:p>
            <a:fld id="{DA28BF0A-33AB-7B40-88AA-7FCF326FBD24}" type="datetimeFigureOut">
              <a:rPr lang="en-US" smtClean="0"/>
              <a:t>2/10/21</a:t>
            </a:fld>
            <a:endParaRPr lang="en-US"/>
          </a:p>
        </p:txBody>
      </p:sp>
      <p:sp>
        <p:nvSpPr>
          <p:cNvPr id="6" name="Footer Placeholder 5">
            <a:extLst>
              <a:ext uri="{FF2B5EF4-FFF2-40B4-BE49-F238E27FC236}">
                <a16:creationId xmlns:a16="http://schemas.microsoft.com/office/drawing/2014/main" id="{611B2EEA-2A90-1144-BD1B-407920137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EF925-0E60-6040-8966-EF6861703A8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104708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396A-F63F-7E49-8812-A3E768407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CEA53-86BB-F841-8C44-BD5BCCD6E3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9A98F-3755-2149-9F57-A5C625427ADA}"/>
              </a:ext>
            </a:extLst>
          </p:cNvPr>
          <p:cNvSpPr>
            <a:spLocks noGrp="1"/>
          </p:cNvSpPr>
          <p:nvPr>
            <p:ph type="dt" sz="half" idx="10"/>
          </p:nvPr>
        </p:nvSpPr>
        <p:spPr/>
        <p:txBody>
          <a:bodyPr/>
          <a:lstStyle/>
          <a:p>
            <a:fld id="{DA28BF0A-33AB-7B40-88AA-7FCF326FBD24}" type="datetimeFigureOut">
              <a:rPr lang="en-US" smtClean="0"/>
              <a:t>2/10/21</a:t>
            </a:fld>
            <a:endParaRPr lang="en-US"/>
          </a:p>
        </p:txBody>
      </p:sp>
      <p:sp>
        <p:nvSpPr>
          <p:cNvPr id="5" name="Footer Placeholder 4">
            <a:extLst>
              <a:ext uri="{FF2B5EF4-FFF2-40B4-BE49-F238E27FC236}">
                <a16:creationId xmlns:a16="http://schemas.microsoft.com/office/drawing/2014/main" id="{40942732-1042-8B4B-8D4B-CAA791EBF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E4C13-8AB1-E942-AA03-1E41204B9B7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713697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0D1F5-4E33-5548-B60F-3A6315F8410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630BDE-5AA4-1849-8900-A7B8640F51CC}"/>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7FCE0-E717-084F-9DE4-BC1FC0F627F2}"/>
              </a:ext>
            </a:extLst>
          </p:cNvPr>
          <p:cNvSpPr>
            <a:spLocks noGrp="1"/>
          </p:cNvSpPr>
          <p:nvPr>
            <p:ph type="dt" sz="half" idx="10"/>
          </p:nvPr>
        </p:nvSpPr>
        <p:spPr/>
        <p:txBody>
          <a:bodyPr/>
          <a:lstStyle/>
          <a:p>
            <a:fld id="{DA28BF0A-33AB-7B40-88AA-7FCF326FBD24}" type="datetimeFigureOut">
              <a:rPr lang="en-US" smtClean="0"/>
              <a:t>2/10/21</a:t>
            </a:fld>
            <a:endParaRPr lang="en-US"/>
          </a:p>
        </p:txBody>
      </p:sp>
      <p:sp>
        <p:nvSpPr>
          <p:cNvPr id="5" name="Footer Placeholder 4">
            <a:extLst>
              <a:ext uri="{FF2B5EF4-FFF2-40B4-BE49-F238E27FC236}">
                <a16:creationId xmlns:a16="http://schemas.microsoft.com/office/drawing/2014/main" id="{82F4D79C-BA7F-3D4F-BD19-3826E8CC0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955EC-E21F-094B-89A3-26D412F2E298}"/>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48417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C8F3A7AF-4748-334C-BF35-564B22ECAC2A}"/>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3">
            <a:extLst>
              <a:ext uri="{FF2B5EF4-FFF2-40B4-BE49-F238E27FC236}">
                <a16:creationId xmlns:a16="http://schemas.microsoft.com/office/drawing/2014/main" id="{D935250A-3C15-C14C-B3A5-166799EFC626}"/>
              </a:ext>
            </a:extLst>
          </p:cNvPr>
          <p:cNvSpPr>
            <a:spLocks noGrp="1"/>
          </p:cNvSpPr>
          <p:nvPr>
            <p:ph type="ftr" sz="quarter" idx="10"/>
          </p:nvPr>
        </p:nvSpPr>
        <p:spPr>
          <a:xfrm>
            <a:off x="614448" y="6440055"/>
            <a:ext cx="3086100" cy="365125"/>
          </a:xfrm>
        </p:spPr>
        <p:txBody>
          <a:bodyPr/>
          <a:lstStyle/>
          <a:p>
            <a:r>
              <a:rPr lang="en-US" dirty="0"/>
              <a:t>Computer Architecture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a:extLst>
              <a:ext uri="{FF2B5EF4-FFF2-40B4-BE49-F238E27FC236}">
                <a16:creationId xmlns:a16="http://schemas.microsoft.com/office/drawing/2014/main" id="{7A0A7684-BDBD-CE48-9863-38C370ACDCCB}"/>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61138" y="188640"/>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196752"/>
            <a:ext cx="7896225"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rot="5400000">
            <a:off x="5597105" y="3311105"/>
            <a:ext cx="6858000" cy="23579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416951" y="6488939"/>
            <a:ext cx="367408" cy="276999"/>
          </a:xfrm>
          <a:prstGeom prst="rect">
            <a:avLst/>
          </a:prstGeom>
        </p:spPr>
        <p:txBody>
          <a:bodyPr vert="horz" lIns="91440" tIns="45720" rIns="91440" bIns="45720" rtlCol="0" anchor="ctr"/>
          <a:lstStyle/>
          <a:p>
            <a:pPr lvl="0"/>
            <a:fld id="{F5551B27-49BC-4291-80C6-707CDCF1D651}" type="slidenum">
              <a:rPr lang="en-US" sz="1200" noProof="0" smtClean="0">
                <a:solidFill>
                  <a:schemeClr val="tx1">
                    <a:tint val="75000"/>
                  </a:schemeClr>
                </a:solidFill>
                <a:latin typeface="Calibri" panose="020F0502020204030204" pitchFamily="34" charset="0"/>
                <a:cs typeface="Calibri" panose="020F0502020204030204" pitchFamily="34" charset="0"/>
              </a:rPr>
              <a:pPr lvl="0"/>
              <a:t>‹#›</a:t>
            </a:fld>
            <a:endParaRPr lang="en-US" sz="1200" dirty="0">
              <a:solidFill>
                <a:schemeClr val="tx1">
                  <a:tint val="75000"/>
                </a:schemeClr>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7C16C76B-275E-3D40-A9AA-88CC102964F8}"/>
              </a:ext>
            </a:extLst>
          </p:cNvPr>
          <p:cNvSpPr>
            <a:spLocks noGrp="1"/>
          </p:cNvSpPr>
          <p:nvPr>
            <p:ph type="ftr" sz="quarter" idx="3"/>
          </p:nvPr>
        </p:nvSpPr>
        <p:spPr>
          <a:xfrm>
            <a:off x="396875" y="6444877"/>
            <a:ext cx="30861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en-US" dirty="0"/>
              <a:t>Computer Architecture</a:t>
            </a:r>
          </a:p>
        </p:txBody>
      </p:sp>
    </p:spTree>
  </p:cSld>
  <p:clrMap bg1="lt1" tx1="dk1" bg2="lt2" tx2="dk2" accent1="accent1" accent2="accent2" accent3="accent3" accent4="accent4" accent5="accent5" accent6="accent6" hlink="hlink" folHlink="folHlink"/>
  <p:sldLayoutIdLst>
    <p:sldLayoutId id="2147483656" r:id="rId1"/>
    <p:sldLayoutId id="2147483660" r:id="rId2"/>
    <p:sldLayoutId id="2147483655" r:id="rId3"/>
    <p:sldLayoutId id="2147483661" r:id="rId4"/>
    <p:sldLayoutId id="2147483659" r:id="rId5"/>
    <p:sldLayoutId id="2147483658" r:id="rId6"/>
    <p:sldLayoutId id="2147483657" r:id="rId7"/>
    <p:sldLayoutId id="2147483654" r:id="rId8"/>
    <p:sldLayoutId id="2147483653" r:id="rId9"/>
    <p:sldLayoutId id="2147483652" r:id="rId10"/>
    <p:sldLayoutId id="2147483651" r:id="rId11"/>
    <p:sldLayoutId id="2147483650" r:id="rId12"/>
    <p:sldLayoutId id="2147483649" r:id="rId13"/>
    <p:sldLayoutId id="2147483668" r:id="rId14"/>
  </p:sldLayoutIdLst>
  <p:hf sldNum="0" hd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FBB17-EB3E-2E4C-AED5-02CEF8D2473B}"/>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3F657-BDD1-5E4B-B319-CB7A0AE241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021C1-E507-A943-B791-6BF9469BC2C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8BF0A-33AB-7B40-88AA-7FCF326FBD24}" type="datetimeFigureOut">
              <a:rPr lang="en-US" smtClean="0"/>
              <a:t>2/10/21</a:t>
            </a:fld>
            <a:endParaRPr lang="en-US"/>
          </a:p>
        </p:txBody>
      </p:sp>
      <p:sp>
        <p:nvSpPr>
          <p:cNvPr id="5" name="Footer Placeholder 4">
            <a:extLst>
              <a:ext uri="{FF2B5EF4-FFF2-40B4-BE49-F238E27FC236}">
                <a16:creationId xmlns:a16="http://schemas.microsoft.com/office/drawing/2014/main" id="{844EDE54-8E2C-874D-892A-E2642BFEAD4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D1BDB9-DFC6-FB49-814A-B5943A238CC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962D5-A7CC-6C4C-91DC-68796B8BC2F5}" type="slidenum">
              <a:rPr lang="en-US" smtClean="0"/>
              <a:t>‹#›</a:t>
            </a:fld>
            <a:endParaRPr lang="en-US"/>
          </a:p>
        </p:txBody>
      </p:sp>
    </p:spTree>
    <p:extLst>
      <p:ext uri="{BB962C8B-B14F-4D97-AF65-F5344CB8AC3E}">
        <p14:creationId xmlns:p14="http://schemas.microsoft.com/office/powerpoint/2010/main" val="40942869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7B8A52-73F8-064A-9FD9-3B4895CEE264}"/>
              </a:ext>
            </a:extLst>
          </p:cNvPr>
          <p:cNvSpPr>
            <a:spLocks noGrp="1"/>
          </p:cNvSpPr>
          <p:nvPr>
            <p:ph type="ctrTitle"/>
          </p:nvPr>
        </p:nvSpPr>
        <p:spPr/>
        <p:txBody>
          <a:bodyPr/>
          <a:lstStyle/>
          <a:p>
            <a:r>
              <a:rPr lang="en-US" sz="2800" dirty="0">
                <a:solidFill>
                  <a:srgbClr val="C00000"/>
                </a:solidFill>
              </a:rPr>
              <a:t> </a:t>
            </a:r>
            <a:r>
              <a:rPr lang="en-US" sz="2800" b="0" dirty="0">
                <a:solidFill>
                  <a:srgbClr val="C00000"/>
                </a:solidFill>
              </a:rPr>
              <a:t>CS 211 Computer Architecture</a:t>
            </a:r>
            <a:br>
              <a:rPr lang="en-US" dirty="0">
                <a:solidFill>
                  <a:srgbClr val="C00000"/>
                </a:solidFill>
              </a:rPr>
            </a:br>
            <a:r>
              <a:rPr lang="en-US" sz="3000" dirty="0">
                <a:solidFill>
                  <a:srgbClr val="0070C0"/>
                </a:solidFill>
              </a:rPr>
              <a:t>Lecture 7: The Von Neumann Architecture- Part 1</a:t>
            </a:r>
            <a:endParaRPr lang="en-US" sz="3000" dirty="0"/>
          </a:p>
        </p:txBody>
      </p:sp>
      <p:sp>
        <p:nvSpPr>
          <p:cNvPr id="8" name="Subtitle 2">
            <a:extLst>
              <a:ext uri="{FF2B5EF4-FFF2-40B4-BE49-F238E27FC236}">
                <a16:creationId xmlns:a16="http://schemas.microsoft.com/office/drawing/2014/main" id="{513AB9FB-BA87-4D47-92BC-856A79A26599}"/>
              </a:ext>
            </a:extLst>
          </p:cNvPr>
          <p:cNvSpPr>
            <a:spLocks noGrp="1"/>
          </p:cNvSpPr>
          <p:nvPr>
            <p:ph type="subTitle" idx="1"/>
          </p:nvPr>
        </p:nvSpPr>
        <p:spPr/>
        <p:txBody>
          <a:bodyPr/>
          <a:lstStyle/>
          <a:p>
            <a:pPr algn="r"/>
            <a:r>
              <a:rPr lang="en-US" b="1" dirty="0"/>
              <a:t>Ravi Mittal</a:t>
            </a:r>
          </a:p>
          <a:p>
            <a:pPr algn="r"/>
            <a:r>
              <a:rPr lang="en-US" dirty="0" err="1"/>
              <a:t>ravi.mittal@iitgoa.ac.in</a:t>
            </a:r>
            <a:endParaRPr lang="en-US" dirty="0"/>
          </a:p>
          <a:p>
            <a:pPr algn="r"/>
            <a:r>
              <a:rPr lang="en-US" dirty="0"/>
              <a:t>Indian Institute of Technology, Goa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F7694664-B633-4E43-842F-6C7F75D0397E}"/>
              </a:ext>
            </a:extLst>
          </p:cNvPr>
          <p:cNvSpPr>
            <a:spLocks noGrp="1" noChangeArrowheads="1"/>
          </p:cNvSpPr>
          <p:nvPr>
            <p:ph type="title" idx="4294967295"/>
          </p:nvPr>
        </p:nvSpPr>
        <p:spPr>
          <a:xfrm>
            <a:off x="228600" y="152400"/>
            <a:ext cx="8915400" cy="1066800"/>
          </a:xfrm>
        </p:spPr>
        <p:txBody>
          <a:bodyPr/>
          <a:lstStyle/>
          <a:p>
            <a:r>
              <a:rPr lang="en-US" altLang="en-US">
                <a:ea typeface="ＭＳ Ｐゴシック" panose="020B0600070205080204" pitchFamily="34" charset="-128"/>
              </a:rPr>
              <a:t>The Von Neumann Model</a:t>
            </a:r>
          </a:p>
        </p:txBody>
      </p:sp>
      <p:sp>
        <p:nvSpPr>
          <p:cNvPr id="66563" name="Rectangle 4">
            <a:extLst>
              <a:ext uri="{FF2B5EF4-FFF2-40B4-BE49-F238E27FC236}">
                <a16:creationId xmlns:a16="http://schemas.microsoft.com/office/drawing/2014/main" id="{E9FEF3E9-B0E2-A146-9CC7-0E8A11795814}"/>
              </a:ext>
            </a:extLst>
          </p:cNvPr>
          <p:cNvSpPr>
            <a:spLocks noChangeArrowheads="1"/>
          </p:cNvSpPr>
          <p:nvPr/>
        </p:nvSpPr>
        <p:spPr bwMode="auto">
          <a:xfrm>
            <a:off x="2871788" y="4830763"/>
            <a:ext cx="3390900" cy="13858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b="0">
              <a:latin typeface="Calibri" panose="020F0502020204030204" pitchFamily="34" charset="0"/>
              <a:cs typeface="Calibri" panose="020F0502020204030204" pitchFamily="34" charset="0"/>
            </a:endParaRPr>
          </a:p>
        </p:txBody>
      </p:sp>
      <p:sp>
        <p:nvSpPr>
          <p:cNvPr id="66564" name="TextBox 7">
            <a:extLst>
              <a:ext uri="{FF2B5EF4-FFF2-40B4-BE49-F238E27FC236}">
                <a16:creationId xmlns:a16="http://schemas.microsoft.com/office/drawing/2014/main" id="{E58D38CC-E6D5-4D46-B043-31C25D72D4B2}"/>
              </a:ext>
            </a:extLst>
          </p:cNvPr>
          <p:cNvSpPr txBox="1">
            <a:spLocks noChangeArrowheads="1"/>
          </p:cNvSpPr>
          <p:nvPr/>
        </p:nvSpPr>
        <p:spPr bwMode="auto">
          <a:xfrm>
            <a:off x="3581400" y="5040313"/>
            <a:ext cx="16118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CONTROL UNIT</a:t>
            </a:r>
          </a:p>
        </p:txBody>
      </p:sp>
      <p:sp>
        <p:nvSpPr>
          <p:cNvPr id="66565" name="TextBox 8">
            <a:extLst>
              <a:ext uri="{FF2B5EF4-FFF2-40B4-BE49-F238E27FC236}">
                <a16:creationId xmlns:a16="http://schemas.microsoft.com/office/drawing/2014/main" id="{7B4E73DA-56CE-C145-8FAF-1EE57E81E1BD}"/>
              </a:ext>
            </a:extLst>
          </p:cNvPr>
          <p:cNvSpPr txBox="1">
            <a:spLocks noChangeArrowheads="1"/>
          </p:cNvSpPr>
          <p:nvPr/>
        </p:nvSpPr>
        <p:spPr bwMode="auto">
          <a:xfrm>
            <a:off x="3209925" y="5649913"/>
            <a:ext cx="910827"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PC or IP</a:t>
            </a:r>
          </a:p>
        </p:txBody>
      </p:sp>
      <p:sp>
        <p:nvSpPr>
          <p:cNvPr id="66566" name="TextBox 9">
            <a:extLst>
              <a:ext uri="{FF2B5EF4-FFF2-40B4-BE49-F238E27FC236}">
                <a16:creationId xmlns:a16="http://schemas.microsoft.com/office/drawing/2014/main" id="{74E9E8EC-5878-E14F-A285-434F1C11321A}"/>
              </a:ext>
            </a:extLst>
          </p:cNvPr>
          <p:cNvSpPr txBox="1">
            <a:spLocks noChangeArrowheads="1"/>
          </p:cNvSpPr>
          <p:nvPr/>
        </p:nvSpPr>
        <p:spPr bwMode="auto">
          <a:xfrm>
            <a:off x="4464050" y="5649913"/>
            <a:ext cx="1336776"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Inst Register</a:t>
            </a:r>
          </a:p>
        </p:txBody>
      </p:sp>
      <p:sp>
        <p:nvSpPr>
          <p:cNvPr id="66567" name="Rectangle 10">
            <a:extLst>
              <a:ext uri="{FF2B5EF4-FFF2-40B4-BE49-F238E27FC236}">
                <a16:creationId xmlns:a16="http://schemas.microsoft.com/office/drawing/2014/main" id="{A11CB3EA-CBF8-DE4B-98F0-DA6F78F3E3CE}"/>
              </a:ext>
            </a:extLst>
          </p:cNvPr>
          <p:cNvSpPr>
            <a:spLocks noChangeArrowheads="1"/>
          </p:cNvSpPr>
          <p:nvPr/>
        </p:nvSpPr>
        <p:spPr bwMode="auto">
          <a:xfrm>
            <a:off x="2871788" y="2927350"/>
            <a:ext cx="3390900" cy="1385888"/>
          </a:xfrm>
          <a:prstGeom prst="rect">
            <a:avLst/>
          </a:prstGeom>
          <a:solidFill>
            <a:srgbClr val="00B0F0"/>
          </a:solidFill>
          <a:ln w="9525">
            <a:solidFill>
              <a:schemeClr val="tx1"/>
            </a:solidFill>
            <a:round/>
            <a:headEnd/>
            <a:tailEnd/>
          </a:ln>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Calibri" panose="020F0502020204030204" pitchFamily="34" charset="0"/>
              <a:cs typeface="Calibri" panose="020F0502020204030204" pitchFamily="34" charset="0"/>
            </a:endParaRPr>
          </a:p>
        </p:txBody>
      </p:sp>
      <p:sp>
        <p:nvSpPr>
          <p:cNvPr id="66568" name="TextBox 11">
            <a:extLst>
              <a:ext uri="{FF2B5EF4-FFF2-40B4-BE49-F238E27FC236}">
                <a16:creationId xmlns:a16="http://schemas.microsoft.com/office/drawing/2014/main" id="{7D3F5B47-59BD-AD42-84A5-AA113B7AAFC4}"/>
              </a:ext>
            </a:extLst>
          </p:cNvPr>
          <p:cNvSpPr txBox="1">
            <a:spLocks noChangeArrowheads="1"/>
          </p:cNvSpPr>
          <p:nvPr/>
        </p:nvSpPr>
        <p:spPr bwMode="auto">
          <a:xfrm>
            <a:off x="3427413" y="2982913"/>
            <a:ext cx="1895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PROCESSING UNIT</a:t>
            </a:r>
          </a:p>
        </p:txBody>
      </p:sp>
      <p:sp>
        <p:nvSpPr>
          <p:cNvPr id="14" name="Trapezoid 13">
            <a:extLst>
              <a:ext uri="{FF2B5EF4-FFF2-40B4-BE49-F238E27FC236}">
                <a16:creationId xmlns:a16="http://schemas.microsoft.com/office/drawing/2014/main" id="{5FFCC917-96C2-3F4A-AD4B-C558158B1ED3}"/>
              </a:ext>
            </a:extLst>
          </p:cNvPr>
          <p:cNvSpPr/>
          <p:nvPr/>
        </p:nvSpPr>
        <p:spPr bwMode="auto">
          <a:xfrm rot="10800000">
            <a:off x="3378200" y="3548063"/>
            <a:ext cx="914400" cy="490537"/>
          </a:xfrm>
          <a:prstGeom prst="trapezoid">
            <a:avLst/>
          </a:prstGeom>
          <a:solidFill>
            <a:srgbClr val="35F6FF"/>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b="0">
              <a:latin typeface="Calibri" panose="020F0502020204030204" pitchFamily="34" charset="0"/>
              <a:cs typeface="Calibri" panose="020F0502020204030204" pitchFamily="34" charset="0"/>
            </a:endParaRPr>
          </a:p>
        </p:txBody>
      </p:sp>
      <p:sp>
        <p:nvSpPr>
          <p:cNvPr id="66570" name="TextBox 14">
            <a:extLst>
              <a:ext uri="{FF2B5EF4-FFF2-40B4-BE49-F238E27FC236}">
                <a16:creationId xmlns:a16="http://schemas.microsoft.com/office/drawing/2014/main" id="{3362181E-7B92-4044-814A-00B7BBB32F35}"/>
              </a:ext>
            </a:extLst>
          </p:cNvPr>
          <p:cNvSpPr txBox="1">
            <a:spLocks noChangeArrowheads="1"/>
          </p:cNvSpPr>
          <p:nvPr/>
        </p:nvSpPr>
        <p:spPr bwMode="auto">
          <a:xfrm>
            <a:off x="3519488" y="3586163"/>
            <a:ext cx="55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ALU</a:t>
            </a:r>
          </a:p>
        </p:txBody>
      </p:sp>
      <p:sp>
        <p:nvSpPr>
          <p:cNvPr id="66571" name="TextBox 15">
            <a:extLst>
              <a:ext uri="{FF2B5EF4-FFF2-40B4-BE49-F238E27FC236}">
                <a16:creationId xmlns:a16="http://schemas.microsoft.com/office/drawing/2014/main" id="{B4784FA8-5CCC-BF4B-BA60-C14D70AA0927}"/>
              </a:ext>
            </a:extLst>
          </p:cNvPr>
          <p:cNvSpPr txBox="1">
            <a:spLocks noChangeArrowheads="1"/>
          </p:cNvSpPr>
          <p:nvPr/>
        </p:nvSpPr>
        <p:spPr bwMode="auto">
          <a:xfrm>
            <a:off x="4922838" y="3548063"/>
            <a:ext cx="724878" cy="369332"/>
          </a:xfrm>
          <a:prstGeom prst="rect">
            <a:avLst/>
          </a:prstGeom>
          <a:solidFill>
            <a:srgbClr val="35F6FF"/>
          </a:solidFill>
          <a:ln w="9525">
            <a:solidFill>
              <a:schemeClr val="tx1"/>
            </a:solidFill>
            <a:miter lim="800000"/>
            <a:headEnd/>
            <a:tailEnd/>
          </a:ln>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TEMP</a:t>
            </a:r>
          </a:p>
        </p:txBody>
      </p:sp>
      <p:sp>
        <p:nvSpPr>
          <p:cNvPr id="66572" name="Rectangle 16">
            <a:extLst>
              <a:ext uri="{FF2B5EF4-FFF2-40B4-BE49-F238E27FC236}">
                <a16:creationId xmlns:a16="http://schemas.microsoft.com/office/drawing/2014/main" id="{3AAB6DC6-7998-DF49-8D34-2C0142CCE37C}"/>
              </a:ext>
            </a:extLst>
          </p:cNvPr>
          <p:cNvSpPr>
            <a:spLocks noChangeArrowheads="1"/>
          </p:cNvSpPr>
          <p:nvPr/>
        </p:nvSpPr>
        <p:spPr bwMode="auto">
          <a:xfrm>
            <a:off x="2871788" y="1090613"/>
            <a:ext cx="3390900" cy="1384300"/>
          </a:xfrm>
          <a:prstGeom prst="rect">
            <a:avLst/>
          </a:prstGeom>
          <a:solidFill>
            <a:schemeClr val="bg1">
              <a:alpha val="25098"/>
            </a:schemeClr>
          </a:solidFill>
          <a:ln w="9525">
            <a:solidFill>
              <a:schemeClr val="tx1"/>
            </a:solidFill>
            <a:round/>
            <a:headEnd/>
            <a:tailEnd/>
          </a:ln>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solidFill>
                <a:srgbClr val="00B050"/>
              </a:solidFill>
              <a:latin typeface="Calibri" panose="020F0502020204030204" pitchFamily="34" charset="0"/>
              <a:cs typeface="Calibri" panose="020F0502020204030204" pitchFamily="34" charset="0"/>
            </a:endParaRPr>
          </a:p>
        </p:txBody>
      </p:sp>
      <p:sp>
        <p:nvSpPr>
          <p:cNvPr id="66573" name="TextBox 17">
            <a:extLst>
              <a:ext uri="{FF2B5EF4-FFF2-40B4-BE49-F238E27FC236}">
                <a16:creationId xmlns:a16="http://schemas.microsoft.com/office/drawing/2014/main" id="{B239657C-1116-2F46-9038-1D789D8FB6F4}"/>
              </a:ext>
            </a:extLst>
          </p:cNvPr>
          <p:cNvSpPr txBox="1">
            <a:spLocks noChangeArrowheads="1"/>
          </p:cNvSpPr>
          <p:nvPr/>
        </p:nvSpPr>
        <p:spPr bwMode="auto">
          <a:xfrm>
            <a:off x="3930650" y="1090613"/>
            <a:ext cx="10773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MEMORY</a:t>
            </a:r>
          </a:p>
        </p:txBody>
      </p:sp>
      <p:sp>
        <p:nvSpPr>
          <p:cNvPr id="66574" name="TextBox 18">
            <a:extLst>
              <a:ext uri="{FF2B5EF4-FFF2-40B4-BE49-F238E27FC236}">
                <a16:creationId xmlns:a16="http://schemas.microsoft.com/office/drawing/2014/main" id="{3B879101-4C75-2C4B-9EB8-097A412E6900}"/>
              </a:ext>
            </a:extLst>
          </p:cNvPr>
          <p:cNvSpPr txBox="1">
            <a:spLocks noChangeArrowheads="1"/>
          </p:cNvSpPr>
          <p:nvPr/>
        </p:nvSpPr>
        <p:spPr bwMode="auto">
          <a:xfrm>
            <a:off x="3705225" y="1533525"/>
            <a:ext cx="1589666" cy="369332"/>
          </a:xfrm>
          <a:prstGeom prst="rect">
            <a:avLst/>
          </a:prstGeom>
          <a:solidFill>
            <a:schemeClr val="bg1">
              <a:alpha val="25098"/>
            </a:schemeClr>
          </a:solidFill>
          <a:ln w="9525">
            <a:solidFill>
              <a:schemeClr val="tx1"/>
            </a:solidFill>
            <a:miter lim="800000"/>
            <a:headEnd/>
            <a:tailEnd/>
          </a:ln>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Mem Addr Reg</a:t>
            </a:r>
          </a:p>
        </p:txBody>
      </p:sp>
      <p:sp>
        <p:nvSpPr>
          <p:cNvPr id="66575" name="TextBox 19">
            <a:extLst>
              <a:ext uri="{FF2B5EF4-FFF2-40B4-BE49-F238E27FC236}">
                <a16:creationId xmlns:a16="http://schemas.microsoft.com/office/drawing/2014/main" id="{87188E8E-6B64-FF47-83F0-631AD83F74C8}"/>
              </a:ext>
            </a:extLst>
          </p:cNvPr>
          <p:cNvSpPr txBox="1">
            <a:spLocks noChangeArrowheads="1"/>
          </p:cNvSpPr>
          <p:nvPr/>
        </p:nvSpPr>
        <p:spPr bwMode="auto">
          <a:xfrm>
            <a:off x="3706813" y="1981200"/>
            <a:ext cx="1568699" cy="369332"/>
          </a:xfrm>
          <a:prstGeom prst="rect">
            <a:avLst/>
          </a:prstGeom>
          <a:solidFill>
            <a:schemeClr val="bg1">
              <a:alpha val="25098"/>
            </a:schemeClr>
          </a:solidFill>
          <a:ln w="9525">
            <a:solidFill>
              <a:schemeClr val="tx1"/>
            </a:solidFill>
            <a:miter lim="800000"/>
            <a:headEnd/>
            <a:tailEnd/>
          </a:ln>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Mem Data Reg</a:t>
            </a:r>
          </a:p>
        </p:txBody>
      </p:sp>
      <p:sp>
        <p:nvSpPr>
          <p:cNvPr id="66576" name="Rectangle 20">
            <a:extLst>
              <a:ext uri="{FF2B5EF4-FFF2-40B4-BE49-F238E27FC236}">
                <a16:creationId xmlns:a16="http://schemas.microsoft.com/office/drawing/2014/main" id="{0CBEEEEC-3EA1-264A-8B06-DE3DEEEF04F2}"/>
              </a:ext>
            </a:extLst>
          </p:cNvPr>
          <p:cNvSpPr>
            <a:spLocks noChangeArrowheads="1"/>
          </p:cNvSpPr>
          <p:nvPr/>
        </p:nvSpPr>
        <p:spPr bwMode="auto">
          <a:xfrm>
            <a:off x="315913" y="2503488"/>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Calibri" panose="020F0502020204030204" pitchFamily="34" charset="0"/>
              <a:cs typeface="Calibri" panose="020F0502020204030204" pitchFamily="34" charset="0"/>
            </a:endParaRPr>
          </a:p>
        </p:txBody>
      </p:sp>
      <p:sp>
        <p:nvSpPr>
          <p:cNvPr id="66577" name="Rectangle 21">
            <a:extLst>
              <a:ext uri="{FF2B5EF4-FFF2-40B4-BE49-F238E27FC236}">
                <a16:creationId xmlns:a16="http://schemas.microsoft.com/office/drawing/2014/main" id="{C9CDC694-1620-CC47-A64F-C277E93EF659}"/>
              </a:ext>
            </a:extLst>
          </p:cNvPr>
          <p:cNvSpPr>
            <a:spLocks noChangeArrowheads="1"/>
          </p:cNvSpPr>
          <p:nvPr/>
        </p:nvSpPr>
        <p:spPr bwMode="auto">
          <a:xfrm>
            <a:off x="7205663" y="2503488"/>
            <a:ext cx="1606550"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Calibri" panose="020F0502020204030204" pitchFamily="34" charset="0"/>
              <a:cs typeface="Calibri" panose="020F0502020204030204" pitchFamily="34" charset="0"/>
            </a:endParaRPr>
          </a:p>
        </p:txBody>
      </p:sp>
      <p:sp>
        <p:nvSpPr>
          <p:cNvPr id="66578" name="TextBox 22">
            <a:extLst>
              <a:ext uri="{FF2B5EF4-FFF2-40B4-BE49-F238E27FC236}">
                <a16:creationId xmlns:a16="http://schemas.microsoft.com/office/drawing/2014/main" id="{01833997-3F81-F14A-86E9-332D6365A75F}"/>
              </a:ext>
            </a:extLst>
          </p:cNvPr>
          <p:cNvSpPr txBox="1">
            <a:spLocks noChangeArrowheads="1"/>
          </p:cNvSpPr>
          <p:nvPr/>
        </p:nvSpPr>
        <p:spPr bwMode="auto">
          <a:xfrm>
            <a:off x="609600" y="2960688"/>
            <a:ext cx="91999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INPUT</a:t>
            </a:r>
          </a:p>
          <a:p>
            <a:pPr eaLnBrk="1" hangingPunct="1">
              <a:spcBef>
                <a:spcPct val="0"/>
              </a:spcBef>
              <a:buClrTx/>
              <a:buSzTx/>
              <a:buFontTx/>
              <a:buNone/>
            </a:pPr>
            <a:endParaRPr lang="en-US" altLang="en-US" sz="1400" b="0">
              <a:latin typeface="Calibri" panose="020F0502020204030204" pitchFamily="34" charset="0"/>
              <a:cs typeface="Calibri" panose="020F0502020204030204" pitchFamily="34" charset="0"/>
            </a:endParaRPr>
          </a:p>
          <a:p>
            <a:pPr eaLnBrk="1" hangingPunct="1">
              <a:spcBef>
                <a:spcPct val="0"/>
              </a:spcBef>
              <a:buClrTx/>
              <a:buSzTx/>
              <a:buFontTx/>
              <a:buNone/>
            </a:pPr>
            <a:r>
              <a:rPr lang="en-US" altLang="en-US" sz="1400" b="0">
                <a:latin typeface="Calibri" panose="020F0502020204030204" pitchFamily="34" charset="0"/>
                <a:cs typeface="Calibri" panose="020F0502020204030204" pitchFamily="34" charset="0"/>
              </a:rPr>
              <a:t>Keyboard,</a:t>
            </a:r>
          </a:p>
          <a:p>
            <a:pPr eaLnBrk="1" hangingPunct="1">
              <a:spcBef>
                <a:spcPct val="0"/>
              </a:spcBef>
              <a:buClrTx/>
              <a:buSzTx/>
              <a:buFontTx/>
              <a:buNone/>
            </a:pPr>
            <a:r>
              <a:rPr lang="en-US" altLang="en-US" sz="1400" b="0">
                <a:latin typeface="Calibri" panose="020F0502020204030204" pitchFamily="34" charset="0"/>
                <a:cs typeface="Calibri" panose="020F0502020204030204" pitchFamily="34" charset="0"/>
              </a:rPr>
              <a:t>Mouse,</a:t>
            </a:r>
          </a:p>
          <a:p>
            <a:pPr eaLnBrk="1" hangingPunct="1">
              <a:spcBef>
                <a:spcPct val="0"/>
              </a:spcBef>
              <a:buClrTx/>
              <a:buSzTx/>
              <a:buFontTx/>
              <a:buNone/>
            </a:pPr>
            <a:r>
              <a:rPr lang="en-US" altLang="en-US" sz="1400" b="0">
                <a:latin typeface="Calibri" panose="020F0502020204030204" pitchFamily="34" charset="0"/>
                <a:cs typeface="Calibri" panose="020F0502020204030204" pitchFamily="34" charset="0"/>
              </a:rPr>
              <a:t>Disk</a:t>
            </a:r>
            <a:r>
              <a:rPr lang="mr-IN" altLang="en-US" sz="1400" b="0">
                <a:latin typeface="Calibri" panose="020F0502020204030204" pitchFamily="34" charset="0"/>
              </a:rPr>
              <a:t>…</a:t>
            </a:r>
            <a:endParaRPr lang="en-US" altLang="en-US" sz="1400" b="0">
              <a:latin typeface="Calibri" panose="020F0502020204030204" pitchFamily="34" charset="0"/>
              <a:cs typeface="Calibri" panose="020F0502020204030204" pitchFamily="34" charset="0"/>
            </a:endParaRPr>
          </a:p>
        </p:txBody>
      </p:sp>
      <p:sp>
        <p:nvSpPr>
          <p:cNvPr id="66579" name="TextBox 23">
            <a:extLst>
              <a:ext uri="{FF2B5EF4-FFF2-40B4-BE49-F238E27FC236}">
                <a16:creationId xmlns:a16="http://schemas.microsoft.com/office/drawing/2014/main" id="{6EA96235-ECFD-D140-83ED-19B111D61F2A}"/>
              </a:ext>
            </a:extLst>
          </p:cNvPr>
          <p:cNvSpPr txBox="1">
            <a:spLocks noChangeArrowheads="1"/>
          </p:cNvSpPr>
          <p:nvPr/>
        </p:nvSpPr>
        <p:spPr bwMode="auto">
          <a:xfrm>
            <a:off x="7467600" y="2960688"/>
            <a:ext cx="97494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OUTPUT</a:t>
            </a:r>
          </a:p>
          <a:p>
            <a:pPr eaLnBrk="1" hangingPunct="1">
              <a:spcBef>
                <a:spcPct val="0"/>
              </a:spcBef>
              <a:buClrTx/>
              <a:buSzTx/>
              <a:buFontTx/>
              <a:buNone/>
            </a:pPr>
            <a:endParaRPr lang="en-US" altLang="en-US" sz="1400" b="0">
              <a:latin typeface="Calibri" panose="020F0502020204030204" pitchFamily="34" charset="0"/>
              <a:cs typeface="Calibri" panose="020F0502020204030204" pitchFamily="34" charset="0"/>
            </a:endParaRPr>
          </a:p>
          <a:p>
            <a:pPr eaLnBrk="1" hangingPunct="1">
              <a:spcBef>
                <a:spcPct val="0"/>
              </a:spcBef>
              <a:buClrTx/>
              <a:buSzTx/>
              <a:buFontTx/>
              <a:buNone/>
            </a:pPr>
            <a:r>
              <a:rPr lang="en-US" altLang="en-US" sz="1400" b="0">
                <a:latin typeface="Calibri" panose="020F0502020204030204" pitchFamily="34" charset="0"/>
                <a:cs typeface="Calibri" panose="020F0502020204030204" pitchFamily="34" charset="0"/>
              </a:rPr>
              <a:t>Monitor, </a:t>
            </a:r>
          </a:p>
          <a:p>
            <a:pPr eaLnBrk="1" hangingPunct="1">
              <a:spcBef>
                <a:spcPct val="0"/>
              </a:spcBef>
              <a:buClrTx/>
              <a:buSzTx/>
              <a:buFontTx/>
              <a:buNone/>
            </a:pPr>
            <a:r>
              <a:rPr lang="en-US" altLang="en-US" sz="1400" b="0">
                <a:latin typeface="Calibri" panose="020F0502020204030204" pitchFamily="34" charset="0"/>
                <a:cs typeface="Calibri" panose="020F0502020204030204" pitchFamily="34" charset="0"/>
              </a:rPr>
              <a:t>Printer, </a:t>
            </a:r>
          </a:p>
          <a:p>
            <a:pPr eaLnBrk="1" hangingPunct="1">
              <a:spcBef>
                <a:spcPct val="0"/>
              </a:spcBef>
              <a:buClrTx/>
              <a:buSzTx/>
              <a:buFontTx/>
              <a:buNone/>
            </a:pPr>
            <a:r>
              <a:rPr lang="en-US" altLang="en-US" sz="1400" b="0">
                <a:latin typeface="Calibri" panose="020F0502020204030204" pitchFamily="34" charset="0"/>
                <a:cs typeface="Calibri" panose="020F0502020204030204" pitchFamily="34" charset="0"/>
              </a:rPr>
              <a:t>Disk</a:t>
            </a:r>
            <a:r>
              <a:rPr lang="mr-IN" altLang="en-US" sz="1400" b="0">
                <a:latin typeface="Calibri" panose="020F0502020204030204" pitchFamily="34" charset="0"/>
              </a:rPr>
              <a:t>…</a:t>
            </a:r>
            <a:endParaRPr lang="en-US" altLang="en-US" sz="1400" b="0">
              <a:latin typeface="Calibri" panose="020F0502020204030204" pitchFamily="34" charset="0"/>
              <a:cs typeface="Calibri" panose="020F0502020204030204" pitchFamily="34" charset="0"/>
            </a:endParaRPr>
          </a:p>
        </p:txBody>
      </p:sp>
      <p:cxnSp>
        <p:nvCxnSpPr>
          <p:cNvPr id="66580" name="Straight Arrow Connector 25">
            <a:extLst>
              <a:ext uri="{FF2B5EF4-FFF2-40B4-BE49-F238E27FC236}">
                <a16:creationId xmlns:a16="http://schemas.microsoft.com/office/drawing/2014/main" id="{7B391E7D-F8CD-F644-B2CD-2AA4236A8956}"/>
              </a:ext>
            </a:extLst>
          </p:cNvPr>
          <p:cNvCxnSpPr>
            <a:cxnSpLocks noChangeShapeType="1"/>
          </p:cNvCxnSpPr>
          <p:nvPr/>
        </p:nvCxnSpPr>
        <p:spPr bwMode="auto">
          <a:xfrm rot="5400000">
            <a:off x="3703638" y="2701925"/>
            <a:ext cx="45243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6581" name="Straight Arrow Connector 29">
            <a:extLst>
              <a:ext uri="{FF2B5EF4-FFF2-40B4-BE49-F238E27FC236}">
                <a16:creationId xmlns:a16="http://schemas.microsoft.com/office/drawing/2014/main" id="{F44FEE59-E6D1-1841-B6AE-3C292B260004}"/>
              </a:ext>
            </a:extLst>
          </p:cNvPr>
          <p:cNvCxnSpPr>
            <a:cxnSpLocks noChangeShapeType="1"/>
          </p:cNvCxnSpPr>
          <p:nvPr/>
        </p:nvCxnSpPr>
        <p:spPr bwMode="auto">
          <a:xfrm rot="5400000" flipH="1" flipV="1">
            <a:off x="4922838" y="2701925"/>
            <a:ext cx="45243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6582" name="Straight Connector 31">
            <a:extLst>
              <a:ext uri="{FF2B5EF4-FFF2-40B4-BE49-F238E27FC236}">
                <a16:creationId xmlns:a16="http://schemas.microsoft.com/office/drawing/2014/main" id="{50CEFE9E-9E7F-3C4A-B912-85673F68648D}"/>
              </a:ext>
            </a:extLst>
          </p:cNvPr>
          <p:cNvCxnSpPr>
            <a:cxnSpLocks noChangeShapeType="1"/>
            <a:stCxn id="66576" idx="0"/>
          </p:cNvCxnSpPr>
          <p:nvPr/>
        </p:nvCxnSpPr>
        <p:spPr bwMode="auto">
          <a:xfrm rot="16200000" flipV="1">
            <a:off x="632618" y="2018507"/>
            <a:ext cx="969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6583" name="Straight Arrow Connector 33">
            <a:extLst>
              <a:ext uri="{FF2B5EF4-FFF2-40B4-BE49-F238E27FC236}">
                <a16:creationId xmlns:a16="http://schemas.microsoft.com/office/drawing/2014/main" id="{4D3C1524-01DB-354E-BE3F-8F67414E5B77}"/>
              </a:ext>
            </a:extLst>
          </p:cNvPr>
          <p:cNvCxnSpPr>
            <a:cxnSpLocks noChangeShapeType="1"/>
          </p:cNvCxnSpPr>
          <p:nvPr/>
        </p:nvCxnSpPr>
        <p:spPr bwMode="auto">
          <a:xfrm>
            <a:off x="1117600" y="1533525"/>
            <a:ext cx="1754188"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6584" name="Straight Connector 35">
            <a:extLst>
              <a:ext uri="{FF2B5EF4-FFF2-40B4-BE49-F238E27FC236}">
                <a16:creationId xmlns:a16="http://schemas.microsoft.com/office/drawing/2014/main" id="{B46A3C4E-D996-AC41-8085-156A4076EF4B}"/>
              </a:ext>
            </a:extLst>
          </p:cNvPr>
          <p:cNvCxnSpPr>
            <a:cxnSpLocks noChangeShapeType="1"/>
          </p:cNvCxnSpPr>
          <p:nvPr/>
        </p:nvCxnSpPr>
        <p:spPr bwMode="auto">
          <a:xfrm>
            <a:off x="6262688" y="1533525"/>
            <a:ext cx="1727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6585" name="Straight Arrow Connector 37">
            <a:extLst>
              <a:ext uri="{FF2B5EF4-FFF2-40B4-BE49-F238E27FC236}">
                <a16:creationId xmlns:a16="http://schemas.microsoft.com/office/drawing/2014/main" id="{2C4FE54A-45A5-5749-9EC3-727973C251F7}"/>
              </a:ext>
            </a:extLst>
          </p:cNvPr>
          <p:cNvCxnSpPr>
            <a:cxnSpLocks noChangeShapeType="1"/>
            <a:endCxn id="66577" idx="0"/>
          </p:cNvCxnSpPr>
          <p:nvPr/>
        </p:nvCxnSpPr>
        <p:spPr bwMode="auto">
          <a:xfrm rot="16200000" flipH="1">
            <a:off x="7515225" y="2009776"/>
            <a:ext cx="968375" cy="190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6586" name="Straight Arrow Connector 39">
            <a:extLst>
              <a:ext uri="{FF2B5EF4-FFF2-40B4-BE49-F238E27FC236}">
                <a16:creationId xmlns:a16="http://schemas.microsoft.com/office/drawing/2014/main" id="{2EAC335D-AC33-1143-94A5-86EAB9B93F1B}"/>
              </a:ext>
            </a:extLst>
          </p:cNvPr>
          <p:cNvCxnSpPr>
            <a:cxnSpLocks noChangeShapeType="1"/>
          </p:cNvCxnSpPr>
          <p:nvPr/>
        </p:nvCxnSpPr>
        <p:spPr bwMode="auto">
          <a:xfrm rot="5400000" flipH="1" flipV="1">
            <a:off x="3448049" y="4541282"/>
            <a:ext cx="515938" cy="1587"/>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66587" name="Straight Arrow Connector 41">
            <a:extLst>
              <a:ext uri="{FF2B5EF4-FFF2-40B4-BE49-F238E27FC236}">
                <a16:creationId xmlns:a16="http://schemas.microsoft.com/office/drawing/2014/main" id="{362E9604-F9C7-3E4B-BCBE-AD4816CA8F32}"/>
              </a:ext>
            </a:extLst>
          </p:cNvPr>
          <p:cNvCxnSpPr>
            <a:cxnSpLocks noChangeShapeType="1"/>
          </p:cNvCxnSpPr>
          <p:nvPr/>
        </p:nvCxnSpPr>
        <p:spPr bwMode="auto">
          <a:xfrm rot="10800000">
            <a:off x="1801813" y="4545013"/>
            <a:ext cx="1069975" cy="747712"/>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66588" name="Straight Arrow Connector 43">
            <a:extLst>
              <a:ext uri="{FF2B5EF4-FFF2-40B4-BE49-F238E27FC236}">
                <a16:creationId xmlns:a16="http://schemas.microsoft.com/office/drawing/2014/main" id="{5E069576-229E-CF49-A62C-200910974412}"/>
              </a:ext>
            </a:extLst>
          </p:cNvPr>
          <p:cNvCxnSpPr>
            <a:cxnSpLocks noChangeShapeType="1"/>
          </p:cNvCxnSpPr>
          <p:nvPr/>
        </p:nvCxnSpPr>
        <p:spPr bwMode="auto">
          <a:xfrm flipV="1">
            <a:off x="6262688" y="4545013"/>
            <a:ext cx="1062037" cy="747712"/>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66589" name="Straight Connector 45">
            <a:extLst>
              <a:ext uri="{FF2B5EF4-FFF2-40B4-BE49-F238E27FC236}">
                <a16:creationId xmlns:a16="http://schemas.microsoft.com/office/drawing/2014/main" id="{5FB091F9-EB73-AE42-BD14-708A50E39E86}"/>
              </a:ext>
            </a:extLst>
          </p:cNvPr>
          <p:cNvCxnSpPr>
            <a:cxnSpLocks noChangeShapeType="1"/>
          </p:cNvCxnSpPr>
          <p:nvPr/>
        </p:nvCxnSpPr>
        <p:spPr bwMode="auto">
          <a:xfrm rot="16200000" flipV="1">
            <a:off x="2368550" y="4327526"/>
            <a:ext cx="517525" cy="48895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66590" name="Straight Connector 47">
            <a:extLst>
              <a:ext uri="{FF2B5EF4-FFF2-40B4-BE49-F238E27FC236}">
                <a16:creationId xmlns:a16="http://schemas.microsoft.com/office/drawing/2014/main" id="{EEA4984A-414D-3A4F-9597-7D3CF5BAE68C}"/>
              </a:ext>
            </a:extLst>
          </p:cNvPr>
          <p:cNvCxnSpPr>
            <a:cxnSpLocks noChangeShapeType="1"/>
          </p:cNvCxnSpPr>
          <p:nvPr/>
        </p:nvCxnSpPr>
        <p:spPr bwMode="auto">
          <a:xfrm rot="5400000" flipH="1" flipV="1">
            <a:off x="1418432" y="3348831"/>
            <a:ext cx="1930400" cy="1587"/>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66591" name="Straight Arrow Connector 49">
            <a:extLst>
              <a:ext uri="{FF2B5EF4-FFF2-40B4-BE49-F238E27FC236}">
                <a16:creationId xmlns:a16="http://schemas.microsoft.com/office/drawing/2014/main" id="{0F74152E-3648-0949-AFA7-95CA76CC94B1}"/>
              </a:ext>
            </a:extLst>
          </p:cNvPr>
          <p:cNvCxnSpPr>
            <a:cxnSpLocks noChangeShapeType="1"/>
          </p:cNvCxnSpPr>
          <p:nvPr/>
        </p:nvCxnSpPr>
        <p:spPr bwMode="auto">
          <a:xfrm flipV="1">
            <a:off x="2384425" y="2244725"/>
            <a:ext cx="487363" cy="139700"/>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66592" name="Straight Arrow Connector 53">
            <a:extLst>
              <a:ext uri="{FF2B5EF4-FFF2-40B4-BE49-F238E27FC236}">
                <a16:creationId xmlns:a16="http://schemas.microsoft.com/office/drawing/2014/main" id="{301D0E89-314B-9348-9442-E1354DD13AEE}"/>
              </a:ext>
            </a:extLst>
          </p:cNvPr>
          <p:cNvCxnSpPr>
            <a:cxnSpLocks noChangeShapeType="1"/>
          </p:cNvCxnSpPr>
          <p:nvPr/>
        </p:nvCxnSpPr>
        <p:spPr bwMode="auto">
          <a:xfrm rot="5400000">
            <a:off x="4892675" y="4572000"/>
            <a:ext cx="515938"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785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02415F68-163C-8541-97B8-D4ACEC6011FE}"/>
              </a:ext>
            </a:extLst>
          </p:cNvPr>
          <p:cNvSpPr>
            <a:spLocks noGrp="1" noChangeArrowheads="1"/>
          </p:cNvSpPr>
          <p:nvPr>
            <p:ph type="title"/>
          </p:nvPr>
        </p:nvSpPr>
        <p:spPr/>
        <p:txBody>
          <a:bodyPr anchor="ctr"/>
          <a:lstStyle/>
          <a:p>
            <a:r>
              <a:rPr lang="en-US" altLang="en-US">
                <a:ea typeface="ＭＳ Ｐゴシック" panose="020B0600070205080204" pitchFamily="34" charset="-128"/>
              </a:rPr>
              <a:t>Processing Unit</a:t>
            </a:r>
          </a:p>
        </p:txBody>
      </p:sp>
      <p:sp>
        <p:nvSpPr>
          <p:cNvPr id="22530" name="Content Placeholder 2">
            <a:extLst>
              <a:ext uri="{FF2B5EF4-FFF2-40B4-BE49-F238E27FC236}">
                <a16:creationId xmlns:a16="http://schemas.microsoft.com/office/drawing/2014/main" id="{874D0058-619B-1040-B939-A560475B4719}"/>
              </a:ext>
            </a:extLst>
          </p:cNvPr>
          <p:cNvSpPr>
            <a:spLocks noGrp="1" noChangeArrowheads="1"/>
          </p:cNvSpPr>
          <p:nvPr>
            <p:ph idx="1"/>
          </p:nvPr>
        </p:nvSpPr>
        <p:spPr/>
        <p:txBody>
          <a:bodyPr>
            <a:normAutofit fontScale="92500" lnSpcReduction="10000"/>
          </a:bodyPr>
          <a:lstStyle/>
          <a:p>
            <a:pPr>
              <a:defRPr/>
            </a:pPr>
            <a:r>
              <a:rPr lang="en-US" altLang="en-US" dirty="0">
                <a:ea typeface="ＭＳ Ｐゴシック" panose="020B0600070205080204" pitchFamily="34" charset="-128"/>
              </a:rPr>
              <a:t>The processing unit can consist of many </a:t>
            </a:r>
            <a:r>
              <a:rPr lang="en-US" altLang="en-US" dirty="0">
                <a:solidFill>
                  <a:srgbClr val="00B050"/>
                </a:solidFill>
                <a:ea typeface="ＭＳ Ｐゴシック" panose="020B0600070205080204" pitchFamily="34" charset="-128"/>
              </a:rPr>
              <a:t>functional units</a:t>
            </a:r>
          </a:p>
          <a:p>
            <a:pPr>
              <a:defRPr/>
            </a:pPr>
            <a:endParaRPr lang="en-US" altLang="en-US" dirty="0">
              <a:solidFill>
                <a:srgbClr val="00B050"/>
              </a:solidFill>
              <a:ea typeface="ＭＳ Ｐゴシック" panose="020B0600070205080204" pitchFamily="34" charset="-128"/>
            </a:endParaRPr>
          </a:p>
          <a:p>
            <a:pPr>
              <a:defRPr/>
            </a:pPr>
            <a:r>
              <a:rPr lang="en-US" altLang="en-US" dirty="0">
                <a:solidFill>
                  <a:srgbClr val="0070C0"/>
                </a:solidFill>
                <a:ea typeface="ＭＳ Ｐゴシック" panose="020B0600070205080204" pitchFamily="34" charset="-128"/>
              </a:rPr>
              <a:t>Arithmetic and Logic Unit (ALU), </a:t>
            </a:r>
            <a:r>
              <a:rPr lang="en-US" altLang="en-US" dirty="0">
                <a:ea typeface="ＭＳ Ｐゴシック" panose="020B0600070205080204" pitchFamily="34" charset="-128"/>
              </a:rPr>
              <a:t>executes computations</a:t>
            </a:r>
          </a:p>
          <a:p>
            <a:pPr lvl="1">
              <a:defRPr/>
            </a:pPr>
            <a:r>
              <a:rPr lang="en-US" altLang="en-US" dirty="0">
                <a:solidFill>
                  <a:srgbClr val="0070C0"/>
                </a:solidFill>
                <a:ea typeface="ＭＳ Ｐゴシック" panose="020B0600070205080204" pitchFamily="34" charset="-128"/>
              </a:rPr>
              <a:t>MIPS</a:t>
            </a:r>
            <a:r>
              <a:rPr lang="en-US" altLang="en-US" dirty="0">
                <a:ea typeface="ＭＳ Ｐゴシック" panose="020B0600070205080204" pitchFamily="34" charset="-128"/>
              </a:rPr>
              <a:t>: add, sub, </a:t>
            </a:r>
            <a:r>
              <a:rPr lang="en-US" altLang="en-US" dirty="0" err="1">
                <a:ea typeface="ＭＳ Ｐゴシック" panose="020B0600070205080204" pitchFamily="34" charset="-128"/>
              </a:rPr>
              <a:t>mult</a:t>
            </a:r>
            <a:r>
              <a:rPr lang="en-US" altLang="en-US" dirty="0">
                <a:ea typeface="ＭＳ Ｐゴシック" panose="020B0600070205080204" pitchFamily="34" charset="-128"/>
              </a:rPr>
              <a:t>, and, nor, </a:t>
            </a:r>
            <a:r>
              <a:rPr lang="en-US" altLang="en-US" dirty="0" err="1">
                <a:ea typeface="ＭＳ Ｐゴシック" panose="020B0600070205080204" pitchFamily="34" charset="-128"/>
              </a:rPr>
              <a:t>sll</a:t>
            </a:r>
            <a:r>
              <a:rPr lang="en-US" altLang="en-US" dirty="0">
                <a:ea typeface="ＭＳ Ｐゴシック" panose="020B0600070205080204" pitchFamily="34" charset="-128"/>
              </a:rPr>
              <a:t>, </a:t>
            </a:r>
            <a:r>
              <a:rPr lang="en-US" altLang="en-US" dirty="0" err="1">
                <a:ea typeface="ＭＳ Ｐゴシック" panose="020B0600070205080204" pitchFamily="34" charset="-128"/>
              </a:rPr>
              <a:t>slr</a:t>
            </a:r>
            <a:r>
              <a:rPr lang="en-US" altLang="en-US" dirty="0">
                <a:ea typeface="ＭＳ Ｐゴシック" panose="020B0600070205080204" pitchFamily="34" charset="-128"/>
              </a:rPr>
              <a:t>, </a:t>
            </a:r>
            <a:r>
              <a:rPr lang="en-US" altLang="en-US" dirty="0" err="1">
                <a:ea typeface="ＭＳ Ｐゴシック" panose="020B0600070205080204" pitchFamily="34" charset="-128"/>
              </a:rPr>
              <a:t>slt</a:t>
            </a:r>
            <a:r>
              <a:rPr lang="mr-IN" altLang="en-US" dirty="0">
                <a:ea typeface="ＭＳ Ｐゴシック" panose="020B0600070205080204" pitchFamily="34" charset="-128"/>
              </a:rPr>
              <a:t>…</a:t>
            </a:r>
            <a:endParaRPr lang="en-US" altLang="en-US" dirty="0">
              <a:ea typeface="ＭＳ Ｐゴシック" panose="020B0600070205080204" pitchFamily="34" charset="-128"/>
            </a:endParaRPr>
          </a:p>
          <a:p>
            <a:pPr lvl="1">
              <a:defRPr/>
            </a:pPr>
            <a:r>
              <a:rPr lang="en-US" altLang="en-US" dirty="0">
                <a:solidFill>
                  <a:srgbClr val="0070C0"/>
                </a:solidFill>
                <a:ea typeface="ＭＳ Ｐゴシック" panose="020B0600070205080204" pitchFamily="34" charset="-128"/>
              </a:rPr>
              <a:t>RISC-V</a:t>
            </a:r>
            <a:r>
              <a:rPr lang="en-US" altLang="en-US" dirty="0">
                <a:ea typeface="ＭＳ Ｐゴシック" panose="020B0600070205080204" pitchFamily="34" charset="-128"/>
              </a:rPr>
              <a:t>: add, sub, </a:t>
            </a:r>
            <a:r>
              <a:rPr lang="en-US" altLang="en-US" dirty="0" err="1">
                <a:ea typeface="ＭＳ Ｐゴシック" panose="020B0600070205080204" pitchFamily="34" charset="-128"/>
              </a:rPr>
              <a:t>mult</a:t>
            </a:r>
            <a:r>
              <a:rPr lang="en-US" altLang="en-US" dirty="0">
                <a:ea typeface="ＭＳ Ｐゴシック" panose="020B0600070205080204" pitchFamily="34" charset="-128"/>
              </a:rPr>
              <a:t>, and, or, </a:t>
            </a:r>
            <a:r>
              <a:rPr lang="en-US" altLang="en-US" dirty="0" err="1">
                <a:ea typeface="ＭＳ Ｐゴシック" panose="020B0600070205080204" pitchFamily="34" charset="-128"/>
              </a:rPr>
              <a:t>sll</a:t>
            </a:r>
            <a:r>
              <a:rPr lang="en-US" altLang="en-US" dirty="0">
                <a:ea typeface="ＭＳ Ｐゴシック" panose="020B0600070205080204" pitchFamily="34" charset="-128"/>
              </a:rPr>
              <a:t>, ..</a:t>
            </a:r>
          </a:p>
          <a:p>
            <a:pPr>
              <a:defRPr/>
            </a:pPr>
            <a:r>
              <a:rPr lang="en-US" altLang="en-US" dirty="0">
                <a:ea typeface="ＭＳ Ｐゴシック" panose="020B0600070205080204" pitchFamily="34" charset="-128"/>
              </a:rPr>
              <a:t>The ALU processes quantities that are referred to as </a:t>
            </a:r>
            <a:r>
              <a:rPr lang="en-US" altLang="en-US" dirty="0">
                <a:solidFill>
                  <a:srgbClr val="FF0000"/>
                </a:solidFill>
                <a:ea typeface="ＭＳ Ｐゴシック" panose="020B0600070205080204" pitchFamily="34" charset="-128"/>
              </a:rPr>
              <a:t>words</a:t>
            </a:r>
          </a:p>
          <a:p>
            <a:pPr lvl="1">
              <a:defRPr/>
            </a:pPr>
            <a:r>
              <a:rPr lang="en-US" altLang="en-US" dirty="0">
                <a:solidFill>
                  <a:srgbClr val="FF0000"/>
                </a:solidFill>
                <a:ea typeface="ＭＳ Ｐゴシック" panose="020B0600070205080204" pitchFamily="34" charset="-128"/>
              </a:rPr>
              <a:t>Word length</a:t>
            </a:r>
            <a:r>
              <a:rPr lang="en-US" altLang="en-US" dirty="0">
                <a:ea typeface="ＭＳ Ｐゴシック" panose="020B0600070205080204" pitchFamily="34" charset="-128"/>
              </a:rPr>
              <a:t> </a:t>
            </a:r>
          </a:p>
          <a:p>
            <a:pPr lvl="2">
              <a:defRPr/>
            </a:pPr>
            <a:r>
              <a:rPr lang="en-US" altLang="en-US" dirty="0">
                <a:ea typeface="ＭＳ Ｐゴシック" panose="020B0600070205080204" pitchFamily="34" charset="-128"/>
              </a:rPr>
              <a:t>LC-3:  16 bits</a:t>
            </a:r>
          </a:p>
          <a:p>
            <a:pPr lvl="2">
              <a:defRPr/>
            </a:pPr>
            <a:r>
              <a:rPr lang="en-US" altLang="en-US" dirty="0">
                <a:ea typeface="ＭＳ Ｐゴシック" panose="020B0600070205080204" pitchFamily="34" charset="-128"/>
              </a:rPr>
              <a:t>MIPS: 32 bits</a:t>
            </a:r>
          </a:p>
          <a:p>
            <a:pPr lvl="2">
              <a:defRPr/>
            </a:pPr>
            <a:r>
              <a:rPr lang="en-US" altLang="en-US" dirty="0">
                <a:ea typeface="ＭＳ Ｐゴシック" panose="020B0600070205080204" pitchFamily="34" charset="-128"/>
              </a:rPr>
              <a:t>Intel x86-64: 64 bits</a:t>
            </a:r>
          </a:p>
          <a:p>
            <a:pPr lvl="2">
              <a:defRPr/>
            </a:pPr>
            <a:r>
              <a:rPr lang="en-US" altLang="en-US" dirty="0">
                <a:ea typeface="ＭＳ Ｐゴシック" panose="020B0600070205080204" pitchFamily="34" charset="-128"/>
              </a:rPr>
              <a:t>RISC-V: 32 bits (Extension: 64 bits, 128 bits)</a:t>
            </a:r>
          </a:p>
          <a:p>
            <a:pPr marL="0" indent="0">
              <a:buNone/>
              <a:defRPr/>
            </a:pPr>
            <a:endParaRPr lang="en-US" altLang="en-US" dirty="0">
              <a:ea typeface="ＭＳ Ｐゴシック" panose="020B0600070205080204" pitchFamily="34" charset="-128"/>
            </a:endParaRPr>
          </a:p>
          <a:p>
            <a:pPr>
              <a:defRPr/>
            </a:pPr>
            <a:r>
              <a:rPr lang="en-US" altLang="en-US" dirty="0">
                <a:solidFill>
                  <a:srgbClr val="0070C0"/>
                </a:solidFill>
                <a:ea typeface="ＭＳ Ｐゴシック" panose="020B0600070205080204" pitchFamily="34" charset="-128"/>
              </a:rPr>
              <a:t>Temporary storage </a:t>
            </a:r>
            <a:r>
              <a:rPr lang="en-US" altLang="en-US" dirty="0">
                <a:ea typeface="ＭＳ Ｐゴシック" panose="020B0600070205080204" pitchFamily="34" charset="-128"/>
              </a:rPr>
              <a:t>(Scratch pad): </a:t>
            </a:r>
            <a:r>
              <a:rPr lang="en-US" altLang="en-US" dirty="0">
                <a:solidFill>
                  <a:srgbClr val="0070C0"/>
                </a:solidFill>
                <a:ea typeface="ＭＳ Ｐゴシック" panose="020B0600070205080204" pitchFamily="34" charset="-128"/>
              </a:rPr>
              <a:t>Registers</a:t>
            </a:r>
          </a:p>
          <a:p>
            <a:pPr lvl="1">
              <a:defRPr/>
            </a:pPr>
            <a:r>
              <a:rPr lang="en-US" altLang="en-US" dirty="0">
                <a:ea typeface="ＭＳ Ｐゴシック" panose="020B0600070205080204" pitchFamily="34" charset="-128"/>
              </a:rPr>
              <a:t>E.g., to calculate (A+B)*C, the intermediate result of A+B is stored in a register</a:t>
            </a:r>
          </a:p>
        </p:txBody>
      </p:sp>
    </p:spTree>
    <p:extLst>
      <p:ext uri="{BB962C8B-B14F-4D97-AF65-F5344CB8AC3E}">
        <p14:creationId xmlns:p14="http://schemas.microsoft.com/office/powerpoint/2010/main" val="1706011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3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0">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2530">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253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41F5E361-A4EF-5241-BFFA-36D9FA9B4C17}"/>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Registers (Temp)</a:t>
            </a:r>
          </a:p>
        </p:txBody>
      </p:sp>
      <p:sp>
        <p:nvSpPr>
          <p:cNvPr id="51202" name="Content Placeholder 2">
            <a:extLst>
              <a:ext uri="{FF2B5EF4-FFF2-40B4-BE49-F238E27FC236}">
                <a16:creationId xmlns:a16="http://schemas.microsoft.com/office/drawing/2014/main" id="{84713BC0-5370-CB4A-B2D9-2A71AFD5C2EE}"/>
              </a:ext>
            </a:extLst>
          </p:cNvPr>
          <p:cNvSpPr>
            <a:spLocks noGrp="1" noChangeArrowheads="1"/>
          </p:cNvSpPr>
          <p:nvPr>
            <p:ph idx="1"/>
          </p:nvPr>
        </p:nvSpPr>
        <p:spPr/>
        <p:txBody>
          <a:bodyPr/>
          <a:lstStyle/>
          <a:p>
            <a:r>
              <a:rPr lang="en-US" altLang="en-US" dirty="0">
                <a:solidFill>
                  <a:srgbClr val="C00000"/>
                </a:solidFill>
                <a:ea typeface="ＭＳ Ｐゴシック" panose="020B0600070205080204" pitchFamily="34" charset="-128"/>
              </a:rPr>
              <a:t>Memory</a:t>
            </a:r>
            <a:r>
              <a:rPr lang="en-US" altLang="en-US" dirty="0">
                <a:solidFill>
                  <a:srgbClr val="00B050"/>
                </a:solidFill>
                <a:ea typeface="ＭＳ Ｐゴシック" panose="020B0600070205080204" pitchFamily="34" charset="-128"/>
              </a:rPr>
              <a:t> </a:t>
            </a:r>
            <a:r>
              <a:rPr lang="en-US" altLang="en-US" dirty="0">
                <a:ea typeface="ＭＳ Ｐゴシック" panose="020B0600070205080204" pitchFamily="34" charset="-128"/>
              </a:rPr>
              <a:t>is big but slow</a:t>
            </a:r>
          </a:p>
          <a:p>
            <a:endParaRPr lang="en-US" altLang="en-US" dirty="0">
              <a:solidFill>
                <a:srgbClr val="00B050"/>
              </a:solidFill>
              <a:ea typeface="ＭＳ Ｐゴシック" panose="020B0600070205080204" pitchFamily="34" charset="-128"/>
            </a:endParaRPr>
          </a:p>
          <a:p>
            <a:r>
              <a:rPr lang="en-US" altLang="en-US" dirty="0">
                <a:solidFill>
                  <a:srgbClr val="C00000"/>
                </a:solidFill>
                <a:ea typeface="ＭＳ Ｐゴシック" panose="020B0600070205080204" pitchFamily="34" charset="-128"/>
              </a:rPr>
              <a:t>Registers</a:t>
            </a:r>
          </a:p>
          <a:p>
            <a:pPr lvl="1"/>
            <a:r>
              <a:rPr lang="en-US" altLang="en-US" dirty="0">
                <a:solidFill>
                  <a:srgbClr val="0070C0"/>
                </a:solidFill>
                <a:ea typeface="ＭＳ Ｐゴシック" panose="020B0600070205080204" pitchFamily="34" charset="-128"/>
              </a:rPr>
              <a:t>Operate at processor speed – Clock speed</a:t>
            </a:r>
          </a:p>
          <a:p>
            <a:pPr lvl="1"/>
            <a:r>
              <a:rPr lang="en-US" altLang="en-US" dirty="0">
                <a:ea typeface="ＭＳ Ｐゴシック" panose="020B0600070205080204" pitchFamily="34" charset="-128"/>
              </a:rPr>
              <a:t>Ensure fast access to operands</a:t>
            </a:r>
          </a:p>
          <a:p>
            <a:pPr lvl="1"/>
            <a:r>
              <a:rPr lang="en-US" altLang="en-US" dirty="0">
                <a:ea typeface="ＭＳ Ｐゴシック" panose="020B0600070205080204" pitchFamily="34" charset="-128"/>
              </a:rPr>
              <a:t>Each Register size = Word length =  say 32 bits (in RISC-V)</a:t>
            </a:r>
          </a:p>
          <a:p>
            <a:pPr marL="0" indent="0">
              <a:buNone/>
            </a:pPr>
            <a:endParaRPr lang="en-US" altLang="en-US" dirty="0">
              <a:solidFill>
                <a:srgbClr val="00B050"/>
              </a:solidFill>
              <a:ea typeface="ＭＳ Ｐゴシック" panose="020B0600070205080204" pitchFamily="34" charset="-128"/>
            </a:endParaRPr>
          </a:p>
          <a:p>
            <a:r>
              <a:rPr lang="en-US" altLang="en-US" dirty="0">
                <a:solidFill>
                  <a:srgbClr val="C00000"/>
                </a:solidFill>
                <a:ea typeface="ＭＳ Ｐゴシック" panose="020B0600070205080204" pitchFamily="34" charset="-128"/>
              </a:rPr>
              <a:t>Register set or file</a:t>
            </a:r>
          </a:p>
          <a:p>
            <a:pPr lvl="1"/>
            <a:r>
              <a:rPr lang="en-US" altLang="en-US" dirty="0">
                <a:ea typeface="ＭＳ Ｐゴシック" panose="020B0600070205080204" pitchFamily="34" charset="-128"/>
              </a:rPr>
              <a:t>A set of registers</a:t>
            </a:r>
          </a:p>
          <a:p>
            <a:pPr lvl="1"/>
            <a:r>
              <a:rPr lang="en-US" altLang="en-US" dirty="0">
                <a:ea typeface="ＭＳ Ｐゴシック" panose="020B0600070205080204" pitchFamily="34" charset="-128"/>
              </a:rPr>
              <a:t>Not too many registers </a:t>
            </a:r>
          </a:p>
          <a:p>
            <a:pPr lvl="2"/>
            <a:r>
              <a:rPr lang="en-US" altLang="en-US" dirty="0">
                <a:ea typeface="ＭＳ Ｐゴシック" panose="020B0600070205080204" pitchFamily="34" charset="-128"/>
              </a:rPr>
              <a:t>32 Registers in RISC-V</a:t>
            </a:r>
          </a:p>
          <a:p>
            <a:pPr lvl="2"/>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083173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0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0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0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0E56537-C164-7745-BEB6-DEBDA163E8ED}"/>
              </a:ext>
            </a:extLst>
          </p:cNvPr>
          <p:cNvSpPr>
            <a:spLocks noGrp="1"/>
          </p:cNvSpPr>
          <p:nvPr>
            <p:ph type="ftr" sz="quarter" idx="10"/>
          </p:nvPr>
        </p:nvSpPr>
        <p:spPr/>
        <p:txBody>
          <a:bodyPr/>
          <a:lstStyle/>
          <a:p>
            <a:r>
              <a:rPr lang="en-US" dirty="0"/>
              <a:t>CS 211: Computer Architecture</a:t>
            </a:r>
          </a:p>
        </p:txBody>
      </p:sp>
      <p:pic>
        <p:nvPicPr>
          <p:cNvPr id="5" name="Picture 4">
            <a:extLst>
              <a:ext uri="{FF2B5EF4-FFF2-40B4-BE49-F238E27FC236}">
                <a16:creationId xmlns:a16="http://schemas.microsoft.com/office/drawing/2014/main" id="{F6C2E8BC-8E1E-F047-9CA2-EC737712CF96}"/>
              </a:ext>
            </a:extLst>
          </p:cNvPr>
          <p:cNvPicPr>
            <a:picLocks noChangeAspect="1"/>
          </p:cNvPicPr>
          <p:nvPr/>
        </p:nvPicPr>
        <p:blipFill>
          <a:blip r:embed="rId2"/>
          <a:stretch>
            <a:fillRect/>
          </a:stretch>
        </p:blipFill>
        <p:spPr>
          <a:xfrm>
            <a:off x="0" y="908720"/>
            <a:ext cx="7735876" cy="5142256"/>
          </a:xfrm>
          <a:prstGeom prst="rect">
            <a:avLst/>
          </a:prstGeom>
        </p:spPr>
      </p:pic>
      <p:sp>
        <p:nvSpPr>
          <p:cNvPr id="6" name="TextBox 5">
            <a:extLst>
              <a:ext uri="{FF2B5EF4-FFF2-40B4-BE49-F238E27FC236}">
                <a16:creationId xmlns:a16="http://schemas.microsoft.com/office/drawing/2014/main" id="{012B32E9-7CBD-CA4F-86B0-78670804D33E}"/>
              </a:ext>
            </a:extLst>
          </p:cNvPr>
          <p:cNvSpPr txBox="1"/>
          <p:nvPr/>
        </p:nvSpPr>
        <p:spPr>
          <a:xfrm>
            <a:off x="4148227" y="514819"/>
            <a:ext cx="3587649" cy="646331"/>
          </a:xfrm>
          <a:prstGeom prst="rect">
            <a:avLst/>
          </a:prstGeom>
          <a:noFill/>
        </p:spPr>
        <p:txBody>
          <a:bodyPr wrap="none" rtlCol="0">
            <a:spAutoFit/>
          </a:bodyPr>
          <a:lstStyle/>
          <a:p>
            <a:r>
              <a:rPr lang="en-US" sz="1800" dirty="0">
                <a:solidFill>
                  <a:srgbClr val="0070C0"/>
                </a:solidFill>
                <a:latin typeface="Calibri" pitchFamily="34" charset="0"/>
              </a:rPr>
              <a:t>Register Access time: approx. 0.1 ns</a:t>
            </a:r>
          </a:p>
          <a:p>
            <a:r>
              <a:rPr lang="en-US" sz="1800" dirty="0">
                <a:solidFill>
                  <a:srgbClr val="0070C0"/>
                </a:solidFill>
                <a:latin typeface="Calibri" pitchFamily="34" charset="0"/>
              </a:rPr>
              <a:t>One clock cycle</a:t>
            </a:r>
          </a:p>
        </p:txBody>
      </p:sp>
      <p:sp>
        <p:nvSpPr>
          <p:cNvPr id="7" name="TextBox 6">
            <a:extLst>
              <a:ext uri="{FF2B5EF4-FFF2-40B4-BE49-F238E27FC236}">
                <a16:creationId xmlns:a16="http://schemas.microsoft.com/office/drawing/2014/main" id="{B25FB745-82B0-9F47-8B15-5F0BBBE03950}"/>
              </a:ext>
            </a:extLst>
          </p:cNvPr>
          <p:cNvSpPr txBox="1"/>
          <p:nvPr/>
        </p:nvSpPr>
        <p:spPr>
          <a:xfrm>
            <a:off x="6046385" y="2195374"/>
            <a:ext cx="2808312" cy="923330"/>
          </a:xfrm>
          <a:prstGeom prst="rect">
            <a:avLst/>
          </a:prstGeom>
          <a:noFill/>
        </p:spPr>
        <p:txBody>
          <a:bodyPr wrap="square" rtlCol="0">
            <a:spAutoFit/>
          </a:bodyPr>
          <a:lstStyle/>
          <a:p>
            <a:pPr algn="r"/>
            <a:r>
              <a:rPr lang="en-US" sz="1800" dirty="0">
                <a:solidFill>
                  <a:srgbClr val="FF0000"/>
                </a:solidFill>
                <a:latin typeface="Calibri" pitchFamily="34" charset="0"/>
              </a:rPr>
              <a:t>SRAM Cache Access time: 1-2 ns</a:t>
            </a:r>
          </a:p>
          <a:p>
            <a:pPr algn="r"/>
            <a:endParaRPr lang="en-US" sz="1800" dirty="0">
              <a:solidFill>
                <a:srgbClr val="FF0000"/>
              </a:solidFill>
              <a:latin typeface="Calibri" pitchFamily="34" charset="0"/>
            </a:endParaRPr>
          </a:p>
        </p:txBody>
      </p:sp>
      <p:sp>
        <p:nvSpPr>
          <p:cNvPr id="8" name="TextBox 7">
            <a:extLst>
              <a:ext uri="{FF2B5EF4-FFF2-40B4-BE49-F238E27FC236}">
                <a16:creationId xmlns:a16="http://schemas.microsoft.com/office/drawing/2014/main" id="{51819CDE-E9CD-9043-A916-869613CA6183}"/>
              </a:ext>
            </a:extLst>
          </p:cNvPr>
          <p:cNvSpPr txBox="1"/>
          <p:nvPr/>
        </p:nvSpPr>
        <p:spPr>
          <a:xfrm>
            <a:off x="5796136" y="3025895"/>
            <a:ext cx="3168352" cy="646331"/>
          </a:xfrm>
          <a:prstGeom prst="rect">
            <a:avLst/>
          </a:prstGeom>
          <a:noFill/>
        </p:spPr>
        <p:txBody>
          <a:bodyPr wrap="square" rtlCol="0">
            <a:spAutoFit/>
          </a:bodyPr>
          <a:lstStyle/>
          <a:p>
            <a:r>
              <a:rPr lang="en-US" sz="1800" dirty="0">
                <a:solidFill>
                  <a:srgbClr val="7030A0"/>
                </a:solidFill>
                <a:latin typeface="Calibri" pitchFamily="34" charset="0"/>
              </a:rPr>
              <a:t>DRAM Access time : 50-150 ns</a:t>
            </a:r>
          </a:p>
          <a:p>
            <a:endParaRPr lang="en-US" sz="1800" dirty="0">
              <a:solidFill>
                <a:srgbClr val="7030A0"/>
              </a:solidFill>
              <a:latin typeface="Calibri" pitchFamily="34" charset="0"/>
            </a:endParaRPr>
          </a:p>
        </p:txBody>
      </p:sp>
      <p:sp>
        <p:nvSpPr>
          <p:cNvPr id="9" name="TextBox 8">
            <a:extLst>
              <a:ext uri="{FF2B5EF4-FFF2-40B4-BE49-F238E27FC236}">
                <a16:creationId xmlns:a16="http://schemas.microsoft.com/office/drawing/2014/main" id="{803BF447-75D0-8C4A-8ACE-4417590B5D16}"/>
              </a:ext>
            </a:extLst>
          </p:cNvPr>
          <p:cNvSpPr txBox="1"/>
          <p:nvPr/>
        </p:nvSpPr>
        <p:spPr>
          <a:xfrm>
            <a:off x="5796136" y="3617391"/>
            <a:ext cx="3168352" cy="923330"/>
          </a:xfrm>
          <a:prstGeom prst="rect">
            <a:avLst/>
          </a:prstGeom>
          <a:noFill/>
        </p:spPr>
        <p:txBody>
          <a:bodyPr wrap="square" rtlCol="0">
            <a:spAutoFit/>
          </a:bodyPr>
          <a:lstStyle/>
          <a:p>
            <a:pPr algn="r"/>
            <a:r>
              <a:rPr lang="en-US" sz="1800" dirty="0">
                <a:solidFill>
                  <a:schemeClr val="accent1">
                    <a:lumMod val="50000"/>
                  </a:schemeClr>
                </a:solidFill>
                <a:latin typeface="Calibri" pitchFamily="34" charset="0"/>
              </a:rPr>
              <a:t>SSD Access time : 40-100 micro second</a:t>
            </a:r>
          </a:p>
          <a:p>
            <a:pPr algn="r"/>
            <a:endParaRPr lang="en-US" sz="1800" dirty="0">
              <a:solidFill>
                <a:schemeClr val="accent1">
                  <a:lumMod val="50000"/>
                </a:schemeClr>
              </a:solidFill>
              <a:latin typeface="Calibri" pitchFamily="34" charset="0"/>
            </a:endParaRPr>
          </a:p>
        </p:txBody>
      </p:sp>
      <p:sp>
        <p:nvSpPr>
          <p:cNvPr id="10" name="TextBox 9">
            <a:extLst>
              <a:ext uri="{FF2B5EF4-FFF2-40B4-BE49-F238E27FC236}">
                <a16:creationId xmlns:a16="http://schemas.microsoft.com/office/drawing/2014/main" id="{EDFAA443-BE64-6F43-881B-8B7F3C4F46FE}"/>
              </a:ext>
            </a:extLst>
          </p:cNvPr>
          <p:cNvSpPr txBox="1"/>
          <p:nvPr/>
        </p:nvSpPr>
        <p:spPr>
          <a:xfrm>
            <a:off x="5627004" y="4350943"/>
            <a:ext cx="3168352" cy="923330"/>
          </a:xfrm>
          <a:prstGeom prst="rect">
            <a:avLst/>
          </a:prstGeom>
          <a:noFill/>
        </p:spPr>
        <p:txBody>
          <a:bodyPr wrap="square" rtlCol="0">
            <a:spAutoFit/>
          </a:bodyPr>
          <a:lstStyle/>
          <a:p>
            <a:pPr algn="r"/>
            <a:r>
              <a:rPr lang="en-US" sz="1800" dirty="0">
                <a:solidFill>
                  <a:srgbClr val="C00000"/>
                </a:solidFill>
                <a:latin typeface="Calibri" pitchFamily="34" charset="0"/>
              </a:rPr>
              <a:t>Hard Disk Access time : 10-15 </a:t>
            </a:r>
            <a:r>
              <a:rPr lang="en-US" sz="1800" dirty="0" err="1">
                <a:solidFill>
                  <a:srgbClr val="C00000"/>
                </a:solidFill>
                <a:latin typeface="Calibri" pitchFamily="34" charset="0"/>
              </a:rPr>
              <a:t>milli</a:t>
            </a:r>
            <a:r>
              <a:rPr lang="en-US" sz="1800" dirty="0">
                <a:solidFill>
                  <a:srgbClr val="C00000"/>
                </a:solidFill>
                <a:latin typeface="Calibri" pitchFamily="34" charset="0"/>
              </a:rPr>
              <a:t> second</a:t>
            </a:r>
          </a:p>
          <a:p>
            <a:pPr algn="r"/>
            <a:endParaRPr lang="en-US" sz="1800" dirty="0">
              <a:solidFill>
                <a:srgbClr val="C00000"/>
              </a:solidFill>
              <a:latin typeface="Calibri" pitchFamily="34" charset="0"/>
            </a:endParaRPr>
          </a:p>
        </p:txBody>
      </p:sp>
      <p:sp>
        <p:nvSpPr>
          <p:cNvPr id="11" name="TextBox 10">
            <a:extLst>
              <a:ext uri="{FF2B5EF4-FFF2-40B4-BE49-F238E27FC236}">
                <a16:creationId xmlns:a16="http://schemas.microsoft.com/office/drawing/2014/main" id="{4BBB91CE-E67E-554D-941F-22753C9F30E9}"/>
              </a:ext>
            </a:extLst>
          </p:cNvPr>
          <p:cNvSpPr txBox="1"/>
          <p:nvPr/>
        </p:nvSpPr>
        <p:spPr>
          <a:xfrm>
            <a:off x="6224627" y="5628224"/>
            <a:ext cx="2451829" cy="923330"/>
          </a:xfrm>
          <a:prstGeom prst="rect">
            <a:avLst/>
          </a:prstGeom>
          <a:noFill/>
        </p:spPr>
        <p:txBody>
          <a:bodyPr wrap="square" rtlCol="0">
            <a:spAutoFit/>
          </a:bodyPr>
          <a:lstStyle/>
          <a:p>
            <a:pPr algn="r"/>
            <a:r>
              <a:rPr lang="en-US" sz="1800" dirty="0">
                <a:solidFill>
                  <a:srgbClr val="0070C0"/>
                </a:solidFill>
                <a:latin typeface="Calibri" pitchFamily="34" charset="0"/>
              </a:rPr>
              <a:t>Tape Access time : 50-60 seconds</a:t>
            </a:r>
          </a:p>
          <a:p>
            <a:pPr algn="r"/>
            <a:endParaRPr lang="en-US" sz="1800" dirty="0">
              <a:solidFill>
                <a:srgbClr val="0070C0"/>
              </a:solidFill>
              <a:latin typeface="Calibri" pitchFamily="34" charset="0"/>
            </a:endParaRPr>
          </a:p>
        </p:txBody>
      </p:sp>
    </p:spTree>
    <p:extLst>
      <p:ext uri="{BB962C8B-B14F-4D97-AF65-F5344CB8AC3E}">
        <p14:creationId xmlns:p14="http://schemas.microsoft.com/office/powerpoint/2010/main" val="401214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426D50-D0DD-8D44-AC3E-7257B7EF942C}"/>
              </a:ext>
            </a:extLst>
          </p:cNvPr>
          <p:cNvSpPr>
            <a:spLocks noGrp="1"/>
          </p:cNvSpPr>
          <p:nvPr>
            <p:ph type="title"/>
          </p:nvPr>
        </p:nvSpPr>
        <p:spPr/>
        <p:txBody>
          <a:bodyPr/>
          <a:lstStyle/>
          <a:p>
            <a:r>
              <a:rPr lang="en-US" dirty="0"/>
              <a:t>Register File Interactions</a:t>
            </a:r>
          </a:p>
        </p:txBody>
      </p:sp>
      <p:sp>
        <p:nvSpPr>
          <p:cNvPr id="7" name="Content Placeholder 6">
            <a:extLst>
              <a:ext uri="{FF2B5EF4-FFF2-40B4-BE49-F238E27FC236}">
                <a16:creationId xmlns:a16="http://schemas.microsoft.com/office/drawing/2014/main" id="{B98B7C7E-B3C4-2542-A858-35A10FCBB7AF}"/>
              </a:ext>
            </a:extLst>
          </p:cNvPr>
          <p:cNvSpPr>
            <a:spLocks noGrp="1"/>
          </p:cNvSpPr>
          <p:nvPr>
            <p:ph idx="1"/>
          </p:nvPr>
        </p:nvSpPr>
        <p:spPr>
          <a:xfrm>
            <a:off x="396875" y="5129377"/>
            <a:ext cx="3599061" cy="1315500"/>
          </a:xfrm>
        </p:spPr>
        <p:txBody>
          <a:bodyPr/>
          <a:lstStyle/>
          <a:p>
            <a:r>
              <a:rPr lang="en-US" dirty="0"/>
              <a:t>Three main instructions:</a:t>
            </a:r>
          </a:p>
          <a:p>
            <a:pPr lvl="1"/>
            <a:r>
              <a:rPr lang="en-US" dirty="0"/>
              <a:t>Arithmetic and Logical</a:t>
            </a:r>
          </a:p>
          <a:p>
            <a:pPr lvl="1"/>
            <a:r>
              <a:rPr lang="en-US" dirty="0"/>
              <a:t>Load and Store </a:t>
            </a:r>
          </a:p>
          <a:p>
            <a:pPr marL="457200" lvl="1" indent="0">
              <a:buNone/>
            </a:pPr>
            <a:endParaRPr lang="en-US" dirty="0"/>
          </a:p>
        </p:txBody>
      </p:sp>
      <p:sp>
        <p:nvSpPr>
          <p:cNvPr id="4" name="Footer Placeholder 3">
            <a:extLst>
              <a:ext uri="{FF2B5EF4-FFF2-40B4-BE49-F238E27FC236}">
                <a16:creationId xmlns:a16="http://schemas.microsoft.com/office/drawing/2014/main" id="{82B46BD6-EE78-E040-A10D-3027B95E6878}"/>
              </a:ext>
            </a:extLst>
          </p:cNvPr>
          <p:cNvSpPr>
            <a:spLocks noGrp="1"/>
          </p:cNvSpPr>
          <p:nvPr>
            <p:ph type="ftr" sz="quarter" idx="10"/>
          </p:nvPr>
        </p:nvSpPr>
        <p:spPr/>
        <p:txBody>
          <a:bodyPr/>
          <a:lstStyle/>
          <a:p>
            <a:r>
              <a:rPr lang="en-US" dirty="0"/>
              <a:t>Ref: MIT Course: 6.004, 2019</a:t>
            </a:r>
          </a:p>
        </p:txBody>
      </p:sp>
      <p:pic>
        <p:nvPicPr>
          <p:cNvPr id="6" name="Picture 5">
            <a:extLst>
              <a:ext uri="{FF2B5EF4-FFF2-40B4-BE49-F238E27FC236}">
                <a16:creationId xmlns:a16="http://schemas.microsoft.com/office/drawing/2014/main" id="{1BA06140-8068-B44A-BD10-2677D3F17EE1}"/>
              </a:ext>
            </a:extLst>
          </p:cNvPr>
          <p:cNvPicPr>
            <a:picLocks noChangeAspect="1"/>
          </p:cNvPicPr>
          <p:nvPr/>
        </p:nvPicPr>
        <p:blipFill>
          <a:blip r:embed="rId3"/>
          <a:stretch>
            <a:fillRect/>
          </a:stretch>
        </p:blipFill>
        <p:spPr>
          <a:xfrm>
            <a:off x="396875" y="1024921"/>
            <a:ext cx="7541666" cy="4104456"/>
          </a:xfrm>
          <a:prstGeom prst="rect">
            <a:avLst/>
          </a:prstGeom>
        </p:spPr>
      </p:pic>
      <p:sp>
        <p:nvSpPr>
          <p:cNvPr id="8" name="Content Placeholder 6">
            <a:extLst>
              <a:ext uri="{FF2B5EF4-FFF2-40B4-BE49-F238E27FC236}">
                <a16:creationId xmlns:a16="http://schemas.microsoft.com/office/drawing/2014/main" id="{A0728718-B43A-7E45-AEF8-8BE7AC6A4066}"/>
              </a:ext>
            </a:extLst>
          </p:cNvPr>
          <p:cNvSpPr txBox="1">
            <a:spLocks/>
          </p:cNvSpPr>
          <p:nvPr/>
        </p:nvSpPr>
        <p:spPr bwMode="auto">
          <a:xfrm>
            <a:off x="3995936" y="5152003"/>
            <a:ext cx="3599061" cy="1315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endParaRPr lang="en-US" b="0" kern="0" dirty="0"/>
          </a:p>
          <a:p>
            <a:pPr lvl="1"/>
            <a:r>
              <a:rPr lang="en-US" b="0" kern="0" dirty="0"/>
              <a:t>Control Transfer</a:t>
            </a:r>
          </a:p>
          <a:p>
            <a:pPr marL="457200" lvl="1" indent="0">
              <a:buFont typeface="Wingdings" pitchFamily="2" charset="2"/>
              <a:buNone/>
            </a:pPr>
            <a:endParaRPr lang="en-US" b="0" kern="0" dirty="0"/>
          </a:p>
        </p:txBody>
      </p:sp>
      <p:sp>
        <p:nvSpPr>
          <p:cNvPr id="2" name="Rectangle 1">
            <a:extLst>
              <a:ext uri="{FF2B5EF4-FFF2-40B4-BE49-F238E27FC236}">
                <a16:creationId xmlns:a16="http://schemas.microsoft.com/office/drawing/2014/main" id="{DEEDFDA3-35DC-B843-AC29-B19CA4BE6C13}"/>
              </a:ext>
            </a:extLst>
          </p:cNvPr>
          <p:cNvSpPr/>
          <p:nvPr/>
        </p:nvSpPr>
        <p:spPr>
          <a:xfrm>
            <a:off x="4151271" y="6165774"/>
            <a:ext cx="3804183" cy="461665"/>
          </a:xfrm>
          <a:prstGeom prst="rect">
            <a:avLst/>
          </a:prstGeom>
        </p:spPr>
        <p:txBody>
          <a:bodyPr wrap="none">
            <a:spAutoFit/>
          </a:bodyPr>
          <a:lstStyle/>
          <a:p>
            <a:pPr lvl="1"/>
            <a:r>
              <a:rPr lang="en-US" dirty="0">
                <a:solidFill>
                  <a:srgbClr val="FF0000"/>
                </a:solidFill>
                <a:latin typeface="Calibri" panose="020F0502020204030204" pitchFamily="34" charset="0"/>
                <a:cs typeface="Calibri" panose="020F0502020204030204" pitchFamily="34" charset="0"/>
              </a:rPr>
              <a:t>Load and Store Machine </a:t>
            </a:r>
          </a:p>
        </p:txBody>
      </p:sp>
    </p:spTree>
    <p:extLst>
      <p:ext uri="{BB962C8B-B14F-4D97-AF65-F5344CB8AC3E}">
        <p14:creationId xmlns:p14="http://schemas.microsoft.com/office/powerpoint/2010/main" val="342802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1A6686E6-5F9B-234E-8011-CB7D6A5FF437}"/>
              </a:ext>
            </a:extLst>
          </p:cNvPr>
          <p:cNvSpPr>
            <a:spLocks noGrp="1" noChangeArrowheads="1"/>
          </p:cNvSpPr>
          <p:nvPr>
            <p:ph type="title"/>
          </p:nvPr>
        </p:nvSpPr>
        <p:spPr/>
        <p:txBody>
          <a:bodyPr anchor="ctr"/>
          <a:lstStyle/>
          <a:p>
            <a:r>
              <a:rPr lang="en-US" altLang="en-US">
                <a:ea typeface="ＭＳ Ｐゴシック" panose="020B0600070205080204" pitchFamily="34" charset="-128"/>
              </a:rPr>
              <a:t>Input and Output</a:t>
            </a:r>
          </a:p>
        </p:txBody>
      </p:sp>
      <p:sp>
        <p:nvSpPr>
          <p:cNvPr id="23554" name="Content Placeholder 2">
            <a:extLst>
              <a:ext uri="{FF2B5EF4-FFF2-40B4-BE49-F238E27FC236}">
                <a16:creationId xmlns:a16="http://schemas.microsoft.com/office/drawing/2014/main" id="{0A7FC325-913C-514E-BF12-83B74AB2633D}"/>
              </a:ext>
            </a:extLst>
          </p:cNvPr>
          <p:cNvSpPr>
            <a:spLocks noGrp="1"/>
          </p:cNvSpPr>
          <p:nvPr>
            <p:ph idx="1"/>
          </p:nvPr>
        </p:nvSpPr>
        <p:spPr/>
        <p:txBody>
          <a:bodyPr>
            <a:normAutofit/>
          </a:bodyPr>
          <a:lstStyle/>
          <a:p>
            <a:pPr>
              <a:buFont typeface="Wingdings" charset="2"/>
              <a:buChar char="n"/>
              <a:defRPr/>
            </a:pPr>
            <a:r>
              <a:rPr lang="en-US" altLang="en-US" dirty="0">
                <a:ea typeface="ＭＳ Ｐゴシック" charset="-128"/>
              </a:rPr>
              <a:t>Many devices (Peripherals) can be used for input and output</a:t>
            </a:r>
          </a:p>
          <a:p>
            <a:pPr>
              <a:defRPr/>
            </a:pPr>
            <a:r>
              <a:rPr lang="en-US" altLang="en-US" dirty="0">
                <a:solidFill>
                  <a:srgbClr val="C00000"/>
                </a:solidFill>
                <a:ea typeface="ＭＳ Ｐゴシック" charset="-128"/>
              </a:rPr>
              <a:t>Input</a:t>
            </a:r>
          </a:p>
          <a:p>
            <a:pPr lvl="1">
              <a:defRPr/>
            </a:pPr>
            <a:r>
              <a:rPr lang="en-US" altLang="en-US" dirty="0">
                <a:solidFill>
                  <a:srgbClr val="0070C0"/>
                </a:solidFill>
                <a:ea typeface="ＭＳ Ｐゴシック" charset="-128"/>
              </a:rPr>
              <a:t>Keyboard</a:t>
            </a:r>
          </a:p>
          <a:p>
            <a:pPr lvl="1">
              <a:defRPr/>
            </a:pPr>
            <a:r>
              <a:rPr lang="en-US" altLang="en-US" dirty="0">
                <a:ea typeface="ＭＳ Ｐゴシック" charset="-128"/>
              </a:rPr>
              <a:t>Mouse</a:t>
            </a:r>
          </a:p>
          <a:p>
            <a:pPr lvl="1">
              <a:defRPr/>
            </a:pPr>
            <a:r>
              <a:rPr lang="en-US" altLang="en-US" dirty="0">
                <a:ea typeface="ＭＳ Ｐゴシック" charset="-128"/>
              </a:rPr>
              <a:t>Scanner</a:t>
            </a:r>
          </a:p>
          <a:p>
            <a:pPr lvl="1">
              <a:defRPr/>
            </a:pPr>
            <a:r>
              <a:rPr lang="en-US" altLang="en-US" dirty="0">
                <a:ea typeface="ＭＳ Ｐゴシック" charset="-128"/>
              </a:rPr>
              <a:t>Disks, </a:t>
            </a:r>
            <a:r>
              <a:rPr lang="en-US" altLang="en-US" dirty="0" err="1">
                <a:ea typeface="ＭＳ Ｐゴシック" charset="-128"/>
              </a:rPr>
              <a:t>etc</a:t>
            </a:r>
            <a:endParaRPr lang="en-US" altLang="en-US" dirty="0">
              <a:ea typeface="ＭＳ Ｐゴシック" charset="-128"/>
            </a:endParaRPr>
          </a:p>
          <a:p>
            <a:pPr>
              <a:defRPr/>
            </a:pPr>
            <a:r>
              <a:rPr lang="en-US" altLang="en-US" dirty="0">
                <a:solidFill>
                  <a:srgbClr val="C00000"/>
                </a:solidFill>
                <a:ea typeface="ＭＳ Ｐゴシック" charset="-128"/>
              </a:rPr>
              <a:t>Output</a:t>
            </a:r>
          </a:p>
          <a:p>
            <a:pPr lvl="1">
              <a:defRPr/>
            </a:pPr>
            <a:r>
              <a:rPr lang="en-US" altLang="en-US" dirty="0">
                <a:solidFill>
                  <a:srgbClr val="0070C0"/>
                </a:solidFill>
                <a:ea typeface="ＭＳ Ｐゴシック" charset="-128"/>
              </a:rPr>
              <a:t>Monitor</a:t>
            </a:r>
          </a:p>
          <a:p>
            <a:pPr lvl="1">
              <a:defRPr/>
            </a:pPr>
            <a:r>
              <a:rPr lang="en-US" altLang="en-US" dirty="0">
                <a:ea typeface="ＭＳ Ｐゴシック" charset="-128"/>
              </a:rPr>
              <a:t>Printer</a:t>
            </a:r>
          </a:p>
          <a:p>
            <a:pPr lvl="1">
              <a:defRPr/>
            </a:pPr>
            <a:r>
              <a:rPr lang="en-US" altLang="en-US" dirty="0">
                <a:ea typeface="ＭＳ Ｐゴシック" charset="-128"/>
              </a:rPr>
              <a:t>Disks, etc.</a:t>
            </a:r>
          </a:p>
          <a:p>
            <a:pPr lvl="1">
              <a:defRPr/>
            </a:pPr>
            <a:endParaRPr lang="en-US" altLang="en-US" dirty="0">
              <a:ea typeface="ＭＳ Ｐゴシック" charset="-128"/>
            </a:endParaRPr>
          </a:p>
          <a:p>
            <a:pPr marL="457200" lvl="1" indent="0">
              <a:buNone/>
              <a:defRPr/>
            </a:pPr>
            <a:endParaRPr lang="en-US" altLang="en-US" dirty="0">
              <a:ea typeface="ＭＳ Ｐゴシック" charset="-128"/>
            </a:endParaRPr>
          </a:p>
        </p:txBody>
      </p:sp>
    </p:spTree>
    <p:extLst>
      <p:ext uri="{BB962C8B-B14F-4D97-AF65-F5344CB8AC3E}">
        <p14:creationId xmlns:p14="http://schemas.microsoft.com/office/powerpoint/2010/main" val="103603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B50F301-B7B7-C144-B8EC-3C92E650278E}"/>
              </a:ext>
            </a:extLst>
          </p:cNvPr>
          <p:cNvSpPr>
            <a:spLocks noGrp="1" noChangeArrowheads="1"/>
          </p:cNvSpPr>
          <p:nvPr>
            <p:ph type="title"/>
          </p:nvPr>
        </p:nvSpPr>
        <p:spPr>
          <a:xfrm>
            <a:off x="357187" y="198438"/>
            <a:ext cx="7591425" cy="762000"/>
          </a:xfrm>
        </p:spPr>
        <p:txBody>
          <a:bodyPr/>
          <a:lstStyle/>
          <a:p>
            <a:r>
              <a:rPr lang="en-US" altLang="en-US" dirty="0">
                <a:ea typeface="ＭＳ Ｐゴシック" panose="020B0600070205080204" pitchFamily="34" charset="-128"/>
              </a:rPr>
              <a:t>The Von Neumann Model</a:t>
            </a:r>
          </a:p>
        </p:txBody>
      </p:sp>
      <p:sp>
        <p:nvSpPr>
          <p:cNvPr id="75779" name="Rectangle 4">
            <a:extLst>
              <a:ext uri="{FF2B5EF4-FFF2-40B4-BE49-F238E27FC236}">
                <a16:creationId xmlns:a16="http://schemas.microsoft.com/office/drawing/2014/main" id="{94B2A63C-DA55-C841-866A-550BFE282592}"/>
              </a:ext>
            </a:extLst>
          </p:cNvPr>
          <p:cNvSpPr>
            <a:spLocks noChangeArrowheads="1"/>
          </p:cNvSpPr>
          <p:nvPr/>
        </p:nvSpPr>
        <p:spPr bwMode="auto">
          <a:xfrm>
            <a:off x="2871788" y="4830763"/>
            <a:ext cx="3390900" cy="1385887"/>
          </a:xfrm>
          <a:prstGeom prst="rect">
            <a:avLst/>
          </a:prstGeom>
          <a:solidFill>
            <a:srgbClr val="FF2600"/>
          </a:solidFill>
          <a:ln w="9525">
            <a:solidFill>
              <a:schemeClr val="tx1"/>
            </a:solidFill>
            <a:round/>
            <a:headEnd/>
            <a:tailEnd/>
          </a:ln>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b="0">
              <a:latin typeface="Arial" panose="020B0604020202020204" pitchFamily="34" charset="0"/>
            </a:endParaRPr>
          </a:p>
        </p:txBody>
      </p:sp>
      <p:sp>
        <p:nvSpPr>
          <p:cNvPr id="75780" name="TextBox 7">
            <a:extLst>
              <a:ext uri="{FF2B5EF4-FFF2-40B4-BE49-F238E27FC236}">
                <a16:creationId xmlns:a16="http://schemas.microsoft.com/office/drawing/2014/main" id="{38740E25-34B7-D94C-9953-7CFEDECF0E27}"/>
              </a:ext>
            </a:extLst>
          </p:cNvPr>
          <p:cNvSpPr txBox="1">
            <a:spLocks noChangeArrowheads="1"/>
          </p:cNvSpPr>
          <p:nvPr/>
        </p:nvSpPr>
        <p:spPr bwMode="auto">
          <a:xfrm>
            <a:off x="3581400" y="5040313"/>
            <a:ext cx="1906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CONTROL UNIT</a:t>
            </a:r>
          </a:p>
        </p:txBody>
      </p:sp>
      <p:sp>
        <p:nvSpPr>
          <p:cNvPr id="75781" name="TextBox 8">
            <a:extLst>
              <a:ext uri="{FF2B5EF4-FFF2-40B4-BE49-F238E27FC236}">
                <a16:creationId xmlns:a16="http://schemas.microsoft.com/office/drawing/2014/main" id="{BA131392-4968-9E42-B35A-F60A1D1282C1}"/>
              </a:ext>
            </a:extLst>
          </p:cNvPr>
          <p:cNvSpPr txBox="1">
            <a:spLocks noChangeArrowheads="1"/>
          </p:cNvSpPr>
          <p:nvPr/>
        </p:nvSpPr>
        <p:spPr bwMode="auto">
          <a:xfrm>
            <a:off x="3209925" y="5649913"/>
            <a:ext cx="1057275" cy="369887"/>
          </a:xfrm>
          <a:prstGeom prst="rect">
            <a:avLst/>
          </a:prstGeom>
          <a:solidFill>
            <a:srgbClr val="FF7E79"/>
          </a:solidFill>
          <a:ln w="9525">
            <a:solidFill>
              <a:schemeClr val="tx1"/>
            </a:solidFill>
            <a:miter lim="800000"/>
            <a:headEnd/>
            <a:tailEnd/>
          </a:ln>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PC or IP</a:t>
            </a:r>
          </a:p>
        </p:txBody>
      </p:sp>
      <p:sp>
        <p:nvSpPr>
          <p:cNvPr id="75782" name="TextBox 9">
            <a:extLst>
              <a:ext uri="{FF2B5EF4-FFF2-40B4-BE49-F238E27FC236}">
                <a16:creationId xmlns:a16="http://schemas.microsoft.com/office/drawing/2014/main" id="{93835D15-C12A-3E49-ABAC-1B717E9C14A4}"/>
              </a:ext>
            </a:extLst>
          </p:cNvPr>
          <p:cNvSpPr txBox="1">
            <a:spLocks noChangeArrowheads="1"/>
          </p:cNvSpPr>
          <p:nvPr/>
        </p:nvSpPr>
        <p:spPr bwMode="auto">
          <a:xfrm>
            <a:off x="4464050" y="5649913"/>
            <a:ext cx="1479550" cy="369887"/>
          </a:xfrm>
          <a:prstGeom prst="rect">
            <a:avLst/>
          </a:prstGeom>
          <a:solidFill>
            <a:srgbClr val="FF7E79"/>
          </a:solidFill>
          <a:ln w="9525">
            <a:solidFill>
              <a:schemeClr val="tx1"/>
            </a:solidFill>
            <a:miter lim="800000"/>
            <a:headEnd/>
            <a:tailEnd/>
          </a:ln>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Inst Register</a:t>
            </a:r>
          </a:p>
        </p:txBody>
      </p:sp>
      <p:sp>
        <p:nvSpPr>
          <p:cNvPr id="75783" name="Rectangle 10">
            <a:extLst>
              <a:ext uri="{FF2B5EF4-FFF2-40B4-BE49-F238E27FC236}">
                <a16:creationId xmlns:a16="http://schemas.microsoft.com/office/drawing/2014/main" id="{6951FF32-350B-6347-82A9-67235A5D442C}"/>
              </a:ext>
            </a:extLst>
          </p:cNvPr>
          <p:cNvSpPr>
            <a:spLocks noChangeArrowheads="1"/>
          </p:cNvSpPr>
          <p:nvPr/>
        </p:nvSpPr>
        <p:spPr bwMode="auto">
          <a:xfrm>
            <a:off x="2871788" y="2927350"/>
            <a:ext cx="3390900" cy="13858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75784" name="TextBox 11">
            <a:extLst>
              <a:ext uri="{FF2B5EF4-FFF2-40B4-BE49-F238E27FC236}">
                <a16:creationId xmlns:a16="http://schemas.microsoft.com/office/drawing/2014/main" id="{0CF1BDAE-973E-3A4B-9AC7-05116426FD1C}"/>
              </a:ext>
            </a:extLst>
          </p:cNvPr>
          <p:cNvSpPr txBox="1">
            <a:spLocks noChangeArrowheads="1"/>
          </p:cNvSpPr>
          <p:nvPr/>
        </p:nvSpPr>
        <p:spPr bwMode="auto">
          <a:xfrm>
            <a:off x="3427413" y="2982913"/>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PROCESSING UNIT</a:t>
            </a:r>
          </a:p>
        </p:txBody>
      </p:sp>
      <p:sp>
        <p:nvSpPr>
          <p:cNvPr id="14" name="Trapezoid 13">
            <a:extLst>
              <a:ext uri="{FF2B5EF4-FFF2-40B4-BE49-F238E27FC236}">
                <a16:creationId xmlns:a16="http://schemas.microsoft.com/office/drawing/2014/main" id="{B880F2AC-6904-A04B-8522-631F820715AD}"/>
              </a:ext>
            </a:extLst>
          </p:cNvPr>
          <p:cNvSpPr/>
          <p:nvPr/>
        </p:nvSpPr>
        <p:spPr bwMode="auto">
          <a:xfrm rot="10800000">
            <a:off x="3378200" y="3548063"/>
            <a:ext cx="914400" cy="490537"/>
          </a:xfrm>
          <a:prstGeom prst="trapezoi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b="0">
              <a:ea typeface="+mn-ea"/>
              <a:cs typeface="ＭＳ Ｐゴシック" charset="0"/>
            </a:endParaRPr>
          </a:p>
        </p:txBody>
      </p:sp>
      <p:sp>
        <p:nvSpPr>
          <p:cNvPr id="75786" name="TextBox 14">
            <a:extLst>
              <a:ext uri="{FF2B5EF4-FFF2-40B4-BE49-F238E27FC236}">
                <a16:creationId xmlns:a16="http://schemas.microsoft.com/office/drawing/2014/main" id="{B0EB493D-D6AA-DC43-BDE6-56F87628FA4C}"/>
              </a:ext>
            </a:extLst>
          </p:cNvPr>
          <p:cNvSpPr txBox="1">
            <a:spLocks noChangeArrowheads="1"/>
          </p:cNvSpPr>
          <p:nvPr/>
        </p:nvSpPr>
        <p:spPr bwMode="auto">
          <a:xfrm>
            <a:off x="3519488" y="3586163"/>
            <a:ext cx="633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ALU</a:t>
            </a:r>
          </a:p>
        </p:txBody>
      </p:sp>
      <p:sp>
        <p:nvSpPr>
          <p:cNvPr id="75787" name="TextBox 15">
            <a:extLst>
              <a:ext uri="{FF2B5EF4-FFF2-40B4-BE49-F238E27FC236}">
                <a16:creationId xmlns:a16="http://schemas.microsoft.com/office/drawing/2014/main" id="{15BFBFE6-754E-FD40-8A8F-934C2665CE26}"/>
              </a:ext>
            </a:extLst>
          </p:cNvPr>
          <p:cNvSpPr txBox="1">
            <a:spLocks noChangeArrowheads="1"/>
          </p:cNvSpPr>
          <p:nvPr/>
        </p:nvSpPr>
        <p:spPr bwMode="auto">
          <a:xfrm>
            <a:off x="4922838" y="3548063"/>
            <a:ext cx="82550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TEMP</a:t>
            </a:r>
          </a:p>
        </p:txBody>
      </p:sp>
      <p:sp>
        <p:nvSpPr>
          <p:cNvPr id="75788" name="Rectangle 16">
            <a:extLst>
              <a:ext uri="{FF2B5EF4-FFF2-40B4-BE49-F238E27FC236}">
                <a16:creationId xmlns:a16="http://schemas.microsoft.com/office/drawing/2014/main" id="{237DD4C3-929A-474A-B937-CE7C5AD8EB4C}"/>
              </a:ext>
            </a:extLst>
          </p:cNvPr>
          <p:cNvSpPr>
            <a:spLocks noChangeArrowheads="1"/>
          </p:cNvSpPr>
          <p:nvPr/>
        </p:nvSpPr>
        <p:spPr bwMode="auto">
          <a:xfrm>
            <a:off x="2871788" y="1090613"/>
            <a:ext cx="3390900" cy="13843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75789" name="TextBox 17">
            <a:extLst>
              <a:ext uri="{FF2B5EF4-FFF2-40B4-BE49-F238E27FC236}">
                <a16:creationId xmlns:a16="http://schemas.microsoft.com/office/drawing/2014/main" id="{EE819B6E-1735-014F-8675-7071F7622D0F}"/>
              </a:ext>
            </a:extLst>
          </p:cNvPr>
          <p:cNvSpPr txBox="1">
            <a:spLocks noChangeArrowheads="1"/>
          </p:cNvSpPr>
          <p:nvPr/>
        </p:nvSpPr>
        <p:spPr bwMode="auto">
          <a:xfrm>
            <a:off x="3930650" y="1090613"/>
            <a:ext cx="1219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MEMORY</a:t>
            </a:r>
          </a:p>
        </p:txBody>
      </p:sp>
      <p:sp>
        <p:nvSpPr>
          <p:cNvPr id="75790" name="TextBox 18">
            <a:extLst>
              <a:ext uri="{FF2B5EF4-FFF2-40B4-BE49-F238E27FC236}">
                <a16:creationId xmlns:a16="http://schemas.microsoft.com/office/drawing/2014/main" id="{2072A911-ECD3-3A45-B851-D6A8476A0F10}"/>
              </a:ext>
            </a:extLst>
          </p:cNvPr>
          <p:cNvSpPr txBox="1">
            <a:spLocks noChangeArrowheads="1"/>
          </p:cNvSpPr>
          <p:nvPr/>
        </p:nvSpPr>
        <p:spPr bwMode="auto">
          <a:xfrm>
            <a:off x="3705225" y="1533525"/>
            <a:ext cx="1724025"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Mem Addr Reg</a:t>
            </a:r>
          </a:p>
        </p:txBody>
      </p:sp>
      <p:sp>
        <p:nvSpPr>
          <p:cNvPr id="75791" name="TextBox 19">
            <a:extLst>
              <a:ext uri="{FF2B5EF4-FFF2-40B4-BE49-F238E27FC236}">
                <a16:creationId xmlns:a16="http://schemas.microsoft.com/office/drawing/2014/main" id="{07B29B23-F0C0-AF48-AC48-74E78D5C143C}"/>
              </a:ext>
            </a:extLst>
          </p:cNvPr>
          <p:cNvSpPr txBox="1">
            <a:spLocks noChangeArrowheads="1"/>
          </p:cNvSpPr>
          <p:nvPr/>
        </p:nvSpPr>
        <p:spPr bwMode="auto">
          <a:xfrm>
            <a:off x="3706813" y="1981200"/>
            <a:ext cx="1736725"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Mem Data Reg</a:t>
            </a:r>
          </a:p>
        </p:txBody>
      </p:sp>
      <p:sp>
        <p:nvSpPr>
          <p:cNvPr id="75792" name="Rectangle 20">
            <a:extLst>
              <a:ext uri="{FF2B5EF4-FFF2-40B4-BE49-F238E27FC236}">
                <a16:creationId xmlns:a16="http://schemas.microsoft.com/office/drawing/2014/main" id="{B4DB0148-5578-0045-BE80-BCBE8EDA1BE3}"/>
              </a:ext>
            </a:extLst>
          </p:cNvPr>
          <p:cNvSpPr>
            <a:spLocks noChangeArrowheads="1"/>
          </p:cNvSpPr>
          <p:nvPr/>
        </p:nvSpPr>
        <p:spPr bwMode="auto">
          <a:xfrm>
            <a:off x="315913" y="2503488"/>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75793" name="Rectangle 21">
            <a:extLst>
              <a:ext uri="{FF2B5EF4-FFF2-40B4-BE49-F238E27FC236}">
                <a16:creationId xmlns:a16="http://schemas.microsoft.com/office/drawing/2014/main" id="{130FC432-B186-C94F-89C5-7EC60ACA9D46}"/>
              </a:ext>
            </a:extLst>
          </p:cNvPr>
          <p:cNvSpPr>
            <a:spLocks noChangeArrowheads="1"/>
          </p:cNvSpPr>
          <p:nvPr/>
        </p:nvSpPr>
        <p:spPr bwMode="auto">
          <a:xfrm>
            <a:off x="7205663" y="2503488"/>
            <a:ext cx="1606550"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75794" name="TextBox 22">
            <a:extLst>
              <a:ext uri="{FF2B5EF4-FFF2-40B4-BE49-F238E27FC236}">
                <a16:creationId xmlns:a16="http://schemas.microsoft.com/office/drawing/2014/main" id="{9CC09A16-5D01-B646-9F60-E6DA4FC3908A}"/>
              </a:ext>
            </a:extLst>
          </p:cNvPr>
          <p:cNvSpPr txBox="1">
            <a:spLocks noChangeArrowheads="1"/>
          </p:cNvSpPr>
          <p:nvPr/>
        </p:nvSpPr>
        <p:spPr bwMode="auto">
          <a:xfrm>
            <a:off x="609600" y="2960688"/>
            <a:ext cx="1000125"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dirty="0">
                <a:latin typeface="Arial" panose="020B0604020202020204" pitchFamily="34" charset="0"/>
              </a:rPr>
              <a:t>INPUT</a:t>
            </a:r>
          </a:p>
          <a:p>
            <a:pPr eaLnBrk="1" hangingPunct="1">
              <a:spcBef>
                <a:spcPct val="0"/>
              </a:spcBef>
              <a:buClrTx/>
              <a:buSzTx/>
              <a:buFontTx/>
              <a:buNone/>
            </a:pPr>
            <a:endParaRPr lang="en-US" altLang="en-US" sz="1400" b="0" dirty="0">
              <a:latin typeface="Arial" panose="020B0604020202020204" pitchFamily="34" charset="0"/>
            </a:endParaRPr>
          </a:p>
          <a:p>
            <a:pPr eaLnBrk="1" hangingPunct="1">
              <a:spcBef>
                <a:spcPct val="0"/>
              </a:spcBef>
              <a:buClrTx/>
              <a:buSzTx/>
              <a:buFontTx/>
              <a:buNone/>
            </a:pPr>
            <a:r>
              <a:rPr lang="en-US" altLang="en-US" sz="1400" b="0" dirty="0">
                <a:latin typeface="Arial" panose="020B0604020202020204" pitchFamily="34" charset="0"/>
              </a:rPr>
              <a:t>Keyboard,</a:t>
            </a:r>
          </a:p>
          <a:p>
            <a:pPr eaLnBrk="1" hangingPunct="1">
              <a:spcBef>
                <a:spcPct val="0"/>
              </a:spcBef>
              <a:buClrTx/>
              <a:buSzTx/>
              <a:buFontTx/>
              <a:buNone/>
            </a:pPr>
            <a:r>
              <a:rPr lang="en-US" altLang="en-US" sz="1400" b="0" dirty="0">
                <a:latin typeface="Arial" panose="020B0604020202020204" pitchFamily="34" charset="0"/>
              </a:rPr>
              <a:t>Mouse,</a:t>
            </a:r>
          </a:p>
          <a:p>
            <a:pPr eaLnBrk="1" hangingPunct="1">
              <a:spcBef>
                <a:spcPct val="0"/>
              </a:spcBef>
              <a:buClrTx/>
              <a:buSzTx/>
              <a:buFontTx/>
              <a:buNone/>
            </a:pPr>
            <a:r>
              <a:rPr lang="en-US" altLang="en-US" sz="1400" b="0" dirty="0">
                <a:latin typeface="Arial" panose="020B0604020202020204" pitchFamily="34" charset="0"/>
              </a:rPr>
              <a:t>Disk</a:t>
            </a:r>
            <a:r>
              <a:rPr lang="mr-IN" altLang="en-US" sz="1400" b="0" dirty="0">
                <a:latin typeface="Arial" panose="020B0604020202020204" pitchFamily="34" charset="0"/>
              </a:rPr>
              <a:t>…</a:t>
            </a:r>
            <a:endParaRPr lang="en-US" altLang="en-US" sz="1400" b="0" dirty="0">
              <a:latin typeface="Arial" panose="020B0604020202020204" pitchFamily="34" charset="0"/>
            </a:endParaRPr>
          </a:p>
        </p:txBody>
      </p:sp>
      <p:sp>
        <p:nvSpPr>
          <p:cNvPr id="75795" name="TextBox 23">
            <a:extLst>
              <a:ext uri="{FF2B5EF4-FFF2-40B4-BE49-F238E27FC236}">
                <a16:creationId xmlns:a16="http://schemas.microsoft.com/office/drawing/2014/main" id="{01DC27B0-7E34-5A40-AE3D-A46D79E56AA0}"/>
              </a:ext>
            </a:extLst>
          </p:cNvPr>
          <p:cNvSpPr txBox="1">
            <a:spLocks noChangeArrowheads="1"/>
          </p:cNvSpPr>
          <p:nvPr/>
        </p:nvSpPr>
        <p:spPr bwMode="auto">
          <a:xfrm>
            <a:off x="7467600" y="2960688"/>
            <a:ext cx="1133475"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OUTPUT</a:t>
            </a:r>
          </a:p>
          <a:p>
            <a:pPr eaLnBrk="1" hangingPunct="1">
              <a:spcBef>
                <a:spcPct val="0"/>
              </a:spcBef>
              <a:buClrTx/>
              <a:buSzTx/>
              <a:buFontTx/>
              <a:buNone/>
            </a:pPr>
            <a:endParaRPr lang="en-US" altLang="en-US" sz="1400" b="0">
              <a:latin typeface="Arial" panose="020B0604020202020204" pitchFamily="34" charset="0"/>
            </a:endParaRPr>
          </a:p>
          <a:p>
            <a:pPr eaLnBrk="1" hangingPunct="1">
              <a:spcBef>
                <a:spcPct val="0"/>
              </a:spcBef>
              <a:buClrTx/>
              <a:buSzTx/>
              <a:buFontTx/>
              <a:buNone/>
            </a:pPr>
            <a:r>
              <a:rPr lang="en-US" altLang="en-US" sz="1400" b="0">
                <a:latin typeface="Arial" panose="020B0604020202020204" pitchFamily="34" charset="0"/>
              </a:rPr>
              <a:t>Monitor, </a:t>
            </a:r>
          </a:p>
          <a:p>
            <a:pPr eaLnBrk="1" hangingPunct="1">
              <a:spcBef>
                <a:spcPct val="0"/>
              </a:spcBef>
              <a:buClrTx/>
              <a:buSzTx/>
              <a:buFontTx/>
              <a:buNone/>
            </a:pPr>
            <a:r>
              <a:rPr lang="en-US" altLang="en-US" sz="1400" b="0">
                <a:latin typeface="Arial" panose="020B0604020202020204" pitchFamily="34" charset="0"/>
              </a:rPr>
              <a:t>Printer, </a:t>
            </a:r>
          </a:p>
          <a:p>
            <a:pPr eaLnBrk="1" hangingPunct="1">
              <a:spcBef>
                <a:spcPct val="0"/>
              </a:spcBef>
              <a:buClrTx/>
              <a:buSzTx/>
              <a:buFontTx/>
              <a:buNone/>
            </a:pPr>
            <a:r>
              <a:rPr lang="en-US" altLang="en-US" sz="1400" b="0">
                <a:latin typeface="Arial" panose="020B0604020202020204" pitchFamily="34" charset="0"/>
              </a:rPr>
              <a:t>Disk</a:t>
            </a:r>
            <a:r>
              <a:rPr lang="mr-IN" altLang="en-US" sz="1400" b="0">
                <a:latin typeface="Arial" panose="020B0604020202020204" pitchFamily="34" charset="0"/>
              </a:rPr>
              <a:t>…</a:t>
            </a:r>
            <a:endParaRPr lang="en-US" altLang="en-US" sz="1400" b="0">
              <a:latin typeface="Arial" panose="020B0604020202020204" pitchFamily="34" charset="0"/>
            </a:endParaRPr>
          </a:p>
        </p:txBody>
      </p:sp>
      <p:cxnSp>
        <p:nvCxnSpPr>
          <p:cNvPr id="75796" name="Straight Arrow Connector 25">
            <a:extLst>
              <a:ext uri="{FF2B5EF4-FFF2-40B4-BE49-F238E27FC236}">
                <a16:creationId xmlns:a16="http://schemas.microsoft.com/office/drawing/2014/main" id="{C0D0C302-2889-DF43-B7CF-15C181ED9749}"/>
              </a:ext>
            </a:extLst>
          </p:cNvPr>
          <p:cNvCxnSpPr>
            <a:cxnSpLocks noChangeShapeType="1"/>
          </p:cNvCxnSpPr>
          <p:nvPr/>
        </p:nvCxnSpPr>
        <p:spPr bwMode="auto">
          <a:xfrm rot="5400000">
            <a:off x="3703638" y="2701925"/>
            <a:ext cx="45243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5797" name="Straight Arrow Connector 29">
            <a:extLst>
              <a:ext uri="{FF2B5EF4-FFF2-40B4-BE49-F238E27FC236}">
                <a16:creationId xmlns:a16="http://schemas.microsoft.com/office/drawing/2014/main" id="{E1169A18-826B-E644-9F2B-267E3DCCDFC6}"/>
              </a:ext>
            </a:extLst>
          </p:cNvPr>
          <p:cNvCxnSpPr>
            <a:cxnSpLocks noChangeShapeType="1"/>
          </p:cNvCxnSpPr>
          <p:nvPr/>
        </p:nvCxnSpPr>
        <p:spPr bwMode="auto">
          <a:xfrm rot="5400000" flipH="1" flipV="1">
            <a:off x="4922838" y="2701925"/>
            <a:ext cx="45243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5798" name="Straight Connector 31">
            <a:extLst>
              <a:ext uri="{FF2B5EF4-FFF2-40B4-BE49-F238E27FC236}">
                <a16:creationId xmlns:a16="http://schemas.microsoft.com/office/drawing/2014/main" id="{E9FD893B-4D5B-9E40-8EFC-82BDD0EDCB4F}"/>
              </a:ext>
            </a:extLst>
          </p:cNvPr>
          <p:cNvCxnSpPr>
            <a:cxnSpLocks noChangeShapeType="1"/>
            <a:stCxn id="75792" idx="0"/>
          </p:cNvCxnSpPr>
          <p:nvPr/>
        </p:nvCxnSpPr>
        <p:spPr bwMode="auto">
          <a:xfrm rot="16200000" flipV="1">
            <a:off x="632618" y="2018507"/>
            <a:ext cx="969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5799" name="Straight Arrow Connector 33">
            <a:extLst>
              <a:ext uri="{FF2B5EF4-FFF2-40B4-BE49-F238E27FC236}">
                <a16:creationId xmlns:a16="http://schemas.microsoft.com/office/drawing/2014/main" id="{4ED4B477-05E7-2448-8ABB-A8F27916A835}"/>
              </a:ext>
            </a:extLst>
          </p:cNvPr>
          <p:cNvCxnSpPr>
            <a:cxnSpLocks noChangeShapeType="1"/>
          </p:cNvCxnSpPr>
          <p:nvPr/>
        </p:nvCxnSpPr>
        <p:spPr bwMode="auto">
          <a:xfrm>
            <a:off x="1117600" y="1533525"/>
            <a:ext cx="1754188"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5800" name="Straight Connector 35">
            <a:extLst>
              <a:ext uri="{FF2B5EF4-FFF2-40B4-BE49-F238E27FC236}">
                <a16:creationId xmlns:a16="http://schemas.microsoft.com/office/drawing/2014/main" id="{2660D11E-69D1-8A4C-99D2-ADE962D4C7D1}"/>
              </a:ext>
            </a:extLst>
          </p:cNvPr>
          <p:cNvCxnSpPr>
            <a:cxnSpLocks noChangeShapeType="1"/>
          </p:cNvCxnSpPr>
          <p:nvPr/>
        </p:nvCxnSpPr>
        <p:spPr bwMode="auto">
          <a:xfrm>
            <a:off x="6262688" y="1533525"/>
            <a:ext cx="1727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5801" name="Straight Arrow Connector 37">
            <a:extLst>
              <a:ext uri="{FF2B5EF4-FFF2-40B4-BE49-F238E27FC236}">
                <a16:creationId xmlns:a16="http://schemas.microsoft.com/office/drawing/2014/main" id="{1A88D6A9-B104-B24E-9451-8CBB2142E1E6}"/>
              </a:ext>
            </a:extLst>
          </p:cNvPr>
          <p:cNvCxnSpPr>
            <a:cxnSpLocks noChangeShapeType="1"/>
            <a:endCxn id="75793" idx="0"/>
          </p:cNvCxnSpPr>
          <p:nvPr/>
        </p:nvCxnSpPr>
        <p:spPr bwMode="auto">
          <a:xfrm rot="16200000" flipH="1">
            <a:off x="7515225" y="2009776"/>
            <a:ext cx="968375" cy="190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5802" name="Straight Arrow Connector 39">
            <a:extLst>
              <a:ext uri="{FF2B5EF4-FFF2-40B4-BE49-F238E27FC236}">
                <a16:creationId xmlns:a16="http://schemas.microsoft.com/office/drawing/2014/main" id="{D914C1FC-3309-F048-A445-FC286E61A5F3}"/>
              </a:ext>
            </a:extLst>
          </p:cNvPr>
          <p:cNvCxnSpPr>
            <a:cxnSpLocks noChangeShapeType="1"/>
            <a:stCxn id="75779" idx="0"/>
            <a:endCxn id="75783" idx="2"/>
          </p:cNvCxnSpPr>
          <p:nvPr/>
        </p:nvCxnSpPr>
        <p:spPr bwMode="auto">
          <a:xfrm rot="5400000" flipH="1" flipV="1">
            <a:off x="4310063" y="4572000"/>
            <a:ext cx="515938" cy="1587"/>
          </a:xfrm>
          <a:prstGeom prst="straightConnector1">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75803" name="Straight Arrow Connector 41">
            <a:extLst>
              <a:ext uri="{FF2B5EF4-FFF2-40B4-BE49-F238E27FC236}">
                <a16:creationId xmlns:a16="http://schemas.microsoft.com/office/drawing/2014/main" id="{5FD3C8EB-4A5B-5A40-A9D9-64299A1BE042}"/>
              </a:ext>
            </a:extLst>
          </p:cNvPr>
          <p:cNvCxnSpPr>
            <a:cxnSpLocks noChangeShapeType="1"/>
          </p:cNvCxnSpPr>
          <p:nvPr/>
        </p:nvCxnSpPr>
        <p:spPr bwMode="auto">
          <a:xfrm rot="10800000">
            <a:off x="1801813" y="4545013"/>
            <a:ext cx="1069975" cy="747712"/>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75804" name="Straight Arrow Connector 43">
            <a:extLst>
              <a:ext uri="{FF2B5EF4-FFF2-40B4-BE49-F238E27FC236}">
                <a16:creationId xmlns:a16="http://schemas.microsoft.com/office/drawing/2014/main" id="{D7862DCC-628A-4345-98A4-F2661A8B4AC0}"/>
              </a:ext>
            </a:extLst>
          </p:cNvPr>
          <p:cNvCxnSpPr>
            <a:cxnSpLocks noChangeShapeType="1"/>
          </p:cNvCxnSpPr>
          <p:nvPr/>
        </p:nvCxnSpPr>
        <p:spPr bwMode="auto">
          <a:xfrm flipV="1">
            <a:off x="6262688" y="4545013"/>
            <a:ext cx="1062037" cy="747712"/>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75805" name="Straight Connector 45">
            <a:extLst>
              <a:ext uri="{FF2B5EF4-FFF2-40B4-BE49-F238E27FC236}">
                <a16:creationId xmlns:a16="http://schemas.microsoft.com/office/drawing/2014/main" id="{7A4B69C6-F508-624B-B335-65A9116F2B20}"/>
              </a:ext>
            </a:extLst>
          </p:cNvPr>
          <p:cNvCxnSpPr>
            <a:cxnSpLocks noChangeShapeType="1"/>
          </p:cNvCxnSpPr>
          <p:nvPr/>
        </p:nvCxnSpPr>
        <p:spPr bwMode="auto">
          <a:xfrm rot="16200000" flipV="1">
            <a:off x="2368550" y="4327526"/>
            <a:ext cx="517525" cy="48895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75806" name="Straight Connector 47">
            <a:extLst>
              <a:ext uri="{FF2B5EF4-FFF2-40B4-BE49-F238E27FC236}">
                <a16:creationId xmlns:a16="http://schemas.microsoft.com/office/drawing/2014/main" id="{5399220B-3735-A145-AEF7-EB79C2772A05}"/>
              </a:ext>
            </a:extLst>
          </p:cNvPr>
          <p:cNvCxnSpPr>
            <a:cxnSpLocks noChangeShapeType="1"/>
          </p:cNvCxnSpPr>
          <p:nvPr/>
        </p:nvCxnSpPr>
        <p:spPr bwMode="auto">
          <a:xfrm rot="5400000" flipH="1" flipV="1">
            <a:off x="1418432" y="3348831"/>
            <a:ext cx="1930400" cy="1587"/>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75807" name="Straight Arrow Connector 49">
            <a:extLst>
              <a:ext uri="{FF2B5EF4-FFF2-40B4-BE49-F238E27FC236}">
                <a16:creationId xmlns:a16="http://schemas.microsoft.com/office/drawing/2014/main" id="{5EC35E97-C89A-AE4C-8C11-2C0BB801DC91}"/>
              </a:ext>
            </a:extLst>
          </p:cNvPr>
          <p:cNvCxnSpPr>
            <a:cxnSpLocks noChangeShapeType="1"/>
          </p:cNvCxnSpPr>
          <p:nvPr/>
        </p:nvCxnSpPr>
        <p:spPr bwMode="auto">
          <a:xfrm flipV="1">
            <a:off x="2384425" y="2244725"/>
            <a:ext cx="487363" cy="139700"/>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75808" name="Straight Arrow Connector 53">
            <a:extLst>
              <a:ext uri="{FF2B5EF4-FFF2-40B4-BE49-F238E27FC236}">
                <a16:creationId xmlns:a16="http://schemas.microsoft.com/office/drawing/2014/main" id="{DA80AB4E-A0AF-8341-9AF4-A4600031C16E}"/>
              </a:ext>
            </a:extLst>
          </p:cNvPr>
          <p:cNvCxnSpPr>
            <a:cxnSpLocks noChangeShapeType="1"/>
          </p:cNvCxnSpPr>
          <p:nvPr/>
        </p:nvCxnSpPr>
        <p:spPr bwMode="auto">
          <a:xfrm rot="5400000">
            <a:off x="4892675" y="4572000"/>
            <a:ext cx="515938"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 name="Straight Arrow Connector 39">
            <a:extLst>
              <a:ext uri="{FF2B5EF4-FFF2-40B4-BE49-F238E27FC236}">
                <a16:creationId xmlns:a16="http://schemas.microsoft.com/office/drawing/2014/main" id="{411B33BB-3F70-564F-9B7E-294287378F7B}"/>
              </a:ext>
            </a:extLst>
          </p:cNvPr>
          <p:cNvCxnSpPr>
            <a:cxnSpLocks noChangeShapeType="1"/>
          </p:cNvCxnSpPr>
          <p:nvPr/>
        </p:nvCxnSpPr>
        <p:spPr bwMode="auto">
          <a:xfrm rot="5400000" flipH="1" flipV="1">
            <a:off x="3508375" y="4571207"/>
            <a:ext cx="515938" cy="1587"/>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5244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1FD63740-738F-E14D-A965-F8696C17C885}"/>
              </a:ext>
            </a:extLst>
          </p:cNvPr>
          <p:cNvSpPr>
            <a:spLocks noGrp="1" noChangeArrowheads="1"/>
          </p:cNvSpPr>
          <p:nvPr>
            <p:ph type="title"/>
          </p:nvPr>
        </p:nvSpPr>
        <p:spPr/>
        <p:txBody>
          <a:bodyPr anchor="ctr"/>
          <a:lstStyle/>
          <a:p>
            <a:r>
              <a:rPr lang="en-US" altLang="en-US">
                <a:ea typeface="ＭＳ Ｐゴシック" panose="020B0600070205080204" pitchFamily="34" charset="-128"/>
              </a:rPr>
              <a:t>Control Unit</a:t>
            </a:r>
          </a:p>
        </p:txBody>
      </p:sp>
      <p:sp>
        <p:nvSpPr>
          <p:cNvPr id="24578" name="Content Placeholder 2">
            <a:extLst>
              <a:ext uri="{FF2B5EF4-FFF2-40B4-BE49-F238E27FC236}">
                <a16:creationId xmlns:a16="http://schemas.microsoft.com/office/drawing/2014/main" id="{B370E5FE-A4D3-804C-AB76-94AB75715CED}"/>
              </a:ext>
            </a:extLst>
          </p:cNvPr>
          <p:cNvSpPr>
            <a:spLocks noGrp="1" noChangeArrowheads="1"/>
          </p:cNvSpPr>
          <p:nvPr>
            <p:ph idx="1"/>
          </p:nvPr>
        </p:nvSpPr>
        <p:spPr/>
        <p:txBody>
          <a:bodyPr/>
          <a:lstStyle/>
          <a:p>
            <a:r>
              <a:rPr lang="en-US" altLang="en-US" dirty="0">
                <a:ea typeface="ＭＳ Ｐゴシック" panose="020B0600070205080204" pitchFamily="34" charset="-128"/>
              </a:rPr>
              <a:t>The control unit is similar to the </a:t>
            </a:r>
            <a:r>
              <a:rPr lang="en-US" altLang="en-US" dirty="0">
                <a:solidFill>
                  <a:srgbClr val="0070C0"/>
                </a:solidFill>
                <a:ea typeface="ＭＳ Ｐゴシック" panose="020B0600070205080204" pitchFamily="34" charset="-128"/>
              </a:rPr>
              <a:t>conductor of an orchestra</a:t>
            </a:r>
          </a:p>
          <a:p>
            <a:r>
              <a:rPr lang="en-US" altLang="en-US" dirty="0">
                <a:ea typeface="ＭＳ Ｐゴシック" panose="020B0600070205080204" pitchFamily="34" charset="-128"/>
              </a:rPr>
              <a:t>It conducts the </a:t>
            </a:r>
            <a:r>
              <a:rPr lang="en-US" altLang="en-US" dirty="0">
                <a:solidFill>
                  <a:srgbClr val="0070C0"/>
                </a:solidFill>
                <a:ea typeface="ＭＳ Ｐゴシック" panose="020B0600070205080204" pitchFamily="34" charset="-128"/>
              </a:rPr>
              <a:t>step-by-step process of executing (every instruction in) a program</a:t>
            </a:r>
          </a:p>
          <a:p>
            <a:r>
              <a:rPr lang="en-IN" dirty="0"/>
              <a:t>It keeps track of </a:t>
            </a:r>
          </a:p>
          <a:p>
            <a:pPr lvl="1"/>
            <a:r>
              <a:rPr lang="en-IN" dirty="0">
                <a:solidFill>
                  <a:srgbClr val="0070C0"/>
                </a:solidFill>
              </a:rPr>
              <a:t>where we are within the process of executing the program</a:t>
            </a:r>
          </a:p>
          <a:p>
            <a:pPr lvl="2"/>
            <a:r>
              <a:rPr lang="en-IN" dirty="0">
                <a:solidFill>
                  <a:srgbClr val="C00000"/>
                </a:solidFill>
              </a:rPr>
              <a:t>Program Counter (PC)</a:t>
            </a:r>
            <a:r>
              <a:rPr lang="en-IN" dirty="0">
                <a:solidFill>
                  <a:srgbClr val="0070C0"/>
                </a:solidFill>
              </a:rPr>
              <a:t>: </a:t>
            </a:r>
            <a:r>
              <a:rPr lang="en-IN" dirty="0"/>
              <a:t>contains the address of the next instruction to be executed. Also, called </a:t>
            </a:r>
            <a:r>
              <a:rPr lang="en-IN" dirty="0">
                <a:solidFill>
                  <a:srgbClr val="0070C0"/>
                </a:solidFill>
              </a:rPr>
              <a:t>Instruction Pointer </a:t>
            </a:r>
            <a:r>
              <a:rPr lang="en-IN" dirty="0"/>
              <a:t>(IP)</a:t>
            </a:r>
          </a:p>
          <a:p>
            <a:pPr lvl="2"/>
            <a:r>
              <a:rPr lang="en-IN" dirty="0">
                <a:solidFill>
                  <a:srgbClr val="C00000"/>
                </a:solidFill>
              </a:rPr>
              <a:t>IR (Instruction Register)</a:t>
            </a:r>
            <a:r>
              <a:rPr lang="en-IN" dirty="0">
                <a:solidFill>
                  <a:srgbClr val="0070C0"/>
                </a:solidFill>
              </a:rPr>
              <a:t>: </a:t>
            </a:r>
            <a:r>
              <a:rPr lang="en-IN" dirty="0"/>
              <a:t>to keep track of the instruction being executed</a:t>
            </a:r>
          </a:p>
          <a:p>
            <a:pPr lvl="1"/>
            <a:r>
              <a:rPr lang="en-IN" dirty="0">
                <a:solidFill>
                  <a:srgbClr val="0070C0"/>
                </a:solidFill>
              </a:rPr>
              <a:t>where we are in the process of executing each instruction </a:t>
            </a:r>
          </a:p>
          <a:p>
            <a:pPr lvl="2"/>
            <a:r>
              <a:rPr lang="en-IN" dirty="0">
                <a:solidFill>
                  <a:srgbClr val="0070C0"/>
                </a:solidFill>
              </a:rPr>
              <a:t>As execution of an instruction involves many activities</a:t>
            </a:r>
          </a:p>
          <a:p>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08256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5E98-15CD-D946-9855-092DEB36001A}"/>
              </a:ext>
            </a:extLst>
          </p:cNvPr>
          <p:cNvSpPr>
            <a:spLocks noGrp="1"/>
          </p:cNvSpPr>
          <p:nvPr>
            <p:ph type="title"/>
          </p:nvPr>
        </p:nvSpPr>
        <p:spPr/>
        <p:txBody>
          <a:bodyPr/>
          <a:lstStyle/>
          <a:p>
            <a:r>
              <a:rPr lang="en-US" dirty="0"/>
              <a:t>Control Unit</a:t>
            </a:r>
          </a:p>
        </p:txBody>
      </p:sp>
      <p:sp>
        <p:nvSpPr>
          <p:cNvPr id="3" name="Content Placeholder 2">
            <a:extLst>
              <a:ext uri="{FF2B5EF4-FFF2-40B4-BE49-F238E27FC236}">
                <a16:creationId xmlns:a16="http://schemas.microsoft.com/office/drawing/2014/main" id="{747EE9FB-7B50-7E4F-817F-7F320652F420}"/>
              </a:ext>
            </a:extLst>
          </p:cNvPr>
          <p:cNvSpPr>
            <a:spLocks noGrp="1"/>
          </p:cNvSpPr>
          <p:nvPr>
            <p:ph idx="1"/>
          </p:nvPr>
        </p:nvSpPr>
        <p:spPr/>
        <p:txBody>
          <a:bodyPr/>
          <a:lstStyle/>
          <a:p>
            <a:r>
              <a:rPr lang="en-US" altLang="en-US" dirty="0">
                <a:solidFill>
                  <a:srgbClr val="0070C0"/>
                </a:solidFill>
              </a:rPr>
              <a:t>Reads an instruction from memory </a:t>
            </a:r>
          </a:p>
          <a:p>
            <a:pPr lvl="1"/>
            <a:r>
              <a:rPr lang="en-US" altLang="en-US" sz="1800" dirty="0"/>
              <a:t>the instruction’s address is in the PC</a:t>
            </a:r>
          </a:p>
          <a:p>
            <a:r>
              <a:rPr lang="en-US" altLang="en-US" dirty="0">
                <a:solidFill>
                  <a:srgbClr val="0070C0"/>
                </a:solidFill>
              </a:rPr>
              <a:t>Interprets the instruction, generating  </a:t>
            </a:r>
            <a:r>
              <a:rPr lang="en-US" altLang="en-US" dirty="0">
                <a:solidFill>
                  <a:srgbClr val="C00000"/>
                </a:solidFill>
              </a:rPr>
              <a:t>control signals </a:t>
            </a:r>
            <a:br>
              <a:rPr lang="en-US" altLang="en-US" dirty="0">
                <a:solidFill>
                  <a:srgbClr val="0070C0"/>
                </a:solidFill>
              </a:rPr>
            </a:br>
            <a:r>
              <a:rPr lang="en-US" altLang="en-US" dirty="0">
                <a:solidFill>
                  <a:srgbClr val="0070C0"/>
                </a:solidFill>
              </a:rPr>
              <a:t>that tell other components what to do</a:t>
            </a:r>
          </a:p>
          <a:p>
            <a:pPr lvl="1"/>
            <a:r>
              <a:rPr lang="en-US" altLang="en-US" sz="1800" dirty="0"/>
              <a:t>An instruction may take many </a:t>
            </a:r>
            <a:r>
              <a:rPr lang="en-US" altLang="en-US" sz="1800" i="1" dirty="0"/>
              <a:t>machine cycles</a:t>
            </a:r>
            <a:r>
              <a:rPr lang="en-US" altLang="en-US" sz="1800" dirty="0"/>
              <a:t> to complete</a:t>
            </a:r>
          </a:p>
          <a:p>
            <a:pPr lvl="1"/>
            <a:r>
              <a:rPr lang="en-US" altLang="en-US" sz="1800" dirty="0"/>
              <a:t>Operation is either executed completely or not at all</a:t>
            </a:r>
          </a:p>
          <a:p>
            <a:pPr lvl="2"/>
            <a:r>
              <a:rPr lang="en-US" altLang="en-US" sz="1800" dirty="0"/>
              <a:t>Instruction execution is </a:t>
            </a:r>
            <a:r>
              <a:rPr lang="en-US" altLang="en-US" sz="1800" i="1" dirty="0">
                <a:solidFill>
                  <a:srgbClr val="FF0000"/>
                </a:solidFill>
              </a:rPr>
              <a:t>atomic</a:t>
            </a:r>
          </a:p>
          <a:p>
            <a:endParaRPr lang="en-US" dirty="0"/>
          </a:p>
        </p:txBody>
      </p:sp>
      <p:sp>
        <p:nvSpPr>
          <p:cNvPr id="4" name="Footer Placeholder 3">
            <a:extLst>
              <a:ext uri="{FF2B5EF4-FFF2-40B4-BE49-F238E27FC236}">
                <a16:creationId xmlns:a16="http://schemas.microsoft.com/office/drawing/2014/main" id="{0FF4681D-F9A4-5140-81A3-0097755AADA8}"/>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2933245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A7F3FFFA-E69A-B647-AD06-8F4000C3EF78}"/>
              </a:ext>
            </a:extLst>
          </p:cNvPr>
          <p:cNvSpPr>
            <a:spLocks noGrp="1"/>
          </p:cNvSpPr>
          <p:nvPr>
            <p:ph type="title"/>
          </p:nvPr>
        </p:nvSpPr>
        <p:spPr>
          <a:xfrm>
            <a:off x="388761" y="188640"/>
            <a:ext cx="8215687" cy="762000"/>
          </a:xfrm>
        </p:spPr>
        <p:txBody>
          <a:bodyPr/>
          <a:lstStyle/>
          <a:p>
            <a:r>
              <a:rPr lang="en-US" altLang="en-US" sz="2800" dirty="0">
                <a:ea typeface="ＭＳ Ｐゴシック" panose="020B0600070205080204" pitchFamily="34" charset="-128"/>
              </a:rPr>
              <a:t>The Von Neumann Model/Architecture: Properties</a:t>
            </a:r>
          </a:p>
        </p:txBody>
      </p:sp>
      <p:sp>
        <p:nvSpPr>
          <p:cNvPr id="3" name="Content Placeholder 2">
            <a:extLst>
              <a:ext uri="{FF2B5EF4-FFF2-40B4-BE49-F238E27FC236}">
                <a16:creationId xmlns:a16="http://schemas.microsoft.com/office/drawing/2014/main" id="{DAFA1B89-0334-994E-BBCA-19EAA5569657}"/>
              </a:ext>
            </a:extLst>
          </p:cNvPr>
          <p:cNvSpPr>
            <a:spLocks noGrp="1"/>
          </p:cNvSpPr>
          <p:nvPr>
            <p:ph idx="1"/>
          </p:nvPr>
        </p:nvSpPr>
        <p:spPr>
          <a:xfrm>
            <a:off x="228600" y="1195387"/>
            <a:ext cx="8519864" cy="5194300"/>
          </a:xfrm>
        </p:spPr>
        <p:txBody>
          <a:bodyPr/>
          <a:lstStyle/>
          <a:p>
            <a:pPr marL="0" indent="0">
              <a:buNone/>
            </a:pPr>
            <a:r>
              <a:rPr lang="en-US" altLang="en-US" dirty="0">
                <a:ea typeface="ＭＳ Ｐゴシック" panose="020B0600070205080204" pitchFamily="34" charset="-128"/>
              </a:rPr>
              <a:t>Also called </a:t>
            </a:r>
            <a:r>
              <a:rPr lang="en-US" altLang="en-US" b="1" i="1" dirty="0">
                <a:solidFill>
                  <a:srgbClr val="0070C0"/>
                </a:solidFill>
                <a:ea typeface="ＭＳ Ｐゴシック" panose="020B0600070205080204" pitchFamily="34" charset="-128"/>
              </a:rPr>
              <a:t>Stored Program Computer </a:t>
            </a:r>
            <a:r>
              <a:rPr lang="en-US" altLang="en-US" dirty="0">
                <a:ea typeface="ＭＳ Ｐゴシック" panose="020B0600070205080204" pitchFamily="34" charset="-128"/>
              </a:rPr>
              <a:t>(instructions in memory)</a:t>
            </a:r>
          </a:p>
          <a:p>
            <a:pPr marL="0" indent="0">
              <a:buNone/>
            </a:pPr>
            <a:r>
              <a:rPr lang="en-US" altLang="en-US" b="1" dirty="0">
                <a:solidFill>
                  <a:srgbClr val="C00000"/>
                </a:solidFill>
                <a:ea typeface="ＭＳ Ｐゴシック" panose="020B0600070205080204" pitchFamily="34" charset="-128"/>
              </a:rPr>
              <a:t>Two key properties:</a:t>
            </a:r>
          </a:p>
          <a:p>
            <a:endParaRPr lang="en-US" altLang="en-US" sz="1400" dirty="0">
              <a:ea typeface="ＭＳ Ｐゴシック" panose="020B0600070205080204" pitchFamily="34" charset="-128"/>
            </a:endParaRPr>
          </a:p>
          <a:p>
            <a:r>
              <a:rPr lang="en-US" altLang="en-US" dirty="0">
                <a:solidFill>
                  <a:srgbClr val="C00000"/>
                </a:solidFill>
                <a:ea typeface="ＭＳ Ｐゴシック" panose="020B0600070205080204" pitchFamily="34" charset="-128"/>
              </a:rPr>
              <a:t>Stored program</a:t>
            </a:r>
          </a:p>
          <a:p>
            <a:pPr lvl="1"/>
            <a:r>
              <a:rPr lang="en-US" altLang="en-US" sz="2000" dirty="0">
                <a:solidFill>
                  <a:srgbClr val="0070C0"/>
                </a:solidFill>
                <a:ea typeface="ＭＳ Ｐゴシック" panose="020B0600070205080204" pitchFamily="34" charset="-128"/>
              </a:rPr>
              <a:t>Instructions stored in </a:t>
            </a:r>
            <a:r>
              <a:rPr lang="en-US" altLang="en-US" sz="2000" b="1" dirty="0">
                <a:solidFill>
                  <a:srgbClr val="0070C0"/>
                </a:solidFill>
                <a:ea typeface="ＭＳ Ｐゴシック" panose="020B0600070205080204" pitchFamily="34" charset="-128"/>
              </a:rPr>
              <a:t>a linear memory array</a:t>
            </a:r>
          </a:p>
          <a:p>
            <a:pPr lvl="1"/>
            <a:r>
              <a:rPr lang="en-US" altLang="en-US" sz="2000" dirty="0">
                <a:solidFill>
                  <a:srgbClr val="0070C0"/>
                </a:solidFill>
                <a:ea typeface="ＭＳ Ｐゴシック" panose="020B0600070205080204" pitchFamily="34" charset="-128"/>
              </a:rPr>
              <a:t>Memory is </a:t>
            </a:r>
            <a:r>
              <a:rPr lang="en-US" altLang="en-US" sz="2000" b="1" dirty="0">
                <a:solidFill>
                  <a:srgbClr val="0070C0"/>
                </a:solidFill>
                <a:ea typeface="ＭＳ Ｐゴシック" panose="020B0600070205080204" pitchFamily="34" charset="-128"/>
              </a:rPr>
              <a:t>unified</a:t>
            </a:r>
            <a:r>
              <a:rPr lang="en-US" altLang="en-US" sz="2000" dirty="0">
                <a:solidFill>
                  <a:srgbClr val="0070C0"/>
                </a:solidFill>
                <a:ea typeface="ＭＳ Ｐゴシック" panose="020B0600070205080204" pitchFamily="34" charset="-128"/>
              </a:rPr>
              <a:t> </a:t>
            </a:r>
            <a:r>
              <a:rPr lang="en-US" altLang="en-US" sz="2000" dirty="0">
                <a:ea typeface="ＭＳ Ｐゴシック" panose="020B0600070205080204" pitchFamily="34" charset="-128"/>
              </a:rPr>
              <a:t>between instructions and data</a:t>
            </a:r>
          </a:p>
          <a:p>
            <a:pPr lvl="2"/>
            <a:r>
              <a:rPr lang="en-US" altLang="en-US" dirty="0">
                <a:ea typeface="ＭＳ Ｐゴシック" panose="020B0600070205080204" pitchFamily="34" charset="-128"/>
              </a:rPr>
              <a:t>The interpretation of a stored value depends on the control signals</a:t>
            </a:r>
          </a:p>
          <a:p>
            <a:pPr lvl="2"/>
            <a:endParaRPr lang="en-US" altLang="en-US" sz="1400" dirty="0">
              <a:ea typeface="ＭＳ Ｐゴシック" panose="020B0600070205080204" pitchFamily="34" charset="-128"/>
            </a:endParaRPr>
          </a:p>
          <a:p>
            <a:r>
              <a:rPr lang="en-US" altLang="en-US" dirty="0">
                <a:solidFill>
                  <a:srgbClr val="C00000"/>
                </a:solidFill>
                <a:ea typeface="ＭＳ Ｐゴシック" panose="020B0600070205080204" pitchFamily="34" charset="-128"/>
              </a:rPr>
              <a:t>Sequential instruction processing</a:t>
            </a:r>
          </a:p>
          <a:p>
            <a:pPr lvl="1"/>
            <a:r>
              <a:rPr lang="en-US" altLang="en-US" sz="2000" dirty="0">
                <a:ea typeface="ＭＳ Ｐゴシック" panose="020B0600070205080204" pitchFamily="34" charset="-128"/>
              </a:rPr>
              <a:t>One instruction processed (fetched, executed, and completed) at a time</a:t>
            </a:r>
          </a:p>
          <a:p>
            <a:pPr lvl="1"/>
            <a:r>
              <a:rPr lang="en-US" altLang="en-US" sz="2000" dirty="0">
                <a:ea typeface="ＭＳ Ｐゴシック" panose="020B0600070205080204" pitchFamily="34" charset="-128"/>
              </a:rPr>
              <a:t>Program counter (instruction pointer) identifies the current instruction</a:t>
            </a:r>
          </a:p>
          <a:p>
            <a:pPr lvl="1"/>
            <a:r>
              <a:rPr lang="en-US" altLang="en-US" sz="2000" dirty="0">
                <a:ea typeface="ＭＳ Ｐゴシック" panose="020B0600070205080204" pitchFamily="34" charset="-128"/>
              </a:rPr>
              <a:t>Program counter is advanced </a:t>
            </a:r>
            <a:r>
              <a:rPr lang="en-US" altLang="en-US" sz="2000" dirty="0">
                <a:solidFill>
                  <a:srgbClr val="0070C0"/>
                </a:solidFill>
                <a:ea typeface="ＭＳ Ｐゴシック" panose="020B0600070205080204" pitchFamily="34" charset="-128"/>
              </a:rPr>
              <a:t>sequentially </a:t>
            </a:r>
            <a:r>
              <a:rPr lang="en-US" altLang="en-US" sz="2000" dirty="0">
                <a:ea typeface="ＭＳ Ｐゴシック" panose="020B0600070205080204" pitchFamily="34" charset="-128"/>
              </a:rPr>
              <a:t>except for </a:t>
            </a:r>
            <a:r>
              <a:rPr lang="en-US" altLang="en-US" sz="2000" b="1" dirty="0">
                <a:solidFill>
                  <a:srgbClr val="0070C0"/>
                </a:solidFill>
                <a:ea typeface="ＭＳ Ｐゴシック" panose="020B0600070205080204" pitchFamily="34" charset="-128"/>
              </a:rPr>
              <a:t>control transfer instructions (</a:t>
            </a:r>
            <a:r>
              <a:rPr lang="en-US" altLang="en-US" sz="2000" b="1" dirty="0" err="1">
                <a:solidFill>
                  <a:srgbClr val="0070C0"/>
                </a:solidFill>
                <a:ea typeface="ＭＳ Ｐゴシック" panose="020B0600070205080204" pitchFamily="34" charset="-128"/>
              </a:rPr>
              <a:t>eg.</a:t>
            </a:r>
            <a:r>
              <a:rPr lang="en-US" altLang="en-US" sz="2000" b="1" dirty="0">
                <a:solidFill>
                  <a:srgbClr val="0070C0"/>
                </a:solidFill>
                <a:ea typeface="ＭＳ Ｐゴシック" panose="020B0600070205080204" pitchFamily="34" charset="-128"/>
              </a:rPr>
              <a:t> Jum</a:t>
            </a:r>
            <a:r>
              <a:rPr lang="en-US" altLang="en-US" b="1" dirty="0">
                <a:solidFill>
                  <a:srgbClr val="0070C0"/>
                </a:solidFill>
                <a:ea typeface="ＭＳ Ｐゴシック" panose="020B0600070205080204" pitchFamily="34" charset="-128"/>
              </a:rPr>
              <a:t>p or branch)</a:t>
            </a:r>
            <a:endParaRPr lang="en-US" altLang="en-US" sz="2000" b="1" dirty="0">
              <a:solidFill>
                <a:srgbClr val="0070C0"/>
              </a:solidFill>
              <a:ea typeface="ＭＳ Ｐゴシック" panose="020B0600070205080204" pitchFamily="34" charset="-128"/>
            </a:endParaRPr>
          </a:p>
          <a:p>
            <a:pPr lvl="1"/>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7BC4CA6B-73A5-8146-A752-DEFFDB864F85}"/>
              </a:ext>
            </a:extLst>
          </p:cNvPr>
          <p:cNvSpPr txBox="1">
            <a:spLocks noChangeArrowheads="1"/>
          </p:cNvSpPr>
          <p:nvPr/>
        </p:nvSpPr>
        <p:spPr bwMode="auto">
          <a:xfrm>
            <a:off x="2403475" y="3847961"/>
            <a:ext cx="433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solidFill>
                  <a:srgbClr val="FF0000"/>
                </a:solidFill>
                <a:latin typeface="Tahoma" panose="020B0604030504040204" pitchFamily="34" charset="0"/>
                <a:cs typeface="Arial" panose="020B0604020202020204" pitchFamily="34" charset="0"/>
              </a:rPr>
              <a:t>When is a value interpreted as an instruction?</a:t>
            </a:r>
            <a:endParaRPr lang="en-US" altLang="en-US" sz="1600" dirty="0">
              <a:solidFill>
                <a:srgbClr val="FF0000"/>
              </a:solidFill>
              <a:cs typeface="Arial" panose="020B0604020202020204" pitchFamily="34" charset="0"/>
            </a:endParaRPr>
          </a:p>
        </p:txBody>
      </p:sp>
      <p:sp>
        <p:nvSpPr>
          <p:cNvPr id="7" name="TextBox 6">
            <a:extLst>
              <a:ext uri="{FF2B5EF4-FFF2-40B4-BE49-F238E27FC236}">
                <a16:creationId xmlns:a16="http://schemas.microsoft.com/office/drawing/2014/main" id="{2C61F1A9-1304-344A-AD0D-BC7E67DAF27B}"/>
              </a:ext>
            </a:extLst>
          </p:cNvPr>
          <p:cNvSpPr txBox="1"/>
          <p:nvPr/>
        </p:nvSpPr>
        <p:spPr>
          <a:xfrm>
            <a:off x="457200" y="6470650"/>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45917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94D2-DA09-CC4F-A0AA-8B6B6D4ADCF7}"/>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B4A9345B-8D04-7A4A-BDA8-0FE69FF73BA7}"/>
              </a:ext>
            </a:extLst>
          </p:cNvPr>
          <p:cNvSpPr>
            <a:spLocks noGrp="1"/>
          </p:cNvSpPr>
          <p:nvPr>
            <p:ph idx="1"/>
          </p:nvPr>
        </p:nvSpPr>
        <p:spPr/>
        <p:txBody>
          <a:bodyPr>
            <a:normAutofit/>
          </a:bodyPr>
          <a:lstStyle/>
          <a:p>
            <a:r>
              <a:rPr lang="en-US" altLang="en-US" sz="2400" dirty="0" err="1">
                <a:ea typeface="ＭＳ Ｐゴシック" panose="020B0600070205080204" pitchFamily="34" charset="-128"/>
              </a:rPr>
              <a:t>Patt</a:t>
            </a:r>
            <a:r>
              <a:rPr lang="en-US" altLang="en-US" sz="2400" dirty="0">
                <a:ea typeface="ＭＳ Ｐゴシック" panose="020B0600070205080204" pitchFamily="34" charset="-128"/>
              </a:rPr>
              <a:t> and Patel book, Chapter 4, </a:t>
            </a:r>
            <a:r>
              <a:rPr lang="en-US" altLang="en-US" sz="2400" dirty="0">
                <a:solidFill>
                  <a:srgbClr val="0070C0"/>
                </a:solidFill>
                <a:ea typeface="ＭＳ Ｐゴシック" panose="020B0600070205080204" pitchFamily="34" charset="-128"/>
              </a:rPr>
              <a:t>“</a:t>
            </a:r>
            <a:r>
              <a:rPr lang="en-US" altLang="ja-JP" sz="2400" dirty="0">
                <a:solidFill>
                  <a:srgbClr val="0070C0"/>
                </a:solidFill>
                <a:ea typeface="ＭＳ Ｐゴシック" panose="020B0600070205080204" pitchFamily="34" charset="-128"/>
              </a:rPr>
              <a:t>The von Neumann Model</a:t>
            </a:r>
            <a:r>
              <a:rPr lang="en-US" altLang="en-US" sz="2400" dirty="0">
                <a:solidFill>
                  <a:srgbClr val="0070C0"/>
                </a:solidFill>
                <a:ea typeface="ＭＳ Ｐゴシック" panose="020B0600070205080204" pitchFamily="34" charset="-128"/>
              </a:rPr>
              <a:t>”</a:t>
            </a:r>
          </a:p>
          <a:p>
            <a:r>
              <a:rPr lang="en-US" altLang="ja-JP" sz="2400" dirty="0">
                <a:ea typeface="ＭＳ Ｐゴシック" panose="020B0600070205080204" pitchFamily="34" charset="-128"/>
              </a:rPr>
              <a:t>Lecture slides of Prof </a:t>
            </a:r>
            <a:r>
              <a:rPr lang="en-US" altLang="ja-JP" sz="2400" dirty="0" err="1">
                <a:ea typeface="ＭＳ Ｐゴシック" panose="020B0600070205080204" pitchFamily="34" charset="-128"/>
              </a:rPr>
              <a:t>Onur</a:t>
            </a: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Mutlu</a:t>
            </a:r>
            <a:r>
              <a:rPr lang="en-US" altLang="ja-JP" sz="2400" dirty="0">
                <a:ea typeface="ＭＳ Ｐゴシック" panose="020B0600070205080204" pitchFamily="34" charset="-128"/>
              </a:rPr>
              <a:t>, Course 18-447, Computer Architecture, Carnegie Mellon University</a:t>
            </a:r>
          </a:p>
          <a:p>
            <a:endParaRPr lang="en-US" altLang="ja-JP" sz="2400" dirty="0">
              <a:ea typeface="ＭＳ Ｐゴシック" panose="020B0600070205080204" pitchFamily="34" charset="-128"/>
            </a:endParaRPr>
          </a:p>
          <a:p>
            <a:pPr marL="0" indent="0">
              <a:buNone/>
            </a:pPr>
            <a:endParaRPr lang="en-US" sz="2400" dirty="0"/>
          </a:p>
        </p:txBody>
      </p:sp>
    </p:spTree>
    <p:extLst>
      <p:ext uri="{BB962C8B-B14F-4D97-AF65-F5344CB8AC3E}">
        <p14:creationId xmlns:p14="http://schemas.microsoft.com/office/powerpoint/2010/main" val="2233496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238FBEAD-C073-6B46-BE31-7002F22982FA}"/>
              </a:ext>
            </a:extLst>
          </p:cNvPr>
          <p:cNvSpPr>
            <a:spLocks noGrp="1" noChangeArrowheads="1"/>
          </p:cNvSpPr>
          <p:nvPr>
            <p:ph type="title"/>
          </p:nvPr>
        </p:nvSpPr>
        <p:spPr>
          <a:xfrm>
            <a:off x="361138" y="188640"/>
            <a:ext cx="8368525" cy="762000"/>
          </a:xfrm>
        </p:spPr>
        <p:txBody>
          <a:bodyPr anchor="ctr"/>
          <a:lstStyle/>
          <a:p>
            <a:r>
              <a:rPr lang="en-US" altLang="en-US" dirty="0">
                <a:solidFill>
                  <a:srgbClr val="FF0000"/>
                </a:solidFill>
                <a:ea typeface="ＭＳ Ｐゴシック" panose="020B0600070205080204" pitchFamily="34" charset="-128"/>
              </a:rPr>
              <a:t>Programmer visible (Architectural</a:t>
            </a:r>
            <a:r>
              <a:rPr lang="en-US" altLang="en-US" dirty="0">
                <a:ea typeface="ＭＳ Ｐゴシック" panose="020B0600070205080204" pitchFamily="34" charset="-128"/>
              </a:rPr>
              <a:t>) State</a:t>
            </a:r>
          </a:p>
        </p:txBody>
      </p:sp>
      <p:sp>
        <p:nvSpPr>
          <p:cNvPr id="39940" name="Rectangle 3">
            <a:extLst>
              <a:ext uri="{FF2B5EF4-FFF2-40B4-BE49-F238E27FC236}">
                <a16:creationId xmlns:a16="http://schemas.microsoft.com/office/drawing/2014/main" id="{07AB2A42-1C5A-6244-894A-AD6422BF4509}"/>
              </a:ext>
            </a:extLst>
          </p:cNvPr>
          <p:cNvSpPr>
            <a:spLocks noChangeArrowheads="1"/>
          </p:cNvSpPr>
          <p:nvPr/>
        </p:nvSpPr>
        <p:spPr bwMode="auto">
          <a:xfrm>
            <a:off x="1143000" y="1506538"/>
            <a:ext cx="2819400" cy="2971800"/>
          </a:xfrm>
          <a:prstGeom prst="rect">
            <a:avLst/>
          </a:prstGeom>
          <a:solidFill>
            <a:srgbClr val="92D050"/>
          </a:solidFill>
          <a:ln w="19050">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defRPr/>
            </a:pPr>
            <a:endParaRPr lang="en-US" altLang="en-US" sz="1800">
              <a:latin typeface="Calibri" charset="0"/>
            </a:endParaRPr>
          </a:p>
        </p:txBody>
      </p:sp>
      <p:sp>
        <p:nvSpPr>
          <p:cNvPr id="77828" name="Rectangle 4">
            <a:extLst>
              <a:ext uri="{FF2B5EF4-FFF2-40B4-BE49-F238E27FC236}">
                <a16:creationId xmlns:a16="http://schemas.microsoft.com/office/drawing/2014/main" id="{14BD6E6B-1EAF-464E-A745-4AB7BAEA140D}"/>
              </a:ext>
            </a:extLst>
          </p:cNvPr>
          <p:cNvSpPr>
            <a:spLocks noChangeArrowheads="1"/>
          </p:cNvSpPr>
          <p:nvPr/>
        </p:nvSpPr>
        <p:spPr bwMode="auto">
          <a:xfrm>
            <a:off x="1143000" y="1506538"/>
            <a:ext cx="2819400" cy="290512"/>
          </a:xfrm>
          <a:prstGeom prst="rect">
            <a:avLst/>
          </a:prstGeom>
          <a:solidFill>
            <a:srgbClr val="00B050"/>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Calibri" panose="020F0502020204030204" pitchFamily="34" charset="0"/>
              </a:rPr>
              <a:t>M[0]</a:t>
            </a:r>
          </a:p>
        </p:txBody>
      </p:sp>
      <p:sp>
        <p:nvSpPr>
          <p:cNvPr id="77829" name="Rectangle 5">
            <a:extLst>
              <a:ext uri="{FF2B5EF4-FFF2-40B4-BE49-F238E27FC236}">
                <a16:creationId xmlns:a16="http://schemas.microsoft.com/office/drawing/2014/main" id="{F85AFD47-F905-0645-A168-DD8E26E50655}"/>
              </a:ext>
            </a:extLst>
          </p:cNvPr>
          <p:cNvSpPr>
            <a:spLocks noChangeArrowheads="1"/>
          </p:cNvSpPr>
          <p:nvPr/>
        </p:nvSpPr>
        <p:spPr bwMode="auto">
          <a:xfrm>
            <a:off x="1143000" y="1797050"/>
            <a:ext cx="2819400" cy="288925"/>
          </a:xfrm>
          <a:prstGeom prst="rect">
            <a:avLst/>
          </a:prstGeom>
          <a:solidFill>
            <a:srgbClr val="00B050"/>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Calibri" panose="020F0502020204030204" pitchFamily="34" charset="0"/>
              </a:rPr>
              <a:t>M[1]</a:t>
            </a:r>
          </a:p>
        </p:txBody>
      </p:sp>
      <p:sp>
        <p:nvSpPr>
          <p:cNvPr id="77830" name="Rectangle 6">
            <a:extLst>
              <a:ext uri="{FF2B5EF4-FFF2-40B4-BE49-F238E27FC236}">
                <a16:creationId xmlns:a16="http://schemas.microsoft.com/office/drawing/2014/main" id="{D9B30826-29BC-DF43-97F7-DA6EF6CE681D}"/>
              </a:ext>
            </a:extLst>
          </p:cNvPr>
          <p:cNvSpPr>
            <a:spLocks noChangeArrowheads="1"/>
          </p:cNvSpPr>
          <p:nvPr/>
        </p:nvSpPr>
        <p:spPr bwMode="auto">
          <a:xfrm>
            <a:off x="1143000" y="2085975"/>
            <a:ext cx="2819400" cy="290513"/>
          </a:xfrm>
          <a:prstGeom prst="rect">
            <a:avLst/>
          </a:prstGeom>
          <a:solidFill>
            <a:srgbClr val="00B050"/>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Calibri" panose="020F0502020204030204" pitchFamily="34" charset="0"/>
              </a:rPr>
              <a:t>M[2]</a:t>
            </a:r>
          </a:p>
        </p:txBody>
      </p:sp>
      <p:sp>
        <p:nvSpPr>
          <p:cNvPr id="77831" name="Rectangle 7">
            <a:extLst>
              <a:ext uri="{FF2B5EF4-FFF2-40B4-BE49-F238E27FC236}">
                <a16:creationId xmlns:a16="http://schemas.microsoft.com/office/drawing/2014/main" id="{A99169C5-E523-5348-B9C5-681F80B8991C}"/>
              </a:ext>
            </a:extLst>
          </p:cNvPr>
          <p:cNvSpPr>
            <a:spLocks noChangeArrowheads="1"/>
          </p:cNvSpPr>
          <p:nvPr/>
        </p:nvSpPr>
        <p:spPr bwMode="auto">
          <a:xfrm>
            <a:off x="1143000" y="2376488"/>
            <a:ext cx="2819400" cy="290512"/>
          </a:xfrm>
          <a:prstGeom prst="rect">
            <a:avLst/>
          </a:prstGeom>
          <a:solidFill>
            <a:srgbClr val="00B050"/>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Calibri" panose="020F0502020204030204" pitchFamily="34" charset="0"/>
              </a:rPr>
              <a:t>M[3]</a:t>
            </a:r>
          </a:p>
        </p:txBody>
      </p:sp>
      <p:sp>
        <p:nvSpPr>
          <p:cNvPr id="77832" name="Rectangle 8">
            <a:extLst>
              <a:ext uri="{FF2B5EF4-FFF2-40B4-BE49-F238E27FC236}">
                <a16:creationId xmlns:a16="http://schemas.microsoft.com/office/drawing/2014/main" id="{E88C6DEE-C7B4-3B40-B514-C5A530CF073E}"/>
              </a:ext>
            </a:extLst>
          </p:cNvPr>
          <p:cNvSpPr>
            <a:spLocks noChangeArrowheads="1"/>
          </p:cNvSpPr>
          <p:nvPr/>
        </p:nvSpPr>
        <p:spPr bwMode="auto">
          <a:xfrm>
            <a:off x="1143000" y="2667000"/>
            <a:ext cx="2819400" cy="288925"/>
          </a:xfrm>
          <a:prstGeom prst="rect">
            <a:avLst/>
          </a:prstGeom>
          <a:solidFill>
            <a:srgbClr val="00B050"/>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Calibri" panose="020F0502020204030204" pitchFamily="34" charset="0"/>
              </a:rPr>
              <a:t>M[4]</a:t>
            </a:r>
          </a:p>
        </p:txBody>
      </p:sp>
      <p:sp>
        <p:nvSpPr>
          <p:cNvPr id="77833" name="Rectangle 9">
            <a:extLst>
              <a:ext uri="{FF2B5EF4-FFF2-40B4-BE49-F238E27FC236}">
                <a16:creationId xmlns:a16="http://schemas.microsoft.com/office/drawing/2014/main" id="{4D034064-DDD9-6F41-BBE9-682601A27ACB}"/>
              </a:ext>
            </a:extLst>
          </p:cNvPr>
          <p:cNvSpPr>
            <a:spLocks noChangeArrowheads="1"/>
          </p:cNvSpPr>
          <p:nvPr/>
        </p:nvSpPr>
        <p:spPr bwMode="auto">
          <a:xfrm>
            <a:off x="1143000" y="4187825"/>
            <a:ext cx="2819400" cy="290513"/>
          </a:xfrm>
          <a:prstGeom prst="rect">
            <a:avLst/>
          </a:prstGeom>
          <a:solidFill>
            <a:srgbClr val="00B050"/>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latin typeface="Calibri" panose="020F0502020204030204" pitchFamily="34" charset="0"/>
              </a:rPr>
              <a:t>M[N-1]</a:t>
            </a:r>
          </a:p>
        </p:txBody>
      </p:sp>
      <p:sp>
        <p:nvSpPr>
          <p:cNvPr id="77834" name="Rectangle 10">
            <a:extLst>
              <a:ext uri="{FF2B5EF4-FFF2-40B4-BE49-F238E27FC236}">
                <a16:creationId xmlns:a16="http://schemas.microsoft.com/office/drawing/2014/main" id="{96B3D36F-6E98-1C4D-96D2-B435D8937651}"/>
              </a:ext>
            </a:extLst>
          </p:cNvPr>
          <p:cNvSpPr>
            <a:spLocks noChangeArrowheads="1"/>
          </p:cNvSpPr>
          <p:nvPr/>
        </p:nvSpPr>
        <p:spPr bwMode="auto">
          <a:xfrm>
            <a:off x="76200" y="4419600"/>
            <a:ext cx="48768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dirty="0">
                <a:solidFill>
                  <a:srgbClr val="FF0000"/>
                </a:solidFill>
                <a:latin typeface="Calibri" panose="020F0502020204030204" pitchFamily="34" charset="0"/>
              </a:rPr>
              <a:t>Memory</a:t>
            </a:r>
          </a:p>
          <a:p>
            <a:pPr eaLnBrk="1" hangingPunct="1">
              <a:spcBef>
                <a:spcPct val="0"/>
              </a:spcBef>
              <a:buClrTx/>
              <a:buSzTx/>
              <a:buFontTx/>
              <a:buNone/>
            </a:pPr>
            <a:r>
              <a:rPr lang="en-US" altLang="en-US" sz="2000" dirty="0">
                <a:solidFill>
                  <a:schemeClr val="bg2"/>
                </a:solidFill>
                <a:latin typeface="Calibri" panose="020F0502020204030204" pitchFamily="34" charset="0"/>
              </a:rPr>
              <a:t>array of storage locations</a:t>
            </a:r>
          </a:p>
          <a:p>
            <a:pPr eaLnBrk="1" hangingPunct="1">
              <a:spcBef>
                <a:spcPct val="0"/>
              </a:spcBef>
              <a:buClrTx/>
              <a:buSzTx/>
              <a:buFontTx/>
              <a:buNone/>
            </a:pPr>
            <a:r>
              <a:rPr lang="en-US" altLang="en-US" sz="2000" dirty="0">
                <a:solidFill>
                  <a:schemeClr val="bg2"/>
                </a:solidFill>
                <a:latin typeface="Calibri" panose="020F0502020204030204" pitchFamily="34" charset="0"/>
              </a:rPr>
              <a:t>indexed by an address</a:t>
            </a:r>
          </a:p>
        </p:txBody>
      </p:sp>
      <p:sp>
        <p:nvSpPr>
          <p:cNvPr id="77835" name="Rectangle 11">
            <a:extLst>
              <a:ext uri="{FF2B5EF4-FFF2-40B4-BE49-F238E27FC236}">
                <a16:creationId xmlns:a16="http://schemas.microsoft.com/office/drawing/2014/main" id="{D4B67BCA-E761-3543-96D3-C456F3D6E4D4}"/>
              </a:ext>
            </a:extLst>
          </p:cNvPr>
          <p:cNvSpPr>
            <a:spLocks noChangeArrowheads="1"/>
          </p:cNvSpPr>
          <p:nvPr/>
        </p:nvSpPr>
        <p:spPr bwMode="auto">
          <a:xfrm>
            <a:off x="4800600" y="4419600"/>
            <a:ext cx="3276600" cy="287338"/>
          </a:xfrm>
          <a:prstGeom prst="rect">
            <a:avLst/>
          </a:prstGeom>
          <a:solidFill>
            <a:srgbClr val="FF7E79"/>
          </a:solidFill>
          <a:ln w="19050">
            <a:solidFill>
              <a:schemeClr val="tx1"/>
            </a:solidFill>
            <a:miter lim="800000"/>
            <a:headEnd/>
            <a:tailEnd/>
          </a:ln>
        </p:spPr>
        <p:txBody>
          <a:bodyPr wrap="none" tIns="0"/>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dirty="0">
                <a:latin typeface="Calibri" panose="020F0502020204030204" pitchFamily="34" charset="0"/>
              </a:rPr>
              <a:t>Program Counter</a:t>
            </a:r>
            <a:endParaRPr lang="en-US" altLang="en-US" sz="1900" dirty="0">
              <a:solidFill>
                <a:schemeClr val="bg2"/>
              </a:solidFill>
              <a:latin typeface="Calibri" panose="020F0502020204030204" pitchFamily="34" charset="0"/>
            </a:endParaRPr>
          </a:p>
          <a:p>
            <a:pPr eaLnBrk="1" hangingPunct="1">
              <a:spcBef>
                <a:spcPct val="0"/>
              </a:spcBef>
              <a:buClrTx/>
              <a:buSzTx/>
              <a:buFontTx/>
              <a:buNone/>
            </a:pPr>
            <a:r>
              <a:rPr lang="en-US" altLang="en-US" sz="1900" dirty="0">
                <a:solidFill>
                  <a:schemeClr val="bg2"/>
                </a:solidFill>
                <a:latin typeface="Calibri" panose="020F0502020204030204" pitchFamily="34" charset="0"/>
              </a:rPr>
              <a:t>memory address</a:t>
            </a:r>
          </a:p>
          <a:p>
            <a:pPr eaLnBrk="1" hangingPunct="1">
              <a:spcBef>
                <a:spcPct val="0"/>
              </a:spcBef>
              <a:buClrTx/>
              <a:buSzTx/>
              <a:buFontTx/>
              <a:buNone/>
            </a:pPr>
            <a:r>
              <a:rPr lang="en-US" altLang="en-US" sz="1900" dirty="0">
                <a:solidFill>
                  <a:schemeClr val="bg2"/>
                </a:solidFill>
                <a:latin typeface="Calibri" panose="020F0502020204030204" pitchFamily="34" charset="0"/>
              </a:rPr>
              <a:t>of the current instruction</a:t>
            </a:r>
          </a:p>
        </p:txBody>
      </p:sp>
      <p:grpSp>
        <p:nvGrpSpPr>
          <p:cNvPr id="77836" name="Group 13">
            <a:extLst>
              <a:ext uri="{FF2B5EF4-FFF2-40B4-BE49-F238E27FC236}">
                <a16:creationId xmlns:a16="http://schemas.microsoft.com/office/drawing/2014/main" id="{3367D401-C415-A444-B197-B59D034697A1}"/>
              </a:ext>
            </a:extLst>
          </p:cNvPr>
          <p:cNvGrpSpPr>
            <a:grpSpLocks/>
          </p:cNvGrpSpPr>
          <p:nvPr/>
        </p:nvGrpSpPr>
        <p:grpSpPr bwMode="auto">
          <a:xfrm>
            <a:off x="4953000" y="1520825"/>
            <a:ext cx="3507018" cy="2928938"/>
            <a:chOff x="3168" y="912"/>
            <a:chExt cx="2677" cy="1845"/>
          </a:xfrm>
        </p:grpSpPr>
        <p:sp>
          <p:nvSpPr>
            <p:cNvPr id="77838" name="Rectangle 14">
              <a:extLst>
                <a:ext uri="{FF2B5EF4-FFF2-40B4-BE49-F238E27FC236}">
                  <a16:creationId xmlns:a16="http://schemas.microsoft.com/office/drawing/2014/main" id="{B2934336-0E54-EB48-92BD-0846F6607DC9}"/>
                </a:ext>
              </a:extLst>
            </p:cNvPr>
            <p:cNvSpPr>
              <a:spLocks noChangeArrowheads="1"/>
            </p:cNvSpPr>
            <p:nvPr/>
          </p:nvSpPr>
          <p:spPr bwMode="auto">
            <a:xfrm>
              <a:off x="3456" y="1008"/>
              <a:ext cx="1200" cy="192"/>
            </a:xfrm>
            <a:prstGeom prst="rect">
              <a:avLst/>
            </a:prstGeom>
            <a:solidFill>
              <a:srgbClr val="35F6FF"/>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77839" name="Rectangle 15">
              <a:extLst>
                <a:ext uri="{FF2B5EF4-FFF2-40B4-BE49-F238E27FC236}">
                  <a16:creationId xmlns:a16="http://schemas.microsoft.com/office/drawing/2014/main" id="{33B21D29-DF3E-5143-B6C2-7CDCFF3F55F7}"/>
                </a:ext>
              </a:extLst>
            </p:cNvPr>
            <p:cNvSpPr>
              <a:spLocks noChangeArrowheads="1"/>
            </p:cNvSpPr>
            <p:nvPr/>
          </p:nvSpPr>
          <p:spPr bwMode="auto">
            <a:xfrm>
              <a:off x="3552" y="1248"/>
              <a:ext cx="1200" cy="192"/>
            </a:xfrm>
            <a:prstGeom prst="rect">
              <a:avLst/>
            </a:prstGeom>
            <a:solidFill>
              <a:srgbClr val="35F6FF"/>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77840" name="Rectangle 16">
              <a:extLst>
                <a:ext uri="{FF2B5EF4-FFF2-40B4-BE49-F238E27FC236}">
                  <a16:creationId xmlns:a16="http://schemas.microsoft.com/office/drawing/2014/main" id="{B1950545-3454-284E-8CB7-8E478A5DA0E7}"/>
                </a:ext>
              </a:extLst>
            </p:cNvPr>
            <p:cNvSpPr>
              <a:spLocks noChangeArrowheads="1"/>
            </p:cNvSpPr>
            <p:nvPr/>
          </p:nvSpPr>
          <p:spPr bwMode="auto">
            <a:xfrm>
              <a:off x="3696" y="1104"/>
              <a:ext cx="1200" cy="192"/>
            </a:xfrm>
            <a:prstGeom prst="rect">
              <a:avLst/>
            </a:prstGeom>
            <a:solidFill>
              <a:srgbClr val="35F6FF"/>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77841" name="Rectangle 17">
              <a:extLst>
                <a:ext uri="{FF2B5EF4-FFF2-40B4-BE49-F238E27FC236}">
                  <a16:creationId xmlns:a16="http://schemas.microsoft.com/office/drawing/2014/main" id="{AB3BD6D6-9F16-5E40-9C4F-EA75DE0C7C69}"/>
                </a:ext>
              </a:extLst>
            </p:cNvPr>
            <p:cNvSpPr>
              <a:spLocks noChangeArrowheads="1"/>
            </p:cNvSpPr>
            <p:nvPr/>
          </p:nvSpPr>
          <p:spPr bwMode="auto">
            <a:xfrm>
              <a:off x="3840" y="912"/>
              <a:ext cx="1200" cy="192"/>
            </a:xfrm>
            <a:prstGeom prst="rect">
              <a:avLst/>
            </a:prstGeom>
            <a:solidFill>
              <a:srgbClr val="35F6FF"/>
            </a:solidFill>
            <a:ln w="19050">
              <a:solidFill>
                <a:schemeClr val="tx1"/>
              </a:solidFill>
              <a:miter lim="800000"/>
              <a:headEnd/>
              <a:tailEnd/>
            </a:ln>
          </p:spPr>
          <p:txBody>
            <a:bodyPr wrap="none" anchor="ct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77842" name="Rectangle 18">
              <a:extLst>
                <a:ext uri="{FF2B5EF4-FFF2-40B4-BE49-F238E27FC236}">
                  <a16:creationId xmlns:a16="http://schemas.microsoft.com/office/drawing/2014/main" id="{B2B08B3E-C4FD-8849-9364-AC4B1CE02A72}"/>
                </a:ext>
              </a:extLst>
            </p:cNvPr>
            <p:cNvSpPr>
              <a:spLocks noChangeArrowheads="1"/>
            </p:cNvSpPr>
            <p:nvPr/>
          </p:nvSpPr>
          <p:spPr bwMode="auto">
            <a:xfrm>
              <a:off x="3168" y="1536"/>
              <a:ext cx="2677"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dirty="0">
                  <a:solidFill>
                    <a:srgbClr val="FF0000"/>
                  </a:solidFill>
                  <a:latin typeface="Calibri" panose="020F0502020204030204" pitchFamily="34" charset="0"/>
                </a:rPr>
                <a:t>Registers</a:t>
              </a:r>
            </a:p>
            <a:p>
              <a:pPr marL="342900" indent="-342900" eaLnBrk="1" hangingPunct="1">
                <a:spcBef>
                  <a:spcPct val="0"/>
                </a:spcBef>
                <a:buClrTx/>
                <a:buSzTx/>
                <a:buFont typeface="Wingdings" pitchFamily="2" charset="2"/>
                <a:buChar char="§"/>
              </a:pPr>
              <a:r>
                <a:rPr lang="en-US" altLang="en-US" sz="2000" dirty="0">
                  <a:solidFill>
                    <a:schemeClr val="bg2"/>
                  </a:solidFill>
                  <a:latin typeface="Calibri" panose="020F0502020204030204" pitchFamily="34" charset="0"/>
                </a:rPr>
                <a:t>Given special names in the ISA (as opposed to addresses)</a:t>
              </a:r>
            </a:p>
            <a:p>
              <a:pPr marL="342900" indent="-342900" eaLnBrk="1" hangingPunct="1">
                <a:spcBef>
                  <a:spcPct val="0"/>
                </a:spcBef>
                <a:buClrTx/>
                <a:buSzTx/>
                <a:buFont typeface="Wingdings" pitchFamily="2" charset="2"/>
                <a:buChar char="§"/>
              </a:pPr>
              <a:r>
                <a:rPr lang="en-US" altLang="en-US" sz="2000" dirty="0">
                  <a:solidFill>
                    <a:schemeClr val="bg2"/>
                  </a:solidFill>
                  <a:latin typeface="Calibri" panose="020F0502020204030204" pitchFamily="34" charset="0"/>
                </a:rPr>
                <a:t>General vs. special purpose</a:t>
              </a:r>
            </a:p>
            <a:p>
              <a:pPr eaLnBrk="1" hangingPunct="1">
                <a:spcBef>
                  <a:spcPct val="0"/>
                </a:spcBef>
                <a:buClrTx/>
                <a:buSzTx/>
                <a:buFontTx/>
                <a:buNone/>
              </a:pPr>
              <a:endParaRPr lang="en-US" altLang="en-US" sz="2000" dirty="0">
                <a:solidFill>
                  <a:schemeClr val="bg2"/>
                </a:solidFill>
                <a:latin typeface="Calibri" panose="020F0502020204030204" pitchFamily="34" charset="0"/>
              </a:endParaRPr>
            </a:p>
          </p:txBody>
        </p:sp>
      </p:grpSp>
      <p:sp>
        <p:nvSpPr>
          <p:cNvPr id="77837" name="Text Box 12">
            <a:extLst>
              <a:ext uri="{FF2B5EF4-FFF2-40B4-BE49-F238E27FC236}">
                <a16:creationId xmlns:a16="http://schemas.microsoft.com/office/drawing/2014/main" id="{7DB93662-2D55-294D-B42F-F0F5BFF5D6A6}"/>
              </a:ext>
            </a:extLst>
          </p:cNvPr>
          <p:cNvSpPr txBox="1">
            <a:spLocks noChangeArrowheads="1"/>
          </p:cNvSpPr>
          <p:nvPr/>
        </p:nvSpPr>
        <p:spPr bwMode="auto">
          <a:xfrm>
            <a:off x="1747879" y="5646738"/>
            <a:ext cx="69817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r" eaLnBrk="1" hangingPunct="1">
              <a:spcBef>
                <a:spcPct val="0"/>
              </a:spcBef>
              <a:buClrTx/>
              <a:buSzTx/>
              <a:buFontTx/>
              <a:buNone/>
            </a:pPr>
            <a:r>
              <a:rPr lang="en-US" altLang="en-US" dirty="0">
                <a:solidFill>
                  <a:srgbClr val="C00000"/>
                </a:solidFill>
                <a:latin typeface="Calibri" panose="020F0502020204030204" pitchFamily="34" charset="0"/>
              </a:rPr>
              <a:t>Instructions (and programs) specify how to transform</a:t>
            </a:r>
          </a:p>
          <a:p>
            <a:pPr algn="r" eaLnBrk="1" hangingPunct="1">
              <a:spcBef>
                <a:spcPct val="0"/>
              </a:spcBef>
              <a:buClrTx/>
              <a:buSzTx/>
              <a:buFontTx/>
              <a:buNone/>
            </a:pPr>
            <a:r>
              <a:rPr lang="en-US" altLang="en-US" dirty="0">
                <a:solidFill>
                  <a:srgbClr val="C00000"/>
                </a:solidFill>
                <a:latin typeface="Calibri" panose="020F0502020204030204" pitchFamily="34" charset="0"/>
              </a:rPr>
              <a:t>             the values of programmer visible state</a:t>
            </a:r>
          </a:p>
        </p:txBody>
      </p:sp>
      <p:sp>
        <p:nvSpPr>
          <p:cNvPr id="19" name="TextBox 18">
            <a:extLst>
              <a:ext uri="{FF2B5EF4-FFF2-40B4-BE49-F238E27FC236}">
                <a16:creationId xmlns:a16="http://schemas.microsoft.com/office/drawing/2014/main" id="{7A680613-4F92-9A4D-A570-4FA55B84172D}"/>
              </a:ext>
            </a:extLst>
          </p:cNvPr>
          <p:cNvSpPr txBox="1"/>
          <p:nvPr/>
        </p:nvSpPr>
        <p:spPr>
          <a:xfrm>
            <a:off x="457200" y="6470650"/>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341635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C3B25-873B-AB4B-AB3C-08CE7E991CC6}"/>
              </a:ext>
            </a:extLst>
          </p:cNvPr>
          <p:cNvSpPr>
            <a:spLocks noGrp="1"/>
          </p:cNvSpPr>
          <p:nvPr>
            <p:ph type="ctrTitle"/>
          </p:nvPr>
        </p:nvSpPr>
        <p:spPr>
          <a:xfrm>
            <a:off x="611560" y="2564904"/>
            <a:ext cx="7772400" cy="1470025"/>
          </a:xfrm>
        </p:spPr>
        <p:txBody>
          <a:bodyPr/>
          <a:lstStyle/>
          <a:p>
            <a:r>
              <a:rPr lang="en-US" dirty="0">
                <a:solidFill>
                  <a:srgbClr val="0070C0"/>
                </a:solidFill>
              </a:rPr>
              <a:t>LC-3 Von Neumann Machine</a:t>
            </a:r>
          </a:p>
        </p:txBody>
      </p:sp>
    </p:spTree>
    <p:extLst>
      <p:ext uri="{BB962C8B-B14F-4D97-AF65-F5344CB8AC3E}">
        <p14:creationId xmlns:p14="http://schemas.microsoft.com/office/powerpoint/2010/main" val="3438822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769B-8943-204E-BC6E-F3A60FE33FD4}"/>
              </a:ext>
            </a:extLst>
          </p:cNvPr>
          <p:cNvSpPr>
            <a:spLocks noGrp="1"/>
          </p:cNvSpPr>
          <p:nvPr>
            <p:ph type="title"/>
          </p:nvPr>
        </p:nvSpPr>
        <p:spPr/>
        <p:txBody>
          <a:bodyPr/>
          <a:lstStyle/>
          <a:p>
            <a:r>
              <a:rPr lang="en-US" altLang="en-US" dirty="0">
                <a:ea typeface="ＭＳ Ｐゴシック" panose="020B0600070205080204" pitchFamily="34" charset="-128"/>
              </a:rPr>
              <a:t>LC-3: A Von Neumann Machine</a:t>
            </a:r>
            <a:endParaRPr lang="en-US" dirty="0"/>
          </a:p>
        </p:txBody>
      </p:sp>
      <p:sp>
        <p:nvSpPr>
          <p:cNvPr id="3" name="Content Placeholder 2">
            <a:extLst>
              <a:ext uri="{FF2B5EF4-FFF2-40B4-BE49-F238E27FC236}">
                <a16:creationId xmlns:a16="http://schemas.microsoft.com/office/drawing/2014/main" id="{C198074D-093B-C540-9E65-E59F69DC2567}"/>
              </a:ext>
            </a:extLst>
          </p:cNvPr>
          <p:cNvSpPr>
            <a:spLocks noGrp="1"/>
          </p:cNvSpPr>
          <p:nvPr>
            <p:ph idx="1"/>
          </p:nvPr>
        </p:nvSpPr>
        <p:spPr>
          <a:xfrm>
            <a:off x="396875" y="950640"/>
            <a:ext cx="8279581" cy="5430688"/>
          </a:xfrm>
        </p:spPr>
        <p:txBody>
          <a:bodyPr/>
          <a:lstStyle/>
          <a:p>
            <a:r>
              <a:rPr lang="en-IN" sz="2000" dirty="0">
                <a:solidFill>
                  <a:srgbClr val="0070C0"/>
                </a:solidFill>
              </a:rPr>
              <a:t>MAR contains 16 bits </a:t>
            </a:r>
          </a:p>
          <a:p>
            <a:pPr lvl="1"/>
            <a:r>
              <a:rPr lang="en-US" sz="1800" dirty="0"/>
              <a:t>Can address 2</a:t>
            </a:r>
            <a:r>
              <a:rPr lang="en-US" sz="1800" baseline="30000" dirty="0"/>
              <a:t>16</a:t>
            </a:r>
            <a:r>
              <a:rPr lang="en-US" sz="1800" dirty="0"/>
              <a:t> locations (address space)</a:t>
            </a:r>
          </a:p>
          <a:p>
            <a:r>
              <a:rPr lang="en-IN" sz="2000" dirty="0">
                <a:solidFill>
                  <a:srgbClr val="0070C0"/>
                </a:solidFill>
              </a:rPr>
              <a:t>The MDR contains 16 bits </a:t>
            </a:r>
          </a:p>
          <a:p>
            <a:pPr lvl="1"/>
            <a:r>
              <a:rPr lang="en-IN" sz="1800" dirty="0"/>
              <a:t>each memory location contains 16 bits </a:t>
            </a:r>
          </a:p>
          <a:p>
            <a:pPr lvl="1"/>
            <a:r>
              <a:rPr lang="en-US" sz="1800" dirty="0"/>
              <a:t>Word size = 16 bits </a:t>
            </a:r>
          </a:p>
          <a:p>
            <a:pPr lvl="2"/>
            <a:r>
              <a:rPr lang="en-US" sz="1800" dirty="0"/>
              <a:t>LC-3 is 16-bit addressable (</a:t>
            </a:r>
            <a:r>
              <a:rPr lang="en-US" sz="1800" dirty="0">
                <a:solidFill>
                  <a:srgbClr val="0070C0"/>
                </a:solidFill>
              </a:rPr>
              <a:t>word addressable</a:t>
            </a:r>
            <a:r>
              <a:rPr lang="en-US" sz="1800" dirty="0"/>
              <a:t>)</a:t>
            </a:r>
          </a:p>
          <a:p>
            <a:r>
              <a:rPr lang="en-US" sz="2000" dirty="0">
                <a:solidFill>
                  <a:srgbClr val="0070C0"/>
                </a:solidFill>
              </a:rPr>
              <a:t>INPUT/OUTPUT consists of a keyboard and a monitor</a:t>
            </a:r>
          </a:p>
          <a:p>
            <a:pPr lvl="1"/>
            <a:r>
              <a:rPr lang="en-US" sz="1800" dirty="0"/>
              <a:t>Keyboard: requires two registers: KBDR and KBSR</a:t>
            </a:r>
          </a:p>
          <a:p>
            <a:pPr lvl="2"/>
            <a:r>
              <a:rPr lang="en-US" sz="1800" dirty="0">
                <a:solidFill>
                  <a:srgbClr val="0070C0"/>
                </a:solidFill>
              </a:rPr>
              <a:t>KBDR: Keyboard Data Register</a:t>
            </a:r>
          </a:p>
          <a:p>
            <a:pPr lvl="3"/>
            <a:r>
              <a:rPr lang="en-US" sz="1800" dirty="0"/>
              <a:t>For holding the ASCII codes of key stuck</a:t>
            </a:r>
          </a:p>
          <a:p>
            <a:pPr lvl="2"/>
            <a:r>
              <a:rPr lang="en-US" sz="1800" dirty="0">
                <a:solidFill>
                  <a:srgbClr val="0070C0"/>
                </a:solidFill>
              </a:rPr>
              <a:t>KBSR: Keyboard Status Register</a:t>
            </a:r>
          </a:p>
          <a:p>
            <a:pPr lvl="3"/>
            <a:r>
              <a:rPr lang="en-US" sz="1800" dirty="0"/>
              <a:t>For maintaining status information about the key stuck</a:t>
            </a:r>
          </a:p>
          <a:p>
            <a:pPr lvl="1"/>
            <a:r>
              <a:rPr lang="en-US" sz="1800" dirty="0">
                <a:solidFill>
                  <a:srgbClr val="0070C0"/>
                </a:solidFill>
              </a:rPr>
              <a:t>Monitor: Two registers: DDR and DSR</a:t>
            </a:r>
          </a:p>
          <a:p>
            <a:pPr lvl="2"/>
            <a:r>
              <a:rPr lang="en-US" sz="1800" dirty="0">
                <a:solidFill>
                  <a:srgbClr val="0070C0"/>
                </a:solidFill>
              </a:rPr>
              <a:t>DDR (Display Data Register)</a:t>
            </a:r>
            <a:r>
              <a:rPr lang="en-US" sz="1800" dirty="0"/>
              <a:t>: f</a:t>
            </a:r>
            <a:r>
              <a:rPr lang="en-IN" dirty="0"/>
              <a:t>or holding the ASCII code of something to be displayed on the screen </a:t>
            </a:r>
          </a:p>
          <a:p>
            <a:pPr lvl="2"/>
            <a:r>
              <a:rPr lang="en-IN" sz="1800" dirty="0">
                <a:solidFill>
                  <a:srgbClr val="0070C0"/>
                </a:solidFill>
              </a:rPr>
              <a:t>DSR (Display Status Register</a:t>
            </a:r>
            <a:r>
              <a:rPr lang="en-IN" sz="1800" dirty="0"/>
              <a:t>): for maintaining associated status info</a:t>
            </a:r>
          </a:p>
          <a:p>
            <a:pPr lvl="2"/>
            <a:endParaRPr lang="en-US" sz="1800" dirty="0"/>
          </a:p>
          <a:p>
            <a:endParaRPr lang="en-US" sz="2000" dirty="0"/>
          </a:p>
        </p:txBody>
      </p:sp>
      <p:sp>
        <p:nvSpPr>
          <p:cNvPr id="4" name="Footer Placeholder 3">
            <a:extLst>
              <a:ext uri="{FF2B5EF4-FFF2-40B4-BE49-F238E27FC236}">
                <a16:creationId xmlns:a16="http://schemas.microsoft.com/office/drawing/2014/main" id="{C8306C6D-F587-6A41-B1F9-47431A2E16A3}"/>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4216984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6F2AD-BA53-CC4D-8DE0-F0E4762AF773}"/>
              </a:ext>
            </a:extLst>
          </p:cNvPr>
          <p:cNvSpPr>
            <a:spLocks noGrp="1"/>
          </p:cNvSpPr>
          <p:nvPr>
            <p:ph type="title"/>
          </p:nvPr>
        </p:nvSpPr>
        <p:spPr/>
        <p:txBody>
          <a:bodyPr/>
          <a:lstStyle/>
          <a:p>
            <a:r>
              <a:rPr lang="en-US" altLang="en-US" dirty="0">
                <a:ea typeface="ＭＳ Ｐゴシック" panose="020B0600070205080204" pitchFamily="34" charset="-128"/>
              </a:rPr>
              <a:t>LC-3: A Von Neumann Machine</a:t>
            </a:r>
            <a:endParaRPr lang="en-US" dirty="0"/>
          </a:p>
        </p:txBody>
      </p:sp>
      <p:sp>
        <p:nvSpPr>
          <p:cNvPr id="3" name="Content Placeholder 2">
            <a:extLst>
              <a:ext uri="{FF2B5EF4-FFF2-40B4-BE49-F238E27FC236}">
                <a16:creationId xmlns:a16="http://schemas.microsoft.com/office/drawing/2014/main" id="{B12C17CF-AE19-CD49-88CC-E6F3833D43D9}"/>
              </a:ext>
            </a:extLst>
          </p:cNvPr>
          <p:cNvSpPr>
            <a:spLocks noGrp="1"/>
          </p:cNvSpPr>
          <p:nvPr>
            <p:ph idx="1"/>
          </p:nvPr>
        </p:nvSpPr>
        <p:spPr/>
        <p:txBody>
          <a:bodyPr/>
          <a:lstStyle/>
          <a:p>
            <a:r>
              <a:rPr lang="en-US" dirty="0">
                <a:solidFill>
                  <a:srgbClr val="C00000"/>
                </a:solidFill>
              </a:rPr>
              <a:t>The control Unit</a:t>
            </a:r>
          </a:p>
          <a:p>
            <a:pPr lvl="1"/>
            <a:r>
              <a:rPr lang="en-US" dirty="0">
                <a:solidFill>
                  <a:srgbClr val="0070C0"/>
                </a:solidFill>
              </a:rPr>
              <a:t>Finite State Machine </a:t>
            </a:r>
            <a:r>
              <a:rPr lang="en-US" dirty="0"/>
              <a:t>- Most important structure</a:t>
            </a:r>
          </a:p>
          <a:p>
            <a:pPr lvl="2"/>
            <a:r>
              <a:rPr lang="en-US" dirty="0"/>
              <a:t>Directs all activities</a:t>
            </a:r>
          </a:p>
          <a:p>
            <a:pPr lvl="2"/>
            <a:r>
              <a:rPr lang="en-US" dirty="0"/>
              <a:t>Processing is carried out step by step, clock cycle by clock cycle</a:t>
            </a:r>
          </a:p>
          <a:p>
            <a:pPr lvl="2"/>
            <a:r>
              <a:rPr lang="en-US" dirty="0"/>
              <a:t>Note that CLK is input to the FSM</a:t>
            </a:r>
          </a:p>
          <a:p>
            <a:pPr lvl="1"/>
            <a:r>
              <a:rPr lang="en-US" dirty="0">
                <a:solidFill>
                  <a:srgbClr val="0070C0"/>
                </a:solidFill>
              </a:rPr>
              <a:t>Input to FSM is Instruction Register (IR) </a:t>
            </a:r>
          </a:p>
          <a:p>
            <a:pPr lvl="2"/>
            <a:r>
              <a:rPr lang="en-US" dirty="0"/>
              <a:t>Instruction being processed – determines what activities must be carried out</a:t>
            </a:r>
          </a:p>
          <a:p>
            <a:pPr lvl="1"/>
            <a:r>
              <a:rPr lang="en-US" dirty="0">
                <a:solidFill>
                  <a:srgbClr val="0070C0"/>
                </a:solidFill>
              </a:rPr>
              <a:t>PC (Program Counter) is also part of the control unit </a:t>
            </a:r>
            <a:r>
              <a:rPr lang="en-US" dirty="0"/>
              <a:t>– keeps track of the next instruction to be executed after the current instruction finishes</a:t>
            </a:r>
          </a:p>
          <a:p>
            <a:pPr lvl="1"/>
            <a:r>
              <a:rPr lang="en-US" dirty="0">
                <a:solidFill>
                  <a:srgbClr val="0070C0"/>
                </a:solidFill>
              </a:rPr>
              <a:t>The output of FSM are control signals </a:t>
            </a:r>
            <a:r>
              <a:rPr lang="en-US" dirty="0"/>
              <a:t>– shown with non-filled arrow head </a:t>
            </a:r>
          </a:p>
          <a:p>
            <a:pPr lvl="2"/>
            <a:r>
              <a:rPr lang="en-US" dirty="0"/>
              <a:t>These outputs control the processing throughout the computer</a:t>
            </a:r>
          </a:p>
          <a:p>
            <a:pPr lvl="1"/>
            <a:endParaRPr lang="en-US" dirty="0"/>
          </a:p>
        </p:txBody>
      </p:sp>
      <p:sp>
        <p:nvSpPr>
          <p:cNvPr id="4" name="Footer Placeholder 3">
            <a:extLst>
              <a:ext uri="{FF2B5EF4-FFF2-40B4-BE49-F238E27FC236}">
                <a16:creationId xmlns:a16="http://schemas.microsoft.com/office/drawing/2014/main" id="{DCE5B579-8F9C-0343-A962-70B91A43A987}"/>
              </a:ext>
            </a:extLst>
          </p:cNvPr>
          <p:cNvSpPr>
            <a:spLocks noGrp="1"/>
          </p:cNvSpPr>
          <p:nvPr>
            <p:ph type="ftr" sz="quarter" idx="10"/>
          </p:nvPr>
        </p:nvSpPr>
        <p:spPr/>
        <p:txBody>
          <a:bodyPr/>
          <a:lstStyle/>
          <a:p>
            <a:r>
              <a:rPr lang="en-US" dirty="0"/>
              <a:t>CS 211: Computer Architecture</a:t>
            </a:r>
          </a:p>
        </p:txBody>
      </p:sp>
      <p:pic>
        <p:nvPicPr>
          <p:cNvPr id="5" name="Picture 4">
            <a:extLst>
              <a:ext uri="{FF2B5EF4-FFF2-40B4-BE49-F238E27FC236}">
                <a16:creationId xmlns:a16="http://schemas.microsoft.com/office/drawing/2014/main" id="{C9937164-45EA-DB40-8087-F72CDD39E42F}"/>
              </a:ext>
            </a:extLst>
          </p:cNvPr>
          <p:cNvPicPr>
            <a:picLocks noChangeAspect="1"/>
          </p:cNvPicPr>
          <p:nvPr/>
        </p:nvPicPr>
        <p:blipFill>
          <a:blip r:embed="rId2"/>
          <a:stretch>
            <a:fillRect/>
          </a:stretch>
        </p:blipFill>
        <p:spPr>
          <a:xfrm>
            <a:off x="4425950" y="3365500"/>
            <a:ext cx="292100" cy="127000"/>
          </a:xfrm>
          <a:prstGeom prst="rect">
            <a:avLst/>
          </a:prstGeom>
        </p:spPr>
      </p:pic>
      <p:pic>
        <p:nvPicPr>
          <p:cNvPr id="6" name="Picture 5">
            <a:extLst>
              <a:ext uri="{FF2B5EF4-FFF2-40B4-BE49-F238E27FC236}">
                <a16:creationId xmlns:a16="http://schemas.microsoft.com/office/drawing/2014/main" id="{4BFFE40B-663E-1B48-B587-B5FD75A9F4C5}"/>
              </a:ext>
            </a:extLst>
          </p:cNvPr>
          <p:cNvPicPr>
            <a:picLocks noChangeAspect="1"/>
          </p:cNvPicPr>
          <p:nvPr/>
        </p:nvPicPr>
        <p:blipFill>
          <a:blip r:embed="rId2"/>
          <a:stretch>
            <a:fillRect/>
          </a:stretch>
        </p:blipFill>
        <p:spPr>
          <a:xfrm>
            <a:off x="4578350" y="3517900"/>
            <a:ext cx="292100" cy="127000"/>
          </a:xfrm>
          <a:prstGeom prst="rect">
            <a:avLst/>
          </a:prstGeom>
        </p:spPr>
      </p:pic>
      <p:pic>
        <p:nvPicPr>
          <p:cNvPr id="7" name="Picture 6">
            <a:extLst>
              <a:ext uri="{FF2B5EF4-FFF2-40B4-BE49-F238E27FC236}">
                <a16:creationId xmlns:a16="http://schemas.microsoft.com/office/drawing/2014/main" id="{FB363774-BF8D-2747-A66C-482DA05EB705}"/>
              </a:ext>
            </a:extLst>
          </p:cNvPr>
          <p:cNvPicPr>
            <a:picLocks noChangeAspect="1"/>
          </p:cNvPicPr>
          <p:nvPr/>
        </p:nvPicPr>
        <p:blipFill>
          <a:blip r:embed="rId3"/>
          <a:stretch>
            <a:fillRect/>
          </a:stretch>
        </p:blipFill>
        <p:spPr>
          <a:xfrm>
            <a:off x="2627784" y="5589240"/>
            <a:ext cx="342900" cy="127000"/>
          </a:xfrm>
          <a:prstGeom prst="rect">
            <a:avLst/>
          </a:prstGeom>
        </p:spPr>
      </p:pic>
    </p:spTree>
    <p:extLst>
      <p:ext uri="{BB962C8B-B14F-4D97-AF65-F5344CB8AC3E}">
        <p14:creationId xmlns:p14="http://schemas.microsoft.com/office/powerpoint/2010/main" val="2689282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0F2A5E31-B8F9-2E44-B381-4231C4B2EF42}"/>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LC-3: A Von Neumann Machine</a:t>
            </a:r>
          </a:p>
        </p:txBody>
      </p:sp>
      <p:grpSp>
        <p:nvGrpSpPr>
          <p:cNvPr id="81923" name="Group 6">
            <a:extLst>
              <a:ext uri="{FF2B5EF4-FFF2-40B4-BE49-F238E27FC236}">
                <a16:creationId xmlns:a16="http://schemas.microsoft.com/office/drawing/2014/main" id="{900B7D53-2835-0F47-8C88-01080C5E62B9}"/>
              </a:ext>
            </a:extLst>
          </p:cNvPr>
          <p:cNvGrpSpPr>
            <a:grpSpLocks/>
          </p:cNvGrpSpPr>
          <p:nvPr/>
        </p:nvGrpSpPr>
        <p:grpSpPr bwMode="auto">
          <a:xfrm>
            <a:off x="2185988" y="914400"/>
            <a:ext cx="4772025" cy="5943600"/>
            <a:chOff x="2185616" y="914400"/>
            <a:chExt cx="4772768" cy="5943600"/>
          </a:xfrm>
        </p:grpSpPr>
        <p:pic>
          <p:nvPicPr>
            <p:cNvPr id="81965" name="Picture 2">
              <a:extLst>
                <a:ext uri="{FF2B5EF4-FFF2-40B4-BE49-F238E27FC236}">
                  <a16:creationId xmlns:a16="http://schemas.microsoft.com/office/drawing/2014/main" id="{3BC37DF5-C69A-D545-BD0B-1019B76275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6" name="Rectangle 4">
              <a:extLst>
                <a:ext uri="{FF2B5EF4-FFF2-40B4-BE49-F238E27FC236}">
                  <a16:creationId xmlns:a16="http://schemas.microsoft.com/office/drawing/2014/main" id="{95D1E22D-B552-F74E-A88E-3B4288CFB665}"/>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1967" name="Rectangle 9">
              <a:extLst>
                <a:ext uri="{FF2B5EF4-FFF2-40B4-BE49-F238E27FC236}">
                  <a16:creationId xmlns:a16="http://schemas.microsoft.com/office/drawing/2014/main" id="{337FA547-AA97-444E-8743-84EA1268212A}"/>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1968" name="Rectangle 10">
              <a:extLst>
                <a:ext uri="{FF2B5EF4-FFF2-40B4-BE49-F238E27FC236}">
                  <a16:creationId xmlns:a16="http://schemas.microsoft.com/office/drawing/2014/main" id="{C7006B36-C911-8642-BFBA-9EE29EF5C0B2}"/>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4E2728CE-DD82-9A4A-A40A-AD698BBF68F5}"/>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33606EDF-FF3B-624F-8399-FAA9D6EC2669}"/>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8" name="Oval 7">
            <a:extLst>
              <a:ext uri="{FF2B5EF4-FFF2-40B4-BE49-F238E27FC236}">
                <a16:creationId xmlns:a16="http://schemas.microsoft.com/office/drawing/2014/main" id="{C8F349F7-C52E-BA49-BCAD-3801235AC036}"/>
              </a:ext>
            </a:extLst>
          </p:cNvPr>
          <p:cNvSpPr>
            <a:spLocks noChangeArrowheads="1"/>
          </p:cNvSpPr>
          <p:nvPr/>
        </p:nvSpPr>
        <p:spPr bwMode="auto">
          <a:xfrm>
            <a:off x="4154488" y="2120900"/>
            <a:ext cx="190500"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14" name="Straight Connector 13">
            <a:extLst>
              <a:ext uri="{FF2B5EF4-FFF2-40B4-BE49-F238E27FC236}">
                <a16:creationId xmlns:a16="http://schemas.microsoft.com/office/drawing/2014/main" id="{B9F64205-CD98-E441-ADD6-8992DAB7A5F0}"/>
              </a:ext>
            </a:extLst>
          </p:cNvPr>
          <p:cNvCxnSpPr>
            <a:cxnSpLocks noChangeShapeType="1"/>
            <a:stCxn id="8" idx="2"/>
          </p:cNvCxnSpPr>
          <p:nvPr/>
        </p:nvCxnSpPr>
        <p:spPr bwMode="auto">
          <a:xfrm flipH="1" flipV="1">
            <a:off x="2101850" y="1927225"/>
            <a:ext cx="2052638" cy="307975"/>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18" name="TextBox 17">
            <a:extLst>
              <a:ext uri="{FF2B5EF4-FFF2-40B4-BE49-F238E27FC236}">
                <a16:creationId xmlns:a16="http://schemas.microsoft.com/office/drawing/2014/main" id="{882A424A-CD1C-F341-BEEC-863CAC22E05E}"/>
              </a:ext>
            </a:extLst>
          </p:cNvPr>
          <p:cNvSpPr txBox="1">
            <a:spLocks noChangeArrowheads="1"/>
          </p:cNvSpPr>
          <p:nvPr/>
        </p:nvSpPr>
        <p:spPr bwMode="auto">
          <a:xfrm>
            <a:off x="990600" y="1704975"/>
            <a:ext cx="2048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Control signals</a:t>
            </a:r>
          </a:p>
          <a:p>
            <a:r>
              <a:rPr lang="en-US" altLang="en-US" sz="1200" dirty="0">
                <a:solidFill>
                  <a:schemeClr val="accent5">
                    <a:lumMod val="50000"/>
                  </a:schemeClr>
                </a:solidFill>
              </a:rPr>
              <a:t>(non filled-in Arrow head)</a:t>
            </a:r>
          </a:p>
        </p:txBody>
      </p:sp>
      <p:sp>
        <p:nvSpPr>
          <p:cNvPr id="22" name="Oval 21">
            <a:extLst>
              <a:ext uri="{FF2B5EF4-FFF2-40B4-BE49-F238E27FC236}">
                <a16:creationId xmlns:a16="http://schemas.microsoft.com/office/drawing/2014/main" id="{402A97AF-41FA-3A43-AF96-8485F73B3DF1}"/>
              </a:ext>
            </a:extLst>
          </p:cNvPr>
          <p:cNvSpPr>
            <a:spLocks noChangeArrowheads="1"/>
          </p:cNvSpPr>
          <p:nvPr/>
        </p:nvSpPr>
        <p:spPr bwMode="auto">
          <a:xfrm>
            <a:off x="4244975" y="2324100"/>
            <a:ext cx="190500"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23" name="Straight Connector 22">
            <a:extLst>
              <a:ext uri="{FF2B5EF4-FFF2-40B4-BE49-F238E27FC236}">
                <a16:creationId xmlns:a16="http://schemas.microsoft.com/office/drawing/2014/main" id="{30FAD2C3-538B-5649-B504-613B97C5EC5E}"/>
              </a:ext>
            </a:extLst>
          </p:cNvPr>
          <p:cNvCxnSpPr>
            <a:cxnSpLocks noChangeShapeType="1"/>
            <a:stCxn id="22" idx="2"/>
          </p:cNvCxnSpPr>
          <p:nvPr/>
        </p:nvCxnSpPr>
        <p:spPr bwMode="auto">
          <a:xfrm flipH="1" flipV="1">
            <a:off x="2192338" y="2284413"/>
            <a:ext cx="2052637" cy="153987"/>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24" name="TextBox 23">
            <a:extLst>
              <a:ext uri="{FF2B5EF4-FFF2-40B4-BE49-F238E27FC236}">
                <a16:creationId xmlns:a16="http://schemas.microsoft.com/office/drawing/2014/main" id="{5AAAC49A-7FE7-CD48-9562-CEF7A71D4A7F}"/>
              </a:ext>
            </a:extLst>
          </p:cNvPr>
          <p:cNvSpPr txBox="1">
            <a:spLocks noChangeArrowheads="1"/>
          </p:cNvSpPr>
          <p:nvPr/>
        </p:nvSpPr>
        <p:spPr bwMode="auto">
          <a:xfrm>
            <a:off x="1701800" y="2085975"/>
            <a:ext cx="1713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Data</a:t>
            </a:r>
          </a:p>
          <a:p>
            <a:r>
              <a:rPr lang="en-US" altLang="en-US" sz="1200" dirty="0">
                <a:solidFill>
                  <a:srgbClr val="FF0000"/>
                </a:solidFill>
              </a:rPr>
              <a:t>(filled-in Arrow head)</a:t>
            </a:r>
          </a:p>
        </p:txBody>
      </p:sp>
      <p:sp>
        <p:nvSpPr>
          <p:cNvPr id="25" name="Oval 24">
            <a:extLst>
              <a:ext uri="{FF2B5EF4-FFF2-40B4-BE49-F238E27FC236}">
                <a16:creationId xmlns:a16="http://schemas.microsoft.com/office/drawing/2014/main" id="{141CD290-A103-D245-BE7E-F1F574B43D2D}"/>
              </a:ext>
            </a:extLst>
          </p:cNvPr>
          <p:cNvSpPr>
            <a:spLocks noChangeArrowheads="1"/>
          </p:cNvSpPr>
          <p:nvPr/>
        </p:nvSpPr>
        <p:spPr bwMode="auto">
          <a:xfrm>
            <a:off x="5595938" y="3557588"/>
            <a:ext cx="771525" cy="481012"/>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26" name="Straight Connector 25">
            <a:extLst>
              <a:ext uri="{FF2B5EF4-FFF2-40B4-BE49-F238E27FC236}">
                <a16:creationId xmlns:a16="http://schemas.microsoft.com/office/drawing/2014/main" id="{2AB6CC83-9955-F24E-9FB9-855188CCC263}"/>
              </a:ext>
            </a:extLst>
          </p:cNvPr>
          <p:cNvCxnSpPr>
            <a:cxnSpLocks noChangeShapeType="1"/>
          </p:cNvCxnSpPr>
          <p:nvPr/>
        </p:nvCxnSpPr>
        <p:spPr bwMode="auto">
          <a:xfrm flipH="1">
            <a:off x="6311900" y="3524250"/>
            <a:ext cx="884238" cy="152400"/>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27" name="TextBox 26">
            <a:extLst>
              <a:ext uri="{FF2B5EF4-FFF2-40B4-BE49-F238E27FC236}">
                <a16:creationId xmlns:a16="http://schemas.microsoft.com/office/drawing/2014/main" id="{C34E32E7-EC9F-8C4F-8B15-EA75667E943B}"/>
              </a:ext>
            </a:extLst>
          </p:cNvPr>
          <p:cNvSpPr txBox="1">
            <a:spLocks noChangeArrowheads="1"/>
          </p:cNvSpPr>
          <p:nvPr/>
        </p:nvSpPr>
        <p:spPr bwMode="auto">
          <a:xfrm>
            <a:off x="7159625" y="3379788"/>
            <a:ext cx="174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ALU: 2 inputs, 1 output</a:t>
            </a:r>
          </a:p>
        </p:txBody>
      </p:sp>
      <p:sp>
        <p:nvSpPr>
          <p:cNvPr id="29" name="Oval 28">
            <a:extLst>
              <a:ext uri="{FF2B5EF4-FFF2-40B4-BE49-F238E27FC236}">
                <a16:creationId xmlns:a16="http://schemas.microsoft.com/office/drawing/2014/main" id="{197B5C15-4985-BC48-985E-561C2E6849DB}"/>
              </a:ext>
            </a:extLst>
          </p:cNvPr>
          <p:cNvSpPr>
            <a:spLocks noChangeArrowheads="1"/>
          </p:cNvSpPr>
          <p:nvPr/>
        </p:nvSpPr>
        <p:spPr bwMode="auto">
          <a:xfrm>
            <a:off x="2814638" y="5670550"/>
            <a:ext cx="461962"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30" name="Straight Connector 29">
            <a:extLst>
              <a:ext uri="{FF2B5EF4-FFF2-40B4-BE49-F238E27FC236}">
                <a16:creationId xmlns:a16="http://schemas.microsoft.com/office/drawing/2014/main" id="{C9FA7984-E55D-A342-983D-98EC06463CA1}"/>
              </a:ext>
            </a:extLst>
          </p:cNvPr>
          <p:cNvCxnSpPr>
            <a:cxnSpLocks noChangeShapeType="1"/>
          </p:cNvCxnSpPr>
          <p:nvPr/>
        </p:nvCxnSpPr>
        <p:spPr bwMode="auto">
          <a:xfrm flipH="1" flipV="1">
            <a:off x="1628775" y="5562600"/>
            <a:ext cx="1266825" cy="14128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31" name="TextBox 30">
            <a:extLst>
              <a:ext uri="{FF2B5EF4-FFF2-40B4-BE49-F238E27FC236}">
                <a16:creationId xmlns:a16="http://schemas.microsoft.com/office/drawing/2014/main" id="{2151EC49-9D52-BE46-A8CC-6C7A7B74CB83}"/>
              </a:ext>
            </a:extLst>
          </p:cNvPr>
          <p:cNvSpPr txBox="1">
            <a:spLocks noChangeArrowheads="1"/>
          </p:cNvSpPr>
          <p:nvPr/>
        </p:nvSpPr>
        <p:spPr bwMode="auto">
          <a:xfrm>
            <a:off x="533400" y="5329238"/>
            <a:ext cx="1214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Memory Data Register</a:t>
            </a:r>
          </a:p>
        </p:txBody>
      </p:sp>
      <p:sp>
        <p:nvSpPr>
          <p:cNvPr id="34" name="Oval 33">
            <a:extLst>
              <a:ext uri="{FF2B5EF4-FFF2-40B4-BE49-F238E27FC236}">
                <a16:creationId xmlns:a16="http://schemas.microsoft.com/office/drawing/2014/main" id="{05AF8552-165B-9347-994B-C4D1AD4D5274}"/>
              </a:ext>
            </a:extLst>
          </p:cNvPr>
          <p:cNvSpPr>
            <a:spLocks noChangeArrowheads="1"/>
          </p:cNvSpPr>
          <p:nvPr/>
        </p:nvSpPr>
        <p:spPr bwMode="auto">
          <a:xfrm>
            <a:off x="4060825" y="5683250"/>
            <a:ext cx="461963"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35" name="Straight Connector 34">
            <a:extLst>
              <a:ext uri="{FF2B5EF4-FFF2-40B4-BE49-F238E27FC236}">
                <a16:creationId xmlns:a16="http://schemas.microsoft.com/office/drawing/2014/main" id="{09396E44-7F28-6A46-85F1-3CC4FA38F66B}"/>
              </a:ext>
            </a:extLst>
          </p:cNvPr>
          <p:cNvCxnSpPr>
            <a:cxnSpLocks noChangeShapeType="1"/>
          </p:cNvCxnSpPr>
          <p:nvPr/>
        </p:nvCxnSpPr>
        <p:spPr bwMode="auto">
          <a:xfrm flipH="1">
            <a:off x="1727200" y="5854700"/>
            <a:ext cx="2365375" cy="314325"/>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36" name="TextBox 35">
            <a:extLst>
              <a:ext uri="{FF2B5EF4-FFF2-40B4-BE49-F238E27FC236}">
                <a16:creationId xmlns:a16="http://schemas.microsoft.com/office/drawing/2014/main" id="{E6B594A9-0297-6442-89AD-3D93BE8A3A9C}"/>
              </a:ext>
            </a:extLst>
          </p:cNvPr>
          <p:cNvSpPr txBox="1">
            <a:spLocks noChangeArrowheads="1"/>
          </p:cNvSpPr>
          <p:nvPr/>
        </p:nvSpPr>
        <p:spPr bwMode="auto">
          <a:xfrm>
            <a:off x="425450" y="5943600"/>
            <a:ext cx="1403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Memory Address</a:t>
            </a:r>
          </a:p>
          <a:p>
            <a:r>
              <a:rPr lang="en-US" altLang="en-US" sz="1200">
                <a:solidFill>
                  <a:srgbClr val="0432FF"/>
                </a:solidFill>
              </a:rPr>
              <a:t>Register</a:t>
            </a:r>
          </a:p>
        </p:txBody>
      </p:sp>
      <p:sp>
        <p:nvSpPr>
          <p:cNvPr id="38" name="TextBox 37">
            <a:extLst>
              <a:ext uri="{FF2B5EF4-FFF2-40B4-BE49-F238E27FC236}">
                <a16:creationId xmlns:a16="http://schemas.microsoft.com/office/drawing/2014/main" id="{85E41B69-B276-8A48-B74F-D1801B39984F}"/>
              </a:ext>
            </a:extLst>
          </p:cNvPr>
          <p:cNvSpPr txBox="1">
            <a:spLocks noChangeArrowheads="1"/>
          </p:cNvSpPr>
          <p:nvPr/>
        </p:nvSpPr>
        <p:spPr bwMode="auto">
          <a:xfrm>
            <a:off x="3162300" y="6015038"/>
            <a:ext cx="10287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00" dirty="0">
                <a:solidFill>
                  <a:srgbClr val="0432FF"/>
                </a:solidFill>
              </a:rPr>
              <a:t>16-bit addressable</a:t>
            </a:r>
          </a:p>
        </p:txBody>
      </p:sp>
      <p:sp>
        <p:nvSpPr>
          <p:cNvPr id="40" name="Oval 39">
            <a:extLst>
              <a:ext uri="{FF2B5EF4-FFF2-40B4-BE49-F238E27FC236}">
                <a16:creationId xmlns:a16="http://schemas.microsoft.com/office/drawing/2014/main" id="{1D0E630D-93F0-A54D-9E2C-FE8E5F98C9C7}"/>
              </a:ext>
            </a:extLst>
          </p:cNvPr>
          <p:cNvSpPr>
            <a:spLocks noChangeArrowheads="1"/>
          </p:cNvSpPr>
          <p:nvPr/>
        </p:nvSpPr>
        <p:spPr bwMode="auto">
          <a:xfrm>
            <a:off x="5027613" y="5907088"/>
            <a:ext cx="771525" cy="481012"/>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41" name="Straight Connector 40">
            <a:extLst>
              <a:ext uri="{FF2B5EF4-FFF2-40B4-BE49-F238E27FC236}">
                <a16:creationId xmlns:a16="http://schemas.microsoft.com/office/drawing/2014/main" id="{3450EBB2-F6BC-F04B-9C47-1B35C3918922}"/>
              </a:ext>
            </a:extLst>
          </p:cNvPr>
          <p:cNvCxnSpPr>
            <a:cxnSpLocks noChangeShapeType="1"/>
          </p:cNvCxnSpPr>
          <p:nvPr/>
        </p:nvCxnSpPr>
        <p:spPr bwMode="auto">
          <a:xfrm flipH="1">
            <a:off x="5743575" y="5519738"/>
            <a:ext cx="1177925" cy="506412"/>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42" name="TextBox 41">
            <a:extLst>
              <a:ext uri="{FF2B5EF4-FFF2-40B4-BE49-F238E27FC236}">
                <a16:creationId xmlns:a16="http://schemas.microsoft.com/office/drawing/2014/main" id="{40089024-48F9-3943-93C9-C1C2530F5080}"/>
              </a:ext>
            </a:extLst>
          </p:cNvPr>
          <p:cNvSpPr txBox="1">
            <a:spLocks noChangeArrowheads="1"/>
          </p:cNvSpPr>
          <p:nvPr/>
        </p:nvSpPr>
        <p:spPr bwMode="auto">
          <a:xfrm>
            <a:off x="6875463" y="5329238"/>
            <a:ext cx="2116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Keyboard</a:t>
            </a:r>
          </a:p>
          <a:p>
            <a:r>
              <a:rPr lang="en-US" altLang="en-US" sz="1200">
                <a:solidFill>
                  <a:srgbClr val="0432FF"/>
                </a:solidFill>
              </a:rPr>
              <a:t>KBDR (data), KBSR (status)</a:t>
            </a:r>
          </a:p>
        </p:txBody>
      </p:sp>
      <p:sp>
        <p:nvSpPr>
          <p:cNvPr id="44" name="Oval 43">
            <a:extLst>
              <a:ext uri="{FF2B5EF4-FFF2-40B4-BE49-F238E27FC236}">
                <a16:creationId xmlns:a16="http://schemas.microsoft.com/office/drawing/2014/main" id="{350216C4-60D3-314B-BA0B-5FF5CC94EC3C}"/>
              </a:ext>
            </a:extLst>
          </p:cNvPr>
          <p:cNvSpPr>
            <a:spLocks noChangeArrowheads="1"/>
          </p:cNvSpPr>
          <p:nvPr/>
        </p:nvSpPr>
        <p:spPr bwMode="auto">
          <a:xfrm>
            <a:off x="6018213" y="5943600"/>
            <a:ext cx="771525" cy="481013"/>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45" name="Straight Connector 44">
            <a:extLst>
              <a:ext uri="{FF2B5EF4-FFF2-40B4-BE49-F238E27FC236}">
                <a16:creationId xmlns:a16="http://schemas.microsoft.com/office/drawing/2014/main" id="{8B880546-82C5-7747-B3EA-5533D0966A34}"/>
              </a:ext>
            </a:extLst>
          </p:cNvPr>
          <p:cNvCxnSpPr>
            <a:cxnSpLocks noChangeShapeType="1"/>
          </p:cNvCxnSpPr>
          <p:nvPr/>
        </p:nvCxnSpPr>
        <p:spPr bwMode="auto">
          <a:xfrm flipH="1" flipV="1">
            <a:off x="6748463" y="6096000"/>
            <a:ext cx="261937" cy="158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46" name="TextBox 45">
            <a:extLst>
              <a:ext uri="{FF2B5EF4-FFF2-40B4-BE49-F238E27FC236}">
                <a16:creationId xmlns:a16="http://schemas.microsoft.com/office/drawing/2014/main" id="{E366A419-ACEB-0F4D-BC2F-8B81833D31AB}"/>
              </a:ext>
            </a:extLst>
          </p:cNvPr>
          <p:cNvSpPr txBox="1">
            <a:spLocks noChangeArrowheads="1"/>
          </p:cNvSpPr>
          <p:nvPr/>
        </p:nvSpPr>
        <p:spPr bwMode="auto">
          <a:xfrm>
            <a:off x="6934200" y="5867400"/>
            <a:ext cx="19864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Monitor -   Display</a:t>
            </a:r>
          </a:p>
          <a:p>
            <a:r>
              <a:rPr lang="en-US" altLang="en-US" sz="1200" dirty="0">
                <a:solidFill>
                  <a:srgbClr val="0432FF"/>
                </a:solidFill>
              </a:rPr>
              <a:t>DDR (data), DSR (status)</a:t>
            </a:r>
          </a:p>
        </p:txBody>
      </p:sp>
      <p:sp>
        <p:nvSpPr>
          <p:cNvPr id="50" name="Oval 49">
            <a:extLst>
              <a:ext uri="{FF2B5EF4-FFF2-40B4-BE49-F238E27FC236}">
                <a16:creationId xmlns:a16="http://schemas.microsoft.com/office/drawing/2014/main" id="{890349C4-AD39-1C44-8C16-E3D33B9C4A50}"/>
              </a:ext>
            </a:extLst>
          </p:cNvPr>
          <p:cNvSpPr>
            <a:spLocks noChangeArrowheads="1"/>
          </p:cNvSpPr>
          <p:nvPr/>
        </p:nvSpPr>
        <p:spPr bwMode="auto">
          <a:xfrm>
            <a:off x="5638800" y="1724025"/>
            <a:ext cx="842963" cy="1114425"/>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51" name="Straight Connector 50">
            <a:extLst>
              <a:ext uri="{FF2B5EF4-FFF2-40B4-BE49-F238E27FC236}">
                <a16:creationId xmlns:a16="http://schemas.microsoft.com/office/drawing/2014/main" id="{40382D7E-F5F9-7B42-BC4D-B7D9357751C3}"/>
              </a:ext>
            </a:extLst>
          </p:cNvPr>
          <p:cNvCxnSpPr>
            <a:cxnSpLocks noChangeShapeType="1"/>
          </p:cNvCxnSpPr>
          <p:nvPr/>
        </p:nvCxnSpPr>
        <p:spPr bwMode="auto">
          <a:xfrm flipH="1">
            <a:off x="6448425" y="1931988"/>
            <a:ext cx="860425" cy="106362"/>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52" name="TextBox 51">
            <a:extLst>
              <a:ext uri="{FF2B5EF4-FFF2-40B4-BE49-F238E27FC236}">
                <a16:creationId xmlns:a16="http://schemas.microsoft.com/office/drawing/2014/main" id="{C1CEB997-7D18-6C4B-A0A3-21B35962562B}"/>
              </a:ext>
            </a:extLst>
          </p:cNvPr>
          <p:cNvSpPr txBox="1">
            <a:spLocks noChangeArrowheads="1"/>
          </p:cNvSpPr>
          <p:nvPr/>
        </p:nvSpPr>
        <p:spPr bwMode="auto">
          <a:xfrm>
            <a:off x="7256463" y="1747838"/>
            <a:ext cx="1658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8 General Purpose Registers (GPR)</a:t>
            </a:r>
          </a:p>
        </p:txBody>
      </p:sp>
      <p:sp>
        <p:nvSpPr>
          <p:cNvPr id="54" name="Oval 53">
            <a:extLst>
              <a:ext uri="{FF2B5EF4-FFF2-40B4-BE49-F238E27FC236}">
                <a16:creationId xmlns:a16="http://schemas.microsoft.com/office/drawing/2014/main" id="{E657ECDF-2B0B-4442-9947-E1EA523DE792}"/>
              </a:ext>
            </a:extLst>
          </p:cNvPr>
          <p:cNvSpPr>
            <a:spLocks noChangeArrowheads="1"/>
          </p:cNvSpPr>
          <p:nvPr/>
        </p:nvSpPr>
        <p:spPr bwMode="auto">
          <a:xfrm>
            <a:off x="4267200" y="2862263"/>
            <a:ext cx="742950" cy="1481137"/>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55" name="Straight Connector 54">
            <a:extLst>
              <a:ext uri="{FF2B5EF4-FFF2-40B4-BE49-F238E27FC236}">
                <a16:creationId xmlns:a16="http://schemas.microsoft.com/office/drawing/2014/main" id="{95E4FCA4-633A-8F41-B27F-1B2825AE46DB}"/>
              </a:ext>
            </a:extLst>
          </p:cNvPr>
          <p:cNvCxnSpPr>
            <a:cxnSpLocks noChangeShapeType="1"/>
          </p:cNvCxnSpPr>
          <p:nvPr/>
        </p:nvCxnSpPr>
        <p:spPr bwMode="auto">
          <a:xfrm flipH="1" flipV="1">
            <a:off x="2514600" y="3014663"/>
            <a:ext cx="1812925" cy="160337"/>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7DC55CA2-CA15-9345-A840-B5645F2FB012}"/>
              </a:ext>
            </a:extLst>
          </p:cNvPr>
          <p:cNvSpPr txBox="1">
            <a:spLocks noChangeArrowheads="1"/>
          </p:cNvSpPr>
          <p:nvPr/>
        </p:nvSpPr>
        <p:spPr bwMode="auto">
          <a:xfrm>
            <a:off x="304800" y="2590800"/>
            <a:ext cx="256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Finite State Machine </a:t>
            </a:r>
          </a:p>
          <a:p>
            <a:r>
              <a:rPr lang="en-US" altLang="en-US" sz="1200">
                <a:solidFill>
                  <a:srgbClr val="0432FF"/>
                </a:solidFill>
              </a:rPr>
              <a:t>(for Generating Control Signals)</a:t>
            </a:r>
          </a:p>
        </p:txBody>
      </p:sp>
      <p:sp>
        <p:nvSpPr>
          <p:cNvPr id="58" name="Oval 57">
            <a:extLst>
              <a:ext uri="{FF2B5EF4-FFF2-40B4-BE49-F238E27FC236}">
                <a16:creationId xmlns:a16="http://schemas.microsoft.com/office/drawing/2014/main" id="{14DC474D-D537-9447-8451-CD24AEBB1A67}"/>
              </a:ext>
            </a:extLst>
          </p:cNvPr>
          <p:cNvSpPr>
            <a:spLocks noChangeArrowheads="1"/>
          </p:cNvSpPr>
          <p:nvPr/>
        </p:nvSpPr>
        <p:spPr bwMode="auto">
          <a:xfrm>
            <a:off x="3441700" y="3476625"/>
            <a:ext cx="619125"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59" name="Straight Connector 58">
            <a:extLst>
              <a:ext uri="{FF2B5EF4-FFF2-40B4-BE49-F238E27FC236}">
                <a16:creationId xmlns:a16="http://schemas.microsoft.com/office/drawing/2014/main" id="{DA40C0C1-D611-4444-9C9A-C3B66B4061EE}"/>
              </a:ext>
            </a:extLst>
          </p:cNvPr>
          <p:cNvCxnSpPr>
            <a:cxnSpLocks noChangeShapeType="1"/>
          </p:cNvCxnSpPr>
          <p:nvPr/>
        </p:nvCxnSpPr>
        <p:spPr bwMode="auto">
          <a:xfrm flipH="1" flipV="1">
            <a:off x="1635125" y="3505200"/>
            <a:ext cx="1793875" cy="68263"/>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60" name="TextBox 59">
            <a:extLst>
              <a:ext uri="{FF2B5EF4-FFF2-40B4-BE49-F238E27FC236}">
                <a16:creationId xmlns:a16="http://schemas.microsoft.com/office/drawing/2014/main" id="{1BFB1D33-2CC8-B24A-8624-F9DAD1D44159}"/>
              </a:ext>
            </a:extLst>
          </p:cNvPr>
          <p:cNvSpPr txBox="1">
            <a:spLocks noChangeArrowheads="1"/>
          </p:cNvSpPr>
          <p:nvPr/>
        </p:nvSpPr>
        <p:spPr bwMode="auto">
          <a:xfrm>
            <a:off x="819150" y="3270250"/>
            <a:ext cx="1049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Instruction Register</a:t>
            </a:r>
          </a:p>
        </p:txBody>
      </p:sp>
      <p:sp>
        <p:nvSpPr>
          <p:cNvPr id="68" name="Oval 67">
            <a:extLst>
              <a:ext uri="{FF2B5EF4-FFF2-40B4-BE49-F238E27FC236}">
                <a16:creationId xmlns:a16="http://schemas.microsoft.com/office/drawing/2014/main" id="{EDBF450F-A199-A14D-802B-2DA20E58FA5D}"/>
              </a:ext>
            </a:extLst>
          </p:cNvPr>
          <p:cNvSpPr>
            <a:spLocks noChangeArrowheads="1"/>
          </p:cNvSpPr>
          <p:nvPr/>
        </p:nvSpPr>
        <p:spPr bwMode="auto">
          <a:xfrm>
            <a:off x="4244975" y="1752600"/>
            <a:ext cx="598488"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69" name="Straight Connector 68">
            <a:extLst>
              <a:ext uri="{FF2B5EF4-FFF2-40B4-BE49-F238E27FC236}">
                <a16:creationId xmlns:a16="http://schemas.microsoft.com/office/drawing/2014/main" id="{48D6A76B-A6D3-3A4F-A455-9D51F59C4937}"/>
              </a:ext>
            </a:extLst>
          </p:cNvPr>
          <p:cNvCxnSpPr>
            <a:cxnSpLocks noChangeShapeType="1"/>
            <a:stCxn id="68" idx="1"/>
          </p:cNvCxnSpPr>
          <p:nvPr/>
        </p:nvCxnSpPr>
        <p:spPr bwMode="auto">
          <a:xfrm flipH="1" flipV="1">
            <a:off x="1612900" y="1358900"/>
            <a:ext cx="2719388" cy="42703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70" name="TextBox 69">
            <a:extLst>
              <a:ext uri="{FF2B5EF4-FFF2-40B4-BE49-F238E27FC236}">
                <a16:creationId xmlns:a16="http://schemas.microsoft.com/office/drawing/2014/main" id="{E55EB6D4-5425-954B-96DE-E74C5A68B3D2}"/>
              </a:ext>
            </a:extLst>
          </p:cNvPr>
          <p:cNvSpPr txBox="1">
            <a:spLocks noChangeArrowheads="1"/>
          </p:cNvSpPr>
          <p:nvPr/>
        </p:nvSpPr>
        <p:spPr bwMode="auto">
          <a:xfrm>
            <a:off x="651077" y="1138238"/>
            <a:ext cx="103326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Program Counter</a:t>
            </a:r>
          </a:p>
        </p:txBody>
      </p:sp>
      <p:sp>
        <p:nvSpPr>
          <p:cNvPr id="72" name="Oval 71">
            <a:extLst>
              <a:ext uri="{FF2B5EF4-FFF2-40B4-BE49-F238E27FC236}">
                <a16:creationId xmlns:a16="http://schemas.microsoft.com/office/drawing/2014/main" id="{DA808712-230F-2446-AD01-23A0A3FFB124}"/>
              </a:ext>
            </a:extLst>
          </p:cNvPr>
          <p:cNvSpPr>
            <a:spLocks noChangeArrowheads="1"/>
          </p:cNvSpPr>
          <p:nvPr/>
        </p:nvSpPr>
        <p:spPr bwMode="auto">
          <a:xfrm>
            <a:off x="5272088" y="3665538"/>
            <a:ext cx="290512" cy="449262"/>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3" name="Oval 72">
            <a:extLst>
              <a:ext uri="{FF2B5EF4-FFF2-40B4-BE49-F238E27FC236}">
                <a16:creationId xmlns:a16="http://schemas.microsoft.com/office/drawing/2014/main" id="{AC6A2DCE-B38B-7140-9E63-D86F417E856C}"/>
              </a:ext>
            </a:extLst>
          </p:cNvPr>
          <p:cNvSpPr>
            <a:spLocks noChangeArrowheads="1"/>
          </p:cNvSpPr>
          <p:nvPr/>
        </p:nvSpPr>
        <p:spPr bwMode="auto">
          <a:xfrm>
            <a:off x="5492750" y="4705350"/>
            <a:ext cx="679450" cy="449263"/>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74" name="Straight Connector 73">
            <a:extLst>
              <a:ext uri="{FF2B5EF4-FFF2-40B4-BE49-F238E27FC236}">
                <a16:creationId xmlns:a16="http://schemas.microsoft.com/office/drawing/2014/main" id="{4748E7E3-8192-4942-A8EF-E89E4B737307}"/>
              </a:ext>
            </a:extLst>
          </p:cNvPr>
          <p:cNvCxnSpPr>
            <a:cxnSpLocks noChangeShapeType="1"/>
          </p:cNvCxnSpPr>
          <p:nvPr/>
        </p:nvCxnSpPr>
        <p:spPr bwMode="auto">
          <a:xfrm flipH="1" flipV="1">
            <a:off x="5492750" y="4081463"/>
            <a:ext cx="1703388" cy="268287"/>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75" name="TextBox 74">
            <a:extLst>
              <a:ext uri="{FF2B5EF4-FFF2-40B4-BE49-F238E27FC236}">
                <a16:creationId xmlns:a16="http://schemas.microsoft.com/office/drawing/2014/main" id="{FEC6FF50-6883-524B-80BD-DF4D0277ED26}"/>
              </a:ext>
            </a:extLst>
          </p:cNvPr>
          <p:cNvSpPr txBox="1">
            <a:spLocks noChangeArrowheads="1"/>
          </p:cNvSpPr>
          <p:nvPr/>
        </p:nvSpPr>
        <p:spPr bwMode="auto">
          <a:xfrm>
            <a:off x="7162800" y="4219575"/>
            <a:ext cx="1474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ALU operation</a:t>
            </a:r>
          </a:p>
        </p:txBody>
      </p:sp>
      <p:cxnSp>
        <p:nvCxnSpPr>
          <p:cNvPr id="77" name="Straight Connector 76">
            <a:extLst>
              <a:ext uri="{FF2B5EF4-FFF2-40B4-BE49-F238E27FC236}">
                <a16:creationId xmlns:a16="http://schemas.microsoft.com/office/drawing/2014/main" id="{0595CDAA-B418-9A42-9417-9657C46117E0}"/>
              </a:ext>
            </a:extLst>
          </p:cNvPr>
          <p:cNvCxnSpPr>
            <a:cxnSpLocks noChangeShapeType="1"/>
          </p:cNvCxnSpPr>
          <p:nvPr/>
        </p:nvCxnSpPr>
        <p:spPr bwMode="auto">
          <a:xfrm flipH="1">
            <a:off x="6172200" y="4846638"/>
            <a:ext cx="987425" cy="85725"/>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79" name="TextBox 78">
            <a:extLst>
              <a:ext uri="{FF2B5EF4-FFF2-40B4-BE49-F238E27FC236}">
                <a16:creationId xmlns:a16="http://schemas.microsoft.com/office/drawing/2014/main" id="{593E5813-673D-844E-AC6C-66F430703D1C}"/>
              </a:ext>
            </a:extLst>
          </p:cNvPr>
          <p:cNvSpPr txBox="1">
            <a:spLocks noChangeArrowheads="1"/>
          </p:cNvSpPr>
          <p:nvPr/>
        </p:nvSpPr>
        <p:spPr bwMode="auto">
          <a:xfrm>
            <a:off x="7135813" y="4676775"/>
            <a:ext cx="1474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GateALU</a:t>
            </a:r>
          </a:p>
        </p:txBody>
      </p:sp>
      <p:sp>
        <p:nvSpPr>
          <p:cNvPr id="53" name="Oval 52">
            <a:extLst>
              <a:ext uri="{FF2B5EF4-FFF2-40B4-BE49-F238E27FC236}">
                <a16:creationId xmlns:a16="http://schemas.microsoft.com/office/drawing/2014/main" id="{227DF489-BD37-4947-B186-A4059B8ABF65}"/>
              </a:ext>
            </a:extLst>
          </p:cNvPr>
          <p:cNvSpPr>
            <a:spLocks noChangeArrowheads="1"/>
          </p:cNvSpPr>
          <p:nvPr/>
        </p:nvSpPr>
        <p:spPr bwMode="auto">
          <a:xfrm>
            <a:off x="2422525" y="1089025"/>
            <a:ext cx="1714500" cy="2667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7" name="TextBox 56">
            <a:extLst>
              <a:ext uri="{FF2B5EF4-FFF2-40B4-BE49-F238E27FC236}">
                <a16:creationId xmlns:a16="http://schemas.microsoft.com/office/drawing/2014/main" id="{D4B340DA-A326-ED45-8946-26D5D0B564FB}"/>
              </a:ext>
            </a:extLst>
          </p:cNvPr>
          <p:cNvSpPr txBox="1"/>
          <p:nvPr/>
        </p:nvSpPr>
        <p:spPr>
          <a:xfrm>
            <a:off x="6617326" y="52407"/>
            <a:ext cx="2304862" cy="184666"/>
          </a:xfrm>
          <a:prstGeom prst="rect">
            <a:avLst/>
          </a:prstGeom>
          <a:noFill/>
        </p:spPr>
        <p:txBody>
          <a:bodyPr wrap="none" lIns="0" tIns="0" rIns="0" bIns="0" rtlCol="0" anchor="t" anchorCtr="0">
            <a:spAutoFit/>
          </a:bodyPr>
          <a:lstStyle/>
          <a:p>
            <a:r>
              <a:rPr lang="en-US" sz="1200" b="0" dirty="0">
                <a:latin typeface="Calibri" panose="020F0502020204030204" pitchFamily="34" charset="0"/>
                <a:cs typeface="Calibri" panose="020F0502020204030204" pitchFamily="34" charset="0"/>
              </a:rPr>
              <a:t>From Prof </a:t>
            </a:r>
            <a:r>
              <a:rPr lang="en-US" sz="1200" b="0" dirty="0" err="1">
                <a:latin typeface="Calibri" panose="020F0502020204030204" pitchFamily="34" charset="0"/>
                <a:cs typeface="Calibri" panose="020F0502020204030204" pitchFamily="34" charset="0"/>
              </a:rPr>
              <a:t>Onur</a:t>
            </a:r>
            <a:r>
              <a:rPr lang="en-US" sz="1200" b="0" dirty="0">
                <a:latin typeface="Calibri" panose="020F0502020204030204" pitchFamily="34" charset="0"/>
                <a:cs typeface="Calibri" panose="020F0502020204030204" pitchFamily="34" charset="0"/>
              </a:rPr>
              <a:t> </a:t>
            </a:r>
            <a:r>
              <a:rPr lang="en-US" sz="1200" b="0" dirty="0" err="1">
                <a:latin typeface="Calibri" panose="020F0502020204030204" pitchFamily="34" charset="0"/>
                <a:cs typeface="Calibri" panose="020F0502020204030204" pitchFamily="34" charset="0"/>
              </a:rPr>
              <a:t>Mutlu’s</a:t>
            </a:r>
            <a:r>
              <a:rPr lang="en-US" sz="12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2982454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9"/>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P spid="22" grpId="0" animBg="1"/>
      <p:bldP spid="24" grpId="0"/>
      <p:bldP spid="25" grpId="0" animBg="1"/>
      <p:bldP spid="27" grpId="0"/>
      <p:bldP spid="29" grpId="0" animBg="1"/>
      <p:bldP spid="31" grpId="0"/>
      <p:bldP spid="34" grpId="0" animBg="1"/>
      <p:bldP spid="36" grpId="0"/>
      <p:bldP spid="38" grpId="0"/>
      <p:bldP spid="40" grpId="0" animBg="1"/>
      <p:bldP spid="42" grpId="0"/>
      <p:bldP spid="44" grpId="0" animBg="1"/>
      <p:bldP spid="46" grpId="0"/>
      <p:bldP spid="50" grpId="0" animBg="1"/>
      <p:bldP spid="52" grpId="0"/>
      <p:bldP spid="54" grpId="0" animBg="1"/>
      <p:bldP spid="56" grpId="0"/>
      <p:bldP spid="58" grpId="0" animBg="1"/>
      <p:bldP spid="60" grpId="0"/>
      <p:bldP spid="68" grpId="0" animBg="1"/>
      <p:bldP spid="70" grpId="0"/>
      <p:bldP spid="72" grpId="0" animBg="1"/>
      <p:bldP spid="73" grpId="0" animBg="1"/>
      <p:bldP spid="75" grpId="0"/>
      <p:bldP spid="79" grpId="0"/>
      <p:bldP spid="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9B28-775C-2241-8240-29CE0C1E24F9}"/>
              </a:ext>
            </a:extLst>
          </p:cNvPr>
          <p:cNvSpPr>
            <a:spLocks noGrp="1"/>
          </p:cNvSpPr>
          <p:nvPr>
            <p:ph type="title"/>
          </p:nvPr>
        </p:nvSpPr>
        <p:spPr/>
        <p:txBody>
          <a:bodyPr/>
          <a:lstStyle/>
          <a:p>
            <a:r>
              <a:rPr lang="en-US" dirty="0"/>
              <a:t>Lecture Summary</a:t>
            </a:r>
          </a:p>
        </p:txBody>
      </p:sp>
      <p:sp>
        <p:nvSpPr>
          <p:cNvPr id="3" name="Content Placeholder 2">
            <a:extLst>
              <a:ext uri="{FF2B5EF4-FFF2-40B4-BE49-F238E27FC236}">
                <a16:creationId xmlns:a16="http://schemas.microsoft.com/office/drawing/2014/main" id="{7114D967-426E-E847-BF25-9FAA5ADC249D}"/>
              </a:ext>
            </a:extLst>
          </p:cNvPr>
          <p:cNvSpPr>
            <a:spLocks noGrp="1"/>
          </p:cNvSpPr>
          <p:nvPr>
            <p:ph idx="1"/>
          </p:nvPr>
        </p:nvSpPr>
        <p:spPr>
          <a:xfrm>
            <a:off x="388761" y="1105470"/>
            <a:ext cx="7896225" cy="5184576"/>
          </a:xfrm>
        </p:spPr>
        <p:txBody>
          <a:bodyPr/>
          <a:lstStyle/>
          <a:p>
            <a:r>
              <a:rPr lang="en-US" dirty="0"/>
              <a:t>In this lecture, we have studied Von Neumann Model</a:t>
            </a:r>
          </a:p>
          <a:p>
            <a:pPr lvl="1">
              <a:defRPr/>
            </a:pPr>
            <a:r>
              <a:rPr lang="en-US" dirty="0"/>
              <a:t>Parts: </a:t>
            </a:r>
            <a:r>
              <a:rPr lang="en-US" altLang="en-US" dirty="0">
                <a:ea typeface="ＭＳ Ｐゴシック" charset="-128"/>
              </a:rPr>
              <a:t>Memory, Processing unit, Input, Output, Control unit</a:t>
            </a:r>
          </a:p>
          <a:p>
            <a:pPr>
              <a:defRPr/>
            </a:pPr>
            <a:r>
              <a:rPr lang="en-US" altLang="en-US" dirty="0">
                <a:ea typeface="ＭＳ Ｐゴシック" charset="-128"/>
              </a:rPr>
              <a:t>Memory Unit contains two registers: MAR and MDR</a:t>
            </a:r>
          </a:p>
          <a:p>
            <a:pPr lvl="1">
              <a:defRPr/>
            </a:pPr>
            <a:r>
              <a:rPr lang="en-US" altLang="en-US" dirty="0">
                <a:ea typeface="ＭＳ Ｐゴシック" charset="-128"/>
              </a:rPr>
              <a:t>Both registers are used for reading and writing to/from memory</a:t>
            </a:r>
          </a:p>
          <a:p>
            <a:pPr>
              <a:defRPr/>
            </a:pPr>
            <a:r>
              <a:rPr lang="en-US" altLang="en-US" dirty="0">
                <a:ea typeface="ＭＳ Ｐゴシック" charset="-128"/>
              </a:rPr>
              <a:t>Processing Unit contains ALU and Registers</a:t>
            </a:r>
          </a:p>
          <a:p>
            <a:pPr lvl="1">
              <a:defRPr/>
            </a:pPr>
            <a:r>
              <a:rPr lang="en-US" altLang="en-US" dirty="0">
                <a:ea typeface="ＭＳ Ｐゴシック" charset="-128"/>
              </a:rPr>
              <a:t>Registers operate at processor’s speed – very fast – limited in number – Register File</a:t>
            </a:r>
          </a:p>
          <a:p>
            <a:pPr>
              <a:defRPr/>
            </a:pPr>
            <a:r>
              <a:rPr lang="en-US" altLang="en-US" dirty="0">
                <a:ea typeface="ＭＳ Ｐゴシック" charset="-128"/>
              </a:rPr>
              <a:t>Control Unit</a:t>
            </a:r>
          </a:p>
          <a:p>
            <a:pPr lvl="1">
              <a:defRPr/>
            </a:pPr>
            <a:r>
              <a:rPr lang="en-US" altLang="en-US" dirty="0">
                <a:ea typeface="ＭＳ Ｐゴシック" charset="-128"/>
              </a:rPr>
              <a:t>Conductor of an Orchestra – Generates control signals to execute each instruction </a:t>
            </a:r>
          </a:p>
          <a:p>
            <a:pPr>
              <a:defRPr/>
            </a:pPr>
            <a:r>
              <a:rPr lang="en-US" altLang="en-US" dirty="0">
                <a:ea typeface="ＭＳ Ｐゴシック" charset="-128"/>
              </a:rPr>
              <a:t>Stored Program Concept</a:t>
            </a:r>
          </a:p>
          <a:p>
            <a:pPr>
              <a:defRPr/>
            </a:pPr>
            <a:r>
              <a:rPr lang="en-US" altLang="en-US" dirty="0">
                <a:ea typeface="ＭＳ Ｐゴシック" charset="-128"/>
              </a:rPr>
              <a:t>Von Neumann Machine – One simple implementation </a:t>
            </a:r>
          </a:p>
          <a:p>
            <a:pPr lvl="1">
              <a:defRPr/>
            </a:pPr>
            <a:r>
              <a:rPr lang="en-US" altLang="en-US" dirty="0">
                <a:ea typeface="ＭＳ Ｐゴシック" charset="-128"/>
              </a:rPr>
              <a:t>LC3 – Learning Computer 3 </a:t>
            </a:r>
          </a:p>
          <a:p>
            <a:pPr lvl="1"/>
            <a:endParaRPr lang="en-US" dirty="0"/>
          </a:p>
        </p:txBody>
      </p:sp>
      <p:sp>
        <p:nvSpPr>
          <p:cNvPr id="4" name="Footer Placeholder 3">
            <a:extLst>
              <a:ext uri="{FF2B5EF4-FFF2-40B4-BE49-F238E27FC236}">
                <a16:creationId xmlns:a16="http://schemas.microsoft.com/office/drawing/2014/main" id="{140DD68F-BDF5-8D4F-B3CF-03C5B59BBB01}"/>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230695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D567-A874-294F-88C0-87B39AAE9B57}"/>
              </a:ext>
            </a:extLst>
          </p:cNvPr>
          <p:cNvSpPr>
            <a:spLocks noGrp="1"/>
          </p:cNvSpPr>
          <p:nvPr>
            <p:ph type="title"/>
          </p:nvPr>
        </p:nvSpPr>
        <p:spPr/>
        <p:txBody>
          <a:bodyPr/>
          <a:lstStyle/>
          <a:p>
            <a:r>
              <a:rPr lang="en-US" dirty="0"/>
              <a:t>In today’s class, we will study </a:t>
            </a:r>
          </a:p>
        </p:txBody>
      </p:sp>
      <p:sp>
        <p:nvSpPr>
          <p:cNvPr id="3" name="Content Placeholder 2">
            <a:extLst>
              <a:ext uri="{FF2B5EF4-FFF2-40B4-BE49-F238E27FC236}">
                <a16:creationId xmlns:a16="http://schemas.microsoft.com/office/drawing/2014/main" id="{EC0D8AF4-DF77-DB4B-AAEC-8ECDC8735B30}"/>
              </a:ext>
            </a:extLst>
          </p:cNvPr>
          <p:cNvSpPr>
            <a:spLocks noGrp="1"/>
          </p:cNvSpPr>
          <p:nvPr>
            <p:ph idx="1"/>
          </p:nvPr>
        </p:nvSpPr>
        <p:spPr/>
        <p:txBody>
          <a:bodyPr/>
          <a:lstStyle/>
          <a:p>
            <a:r>
              <a:rPr lang="en-US" dirty="0"/>
              <a:t>Von Neumann Model</a:t>
            </a:r>
          </a:p>
          <a:p>
            <a:pPr lvl="1"/>
            <a:r>
              <a:rPr lang="en-US" dirty="0"/>
              <a:t>Parts</a:t>
            </a:r>
          </a:p>
          <a:p>
            <a:pPr lvl="1"/>
            <a:r>
              <a:rPr lang="en-US" dirty="0"/>
              <a:t>Model Diagram</a:t>
            </a:r>
          </a:p>
          <a:p>
            <a:pPr lvl="1"/>
            <a:r>
              <a:rPr lang="en-US" dirty="0"/>
              <a:t>Memory</a:t>
            </a:r>
          </a:p>
          <a:p>
            <a:pPr lvl="1"/>
            <a:r>
              <a:rPr lang="en-US" dirty="0"/>
              <a:t>Processing Unit</a:t>
            </a:r>
          </a:p>
          <a:p>
            <a:pPr lvl="1"/>
            <a:r>
              <a:rPr lang="en-US" dirty="0"/>
              <a:t>Input and Output</a:t>
            </a:r>
          </a:p>
          <a:p>
            <a:pPr lvl="1"/>
            <a:r>
              <a:rPr lang="en-US" dirty="0"/>
              <a:t>Control Unit</a:t>
            </a:r>
          </a:p>
          <a:p>
            <a:pPr lvl="1"/>
            <a:r>
              <a:rPr lang="en-US" dirty="0"/>
              <a:t>Properties of the model</a:t>
            </a:r>
          </a:p>
          <a:p>
            <a:r>
              <a:rPr lang="en-US" dirty="0"/>
              <a:t>Von Neumann Machine</a:t>
            </a:r>
          </a:p>
          <a:p>
            <a:pPr lvl="1"/>
            <a:r>
              <a:rPr lang="en-US" dirty="0"/>
              <a:t>LC3- Learning Computer3 </a:t>
            </a:r>
          </a:p>
        </p:txBody>
      </p:sp>
      <p:sp>
        <p:nvSpPr>
          <p:cNvPr id="4" name="Footer Placeholder 3">
            <a:extLst>
              <a:ext uri="{FF2B5EF4-FFF2-40B4-BE49-F238E27FC236}">
                <a16:creationId xmlns:a16="http://schemas.microsoft.com/office/drawing/2014/main" id="{49E235CB-110F-6F4C-934C-7BCFB2A5A8A5}"/>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253510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C3B25-873B-AB4B-AB3C-08CE7E991CC6}"/>
              </a:ext>
            </a:extLst>
          </p:cNvPr>
          <p:cNvSpPr>
            <a:spLocks noGrp="1"/>
          </p:cNvSpPr>
          <p:nvPr>
            <p:ph type="ctrTitle"/>
          </p:nvPr>
        </p:nvSpPr>
        <p:spPr>
          <a:xfrm>
            <a:off x="611560" y="2564904"/>
            <a:ext cx="7772400" cy="1470025"/>
          </a:xfrm>
        </p:spPr>
        <p:txBody>
          <a:bodyPr/>
          <a:lstStyle/>
          <a:p>
            <a:r>
              <a:rPr lang="en-US" dirty="0">
                <a:solidFill>
                  <a:srgbClr val="0070C0"/>
                </a:solidFill>
              </a:rPr>
              <a:t>Introduction: Von Neumann Model</a:t>
            </a:r>
          </a:p>
        </p:txBody>
      </p:sp>
    </p:spTree>
    <p:extLst>
      <p:ext uri="{BB962C8B-B14F-4D97-AF65-F5344CB8AC3E}">
        <p14:creationId xmlns:p14="http://schemas.microsoft.com/office/powerpoint/2010/main" val="56125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3232-C94C-204D-A0A6-61AF0D2842F1}"/>
              </a:ext>
            </a:extLst>
          </p:cNvPr>
          <p:cNvSpPr>
            <a:spLocks noGrp="1"/>
          </p:cNvSpPr>
          <p:nvPr>
            <p:ph type="title"/>
          </p:nvPr>
        </p:nvSpPr>
        <p:spPr/>
        <p:txBody>
          <a:bodyPr/>
          <a:lstStyle/>
          <a:p>
            <a:r>
              <a:rPr lang="en-US" dirty="0"/>
              <a:t>Von Neumann Model</a:t>
            </a:r>
          </a:p>
        </p:txBody>
      </p:sp>
      <p:sp>
        <p:nvSpPr>
          <p:cNvPr id="3" name="Content Placeholder 2">
            <a:extLst>
              <a:ext uri="{FF2B5EF4-FFF2-40B4-BE49-F238E27FC236}">
                <a16:creationId xmlns:a16="http://schemas.microsoft.com/office/drawing/2014/main" id="{D814D3C6-3976-6349-8A96-9FDE103A10D1}"/>
              </a:ext>
            </a:extLst>
          </p:cNvPr>
          <p:cNvSpPr>
            <a:spLocks noGrp="1"/>
          </p:cNvSpPr>
          <p:nvPr>
            <p:ph idx="1"/>
          </p:nvPr>
        </p:nvSpPr>
        <p:spPr>
          <a:xfrm>
            <a:off x="396875" y="1196752"/>
            <a:ext cx="8135565" cy="5184576"/>
          </a:xfrm>
        </p:spPr>
        <p:txBody>
          <a:bodyPr/>
          <a:lstStyle/>
          <a:p>
            <a:pPr>
              <a:buFont typeface="Wingdings" charset="2"/>
              <a:buChar char="n"/>
              <a:defRPr/>
            </a:pPr>
            <a:r>
              <a:rPr lang="en-US" altLang="en-US" dirty="0">
                <a:ea typeface="ＭＳ Ｐゴシック" charset="-128"/>
              </a:rPr>
              <a:t>John von Neumann proposed </a:t>
            </a:r>
            <a:r>
              <a:rPr lang="en-US" altLang="en-US" dirty="0">
                <a:solidFill>
                  <a:srgbClr val="C00000"/>
                </a:solidFill>
                <a:ea typeface="ＭＳ Ｐゴシック" charset="-128"/>
              </a:rPr>
              <a:t>a fundamental model </a:t>
            </a:r>
            <a:r>
              <a:rPr lang="en-US" altLang="en-US" dirty="0">
                <a:ea typeface="ＭＳ Ｐゴシック" charset="-128"/>
              </a:rPr>
              <a:t>in 1946</a:t>
            </a:r>
          </a:p>
          <a:p>
            <a:pPr>
              <a:buFont typeface="Wingdings" charset="2"/>
              <a:buChar char="n"/>
              <a:defRPr/>
            </a:pPr>
            <a:endParaRPr lang="en-US" altLang="en-US" dirty="0">
              <a:ea typeface="ＭＳ Ｐゴシック" charset="-128"/>
            </a:endParaRPr>
          </a:p>
          <a:p>
            <a:pPr>
              <a:buFont typeface="Wingdings" charset="2"/>
              <a:buChar char="n"/>
              <a:defRPr/>
            </a:pPr>
            <a:r>
              <a:rPr lang="en-US" altLang="en-US" dirty="0">
                <a:ea typeface="ＭＳ Ｐゴシック" charset="-128"/>
              </a:rPr>
              <a:t>It consists of 5 parts</a:t>
            </a:r>
          </a:p>
          <a:p>
            <a:pPr lvl="1">
              <a:defRPr/>
            </a:pPr>
            <a:r>
              <a:rPr lang="en-US" altLang="en-US" dirty="0">
                <a:ea typeface="ＭＳ Ｐゴシック" charset="-128"/>
              </a:rPr>
              <a:t>Memory</a:t>
            </a:r>
          </a:p>
          <a:p>
            <a:pPr lvl="1">
              <a:defRPr/>
            </a:pPr>
            <a:r>
              <a:rPr lang="en-US" altLang="en-US" dirty="0">
                <a:ea typeface="ＭＳ Ｐゴシック" charset="-128"/>
              </a:rPr>
              <a:t>Processing unit</a:t>
            </a:r>
          </a:p>
          <a:p>
            <a:pPr lvl="1">
              <a:defRPr/>
            </a:pPr>
            <a:r>
              <a:rPr lang="en-US" altLang="en-US" dirty="0">
                <a:ea typeface="ＭＳ Ｐゴシック" charset="-128"/>
              </a:rPr>
              <a:t>Input</a:t>
            </a:r>
          </a:p>
          <a:p>
            <a:pPr lvl="1">
              <a:defRPr/>
            </a:pPr>
            <a:r>
              <a:rPr lang="en-US" altLang="en-US" dirty="0">
                <a:ea typeface="ＭＳ Ｐゴシック" charset="-128"/>
              </a:rPr>
              <a:t>Output</a:t>
            </a:r>
          </a:p>
          <a:p>
            <a:pPr lvl="1">
              <a:defRPr/>
            </a:pPr>
            <a:r>
              <a:rPr lang="en-US" altLang="en-US" dirty="0">
                <a:ea typeface="ＭＳ Ｐゴシック" charset="-128"/>
              </a:rPr>
              <a:t>Control unit</a:t>
            </a:r>
          </a:p>
          <a:p>
            <a:endParaRPr lang="en-US" dirty="0"/>
          </a:p>
        </p:txBody>
      </p:sp>
      <p:pic>
        <p:nvPicPr>
          <p:cNvPr id="5" name="Picture 4">
            <a:extLst>
              <a:ext uri="{FF2B5EF4-FFF2-40B4-BE49-F238E27FC236}">
                <a16:creationId xmlns:a16="http://schemas.microsoft.com/office/drawing/2014/main" id="{1B733973-0839-744F-B52D-E2AAD6E401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61850" y="2276872"/>
            <a:ext cx="1401763"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1154AF8-4F31-394B-9FB0-3FAEECCC3A31}"/>
              </a:ext>
            </a:extLst>
          </p:cNvPr>
          <p:cNvSpPr txBox="1">
            <a:spLocks noChangeArrowheads="1"/>
          </p:cNvSpPr>
          <p:nvPr/>
        </p:nvSpPr>
        <p:spPr bwMode="auto">
          <a:xfrm>
            <a:off x="4529137" y="4997017"/>
            <a:ext cx="40799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lvl="1"/>
            <a:r>
              <a:rPr lang="en-US" altLang="en-US" sz="1400" dirty="0"/>
              <a:t>Burks, Goldstein, von Neumann, </a:t>
            </a:r>
          </a:p>
          <a:p>
            <a:pPr marL="0" lvl="1"/>
            <a:r>
              <a:rPr lang="en-US" altLang="en-US" sz="1400" dirty="0">
                <a:solidFill>
                  <a:srgbClr val="0070C0"/>
                </a:solidFill>
              </a:rPr>
              <a:t>“</a:t>
            </a:r>
            <a:r>
              <a:rPr lang="en-US" altLang="ja-JP" sz="1400" dirty="0">
                <a:solidFill>
                  <a:srgbClr val="0070C0"/>
                </a:solidFill>
              </a:rPr>
              <a:t>Preliminary discussion of the logical design </a:t>
            </a:r>
          </a:p>
          <a:p>
            <a:pPr marL="0" lvl="1"/>
            <a:r>
              <a:rPr lang="en-US" altLang="ja-JP" sz="1400" dirty="0">
                <a:solidFill>
                  <a:srgbClr val="0070C0"/>
                </a:solidFill>
              </a:rPr>
              <a:t>of an electronic computing instrument,</a:t>
            </a:r>
            <a:r>
              <a:rPr lang="en-US" altLang="en-US" sz="1400" dirty="0">
                <a:solidFill>
                  <a:srgbClr val="0070C0"/>
                </a:solidFill>
              </a:rPr>
              <a:t>”</a:t>
            </a:r>
            <a:r>
              <a:rPr lang="en-US" altLang="ja-JP" sz="1400" dirty="0"/>
              <a:t> 1946.</a:t>
            </a:r>
          </a:p>
          <a:p>
            <a:endParaRPr lang="en-US" altLang="en-US" sz="1400" dirty="0"/>
          </a:p>
        </p:txBody>
      </p:sp>
      <p:sp>
        <p:nvSpPr>
          <p:cNvPr id="7" name="TextBox 6">
            <a:extLst>
              <a:ext uri="{FF2B5EF4-FFF2-40B4-BE49-F238E27FC236}">
                <a16:creationId xmlns:a16="http://schemas.microsoft.com/office/drawing/2014/main" id="{D08942DF-F948-324A-B81B-CAD9BADABC42}"/>
              </a:ext>
            </a:extLst>
          </p:cNvPr>
          <p:cNvSpPr txBox="1"/>
          <p:nvPr/>
        </p:nvSpPr>
        <p:spPr>
          <a:xfrm>
            <a:off x="457200" y="6470650"/>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96426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38C92A02-971A-2049-8EAD-6B23E7954688}"/>
              </a:ext>
            </a:extLst>
          </p:cNvPr>
          <p:cNvSpPr>
            <a:spLocks noGrp="1" noChangeArrowheads="1"/>
          </p:cNvSpPr>
          <p:nvPr>
            <p:ph type="title" idx="4294967295"/>
          </p:nvPr>
        </p:nvSpPr>
        <p:spPr>
          <a:xfrm>
            <a:off x="228600" y="152400"/>
            <a:ext cx="8915400" cy="1066800"/>
          </a:xfrm>
        </p:spPr>
        <p:txBody>
          <a:bodyPr/>
          <a:lstStyle/>
          <a:p>
            <a:r>
              <a:rPr lang="en-US" altLang="en-US">
                <a:ea typeface="ＭＳ Ｐゴシック" panose="020B0600070205080204" pitchFamily="34" charset="-128"/>
              </a:rPr>
              <a:t>The Von Neumann Model</a:t>
            </a:r>
          </a:p>
        </p:txBody>
      </p:sp>
      <p:grpSp>
        <p:nvGrpSpPr>
          <p:cNvPr id="2" name="Group 1">
            <a:extLst>
              <a:ext uri="{FF2B5EF4-FFF2-40B4-BE49-F238E27FC236}">
                <a16:creationId xmlns:a16="http://schemas.microsoft.com/office/drawing/2014/main" id="{7E940DD3-8997-0B49-8B0E-59A9E1A32330}"/>
              </a:ext>
            </a:extLst>
          </p:cNvPr>
          <p:cNvGrpSpPr/>
          <p:nvPr/>
        </p:nvGrpSpPr>
        <p:grpSpPr>
          <a:xfrm>
            <a:off x="315913" y="1090613"/>
            <a:ext cx="8496300" cy="5126037"/>
            <a:chOff x="315913" y="1090613"/>
            <a:chExt cx="8496300" cy="5126037"/>
          </a:xfrm>
        </p:grpSpPr>
        <p:sp>
          <p:nvSpPr>
            <p:cNvPr id="51203" name="Rectangle 4">
              <a:extLst>
                <a:ext uri="{FF2B5EF4-FFF2-40B4-BE49-F238E27FC236}">
                  <a16:creationId xmlns:a16="http://schemas.microsoft.com/office/drawing/2014/main" id="{BE5E5F33-A17E-C94E-8CE8-B7DE11B61F29}"/>
                </a:ext>
              </a:extLst>
            </p:cNvPr>
            <p:cNvSpPr>
              <a:spLocks noChangeArrowheads="1"/>
            </p:cNvSpPr>
            <p:nvPr/>
          </p:nvSpPr>
          <p:spPr bwMode="auto">
            <a:xfrm>
              <a:off x="2871788" y="4830763"/>
              <a:ext cx="3390900" cy="13858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b="0">
                <a:latin typeface="Arial" panose="020B0604020202020204" pitchFamily="34" charset="0"/>
              </a:endParaRPr>
            </a:p>
          </p:txBody>
        </p:sp>
        <p:sp>
          <p:nvSpPr>
            <p:cNvPr id="51204" name="TextBox 7">
              <a:extLst>
                <a:ext uri="{FF2B5EF4-FFF2-40B4-BE49-F238E27FC236}">
                  <a16:creationId xmlns:a16="http://schemas.microsoft.com/office/drawing/2014/main" id="{018247B9-66D3-1C4A-A5D6-3A4A6695D1EE}"/>
                </a:ext>
              </a:extLst>
            </p:cNvPr>
            <p:cNvSpPr txBox="1">
              <a:spLocks noChangeArrowheads="1"/>
            </p:cNvSpPr>
            <p:nvPr/>
          </p:nvSpPr>
          <p:spPr bwMode="auto">
            <a:xfrm>
              <a:off x="3581400" y="5040313"/>
              <a:ext cx="1906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CONTROL UNIT</a:t>
              </a:r>
            </a:p>
          </p:txBody>
        </p:sp>
        <p:sp>
          <p:nvSpPr>
            <p:cNvPr id="51205" name="TextBox 8">
              <a:extLst>
                <a:ext uri="{FF2B5EF4-FFF2-40B4-BE49-F238E27FC236}">
                  <a16:creationId xmlns:a16="http://schemas.microsoft.com/office/drawing/2014/main" id="{DA2D0264-1ADC-064E-B10B-F760EAEC906C}"/>
                </a:ext>
              </a:extLst>
            </p:cNvPr>
            <p:cNvSpPr txBox="1">
              <a:spLocks noChangeArrowheads="1"/>
            </p:cNvSpPr>
            <p:nvPr/>
          </p:nvSpPr>
          <p:spPr bwMode="auto">
            <a:xfrm>
              <a:off x="3209925" y="5649913"/>
              <a:ext cx="105727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PC or IP</a:t>
              </a:r>
            </a:p>
          </p:txBody>
        </p:sp>
        <p:sp>
          <p:nvSpPr>
            <p:cNvPr id="51206" name="TextBox 9">
              <a:extLst>
                <a:ext uri="{FF2B5EF4-FFF2-40B4-BE49-F238E27FC236}">
                  <a16:creationId xmlns:a16="http://schemas.microsoft.com/office/drawing/2014/main" id="{02288351-F5AE-AE4E-8CFE-EB3B59B0D68F}"/>
                </a:ext>
              </a:extLst>
            </p:cNvPr>
            <p:cNvSpPr txBox="1">
              <a:spLocks noChangeArrowheads="1"/>
            </p:cNvSpPr>
            <p:nvPr/>
          </p:nvSpPr>
          <p:spPr bwMode="auto">
            <a:xfrm>
              <a:off x="4464050" y="5649913"/>
              <a:ext cx="147955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Inst Register</a:t>
              </a:r>
            </a:p>
          </p:txBody>
        </p:sp>
        <p:sp>
          <p:nvSpPr>
            <p:cNvPr id="51207" name="Rectangle 10">
              <a:extLst>
                <a:ext uri="{FF2B5EF4-FFF2-40B4-BE49-F238E27FC236}">
                  <a16:creationId xmlns:a16="http://schemas.microsoft.com/office/drawing/2014/main" id="{9C541C9F-566A-014F-B8C5-07A187180731}"/>
                </a:ext>
              </a:extLst>
            </p:cNvPr>
            <p:cNvSpPr>
              <a:spLocks noChangeArrowheads="1"/>
            </p:cNvSpPr>
            <p:nvPr/>
          </p:nvSpPr>
          <p:spPr bwMode="auto">
            <a:xfrm>
              <a:off x="2871788" y="2927350"/>
              <a:ext cx="3390900" cy="13858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51208" name="TextBox 11">
              <a:extLst>
                <a:ext uri="{FF2B5EF4-FFF2-40B4-BE49-F238E27FC236}">
                  <a16:creationId xmlns:a16="http://schemas.microsoft.com/office/drawing/2014/main" id="{276E08C1-BD4A-6147-9E74-56F4A3CFF66F}"/>
                </a:ext>
              </a:extLst>
            </p:cNvPr>
            <p:cNvSpPr txBox="1">
              <a:spLocks noChangeArrowheads="1"/>
            </p:cNvSpPr>
            <p:nvPr/>
          </p:nvSpPr>
          <p:spPr bwMode="auto">
            <a:xfrm>
              <a:off x="3427413" y="2982913"/>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PROCESSING UNIT</a:t>
              </a:r>
            </a:p>
          </p:txBody>
        </p:sp>
        <p:sp>
          <p:nvSpPr>
            <p:cNvPr id="14" name="Trapezoid 13">
              <a:extLst>
                <a:ext uri="{FF2B5EF4-FFF2-40B4-BE49-F238E27FC236}">
                  <a16:creationId xmlns:a16="http://schemas.microsoft.com/office/drawing/2014/main" id="{A1C6A5F5-8786-534F-9D0E-DC335765E819}"/>
                </a:ext>
              </a:extLst>
            </p:cNvPr>
            <p:cNvSpPr/>
            <p:nvPr/>
          </p:nvSpPr>
          <p:spPr bwMode="auto">
            <a:xfrm rot="10800000">
              <a:off x="3378200" y="3548063"/>
              <a:ext cx="914400" cy="490537"/>
            </a:xfrm>
            <a:prstGeom prst="trapezoi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b="0">
                <a:ea typeface="+mn-ea"/>
                <a:cs typeface="ＭＳ Ｐゴシック" charset="0"/>
              </a:endParaRPr>
            </a:p>
          </p:txBody>
        </p:sp>
        <p:sp>
          <p:nvSpPr>
            <p:cNvPr id="51210" name="TextBox 14">
              <a:extLst>
                <a:ext uri="{FF2B5EF4-FFF2-40B4-BE49-F238E27FC236}">
                  <a16:creationId xmlns:a16="http://schemas.microsoft.com/office/drawing/2014/main" id="{E29A0DE8-8379-2A42-8D4B-AF10BD7EA2D5}"/>
                </a:ext>
              </a:extLst>
            </p:cNvPr>
            <p:cNvSpPr txBox="1">
              <a:spLocks noChangeArrowheads="1"/>
            </p:cNvSpPr>
            <p:nvPr/>
          </p:nvSpPr>
          <p:spPr bwMode="auto">
            <a:xfrm>
              <a:off x="3519488" y="3586163"/>
              <a:ext cx="633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ALU</a:t>
              </a:r>
            </a:p>
          </p:txBody>
        </p:sp>
        <p:sp>
          <p:nvSpPr>
            <p:cNvPr id="51211" name="TextBox 15">
              <a:extLst>
                <a:ext uri="{FF2B5EF4-FFF2-40B4-BE49-F238E27FC236}">
                  <a16:creationId xmlns:a16="http://schemas.microsoft.com/office/drawing/2014/main" id="{BDC2AE95-2546-D945-B633-E356075A0570}"/>
                </a:ext>
              </a:extLst>
            </p:cNvPr>
            <p:cNvSpPr txBox="1">
              <a:spLocks noChangeArrowheads="1"/>
            </p:cNvSpPr>
            <p:nvPr/>
          </p:nvSpPr>
          <p:spPr bwMode="auto">
            <a:xfrm>
              <a:off x="4922838" y="3548063"/>
              <a:ext cx="82550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TEMP</a:t>
              </a:r>
            </a:p>
          </p:txBody>
        </p:sp>
        <p:sp>
          <p:nvSpPr>
            <p:cNvPr id="51212" name="Rectangle 16">
              <a:extLst>
                <a:ext uri="{FF2B5EF4-FFF2-40B4-BE49-F238E27FC236}">
                  <a16:creationId xmlns:a16="http://schemas.microsoft.com/office/drawing/2014/main" id="{7E5CE385-EF77-FF42-B299-A82C830B0E3E}"/>
                </a:ext>
              </a:extLst>
            </p:cNvPr>
            <p:cNvSpPr>
              <a:spLocks noChangeArrowheads="1"/>
            </p:cNvSpPr>
            <p:nvPr/>
          </p:nvSpPr>
          <p:spPr bwMode="auto">
            <a:xfrm>
              <a:off x="2871788" y="1090613"/>
              <a:ext cx="3390900" cy="13843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51213" name="TextBox 17">
              <a:extLst>
                <a:ext uri="{FF2B5EF4-FFF2-40B4-BE49-F238E27FC236}">
                  <a16:creationId xmlns:a16="http://schemas.microsoft.com/office/drawing/2014/main" id="{DD52D638-B97C-284B-B46B-AF9A892B39AA}"/>
                </a:ext>
              </a:extLst>
            </p:cNvPr>
            <p:cNvSpPr txBox="1">
              <a:spLocks noChangeArrowheads="1"/>
            </p:cNvSpPr>
            <p:nvPr/>
          </p:nvSpPr>
          <p:spPr bwMode="auto">
            <a:xfrm>
              <a:off x="3930650" y="1090613"/>
              <a:ext cx="1219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MEMORY</a:t>
              </a:r>
            </a:p>
          </p:txBody>
        </p:sp>
        <p:sp>
          <p:nvSpPr>
            <p:cNvPr id="51214" name="TextBox 18">
              <a:extLst>
                <a:ext uri="{FF2B5EF4-FFF2-40B4-BE49-F238E27FC236}">
                  <a16:creationId xmlns:a16="http://schemas.microsoft.com/office/drawing/2014/main" id="{1E333227-0B32-6446-9ABB-A18242DDBBC0}"/>
                </a:ext>
              </a:extLst>
            </p:cNvPr>
            <p:cNvSpPr txBox="1">
              <a:spLocks noChangeArrowheads="1"/>
            </p:cNvSpPr>
            <p:nvPr/>
          </p:nvSpPr>
          <p:spPr bwMode="auto">
            <a:xfrm>
              <a:off x="3705225" y="1533525"/>
              <a:ext cx="1724025"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Mem Addr Reg</a:t>
              </a:r>
            </a:p>
          </p:txBody>
        </p:sp>
        <p:sp>
          <p:nvSpPr>
            <p:cNvPr id="51215" name="TextBox 19">
              <a:extLst>
                <a:ext uri="{FF2B5EF4-FFF2-40B4-BE49-F238E27FC236}">
                  <a16:creationId xmlns:a16="http://schemas.microsoft.com/office/drawing/2014/main" id="{7C30F6BF-B128-2D49-B7DA-CD1760F617CB}"/>
                </a:ext>
              </a:extLst>
            </p:cNvPr>
            <p:cNvSpPr txBox="1">
              <a:spLocks noChangeArrowheads="1"/>
            </p:cNvSpPr>
            <p:nvPr/>
          </p:nvSpPr>
          <p:spPr bwMode="auto">
            <a:xfrm>
              <a:off x="3706813" y="1981200"/>
              <a:ext cx="1736725"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Mem Data Reg</a:t>
              </a:r>
            </a:p>
          </p:txBody>
        </p:sp>
        <p:sp>
          <p:nvSpPr>
            <p:cNvPr id="51216" name="Rectangle 20">
              <a:extLst>
                <a:ext uri="{FF2B5EF4-FFF2-40B4-BE49-F238E27FC236}">
                  <a16:creationId xmlns:a16="http://schemas.microsoft.com/office/drawing/2014/main" id="{53966684-9329-134E-8E94-5952A81944D8}"/>
                </a:ext>
              </a:extLst>
            </p:cNvPr>
            <p:cNvSpPr>
              <a:spLocks noChangeArrowheads="1"/>
            </p:cNvSpPr>
            <p:nvPr/>
          </p:nvSpPr>
          <p:spPr bwMode="auto">
            <a:xfrm>
              <a:off x="315913" y="2503488"/>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51217" name="Rectangle 21">
              <a:extLst>
                <a:ext uri="{FF2B5EF4-FFF2-40B4-BE49-F238E27FC236}">
                  <a16:creationId xmlns:a16="http://schemas.microsoft.com/office/drawing/2014/main" id="{FFF334D4-074A-ED4D-BF65-031729D96014}"/>
                </a:ext>
              </a:extLst>
            </p:cNvPr>
            <p:cNvSpPr>
              <a:spLocks noChangeArrowheads="1"/>
            </p:cNvSpPr>
            <p:nvPr/>
          </p:nvSpPr>
          <p:spPr bwMode="auto">
            <a:xfrm>
              <a:off x="7205663" y="2503488"/>
              <a:ext cx="1606550"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51218" name="TextBox 22">
              <a:extLst>
                <a:ext uri="{FF2B5EF4-FFF2-40B4-BE49-F238E27FC236}">
                  <a16:creationId xmlns:a16="http://schemas.microsoft.com/office/drawing/2014/main" id="{39CBC67B-6F4C-194D-A8BB-72F8AB1FBC92}"/>
                </a:ext>
              </a:extLst>
            </p:cNvPr>
            <p:cNvSpPr txBox="1">
              <a:spLocks noChangeArrowheads="1"/>
            </p:cNvSpPr>
            <p:nvPr/>
          </p:nvSpPr>
          <p:spPr bwMode="auto">
            <a:xfrm>
              <a:off x="609600" y="2960688"/>
              <a:ext cx="1000125"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dirty="0">
                  <a:latin typeface="Arial" panose="020B0604020202020204" pitchFamily="34" charset="0"/>
                </a:rPr>
                <a:t>INPUT</a:t>
              </a:r>
            </a:p>
            <a:p>
              <a:pPr eaLnBrk="1" hangingPunct="1">
                <a:spcBef>
                  <a:spcPct val="0"/>
                </a:spcBef>
                <a:buClrTx/>
                <a:buSzTx/>
                <a:buFontTx/>
                <a:buNone/>
              </a:pPr>
              <a:endParaRPr lang="en-US" altLang="en-US" sz="1400" b="0" dirty="0">
                <a:latin typeface="Arial" panose="020B0604020202020204" pitchFamily="34" charset="0"/>
              </a:endParaRPr>
            </a:p>
            <a:p>
              <a:pPr eaLnBrk="1" hangingPunct="1">
                <a:spcBef>
                  <a:spcPct val="0"/>
                </a:spcBef>
                <a:buClrTx/>
                <a:buSzTx/>
                <a:buFontTx/>
                <a:buNone/>
              </a:pPr>
              <a:r>
                <a:rPr lang="en-US" altLang="en-US" sz="1400" b="0" dirty="0">
                  <a:latin typeface="Arial" panose="020B0604020202020204" pitchFamily="34" charset="0"/>
                </a:rPr>
                <a:t>Keyboard,</a:t>
              </a:r>
            </a:p>
            <a:p>
              <a:pPr eaLnBrk="1" hangingPunct="1">
                <a:spcBef>
                  <a:spcPct val="0"/>
                </a:spcBef>
                <a:buClrTx/>
                <a:buSzTx/>
                <a:buFontTx/>
                <a:buNone/>
              </a:pPr>
              <a:r>
                <a:rPr lang="en-US" altLang="en-US" sz="1400" b="0" dirty="0">
                  <a:latin typeface="Arial" panose="020B0604020202020204" pitchFamily="34" charset="0"/>
                </a:rPr>
                <a:t>Mouse,</a:t>
              </a:r>
            </a:p>
            <a:p>
              <a:pPr eaLnBrk="1" hangingPunct="1">
                <a:spcBef>
                  <a:spcPct val="0"/>
                </a:spcBef>
                <a:buClrTx/>
                <a:buSzTx/>
                <a:buFontTx/>
                <a:buNone/>
              </a:pPr>
              <a:r>
                <a:rPr lang="en-US" altLang="en-US" sz="1400" b="0" dirty="0">
                  <a:latin typeface="Arial" panose="020B0604020202020204" pitchFamily="34" charset="0"/>
                </a:rPr>
                <a:t>Disk</a:t>
              </a:r>
              <a:r>
                <a:rPr lang="mr-IN" altLang="en-US" sz="1400" b="0" dirty="0">
                  <a:latin typeface="Arial" panose="020B0604020202020204" pitchFamily="34" charset="0"/>
                </a:rPr>
                <a:t>…</a:t>
              </a:r>
              <a:endParaRPr lang="en-US" altLang="en-US" sz="1400" b="0" dirty="0">
                <a:latin typeface="Arial" panose="020B0604020202020204" pitchFamily="34" charset="0"/>
              </a:endParaRPr>
            </a:p>
          </p:txBody>
        </p:sp>
        <p:sp>
          <p:nvSpPr>
            <p:cNvPr id="51219" name="TextBox 23">
              <a:extLst>
                <a:ext uri="{FF2B5EF4-FFF2-40B4-BE49-F238E27FC236}">
                  <a16:creationId xmlns:a16="http://schemas.microsoft.com/office/drawing/2014/main" id="{973C5EB7-9BF8-D445-8088-F7D078F30020}"/>
                </a:ext>
              </a:extLst>
            </p:cNvPr>
            <p:cNvSpPr txBox="1">
              <a:spLocks noChangeArrowheads="1"/>
            </p:cNvSpPr>
            <p:nvPr/>
          </p:nvSpPr>
          <p:spPr bwMode="auto">
            <a:xfrm>
              <a:off x="7467600" y="2960688"/>
              <a:ext cx="1133475"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dirty="0">
                  <a:latin typeface="Arial" panose="020B0604020202020204" pitchFamily="34" charset="0"/>
                </a:rPr>
                <a:t>OUTPUT</a:t>
              </a:r>
            </a:p>
            <a:p>
              <a:pPr eaLnBrk="1" hangingPunct="1">
                <a:spcBef>
                  <a:spcPct val="0"/>
                </a:spcBef>
                <a:buClrTx/>
                <a:buSzTx/>
                <a:buFontTx/>
                <a:buNone/>
              </a:pPr>
              <a:endParaRPr lang="en-US" altLang="en-US" sz="1400" b="0" dirty="0">
                <a:latin typeface="Arial" panose="020B0604020202020204" pitchFamily="34" charset="0"/>
              </a:endParaRPr>
            </a:p>
            <a:p>
              <a:pPr eaLnBrk="1" hangingPunct="1">
                <a:spcBef>
                  <a:spcPct val="0"/>
                </a:spcBef>
                <a:buClrTx/>
                <a:buSzTx/>
                <a:buFontTx/>
                <a:buNone/>
              </a:pPr>
              <a:r>
                <a:rPr lang="en-US" altLang="en-US" sz="1400" b="0" dirty="0">
                  <a:latin typeface="Arial" panose="020B0604020202020204" pitchFamily="34" charset="0"/>
                </a:rPr>
                <a:t>Monitor, </a:t>
              </a:r>
            </a:p>
            <a:p>
              <a:pPr eaLnBrk="1" hangingPunct="1">
                <a:spcBef>
                  <a:spcPct val="0"/>
                </a:spcBef>
                <a:buClrTx/>
                <a:buSzTx/>
                <a:buFontTx/>
                <a:buNone/>
              </a:pPr>
              <a:r>
                <a:rPr lang="en-US" altLang="en-US" sz="1400" b="0" dirty="0">
                  <a:latin typeface="Arial" panose="020B0604020202020204" pitchFamily="34" charset="0"/>
                </a:rPr>
                <a:t>Printer, </a:t>
              </a:r>
            </a:p>
            <a:p>
              <a:pPr eaLnBrk="1" hangingPunct="1">
                <a:spcBef>
                  <a:spcPct val="0"/>
                </a:spcBef>
                <a:buClrTx/>
                <a:buSzTx/>
                <a:buFontTx/>
                <a:buNone/>
              </a:pPr>
              <a:r>
                <a:rPr lang="en-US" altLang="en-US" sz="1400" b="0" dirty="0">
                  <a:latin typeface="Arial" panose="020B0604020202020204" pitchFamily="34" charset="0"/>
                </a:rPr>
                <a:t>Disk</a:t>
              </a:r>
              <a:r>
                <a:rPr lang="mr-IN" altLang="en-US" sz="1400" b="0" dirty="0">
                  <a:latin typeface="Arial" panose="020B0604020202020204" pitchFamily="34" charset="0"/>
                </a:rPr>
                <a:t>…</a:t>
              </a:r>
              <a:endParaRPr lang="en-US" altLang="en-US" sz="1400" b="0" dirty="0">
                <a:latin typeface="Arial" panose="020B0604020202020204" pitchFamily="34" charset="0"/>
              </a:endParaRPr>
            </a:p>
          </p:txBody>
        </p:sp>
        <p:cxnSp>
          <p:nvCxnSpPr>
            <p:cNvPr id="51220" name="Straight Arrow Connector 25">
              <a:extLst>
                <a:ext uri="{FF2B5EF4-FFF2-40B4-BE49-F238E27FC236}">
                  <a16:creationId xmlns:a16="http://schemas.microsoft.com/office/drawing/2014/main" id="{163B5AAF-749F-DD4D-8C93-6D0A6601B5DA}"/>
                </a:ext>
              </a:extLst>
            </p:cNvPr>
            <p:cNvCxnSpPr>
              <a:cxnSpLocks noChangeShapeType="1"/>
            </p:cNvCxnSpPr>
            <p:nvPr/>
          </p:nvCxnSpPr>
          <p:spPr bwMode="auto">
            <a:xfrm rot="5400000">
              <a:off x="3703638" y="2701925"/>
              <a:ext cx="45243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1" name="Straight Arrow Connector 29">
              <a:extLst>
                <a:ext uri="{FF2B5EF4-FFF2-40B4-BE49-F238E27FC236}">
                  <a16:creationId xmlns:a16="http://schemas.microsoft.com/office/drawing/2014/main" id="{AF968415-875B-4442-A080-2A645F2C6C99}"/>
                </a:ext>
              </a:extLst>
            </p:cNvPr>
            <p:cNvCxnSpPr>
              <a:cxnSpLocks noChangeShapeType="1"/>
            </p:cNvCxnSpPr>
            <p:nvPr/>
          </p:nvCxnSpPr>
          <p:spPr bwMode="auto">
            <a:xfrm rot="5400000" flipH="1" flipV="1">
              <a:off x="4922838" y="2701925"/>
              <a:ext cx="45243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2" name="Straight Connector 31">
              <a:extLst>
                <a:ext uri="{FF2B5EF4-FFF2-40B4-BE49-F238E27FC236}">
                  <a16:creationId xmlns:a16="http://schemas.microsoft.com/office/drawing/2014/main" id="{7522617D-8BCB-8440-A9CC-C029D8EED67A}"/>
                </a:ext>
              </a:extLst>
            </p:cNvPr>
            <p:cNvCxnSpPr>
              <a:cxnSpLocks noChangeShapeType="1"/>
              <a:stCxn id="51216" idx="0"/>
            </p:cNvCxnSpPr>
            <p:nvPr/>
          </p:nvCxnSpPr>
          <p:spPr bwMode="auto">
            <a:xfrm rot="16200000" flipV="1">
              <a:off x="632618" y="2018507"/>
              <a:ext cx="969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23" name="Straight Arrow Connector 33">
              <a:extLst>
                <a:ext uri="{FF2B5EF4-FFF2-40B4-BE49-F238E27FC236}">
                  <a16:creationId xmlns:a16="http://schemas.microsoft.com/office/drawing/2014/main" id="{4376D0F7-47BE-054F-B300-BC7381935B6F}"/>
                </a:ext>
              </a:extLst>
            </p:cNvPr>
            <p:cNvCxnSpPr>
              <a:cxnSpLocks noChangeShapeType="1"/>
            </p:cNvCxnSpPr>
            <p:nvPr/>
          </p:nvCxnSpPr>
          <p:spPr bwMode="auto">
            <a:xfrm>
              <a:off x="1117600" y="1533525"/>
              <a:ext cx="1754188"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4" name="Straight Connector 35">
              <a:extLst>
                <a:ext uri="{FF2B5EF4-FFF2-40B4-BE49-F238E27FC236}">
                  <a16:creationId xmlns:a16="http://schemas.microsoft.com/office/drawing/2014/main" id="{4F30B744-16C5-FD4A-B6D6-2B96B792B74C}"/>
                </a:ext>
              </a:extLst>
            </p:cNvPr>
            <p:cNvCxnSpPr>
              <a:cxnSpLocks noChangeShapeType="1"/>
            </p:cNvCxnSpPr>
            <p:nvPr/>
          </p:nvCxnSpPr>
          <p:spPr bwMode="auto">
            <a:xfrm>
              <a:off x="6262688" y="1533525"/>
              <a:ext cx="1727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25" name="Straight Arrow Connector 37">
              <a:extLst>
                <a:ext uri="{FF2B5EF4-FFF2-40B4-BE49-F238E27FC236}">
                  <a16:creationId xmlns:a16="http://schemas.microsoft.com/office/drawing/2014/main" id="{A3BCA913-175E-B846-AF25-4027E0083F74}"/>
                </a:ext>
              </a:extLst>
            </p:cNvPr>
            <p:cNvCxnSpPr>
              <a:cxnSpLocks noChangeShapeType="1"/>
              <a:endCxn id="51217" idx="0"/>
            </p:cNvCxnSpPr>
            <p:nvPr/>
          </p:nvCxnSpPr>
          <p:spPr bwMode="auto">
            <a:xfrm rot="16200000" flipH="1">
              <a:off x="7515225" y="2009776"/>
              <a:ext cx="968375" cy="190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6" name="Straight Arrow Connector 39">
              <a:extLst>
                <a:ext uri="{FF2B5EF4-FFF2-40B4-BE49-F238E27FC236}">
                  <a16:creationId xmlns:a16="http://schemas.microsoft.com/office/drawing/2014/main" id="{32ABB3D2-455F-0448-830B-6051A654D01F}"/>
                </a:ext>
              </a:extLst>
            </p:cNvPr>
            <p:cNvCxnSpPr>
              <a:cxnSpLocks noChangeShapeType="1"/>
            </p:cNvCxnSpPr>
            <p:nvPr/>
          </p:nvCxnSpPr>
          <p:spPr bwMode="auto">
            <a:xfrm rot="5400000" flipH="1" flipV="1">
              <a:off x="3506787" y="4541837"/>
              <a:ext cx="515938" cy="1587"/>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27" name="Straight Arrow Connector 41">
              <a:extLst>
                <a:ext uri="{FF2B5EF4-FFF2-40B4-BE49-F238E27FC236}">
                  <a16:creationId xmlns:a16="http://schemas.microsoft.com/office/drawing/2014/main" id="{1EC844E1-FC41-104F-856F-2D57FCDB0598}"/>
                </a:ext>
              </a:extLst>
            </p:cNvPr>
            <p:cNvCxnSpPr>
              <a:cxnSpLocks noChangeShapeType="1"/>
            </p:cNvCxnSpPr>
            <p:nvPr/>
          </p:nvCxnSpPr>
          <p:spPr bwMode="auto">
            <a:xfrm rot="10800000">
              <a:off x="1801813" y="4545013"/>
              <a:ext cx="1069975" cy="747712"/>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28" name="Straight Arrow Connector 43">
              <a:extLst>
                <a:ext uri="{FF2B5EF4-FFF2-40B4-BE49-F238E27FC236}">
                  <a16:creationId xmlns:a16="http://schemas.microsoft.com/office/drawing/2014/main" id="{058B5FAC-DFCE-134C-B11F-DAD45A531756}"/>
                </a:ext>
              </a:extLst>
            </p:cNvPr>
            <p:cNvCxnSpPr>
              <a:cxnSpLocks noChangeShapeType="1"/>
            </p:cNvCxnSpPr>
            <p:nvPr/>
          </p:nvCxnSpPr>
          <p:spPr bwMode="auto">
            <a:xfrm flipV="1">
              <a:off x="6262688" y="4545013"/>
              <a:ext cx="1062037" cy="747712"/>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29" name="Straight Connector 45">
              <a:extLst>
                <a:ext uri="{FF2B5EF4-FFF2-40B4-BE49-F238E27FC236}">
                  <a16:creationId xmlns:a16="http://schemas.microsoft.com/office/drawing/2014/main" id="{34AF3492-DE1F-A44B-A01F-E743533129A9}"/>
                </a:ext>
              </a:extLst>
            </p:cNvPr>
            <p:cNvCxnSpPr>
              <a:cxnSpLocks noChangeShapeType="1"/>
            </p:cNvCxnSpPr>
            <p:nvPr/>
          </p:nvCxnSpPr>
          <p:spPr bwMode="auto">
            <a:xfrm rot="16200000" flipV="1">
              <a:off x="2368550" y="4327526"/>
              <a:ext cx="517525" cy="48895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30" name="Straight Connector 47">
              <a:extLst>
                <a:ext uri="{FF2B5EF4-FFF2-40B4-BE49-F238E27FC236}">
                  <a16:creationId xmlns:a16="http://schemas.microsoft.com/office/drawing/2014/main" id="{F9E3B1E1-9A24-024E-9CC8-7F62AE4D6713}"/>
                </a:ext>
              </a:extLst>
            </p:cNvPr>
            <p:cNvCxnSpPr>
              <a:cxnSpLocks noChangeShapeType="1"/>
            </p:cNvCxnSpPr>
            <p:nvPr/>
          </p:nvCxnSpPr>
          <p:spPr bwMode="auto">
            <a:xfrm rot="5400000" flipH="1" flipV="1">
              <a:off x="1418432" y="3348831"/>
              <a:ext cx="1930400" cy="1587"/>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31" name="Straight Arrow Connector 49">
              <a:extLst>
                <a:ext uri="{FF2B5EF4-FFF2-40B4-BE49-F238E27FC236}">
                  <a16:creationId xmlns:a16="http://schemas.microsoft.com/office/drawing/2014/main" id="{07B30169-887D-EB4E-AF2A-DD4452E1197E}"/>
                </a:ext>
              </a:extLst>
            </p:cNvPr>
            <p:cNvCxnSpPr>
              <a:cxnSpLocks noChangeShapeType="1"/>
            </p:cNvCxnSpPr>
            <p:nvPr/>
          </p:nvCxnSpPr>
          <p:spPr bwMode="auto">
            <a:xfrm flipV="1">
              <a:off x="2384425" y="2244725"/>
              <a:ext cx="487363" cy="139700"/>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32" name="Straight Arrow Connector 53">
              <a:extLst>
                <a:ext uri="{FF2B5EF4-FFF2-40B4-BE49-F238E27FC236}">
                  <a16:creationId xmlns:a16="http://schemas.microsoft.com/office/drawing/2014/main" id="{8099A8CE-EB53-A545-B5E4-A16AE21B4CCD}"/>
                </a:ext>
              </a:extLst>
            </p:cNvPr>
            <p:cNvCxnSpPr>
              <a:cxnSpLocks noChangeShapeType="1"/>
            </p:cNvCxnSpPr>
            <p:nvPr/>
          </p:nvCxnSpPr>
          <p:spPr bwMode="auto">
            <a:xfrm rot="5400000">
              <a:off x="4892675" y="4572000"/>
              <a:ext cx="515938"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4" name="TextBox 33">
            <a:extLst>
              <a:ext uri="{FF2B5EF4-FFF2-40B4-BE49-F238E27FC236}">
                <a16:creationId xmlns:a16="http://schemas.microsoft.com/office/drawing/2014/main" id="{34BE244E-F62E-B24F-97FE-A6DA8830F0F8}"/>
              </a:ext>
            </a:extLst>
          </p:cNvPr>
          <p:cNvSpPr txBox="1"/>
          <p:nvPr/>
        </p:nvSpPr>
        <p:spPr>
          <a:xfrm>
            <a:off x="457200" y="6470650"/>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936282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A284E47D-00E6-5D49-B46C-80CD010A6883}"/>
              </a:ext>
            </a:extLst>
          </p:cNvPr>
          <p:cNvSpPr>
            <a:spLocks noGrp="1" noChangeArrowheads="1"/>
          </p:cNvSpPr>
          <p:nvPr>
            <p:ph type="title" idx="4294967295"/>
          </p:nvPr>
        </p:nvSpPr>
        <p:spPr>
          <a:xfrm>
            <a:off x="228600" y="152400"/>
            <a:ext cx="8915400" cy="1066800"/>
          </a:xfrm>
        </p:spPr>
        <p:txBody>
          <a:bodyPr/>
          <a:lstStyle/>
          <a:p>
            <a:r>
              <a:rPr lang="en-US" altLang="en-US" dirty="0">
                <a:ea typeface="ＭＳ Ｐゴシック" panose="020B0600070205080204" pitchFamily="34" charset="-128"/>
              </a:rPr>
              <a:t>The Von Neumann Model</a:t>
            </a:r>
          </a:p>
        </p:txBody>
      </p:sp>
      <p:sp>
        <p:nvSpPr>
          <p:cNvPr id="52227" name="Rectangle 4">
            <a:extLst>
              <a:ext uri="{FF2B5EF4-FFF2-40B4-BE49-F238E27FC236}">
                <a16:creationId xmlns:a16="http://schemas.microsoft.com/office/drawing/2014/main" id="{A41FB66F-E44F-4F47-A4E8-B273115D3209}"/>
              </a:ext>
            </a:extLst>
          </p:cNvPr>
          <p:cNvSpPr>
            <a:spLocks noChangeArrowheads="1"/>
          </p:cNvSpPr>
          <p:nvPr/>
        </p:nvSpPr>
        <p:spPr bwMode="auto">
          <a:xfrm>
            <a:off x="2871788" y="4830763"/>
            <a:ext cx="3390900" cy="13858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b="0">
              <a:latin typeface="Calibri" panose="020F0502020204030204" pitchFamily="34" charset="0"/>
              <a:cs typeface="Calibri" panose="020F0502020204030204" pitchFamily="34" charset="0"/>
            </a:endParaRPr>
          </a:p>
        </p:txBody>
      </p:sp>
      <p:sp>
        <p:nvSpPr>
          <p:cNvPr id="52228" name="TextBox 7">
            <a:extLst>
              <a:ext uri="{FF2B5EF4-FFF2-40B4-BE49-F238E27FC236}">
                <a16:creationId xmlns:a16="http://schemas.microsoft.com/office/drawing/2014/main" id="{8FE47828-B582-E943-BB26-36E7C4232226}"/>
              </a:ext>
            </a:extLst>
          </p:cNvPr>
          <p:cNvSpPr txBox="1">
            <a:spLocks noChangeArrowheads="1"/>
          </p:cNvSpPr>
          <p:nvPr/>
        </p:nvSpPr>
        <p:spPr bwMode="auto">
          <a:xfrm>
            <a:off x="3581400" y="5040313"/>
            <a:ext cx="16118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CONTROL UNIT</a:t>
            </a:r>
          </a:p>
        </p:txBody>
      </p:sp>
      <p:sp>
        <p:nvSpPr>
          <p:cNvPr id="52229" name="TextBox 8">
            <a:extLst>
              <a:ext uri="{FF2B5EF4-FFF2-40B4-BE49-F238E27FC236}">
                <a16:creationId xmlns:a16="http://schemas.microsoft.com/office/drawing/2014/main" id="{40083CD7-5215-0149-BEA5-9D5206D8FC7F}"/>
              </a:ext>
            </a:extLst>
          </p:cNvPr>
          <p:cNvSpPr txBox="1">
            <a:spLocks noChangeArrowheads="1"/>
          </p:cNvSpPr>
          <p:nvPr/>
        </p:nvSpPr>
        <p:spPr bwMode="auto">
          <a:xfrm>
            <a:off x="3209925" y="5649913"/>
            <a:ext cx="910827"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PC or IP</a:t>
            </a:r>
          </a:p>
        </p:txBody>
      </p:sp>
      <p:sp>
        <p:nvSpPr>
          <p:cNvPr id="52230" name="TextBox 9">
            <a:extLst>
              <a:ext uri="{FF2B5EF4-FFF2-40B4-BE49-F238E27FC236}">
                <a16:creationId xmlns:a16="http://schemas.microsoft.com/office/drawing/2014/main" id="{03D5470F-D556-434B-9269-698357A35F64}"/>
              </a:ext>
            </a:extLst>
          </p:cNvPr>
          <p:cNvSpPr txBox="1">
            <a:spLocks noChangeArrowheads="1"/>
          </p:cNvSpPr>
          <p:nvPr/>
        </p:nvSpPr>
        <p:spPr bwMode="auto">
          <a:xfrm>
            <a:off x="4464050" y="5649913"/>
            <a:ext cx="1336776"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Inst Register</a:t>
            </a:r>
          </a:p>
        </p:txBody>
      </p:sp>
      <p:sp>
        <p:nvSpPr>
          <p:cNvPr id="52231" name="Rectangle 10">
            <a:extLst>
              <a:ext uri="{FF2B5EF4-FFF2-40B4-BE49-F238E27FC236}">
                <a16:creationId xmlns:a16="http://schemas.microsoft.com/office/drawing/2014/main" id="{BC5AD66B-532A-C249-9FA8-11D1DE37561E}"/>
              </a:ext>
            </a:extLst>
          </p:cNvPr>
          <p:cNvSpPr>
            <a:spLocks noChangeArrowheads="1"/>
          </p:cNvSpPr>
          <p:nvPr/>
        </p:nvSpPr>
        <p:spPr bwMode="auto">
          <a:xfrm>
            <a:off x="2871788" y="2927350"/>
            <a:ext cx="3390900" cy="13858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Calibri" panose="020F0502020204030204" pitchFamily="34" charset="0"/>
              <a:cs typeface="Calibri" panose="020F0502020204030204" pitchFamily="34" charset="0"/>
            </a:endParaRPr>
          </a:p>
        </p:txBody>
      </p:sp>
      <p:sp>
        <p:nvSpPr>
          <p:cNvPr id="52232" name="TextBox 11">
            <a:extLst>
              <a:ext uri="{FF2B5EF4-FFF2-40B4-BE49-F238E27FC236}">
                <a16:creationId xmlns:a16="http://schemas.microsoft.com/office/drawing/2014/main" id="{E8B84009-6660-3E4C-A6D9-9EBDC5BD15F3}"/>
              </a:ext>
            </a:extLst>
          </p:cNvPr>
          <p:cNvSpPr txBox="1">
            <a:spLocks noChangeArrowheads="1"/>
          </p:cNvSpPr>
          <p:nvPr/>
        </p:nvSpPr>
        <p:spPr bwMode="auto">
          <a:xfrm>
            <a:off x="3427413" y="2982913"/>
            <a:ext cx="1895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PROCESSING UNIT</a:t>
            </a:r>
          </a:p>
        </p:txBody>
      </p:sp>
      <p:sp>
        <p:nvSpPr>
          <p:cNvPr id="14" name="Trapezoid 13">
            <a:extLst>
              <a:ext uri="{FF2B5EF4-FFF2-40B4-BE49-F238E27FC236}">
                <a16:creationId xmlns:a16="http://schemas.microsoft.com/office/drawing/2014/main" id="{D3D19755-CAE4-B946-B06A-F54FD1AEA70C}"/>
              </a:ext>
            </a:extLst>
          </p:cNvPr>
          <p:cNvSpPr/>
          <p:nvPr/>
        </p:nvSpPr>
        <p:spPr bwMode="auto">
          <a:xfrm rot="10800000">
            <a:off x="3378200" y="3548063"/>
            <a:ext cx="914400" cy="490537"/>
          </a:xfrm>
          <a:prstGeom prst="trapezoi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b="0">
              <a:latin typeface="Calibri" panose="020F0502020204030204" pitchFamily="34" charset="0"/>
              <a:cs typeface="Calibri" panose="020F0502020204030204" pitchFamily="34" charset="0"/>
            </a:endParaRPr>
          </a:p>
        </p:txBody>
      </p:sp>
      <p:sp>
        <p:nvSpPr>
          <p:cNvPr id="52234" name="TextBox 14">
            <a:extLst>
              <a:ext uri="{FF2B5EF4-FFF2-40B4-BE49-F238E27FC236}">
                <a16:creationId xmlns:a16="http://schemas.microsoft.com/office/drawing/2014/main" id="{7AA89D7D-CE1E-BF4C-9248-B6AE7CCCD9CB}"/>
              </a:ext>
            </a:extLst>
          </p:cNvPr>
          <p:cNvSpPr txBox="1">
            <a:spLocks noChangeArrowheads="1"/>
          </p:cNvSpPr>
          <p:nvPr/>
        </p:nvSpPr>
        <p:spPr bwMode="auto">
          <a:xfrm>
            <a:off x="3519488" y="3586163"/>
            <a:ext cx="55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ALU</a:t>
            </a:r>
          </a:p>
        </p:txBody>
      </p:sp>
      <p:sp>
        <p:nvSpPr>
          <p:cNvPr id="52235" name="TextBox 15">
            <a:extLst>
              <a:ext uri="{FF2B5EF4-FFF2-40B4-BE49-F238E27FC236}">
                <a16:creationId xmlns:a16="http://schemas.microsoft.com/office/drawing/2014/main" id="{F8E51D1E-8FC9-1A4F-BFDE-AB6B7F80B252}"/>
              </a:ext>
            </a:extLst>
          </p:cNvPr>
          <p:cNvSpPr txBox="1">
            <a:spLocks noChangeArrowheads="1"/>
          </p:cNvSpPr>
          <p:nvPr/>
        </p:nvSpPr>
        <p:spPr bwMode="auto">
          <a:xfrm>
            <a:off x="4922838" y="3548063"/>
            <a:ext cx="724878"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TEMP</a:t>
            </a:r>
          </a:p>
        </p:txBody>
      </p:sp>
      <p:sp>
        <p:nvSpPr>
          <p:cNvPr id="52236" name="Rectangle 16">
            <a:extLst>
              <a:ext uri="{FF2B5EF4-FFF2-40B4-BE49-F238E27FC236}">
                <a16:creationId xmlns:a16="http://schemas.microsoft.com/office/drawing/2014/main" id="{0D1C5761-7B78-4843-84C4-77F1F9ED6998}"/>
              </a:ext>
            </a:extLst>
          </p:cNvPr>
          <p:cNvSpPr>
            <a:spLocks noChangeArrowheads="1"/>
          </p:cNvSpPr>
          <p:nvPr/>
        </p:nvSpPr>
        <p:spPr bwMode="auto">
          <a:xfrm>
            <a:off x="2871788" y="1090613"/>
            <a:ext cx="3390900" cy="1384300"/>
          </a:xfrm>
          <a:prstGeom prst="rect">
            <a:avLst/>
          </a:prstGeom>
          <a:solidFill>
            <a:srgbClr val="00B050"/>
          </a:solidFill>
          <a:ln w="9525">
            <a:solidFill>
              <a:schemeClr val="tx1"/>
            </a:solidFill>
            <a:round/>
            <a:headEnd/>
            <a:tailEnd/>
          </a:ln>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solidFill>
                <a:srgbClr val="00B050"/>
              </a:solidFill>
              <a:latin typeface="Calibri" panose="020F0502020204030204" pitchFamily="34" charset="0"/>
              <a:cs typeface="Calibri" panose="020F0502020204030204" pitchFamily="34" charset="0"/>
            </a:endParaRPr>
          </a:p>
        </p:txBody>
      </p:sp>
      <p:sp>
        <p:nvSpPr>
          <p:cNvPr id="52237" name="TextBox 17">
            <a:extLst>
              <a:ext uri="{FF2B5EF4-FFF2-40B4-BE49-F238E27FC236}">
                <a16:creationId xmlns:a16="http://schemas.microsoft.com/office/drawing/2014/main" id="{74EEEFD9-AD41-BE47-B509-D8D833924662}"/>
              </a:ext>
            </a:extLst>
          </p:cNvPr>
          <p:cNvSpPr txBox="1">
            <a:spLocks noChangeArrowheads="1"/>
          </p:cNvSpPr>
          <p:nvPr/>
        </p:nvSpPr>
        <p:spPr bwMode="auto">
          <a:xfrm>
            <a:off x="3930650" y="1090613"/>
            <a:ext cx="10773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MEMORY</a:t>
            </a:r>
          </a:p>
        </p:txBody>
      </p:sp>
      <p:sp>
        <p:nvSpPr>
          <p:cNvPr id="19470" name="TextBox 18">
            <a:extLst>
              <a:ext uri="{FF2B5EF4-FFF2-40B4-BE49-F238E27FC236}">
                <a16:creationId xmlns:a16="http://schemas.microsoft.com/office/drawing/2014/main" id="{116A5C1F-73CD-1047-807E-B8B15FB76F0B}"/>
              </a:ext>
            </a:extLst>
          </p:cNvPr>
          <p:cNvSpPr txBox="1">
            <a:spLocks noChangeArrowheads="1"/>
          </p:cNvSpPr>
          <p:nvPr/>
        </p:nvSpPr>
        <p:spPr bwMode="auto">
          <a:xfrm>
            <a:off x="3705225" y="1533525"/>
            <a:ext cx="1589666" cy="369332"/>
          </a:xfrm>
          <a:prstGeom prst="rect">
            <a:avLst/>
          </a:prstGeom>
          <a:solidFill>
            <a:schemeClr val="accent2">
              <a:lumMod val="60000"/>
              <a:lumOff val="40000"/>
            </a:schemeClr>
          </a:solidFill>
          <a:ln w="9525">
            <a:solidFill>
              <a:schemeClr val="tx1"/>
            </a:solidFill>
            <a:miter lim="800000"/>
            <a:headEnd/>
            <a:tailEnd/>
          </a:ln>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defRPr/>
            </a:pPr>
            <a:r>
              <a:rPr lang="en-US" altLang="en-US" sz="1800" b="0" dirty="0">
                <a:latin typeface="Calibri" panose="020F0502020204030204" pitchFamily="34" charset="0"/>
                <a:cs typeface="Calibri" panose="020F0502020204030204" pitchFamily="34" charset="0"/>
              </a:rPr>
              <a:t>Mem </a:t>
            </a:r>
            <a:r>
              <a:rPr lang="en-US" altLang="en-US" sz="1800" b="0" dirty="0" err="1">
                <a:latin typeface="Calibri" panose="020F0502020204030204" pitchFamily="34" charset="0"/>
                <a:cs typeface="Calibri" panose="020F0502020204030204" pitchFamily="34" charset="0"/>
              </a:rPr>
              <a:t>Addr</a:t>
            </a:r>
            <a:r>
              <a:rPr lang="en-US" altLang="en-US" sz="1800" b="0" dirty="0">
                <a:latin typeface="Calibri" panose="020F0502020204030204" pitchFamily="34" charset="0"/>
                <a:cs typeface="Calibri" panose="020F0502020204030204" pitchFamily="34" charset="0"/>
              </a:rPr>
              <a:t> Reg</a:t>
            </a:r>
          </a:p>
        </p:txBody>
      </p:sp>
      <p:sp>
        <p:nvSpPr>
          <p:cNvPr id="19471" name="TextBox 19">
            <a:extLst>
              <a:ext uri="{FF2B5EF4-FFF2-40B4-BE49-F238E27FC236}">
                <a16:creationId xmlns:a16="http://schemas.microsoft.com/office/drawing/2014/main" id="{49C03080-ED44-3742-BC4C-9A5F48816806}"/>
              </a:ext>
            </a:extLst>
          </p:cNvPr>
          <p:cNvSpPr txBox="1">
            <a:spLocks noChangeArrowheads="1"/>
          </p:cNvSpPr>
          <p:nvPr/>
        </p:nvSpPr>
        <p:spPr bwMode="auto">
          <a:xfrm>
            <a:off x="3706813" y="1981200"/>
            <a:ext cx="1568699" cy="369332"/>
          </a:xfrm>
          <a:prstGeom prst="rect">
            <a:avLst/>
          </a:prstGeom>
          <a:solidFill>
            <a:schemeClr val="accent2">
              <a:lumMod val="60000"/>
              <a:lumOff val="40000"/>
            </a:schemeClr>
          </a:solidFill>
          <a:ln w="9525">
            <a:solidFill>
              <a:schemeClr val="tx1"/>
            </a:solidFill>
            <a:miter lim="800000"/>
            <a:headEnd/>
            <a:tailEnd/>
          </a:ln>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defRPr/>
            </a:pPr>
            <a:r>
              <a:rPr lang="en-US" altLang="en-US" sz="1800" b="0">
                <a:latin typeface="Calibri" panose="020F0502020204030204" pitchFamily="34" charset="0"/>
                <a:cs typeface="Calibri" panose="020F0502020204030204" pitchFamily="34" charset="0"/>
              </a:rPr>
              <a:t>Mem Data Reg</a:t>
            </a:r>
          </a:p>
        </p:txBody>
      </p:sp>
      <p:sp>
        <p:nvSpPr>
          <p:cNvPr id="52240" name="Rectangle 20">
            <a:extLst>
              <a:ext uri="{FF2B5EF4-FFF2-40B4-BE49-F238E27FC236}">
                <a16:creationId xmlns:a16="http://schemas.microsoft.com/office/drawing/2014/main" id="{F8A76CD9-BAB1-0E49-A2D8-E3D33A5A19D9}"/>
              </a:ext>
            </a:extLst>
          </p:cNvPr>
          <p:cNvSpPr>
            <a:spLocks noChangeArrowheads="1"/>
          </p:cNvSpPr>
          <p:nvPr/>
        </p:nvSpPr>
        <p:spPr bwMode="auto">
          <a:xfrm>
            <a:off x="315913" y="2503488"/>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Calibri" panose="020F0502020204030204" pitchFamily="34" charset="0"/>
              <a:cs typeface="Calibri" panose="020F0502020204030204" pitchFamily="34" charset="0"/>
            </a:endParaRPr>
          </a:p>
        </p:txBody>
      </p:sp>
      <p:sp>
        <p:nvSpPr>
          <p:cNvPr id="52241" name="Rectangle 21">
            <a:extLst>
              <a:ext uri="{FF2B5EF4-FFF2-40B4-BE49-F238E27FC236}">
                <a16:creationId xmlns:a16="http://schemas.microsoft.com/office/drawing/2014/main" id="{4782B961-9378-1F4B-A40D-15565118E1F9}"/>
              </a:ext>
            </a:extLst>
          </p:cNvPr>
          <p:cNvSpPr>
            <a:spLocks noChangeArrowheads="1"/>
          </p:cNvSpPr>
          <p:nvPr/>
        </p:nvSpPr>
        <p:spPr bwMode="auto">
          <a:xfrm>
            <a:off x="7205663" y="2503488"/>
            <a:ext cx="1606550"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Calibri" panose="020F0502020204030204" pitchFamily="34" charset="0"/>
              <a:cs typeface="Calibri" panose="020F0502020204030204" pitchFamily="34" charset="0"/>
            </a:endParaRPr>
          </a:p>
        </p:txBody>
      </p:sp>
      <p:sp>
        <p:nvSpPr>
          <p:cNvPr id="52242" name="TextBox 22">
            <a:extLst>
              <a:ext uri="{FF2B5EF4-FFF2-40B4-BE49-F238E27FC236}">
                <a16:creationId xmlns:a16="http://schemas.microsoft.com/office/drawing/2014/main" id="{B71F7834-2D40-8440-A8BC-71AFEBBE7BD0}"/>
              </a:ext>
            </a:extLst>
          </p:cNvPr>
          <p:cNvSpPr txBox="1">
            <a:spLocks noChangeArrowheads="1"/>
          </p:cNvSpPr>
          <p:nvPr/>
        </p:nvSpPr>
        <p:spPr bwMode="auto">
          <a:xfrm>
            <a:off x="609600" y="2960688"/>
            <a:ext cx="91999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dirty="0">
                <a:latin typeface="Calibri" panose="020F0502020204030204" pitchFamily="34" charset="0"/>
                <a:cs typeface="Calibri" panose="020F0502020204030204" pitchFamily="34" charset="0"/>
              </a:rPr>
              <a:t>INPUT</a:t>
            </a:r>
          </a:p>
          <a:p>
            <a:pPr eaLnBrk="1" hangingPunct="1">
              <a:spcBef>
                <a:spcPct val="0"/>
              </a:spcBef>
              <a:buClrTx/>
              <a:buSzTx/>
              <a:buFontTx/>
              <a:buNone/>
            </a:pPr>
            <a:endParaRPr lang="en-US" altLang="en-US" sz="1400" b="0" dirty="0">
              <a:latin typeface="Calibri" panose="020F0502020204030204" pitchFamily="34" charset="0"/>
              <a:cs typeface="Calibri" panose="020F0502020204030204" pitchFamily="34" charset="0"/>
            </a:endParaRPr>
          </a:p>
          <a:p>
            <a:pPr eaLnBrk="1" hangingPunct="1">
              <a:spcBef>
                <a:spcPct val="0"/>
              </a:spcBef>
              <a:buClrTx/>
              <a:buSzTx/>
              <a:buFontTx/>
              <a:buNone/>
            </a:pPr>
            <a:r>
              <a:rPr lang="en-US" altLang="en-US" sz="1400" b="0" dirty="0">
                <a:latin typeface="Calibri" panose="020F0502020204030204" pitchFamily="34" charset="0"/>
                <a:cs typeface="Calibri" panose="020F0502020204030204" pitchFamily="34" charset="0"/>
              </a:rPr>
              <a:t>Keyboard,</a:t>
            </a:r>
          </a:p>
          <a:p>
            <a:pPr eaLnBrk="1" hangingPunct="1">
              <a:spcBef>
                <a:spcPct val="0"/>
              </a:spcBef>
              <a:buClrTx/>
              <a:buSzTx/>
              <a:buFontTx/>
              <a:buNone/>
            </a:pPr>
            <a:r>
              <a:rPr lang="en-US" altLang="en-US" sz="1400" b="0" dirty="0">
                <a:latin typeface="Calibri" panose="020F0502020204030204" pitchFamily="34" charset="0"/>
                <a:cs typeface="Calibri" panose="020F0502020204030204" pitchFamily="34" charset="0"/>
              </a:rPr>
              <a:t>Mouse,</a:t>
            </a:r>
          </a:p>
          <a:p>
            <a:pPr eaLnBrk="1" hangingPunct="1">
              <a:spcBef>
                <a:spcPct val="0"/>
              </a:spcBef>
              <a:buClrTx/>
              <a:buSzTx/>
              <a:buFontTx/>
              <a:buNone/>
            </a:pPr>
            <a:r>
              <a:rPr lang="en-US" altLang="en-US" sz="1400" b="0" dirty="0">
                <a:latin typeface="Calibri" panose="020F0502020204030204" pitchFamily="34" charset="0"/>
                <a:cs typeface="Calibri" panose="020F0502020204030204" pitchFamily="34" charset="0"/>
              </a:rPr>
              <a:t>Disk</a:t>
            </a:r>
            <a:r>
              <a:rPr lang="mr-IN" altLang="en-US" sz="1400" b="0" dirty="0">
                <a:latin typeface="Calibri" panose="020F0502020204030204" pitchFamily="34" charset="0"/>
              </a:rPr>
              <a:t>…</a:t>
            </a:r>
            <a:endParaRPr lang="en-US" altLang="en-US" sz="1400" b="0" dirty="0">
              <a:latin typeface="Calibri" panose="020F0502020204030204" pitchFamily="34" charset="0"/>
              <a:cs typeface="Calibri" panose="020F0502020204030204" pitchFamily="34" charset="0"/>
            </a:endParaRPr>
          </a:p>
        </p:txBody>
      </p:sp>
      <p:sp>
        <p:nvSpPr>
          <p:cNvPr id="52243" name="TextBox 23">
            <a:extLst>
              <a:ext uri="{FF2B5EF4-FFF2-40B4-BE49-F238E27FC236}">
                <a16:creationId xmlns:a16="http://schemas.microsoft.com/office/drawing/2014/main" id="{BA01FF36-9F6A-B14C-B20F-5E5529FA6877}"/>
              </a:ext>
            </a:extLst>
          </p:cNvPr>
          <p:cNvSpPr txBox="1">
            <a:spLocks noChangeArrowheads="1"/>
          </p:cNvSpPr>
          <p:nvPr/>
        </p:nvSpPr>
        <p:spPr bwMode="auto">
          <a:xfrm>
            <a:off x="7467600" y="2960688"/>
            <a:ext cx="97494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Calibri" panose="020F0502020204030204" pitchFamily="34" charset="0"/>
                <a:cs typeface="Calibri" panose="020F0502020204030204" pitchFamily="34" charset="0"/>
              </a:rPr>
              <a:t>OUTPUT</a:t>
            </a:r>
          </a:p>
          <a:p>
            <a:pPr eaLnBrk="1" hangingPunct="1">
              <a:spcBef>
                <a:spcPct val="0"/>
              </a:spcBef>
              <a:buClrTx/>
              <a:buSzTx/>
              <a:buFontTx/>
              <a:buNone/>
            </a:pPr>
            <a:endParaRPr lang="en-US" altLang="en-US" sz="1400" b="0">
              <a:latin typeface="Calibri" panose="020F0502020204030204" pitchFamily="34" charset="0"/>
              <a:cs typeface="Calibri" panose="020F0502020204030204" pitchFamily="34" charset="0"/>
            </a:endParaRPr>
          </a:p>
          <a:p>
            <a:pPr eaLnBrk="1" hangingPunct="1">
              <a:spcBef>
                <a:spcPct val="0"/>
              </a:spcBef>
              <a:buClrTx/>
              <a:buSzTx/>
              <a:buFontTx/>
              <a:buNone/>
            </a:pPr>
            <a:r>
              <a:rPr lang="en-US" altLang="en-US" sz="1400" b="0">
                <a:latin typeface="Calibri" panose="020F0502020204030204" pitchFamily="34" charset="0"/>
                <a:cs typeface="Calibri" panose="020F0502020204030204" pitchFamily="34" charset="0"/>
              </a:rPr>
              <a:t>Monitor, </a:t>
            </a:r>
          </a:p>
          <a:p>
            <a:pPr eaLnBrk="1" hangingPunct="1">
              <a:spcBef>
                <a:spcPct val="0"/>
              </a:spcBef>
              <a:buClrTx/>
              <a:buSzTx/>
              <a:buFontTx/>
              <a:buNone/>
            </a:pPr>
            <a:r>
              <a:rPr lang="en-US" altLang="en-US" sz="1400" b="0">
                <a:latin typeface="Calibri" panose="020F0502020204030204" pitchFamily="34" charset="0"/>
                <a:cs typeface="Calibri" panose="020F0502020204030204" pitchFamily="34" charset="0"/>
              </a:rPr>
              <a:t>Printer, </a:t>
            </a:r>
          </a:p>
          <a:p>
            <a:pPr eaLnBrk="1" hangingPunct="1">
              <a:spcBef>
                <a:spcPct val="0"/>
              </a:spcBef>
              <a:buClrTx/>
              <a:buSzTx/>
              <a:buFontTx/>
              <a:buNone/>
            </a:pPr>
            <a:r>
              <a:rPr lang="en-US" altLang="en-US" sz="1400" b="0">
                <a:latin typeface="Calibri" panose="020F0502020204030204" pitchFamily="34" charset="0"/>
                <a:cs typeface="Calibri" panose="020F0502020204030204" pitchFamily="34" charset="0"/>
              </a:rPr>
              <a:t>Disk</a:t>
            </a:r>
            <a:r>
              <a:rPr lang="mr-IN" altLang="en-US" sz="1400" b="0">
                <a:latin typeface="Calibri" panose="020F0502020204030204" pitchFamily="34" charset="0"/>
              </a:rPr>
              <a:t>…</a:t>
            </a:r>
            <a:endParaRPr lang="en-US" altLang="en-US" sz="1400" b="0">
              <a:latin typeface="Calibri" panose="020F0502020204030204" pitchFamily="34" charset="0"/>
              <a:cs typeface="Calibri" panose="020F0502020204030204" pitchFamily="34" charset="0"/>
            </a:endParaRPr>
          </a:p>
        </p:txBody>
      </p:sp>
      <p:cxnSp>
        <p:nvCxnSpPr>
          <p:cNvPr id="52244" name="Straight Arrow Connector 25">
            <a:extLst>
              <a:ext uri="{FF2B5EF4-FFF2-40B4-BE49-F238E27FC236}">
                <a16:creationId xmlns:a16="http://schemas.microsoft.com/office/drawing/2014/main" id="{A4992527-11B6-F64B-8072-000B92E4DDC0}"/>
              </a:ext>
            </a:extLst>
          </p:cNvPr>
          <p:cNvCxnSpPr>
            <a:cxnSpLocks noChangeShapeType="1"/>
          </p:cNvCxnSpPr>
          <p:nvPr/>
        </p:nvCxnSpPr>
        <p:spPr bwMode="auto">
          <a:xfrm rot="5400000">
            <a:off x="3703638" y="2701925"/>
            <a:ext cx="45243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5" name="Straight Arrow Connector 29">
            <a:extLst>
              <a:ext uri="{FF2B5EF4-FFF2-40B4-BE49-F238E27FC236}">
                <a16:creationId xmlns:a16="http://schemas.microsoft.com/office/drawing/2014/main" id="{8D5F7D1E-C978-954B-946F-813918CA1818}"/>
              </a:ext>
            </a:extLst>
          </p:cNvPr>
          <p:cNvCxnSpPr>
            <a:cxnSpLocks noChangeShapeType="1"/>
          </p:cNvCxnSpPr>
          <p:nvPr/>
        </p:nvCxnSpPr>
        <p:spPr bwMode="auto">
          <a:xfrm rot="5400000" flipH="1" flipV="1">
            <a:off x="4922838" y="2701925"/>
            <a:ext cx="45243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6" name="Straight Connector 31">
            <a:extLst>
              <a:ext uri="{FF2B5EF4-FFF2-40B4-BE49-F238E27FC236}">
                <a16:creationId xmlns:a16="http://schemas.microsoft.com/office/drawing/2014/main" id="{F3B08A08-9F98-9E4D-8519-BB173EE84ED4}"/>
              </a:ext>
            </a:extLst>
          </p:cNvPr>
          <p:cNvCxnSpPr>
            <a:cxnSpLocks noChangeShapeType="1"/>
            <a:stCxn id="52240" idx="0"/>
          </p:cNvCxnSpPr>
          <p:nvPr/>
        </p:nvCxnSpPr>
        <p:spPr bwMode="auto">
          <a:xfrm rot="16200000" flipV="1">
            <a:off x="632618" y="2018507"/>
            <a:ext cx="969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2247" name="Straight Arrow Connector 33">
            <a:extLst>
              <a:ext uri="{FF2B5EF4-FFF2-40B4-BE49-F238E27FC236}">
                <a16:creationId xmlns:a16="http://schemas.microsoft.com/office/drawing/2014/main" id="{517E324A-50DD-B54C-8A75-3B95E8C0044D}"/>
              </a:ext>
            </a:extLst>
          </p:cNvPr>
          <p:cNvCxnSpPr>
            <a:cxnSpLocks noChangeShapeType="1"/>
          </p:cNvCxnSpPr>
          <p:nvPr/>
        </p:nvCxnSpPr>
        <p:spPr bwMode="auto">
          <a:xfrm>
            <a:off x="1117600" y="1533525"/>
            <a:ext cx="1754188"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8" name="Straight Connector 35">
            <a:extLst>
              <a:ext uri="{FF2B5EF4-FFF2-40B4-BE49-F238E27FC236}">
                <a16:creationId xmlns:a16="http://schemas.microsoft.com/office/drawing/2014/main" id="{22DB8EE8-C424-3047-B3DF-55D9D9D41569}"/>
              </a:ext>
            </a:extLst>
          </p:cNvPr>
          <p:cNvCxnSpPr>
            <a:cxnSpLocks noChangeShapeType="1"/>
          </p:cNvCxnSpPr>
          <p:nvPr/>
        </p:nvCxnSpPr>
        <p:spPr bwMode="auto">
          <a:xfrm>
            <a:off x="6262688" y="1533525"/>
            <a:ext cx="1727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2249" name="Straight Arrow Connector 37">
            <a:extLst>
              <a:ext uri="{FF2B5EF4-FFF2-40B4-BE49-F238E27FC236}">
                <a16:creationId xmlns:a16="http://schemas.microsoft.com/office/drawing/2014/main" id="{929BD8EA-56FC-5448-B639-775B06CA2DF0}"/>
              </a:ext>
            </a:extLst>
          </p:cNvPr>
          <p:cNvCxnSpPr>
            <a:cxnSpLocks noChangeShapeType="1"/>
            <a:endCxn id="52241" idx="0"/>
          </p:cNvCxnSpPr>
          <p:nvPr/>
        </p:nvCxnSpPr>
        <p:spPr bwMode="auto">
          <a:xfrm rot="16200000" flipH="1">
            <a:off x="7515225" y="2009776"/>
            <a:ext cx="968375" cy="190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50" name="Straight Arrow Connector 39">
            <a:extLst>
              <a:ext uri="{FF2B5EF4-FFF2-40B4-BE49-F238E27FC236}">
                <a16:creationId xmlns:a16="http://schemas.microsoft.com/office/drawing/2014/main" id="{BB687B51-EC89-9647-B5BE-C06A35C07335}"/>
              </a:ext>
            </a:extLst>
          </p:cNvPr>
          <p:cNvCxnSpPr>
            <a:cxnSpLocks noChangeShapeType="1"/>
          </p:cNvCxnSpPr>
          <p:nvPr/>
        </p:nvCxnSpPr>
        <p:spPr bwMode="auto">
          <a:xfrm rot="5400000" flipH="1" flipV="1">
            <a:off x="3398836" y="4584700"/>
            <a:ext cx="515938" cy="1587"/>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2251" name="Straight Arrow Connector 41">
            <a:extLst>
              <a:ext uri="{FF2B5EF4-FFF2-40B4-BE49-F238E27FC236}">
                <a16:creationId xmlns:a16="http://schemas.microsoft.com/office/drawing/2014/main" id="{743C1A24-1227-9F4F-B903-949595DE88F4}"/>
              </a:ext>
            </a:extLst>
          </p:cNvPr>
          <p:cNvCxnSpPr>
            <a:cxnSpLocks noChangeShapeType="1"/>
          </p:cNvCxnSpPr>
          <p:nvPr/>
        </p:nvCxnSpPr>
        <p:spPr bwMode="auto">
          <a:xfrm rot="10800000">
            <a:off x="1801813" y="4545013"/>
            <a:ext cx="1069975" cy="747712"/>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2252" name="Straight Arrow Connector 43">
            <a:extLst>
              <a:ext uri="{FF2B5EF4-FFF2-40B4-BE49-F238E27FC236}">
                <a16:creationId xmlns:a16="http://schemas.microsoft.com/office/drawing/2014/main" id="{19C46B8C-EE12-2E42-B975-91C3C06FE86E}"/>
              </a:ext>
            </a:extLst>
          </p:cNvPr>
          <p:cNvCxnSpPr>
            <a:cxnSpLocks noChangeShapeType="1"/>
          </p:cNvCxnSpPr>
          <p:nvPr/>
        </p:nvCxnSpPr>
        <p:spPr bwMode="auto">
          <a:xfrm flipV="1">
            <a:off x="6262688" y="4545013"/>
            <a:ext cx="1062037" cy="747712"/>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2253" name="Straight Connector 45">
            <a:extLst>
              <a:ext uri="{FF2B5EF4-FFF2-40B4-BE49-F238E27FC236}">
                <a16:creationId xmlns:a16="http://schemas.microsoft.com/office/drawing/2014/main" id="{8AFA2B69-B174-C641-A609-16F924045D6B}"/>
              </a:ext>
            </a:extLst>
          </p:cNvPr>
          <p:cNvCxnSpPr>
            <a:cxnSpLocks noChangeShapeType="1"/>
          </p:cNvCxnSpPr>
          <p:nvPr/>
        </p:nvCxnSpPr>
        <p:spPr bwMode="auto">
          <a:xfrm rot="16200000" flipV="1">
            <a:off x="2368550" y="4327526"/>
            <a:ext cx="517525" cy="48895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2254" name="Straight Connector 47">
            <a:extLst>
              <a:ext uri="{FF2B5EF4-FFF2-40B4-BE49-F238E27FC236}">
                <a16:creationId xmlns:a16="http://schemas.microsoft.com/office/drawing/2014/main" id="{8D0CA1C8-5A6B-0747-90E4-FCF5420EE0D4}"/>
              </a:ext>
            </a:extLst>
          </p:cNvPr>
          <p:cNvCxnSpPr>
            <a:cxnSpLocks noChangeShapeType="1"/>
          </p:cNvCxnSpPr>
          <p:nvPr/>
        </p:nvCxnSpPr>
        <p:spPr bwMode="auto">
          <a:xfrm rot="5400000" flipH="1" flipV="1">
            <a:off x="1418432" y="3348831"/>
            <a:ext cx="1930400" cy="1587"/>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2255" name="Straight Arrow Connector 49">
            <a:extLst>
              <a:ext uri="{FF2B5EF4-FFF2-40B4-BE49-F238E27FC236}">
                <a16:creationId xmlns:a16="http://schemas.microsoft.com/office/drawing/2014/main" id="{892F15DC-4188-5148-9A86-BD0C11ABEC47}"/>
              </a:ext>
            </a:extLst>
          </p:cNvPr>
          <p:cNvCxnSpPr>
            <a:cxnSpLocks noChangeShapeType="1"/>
          </p:cNvCxnSpPr>
          <p:nvPr/>
        </p:nvCxnSpPr>
        <p:spPr bwMode="auto">
          <a:xfrm flipV="1">
            <a:off x="2384425" y="2244725"/>
            <a:ext cx="487363" cy="139700"/>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2256" name="Straight Arrow Connector 53">
            <a:extLst>
              <a:ext uri="{FF2B5EF4-FFF2-40B4-BE49-F238E27FC236}">
                <a16:creationId xmlns:a16="http://schemas.microsoft.com/office/drawing/2014/main" id="{434CD0A8-348B-5641-8D7F-5545D4D66324}"/>
              </a:ext>
            </a:extLst>
          </p:cNvPr>
          <p:cNvCxnSpPr>
            <a:cxnSpLocks noChangeShapeType="1"/>
          </p:cNvCxnSpPr>
          <p:nvPr/>
        </p:nvCxnSpPr>
        <p:spPr bwMode="auto">
          <a:xfrm rot="5400000">
            <a:off x="4892675" y="4572000"/>
            <a:ext cx="515938"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33">
            <a:extLst>
              <a:ext uri="{FF2B5EF4-FFF2-40B4-BE49-F238E27FC236}">
                <a16:creationId xmlns:a16="http://schemas.microsoft.com/office/drawing/2014/main" id="{24BCACA4-725E-4C4D-A5E0-9E874CDADA56}"/>
              </a:ext>
            </a:extLst>
          </p:cNvPr>
          <p:cNvSpPr txBox="1"/>
          <p:nvPr/>
        </p:nvSpPr>
        <p:spPr>
          <a:xfrm>
            <a:off x="457200" y="6470650"/>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106654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111231F8-B5E6-9B44-80F2-943BFDF62EA6}"/>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Accessing Memory: </a:t>
            </a:r>
            <a:r>
              <a:rPr lang="en-US" altLang="en-US" dirty="0">
                <a:solidFill>
                  <a:srgbClr val="C00000"/>
                </a:solidFill>
                <a:ea typeface="ＭＳ Ｐゴシック" panose="020B0600070205080204" pitchFamily="34" charset="-128"/>
              </a:rPr>
              <a:t>MAR and MDR</a:t>
            </a:r>
          </a:p>
        </p:txBody>
      </p:sp>
      <p:sp>
        <p:nvSpPr>
          <p:cNvPr id="18434" name="Content Placeholder 2">
            <a:extLst>
              <a:ext uri="{FF2B5EF4-FFF2-40B4-BE49-F238E27FC236}">
                <a16:creationId xmlns:a16="http://schemas.microsoft.com/office/drawing/2014/main" id="{2C29C8C6-3174-7742-AE43-D09C70BBBFF5}"/>
              </a:ext>
            </a:extLst>
          </p:cNvPr>
          <p:cNvSpPr>
            <a:spLocks noGrp="1"/>
          </p:cNvSpPr>
          <p:nvPr>
            <p:ph idx="1"/>
          </p:nvPr>
        </p:nvSpPr>
        <p:spPr/>
        <p:txBody>
          <a:bodyPr>
            <a:noAutofit/>
          </a:bodyPr>
          <a:lstStyle/>
          <a:p>
            <a:pPr>
              <a:buFont typeface="Wingdings" charset="2"/>
              <a:buChar char="n"/>
              <a:defRPr/>
            </a:pPr>
            <a:r>
              <a:rPr lang="en-US" altLang="en-US" dirty="0">
                <a:ea typeface="ＭＳ Ｐゴシック" charset="-128"/>
              </a:rPr>
              <a:t>There are two ways of </a:t>
            </a:r>
            <a:r>
              <a:rPr lang="en-US" altLang="en-US" dirty="0">
                <a:solidFill>
                  <a:srgbClr val="0070C0"/>
                </a:solidFill>
                <a:ea typeface="ＭＳ Ｐゴシック" charset="-128"/>
              </a:rPr>
              <a:t>accessing memory</a:t>
            </a:r>
          </a:p>
          <a:p>
            <a:pPr lvl="1">
              <a:defRPr/>
            </a:pPr>
            <a:r>
              <a:rPr lang="en-US" altLang="en-US" dirty="0">
                <a:solidFill>
                  <a:srgbClr val="00B050"/>
                </a:solidFill>
                <a:ea typeface="ＭＳ Ｐゴシック" charset="-128"/>
              </a:rPr>
              <a:t>Reading </a:t>
            </a:r>
            <a:r>
              <a:rPr lang="en-US" altLang="en-US" dirty="0">
                <a:ea typeface="ＭＳ Ｐゴシック" charset="-128"/>
              </a:rPr>
              <a:t>or</a:t>
            </a:r>
            <a:r>
              <a:rPr lang="en-US" altLang="en-US" dirty="0">
                <a:solidFill>
                  <a:srgbClr val="00B050"/>
                </a:solidFill>
                <a:ea typeface="ＭＳ Ｐゴシック" charset="-128"/>
              </a:rPr>
              <a:t> loading</a:t>
            </a:r>
          </a:p>
          <a:p>
            <a:pPr lvl="1">
              <a:defRPr/>
            </a:pPr>
            <a:r>
              <a:rPr lang="en-US" altLang="en-US" dirty="0">
                <a:solidFill>
                  <a:srgbClr val="00B050"/>
                </a:solidFill>
                <a:ea typeface="ＭＳ Ｐゴシック" charset="-128"/>
              </a:rPr>
              <a:t>Writing </a:t>
            </a:r>
            <a:r>
              <a:rPr lang="en-US" altLang="en-US" dirty="0">
                <a:ea typeface="ＭＳ Ｐゴシック" charset="-128"/>
              </a:rPr>
              <a:t>or</a:t>
            </a:r>
            <a:r>
              <a:rPr lang="en-US" altLang="en-US" dirty="0">
                <a:solidFill>
                  <a:srgbClr val="00B050"/>
                </a:solidFill>
                <a:ea typeface="ＭＳ Ｐゴシック" charset="-128"/>
              </a:rPr>
              <a:t> storing</a:t>
            </a:r>
          </a:p>
          <a:p>
            <a:pPr>
              <a:buFont typeface="Wingdings" charset="2"/>
              <a:buChar char="n"/>
              <a:defRPr/>
            </a:pPr>
            <a:r>
              <a:rPr lang="en-US" altLang="en-US" dirty="0">
                <a:solidFill>
                  <a:srgbClr val="0070C0"/>
                </a:solidFill>
                <a:ea typeface="ＭＳ Ｐゴシック" charset="-128"/>
              </a:rPr>
              <a:t>Two registers</a:t>
            </a:r>
            <a:r>
              <a:rPr lang="en-US" altLang="en-US" dirty="0">
                <a:ea typeface="ＭＳ Ｐゴシック" charset="-128"/>
              </a:rPr>
              <a:t> are necessary to access memory</a:t>
            </a:r>
          </a:p>
          <a:p>
            <a:pPr lvl="1">
              <a:defRPr/>
            </a:pPr>
            <a:r>
              <a:rPr lang="en-US" altLang="en-US" dirty="0">
                <a:ea typeface="ＭＳ Ｐゴシック" charset="-128"/>
              </a:rPr>
              <a:t>Memory Address Register (</a:t>
            </a:r>
            <a:r>
              <a:rPr lang="en-US" altLang="en-US" dirty="0">
                <a:solidFill>
                  <a:srgbClr val="0070C0"/>
                </a:solidFill>
                <a:ea typeface="ＭＳ Ｐゴシック" charset="-128"/>
              </a:rPr>
              <a:t>MAR</a:t>
            </a:r>
            <a:r>
              <a:rPr lang="en-US" altLang="en-US" dirty="0">
                <a:ea typeface="ＭＳ Ｐゴシック" charset="-128"/>
              </a:rPr>
              <a:t>)</a:t>
            </a:r>
          </a:p>
          <a:p>
            <a:pPr lvl="2">
              <a:defRPr/>
            </a:pPr>
            <a:r>
              <a:rPr lang="en-US" altLang="en-US" dirty="0">
                <a:ea typeface="ＭＳ Ｐゴシック" charset="-128"/>
              </a:rPr>
              <a:t>for addressing individual locations</a:t>
            </a:r>
          </a:p>
          <a:p>
            <a:pPr lvl="1">
              <a:defRPr/>
            </a:pPr>
            <a:r>
              <a:rPr lang="en-US" altLang="en-US" dirty="0">
                <a:ea typeface="ＭＳ Ｐゴシック" charset="-128"/>
              </a:rPr>
              <a:t>Memory Data Register (</a:t>
            </a:r>
            <a:r>
              <a:rPr lang="en-US" altLang="en-US" dirty="0">
                <a:solidFill>
                  <a:srgbClr val="0070C0"/>
                </a:solidFill>
                <a:ea typeface="ＭＳ Ｐゴシック" charset="-128"/>
              </a:rPr>
              <a:t>MDR</a:t>
            </a:r>
            <a:r>
              <a:rPr lang="en-US" altLang="en-US" dirty="0">
                <a:ea typeface="ＭＳ Ｐゴシック" charset="-128"/>
              </a:rPr>
              <a:t>)</a:t>
            </a:r>
          </a:p>
          <a:p>
            <a:pPr lvl="2">
              <a:defRPr/>
            </a:pPr>
            <a:r>
              <a:rPr lang="en-IN" dirty="0"/>
              <a:t>For holding the contents of a memory location on its way to/from the storage </a:t>
            </a:r>
            <a:endParaRPr lang="en-US" altLang="en-US" dirty="0">
              <a:ea typeface="ＭＳ Ｐゴシック" charset="-128"/>
            </a:endParaRPr>
          </a:p>
        </p:txBody>
      </p:sp>
    </p:spTree>
    <p:extLst>
      <p:ext uri="{BB962C8B-B14F-4D97-AF65-F5344CB8AC3E}">
        <p14:creationId xmlns:p14="http://schemas.microsoft.com/office/powerpoint/2010/main" val="452174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7CC6-F08B-9B42-841D-0990CD3FE1D9}"/>
              </a:ext>
            </a:extLst>
          </p:cNvPr>
          <p:cNvSpPr>
            <a:spLocks noGrp="1"/>
          </p:cNvSpPr>
          <p:nvPr>
            <p:ph type="title"/>
          </p:nvPr>
        </p:nvSpPr>
        <p:spPr/>
        <p:txBody>
          <a:bodyPr/>
          <a:lstStyle/>
          <a:p>
            <a:r>
              <a:rPr lang="en-US" altLang="en-US" dirty="0">
                <a:ea typeface="ＭＳ Ｐゴシック" panose="020B0600070205080204" pitchFamily="34" charset="-128"/>
              </a:rPr>
              <a:t>Accessing Memory: </a:t>
            </a:r>
            <a:r>
              <a:rPr lang="en-US" altLang="en-US" dirty="0">
                <a:solidFill>
                  <a:srgbClr val="C00000"/>
                </a:solidFill>
                <a:ea typeface="ＭＳ Ｐゴシック" panose="020B0600070205080204" pitchFamily="34" charset="-128"/>
              </a:rPr>
              <a:t>MAR and MDR</a:t>
            </a:r>
            <a:endParaRPr lang="en-US" dirty="0"/>
          </a:p>
        </p:txBody>
      </p:sp>
      <p:sp>
        <p:nvSpPr>
          <p:cNvPr id="3" name="Content Placeholder 2">
            <a:extLst>
              <a:ext uri="{FF2B5EF4-FFF2-40B4-BE49-F238E27FC236}">
                <a16:creationId xmlns:a16="http://schemas.microsoft.com/office/drawing/2014/main" id="{6824528F-D768-7243-9F5A-8597A612DDA6}"/>
              </a:ext>
            </a:extLst>
          </p:cNvPr>
          <p:cNvSpPr>
            <a:spLocks noGrp="1"/>
          </p:cNvSpPr>
          <p:nvPr>
            <p:ph idx="1"/>
          </p:nvPr>
        </p:nvSpPr>
        <p:spPr/>
        <p:txBody>
          <a:bodyPr/>
          <a:lstStyle/>
          <a:p>
            <a:pPr>
              <a:buFont typeface="Wingdings" charset="2"/>
              <a:buChar char="n"/>
              <a:defRPr/>
            </a:pPr>
            <a:r>
              <a:rPr lang="en-US" altLang="en-US" dirty="0">
                <a:solidFill>
                  <a:srgbClr val="C00000"/>
                </a:solidFill>
                <a:ea typeface="ＭＳ Ｐゴシック" charset="-128"/>
              </a:rPr>
              <a:t>To read</a:t>
            </a:r>
          </a:p>
          <a:p>
            <a:pPr lvl="1">
              <a:defRPr/>
            </a:pPr>
            <a:r>
              <a:rPr lang="en-US" altLang="en-US" dirty="0">
                <a:ea typeface="ＭＳ Ｐゴシック" charset="-128"/>
              </a:rPr>
              <a:t>Step 1: Load the </a:t>
            </a:r>
            <a:r>
              <a:rPr lang="en-US" altLang="en-US" dirty="0">
                <a:solidFill>
                  <a:srgbClr val="0070C0"/>
                </a:solidFill>
                <a:ea typeface="ＭＳ Ｐゴシック" charset="-128"/>
              </a:rPr>
              <a:t>MAR with the address</a:t>
            </a:r>
          </a:p>
          <a:p>
            <a:pPr lvl="1">
              <a:defRPr/>
            </a:pPr>
            <a:r>
              <a:rPr lang="en-US" altLang="en-US" dirty="0">
                <a:ea typeface="ＭＳ Ｐゴシック" charset="-128"/>
              </a:rPr>
              <a:t>Step 2: </a:t>
            </a:r>
            <a:r>
              <a:rPr lang="en-US" altLang="en-US" dirty="0">
                <a:solidFill>
                  <a:srgbClr val="0070C0"/>
                </a:solidFill>
                <a:ea typeface="ＭＳ Ｐゴシック" charset="-128"/>
              </a:rPr>
              <a:t>Data</a:t>
            </a:r>
            <a:r>
              <a:rPr lang="en-US" altLang="en-US" dirty="0">
                <a:ea typeface="ＭＳ Ｐゴシック" charset="-128"/>
              </a:rPr>
              <a:t> is placed </a:t>
            </a:r>
            <a:r>
              <a:rPr lang="en-US" altLang="en-US" dirty="0">
                <a:solidFill>
                  <a:srgbClr val="0432FF"/>
                </a:solidFill>
                <a:ea typeface="ＭＳ Ｐゴシック" charset="-128"/>
              </a:rPr>
              <a:t>in </a:t>
            </a:r>
            <a:r>
              <a:rPr lang="en-US" altLang="en-US" dirty="0">
                <a:solidFill>
                  <a:srgbClr val="0070C0"/>
                </a:solidFill>
                <a:ea typeface="ＭＳ Ｐゴシック" charset="-128"/>
              </a:rPr>
              <a:t>MDR</a:t>
            </a:r>
          </a:p>
          <a:p>
            <a:pPr>
              <a:buFont typeface="Wingdings" charset="2"/>
              <a:buChar char="n"/>
              <a:defRPr/>
            </a:pPr>
            <a:r>
              <a:rPr lang="en-US" altLang="en-US" dirty="0">
                <a:solidFill>
                  <a:srgbClr val="C00000"/>
                </a:solidFill>
                <a:ea typeface="ＭＳ Ｐゴシック" charset="-128"/>
              </a:rPr>
              <a:t>To write</a:t>
            </a:r>
          </a:p>
          <a:p>
            <a:pPr lvl="1">
              <a:defRPr/>
            </a:pPr>
            <a:r>
              <a:rPr lang="en-US" altLang="en-US" dirty="0">
                <a:ea typeface="ＭＳ Ｐゴシック" charset="-128"/>
              </a:rPr>
              <a:t>Step 1: Load the </a:t>
            </a:r>
            <a:r>
              <a:rPr lang="en-US" altLang="en-US" dirty="0">
                <a:solidFill>
                  <a:srgbClr val="0070C0"/>
                </a:solidFill>
                <a:ea typeface="ＭＳ Ｐゴシック" charset="-128"/>
              </a:rPr>
              <a:t>MAR with the address </a:t>
            </a:r>
            <a:r>
              <a:rPr lang="en-US" altLang="en-US" dirty="0">
                <a:ea typeface="ＭＳ Ｐゴシック" charset="-128"/>
              </a:rPr>
              <a:t>and the </a:t>
            </a:r>
            <a:r>
              <a:rPr lang="en-US" altLang="en-US" dirty="0">
                <a:solidFill>
                  <a:srgbClr val="0070C0"/>
                </a:solidFill>
                <a:ea typeface="ＭＳ Ｐゴシック" charset="-128"/>
              </a:rPr>
              <a:t>MDR with the data</a:t>
            </a:r>
          </a:p>
          <a:p>
            <a:pPr lvl="1">
              <a:defRPr/>
            </a:pPr>
            <a:r>
              <a:rPr lang="en-US" altLang="en-US" dirty="0">
                <a:ea typeface="ＭＳ Ｐゴシック" charset="-128"/>
              </a:rPr>
              <a:t>Step 2: Activate </a:t>
            </a:r>
            <a:r>
              <a:rPr lang="en-US" altLang="en-US" dirty="0">
                <a:solidFill>
                  <a:srgbClr val="0070C0"/>
                </a:solidFill>
                <a:ea typeface="ＭＳ Ｐゴシック" charset="-128"/>
              </a:rPr>
              <a:t>Write Enable </a:t>
            </a:r>
            <a:r>
              <a:rPr lang="en-US" altLang="en-US" dirty="0">
                <a:ea typeface="ＭＳ Ｐゴシック" charset="-128"/>
              </a:rPr>
              <a:t>signal</a:t>
            </a:r>
          </a:p>
          <a:p>
            <a:pPr marL="0" indent="0">
              <a:buNone/>
            </a:pPr>
            <a:endParaRPr lang="en-US" dirty="0"/>
          </a:p>
        </p:txBody>
      </p:sp>
      <p:sp>
        <p:nvSpPr>
          <p:cNvPr id="4" name="Footer Placeholder 3">
            <a:extLst>
              <a:ext uri="{FF2B5EF4-FFF2-40B4-BE49-F238E27FC236}">
                <a16:creationId xmlns:a16="http://schemas.microsoft.com/office/drawing/2014/main" id="{D379664A-B1C1-A742-A90B-3A98F52143C0}"/>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3555410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A Style2" id="{785CC862-AD9E-B14B-8323-DEED5B510C8D}" vid="{4A6C5C6E-4F03-D64F-A432-ED0CCB7D2A6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 Style2" id="{785CC862-AD9E-B14B-8323-DEED5B510C8D}" vid="{08A5548E-C97E-4549-8CB2-1E907431C39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5997</TotalTime>
  <Words>1629</Words>
  <Application>Microsoft Macintosh PowerPoint</Application>
  <PresentationFormat>On-screen Show (4:3)</PresentationFormat>
  <Paragraphs>321</Paragraphs>
  <Slides>25</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ＭＳ Ｐゴシック</vt:lpstr>
      <vt:lpstr>Arial</vt:lpstr>
      <vt:lpstr>Arial Narrow</vt:lpstr>
      <vt:lpstr>Calibri</vt:lpstr>
      <vt:lpstr>Calibri Light</vt:lpstr>
      <vt:lpstr>Tahoma</vt:lpstr>
      <vt:lpstr>Times New Roman</vt:lpstr>
      <vt:lpstr>Wingdings</vt:lpstr>
      <vt:lpstr>Wingdings 2</vt:lpstr>
      <vt:lpstr>template2007</vt:lpstr>
      <vt:lpstr>Custom Design</vt:lpstr>
      <vt:lpstr> CS 211 Computer Architecture Lecture 7: The Von Neumann Architecture- Part 1</vt:lpstr>
      <vt:lpstr>Reading</vt:lpstr>
      <vt:lpstr>In today’s class, we will study </vt:lpstr>
      <vt:lpstr>Introduction: Von Neumann Model</vt:lpstr>
      <vt:lpstr>Von Neumann Model</vt:lpstr>
      <vt:lpstr>The Von Neumann Model</vt:lpstr>
      <vt:lpstr>The Von Neumann Model</vt:lpstr>
      <vt:lpstr>Accessing Memory: MAR and MDR</vt:lpstr>
      <vt:lpstr>Accessing Memory: MAR and MDR</vt:lpstr>
      <vt:lpstr>The Von Neumann Model</vt:lpstr>
      <vt:lpstr>Processing Unit</vt:lpstr>
      <vt:lpstr>Registers (Temp)</vt:lpstr>
      <vt:lpstr>PowerPoint Presentation</vt:lpstr>
      <vt:lpstr>Register File Interactions</vt:lpstr>
      <vt:lpstr>Input and Output</vt:lpstr>
      <vt:lpstr>The Von Neumann Model</vt:lpstr>
      <vt:lpstr>Control Unit</vt:lpstr>
      <vt:lpstr>Control Unit</vt:lpstr>
      <vt:lpstr>The Von Neumann Model/Architecture: Properties</vt:lpstr>
      <vt:lpstr>Programmer visible (Architectural) State</vt:lpstr>
      <vt:lpstr>LC-3 Von Neumann Machine</vt:lpstr>
      <vt:lpstr>LC-3: A Von Neumann Machine</vt:lpstr>
      <vt:lpstr>LC-3: A Von Neumann Machine</vt:lpstr>
      <vt:lpstr>LC-3: A Von Neumann Machine</vt:lpstr>
      <vt:lpstr>Lecture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 305 Computer Architecture Lecture 3: The Von Neumann Architecture</dc:title>
  <dc:creator>Microsoft Office User</dc:creator>
  <dc:description>Redesign of slides created by Randal E. Bryant and David R. O'Hallaron</dc:description>
  <cp:lastModifiedBy>Microsoft Office User</cp:lastModifiedBy>
  <cp:revision>54</cp:revision>
  <cp:lastPrinted>2010-01-19T15:27:43Z</cp:lastPrinted>
  <dcterms:created xsi:type="dcterms:W3CDTF">2020-09-13T09:42:22Z</dcterms:created>
  <dcterms:modified xsi:type="dcterms:W3CDTF">2021-02-10T15:14:04Z</dcterms:modified>
</cp:coreProperties>
</file>