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9" r:id="rId2"/>
  </p:sldMasterIdLst>
  <p:notesMasterIdLst>
    <p:notesMasterId r:id="rId63"/>
  </p:notesMasterIdLst>
  <p:handoutMasterIdLst>
    <p:handoutMasterId r:id="rId64"/>
  </p:handoutMasterIdLst>
  <p:sldIdLst>
    <p:sldId id="542" r:id="rId3"/>
    <p:sldId id="840" r:id="rId4"/>
    <p:sldId id="1243" r:id="rId5"/>
    <p:sldId id="1231" r:id="rId6"/>
    <p:sldId id="1401" r:id="rId7"/>
    <p:sldId id="1387" r:id="rId8"/>
    <p:sldId id="1392" r:id="rId9"/>
    <p:sldId id="471" r:id="rId10"/>
    <p:sldId id="842" r:id="rId11"/>
    <p:sldId id="1384" r:id="rId12"/>
    <p:sldId id="1388" r:id="rId13"/>
    <p:sldId id="1398" r:id="rId14"/>
    <p:sldId id="1379" r:id="rId15"/>
    <p:sldId id="1251" r:id="rId16"/>
    <p:sldId id="1252" r:id="rId17"/>
    <p:sldId id="1256" r:id="rId18"/>
    <p:sldId id="1255" r:id="rId19"/>
    <p:sldId id="1399" r:id="rId20"/>
    <p:sldId id="264" r:id="rId21"/>
    <p:sldId id="1404" r:id="rId22"/>
    <p:sldId id="1420" r:id="rId23"/>
    <p:sldId id="268" r:id="rId24"/>
    <p:sldId id="1376" r:id="rId25"/>
    <p:sldId id="269" r:id="rId26"/>
    <p:sldId id="1375" r:id="rId27"/>
    <p:sldId id="270" r:id="rId28"/>
    <p:sldId id="271" r:id="rId29"/>
    <p:sldId id="1410" r:id="rId30"/>
    <p:sldId id="1409" r:id="rId31"/>
    <p:sldId id="1411" r:id="rId32"/>
    <p:sldId id="1412" r:id="rId33"/>
    <p:sldId id="1413" r:id="rId34"/>
    <p:sldId id="1415" r:id="rId35"/>
    <p:sldId id="1419" r:id="rId36"/>
    <p:sldId id="1416" r:id="rId37"/>
    <p:sldId id="1417" r:id="rId38"/>
    <p:sldId id="1418" r:id="rId39"/>
    <p:sldId id="1405" r:id="rId40"/>
    <p:sldId id="1374" r:id="rId41"/>
    <p:sldId id="1406" r:id="rId42"/>
    <p:sldId id="1373" r:id="rId43"/>
    <p:sldId id="272" r:id="rId44"/>
    <p:sldId id="273" r:id="rId45"/>
    <p:sldId id="1370" r:id="rId46"/>
    <p:sldId id="1368" r:id="rId47"/>
    <p:sldId id="274" r:id="rId48"/>
    <p:sldId id="1395" r:id="rId49"/>
    <p:sldId id="1273" r:id="rId50"/>
    <p:sldId id="1386" r:id="rId51"/>
    <p:sldId id="1275" r:id="rId52"/>
    <p:sldId id="276" r:id="rId53"/>
    <p:sldId id="1400" r:id="rId54"/>
    <p:sldId id="1397" r:id="rId55"/>
    <p:sldId id="1402" r:id="rId56"/>
    <p:sldId id="1403" r:id="rId57"/>
    <p:sldId id="1396" r:id="rId58"/>
    <p:sldId id="851" r:id="rId59"/>
    <p:sldId id="1232" r:id="rId60"/>
    <p:sldId id="838" r:id="rId61"/>
    <p:sldId id="319" r:id="rId62"/>
  </p:sldIdLst>
  <p:sldSz cx="9144000" cy="6858000" type="screen4x3"/>
  <p:notesSz cx="7302500" cy="9586913"/>
  <p:custDataLst>
    <p:tags r:id="rId65"/>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0F4E3"/>
    <a:srgbClr val="E0E0E0"/>
    <a:srgbClr val="E3E4E6"/>
    <a:srgbClr val="FFFF99"/>
    <a:srgbClr val="FF9999"/>
    <a:srgbClr val="EFBFBF"/>
    <a:srgbClr val="A8E799"/>
    <a:srgbClr val="CDF1C5"/>
    <a:srgbClr val="F1C7C7"/>
    <a:srgbClr val="C5F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34" autoAdjust="0"/>
    <p:restoredTop sz="94660"/>
  </p:normalViewPr>
  <p:slideViewPr>
    <p:cSldViewPr snapToObjects="1">
      <p:cViewPr varScale="1">
        <p:scale>
          <a:sx n="96" d="100"/>
          <a:sy n="96" d="100"/>
        </p:scale>
        <p:origin x="944"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3" d="100"/>
          <a:sy n="63" d="100"/>
        </p:scale>
        <p:origin x="3024" y="20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a:extLst>
              <a:ext uri="{FF2B5EF4-FFF2-40B4-BE49-F238E27FC236}">
                <a16:creationId xmlns:a16="http://schemas.microsoft.com/office/drawing/2014/main" id="{65F848AF-CF83-D44D-B8AA-41CDB5052C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Notes Placeholder 2">
            <a:extLst>
              <a:ext uri="{FF2B5EF4-FFF2-40B4-BE49-F238E27FC236}">
                <a16:creationId xmlns:a16="http://schemas.microsoft.com/office/drawing/2014/main" id="{DD72B24B-CC7E-3A48-A0CC-067ADCF478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15715" name="Slide Number Placeholder 3">
            <a:extLst>
              <a:ext uri="{FF2B5EF4-FFF2-40B4-BE49-F238E27FC236}">
                <a16:creationId xmlns:a16="http://schemas.microsoft.com/office/drawing/2014/main" id="{F34A435E-612C-DC4C-A43D-CA0BA1C2A7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6E32866-E610-A149-BE77-2D912ECCBA51}" type="slidenum">
              <a:rPr lang="en-US" altLang="en-US" smtClean="0">
                <a:latin typeface="Calibri" panose="020F0502020204030204" pitchFamily="34" charset="0"/>
              </a:rPr>
              <a:pPr/>
              <a:t>28</a:t>
            </a:fld>
            <a:endParaRPr lang="en-US" altLang="en-US">
              <a:latin typeface="Calibri" panose="020F0502020204030204" pitchFamily="34" charset="0"/>
            </a:endParaRPr>
          </a:p>
        </p:txBody>
      </p:sp>
    </p:spTree>
    <p:extLst>
      <p:ext uri="{BB962C8B-B14F-4D97-AF65-F5344CB8AC3E}">
        <p14:creationId xmlns:p14="http://schemas.microsoft.com/office/powerpoint/2010/main" val="2060268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a:extLst>
              <a:ext uri="{FF2B5EF4-FFF2-40B4-BE49-F238E27FC236}">
                <a16:creationId xmlns:a16="http://schemas.microsoft.com/office/drawing/2014/main" id="{65F848AF-CF83-D44D-B8AA-41CDB5052C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Notes Placeholder 2">
            <a:extLst>
              <a:ext uri="{FF2B5EF4-FFF2-40B4-BE49-F238E27FC236}">
                <a16:creationId xmlns:a16="http://schemas.microsoft.com/office/drawing/2014/main" id="{DD72B24B-CC7E-3A48-A0CC-067ADCF478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15715" name="Slide Number Placeholder 3">
            <a:extLst>
              <a:ext uri="{FF2B5EF4-FFF2-40B4-BE49-F238E27FC236}">
                <a16:creationId xmlns:a16="http://schemas.microsoft.com/office/drawing/2014/main" id="{F34A435E-612C-DC4C-A43D-CA0BA1C2A7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6E32866-E610-A149-BE77-2D912ECCBA51}" type="slidenum">
              <a:rPr lang="en-US" altLang="en-US" smtClean="0">
                <a:latin typeface="Calibri" panose="020F0502020204030204" pitchFamily="34" charset="0"/>
              </a:rPr>
              <a:pPr/>
              <a:t>30</a:t>
            </a:fld>
            <a:endParaRPr lang="en-US" altLang="en-US">
              <a:latin typeface="Calibri" panose="020F0502020204030204" pitchFamily="34" charset="0"/>
            </a:endParaRPr>
          </a:p>
        </p:txBody>
      </p:sp>
    </p:spTree>
    <p:extLst>
      <p:ext uri="{BB962C8B-B14F-4D97-AF65-F5344CB8AC3E}">
        <p14:creationId xmlns:p14="http://schemas.microsoft.com/office/powerpoint/2010/main" val="424033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a:extLst>
              <a:ext uri="{FF2B5EF4-FFF2-40B4-BE49-F238E27FC236}">
                <a16:creationId xmlns:a16="http://schemas.microsoft.com/office/drawing/2014/main" id="{2FF74A6A-4FA1-1248-9412-2F1F9EF891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2" name="Notes Placeholder 2">
            <a:extLst>
              <a:ext uri="{FF2B5EF4-FFF2-40B4-BE49-F238E27FC236}">
                <a16:creationId xmlns:a16="http://schemas.microsoft.com/office/drawing/2014/main" id="{1CF77981-CC53-4145-A906-8A4EA5E701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28003" name="Slide Number Placeholder 3">
            <a:extLst>
              <a:ext uri="{FF2B5EF4-FFF2-40B4-BE49-F238E27FC236}">
                <a16:creationId xmlns:a16="http://schemas.microsoft.com/office/drawing/2014/main" id="{13021456-C0B1-BB40-9BC2-2E7E0C12B4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6925454-629B-B945-B207-0C09B35997A4}" type="slidenum">
              <a:rPr lang="en-US" altLang="en-US" smtClean="0">
                <a:latin typeface="Calibri" panose="020F0502020204030204" pitchFamily="34" charset="0"/>
              </a:rPr>
              <a:pPr/>
              <a:t>32</a:t>
            </a:fld>
            <a:endParaRPr lang="en-US" altLang="en-US">
              <a:latin typeface="Calibri" panose="020F0502020204030204" pitchFamily="34" charset="0"/>
            </a:endParaRPr>
          </a:p>
        </p:txBody>
      </p:sp>
    </p:spTree>
    <p:extLst>
      <p:ext uri="{BB962C8B-B14F-4D97-AF65-F5344CB8AC3E}">
        <p14:creationId xmlns:p14="http://schemas.microsoft.com/office/powerpoint/2010/main" val="4221797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a:extLst>
              <a:ext uri="{FF2B5EF4-FFF2-40B4-BE49-F238E27FC236}">
                <a16:creationId xmlns:a16="http://schemas.microsoft.com/office/drawing/2014/main" id="{F4650CC5-B641-6541-8581-0AD8E50480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2" name="Notes Placeholder 2">
            <a:extLst>
              <a:ext uri="{FF2B5EF4-FFF2-40B4-BE49-F238E27FC236}">
                <a16:creationId xmlns:a16="http://schemas.microsoft.com/office/drawing/2014/main" id="{B4774AB8-F213-154A-9BD6-5E778CC6F6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12643" name="Slide Number Placeholder 3">
            <a:extLst>
              <a:ext uri="{FF2B5EF4-FFF2-40B4-BE49-F238E27FC236}">
                <a16:creationId xmlns:a16="http://schemas.microsoft.com/office/drawing/2014/main" id="{D7E7286A-6EBC-C241-BA1C-F3D004D030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85D27A-5AD6-6F42-866B-3EF4CAB30EE4}" type="slidenum">
              <a:rPr lang="en-US" altLang="en-US" smtClean="0">
                <a:latin typeface="Calibri" panose="020F0502020204030204" pitchFamily="34" charset="0"/>
              </a:rPr>
              <a:pPr/>
              <a:t>36</a:t>
            </a:fld>
            <a:endParaRPr lang="en-US" altLang="en-US">
              <a:latin typeface="Calibri" panose="020F0502020204030204" pitchFamily="34" charset="0"/>
            </a:endParaRPr>
          </a:p>
        </p:txBody>
      </p:sp>
    </p:spTree>
    <p:extLst>
      <p:ext uri="{BB962C8B-B14F-4D97-AF65-F5344CB8AC3E}">
        <p14:creationId xmlns:p14="http://schemas.microsoft.com/office/powerpoint/2010/main" val="2872061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a:extLst>
              <a:ext uri="{FF2B5EF4-FFF2-40B4-BE49-F238E27FC236}">
                <a16:creationId xmlns:a16="http://schemas.microsoft.com/office/drawing/2014/main" id="{A1784E83-DAA9-4449-856B-DA56121100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6" name="Notes Placeholder 2">
            <a:extLst>
              <a:ext uri="{FF2B5EF4-FFF2-40B4-BE49-F238E27FC236}">
                <a16:creationId xmlns:a16="http://schemas.microsoft.com/office/drawing/2014/main" id="{B797E1D7-E787-2E41-BF99-42D25C6F6D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18787" name="Slide Number Placeholder 3">
            <a:extLst>
              <a:ext uri="{FF2B5EF4-FFF2-40B4-BE49-F238E27FC236}">
                <a16:creationId xmlns:a16="http://schemas.microsoft.com/office/drawing/2014/main" id="{20B39150-0A81-CC4A-BBEC-98FA1FE32B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1AAE0D5-FF96-134A-B76C-FF74BCED9142}" type="slidenum">
              <a:rPr lang="en-US" altLang="en-US" smtClean="0">
                <a:latin typeface="Calibri" panose="020F0502020204030204" pitchFamily="34" charset="0"/>
              </a:rPr>
              <a:pPr/>
              <a:t>39</a:t>
            </a:fld>
            <a:endParaRPr lang="en-US" altLang="en-US">
              <a:latin typeface="Calibri" panose="020F0502020204030204" pitchFamily="34" charset="0"/>
            </a:endParaRPr>
          </a:p>
        </p:txBody>
      </p:sp>
    </p:spTree>
    <p:extLst>
      <p:ext uri="{BB962C8B-B14F-4D97-AF65-F5344CB8AC3E}">
        <p14:creationId xmlns:p14="http://schemas.microsoft.com/office/powerpoint/2010/main" val="1662704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a:extLst>
              <a:ext uri="{FF2B5EF4-FFF2-40B4-BE49-F238E27FC236}">
                <a16:creationId xmlns:a16="http://schemas.microsoft.com/office/drawing/2014/main" id="{D84FA655-1A20-884F-A800-9A94D5514D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8" name="Notes Placeholder 2">
            <a:extLst>
              <a:ext uri="{FF2B5EF4-FFF2-40B4-BE49-F238E27FC236}">
                <a16:creationId xmlns:a16="http://schemas.microsoft.com/office/drawing/2014/main" id="{DE29C9C3-03F0-F145-9668-4255126D3B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21859" name="Slide Number Placeholder 3">
            <a:extLst>
              <a:ext uri="{FF2B5EF4-FFF2-40B4-BE49-F238E27FC236}">
                <a16:creationId xmlns:a16="http://schemas.microsoft.com/office/drawing/2014/main" id="{9EE5B1CE-7A39-9041-B929-2886034D90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FB4D84C-137A-BF4C-8E82-B4C77B129B5F}" type="slidenum">
              <a:rPr lang="en-US" altLang="en-US" smtClean="0">
                <a:latin typeface="Calibri" panose="020F0502020204030204" pitchFamily="34" charset="0"/>
              </a:rPr>
              <a:pPr/>
              <a:t>41</a:t>
            </a:fld>
            <a:endParaRPr lang="en-US" altLang="en-US">
              <a:latin typeface="Calibri" panose="020F0502020204030204" pitchFamily="34" charset="0"/>
            </a:endParaRPr>
          </a:p>
        </p:txBody>
      </p:sp>
    </p:spTree>
    <p:extLst>
      <p:ext uri="{BB962C8B-B14F-4D97-AF65-F5344CB8AC3E}">
        <p14:creationId xmlns:p14="http://schemas.microsoft.com/office/powerpoint/2010/main" val="2505350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a:extLst>
              <a:ext uri="{FF2B5EF4-FFF2-40B4-BE49-F238E27FC236}">
                <a16:creationId xmlns:a16="http://schemas.microsoft.com/office/drawing/2014/main" id="{2FF74A6A-4FA1-1248-9412-2F1F9EF891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2" name="Notes Placeholder 2">
            <a:extLst>
              <a:ext uri="{FF2B5EF4-FFF2-40B4-BE49-F238E27FC236}">
                <a16:creationId xmlns:a16="http://schemas.microsoft.com/office/drawing/2014/main" id="{1CF77981-CC53-4145-A906-8A4EA5E701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28003" name="Slide Number Placeholder 3">
            <a:extLst>
              <a:ext uri="{FF2B5EF4-FFF2-40B4-BE49-F238E27FC236}">
                <a16:creationId xmlns:a16="http://schemas.microsoft.com/office/drawing/2014/main" id="{13021456-C0B1-BB40-9BC2-2E7E0C12B4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6925454-629B-B945-B207-0C09B35997A4}" type="slidenum">
              <a:rPr lang="en-US" altLang="en-US" smtClean="0">
                <a:latin typeface="Calibri" panose="020F0502020204030204" pitchFamily="34" charset="0"/>
              </a:rPr>
              <a:pPr/>
              <a:t>44</a:t>
            </a:fld>
            <a:endParaRPr lang="en-US" altLang="en-US">
              <a:latin typeface="Calibri" panose="020F0502020204030204" pitchFamily="34" charset="0"/>
            </a:endParaRPr>
          </a:p>
        </p:txBody>
      </p:sp>
    </p:spTree>
    <p:extLst>
      <p:ext uri="{BB962C8B-B14F-4D97-AF65-F5344CB8AC3E}">
        <p14:creationId xmlns:p14="http://schemas.microsoft.com/office/powerpoint/2010/main" val="1247516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a:extLst>
              <a:ext uri="{FF2B5EF4-FFF2-40B4-BE49-F238E27FC236}">
                <a16:creationId xmlns:a16="http://schemas.microsoft.com/office/drawing/2014/main" id="{8D960B9A-09E9-3941-B5B6-20A380FB47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8" name="Notes Placeholder 2">
            <a:extLst>
              <a:ext uri="{FF2B5EF4-FFF2-40B4-BE49-F238E27FC236}">
                <a16:creationId xmlns:a16="http://schemas.microsoft.com/office/drawing/2014/main" id="{F69BDFE8-92FE-E049-8FA9-63B0EA5B7A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jr is R-Type</a:t>
            </a:r>
          </a:p>
        </p:txBody>
      </p:sp>
      <p:sp>
        <p:nvSpPr>
          <p:cNvPr id="132099" name="Slide Number Placeholder 3">
            <a:extLst>
              <a:ext uri="{FF2B5EF4-FFF2-40B4-BE49-F238E27FC236}">
                <a16:creationId xmlns:a16="http://schemas.microsoft.com/office/drawing/2014/main" id="{1EF883F2-47F6-9949-82E0-2EB50C82A4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342F9B3-61FF-DE4F-9196-D55E5A53DAC2}" type="slidenum">
              <a:rPr lang="en-US" altLang="en-US" smtClean="0">
                <a:latin typeface="Calibri" panose="020F0502020204030204" pitchFamily="34" charset="0"/>
              </a:rPr>
              <a:pPr/>
              <a:t>48</a:t>
            </a:fld>
            <a:endParaRPr lang="en-US" altLang="en-US">
              <a:latin typeface="Calibri" panose="020F0502020204030204" pitchFamily="34" charset="0"/>
            </a:endParaRPr>
          </a:p>
        </p:txBody>
      </p:sp>
    </p:spTree>
    <p:extLst>
      <p:ext uri="{BB962C8B-B14F-4D97-AF65-F5344CB8AC3E}">
        <p14:creationId xmlns:p14="http://schemas.microsoft.com/office/powerpoint/2010/main" val="4042347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a:extLst>
              <a:ext uri="{FF2B5EF4-FFF2-40B4-BE49-F238E27FC236}">
                <a16:creationId xmlns:a16="http://schemas.microsoft.com/office/drawing/2014/main" id="{3A74E74A-EDC3-0C42-BA1C-6C44EA89CD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4" name="Notes Placeholder 2">
            <a:extLst>
              <a:ext uri="{FF2B5EF4-FFF2-40B4-BE49-F238E27FC236}">
                <a16:creationId xmlns:a16="http://schemas.microsoft.com/office/drawing/2014/main" id="{DB13BDC0-2B81-524A-A370-FC28F5BF61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36195" name="Slide Number Placeholder 3">
            <a:extLst>
              <a:ext uri="{FF2B5EF4-FFF2-40B4-BE49-F238E27FC236}">
                <a16:creationId xmlns:a16="http://schemas.microsoft.com/office/drawing/2014/main" id="{CACC1B32-93A2-7C4A-B884-50EAAD36325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124BE9B-5000-C34C-A487-7B2E4F93C974}" type="slidenum">
              <a:rPr lang="en-US" altLang="en-US" smtClean="0">
                <a:latin typeface="Calibri" panose="020F0502020204030204" pitchFamily="34" charset="0"/>
              </a:rPr>
              <a:pPr/>
              <a:t>49</a:t>
            </a:fld>
            <a:endParaRPr lang="en-US" altLang="en-US">
              <a:latin typeface="Calibri" panose="020F0502020204030204" pitchFamily="34" charset="0"/>
            </a:endParaRPr>
          </a:p>
        </p:txBody>
      </p:sp>
    </p:spTree>
    <p:extLst>
      <p:ext uri="{BB962C8B-B14F-4D97-AF65-F5344CB8AC3E}">
        <p14:creationId xmlns:p14="http://schemas.microsoft.com/office/powerpoint/2010/main" val="238166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073BA7E-4181-B043-B091-BE2C50C33B99}"/>
              </a:ext>
            </a:extLst>
          </p:cNvPr>
          <p:cNvSpPr>
            <a:spLocks noGrp="1" noChangeArrowheads="1"/>
          </p:cNvSpPr>
          <p:nvPr>
            <p:ph type="sldNum" sz="quarter" idx="5"/>
          </p:nvPr>
        </p:nvSpPr>
        <p:spPr>
          <a:ln/>
        </p:spPr>
        <p:txBody>
          <a:bodyPr/>
          <a:lstStyle/>
          <a:p>
            <a:fld id="{820E526E-8DDC-354A-B925-0F4F6D4A3214}" type="slidenum">
              <a:rPr lang="en-US" altLang="en-US"/>
              <a:pPr/>
              <a:t>60</a:t>
            </a:fld>
            <a:endParaRPr lang="en-US" altLang="en-US"/>
          </a:p>
        </p:txBody>
      </p:sp>
      <p:sp>
        <p:nvSpPr>
          <p:cNvPr id="190466" name="Rectangle 2">
            <a:extLst>
              <a:ext uri="{FF2B5EF4-FFF2-40B4-BE49-F238E27FC236}">
                <a16:creationId xmlns:a16="http://schemas.microsoft.com/office/drawing/2014/main" id="{924AA941-E823-0D45-B909-1D69CA1454EA}"/>
              </a:ext>
            </a:extLst>
          </p:cNvPr>
          <p:cNvSpPr>
            <a:spLocks noGrp="1" noRot="1" noChangeAspect="1" noChangeArrowheads="1" noTextEdit="1"/>
          </p:cNvSpPr>
          <p:nvPr>
            <p:ph type="sldImg"/>
          </p:nvPr>
        </p:nvSpPr>
        <p:spPr>
          <a:ln/>
        </p:spPr>
      </p:sp>
      <p:sp>
        <p:nvSpPr>
          <p:cNvPr id="190467" name="Rectangle 3">
            <a:extLst>
              <a:ext uri="{FF2B5EF4-FFF2-40B4-BE49-F238E27FC236}">
                <a16:creationId xmlns:a16="http://schemas.microsoft.com/office/drawing/2014/main" id="{B4AFAE7F-0ECF-BE4A-8283-986D5B0E3FC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7087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N" sz="1200" kern="1200" dirty="0">
                <a:solidFill>
                  <a:schemeClr val="tx1"/>
                </a:solidFill>
                <a:effectLst/>
                <a:latin typeface="Times New Roman" pitchFamily="18" charset="0"/>
                <a:ea typeface="+mn-ea"/>
                <a:cs typeface="+mn-cs"/>
              </a:rPr>
              <a:t>The data path consists of all components that actually process the information during each clock cycle—the functional units that operate on the information, the registers that store information at the end of one cycle so it will be available for further use in subsequent cycles, and the buses and wires that carry information from one point to another in the data path. </a:t>
            </a:r>
            <a:endParaRPr lang="en-IN" dirty="0"/>
          </a:p>
          <a:p>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5</a:t>
            </a:fld>
            <a:endParaRPr lang="en-US"/>
          </a:p>
        </p:txBody>
      </p:sp>
    </p:spTree>
    <p:extLst>
      <p:ext uri="{BB962C8B-B14F-4D97-AF65-F5344CB8AC3E}">
        <p14:creationId xmlns:p14="http://schemas.microsoft.com/office/powerpoint/2010/main" val="16029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8</a:t>
            </a:fld>
            <a:endParaRPr lang="en-US"/>
          </a:p>
        </p:txBody>
      </p:sp>
    </p:spTree>
    <p:extLst>
      <p:ext uri="{BB962C8B-B14F-4D97-AF65-F5344CB8AC3E}">
        <p14:creationId xmlns:p14="http://schemas.microsoft.com/office/powerpoint/2010/main" val="4152553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N" sz="1200" kern="1200" dirty="0">
                <a:solidFill>
                  <a:schemeClr val="tx1"/>
                </a:solidFill>
                <a:effectLst/>
                <a:latin typeface="Times New Roman" pitchFamily="18" charset="0"/>
                <a:ea typeface="+mn-ea"/>
                <a:cs typeface="+mn-cs"/>
              </a:rPr>
              <a:t>The data path consists of all components that actually process the information during each clock cycle—the functional units that operate on the information, the registers that store information at the end of one cycle so it will be available for further use in subsequent cycles, and the buses and wires that carry information from one point to another in the data path. </a:t>
            </a:r>
            <a:endParaRPr lang="en-IN" dirty="0"/>
          </a:p>
          <a:p>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11</a:t>
            </a:fld>
            <a:endParaRPr lang="en-US"/>
          </a:p>
        </p:txBody>
      </p:sp>
    </p:spTree>
    <p:extLst>
      <p:ext uri="{BB962C8B-B14F-4D97-AF65-F5344CB8AC3E}">
        <p14:creationId xmlns:p14="http://schemas.microsoft.com/office/powerpoint/2010/main" val="1297970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a:extLst>
              <a:ext uri="{FF2B5EF4-FFF2-40B4-BE49-F238E27FC236}">
                <a16:creationId xmlns:a16="http://schemas.microsoft.com/office/drawing/2014/main" id="{0ECAE860-14AE-8244-879D-139C0A6C8A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2" name="Notes Placeholder 2">
            <a:extLst>
              <a:ext uri="{FF2B5EF4-FFF2-40B4-BE49-F238E27FC236}">
                <a16:creationId xmlns:a16="http://schemas.microsoft.com/office/drawing/2014/main" id="{9849A7FD-0BCF-5546-BC55-9F3D65EB59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92163" name="Slide Number Placeholder 3">
            <a:extLst>
              <a:ext uri="{FF2B5EF4-FFF2-40B4-BE49-F238E27FC236}">
                <a16:creationId xmlns:a16="http://schemas.microsoft.com/office/drawing/2014/main" id="{74D0BE10-93C9-CF44-AEAA-501CECAF92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372FDA4-AECB-B94C-A650-93B285068FCF}" type="slidenum">
              <a:rPr lang="en-US" altLang="en-US" smtClean="0">
                <a:latin typeface="Calibri" panose="020F0502020204030204" pitchFamily="34" charset="0"/>
              </a:rPr>
              <a:pPr/>
              <a:t>16</a:t>
            </a:fld>
            <a:endParaRPr lang="en-US" altLang="en-US">
              <a:latin typeface="Calibri" panose="020F0502020204030204" pitchFamily="34" charset="0"/>
            </a:endParaRPr>
          </a:p>
        </p:txBody>
      </p:sp>
    </p:spTree>
    <p:extLst>
      <p:ext uri="{BB962C8B-B14F-4D97-AF65-F5344CB8AC3E}">
        <p14:creationId xmlns:p14="http://schemas.microsoft.com/office/powerpoint/2010/main" val="935243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a:extLst>
              <a:ext uri="{FF2B5EF4-FFF2-40B4-BE49-F238E27FC236}">
                <a16:creationId xmlns:a16="http://schemas.microsoft.com/office/drawing/2014/main" id="{B81A525E-F9AE-C64C-87AE-9E8C68C021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0" name="Notes Placeholder 2">
            <a:extLst>
              <a:ext uri="{FF2B5EF4-FFF2-40B4-BE49-F238E27FC236}">
                <a16:creationId xmlns:a16="http://schemas.microsoft.com/office/drawing/2014/main" id="{8948C304-2EA9-4F44-B7D2-53B3D9003B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94211" name="Slide Number Placeholder 3">
            <a:extLst>
              <a:ext uri="{FF2B5EF4-FFF2-40B4-BE49-F238E27FC236}">
                <a16:creationId xmlns:a16="http://schemas.microsoft.com/office/drawing/2014/main" id="{FAAF7C9E-A940-344E-A6D2-2EA3575DEE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0D243A0-00EE-414D-A180-73485E1E6603}" type="slidenum">
              <a:rPr lang="en-US" altLang="en-US" smtClean="0">
                <a:latin typeface="Calibri" panose="020F0502020204030204" pitchFamily="34" charset="0"/>
              </a:rPr>
              <a:pPr/>
              <a:t>17</a:t>
            </a:fld>
            <a:endParaRPr lang="en-US" altLang="en-US">
              <a:latin typeface="Calibri" panose="020F0502020204030204" pitchFamily="34" charset="0"/>
            </a:endParaRPr>
          </a:p>
        </p:txBody>
      </p:sp>
    </p:spTree>
    <p:extLst>
      <p:ext uri="{BB962C8B-B14F-4D97-AF65-F5344CB8AC3E}">
        <p14:creationId xmlns:p14="http://schemas.microsoft.com/office/powerpoint/2010/main" val="3126105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A2E5C28-EB80-D340-AFC3-650660EF7B06}"/>
              </a:ext>
            </a:extLst>
          </p:cNvPr>
          <p:cNvSpPr>
            <a:spLocks noGrp="1" noChangeArrowheads="1"/>
          </p:cNvSpPr>
          <p:nvPr>
            <p:ph type="sldNum" sz="quarter" idx="5"/>
          </p:nvPr>
        </p:nvSpPr>
        <p:spPr>
          <a:ln/>
        </p:spPr>
        <p:txBody>
          <a:bodyPr/>
          <a:lstStyle/>
          <a:p>
            <a:fld id="{28D35C22-F1FE-3F4C-A62D-683BBA8E649B}" type="slidenum">
              <a:rPr lang="en-US" altLang="en-US"/>
              <a:pPr/>
              <a:t>19</a:t>
            </a:fld>
            <a:endParaRPr lang="en-US" altLang="en-US"/>
          </a:p>
        </p:txBody>
      </p:sp>
      <p:sp>
        <p:nvSpPr>
          <p:cNvPr id="48130" name="Rectangle 2">
            <a:extLst>
              <a:ext uri="{FF2B5EF4-FFF2-40B4-BE49-F238E27FC236}">
                <a16:creationId xmlns:a16="http://schemas.microsoft.com/office/drawing/2014/main" id="{615F1490-9BC1-8A40-A2F8-1E0CAFC68AA2}"/>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2C25567D-FCDF-544E-8D96-BE188C30279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20284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a:extLst>
              <a:ext uri="{FF2B5EF4-FFF2-40B4-BE49-F238E27FC236}">
                <a16:creationId xmlns:a16="http://schemas.microsoft.com/office/drawing/2014/main" id="{F4650CC5-B641-6541-8581-0AD8E50480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2" name="Notes Placeholder 2">
            <a:extLst>
              <a:ext uri="{FF2B5EF4-FFF2-40B4-BE49-F238E27FC236}">
                <a16:creationId xmlns:a16="http://schemas.microsoft.com/office/drawing/2014/main" id="{B4774AB8-F213-154A-9BD6-5E778CC6F6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12643" name="Slide Number Placeholder 3">
            <a:extLst>
              <a:ext uri="{FF2B5EF4-FFF2-40B4-BE49-F238E27FC236}">
                <a16:creationId xmlns:a16="http://schemas.microsoft.com/office/drawing/2014/main" id="{D7E7286A-6EBC-C241-BA1C-F3D004D030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85D27A-5AD6-6F42-866B-3EF4CAB30EE4}" type="slidenum">
              <a:rPr lang="en-US" altLang="en-US" smtClean="0">
                <a:latin typeface="Calibri" panose="020F0502020204030204" pitchFamily="34" charset="0"/>
              </a:rPr>
              <a:pPr/>
              <a:t>23</a:t>
            </a:fld>
            <a:endParaRPr lang="en-US" altLang="en-US">
              <a:latin typeface="Calibri" panose="020F0502020204030204" pitchFamily="34" charset="0"/>
            </a:endParaRPr>
          </a:p>
        </p:txBody>
      </p:sp>
    </p:spTree>
    <p:extLst>
      <p:ext uri="{BB962C8B-B14F-4D97-AF65-F5344CB8AC3E}">
        <p14:creationId xmlns:p14="http://schemas.microsoft.com/office/powerpoint/2010/main" val="1789833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a:extLst>
              <a:ext uri="{FF2B5EF4-FFF2-40B4-BE49-F238E27FC236}">
                <a16:creationId xmlns:a16="http://schemas.microsoft.com/office/drawing/2014/main" id="{65F848AF-CF83-D44D-B8AA-41CDB5052C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Notes Placeholder 2">
            <a:extLst>
              <a:ext uri="{FF2B5EF4-FFF2-40B4-BE49-F238E27FC236}">
                <a16:creationId xmlns:a16="http://schemas.microsoft.com/office/drawing/2014/main" id="{DD72B24B-CC7E-3A48-A0CC-067ADCF478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15715" name="Slide Number Placeholder 3">
            <a:extLst>
              <a:ext uri="{FF2B5EF4-FFF2-40B4-BE49-F238E27FC236}">
                <a16:creationId xmlns:a16="http://schemas.microsoft.com/office/drawing/2014/main" id="{F34A435E-612C-DC4C-A43D-CA0BA1C2A7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6E32866-E610-A149-BE77-2D912ECCBA51}" type="slidenum">
              <a:rPr lang="en-US" altLang="en-US" smtClean="0">
                <a:latin typeface="Calibri" panose="020F0502020204030204" pitchFamily="34" charset="0"/>
              </a:rPr>
              <a:pPr/>
              <a:t>25</a:t>
            </a:fld>
            <a:endParaRPr lang="en-US" altLang="en-US">
              <a:latin typeface="Calibri" panose="020F0502020204030204" pitchFamily="34" charset="0"/>
            </a:endParaRPr>
          </a:p>
        </p:txBody>
      </p:sp>
    </p:spTree>
    <p:extLst>
      <p:ext uri="{BB962C8B-B14F-4D97-AF65-F5344CB8AC3E}">
        <p14:creationId xmlns:p14="http://schemas.microsoft.com/office/powerpoint/2010/main" val="1757448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a:t>Click to edit Master title style</a:t>
            </a:r>
          </a:p>
        </p:txBody>
      </p:sp>
      <p:sp>
        <p:nvSpPr>
          <p:cNvPr id="3" name="Footer Placeholder 3">
            <a:extLst>
              <a:ext uri="{FF2B5EF4-FFF2-40B4-BE49-F238E27FC236}">
                <a16:creationId xmlns:a16="http://schemas.microsoft.com/office/drawing/2014/main" id="{7FDCCF0E-6683-5641-9B24-4AE01A4FDB7B}"/>
              </a:ext>
            </a:extLst>
          </p:cNvPr>
          <p:cNvSpPr>
            <a:spLocks noGrp="1"/>
          </p:cNvSpPr>
          <p:nvPr>
            <p:ph type="ftr" sz="quarter" idx="10"/>
          </p:nvPr>
        </p:nvSpPr>
        <p:spPr>
          <a:xfrm>
            <a:off x="396875" y="6444877"/>
            <a:ext cx="3086100" cy="365125"/>
          </a:xfrm>
        </p:spPr>
        <p:txBody>
          <a:bodyPr/>
          <a:lstStyle/>
          <a:p>
            <a:r>
              <a:rPr lang="en-US" dirty="0"/>
              <a:t>Computer Architecture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8" y="1362075"/>
            <a:ext cx="3871912" cy="2409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8" y="3924300"/>
            <a:ext cx="3871912" cy="2409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Text Placeholder 2"/>
          <p:cNvSpPr>
            <a:spLocks noGrp="1"/>
          </p:cNvSpPr>
          <p:nvPr>
            <p:ph type="body" sz="half" idx="1"/>
          </p:nvPr>
        </p:nvSpPr>
        <p:spPr>
          <a:xfrm>
            <a:off x="638175" y="1362075"/>
            <a:ext cx="3871913"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2C34-F2BA-E541-A50D-062F88F8FE0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0110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CC98A-2890-2543-B56B-80D4DA10BBD8}"/>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482F50-98DE-8045-85C5-E378A10D9FD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107CD0-1B69-0C4A-BDAA-13E63C322093}"/>
              </a:ext>
            </a:extLst>
          </p:cNvPr>
          <p:cNvSpPr>
            <a:spLocks noGrp="1"/>
          </p:cNvSpPr>
          <p:nvPr>
            <p:ph type="dt" sz="half" idx="10"/>
          </p:nvPr>
        </p:nvSpPr>
        <p:spPr/>
        <p:txBody>
          <a:bodyPr/>
          <a:lstStyle/>
          <a:p>
            <a:fld id="{DA28BF0A-33AB-7B40-88AA-7FCF326FBD24}" type="datetimeFigureOut">
              <a:rPr lang="en-US" smtClean="0"/>
              <a:t>2/15/21</a:t>
            </a:fld>
            <a:endParaRPr lang="en-US"/>
          </a:p>
        </p:txBody>
      </p:sp>
      <p:sp>
        <p:nvSpPr>
          <p:cNvPr id="5" name="Footer Placeholder 4">
            <a:extLst>
              <a:ext uri="{FF2B5EF4-FFF2-40B4-BE49-F238E27FC236}">
                <a16:creationId xmlns:a16="http://schemas.microsoft.com/office/drawing/2014/main" id="{AC996454-8CE0-994C-A1C6-182A8D89C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A33A4-0743-1442-9F5E-67B17F239BE0}"/>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2157415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6EA3-B77A-D747-8203-AEE03241DC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017FD-5E0E-EE4E-95B6-A0F90D32EC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05098-B212-2F4F-91C8-CFABB103B564}"/>
              </a:ext>
            </a:extLst>
          </p:cNvPr>
          <p:cNvSpPr>
            <a:spLocks noGrp="1"/>
          </p:cNvSpPr>
          <p:nvPr>
            <p:ph type="dt" sz="half" idx="10"/>
          </p:nvPr>
        </p:nvSpPr>
        <p:spPr/>
        <p:txBody>
          <a:bodyPr/>
          <a:lstStyle/>
          <a:p>
            <a:fld id="{DA28BF0A-33AB-7B40-88AA-7FCF326FBD24}" type="datetimeFigureOut">
              <a:rPr lang="en-US" smtClean="0"/>
              <a:t>2/15/21</a:t>
            </a:fld>
            <a:endParaRPr lang="en-US"/>
          </a:p>
        </p:txBody>
      </p:sp>
      <p:sp>
        <p:nvSpPr>
          <p:cNvPr id="5" name="Footer Placeholder 4">
            <a:extLst>
              <a:ext uri="{FF2B5EF4-FFF2-40B4-BE49-F238E27FC236}">
                <a16:creationId xmlns:a16="http://schemas.microsoft.com/office/drawing/2014/main" id="{F4B4C8C5-7D45-3447-AA42-8C8C17E4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0F053-1D49-0A4F-8F0E-A18B2412511C}"/>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481720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A7ECB-AB95-184B-8443-EEC43DE53BD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865E05-8D34-5B44-BFD6-D117F75139A8}"/>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82D5D63-D5AA-3341-9D64-C11FCC10662E}"/>
              </a:ext>
            </a:extLst>
          </p:cNvPr>
          <p:cNvSpPr>
            <a:spLocks noGrp="1"/>
          </p:cNvSpPr>
          <p:nvPr>
            <p:ph type="dt" sz="half" idx="10"/>
          </p:nvPr>
        </p:nvSpPr>
        <p:spPr/>
        <p:txBody>
          <a:bodyPr/>
          <a:lstStyle/>
          <a:p>
            <a:fld id="{DA28BF0A-33AB-7B40-88AA-7FCF326FBD24}" type="datetimeFigureOut">
              <a:rPr lang="en-US" smtClean="0"/>
              <a:t>2/15/21</a:t>
            </a:fld>
            <a:endParaRPr lang="en-US"/>
          </a:p>
        </p:txBody>
      </p:sp>
      <p:sp>
        <p:nvSpPr>
          <p:cNvPr id="5" name="Footer Placeholder 4">
            <a:extLst>
              <a:ext uri="{FF2B5EF4-FFF2-40B4-BE49-F238E27FC236}">
                <a16:creationId xmlns:a16="http://schemas.microsoft.com/office/drawing/2014/main" id="{52A18F01-78D2-D845-8A48-BB75307BD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FBFCEE-14E5-B84A-807B-AE99D975B9E3}"/>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12239362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A03-4CD5-F043-816F-C0C61E328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4BA966-85B0-7243-A700-C2559E31314D}"/>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B775D-FCE7-CD4A-930D-FFADEAA9ED33}"/>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849E5F-5150-284C-A315-A88A64E4B184}"/>
              </a:ext>
            </a:extLst>
          </p:cNvPr>
          <p:cNvSpPr>
            <a:spLocks noGrp="1"/>
          </p:cNvSpPr>
          <p:nvPr>
            <p:ph type="dt" sz="half" idx="10"/>
          </p:nvPr>
        </p:nvSpPr>
        <p:spPr/>
        <p:txBody>
          <a:bodyPr/>
          <a:lstStyle/>
          <a:p>
            <a:fld id="{DA28BF0A-33AB-7B40-88AA-7FCF326FBD24}" type="datetimeFigureOut">
              <a:rPr lang="en-US" smtClean="0"/>
              <a:t>2/15/21</a:t>
            </a:fld>
            <a:endParaRPr lang="en-US"/>
          </a:p>
        </p:txBody>
      </p:sp>
      <p:sp>
        <p:nvSpPr>
          <p:cNvPr id="6" name="Footer Placeholder 5">
            <a:extLst>
              <a:ext uri="{FF2B5EF4-FFF2-40B4-BE49-F238E27FC236}">
                <a16:creationId xmlns:a16="http://schemas.microsoft.com/office/drawing/2014/main" id="{538F165D-60D4-9849-B27D-59C5B341A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E36F0-B29A-304A-A821-E91791D7D575}"/>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6117369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C130F-AF59-4A4A-BE9B-29328542D89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ACA6C5-8DC1-5440-BDAE-43AF0C5241E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95C348-5B39-864B-A48B-9F41D8DEAF6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DFC358-F4EA-0948-9388-DAFBCD2F8EB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235568-3167-D948-9E2B-2476F698F548}"/>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6FDD7A-9C01-9C4A-8D9B-9687D2AC0ACB}"/>
              </a:ext>
            </a:extLst>
          </p:cNvPr>
          <p:cNvSpPr>
            <a:spLocks noGrp="1"/>
          </p:cNvSpPr>
          <p:nvPr>
            <p:ph type="dt" sz="half" idx="10"/>
          </p:nvPr>
        </p:nvSpPr>
        <p:spPr/>
        <p:txBody>
          <a:bodyPr/>
          <a:lstStyle/>
          <a:p>
            <a:fld id="{DA28BF0A-33AB-7B40-88AA-7FCF326FBD24}" type="datetimeFigureOut">
              <a:rPr lang="en-US" smtClean="0"/>
              <a:t>2/15/21</a:t>
            </a:fld>
            <a:endParaRPr lang="en-US"/>
          </a:p>
        </p:txBody>
      </p:sp>
      <p:sp>
        <p:nvSpPr>
          <p:cNvPr id="8" name="Footer Placeholder 7">
            <a:extLst>
              <a:ext uri="{FF2B5EF4-FFF2-40B4-BE49-F238E27FC236}">
                <a16:creationId xmlns:a16="http://schemas.microsoft.com/office/drawing/2014/main" id="{04B46FF6-BD00-5C44-8153-520C840C20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E981AF-D95F-7843-8E68-1AF4B3B18B3D}"/>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01828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8761" y="188640"/>
            <a:ext cx="7592093" cy="762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993EDD8B-FD1C-5C4A-8A29-F33DB0FB353B}"/>
              </a:ext>
            </a:extLst>
          </p:cNvPr>
          <p:cNvSpPr>
            <a:spLocks noGrp="1"/>
          </p:cNvSpPr>
          <p:nvPr>
            <p:ph type="ftr" sz="quarter" idx="10"/>
          </p:nvPr>
        </p:nvSpPr>
        <p:spPr/>
        <p:txBody>
          <a:bodyPr/>
          <a:lstStyle/>
          <a:p>
            <a:r>
              <a:rPr lang="en-US" dirty="0"/>
              <a:t>CS 305: Computer Architecture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4F60-6F5F-0E4B-B721-FEE9205286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633911-4067-A946-A139-BADB6840B1F1}"/>
              </a:ext>
            </a:extLst>
          </p:cNvPr>
          <p:cNvSpPr>
            <a:spLocks noGrp="1"/>
          </p:cNvSpPr>
          <p:nvPr>
            <p:ph type="dt" sz="half" idx="10"/>
          </p:nvPr>
        </p:nvSpPr>
        <p:spPr/>
        <p:txBody>
          <a:bodyPr/>
          <a:lstStyle/>
          <a:p>
            <a:fld id="{DA28BF0A-33AB-7B40-88AA-7FCF326FBD24}" type="datetimeFigureOut">
              <a:rPr lang="en-US" smtClean="0"/>
              <a:t>2/15/21</a:t>
            </a:fld>
            <a:endParaRPr lang="en-US"/>
          </a:p>
        </p:txBody>
      </p:sp>
      <p:sp>
        <p:nvSpPr>
          <p:cNvPr id="4" name="Footer Placeholder 3">
            <a:extLst>
              <a:ext uri="{FF2B5EF4-FFF2-40B4-BE49-F238E27FC236}">
                <a16:creationId xmlns:a16="http://schemas.microsoft.com/office/drawing/2014/main" id="{CF44ECC7-2D8D-D543-861E-179739D55C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3C6C57-520F-B442-99D0-B12041723F5A}"/>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11253932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ED63CE-34F6-B647-9536-A68EF6E9EEED}"/>
              </a:ext>
            </a:extLst>
          </p:cNvPr>
          <p:cNvSpPr>
            <a:spLocks noGrp="1"/>
          </p:cNvSpPr>
          <p:nvPr>
            <p:ph type="dt" sz="half" idx="10"/>
          </p:nvPr>
        </p:nvSpPr>
        <p:spPr/>
        <p:txBody>
          <a:bodyPr/>
          <a:lstStyle/>
          <a:p>
            <a:fld id="{DA28BF0A-33AB-7B40-88AA-7FCF326FBD24}" type="datetimeFigureOut">
              <a:rPr lang="en-US" smtClean="0"/>
              <a:t>2/15/21</a:t>
            </a:fld>
            <a:endParaRPr lang="en-US"/>
          </a:p>
        </p:txBody>
      </p:sp>
      <p:sp>
        <p:nvSpPr>
          <p:cNvPr id="3" name="Footer Placeholder 2">
            <a:extLst>
              <a:ext uri="{FF2B5EF4-FFF2-40B4-BE49-F238E27FC236}">
                <a16:creationId xmlns:a16="http://schemas.microsoft.com/office/drawing/2014/main" id="{DDE99632-C7AB-A544-AE44-265A05E123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F6AC6F-C07C-7547-BBAC-81B54B499CBF}"/>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7860307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097DD-014C-D44E-8F1D-57400DDE07A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269825-7529-144A-A220-87CEEF7A6BC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3AE02F-6E2E-674E-8DE2-D104D031248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A8FA35-7ACD-0648-B1D2-856899658714}"/>
              </a:ext>
            </a:extLst>
          </p:cNvPr>
          <p:cNvSpPr>
            <a:spLocks noGrp="1"/>
          </p:cNvSpPr>
          <p:nvPr>
            <p:ph type="dt" sz="half" idx="10"/>
          </p:nvPr>
        </p:nvSpPr>
        <p:spPr/>
        <p:txBody>
          <a:bodyPr/>
          <a:lstStyle/>
          <a:p>
            <a:fld id="{DA28BF0A-33AB-7B40-88AA-7FCF326FBD24}" type="datetimeFigureOut">
              <a:rPr lang="en-US" smtClean="0"/>
              <a:t>2/15/21</a:t>
            </a:fld>
            <a:endParaRPr lang="en-US"/>
          </a:p>
        </p:txBody>
      </p:sp>
      <p:sp>
        <p:nvSpPr>
          <p:cNvPr id="6" name="Footer Placeholder 5">
            <a:extLst>
              <a:ext uri="{FF2B5EF4-FFF2-40B4-BE49-F238E27FC236}">
                <a16:creationId xmlns:a16="http://schemas.microsoft.com/office/drawing/2014/main" id="{2F9D79A4-8337-EA47-A1D3-532D9FBA02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B3FB4-DA37-0D4E-8CCA-7C1E09CC64BB}"/>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9401979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5AD4-285C-1E44-9E92-7A9D229ECF8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E97E31-CF5D-AF41-A422-8411A2B6588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5F5D02-0312-6A4A-B541-B2A7F757088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3A9174-6366-AA4D-A43D-105A363FFF6E}"/>
              </a:ext>
            </a:extLst>
          </p:cNvPr>
          <p:cNvSpPr>
            <a:spLocks noGrp="1"/>
          </p:cNvSpPr>
          <p:nvPr>
            <p:ph type="dt" sz="half" idx="10"/>
          </p:nvPr>
        </p:nvSpPr>
        <p:spPr/>
        <p:txBody>
          <a:bodyPr/>
          <a:lstStyle/>
          <a:p>
            <a:fld id="{DA28BF0A-33AB-7B40-88AA-7FCF326FBD24}" type="datetimeFigureOut">
              <a:rPr lang="en-US" smtClean="0"/>
              <a:t>2/15/21</a:t>
            </a:fld>
            <a:endParaRPr lang="en-US"/>
          </a:p>
        </p:txBody>
      </p:sp>
      <p:sp>
        <p:nvSpPr>
          <p:cNvPr id="6" name="Footer Placeholder 5">
            <a:extLst>
              <a:ext uri="{FF2B5EF4-FFF2-40B4-BE49-F238E27FC236}">
                <a16:creationId xmlns:a16="http://schemas.microsoft.com/office/drawing/2014/main" id="{611B2EEA-2A90-1144-BD1B-407920137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EEF925-0E60-6040-8966-EF6861703A85}"/>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21047088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396A-F63F-7E49-8812-A3E768407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9CEA53-86BB-F841-8C44-BD5BCCD6E3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9A98F-3755-2149-9F57-A5C625427ADA}"/>
              </a:ext>
            </a:extLst>
          </p:cNvPr>
          <p:cNvSpPr>
            <a:spLocks noGrp="1"/>
          </p:cNvSpPr>
          <p:nvPr>
            <p:ph type="dt" sz="half" idx="10"/>
          </p:nvPr>
        </p:nvSpPr>
        <p:spPr/>
        <p:txBody>
          <a:bodyPr/>
          <a:lstStyle/>
          <a:p>
            <a:fld id="{DA28BF0A-33AB-7B40-88AA-7FCF326FBD24}" type="datetimeFigureOut">
              <a:rPr lang="en-US" smtClean="0"/>
              <a:t>2/15/21</a:t>
            </a:fld>
            <a:endParaRPr lang="en-US"/>
          </a:p>
        </p:txBody>
      </p:sp>
      <p:sp>
        <p:nvSpPr>
          <p:cNvPr id="5" name="Footer Placeholder 4">
            <a:extLst>
              <a:ext uri="{FF2B5EF4-FFF2-40B4-BE49-F238E27FC236}">
                <a16:creationId xmlns:a16="http://schemas.microsoft.com/office/drawing/2014/main" id="{40942732-1042-8B4B-8D4B-CAA791EBF9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E4C13-8AB1-E942-AA03-1E41204B9B75}"/>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7136979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B0D1F5-4E33-5548-B60F-3A6315F8410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630BDE-5AA4-1849-8900-A7B8640F51CC}"/>
              </a:ext>
            </a:extLst>
          </p:cNvPr>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A7FCE0-E717-084F-9DE4-BC1FC0F627F2}"/>
              </a:ext>
            </a:extLst>
          </p:cNvPr>
          <p:cNvSpPr>
            <a:spLocks noGrp="1"/>
          </p:cNvSpPr>
          <p:nvPr>
            <p:ph type="dt" sz="half" idx="10"/>
          </p:nvPr>
        </p:nvSpPr>
        <p:spPr/>
        <p:txBody>
          <a:bodyPr/>
          <a:lstStyle/>
          <a:p>
            <a:fld id="{DA28BF0A-33AB-7B40-88AA-7FCF326FBD24}" type="datetimeFigureOut">
              <a:rPr lang="en-US" smtClean="0"/>
              <a:t>2/15/21</a:t>
            </a:fld>
            <a:endParaRPr lang="en-US"/>
          </a:p>
        </p:txBody>
      </p:sp>
      <p:sp>
        <p:nvSpPr>
          <p:cNvPr id="5" name="Footer Placeholder 4">
            <a:extLst>
              <a:ext uri="{FF2B5EF4-FFF2-40B4-BE49-F238E27FC236}">
                <a16:creationId xmlns:a16="http://schemas.microsoft.com/office/drawing/2014/main" id="{82F4D79C-BA7F-3D4F-BD19-3826E8CC0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2955EC-E21F-094B-89A3-26D412F2E298}"/>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248417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C8F3A7AF-4748-334C-BF35-564B22ECAC2A}"/>
              </a:ext>
            </a:extLst>
          </p:cNvPr>
          <p:cNvSpPr>
            <a:spLocks noGrp="1"/>
          </p:cNvSpPr>
          <p:nvPr>
            <p:ph type="ftr" sz="quarter" idx="10"/>
          </p:nvPr>
        </p:nvSpPr>
        <p:spPr>
          <a:xfrm>
            <a:off x="396875" y="6444877"/>
            <a:ext cx="3086100" cy="365125"/>
          </a:xfrm>
        </p:spPr>
        <p:txBody>
          <a:bodyPr/>
          <a:lstStyle/>
          <a:p>
            <a:r>
              <a:rPr lang="en-US" dirty="0"/>
              <a:t>Computer Architecture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3">
            <a:extLst>
              <a:ext uri="{FF2B5EF4-FFF2-40B4-BE49-F238E27FC236}">
                <a16:creationId xmlns:a16="http://schemas.microsoft.com/office/drawing/2014/main" id="{D935250A-3C15-C14C-B3A5-166799EFC626}"/>
              </a:ext>
            </a:extLst>
          </p:cNvPr>
          <p:cNvSpPr>
            <a:spLocks noGrp="1"/>
          </p:cNvSpPr>
          <p:nvPr>
            <p:ph type="ftr" sz="quarter" idx="10"/>
          </p:nvPr>
        </p:nvSpPr>
        <p:spPr>
          <a:xfrm>
            <a:off x="614448" y="6440055"/>
            <a:ext cx="3086100" cy="365125"/>
          </a:xfrm>
        </p:spPr>
        <p:txBody>
          <a:bodyPr/>
          <a:lstStyle/>
          <a:p>
            <a:r>
              <a:rPr lang="en-US" dirty="0"/>
              <a:t>Computer Architecture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3">
            <a:extLst>
              <a:ext uri="{FF2B5EF4-FFF2-40B4-BE49-F238E27FC236}">
                <a16:creationId xmlns:a16="http://schemas.microsoft.com/office/drawing/2014/main" id="{7A0A7684-BDBD-CE48-9863-38C370ACDCCB}"/>
              </a:ext>
            </a:extLst>
          </p:cNvPr>
          <p:cNvSpPr>
            <a:spLocks noGrp="1"/>
          </p:cNvSpPr>
          <p:nvPr>
            <p:ph type="ftr" sz="quarter" idx="10"/>
          </p:nvPr>
        </p:nvSpPr>
        <p:spPr>
          <a:xfrm>
            <a:off x="396875" y="6444877"/>
            <a:ext cx="3086100" cy="365125"/>
          </a:xfrm>
        </p:spPr>
        <p:txBody>
          <a:bodyPr/>
          <a:lstStyle/>
          <a:p>
            <a:r>
              <a:rPr lang="en-US" dirty="0"/>
              <a:t>Computer Architecture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61138" y="188640"/>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8195" name="Rectangle 3"/>
          <p:cNvSpPr>
            <a:spLocks noGrp="1" noChangeArrowheads="1"/>
          </p:cNvSpPr>
          <p:nvPr>
            <p:ph type="body" idx="1"/>
          </p:nvPr>
        </p:nvSpPr>
        <p:spPr bwMode="auto">
          <a:xfrm>
            <a:off x="396875" y="1196752"/>
            <a:ext cx="7896225" cy="5184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rot="5400000">
            <a:off x="5597105" y="3311105"/>
            <a:ext cx="6858000" cy="23579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6" name="Rectangle 5"/>
          <p:cNvSpPr/>
          <p:nvPr userDrawn="1"/>
        </p:nvSpPr>
        <p:spPr>
          <a:xfrm>
            <a:off x="8416951" y="6488939"/>
            <a:ext cx="367408" cy="276999"/>
          </a:xfrm>
          <a:prstGeom prst="rect">
            <a:avLst/>
          </a:prstGeom>
        </p:spPr>
        <p:txBody>
          <a:bodyPr vert="horz" lIns="91440" tIns="45720" rIns="91440" bIns="45720" rtlCol="0" anchor="ctr"/>
          <a:lstStyle/>
          <a:p>
            <a:pPr lvl="0"/>
            <a:fld id="{F5551B27-49BC-4291-80C6-707CDCF1D651}" type="slidenum">
              <a:rPr lang="en-US" sz="1200" noProof="0" smtClean="0">
                <a:solidFill>
                  <a:schemeClr val="tx1">
                    <a:tint val="75000"/>
                  </a:schemeClr>
                </a:solidFill>
                <a:latin typeface="Calibri" panose="020F0502020204030204" pitchFamily="34" charset="0"/>
                <a:cs typeface="Calibri" panose="020F0502020204030204" pitchFamily="34" charset="0"/>
              </a:rPr>
              <a:pPr lvl="0"/>
              <a:t>‹#›</a:t>
            </a:fld>
            <a:endParaRPr lang="en-US" sz="1200" dirty="0">
              <a:solidFill>
                <a:schemeClr val="tx1">
                  <a:tint val="75000"/>
                </a:schemeClr>
              </a:solidFill>
              <a:latin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7C16C76B-275E-3D40-A9AA-88CC102964F8}"/>
              </a:ext>
            </a:extLst>
          </p:cNvPr>
          <p:cNvSpPr>
            <a:spLocks noGrp="1"/>
          </p:cNvSpPr>
          <p:nvPr>
            <p:ph type="ftr" sz="quarter" idx="3"/>
          </p:nvPr>
        </p:nvSpPr>
        <p:spPr>
          <a:xfrm>
            <a:off x="396875" y="6444877"/>
            <a:ext cx="3086100"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en-US" dirty="0"/>
              <a:t>Computer Architecture</a:t>
            </a:r>
          </a:p>
        </p:txBody>
      </p:sp>
    </p:spTree>
  </p:cSld>
  <p:clrMap bg1="lt1" tx1="dk1" bg2="lt2" tx2="dk2" accent1="accent1" accent2="accent2" accent3="accent3" accent4="accent4" accent5="accent5" accent6="accent6" hlink="hlink" folHlink="folHlink"/>
  <p:sldLayoutIdLst>
    <p:sldLayoutId id="2147483656" r:id="rId1"/>
    <p:sldLayoutId id="2147483660" r:id="rId2"/>
    <p:sldLayoutId id="2147483655" r:id="rId3"/>
    <p:sldLayoutId id="2147483661" r:id="rId4"/>
    <p:sldLayoutId id="2147483659" r:id="rId5"/>
    <p:sldLayoutId id="2147483658" r:id="rId6"/>
    <p:sldLayoutId id="2147483657" r:id="rId7"/>
    <p:sldLayoutId id="2147483654" r:id="rId8"/>
    <p:sldLayoutId id="2147483653" r:id="rId9"/>
    <p:sldLayoutId id="2147483652" r:id="rId10"/>
    <p:sldLayoutId id="2147483651" r:id="rId11"/>
    <p:sldLayoutId id="2147483650" r:id="rId12"/>
    <p:sldLayoutId id="2147483649" r:id="rId13"/>
    <p:sldLayoutId id="2147483668" r:id="rId14"/>
  </p:sldLayoutIdLst>
  <p:hf sldNum="0" hdr="0" dt="0"/>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0">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Clr>
          <a:srgbClr val="0070C0"/>
        </a:buClr>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3FBB17-EB3E-2E4C-AED5-02CEF8D2473B}"/>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B3F657-BDD1-5E4B-B319-CB7A0AE2412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C021C1-E507-A943-B791-6BF9469BC2C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8BF0A-33AB-7B40-88AA-7FCF326FBD24}" type="datetimeFigureOut">
              <a:rPr lang="en-US" smtClean="0"/>
              <a:t>2/15/21</a:t>
            </a:fld>
            <a:endParaRPr lang="en-US"/>
          </a:p>
        </p:txBody>
      </p:sp>
      <p:sp>
        <p:nvSpPr>
          <p:cNvPr id="5" name="Footer Placeholder 4">
            <a:extLst>
              <a:ext uri="{FF2B5EF4-FFF2-40B4-BE49-F238E27FC236}">
                <a16:creationId xmlns:a16="http://schemas.microsoft.com/office/drawing/2014/main" id="{844EDE54-8E2C-874D-892A-E2642BFEAD4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D1BDB9-DFC6-FB49-814A-B5943A238CC0}"/>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962D5-A7CC-6C4C-91DC-68796B8BC2F5}" type="slidenum">
              <a:rPr lang="en-US" smtClean="0"/>
              <a:t>‹#›</a:t>
            </a:fld>
            <a:endParaRPr lang="en-US"/>
          </a:p>
        </p:txBody>
      </p:sp>
    </p:spTree>
    <p:extLst>
      <p:ext uri="{BB962C8B-B14F-4D97-AF65-F5344CB8AC3E}">
        <p14:creationId xmlns:p14="http://schemas.microsoft.com/office/powerpoint/2010/main" val="409428696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slide" Target="slide5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slide" Target="slide5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7B8A52-73F8-064A-9FD9-3B4895CEE264}"/>
              </a:ext>
            </a:extLst>
          </p:cNvPr>
          <p:cNvSpPr>
            <a:spLocks noGrp="1"/>
          </p:cNvSpPr>
          <p:nvPr>
            <p:ph type="ctrTitle"/>
          </p:nvPr>
        </p:nvSpPr>
        <p:spPr/>
        <p:txBody>
          <a:bodyPr/>
          <a:lstStyle/>
          <a:p>
            <a:r>
              <a:rPr lang="en-US" sz="2800" dirty="0">
                <a:solidFill>
                  <a:srgbClr val="C00000"/>
                </a:solidFill>
              </a:rPr>
              <a:t> </a:t>
            </a:r>
            <a:r>
              <a:rPr lang="en-US" sz="2800" b="0" dirty="0">
                <a:solidFill>
                  <a:srgbClr val="C00000"/>
                </a:solidFill>
              </a:rPr>
              <a:t>CS 211 Computer Architecture</a:t>
            </a:r>
            <a:br>
              <a:rPr lang="en-US" dirty="0">
                <a:solidFill>
                  <a:srgbClr val="C00000"/>
                </a:solidFill>
              </a:rPr>
            </a:br>
            <a:r>
              <a:rPr lang="en-US" sz="3000" dirty="0">
                <a:solidFill>
                  <a:srgbClr val="0070C0"/>
                </a:solidFill>
              </a:rPr>
              <a:t>Lecture 8: Von Neumann Architecture – Part 2</a:t>
            </a:r>
            <a:endParaRPr lang="en-US" sz="3000" dirty="0"/>
          </a:p>
        </p:txBody>
      </p:sp>
      <p:sp>
        <p:nvSpPr>
          <p:cNvPr id="8" name="Subtitle 2">
            <a:extLst>
              <a:ext uri="{FF2B5EF4-FFF2-40B4-BE49-F238E27FC236}">
                <a16:creationId xmlns:a16="http://schemas.microsoft.com/office/drawing/2014/main" id="{513AB9FB-BA87-4D47-92BC-856A79A26599}"/>
              </a:ext>
            </a:extLst>
          </p:cNvPr>
          <p:cNvSpPr>
            <a:spLocks noGrp="1"/>
          </p:cNvSpPr>
          <p:nvPr>
            <p:ph type="subTitle" idx="1"/>
          </p:nvPr>
        </p:nvSpPr>
        <p:spPr/>
        <p:txBody>
          <a:bodyPr/>
          <a:lstStyle/>
          <a:p>
            <a:pPr algn="r"/>
            <a:r>
              <a:rPr lang="en-US" b="1" dirty="0"/>
              <a:t>Ravi Mittal</a:t>
            </a:r>
          </a:p>
          <a:p>
            <a:pPr algn="r"/>
            <a:r>
              <a:rPr lang="en-US" dirty="0" err="1"/>
              <a:t>ravi.mittal@iitgoa.ac.in</a:t>
            </a:r>
            <a:endParaRPr lang="en-US" dirty="0"/>
          </a:p>
          <a:p>
            <a:pPr algn="r"/>
            <a:r>
              <a:rPr lang="en-US" dirty="0"/>
              <a:t>Indian Institute of Technology, Goa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A4A6-0101-4D48-87F0-F1771F800DFE}"/>
              </a:ext>
            </a:extLst>
          </p:cNvPr>
          <p:cNvSpPr>
            <a:spLocks noGrp="1"/>
          </p:cNvSpPr>
          <p:nvPr>
            <p:ph type="title"/>
          </p:nvPr>
        </p:nvSpPr>
        <p:spPr>
          <a:xfrm>
            <a:off x="388761" y="188640"/>
            <a:ext cx="8071671" cy="762000"/>
          </a:xfrm>
        </p:spPr>
        <p:txBody>
          <a:bodyPr/>
          <a:lstStyle/>
          <a:p>
            <a:r>
              <a:rPr lang="en-US" dirty="0"/>
              <a:t>LC-3 Instruction set and Microprocessor</a:t>
            </a:r>
          </a:p>
        </p:txBody>
      </p:sp>
      <p:sp>
        <p:nvSpPr>
          <p:cNvPr id="3" name="Content Placeholder 2">
            <a:extLst>
              <a:ext uri="{FF2B5EF4-FFF2-40B4-BE49-F238E27FC236}">
                <a16:creationId xmlns:a16="http://schemas.microsoft.com/office/drawing/2014/main" id="{BFFF585A-69EA-DF43-B01E-6BD4C0B48749}"/>
              </a:ext>
            </a:extLst>
          </p:cNvPr>
          <p:cNvSpPr>
            <a:spLocks noGrp="1"/>
          </p:cNvSpPr>
          <p:nvPr>
            <p:ph idx="1"/>
          </p:nvPr>
        </p:nvSpPr>
        <p:spPr/>
        <p:txBody>
          <a:bodyPr/>
          <a:lstStyle/>
          <a:p>
            <a:r>
              <a:rPr lang="en-US" dirty="0"/>
              <a:t>Little Computer – 3</a:t>
            </a:r>
          </a:p>
          <a:p>
            <a:r>
              <a:rPr lang="en-US" dirty="0"/>
              <a:t>For educational purpose </a:t>
            </a:r>
          </a:p>
          <a:p>
            <a:pPr lvl="1"/>
            <a:r>
              <a:rPr lang="en-US" dirty="0"/>
              <a:t>Simple Instruction Set : 15 Opcodes</a:t>
            </a:r>
          </a:p>
          <a:p>
            <a:pPr lvl="1"/>
            <a:r>
              <a:rPr lang="en-US" dirty="0">
                <a:solidFill>
                  <a:srgbClr val="0070C0"/>
                </a:solidFill>
              </a:rPr>
              <a:t>16-bit</a:t>
            </a:r>
          </a:p>
          <a:p>
            <a:pPr lvl="1"/>
            <a:r>
              <a:rPr lang="en-US" dirty="0">
                <a:solidFill>
                  <a:srgbClr val="FF0000"/>
                </a:solidFill>
              </a:rPr>
              <a:t>Addressing modes</a:t>
            </a:r>
            <a:r>
              <a:rPr lang="en-US" dirty="0"/>
              <a:t>: immediate, register, PC relative, Indirect, </a:t>
            </a:r>
            <a:r>
              <a:rPr lang="en-US" dirty="0" err="1"/>
              <a:t>base+Offset</a:t>
            </a:r>
            <a:endParaRPr lang="en-US" dirty="0"/>
          </a:p>
          <a:p>
            <a:r>
              <a:rPr lang="en-US" dirty="0"/>
              <a:t>We will use LC-3 only for explanation  </a:t>
            </a:r>
          </a:p>
          <a:p>
            <a:pPr marL="0" indent="0">
              <a:buNone/>
            </a:pPr>
            <a:endParaRPr lang="en-US" dirty="0"/>
          </a:p>
          <a:p>
            <a:r>
              <a:rPr lang="en-US" dirty="0"/>
              <a:t>Later in the course, we will study RISC-V for programming / design</a:t>
            </a:r>
          </a:p>
          <a:p>
            <a:pPr lvl="1"/>
            <a:endParaRPr lang="en-US" dirty="0"/>
          </a:p>
        </p:txBody>
      </p:sp>
      <p:sp>
        <p:nvSpPr>
          <p:cNvPr id="4" name="Footer Placeholder 3">
            <a:extLst>
              <a:ext uri="{FF2B5EF4-FFF2-40B4-BE49-F238E27FC236}">
                <a16:creationId xmlns:a16="http://schemas.microsoft.com/office/drawing/2014/main" id="{68ED21D8-B6FC-2744-AA09-FF6C27445FC7}"/>
              </a:ext>
            </a:extLst>
          </p:cNvPr>
          <p:cNvSpPr>
            <a:spLocks noGrp="1"/>
          </p:cNvSpPr>
          <p:nvPr>
            <p:ph type="ftr" sz="quarter" idx="10"/>
          </p:nvPr>
        </p:nvSpPr>
        <p:spPr/>
        <p:txBody>
          <a:bodyPr/>
          <a:lstStyle/>
          <a:p>
            <a:r>
              <a:rPr lang="en-US" dirty="0"/>
              <a:t>CS 211: Computer Architecture</a:t>
            </a:r>
          </a:p>
        </p:txBody>
      </p:sp>
    </p:spTree>
    <p:extLst>
      <p:ext uri="{BB962C8B-B14F-4D97-AF65-F5344CB8AC3E}">
        <p14:creationId xmlns:p14="http://schemas.microsoft.com/office/powerpoint/2010/main" val="3076701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a:extLst>
              <a:ext uri="{FF2B5EF4-FFF2-40B4-BE49-F238E27FC236}">
                <a16:creationId xmlns:a16="http://schemas.microsoft.com/office/drawing/2014/main" id="{0F2A5E31-B8F9-2E44-B381-4231C4B2EF42}"/>
              </a:ext>
            </a:extLst>
          </p:cNvPr>
          <p:cNvSpPr>
            <a:spLocks noGrp="1" noChangeArrowheads="1"/>
          </p:cNvSpPr>
          <p:nvPr>
            <p:ph type="title"/>
          </p:nvPr>
        </p:nvSpPr>
        <p:spPr/>
        <p:txBody>
          <a:bodyPr anchor="ctr"/>
          <a:lstStyle/>
          <a:p>
            <a:r>
              <a:rPr lang="en-US" altLang="en-US" dirty="0">
                <a:ea typeface="ＭＳ Ｐゴシック" panose="020B0600070205080204" pitchFamily="34" charset="-128"/>
              </a:rPr>
              <a:t>LC-3: A Von Neumann Machine</a:t>
            </a:r>
          </a:p>
        </p:txBody>
      </p:sp>
      <p:grpSp>
        <p:nvGrpSpPr>
          <p:cNvPr id="81923" name="Group 6">
            <a:extLst>
              <a:ext uri="{FF2B5EF4-FFF2-40B4-BE49-F238E27FC236}">
                <a16:creationId xmlns:a16="http://schemas.microsoft.com/office/drawing/2014/main" id="{900B7D53-2835-0F47-8C88-01080C5E62B9}"/>
              </a:ext>
            </a:extLst>
          </p:cNvPr>
          <p:cNvGrpSpPr>
            <a:grpSpLocks/>
          </p:cNvGrpSpPr>
          <p:nvPr/>
        </p:nvGrpSpPr>
        <p:grpSpPr bwMode="auto">
          <a:xfrm>
            <a:off x="2185988" y="914400"/>
            <a:ext cx="4772025" cy="5943600"/>
            <a:chOff x="2185616" y="914400"/>
            <a:chExt cx="4772768" cy="5943600"/>
          </a:xfrm>
        </p:grpSpPr>
        <p:pic>
          <p:nvPicPr>
            <p:cNvPr id="81965" name="Picture 2">
              <a:extLst>
                <a:ext uri="{FF2B5EF4-FFF2-40B4-BE49-F238E27FC236}">
                  <a16:creationId xmlns:a16="http://schemas.microsoft.com/office/drawing/2014/main" id="{3BC37DF5-C69A-D545-BD0B-1019B76275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85616" y="914400"/>
              <a:ext cx="477276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6" name="Rectangle 4">
              <a:extLst>
                <a:ext uri="{FF2B5EF4-FFF2-40B4-BE49-F238E27FC236}">
                  <a16:creationId xmlns:a16="http://schemas.microsoft.com/office/drawing/2014/main" id="{95D1E22D-B552-F74E-A88E-3B4288CFB665}"/>
                </a:ext>
              </a:extLst>
            </p:cNvPr>
            <p:cNvSpPr>
              <a:spLocks noChangeArrowheads="1"/>
            </p:cNvSpPr>
            <p:nvPr/>
          </p:nvSpPr>
          <p:spPr bwMode="auto">
            <a:xfrm>
              <a:off x="3276600" y="1600200"/>
              <a:ext cx="1905000" cy="2819400"/>
            </a:xfrm>
            <a:prstGeom prst="rect">
              <a:avLst/>
            </a:prstGeom>
            <a:solidFill>
              <a:srgbClr val="FF000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1967" name="Rectangle 9">
              <a:extLst>
                <a:ext uri="{FF2B5EF4-FFF2-40B4-BE49-F238E27FC236}">
                  <a16:creationId xmlns:a16="http://schemas.microsoft.com/office/drawing/2014/main" id="{337FA547-AA97-444E-8743-84EA1268212A}"/>
                </a:ext>
              </a:extLst>
            </p:cNvPr>
            <p:cNvSpPr>
              <a:spLocks noChangeArrowheads="1"/>
            </p:cNvSpPr>
            <p:nvPr/>
          </p:nvSpPr>
          <p:spPr bwMode="auto">
            <a:xfrm>
              <a:off x="5181600" y="1600200"/>
              <a:ext cx="1600200" cy="2819400"/>
            </a:xfrm>
            <a:prstGeom prst="rect">
              <a:avLst/>
            </a:prstGeom>
            <a:solidFill>
              <a:srgbClr val="00B0F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1968" name="Rectangle 10">
              <a:extLst>
                <a:ext uri="{FF2B5EF4-FFF2-40B4-BE49-F238E27FC236}">
                  <a16:creationId xmlns:a16="http://schemas.microsoft.com/office/drawing/2014/main" id="{C7006B36-C911-8642-BFBA-9EE29EF5C0B2}"/>
                </a:ext>
              </a:extLst>
            </p:cNvPr>
            <p:cNvSpPr>
              <a:spLocks noChangeArrowheads="1"/>
            </p:cNvSpPr>
            <p:nvPr/>
          </p:nvSpPr>
          <p:spPr bwMode="auto">
            <a:xfrm>
              <a:off x="3200400" y="5829300"/>
              <a:ext cx="914400" cy="647700"/>
            </a:xfrm>
            <a:prstGeom prst="rect">
              <a:avLst/>
            </a:prstGeom>
            <a:solidFill>
              <a:srgbClr val="00B05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 name="Rectangle 11">
              <a:extLst>
                <a:ext uri="{FF2B5EF4-FFF2-40B4-BE49-F238E27FC236}">
                  <a16:creationId xmlns:a16="http://schemas.microsoft.com/office/drawing/2014/main" id="{4E2728CE-DD82-9A4A-A40A-AD698BBF68F5}"/>
                </a:ext>
              </a:extLst>
            </p:cNvPr>
            <p:cNvSpPr/>
            <p:nvPr/>
          </p:nvSpPr>
          <p:spPr bwMode="auto">
            <a:xfrm>
              <a:off x="4953059" y="5867400"/>
              <a:ext cx="914542" cy="609600"/>
            </a:xfrm>
            <a:prstGeom prst="rect">
              <a:avLst/>
            </a:prstGeom>
            <a:solidFill>
              <a:schemeClr val="accent1">
                <a:lumMod val="60000"/>
                <a:lumOff val="4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sp>
          <p:nvSpPr>
            <p:cNvPr id="13" name="Rectangle 12">
              <a:extLst>
                <a:ext uri="{FF2B5EF4-FFF2-40B4-BE49-F238E27FC236}">
                  <a16:creationId xmlns:a16="http://schemas.microsoft.com/office/drawing/2014/main" id="{33606EDF-FF3B-624F-8399-FAA9D6EC2669}"/>
                </a:ext>
              </a:extLst>
            </p:cNvPr>
            <p:cNvSpPr/>
            <p:nvPr/>
          </p:nvSpPr>
          <p:spPr bwMode="auto">
            <a:xfrm>
              <a:off x="5943813" y="5892800"/>
              <a:ext cx="914542" cy="609600"/>
            </a:xfrm>
            <a:prstGeom prst="rect">
              <a:avLst/>
            </a:prstGeom>
            <a:solidFill>
              <a:schemeClr val="accent5">
                <a:lumMod val="5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grpSp>
      <p:sp>
        <p:nvSpPr>
          <p:cNvPr id="8" name="Oval 7">
            <a:extLst>
              <a:ext uri="{FF2B5EF4-FFF2-40B4-BE49-F238E27FC236}">
                <a16:creationId xmlns:a16="http://schemas.microsoft.com/office/drawing/2014/main" id="{C8F349F7-C52E-BA49-BCAD-3801235AC036}"/>
              </a:ext>
            </a:extLst>
          </p:cNvPr>
          <p:cNvSpPr>
            <a:spLocks noChangeArrowheads="1"/>
          </p:cNvSpPr>
          <p:nvPr/>
        </p:nvSpPr>
        <p:spPr bwMode="auto">
          <a:xfrm>
            <a:off x="4154488" y="2120900"/>
            <a:ext cx="190500" cy="2286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14" name="Straight Connector 13">
            <a:extLst>
              <a:ext uri="{FF2B5EF4-FFF2-40B4-BE49-F238E27FC236}">
                <a16:creationId xmlns:a16="http://schemas.microsoft.com/office/drawing/2014/main" id="{B9F64205-CD98-E441-ADD6-8992DAB7A5F0}"/>
              </a:ext>
            </a:extLst>
          </p:cNvPr>
          <p:cNvCxnSpPr>
            <a:cxnSpLocks noChangeShapeType="1"/>
            <a:stCxn id="8" idx="2"/>
          </p:cNvCxnSpPr>
          <p:nvPr/>
        </p:nvCxnSpPr>
        <p:spPr bwMode="auto">
          <a:xfrm flipH="1" flipV="1">
            <a:off x="2101850" y="1927225"/>
            <a:ext cx="2052638" cy="307975"/>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18" name="TextBox 17">
            <a:extLst>
              <a:ext uri="{FF2B5EF4-FFF2-40B4-BE49-F238E27FC236}">
                <a16:creationId xmlns:a16="http://schemas.microsoft.com/office/drawing/2014/main" id="{882A424A-CD1C-F341-BEEC-863CAC22E05E}"/>
              </a:ext>
            </a:extLst>
          </p:cNvPr>
          <p:cNvSpPr txBox="1">
            <a:spLocks noChangeArrowheads="1"/>
          </p:cNvSpPr>
          <p:nvPr/>
        </p:nvSpPr>
        <p:spPr bwMode="auto">
          <a:xfrm>
            <a:off x="990600" y="1704975"/>
            <a:ext cx="20480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dirty="0">
                <a:solidFill>
                  <a:srgbClr val="0432FF"/>
                </a:solidFill>
              </a:rPr>
              <a:t>Control signals</a:t>
            </a:r>
          </a:p>
          <a:p>
            <a:r>
              <a:rPr lang="en-US" altLang="en-US" sz="1200" dirty="0">
                <a:solidFill>
                  <a:schemeClr val="accent5">
                    <a:lumMod val="50000"/>
                  </a:schemeClr>
                </a:solidFill>
              </a:rPr>
              <a:t>(non filled-in Arrow head)</a:t>
            </a:r>
          </a:p>
        </p:txBody>
      </p:sp>
      <p:sp>
        <p:nvSpPr>
          <p:cNvPr id="22" name="Oval 21">
            <a:extLst>
              <a:ext uri="{FF2B5EF4-FFF2-40B4-BE49-F238E27FC236}">
                <a16:creationId xmlns:a16="http://schemas.microsoft.com/office/drawing/2014/main" id="{402A97AF-41FA-3A43-AF96-8485F73B3DF1}"/>
              </a:ext>
            </a:extLst>
          </p:cNvPr>
          <p:cNvSpPr>
            <a:spLocks noChangeArrowheads="1"/>
          </p:cNvSpPr>
          <p:nvPr/>
        </p:nvSpPr>
        <p:spPr bwMode="auto">
          <a:xfrm>
            <a:off x="4244975" y="2324100"/>
            <a:ext cx="190500" cy="2286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23" name="Straight Connector 22">
            <a:extLst>
              <a:ext uri="{FF2B5EF4-FFF2-40B4-BE49-F238E27FC236}">
                <a16:creationId xmlns:a16="http://schemas.microsoft.com/office/drawing/2014/main" id="{30FAD2C3-538B-5649-B504-613B97C5EC5E}"/>
              </a:ext>
            </a:extLst>
          </p:cNvPr>
          <p:cNvCxnSpPr>
            <a:cxnSpLocks noChangeShapeType="1"/>
            <a:stCxn id="22" idx="2"/>
          </p:cNvCxnSpPr>
          <p:nvPr/>
        </p:nvCxnSpPr>
        <p:spPr bwMode="auto">
          <a:xfrm flipH="1" flipV="1">
            <a:off x="2192338" y="2284413"/>
            <a:ext cx="2052637" cy="153987"/>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24" name="TextBox 23">
            <a:extLst>
              <a:ext uri="{FF2B5EF4-FFF2-40B4-BE49-F238E27FC236}">
                <a16:creationId xmlns:a16="http://schemas.microsoft.com/office/drawing/2014/main" id="{5AAAC49A-7FE7-CD48-9562-CEF7A71D4A7F}"/>
              </a:ext>
            </a:extLst>
          </p:cNvPr>
          <p:cNvSpPr txBox="1">
            <a:spLocks noChangeArrowheads="1"/>
          </p:cNvSpPr>
          <p:nvPr/>
        </p:nvSpPr>
        <p:spPr bwMode="auto">
          <a:xfrm>
            <a:off x="1701800" y="2085975"/>
            <a:ext cx="17130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dirty="0">
                <a:solidFill>
                  <a:srgbClr val="0432FF"/>
                </a:solidFill>
              </a:rPr>
              <a:t>Data</a:t>
            </a:r>
          </a:p>
          <a:p>
            <a:r>
              <a:rPr lang="en-US" altLang="en-US" sz="1200" dirty="0">
                <a:solidFill>
                  <a:srgbClr val="FF0000"/>
                </a:solidFill>
              </a:rPr>
              <a:t>(filled-in Arrow head)</a:t>
            </a:r>
          </a:p>
        </p:txBody>
      </p:sp>
      <p:sp>
        <p:nvSpPr>
          <p:cNvPr id="25" name="Oval 24">
            <a:extLst>
              <a:ext uri="{FF2B5EF4-FFF2-40B4-BE49-F238E27FC236}">
                <a16:creationId xmlns:a16="http://schemas.microsoft.com/office/drawing/2014/main" id="{141CD290-A103-D245-BE7E-F1F574B43D2D}"/>
              </a:ext>
            </a:extLst>
          </p:cNvPr>
          <p:cNvSpPr>
            <a:spLocks noChangeArrowheads="1"/>
          </p:cNvSpPr>
          <p:nvPr/>
        </p:nvSpPr>
        <p:spPr bwMode="auto">
          <a:xfrm>
            <a:off x="5595938" y="3557588"/>
            <a:ext cx="771525" cy="481012"/>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26" name="Straight Connector 25">
            <a:extLst>
              <a:ext uri="{FF2B5EF4-FFF2-40B4-BE49-F238E27FC236}">
                <a16:creationId xmlns:a16="http://schemas.microsoft.com/office/drawing/2014/main" id="{2AB6CC83-9955-F24E-9FB9-855188CCC263}"/>
              </a:ext>
            </a:extLst>
          </p:cNvPr>
          <p:cNvCxnSpPr>
            <a:cxnSpLocks noChangeShapeType="1"/>
          </p:cNvCxnSpPr>
          <p:nvPr/>
        </p:nvCxnSpPr>
        <p:spPr bwMode="auto">
          <a:xfrm flipH="1">
            <a:off x="6311900" y="3524250"/>
            <a:ext cx="884238" cy="152400"/>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27" name="TextBox 26">
            <a:extLst>
              <a:ext uri="{FF2B5EF4-FFF2-40B4-BE49-F238E27FC236}">
                <a16:creationId xmlns:a16="http://schemas.microsoft.com/office/drawing/2014/main" id="{C34E32E7-EC9F-8C4F-8B15-EA75667E943B}"/>
              </a:ext>
            </a:extLst>
          </p:cNvPr>
          <p:cNvSpPr txBox="1">
            <a:spLocks noChangeArrowheads="1"/>
          </p:cNvSpPr>
          <p:nvPr/>
        </p:nvSpPr>
        <p:spPr bwMode="auto">
          <a:xfrm>
            <a:off x="7159625" y="3379788"/>
            <a:ext cx="174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ALU: 2 inputs, 1 output</a:t>
            </a:r>
          </a:p>
        </p:txBody>
      </p:sp>
      <p:sp>
        <p:nvSpPr>
          <p:cNvPr id="29" name="Oval 28">
            <a:extLst>
              <a:ext uri="{FF2B5EF4-FFF2-40B4-BE49-F238E27FC236}">
                <a16:creationId xmlns:a16="http://schemas.microsoft.com/office/drawing/2014/main" id="{197B5C15-4985-BC48-985E-561C2E6849DB}"/>
              </a:ext>
            </a:extLst>
          </p:cNvPr>
          <p:cNvSpPr>
            <a:spLocks noChangeArrowheads="1"/>
          </p:cNvSpPr>
          <p:nvPr/>
        </p:nvSpPr>
        <p:spPr bwMode="auto">
          <a:xfrm>
            <a:off x="2814638" y="5670550"/>
            <a:ext cx="461962" cy="2286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30" name="Straight Connector 29">
            <a:extLst>
              <a:ext uri="{FF2B5EF4-FFF2-40B4-BE49-F238E27FC236}">
                <a16:creationId xmlns:a16="http://schemas.microsoft.com/office/drawing/2014/main" id="{C9FA7984-E55D-A342-983D-98EC06463CA1}"/>
              </a:ext>
            </a:extLst>
          </p:cNvPr>
          <p:cNvCxnSpPr>
            <a:cxnSpLocks noChangeShapeType="1"/>
          </p:cNvCxnSpPr>
          <p:nvPr/>
        </p:nvCxnSpPr>
        <p:spPr bwMode="auto">
          <a:xfrm flipH="1" flipV="1">
            <a:off x="1628775" y="5562600"/>
            <a:ext cx="1266825" cy="141288"/>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31" name="TextBox 30">
            <a:extLst>
              <a:ext uri="{FF2B5EF4-FFF2-40B4-BE49-F238E27FC236}">
                <a16:creationId xmlns:a16="http://schemas.microsoft.com/office/drawing/2014/main" id="{2151EC49-9D52-BE46-A8CC-6C7A7B74CB83}"/>
              </a:ext>
            </a:extLst>
          </p:cNvPr>
          <p:cNvSpPr txBox="1">
            <a:spLocks noChangeArrowheads="1"/>
          </p:cNvSpPr>
          <p:nvPr/>
        </p:nvSpPr>
        <p:spPr bwMode="auto">
          <a:xfrm>
            <a:off x="533400" y="5329238"/>
            <a:ext cx="1214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Memory Data Register</a:t>
            </a:r>
          </a:p>
        </p:txBody>
      </p:sp>
      <p:sp>
        <p:nvSpPr>
          <p:cNvPr id="34" name="Oval 33">
            <a:extLst>
              <a:ext uri="{FF2B5EF4-FFF2-40B4-BE49-F238E27FC236}">
                <a16:creationId xmlns:a16="http://schemas.microsoft.com/office/drawing/2014/main" id="{05AF8552-165B-9347-994B-C4D1AD4D5274}"/>
              </a:ext>
            </a:extLst>
          </p:cNvPr>
          <p:cNvSpPr>
            <a:spLocks noChangeArrowheads="1"/>
          </p:cNvSpPr>
          <p:nvPr/>
        </p:nvSpPr>
        <p:spPr bwMode="auto">
          <a:xfrm>
            <a:off x="4060825" y="5683250"/>
            <a:ext cx="461963" cy="2286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35" name="Straight Connector 34">
            <a:extLst>
              <a:ext uri="{FF2B5EF4-FFF2-40B4-BE49-F238E27FC236}">
                <a16:creationId xmlns:a16="http://schemas.microsoft.com/office/drawing/2014/main" id="{09396E44-7F28-6A46-85F1-3CC4FA38F66B}"/>
              </a:ext>
            </a:extLst>
          </p:cNvPr>
          <p:cNvCxnSpPr>
            <a:cxnSpLocks noChangeShapeType="1"/>
          </p:cNvCxnSpPr>
          <p:nvPr/>
        </p:nvCxnSpPr>
        <p:spPr bwMode="auto">
          <a:xfrm flipH="1">
            <a:off x="1727200" y="5854700"/>
            <a:ext cx="2365375" cy="314325"/>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36" name="TextBox 35">
            <a:extLst>
              <a:ext uri="{FF2B5EF4-FFF2-40B4-BE49-F238E27FC236}">
                <a16:creationId xmlns:a16="http://schemas.microsoft.com/office/drawing/2014/main" id="{E6B594A9-0297-6442-89AD-3D93BE8A3A9C}"/>
              </a:ext>
            </a:extLst>
          </p:cNvPr>
          <p:cNvSpPr txBox="1">
            <a:spLocks noChangeArrowheads="1"/>
          </p:cNvSpPr>
          <p:nvPr/>
        </p:nvSpPr>
        <p:spPr bwMode="auto">
          <a:xfrm>
            <a:off x="425450" y="5943600"/>
            <a:ext cx="1403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Memory Address</a:t>
            </a:r>
          </a:p>
          <a:p>
            <a:r>
              <a:rPr lang="en-US" altLang="en-US" sz="1200">
                <a:solidFill>
                  <a:srgbClr val="0432FF"/>
                </a:solidFill>
              </a:rPr>
              <a:t>Register</a:t>
            </a:r>
          </a:p>
        </p:txBody>
      </p:sp>
      <p:sp>
        <p:nvSpPr>
          <p:cNvPr id="38" name="TextBox 37">
            <a:extLst>
              <a:ext uri="{FF2B5EF4-FFF2-40B4-BE49-F238E27FC236}">
                <a16:creationId xmlns:a16="http://schemas.microsoft.com/office/drawing/2014/main" id="{85E41B69-B276-8A48-B74F-D1801B39984F}"/>
              </a:ext>
            </a:extLst>
          </p:cNvPr>
          <p:cNvSpPr txBox="1">
            <a:spLocks noChangeArrowheads="1"/>
          </p:cNvSpPr>
          <p:nvPr/>
        </p:nvSpPr>
        <p:spPr bwMode="auto">
          <a:xfrm>
            <a:off x="3162300" y="6015038"/>
            <a:ext cx="10287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100" dirty="0">
                <a:solidFill>
                  <a:srgbClr val="0432FF"/>
                </a:solidFill>
              </a:rPr>
              <a:t>16-bit addressable</a:t>
            </a:r>
          </a:p>
        </p:txBody>
      </p:sp>
      <p:sp>
        <p:nvSpPr>
          <p:cNvPr id="40" name="Oval 39">
            <a:extLst>
              <a:ext uri="{FF2B5EF4-FFF2-40B4-BE49-F238E27FC236}">
                <a16:creationId xmlns:a16="http://schemas.microsoft.com/office/drawing/2014/main" id="{1D0E630D-93F0-A54D-9E2C-FE8E5F98C9C7}"/>
              </a:ext>
            </a:extLst>
          </p:cNvPr>
          <p:cNvSpPr>
            <a:spLocks noChangeArrowheads="1"/>
          </p:cNvSpPr>
          <p:nvPr/>
        </p:nvSpPr>
        <p:spPr bwMode="auto">
          <a:xfrm>
            <a:off x="5027613" y="5907088"/>
            <a:ext cx="771525" cy="481012"/>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41" name="Straight Connector 40">
            <a:extLst>
              <a:ext uri="{FF2B5EF4-FFF2-40B4-BE49-F238E27FC236}">
                <a16:creationId xmlns:a16="http://schemas.microsoft.com/office/drawing/2014/main" id="{3450EBB2-F6BC-F04B-9C47-1B35C3918922}"/>
              </a:ext>
            </a:extLst>
          </p:cNvPr>
          <p:cNvCxnSpPr>
            <a:cxnSpLocks noChangeShapeType="1"/>
          </p:cNvCxnSpPr>
          <p:nvPr/>
        </p:nvCxnSpPr>
        <p:spPr bwMode="auto">
          <a:xfrm flipH="1">
            <a:off x="5743575" y="5519738"/>
            <a:ext cx="1177925" cy="506412"/>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42" name="TextBox 41">
            <a:extLst>
              <a:ext uri="{FF2B5EF4-FFF2-40B4-BE49-F238E27FC236}">
                <a16:creationId xmlns:a16="http://schemas.microsoft.com/office/drawing/2014/main" id="{40089024-48F9-3943-93C9-C1C2530F5080}"/>
              </a:ext>
            </a:extLst>
          </p:cNvPr>
          <p:cNvSpPr txBox="1">
            <a:spLocks noChangeArrowheads="1"/>
          </p:cNvSpPr>
          <p:nvPr/>
        </p:nvSpPr>
        <p:spPr bwMode="auto">
          <a:xfrm>
            <a:off x="6875463" y="5329238"/>
            <a:ext cx="2116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Keyboard</a:t>
            </a:r>
          </a:p>
          <a:p>
            <a:r>
              <a:rPr lang="en-US" altLang="en-US" sz="1200">
                <a:solidFill>
                  <a:srgbClr val="0432FF"/>
                </a:solidFill>
              </a:rPr>
              <a:t>KBDR (data), KBSR (status)</a:t>
            </a:r>
          </a:p>
        </p:txBody>
      </p:sp>
      <p:sp>
        <p:nvSpPr>
          <p:cNvPr id="44" name="Oval 43">
            <a:extLst>
              <a:ext uri="{FF2B5EF4-FFF2-40B4-BE49-F238E27FC236}">
                <a16:creationId xmlns:a16="http://schemas.microsoft.com/office/drawing/2014/main" id="{350216C4-60D3-314B-BA0B-5FF5CC94EC3C}"/>
              </a:ext>
            </a:extLst>
          </p:cNvPr>
          <p:cNvSpPr>
            <a:spLocks noChangeArrowheads="1"/>
          </p:cNvSpPr>
          <p:nvPr/>
        </p:nvSpPr>
        <p:spPr bwMode="auto">
          <a:xfrm>
            <a:off x="6018213" y="5943600"/>
            <a:ext cx="771525" cy="481013"/>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45" name="Straight Connector 44">
            <a:extLst>
              <a:ext uri="{FF2B5EF4-FFF2-40B4-BE49-F238E27FC236}">
                <a16:creationId xmlns:a16="http://schemas.microsoft.com/office/drawing/2014/main" id="{8B880546-82C5-7747-B3EA-5533D0966A34}"/>
              </a:ext>
            </a:extLst>
          </p:cNvPr>
          <p:cNvCxnSpPr>
            <a:cxnSpLocks noChangeShapeType="1"/>
          </p:cNvCxnSpPr>
          <p:nvPr/>
        </p:nvCxnSpPr>
        <p:spPr bwMode="auto">
          <a:xfrm flipH="1" flipV="1">
            <a:off x="6748463" y="6096000"/>
            <a:ext cx="261937" cy="1588"/>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46" name="TextBox 45">
            <a:extLst>
              <a:ext uri="{FF2B5EF4-FFF2-40B4-BE49-F238E27FC236}">
                <a16:creationId xmlns:a16="http://schemas.microsoft.com/office/drawing/2014/main" id="{E366A419-ACEB-0F4D-BC2F-8B81833D31AB}"/>
              </a:ext>
            </a:extLst>
          </p:cNvPr>
          <p:cNvSpPr txBox="1">
            <a:spLocks noChangeArrowheads="1"/>
          </p:cNvSpPr>
          <p:nvPr/>
        </p:nvSpPr>
        <p:spPr bwMode="auto">
          <a:xfrm>
            <a:off x="6934200" y="5867400"/>
            <a:ext cx="19864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dirty="0">
                <a:solidFill>
                  <a:srgbClr val="0432FF"/>
                </a:solidFill>
              </a:rPr>
              <a:t>Monitor -   Display</a:t>
            </a:r>
          </a:p>
          <a:p>
            <a:r>
              <a:rPr lang="en-US" altLang="en-US" sz="1200" dirty="0">
                <a:solidFill>
                  <a:srgbClr val="0432FF"/>
                </a:solidFill>
              </a:rPr>
              <a:t>DDR (data), DSR (status)</a:t>
            </a:r>
          </a:p>
        </p:txBody>
      </p:sp>
      <p:sp>
        <p:nvSpPr>
          <p:cNvPr id="50" name="Oval 49">
            <a:extLst>
              <a:ext uri="{FF2B5EF4-FFF2-40B4-BE49-F238E27FC236}">
                <a16:creationId xmlns:a16="http://schemas.microsoft.com/office/drawing/2014/main" id="{890349C4-AD39-1C44-8C16-E3D33B9C4A50}"/>
              </a:ext>
            </a:extLst>
          </p:cNvPr>
          <p:cNvSpPr>
            <a:spLocks noChangeArrowheads="1"/>
          </p:cNvSpPr>
          <p:nvPr/>
        </p:nvSpPr>
        <p:spPr bwMode="auto">
          <a:xfrm>
            <a:off x="5638800" y="1724025"/>
            <a:ext cx="842963" cy="1114425"/>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51" name="Straight Connector 50">
            <a:extLst>
              <a:ext uri="{FF2B5EF4-FFF2-40B4-BE49-F238E27FC236}">
                <a16:creationId xmlns:a16="http://schemas.microsoft.com/office/drawing/2014/main" id="{40382D7E-F5F9-7B42-BC4D-B7D9357751C3}"/>
              </a:ext>
            </a:extLst>
          </p:cNvPr>
          <p:cNvCxnSpPr>
            <a:cxnSpLocks noChangeShapeType="1"/>
          </p:cNvCxnSpPr>
          <p:nvPr/>
        </p:nvCxnSpPr>
        <p:spPr bwMode="auto">
          <a:xfrm flipH="1">
            <a:off x="6448425" y="1931988"/>
            <a:ext cx="860425" cy="106362"/>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52" name="TextBox 51">
            <a:extLst>
              <a:ext uri="{FF2B5EF4-FFF2-40B4-BE49-F238E27FC236}">
                <a16:creationId xmlns:a16="http://schemas.microsoft.com/office/drawing/2014/main" id="{C1CEB997-7D18-6C4B-A0A3-21B35962562B}"/>
              </a:ext>
            </a:extLst>
          </p:cNvPr>
          <p:cNvSpPr txBox="1">
            <a:spLocks noChangeArrowheads="1"/>
          </p:cNvSpPr>
          <p:nvPr/>
        </p:nvSpPr>
        <p:spPr bwMode="auto">
          <a:xfrm>
            <a:off x="7256463" y="1747838"/>
            <a:ext cx="1658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8 General Purpose Registers (GPR)</a:t>
            </a:r>
          </a:p>
        </p:txBody>
      </p:sp>
      <p:sp>
        <p:nvSpPr>
          <p:cNvPr id="54" name="Oval 53">
            <a:extLst>
              <a:ext uri="{FF2B5EF4-FFF2-40B4-BE49-F238E27FC236}">
                <a16:creationId xmlns:a16="http://schemas.microsoft.com/office/drawing/2014/main" id="{E657ECDF-2B0B-4442-9947-E1EA523DE792}"/>
              </a:ext>
            </a:extLst>
          </p:cNvPr>
          <p:cNvSpPr>
            <a:spLocks noChangeArrowheads="1"/>
          </p:cNvSpPr>
          <p:nvPr/>
        </p:nvSpPr>
        <p:spPr bwMode="auto">
          <a:xfrm>
            <a:off x="4267200" y="2862263"/>
            <a:ext cx="742950" cy="1481137"/>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55" name="Straight Connector 54">
            <a:extLst>
              <a:ext uri="{FF2B5EF4-FFF2-40B4-BE49-F238E27FC236}">
                <a16:creationId xmlns:a16="http://schemas.microsoft.com/office/drawing/2014/main" id="{95E4FCA4-633A-8F41-B27F-1B2825AE46DB}"/>
              </a:ext>
            </a:extLst>
          </p:cNvPr>
          <p:cNvCxnSpPr>
            <a:cxnSpLocks noChangeShapeType="1"/>
          </p:cNvCxnSpPr>
          <p:nvPr/>
        </p:nvCxnSpPr>
        <p:spPr bwMode="auto">
          <a:xfrm flipH="1" flipV="1">
            <a:off x="2514600" y="3014663"/>
            <a:ext cx="1812925" cy="160337"/>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7DC55CA2-CA15-9345-A840-B5645F2FB012}"/>
              </a:ext>
            </a:extLst>
          </p:cNvPr>
          <p:cNvSpPr txBox="1">
            <a:spLocks noChangeArrowheads="1"/>
          </p:cNvSpPr>
          <p:nvPr/>
        </p:nvSpPr>
        <p:spPr bwMode="auto">
          <a:xfrm>
            <a:off x="304800" y="2590800"/>
            <a:ext cx="2566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Finite State Machine </a:t>
            </a:r>
          </a:p>
          <a:p>
            <a:r>
              <a:rPr lang="en-US" altLang="en-US" sz="1200">
                <a:solidFill>
                  <a:srgbClr val="0432FF"/>
                </a:solidFill>
              </a:rPr>
              <a:t>(for Generating Control Signals)</a:t>
            </a:r>
          </a:p>
        </p:txBody>
      </p:sp>
      <p:sp>
        <p:nvSpPr>
          <p:cNvPr id="58" name="Oval 57">
            <a:extLst>
              <a:ext uri="{FF2B5EF4-FFF2-40B4-BE49-F238E27FC236}">
                <a16:creationId xmlns:a16="http://schemas.microsoft.com/office/drawing/2014/main" id="{14DC474D-D537-9447-8451-CD24AEBB1A67}"/>
              </a:ext>
            </a:extLst>
          </p:cNvPr>
          <p:cNvSpPr>
            <a:spLocks noChangeArrowheads="1"/>
          </p:cNvSpPr>
          <p:nvPr/>
        </p:nvSpPr>
        <p:spPr bwMode="auto">
          <a:xfrm>
            <a:off x="3441700" y="3476625"/>
            <a:ext cx="619125" cy="2286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59" name="Straight Connector 58">
            <a:extLst>
              <a:ext uri="{FF2B5EF4-FFF2-40B4-BE49-F238E27FC236}">
                <a16:creationId xmlns:a16="http://schemas.microsoft.com/office/drawing/2014/main" id="{DA40C0C1-D611-4444-9C9A-C3B66B4061EE}"/>
              </a:ext>
            </a:extLst>
          </p:cNvPr>
          <p:cNvCxnSpPr>
            <a:cxnSpLocks noChangeShapeType="1"/>
          </p:cNvCxnSpPr>
          <p:nvPr/>
        </p:nvCxnSpPr>
        <p:spPr bwMode="auto">
          <a:xfrm flipH="1" flipV="1">
            <a:off x="1635125" y="3505200"/>
            <a:ext cx="1793875" cy="68263"/>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60" name="TextBox 59">
            <a:extLst>
              <a:ext uri="{FF2B5EF4-FFF2-40B4-BE49-F238E27FC236}">
                <a16:creationId xmlns:a16="http://schemas.microsoft.com/office/drawing/2014/main" id="{1BFB1D33-2CC8-B24A-8624-F9DAD1D44159}"/>
              </a:ext>
            </a:extLst>
          </p:cNvPr>
          <p:cNvSpPr txBox="1">
            <a:spLocks noChangeArrowheads="1"/>
          </p:cNvSpPr>
          <p:nvPr/>
        </p:nvSpPr>
        <p:spPr bwMode="auto">
          <a:xfrm>
            <a:off x="819150" y="3270250"/>
            <a:ext cx="1049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Instruction Register</a:t>
            </a:r>
          </a:p>
        </p:txBody>
      </p:sp>
      <p:sp>
        <p:nvSpPr>
          <p:cNvPr id="68" name="Oval 67">
            <a:extLst>
              <a:ext uri="{FF2B5EF4-FFF2-40B4-BE49-F238E27FC236}">
                <a16:creationId xmlns:a16="http://schemas.microsoft.com/office/drawing/2014/main" id="{EDBF450F-A199-A14D-802B-2DA20E58FA5D}"/>
              </a:ext>
            </a:extLst>
          </p:cNvPr>
          <p:cNvSpPr>
            <a:spLocks noChangeArrowheads="1"/>
          </p:cNvSpPr>
          <p:nvPr/>
        </p:nvSpPr>
        <p:spPr bwMode="auto">
          <a:xfrm>
            <a:off x="4244975" y="1752600"/>
            <a:ext cx="598488" cy="2286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69" name="Straight Connector 68">
            <a:extLst>
              <a:ext uri="{FF2B5EF4-FFF2-40B4-BE49-F238E27FC236}">
                <a16:creationId xmlns:a16="http://schemas.microsoft.com/office/drawing/2014/main" id="{48D6A76B-A6D3-3A4F-A455-9D51F59C4937}"/>
              </a:ext>
            </a:extLst>
          </p:cNvPr>
          <p:cNvCxnSpPr>
            <a:cxnSpLocks noChangeShapeType="1"/>
            <a:stCxn id="68" idx="1"/>
          </p:cNvCxnSpPr>
          <p:nvPr/>
        </p:nvCxnSpPr>
        <p:spPr bwMode="auto">
          <a:xfrm flipH="1" flipV="1">
            <a:off x="1612900" y="1358900"/>
            <a:ext cx="2719388" cy="427038"/>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70" name="TextBox 69">
            <a:extLst>
              <a:ext uri="{FF2B5EF4-FFF2-40B4-BE49-F238E27FC236}">
                <a16:creationId xmlns:a16="http://schemas.microsoft.com/office/drawing/2014/main" id="{E55EB6D4-5425-954B-96DE-E74C5A68B3D2}"/>
              </a:ext>
            </a:extLst>
          </p:cNvPr>
          <p:cNvSpPr txBox="1">
            <a:spLocks noChangeArrowheads="1"/>
          </p:cNvSpPr>
          <p:nvPr/>
        </p:nvSpPr>
        <p:spPr bwMode="auto">
          <a:xfrm>
            <a:off x="651077" y="1138238"/>
            <a:ext cx="1033261"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dirty="0">
                <a:solidFill>
                  <a:srgbClr val="0432FF"/>
                </a:solidFill>
              </a:rPr>
              <a:t>Program Counter</a:t>
            </a:r>
          </a:p>
        </p:txBody>
      </p:sp>
      <p:sp>
        <p:nvSpPr>
          <p:cNvPr id="72" name="Oval 71">
            <a:extLst>
              <a:ext uri="{FF2B5EF4-FFF2-40B4-BE49-F238E27FC236}">
                <a16:creationId xmlns:a16="http://schemas.microsoft.com/office/drawing/2014/main" id="{DA808712-230F-2446-AD01-23A0A3FFB124}"/>
              </a:ext>
            </a:extLst>
          </p:cNvPr>
          <p:cNvSpPr>
            <a:spLocks noChangeArrowheads="1"/>
          </p:cNvSpPr>
          <p:nvPr/>
        </p:nvSpPr>
        <p:spPr bwMode="auto">
          <a:xfrm>
            <a:off x="5272088" y="3665538"/>
            <a:ext cx="290512" cy="449262"/>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73" name="Oval 72">
            <a:extLst>
              <a:ext uri="{FF2B5EF4-FFF2-40B4-BE49-F238E27FC236}">
                <a16:creationId xmlns:a16="http://schemas.microsoft.com/office/drawing/2014/main" id="{AC6A2DCE-B38B-7140-9E63-D86F417E856C}"/>
              </a:ext>
            </a:extLst>
          </p:cNvPr>
          <p:cNvSpPr>
            <a:spLocks noChangeArrowheads="1"/>
          </p:cNvSpPr>
          <p:nvPr/>
        </p:nvSpPr>
        <p:spPr bwMode="auto">
          <a:xfrm>
            <a:off x="5492750" y="4705350"/>
            <a:ext cx="679450" cy="449263"/>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74" name="Straight Connector 73">
            <a:extLst>
              <a:ext uri="{FF2B5EF4-FFF2-40B4-BE49-F238E27FC236}">
                <a16:creationId xmlns:a16="http://schemas.microsoft.com/office/drawing/2014/main" id="{4748E7E3-8192-4942-A8EF-E89E4B737307}"/>
              </a:ext>
            </a:extLst>
          </p:cNvPr>
          <p:cNvCxnSpPr>
            <a:cxnSpLocks noChangeShapeType="1"/>
          </p:cNvCxnSpPr>
          <p:nvPr/>
        </p:nvCxnSpPr>
        <p:spPr bwMode="auto">
          <a:xfrm flipH="1" flipV="1">
            <a:off x="5492750" y="4081463"/>
            <a:ext cx="1703388" cy="268287"/>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75" name="TextBox 74">
            <a:extLst>
              <a:ext uri="{FF2B5EF4-FFF2-40B4-BE49-F238E27FC236}">
                <a16:creationId xmlns:a16="http://schemas.microsoft.com/office/drawing/2014/main" id="{FEC6FF50-6883-524B-80BD-DF4D0277ED26}"/>
              </a:ext>
            </a:extLst>
          </p:cNvPr>
          <p:cNvSpPr txBox="1">
            <a:spLocks noChangeArrowheads="1"/>
          </p:cNvSpPr>
          <p:nvPr/>
        </p:nvSpPr>
        <p:spPr bwMode="auto">
          <a:xfrm>
            <a:off x="7162800" y="4219575"/>
            <a:ext cx="14747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ALU operation</a:t>
            </a:r>
          </a:p>
        </p:txBody>
      </p:sp>
      <p:cxnSp>
        <p:nvCxnSpPr>
          <p:cNvPr id="77" name="Straight Connector 76">
            <a:extLst>
              <a:ext uri="{FF2B5EF4-FFF2-40B4-BE49-F238E27FC236}">
                <a16:creationId xmlns:a16="http://schemas.microsoft.com/office/drawing/2014/main" id="{0595CDAA-B418-9A42-9417-9657C46117E0}"/>
              </a:ext>
            </a:extLst>
          </p:cNvPr>
          <p:cNvCxnSpPr>
            <a:cxnSpLocks noChangeShapeType="1"/>
          </p:cNvCxnSpPr>
          <p:nvPr/>
        </p:nvCxnSpPr>
        <p:spPr bwMode="auto">
          <a:xfrm flipH="1">
            <a:off x="6172200" y="4846638"/>
            <a:ext cx="987425" cy="85725"/>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79" name="TextBox 78">
            <a:extLst>
              <a:ext uri="{FF2B5EF4-FFF2-40B4-BE49-F238E27FC236}">
                <a16:creationId xmlns:a16="http://schemas.microsoft.com/office/drawing/2014/main" id="{593E5813-673D-844E-AC6C-66F430703D1C}"/>
              </a:ext>
            </a:extLst>
          </p:cNvPr>
          <p:cNvSpPr txBox="1">
            <a:spLocks noChangeArrowheads="1"/>
          </p:cNvSpPr>
          <p:nvPr/>
        </p:nvSpPr>
        <p:spPr bwMode="auto">
          <a:xfrm>
            <a:off x="7135813" y="4676775"/>
            <a:ext cx="14747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GateALU</a:t>
            </a:r>
          </a:p>
        </p:txBody>
      </p:sp>
      <p:sp>
        <p:nvSpPr>
          <p:cNvPr id="53" name="Oval 52">
            <a:extLst>
              <a:ext uri="{FF2B5EF4-FFF2-40B4-BE49-F238E27FC236}">
                <a16:creationId xmlns:a16="http://schemas.microsoft.com/office/drawing/2014/main" id="{227DF489-BD37-4947-B186-A4059B8ABF65}"/>
              </a:ext>
            </a:extLst>
          </p:cNvPr>
          <p:cNvSpPr>
            <a:spLocks noChangeArrowheads="1"/>
          </p:cNvSpPr>
          <p:nvPr/>
        </p:nvSpPr>
        <p:spPr bwMode="auto">
          <a:xfrm>
            <a:off x="2422525" y="1089025"/>
            <a:ext cx="1714500" cy="2667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57" name="TextBox 56">
            <a:extLst>
              <a:ext uri="{FF2B5EF4-FFF2-40B4-BE49-F238E27FC236}">
                <a16:creationId xmlns:a16="http://schemas.microsoft.com/office/drawing/2014/main" id="{D4B340DA-A326-ED45-8946-26D5D0B564FB}"/>
              </a:ext>
            </a:extLst>
          </p:cNvPr>
          <p:cNvSpPr txBox="1"/>
          <p:nvPr/>
        </p:nvSpPr>
        <p:spPr>
          <a:xfrm>
            <a:off x="6617326" y="52407"/>
            <a:ext cx="2304862" cy="184666"/>
          </a:xfrm>
          <a:prstGeom prst="rect">
            <a:avLst/>
          </a:prstGeom>
          <a:noFill/>
        </p:spPr>
        <p:txBody>
          <a:bodyPr wrap="none" lIns="0" tIns="0" rIns="0" bIns="0" rtlCol="0" anchor="t" anchorCtr="0">
            <a:spAutoFit/>
          </a:bodyPr>
          <a:lstStyle/>
          <a:p>
            <a:r>
              <a:rPr lang="en-US" sz="1200" b="0" dirty="0">
                <a:latin typeface="Calibri" panose="020F0502020204030204" pitchFamily="34" charset="0"/>
                <a:cs typeface="Calibri" panose="020F0502020204030204" pitchFamily="34" charset="0"/>
              </a:rPr>
              <a:t>From Prof </a:t>
            </a:r>
            <a:r>
              <a:rPr lang="en-US" sz="1200" b="0" dirty="0" err="1">
                <a:latin typeface="Calibri" panose="020F0502020204030204" pitchFamily="34" charset="0"/>
                <a:cs typeface="Calibri" panose="020F0502020204030204" pitchFamily="34" charset="0"/>
              </a:rPr>
              <a:t>Onur</a:t>
            </a:r>
            <a:r>
              <a:rPr lang="en-US" sz="1200" b="0" dirty="0">
                <a:latin typeface="Calibri" panose="020F0502020204030204" pitchFamily="34" charset="0"/>
                <a:cs typeface="Calibri" panose="020F0502020204030204" pitchFamily="34" charset="0"/>
              </a:rPr>
              <a:t> </a:t>
            </a:r>
            <a:r>
              <a:rPr lang="en-US" sz="1200" b="0" dirty="0" err="1">
                <a:latin typeface="Calibri" panose="020F0502020204030204" pitchFamily="34" charset="0"/>
                <a:cs typeface="Calibri" panose="020F0502020204030204" pitchFamily="34" charset="0"/>
              </a:rPr>
              <a:t>Mutlu’s</a:t>
            </a:r>
            <a:r>
              <a:rPr lang="en-US" sz="1200" b="0" dirty="0">
                <a:latin typeface="Calibri" panose="020F0502020204030204" pitchFamily="34" charset="0"/>
                <a:cs typeface="Calibri" panose="020F0502020204030204" pitchFamily="34" charset="0"/>
              </a:rPr>
              <a:t> presentation</a:t>
            </a:r>
          </a:p>
        </p:txBody>
      </p:sp>
    </p:spTree>
    <p:extLst>
      <p:ext uri="{BB962C8B-B14F-4D97-AF65-F5344CB8AC3E}">
        <p14:creationId xmlns:p14="http://schemas.microsoft.com/office/powerpoint/2010/main" val="8436330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7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9"/>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p:bldP spid="22" grpId="0" animBg="1"/>
      <p:bldP spid="24" grpId="0"/>
      <p:bldP spid="25" grpId="0" animBg="1"/>
      <p:bldP spid="27" grpId="0"/>
      <p:bldP spid="29" grpId="0" animBg="1"/>
      <p:bldP spid="31" grpId="0"/>
      <p:bldP spid="34" grpId="0" animBg="1"/>
      <p:bldP spid="36" grpId="0"/>
      <p:bldP spid="38" grpId="0"/>
      <p:bldP spid="40" grpId="0" animBg="1"/>
      <p:bldP spid="42" grpId="0"/>
      <p:bldP spid="44" grpId="0" animBg="1"/>
      <p:bldP spid="46" grpId="0"/>
      <p:bldP spid="50" grpId="0" animBg="1"/>
      <p:bldP spid="52" grpId="0"/>
      <p:bldP spid="54" grpId="0" animBg="1"/>
      <p:bldP spid="56" grpId="0"/>
      <p:bldP spid="58" grpId="0" animBg="1"/>
      <p:bldP spid="60" grpId="0"/>
      <p:bldP spid="68" grpId="0" animBg="1"/>
      <p:bldP spid="70" grpId="0"/>
      <p:bldP spid="72" grpId="0" animBg="1"/>
      <p:bldP spid="73" grpId="0" animBg="1"/>
      <p:bldP spid="75" grpId="0"/>
      <p:bldP spid="79" grpId="0"/>
      <p:bldP spid="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8C3B25-873B-AB4B-AB3C-08CE7E991CC6}"/>
              </a:ext>
            </a:extLst>
          </p:cNvPr>
          <p:cNvSpPr>
            <a:spLocks noGrp="1"/>
          </p:cNvSpPr>
          <p:nvPr>
            <p:ph type="ctrTitle"/>
          </p:nvPr>
        </p:nvSpPr>
        <p:spPr>
          <a:xfrm>
            <a:off x="611560" y="2564904"/>
            <a:ext cx="7772400" cy="1470025"/>
          </a:xfrm>
        </p:spPr>
        <p:txBody>
          <a:bodyPr/>
          <a:lstStyle/>
          <a:p>
            <a:r>
              <a:rPr lang="en-US" dirty="0">
                <a:solidFill>
                  <a:srgbClr val="0070C0"/>
                </a:solidFill>
              </a:rPr>
              <a:t> About Assembly and Machine Instructions</a:t>
            </a:r>
          </a:p>
        </p:txBody>
      </p:sp>
      <p:sp>
        <p:nvSpPr>
          <p:cNvPr id="4" name="Footer Placeholder 3">
            <a:extLst>
              <a:ext uri="{FF2B5EF4-FFF2-40B4-BE49-F238E27FC236}">
                <a16:creationId xmlns:a16="http://schemas.microsoft.com/office/drawing/2014/main" id="{7D493E88-5C07-724E-91A5-829E5A9DEF8B}"/>
              </a:ext>
            </a:extLst>
          </p:cNvPr>
          <p:cNvSpPr>
            <a:spLocks noGrp="1"/>
          </p:cNvSpPr>
          <p:nvPr>
            <p:ph type="ftr" sz="quarter" idx="4294967295"/>
          </p:nvPr>
        </p:nvSpPr>
        <p:spPr>
          <a:xfrm>
            <a:off x="0" y="6445250"/>
            <a:ext cx="3086100" cy="365125"/>
          </a:xfrm>
        </p:spPr>
        <p:txBody>
          <a:bodyPr/>
          <a:lstStyle/>
          <a:p>
            <a:r>
              <a:rPr lang="en-US" dirty="0"/>
              <a:t>CS 211: Computer Architecture</a:t>
            </a:r>
          </a:p>
        </p:txBody>
      </p:sp>
    </p:spTree>
    <p:extLst>
      <p:ext uri="{BB962C8B-B14F-4D97-AF65-F5344CB8AC3E}">
        <p14:creationId xmlns:p14="http://schemas.microsoft.com/office/powerpoint/2010/main" val="2665494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a:extLst>
              <a:ext uri="{FF2B5EF4-FFF2-40B4-BE49-F238E27FC236}">
                <a16:creationId xmlns:a16="http://schemas.microsoft.com/office/drawing/2014/main" id="{D69B3E0B-985B-C54D-974A-AA4B99928BA0}"/>
              </a:ext>
            </a:extLst>
          </p:cNvPr>
          <p:cNvSpPr>
            <a:spLocks noGrp="1" noChangeArrowheads="1"/>
          </p:cNvSpPr>
          <p:nvPr>
            <p:ph type="title"/>
          </p:nvPr>
        </p:nvSpPr>
        <p:spPr/>
        <p:txBody>
          <a:bodyPr anchor="ctr"/>
          <a:lstStyle/>
          <a:p>
            <a:r>
              <a:rPr lang="en-US" altLang="en-US">
                <a:ea typeface="ＭＳ Ｐゴシック" panose="020B0600070205080204" pitchFamily="34" charset="-128"/>
              </a:rPr>
              <a:t>Instruction Types</a:t>
            </a:r>
          </a:p>
        </p:txBody>
      </p:sp>
      <p:sp>
        <p:nvSpPr>
          <p:cNvPr id="18434" name="Content Placeholder 2">
            <a:extLst>
              <a:ext uri="{FF2B5EF4-FFF2-40B4-BE49-F238E27FC236}">
                <a16:creationId xmlns:a16="http://schemas.microsoft.com/office/drawing/2014/main" id="{FC870CB3-EB47-6A4A-B9DA-C40C21D12321}"/>
              </a:ext>
            </a:extLst>
          </p:cNvPr>
          <p:cNvSpPr>
            <a:spLocks noGrp="1" noChangeArrowheads="1"/>
          </p:cNvSpPr>
          <p:nvPr>
            <p:ph idx="1"/>
          </p:nvPr>
        </p:nvSpPr>
        <p:spPr/>
        <p:txBody>
          <a:bodyPr/>
          <a:lstStyle/>
          <a:p>
            <a:r>
              <a:rPr lang="en-US" altLang="en-US" dirty="0">
                <a:ea typeface="ＭＳ Ｐゴシック" panose="020B0600070205080204" pitchFamily="34" charset="-128"/>
              </a:rPr>
              <a:t>There are </a:t>
            </a:r>
            <a:r>
              <a:rPr lang="en-US" altLang="en-US" dirty="0">
                <a:solidFill>
                  <a:srgbClr val="00B050"/>
                </a:solidFill>
                <a:ea typeface="ＭＳ Ｐゴシック" panose="020B0600070205080204" pitchFamily="34" charset="-128"/>
              </a:rPr>
              <a:t>three main types of instructions</a:t>
            </a:r>
          </a:p>
          <a:p>
            <a:endParaRPr lang="en-US" altLang="en-US" dirty="0">
              <a:ea typeface="ＭＳ Ｐゴシック" panose="020B0600070205080204" pitchFamily="34" charset="-128"/>
            </a:endParaRPr>
          </a:p>
          <a:p>
            <a:r>
              <a:rPr lang="en-US" altLang="en-US" dirty="0">
                <a:solidFill>
                  <a:srgbClr val="0070C0"/>
                </a:solidFill>
                <a:ea typeface="ＭＳ Ｐゴシック" panose="020B0600070205080204" pitchFamily="34" charset="-128"/>
              </a:rPr>
              <a:t>Operate instructions</a:t>
            </a:r>
          </a:p>
          <a:p>
            <a:pPr lvl="1"/>
            <a:r>
              <a:rPr lang="en-US" altLang="en-US" dirty="0">
                <a:ea typeface="ＭＳ Ｐゴシック" panose="020B0600070205080204" pitchFamily="34" charset="-128"/>
              </a:rPr>
              <a:t>Execute instructions in the ALU</a:t>
            </a:r>
          </a:p>
          <a:p>
            <a:pPr lvl="2"/>
            <a:r>
              <a:rPr lang="en-US" altLang="en-US" dirty="0">
                <a:ea typeface="ＭＳ Ｐゴシック" panose="020B0600070205080204" pitchFamily="34" charset="-128"/>
              </a:rPr>
              <a:t>Ex: </a:t>
            </a:r>
            <a:r>
              <a:rPr lang="en-US" altLang="en-US" dirty="0">
                <a:solidFill>
                  <a:srgbClr val="FF0000"/>
                </a:solidFill>
                <a:ea typeface="ＭＳ Ｐゴシック" panose="020B0600070205080204" pitchFamily="34" charset="-128"/>
              </a:rPr>
              <a:t>ADD</a:t>
            </a:r>
            <a:r>
              <a:rPr lang="en-US" altLang="en-US" dirty="0">
                <a:ea typeface="ＭＳ Ｐゴシック" panose="020B0600070205080204" pitchFamily="34" charset="-128"/>
              </a:rPr>
              <a:t>	</a:t>
            </a:r>
          </a:p>
          <a:p>
            <a:pPr lvl="1"/>
            <a:endParaRPr lang="en-US" altLang="en-US" dirty="0">
              <a:ea typeface="ＭＳ Ｐゴシック" panose="020B0600070205080204" pitchFamily="34" charset="-128"/>
            </a:endParaRPr>
          </a:p>
          <a:p>
            <a:r>
              <a:rPr lang="en-US" altLang="en-US" dirty="0">
                <a:solidFill>
                  <a:srgbClr val="0070C0"/>
                </a:solidFill>
                <a:ea typeface="ＭＳ Ｐゴシック" panose="020B0600070205080204" pitchFamily="34" charset="-128"/>
              </a:rPr>
              <a:t>Data movement instructions</a:t>
            </a:r>
          </a:p>
          <a:p>
            <a:pPr lvl="1"/>
            <a:r>
              <a:rPr lang="en-US" altLang="en-US" dirty="0">
                <a:ea typeface="ＭＳ Ｐゴシック" panose="020B0600070205080204" pitchFamily="34" charset="-128"/>
              </a:rPr>
              <a:t>Read from or write to memory</a:t>
            </a:r>
          </a:p>
          <a:p>
            <a:pPr lvl="2"/>
            <a:r>
              <a:rPr lang="en-US" altLang="en-US" dirty="0">
                <a:ea typeface="ＭＳ Ｐゴシック" panose="020B0600070205080204" pitchFamily="34" charset="-128"/>
              </a:rPr>
              <a:t>Ex: </a:t>
            </a:r>
            <a:r>
              <a:rPr lang="en-US" altLang="en-US" dirty="0">
                <a:solidFill>
                  <a:srgbClr val="FF0000"/>
                </a:solidFill>
                <a:ea typeface="ＭＳ Ｐゴシック" panose="020B0600070205080204" pitchFamily="34" charset="-128"/>
              </a:rPr>
              <a:t>Load LD, Store </a:t>
            </a:r>
          </a:p>
          <a:p>
            <a:r>
              <a:rPr lang="en-US" altLang="en-US" dirty="0">
                <a:solidFill>
                  <a:srgbClr val="0070C0"/>
                </a:solidFill>
                <a:ea typeface="ＭＳ Ｐゴシック" panose="020B0600070205080204" pitchFamily="34" charset="-128"/>
              </a:rPr>
              <a:t>Control flow instructions</a:t>
            </a:r>
          </a:p>
          <a:p>
            <a:pPr lvl="1"/>
            <a:r>
              <a:rPr lang="en-US" altLang="en-US" dirty="0">
                <a:ea typeface="ＭＳ Ｐゴシック" panose="020B0600070205080204" pitchFamily="34" charset="-128"/>
              </a:rPr>
              <a:t>Change the sequence of execution</a:t>
            </a:r>
          </a:p>
          <a:p>
            <a:pPr lvl="2"/>
            <a:r>
              <a:rPr lang="en-US" altLang="en-US" dirty="0">
                <a:solidFill>
                  <a:srgbClr val="FF0000"/>
                </a:solidFill>
                <a:ea typeface="ＭＳ Ｐゴシック" panose="020B0600070205080204" pitchFamily="34" charset="-128"/>
              </a:rPr>
              <a:t>Branch, Jump </a:t>
            </a:r>
            <a:r>
              <a:rPr lang="en-US" altLang="en-US" dirty="0" err="1">
                <a:ea typeface="ＭＳ Ｐゴシック" panose="020B0600070205080204" pitchFamily="34" charset="-128"/>
              </a:rPr>
              <a:t>etc</a:t>
            </a:r>
            <a:endParaRPr lang="en-US" altLang="en-US" dirty="0">
              <a:ea typeface="ＭＳ Ｐゴシック" panose="020B0600070205080204" pitchFamily="34" charset="-128"/>
            </a:endParaRPr>
          </a:p>
          <a:p>
            <a:pPr lvl="2"/>
            <a:r>
              <a:rPr lang="en-US" altLang="en-US" dirty="0">
                <a:ea typeface="ＭＳ Ｐゴシック" panose="020B0600070205080204" pitchFamily="34" charset="-128"/>
              </a:rPr>
              <a:t>Based on decision making	</a:t>
            </a:r>
          </a:p>
        </p:txBody>
      </p:sp>
    </p:spTree>
    <p:extLst>
      <p:ext uri="{BB962C8B-B14F-4D97-AF65-F5344CB8AC3E}">
        <p14:creationId xmlns:p14="http://schemas.microsoft.com/office/powerpoint/2010/main" val="1653463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34">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43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43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43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43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a:extLst>
              <a:ext uri="{FF2B5EF4-FFF2-40B4-BE49-F238E27FC236}">
                <a16:creationId xmlns:a16="http://schemas.microsoft.com/office/drawing/2014/main" id="{8620DE43-6FA6-1943-9080-4A56475F2A1F}"/>
              </a:ext>
            </a:extLst>
          </p:cNvPr>
          <p:cNvSpPr>
            <a:spLocks noGrp="1" noChangeArrowheads="1"/>
          </p:cNvSpPr>
          <p:nvPr>
            <p:ph type="title"/>
          </p:nvPr>
        </p:nvSpPr>
        <p:spPr/>
        <p:txBody>
          <a:bodyPr anchor="ctr"/>
          <a:lstStyle/>
          <a:p>
            <a:r>
              <a:rPr lang="en-US" altLang="en-US">
                <a:ea typeface="ＭＳ Ｐゴシック" panose="020B0600070205080204" pitchFamily="34" charset="-128"/>
              </a:rPr>
              <a:t>An Example Operate Instruction</a:t>
            </a:r>
          </a:p>
        </p:txBody>
      </p:sp>
      <p:sp>
        <p:nvSpPr>
          <p:cNvPr id="48130" name="Content Placeholder 2">
            <a:extLst>
              <a:ext uri="{FF2B5EF4-FFF2-40B4-BE49-F238E27FC236}">
                <a16:creationId xmlns:a16="http://schemas.microsoft.com/office/drawing/2014/main" id="{557C830F-E650-C646-A3AE-356958FDE101}"/>
              </a:ext>
            </a:extLst>
          </p:cNvPr>
          <p:cNvSpPr>
            <a:spLocks noGrp="1" noChangeArrowheads="1"/>
          </p:cNvSpPr>
          <p:nvPr>
            <p:ph idx="1"/>
          </p:nvPr>
        </p:nvSpPr>
        <p:spPr>
          <a:xfrm>
            <a:off x="396875" y="950640"/>
            <a:ext cx="7896225" cy="5430688"/>
          </a:xfrm>
        </p:spPr>
        <p:txBody>
          <a:bodyPr/>
          <a:lstStyle/>
          <a:p>
            <a:r>
              <a:rPr lang="en-US" altLang="en-US" dirty="0">
                <a:ea typeface="ＭＳ Ｐゴシック" panose="020B0600070205080204" pitchFamily="34" charset="-128"/>
              </a:rPr>
              <a:t>Addition</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pPr lvl="1"/>
            <a:r>
              <a:rPr lang="en-US" altLang="en-US" dirty="0">
                <a:solidFill>
                  <a:srgbClr val="0070C0"/>
                </a:solidFill>
                <a:ea typeface="ＭＳ Ｐゴシック" panose="020B0600070205080204" pitchFamily="34" charset="-128"/>
              </a:rPr>
              <a:t>add:</a:t>
            </a:r>
            <a:r>
              <a:rPr lang="en-US" altLang="en-US" dirty="0">
                <a:ea typeface="ＭＳ Ｐゴシック" panose="020B0600070205080204" pitchFamily="34" charset="-128"/>
              </a:rPr>
              <a:t> mnemonic to indicate the operation to perform</a:t>
            </a:r>
          </a:p>
          <a:p>
            <a:pPr lvl="1"/>
            <a:endParaRPr lang="en-US" altLang="en-US" dirty="0">
              <a:ea typeface="ＭＳ Ｐゴシック" panose="020B0600070205080204" pitchFamily="34" charset="-128"/>
            </a:endParaRPr>
          </a:p>
          <a:p>
            <a:pPr lvl="1"/>
            <a:r>
              <a:rPr lang="en-US" altLang="en-US" dirty="0">
                <a:solidFill>
                  <a:srgbClr val="0070C0"/>
                </a:solidFill>
                <a:ea typeface="ＭＳ Ｐゴシック" panose="020B0600070205080204" pitchFamily="34" charset="-128"/>
              </a:rPr>
              <a:t>b, c</a:t>
            </a:r>
            <a:r>
              <a:rPr lang="en-US" altLang="en-US" dirty="0">
                <a:ea typeface="ＭＳ Ｐゴシック" panose="020B0600070205080204" pitchFamily="34" charset="-128"/>
              </a:rPr>
              <a:t>: </a:t>
            </a:r>
            <a:r>
              <a:rPr lang="en-US" altLang="en-US" dirty="0">
                <a:solidFill>
                  <a:srgbClr val="FF0000"/>
                </a:solidFill>
                <a:ea typeface="ＭＳ Ｐゴシック" panose="020B0600070205080204" pitchFamily="34" charset="-128"/>
              </a:rPr>
              <a:t>source operands</a:t>
            </a:r>
          </a:p>
          <a:p>
            <a:pPr lvl="1"/>
            <a:endParaRPr lang="en-US" altLang="en-US" dirty="0">
              <a:ea typeface="ＭＳ Ｐゴシック" panose="020B0600070205080204" pitchFamily="34" charset="-128"/>
            </a:endParaRPr>
          </a:p>
          <a:p>
            <a:pPr lvl="1"/>
            <a:r>
              <a:rPr lang="en-US" altLang="en-US" dirty="0">
                <a:solidFill>
                  <a:srgbClr val="0070C0"/>
                </a:solidFill>
                <a:ea typeface="ＭＳ Ｐゴシック" panose="020B0600070205080204" pitchFamily="34" charset="-128"/>
              </a:rPr>
              <a:t>a</a:t>
            </a:r>
            <a:r>
              <a:rPr lang="en-US" altLang="en-US" dirty="0">
                <a:ea typeface="ＭＳ Ｐゴシック" panose="020B0600070205080204" pitchFamily="34" charset="-128"/>
              </a:rPr>
              <a:t>: </a:t>
            </a:r>
            <a:r>
              <a:rPr lang="en-US" altLang="en-US" dirty="0">
                <a:solidFill>
                  <a:srgbClr val="FF0000"/>
                </a:solidFill>
                <a:ea typeface="ＭＳ Ｐゴシック" panose="020B0600070205080204" pitchFamily="34" charset="-128"/>
              </a:rPr>
              <a:t>destination operand</a:t>
            </a:r>
          </a:p>
          <a:p>
            <a:pPr lvl="1"/>
            <a:endParaRPr lang="en-US" altLang="en-US" dirty="0">
              <a:ea typeface="ＭＳ Ｐゴシック" panose="020B0600070205080204" pitchFamily="34" charset="-128"/>
            </a:endParaRPr>
          </a:p>
          <a:p>
            <a:pPr lvl="1"/>
            <a:r>
              <a:rPr lang="en-US" altLang="en-US" sz="2000" dirty="0">
                <a:solidFill>
                  <a:srgbClr val="00B050"/>
                </a:solidFill>
                <a:ea typeface="ＭＳ Ｐゴシック" panose="020B0600070205080204" pitchFamily="34" charset="-128"/>
              </a:rPr>
              <a:t>a ← b + c</a:t>
            </a:r>
            <a:endParaRPr lang="en-US" altLang="en-US" dirty="0">
              <a:ea typeface="ＭＳ Ｐゴシック" panose="020B0600070205080204" pitchFamily="34" charset="-128"/>
            </a:endParaRPr>
          </a:p>
        </p:txBody>
      </p:sp>
      <p:sp>
        <p:nvSpPr>
          <p:cNvPr id="5" name="Content Placeholder 4">
            <a:extLst>
              <a:ext uri="{FF2B5EF4-FFF2-40B4-BE49-F238E27FC236}">
                <a16:creationId xmlns:a16="http://schemas.microsoft.com/office/drawing/2014/main" id="{53C52EE1-D063-4B4A-82E3-019D01E29D08}"/>
              </a:ext>
            </a:extLst>
          </p:cNvPr>
          <p:cNvSpPr txBox="1">
            <a:spLocks/>
          </p:cNvSpPr>
          <p:nvPr/>
        </p:nvSpPr>
        <p:spPr bwMode="auto">
          <a:xfrm>
            <a:off x="565150" y="1981200"/>
            <a:ext cx="3870325" cy="381000"/>
          </a:xfrm>
          <a:prstGeom prst="rect">
            <a:avLst/>
          </a:prstGeom>
          <a:solidFill>
            <a:schemeClr val="accent1">
              <a:lumMod val="20000"/>
              <a:lumOff val="80000"/>
            </a:schemeClr>
          </a:solidFill>
          <a:ln w="12700">
            <a:solidFill>
              <a:schemeClr val="accent1"/>
            </a:solidFill>
            <a:miter lim="800000"/>
            <a:headEnd/>
            <a:tailEnd/>
          </a:ln>
        </p:spPr>
        <p:txBody>
          <a:bodyPr/>
          <a:lstStyle>
            <a:defPPr>
              <a:defRPr lang="en-US"/>
            </a:defPPr>
            <a:lvl1pPr marL="0" indent="0">
              <a:spcBef>
                <a:spcPct val="20000"/>
              </a:spcBef>
              <a:buClr>
                <a:schemeClr val="accent1"/>
              </a:buClr>
              <a:buSzPct val="65000"/>
              <a:buFont typeface="Wingdings" charset="2"/>
              <a:buNone/>
              <a:defRPr sz="2000" kern="0">
                <a:latin typeface="Courier" charset="0"/>
                <a:ea typeface="Courier" charset="0"/>
                <a:cs typeface="Courier" charset="0"/>
              </a:defRPr>
            </a:lvl1pPr>
            <a:lvl2pPr marL="669925" indent="-325438">
              <a:spcBef>
                <a:spcPct val="20000"/>
              </a:spcBef>
              <a:buClr>
                <a:schemeClr val="accent2"/>
              </a:buClr>
              <a:buSzPct val="60000"/>
              <a:buFont typeface="Wingdings" charset="2"/>
              <a:buChar char="q"/>
              <a:defRPr sz="2200">
                <a:latin typeface="+mn-lt"/>
                <a:ea typeface="ＭＳ Ｐゴシック" pitchFamily="-106" charset="-128"/>
              </a:defRPr>
            </a:lvl2pPr>
            <a:lvl3pPr marL="1022350" indent="-350838">
              <a:spcBef>
                <a:spcPct val="20000"/>
              </a:spcBef>
              <a:buClr>
                <a:schemeClr val="accent1"/>
              </a:buClr>
              <a:buSzPct val="65000"/>
              <a:buFont typeface="Wingdings" charset="2"/>
              <a:buChar char="n"/>
              <a:defRPr sz="2000">
                <a:latin typeface="+mn-lt"/>
                <a:ea typeface="ＭＳ Ｐゴシック" pitchFamily="-106" charset="-128"/>
              </a:defRPr>
            </a:lvl3pPr>
            <a:lvl4pPr marL="1339850" indent="-315913">
              <a:spcBef>
                <a:spcPct val="20000"/>
              </a:spcBef>
              <a:buClr>
                <a:schemeClr val="accent2"/>
              </a:buClr>
              <a:buSzPct val="70000"/>
              <a:buFont typeface="Wingdings" charset="2"/>
              <a:buChar char="q"/>
              <a:defRPr>
                <a:latin typeface="+mn-lt"/>
                <a:ea typeface="ＭＳ Ｐゴシック" pitchFamily="-106" charset="-128"/>
              </a:defRPr>
            </a:lvl4pPr>
            <a:lvl5pPr marL="1681163" indent="-339725">
              <a:spcBef>
                <a:spcPct val="20000"/>
              </a:spcBef>
              <a:buClr>
                <a:schemeClr val="accent1"/>
              </a:buClr>
              <a:buSzPct val="75000"/>
              <a:buFont typeface="Wingdings" charset="2"/>
              <a:buChar char="§"/>
              <a:defRPr sz="1600">
                <a:latin typeface="+mn-lt"/>
                <a:ea typeface="ＭＳ Ｐゴシック" pitchFamily="-106" charset="-128"/>
              </a:defRPr>
            </a:lvl5pPr>
            <a:lvl6pPr marL="2138363" indent="-339725" fontAlgn="base">
              <a:spcBef>
                <a:spcPct val="20000"/>
              </a:spcBef>
              <a:spcAft>
                <a:spcPct val="0"/>
              </a:spcAft>
              <a:buClr>
                <a:schemeClr val="accent1"/>
              </a:buClr>
              <a:buSzPct val="75000"/>
              <a:buFont typeface="Wingdings" pitchFamily="2" charset="2"/>
              <a:buChar char="§"/>
              <a:defRPr sz="1600">
                <a:latin typeface="+mn-lt"/>
              </a:defRPr>
            </a:lvl6pPr>
            <a:lvl7pPr marL="2595563" indent="-339725" fontAlgn="base">
              <a:spcBef>
                <a:spcPct val="20000"/>
              </a:spcBef>
              <a:spcAft>
                <a:spcPct val="0"/>
              </a:spcAft>
              <a:buClr>
                <a:schemeClr val="accent1"/>
              </a:buClr>
              <a:buSzPct val="75000"/>
              <a:buFont typeface="Wingdings" pitchFamily="2" charset="2"/>
              <a:buChar char="§"/>
              <a:defRPr sz="1600">
                <a:latin typeface="+mn-lt"/>
              </a:defRPr>
            </a:lvl7pPr>
            <a:lvl8pPr marL="3052763" indent="-339725" fontAlgn="base">
              <a:spcBef>
                <a:spcPct val="20000"/>
              </a:spcBef>
              <a:spcAft>
                <a:spcPct val="0"/>
              </a:spcAft>
              <a:buClr>
                <a:schemeClr val="accent1"/>
              </a:buClr>
              <a:buSzPct val="75000"/>
              <a:buFont typeface="Wingdings" pitchFamily="2" charset="2"/>
              <a:buChar char="§"/>
              <a:defRPr sz="1600">
                <a:latin typeface="+mn-lt"/>
              </a:defRPr>
            </a:lvl8pPr>
            <a:lvl9pPr marL="3509963" indent="-339725" fontAlgn="base">
              <a:spcBef>
                <a:spcPct val="20000"/>
              </a:spcBef>
              <a:spcAft>
                <a:spcPct val="0"/>
              </a:spcAft>
              <a:buClr>
                <a:schemeClr val="accent1"/>
              </a:buClr>
              <a:buSzPct val="75000"/>
              <a:buFont typeface="Wingdings" pitchFamily="2" charset="2"/>
              <a:buChar char="§"/>
              <a:defRPr sz="1600">
                <a:latin typeface="+mn-lt"/>
              </a:defRPr>
            </a:lvl9pPr>
          </a:lstStyle>
          <a:p>
            <a:pPr>
              <a:defRPr/>
            </a:pPr>
            <a:r>
              <a:rPr lang="en-US" dirty="0"/>
              <a:t>a = b + c;</a:t>
            </a:r>
            <a:endParaRPr lang="de-CH" dirty="0"/>
          </a:p>
        </p:txBody>
      </p:sp>
      <p:sp>
        <p:nvSpPr>
          <p:cNvPr id="6" name="Content Placeholder 5">
            <a:extLst>
              <a:ext uri="{FF2B5EF4-FFF2-40B4-BE49-F238E27FC236}">
                <a16:creationId xmlns:a16="http://schemas.microsoft.com/office/drawing/2014/main" id="{8FF75127-809D-FC45-A371-20C6A1D97AE4}"/>
              </a:ext>
            </a:extLst>
          </p:cNvPr>
          <p:cNvSpPr txBox="1">
            <a:spLocks/>
          </p:cNvSpPr>
          <p:nvPr/>
        </p:nvSpPr>
        <p:spPr bwMode="auto">
          <a:xfrm>
            <a:off x="4740275" y="1981200"/>
            <a:ext cx="3560939" cy="381000"/>
          </a:xfrm>
          <a:prstGeom prst="rect">
            <a:avLst/>
          </a:prstGeom>
          <a:solidFill>
            <a:schemeClr val="accent1">
              <a:lumMod val="20000"/>
              <a:lumOff val="80000"/>
            </a:schemeClr>
          </a:solidFill>
          <a:ln w="12700">
            <a:solidFill>
              <a:schemeClr val="accent1"/>
            </a:solidFill>
            <a:miter lim="800000"/>
            <a:headEnd/>
            <a:tailEnd/>
          </a:ln>
        </p:spPr>
        <p:txBody>
          <a:bodyPr/>
          <a:lstStyle>
            <a:defPPr>
              <a:defRPr lang="en-US"/>
            </a:defPPr>
            <a:lvl1pPr marL="0" indent="0">
              <a:spcBef>
                <a:spcPct val="20000"/>
              </a:spcBef>
              <a:buClr>
                <a:schemeClr val="accent1"/>
              </a:buClr>
              <a:buSzPct val="65000"/>
              <a:buFont typeface="Wingdings" charset="2"/>
              <a:buNone/>
              <a:defRPr sz="2000" kern="0">
                <a:latin typeface="Courier" charset="0"/>
                <a:ea typeface="Courier" charset="0"/>
                <a:cs typeface="Courier" charset="0"/>
              </a:defRPr>
            </a:lvl1pPr>
            <a:lvl2pPr marL="669925" indent="-325438">
              <a:spcBef>
                <a:spcPct val="20000"/>
              </a:spcBef>
              <a:buClr>
                <a:schemeClr val="accent2"/>
              </a:buClr>
              <a:buSzPct val="60000"/>
              <a:buFont typeface="Wingdings" charset="2"/>
              <a:buChar char="q"/>
              <a:defRPr sz="2200">
                <a:latin typeface="+mn-lt"/>
                <a:ea typeface="ＭＳ Ｐゴシック" pitchFamily="-106" charset="-128"/>
              </a:defRPr>
            </a:lvl2pPr>
            <a:lvl3pPr marL="1022350" indent="-350838">
              <a:spcBef>
                <a:spcPct val="20000"/>
              </a:spcBef>
              <a:buClr>
                <a:schemeClr val="accent1"/>
              </a:buClr>
              <a:buSzPct val="65000"/>
              <a:buFont typeface="Wingdings" charset="2"/>
              <a:buChar char="n"/>
              <a:defRPr sz="2000">
                <a:latin typeface="+mn-lt"/>
                <a:ea typeface="ＭＳ Ｐゴシック" pitchFamily="-106" charset="-128"/>
              </a:defRPr>
            </a:lvl3pPr>
            <a:lvl4pPr marL="1339850" indent="-315913">
              <a:spcBef>
                <a:spcPct val="20000"/>
              </a:spcBef>
              <a:buClr>
                <a:schemeClr val="accent2"/>
              </a:buClr>
              <a:buSzPct val="70000"/>
              <a:buFont typeface="Wingdings" charset="2"/>
              <a:buChar char="q"/>
              <a:defRPr>
                <a:latin typeface="+mn-lt"/>
                <a:ea typeface="ＭＳ Ｐゴシック" pitchFamily="-106" charset="-128"/>
              </a:defRPr>
            </a:lvl4pPr>
            <a:lvl5pPr marL="1681163" indent="-339725">
              <a:spcBef>
                <a:spcPct val="20000"/>
              </a:spcBef>
              <a:buClr>
                <a:schemeClr val="accent1"/>
              </a:buClr>
              <a:buSzPct val="75000"/>
              <a:buFont typeface="Wingdings" charset="2"/>
              <a:buChar char="§"/>
              <a:defRPr sz="1600">
                <a:latin typeface="+mn-lt"/>
                <a:ea typeface="ＭＳ Ｐゴシック" pitchFamily="-106" charset="-128"/>
              </a:defRPr>
            </a:lvl5pPr>
            <a:lvl6pPr marL="2138363" indent="-339725" fontAlgn="base">
              <a:spcBef>
                <a:spcPct val="20000"/>
              </a:spcBef>
              <a:spcAft>
                <a:spcPct val="0"/>
              </a:spcAft>
              <a:buClr>
                <a:schemeClr val="accent1"/>
              </a:buClr>
              <a:buSzPct val="75000"/>
              <a:buFont typeface="Wingdings" pitchFamily="2" charset="2"/>
              <a:buChar char="§"/>
              <a:defRPr sz="1600">
                <a:latin typeface="+mn-lt"/>
              </a:defRPr>
            </a:lvl6pPr>
            <a:lvl7pPr marL="2595563" indent="-339725" fontAlgn="base">
              <a:spcBef>
                <a:spcPct val="20000"/>
              </a:spcBef>
              <a:spcAft>
                <a:spcPct val="0"/>
              </a:spcAft>
              <a:buClr>
                <a:schemeClr val="accent1"/>
              </a:buClr>
              <a:buSzPct val="75000"/>
              <a:buFont typeface="Wingdings" pitchFamily="2" charset="2"/>
              <a:buChar char="§"/>
              <a:defRPr sz="1600">
                <a:latin typeface="+mn-lt"/>
              </a:defRPr>
            </a:lvl7pPr>
            <a:lvl8pPr marL="3052763" indent="-339725" fontAlgn="base">
              <a:spcBef>
                <a:spcPct val="20000"/>
              </a:spcBef>
              <a:spcAft>
                <a:spcPct val="0"/>
              </a:spcAft>
              <a:buClr>
                <a:schemeClr val="accent1"/>
              </a:buClr>
              <a:buSzPct val="75000"/>
              <a:buFont typeface="Wingdings" pitchFamily="2" charset="2"/>
              <a:buChar char="§"/>
              <a:defRPr sz="1600">
                <a:latin typeface="+mn-lt"/>
              </a:defRPr>
            </a:lvl8pPr>
            <a:lvl9pPr marL="3509963" indent="-339725" fontAlgn="base">
              <a:spcBef>
                <a:spcPct val="20000"/>
              </a:spcBef>
              <a:spcAft>
                <a:spcPct val="0"/>
              </a:spcAft>
              <a:buClr>
                <a:schemeClr val="accent1"/>
              </a:buClr>
              <a:buSzPct val="75000"/>
              <a:buFont typeface="Wingdings" pitchFamily="2" charset="2"/>
              <a:buChar char="§"/>
              <a:defRPr sz="1600">
                <a:latin typeface="+mn-lt"/>
              </a:defRPr>
            </a:lvl9pPr>
          </a:lstStyle>
          <a:p>
            <a:pPr>
              <a:defRPr/>
            </a:pPr>
            <a:r>
              <a:rPr lang="de-CH" dirty="0" err="1"/>
              <a:t>add</a:t>
            </a:r>
            <a:r>
              <a:rPr lang="de-CH" dirty="0"/>
              <a:t> a, b, c</a:t>
            </a:r>
          </a:p>
        </p:txBody>
      </p:sp>
      <p:sp>
        <p:nvSpPr>
          <p:cNvPr id="89094" name="Text Placeholder 6">
            <a:extLst>
              <a:ext uri="{FF2B5EF4-FFF2-40B4-BE49-F238E27FC236}">
                <a16:creationId xmlns:a16="http://schemas.microsoft.com/office/drawing/2014/main" id="{9B66F094-4457-C843-9B75-8C6DFED3E7D5}"/>
              </a:ext>
            </a:extLst>
          </p:cNvPr>
          <p:cNvSpPr txBox="1">
            <a:spLocks/>
          </p:cNvSpPr>
          <p:nvPr/>
        </p:nvSpPr>
        <p:spPr bwMode="auto">
          <a:xfrm>
            <a:off x="565150" y="1524000"/>
            <a:ext cx="3870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669925" indent="-325438">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022350" indent="-350838">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339850" indent="-315913">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1681163" indent="-339725">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1383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5955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0527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5099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rPr>
              <a:t>High-level code</a:t>
            </a:r>
            <a:endParaRPr lang="de-CH" altLang="en-US" sz="2000">
              <a:solidFill>
                <a:srgbClr val="000000"/>
              </a:solidFill>
            </a:endParaRPr>
          </a:p>
        </p:txBody>
      </p:sp>
      <p:sp>
        <p:nvSpPr>
          <p:cNvPr id="48135" name="Text Placeholder 7">
            <a:extLst>
              <a:ext uri="{FF2B5EF4-FFF2-40B4-BE49-F238E27FC236}">
                <a16:creationId xmlns:a16="http://schemas.microsoft.com/office/drawing/2014/main" id="{C4F406CE-0C77-2443-A050-74EF38462718}"/>
              </a:ext>
            </a:extLst>
          </p:cNvPr>
          <p:cNvSpPr txBox="1">
            <a:spLocks/>
          </p:cNvSpPr>
          <p:nvPr/>
        </p:nvSpPr>
        <p:spPr bwMode="auto">
          <a:xfrm>
            <a:off x="4740275" y="1524000"/>
            <a:ext cx="3870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669925" indent="-325438">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022350" indent="-350838">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339850" indent="-315913">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1681163" indent="-339725">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1383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5955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0527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5099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buFont typeface="Wingdings" pitchFamily="2" charset="2"/>
              <a:buNone/>
            </a:pPr>
            <a:r>
              <a:rPr lang="en-US" altLang="en-US" sz="2000"/>
              <a:t>Assembly</a:t>
            </a:r>
            <a:endParaRPr lang="de-CH" altLang="en-US" sz="2000"/>
          </a:p>
        </p:txBody>
      </p:sp>
      <p:sp>
        <p:nvSpPr>
          <p:cNvPr id="8" name="TextBox 7">
            <a:extLst>
              <a:ext uri="{FF2B5EF4-FFF2-40B4-BE49-F238E27FC236}">
                <a16:creationId xmlns:a16="http://schemas.microsoft.com/office/drawing/2014/main" id="{895574AC-EFF9-C84A-9257-6E03E7E4EF98}"/>
              </a:ext>
            </a:extLst>
          </p:cNvPr>
          <p:cNvSpPr txBox="1"/>
          <p:nvPr/>
        </p:nvSpPr>
        <p:spPr>
          <a:xfrm>
            <a:off x="457200" y="6470650"/>
            <a:ext cx="2694071" cy="215444"/>
          </a:xfrm>
          <a:prstGeom prst="rect">
            <a:avLst/>
          </a:prstGeom>
          <a:noFill/>
        </p:spPr>
        <p:txBody>
          <a:bodyPr wrap="none" lIns="0" tIns="0" rIns="0" bIns="0" rtlCol="0" anchor="t" anchorCtr="0">
            <a:spAutoFit/>
          </a:bodyPr>
          <a:lstStyle/>
          <a:p>
            <a:r>
              <a:rPr lang="en-US" sz="1400" b="0" dirty="0">
                <a:latin typeface="Calibri" panose="020F0502020204030204" pitchFamily="34" charset="0"/>
                <a:cs typeface="Calibri" panose="020F0502020204030204" pitchFamily="34" charset="0"/>
              </a:rPr>
              <a:t>From Prof </a:t>
            </a:r>
            <a:r>
              <a:rPr lang="en-US" sz="1400" b="0" dirty="0" err="1">
                <a:latin typeface="Calibri" panose="020F0502020204030204" pitchFamily="34" charset="0"/>
                <a:cs typeface="Calibri" panose="020F0502020204030204" pitchFamily="34" charset="0"/>
              </a:rPr>
              <a:t>Onur</a:t>
            </a:r>
            <a:r>
              <a:rPr lang="en-US" sz="1400" b="0" dirty="0">
                <a:latin typeface="Calibri" panose="020F0502020204030204" pitchFamily="34" charset="0"/>
                <a:cs typeface="Calibri" panose="020F0502020204030204" pitchFamily="34" charset="0"/>
              </a:rPr>
              <a:t> </a:t>
            </a:r>
            <a:r>
              <a:rPr lang="en-US" sz="1400" b="0" dirty="0" err="1">
                <a:latin typeface="Calibri" panose="020F0502020204030204" pitchFamily="34" charset="0"/>
                <a:cs typeface="Calibri" panose="020F0502020204030204" pitchFamily="34" charset="0"/>
              </a:rPr>
              <a:t>Mutlu’s</a:t>
            </a:r>
            <a:r>
              <a:rPr lang="en-US" sz="1400" b="0" dirty="0">
                <a:latin typeface="Calibri" panose="020F0502020204030204" pitchFamily="34" charset="0"/>
                <a:cs typeface="Calibri" panose="020F0502020204030204" pitchFamily="34" charset="0"/>
              </a:rPr>
              <a:t> presentation</a:t>
            </a:r>
          </a:p>
        </p:txBody>
      </p:sp>
    </p:spTree>
    <p:extLst>
      <p:ext uri="{BB962C8B-B14F-4D97-AF65-F5344CB8AC3E}">
        <p14:creationId xmlns:p14="http://schemas.microsoft.com/office/powerpoint/2010/main" val="4011911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8130">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8130">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8130">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813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81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5E48F049-B43C-AC41-9992-AF38D54D6CEB}"/>
              </a:ext>
            </a:extLst>
          </p:cNvPr>
          <p:cNvSpPr>
            <a:spLocks noGrp="1" noChangeArrowheads="1"/>
          </p:cNvSpPr>
          <p:nvPr>
            <p:ph type="title"/>
          </p:nvPr>
        </p:nvSpPr>
        <p:spPr/>
        <p:txBody>
          <a:bodyPr anchor="ctr"/>
          <a:lstStyle/>
          <a:p>
            <a:r>
              <a:rPr lang="en-US" altLang="en-US" dirty="0">
                <a:ea typeface="ＭＳ Ｐゴシック" panose="020B0600070205080204" pitchFamily="34" charset="-128"/>
              </a:rPr>
              <a:t>Registers</a:t>
            </a:r>
          </a:p>
        </p:txBody>
      </p:sp>
      <p:sp>
        <p:nvSpPr>
          <p:cNvPr id="90114" name="Content Placeholder 2">
            <a:extLst>
              <a:ext uri="{FF2B5EF4-FFF2-40B4-BE49-F238E27FC236}">
                <a16:creationId xmlns:a16="http://schemas.microsoft.com/office/drawing/2014/main" id="{756B96A7-E49F-6B48-A32F-B0C4A12CE07A}"/>
              </a:ext>
            </a:extLst>
          </p:cNvPr>
          <p:cNvSpPr>
            <a:spLocks noGrp="1" noChangeArrowheads="1"/>
          </p:cNvSpPr>
          <p:nvPr>
            <p:ph idx="1"/>
          </p:nvPr>
        </p:nvSpPr>
        <p:spPr>
          <a:xfrm>
            <a:off x="396875" y="950640"/>
            <a:ext cx="7896225" cy="5430688"/>
          </a:xfrm>
        </p:spPr>
        <p:txBody>
          <a:bodyPr/>
          <a:lstStyle/>
          <a:p>
            <a:r>
              <a:rPr lang="en-US" altLang="en-US" dirty="0">
                <a:solidFill>
                  <a:srgbClr val="0070C0"/>
                </a:solidFill>
                <a:ea typeface="ＭＳ Ｐゴシック" panose="020B0600070205080204" pitchFamily="34" charset="-128"/>
              </a:rPr>
              <a:t>We map variables to registers</a:t>
            </a:r>
          </a:p>
        </p:txBody>
      </p:sp>
      <p:sp>
        <p:nvSpPr>
          <p:cNvPr id="17" name="Content Placeholder 4">
            <a:extLst>
              <a:ext uri="{FF2B5EF4-FFF2-40B4-BE49-F238E27FC236}">
                <a16:creationId xmlns:a16="http://schemas.microsoft.com/office/drawing/2014/main" id="{FA7B84C3-F507-A047-BDF4-EBD8C5D7F955}"/>
              </a:ext>
            </a:extLst>
          </p:cNvPr>
          <p:cNvSpPr txBox="1">
            <a:spLocks/>
          </p:cNvSpPr>
          <p:nvPr/>
        </p:nvSpPr>
        <p:spPr bwMode="auto">
          <a:xfrm>
            <a:off x="565150" y="2139950"/>
            <a:ext cx="3870325" cy="374650"/>
          </a:xfrm>
          <a:prstGeom prst="rect">
            <a:avLst/>
          </a:prstGeom>
          <a:solidFill>
            <a:schemeClr val="accent1">
              <a:lumMod val="20000"/>
              <a:lumOff val="80000"/>
            </a:schemeClr>
          </a:solidFill>
          <a:ln w="12700">
            <a:solidFill>
              <a:schemeClr val="accent1"/>
            </a:solidFill>
            <a:miter lim="800000"/>
            <a:headEnd/>
            <a:tailEnd/>
          </a:ln>
        </p:spPr>
        <p:txBody>
          <a:bodyPr/>
          <a:lstStyle>
            <a:defPPr>
              <a:defRPr lang="en-US"/>
            </a:defPPr>
            <a:lvl1pPr marL="0" indent="0">
              <a:spcBef>
                <a:spcPct val="20000"/>
              </a:spcBef>
              <a:buClr>
                <a:schemeClr val="accent1"/>
              </a:buClr>
              <a:buSzPct val="65000"/>
              <a:buFont typeface="Wingdings" charset="2"/>
              <a:buNone/>
              <a:defRPr sz="2000" kern="0">
                <a:latin typeface="Courier" charset="0"/>
                <a:ea typeface="Courier" charset="0"/>
                <a:cs typeface="Courier" charset="0"/>
              </a:defRPr>
            </a:lvl1pPr>
            <a:lvl2pPr marL="669925" indent="-325438">
              <a:spcBef>
                <a:spcPct val="20000"/>
              </a:spcBef>
              <a:buClr>
                <a:schemeClr val="accent2"/>
              </a:buClr>
              <a:buSzPct val="60000"/>
              <a:buFont typeface="Wingdings" charset="2"/>
              <a:buChar char="q"/>
              <a:defRPr sz="2200">
                <a:latin typeface="+mn-lt"/>
                <a:ea typeface="ＭＳ Ｐゴシック" pitchFamily="-106" charset="-128"/>
              </a:defRPr>
            </a:lvl2pPr>
            <a:lvl3pPr marL="1022350" indent="-350838">
              <a:spcBef>
                <a:spcPct val="20000"/>
              </a:spcBef>
              <a:buClr>
                <a:schemeClr val="accent1"/>
              </a:buClr>
              <a:buSzPct val="65000"/>
              <a:buFont typeface="Wingdings" charset="2"/>
              <a:buChar char="n"/>
              <a:defRPr sz="2000">
                <a:latin typeface="+mn-lt"/>
                <a:ea typeface="ＭＳ Ｐゴシック" pitchFamily="-106" charset="-128"/>
              </a:defRPr>
            </a:lvl3pPr>
            <a:lvl4pPr marL="1339850" indent="-315913">
              <a:spcBef>
                <a:spcPct val="20000"/>
              </a:spcBef>
              <a:buClr>
                <a:schemeClr val="accent2"/>
              </a:buClr>
              <a:buSzPct val="70000"/>
              <a:buFont typeface="Wingdings" charset="2"/>
              <a:buChar char="q"/>
              <a:defRPr>
                <a:latin typeface="+mn-lt"/>
                <a:ea typeface="ＭＳ Ｐゴシック" pitchFamily="-106" charset="-128"/>
              </a:defRPr>
            </a:lvl4pPr>
            <a:lvl5pPr marL="1681163" indent="-339725">
              <a:spcBef>
                <a:spcPct val="20000"/>
              </a:spcBef>
              <a:buClr>
                <a:schemeClr val="accent1"/>
              </a:buClr>
              <a:buSzPct val="75000"/>
              <a:buFont typeface="Wingdings" charset="2"/>
              <a:buChar char="§"/>
              <a:defRPr sz="1600">
                <a:latin typeface="+mn-lt"/>
                <a:ea typeface="ＭＳ Ｐゴシック" pitchFamily="-106" charset="-128"/>
              </a:defRPr>
            </a:lvl5pPr>
            <a:lvl6pPr marL="2138363" indent="-339725" fontAlgn="base">
              <a:spcBef>
                <a:spcPct val="20000"/>
              </a:spcBef>
              <a:spcAft>
                <a:spcPct val="0"/>
              </a:spcAft>
              <a:buClr>
                <a:schemeClr val="accent1"/>
              </a:buClr>
              <a:buSzPct val="75000"/>
              <a:buFont typeface="Wingdings" pitchFamily="2" charset="2"/>
              <a:buChar char="§"/>
              <a:defRPr sz="1600">
                <a:latin typeface="+mn-lt"/>
              </a:defRPr>
            </a:lvl6pPr>
            <a:lvl7pPr marL="2595563" indent="-339725" fontAlgn="base">
              <a:spcBef>
                <a:spcPct val="20000"/>
              </a:spcBef>
              <a:spcAft>
                <a:spcPct val="0"/>
              </a:spcAft>
              <a:buClr>
                <a:schemeClr val="accent1"/>
              </a:buClr>
              <a:buSzPct val="75000"/>
              <a:buFont typeface="Wingdings" pitchFamily="2" charset="2"/>
              <a:buChar char="§"/>
              <a:defRPr sz="1600">
                <a:latin typeface="+mn-lt"/>
              </a:defRPr>
            </a:lvl7pPr>
            <a:lvl8pPr marL="3052763" indent="-339725" fontAlgn="base">
              <a:spcBef>
                <a:spcPct val="20000"/>
              </a:spcBef>
              <a:spcAft>
                <a:spcPct val="0"/>
              </a:spcAft>
              <a:buClr>
                <a:schemeClr val="accent1"/>
              </a:buClr>
              <a:buSzPct val="75000"/>
              <a:buFont typeface="Wingdings" pitchFamily="2" charset="2"/>
              <a:buChar char="§"/>
              <a:defRPr sz="1600">
                <a:latin typeface="+mn-lt"/>
              </a:defRPr>
            </a:lvl8pPr>
            <a:lvl9pPr marL="3509963" indent="-339725" fontAlgn="base">
              <a:spcBef>
                <a:spcPct val="20000"/>
              </a:spcBef>
              <a:spcAft>
                <a:spcPct val="0"/>
              </a:spcAft>
              <a:buClr>
                <a:schemeClr val="accent1"/>
              </a:buClr>
              <a:buSzPct val="75000"/>
              <a:buFont typeface="Wingdings" pitchFamily="2" charset="2"/>
              <a:buChar char="§"/>
              <a:defRPr sz="1600">
                <a:latin typeface="+mn-lt"/>
              </a:defRPr>
            </a:lvl9pPr>
          </a:lstStyle>
          <a:p>
            <a:pPr>
              <a:defRPr/>
            </a:pPr>
            <a:r>
              <a:rPr lang="de-CH" dirty="0" err="1"/>
              <a:t>add</a:t>
            </a:r>
            <a:r>
              <a:rPr lang="de-CH" dirty="0"/>
              <a:t> R0, R1, R2</a:t>
            </a:r>
          </a:p>
        </p:txBody>
      </p:sp>
      <p:sp>
        <p:nvSpPr>
          <p:cNvPr id="18" name="Content Placeholder 5">
            <a:extLst>
              <a:ext uri="{FF2B5EF4-FFF2-40B4-BE49-F238E27FC236}">
                <a16:creationId xmlns:a16="http://schemas.microsoft.com/office/drawing/2014/main" id="{73B1E505-161A-5D4E-8797-1D5F7A461605}"/>
              </a:ext>
            </a:extLst>
          </p:cNvPr>
          <p:cNvSpPr txBox="1">
            <a:spLocks/>
          </p:cNvSpPr>
          <p:nvPr/>
        </p:nvSpPr>
        <p:spPr bwMode="auto">
          <a:xfrm>
            <a:off x="4740275" y="2139950"/>
            <a:ext cx="3870325" cy="1212850"/>
          </a:xfrm>
          <a:prstGeom prst="rect">
            <a:avLst/>
          </a:prstGeom>
          <a:solidFill>
            <a:schemeClr val="accent1">
              <a:lumMod val="20000"/>
              <a:lumOff val="80000"/>
            </a:schemeClr>
          </a:solidFill>
          <a:ln w="12700">
            <a:solidFill>
              <a:schemeClr val="accent1"/>
            </a:solidFill>
            <a:miter lim="800000"/>
            <a:headEnd/>
            <a:tailEnd/>
          </a:ln>
        </p:spPr>
        <p:txBody>
          <a:bodyPr/>
          <a:lstStyle>
            <a:defPPr>
              <a:defRPr lang="en-US"/>
            </a:defPPr>
            <a:lvl1pPr marL="0" indent="0">
              <a:spcBef>
                <a:spcPct val="20000"/>
              </a:spcBef>
              <a:buClr>
                <a:schemeClr val="accent1"/>
              </a:buClr>
              <a:buSzPct val="65000"/>
              <a:buFont typeface="Wingdings" charset="2"/>
              <a:buNone/>
              <a:defRPr sz="2000" kern="0">
                <a:latin typeface="Courier" charset="0"/>
                <a:ea typeface="Courier" charset="0"/>
                <a:cs typeface="Courier" charset="0"/>
              </a:defRPr>
            </a:lvl1pPr>
            <a:lvl2pPr marL="669925" indent="-325438">
              <a:spcBef>
                <a:spcPct val="20000"/>
              </a:spcBef>
              <a:buClr>
                <a:schemeClr val="accent2"/>
              </a:buClr>
              <a:buSzPct val="60000"/>
              <a:buFont typeface="Wingdings" charset="2"/>
              <a:buChar char="q"/>
              <a:defRPr sz="2200">
                <a:latin typeface="+mn-lt"/>
                <a:ea typeface="ＭＳ Ｐゴシック" pitchFamily="-106" charset="-128"/>
              </a:defRPr>
            </a:lvl2pPr>
            <a:lvl3pPr marL="1022350" indent="-350838">
              <a:spcBef>
                <a:spcPct val="20000"/>
              </a:spcBef>
              <a:buClr>
                <a:schemeClr val="accent1"/>
              </a:buClr>
              <a:buSzPct val="65000"/>
              <a:buFont typeface="Wingdings" charset="2"/>
              <a:buChar char="n"/>
              <a:defRPr sz="2000">
                <a:latin typeface="+mn-lt"/>
                <a:ea typeface="ＭＳ Ｐゴシック" pitchFamily="-106" charset="-128"/>
              </a:defRPr>
            </a:lvl3pPr>
            <a:lvl4pPr marL="1339850" indent="-315913">
              <a:spcBef>
                <a:spcPct val="20000"/>
              </a:spcBef>
              <a:buClr>
                <a:schemeClr val="accent2"/>
              </a:buClr>
              <a:buSzPct val="70000"/>
              <a:buFont typeface="Wingdings" charset="2"/>
              <a:buChar char="q"/>
              <a:defRPr>
                <a:latin typeface="+mn-lt"/>
                <a:ea typeface="ＭＳ Ｐゴシック" pitchFamily="-106" charset="-128"/>
              </a:defRPr>
            </a:lvl4pPr>
            <a:lvl5pPr marL="1681163" indent="-339725">
              <a:spcBef>
                <a:spcPct val="20000"/>
              </a:spcBef>
              <a:buClr>
                <a:schemeClr val="accent1"/>
              </a:buClr>
              <a:buSzPct val="75000"/>
              <a:buFont typeface="Wingdings" charset="2"/>
              <a:buChar char="§"/>
              <a:defRPr sz="1600">
                <a:latin typeface="+mn-lt"/>
                <a:ea typeface="ＭＳ Ｐゴシック" pitchFamily="-106" charset="-128"/>
              </a:defRPr>
            </a:lvl5pPr>
            <a:lvl6pPr marL="2138363" indent="-339725" fontAlgn="base">
              <a:spcBef>
                <a:spcPct val="20000"/>
              </a:spcBef>
              <a:spcAft>
                <a:spcPct val="0"/>
              </a:spcAft>
              <a:buClr>
                <a:schemeClr val="accent1"/>
              </a:buClr>
              <a:buSzPct val="75000"/>
              <a:buFont typeface="Wingdings" pitchFamily="2" charset="2"/>
              <a:buChar char="§"/>
              <a:defRPr sz="1600">
                <a:latin typeface="+mn-lt"/>
              </a:defRPr>
            </a:lvl6pPr>
            <a:lvl7pPr marL="2595563" indent="-339725" fontAlgn="base">
              <a:spcBef>
                <a:spcPct val="20000"/>
              </a:spcBef>
              <a:spcAft>
                <a:spcPct val="0"/>
              </a:spcAft>
              <a:buClr>
                <a:schemeClr val="accent1"/>
              </a:buClr>
              <a:buSzPct val="75000"/>
              <a:buFont typeface="Wingdings" pitchFamily="2" charset="2"/>
              <a:buChar char="§"/>
              <a:defRPr sz="1600">
                <a:latin typeface="+mn-lt"/>
              </a:defRPr>
            </a:lvl7pPr>
            <a:lvl8pPr marL="3052763" indent="-339725" fontAlgn="base">
              <a:spcBef>
                <a:spcPct val="20000"/>
              </a:spcBef>
              <a:spcAft>
                <a:spcPct val="0"/>
              </a:spcAft>
              <a:buClr>
                <a:schemeClr val="accent1"/>
              </a:buClr>
              <a:buSzPct val="75000"/>
              <a:buFont typeface="Wingdings" pitchFamily="2" charset="2"/>
              <a:buChar char="§"/>
              <a:defRPr sz="1600">
                <a:latin typeface="+mn-lt"/>
              </a:defRPr>
            </a:lvl8pPr>
            <a:lvl9pPr marL="3509963" indent="-339725" fontAlgn="base">
              <a:spcBef>
                <a:spcPct val="20000"/>
              </a:spcBef>
              <a:spcAft>
                <a:spcPct val="0"/>
              </a:spcAft>
              <a:buClr>
                <a:schemeClr val="accent1"/>
              </a:buClr>
              <a:buSzPct val="75000"/>
              <a:buFont typeface="Wingdings" pitchFamily="2" charset="2"/>
              <a:buChar char="§"/>
              <a:defRPr sz="1600">
                <a:latin typeface="+mn-lt"/>
              </a:defRPr>
            </a:lvl9pPr>
          </a:lstStyle>
          <a:p>
            <a:pPr>
              <a:defRPr/>
            </a:pPr>
            <a:r>
              <a:rPr lang="de-CH" dirty="0"/>
              <a:t>b = R1</a:t>
            </a:r>
          </a:p>
          <a:p>
            <a:pPr>
              <a:defRPr/>
            </a:pPr>
            <a:r>
              <a:rPr lang="de-CH" dirty="0"/>
              <a:t>c = R2</a:t>
            </a:r>
          </a:p>
          <a:p>
            <a:pPr>
              <a:defRPr/>
            </a:pPr>
            <a:r>
              <a:rPr lang="de-CH" dirty="0"/>
              <a:t>a = R0</a:t>
            </a:r>
          </a:p>
        </p:txBody>
      </p:sp>
      <p:sp>
        <p:nvSpPr>
          <p:cNvPr id="90118" name="Text Placeholder 6">
            <a:extLst>
              <a:ext uri="{FF2B5EF4-FFF2-40B4-BE49-F238E27FC236}">
                <a16:creationId xmlns:a16="http://schemas.microsoft.com/office/drawing/2014/main" id="{82D0F1DA-55DF-8046-A02F-32E1016C20F1}"/>
              </a:ext>
            </a:extLst>
          </p:cNvPr>
          <p:cNvSpPr txBox="1">
            <a:spLocks/>
          </p:cNvSpPr>
          <p:nvPr/>
        </p:nvSpPr>
        <p:spPr bwMode="auto">
          <a:xfrm>
            <a:off x="565150" y="1682750"/>
            <a:ext cx="3870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669925" indent="-325438">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022350" indent="-350838">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339850" indent="-315913">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1681163" indent="-339725">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1383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5955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0527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5099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2000">
                <a:solidFill>
                  <a:srgbClr val="000000"/>
                </a:solidFill>
              </a:rPr>
              <a:t>Assembly</a:t>
            </a:r>
            <a:endParaRPr lang="de-CH" altLang="en-US" sz="2000">
              <a:solidFill>
                <a:srgbClr val="000000"/>
              </a:solidFill>
            </a:endParaRPr>
          </a:p>
        </p:txBody>
      </p:sp>
      <p:sp>
        <p:nvSpPr>
          <p:cNvPr id="90119" name="Text Placeholder 7">
            <a:extLst>
              <a:ext uri="{FF2B5EF4-FFF2-40B4-BE49-F238E27FC236}">
                <a16:creationId xmlns:a16="http://schemas.microsoft.com/office/drawing/2014/main" id="{AD1487B1-E985-914E-886B-9DC6E9F8CCD0}"/>
              </a:ext>
            </a:extLst>
          </p:cNvPr>
          <p:cNvSpPr txBox="1">
            <a:spLocks/>
          </p:cNvSpPr>
          <p:nvPr/>
        </p:nvSpPr>
        <p:spPr bwMode="auto">
          <a:xfrm>
            <a:off x="4740275" y="1682750"/>
            <a:ext cx="3870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669925" indent="-325438">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022350" indent="-350838">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339850" indent="-315913">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1681163" indent="-339725">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1383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5955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0527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5099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buFont typeface="Wingdings" pitchFamily="2" charset="2"/>
              <a:buNone/>
            </a:pPr>
            <a:r>
              <a:rPr lang="en-US" altLang="en-US" sz="2000"/>
              <a:t>LC-3 registers</a:t>
            </a:r>
            <a:endParaRPr lang="de-CH" altLang="en-US" sz="2000"/>
          </a:p>
        </p:txBody>
      </p:sp>
    </p:spTree>
    <p:extLst>
      <p:ext uri="{BB962C8B-B14F-4D97-AF65-F5344CB8AC3E}">
        <p14:creationId xmlns:p14="http://schemas.microsoft.com/office/powerpoint/2010/main" val="3111418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46E20098-3F42-5B47-893F-65D3B6D74370}"/>
              </a:ext>
            </a:extLst>
          </p:cNvPr>
          <p:cNvSpPr>
            <a:spLocks noGrp="1" noChangeArrowheads="1"/>
          </p:cNvSpPr>
          <p:nvPr>
            <p:ph type="title"/>
          </p:nvPr>
        </p:nvSpPr>
        <p:spPr/>
        <p:txBody>
          <a:bodyPr anchor="ctr"/>
          <a:lstStyle/>
          <a:p>
            <a:r>
              <a:rPr lang="en-US" altLang="en-US" sz="3200" dirty="0">
                <a:ea typeface="ＭＳ Ｐゴシック" panose="020B0600070205080204" pitchFamily="34" charset="-128"/>
              </a:rPr>
              <a:t>From Assembly to Machine Code in LC-3</a:t>
            </a:r>
          </a:p>
        </p:txBody>
      </p:sp>
      <p:sp>
        <p:nvSpPr>
          <p:cNvPr id="91137" name="Content Placeholder 2">
            <a:extLst>
              <a:ext uri="{FF2B5EF4-FFF2-40B4-BE49-F238E27FC236}">
                <a16:creationId xmlns:a16="http://schemas.microsoft.com/office/drawing/2014/main" id="{7D9741F8-1BE4-F041-88CC-00CF18AC1297}"/>
              </a:ext>
            </a:extLst>
          </p:cNvPr>
          <p:cNvSpPr>
            <a:spLocks noGrp="1" noChangeArrowheads="1"/>
          </p:cNvSpPr>
          <p:nvPr>
            <p:ph idx="1"/>
          </p:nvPr>
        </p:nvSpPr>
        <p:spPr>
          <a:xfrm>
            <a:off x="396875" y="1052736"/>
            <a:ext cx="7896225" cy="361966"/>
          </a:xfrm>
        </p:spPr>
        <p:txBody>
          <a:bodyPr/>
          <a:lstStyle/>
          <a:p>
            <a:r>
              <a:rPr lang="en-US" altLang="en-US" dirty="0">
                <a:ea typeface="ＭＳ Ｐゴシック" panose="020B0600070205080204" pitchFamily="34" charset="-128"/>
              </a:rPr>
              <a:t>Addition</a:t>
            </a:r>
          </a:p>
        </p:txBody>
      </p:sp>
      <p:sp>
        <p:nvSpPr>
          <p:cNvPr id="18" name="Content Placeholder 5">
            <a:extLst>
              <a:ext uri="{FF2B5EF4-FFF2-40B4-BE49-F238E27FC236}">
                <a16:creationId xmlns:a16="http://schemas.microsoft.com/office/drawing/2014/main" id="{64181541-367C-0144-B202-63CECD341370}"/>
              </a:ext>
            </a:extLst>
          </p:cNvPr>
          <p:cNvSpPr txBox="1">
            <a:spLocks/>
          </p:cNvSpPr>
          <p:nvPr/>
        </p:nvSpPr>
        <p:spPr bwMode="auto">
          <a:xfrm>
            <a:off x="2636838" y="1835150"/>
            <a:ext cx="3870325" cy="450850"/>
          </a:xfrm>
          <a:prstGeom prst="rect">
            <a:avLst/>
          </a:prstGeom>
          <a:solidFill>
            <a:schemeClr val="accent1">
              <a:lumMod val="20000"/>
              <a:lumOff val="80000"/>
            </a:schemeClr>
          </a:solidFill>
          <a:ln w="12700">
            <a:solidFill>
              <a:schemeClr val="accent1"/>
            </a:solidFill>
            <a:miter lim="800000"/>
            <a:headEnd/>
            <a:tailEnd/>
          </a:ln>
        </p:spPr>
        <p:txBody>
          <a:bodyPr/>
          <a:lstStyle>
            <a:defPPr>
              <a:defRPr lang="en-US"/>
            </a:defPPr>
            <a:lvl1pPr marL="0" indent="0">
              <a:spcBef>
                <a:spcPct val="20000"/>
              </a:spcBef>
              <a:buClr>
                <a:schemeClr val="accent1"/>
              </a:buClr>
              <a:buSzPct val="65000"/>
              <a:buFont typeface="Wingdings" charset="2"/>
              <a:buNone/>
              <a:defRPr sz="2000" kern="0">
                <a:latin typeface="+mn-lt"/>
                <a:ea typeface="ＭＳ Ｐゴシック" charset="0"/>
                <a:cs typeface="ＭＳ Ｐゴシック" charset="0"/>
              </a:defRPr>
            </a:lvl1pPr>
            <a:lvl2pPr marL="669925" indent="-325438">
              <a:spcBef>
                <a:spcPct val="20000"/>
              </a:spcBef>
              <a:buClr>
                <a:schemeClr val="accent2"/>
              </a:buClr>
              <a:buSzPct val="60000"/>
              <a:buFont typeface="Wingdings" charset="2"/>
              <a:buChar char="q"/>
              <a:defRPr sz="2200">
                <a:latin typeface="+mn-lt"/>
                <a:ea typeface="ＭＳ Ｐゴシック" pitchFamily="-106" charset="-128"/>
              </a:defRPr>
            </a:lvl2pPr>
            <a:lvl3pPr marL="1022350" indent="-350838">
              <a:spcBef>
                <a:spcPct val="20000"/>
              </a:spcBef>
              <a:buClr>
                <a:schemeClr val="accent1"/>
              </a:buClr>
              <a:buSzPct val="65000"/>
              <a:buFont typeface="Wingdings" charset="2"/>
              <a:buChar char="n"/>
              <a:defRPr sz="2000">
                <a:latin typeface="+mn-lt"/>
                <a:ea typeface="ＭＳ Ｐゴシック" pitchFamily="-106" charset="-128"/>
              </a:defRPr>
            </a:lvl3pPr>
            <a:lvl4pPr marL="1339850" indent="-315913">
              <a:spcBef>
                <a:spcPct val="20000"/>
              </a:spcBef>
              <a:buClr>
                <a:schemeClr val="accent2"/>
              </a:buClr>
              <a:buSzPct val="70000"/>
              <a:buFont typeface="Wingdings" charset="2"/>
              <a:buChar char="q"/>
              <a:defRPr>
                <a:latin typeface="+mn-lt"/>
                <a:ea typeface="ＭＳ Ｐゴシック" pitchFamily="-106" charset="-128"/>
              </a:defRPr>
            </a:lvl4pPr>
            <a:lvl5pPr marL="1681163" indent="-339725">
              <a:spcBef>
                <a:spcPct val="20000"/>
              </a:spcBef>
              <a:buClr>
                <a:schemeClr val="accent1"/>
              </a:buClr>
              <a:buSzPct val="75000"/>
              <a:buFont typeface="Wingdings" charset="2"/>
              <a:buChar char="§"/>
              <a:defRPr sz="1600">
                <a:latin typeface="+mn-lt"/>
                <a:ea typeface="ＭＳ Ｐゴシック" pitchFamily="-106" charset="-128"/>
              </a:defRPr>
            </a:lvl5pPr>
            <a:lvl6pPr marL="2138363" indent="-339725" fontAlgn="base">
              <a:spcBef>
                <a:spcPct val="20000"/>
              </a:spcBef>
              <a:spcAft>
                <a:spcPct val="0"/>
              </a:spcAft>
              <a:buClr>
                <a:schemeClr val="accent1"/>
              </a:buClr>
              <a:buSzPct val="75000"/>
              <a:buFont typeface="Wingdings" pitchFamily="2" charset="2"/>
              <a:buChar char="§"/>
              <a:defRPr sz="1600">
                <a:latin typeface="+mn-lt"/>
              </a:defRPr>
            </a:lvl6pPr>
            <a:lvl7pPr marL="2595563" indent="-339725" fontAlgn="base">
              <a:spcBef>
                <a:spcPct val="20000"/>
              </a:spcBef>
              <a:spcAft>
                <a:spcPct val="0"/>
              </a:spcAft>
              <a:buClr>
                <a:schemeClr val="accent1"/>
              </a:buClr>
              <a:buSzPct val="75000"/>
              <a:buFont typeface="Wingdings" pitchFamily="2" charset="2"/>
              <a:buChar char="§"/>
              <a:defRPr sz="1600">
                <a:latin typeface="+mn-lt"/>
              </a:defRPr>
            </a:lvl7pPr>
            <a:lvl8pPr marL="3052763" indent="-339725" fontAlgn="base">
              <a:spcBef>
                <a:spcPct val="20000"/>
              </a:spcBef>
              <a:spcAft>
                <a:spcPct val="0"/>
              </a:spcAft>
              <a:buClr>
                <a:schemeClr val="accent1"/>
              </a:buClr>
              <a:buSzPct val="75000"/>
              <a:buFont typeface="Wingdings" pitchFamily="2" charset="2"/>
              <a:buChar char="§"/>
              <a:defRPr sz="1600">
                <a:latin typeface="+mn-lt"/>
              </a:defRPr>
            </a:lvl8pPr>
            <a:lvl9pPr marL="3509963" indent="-339725" fontAlgn="base">
              <a:spcBef>
                <a:spcPct val="20000"/>
              </a:spcBef>
              <a:spcAft>
                <a:spcPct val="0"/>
              </a:spcAft>
              <a:buClr>
                <a:schemeClr val="accent1"/>
              </a:buClr>
              <a:buSzPct val="75000"/>
              <a:buFont typeface="Wingdings" pitchFamily="2" charset="2"/>
              <a:buChar char="§"/>
              <a:defRPr sz="1600">
                <a:latin typeface="+mn-lt"/>
              </a:defRPr>
            </a:lvl9pPr>
          </a:lstStyle>
          <a:p>
            <a:pPr>
              <a:defRPr/>
            </a:pPr>
            <a:r>
              <a:rPr lang="de-CH" dirty="0">
                <a:latin typeface="Courier" charset="0"/>
                <a:ea typeface="Courier" charset="0"/>
                <a:cs typeface="Courier" charset="0"/>
              </a:rPr>
              <a:t>ADD  R0, R1, R2</a:t>
            </a:r>
          </a:p>
        </p:txBody>
      </p:sp>
      <p:sp>
        <p:nvSpPr>
          <p:cNvPr id="91141" name="Text Placeholder 7">
            <a:extLst>
              <a:ext uri="{FF2B5EF4-FFF2-40B4-BE49-F238E27FC236}">
                <a16:creationId xmlns:a16="http://schemas.microsoft.com/office/drawing/2014/main" id="{1D89412D-8202-A244-BEE1-C6EB1D3CCBE2}"/>
              </a:ext>
            </a:extLst>
          </p:cNvPr>
          <p:cNvSpPr txBox="1">
            <a:spLocks/>
          </p:cNvSpPr>
          <p:nvPr/>
        </p:nvSpPr>
        <p:spPr bwMode="auto">
          <a:xfrm>
            <a:off x="2636838" y="1377950"/>
            <a:ext cx="3870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669925" indent="-325438">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022350" indent="-350838">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339850" indent="-315913">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1681163" indent="-339725">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1383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5955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0527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5099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buFont typeface="Wingdings" pitchFamily="2" charset="2"/>
              <a:buNone/>
            </a:pPr>
            <a:r>
              <a:rPr lang="en-US" altLang="en-US" sz="2000" dirty="0">
                <a:solidFill>
                  <a:srgbClr val="0070C0"/>
                </a:solidFill>
                <a:latin typeface="Calibri" panose="020F0502020204030204" pitchFamily="34" charset="0"/>
                <a:cs typeface="Calibri" panose="020F0502020204030204" pitchFamily="34" charset="0"/>
              </a:rPr>
              <a:t>LC-3 assembly</a:t>
            </a:r>
            <a:endParaRPr lang="de-CH" altLang="en-US" sz="2000" dirty="0">
              <a:solidFill>
                <a:srgbClr val="0070C0"/>
              </a:solidFill>
              <a:latin typeface="Calibri" panose="020F0502020204030204" pitchFamily="34" charset="0"/>
              <a:cs typeface="Calibri" panose="020F0502020204030204" pitchFamily="34" charset="0"/>
            </a:endParaRPr>
          </a:p>
        </p:txBody>
      </p:sp>
      <p:sp>
        <p:nvSpPr>
          <p:cNvPr id="44" name="Text Placeholder 7">
            <a:extLst>
              <a:ext uri="{FF2B5EF4-FFF2-40B4-BE49-F238E27FC236}">
                <a16:creationId xmlns:a16="http://schemas.microsoft.com/office/drawing/2014/main" id="{BF4DB4F7-FCAA-F843-9C4E-8DDBE4BCC1B2}"/>
              </a:ext>
            </a:extLst>
          </p:cNvPr>
          <p:cNvSpPr txBox="1">
            <a:spLocks/>
          </p:cNvSpPr>
          <p:nvPr/>
        </p:nvSpPr>
        <p:spPr bwMode="auto">
          <a:xfrm>
            <a:off x="2369492" y="3081263"/>
            <a:ext cx="3870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669925" indent="-325438">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022350" indent="-350838">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339850" indent="-315913">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1681163" indent="-339725">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1383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5955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0527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5099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buFont typeface="Wingdings" pitchFamily="2" charset="2"/>
              <a:buNone/>
            </a:pPr>
            <a:r>
              <a:rPr lang="en-US" altLang="en-US" sz="2000" dirty="0">
                <a:solidFill>
                  <a:srgbClr val="0070C0"/>
                </a:solidFill>
                <a:latin typeface="Calibri" panose="020F0502020204030204" pitchFamily="34" charset="0"/>
                <a:cs typeface="Calibri" panose="020F0502020204030204" pitchFamily="34" charset="0"/>
              </a:rPr>
              <a:t>Machine Code</a:t>
            </a:r>
            <a:endParaRPr lang="de-CH" altLang="en-US" sz="2000" dirty="0">
              <a:solidFill>
                <a:srgbClr val="0070C0"/>
              </a:solidFill>
              <a:latin typeface="Calibri" panose="020F0502020204030204" pitchFamily="34" charset="0"/>
              <a:cs typeface="Calibri" panose="020F0502020204030204" pitchFamily="34" charset="0"/>
            </a:endParaRPr>
          </a:p>
        </p:txBody>
      </p:sp>
      <p:sp>
        <p:nvSpPr>
          <p:cNvPr id="45" name="Text Placeholder 7">
            <a:extLst>
              <a:ext uri="{FF2B5EF4-FFF2-40B4-BE49-F238E27FC236}">
                <a16:creationId xmlns:a16="http://schemas.microsoft.com/office/drawing/2014/main" id="{0DA78872-A87C-D04F-B645-35006C769B02}"/>
              </a:ext>
            </a:extLst>
          </p:cNvPr>
          <p:cNvSpPr txBox="1">
            <a:spLocks/>
          </p:cNvSpPr>
          <p:nvPr/>
        </p:nvSpPr>
        <p:spPr bwMode="auto">
          <a:xfrm>
            <a:off x="2359967" y="4529063"/>
            <a:ext cx="3870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669925" indent="-325438">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022350" indent="-350838">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339850" indent="-315913">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1681163" indent="-339725">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1383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5955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0527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5099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buFont typeface="Wingdings" pitchFamily="2" charset="2"/>
              <a:buNone/>
            </a:pPr>
            <a:r>
              <a:rPr lang="en-US" altLang="en-US" sz="2000" dirty="0">
                <a:solidFill>
                  <a:srgbClr val="0070C0"/>
                </a:solidFill>
              </a:rPr>
              <a:t>0x1042</a:t>
            </a:r>
          </a:p>
          <a:p>
            <a:pPr>
              <a:buFont typeface="Wingdings" pitchFamily="2" charset="2"/>
              <a:buNone/>
            </a:pPr>
            <a:r>
              <a:rPr lang="en-US" altLang="en-US" sz="1400" dirty="0">
                <a:solidFill>
                  <a:srgbClr val="0070C0"/>
                </a:solidFill>
              </a:rPr>
              <a:t>Machine Code, in short (hexadecimal)</a:t>
            </a:r>
            <a:endParaRPr lang="de-CH" altLang="en-US" sz="1400" dirty="0">
              <a:solidFill>
                <a:srgbClr val="0070C0"/>
              </a:solidFill>
            </a:endParaRPr>
          </a:p>
        </p:txBody>
      </p:sp>
      <p:grpSp>
        <p:nvGrpSpPr>
          <p:cNvPr id="58" name="Group 57">
            <a:extLst>
              <a:ext uri="{FF2B5EF4-FFF2-40B4-BE49-F238E27FC236}">
                <a16:creationId xmlns:a16="http://schemas.microsoft.com/office/drawing/2014/main" id="{125A49CD-DC77-D94E-9D5A-18A57A0D4C7E}"/>
              </a:ext>
            </a:extLst>
          </p:cNvPr>
          <p:cNvGrpSpPr>
            <a:grpSpLocks/>
          </p:cNvGrpSpPr>
          <p:nvPr/>
        </p:nvGrpSpPr>
        <p:grpSpPr bwMode="auto">
          <a:xfrm>
            <a:off x="2436167" y="3462263"/>
            <a:ext cx="4578350" cy="795338"/>
            <a:chOff x="838200" y="3319046"/>
            <a:chExt cx="4578600" cy="795754"/>
          </a:xfrm>
        </p:grpSpPr>
        <p:sp>
          <p:nvSpPr>
            <p:cNvPr id="59" name="Rectangle 58">
              <a:extLst>
                <a:ext uri="{FF2B5EF4-FFF2-40B4-BE49-F238E27FC236}">
                  <a16:creationId xmlns:a16="http://schemas.microsoft.com/office/drawing/2014/main" id="{5E352EE3-8FB5-DA42-A262-0A272BE0A8F6}"/>
                </a:ext>
              </a:extLst>
            </p:cNvPr>
            <p:cNvSpPr/>
            <p:nvPr/>
          </p:nvSpPr>
          <p:spPr bwMode="auto">
            <a:xfrm>
              <a:off x="838200" y="3657361"/>
              <a:ext cx="1079559" cy="457439"/>
            </a:xfrm>
            <a:prstGeom prst="rec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defRPr/>
              </a:pPr>
              <a:r>
                <a:rPr lang="en-US" dirty="0">
                  <a:ea typeface="ＭＳ Ｐゴシック" charset="-128"/>
                </a:rPr>
                <a:t>0 0 0 1</a:t>
              </a:r>
            </a:p>
          </p:txBody>
        </p:sp>
        <p:sp>
          <p:nvSpPr>
            <p:cNvPr id="60" name="Rectangle 59">
              <a:extLst>
                <a:ext uri="{FF2B5EF4-FFF2-40B4-BE49-F238E27FC236}">
                  <a16:creationId xmlns:a16="http://schemas.microsoft.com/office/drawing/2014/main" id="{3AF50632-D5C3-D348-B999-573BA3AEFA45}"/>
                </a:ext>
              </a:extLst>
            </p:cNvPr>
            <p:cNvSpPr/>
            <p:nvPr/>
          </p:nvSpPr>
          <p:spPr bwMode="auto">
            <a:xfrm>
              <a:off x="1905058" y="3657361"/>
              <a:ext cx="914450" cy="457439"/>
            </a:xfrm>
            <a:prstGeom prst="rec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defRPr/>
              </a:pPr>
              <a:r>
                <a:rPr lang="en-US" dirty="0">
                  <a:ea typeface="ＭＳ Ｐゴシック" charset="-128"/>
                </a:rPr>
                <a:t>0 0 0</a:t>
              </a:r>
            </a:p>
          </p:txBody>
        </p:sp>
        <p:sp>
          <p:nvSpPr>
            <p:cNvPr id="61" name="Rectangle 60">
              <a:extLst>
                <a:ext uri="{FF2B5EF4-FFF2-40B4-BE49-F238E27FC236}">
                  <a16:creationId xmlns:a16="http://schemas.microsoft.com/office/drawing/2014/main" id="{6F306437-9801-BA46-9B18-4CBF853AB5F2}"/>
                </a:ext>
              </a:extLst>
            </p:cNvPr>
            <p:cNvSpPr/>
            <p:nvPr/>
          </p:nvSpPr>
          <p:spPr bwMode="auto">
            <a:xfrm>
              <a:off x="2819508" y="3657361"/>
              <a:ext cx="914450" cy="457439"/>
            </a:xfrm>
            <a:prstGeom prst="rec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defRPr/>
              </a:pPr>
              <a:r>
                <a:rPr lang="en-US" dirty="0">
                  <a:ea typeface="ＭＳ Ｐゴシック" charset="-128"/>
                </a:rPr>
                <a:t>0 0 1</a:t>
              </a:r>
            </a:p>
          </p:txBody>
        </p:sp>
        <p:sp>
          <p:nvSpPr>
            <p:cNvPr id="62" name="Rectangle 61">
              <a:extLst>
                <a:ext uri="{FF2B5EF4-FFF2-40B4-BE49-F238E27FC236}">
                  <a16:creationId xmlns:a16="http://schemas.microsoft.com/office/drawing/2014/main" id="{6979D985-CC43-4740-9E29-E02090400063}"/>
                </a:ext>
              </a:extLst>
            </p:cNvPr>
            <p:cNvSpPr/>
            <p:nvPr/>
          </p:nvSpPr>
          <p:spPr bwMode="auto">
            <a:xfrm>
              <a:off x="3713320" y="3657361"/>
              <a:ext cx="328630" cy="457439"/>
            </a:xfrm>
            <a:prstGeom prst="rec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defRPr/>
              </a:pPr>
              <a:r>
                <a:rPr lang="en-US" dirty="0">
                  <a:ea typeface="ＭＳ Ｐゴシック" charset="-128"/>
                </a:rPr>
                <a:t>0</a:t>
              </a:r>
            </a:p>
          </p:txBody>
        </p:sp>
        <p:sp>
          <p:nvSpPr>
            <p:cNvPr id="63" name="Rectangle 62">
              <a:extLst>
                <a:ext uri="{FF2B5EF4-FFF2-40B4-BE49-F238E27FC236}">
                  <a16:creationId xmlns:a16="http://schemas.microsoft.com/office/drawing/2014/main" id="{F10230DB-941C-734D-90F8-15A95426BC7C}"/>
                </a:ext>
              </a:extLst>
            </p:cNvPr>
            <p:cNvSpPr/>
            <p:nvPr/>
          </p:nvSpPr>
          <p:spPr bwMode="auto">
            <a:xfrm>
              <a:off x="4041949" y="3657361"/>
              <a:ext cx="606458" cy="457439"/>
            </a:xfrm>
            <a:prstGeom prst="rec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defRPr/>
              </a:pPr>
              <a:r>
                <a:rPr lang="en-US" dirty="0">
                  <a:ea typeface="ＭＳ Ｐゴシック" charset="-128"/>
                </a:rPr>
                <a:t>0 0</a:t>
              </a:r>
            </a:p>
          </p:txBody>
        </p:sp>
        <p:sp>
          <p:nvSpPr>
            <p:cNvPr id="64" name="Rectangle 63">
              <a:extLst>
                <a:ext uri="{FF2B5EF4-FFF2-40B4-BE49-F238E27FC236}">
                  <a16:creationId xmlns:a16="http://schemas.microsoft.com/office/drawing/2014/main" id="{02CF7F50-59BE-4644-9C8E-5E3D56AAABC8}"/>
                </a:ext>
              </a:extLst>
            </p:cNvPr>
            <p:cNvSpPr/>
            <p:nvPr/>
          </p:nvSpPr>
          <p:spPr bwMode="auto">
            <a:xfrm>
              <a:off x="4502350" y="3657361"/>
              <a:ext cx="914450" cy="457439"/>
            </a:xfrm>
            <a:prstGeom prst="rec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defRPr/>
              </a:pPr>
              <a:r>
                <a:rPr lang="en-US" dirty="0">
                  <a:ea typeface="ＭＳ Ｐゴシック" charset="-128"/>
                </a:rPr>
                <a:t>0 1 0</a:t>
              </a:r>
            </a:p>
          </p:txBody>
        </p:sp>
        <p:sp>
          <p:nvSpPr>
            <p:cNvPr id="91169" name="TextBox 64">
              <a:extLst>
                <a:ext uri="{FF2B5EF4-FFF2-40B4-BE49-F238E27FC236}">
                  <a16:creationId xmlns:a16="http://schemas.microsoft.com/office/drawing/2014/main" id="{C2130B5D-9725-5B47-9561-27FA647D2B53}"/>
                </a:ext>
              </a:extLst>
            </p:cNvPr>
            <p:cNvSpPr txBox="1">
              <a:spLocks noChangeArrowheads="1"/>
            </p:cNvSpPr>
            <p:nvPr/>
          </p:nvSpPr>
          <p:spPr bwMode="auto">
            <a:xfrm>
              <a:off x="838200" y="3319046"/>
              <a:ext cx="1066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600"/>
                <a:t>OP</a:t>
              </a:r>
            </a:p>
          </p:txBody>
        </p:sp>
        <p:sp>
          <p:nvSpPr>
            <p:cNvPr id="91170" name="TextBox 65">
              <a:extLst>
                <a:ext uri="{FF2B5EF4-FFF2-40B4-BE49-F238E27FC236}">
                  <a16:creationId xmlns:a16="http://schemas.microsoft.com/office/drawing/2014/main" id="{24451330-D5DA-2644-A043-3D7CA780FEA9}"/>
                </a:ext>
              </a:extLst>
            </p:cNvPr>
            <p:cNvSpPr txBox="1">
              <a:spLocks noChangeArrowheads="1"/>
            </p:cNvSpPr>
            <p:nvPr/>
          </p:nvSpPr>
          <p:spPr bwMode="auto">
            <a:xfrm>
              <a:off x="1905000" y="3319046"/>
              <a:ext cx="914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600"/>
                <a:t>DR</a:t>
              </a:r>
            </a:p>
          </p:txBody>
        </p:sp>
        <p:sp>
          <p:nvSpPr>
            <p:cNvPr id="91171" name="TextBox 66">
              <a:extLst>
                <a:ext uri="{FF2B5EF4-FFF2-40B4-BE49-F238E27FC236}">
                  <a16:creationId xmlns:a16="http://schemas.microsoft.com/office/drawing/2014/main" id="{52B6ABBC-E0F4-A54B-B748-E45C4C6127CA}"/>
                </a:ext>
              </a:extLst>
            </p:cNvPr>
            <p:cNvSpPr txBox="1">
              <a:spLocks noChangeArrowheads="1"/>
            </p:cNvSpPr>
            <p:nvPr/>
          </p:nvSpPr>
          <p:spPr bwMode="auto">
            <a:xfrm>
              <a:off x="2819400" y="3319046"/>
              <a:ext cx="914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600"/>
                <a:t>SR1</a:t>
              </a:r>
            </a:p>
          </p:txBody>
        </p:sp>
        <p:sp>
          <p:nvSpPr>
            <p:cNvPr id="91172" name="TextBox 67">
              <a:extLst>
                <a:ext uri="{FF2B5EF4-FFF2-40B4-BE49-F238E27FC236}">
                  <a16:creationId xmlns:a16="http://schemas.microsoft.com/office/drawing/2014/main" id="{2A175DC4-5A5A-7E41-BFB2-B62E204612DE}"/>
                </a:ext>
              </a:extLst>
            </p:cNvPr>
            <p:cNvSpPr txBox="1">
              <a:spLocks noChangeArrowheads="1"/>
            </p:cNvSpPr>
            <p:nvPr/>
          </p:nvSpPr>
          <p:spPr bwMode="auto">
            <a:xfrm>
              <a:off x="4502400" y="3319046"/>
              <a:ext cx="914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600"/>
                <a:t>SR2</a:t>
              </a:r>
            </a:p>
          </p:txBody>
        </p:sp>
      </p:grpSp>
      <p:sp>
        <p:nvSpPr>
          <p:cNvPr id="32" name="TextBox 64">
            <a:extLst>
              <a:ext uri="{FF2B5EF4-FFF2-40B4-BE49-F238E27FC236}">
                <a16:creationId xmlns:a16="http://schemas.microsoft.com/office/drawing/2014/main" id="{D9363CBB-B449-CC41-A91B-54F6EAF8E95C}"/>
              </a:ext>
            </a:extLst>
          </p:cNvPr>
          <p:cNvSpPr txBox="1">
            <a:spLocks noChangeArrowheads="1"/>
          </p:cNvSpPr>
          <p:nvPr/>
        </p:nvSpPr>
        <p:spPr bwMode="auto">
          <a:xfrm>
            <a:off x="2502842" y="4217913"/>
            <a:ext cx="354013"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solidFill>
                  <a:srgbClr val="0432FF"/>
                </a:solidFill>
              </a:rPr>
              <a:t>15</a:t>
            </a:r>
          </a:p>
        </p:txBody>
      </p:sp>
      <p:sp>
        <p:nvSpPr>
          <p:cNvPr id="34" name="TextBox 64">
            <a:extLst>
              <a:ext uri="{FF2B5EF4-FFF2-40B4-BE49-F238E27FC236}">
                <a16:creationId xmlns:a16="http://schemas.microsoft.com/office/drawing/2014/main" id="{976C06B6-DA70-C841-953A-1D0F26F950C3}"/>
              </a:ext>
            </a:extLst>
          </p:cNvPr>
          <p:cNvSpPr txBox="1">
            <a:spLocks noChangeArrowheads="1"/>
          </p:cNvSpPr>
          <p:nvPr/>
        </p:nvSpPr>
        <p:spPr bwMode="auto">
          <a:xfrm>
            <a:off x="2701280" y="4217913"/>
            <a:ext cx="3540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solidFill>
                  <a:srgbClr val="0432FF"/>
                </a:solidFill>
              </a:rPr>
              <a:t>14</a:t>
            </a:r>
          </a:p>
        </p:txBody>
      </p:sp>
      <p:sp>
        <p:nvSpPr>
          <p:cNvPr id="35" name="TextBox 64">
            <a:extLst>
              <a:ext uri="{FF2B5EF4-FFF2-40B4-BE49-F238E27FC236}">
                <a16:creationId xmlns:a16="http://schemas.microsoft.com/office/drawing/2014/main" id="{81466FD6-7C24-614D-B880-03B411052AE7}"/>
              </a:ext>
            </a:extLst>
          </p:cNvPr>
          <p:cNvSpPr txBox="1">
            <a:spLocks noChangeArrowheads="1"/>
          </p:cNvSpPr>
          <p:nvPr/>
        </p:nvSpPr>
        <p:spPr bwMode="auto">
          <a:xfrm>
            <a:off x="2894955" y="4222676"/>
            <a:ext cx="35401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solidFill>
                  <a:srgbClr val="0432FF"/>
                </a:solidFill>
              </a:rPr>
              <a:t>13</a:t>
            </a:r>
          </a:p>
        </p:txBody>
      </p:sp>
      <p:sp>
        <p:nvSpPr>
          <p:cNvPr id="36" name="TextBox 64">
            <a:extLst>
              <a:ext uri="{FF2B5EF4-FFF2-40B4-BE49-F238E27FC236}">
                <a16:creationId xmlns:a16="http://schemas.microsoft.com/office/drawing/2014/main" id="{4AC9A478-885F-ED4F-9DF8-E2376842F1B5}"/>
              </a:ext>
            </a:extLst>
          </p:cNvPr>
          <p:cNvSpPr txBox="1">
            <a:spLocks noChangeArrowheads="1"/>
          </p:cNvSpPr>
          <p:nvPr/>
        </p:nvSpPr>
        <p:spPr bwMode="auto">
          <a:xfrm>
            <a:off x="3082280" y="4219501"/>
            <a:ext cx="37623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solidFill>
                  <a:srgbClr val="0432FF"/>
                </a:solidFill>
              </a:rPr>
              <a:t>12</a:t>
            </a:r>
          </a:p>
        </p:txBody>
      </p:sp>
      <p:sp>
        <p:nvSpPr>
          <p:cNvPr id="37" name="TextBox 64">
            <a:extLst>
              <a:ext uri="{FF2B5EF4-FFF2-40B4-BE49-F238E27FC236}">
                <a16:creationId xmlns:a16="http://schemas.microsoft.com/office/drawing/2014/main" id="{501BC916-4C0B-974E-A755-0FA2A7271DDF}"/>
              </a:ext>
            </a:extLst>
          </p:cNvPr>
          <p:cNvSpPr txBox="1">
            <a:spLocks noChangeArrowheads="1"/>
          </p:cNvSpPr>
          <p:nvPr/>
        </p:nvSpPr>
        <p:spPr bwMode="auto">
          <a:xfrm>
            <a:off x="3579167" y="4217913"/>
            <a:ext cx="35401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solidFill>
                  <a:srgbClr val="0432FF"/>
                </a:solidFill>
              </a:rPr>
              <a:t>11</a:t>
            </a:r>
          </a:p>
        </p:txBody>
      </p:sp>
      <p:sp>
        <p:nvSpPr>
          <p:cNvPr id="38" name="TextBox 64">
            <a:extLst>
              <a:ext uri="{FF2B5EF4-FFF2-40B4-BE49-F238E27FC236}">
                <a16:creationId xmlns:a16="http://schemas.microsoft.com/office/drawing/2014/main" id="{CED4E0B3-0704-4745-9A22-178ED446C96E}"/>
              </a:ext>
            </a:extLst>
          </p:cNvPr>
          <p:cNvSpPr txBox="1">
            <a:spLocks noChangeArrowheads="1"/>
          </p:cNvSpPr>
          <p:nvPr/>
        </p:nvSpPr>
        <p:spPr bwMode="auto">
          <a:xfrm>
            <a:off x="3777605" y="4217913"/>
            <a:ext cx="354012"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solidFill>
                  <a:srgbClr val="0432FF"/>
                </a:solidFill>
              </a:rPr>
              <a:t>10</a:t>
            </a:r>
          </a:p>
        </p:txBody>
      </p:sp>
      <p:sp>
        <p:nvSpPr>
          <p:cNvPr id="39" name="TextBox 64">
            <a:extLst>
              <a:ext uri="{FF2B5EF4-FFF2-40B4-BE49-F238E27FC236}">
                <a16:creationId xmlns:a16="http://schemas.microsoft.com/office/drawing/2014/main" id="{A283721F-C053-B941-89F8-E086496BC74F}"/>
              </a:ext>
            </a:extLst>
          </p:cNvPr>
          <p:cNvSpPr txBox="1">
            <a:spLocks noChangeArrowheads="1"/>
          </p:cNvSpPr>
          <p:nvPr/>
        </p:nvSpPr>
        <p:spPr bwMode="auto">
          <a:xfrm>
            <a:off x="3971280" y="4221088"/>
            <a:ext cx="3540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solidFill>
                  <a:srgbClr val="0432FF"/>
                </a:solidFill>
              </a:rPr>
              <a:t>9</a:t>
            </a:r>
          </a:p>
        </p:txBody>
      </p:sp>
      <p:sp>
        <p:nvSpPr>
          <p:cNvPr id="41" name="TextBox 64">
            <a:extLst>
              <a:ext uri="{FF2B5EF4-FFF2-40B4-BE49-F238E27FC236}">
                <a16:creationId xmlns:a16="http://schemas.microsoft.com/office/drawing/2014/main" id="{853AF004-27DE-D848-923C-CD51532C2AE8}"/>
              </a:ext>
            </a:extLst>
          </p:cNvPr>
          <p:cNvSpPr txBox="1">
            <a:spLocks noChangeArrowheads="1"/>
          </p:cNvSpPr>
          <p:nvPr/>
        </p:nvSpPr>
        <p:spPr bwMode="auto">
          <a:xfrm>
            <a:off x="4493567" y="4217913"/>
            <a:ext cx="35401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solidFill>
                  <a:srgbClr val="0432FF"/>
                </a:solidFill>
              </a:rPr>
              <a:t>8</a:t>
            </a:r>
          </a:p>
        </p:txBody>
      </p:sp>
      <p:sp>
        <p:nvSpPr>
          <p:cNvPr id="42" name="TextBox 64">
            <a:extLst>
              <a:ext uri="{FF2B5EF4-FFF2-40B4-BE49-F238E27FC236}">
                <a16:creationId xmlns:a16="http://schemas.microsoft.com/office/drawing/2014/main" id="{9B711C37-8457-D64E-95F6-82F6BD6F7F80}"/>
              </a:ext>
            </a:extLst>
          </p:cNvPr>
          <p:cNvSpPr txBox="1">
            <a:spLocks noChangeArrowheads="1"/>
          </p:cNvSpPr>
          <p:nvPr/>
        </p:nvSpPr>
        <p:spPr bwMode="auto">
          <a:xfrm>
            <a:off x="4692005" y="4217913"/>
            <a:ext cx="354012"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solidFill>
                  <a:srgbClr val="0432FF"/>
                </a:solidFill>
              </a:rPr>
              <a:t>7</a:t>
            </a:r>
          </a:p>
        </p:txBody>
      </p:sp>
      <p:sp>
        <p:nvSpPr>
          <p:cNvPr id="43" name="TextBox 64">
            <a:extLst>
              <a:ext uri="{FF2B5EF4-FFF2-40B4-BE49-F238E27FC236}">
                <a16:creationId xmlns:a16="http://schemas.microsoft.com/office/drawing/2014/main" id="{B0CDF13B-E187-0A4F-B994-3167F5E5DDFC}"/>
              </a:ext>
            </a:extLst>
          </p:cNvPr>
          <p:cNvSpPr txBox="1">
            <a:spLocks noChangeArrowheads="1"/>
          </p:cNvSpPr>
          <p:nvPr/>
        </p:nvSpPr>
        <p:spPr bwMode="auto">
          <a:xfrm>
            <a:off x="4885680" y="4221088"/>
            <a:ext cx="3540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solidFill>
                  <a:srgbClr val="0432FF"/>
                </a:solidFill>
              </a:rPr>
              <a:t>6</a:t>
            </a:r>
          </a:p>
        </p:txBody>
      </p:sp>
      <p:sp>
        <p:nvSpPr>
          <p:cNvPr id="46" name="TextBox 64">
            <a:extLst>
              <a:ext uri="{FF2B5EF4-FFF2-40B4-BE49-F238E27FC236}">
                <a16:creationId xmlns:a16="http://schemas.microsoft.com/office/drawing/2014/main" id="{3986A70E-68E5-D243-AE7F-A21020BFD1AE}"/>
              </a:ext>
            </a:extLst>
          </p:cNvPr>
          <p:cNvSpPr txBox="1">
            <a:spLocks noChangeArrowheads="1"/>
          </p:cNvSpPr>
          <p:nvPr/>
        </p:nvSpPr>
        <p:spPr bwMode="auto">
          <a:xfrm>
            <a:off x="6177905" y="4216326"/>
            <a:ext cx="3540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solidFill>
                  <a:srgbClr val="0432FF"/>
                </a:solidFill>
              </a:rPr>
              <a:t>2</a:t>
            </a:r>
          </a:p>
        </p:txBody>
      </p:sp>
      <p:sp>
        <p:nvSpPr>
          <p:cNvPr id="54" name="TextBox 64">
            <a:extLst>
              <a:ext uri="{FF2B5EF4-FFF2-40B4-BE49-F238E27FC236}">
                <a16:creationId xmlns:a16="http://schemas.microsoft.com/office/drawing/2014/main" id="{B3A9C31E-67C4-A943-9A4F-578435D0DD24}"/>
              </a:ext>
            </a:extLst>
          </p:cNvPr>
          <p:cNvSpPr txBox="1">
            <a:spLocks noChangeArrowheads="1"/>
          </p:cNvSpPr>
          <p:nvPr/>
        </p:nvSpPr>
        <p:spPr bwMode="auto">
          <a:xfrm>
            <a:off x="6376342" y="4216326"/>
            <a:ext cx="354013"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solidFill>
                  <a:srgbClr val="0432FF"/>
                </a:solidFill>
              </a:rPr>
              <a:t>1</a:t>
            </a:r>
          </a:p>
        </p:txBody>
      </p:sp>
      <p:sp>
        <p:nvSpPr>
          <p:cNvPr id="55" name="TextBox 64">
            <a:extLst>
              <a:ext uri="{FF2B5EF4-FFF2-40B4-BE49-F238E27FC236}">
                <a16:creationId xmlns:a16="http://schemas.microsoft.com/office/drawing/2014/main" id="{A82D48F4-49D9-004D-B172-E673F662651C}"/>
              </a:ext>
            </a:extLst>
          </p:cNvPr>
          <p:cNvSpPr txBox="1">
            <a:spLocks noChangeArrowheads="1"/>
          </p:cNvSpPr>
          <p:nvPr/>
        </p:nvSpPr>
        <p:spPr bwMode="auto">
          <a:xfrm>
            <a:off x="6570017" y="4221088"/>
            <a:ext cx="35401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solidFill>
                  <a:srgbClr val="0432FF"/>
                </a:solidFill>
              </a:rPr>
              <a:t>0</a:t>
            </a:r>
          </a:p>
        </p:txBody>
      </p:sp>
      <p:sp>
        <p:nvSpPr>
          <p:cNvPr id="56" name="TextBox 64">
            <a:extLst>
              <a:ext uri="{FF2B5EF4-FFF2-40B4-BE49-F238E27FC236}">
                <a16:creationId xmlns:a16="http://schemas.microsoft.com/office/drawing/2014/main" id="{6611F130-0F6D-694F-8E96-F215D7DF05A7}"/>
              </a:ext>
            </a:extLst>
          </p:cNvPr>
          <p:cNvSpPr txBox="1">
            <a:spLocks noChangeArrowheads="1"/>
          </p:cNvSpPr>
          <p:nvPr/>
        </p:nvSpPr>
        <p:spPr bwMode="auto">
          <a:xfrm>
            <a:off x="5292080" y="4221088"/>
            <a:ext cx="354012"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solidFill>
                  <a:srgbClr val="0432FF"/>
                </a:solidFill>
              </a:rPr>
              <a:t>5</a:t>
            </a:r>
          </a:p>
        </p:txBody>
      </p:sp>
      <p:sp>
        <p:nvSpPr>
          <p:cNvPr id="57" name="TextBox 64">
            <a:extLst>
              <a:ext uri="{FF2B5EF4-FFF2-40B4-BE49-F238E27FC236}">
                <a16:creationId xmlns:a16="http://schemas.microsoft.com/office/drawing/2014/main" id="{DB1ECEA1-4FEB-F24E-8C20-B22789A20925}"/>
              </a:ext>
            </a:extLst>
          </p:cNvPr>
          <p:cNvSpPr txBox="1">
            <a:spLocks noChangeArrowheads="1"/>
          </p:cNvSpPr>
          <p:nvPr/>
        </p:nvSpPr>
        <p:spPr bwMode="auto">
          <a:xfrm>
            <a:off x="5607992" y="4217913"/>
            <a:ext cx="35401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solidFill>
                  <a:srgbClr val="0432FF"/>
                </a:solidFill>
              </a:rPr>
              <a:t>4</a:t>
            </a:r>
          </a:p>
        </p:txBody>
      </p:sp>
      <p:sp>
        <p:nvSpPr>
          <p:cNvPr id="65" name="TextBox 64">
            <a:extLst>
              <a:ext uri="{FF2B5EF4-FFF2-40B4-BE49-F238E27FC236}">
                <a16:creationId xmlns:a16="http://schemas.microsoft.com/office/drawing/2014/main" id="{42907CCD-92B9-8541-BE5A-F75FD6A7E794}"/>
              </a:ext>
            </a:extLst>
          </p:cNvPr>
          <p:cNvSpPr txBox="1">
            <a:spLocks noChangeArrowheads="1"/>
          </p:cNvSpPr>
          <p:nvPr/>
        </p:nvSpPr>
        <p:spPr bwMode="auto">
          <a:xfrm>
            <a:off x="5801667" y="4221088"/>
            <a:ext cx="35401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solidFill>
                  <a:srgbClr val="0432FF"/>
                </a:solidFill>
              </a:rPr>
              <a:t>3</a:t>
            </a:r>
          </a:p>
        </p:txBody>
      </p:sp>
      <p:sp>
        <p:nvSpPr>
          <p:cNvPr id="40" name="TextBox 39">
            <a:extLst>
              <a:ext uri="{FF2B5EF4-FFF2-40B4-BE49-F238E27FC236}">
                <a16:creationId xmlns:a16="http://schemas.microsoft.com/office/drawing/2014/main" id="{ADBA38B5-C93F-2643-8691-4C53EE03A390}"/>
              </a:ext>
            </a:extLst>
          </p:cNvPr>
          <p:cNvSpPr txBox="1"/>
          <p:nvPr/>
        </p:nvSpPr>
        <p:spPr>
          <a:xfrm>
            <a:off x="457200" y="6470650"/>
            <a:ext cx="2694071" cy="215444"/>
          </a:xfrm>
          <a:prstGeom prst="rect">
            <a:avLst/>
          </a:prstGeom>
          <a:noFill/>
        </p:spPr>
        <p:txBody>
          <a:bodyPr wrap="none" lIns="0" tIns="0" rIns="0" bIns="0" rtlCol="0" anchor="t" anchorCtr="0">
            <a:spAutoFit/>
          </a:bodyPr>
          <a:lstStyle/>
          <a:p>
            <a:r>
              <a:rPr lang="en-US" sz="1400" b="0" dirty="0">
                <a:latin typeface="Calibri" panose="020F0502020204030204" pitchFamily="34" charset="0"/>
                <a:cs typeface="Calibri" panose="020F0502020204030204" pitchFamily="34" charset="0"/>
              </a:rPr>
              <a:t>From Prof </a:t>
            </a:r>
            <a:r>
              <a:rPr lang="en-US" sz="1400" b="0" dirty="0" err="1">
                <a:latin typeface="Calibri" panose="020F0502020204030204" pitchFamily="34" charset="0"/>
                <a:cs typeface="Calibri" panose="020F0502020204030204" pitchFamily="34" charset="0"/>
              </a:rPr>
              <a:t>Onur</a:t>
            </a:r>
            <a:r>
              <a:rPr lang="en-US" sz="1400" b="0" dirty="0">
                <a:latin typeface="Calibri" panose="020F0502020204030204" pitchFamily="34" charset="0"/>
                <a:cs typeface="Calibri" panose="020F0502020204030204" pitchFamily="34" charset="0"/>
              </a:rPr>
              <a:t> </a:t>
            </a:r>
            <a:r>
              <a:rPr lang="en-US" sz="1400" b="0" dirty="0" err="1">
                <a:latin typeface="Calibri" panose="020F0502020204030204" pitchFamily="34" charset="0"/>
                <a:cs typeface="Calibri" panose="020F0502020204030204" pitchFamily="34" charset="0"/>
              </a:rPr>
              <a:t>Mutlu’s</a:t>
            </a:r>
            <a:r>
              <a:rPr lang="en-US" sz="1400" b="0" dirty="0">
                <a:latin typeface="Calibri" panose="020F0502020204030204" pitchFamily="34" charset="0"/>
                <a:cs typeface="Calibri" panose="020F0502020204030204" pitchFamily="34" charset="0"/>
              </a:rPr>
              <a:t> presentation</a:t>
            </a:r>
          </a:p>
        </p:txBody>
      </p:sp>
    </p:spTree>
    <p:extLst>
      <p:ext uri="{BB962C8B-B14F-4D97-AF65-F5344CB8AC3E}">
        <p14:creationId xmlns:p14="http://schemas.microsoft.com/office/powerpoint/2010/main" val="1027812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32" grpId="0"/>
      <p:bldP spid="34" grpId="0"/>
      <p:bldP spid="35" grpId="0"/>
      <p:bldP spid="36" grpId="0"/>
      <p:bldP spid="37" grpId="0"/>
      <p:bldP spid="38" grpId="0"/>
      <p:bldP spid="39" grpId="0"/>
      <p:bldP spid="41" grpId="0"/>
      <p:bldP spid="42" grpId="0"/>
      <p:bldP spid="43" grpId="0"/>
      <p:bldP spid="46" grpId="0"/>
      <p:bldP spid="54" grpId="0"/>
      <p:bldP spid="55" grpId="0"/>
      <p:bldP spid="56" grpId="0"/>
      <p:bldP spid="57" grpId="0"/>
      <p:bldP spid="6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639EE8A0-C0E2-D244-93EB-0A51F2C42706}"/>
              </a:ext>
            </a:extLst>
          </p:cNvPr>
          <p:cNvSpPr>
            <a:spLocks noGrp="1" noChangeArrowheads="1"/>
          </p:cNvSpPr>
          <p:nvPr>
            <p:ph type="title"/>
          </p:nvPr>
        </p:nvSpPr>
        <p:spPr/>
        <p:txBody>
          <a:bodyPr anchor="ctr"/>
          <a:lstStyle/>
          <a:p>
            <a:r>
              <a:rPr lang="en-US" altLang="en-US">
                <a:ea typeface="ＭＳ Ｐゴシック" panose="020B0600070205080204" pitchFamily="34" charset="-128"/>
              </a:rPr>
              <a:t>Instruction Format (or Encoding)</a:t>
            </a:r>
          </a:p>
        </p:txBody>
      </p:sp>
      <p:sp>
        <p:nvSpPr>
          <p:cNvPr id="19458" name="Content Placeholder 2">
            <a:extLst>
              <a:ext uri="{FF2B5EF4-FFF2-40B4-BE49-F238E27FC236}">
                <a16:creationId xmlns:a16="http://schemas.microsoft.com/office/drawing/2014/main" id="{E1780275-0F79-6046-8BD1-A14997EDF15C}"/>
              </a:ext>
            </a:extLst>
          </p:cNvPr>
          <p:cNvSpPr>
            <a:spLocks noGrp="1" noChangeArrowheads="1"/>
          </p:cNvSpPr>
          <p:nvPr>
            <p:ph idx="1"/>
          </p:nvPr>
        </p:nvSpPr>
        <p:spPr/>
        <p:txBody>
          <a:bodyPr/>
          <a:lstStyle/>
          <a:p>
            <a:r>
              <a:rPr lang="en-US" altLang="en-US" dirty="0">
                <a:solidFill>
                  <a:srgbClr val="0070C0"/>
                </a:solidFill>
                <a:ea typeface="ＭＳ Ｐゴシック" panose="020B0600070205080204" pitchFamily="34" charset="-128"/>
              </a:rPr>
              <a:t>LC-3</a:t>
            </a:r>
          </a:p>
          <a:p>
            <a:endParaRPr lang="en-US" altLang="en-US" dirty="0">
              <a:ea typeface="ＭＳ Ｐゴシック" panose="020B0600070205080204" pitchFamily="34" charset="-128"/>
            </a:endParaRPr>
          </a:p>
          <a:p>
            <a:pPr marL="0" indent="0">
              <a:buNone/>
            </a:pP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r>
              <a:rPr lang="en-US" altLang="en-US" sz="2400" dirty="0">
                <a:ea typeface="ＭＳ Ｐゴシック" panose="020B0600070205080204" pitchFamily="34" charset="-128"/>
              </a:rPr>
              <a:t>OP = </a:t>
            </a:r>
            <a:r>
              <a:rPr lang="en-US" altLang="en-US" sz="2400" dirty="0">
                <a:solidFill>
                  <a:srgbClr val="00B050"/>
                </a:solidFill>
                <a:ea typeface="ＭＳ Ｐゴシック" panose="020B0600070205080204" pitchFamily="34" charset="-128"/>
              </a:rPr>
              <a:t>opcode</a:t>
            </a:r>
            <a:r>
              <a:rPr lang="en-US" altLang="en-US" sz="2400" dirty="0">
                <a:ea typeface="ＭＳ Ｐゴシック" panose="020B0600070205080204" pitchFamily="34" charset="-128"/>
              </a:rPr>
              <a:t> (what the instruction does)</a:t>
            </a:r>
          </a:p>
          <a:p>
            <a:pPr lvl="2"/>
            <a:r>
              <a:rPr lang="en-US" altLang="en-US" sz="2400" dirty="0">
                <a:ea typeface="ＭＳ Ｐゴシック" panose="020B0600070205080204" pitchFamily="34" charset="-128"/>
              </a:rPr>
              <a:t>Example:  ADD = 0001</a:t>
            </a:r>
          </a:p>
          <a:p>
            <a:pPr lvl="3"/>
            <a:r>
              <a:rPr lang="en-US" altLang="en-US" sz="2400" dirty="0">
                <a:solidFill>
                  <a:srgbClr val="00B050"/>
                </a:solidFill>
                <a:ea typeface="ＭＳ Ｐゴシック" panose="020B0600070205080204" pitchFamily="34" charset="-128"/>
              </a:rPr>
              <a:t>Semantics: DR ← SR1 + SR2</a:t>
            </a:r>
            <a:endParaRPr lang="en-US" altLang="en-US" sz="2400" dirty="0">
              <a:ea typeface="ＭＳ Ｐゴシック" panose="020B0600070205080204" pitchFamily="34" charset="-128"/>
            </a:endParaRPr>
          </a:p>
          <a:p>
            <a:pPr lvl="2"/>
            <a:r>
              <a:rPr lang="en-US" altLang="en-US" sz="2400" dirty="0">
                <a:ea typeface="ＭＳ Ｐゴシック" panose="020B0600070205080204" pitchFamily="34" charset="-128"/>
              </a:rPr>
              <a:t>Example:  AND = 0101</a:t>
            </a:r>
          </a:p>
          <a:p>
            <a:pPr lvl="3"/>
            <a:r>
              <a:rPr lang="en-US" altLang="en-US" sz="2400" dirty="0">
                <a:solidFill>
                  <a:srgbClr val="00B050"/>
                </a:solidFill>
                <a:ea typeface="ＭＳ Ｐゴシック" panose="020B0600070205080204" pitchFamily="34" charset="-128"/>
              </a:rPr>
              <a:t>Semantics: DR ← SR1 AND SR2</a:t>
            </a:r>
            <a:endParaRPr lang="en-US" altLang="en-US" sz="2400" dirty="0">
              <a:ea typeface="ＭＳ Ｐゴシック" panose="020B0600070205080204" pitchFamily="34" charset="-128"/>
            </a:endParaRPr>
          </a:p>
          <a:p>
            <a:pPr lvl="1"/>
            <a:r>
              <a:rPr lang="en-US" altLang="en-US" sz="2400" dirty="0">
                <a:ea typeface="ＭＳ Ｐゴシック" panose="020B0600070205080204" pitchFamily="34" charset="-128"/>
              </a:rPr>
              <a:t>SR1, SR2 = source registers</a:t>
            </a:r>
          </a:p>
          <a:p>
            <a:pPr lvl="1"/>
            <a:endParaRPr lang="en-US" altLang="en-US" sz="2400" dirty="0">
              <a:ea typeface="ＭＳ Ｐゴシック" panose="020B0600070205080204" pitchFamily="34" charset="-128"/>
            </a:endParaRPr>
          </a:p>
          <a:p>
            <a:pPr lvl="1"/>
            <a:r>
              <a:rPr lang="en-US" altLang="en-US" sz="2400" dirty="0">
                <a:ea typeface="ＭＳ Ｐゴシック" panose="020B0600070205080204" pitchFamily="34" charset="-128"/>
              </a:rPr>
              <a:t>DR = destination register</a:t>
            </a:r>
            <a:endParaRPr lang="en-US" altLang="en-US" dirty="0">
              <a:ea typeface="ＭＳ Ｐゴシック" panose="020B0600070205080204" pitchFamily="34" charset="-128"/>
            </a:endParaRPr>
          </a:p>
        </p:txBody>
      </p:sp>
      <p:grpSp>
        <p:nvGrpSpPr>
          <p:cNvPr id="3" name="Group 2">
            <a:extLst>
              <a:ext uri="{FF2B5EF4-FFF2-40B4-BE49-F238E27FC236}">
                <a16:creationId xmlns:a16="http://schemas.microsoft.com/office/drawing/2014/main" id="{6A1D518F-0461-3240-B6AD-90DA2E0CA393}"/>
              </a:ext>
            </a:extLst>
          </p:cNvPr>
          <p:cNvGrpSpPr>
            <a:grpSpLocks/>
          </p:cNvGrpSpPr>
          <p:nvPr/>
        </p:nvGrpSpPr>
        <p:grpSpPr bwMode="auto">
          <a:xfrm>
            <a:off x="2282825" y="1600200"/>
            <a:ext cx="4578350" cy="990600"/>
            <a:chOff x="2282825" y="1600200"/>
            <a:chExt cx="4578350" cy="990600"/>
          </a:xfrm>
        </p:grpSpPr>
        <p:grpSp>
          <p:nvGrpSpPr>
            <p:cNvPr id="93189" name="Group 3">
              <a:extLst>
                <a:ext uri="{FF2B5EF4-FFF2-40B4-BE49-F238E27FC236}">
                  <a16:creationId xmlns:a16="http://schemas.microsoft.com/office/drawing/2014/main" id="{C4322503-69CD-7240-A667-610A839BDD4B}"/>
                </a:ext>
              </a:extLst>
            </p:cNvPr>
            <p:cNvGrpSpPr>
              <a:grpSpLocks/>
            </p:cNvGrpSpPr>
            <p:nvPr/>
          </p:nvGrpSpPr>
          <p:grpSpPr bwMode="auto">
            <a:xfrm>
              <a:off x="2282825" y="1801813"/>
              <a:ext cx="4578350" cy="788987"/>
              <a:chOff x="838200" y="3657600"/>
              <a:chExt cx="4578600" cy="789404"/>
            </a:xfrm>
          </p:grpSpPr>
          <p:sp>
            <p:nvSpPr>
              <p:cNvPr id="2" name="Rectangle 1">
                <a:extLst>
                  <a:ext uri="{FF2B5EF4-FFF2-40B4-BE49-F238E27FC236}">
                    <a16:creationId xmlns:a16="http://schemas.microsoft.com/office/drawing/2014/main" id="{EB61BE53-F532-D644-A691-A3213E9A0919}"/>
                  </a:ext>
                </a:extLst>
              </p:cNvPr>
              <p:cNvSpPr/>
              <p:nvPr/>
            </p:nvSpPr>
            <p:spPr bwMode="auto">
              <a:xfrm>
                <a:off x="838200" y="3657600"/>
                <a:ext cx="1079559" cy="457442"/>
              </a:xfrm>
              <a:prstGeom prst="rec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defRPr/>
                </a:pPr>
                <a:r>
                  <a:rPr lang="en-US" dirty="0">
                    <a:ea typeface="ＭＳ Ｐゴシック" charset="-128"/>
                  </a:rPr>
                  <a:t>OP</a:t>
                </a:r>
              </a:p>
            </p:txBody>
          </p:sp>
          <p:sp>
            <p:nvSpPr>
              <p:cNvPr id="31" name="Rectangle 30">
                <a:extLst>
                  <a:ext uri="{FF2B5EF4-FFF2-40B4-BE49-F238E27FC236}">
                    <a16:creationId xmlns:a16="http://schemas.microsoft.com/office/drawing/2014/main" id="{93E50056-E827-4643-9611-09A523A19FCF}"/>
                  </a:ext>
                </a:extLst>
              </p:cNvPr>
              <p:cNvSpPr/>
              <p:nvPr/>
            </p:nvSpPr>
            <p:spPr bwMode="auto">
              <a:xfrm>
                <a:off x="1905058" y="3657600"/>
                <a:ext cx="914450" cy="457442"/>
              </a:xfrm>
              <a:prstGeom prst="rec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defRPr/>
                </a:pPr>
                <a:r>
                  <a:rPr lang="en-US" dirty="0">
                    <a:ea typeface="ＭＳ Ｐゴシック" charset="-128"/>
                  </a:rPr>
                  <a:t>DR</a:t>
                </a:r>
              </a:p>
            </p:txBody>
          </p:sp>
          <p:sp>
            <p:nvSpPr>
              <p:cNvPr id="32" name="Rectangle 31">
                <a:extLst>
                  <a:ext uri="{FF2B5EF4-FFF2-40B4-BE49-F238E27FC236}">
                    <a16:creationId xmlns:a16="http://schemas.microsoft.com/office/drawing/2014/main" id="{C6CF7736-0475-7D4D-9E27-2813D53F59E4}"/>
                  </a:ext>
                </a:extLst>
              </p:cNvPr>
              <p:cNvSpPr/>
              <p:nvPr/>
            </p:nvSpPr>
            <p:spPr bwMode="auto">
              <a:xfrm>
                <a:off x="2819508" y="3657600"/>
                <a:ext cx="914450" cy="457442"/>
              </a:xfrm>
              <a:prstGeom prst="rec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defRPr/>
                </a:pPr>
                <a:r>
                  <a:rPr lang="en-US" dirty="0">
                    <a:ea typeface="ＭＳ Ｐゴシック" charset="-128"/>
                  </a:rPr>
                  <a:t>SR1</a:t>
                </a:r>
              </a:p>
            </p:txBody>
          </p:sp>
          <p:sp>
            <p:nvSpPr>
              <p:cNvPr id="33" name="Rectangle 32">
                <a:extLst>
                  <a:ext uri="{FF2B5EF4-FFF2-40B4-BE49-F238E27FC236}">
                    <a16:creationId xmlns:a16="http://schemas.microsoft.com/office/drawing/2014/main" id="{8A5907B6-4011-5945-8DAD-1AF917F19645}"/>
                  </a:ext>
                </a:extLst>
              </p:cNvPr>
              <p:cNvSpPr/>
              <p:nvPr/>
            </p:nvSpPr>
            <p:spPr bwMode="auto">
              <a:xfrm>
                <a:off x="3713320" y="3657600"/>
                <a:ext cx="328630" cy="457442"/>
              </a:xfrm>
              <a:prstGeom prst="rec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defRPr/>
                </a:pPr>
                <a:r>
                  <a:rPr lang="en-US" dirty="0">
                    <a:ea typeface="ＭＳ Ｐゴシック" charset="-128"/>
                  </a:rPr>
                  <a:t>0</a:t>
                </a:r>
              </a:p>
            </p:txBody>
          </p:sp>
          <p:sp>
            <p:nvSpPr>
              <p:cNvPr id="34" name="Rectangle 33">
                <a:extLst>
                  <a:ext uri="{FF2B5EF4-FFF2-40B4-BE49-F238E27FC236}">
                    <a16:creationId xmlns:a16="http://schemas.microsoft.com/office/drawing/2014/main" id="{47B0BAD8-6719-1149-8A02-DB644FAC8562}"/>
                  </a:ext>
                </a:extLst>
              </p:cNvPr>
              <p:cNvSpPr/>
              <p:nvPr/>
            </p:nvSpPr>
            <p:spPr bwMode="auto">
              <a:xfrm>
                <a:off x="4041950" y="3657600"/>
                <a:ext cx="509616" cy="457442"/>
              </a:xfrm>
              <a:prstGeom prst="rec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defRPr/>
                </a:pPr>
                <a:r>
                  <a:rPr lang="en-US" dirty="0">
                    <a:ea typeface="ＭＳ Ｐゴシック" charset="-128"/>
                  </a:rPr>
                  <a:t>00</a:t>
                </a:r>
              </a:p>
            </p:txBody>
          </p:sp>
          <p:sp>
            <p:nvSpPr>
              <p:cNvPr id="35" name="Rectangle 34">
                <a:extLst>
                  <a:ext uri="{FF2B5EF4-FFF2-40B4-BE49-F238E27FC236}">
                    <a16:creationId xmlns:a16="http://schemas.microsoft.com/office/drawing/2014/main" id="{FF9FF191-9CB5-2849-BC81-8E18714A455A}"/>
                  </a:ext>
                </a:extLst>
              </p:cNvPr>
              <p:cNvSpPr/>
              <p:nvPr/>
            </p:nvSpPr>
            <p:spPr bwMode="auto">
              <a:xfrm>
                <a:off x="4502350" y="3657600"/>
                <a:ext cx="914450" cy="457442"/>
              </a:xfrm>
              <a:prstGeom prst="rec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defRPr/>
                </a:pPr>
                <a:r>
                  <a:rPr lang="en-US" dirty="0">
                    <a:ea typeface="ＭＳ Ｐゴシック" charset="-128"/>
                  </a:rPr>
                  <a:t>SR2</a:t>
                </a:r>
              </a:p>
            </p:txBody>
          </p:sp>
          <p:sp>
            <p:nvSpPr>
              <p:cNvPr id="93212" name="TextBox 2">
                <a:extLst>
                  <a:ext uri="{FF2B5EF4-FFF2-40B4-BE49-F238E27FC236}">
                    <a16:creationId xmlns:a16="http://schemas.microsoft.com/office/drawing/2014/main" id="{4914A370-BC99-1A48-AA09-19648FDE2E3C}"/>
                  </a:ext>
                </a:extLst>
              </p:cNvPr>
              <p:cNvSpPr txBox="1">
                <a:spLocks noChangeArrowheads="1"/>
              </p:cNvSpPr>
              <p:nvPr/>
            </p:nvSpPr>
            <p:spPr bwMode="auto">
              <a:xfrm>
                <a:off x="838200" y="4108450"/>
                <a:ext cx="1066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600"/>
                  <a:t>4 bits</a:t>
                </a:r>
              </a:p>
            </p:txBody>
          </p:sp>
          <p:sp>
            <p:nvSpPr>
              <p:cNvPr id="93213" name="TextBox 35">
                <a:extLst>
                  <a:ext uri="{FF2B5EF4-FFF2-40B4-BE49-F238E27FC236}">
                    <a16:creationId xmlns:a16="http://schemas.microsoft.com/office/drawing/2014/main" id="{08185634-0790-824B-805D-28081C50A26E}"/>
                  </a:ext>
                </a:extLst>
              </p:cNvPr>
              <p:cNvSpPr txBox="1">
                <a:spLocks noChangeArrowheads="1"/>
              </p:cNvSpPr>
              <p:nvPr/>
            </p:nvSpPr>
            <p:spPr bwMode="auto">
              <a:xfrm>
                <a:off x="1905000" y="4108450"/>
                <a:ext cx="914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600"/>
                  <a:t>3 bits</a:t>
                </a:r>
              </a:p>
            </p:txBody>
          </p:sp>
          <p:sp>
            <p:nvSpPr>
              <p:cNvPr id="93214" name="TextBox 36">
                <a:extLst>
                  <a:ext uri="{FF2B5EF4-FFF2-40B4-BE49-F238E27FC236}">
                    <a16:creationId xmlns:a16="http://schemas.microsoft.com/office/drawing/2014/main" id="{8377CDC2-B33F-6E46-987B-25C2FDEC1D49}"/>
                  </a:ext>
                </a:extLst>
              </p:cNvPr>
              <p:cNvSpPr txBox="1">
                <a:spLocks noChangeArrowheads="1"/>
              </p:cNvSpPr>
              <p:nvPr/>
            </p:nvSpPr>
            <p:spPr bwMode="auto">
              <a:xfrm>
                <a:off x="2819400" y="4108450"/>
                <a:ext cx="914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600"/>
                  <a:t>3 bits</a:t>
                </a:r>
              </a:p>
            </p:txBody>
          </p:sp>
          <p:sp>
            <p:nvSpPr>
              <p:cNvPr id="93215" name="TextBox 40">
                <a:extLst>
                  <a:ext uri="{FF2B5EF4-FFF2-40B4-BE49-F238E27FC236}">
                    <a16:creationId xmlns:a16="http://schemas.microsoft.com/office/drawing/2014/main" id="{9658DEF6-1463-FB4F-AAAB-A8207733CF70}"/>
                  </a:ext>
                </a:extLst>
              </p:cNvPr>
              <p:cNvSpPr txBox="1">
                <a:spLocks noChangeArrowheads="1"/>
              </p:cNvSpPr>
              <p:nvPr/>
            </p:nvSpPr>
            <p:spPr bwMode="auto">
              <a:xfrm>
                <a:off x="4502400" y="4108450"/>
                <a:ext cx="914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600"/>
                  <a:t>3 bits</a:t>
                </a:r>
              </a:p>
            </p:txBody>
          </p:sp>
        </p:grpSp>
        <p:sp>
          <p:nvSpPr>
            <p:cNvPr id="93190" name="TextBox 64">
              <a:extLst>
                <a:ext uri="{FF2B5EF4-FFF2-40B4-BE49-F238E27FC236}">
                  <a16:creationId xmlns:a16="http://schemas.microsoft.com/office/drawing/2014/main" id="{BC6D522F-6306-C247-B11B-93BB2A4AF74C}"/>
                </a:ext>
              </a:extLst>
            </p:cNvPr>
            <p:cNvSpPr txBox="1">
              <a:spLocks noChangeArrowheads="1"/>
            </p:cNvSpPr>
            <p:nvPr/>
          </p:nvSpPr>
          <p:spPr bwMode="auto">
            <a:xfrm>
              <a:off x="2352673" y="1601804"/>
              <a:ext cx="3540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t>15</a:t>
              </a:r>
            </a:p>
          </p:txBody>
        </p:sp>
        <p:sp>
          <p:nvSpPr>
            <p:cNvPr id="93191" name="TextBox 64">
              <a:extLst>
                <a:ext uri="{FF2B5EF4-FFF2-40B4-BE49-F238E27FC236}">
                  <a16:creationId xmlns:a16="http://schemas.microsoft.com/office/drawing/2014/main" id="{DD935B90-C7A8-1848-9D4B-1BE25A88378C}"/>
                </a:ext>
              </a:extLst>
            </p:cNvPr>
            <p:cNvSpPr txBox="1">
              <a:spLocks noChangeArrowheads="1"/>
            </p:cNvSpPr>
            <p:nvPr/>
          </p:nvSpPr>
          <p:spPr bwMode="auto">
            <a:xfrm>
              <a:off x="2551110" y="1601804"/>
              <a:ext cx="3540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t>14</a:t>
              </a:r>
            </a:p>
          </p:txBody>
        </p:sp>
        <p:sp>
          <p:nvSpPr>
            <p:cNvPr id="93192" name="TextBox 64">
              <a:extLst>
                <a:ext uri="{FF2B5EF4-FFF2-40B4-BE49-F238E27FC236}">
                  <a16:creationId xmlns:a16="http://schemas.microsoft.com/office/drawing/2014/main" id="{05435894-5C08-E64E-A44D-B106410AA099}"/>
                </a:ext>
              </a:extLst>
            </p:cNvPr>
            <p:cNvSpPr txBox="1">
              <a:spLocks noChangeArrowheads="1"/>
            </p:cNvSpPr>
            <p:nvPr/>
          </p:nvSpPr>
          <p:spPr bwMode="auto">
            <a:xfrm>
              <a:off x="2744787" y="1605380"/>
              <a:ext cx="3540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t>13</a:t>
              </a:r>
            </a:p>
          </p:txBody>
        </p:sp>
        <p:sp>
          <p:nvSpPr>
            <p:cNvPr id="93193" name="TextBox 64">
              <a:extLst>
                <a:ext uri="{FF2B5EF4-FFF2-40B4-BE49-F238E27FC236}">
                  <a16:creationId xmlns:a16="http://schemas.microsoft.com/office/drawing/2014/main" id="{D111989A-7A05-2542-9BB1-EF71D71A7773}"/>
                </a:ext>
              </a:extLst>
            </p:cNvPr>
            <p:cNvSpPr txBox="1">
              <a:spLocks noChangeArrowheads="1"/>
            </p:cNvSpPr>
            <p:nvPr/>
          </p:nvSpPr>
          <p:spPr bwMode="auto">
            <a:xfrm>
              <a:off x="2932110" y="1602205"/>
              <a:ext cx="37623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t>12</a:t>
              </a:r>
            </a:p>
          </p:txBody>
        </p:sp>
        <p:sp>
          <p:nvSpPr>
            <p:cNvPr id="93194" name="TextBox 64">
              <a:extLst>
                <a:ext uri="{FF2B5EF4-FFF2-40B4-BE49-F238E27FC236}">
                  <a16:creationId xmlns:a16="http://schemas.microsoft.com/office/drawing/2014/main" id="{74B6E4D2-86F3-324C-851E-D7F08A9649EB}"/>
                </a:ext>
              </a:extLst>
            </p:cNvPr>
            <p:cNvSpPr txBox="1">
              <a:spLocks noChangeArrowheads="1"/>
            </p:cNvSpPr>
            <p:nvPr/>
          </p:nvSpPr>
          <p:spPr bwMode="auto">
            <a:xfrm>
              <a:off x="3428940" y="1601403"/>
              <a:ext cx="3540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t>11</a:t>
              </a:r>
            </a:p>
          </p:txBody>
        </p:sp>
        <p:sp>
          <p:nvSpPr>
            <p:cNvPr id="93195" name="TextBox 64">
              <a:extLst>
                <a:ext uri="{FF2B5EF4-FFF2-40B4-BE49-F238E27FC236}">
                  <a16:creationId xmlns:a16="http://schemas.microsoft.com/office/drawing/2014/main" id="{BEF4888F-F403-3E4C-9445-B6BA3A1ED8B2}"/>
                </a:ext>
              </a:extLst>
            </p:cNvPr>
            <p:cNvSpPr txBox="1">
              <a:spLocks noChangeArrowheads="1"/>
            </p:cNvSpPr>
            <p:nvPr/>
          </p:nvSpPr>
          <p:spPr bwMode="auto">
            <a:xfrm>
              <a:off x="3627377" y="1601403"/>
              <a:ext cx="3540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t>10</a:t>
              </a:r>
            </a:p>
          </p:txBody>
        </p:sp>
        <p:sp>
          <p:nvSpPr>
            <p:cNvPr id="93196" name="TextBox 64">
              <a:extLst>
                <a:ext uri="{FF2B5EF4-FFF2-40B4-BE49-F238E27FC236}">
                  <a16:creationId xmlns:a16="http://schemas.microsoft.com/office/drawing/2014/main" id="{40C6921F-8B24-BB46-A8B3-CD38AB5A9E16}"/>
                </a:ext>
              </a:extLst>
            </p:cNvPr>
            <p:cNvSpPr txBox="1">
              <a:spLocks noChangeArrowheads="1"/>
            </p:cNvSpPr>
            <p:nvPr/>
          </p:nvSpPr>
          <p:spPr bwMode="auto">
            <a:xfrm>
              <a:off x="3821054" y="1604979"/>
              <a:ext cx="3540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t>9</a:t>
              </a:r>
            </a:p>
          </p:txBody>
        </p:sp>
        <p:sp>
          <p:nvSpPr>
            <p:cNvPr id="93197" name="TextBox 64">
              <a:extLst>
                <a:ext uri="{FF2B5EF4-FFF2-40B4-BE49-F238E27FC236}">
                  <a16:creationId xmlns:a16="http://schemas.microsoft.com/office/drawing/2014/main" id="{88D2D732-DE0B-9144-9B86-1B8D73B93F4C}"/>
                </a:ext>
              </a:extLst>
            </p:cNvPr>
            <p:cNvSpPr txBox="1">
              <a:spLocks noChangeArrowheads="1"/>
            </p:cNvSpPr>
            <p:nvPr/>
          </p:nvSpPr>
          <p:spPr bwMode="auto">
            <a:xfrm>
              <a:off x="4343398" y="1601403"/>
              <a:ext cx="3540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t>8</a:t>
              </a:r>
            </a:p>
          </p:txBody>
        </p:sp>
        <p:sp>
          <p:nvSpPr>
            <p:cNvPr id="93198" name="TextBox 64">
              <a:extLst>
                <a:ext uri="{FF2B5EF4-FFF2-40B4-BE49-F238E27FC236}">
                  <a16:creationId xmlns:a16="http://schemas.microsoft.com/office/drawing/2014/main" id="{184499C1-2912-414F-8EF0-39FA8E2DBEC5}"/>
                </a:ext>
              </a:extLst>
            </p:cNvPr>
            <p:cNvSpPr txBox="1">
              <a:spLocks noChangeArrowheads="1"/>
            </p:cNvSpPr>
            <p:nvPr/>
          </p:nvSpPr>
          <p:spPr bwMode="auto">
            <a:xfrm>
              <a:off x="4541835" y="1601403"/>
              <a:ext cx="3540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t>7</a:t>
              </a:r>
            </a:p>
          </p:txBody>
        </p:sp>
        <p:sp>
          <p:nvSpPr>
            <p:cNvPr id="93199" name="TextBox 64">
              <a:extLst>
                <a:ext uri="{FF2B5EF4-FFF2-40B4-BE49-F238E27FC236}">
                  <a16:creationId xmlns:a16="http://schemas.microsoft.com/office/drawing/2014/main" id="{3EB7219D-9C10-3744-9ACA-BFC489FC7332}"/>
                </a:ext>
              </a:extLst>
            </p:cNvPr>
            <p:cNvSpPr txBox="1">
              <a:spLocks noChangeArrowheads="1"/>
            </p:cNvSpPr>
            <p:nvPr/>
          </p:nvSpPr>
          <p:spPr bwMode="auto">
            <a:xfrm>
              <a:off x="4735512" y="1604979"/>
              <a:ext cx="3540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t>6</a:t>
              </a:r>
            </a:p>
          </p:txBody>
        </p:sp>
        <p:sp>
          <p:nvSpPr>
            <p:cNvPr id="93200" name="TextBox 64">
              <a:extLst>
                <a:ext uri="{FF2B5EF4-FFF2-40B4-BE49-F238E27FC236}">
                  <a16:creationId xmlns:a16="http://schemas.microsoft.com/office/drawing/2014/main" id="{9DDFC789-0EA4-1745-AFBC-16D957002EF1}"/>
                </a:ext>
              </a:extLst>
            </p:cNvPr>
            <p:cNvSpPr txBox="1">
              <a:spLocks noChangeArrowheads="1"/>
            </p:cNvSpPr>
            <p:nvPr/>
          </p:nvSpPr>
          <p:spPr bwMode="auto">
            <a:xfrm>
              <a:off x="6027676" y="1600200"/>
              <a:ext cx="3540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t>2</a:t>
              </a:r>
            </a:p>
          </p:txBody>
        </p:sp>
        <p:sp>
          <p:nvSpPr>
            <p:cNvPr id="93201" name="TextBox 64">
              <a:extLst>
                <a:ext uri="{FF2B5EF4-FFF2-40B4-BE49-F238E27FC236}">
                  <a16:creationId xmlns:a16="http://schemas.microsoft.com/office/drawing/2014/main" id="{D901B5CE-C91D-C840-89A0-E28F5DC5A5BF}"/>
                </a:ext>
              </a:extLst>
            </p:cNvPr>
            <p:cNvSpPr txBox="1">
              <a:spLocks noChangeArrowheads="1"/>
            </p:cNvSpPr>
            <p:nvPr/>
          </p:nvSpPr>
          <p:spPr bwMode="auto">
            <a:xfrm>
              <a:off x="6226113" y="1600200"/>
              <a:ext cx="3540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t>1</a:t>
              </a:r>
            </a:p>
          </p:txBody>
        </p:sp>
        <p:sp>
          <p:nvSpPr>
            <p:cNvPr id="93202" name="TextBox 64">
              <a:extLst>
                <a:ext uri="{FF2B5EF4-FFF2-40B4-BE49-F238E27FC236}">
                  <a16:creationId xmlns:a16="http://schemas.microsoft.com/office/drawing/2014/main" id="{6AAFEB9A-B091-F240-A7D1-5AA2D97EE308}"/>
                </a:ext>
              </a:extLst>
            </p:cNvPr>
            <p:cNvSpPr txBox="1">
              <a:spLocks noChangeArrowheads="1"/>
            </p:cNvSpPr>
            <p:nvPr/>
          </p:nvSpPr>
          <p:spPr bwMode="auto">
            <a:xfrm>
              <a:off x="6419790" y="1603776"/>
              <a:ext cx="3540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t>0</a:t>
              </a:r>
            </a:p>
          </p:txBody>
        </p:sp>
        <p:sp>
          <p:nvSpPr>
            <p:cNvPr id="93203" name="TextBox 64">
              <a:extLst>
                <a:ext uri="{FF2B5EF4-FFF2-40B4-BE49-F238E27FC236}">
                  <a16:creationId xmlns:a16="http://schemas.microsoft.com/office/drawing/2014/main" id="{DF133C6C-3841-164B-B9E6-9C37D36E004A}"/>
                </a:ext>
              </a:extLst>
            </p:cNvPr>
            <p:cNvSpPr txBox="1">
              <a:spLocks noChangeArrowheads="1"/>
            </p:cNvSpPr>
            <p:nvPr/>
          </p:nvSpPr>
          <p:spPr bwMode="auto">
            <a:xfrm>
              <a:off x="5141975" y="1603776"/>
              <a:ext cx="3540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t>5</a:t>
              </a:r>
            </a:p>
          </p:txBody>
        </p:sp>
        <p:sp>
          <p:nvSpPr>
            <p:cNvPr id="93204" name="TextBox 64">
              <a:extLst>
                <a:ext uri="{FF2B5EF4-FFF2-40B4-BE49-F238E27FC236}">
                  <a16:creationId xmlns:a16="http://schemas.microsoft.com/office/drawing/2014/main" id="{A7535C8A-81EA-CC48-9204-78C28C2F4BB8}"/>
                </a:ext>
              </a:extLst>
            </p:cNvPr>
            <p:cNvSpPr txBox="1">
              <a:spLocks noChangeArrowheads="1"/>
            </p:cNvSpPr>
            <p:nvPr/>
          </p:nvSpPr>
          <p:spPr bwMode="auto">
            <a:xfrm>
              <a:off x="5458555" y="1600585"/>
              <a:ext cx="3540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t>4</a:t>
              </a:r>
            </a:p>
          </p:txBody>
        </p:sp>
        <p:sp>
          <p:nvSpPr>
            <p:cNvPr id="93205" name="TextBox 35">
              <a:extLst>
                <a:ext uri="{FF2B5EF4-FFF2-40B4-BE49-F238E27FC236}">
                  <a16:creationId xmlns:a16="http://schemas.microsoft.com/office/drawing/2014/main" id="{0DE6DDAA-3FE7-0342-9C01-7D6D34AA48EE}"/>
                </a:ext>
              </a:extLst>
            </p:cNvPr>
            <p:cNvSpPr txBox="1">
              <a:spLocks noChangeArrowheads="1"/>
            </p:cNvSpPr>
            <p:nvPr/>
          </p:nvSpPr>
          <p:spPr bwMode="auto">
            <a:xfrm>
              <a:off x="5652232" y="1604161"/>
              <a:ext cx="3540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900"/>
                <a:t>3</a:t>
              </a:r>
            </a:p>
          </p:txBody>
        </p:sp>
      </p:grpSp>
      <p:sp>
        <p:nvSpPr>
          <p:cNvPr id="36" name="TextBox 35">
            <a:extLst>
              <a:ext uri="{FF2B5EF4-FFF2-40B4-BE49-F238E27FC236}">
                <a16:creationId xmlns:a16="http://schemas.microsoft.com/office/drawing/2014/main" id="{21EE73B8-B5D5-3F47-A5F6-7282A14FAB8B}"/>
              </a:ext>
            </a:extLst>
          </p:cNvPr>
          <p:cNvSpPr txBox="1"/>
          <p:nvPr/>
        </p:nvSpPr>
        <p:spPr>
          <a:xfrm>
            <a:off x="270721" y="6536121"/>
            <a:ext cx="2694071" cy="215444"/>
          </a:xfrm>
          <a:prstGeom prst="rect">
            <a:avLst/>
          </a:prstGeom>
          <a:noFill/>
        </p:spPr>
        <p:txBody>
          <a:bodyPr wrap="none" lIns="0" tIns="0" rIns="0" bIns="0" rtlCol="0" anchor="t" anchorCtr="0">
            <a:spAutoFit/>
          </a:bodyPr>
          <a:lstStyle/>
          <a:p>
            <a:r>
              <a:rPr lang="en-US" sz="1400" b="0" dirty="0">
                <a:latin typeface="Calibri" panose="020F0502020204030204" pitchFamily="34" charset="0"/>
                <a:cs typeface="Calibri" panose="020F0502020204030204" pitchFamily="34" charset="0"/>
              </a:rPr>
              <a:t>From Prof </a:t>
            </a:r>
            <a:r>
              <a:rPr lang="en-US" sz="1400" b="0" dirty="0" err="1">
                <a:latin typeface="Calibri" panose="020F0502020204030204" pitchFamily="34" charset="0"/>
                <a:cs typeface="Calibri" panose="020F0502020204030204" pitchFamily="34" charset="0"/>
              </a:rPr>
              <a:t>Onur</a:t>
            </a:r>
            <a:r>
              <a:rPr lang="en-US" sz="1400" b="0" dirty="0">
                <a:latin typeface="Calibri" panose="020F0502020204030204" pitchFamily="34" charset="0"/>
                <a:cs typeface="Calibri" panose="020F0502020204030204" pitchFamily="34" charset="0"/>
              </a:rPr>
              <a:t> </a:t>
            </a:r>
            <a:r>
              <a:rPr lang="en-US" sz="1400" b="0" dirty="0" err="1">
                <a:latin typeface="Calibri" panose="020F0502020204030204" pitchFamily="34" charset="0"/>
                <a:cs typeface="Calibri" panose="020F0502020204030204" pitchFamily="34" charset="0"/>
              </a:rPr>
              <a:t>Mutlu’s</a:t>
            </a:r>
            <a:r>
              <a:rPr lang="en-US" sz="1400" b="0" dirty="0">
                <a:latin typeface="Calibri" panose="020F0502020204030204" pitchFamily="34" charset="0"/>
                <a:cs typeface="Calibri" panose="020F0502020204030204" pitchFamily="34" charset="0"/>
              </a:rPr>
              <a:t> presentation</a:t>
            </a:r>
          </a:p>
        </p:txBody>
      </p:sp>
    </p:spTree>
    <p:extLst>
      <p:ext uri="{BB962C8B-B14F-4D97-AF65-F5344CB8AC3E}">
        <p14:creationId xmlns:p14="http://schemas.microsoft.com/office/powerpoint/2010/main" val="2160111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58">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458">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458">
                                            <p:txEl>
                                              <p:pRg st="11" end="1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9458">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945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8C3B25-873B-AB4B-AB3C-08CE7E991CC6}"/>
              </a:ext>
            </a:extLst>
          </p:cNvPr>
          <p:cNvSpPr>
            <a:spLocks noGrp="1"/>
          </p:cNvSpPr>
          <p:nvPr>
            <p:ph type="ctrTitle"/>
          </p:nvPr>
        </p:nvSpPr>
        <p:spPr>
          <a:xfrm>
            <a:off x="611560" y="2564904"/>
            <a:ext cx="7772400" cy="1470025"/>
          </a:xfrm>
        </p:spPr>
        <p:txBody>
          <a:bodyPr/>
          <a:lstStyle/>
          <a:p>
            <a:r>
              <a:rPr lang="en-US" dirty="0">
                <a:solidFill>
                  <a:srgbClr val="0070C0"/>
                </a:solidFill>
              </a:rPr>
              <a:t>Instruction Processing</a:t>
            </a:r>
          </a:p>
        </p:txBody>
      </p:sp>
    </p:spTree>
    <p:extLst>
      <p:ext uri="{BB962C8B-B14F-4D97-AF65-F5344CB8AC3E}">
        <p14:creationId xmlns:p14="http://schemas.microsoft.com/office/powerpoint/2010/main" val="3614661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E5C7130-67CF-4345-9951-393C9FE3C621}"/>
              </a:ext>
            </a:extLst>
          </p:cNvPr>
          <p:cNvSpPr>
            <a:spLocks noGrp="1" noChangeArrowheads="1"/>
          </p:cNvSpPr>
          <p:nvPr>
            <p:ph type="title"/>
          </p:nvPr>
        </p:nvSpPr>
        <p:spPr/>
        <p:txBody>
          <a:bodyPr/>
          <a:lstStyle/>
          <a:p>
            <a:r>
              <a:rPr lang="en-US" altLang="en-US"/>
              <a:t>Instruction Processing</a:t>
            </a:r>
          </a:p>
        </p:txBody>
      </p:sp>
      <p:grpSp>
        <p:nvGrpSpPr>
          <p:cNvPr id="2" name="Group 1">
            <a:extLst>
              <a:ext uri="{FF2B5EF4-FFF2-40B4-BE49-F238E27FC236}">
                <a16:creationId xmlns:a16="http://schemas.microsoft.com/office/drawing/2014/main" id="{7CDA98D1-6E69-494D-98B3-A6B49241B8CC}"/>
              </a:ext>
            </a:extLst>
          </p:cNvPr>
          <p:cNvGrpSpPr/>
          <p:nvPr/>
        </p:nvGrpSpPr>
        <p:grpSpPr>
          <a:xfrm>
            <a:off x="1485900" y="1295400"/>
            <a:ext cx="4572000" cy="5257800"/>
            <a:chOff x="1485900" y="1295400"/>
            <a:chExt cx="4572000" cy="5257800"/>
          </a:xfrm>
        </p:grpSpPr>
        <p:sp>
          <p:nvSpPr>
            <p:cNvPr id="47109" name="Text Box 5">
              <a:extLst>
                <a:ext uri="{FF2B5EF4-FFF2-40B4-BE49-F238E27FC236}">
                  <a16:creationId xmlns:a16="http://schemas.microsoft.com/office/drawing/2014/main" id="{8FF1EF60-8373-9B46-8298-5DAF895C5A3E}"/>
                </a:ext>
              </a:extLst>
            </p:cNvPr>
            <p:cNvSpPr txBox="1">
              <a:spLocks noChangeArrowheads="1"/>
            </p:cNvSpPr>
            <p:nvPr/>
          </p:nvSpPr>
          <p:spPr bwMode="auto">
            <a:xfrm>
              <a:off x="1714500" y="2438400"/>
              <a:ext cx="4343400" cy="46166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l"/>
              <a:r>
                <a:rPr lang="en-US" altLang="en-US" b="0"/>
                <a:t>Decode instruction</a:t>
              </a:r>
            </a:p>
          </p:txBody>
        </p:sp>
        <p:sp>
          <p:nvSpPr>
            <p:cNvPr id="47122" name="Line 18">
              <a:extLst>
                <a:ext uri="{FF2B5EF4-FFF2-40B4-BE49-F238E27FC236}">
                  <a16:creationId xmlns:a16="http://schemas.microsoft.com/office/drawing/2014/main" id="{74AD41D0-6F1B-3846-AE44-FF88003DD720}"/>
                </a:ext>
              </a:extLst>
            </p:cNvPr>
            <p:cNvSpPr>
              <a:spLocks noChangeShapeType="1"/>
            </p:cNvSpPr>
            <p:nvPr/>
          </p:nvSpPr>
          <p:spPr bwMode="auto">
            <a:xfrm>
              <a:off x="2324100" y="20574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p>
          </p:txBody>
        </p:sp>
        <p:sp>
          <p:nvSpPr>
            <p:cNvPr id="47123" name="Line 19">
              <a:extLst>
                <a:ext uri="{FF2B5EF4-FFF2-40B4-BE49-F238E27FC236}">
                  <a16:creationId xmlns:a16="http://schemas.microsoft.com/office/drawing/2014/main" id="{52F352D1-CE5B-BC41-8E43-7B3700557294}"/>
                </a:ext>
              </a:extLst>
            </p:cNvPr>
            <p:cNvSpPr>
              <a:spLocks noChangeShapeType="1"/>
            </p:cNvSpPr>
            <p:nvPr/>
          </p:nvSpPr>
          <p:spPr bwMode="auto">
            <a:xfrm>
              <a:off x="2324100" y="28956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p>
          </p:txBody>
        </p:sp>
        <p:sp>
          <p:nvSpPr>
            <p:cNvPr id="47124" name="Line 20">
              <a:extLst>
                <a:ext uri="{FF2B5EF4-FFF2-40B4-BE49-F238E27FC236}">
                  <a16:creationId xmlns:a16="http://schemas.microsoft.com/office/drawing/2014/main" id="{9E905DCC-4C2B-F04D-9E29-CB559193236B}"/>
                </a:ext>
              </a:extLst>
            </p:cNvPr>
            <p:cNvSpPr>
              <a:spLocks noChangeShapeType="1"/>
            </p:cNvSpPr>
            <p:nvPr/>
          </p:nvSpPr>
          <p:spPr bwMode="auto">
            <a:xfrm>
              <a:off x="2324100" y="37338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p>
          </p:txBody>
        </p:sp>
        <p:sp>
          <p:nvSpPr>
            <p:cNvPr id="47125" name="Line 21">
              <a:extLst>
                <a:ext uri="{FF2B5EF4-FFF2-40B4-BE49-F238E27FC236}">
                  <a16:creationId xmlns:a16="http://schemas.microsoft.com/office/drawing/2014/main" id="{0C8E4833-36AA-B045-B9CA-EAB2CC8772F0}"/>
                </a:ext>
              </a:extLst>
            </p:cNvPr>
            <p:cNvSpPr>
              <a:spLocks noChangeShapeType="1"/>
            </p:cNvSpPr>
            <p:nvPr/>
          </p:nvSpPr>
          <p:spPr bwMode="auto">
            <a:xfrm>
              <a:off x="2324100" y="45720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p>
          </p:txBody>
        </p:sp>
        <p:sp>
          <p:nvSpPr>
            <p:cNvPr id="47126" name="Line 22">
              <a:extLst>
                <a:ext uri="{FF2B5EF4-FFF2-40B4-BE49-F238E27FC236}">
                  <a16:creationId xmlns:a16="http://schemas.microsoft.com/office/drawing/2014/main" id="{F347DDE7-7169-7640-AD10-DCBEAAF134A8}"/>
                </a:ext>
              </a:extLst>
            </p:cNvPr>
            <p:cNvSpPr>
              <a:spLocks noChangeShapeType="1"/>
            </p:cNvSpPr>
            <p:nvPr/>
          </p:nvSpPr>
          <p:spPr bwMode="auto">
            <a:xfrm>
              <a:off x="2324100" y="54102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p>
          </p:txBody>
        </p:sp>
        <p:sp>
          <p:nvSpPr>
            <p:cNvPr id="47110" name="Text Box 6">
              <a:extLst>
                <a:ext uri="{FF2B5EF4-FFF2-40B4-BE49-F238E27FC236}">
                  <a16:creationId xmlns:a16="http://schemas.microsoft.com/office/drawing/2014/main" id="{ED9B9916-932C-7944-8F93-C7E538789829}"/>
                </a:ext>
              </a:extLst>
            </p:cNvPr>
            <p:cNvSpPr txBox="1">
              <a:spLocks noChangeArrowheads="1"/>
            </p:cNvSpPr>
            <p:nvPr/>
          </p:nvSpPr>
          <p:spPr bwMode="auto">
            <a:xfrm>
              <a:off x="1714500" y="3276600"/>
              <a:ext cx="4343400" cy="46166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l"/>
              <a:r>
                <a:rPr lang="en-US" altLang="en-US" b="0"/>
                <a:t>Evaluate address</a:t>
              </a:r>
            </a:p>
          </p:txBody>
        </p:sp>
        <p:sp>
          <p:nvSpPr>
            <p:cNvPr id="47111" name="Text Box 7">
              <a:extLst>
                <a:ext uri="{FF2B5EF4-FFF2-40B4-BE49-F238E27FC236}">
                  <a16:creationId xmlns:a16="http://schemas.microsoft.com/office/drawing/2014/main" id="{895ABD92-D94E-DB4F-8A81-34E771469172}"/>
                </a:ext>
              </a:extLst>
            </p:cNvPr>
            <p:cNvSpPr txBox="1">
              <a:spLocks noChangeArrowheads="1"/>
            </p:cNvSpPr>
            <p:nvPr/>
          </p:nvSpPr>
          <p:spPr bwMode="auto">
            <a:xfrm>
              <a:off x="1714500" y="4114800"/>
              <a:ext cx="4343400" cy="46166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l"/>
              <a:r>
                <a:rPr lang="en-US" altLang="en-US" b="0" dirty="0"/>
                <a:t>Fetch operands from memory</a:t>
              </a:r>
            </a:p>
          </p:txBody>
        </p:sp>
        <p:sp>
          <p:nvSpPr>
            <p:cNvPr id="47112" name="Text Box 8">
              <a:extLst>
                <a:ext uri="{FF2B5EF4-FFF2-40B4-BE49-F238E27FC236}">
                  <a16:creationId xmlns:a16="http://schemas.microsoft.com/office/drawing/2014/main" id="{FCDAB2C0-C160-AA43-A8B8-1B381D862B37}"/>
                </a:ext>
              </a:extLst>
            </p:cNvPr>
            <p:cNvSpPr txBox="1">
              <a:spLocks noChangeArrowheads="1"/>
            </p:cNvSpPr>
            <p:nvPr/>
          </p:nvSpPr>
          <p:spPr bwMode="auto">
            <a:xfrm>
              <a:off x="1714500" y="4953000"/>
              <a:ext cx="4343400" cy="46166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l"/>
              <a:r>
                <a:rPr lang="en-US" altLang="en-US" b="0"/>
                <a:t>Execute operation</a:t>
              </a:r>
            </a:p>
          </p:txBody>
        </p:sp>
        <p:sp>
          <p:nvSpPr>
            <p:cNvPr id="47129" name="Line 25">
              <a:extLst>
                <a:ext uri="{FF2B5EF4-FFF2-40B4-BE49-F238E27FC236}">
                  <a16:creationId xmlns:a16="http://schemas.microsoft.com/office/drawing/2014/main" id="{092D1F91-FFBE-7442-B9F6-CDFEBE263D14}"/>
                </a:ext>
              </a:extLst>
            </p:cNvPr>
            <p:cNvSpPr>
              <a:spLocks noChangeShapeType="1"/>
            </p:cNvSpPr>
            <p:nvPr/>
          </p:nvSpPr>
          <p:spPr bwMode="auto">
            <a:xfrm>
              <a:off x="2324100" y="62484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p>
          </p:txBody>
        </p:sp>
        <p:sp>
          <p:nvSpPr>
            <p:cNvPr id="47130" name="Line 26">
              <a:extLst>
                <a:ext uri="{FF2B5EF4-FFF2-40B4-BE49-F238E27FC236}">
                  <a16:creationId xmlns:a16="http://schemas.microsoft.com/office/drawing/2014/main" id="{4E9D85FF-751F-C048-8F82-F9824A097328}"/>
                </a:ext>
              </a:extLst>
            </p:cNvPr>
            <p:cNvSpPr>
              <a:spLocks noChangeShapeType="1"/>
            </p:cNvSpPr>
            <p:nvPr/>
          </p:nvSpPr>
          <p:spPr bwMode="auto">
            <a:xfrm flipH="1">
              <a:off x="1485900" y="6553200"/>
              <a:ext cx="8382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p>
          </p:txBody>
        </p:sp>
        <p:sp>
          <p:nvSpPr>
            <p:cNvPr id="47131" name="Line 27">
              <a:extLst>
                <a:ext uri="{FF2B5EF4-FFF2-40B4-BE49-F238E27FC236}">
                  <a16:creationId xmlns:a16="http://schemas.microsoft.com/office/drawing/2014/main" id="{8CF61119-F208-FF4E-9E90-6295CC8CDDF3}"/>
                </a:ext>
              </a:extLst>
            </p:cNvPr>
            <p:cNvSpPr>
              <a:spLocks noChangeShapeType="1"/>
            </p:cNvSpPr>
            <p:nvPr/>
          </p:nvSpPr>
          <p:spPr bwMode="auto">
            <a:xfrm flipV="1">
              <a:off x="1485900" y="1295400"/>
              <a:ext cx="0" cy="5257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p>
          </p:txBody>
        </p:sp>
        <p:sp>
          <p:nvSpPr>
            <p:cNvPr id="47132" name="Line 28">
              <a:extLst>
                <a:ext uri="{FF2B5EF4-FFF2-40B4-BE49-F238E27FC236}">
                  <a16:creationId xmlns:a16="http://schemas.microsoft.com/office/drawing/2014/main" id="{7CAC904C-A576-604D-94F6-B5FABA4547A1}"/>
                </a:ext>
              </a:extLst>
            </p:cNvPr>
            <p:cNvSpPr>
              <a:spLocks noChangeShapeType="1"/>
            </p:cNvSpPr>
            <p:nvPr/>
          </p:nvSpPr>
          <p:spPr bwMode="auto">
            <a:xfrm>
              <a:off x="1485900" y="1295400"/>
              <a:ext cx="8382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p>
          </p:txBody>
        </p:sp>
        <p:sp>
          <p:nvSpPr>
            <p:cNvPr id="47133" name="Line 29">
              <a:extLst>
                <a:ext uri="{FF2B5EF4-FFF2-40B4-BE49-F238E27FC236}">
                  <a16:creationId xmlns:a16="http://schemas.microsoft.com/office/drawing/2014/main" id="{BF4A20C3-BA30-5947-B98A-329FA57DC1CF}"/>
                </a:ext>
              </a:extLst>
            </p:cNvPr>
            <p:cNvSpPr>
              <a:spLocks noChangeShapeType="1"/>
            </p:cNvSpPr>
            <p:nvPr/>
          </p:nvSpPr>
          <p:spPr bwMode="auto">
            <a:xfrm>
              <a:off x="2324100" y="1295400"/>
              <a:ext cx="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0"/>
            </a:p>
          </p:txBody>
        </p:sp>
        <p:sp>
          <p:nvSpPr>
            <p:cNvPr id="47113" name="Text Box 9">
              <a:extLst>
                <a:ext uri="{FF2B5EF4-FFF2-40B4-BE49-F238E27FC236}">
                  <a16:creationId xmlns:a16="http://schemas.microsoft.com/office/drawing/2014/main" id="{3B8BD1AB-2C72-3745-8859-27BEC4BAE199}"/>
                </a:ext>
              </a:extLst>
            </p:cNvPr>
            <p:cNvSpPr txBox="1">
              <a:spLocks noChangeArrowheads="1"/>
            </p:cNvSpPr>
            <p:nvPr/>
          </p:nvSpPr>
          <p:spPr bwMode="auto">
            <a:xfrm>
              <a:off x="1714500" y="5791200"/>
              <a:ext cx="4343400" cy="46166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l"/>
              <a:r>
                <a:rPr lang="en-US" altLang="en-US" b="0"/>
                <a:t>Store result</a:t>
              </a:r>
            </a:p>
          </p:txBody>
        </p:sp>
        <p:sp>
          <p:nvSpPr>
            <p:cNvPr id="47108" name="Text Box 4">
              <a:extLst>
                <a:ext uri="{FF2B5EF4-FFF2-40B4-BE49-F238E27FC236}">
                  <a16:creationId xmlns:a16="http://schemas.microsoft.com/office/drawing/2014/main" id="{CA3C7D5A-B2B5-1A4B-B17E-6D79766B87F7}"/>
                </a:ext>
              </a:extLst>
            </p:cNvPr>
            <p:cNvSpPr txBox="1">
              <a:spLocks noChangeArrowheads="1"/>
            </p:cNvSpPr>
            <p:nvPr/>
          </p:nvSpPr>
          <p:spPr bwMode="auto">
            <a:xfrm>
              <a:off x="1714500" y="1600200"/>
              <a:ext cx="4343400" cy="46166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pPr algn="l"/>
              <a:r>
                <a:rPr lang="en-US" altLang="en-US" b="0"/>
                <a:t>Fetch instruction from memory</a:t>
              </a:r>
            </a:p>
          </p:txBody>
        </p:sp>
      </p:grpSp>
    </p:spTree>
    <p:extLst>
      <p:ext uri="{BB962C8B-B14F-4D97-AF65-F5344CB8AC3E}">
        <p14:creationId xmlns:p14="http://schemas.microsoft.com/office/powerpoint/2010/main" val="992107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94D2-DA09-CC4F-A0AA-8B6B6D4ADCF7}"/>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B4A9345B-8D04-7A4A-BDA8-0FE69FF73BA7}"/>
              </a:ext>
            </a:extLst>
          </p:cNvPr>
          <p:cNvSpPr>
            <a:spLocks noGrp="1"/>
          </p:cNvSpPr>
          <p:nvPr>
            <p:ph idx="1"/>
          </p:nvPr>
        </p:nvSpPr>
        <p:spPr/>
        <p:txBody>
          <a:bodyPr>
            <a:normAutofit/>
          </a:bodyPr>
          <a:lstStyle/>
          <a:p>
            <a:r>
              <a:rPr lang="en-US" altLang="en-US" sz="2400" dirty="0" err="1">
                <a:ea typeface="ＭＳ Ｐゴシック" panose="020B0600070205080204" pitchFamily="34" charset="-128"/>
              </a:rPr>
              <a:t>Patt</a:t>
            </a:r>
            <a:r>
              <a:rPr lang="en-US" altLang="en-US" sz="2400" dirty="0">
                <a:ea typeface="ＭＳ Ｐゴシック" panose="020B0600070205080204" pitchFamily="34" charset="-128"/>
              </a:rPr>
              <a:t> and Patel book, Chapter 4, “</a:t>
            </a:r>
            <a:r>
              <a:rPr lang="en-US" altLang="ja-JP" sz="2400" dirty="0">
                <a:solidFill>
                  <a:srgbClr val="0070C0"/>
                </a:solidFill>
                <a:ea typeface="ＭＳ Ｐゴシック" panose="020B0600070205080204" pitchFamily="34" charset="-128"/>
              </a:rPr>
              <a:t>The von Neumann Mode</a:t>
            </a:r>
            <a:r>
              <a:rPr lang="en-US" altLang="ja-JP" sz="2400" dirty="0">
                <a:solidFill>
                  <a:srgbClr val="0000FF"/>
                </a:solidFill>
                <a:ea typeface="ＭＳ Ｐゴシック" panose="020B0600070205080204" pitchFamily="34" charset="-128"/>
              </a:rPr>
              <a:t>l</a:t>
            </a:r>
            <a:r>
              <a:rPr lang="en-US" altLang="en-US" sz="2400" dirty="0">
                <a:ea typeface="ＭＳ Ｐゴシック" panose="020B0600070205080204" pitchFamily="34" charset="-128"/>
              </a:rPr>
              <a:t>”</a:t>
            </a:r>
          </a:p>
          <a:p>
            <a:r>
              <a:rPr lang="en-US" altLang="ja-JP" sz="2400" dirty="0">
                <a:ea typeface="ＭＳ Ｐゴシック" panose="020B0600070205080204" pitchFamily="34" charset="-128"/>
              </a:rPr>
              <a:t>Lecture slides:  Prof </a:t>
            </a:r>
            <a:r>
              <a:rPr lang="en-US" altLang="ja-JP" sz="2400" dirty="0" err="1">
                <a:ea typeface="ＭＳ Ｐゴシック" panose="020B0600070205080204" pitchFamily="34" charset="-128"/>
              </a:rPr>
              <a:t>Onur</a:t>
            </a:r>
            <a:r>
              <a:rPr lang="en-US" altLang="ja-JP" sz="2400" dirty="0">
                <a:ea typeface="ＭＳ Ｐゴシック" panose="020B0600070205080204" pitchFamily="34" charset="-128"/>
              </a:rPr>
              <a:t> </a:t>
            </a:r>
            <a:r>
              <a:rPr lang="en-US" altLang="ja-JP" sz="2400" dirty="0" err="1">
                <a:ea typeface="ＭＳ Ｐゴシック" panose="020B0600070205080204" pitchFamily="34" charset="-128"/>
              </a:rPr>
              <a:t>Mutlu</a:t>
            </a:r>
            <a:r>
              <a:rPr lang="en-US" altLang="ja-JP" sz="2400" dirty="0">
                <a:ea typeface="ＭＳ Ｐゴシック" panose="020B0600070205080204" pitchFamily="34" charset="-128"/>
              </a:rPr>
              <a:t>, Course 18-447, Computer Architecture, Carnegie Mellon University</a:t>
            </a:r>
          </a:p>
          <a:p>
            <a:r>
              <a:rPr lang="en-US" altLang="ja-JP" dirty="0">
                <a:ea typeface="ＭＳ Ｐゴシック" panose="020B0600070205080204" pitchFamily="34" charset="-128"/>
              </a:rPr>
              <a:t>Class presentation slides on The LC-3, </a:t>
            </a:r>
            <a:r>
              <a:rPr lang="en-IN" dirty="0"/>
              <a:t>University of Texas at Austin CS310H - Computer Organization Spring 2010 Don </a:t>
            </a:r>
            <a:r>
              <a:rPr lang="en-IN" dirty="0" err="1"/>
              <a:t>Fussell</a:t>
            </a:r>
            <a:endParaRPr lang="en-IN" dirty="0"/>
          </a:p>
          <a:p>
            <a:pPr marL="0" indent="0">
              <a:buNone/>
            </a:pPr>
            <a:endParaRPr lang="en-US" altLang="ja-JP" sz="2400" dirty="0">
              <a:ea typeface="ＭＳ Ｐゴシック" panose="020B0600070205080204" pitchFamily="34" charset="-128"/>
            </a:endParaRPr>
          </a:p>
          <a:p>
            <a:endParaRPr lang="en-US" altLang="ja-JP" sz="2400" dirty="0">
              <a:ea typeface="ＭＳ Ｐゴシック" panose="020B0600070205080204" pitchFamily="34" charset="-128"/>
            </a:endParaRPr>
          </a:p>
          <a:p>
            <a:pPr marL="0" indent="0">
              <a:buNone/>
            </a:pPr>
            <a:endParaRPr lang="en-US" sz="2400" dirty="0"/>
          </a:p>
        </p:txBody>
      </p:sp>
    </p:spTree>
    <p:extLst>
      <p:ext uri="{BB962C8B-B14F-4D97-AF65-F5344CB8AC3E}">
        <p14:creationId xmlns:p14="http://schemas.microsoft.com/office/powerpoint/2010/main" val="3444543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8C3B25-873B-AB4B-AB3C-08CE7E991CC6}"/>
              </a:ext>
            </a:extLst>
          </p:cNvPr>
          <p:cNvSpPr>
            <a:spLocks noGrp="1"/>
          </p:cNvSpPr>
          <p:nvPr>
            <p:ph type="ctrTitle"/>
          </p:nvPr>
        </p:nvSpPr>
        <p:spPr>
          <a:xfrm>
            <a:off x="611560" y="2564904"/>
            <a:ext cx="7772400" cy="1470025"/>
          </a:xfrm>
        </p:spPr>
        <p:txBody>
          <a:bodyPr/>
          <a:lstStyle/>
          <a:p>
            <a:r>
              <a:rPr lang="en-US" dirty="0">
                <a:solidFill>
                  <a:srgbClr val="0070C0"/>
                </a:solidFill>
              </a:rPr>
              <a:t>ADD Instruction</a:t>
            </a:r>
          </a:p>
        </p:txBody>
      </p:sp>
      <p:sp>
        <p:nvSpPr>
          <p:cNvPr id="3" name="Content Placeholder 5">
            <a:extLst>
              <a:ext uri="{FF2B5EF4-FFF2-40B4-BE49-F238E27FC236}">
                <a16:creationId xmlns:a16="http://schemas.microsoft.com/office/drawing/2014/main" id="{1C49EF06-EFA5-B849-8A9A-C62597D1FC3D}"/>
              </a:ext>
            </a:extLst>
          </p:cNvPr>
          <p:cNvSpPr txBox="1">
            <a:spLocks/>
          </p:cNvSpPr>
          <p:nvPr/>
        </p:nvSpPr>
        <p:spPr bwMode="auto">
          <a:xfrm>
            <a:off x="755576" y="4504159"/>
            <a:ext cx="3870325" cy="450850"/>
          </a:xfrm>
          <a:prstGeom prst="rect">
            <a:avLst/>
          </a:prstGeom>
          <a:solidFill>
            <a:schemeClr val="accent1">
              <a:lumMod val="20000"/>
              <a:lumOff val="80000"/>
            </a:schemeClr>
          </a:solidFill>
          <a:ln w="12700">
            <a:solidFill>
              <a:schemeClr val="accent1"/>
            </a:solidFill>
            <a:miter lim="800000"/>
            <a:headEnd/>
            <a:tailEnd/>
          </a:ln>
        </p:spPr>
        <p:txBody>
          <a:bodyPr/>
          <a:lstStyle>
            <a:defPPr>
              <a:defRPr lang="en-US"/>
            </a:defPPr>
            <a:lvl1pPr marL="0" indent="0">
              <a:spcBef>
                <a:spcPct val="20000"/>
              </a:spcBef>
              <a:buClr>
                <a:schemeClr val="accent1"/>
              </a:buClr>
              <a:buSzPct val="65000"/>
              <a:buFont typeface="Wingdings" charset="2"/>
              <a:buNone/>
              <a:defRPr sz="2000" kern="0">
                <a:latin typeface="+mn-lt"/>
                <a:ea typeface="ＭＳ Ｐゴシック" charset="0"/>
                <a:cs typeface="ＭＳ Ｐゴシック" charset="0"/>
              </a:defRPr>
            </a:lvl1pPr>
            <a:lvl2pPr marL="669925" indent="-325438">
              <a:spcBef>
                <a:spcPct val="20000"/>
              </a:spcBef>
              <a:buClr>
                <a:schemeClr val="accent2"/>
              </a:buClr>
              <a:buSzPct val="60000"/>
              <a:buFont typeface="Wingdings" charset="2"/>
              <a:buChar char="q"/>
              <a:defRPr sz="2200">
                <a:latin typeface="+mn-lt"/>
                <a:ea typeface="ＭＳ Ｐゴシック" pitchFamily="-106" charset="-128"/>
              </a:defRPr>
            </a:lvl2pPr>
            <a:lvl3pPr marL="1022350" indent="-350838">
              <a:spcBef>
                <a:spcPct val="20000"/>
              </a:spcBef>
              <a:buClr>
                <a:schemeClr val="accent1"/>
              </a:buClr>
              <a:buSzPct val="65000"/>
              <a:buFont typeface="Wingdings" charset="2"/>
              <a:buChar char="n"/>
              <a:defRPr sz="2000">
                <a:latin typeface="+mn-lt"/>
                <a:ea typeface="ＭＳ Ｐゴシック" pitchFamily="-106" charset="-128"/>
              </a:defRPr>
            </a:lvl3pPr>
            <a:lvl4pPr marL="1339850" indent="-315913">
              <a:spcBef>
                <a:spcPct val="20000"/>
              </a:spcBef>
              <a:buClr>
                <a:schemeClr val="accent2"/>
              </a:buClr>
              <a:buSzPct val="70000"/>
              <a:buFont typeface="Wingdings" charset="2"/>
              <a:buChar char="q"/>
              <a:defRPr>
                <a:latin typeface="+mn-lt"/>
                <a:ea typeface="ＭＳ Ｐゴシック" pitchFamily="-106" charset="-128"/>
              </a:defRPr>
            </a:lvl4pPr>
            <a:lvl5pPr marL="1681163" indent="-339725">
              <a:spcBef>
                <a:spcPct val="20000"/>
              </a:spcBef>
              <a:buClr>
                <a:schemeClr val="accent1"/>
              </a:buClr>
              <a:buSzPct val="75000"/>
              <a:buFont typeface="Wingdings" charset="2"/>
              <a:buChar char="§"/>
              <a:defRPr sz="1600">
                <a:latin typeface="+mn-lt"/>
                <a:ea typeface="ＭＳ Ｐゴシック" pitchFamily="-106" charset="-128"/>
              </a:defRPr>
            </a:lvl5pPr>
            <a:lvl6pPr marL="2138363" indent="-339725" fontAlgn="base">
              <a:spcBef>
                <a:spcPct val="20000"/>
              </a:spcBef>
              <a:spcAft>
                <a:spcPct val="0"/>
              </a:spcAft>
              <a:buClr>
                <a:schemeClr val="accent1"/>
              </a:buClr>
              <a:buSzPct val="75000"/>
              <a:buFont typeface="Wingdings" pitchFamily="2" charset="2"/>
              <a:buChar char="§"/>
              <a:defRPr sz="1600">
                <a:latin typeface="+mn-lt"/>
              </a:defRPr>
            </a:lvl6pPr>
            <a:lvl7pPr marL="2595563" indent="-339725" fontAlgn="base">
              <a:spcBef>
                <a:spcPct val="20000"/>
              </a:spcBef>
              <a:spcAft>
                <a:spcPct val="0"/>
              </a:spcAft>
              <a:buClr>
                <a:schemeClr val="accent1"/>
              </a:buClr>
              <a:buSzPct val="75000"/>
              <a:buFont typeface="Wingdings" pitchFamily="2" charset="2"/>
              <a:buChar char="§"/>
              <a:defRPr sz="1600">
                <a:latin typeface="+mn-lt"/>
              </a:defRPr>
            </a:lvl7pPr>
            <a:lvl8pPr marL="3052763" indent="-339725" fontAlgn="base">
              <a:spcBef>
                <a:spcPct val="20000"/>
              </a:spcBef>
              <a:spcAft>
                <a:spcPct val="0"/>
              </a:spcAft>
              <a:buClr>
                <a:schemeClr val="accent1"/>
              </a:buClr>
              <a:buSzPct val="75000"/>
              <a:buFont typeface="Wingdings" pitchFamily="2" charset="2"/>
              <a:buChar char="§"/>
              <a:defRPr sz="1600">
                <a:latin typeface="+mn-lt"/>
              </a:defRPr>
            </a:lvl8pPr>
            <a:lvl9pPr marL="3509963" indent="-339725" fontAlgn="base">
              <a:spcBef>
                <a:spcPct val="20000"/>
              </a:spcBef>
              <a:spcAft>
                <a:spcPct val="0"/>
              </a:spcAft>
              <a:buClr>
                <a:schemeClr val="accent1"/>
              </a:buClr>
              <a:buSzPct val="75000"/>
              <a:buFont typeface="Wingdings" pitchFamily="2" charset="2"/>
              <a:buChar char="§"/>
              <a:defRPr sz="1600">
                <a:latin typeface="+mn-lt"/>
              </a:defRPr>
            </a:lvl9pPr>
          </a:lstStyle>
          <a:p>
            <a:pPr>
              <a:defRPr/>
            </a:pPr>
            <a:r>
              <a:rPr lang="de-CH" dirty="0">
                <a:latin typeface="Courier" charset="0"/>
                <a:ea typeface="Courier" charset="0"/>
                <a:cs typeface="Courier" charset="0"/>
              </a:rPr>
              <a:t>ADD  R0, R1, R2</a:t>
            </a:r>
          </a:p>
        </p:txBody>
      </p:sp>
      <p:sp>
        <p:nvSpPr>
          <p:cNvPr id="4" name="Text Placeholder 7">
            <a:extLst>
              <a:ext uri="{FF2B5EF4-FFF2-40B4-BE49-F238E27FC236}">
                <a16:creationId xmlns:a16="http://schemas.microsoft.com/office/drawing/2014/main" id="{73AAC66C-FDC2-914A-A97C-EA7457BB67EC}"/>
              </a:ext>
            </a:extLst>
          </p:cNvPr>
          <p:cNvSpPr txBox="1">
            <a:spLocks/>
          </p:cNvSpPr>
          <p:nvPr/>
        </p:nvSpPr>
        <p:spPr bwMode="auto">
          <a:xfrm>
            <a:off x="755576" y="4046959"/>
            <a:ext cx="3870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669925" indent="-325438">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022350" indent="-350838">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339850" indent="-315913">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1681163" indent="-339725">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1383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5955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0527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5099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buFont typeface="Wingdings" pitchFamily="2" charset="2"/>
              <a:buNone/>
            </a:pPr>
            <a:r>
              <a:rPr lang="en-US" altLang="en-US" sz="2000" dirty="0">
                <a:solidFill>
                  <a:srgbClr val="0070C0"/>
                </a:solidFill>
                <a:latin typeface="Calibri" panose="020F0502020204030204" pitchFamily="34" charset="0"/>
                <a:cs typeface="Calibri" panose="020F0502020204030204" pitchFamily="34" charset="0"/>
              </a:rPr>
              <a:t>LC-3 assembly</a:t>
            </a:r>
            <a:endParaRPr lang="de-CH" altLang="en-US" sz="200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7345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DDE7DD-B014-4242-9A1F-427CF3AA0DA6}"/>
              </a:ext>
            </a:extLst>
          </p:cNvPr>
          <p:cNvSpPr>
            <a:spLocks noGrp="1"/>
          </p:cNvSpPr>
          <p:nvPr>
            <p:ph type="title"/>
          </p:nvPr>
        </p:nvSpPr>
        <p:spPr/>
        <p:txBody>
          <a:bodyPr/>
          <a:lstStyle/>
          <a:p>
            <a:r>
              <a:rPr lang="en-US" dirty="0"/>
              <a:t>ADD Instruction</a:t>
            </a:r>
          </a:p>
        </p:txBody>
      </p:sp>
      <p:pic>
        <p:nvPicPr>
          <p:cNvPr id="8" name="Picture 7">
            <a:extLst>
              <a:ext uri="{FF2B5EF4-FFF2-40B4-BE49-F238E27FC236}">
                <a16:creationId xmlns:a16="http://schemas.microsoft.com/office/drawing/2014/main" id="{99DFBC2C-A967-9D4D-871D-AA4FD982F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322" y="1700808"/>
            <a:ext cx="7112000" cy="749300"/>
          </a:xfrm>
          <a:prstGeom prst="rect">
            <a:avLst/>
          </a:prstGeom>
        </p:spPr>
      </p:pic>
      <p:pic>
        <p:nvPicPr>
          <p:cNvPr id="10" name="Picture 9">
            <a:extLst>
              <a:ext uri="{FF2B5EF4-FFF2-40B4-BE49-F238E27FC236}">
                <a16:creationId xmlns:a16="http://schemas.microsoft.com/office/drawing/2014/main" id="{8E649D26-6E1E-8948-9309-33456053FC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2852936"/>
            <a:ext cx="2514600" cy="3365500"/>
          </a:xfrm>
          <a:prstGeom prst="rect">
            <a:avLst/>
          </a:prstGeom>
        </p:spPr>
      </p:pic>
      <p:pic>
        <p:nvPicPr>
          <p:cNvPr id="12" name="Picture 11">
            <a:extLst>
              <a:ext uri="{FF2B5EF4-FFF2-40B4-BE49-F238E27FC236}">
                <a16:creationId xmlns:a16="http://schemas.microsoft.com/office/drawing/2014/main" id="{DAC381B0-A463-FB45-A118-5525ED796C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3896" y="2849623"/>
            <a:ext cx="812800" cy="444500"/>
          </a:xfrm>
          <a:prstGeom prst="rect">
            <a:avLst/>
          </a:prstGeom>
        </p:spPr>
      </p:pic>
    </p:spTree>
    <p:extLst>
      <p:ext uri="{BB962C8B-B14F-4D97-AF65-F5344CB8AC3E}">
        <p14:creationId xmlns:p14="http://schemas.microsoft.com/office/powerpoint/2010/main" val="2508636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5550EB7-828B-824F-ADF4-B970CDD2DDEC}"/>
              </a:ext>
            </a:extLst>
          </p:cNvPr>
          <p:cNvSpPr>
            <a:spLocks noGrp="1" noChangeArrowheads="1"/>
          </p:cNvSpPr>
          <p:nvPr>
            <p:ph type="title"/>
          </p:nvPr>
        </p:nvSpPr>
        <p:spPr/>
        <p:txBody>
          <a:bodyPr/>
          <a:lstStyle/>
          <a:p>
            <a:r>
              <a:rPr lang="en-US" altLang="en-US" dirty="0"/>
              <a:t>ADD Instruction: </a:t>
            </a:r>
            <a:r>
              <a:rPr lang="en-US" altLang="en-US" dirty="0">
                <a:solidFill>
                  <a:srgbClr val="C00000"/>
                </a:solidFill>
              </a:rPr>
              <a:t>FETCH</a:t>
            </a:r>
          </a:p>
        </p:txBody>
      </p:sp>
      <p:sp>
        <p:nvSpPr>
          <p:cNvPr id="52227" name="Rectangle 3">
            <a:extLst>
              <a:ext uri="{FF2B5EF4-FFF2-40B4-BE49-F238E27FC236}">
                <a16:creationId xmlns:a16="http://schemas.microsoft.com/office/drawing/2014/main" id="{3BC7D2FB-A0AD-FF41-8829-9A2FE1207FE0}"/>
              </a:ext>
            </a:extLst>
          </p:cNvPr>
          <p:cNvSpPr>
            <a:spLocks noGrp="1" noChangeArrowheads="1"/>
          </p:cNvSpPr>
          <p:nvPr>
            <p:ph idx="1"/>
          </p:nvPr>
        </p:nvSpPr>
        <p:spPr>
          <a:xfrm>
            <a:off x="396875" y="1196752"/>
            <a:ext cx="6789739" cy="5184576"/>
          </a:xfrm>
        </p:spPr>
        <p:txBody>
          <a:bodyPr/>
          <a:lstStyle/>
          <a:p>
            <a:r>
              <a:rPr lang="en-US" altLang="en-US" dirty="0"/>
              <a:t>Load the instruction (at address stored in PC) </a:t>
            </a:r>
            <a:br>
              <a:rPr lang="en-US" altLang="en-US" dirty="0"/>
            </a:br>
            <a:r>
              <a:rPr lang="en-US" altLang="en-US" dirty="0"/>
              <a:t>from memory into Instruction Register (IR)</a:t>
            </a:r>
          </a:p>
          <a:p>
            <a:pPr lvl="1"/>
            <a:r>
              <a:rPr lang="en-US" altLang="en-US" dirty="0"/>
              <a:t>Copy contents of PC into MAR</a:t>
            </a:r>
          </a:p>
          <a:p>
            <a:pPr lvl="1"/>
            <a:r>
              <a:rPr lang="en-US" altLang="en-US" dirty="0"/>
              <a:t>Send “read” signal to memory</a:t>
            </a:r>
          </a:p>
          <a:p>
            <a:pPr lvl="1"/>
            <a:r>
              <a:rPr lang="en-US" altLang="en-US" dirty="0"/>
              <a:t>Copy contents of MDR into IR</a:t>
            </a:r>
          </a:p>
          <a:p>
            <a:endParaRPr lang="en-US" altLang="en-US" dirty="0"/>
          </a:p>
          <a:p>
            <a:r>
              <a:rPr lang="en-US" altLang="en-US" dirty="0"/>
              <a:t>Then increment PC, so that it points to the next instruction in sequence</a:t>
            </a:r>
          </a:p>
          <a:p>
            <a:pPr lvl="1"/>
            <a:r>
              <a:rPr lang="en-US" altLang="en-US" dirty="0"/>
              <a:t>PC becomes PC+1	</a:t>
            </a:r>
          </a:p>
          <a:p>
            <a:pPr lvl="2"/>
            <a:r>
              <a:rPr lang="en-US" altLang="en-US" dirty="0"/>
              <a:t>Note that LC-3 is word addressable</a:t>
            </a:r>
          </a:p>
          <a:p>
            <a:pPr lvl="3"/>
            <a:r>
              <a:rPr lang="en-US" altLang="en-US" dirty="0"/>
              <a:t>If it was byte addressable, PC would have been incremented by 2</a:t>
            </a:r>
          </a:p>
        </p:txBody>
      </p:sp>
      <p:sp>
        <p:nvSpPr>
          <p:cNvPr id="52229" name="Line 5">
            <a:extLst>
              <a:ext uri="{FF2B5EF4-FFF2-40B4-BE49-F238E27FC236}">
                <a16:creationId xmlns:a16="http://schemas.microsoft.com/office/drawing/2014/main" id="{9B021C57-4FEF-1F4C-AAC9-2AF61F521D0D}"/>
              </a:ext>
            </a:extLst>
          </p:cNvPr>
          <p:cNvSpPr>
            <a:spLocks noChangeShapeType="1"/>
          </p:cNvSpPr>
          <p:nvPr/>
        </p:nvSpPr>
        <p:spPr bwMode="auto">
          <a:xfrm>
            <a:off x="8077200" y="19050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Line 6">
            <a:extLst>
              <a:ext uri="{FF2B5EF4-FFF2-40B4-BE49-F238E27FC236}">
                <a16:creationId xmlns:a16="http://schemas.microsoft.com/office/drawing/2014/main" id="{11D64F65-DD27-2F44-B818-F87A6A4E1DE8}"/>
              </a:ext>
            </a:extLst>
          </p:cNvPr>
          <p:cNvSpPr>
            <a:spLocks noChangeShapeType="1"/>
          </p:cNvSpPr>
          <p:nvPr/>
        </p:nvSpPr>
        <p:spPr bwMode="auto">
          <a:xfrm>
            <a:off x="8101013" y="27432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1" name="Line 7">
            <a:extLst>
              <a:ext uri="{FF2B5EF4-FFF2-40B4-BE49-F238E27FC236}">
                <a16:creationId xmlns:a16="http://schemas.microsoft.com/office/drawing/2014/main" id="{AB07150D-E501-1E4E-A32D-CA327CEEED21}"/>
              </a:ext>
            </a:extLst>
          </p:cNvPr>
          <p:cNvSpPr>
            <a:spLocks noChangeShapeType="1"/>
          </p:cNvSpPr>
          <p:nvPr/>
        </p:nvSpPr>
        <p:spPr bwMode="auto">
          <a:xfrm>
            <a:off x="8077200" y="35814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2" name="Line 8">
            <a:extLst>
              <a:ext uri="{FF2B5EF4-FFF2-40B4-BE49-F238E27FC236}">
                <a16:creationId xmlns:a16="http://schemas.microsoft.com/office/drawing/2014/main" id="{3FAA29F3-8F6D-6C41-9240-8DD3785F5C46}"/>
              </a:ext>
            </a:extLst>
          </p:cNvPr>
          <p:cNvSpPr>
            <a:spLocks noChangeShapeType="1"/>
          </p:cNvSpPr>
          <p:nvPr/>
        </p:nvSpPr>
        <p:spPr bwMode="auto">
          <a:xfrm>
            <a:off x="8056563" y="44196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3" name="Line 9">
            <a:extLst>
              <a:ext uri="{FF2B5EF4-FFF2-40B4-BE49-F238E27FC236}">
                <a16:creationId xmlns:a16="http://schemas.microsoft.com/office/drawing/2014/main" id="{5D7C42B9-7099-1745-BF7C-9ED266BC29AF}"/>
              </a:ext>
            </a:extLst>
          </p:cNvPr>
          <p:cNvSpPr>
            <a:spLocks noChangeShapeType="1"/>
          </p:cNvSpPr>
          <p:nvPr/>
        </p:nvSpPr>
        <p:spPr bwMode="auto">
          <a:xfrm>
            <a:off x="8070850" y="52578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4" name="Text Box 10">
            <a:extLst>
              <a:ext uri="{FF2B5EF4-FFF2-40B4-BE49-F238E27FC236}">
                <a16:creationId xmlns:a16="http://schemas.microsoft.com/office/drawing/2014/main" id="{E0B613E1-B42A-DC46-86B5-DB71DA1846CC}"/>
              </a:ext>
            </a:extLst>
          </p:cNvPr>
          <p:cNvSpPr txBox="1">
            <a:spLocks noChangeArrowheads="1"/>
          </p:cNvSpPr>
          <p:nvPr/>
        </p:nvSpPr>
        <p:spPr bwMode="auto">
          <a:xfrm>
            <a:off x="7772400" y="31242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EA</a:t>
            </a:r>
          </a:p>
        </p:txBody>
      </p:sp>
      <p:sp>
        <p:nvSpPr>
          <p:cNvPr id="52235" name="Text Box 11">
            <a:extLst>
              <a:ext uri="{FF2B5EF4-FFF2-40B4-BE49-F238E27FC236}">
                <a16:creationId xmlns:a16="http://schemas.microsoft.com/office/drawing/2014/main" id="{25C7A311-D752-AE48-959B-49249C3FB4C4}"/>
              </a:ext>
            </a:extLst>
          </p:cNvPr>
          <p:cNvSpPr txBox="1">
            <a:spLocks noChangeArrowheads="1"/>
          </p:cNvSpPr>
          <p:nvPr/>
        </p:nvSpPr>
        <p:spPr bwMode="auto">
          <a:xfrm>
            <a:off x="7772400" y="39624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OP</a:t>
            </a:r>
          </a:p>
        </p:txBody>
      </p:sp>
      <p:sp>
        <p:nvSpPr>
          <p:cNvPr id="52236" name="Text Box 12">
            <a:extLst>
              <a:ext uri="{FF2B5EF4-FFF2-40B4-BE49-F238E27FC236}">
                <a16:creationId xmlns:a16="http://schemas.microsoft.com/office/drawing/2014/main" id="{0AE720A0-6FF1-8140-AD3A-062069885D5A}"/>
              </a:ext>
            </a:extLst>
          </p:cNvPr>
          <p:cNvSpPr txBox="1">
            <a:spLocks noChangeArrowheads="1"/>
          </p:cNvSpPr>
          <p:nvPr/>
        </p:nvSpPr>
        <p:spPr bwMode="auto">
          <a:xfrm>
            <a:off x="7772400" y="48006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EX</a:t>
            </a:r>
          </a:p>
        </p:txBody>
      </p:sp>
      <p:sp>
        <p:nvSpPr>
          <p:cNvPr id="52237" name="Line 13">
            <a:extLst>
              <a:ext uri="{FF2B5EF4-FFF2-40B4-BE49-F238E27FC236}">
                <a16:creationId xmlns:a16="http://schemas.microsoft.com/office/drawing/2014/main" id="{D6074107-7789-8844-8430-8B5F66050162}"/>
              </a:ext>
            </a:extLst>
          </p:cNvPr>
          <p:cNvSpPr>
            <a:spLocks noChangeShapeType="1"/>
          </p:cNvSpPr>
          <p:nvPr/>
        </p:nvSpPr>
        <p:spPr bwMode="auto">
          <a:xfrm>
            <a:off x="8077200" y="60960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8" name="Line 14">
            <a:extLst>
              <a:ext uri="{FF2B5EF4-FFF2-40B4-BE49-F238E27FC236}">
                <a16:creationId xmlns:a16="http://schemas.microsoft.com/office/drawing/2014/main" id="{9BBECD18-55EF-6F47-954E-2EF5FF3C3839}"/>
              </a:ext>
            </a:extLst>
          </p:cNvPr>
          <p:cNvSpPr>
            <a:spLocks noChangeShapeType="1"/>
          </p:cNvSpPr>
          <p:nvPr/>
        </p:nvSpPr>
        <p:spPr bwMode="auto">
          <a:xfrm flipH="1">
            <a:off x="7543800" y="6400800"/>
            <a:ext cx="533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Line 15">
            <a:extLst>
              <a:ext uri="{FF2B5EF4-FFF2-40B4-BE49-F238E27FC236}">
                <a16:creationId xmlns:a16="http://schemas.microsoft.com/office/drawing/2014/main" id="{3C0CFF49-F468-E24C-8EB8-CEA617FBBEAA}"/>
              </a:ext>
            </a:extLst>
          </p:cNvPr>
          <p:cNvSpPr>
            <a:spLocks noChangeShapeType="1"/>
          </p:cNvSpPr>
          <p:nvPr/>
        </p:nvSpPr>
        <p:spPr bwMode="auto">
          <a:xfrm flipV="1">
            <a:off x="7543800" y="1143000"/>
            <a:ext cx="0" cy="5257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Line 16">
            <a:extLst>
              <a:ext uri="{FF2B5EF4-FFF2-40B4-BE49-F238E27FC236}">
                <a16:creationId xmlns:a16="http://schemas.microsoft.com/office/drawing/2014/main" id="{BACDA61B-034E-F94A-8F02-7A5984C1FE17}"/>
              </a:ext>
            </a:extLst>
          </p:cNvPr>
          <p:cNvSpPr>
            <a:spLocks noChangeShapeType="1"/>
          </p:cNvSpPr>
          <p:nvPr/>
        </p:nvSpPr>
        <p:spPr bwMode="auto">
          <a:xfrm>
            <a:off x="7543800" y="1143000"/>
            <a:ext cx="533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1" name="Line 17">
            <a:extLst>
              <a:ext uri="{FF2B5EF4-FFF2-40B4-BE49-F238E27FC236}">
                <a16:creationId xmlns:a16="http://schemas.microsoft.com/office/drawing/2014/main" id="{03A8EBB2-ADDB-914F-B0D5-B90E967DBFB8}"/>
              </a:ext>
            </a:extLst>
          </p:cNvPr>
          <p:cNvSpPr>
            <a:spLocks noChangeShapeType="1"/>
          </p:cNvSpPr>
          <p:nvPr/>
        </p:nvSpPr>
        <p:spPr bwMode="auto">
          <a:xfrm>
            <a:off x="8077200" y="1143000"/>
            <a:ext cx="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2" name="Text Box 18">
            <a:extLst>
              <a:ext uri="{FF2B5EF4-FFF2-40B4-BE49-F238E27FC236}">
                <a16:creationId xmlns:a16="http://schemas.microsoft.com/office/drawing/2014/main" id="{67783496-990F-1147-A7BB-F7A96825B391}"/>
              </a:ext>
            </a:extLst>
          </p:cNvPr>
          <p:cNvSpPr txBox="1">
            <a:spLocks noChangeArrowheads="1"/>
          </p:cNvSpPr>
          <p:nvPr/>
        </p:nvSpPr>
        <p:spPr bwMode="auto">
          <a:xfrm>
            <a:off x="7772400" y="5638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S</a:t>
            </a:r>
          </a:p>
        </p:txBody>
      </p:sp>
      <p:sp>
        <p:nvSpPr>
          <p:cNvPr id="52243" name="Text Box 19">
            <a:extLst>
              <a:ext uri="{FF2B5EF4-FFF2-40B4-BE49-F238E27FC236}">
                <a16:creationId xmlns:a16="http://schemas.microsoft.com/office/drawing/2014/main" id="{5CD1F71F-871A-3C47-84E2-B19A01516B9B}"/>
              </a:ext>
            </a:extLst>
          </p:cNvPr>
          <p:cNvSpPr txBox="1">
            <a:spLocks noChangeArrowheads="1"/>
          </p:cNvSpPr>
          <p:nvPr/>
        </p:nvSpPr>
        <p:spPr bwMode="auto">
          <a:xfrm>
            <a:off x="7772400" y="1447800"/>
            <a:ext cx="685800" cy="466725"/>
          </a:xfrm>
          <a:prstGeom prst="rect">
            <a:avLst/>
          </a:prstGeom>
          <a:solidFill>
            <a:schemeClr val="accent2"/>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b="1">
                <a:solidFill>
                  <a:schemeClr val="bg1"/>
                </a:solidFill>
              </a:rPr>
              <a:t>F</a:t>
            </a:r>
          </a:p>
        </p:txBody>
      </p:sp>
      <p:sp>
        <p:nvSpPr>
          <p:cNvPr id="52228" name="Text Box 4">
            <a:extLst>
              <a:ext uri="{FF2B5EF4-FFF2-40B4-BE49-F238E27FC236}">
                <a16:creationId xmlns:a16="http://schemas.microsoft.com/office/drawing/2014/main" id="{08EC8FD7-CC97-3C48-BB85-923A84AD9D2E}"/>
              </a:ext>
            </a:extLst>
          </p:cNvPr>
          <p:cNvSpPr txBox="1">
            <a:spLocks noChangeArrowheads="1"/>
          </p:cNvSpPr>
          <p:nvPr/>
        </p:nvSpPr>
        <p:spPr bwMode="auto">
          <a:xfrm>
            <a:off x="7772400" y="22860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D</a:t>
            </a:r>
          </a:p>
        </p:txBody>
      </p:sp>
    </p:spTree>
    <p:extLst>
      <p:ext uri="{BB962C8B-B14F-4D97-AF65-F5344CB8AC3E}">
        <p14:creationId xmlns:p14="http://schemas.microsoft.com/office/powerpoint/2010/main" val="2466226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a:extLst>
              <a:ext uri="{FF2B5EF4-FFF2-40B4-BE49-F238E27FC236}">
                <a16:creationId xmlns:a16="http://schemas.microsoft.com/office/drawing/2014/main" id="{9F52609E-552D-7D49-8224-A79CEF8695CD}"/>
              </a:ext>
            </a:extLst>
          </p:cNvPr>
          <p:cNvSpPr>
            <a:spLocks noGrp="1" noChangeArrowheads="1"/>
          </p:cNvSpPr>
          <p:nvPr>
            <p:ph type="title"/>
          </p:nvPr>
        </p:nvSpPr>
        <p:spPr/>
        <p:txBody>
          <a:bodyPr anchor="ctr"/>
          <a:lstStyle/>
          <a:p>
            <a:r>
              <a:rPr lang="en-US" altLang="en-US" dirty="0">
                <a:ea typeface="ＭＳ Ｐゴシック" panose="020B0600070205080204" pitchFamily="34" charset="-128"/>
              </a:rPr>
              <a:t>ADD Instruction: FETCH</a:t>
            </a:r>
          </a:p>
        </p:txBody>
      </p:sp>
      <p:grpSp>
        <p:nvGrpSpPr>
          <p:cNvPr id="111619" name="Group 6">
            <a:extLst>
              <a:ext uri="{FF2B5EF4-FFF2-40B4-BE49-F238E27FC236}">
                <a16:creationId xmlns:a16="http://schemas.microsoft.com/office/drawing/2014/main" id="{A7AF143E-6C95-3143-9736-5C9147613918}"/>
              </a:ext>
            </a:extLst>
          </p:cNvPr>
          <p:cNvGrpSpPr>
            <a:grpSpLocks/>
          </p:cNvGrpSpPr>
          <p:nvPr/>
        </p:nvGrpSpPr>
        <p:grpSpPr bwMode="auto">
          <a:xfrm>
            <a:off x="2185988" y="914400"/>
            <a:ext cx="4772025" cy="5943600"/>
            <a:chOff x="2185616" y="914400"/>
            <a:chExt cx="4772768" cy="5943600"/>
          </a:xfrm>
        </p:grpSpPr>
        <p:pic>
          <p:nvPicPr>
            <p:cNvPr id="111635" name="Picture 2">
              <a:extLst>
                <a:ext uri="{FF2B5EF4-FFF2-40B4-BE49-F238E27FC236}">
                  <a16:creationId xmlns:a16="http://schemas.microsoft.com/office/drawing/2014/main" id="{A1C16352-EF60-8042-A0B3-A594B729C5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85616" y="914400"/>
              <a:ext cx="477276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6" name="Rectangle 4">
              <a:extLst>
                <a:ext uri="{FF2B5EF4-FFF2-40B4-BE49-F238E27FC236}">
                  <a16:creationId xmlns:a16="http://schemas.microsoft.com/office/drawing/2014/main" id="{BC775579-85D6-3D4C-A664-FAB815A956F3}"/>
                </a:ext>
              </a:extLst>
            </p:cNvPr>
            <p:cNvSpPr>
              <a:spLocks noChangeArrowheads="1"/>
            </p:cNvSpPr>
            <p:nvPr/>
          </p:nvSpPr>
          <p:spPr bwMode="auto">
            <a:xfrm>
              <a:off x="3276600" y="1600200"/>
              <a:ext cx="1905000" cy="2819400"/>
            </a:xfrm>
            <a:prstGeom prst="rect">
              <a:avLst/>
            </a:prstGeom>
            <a:solidFill>
              <a:srgbClr val="FF000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11637" name="Rectangle 9">
              <a:extLst>
                <a:ext uri="{FF2B5EF4-FFF2-40B4-BE49-F238E27FC236}">
                  <a16:creationId xmlns:a16="http://schemas.microsoft.com/office/drawing/2014/main" id="{533E1741-6353-A448-AC71-BEE2BC363EB7}"/>
                </a:ext>
              </a:extLst>
            </p:cNvPr>
            <p:cNvSpPr>
              <a:spLocks noChangeArrowheads="1"/>
            </p:cNvSpPr>
            <p:nvPr/>
          </p:nvSpPr>
          <p:spPr bwMode="auto">
            <a:xfrm>
              <a:off x="5181600" y="1600200"/>
              <a:ext cx="1600200" cy="2819400"/>
            </a:xfrm>
            <a:prstGeom prst="rect">
              <a:avLst/>
            </a:prstGeom>
            <a:solidFill>
              <a:srgbClr val="00B0F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11638" name="Rectangle 10">
              <a:extLst>
                <a:ext uri="{FF2B5EF4-FFF2-40B4-BE49-F238E27FC236}">
                  <a16:creationId xmlns:a16="http://schemas.microsoft.com/office/drawing/2014/main" id="{7485454E-BF5C-C146-9C44-C447C5456B11}"/>
                </a:ext>
              </a:extLst>
            </p:cNvPr>
            <p:cNvSpPr>
              <a:spLocks noChangeArrowheads="1"/>
            </p:cNvSpPr>
            <p:nvPr/>
          </p:nvSpPr>
          <p:spPr bwMode="auto">
            <a:xfrm>
              <a:off x="3200400" y="5829300"/>
              <a:ext cx="914400" cy="647700"/>
            </a:xfrm>
            <a:prstGeom prst="rect">
              <a:avLst/>
            </a:prstGeom>
            <a:solidFill>
              <a:srgbClr val="00B05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 name="Rectangle 11">
              <a:extLst>
                <a:ext uri="{FF2B5EF4-FFF2-40B4-BE49-F238E27FC236}">
                  <a16:creationId xmlns:a16="http://schemas.microsoft.com/office/drawing/2014/main" id="{68EC5D4C-041A-C949-9C46-A68CBCF535C0}"/>
                </a:ext>
              </a:extLst>
            </p:cNvPr>
            <p:cNvSpPr/>
            <p:nvPr/>
          </p:nvSpPr>
          <p:spPr bwMode="auto">
            <a:xfrm>
              <a:off x="4953059" y="5867400"/>
              <a:ext cx="914542" cy="609600"/>
            </a:xfrm>
            <a:prstGeom prst="rect">
              <a:avLst/>
            </a:prstGeom>
            <a:solidFill>
              <a:schemeClr val="accent1">
                <a:lumMod val="60000"/>
                <a:lumOff val="4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sp>
          <p:nvSpPr>
            <p:cNvPr id="13" name="Rectangle 12">
              <a:extLst>
                <a:ext uri="{FF2B5EF4-FFF2-40B4-BE49-F238E27FC236}">
                  <a16:creationId xmlns:a16="http://schemas.microsoft.com/office/drawing/2014/main" id="{840230AF-F3BB-9B48-9792-7E72FA5593E3}"/>
                </a:ext>
              </a:extLst>
            </p:cNvPr>
            <p:cNvSpPr/>
            <p:nvPr/>
          </p:nvSpPr>
          <p:spPr bwMode="auto">
            <a:xfrm>
              <a:off x="5943813" y="5892800"/>
              <a:ext cx="914542" cy="609600"/>
            </a:xfrm>
            <a:prstGeom prst="rect">
              <a:avLst/>
            </a:prstGeom>
            <a:solidFill>
              <a:schemeClr val="accent5">
                <a:lumMod val="5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grpSp>
      <p:sp>
        <p:nvSpPr>
          <p:cNvPr id="16" name="Rounded Rectangle 15">
            <a:extLst>
              <a:ext uri="{FF2B5EF4-FFF2-40B4-BE49-F238E27FC236}">
                <a16:creationId xmlns:a16="http://schemas.microsoft.com/office/drawing/2014/main" id="{FCB19FCD-AB96-DC4F-8FF2-BF8189EFFAB1}"/>
              </a:ext>
            </a:extLst>
          </p:cNvPr>
          <p:cNvSpPr/>
          <p:nvPr/>
        </p:nvSpPr>
        <p:spPr>
          <a:xfrm>
            <a:off x="392113" y="1219200"/>
            <a:ext cx="2368550" cy="1219200"/>
          </a:xfrm>
          <a:prstGeom prst="roundRect">
            <a:avLst/>
          </a:prstGeom>
          <a:solidFill>
            <a:schemeClr val="accent1">
              <a:lumMod val="20000"/>
              <a:lumOff val="80000"/>
            </a:schemeClr>
          </a:solidFill>
          <a:ln w="50800">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200" dirty="0">
                <a:solidFill>
                  <a:schemeClr val="tx1"/>
                </a:solidFill>
              </a:rPr>
              <a:t>Step 1: </a:t>
            </a:r>
            <a:r>
              <a:rPr lang="en-US" sz="2200" dirty="0">
                <a:solidFill>
                  <a:srgbClr val="00B050"/>
                </a:solidFill>
              </a:rPr>
              <a:t>Load MAR</a:t>
            </a:r>
            <a:r>
              <a:rPr lang="en-US" sz="2200" dirty="0">
                <a:solidFill>
                  <a:schemeClr val="tx1"/>
                </a:solidFill>
              </a:rPr>
              <a:t> and </a:t>
            </a:r>
            <a:r>
              <a:rPr lang="en-US" sz="2200" dirty="0">
                <a:solidFill>
                  <a:srgbClr val="00B050"/>
                </a:solidFill>
              </a:rPr>
              <a:t>increment PC</a:t>
            </a:r>
          </a:p>
        </p:txBody>
      </p:sp>
      <p:sp>
        <p:nvSpPr>
          <p:cNvPr id="14" name="Rounded Rectangle 13">
            <a:extLst>
              <a:ext uri="{FF2B5EF4-FFF2-40B4-BE49-F238E27FC236}">
                <a16:creationId xmlns:a16="http://schemas.microsoft.com/office/drawing/2014/main" id="{A2058A55-8B31-D743-BE7B-475EA5F0A3F1}"/>
              </a:ext>
            </a:extLst>
          </p:cNvPr>
          <p:cNvSpPr/>
          <p:nvPr/>
        </p:nvSpPr>
        <p:spPr>
          <a:xfrm>
            <a:off x="381000" y="2514600"/>
            <a:ext cx="2370138" cy="1219200"/>
          </a:xfrm>
          <a:prstGeom prst="roundRect">
            <a:avLst/>
          </a:prstGeom>
          <a:solidFill>
            <a:schemeClr val="accent1">
              <a:lumMod val="20000"/>
              <a:lumOff val="80000"/>
            </a:schemeClr>
          </a:solidFill>
          <a:ln w="50800">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200" dirty="0">
                <a:solidFill>
                  <a:schemeClr val="tx1"/>
                </a:solidFill>
              </a:rPr>
              <a:t>Step 2: </a:t>
            </a:r>
            <a:r>
              <a:rPr lang="en-US" sz="2200" dirty="0">
                <a:solidFill>
                  <a:srgbClr val="00B050"/>
                </a:solidFill>
              </a:rPr>
              <a:t>Access memory</a:t>
            </a:r>
          </a:p>
        </p:txBody>
      </p:sp>
      <p:sp>
        <p:nvSpPr>
          <p:cNvPr id="15" name="Rounded Rectangle 14">
            <a:extLst>
              <a:ext uri="{FF2B5EF4-FFF2-40B4-BE49-F238E27FC236}">
                <a16:creationId xmlns:a16="http://schemas.microsoft.com/office/drawing/2014/main" id="{9813E640-991B-7D4A-909D-1E22312883C9}"/>
              </a:ext>
            </a:extLst>
          </p:cNvPr>
          <p:cNvSpPr/>
          <p:nvPr/>
        </p:nvSpPr>
        <p:spPr>
          <a:xfrm>
            <a:off x="381000" y="3810000"/>
            <a:ext cx="2370138" cy="1219200"/>
          </a:xfrm>
          <a:prstGeom prst="roundRect">
            <a:avLst/>
          </a:prstGeom>
          <a:solidFill>
            <a:schemeClr val="accent1">
              <a:lumMod val="20000"/>
              <a:lumOff val="80000"/>
            </a:schemeClr>
          </a:solidFill>
          <a:ln w="50800">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200" dirty="0">
                <a:solidFill>
                  <a:schemeClr val="tx1"/>
                </a:solidFill>
              </a:rPr>
              <a:t>Step 3: </a:t>
            </a:r>
            <a:r>
              <a:rPr lang="en-US" sz="2200" dirty="0">
                <a:solidFill>
                  <a:srgbClr val="00B050"/>
                </a:solidFill>
              </a:rPr>
              <a:t>Load IR </a:t>
            </a:r>
            <a:r>
              <a:rPr lang="en-US" sz="2200" dirty="0">
                <a:solidFill>
                  <a:schemeClr val="tx1"/>
                </a:solidFill>
              </a:rPr>
              <a:t>with the content of </a:t>
            </a:r>
            <a:r>
              <a:rPr lang="en-US" sz="2200" dirty="0">
                <a:solidFill>
                  <a:srgbClr val="00B050"/>
                </a:solidFill>
              </a:rPr>
              <a:t>MDR</a:t>
            </a:r>
          </a:p>
        </p:txBody>
      </p:sp>
      <p:sp>
        <p:nvSpPr>
          <p:cNvPr id="20" name="Oval 19">
            <a:extLst>
              <a:ext uri="{FF2B5EF4-FFF2-40B4-BE49-F238E27FC236}">
                <a16:creationId xmlns:a16="http://schemas.microsoft.com/office/drawing/2014/main" id="{5B8C109F-3429-0048-A262-4C3DFE50F048}"/>
              </a:ext>
            </a:extLst>
          </p:cNvPr>
          <p:cNvSpPr>
            <a:spLocks noChangeArrowheads="1"/>
          </p:cNvSpPr>
          <p:nvPr/>
        </p:nvSpPr>
        <p:spPr bwMode="auto">
          <a:xfrm>
            <a:off x="3429000" y="3429000"/>
            <a:ext cx="639763" cy="301625"/>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3" name="Oval 22">
            <a:extLst>
              <a:ext uri="{FF2B5EF4-FFF2-40B4-BE49-F238E27FC236}">
                <a16:creationId xmlns:a16="http://schemas.microsoft.com/office/drawing/2014/main" id="{4BC9B485-3561-2344-8C0D-5B2D84574016}"/>
              </a:ext>
            </a:extLst>
          </p:cNvPr>
          <p:cNvSpPr>
            <a:spLocks noChangeArrowheads="1"/>
          </p:cNvSpPr>
          <p:nvPr/>
        </p:nvSpPr>
        <p:spPr bwMode="auto">
          <a:xfrm>
            <a:off x="2819400" y="5630863"/>
            <a:ext cx="404813" cy="327025"/>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4" name="Freeform 23">
            <a:extLst>
              <a:ext uri="{FF2B5EF4-FFF2-40B4-BE49-F238E27FC236}">
                <a16:creationId xmlns:a16="http://schemas.microsoft.com/office/drawing/2014/main" id="{C845F153-199C-3D4E-B73A-5F616D99D6CF}"/>
              </a:ext>
            </a:extLst>
          </p:cNvPr>
          <p:cNvSpPr>
            <a:spLocks/>
          </p:cNvSpPr>
          <p:nvPr/>
        </p:nvSpPr>
        <p:spPr bwMode="auto">
          <a:xfrm>
            <a:off x="2987675" y="5957888"/>
            <a:ext cx="1047750" cy="244475"/>
          </a:xfrm>
          <a:custGeom>
            <a:avLst/>
            <a:gdLst>
              <a:gd name="T0" fmla="*/ 1061600 w 1046375"/>
              <a:gd name="T1" fmla="*/ 238342 h 245097"/>
              <a:gd name="T2" fmla="*/ 0 w 1046375"/>
              <a:gd name="T3" fmla="*/ 229172 h 245097"/>
              <a:gd name="T4" fmla="*/ 0 w 1046375"/>
              <a:gd name="T5" fmla="*/ 0 h 245097"/>
              <a:gd name="T6" fmla="*/ 0 60000 65536"/>
              <a:gd name="T7" fmla="*/ 0 60000 65536"/>
              <a:gd name="T8" fmla="*/ 0 60000 65536"/>
            </a:gdLst>
            <a:ahLst/>
            <a:cxnLst>
              <a:cxn ang="T6">
                <a:pos x="T0" y="T1"/>
              </a:cxn>
              <a:cxn ang="T7">
                <a:pos x="T2" y="T3"/>
              </a:cxn>
              <a:cxn ang="T8">
                <a:pos x="T4" y="T5"/>
              </a:cxn>
            </a:cxnLst>
            <a:rect l="0" t="0" r="r" b="b"/>
            <a:pathLst>
              <a:path w="1046375" h="245097">
                <a:moveTo>
                  <a:pt x="1046375" y="245097"/>
                </a:moveTo>
                <a:lnTo>
                  <a:pt x="0" y="235670"/>
                </a:lnTo>
                <a:lnTo>
                  <a:pt x="0" y="0"/>
                </a:lnTo>
              </a:path>
            </a:pathLst>
          </a:custGeom>
          <a:noFill/>
          <a:ln w="2540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Freeform 5">
            <a:extLst>
              <a:ext uri="{FF2B5EF4-FFF2-40B4-BE49-F238E27FC236}">
                <a16:creationId xmlns:a16="http://schemas.microsoft.com/office/drawing/2014/main" id="{B05C6D45-85BB-6E41-BC9B-C658FB30CA01}"/>
              </a:ext>
            </a:extLst>
          </p:cNvPr>
          <p:cNvSpPr>
            <a:spLocks/>
          </p:cNvSpPr>
          <p:nvPr/>
        </p:nvSpPr>
        <p:spPr bwMode="auto">
          <a:xfrm>
            <a:off x="3025775" y="3760788"/>
            <a:ext cx="708025" cy="1857375"/>
          </a:xfrm>
          <a:custGeom>
            <a:avLst/>
            <a:gdLst>
              <a:gd name="T0" fmla="*/ 0 w 707010"/>
              <a:gd name="T1" fmla="*/ 1860325 h 1857080"/>
              <a:gd name="T2" fmla="*/ 0 w 707010"/>
              <a:gd name="T3" fmla="*/ 1378722 h 1857080"/>
              <a:gd name="T4" fmla="*/ 699102 w 707010"/>
              <a:gd name="T5" fmla="*/ 1378722 h 1857080"/>
              <a:gd name="T6" fmla="*/ 718255 w 707010"/>
              <a:gd name="T7" fmla="*/ 0 h 18570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07010" h="1857080">
                <a:moveTo>
                  <a:pt x="0" y="1857080"/>
                </a:moveTo>
                <a:lnTo>
                  <a:pt x="0" y="1376313"/>
                </a:lnTo>
                <a:lnTo>
                  <a:pt x="688157" y="1376313"/>
                </a:lnTo>
                <a:lnTo>
                  <a:pt x="707010" y="0"/>
                </a:lnTo>
              </a:path>
            </a:pathLst>
          </a:custGeom>
          <a:noFill/>
          <a:ln w="2540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8" name="Group 7">
            <a:extLst>
              <a:ext uri="{FF2B5EF4-FFF2-40B4-BE49-F238E27FC236}">
                <a16:creationId xmlns:a16="http://schemas.microsoft.com/office/drawing/2014/main" id="{F6CF72D2-05FC-1046-B4DB-9F9228849556}"/>
              </a:ext>
            </a:extLst>
          </p:cNvPr>
          <p:cNvGrpSpPr>
            <a:grpSpLocks/>
          </p:cNvGrpSpPr>
          <p:nvPr/>
        </p:nvGrpSpPr>
        <p:grpSpPr bwMode="auto">
          <a:xfrm>
            <a:off x="4081463" y="1112838"/>
            <a:ext cx="2678112" cy="4779962"/>
            <a:chOff x="4081275" y="1112363"/>
            <a:chExt cx="2677744" cy="4780437"/>
          </a:xfrm>
        </p:grpSpPr>
        <p:grpSp>
          <p:nvGrpSpPr>
            <p:cNvPr id="111628" name="Group 4">
              <a:extLst>
                <a:ext uri="{FF2B5EF4-FFF2-40B4-BE49-F238E27FC236}">
                  <a16:creationId xmlns:a16="http://schemas.microsoft.com/office/drawing/2014/main" id="{6DE5F9BB-AD85-3243-A43C-0BD3F4955168}"/>
                </a:ext>
              </a:extLst>
            </p:cNvPr>
            <p:cNvGrpSpPr>
              <a:grpSpLocks/>
            </p:cNvGrpSpPr>
            <p:nvPr/>
          </p:nvGrpSpPr>
          <p:grpSpPr bwMode="auto">
            <a:xfrm>
              <a:off x="4081275" y="1112363"/>
              <a:ext cx="2677744" cy="4780437"/>
              <a:chOff x="4081275" y="1112363"/>
              <a:chExt cx="2677744" cy="4780437"/>
            </a:xfrm>
          </p:grpSpPr>
          <p:sp>
            <p:nvSpPr>
              <p:cNvPr id="111630" name="Oval 17">
                <a:extLst>
                  <a:ext uri="{FF2B5EF4-FFF2-40B4-BE49-F238E27FC236}">
                    <a16:creationId xmlns:a16="http://schemas.microsoft.com/office/drawing/2014/main" id="{01631684-220D-F24F-8601-D5301AFC7A35}"/>
                  </a:ext>
                </a:extLst>
              </p:cNvPr>
              <p:cNvSpPr>
                <a:spLocks noChangeArrowheads="1"/>
              </p:cNvSpPr>
              <p:nvPr/>
            </p:nvSpPr>
            <p:spPr bwMode="auto">
              <a:xfrm>
                <a:off x="4191000" y="1752601"/>
                <a:ext cx="647647" cy="228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11631" name="Oval 18">
                <a:extLst>
                  <a:ext uri="{FF2B5EF4-FFF2-40B4-BE49-F238E27FC236}">
                    <a16:creationId xmlns:a16="http://schemas.microsoft.com/office/drawing/2014/main" id="{3A17A705-8386-BA4C-803D-065537582680}"/>
                  </a:ext>
                </a:extLst>
              </p:cNvPr>
              <p:cNvSpPr>
                <a:spLocks noChangeArrowheads="1"/>
              </p:cNvSpPr>
              <p:nvPr/>
            </p:nvSpPr>
            <p:spPr bwMode="auto">
              <a:xfrm>
                <a:off x="4081275" y="5664200"/>
                <a:ext cx="452625" cy="228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11632" name="Oval 20">
                <a:extLst>
                  <a:ext uri="{FF2B5EF4-FFF2-40B4-BE49-F238E27FC236}">
                    <a16:creationId xmlns:a16="http://schemas.microsoft.com/office/drawing/2014/main" id="{CD98DBBD-16FB-A34F-8558-EAA4C1EAEF5A}"/>
                  </a:ext>
                </a:extLst>
              </p:cNvPr>
              <p:cNvSpPr>
                <a:spLocks noChangeArrowheads="1"/>
              </p:cNvSpPr>
              <p:nvPr/>
            </p:nvSpPr>
            <p:spPr bwMode="auto">
              <a:xfrm>
                <a:off x="4805080" y="1943101"/>
                <a:ext cx="376520" cy="228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11633" name="Freeform 2">
                <a:extLst>
                  <a:ext uri="{FF2B5EF4-FFF2-40B4-BE49-F238E27FC236}">
                    <a16:creationId xmlns:a16="http://schemas.microsoft.com/office/drawing/2014/main" id="{9C06968D-C0E6-5A4B-A846-8075F6924EFD}"/>
                  </a:ext>
                </a:extLst>
              </p:cNvPr>
              <p:cNvSpPr>
                <a:spLocks/>
              </p:cNvSpPr>
              <p:nvPr/>
            </p:nvSpPr>
            <p:spPr bwMode="auto">
              <a:xfrm>
                <a:off x="4326903" y="1112363"/>
                <a:ext cx="2432116" cy="4553146"/>
              </a:xfrm>
              <a:custGeom>
                <a:avLst/>
                <a:gdLst>
                  <a:gd name="T0" fmla="*/ 197963 w 2432116"/>
                  <a:gd name="T1" fmla="*/ 622169 h 4553146"/>
                  <a:gd name="T2" fmla="*/ 207390 w 2432116"/>
                  <a:gd name="T3" fmla="*/ 0 h 4553146"/>
                  <a:gd name="T4" fmla="*/ 2432116 w 2432116"/>
                  <a:gd name="T5" fmla="*/ 0 h 4553146"/>
                  <a:gd name="T6" fmla="*/ 2432116 w 2432116"/>
                  <a:gd name="T7" fmla="*/ 4053526 h 4553146"/>
                  <a:gd name="T8" fmla="*/ 0 w 2432116"/>
                  <a:gd name="T9" fmla="*/ 4044099 h 4553146"/>
                  <a:gd name="T10" fmla="*/ 0 w 2432116"/>
                  <a:gd name="T11" fmla="*/ 4553146 h 45531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32116" h="4553146">
                    <a:moveTo>
                      <a:pt x="197963" y="622169"/>
                    </a:moveTo>
                    <a:lnTo>
                      <a:pt x="207390" y="0"/>
                    </a:lnTo>
                    <a:lnTo>
                      <a:pt x="2432116" y="0"/>
                    </a:lnTo>
                    <a:lnTo>
                      <a:pt x="2432116" y="4053526"/>
                    </a:lnTo>
                    <a:lnTo>
                      <a:pt x="0" y="4044099"/>
                    </a:lnTo>
                    <a:lnTo>
                      <a:pt x="0" y="4553146"/>
                    </a:lnTo>
                  </a:path>
                </a:pathLst>
              </a:custGeom>
              <a:noFill/>
              <a:ln w="2540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1634" name="Freeform 3">
                <a:extLst>
                  <a:ext uri="{FF2B5EF4-FFF2-40B4-BE49-F238E27FC236}">
                    <a16:creationId xmlns:a16="http://schemas.microsoft.com/office/drawing/2014/main" id="{6EE04759-B4D8-2C45-8762-13E63614D530}"/>
                  </a:ext>
                </a:extLst>
              </p:cNvPr>
              <p:cNvSpPr>
                <a:spLocks/>
              </p:cNvSpPr>
              <p:nvPr/>
            </p:nvSpPr>
            <p:spPr bwMode="auto">
              <a:xfrm>
                <a:off x="4666268" y="1989056"/>
                <a:ext cx="339365" cy="584462"/>
              </a:xfrm>
              <a:custGeom>
                <a:avLst/>
                <a:gdLst>
                  <a:gd name="T0" fmla="*/ 329938 w 339365"/>
                  <a:gd name="T1" fmla="*/ 188536 h 584462"/>
                  <a:gd name="T2" fmla="*/ 339365 w 339365"/>
                  <a:gd name="T3" fmla="*/ 584462 h 584462"/>
                  <a:gd name="T4" fmla="*/ 0 w 339365"/>
                  <a:gd name="T5" fmla="*/ 584462 h 584462"/>
                  <a:gd name="T6" fmla="*/ 0 w 339365"/>
                  <a:gd name="T7" fmla="*/ 0 h 5844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9365" h="584462">
                    <a:moveTo>
                      <a:pt x="329938" y="188536"/>
                    </a:moveTo>
                    <a:lnTo>
                      <a:pt x="339365" y="584462"/>
                    </a:lnTo>
                    <a:lnTo>
                      <a:pt x="0" y="584462"/>
                    </a:lnTo>
                    <a:lnTo>
                      <a:pt x="0" y="0"/>
                    </a:lnTo>
                  </a:path>
                </a:pathLst>
              </a:custGeom>
              <a:noFill/>
              <a:ln w="2540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1629" name="Freeform 6">
              <a:extLst>
                <a:ext uri="{FF2B5EF4-FFF2-40B4-BE49-F238E27FC236}">
                  <a16:creationId xmlns:a16="http://schemas.microsoft.com/office/drawing/2014/main" id="{C1823E65-49DA-0842-9563-617843117700}"/>
                </a:ext>
              </a:extLst>
            </p:cNvPr>
            <p:cNvSpPr>
              <a:spLocks/>
            </p:cNvSpPr>
            <p:nvPr/>
          </p:nvSpPr>
          <p:spPr bwMode="auto">
            <a:xfrm>
              <a:off x="4534293" y="1659118"/>
              <a:ext cx="452486" cy="282804"/>
            </a:xfrm>
            <a:custGeom>
              <a:avLst/>
              <a:gdLst>
                <a:gd name="T0" fmla="*/ 0 w 452486"/>
                <a:gd name="T1" fmla="*/ 9426 h 282804"/>
                <a:gd name="T2" fmla="*/ 452486 w 452486"/>
                <a:gd name="T3" fmla="*/ 0 h 282804"/>
                <a:gd name="T4" fmla="*/ 452486 w 452486"/>
                <a:gd name="T5" fmla="*/ 282804 h 282804"/>
                <a:gd name="T6" fmla="*/ 0 60000 65536"/>
                <a:gd name="T7" fmla="*/ 0 60000 65536"/>
                <a:gd name="T8" fmla="*/ 0 60000 65536"/>
              </a:gdLst>
              <a:ahLst/>
              <a:cxnLst>
                <a:cxn ang="T6">
                  <a:pos x="T0" y="T1"/>
                </a:cxn>
                <a:cxn ang="T7">
                  <a:pos x="T2" y="T3"/>
                </a:cxn>
                <a:cxn ang="T8">
                  <a:pos x="T4" y="T5"/>
                </a:cxn>
              </a:cxnLst>
              <a:rect l="0" t="0" r="r" b="b"/>
              <a:pathLst>
                <a:path w="452486" h="282804">
                  <a:moveTo>
                    <a:pt x="0" y="9426"/>
                  </a:moveTo>
                  <a:lnTo>
                    <a:pt x="452486" y="0"/>
                  </a:lnTo>
                  <a:lnTo>
                    <a:pt x="452486" y="282804"/>
                  </a:lnTo>
                </a:path>
              </a:pathLst>
            </a:custGeom>
            <a:noFill/>
            <a:ln w="2540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5" name="TextBox 24">
            <a:extLst>
              <a:ext uri="{FF2B5EF4-FFF2-40B4-BE49-F238E27FC236}">
                <a16:creationId xmlns:a16="http://schemas.microsoft.com/office/drawing/2014/main" id="{0F096B1D-9033-F842-B3EC-2645FFE1A213}"/>
              </a:ext>
            </a:extLst>
          </p:cNvPr>
          <p:cNvSpPr txBox="1"/>
          <p:nvPr/>
        </p:nvSpPr>
        <p:spPr>
          <a:xfrm>
            <a:off x="5943600" y="93269"/>
            <a:ext cx="2694071" cy="215444"/>
          </a:xfrm>
          <a:prstGeom prst="rect">
            <a:avLst/>
          </a:prstGeom>
          <a:noFill/>
        </p:spPr>
        <p:txBody>
          <a:bodyPr wrap="none" lIns="0" tIns="0" rIns="0" bIns="0" rtlCol="0" anchor="t" anchorCtr="0">
            <a:spAutoFit/>
          </a:bodyPr>
          <a:lstStyle/>
          <a:p>
            <a:r>
              <a:rPr lang="en-US" sz="1400" b="0" dirty="0">
                <a:latin typeface="Calibri" panose="020F0502020204030204" pitchFamily="34" charset="0"/>
                <a:cs typeface="Calibri" panose="020F0502020204030204" pitchFamily="34" charset="0"/>
              </a:rPr>
              <a:t>From Prof </a:t>
            </a:r>
            <a:r>
              <a:rPr lang="en-US" sz="1400" b="0" dirty="0" err="1">
                <a:latin typeface="Calibri" panose="020F0502020204030204" pitchFamily="34" charset="0"/>
                <a:cs typeface="Calibri" panose="020F0502020204030204" pitchFamily="34" charset="0"/>
              </a:rPr>
              <a:t>Onur</a:t>
            </a:r>
            <a:r>
              <a:rPr lang="en-US" sz="1400" b="0" dirty="0">
                <a:latin typeface="Calibri" panose="020F0502020204030204" pitchFamily="34" charset="0"/>
                <a:cs typeface="Calibri" panose="020F0502020204030204" pitchFamily="34" charset="0"/>
              </a:rPr>
              <a:t> </a:t>
            </a:r>
            <a:r>
              <a:rPr lang="en-US" sz="1400" b="0" dirty="0" err="1">
                <a:latin typeface="Calibri" panose="020F0502020204030204" pitchFamily="34" charset="0"/>
                <a:cs typeface="Calibri" panose="020F0502020204030204" pitchFamily="34" charset="0"/>
              </a:rPr>
              <a:t>Mutlu’s</a:t>
            </a:r>
            <a:r>
              <a:rPr lang="en-US" sz="1400" b="0" dirty="0">
                <a:latin typeface="Calibri" panose="020F0502020204030204" pitchFamily="34" charset="0"/>
                <a:cs typeface="Calibri" panose="020F0502020204030204" pitchFamily="34" charset="0"/>
              </a:rPr>
              <a:t> presentation</a:t>
            </a:r>
          </a:p>
        </p:txBody>
      </p:sp>
    </p:spTree>
    <p:extLst>
      <p:ext uri="{BB962C8B-B14F-4D97-AF65-F5344CB8AC3E}">
        <p14:creationId xmlns:p14="http://schemas.microsoft.com/office/powerpoint/2010/main" val="389243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down)">
                                      <p:cBhvr>
                                        <p:cTn id="20" dur="500"/>
                                        <p:tgtEl>
                                          <p:spTgt spid="2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down)">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4" grpId="0" animBg="1"/>
      <p:bldP spid="15" grpId="0" animBg="1"/>
      <p:bldP spid="20" grpId="0" animBg="1"/>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2A96D33-794A-3546-96B5-2128B0BD9C18}"/>
              </a:ext>
            </a:extLst>
          </p:cNvPr>
          <p:cNvSpPr>
            <a:spLocks noGrp="1" noChangeArrowheads="1"/>
          </p:cNvSpPr>
          <p:nvPr>
            <p:ph type="title"/>
          </p:nvPr>
        </p:nvSpPr>
        <p:spPr/>
        <p:txBody>
          <a:bodyPr/>
          <a:lstStyle/>
          <a:p>
            <a:r>
              <a:rPr lang="en-US" altLang="en-US" dirty="0"/>
              <a:t>ADD Instruction: </a:t>
            </a:r>
            <a:r>
              <a:rPr lang="en-US" altLang="en-US" dirty="0">
                <a:solidFill>
                  <a:srgbClr val="C00000"/>
                </a:solidFill>
              </a:rPr>
              <a:t>DECODE</a:t>
            </a:r>
          </a:p>
        </p:txBody>
      </p:sp>
      <p:sp>
        <p:nvSpPr>
          <p:cNvPr id="53251" name="Rectangle 3">
            <a:extLst>
              <a:ext uri="{FF2B5EF4-FFF2-40B4-BE49-F238E27FC236}">
                <a16:creationId xmlns:a16="http://schemas.microsoft.com/office/drawing/2014/main" id="{D89CC68D-0ECB-9241-9815-19CF7022755B}"/>
              </a:ext>
            </a:extLst>
          </p:cNvPr>
          <p:cNvSpPr>
            <a:spLocks noGrp="1" noChangeArrowheads="1"/>
          </p:cNvSpPr>
          <p:nvPr>
            <p:ph idx="1"/>
          </p:nvPr>
        </p:nvSpPr>
        <p:spPr>
          <a:xfrm>
            <a:off x="396875" y="1196752"/>
            <a:ext cx="6789739" cy="5184576"/>
          </a:xfrm>
        </p:spPr>
        <p:txBody>
          <a:bodyPr>
            <a:normAutofit/>
          </a:bodyPr>
          <a:lstStyle/>
          <a:p>
            <a:r>
              <a:rPr lang="en-US" altLang="en-US" dirty="0"/>
              <a:t>First identify the </a:t>
            </a:r>
            <a:r>
              <a:rPr lang="en-US" altLang="en-US" dirty="0">
                <a:solidFill>
                  <a:srgbClr val="0070C0"/>
                </a:solidFill>
              </a:rPr>
              <a:t>opcode</a:t>
            </a:r>
          </a:p>
          <a:p>
            <a:pPr lvl="1"/>
            <a:r>
              <a:rPr lang="en-US" altLang="en-US" dirty="0"/>
              <a:t>In LC-3, it is </a:t>
            </a:r>
            <a:r>
              <a:rPr lang="en-US" altLang="en-US" b="1" dirty="0">
                <a:solidFill>
                  <a:srgbClr val="C00000"/>
                </a:solidFill>
              </a:rPr>
              <a:t>4-to-16</a:t>
            </a:r>
            <a:r>
              <a:rPr lang="en-US" altLang="en-US" dirty="0"/>
              <a:t> decoder </a:t>
            </a:r>
          </a:p>
          <a:p>
            <a:pPr lvl="2"/>
            <a:r>
              <a:rPr lang="en-US" altLang="en-US" dirty="0">
                <a:ea typeface="ＭＳ Ｐゴシック" panose="020B0600070205080204" pitchFamily="34" charset="-128"/>
              </a:rPr>
              <a:t>The input is the four bits </a:t>
            </a:r>
            <a:r>
              <a:rPr lang="en-US" altLang="en-US" dirty="0">
                <a:solidFill>
                  <a:srgbClr val="00B050"/>
                </a:solidFill>
                <a:ea typeface="ＭＳ Ｐゴシック" panose="020B0600070205080204" pitchFamily="34" charset="-128"/>
              </a:rPr>
              <a:t>IR[15:12]</a:t>
            </a:r>
          </a:p>
          <a:p>
            <a:pPr lvl="3"/>
            <a:endParaRPr lang="en-US" altLang="en-US" dirty="0">
              <a:solidFill>
                <a:srgbClr val="00B050"/>
              </a:solidFill>
              <a:ea typeface="ＭＳ Ｐゴシック" panose="020B0600070205080204" pitchFamily="34" charset="-128"/>
            </a:endParaRPr>
          </a:p>
          <a:p>
            <a:pPr marL="914400" lvl="2" indent="0">
              <a:buNone/>
            </a:pPr>
            <a:endParaRPr lang="en-US" altLang="en-US" dirty="0"/>
          </a:p>
          <a:p>
            <a:pPr marL="0" indent="0">
              <a:buNone/>
            </a:pPr>
            <a:endParaRPr lang="en-US" altLang="en-US" dirty="0"/>
          </a:p>
          <a:p>
            <a:endParaRPr lang="en-US" altLang="en-US" dirty="0"/>
          </a:p>
          <a:p>
            <a:r>
              <a:rPr lang="en-US" altLang="en-US" dirty="0"/>
              <a:t>Depending on opcode, identify the operands </a:t>
            </a:r>
            <a:br>
              <a:rPr lang="en-US" altLang="en-US" dirty="0"/>
            </a:br>
            <a:r>
              <a:rPr lang="en-US" altLang="en-US" dirty="0"/>
              <a:t>from the remaining bits</a:t>
            </a:r>
          </a:p>
        </p:txBody>
      </p:sp>
      <p:sp>
        <p:nvSpPr>
          <p:cNvPr id="53253" name="Line 5">
            <a:extLst>
              <a:ext uri="{FF2B5EF4-FFF2-40B4-BE49-F238E27FC236}">
                <a16:creationId xmlns:a16="http://schemas.microsoft.com/office/drawing/2014/main" id="{6D5BE6C2-872A-E94B-ABFA-0A4C857A5A61}"/>
              </a:ext>
            </a:extLst>
          </p:cNvPr>
          <p:cNvSpPr>
            <a:spLocks noChangeShapeType="1"/>
          </p:cNvSpPr>
          <p:nvPr/>
        </p:nvSpPr>
        <p:spPr bwMode="auto">
          <a:xfrm>
            <a:off x="8077200" y="19050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4" name="Line 6">
            <a:extLst>
              <a:ext uri="{FF2B5EF4-FFF2-40B4-BE49-F238E27FC236}">
                <a16:creationId xmlns:a16="http://schemas.microsoft.com/office/drawing/2014/main" id="{AE2CAF6F-8E57-A14D-9155-117B92DFA56D}"/>
              </a:ext>
            </a:extLst>
          </p:cNvPr>
          <p:cNvSpPr>
            <a:spLocks noChangeShapeType="1"/>
          </p:cNvSpPr>
          <p:nvPr/>
        </p:nvSpPr>
        <p:spPr bwMode="auto">
          <a:xfrm>
            <a:off x="8101013" y="27432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5" name="Line 7">
            <a:extLst>
              <a:ext uri="{FF2B5EF4-FFF2-40B4-BE49-F238E27FC236}">
                <a16:creationId xmlns:a16="http://schemas.microsoft.com/office/drawing/2014/main" id="{7E28839E-3C91-AC42-B9D8-A57D26C75073}"/>
              </a:ext>
            </a:extLst>
          </p:cNvPr>
          <p:cNvSpPr>
            <a:spLocks noChangeShapeType="1"/>
          </p:cNvSpPr>
          <p:nvPr/>
        </p:nvSpPr>
        <p:spPr bwMode="auto">
          <a:xfrm>
            <a:off x="8077200" y="35814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6" name="Line 8">
            <a:extLst>
              <a:ext uri="{FF2B5EF4-FFF2-40B4-BE49-F238E27FC236}">
                <a16:creationId xmlns:a16="http://schemas.microsoft.com/office/drawing/2014/main" id="{385B9C7E-40AA-3241-A42C-1940A2F6C090}"/>
              </a:ext>
            </a:extLst>
          </p:cNvPr>
          <p:cNvSpPr>
            <a:spLocks noChangeShapeType="1"/>
          </p:cNvSpPr>
          <p:nvPr/>
        </p:nvSpPr>
        <p:spPr bwMode="auto">
          <a:xfrm>
            <a:off x="8056563" y="44196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7" name="Line 9">
            <a:extLst>
              <a:ext uri="{FF2B5EF4-FFF2-40B4-BE49-F238E27FC236}">
                <a16:creationId xmlns:a16="http://schemas.microsoft.com/office/drawing/2014/main" id="{3745C249-59FA-B142-88E5-6511BDE1C5BB}"/>
              </a:ext>
            </a:extLst>
          </p:cNvPr>
          <p:cNvSpPr>
            <a:spLocks noChangeShapeType="1"/>
          </p:cNvSpPr>
          <p:nvPr/>
        </p:nvSpPr>
        <p:spPr bwMode="auto">
          <a:xfrm>
            <a:off x="8070850" y="52578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8" name="Text Box 10">
            <a:extLst>
              <a:ext uri="{FF2B5EF4-FFF2-40B4-BE49-F238E27FC236}">
                <a16:creationId xmlns:a16="http://schemas.microsoft.com/office/drawing/2014/main" id="{857850A2-E62A-454E-9D9C-1C8E7E4BEC60}"/>
              </a:ext>
            </a:extLst>
          </p:cNvPr>
          <p:cNvSpPr txBox="1">
            <a:spLocks noChangeArrowheads="1"/>
          </p:cNvSpPr>
          <p:nvPr/>
        </p:nvSpPr>
        <p:spPr bwMode="auto">
          <a:xfrm>
            <a:off x="7772400" y="31242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EA</a:t>
            </a:r>
          </a:p>
        </p:txBody>
      </p:sp>
      <p:sp>
        <p:nvSpPr>
          <p:cNvPr id="53259" name="Text Box 11">
            <a:extLst>
              <a:ext uri="{FF2B5EF4-FFF2-40B4-BE49-F238E27FC236}">
                <a16:creationId xmlns:a16="http://schemas.microsoft.com/office/drawing/2014/main" id="{278BA73E-4B2C-1A4C-A0E1-25EC3ACD9039}"/>
              </a:ext>
            </a:extLst>
          </p:cNvPr>
          <p:cNvSpPr txBox="1">
            <a:spLocks noChangeArrowheads="1"/>
          </p:cNvSpPr>
          <p:nvPr/>
        </p:nvSpPr>
        <p:spPr bwMode="auto">
          <a:xfrm>
            <a:off x="7772400" y="39624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OP</a:t>
            </a:r>
          </a:p>
        </p:txBody>
      </p:sp>
      <p:sp>
        <p:nvSpPr>
          <p:cNvPr id="53260" name="Text Box 12">
            <a:extLst>
              <a:ext uri="{FF2B5EF4-FFF2-40B4-BE49-F238E27FC236}">
                <a16:creationId xmlns:a16="http://schemas.microsoft.com/office/drawing/2014/main" id="{BD7DAC25-8DD8-CC48-BA3D-F08DF6A9BF45}"/>
              </a:ext>
            </a:extLst>
          </p:cNvPr>
          <p:cNvSpPr txBox="1">
            <a:spLocks noChangeArrowheads="1"/>
          </p:cNvSpPr>
          <p:nvPr/>
        </p:nvSpPr>
        <p:spPr bwMode="auto">
          <a:xfrm>
            <a:off x="7772400" y="48006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EX</a:t>
            </a:r>
          </a:p>
        </p:txBody>
      </p:sp>
      <p:sp>
        <p:nvSpPr>
          <p:cNvPr id="53261" name="Line 13">
            <a:extLst>
              <a:ext uri="{FF2B5EF4-FFF2-40B4-BE49-F238E27FC236}">
                <a16:creationId xmlns:a16="http://schemas.microsoft.com/office/drawing/2014/main" id="{C1836627-B7FD-D049-BAD8-512A06B93938}"/>
              </a:ext>
            </a:extLst>
          </p:cNvPr>
          <p:cNvSpPr>
            <a:spLocks noChangeShapeType="1"/>
          </p:cNvSpPr>
          <p:nvPr/>
        </p:nvSpPr>
        <p:spPr bwMode="auto">
          <a:xfrm>
            <a:off x="8077200" y="60960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2" name="Line 14">
            <a:extLst>
              <a:ext uri="{FF2B5EF4-FFF2-40B4-BE49-F238E27FC236}">
                <a16:creationId xmlns:a16="http://schemas.microsoft.com/office/drawing/2014/main" id="{E7AFAC9E-7A98-3543-A077-0B68B9A75130}"/>
              </a:ext>
            </a:extLst>
          </p:cNvPr>
          <p:cNvSpPr>
            <a:spLocks noChangeShapeType="1"/>
          </p:cNvSpPr>
          <p:nvPr/>
        </p:nvSpPr>
        <p:spPr bwMode="auto">
          <a:xfrm flipH="1">
            <a:off x="7543800" y="6400800"/>
            <a:ext cx="533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3" name="Line 15">
            <a:extLst>
              <a:ext uri="{FF2B5EF4-FFF2-40B4-BE49-F238E27FC236}">
                <a16:creationId xmlns:a16="http://schemas.microsoft.com/office/drawing/2014/main" id="{FE952EF1-0BC2-D343-82F3-3ED45D3A72BE}"/>
              </a:ext>
            </a:extLst>
          </p:cNvPr>
          <p:cNvSpPr>
            <a:spLocks noChangeShapeType="1"/>
          </p:cNvSpPr>
          <p:nvPr/>
        </p:nvSpPr>
        <p:spPr bwMode="auto">
          <a:xfrm flipV="1">
            <a:off x="7543800" y="1143000"/>
            <a:ext cx="0" cy="5257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4" name="Line 16">
            <a:extLst>
              <a:ext uri="{FF2B5EF4-FFF2-40B4-BE49-F238E27FC236}">
                <a16:creationId xmlns:a16="http://schemas.microsoft.com/office/drawing/2014/main" id="{1F0DD7E7-EE46-4749-AAAF-FA3783BB381A}"/>
              </a:ext>
            </a:extLst>
          </p:cNvPr>
          <p:cNvSpPr>
            <a:spLocks noChangeShapeType="1"/>
          </p:cNvSpPr>
          <p:nvPr/>
        </p:nvSpPr>
        <p:spPr bwMode="auto">
          <a:xfrm>
            <a:off x="7543800" y="1143000"/>
            <a:ext cx="533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5" name="Line 17">
            <a:extLst>
              <a:ext uri="{FF2B5EF4-FFF2-40B4-BE49-F238E27FC236}">
                <a16:creationId xmlns:a16="http://schemas.microsoft.com/office/drawing/2014/main" id="{24021E9F-D8BE-E24D-863E-A9FD33CD30CA}"/>
              </a:ext>
            </a:extLst>
          </p:cNvPr>
          <p:cNvSpPr>
            <a:spLocks noChangeShapeType="1"/>
          </p:cNvSpPr>
          <p:nvPr/>
        </p:nvSpPr>
        <p:spPr bwMode="auto">
          <a:xfrm>
            <a:off x="8077200" y="1143000"/>
            <a:ext cx="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6" name="Text Box 18">
            <a:extLst>
              <a:ext uri="{FF2B5EF4-FFF2-40B4-BE49-F238E27FC236}">
                <a16:creationId xmlns:a16="http://schemas.microsoft.com/office/drawing/2014/main" id="{F8D8DEF3-A797-0049-B9E6-EDDD2187DE38}"/>
              </a:ext>
            </a:extLst>
          </p:cNvPr>
          <p:cNvSpPr txBox="1">
            <a:spLocks noChangeArrowheads="1"/>
          </p:cNvSpPr>
          <p:nvPr/>
        </p:nvSpPr>
        <p:spPr bwMode="auto">
          <a:xfrm>
            <a:off x="7772400" y="5638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S</a:t>
            </a:r>
          </a:p>
        </p:txBody>
      </p:sp>
      <p:sp>
        <p:nvSpPr>
          <p:cNvPr id="53267" name="Text Box 19">
            <a:extLst>
              <a:ext uri="{FF2B5EF4-FFF2-40B4-BE49-F238E27FC236}">
                <a16:creationId xmlns:a16="http://schemas.microsoft.com/office/drawing/2014/main" id="{11076313-B0E2-7C44-A572-0020C35D79EB}"/>
              </a:ext>
            </a:extLst>
          </p:cNvPr>
          <p:cNvSpPr txBox="1">
            <a:spLocks noChangeArrowheads="1"/>
          </p:cNvSpPr>
          <p:nvPr/>
        </p:nvSpPr>
        <p:spPr bwMode="auto">
          <a:xfrm>
            <a:off x="7772400" y="1447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F</a:t>
            </a:r>
          </a:p>
        </p:txBody>
      </p:sp>
      <p:sp>
        <p:nvSpPr>
          <p:cNvPr id="53268" name="Text Box 20">
            <a:extLst>
              <a:ext uri="{FF2B5EF4-FFF2-40B4-BE49-F238E27FC236}">
                <a16:creationId xmlns:a16="http://schemas.microsoft.com/office/drawing/2014/main" id="{2E16840A-0CD9-AD4C-AC05-D5176C8C562D}"/>
              </a:ext>
            </a:extLst>
          </p:cNvPr>
          <p:cNvSpPr txBox="1">
            <a:spLocks noChangeArrowheads="1"/>
          </p:cNvSpPr>
          <p:nvPr/>
        </p:nvSpPr>
        <p:spPr bwMode="auto">
          <a:xfrm>
            <a:off x="7772400" y="2286000"/>
            <a:ext cx="685800" cy="466725"/>
          </a:xfrm>
          <a:prstGeom prst="rect">
            <a:avLst/>
          </a:prstGeom>
          <a:solidFill>
            <a:schemeClr val="accent2"/>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b="1">
                <a:solidFill>
                  <a:schemeClr val="bg1"/>
                </a:solidFill>
              </a:rPr>
              <a:t>D</a:t>
            </a:r>
          </a:p>
        </p:txBody>
      </p:sp>
      <p:grpSp>
        <p:nvGrpSpPr>
          <p:cNvPr id="32" name="Group 31">
            <a:extLst>
              <a:ext uri="{FF2B5EF4-FFF2-40B4-BE49-F238E27FC236}">
                <a16:creationId xmlns:a16="http://schemas.microsoft.com/office/drawing/2014/main" id="{C55F013D-4F0D-6449-B678-3FA2F4728270}"/>
              </a:ext>
            </a:extLst>
          </p:cNvPr>
          <p:cNvGrpSpPr>
            <a:grpSpLocks/>
          </p:cNvGrpSpPr>
          <p:nvPr/>
        </p:nvGrpSpPr>
        <p:grpSpPr bwMode="auto">
          <a:xfrm>
            <a:off x="671960" y="2726531"/>
            <a:ext cx="4578350" cy="795338"/>
            <a:chOff x="838200" y="3319046"/>
            <a:chExt cx="4578600" cy="795754"/>
          </a:xfrm>
        </p:grpSpPr>
        <p:sp>
          <p:nvSpPr>
            <p:cNvPr id="33" name="Rectangle 32">
              <a:extLst>
                <a:ext uri="{FF2B5EF4-FFF2-40B4-BE49-F238E27FC236}">
                  <a16:creationId xmlns:a16="http://schemas.microsoft.com/office/drawing/2014/main" id="{3A03080D-B8C2-2B4B-98CF-7E3D9600E324}"/>
                </a:ext>
              </a:extLst>
            </p:cNvPr>
            <p:cNvSpPr/>
            <p:nvPr/>
          </p:nvSpPr>
          <p:spPr bwMode="auto">
            <a:xfrm>
              <a:off x="838200" y="3657361"/>
              <a:ext cx="1079559" cy="457439"/>
            </a:xfrm>
            <a:prstGeom prst="rec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defRPr/>
              </a:pPr>
              <a:r>
                <a:rPr lang="en-US" dirty="0">
                  <a:ea typeface="ＭＳ Ｐゴシック" charset="-128"/>
                </a:rPr>
                <a:t>0 0 0 1</a:t>
              </a:r>
            </a:p>
          </p:txBody>
        </p:sp>
        <p:sp>
          <p:nvSpPr>
            <p:cNvPr id="34" name="Rectangle 33">
              <a:extLst>
                <a:ext uri="{FF2B5EF4-FFF2-40B4-BE49-F238E27FC236}">
                  <a16:creationId xmlns:a16="http://schemas.microsoft.com/office/drawing/2014/main" id="{97D89827-5573-5F42-8F6D-C98E9ADE6F4A}"/>
                </a:ext>
              </a:extLst>
            </p:cNvPr>
            <p:cNvSpPr/>
            <p:nvPr/>
          </p:nvSpPr>
          <p:spPr bwMode="auto">
            <a:xfrm>
              <a:off x="1905058" y="3657361"/>
              <a:ext cx="914450" cy="457439"/>
            </a:xfrm>
            <a:prstGeom prst="rec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defRPr/>
              </a:pPr>
              <a:r>
                <a:rPr lang="en-US" dirty="0">
                  <a:ea typeface="ＭＳ Ｐゴシック" charset="-128"/>
                </a:rPr>
                <a:t>0 0 0</a:t>
              </a:r>
            </a:p>
          </p:txBody>
        </p:sp>
        <p:sp>
          <p:nvSpPr>
            <p:cNvPr id="35" name="Rectangle 34">
              <a:extLst>
                <a:ext uri="{FF2B5EF4-FFF2-40B4-BE49-F238E27FC236}">
                  <a16:creationId xmlns:a16="http://schemas.microsoft.com/office/drawing/2014/main" id="{86AC7E44-F67A-434B-A134-F0B80B723D23}"/>
                </a:ext>
              </a:extLst>
            </p:cNvPr>
            <p:cNvSpPr/>
            <p:nvPr/>
          </p:nvSpPr>
          <p:spPr bwMode="auto">
            <a:xfrm>
              <a:off x="2819508" y="3657361"/>
              <a:ext cx="914450" cy="457439"/>
            </a:xfrm>
            <a:prstGeom prst="rec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defRPr/>
              </a:pPr>
              <a:r>
                <a:rPr lang="en-US" dirty="0">
                  <a:ea typeface="ＭＳ Ｐゴシック" charset="-128"/>
                </a:rPr>
                <a:t>0 0 1</a:t>
              </a:r>
            </a:p>
          </p:txBody>
        </p:sp>
        <p:sp>
          <p:nvSpPr>
            <p:cNvPr id="36" name="Rectangle 35">
              <a:extLst>
                <a:ext uri="{FF2B5EF4-FFF2-40B4-BE49-F238E27FC236}">
                  <a16:creationId xmlns:a16="http://schemas.microsoft.com/office/drawing/2014/main" id="{78429BB0-6715-914F-99F0-3F2BEBB26AA4}"/>
                </a:ext>
              </a:extLst>
            </p:cNvPr>
            <p:cNvSpPr/>
            <p:nvPr/>
          </p:nvSpPr>
          <p:spPr bwMode="auto">
            <a:xfrm>
              <a:off x="3713320" y="3657361"/>
              <a:ext cx="328630" cy="457439"/>
            </a:xfrm>
            <a:prstGeom prst="rec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defRPr/>
              </a:pPr>
              <a:r>
                <a:rPr lang="en-US" dirty="0">
                  <a:ea typeface="ＭＳ Ｐゴシック" charset="-128"/>
                </a:rPr>
                <a:t>0</a:t>
              </a:r>
            </a:p>
          </p:txBody>
        </p:sp>
        <p:sp>
          <p:nvSpPr>
            <p:cNvPr id="37" name="Rectangle 36">
              <a:extLst>
                <a:ext uri="{FF2B5EF4-FFF2-40B4-BE49-F238E27FC236}">
                  <a16:creationId xmlns:a16="http://schemas.microsoft.com/office/drawing/2014/main" id="{D11B565E-DAEB-6A4B-AD7F-13011DA158B6}"/>
                </a:ext>
              </a:extLst>
            </p:cNvPr>
            <p:cNvSpPr/>
            <p:nvPr/>
          </p:nvSpPr>
          <p:spPr bwMode="auto">
            <a:xfrm>
              <a:off x="4041949" y="3657361"/>
              <a:ext cx="606458" cy="457439"/>
            </a:xfrm>
            <a:prstGeom prst="rec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defRPr/>
              </a:pPr>
              <a:r>
                <a:rPr lang="en-US" dirty="0">
                  <a:ea typeface="ＭＳ Ｐゴシック" charset="-128"/>
                </a:rPr>
                <a:t>0 0</a:t>
              </a:r>
            </a:p>
          </p:txBody>
        </p:sp>
        <p:sp>
          <p:nvSpPr>
            <p:cNvPr id="38" name="Rectangle 37">
              <a:extLst>
                <a:ext uri="{FF2B5EF4-FFF2-40B4-BE49-F238E27FC236}">
                  <a16:creationId xmlns:a16="http://schemas.microsoft.com/office/drawing/2014/main" id="{29758846-F86B-0041-BF77-A78FA0765563}"/>
                </a:ext>
              </a:extLst>
            </p:cNvPr>
            <p:cNvSpPr/>
            <p:nvPr/>
          </p:nvSpPr>
          <p:spPr bwMode="auto">
            <a:xfrm>
              <a:off x="4502350" y="3657361"/>
              <a:ext cx="914450" cy="457439"/>
            </a:xfrm>
            <a:prstGeom prst="rec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defRPr/>
              </a:pPr>
              <a:r>
                <a:rPr lang="en-US" dirty="0">
                  <a:ea typeface="ＭＳ Ｐゴシック" charset="-128"/>
                </a:rPr>
                <a:t>0 1 0</a:t>
              </a:r>
            </a:p>
          </p:txBody>
        </p:sp>
        <p:sp>
          <p:nvSpPr>
            <p:cNvPr id="39" name="TextBox 64">
              <a:extLst>
                <a:ext uri="{FF2B5EF4-FFF2-40B4-BE49-F238E27FC236}">
                  <a16:creationId xmlns:a16="http://schemas.microsoft.com/office/drawing/2014/main" id="{B26DF3BA-B64A-FA41-B23D-9EEF518425E5}"/>
                </a:ext>
              </a:extLst>
            </p:cNvPr>
            <p:cNvSpPr txBox="1">
              <a:spLocks noChangeArrowheads="1"/>
            </p:cNvSpPr>
            <p:nvPr/>
          </p:nvSpPr>
          <p:spPr bwMode="auto">
            <a:xfrm>
              <a:off x="838200" y="3319046"/>
              <a:ext cx="1066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600"/>
                <a:t>OP</a:t>
              </a:r>
            </a:p>
          </p:txBody>
        </p:sp>
        <p:sp>
          <p:nvSpPr>
            <p:cNvPr id="40" name="TextBox 65">
              <a:extLst>
                <a:ext uri="{FF2B5EF4-FFF2-40B4-BE49-F238E27FC236}">
                  <a16:creationId xmlns:a16="http://schemas.microsoft.com/office/drawing/2014/main" id="{DF5B4392-2245-354D-B2ED-D9B65176D888}"/>
                </a:ext>
              </a:extLst>
            </p:cNvPr>
            <p:cNvSpPr txBox="1">
              <a:spLocks noChangeArrowheads="1"/>
            </p:cNvSpPr>
            <p:nvPr/>
          </p:nvSpPr>
          <p:spPr bwMode="auto">
            <a:xfrm>
              <a:off x="1905000" y="3319046"/>
              <a:ext cx="914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600"/>
                <a:t>DR</a:t>
              </a:r>
            </a:p>
          </p:txBody>
        </p:sp>
        <p:sp>
          <p:nvSpPr>
            <p:cNvPr id="41" name="TextBox 66">
              <a:extLst>
                <a:ext uri="{FF2B5EF4-FFF2-40B4-BE49-F238E27FC236}">
                  <a16:creationId xmlns:a16="http://schemas.microsoft.com/office/drawing/2014/main" id="{D59E3423-BB67-AA4F-A8D9-E6FAF3273765}"/>
                </a:ext>
              </a:extLst>
            </p:cNvPr>
            <p:cNvSpPr txBox="1">
              <a:spLocks noChangeArrowheads="1"/>
            </p:cNvSpPr>
            <p:nvPr/>
          </p:nvSpPr>
          <p:spPr bwMode="auto">
            <a:xfrm>
              <a:off x="2819400" y="3319046"/>
              <a:ext cx="914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600"/>
                <a:t>SR1</a:t>
              </a:r>
            </a:p>
          </p:txBody>
        </p:sp>
        <p:sp>
          <p:nvSpPr>
            <p:cNvPr id="42" name="TextBox 67">
              <a:extLst>
                <a:ext uri="{FF2B5EF4-FFF2-40B4-BE49-F238E27FC236}">
                  <a16:creationId xmlns:a16="http://schemas.microsoft.com/office/drawing/2014/main" id="{90A4F240-FAE6-C047-B84A-9583AF9F4078}"/>
                </a:ext>
              </a:extLst>
            </p:cNvPr>
            <p:cNvSpPr txBox="1">
              <a:spLocks noChangeArrowheads="1"/>
            </p:cNvSpPr>
            <p:nvPr/>
          </p:nvSpPr>
          <p:spPr bwMode="auto">
            <a:xfrm>
              <a:off x="4502400" y="3319046"/>
              <a:ext cx="914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600"/>
                <a:t>SR2</a:t>
              </a:r>
            </a:p>
          </p:txBody>
        </p:sp>
      </p:grpSp>
      <p:sp>
        <p:nvSpPr>
          <p:cNvPr id="43" name="Oval 42">
            <a:extLst>
              <a:ext uri="{FF2B5EF4-FFF2-40B4-BE49-F238E27FC236}">
                <a16:creationId xmlns:a16="http://schemas.microsoft.com/office/drawing/2014/main" id="{1B260610-90D8-A94E-98A3-9E76BF654193}"/>
              </a:ext>
            </a:extLst>
          </p:cNvPr>
          <p:cNvSpPr/>
          <p:nvPr/>
        </p:nvSpPr>
        <p:spPr bwMode="auto">
          <a:xfrm>
            <a:off x="496392" y="2726531"/>
            <a:ext cx="1329601" cy="1034752"/>
          </a:xfrm>
          <a:prstGeom prst="ellipse">
            <a:avLst/>
          </a:prstGeom>
          <a:no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Tree>
    <p:extLst>
      <p:ext uri="{BB962C8B-B14F-4D97-AF65-F5344CB8AC3E}">
        <p14:creationId xmlns:p14="http://schemas.microsoft.com/office/powerpoint/2010/main" val="20928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a:extLst>
              <a:ext uri="{FF2B5EF4-FFF2-40B4-BE49-F238E27FC236}">
                <a16:creationId xmlns:a16="http://schemas.microsoft.com/office/drawing/2014/main" id="{4E2AF855-AA84-0346-BF2D-9A54EC7B4719}"/>
              </a:ext>
            </a:extLst>
          </p:cNvPr>
          <p:cNvSpPr>
            <a:spLocks noGrp="1" noChangeArrowheads="1"/>
          </p:cNvSpPr>
          <p:nvPr>
            <p:ph type="title"/>
          </p:nvPr>
        </p:nvSpPr>
        <p:spPr/>
        <p:txBody>
          <a:bodyPr anchor="ctr"/>
          <a:lstStyle/>
          <a:p>
            <a:r>
              <a:rPr lang="en-US" altLang="en-US" dirty="0">
                <a:ea typeface="ＭＳ Ｐゴシック" panose="020B0600070205080204" pitchFamily="34" charset="-128"/>
              </a:rPr>
              <a:t>ADD Instruction: DECODE</a:t>
            </a:r>
          </a:p>
        </p:txBody>
      </p:sp>
      <p:grpSp>
        <p:nvGrpSpPr>
          <p:cNvPr id="114691" name="Group 6">
            <a:extLst>
              <a:ext uri="{FF2B5EF4-FFF2-40B4-BE49-F238E27FC236}">
                <a16:creationId xmlns:a16="http://schemas.microsoft.com/office/drawing/2014/main" id="{7C58E057-FD04-0A4C-BEDB-0742B3B1DF8D}"/>
              </a:ext>
            </a:extLst>
          </p:cNvPr>
          <p:cNvGrpSpPr>
            <a:grpSpLocks/>
          </p:cNvGrpSpPr>
          <p:nvPr/>
        </p:nvGrpSpPr>
        <p:grpSpPr bwMode="auto">
          <a:xfrm>
            <a:off x="2185988" y="914400"/>
            <a:ext cx="4772025" cy="5943600"/>
            <a:chOff x="2185616" y="914400"/>
            <a:chExt cx="4772768" cy="5943600"/>
          </a:xfrm>
        </p:grpSpPr>
        <p:pic>
          <p:nvPicPr>
            <p:cNvPr id="114695" name="Picture 2">
              <a:extLst>
                <a:ext uri="{FF2B5EF4-FFF2-40B4-BE49-F238E27FC236}">
                  <a16:creationId xmlns:a16="http://schemas.microsoft.com/office/drawing/2014/main" id="{13C019B5-8B88-DB40-9E7F-08702C5CF7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85616" y="914400"/>
              <a:ext cx="477276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6" name="Rectangle 4">
              <a:extLst>
                <a:ext uri="{FF2B5EF4-FFF2-40B4-BE49-F238E27FC236}">
                  <a16:creationId xmlns:a16="http://schemas.microsoft.com/office/drawing/2014/main" id="{114BEE87-61D3-8F4D-9167-29A9D61C23C3}"/>
                </a:ext>
              </a:extLst>
            </p:cNvPr>
            <p:cNvSpPr>
              <a:spLocks noChangeArrowheads="1"/>
            </p:cNvSpPr>
            <p:nvPr/>
          </p:nvSpPr>
          <p:spPr bwMode="auto">
            <a:xfrm>
              <a:off x="3276600" y="1600200"/>
              <a:ext cx="1905000" cy="2819400"/>
            </a:xfrm>
            <a:prstGeom prst="rect">
              <a:avLst/>
            </a:prstGeom>
            <a:solidFill>
              <a:srgbClr val="FF000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14697" name="Rectangle 9">
              <a:extLst>
                <a:ext uri="{FF2B5EF4-FFF2-40B4-BE49-F238E27FC236}">
                  <a16:creationId xmlns:a16="http://schemas.microsoft.com/office/drawing/2014/main" id="{FFBDD09C-70F9-4245-996A-21DFAE7CEC42}"/>
                </a:ext>
              </a:extLst>
            </p:cNvPr>
            <p:cNvSpPr>
              <a:spLocks noChangeArrowheads="1"/>
            </p:cNvSpPr>
            <p:nvPr/>
          </p:nvSpPr>
          <p:spPr bwMode="auto">
            <a:xfrm>
              <a:off x="5181600" y="1600200"/>
              <a:ext cx="1600200" cy="2819400"/>
            </a:xfrm>
            <a:prstGeom prst="rect">
              <a:avLst/>
            </a:prstGeom>
            <a:solidFill>
              <a:srgbClr val="00B0F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14698" name="Rectangle 10">
              <a:extLst>
                <a:ext uri="{FF2B5EF4-FFF2-40B4-BE49-F238E27FC236}">
                  <a16:creationId xmlns:a16="http://schemas.microsoft.com/office/drawing/2014/main" id="{A7849054-FEA4-7F4B-A600-523BCBD378EE}"/>
                </a:ext>
              </a:extLst>
            </p:cNvPr>
            <p:cNvSpPr>
              <a:spLocks noChangeArrowheads="1"/>
            </p:cNvSpPr>
            <p:nvPr/>
          </p:nvSpPr>
          <p:spPr bwMode="auto">
            <a:xfrm>
              <a:off x="3200400" y="5829300"/>
              <a:ext cx="914400" cy="647700"/>
            </a:xfrm>
            <a:prstGeom prst="rect">
              <a:avLst/>
            </a:prstGeom>
            <a:solidFill>
              <a:srgbClr val="00B05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 name="Rectangle 11">
              <a:extLst>
                <a:ext uri="{FF2B5EF4-FFF2-40B4-BE49-F238E27FC236}">
                  <a16:creationId xmlns:a16="http://schemas.microsoft.com/office/drawing/2014/main" id="{02F57620-4830-AD46-959C-3E7FBBD3AA41}"/>
                </a:ext>
              </a:extLst>
            </p:cNvPr>
            <p:cNvSpPr/>
            <p:nvPr/>
          </p:nvSpPr>
          <p:spPr bwMode="auto">
            <a:xfrm>
              <a:off x="4953059" y="5867400"/>
              <a:ext cx="914542" cy="609600"/>
            </a:xfrm>
            <a:prstGeom prst="rect">
              <a:avLst/>
            </a:prstGeom>
            <a:solidFill>
              <a:schemeClr val="accent1">
                <a:lumMod val="60000"/>
                <a:lumOff val="4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sp>
          <p:nvSpPr>
            <p:cNvPr id="13" name="Rectangle 12">
              <a:extLst>
                <a:ext uri="{FF2B5EF4-FFF2-40B4-BE49-F238E27FC236}">
                  <a16:creationId xmlns:a16="http://schemas.microsoft.com/office/drawing/2014/main" id="{FDAA2B7F-C12A-F342-AC0D-C485E8C47B91}"/>
                </a:ext>
              </a:extLst>
            </p:cNvPr>
            <p:cNvSpPr/>
            <p:nvPr/>
          </p:nvSpPr>
          <p:spPr bwMode="auto">
            <a:xfrm>
              <a:off x="5943813" y="5892800"/>
              <a:ext cx="914542" cy="609600"/>
            </a:xfrm>
            <a:prstGeom prst="rect">
              <a:avLst/>
            </a:prstGeom>
            <a:solidFill>
              <a:schemeClr val="accent5">
                <a:lumMod val="5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grpSp>
      <p:sp>
        <p:nvSpPr>
          <p:cNvPr id="16" name="Rounded Rectangle 15">
            <a:extLst>
              <a:ext uri="{FF2B5EF4-FFF2-40B4-BE49-F238E27FC236}">
                <a16:creationId xmlns:a16="http://schemas.microsoft.com/office/drawing/2014/main" id="{BC47519B-F8FD-5A46-B685-2234AF26943A}"/>
              </a:ext>
            </a:extLst>
          </p:cNvPr>
          <p:cNvSpPr/>
          <p:nvPr/>
        </p:nvSpPr>
        <p:spPr>
          <a:xfrm>
            <a:off x="392113" y="1828800"/>
            <a:ext cx="2368550" cy="1587500"/>
          </a:xfrm>
          <a:prstGeom prst="roundRect">
            <a:avLst/>
          </a:prstGeom>
          <a:solidFill>
            <a:schemeClr val="accent1">
              <a:lumMod val="20000"/>
              <a:lumOff val="80000"/>
            </a:schemeClr>
          </a:solidFill>
          <a:ln w="50800">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200" dirty="0">
                <a:solidFill>
                  <a:schemeClr val="tx1"/>
                </a:solidFill>
              </a:rPr>
              <a:t>DECODE </a:t>
            </a:r>
            <a:r>
              <a:rPr lang="en-US" sz="2200" dirty="0">
                <a:solidFill>
                  <a:srgbClr val="00B050"/>
                </a:solidFill>
              </a:rPr>
              <a:t>identifies the instruction</a:t>
            </a:r>
            <a:r>
              <a:rPr lang="en-US" sz="2200" dirty="0">
                <a:solidFill>
                  <a:schemeClr val="tx1"/>
                </a:solidFill>
              </a:rPr>
              <a:t> to be processed</a:t>
            </a:r>
            <a:endParaRPr lang="en-US" sz="2200" dirty="0">
              <a:solidFill>
                <a:srgbClr val="00B050"/>
              </a:solidFill>
            </a:endParaRPr>
          </a:p>
        </p:txBody>
      </p:sp>
      <p:sp>
        <p:nvSpPr>
          <p:cNvPr id="18" name="Oval 17">
            <a:extLst>
              <a:ext uri="{FF2B5EF4-FFF2-40B4-BE49-F238E27FC236}">
                <a16:creationId xmlns:a16="http://schemas.microsoft.com/office/drawing/2014/main" id="{EFCAEDE2-9893-D445-A6DE-8AEB37F197FB}"/>
              </a:ext>
            </a:extLst>
          </p:cNvPr>
          <p:cNvSpPr>
            <a:spLocks noChangeArrowheads="1"/>
          </p:cNvSpPr>
          <p:nvPr/>
        </p:nvSpPr>
        <p:spPr bwMode="auto">
          <a:xfrm>
            <a:off x="3429000" y="3416300"/>
            <a:ext cx="403225" cy="327025"/>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 name="Freeform 1">
            <a:extLst>
              <a:ext uri="{FF2B5EF4-FFF2-40B4-BE49-F238E27FC236}">
                <a16:creationId xmlns:a16="http://schemas.microsoft.com/office/drawing/2014/main" id="{ECFA2EE2-7BE2-5047-8AE1-CD64D316F06B}"/>
              </a:ext>
            </a:extLst>
          </p:cNvPr>
          <p:cNvSpPr>
            <a:spLocks/>
          </p:cNvSpPr>
          <p:nvPr/>
        </p:nvSpPr>
        <p:spPr bwMode="auto">
          <a:xfrm>
            <a:off x="3629025" y="3195638"/>
            <a:ext cx="792163" cy="207962"/>
          </a:xfrm>
          <a:custGeom>
            <a:avLst/>
            <a:gdLst>
              <a:gd name="T0" fmla="*/ 0 w 791851"/>
              <a:gd name="T1" fmla="*/ 213780 h 207389"/>
              <a:gd name="T2" fmla="*/ 0 w 791851"/>
              <a:gd name="T3" fmla="*/ 0 h 207389"/>
              <a:gd name="T4" fmla="*/ 795289 w 791851"/>
              <a:gd name="T5" fmla="*/ 0 h 207389"/>
              <a:gd name="T6" fmla="*/ 0 60000 65536"/>
              <a:gd name="T7" fmla="*/ 0 60000 65536"/>
              <a:gd name="T8" fmla="*/ 0 60000 65536"/>
            </a:gdLst>
            <a:ahLst/>
            <a:cxnLst>
              <a:cxn ang="T6">
                <a:pos x="T0" y="T1"/>
              </a:cxn>
              <a:cxn ang="T7">
                <a:pos x="T2" y="T3"/>
              </a:cxn>
              <a:cxn ang="T8">
                <a:pos x="T4" y="T5"/>
              </a:cxn>
            </a:cxnLst>
            <a:rect l="0" t="0" r="r" b="b"/>
            <a:pathLst>
              <a:path w="791851" h="207389">
                <a:moveTo>
                  <a:pt x="0" y="207389"/>
                </a:moveTo>
                <a:lnTo>
                  <a:pt x="0" y="0"/>
                </a:lnTo>
                <a:lnTo>
                  <a:pt x="791851" y="0"/>
                </a:lnTo>
              </a:path>
            </a:pathLst>
          </a:custGeom>
          <a:noFill/>
          <a:ln w="2540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TextBox 13">
            <a:extLst>
              <a:ext uri="{FF2B5EF4-FFF2-40B4-BE49-F238E27FC236}">
                <a16:creationId xmlns:a16="http://schemas.microsoft.com/office/drawing/2014/main" id="{C18EAB63-01AB-F446-A7A1-02A863D8A2D5}"/>
              </a:ext>
            </a:extLst>
          </p:cNvPr>
          <p:cNvSpPr txBox="1"/>
          <p:nvPr/>
        </p:nvSpPr>
        <p:spPr>
          <a:xfrm>
            <a:off x="6228184" y="70078"/>
            <a:ext cx="2694071" cy="215444"/>
          </a:xfrm>
          <a:prstGeom prst="rect">
            <a:avLst/>
          </a:prstGeom>
          <a:noFill/>
        </p:spPr>
        <p:txBody>
          <a:bodyPr wrap="none" lIns="0" tIns="0" rIns="0" bIns="0" rtlCol="0" anchor="t" anchorCtr="0">
            <a:spAutoFit/>
          </a:bodyPr>
          <a:lstStyle/>
          <a:p>
            <a:r>
              <a:rPr lang="en-US" sz="1400" b="0" dirty="0">
                <a:latin typeface="Calibri" panose="020F0502020204030204" pitchFamily="34" charset="0"/>
                <a:cs typeface="Calibri" panose="020F0502020204030204" pitchFamily="34" charset="0"/>
              </a:rPr>
              <a:t>From Prof </a:t>
            </a:r>
            <a:r>
              <a:rPr lang="en-US" sz="1400" b="0" dirty="0" err="1">
                <a:latin typeface="Calibri" panose="020F0502020204030204" pitchFamily="34" charset="0"/>
                <a:cs typeface="Calibri" panose="020F0502020204030204" pitchFamily="34" charset="0"/>
              </a:rPr>
              <a:t>Onur</a:t>
            </a:r>
            <a:r>
              <a:rPr lang="en-US" sz="1400" b="0" dirty="0">
                <a:latin typeface="Calibri" panose="020F0502020204030204" pitchFamily="34" charset="0"/>
                <a:cs typeface="Calibri" panose="020F0502020204030204" pitchFamily="34" charset="0"/>
              </a:rPr>
              <a:t> </a:t>
            </a:r>
            <a:r>
              <a:rPr lang="en-US" sz="1400" b="0" dirty="0" err="1">
                <a:latin typeface="Calibri" panose="020F0502020204030204" pitchFamily="34" charset="0"/>
                <a:cs typeface="Calibri" panose="020F0502020204030204" pitchFamily="34" charset="0"/>
              </a:rPr>
              <a:t>Mutlu’s</a:t>
            </a:r>
            <a:r>
              <a:rPr lang="en-US" sz="1400" b="0" dirty="0">
                <a:latin typeface="Calibri" panose="020F0502020204030204" pitchFamily="34" charset="0"/>
                <a:cs typeface="Calibri" panose="020F0502020204030204" pitchFamily="34" charset="0"/>
              </a:rPr>
              <a:t> presentation</a:t>
            </a:r>
          </a:p>
        </p:txBody>
      </p:sp>
    </p:spTree>
    <p:extLst>
      <p:ext uri="{BB962C8B-B14F-4D97-AF65-F5344CB8AC3E}">
        <p14:creationId xmlns:p14="http://schemas.microsoft.com/office/powerpoint/2010/main" val="4088003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par>
                                <p:cTn id="12" presetID="22" presetClass="entr" presetSubtype="4"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488E3EFF-B7F6-5946-9869-29C2C0686B08}"/>
              </a:ext>
            </a:extLst>
          </p:cNvPr>
          <p:cNvSpPr>
            <a:spLocks noGrp="1" noChangeArrowheads="1"/>
          </p:cNvSpPr>
          <p:nvPr>
            <p:ph type="title"/>
          </p:nvPr>
        </p:nvSpPr>
        <p:spPr/>
        <p:txBody>
          <a:bodyPr/>
          <a:lstStyle/>
          <a:p>
            <a:r>
              <a:rPr lang="en-US" altLang="en-US" sz="3200" dirty="0"/>
              <a:t>ADD Instruction: </a:t>
            </a:r>
            <a:r>
              <a:rPr lang="en-US" altLang="en-US" sz="3200" dirty="0">
                <a:solidFill>
                  <a:srgbClr val="C00000"/>
                </a:solidFill>
              </a:rPr>
              <a:t>EVALUATE ADDRESS</a:t>
            </a:r>
          </a:p>
        </p:txBody>
      </p:sp>
      <p:sp>
        <p:nvSpPr>
          <p:cNvPr id="54275" name="Rectangle 3">
            <a:extLst>
              <a:ext uri="{FF2B5EF4-FFF2-40B4-BE49-F238E27FC236}">
                <a16:creationId xmlns:a16="http://schemas.microsoft.com/office/drawing/2014/main" id="{1AD757CF-CCB4-5C4B-B457-BCD8077174CA}"/>
              </a:ext>
            </a:extLst>
          </p:cNvPr>
          <p:cNvSpPr>
            <a:spLocks noGrp="1" noChangeArrowheads="1"/>
          </p:cNvSpPr>
          <p:nvPr>
            <p:ph idx="1"/>
          </p:nvPr>
        </p:nvSpPr>
        <p:spPr>
          <a:xfrm>
            <a:off x="396875" y="1196752"/>
            <a:ext cx="6789739" cy="3024336"/>
          </a:xfrm>
        </p:spPr>
        <p:txBody>
          <a:bodyPr/>
          <a:lstStyle/>
          <a:p>
            <a:r>
              <a:rPr lang="en-US" altLang="en-US" dirty="0">
                <a:solidFill>
                  <a:srgbClr val="00B050"/>
                </a:solidFill>
                <a:ea typeface="ＭＳ Ｐゴシック" panose="020B0600070205080204" pitchFamily="34" charset="-128"/>
              </a:rPr>
              <a:t>Computes the address of the memory location that is needed to process the instruction</a:t>
            </a:r>
          </a:p>
          <a:p>
            <a:r>
              <a:rPr lang="en-US" altLang="en-US" dirty="0">
                <a:solidFill>
                  <a:srgbClr val="0070C0"/>
                </a:solidFill>
                <a:ea typeface="ＭＳ Ｐゴシック" panose="020B0600070205080204" pitchFamily="34" charset="-128"/>
              </a:rPr>
              <a:t>ADD instruction has operands in registers </a:t>
            </a:r>
          </a:p>
          <a:p>
            <a:pPr marL="0" indent="0">
              <a:buNone/>
            </a:pPr>
            <a:endParaRPr lang="en-US" altLang="en-US" dirty="0">
              <a:ea typeface="ＭＳ Ｐゴシック" panose="020B0600070205080204" pitchFamily="34" charset="-128"/>
            </a:endParaRPr>
          </a:p>
          <a:p>
            <a:endParaRPr lang="en-US" altLang="en-US" dirty="0"/>
          </a:p>
          <a:p>
            <a:r>
              <a:rPr lang="en-US" altLang="en-US" sz="2000" dirty="0"/>
              <a:t>This step is not necessary in ADD</a:t>
            </a:r>
            <a:endParaRPr lang="de-CH" altLang="en-US" sz="2000" dirty="0"/>
          </a:p>
          <a:p>
            <a:pPr marL="0" indent="0">
              <a:buNone/>
            </a:pPr>
            <a:endParaRPr lang="en-US" altLang="en-US" dirty="0"/>
          </a:p>
        </p:txBody>
      </p:sp>
      <p:sp>
        <p:nvSpPr>
          <p:cNvPr id="54277" name="Line 5">
            <a:extLst>
              <a:ext uri="{FF2B5EF4-FFF2-40B4-BE49-F238E27FC236}">
                <a16:creationId xmlns:a16="http://schemas.microsoft.com/office/drawing/2014/main" id="{4F005DEE-4701-5D49-84C9-40FC83D47C81}"/>
              </a:ext>
            </a:extLst>
          </p:cNvPr>
          <p:cNvSpPr>
            <a:spLocks noChangeShapeType="1"/>
          </p:cNvSpPr>
          <p:nvPr/>
        </p:nvSpPr>
        <p:spPr bwMode="auto">
          <a:xfrm>
            <a:off x="8077200" y="19050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8" name="Line 6">
            <a:extLst>
              <a:ext uri="{FF2B5EF4-FFF2-40B4-BE49-F238E27FC236}">
                <a16:creationId xmlns:a16="http://schemas.microsoft.com/office/drawing/2014/main" id="{E5ABC906-D0C9-274E-8636-E01C2D507289}"/>
              </a:ext>
            </a:extLst>
          </p:cNvPr>
          <p:cNvSpPr>
            <a:spLocks noChangeShapeType="1"/>
          </p:cNvSpPr>
          <p:nvPr/>
        </p:nvSpPr>
        <p:spPr bwMode="auto">
          <a:xfrm>
            <a:off x="8101013" y="27432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9" name="Line 7">
            <a:extLst>
              <a:ext uri="{FF2B5EF4-FFF2-40B4-BE49-F238E27FC236}">
                <a16:creationId xmlns:a16="http://schemas.microsoft.com/office/drawing/2014/main" id="{E27E2EEA-CF83-1D40-ABDA-23ACF75A9D69}"/>
              </a:ext>
            </a:extLst>
          </p:cNvPr>
          <p:cNvSpPr>
            <a:spLocks noChangeShapeType="1"/>
          </p:cNvSpPr>
          <p:nvPr/>
        </p:nvSpPr>
        <p:spPr bwMode="auto">
          <a:xfrm>
            <a:off x="8077200" y="35814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0" name="Line 8">
            <a:extLst>
              <a:ext uri="{FF2B5EF4-FFF2-40B4-BE49-F238E27FC236}">
                <a16:creationId xmlns:a16="http://schemas.microsoft.com/office/drawing/2014/main" id="{A1FBA36E-B1B9-E546-AA74-947A462A42A7}"/>
              </a:ext>
            </a:extLst>
          </p:cNvPr>
          <p:cNvSpPr>
            <a:spLocks noChangeShapeType="1"/>
          </p:cNvSpPr>
          <p:nvPr/>
        </p:nvSpPr>
        <p:spPr bwMode="auto">
          <a:xfrm>
            <a:off x="8056563" y="44196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1" name="Line 9">
            <a:extLst>
              <a:ext uri="{FF2B5EF4-FFF2-40B4-BE49-F238E27FC236}">
                <a16:creationId xmlns:a16="http://schemas.microsoft.com/office/drawing/2014/main" id="{382FFE62-4CA0-A04E-BC60-551F143AA24A}"/>
              </a:ext>
            </a:extLst>
          </p:cNvPr>
          <p:cNvSpPr>
            <a:spLocks noChangeShapeType="1"/>
          </p:cNvSpPr>
          <p:nvPr/>
        </p:nvSpPr>
        <p:spPr bwMode="auto">
          <a:xfrm>
            <a:off x="8070850" y="52578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2" name="Text Box 10">
            <a:extLst>
              <a:ext uri="{FF2B5EF4-FFF2-40B4-BE49-F238E27FC236}">
                <a16:creationId xmlns:a16="http://schemas.microsoft.com/office/drawing/2014/main" id="{4BEEBE66-9F91-8E49-AB61-8E0265FFF221}"/>
              </a:ext>
            </a:extLst>
          </p:cNvPr>
          <p:cNvSpPr txBox="1">
            <a:spLocks noChangeArrowheads="1"/>
          </p:cNvSpPr>
          <p:nvPr/>
        </p:nvSpPr>
        <p:spPr bwMode="auto">
          <a:xfrm>
            <a:off x="7772400" y="3124200"/>
            <a:ext cx="685800" cy="466725"/>
          </a:xfrm>
          <a:prstGeom prst="rect">
            <a:avLst/>
          </a:prstGeom>
          <a:solidFill>
            <a:schemeClr val="accent2"/>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b="1">
                <a:solidFill>
                  <a:schemeClr val="bg1"/>
                </a:solidFill>
              </a:rPr>
              <a:t>EA</a:t>
            </a:r>
          </a:p>
        </p:txBody>
      </p:sp>
      <p:sp>
        <p:nvSpPr>
          <p:cNvPr id="54283" name="Text Box 11">
            <a:extLst>
              <a:ext uri="{FF2B5EF4-FFF2-40B4-BE49-F238E27FC236}">
                <a16:creationId xmlns:a16="http://schemas.microsoft.com/office/drawing/2014/main" id="{3BA4980F-F36C-0F4D-BF1A-717A6B59C8F2}"/>
              </a:ext>
            </a:extLst>
          </p:cNvPr>
          <p:cNvSpPr txBox="1">
            <a:spLocks noChangeArrowheads="1"/>
          </p:cNvSpPr>
          <p:nvPr/>
        </p:nvSpPr>
        <p:spPr bwMode="auto">
          <a:xfrm>
            <a:off x="7772400" y="39624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OP</a:t>
            </a:r>
          </a:p>
        </p:txBody>
      </p:sp>
      <p:sp>
        <p:nvSpPr>
          <p:cNvPr id="54284" name="Text Box 12">
            <a:extLst>
              <a:ext uri="{FF2B5EF4-FFF2-40B4-BE49-F238E27FC236}">
                <a16:creationId xmlns:a16="http://schemas.microsoft.com/office/drawing/2014/main" id="{082AECA3-D80C-B445-AED9-95A0DAD19524}"/>
              </a:ext>
            </a:extLst>
          </p:cNvPr>
          <p:cNvSpPr txBox="1">
            <a:spLocks noChangeArrowheads="1"/>
          </p:cNvSpPr>
          <p:nvPr/>
        </p:nvSpPr>
        <p:spPr bwMode="auto">
          <a:xfrm>
            <a:off x="7772400" y="48006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EX</a:t>
            </a:r>
          </a:p>
        </p:txBody>
      </p:sp>
      <p:sp>
        <p:nvSpPr>
          <p:cNvPr id="54285" name="Line 13">
            <a:extLst>
              <a:ext uri="{FF2B5EF4-FFF2-40B4-BE49-F238E27FC236}">
                <a16:creationId xmlns:a16="http://schemas.microsoft.com/office/drawing/2014/main" id="{02B8CF80-72AB-5941-8452-030D0E9B1C19}"/>
              </a:ext>
            </a:extLst>
          </p:cNvPr>
          <p:cNvSpPr>
            <a:spLocks noChangeShapeType="1"/>
          </p:cNvSpPr>
          <p:nvPr/>
        </p:nvSpPr>
        <p:spPr bwMode="auto">
          <a:xfrm>
            <a:off x="8077200" y="60960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6" name="Line 14">
            <a:extLst>
              <a:ext uri="{FF2B5EF4-FFF2-40B4-BE49-F238E27FC236}">
                <a16:creationId xmlns:a16="http://schemas.microsoft.com/office/drawing/2014/main" id="{0D28CE4A-54BA-C14B-921E-7782F176A502}"/>
              </a:ext>
            </a:extLst>
          </p:cNvPr>
          <p:cNvSpPr>
            <a:spLocks noChangeShapeType="1"/>
          </p:cNvSpPr>
          <p:nvPr/>
        </p:nvSpPr>
        <p:spPr bwMode="auto">
          <a:xfrm flipH="1">
            <a:off x="7543800" y="6400800"/>
            <a:ext cx="533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7" name="Line 15">
            <a:extLst>
              <a:ext uri="{FF2B5EF4-FFF2-40B4-BE49-F238E27FC236}">
                <a16:creationId xmlns:a16="http://schemas.microsoft.com/office/drawing/2014/main" id="{7C4E6302-BE69-0F49-A074-31A8717FA622}"/>
              </a:ext>
            </a:extLst>
          </p:cNvPr>
          <p:cNvSpPr>
            <a:spLocks noChangeShapeType="1"/>
          </p:cNvSpPr>
          <p:nvPr/>
        </p:nvSpPr>
        <p:spPr bwMode="auto">
          <a:xfrm flipV="1">
            <a:off x="7543800" y="1143000"/>
            <a:ext cx="0" cy="5257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8" name="Line 16">
            <a:extLst>
              <a:ext uri="{FF2B5EF4-FFF2-40B4-BE49-F238E27FC236}">
                <a16:creationId xmlns:a16="http://schemas.microsoft.com/office/drawing/2014/main" id="{6ABD53E2-90BB-4F4D-983B-E209610396D9}"/>
              </a:ext>
            </a:extLst>
          </p:cNvPr>
          <p:cNvSpPr>
            <a:spLocks noChangeShapeType="1"/>
          </p:cNvSpPr>
          <p:nvPr/>
        </p:nvSpPr>
        <p:spPr bwMode="auto">
          <a:xfrm>
            <a:off x="7543800" y="1143000"/>
            <a:ext cx="533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9" name="Line 17">
            <a:extLst>
              <a:ext uri="{FF2B5EF4-FFF2-40B4-BE49-F238E27FC236}">
                <a16:creationId xmlns:a16="http://schemas.microsoft.com/office/drawing/2014/main" id="{92CFC2F3-75F3-DE44-A599-B969E6788B28}"/>
              </a:ext>
            </a:extLst>
          </p:cNvPr>
          <p:cNvSpPr>
            <a:spLocks noChangeShapeType="1"/>
          </p:cNvSpPr>
          <p:nvPr/>
        </p:nvSpPr>
        <p:spPr bwMode="auto">
          <a:xfrm>
            <a:off x="8077200" y="1143000"/>
            <a:ext cx="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90" name="Text Box 18">
            <a:extLst>
              <a:ext uri="{FF2B5EF4-FFF2-40B4-BE49-F238E27FC236}">
                <a16:creationId xmlns:a16="http://schemas.microsoft.com/office/drawing/2014/main" id="{5A2F8F39-ECE4-B04A-8477-445A44BBCB60}"/>
              </a:ext>
            </a:extLst>
          </p:cNvPr>
          <p:cNvSpPr txBox="1">
            <a:spLocks noChangeArrowheads="1"/>
          </p:cNvSpPr>
          <p:nvPr/>
        </p:nvSpPr>
        <p:spPr bwMode="auto">
          <a:xfrm>
            <a:off x="7772400" y="5638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S</a:t>
            </a:r>
          </a:p>
        </p:txBody>
      </p:sp>
      <p:sp>
        <p:nvSpPr>
          <p:cNvPr id="54291" name="Text Box 19">
            <a:extLst>
              <a:ext uri="{FF2B5EF4-FFF2-40B4-BE49-F238E27FC236}">
                <a16:creationId xmlns:a16="http://schemas.microsoft.com/office/drawing/2014/main" id="{23EB3633-F76B-0149-AB8C-B613443B33CA}"/>
              </a:ext>
            </a:extLst>
          </p:cNvPr>
          <p:cNvSpPr txBox="1">
            <a:spLocks noChangeArrowheads="1"/>
          </p:cNvSpPr>
          <p:nvPr/>
        </p:nvSpPr>
        <p:spPr bwMode="auto">
          <a:xfrm>
            <a:off x="7772400" y="1447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F</a:t>
            </a:r>
          </a:p>
        </p:txBody>
      </p:sp>
      <p:sp>
        <p:nvSpPr>
          <p:cNvPr id="54292" name="Text Box 20">
            <a:extLst>
              <a:ext uri="{FF2B5EF4-FFF2-40B4-BE49-F238E27FC236}">
                <a16:creationId xmlns:a16="http://schemas.microsoft.com/office/drawing/2014/main" id="{49FB3F68-A1D9-584F-94E1-8D72165B7438}"/>
              </a:ext>
            </a:extLst>
          </p:cNvPr>
          <p:cNvSpPr txBox="1">
            <a:spLocks noChangeArrowheads="1"/>
          </p:cNvSpPr>
          <p:nvPr/>
        </p:nvSpPr>
        <p:spPr bwMode="auto">
          <a:xfrm>
            <a:off x="7772400" y="22860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D</a:t>
            </a:r>
          </a:p>
        </p:txBody>
      </p:sp>
      <p:sp>
        <p:nvSpPr>
          <p:cNvPr id="20" name="Content Placeholder 5">
            <a:extLst>
              <a:ext uri="{FF2B5EF4-FFF2-40B4-BE49-F238E27FC236}">
                <a16:creationId xmlns:a16="http://schemas.microsoft.com/office/drawing/2014/main" id="{23E964F8-5B2C-EB4E-ADC3-0216655C4E62}"/>
              </a:ext>
            </a:extLst>
          </p:cNvPr>
          <p:cNvSpPr txBox="1">
            <a:spLocks/>
          </p:cNvSpPr>
          <p:nvPr/>
        </p:nvSpPr>
        <p:spPr bwMode="auto">
          <a:xfrm>
            <a:off x="398041" y="6015037"/>
            <a:ext cx="3870325" cy="450850"/>
          </a:xfrm>
          <a:prstGeom prst="rect">
            <a:avLst/>
          </a:prstGeom>
          <a:solidFill>
            <a:schemeClr val="accent1">
              <a:lumMod val="20000"/>
              <a:lumOff val="80000"/>
            </a:schemeClr>
          </a:solidFill>
          <a:ln w="12700">
            <a:solidFill>
              <a:schemeClr val="accent1"/>
            </a:solidFill>
            <a:miter lim="800000"/>
            <a:headEnd/>
            <a:tailEnd/>
          </a:ln>
        </p:spPr>
        <p:txBody>
          <a:bodyPr/>
          <a:lstStyle>
            <a:defPPr>
              <a:defRPr lang="en-US"/>
            </a:defPPr>
            <a:lvl1pPr marL="0" indent="0">
              <a:spcBef>
                <a:spcPct val="20000"/>
              </a:spcBef>
              <a:buClr>
                <a:schemeClr val="accent1"/>
              </a:buClr>
              <a:buSzPct val="65000"/>
              <a:buFont typeface="Wingdings" charset="2"/>
              <a:buNone/>
              <a:defRPr sz="2000" kern="0">
                <a:latin typeface="+mn-lt"/>
                <a:ea typeface="ＭＳ Ｐゴシック" charset="0"/>
                <a:cs typeface="ＭＳ Ｐゴシック" charset="0"/>
              </a:defRPr>
            </a:lvl1pPr>
            <a:lvl2pPr marL="669925" indent="-325438">
              <a:spcBef>
                <a:spcPct val="20000"/>
              </a:spcBef>
              <a:buClr>
                <a:schemeClr val="accent2"/>
              </a:buClr>
              <a:buSzPct val="60000"/>
              <a:buFont typeface="Wingdings" charset="2"/>
              <a:buChar char="q"/>
              <a:defRPr sz="2200">
                <a:latin typeface="+mn-lt"/>
                <a:ea typeface="ＭＳ Ｐゴシック" pitchFamily="-106" charset="-128"/>
              </a:defRPr>
            </a:lvl2pPr>
            <a:lvl3pPr marL="1022350" indent="-350838">
              <a:spcBef>
                <a:spcPct val="20000"/>
              </a:spcBef>
              <a:buClr>
                <a:schemeClr val="accent1"/>
              </a:buClr>
              <a:buSzPct val="65000"/>
              <a:buFont typeface="Wingdings" charset="2"/>
              <a:buChar char="n"/>
              <a:defRPr sz="2000">
                <a:latin typeface="+mn-lt"/>
                <a:ea typeface="ＭＳ Ｐゴシック" pitchFamily="-106" charset="-128"/>
              </a:defRPr>
            </a:lvl3pPr>
            <a:lvl4pPr marL="1339850" indent="-315913">
              <a:spcBef>
                <a:spcPct val="20000"/>
              </a:spcBef>
              <a:buClr>
                <a:schemeClr val="accent2"/>
              </a:buClr>
              <a:buSzPct val="70000"/>
              <a:buFont typeface="Wingdings" charset="2"/>
              <a:buChar char="q"/>
              <a:defRPr>
                <a:latin typeface="+mn-lt"/>
                <a:ea typeface="ＭＳ Ｐゴシック" pitchFamily="-106" charset="-128"/>
              </a:defRPr>
            </a:lvl4pPr>
            <a:lvl5pPr marL="1681163" indent="-339725">
              <a:spcBef>
                <a:spcPct val="20000"/>
              </a:spcBef>
              <a:buClr>
                <a:schemeClr val="accent1"/>
              </a:buClr>
              <a:buSzPct val="75000"/>
              <a:buFont typeface="Wingdings" charset="2"/>
              <a:buChar char="§"/>
              <a:defRPr sz="1600">
                <a:latin typeface="+mn-lt"/>
                <a:ea typeface="ＭＳ Ｐゴシック" pitchFamily="-106" charset="-128"/>
              </a:defRPr>
            </a:lvl5pPr>
            <a:lvl6pPr marL="2138363" indent="-339725" fontAlgn="base">
              <a:spcBef>
                <a:spcPct val="20000"/>
              </a:spcBef>
              <a:spcAft>
                <a:spcPct val="0"/>
              </a:spcAft>
              <a:buClr>
                <a:schemeClr val="accent1"/>
              </a:buClr>
              <a:buSzPct val="75000"/>
              <a:buFont typeface="Wingdings" pitchFamily="2" charset="2"/>
              <a:buChar char="§"/>
              <a:defRPr sz="1600">
                <a:latin typeface="+mn-lt"/>
              </a:defRPr>
            </a:lvl6pPr>
            <a:lvl7pPr marL="2595563" indent="-339725" fontAlgn="base">
              <a:spcBef>
                <a:spcPct val="20000"/>
              </a:spcBef>
              <a:spcAft>
                <a:spcPct val="0"/>
              </a:spcAft>
              <a:buClr>
                <a:schemeClr val="accent1"/>
              </a:buClr>
              <a:buSzPct val="75000"/>
              <a:buFont typeface="Wingdings" pitchFamily="2" charset="2"/>
              <a:buChar char="§"/>
              <a:defRPr sz="1600">
                <a:latin typeface="+mn-lt"/>
              </a:defRPr>
            </a:lvl7pPr>
            <a:lvl8pPr marL="3052763" indent="-339725" fontAlgn="base">
              <a:spcBef>
                <a:spcPct val="20000"/>
              </a:spcBef>
              <a:spcAft>
                <a:spcPct val="0"/>
              </a:spcAft>
              <a:buClr>
                <a:schemeClr val="accent1"/>
              </a:buClr>
              <a:buSzPct val="75000"/>
              <a:buFont typeface="Wingdings" pitchFamily="2" charset="2"/>
              <a:buChar char="§"/>
              <a:defRPr sz="1600">
                <a:latin typeface="+mn-lt"/>
              </a:defRPr>
            </a:lvl8pPr>
            <a:lvl9pPr marL="3509963" indent="-339725" fontAlgn="base">
              <a:spcBef>
                <a:spcPct val="20000"/>
              </a:spcBef>
              <a:spcAft>
                <a:spcPct val="0"/>
              </a:spcAft>
              <a:buClr>
                <a:schemeClr val="accent1"/>
              </a:buClr>
              <a:buSzPct val="75000"/>
              <a:buFont typeface="Wingdings" pitchFamily="2" charset="2"/>
              <a:buChar char="§"/>
              <a:defRPr sz="1600">
                <a:latin typeface="+mn-lt"/>
              </a:defRPr>
            </a:lvl9pPr>
          </a:lstStyle>
          <a:p>
            <a:pPr>
              <a:defRPr/>
            </a:pPr>
            <a:r>
              <a:rPr lang="de-CH" dirty="0">
                <a:latin typeface="Courier" charset="0"/>
                <a:ea typeface="Courier" charset="0"/>
                <a:cs typeface="Courier" charset="0"/>
              </a:rPr>
              <a:t>ADD  R0, R1, R2</a:t>
            </a:r>
          </a:p>
        </p:txBody>
      </p:sp>
    </p:spTree>
    <p:extLst>
      <p:ext uri="{BB962C8B-B14F-4D97-AF65-F5344CB8AC3E}">
        <p14:creationId xmlns:p14="http://schemas.microsoft.com/office/powerpoint/2010/main" val="3705122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9E887F2-6567-7F4E-9956-C664D4D0B067}"/>
              </a:ext>
            </a:extLst>
          </p:cNvPr>
          <p:cNvSpPr>
            <a:spLocks noGrp="1" noChangeArrowheads="1"/>
          </p:cNvSpPr>
          <p:nvPr>
            <p:ph type="title"/>
          </p:nvPr>
        </p:nvSpPr>
        <p:spPr>
          <a:xfrm>
            <a:off x="310267" y="304800"/>
            <a:ext cx="8069439" cy="762000"/>
          </a:xfrm>
        </p:spPr>
        <p:txBody>
          <a:bodyPr/>
          <a:lstStyle/>
          <a:p>
            <a:r>
              <a:rPr lang="en-US" altLang="en-US" dirty="0"/>
              <a:t>ADD Instruction: </a:t>
            </a:r>
            <a:r>
              <a:rPr lang="en-US" altLang="en-US" dirty="0">
                <a:solidFill>
                  <a:srgbClr val="C00000"/>
                </a:solidFill>
              </a:rPr>
              <a:t>FETCH OPERANDS</a:t>
            </a:r>
          </a:p>
        </p:txBody>
      </p:sp>
      <p:sp>
        <p:nvSpPr>
          <p:cNvPr id="55301" name="Line 5">
            <a:extLst>
              <a:ext uri="{FF2B5EF4-FFF2-40B4-BE49-F238E27FC236}">
                <a16:creationId xmlns:a16="http://schemas.microsoft.com/office/drawing/2014/main" id="{CDEDEDC2-B01D-DF4F-8CA5-F2C39BB90194}"/>
              </a:ext>
            </a:extLst>
          </p:cNvPr>
          <p:cNvSpPr>
            <a:spLocks noChangeShapeType="1"/>
          </p:cNvSpPr>
          <p:nvPr/>
        </p:nvSpPr>
        <p:spPr bwMode="auto">
          <a:xfrm>
            <a:off x="8077200" y="19050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2" name="Line 6">
            <a:extLst>
              <a:ext uri="{FF2B5EF4-FFF2-40B4-BE49-F238E27FC236}">
                <a16:creationId xmlns:a16="http://schemas.microsoft.com/office/drawing/2014/main" id="{EC7B42D6-92BE-154C-9A6C-0C6ED7F625E7}"/>
              </a:ext>
            </a:extLst>
          </p:cNvPr>
          <p:cNvSpPr>
            <a:spLocks noChangeShapeType="1"/>
          </p:cNvSpPr>
          <p:nvPr/>
        </p:nvSpPr>
        <p:spPr bwMode="auto">
          <a:xfrm>
            <a:off x="8101013" y="27432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3" name="Line 7">
            <a:extLst>
              <a:ext uri="{FF2B5EF4-FFF2-40B4-BE49-F238E27FC236}">
                <a16:creationId xmlns:a16="http://schemas.microsoft.com/office/drawing/2014/main" id="{EB54C5FD-0729-5848-97FF-7F448E90EB5C}"/>
              </a:ext>
            </a:extLst>
          </p:cNvPr>
          <p:cNvSpPr>
            <a:spLocks noChangeShapeType="1"/>
          </p:cNvSpPr>
          <p:nvPr/>
        </p:nvSpPr>
        <p:spPr bwMode="auto">
          <a:xfrm>
            <a:off x="8077200" y="35814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4" name="Line 8">
            <a:extLst>
              <a:ext uri="{FF2B5EF4-FFF2-40B4-BE49-F238E27FC236}">
                <a16:creationId xmlns:a16="http://schemas.microsoft.com/office/drawing/2014/main" id="{55DB83FD-9083-F14A-82EE-E4EAD8AEF6E7}"/>
              </a:ext>
            </a:extLst>
          </p:cNvPr>
          <p:cNvSpPr>
            <a:spLocks noChangeShapeType="1"/>
          </p:cNvSpPr>
          <p:nvPr/>
        </p:nvSpPr>
        <p:spPr bwMode="auto">
          <a:xfrm>
            <a:off x="8056563" y="44196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5" name="Line 9">
            <a:extLst>
              <a:ext uri="{FF2B5EF4-FFF2-40B4-BE49-F238E27FC236}">
                <a16:creationId xmlns:a16="http://schemas.microsoft.com/office/drawing/2014/main" id="{8A533523-E697-8246-91D0-53D0530378FF}"/>
              </a:ext>
            </a:extLst>
          </p:cNvPr>
          <p:cNvSpPr>
            <a:spLocks noChangeShapeType="1"/>
          </p:cNvSpPr>
          <p:nvPr/>
        </p:nvSpPr>
        <p:spPr bwMode="auto">
          <a:xfrm>
            <a:off x="8070850" y="52578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6" name="Text Box 10">
            <a:extLst>
              <a:ext uri="{FF2B5EF4-FFF2-40B4-BE49-F238E27FC236}">
                <a16:creationId xmlns:a16="http://schemas.microsoft.com/office/drawing/2014/main" id="{CA2E5D25-C87C-B64C-AF96-D87AF113C657}"/>
              </a:ext>
            </a:extLst>
          </p:cNvPr>
          <p:cNvSpPr txBox="1">
            <a:spLocks noChangeArrowheads="1"/>
          </p:cNvSpPr>
          <p:nvPr/>
        </p:nvSpPr>
        <p:spPr bwMode="auto">
          <a:xfrm>
            <a:off x="7772400" y="31242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EA</a:t>
            </a:r>
          </a:p>
        </p:txBody>
      </p:sp>
      <p:sp>
        <p:nvSpPr>
          <p:cNvPr id="55307" name="Text Box 11">
            <a:extLst>
              <a:ext uri="{FF2B5EF4-FFF2-40B4-BE49-F238E27FC236}">
                <a16:creationId xmlns:a16="http://schemas.microsoft.com/office/drawing/2014/main" id="{3006773A-EFA9-A341-90E4-74E4DA733BED}"/>
              </a:ext>
            </a:extLst>
          </p:cNvPr>
          <p:cNvSpPr txBox="1">
            <a:spLocks noChangeArrowheads="1"/>
          </p:cNvSpPr>
          <p:nvPr/>
        </p:nvSpPr>
        <p:spPr bwMode="auto">
          <a:xfrm>
            <a:off x="7772400" y="3962400"/>
            <a:ext cx="685800" cy="466725"/>
          </a:xfrm>
          <a:prstGeom prst="rect">
            <a:avLst/>
          </a:prstGeom>
          <a:solidFill>
            <a:schemeClr val="accent2"/>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b="1">
                <a:solidFill>
                  <a:schemeClr val="bg1"/>
                </a:solidFill>
              </a:rPr>
              <a:t>OP</a:t>
            </a:r>
          </a:p>
        </p:txBody>
      </p:sp>
      <p:sp>
        <p:nvSpPr>
          <p:cNvPr id="55308" name="Text Box 12">
            <a:extLst>
              <a:ext uri="{FF2B5EF4-FFF2-40B4-BE49-F238E27FC236}">
                <a16:creationId xmlns:a16="http://schemas.microsoft.com/office/drawing/2014/main" id="{6D125A68-726F-0C46-87CE-4C844A646EB9}"/>
              </a:ext>
            </a:extLst>
          </p:cNvPr>
          <p:cNvSpPr txBox="1">
            <a:spLocks noChangeArrowheads="1"/>
          </p:cNvSpPr>
          <p:nvPr/>
        </p:nvSpPr>
        <p:spPr bwMode="auto">
          <a:xfrm>
            <a:off x="7772400" y="48006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EX</a:t>
            </a:r>
          </a:p>
        </p:txBody>
      </p:sp>
      <p:sp>
        <p:nvSpPr>
          <p:cNvPr id="55309" name="Line 13">
            <a:extLst>
              <a:ext uri="{FF2B5EF4-FFF2-40B4-BE49-F238E27FC236}">
                <a16:creationId xmlns:a16="http://schemas.microsoft.com/office/drawing/2014/main" id="{E0DCD49B-EA57-B54C-8E36-8B7086418C13}"/>
              </a:ext>
            </a:extLst>
          </p:cNvPr>
          <p:cNvSpPr>
            <a:spLocks noChangeShapeType="1"/>
          </p:cNvSpPr>
          <p:nvPr/>
        </p:nvSpPr>
        <p:spPr bwMode="auto">
          <a:xfrm>
            <a:off x="8077200" y="60960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0" name="Line 14">
            <a:extLst>
              <a:ext uri="{FF2B5EF4-FFF2-40B4-BE49-F238E27FC236}">
                <a16:creationId xmlns:a16="http://schemas.microsoft.com/office/drawing/2014/main" id="{0FB1936A-39EC-E941-93CC-55B872DB14B5}"/>
              </a:ext>
            </a:extLst>
          </p:cNvPr>
          <p:cNvSpPr>
            <a:spLocks noChangeShapeType="1"/>
          </p:cNvSpPr>
          <p:nvPr/>
        </p:nvSpPr>
        <p:spPr bwMode="auto">
          <a:xfrm flipH="1">
            <a:off x="7543800" y="6400800"/>
            <a:ext cx="533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1" name="Line 15">
            <a:extLst>
              <a:ext uri="{FF2B5EF4-FFF2-40B4-BE49-F238E27FC236}">
                <a16:creationId xmlns:a16="http://schemas.microsoft.com/office/drawing/2014/main" id="{3B5EF04F-E26C-8542-AE9E-742A90DD2E28}"/>
              </a:ext>
            </a:extLst>
          </p:cNvPr>
          <p:cNvSpPr>
            <a:spLocks noChangeShapeType="1"/>
          </p:cNvSpPr>
          <p:nvPr/>
        </p:nvSpPr>
        <p:spPr bwMode="auto">
          <a:xfrm flipV="1">
            <a:off x="7543800" y="1143000"/>
            <a:ext cx="0" cy="5257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2" name="Line 16">
            <a:extLst>
              <a:ext uri="{FF2B5EF4-FFF2-40B4-BE49-F238E27FC236}">
                <a16:creationId xmlns:a16="http://schemas.microsoft.com/office/drawing/2014/main" id="{95D9F792-5EB5-E545-AAD9-6BEF14E0E0C2}"/>
              </a:ext>
            </a:extLst>
          </p:cNvPr>
          <p:cNvSpPr>
            <a:spLocks noChangeShapeType="1"/>
          </p:cNvSpPr>
          <p:nvPr/>
        </p:nvSpPr>
        <p:spPr bwMode="auto">
          <a:xfrm>
            <a:off x="7543800" y="1143000"/>
            <a:ext cx="533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3" name="Line 17">
            <a:extLst>
              <a:ext uri="{FF2B5EF4-FFF2-40B4-BE49-F238E27FC236}">
                <a16:creationId xmlns:a16="http://schemas.microsoft.com/office/drawing/2014/main" id="{2013C5E1-8E20-E64A-BA62-123F15D374E1}"/>
              </a:ext>
            </a:extLst>
          </p:cNvPr>
          <p:cNvSpPr>
            <a:spLocks noChangeShapeType="1"/>
          </p:cNvSpPr>
          <p:nvPr/>
        </p:nvSpPr>
        <p:spPr bwMode="auto">
          <a:xfrm>
            <a:off x="8077200" y="1143000"/>
            <a:ext cx="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4" name="Text Box 18">
            <a:extLst>
              <a:ext uri="{FF2B5EF4-FFF2-40B4-BE49-F238E27FC236}">
                <a16:creationId xmlns:a16="http://schemas.microsoft.com/office/drawing/2014/main" id="{603197D9-F4F2-C940-9820-B35C5F04CB9E}"/>
              </a:ext>
            </a:extLst>
          </p:cNvPr>
          <p:cNvSpPr txBox="1">
            <a:spLocks noChangeArrowheads="1"/>
          </p:cNvSpPr>
          <p:nvPr/>
        </p:nvSpPr>
        <p:spPr bwMode="auto">
          <a:xfrm>
            <a:off x="7772400" y="5638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S</a:t>
            </a:r>
          </a:p>
        </p:txBody>
      </p:sp>
      <p:sp>
        <p:nvSpPr>
          <p:cNvPr id="55315" name="Text Box 19">
            <a:extLst>
              <a:ext uri="{FF2B5EF4-FFF2-40B4-BE49-F238E27FC236}">
                <a16:creationId xmlns:a16="http://schemas.microsoft.com/office/drawing/2014/main" id="{97D4E8C2-5656-C141-8ADA-9DB36718B2DB}"/>
              </a:ext>
            </a:extLst>
          </p:cNvPr>
          <p:cNvSpPr txBox="1">
            <a:spLocks noChangeArrowheads="1"/>
          </p:cNvSpPr>
          <p:nvPr/>
        </p:nvSpPr>
        <p:spPr bwMode="auto">
          <a:xfrm>
            <a:off x="7772400" y="1447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F</a:t>
            </a:r>
          </a:p>
        </p:txBody>
      </p:sp>
      <p:sp>
        <p:nvSpPr>
          <p:cNvPr id="55316" name="Text Box 20">
            <a:extLst>
              <a:ext uri="{FF2B5EF4-FFF2-40B4-BE49-F238E27FC236}">
                <a16:creationId xmlns:a16="http://schemas.microsoft.com/office/drawing/2014/main" id="{3D46F683-9A9C-404B-9070-820960DB69A7}"/>
              </a:ext>
            </a:extLst>
          </p:cNvPr>
          <p:cNvSpPr txBox="1">
            <a:spLocks noChangeArrowheads="1"/>
          </p:cNvSpPr>
          <p:nvPr/>
        </p:nvSpPr>
        <p:spPr bwMode="auto">
          <a:xfrm>
            <a:off x="7772400" y="22860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D</a:t>
            </a:r>
          </a:p>
        </p:txBody>
      </p:sp>
      <p:sp>
        <p:nvSpPr>
          <p:cNvPr id="22" name="Content Placeholder 2">
            <a:extLst>
              <a:ext uri="{FF2B5EF4-FFF2-40B4-BE49-F238E27FC236}">
                <a16:creationId xmlns:a16="http://schemas.microsoft.com/office/drawing/2014/main" id="{E6A135E9-55E5-7A4E-B16E-FB95EC2B636E}"/>
              </a:ext>
            </a:extLst>
          </p:cNvPr>
          <p:cNvSpPr>
            <a:spLocks noGrp="1"/>
          </p:cNvSpPr>
          <p:nvPr>
            <p:ph idx="1"/>
          </p:nvPr>
        </p:nvSpPr>
        <p:spPr>
          <a:xfrm>
            <a:off x="228600" y="1340768"/>
            <a:ext cx="6913564" cy="5136232"/>
          </a:xfrm>
        </p:spPr>
        <p:txBody>
          <a:bodyPr>
            <a:normAutofit/>
          </a:bodyPr>
          <a:lstStyle/>
          <a:p>
            <a:pPr>
              <a:buFont typeface="Wingdings" charset="2"/>
              <a:buChar char="n"/>
              <a:defRPr/>
            </a:pPr>
            <a:r>
              <a:rPr lang="en-US" altLang="en-US" dirty="0">
                <a:ea typeface="ＭＳ Ｐゴシック" charset="-128"/>
              </a:rPr>
              <a:t>The FETCH OPERANDS phase </a:t>
            </a:r>
            <a:r>
              <a:rPr lang="en-US" altLang="en-US" dirty="0">
                <a:solidFill>
                  <a:srgbClr val="C00000"/>
                </a:solidFill>
                <a:ea typeface="ＭＳ Ｐゴシック" charset="-128"/>
              </a:rPr>
              <a:t>obtains the source operands </a:t>
            </a:r>
            <a:r>
              <a:rPr lang="en-US" altLang="en-US" dirty="0">
                <a:ea typeface="ＭＳ Ｐゴシック" charset="-128"/>
              </a:rPr>
              <a:t>needed to process the instruction</a:t>
            </a:r>
          </a:p>
          <a:p>
            <a:pPr>
              <a:buFont typeface="Wingdings" charset="2"/>
              <a:buChar char="n"/>
              <a:defRPr/>
            </a:pPr>
            <a:r>
              <a:rPr lang="en-US" altLang="en-US" dirty="0">
                <a:solidFill>
                  <a:srgbClr val="0070C0"/>
                </a:solidFill>
                <a:ea typeface="ＭＳ Ｐゴシック" charset="-128"/>
              </a:rPr>
              <a:t>In ADD</a:t>
            </a:r>
          </a:p>
          <a:p>
            <a:pPr lvl="1" indent="-342900">
              <a:defRPr/>
            </a:pPr>
            <a:r>
              <a:rPr lang="en-US" altLang="en-US" dirty="0">
                <a:ea typeface="ＭＳ Ｐゴシック" charset="-128"/>
              </a:rPr>
              <a:t>Obtain the source operands from the register file</a:t>
            </a:r>
          </a:p>
        </p:txBody>
      </p:sp>
    </p:spTree>
    <p:extLst>
      <p:ext uri="{BB962C8B-B14F-4D97-AF65-F5344CB8AC3E}">
        <p14:creationId xmlns:p14="http://schemas.microsoft.com/office/powerpoint/2010/main" val="66728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a:extLst>
              <a:ext uri="{FF2B5EF4-FFF2-40B4-BE49-F238E27FC236}">
                <a16:creationId xmlns:a16="http://schemas.microsoft.com/office/drawing/2014/main" id="{4E2AF855-AA84-0346-BF2D-9A54EC7B4719}"/>
              </a:ext>
            </a:extLst>
          </p:cNvPr>
          <p:cNvSpPr>
            <a:spLocks noGrp="1" noChangeArrowheads="1"/>
          </p:cNvSpPr>
          <p:nvPr>
            <p:ph type="title"/>
          </p:nvPr>
        </p:nvSpPr>
        <p:spPr/>
        <p:txBody>
          <a:bodyPr anchor="ctr"/>
          <a:lstStyle/>
          <a:p>
            <a:r>
              <a:rPr lang="en-US" altLang="en-US" dirty="0">
                <a:ea typeface="ＭＳ Ｐゴシック" panose="020B0600070205080204" pitchFamily="34" charset="-128"/>
              </a:rPr>
              <a:t>ADD Instruction - </a:t>
            </a:r>
            <a:r>
              <a:rPr lang="en-US" altLang="en-US" dirty="0">
                <a:solidFill>
                  <a:srgbClr val="FF0000"/>
                </a:solidFill>
                <a:ea typeface="ＭＳ Ｐゴシック" panose="020B0600070205080204" pitchFamily="34" charset="-128"/>
              </a:rPr>
              <a:t>FETCH Operands</a:t>
            </a:r>
          </a:p>
        </p:txBody>
      </p:sp>
      <p:grpSp>
        <p:nvGrpSpPr>
          <p:cNvPr id="114691" name="Group 6">
            <a:extLst>
              <a:ext uri="{FF2B5EF4-FFF2-40B4-BE49-F238E27FC236}">
                <a16:creationId xmlns:a16="http://schemas.microsoft.com/office/drawing/2014/main" id="{7C58E057-FD04-0A4C-BEDB-0742B3B1DF8D}"/>
              </a:ext>
            </a:extLst>
          </p:cNvPr>
          <p:cNvGrpSpPr>
            <a:grpSpLocks/>
          </p:cNvGrpSpPr>
          <p:nvPr/>
        </p:nvGrpSpPr>
        <p:grpSpPr bwMode="auto">
          <a:xfrm>
            <a:off x="2185988" y="914400"/>
            <a:ext cx="4772025" cy="5943600"/>
            <a:chOff x="2185616" y="914400"/>
            <a:chExt cx="4772768" cy="5943600"/>
          </a:xfrm>
        </p:grpSpPr>
        <p:pic>
          <p:nvPicPr>
            <p:cNvPr id="114695" name="Picture 2">
              <a:extLst>
                <a:ext uri="{FF2B5EF4-FFF2-40B4-BE49-F238E27FC236}">
                  <a16:creationId xmlns:a16="http://schemas.microsoft.com/office/drawing/2014/main" id="{13C019B5-8B88-DB40-9E7F-08702C5CF7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85616" y="914400"/>
              <a:ext cx="477276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6" name="Rectangle 4">
              <a:extLst>
                <a:ext uri="{FF2B5EF4-FFF2-40B4-BE49-F238E27FC236}">
                  <a16:creationId xmlns:a16="http://schemas.microsoft.com/office/drawing/2014/main" id="{114BEE87-61D3-8F4D-9167-29A9D61C23C3}"/>
                </a:ext>
              </a:extLst>
            </p:cNvPr>
            <p:cNvSpPr>
              <a:spLocks noChangeArrowheads="1"/>
            </p:cNvSpPr>
            <p:nvPr/>
          </p:nvSpPr>
          <p:spPr bwMode="auto">
            <a:xfrm>
              <a:off x="3276600" y="1600200"/>
              <a:ext cx="1905000" cy="2819400"/>
            </a:xfrm>
            <a:prstGeom prst="rect">
              <a:avLst/>
            </a:prstGeom>
            <a:solidFill>
              <a:srgbClr val="FF000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dirty="0"/>
            </a:p>
          </p:txBody>
        </p:sp>
        <p:sp>
          <p:nvSpPr>
            <p:cNvPr id="114697" name="Rectangle 9">
              <a:extLst>
                <a:ext uri="{FF2B5EF4-FFF2-40B4-BE49-F238E27FC236}">
                  <a16:creationId xmlns:a16="http://schemas.microsoft.com/office/drawing/2014/main" id="{FFBDD09C-70F9-4245-996A-21DFAE7CEC42}"/>
                </a:ext>
              </a:extLst>
            </p:cNvPr>
            <p:cNvSpPr>
              <a:spLocks noChangeArrowheads="1"/>
            </p:cNvSpPr>
            <p:nvPr/>
          </p:nvSpPr>
          <p:spPr bwMode="auto">
            <a:xfrm>
              <a:off x="5181600" y="1600200"/>
              <a:ext cx="1600200" cy="2819400"/>
            </a:xfrm>
            <a:prstGeom prst="rect">
              <a:avLst/>
            </a:prstGeom>
            <a:solidFill>
              <a:srgbClr val="00B0F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14698" name="Rectangle 10">
              <a:extLst>
                <a:ext uri="{FF2B5EF4-FFF2-40B4-BE49-F238E27FC236}">
                  <a16:creationId xmlns:a16="http://schemas.microsoft.com/office/drawing/2014/main" id="{A7849054-FEA4-7F4B-A600-523BCBD378EE}"/>
                </a:ext>
              </a:extLst>
            </p:cNvPr>
            <p:cNvSpPr>
              <a:spLocks noChangeArrowheads="1"/>
            </p:cNvSpPr>
            <p:nvPr/>
          </p:nvSpPr>
          <p:spPr bwMode="auto">
            <a:xfrm>
              <a:off x="3200400" y="5829300"/>
              <a:ext cx="914400" cy="647700"/>
            </a:xfrm>
            <a:prstGeom prst="rect">
              <a:avLst/>
            </a:prstGeom>
            <a:solidFill>
              <a:srgbClr val="00B05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 name="Rectangle 11">
              <a:extLst>
                <a:ext uri="{FF2B5EF4-FFF2-40B4-BE49-F238E27FC236}">
                  <a16:creationId xmlns:a16="http://schemas.microsoft.com/office/drawing/2014/main" id="{02F57620-4830-AD46-959C-3E7FBBD3AA41}"/>
                </a:ext>
              </a:extLst>
            </p:cNvPr>
            <p:cNvSpPr/>
            <p:nvPr/>
          </p:nvSpPr>
          <p:spPr bwMode="auto">
            <a:xfrm>
              <a:off x="4953059" y="5867400"/>
              <a:ext cx="914542" cy="609600"/>
            </a:xfrm>
            <a:prstGeom prst="rect">
              <a:avLst/>
            </a:prstGeom>
            <a:solidFill>
              <a:schemeClr val="accent1">
                <a:lumMod val="60000"/>
                <a:lumOff val="4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sp>
          <p:nvSpPr>
            <p:cNvPr id="13" name="Rectangle 12">
              <a:extLst>
                <a:ext uri="{FF2B5EF4-FFF2-40B4-BE49-F238E27FC236}">
                  <a16:creationId xmlns:a16="http://schemas.microsoft.com/office/drawing/2014/main" id="{FDAA2B7F-C12A-F342-AC0D-C485E8C47B91}"/>
                </a:ext>
              </a:extLst>
            </p:cNvPr>
            <p:cNvSpPr/>
            <p:nvPr/>
          </p:nvSpPr>
          <p:spPr bwMode="auto">
            <a:xfrm>
              <a:off x="5943813" y="5892800"/>
              <a:ext cx="914542" cy="609600"/>
            </a:xfrm>
            <a:prstGeom prst="rect">
              <a:avLst/>
            </a:prstGeom>
            <a:solidFill>
              <a:schemeClr val="accent5">
                <a:lumMod val="5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grpSp>
      <p:sp>
        <p:nvSpPr>
          <p:cNvPr id="16" name="Rounded Rectangle 15">
            <a:extLst>
              <a:ext uri="{FF2B5EF4-FFF2-40B4-BE49-F238E27FC236}">
                <a16:creationId xmlns:a16="http://schemas.microsoft.com/office/drawing/2014/main" id="{BC47519B-F8FD-5A46-B685-2234AF26943A}"/>
              </a:ext>
            </a:extLst>
          </p:cNvPr>
          <p:cNvSpPr/>
          <p:nvPr/>
        </p:nvSpPr>
        <p:spPr>
          <a:xfrm>
            <a:off x="392113" y="1828800"/>
            <a:ext cx="2368550" cy="1587500"/>
          </a:xfrm>
          <a:prstGeom prst="roundRect">
            <a:avLst/>
          </a:prstGeom>
          <a:solidFill>
            <a:schemeClr val="accent1">
              <a:lumMod val="20000"/>
              <a:lumOff val="80000"/>
            </a:schemeClr>
          </a:solidFill>
          <a:ln w="50800">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200" dirty="0">
                <a:solidFill>
                  <a:schemeClr val="tx1"/>
                </a:solidFill>
              </a:rPr>
              <a:t>Fetch Registers from Register File</a:t>
            </a:r>
            <a:endParaRPr lang="en-US" sz="2200" dirty="0">
              <a:solidFill>
                <a:srgbClr val="00B050"/>
              </a:solidFill>
            </a:endParaRPr>
          </a:p>
        </p:txBody>
      </p:sp>
      <p:sp>
        <p:nvSpPr>
          <p:cNvPr id="17" name="Freeform 16">
            <a:extLst>
              <a:ext uri="{FF2B5EF4-FFF2-40B4-BE49-F238E27FC236}">
                <a16:creationId xmlns:a16="http://schemas.microsoft.com/office/drawing/2014/main" id="{D1A8EFC4-1A0B-4341-8CB3-8A3016942D5F}"/>
              </a:ext>
            </a:extLst>
          </p:cNvPr>
          <p:cNvSpPr>
            <a:spLocks/>
          </p:cNvSpPr>
          <p:nvPr/>
        </p:nvSpPr>
        <p:spPr bwMode="auto">
          <a:xfrm flipH="1">
            <a:off x="5844540" y="2696976"/>
            <a:ext cx="45719" cy="625847"/>
          </a:xfrm>
          <a:custGeom>
            <a:avLst/>
            <a:gdLst>
              <a:gd name="T0" fmla="*/ 21137 w 18853"/>
              <a:gd name="T1" fmla="*/ 0 h 2318994"/>
              <a:gd name="T2" fmla="*/ 0 w 18853"/>
              <a:gd name="T3" fmla="*/ 2322779 h 2318994"/>
              <a:gd name="T4" fmla="*/ 0 60000 65536"/>
              <a:gd name="T5" fmla="*/ 0 60000 65536"/>
            </a:gdLst>
            <a:ahLst/>
            <a:cxnLst>
              <a:cxn ang="T4">
                <a:pos x="T0" y="T1"/>
              </a:cxn>
              <a:cxn ang="T5">
                <a:pos x="T2" y="T3"/>
              </a:cxn>
            </a:cxnLst>
            <a:rect l="0" t="0" r="r" b="b"/>
            <a:pathLst>
              <a:path w="18853" h="2318994">
                <a:moveTo>
                  <a:pt x="18853" y="0"/>
                </a:moveTo>
                <a:lnTo>
                  <a:pt x="0" y="2318994"/>
                </a:lnTo>
              </a:path>
            </a:pathLst>
          </a:custGeom>
          <a:noFill/>
          <a:ln w="2540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8">
            <a:extLst>
              <a:ext uri="{FF2B5EF4-FFF2-40B4-BE49-F238E27FC236}">
                <a16:creationId xmlns:a16="http://schemas.microsoft.com/office/drawing/2014/main" id="{7C326F76-DA96-EC48-A3B5-831D06BC2204}"/>
              </a:ext>
            </a:extLst>
          </p:cNvPr>
          <p:cNvSpPr>
            <a:spLocks/>
          </p:cNvSpPr>
          <p:nvPr/>
        </p:nvSpPr>
        <p:spPr bwMode="auto">
          <a:xfrm>
            <a:off x="6226600" y="2622550"/>
            <a:ext cx="45719" cy="1047097"/>
          </a:xfrm>
          <a:custGeom>
            <a:avLst/>
            <a:gdLst>
              <a:gd name="T0" fmla="*/ 21137 w 18853"/>
              <a:gd name="T1" fmla="*/ 0 h 2318994"/>
              <a:gd name="T2" fmla="*/ 0 w 18853"/>
              <a:gd name="T3" fmla="*/ 2322779 h 2318994"/>
              <a:gd name="T4" fmla="*/ 0 60000 65536"/>
              <a:gd name="T5" fmla="*/ 0 60000 65536"/>
            </a:gdLst>
            <a:ahLst/>
            <a:cxnLst>
              <a:cxn ang="T4">
                <a:pos x="T0" y="T1"/>
              </a:cxn>
              <a:cxn ang="T5">
                <a:pos x="T2" y="T3"/>
              </a:cxn>
            </a:cxnLst>
            <a:rect l="0" t="0" r="r" b="b"/>
            <a:pathLst>
              <a:path w="18853" h="2318994">
                <a:moveTo>
                  <a:pt x="18853" y="0"/>
                </a:moveTo>
                <a:lnTo>
                  <a:pt x="0" y="2318994"/>
                </a:lnTo>
              </a:path>
            </a:pathLst>
          </a:custGeom>
          <a:noFill/>
          <a:ln w="2540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20">
            <a:extLst>
              <a:ext uri="{FF2B5EF4-FFF2-40B4-BE49-F238E27FC236}">
                <a16:creationId xmlns:a16="http://schemas.microsoft.com/office/drawing/2014/main" id="{F8555A5E-F226-4342-B7AE-70818A2BA3A7}"/>
              </a:ext>
            </a:extLst>
          </p:cNvPr>
          <p:cNvSpPr>
            <a:spLocks/>
          </p:cNvSpPr>
          <p:nvPr/>
        </p:nvSpPr>
        <p:spPr bwMode="auto">
          <a:xfrm>
            <a:off x="5717462" y="3454327"/>
            <a:ext cx="45719" cy="299995"/>
          </a:xfrm>
          <a:custGeom>
            <a:avLst/>
            <a:gdLst>
              <a:gd name="T0" fmla="*/ 21137 w 18853"/>
              <a:gd name="T1" fmla="*/ 0 h 2318994"/>
              <a:gd name="T2" fmla="*/ 0 w 18853"/>
              <a:gd name="T3" fmla="*/ 2322779 h 2318994"/>
              <a:gd name="T4" fmla="*/ 0 60000 65536"/>
              <a:gd name="T5" fmla="*/ 0 60000 65536"/>
            </a:gdLst>
            <a:ahLst/>
            <a:cxnLst>
              <a:cxn ang="T4">
                <a:pos x="T0" y="T1"/>
              </a:cxn>
              <a:cxn ang="T5">
                <a:pos x="T2" y="T3"/>
              </a:cxn>
            </a:cxnLst>
            <a:rect l="0" t="0" r="r" b="b"/>
            <a:pathLst>
              <a:path w="18853" h="2318994">
                <a:moveTo>
                  <a:pt x="18853" y="0"/>
                </a:moveTo>
                <a:lnTo>
                  <a:pt x="0" y="2318994"/>
                </a:lnTo>
              </a:path>
            </a:pathLst>
          </a:custGeom>
          <a:noFill/>
          <a:ln w="2540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TextBox 21">
            <a:extLst>
              <a:ext uri="{FF2B5EF4-FFF2-40B4-BE49-F238E27FC236}">
                <a16:creationId xmlns:a16="http://schemas.microsoft.com/office/drawing/2014/main" id="{B24B89C0-55EC-6C41-8378-493C4C8FDE04}"/>
              </a:ext>
            </a:extLst>
          </p:cNvPr>
          <p:cNvSpPr txBox="1"/>
          <p:nvPr/>
        </p:nvSpPr>
        <p:spPr>
          <a:xfrm>
            <a:off x="6084168" y="32927"/>
            <a:ext cx="2694071" cy="215444"/>
          </a:xfrm>
          <a:prstGeom prst="rect">
            <a:avLst/>
          </a:prstGeom>
          <a:noFill/>
        </p:spPr>
        <p:txBody>
          <a:bodyPr wrap="none" lIns="0" tIns="0" rIns="0" bIns="0" rtlCol="0" anchor="t" anchorCtr="0">
            <a:spAutoFit/>
          </a:bodyPr>
          <a:lstStyle/>
          <a:p>
            <a:r>
              <a:rPr lang="en-US" sz="1400" b="0" dirty="0">
                <a:latin typeface="Calibri" panose="020F0502020204030204" pitchFamily="34" charset="0"/>
                <a:cs typeface="Calibri" panose="020F0502020204030204" pitchFamily="34" charset="0"/>
              </a:rPr>
              <a:t>From Prof </a:t>
            </a:r>
            <a:r>
              <a:rPr lang="en-US" sz="1400" b="0" dirty="0" err="1">
                <a:latin typeface="Calibri" panose="020F0502020204030204" pitchFamily="34" charset="0"/>
                <a:cs typeface="Calibri" panose="020F0502020204030204" pitchFamily="34" charset="0"/>
              </a:rPr>
              <a:t>Onur</a:t>
            </a:r>
            <a:r>
              <a:rPr lang="en-US" sz="1400" b="0" dirty="0">
                <a:latin typeface="Calibri" panose="020F0502020204030204" pitchFamily="34" charset="0"/>
                <a:cs typeface="Calibri" panose="020F0502020204030204" pitchFamily="34" charset="0"/>
              </a:rPr>
              <a:t> </a:t>
            </a:r>
            <a:r>
              <a:rPr lang="en-US" sz="1400" b="0" dirty="0" err="1">
                <a:latin typeface="Calibri" panose="020F0502020204030204" pitchFamily="34" charset="0"/>
                <a:cs typeface="Calibri" panose="020F0502020204030204" pitchFamily="34" charset="0"/>
              </a:rPr>
              <a:t>Mutlu’s</a:t>
            </a:r>
            <a:r>
              <a:rPr lang="en-US" sz="1400" b="0" dirty="0">
                <a:latin typeface="Calibri" panose="020F0502020204030204" pitchFamily="34" charset="0"/>
                <a:cs typeface="Calibri" panose="020F0502020204030204" pitchFamily="34" charset="0"/>
              </a:rPr>
              <a:t> presentation</a:t>
            </a:r>
          </a:p>
        </p:txBody>
      </p:sp>
    </p:spTree>
    <p:extLst>
      <p:ext uri="{BB962C8B-B14F-4D97-AF65-F5344CB8AC3E}">
        <p14:creationId xmlns:p14="http://schemas.microsoft.com/office/powerpoint/2010/main" val="396910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up)">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up)">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D0241FE-9C5B-DF42-B996-662F5EBF4DAE}"/>
              </a:ext>
            </a:extLst>
          </p:cNvPr>
          <p:cNvSpPr>
            <a:spLocks noGrp="1" noChangeArrowheads="1"/>
          </p:cNvSpPr>
          <p:nvPr>
            <p:ph type="title"/>
          </p:nvPr>
        </p:nvSpPr>
        <p:spPr/>
        <p:txBody>
          <a:bodyPr/>
          <a:lstStyle/>
          <a:p>
            <a:r>
              <a:rPr lang="en-US" altLang="en-US" dirty="0"/>
              <a:t>ADD Instruction: </a:t>
            </a:r>
            <a:r>
              <a:rPr lang="en-US" altLang="en-US" dirty="0">
                <a:solidFill>
                  <a:srgbClr val="C00000"/>
                </a:solidFill>
              </a:rPr>
              <a:t>EXECUTE</a:t>
            </a:r>
          </a:p>
        </p:txBody>
      </p:sp>
      <p:sp>
        <p:nvSpPr>
          <p:cNvPr id="56323" name="Rectangle 3">
            <a:extLst>
              <a:ext uri="{FF2B5EF4-FFF2-40B4-BE49-F238E27FC236}">
                <a16:creationId xmlns:a16="http://schemas.microsoft.com/office/drawing/2014/main" id="{52957134-D51B-E142-8223-241DDDC0D95C}"/>
              </a:ext>
            </a:extLst>
          </p:cNvPr>
          <p:cNvSpPr>
            <a:spLocks noGrp="1" noChangeArrowheads="1"/>
          </p:cNvSpPr>
          <p:nvPr>
            <p:ph type="body" idx="1"/>
          </p:nvPr>
        </p:nvSpPr>
        <p:spPr>
          <a:xfrm>
            <a:off x="396875" y="1196752"/>
            <a:ext cx="6789739" cy="5184576"/>
          </a:xfrm>
        </p:spPr>
        <p:txBody>
          <a:bodyPr/>
          <a:lstStyle/>
          <a:p>
            <a:r>
              <a:rPr lang="en-US" altLang="en-US" dirty="0"/>
              <a:t>Perform the operation, using the source operands</a:t>
            </a:r>
          </a:p>
          <a:p>
            <a:endParaRPr lang="en-US" altLang="en-US" dirty="0"/>
          </a:p>
          <a:p>
            <a:r>
              <a:rPr lang="en-US" altLang="en-US" b="1" dirty="0">
                <a:solidFill>
                  <a:srgbClr val="C00000"/>
                </a:solidFill>
              </a:rPr>
              <a:t>For ADD instruction do add contents of two operand Registers – see next slide</a:t>
            </a:r>
          </a:p>
        </p:txBody>
      </p:sp>
      <p:sp>
        <p:nvSpPr>
          <p:cNvPr id="56325" name="Line 5">
            <a:extLst>
              <a:ext uri="{FF2B5EF4-FFF2-40B4-BE49-F238E27FC236}">
                <a16:creationId xmlns:a16="http://schemas.microsoft.com/office/drawing/2014/main" id="{1406B458-2040-9F42-8327-AC144DEC0A4C}"/>
              </a:ext>
            </a:extLst>
          </p:cNvPr>
          <p:cNvSpPr>
            <a:spLocks noChangeShapeType="1"/>
          </p:cNvSpPr>
          <p:nvPr/>
        </p:nvSpPr>
        <p:spPr bwMode="auto">
          <a:xfrm>
            <a:off x="8077200" y="19050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6" name="Line 6">
            <a:extLst>
              <a:ext uri="{FF2B5EF4-FFF2-40B4-BE49-F238E27FC236}">
                <a16:creationId xmlns:a16="http://schemas.microsoft.com/office/drawing/2014/main" id="{82757083-5AF4-914F-8BC6-8430930E984A}"/>
              </a:ext>
            </a:extLst>
          </p:cNvPr>
          <p:cNvSpPr>
            <a:spLocks noChangeShapeType="1"/>
          </p:cNvSpPr>
          <p:nvPr/>
        </p:nvSpPr>
        <p:spPr bwMode="auto">
          <a:xfrm>
            <a:off x="8101013" y="27432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7" name="Line 7">
            <a:extLst>
              <a:ext uri="{FF2B5EF4-FFF2-40B4-BE49-F238E27FC236}">
                <a16:creationId xmlns:a16="http://schemas.microsoft.com/office/drawing/2014/main" id="{E86870FE-7FBE-2149-A0D5-E5DA2500BACD}"/>
              </a:ext>
            </a:extLst>
          </p:cNvPr>
          <p:cNvSpPr>
            <a:spLocks noChangeShapeType="1"/>
          </p:cNvSpPr>
          <p:nvPr/>
        </p:nvSpPr>
        <p:spPr bwMode="auto">
          <a:xfrm>
            <a:off x="8077200" y="35814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8" name="Line 8">
            <a:extLst>
              <a:ext uri="{FF2B5EF4-FFF2-40B4-BE49-F238E27FC236}">
                <a16:creationId xmlns:a16="http://schemas.microsoft.com/office/drawing/2014/main" id="{FC4E5308-6167-664E-BA2A-86E189B5C548}"/>
              </a:ext>
            </a:extLst>
          </p:cNvPr>
          <p:cNvSpPr>
            <a:spLocks noChangeShapeType="1"/>
          </p:cNvSpPr>
          <p:nvPr/>
        </p:nvSpPr>
        <p:spPr bwMode="auto">
          <a:xfrm>
            <a:off x="8056563" y="44196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9" name="Line 9">
            <a:extLst>
              <a:ext uri="{FF2B5EF4-FFF2-40B4-BE49-F238E27FC236}">
                <a16:creationId xmlns:a16="http://schemas.microsoft.com/office/drawing/2014/main" id="{5CD5AB5E-C689-5244-8659-FDC488ED6358}"/>
              </a:ext>
            </a:extLst>
          </p:cNvPr>
          <p:cNvSpPr>
            <a:spLocks noChangeShapeType="1"/>
          </p:cNvSpPr>
          <p:nvPr/>
        </p:nvSpPr>
        <p:spPr bwMode="auto">
          <a:xfrm>
            <a:off x="8070850" y="52578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0" name="Text Box 10">
            <a:extLst>
              <a:ext uri="{FF2B5EF4-FFF2-40B4-BE49-F238E27FC236}">
                <a16:creationId xmlns:a16="http://schemas.microsoft.com/office/drawing/2014/main" id="{27811F25-5983-124A-A9D1-3AC0EF287806}"/>
              </a:ext>
            </a:extLst>
          </p:cNvPr>
          <p:cNvSpPr txBox="1">
            <a:spLocks noChangeArrowheads="1"/>
          </p:cNvSpPr>
          <p:nvPr/>
        </p:nvSpPr>
        <p:spPr bwMode="auto">
          <a:xfrm>
            <a:off x="7772400" y="31242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EA</a:t>
            </a:r>
          </a:p>
        </p:txBody>
      </p:sp>
      <p:sp>
        <p:nvSpPr>
          <p:cNvPr id="56331" name="Text Box 11">
            <a:extLst>
              <a:ext uri="{FF2B5EF4-FFF2-40B4-BE49-F238E27FC236}">
                <a16:creationId xmlns:a16="http://schemas.microsoft.com/office/drawing/2014/main" id="{C7F2BBF6-DB45-7442-847B-CB955A708DEA}"/>
              </a:ext>
            </a:extLst>
          </p:cNvPr>
          <p:cNvSpPr txBox="1">
            <a:spLocks noChangeArrowheads="1"/>
          </p:cNvSpPr>
          <p:nvPr/>
        </p:nvSpPr>
        <p:spPr bwMode="auto">
          <a:xfrm>
            <a:off x="7772400" y="39624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OP</a:t>
            </a:r>
          </a:p>
        </p:txBody>
      </p:sp>
      <p:sp>
        <p:nvSpPr>
          <p:cNvPr id="56332" name="Text Box 12">
            <a:extLst>
              <a:ext uri="{FF2B5EF4-FFF2-40B4-BE49-F238E27FC236}">
                <a16:creationId xmlns:a16="http://schemas.microsoft.com/office/drawing/2014/main" id="{19781120-CD46-E04B-A27C-228B203A87C2}"/>
              </a:ext>
            </a:extLst>
          </p:cNvPr>
          <p:cNvSpPr txBox="1">
            <a:spLocks noChangeArrowheads="1"/>
          </p:cNvSpPr>
          <p:nvPr/>
        </p:nvSpPr>
        <p:spPr bwMode="auto">
          <a:xfrm>
            <a:off x="7772400" y="4800600"/>
            <a:ext cx="685800" cy="466725"/>
          </a:xfrm>
          <a:prstGeom prst="rect">
            <a:avLst/>
          </a:prstGeom>
          <a:solidFill>
            <a:schemeClr val="accent2"/>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b="1">
                <a:solidFill>
                  <a:schemeClr val="bg1"/>
                </a:solidFill>
              </a:rPr>
              <a:t>EX</a:t>
            </a:r>
          </a:p>
        </p:txBody>
      </p:sp>
      <p:sp>
        <p:nvSpPr>
          <p:cNvPr id="56333" name="Line 13">
            <a:extLst>
              <a:ext uri="{FF2B5EF4-FFF2-40B4-BE49-F238E27FC236}">
                <a16:creationId xmlns:a16="http://schemas.microsoft.com/office/drawing/2014/main" id="{A0F6523E-622D-AE47-9CDC-BC6AE3D84BC2}"/>
              </a:ext>
            </a:extLst>
          </p:cNvPr>
          <p:cNvSpPr>
            <a:spLocks noChangeShapeType="1"/>
          </p:cNvSpPr>
          <p:nvPr/>
        </p:nvSpPr>
        <p:spPr bwMode="auto">
          <a:xfrm>
            <a:off x="8077200" y="60960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4" name="Line 14">
            <a:extLst>
              <a:ext uri="{FF2B5EF4-FFF2-40B4-BE49-F238E27FC236}">
                <a16:creationId xmlns:a16="http://schemas.microsoft.com/office/drawing/2014/main" id="{1C624680-9361-2D45-9595-459F758DB42A}"/>
              </a:ext>
            </a:extLst>
          </p:cNvPr>
          <p:cNvSpPr>
            <a:spLocks noChangeShapeType="1"/>
          </p:cNvSpPr>
          <p:nvPr/>
        </p:nvSpPr>
        <p:spPr bwMode="auto">
          <a:xfrm flipH="1">
            <a:off x="7543800" y="6400800"/>
            <a:ext cx="533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5" name="Line 15">
            <a:extLst>
              <a:ext uri="{FF2B5EF4-FFF2-40B4-BE49-F238E27FC236}">
                <a16:creationId xmlns:a16="http://schemas.microsoft.com/office/drawing/2014/main" id="{B5449265-5D36-6944-B009-2C90184C7645}"/>
              </a:ext>
            </a:extLst>
          </p:cNvPr>
          <p:cNvSpPr>
            <a:spLocks noChangeShapeType="1"/>
          </p:cNvSpPr>
          <p:nvPr/>
        </p:nvSpPr>
        <p:spPr bwMode="auto">
          <a:xfrm flipV="1">
            <a:off x="7543800" y="1143000"/>
            <a:ext cx="0" cy="5257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6" name="Line 16">
            <a:extLst>
              <a:ext uri="{FF2B5EF4-FFF2-40B4-BE49-F238E27FC236}">
                <a16:creationId xmlns:a16="http://schemas.microsoft.com/office/drawing/2014/main" id="{2422ED19-8340-8941-A752-9D3B5661238B}"/>
              </a:ext>
            </a:extLst>
          </p:cNvPr>
          <p:cNvSpPr>
            <a:spLocks noChangeShapeType="1"/>
          </p:cNvSpPr>
          <p:nvPr/>
        </p:nvSpPr>
        <p:spPr bwMode="auto">
          <a:xfrm>
            <a:off x="7543800" y="1143000"/>
            <a:ext cx="533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7" name="Line 17">
            <a:extLst>
              <a:ext uri="{FF2B5EF4-FFF2-40B4-BE49-F238E27FC236}">
                <a16:creationId xmlns:a16="http://schemas.microsoft.com/office/drawing/2014/main" id="{338C7BFB-842C-1D4D-844C-C49DDCA20141}"/>
              </a:ext>
            </a:extLst>
          </p:cNvPr>
          <p:cNvSpPr>
            <a:spLocks noChangeShapeType="1"/>
          </p:cNvSpPr>
          <p:nvPr/>
        </p:nvSpPr>
        <p:spPr bwMode="auto">
          <a:xfrm>
            <a:off x="8077200" y="1143000"/>
            <a:ext cx="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8" name="Text Box 18">
            <a:extLst>
              <a:ext uri="{FF2B5EF4-FFF2-40B4-BE49-F238E27FC236}">
                <a16:creationId xmlns:a16="http://schemas.microsoft.com/office/drawing/2014/main" id="{10F10C3B-646D-534C-B2C2-F6CE03900CE8}"/>
              </a:ext>
            </a:extLst>
          </p:cNvPr>
          <p:cNvSpPr txBox="1">
            <a:spLocks noChangeArrowheads="1"/>
          </p:cNvSpPr>
          <p:nvPr/>
        </p:nvSpPr>
        <p:spPr bwMode="auto">
          <a:xfrm>
            <a:off x="7772400" y="5638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S</a:t>
            </a:r>
          </a:p>
        </p:txBody>
      </p:sp>
      <p:sp>
        <p:nvSpPr>
          <p:cNvPr id="56339" name="Text Box 19">
            <a:extLst>
              <a:ext uri="{FF2B5EF4-FFF2-40B4-BE49-F238E27FC236}">
                <a16:creationId xmlns:a16="http://schemas.microsoft.com/office/drawing/2014/main" id="{92AD9FF8-352B-2944-B25B-F83122901B3D}"/>
              </a:ext>
            </a:extLst>
          </p:cNvPr>
          <p:cNvSpPr txBox="1">
            <a:spLocks noChangeArrowheads="1"/>
          </p:cNvSpPr>
          <p:nvPr/>
        </p:nvSpPr>
        <p:spPr bwMode="auto">
          <a:xfrm>
            <a:off x="7772400" y="1447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F</a:t>
            </a:r>
          </a:p>
        </p:txBody>
      </p:sp>
      <p:sp>
        <p:nvSpPr>
          <p:cNvPr id="56340" name="Text Box 20">
            <a:extLst>
              <a:ext uri="{FF2B5EF4-FFF2-40B4-BE49-F238E27FC236}">
                <a16:creationId xmlns:a16="http://schemas.microsoft.com/office/drawing/2014/main" id="{BB25C06A-AE55-5E48-8B2C-375005976D72}"/>
              </a:ext>
            </a:extLst>
          </p:cNvPr>
          <p:cNvSpPr txBox="1">
            <a:spLocks noChangeArrowheads="1"/>
          </p:cNvSpPr>
          <p:nvPr/>
        </p:nvSpPr>
        <p:spPr bwMode="auto">
          <a:xfrm>
            <a:off x="7772400" y="22860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D</a:t>
            </a:r>
          </a:p>
        </p:txBody>
      </p:sp>
    </p:spTree>
    <p:extLst>
      <p:ext uri="{BB962C8B-B14F-4D97-AF65-F5344CB8AC3E}">
        <p14:creationId xmlns:p14="http://schemas.microsoft.com/office/powerpoint/2010/main" val="2022914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8C3B25-873B-AB4B-AB3C-08CE7E991CC6}"/>
              </a:ext>
            </a:extLst>
          </p:cNvPr>
          <p:cNvSpPr>
            <a:spLocks noGrp="1"/>
          </p:cNvSpPr>
          <p:nvPr>
            <p:ph type="ctrTitle"/>
          </p:nvPr>
        </p:nvSpPr>
        <p:spPr>
          <a:xfrm>
            <a:off x="611560" y="2564904"/>
            <a:ext cx="7772400" cy="1470025"/>
          </a:xfrm>
        </p:spPr>
        <p:txBody>
          <a:bodyPr/>
          <a:lstStyle/>
          <a:p>
            <a:r>
              <a:rPr lang="en-US" dirty="0">
                <a:solidFill>
                  <a:srgbClr val="0070C0"/>
                </a:solidFill>
              </a:rPr>
              <a:t>Last lecture: Von Neumann Model</a:t>
            </a:r>
          </a:p>
        </p:txBody>
      </p:sp>
      <p:sp>
        <p:nvSpPr>
          <p:cNvPr id="4" name="Footer Placeholder 3">
            <a:extLst>
              <a:ext uri="{FF2B5EF4-FFF2-40B4-BE49-F238E27FC236}">
                <a16:creationId xmlns:a16="http://schemas.microsoft.com/office/drawing/2014/main" id="{7D493E88-5C07-724E-91A5-829E5A9DEF8B}"/>
              </a:ext>
            </a:extLst>
          </p:cNvPr>
          <p:cNvSpPr>
            <a:spLocks noGrp="1"/>
          </p:cNvSpPr>
          <p:nvPr>
            <p:ph type="ftr" sz="quarter" idx="4294967295"/>
          </p:nvPr>
        </p:nvSpPr>
        <p:spPr>
          <a:xfrm>
            <a:off x="0" y="6445250"/>
            <a:ext cx="3086100" cy="365125"/>
          </a:xfrm>
        </p:spPr>
        <p:txBody>
          <a:bodyPr/>
          <a:lstStyle/>
          <a:p>
            <a:r>
              <a:rPr lang="en-US" dirty="0"/>
              <a:t>CS 211: Computer Architecture</a:t>
            </a:r>
          </a:p>
        </p:txBody>
      </p:sp>
    </p:spTree>
    <p:extLst>
      <p:ext uri="{BB962C8B-B14F-4D97-AF65-F5344CB8AC3E}">
        <p14:creationId xmlns:p14="http://schemas.microsoft.com/office/powerpoint/2010/main" val="110378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a:extLst>
              <a:ext uri="{FF2B5EF4-FFF2-40B4-BE49-F238E27FC236}">
                <a16:creationId xmlns:a16="http://schemas.microsoft.com/office/drawing/2014/main" id="{4E2AF855-AA84-0346-BF2D-9A54EC7B4719}"/>
              </a:ext>
            </a:extLst>
          </p:cNvPr>
          <p:cNvSpPr>
            <a:spLocks noGrp="1" noChangeArrowheads="1"/>
          </p:cNvSpPr>
          <p:nvPr>
            <p:ph type="title"/>
          </p:nvPr>
        </p:nvSpPr>
        <p:spPr/>
        <p:txBody>
          <a:bodyPr anchor="ctr"/>
          <a:lstStyle/>
          <a:p>
            <a:r>
              <a:rPr lang="en-US" altLang="en-US" dirty="0"/>
              <a:t>ADD Instruction: </a:t>
            </a:r>
            <a:r>
              <a:rPr lang="en-US" altLang="en-US" dirty="0">
                <a:solidFill>
                  <a:srgbClr val="C00000"/>
                </a:solidFill>
              </a:rPr>
              <a:t>EXECUTE</a:t>
            </a:r>
            <a:endParaRPr lang="en-US" altLang="en-US" dirty="0">
              <a:ea typeface="ＭＳ Ｐゴシック" panose="020B0600070205080204" pitchFamily="34" charset="-128"/>
            </a:endParaRPr>
          </a:p>
        </p:txBody>
      </p:sp>
      <p:grpSp>
        <p:nvGrpSpPr>
          <p:cNvPr id="114691" name="Group 6">
            <a:extLst>
              <a:ext uri="{FF2B5EF4-FFF2-40B4-BE49-F238E27FC236}">
                <a16:creationId xmlns:a16="http://schemas.microsoft.com/office/drawing/2014/main" id="{7C58E057-FD04-0A4C-BEDB-0742B3B1DF8D}"/>
              </a:ext>
            </a:extLst>
          </p:cNvPr>
          <p:cNvGrpSpPr>
            <a:grpSpLocks/>
          </p:cNvGrpSpPr>
          <p:nvPr/>
        </p:nvGrpSpPr>
        <p:grpSpPr bwMode="auto">
          <a:xfrm>
            <a:off x="2185988" y="914400"/>
            <a:ext cx="4772025" cy="5943600"/>
            <a:chOff x="2185616" y="914400"/>
            <a:chExt cx="4772768" cy="5943600"/>
          </a:xfrm>
        </p:grpSpPr>
        <p:pic>
          <p:nvPicPr>
            <p:cNvPr id="114695" name="Picture 2">
              <a:extLst>
                <a:ext uri="{FF2B5EF4-FFF2-40B4-BE49-F238E27FC236}">
                  <a16:creationId xmlns:a16="http://schemas.microsoft.com/office/drawing/2014/main" id="{13C019B5-8B88-DB40-9E7F-08702C5CF7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85616" y="914400"/>
              <a:ext cx="477276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6" name="Rectangle 4">
              <a:extLst>
                <a:ext uri="{FF2B5EF4-FFF2-40B4-BE49-F238E27FC236}">
                  <a16:creationId xmlns:a16="http://schemas.microsoft.com/office/drawing/2014/main" id="{114BEE87-61D3-8F4D-9167-29A9D61C23C3}"/>
                </a:ext>
              </a:extLst>
            </p:cNvPr>
            <p:cNvSpPr>
              <a:spLocks noChangeArrowheads="1"/>
            </p:cNvSpPr>
            <p:nvPr/>
          </p:nvSpPr>
          <p:spPr bwMode="auto">
            <a:xfrm>
              <a:off x="3276600" y="1600200"/>
              <a:ext cx="1905000" cy="2819400"/>
            </a:xfrm>
            <a:prstGeom prst="rect">
              <a:avLst/>
            </a:prstGeom>
            <a:solidFill>
              <a:srgbClr val="FF000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dirty="0"/>
            </a:p>
          </p:txBody>
        </p:sp>
        <p:sp>
          <p:nvSpPr>
            <p:cNvPr id="114697" name="Rectangle 9">
              <a:extLst>
                <a:ext uri="{FF2B5EF4-FFF2-40B4-BE49-F238E27FC236}">
                  <a16:creationId xmlns:a16="http://schemas.microsoft.com/office/drawing/2014/main" id="{FFBDD09C-70F9-4245-996A-21DFAE7CEC42}"/>
                </a:ext>
              </a:extLst>
            </p:cNvPr>
            <p:cNvSpPr>
              <a:spLocks noChangeArrowheads="1"/>
            </p:cNvSpPr>
            <p:nvPr/>
          </p:nvSpPr>
          <p:spPr bwMode="auto">
            <a:xfrm>
              <a:off x="5181600" y="1600200"/>
              <a:ext cx="1600200" cy="2819400"/>
            </a:xfrm>
            <a:prstGeom prst="rect">
              <a:avLst/>
            </a:prstGeom>
            <a:solidFill>
              <a:srgbClr val="00B0F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14698" name="Rectangle 10">
              <a:extLst>
                <a:ext uri="{FF2B5EF4-FFF2-40B4-BE49-F238E27FC236}">
                  <a16:creationId xmlns:a16="http://schemas.microsoft.com/office/drawing/2014/main" id="{A7849054-FEA4-7F4B-A600-523BCBD378EE}"/>
                </a:ext>
              </a:extLst>
            </p:cNvPr>
            <p:cNvSpPr>
              <a:spLocks noChangeArrowheads="1"/>
            </p:cNvSpPr>
            <p:nvPr/>
          </p:nvSpPr>
          <p:spPr bwMode="auto">
            <a:xfrm>
              <a:off x="3200400" y="5829300"/>
              <a:ext cx="914400" cy="647700"/>
            </a:xfrm>
            <a:prstGeom prst="rect">
              <a:avLst/>
            </a:prstGeom>
            <a:solidFill>
              <a:srgbClr val="00B05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 name="Rectangle 11">
              <a:extLst>
                <a:ext uri="{FF2B5EF4-FFF2-40B4-BE49-F238E27FC236}">
                  <a16:creationId xmlns:a16="http://schemas.microsoft.com/office/drawing/2014/main" id="{02F57620-4830-AD46-959C-3E7FBBD3AA41}"/>
                </a:ext>
              </a:extLst>
            </p:cNvPr>
            <p:cNvSpPr/>
            <p:nvPr/>
          </p:nvSpPr>
          <p:spPr bwMode="auto">
            <a:xfrm>
              <a:off x="4953059" y="5867400"/>
              <a:ext cx="914542" cy="609600"/>
            </a:xfrm>
            <a:prstGeom prst="rect">
              <a:avLst/>
            </a:prstGeom>
            <a:solidFill>
              <a:schemeClr val="accent1">
                <a:lumMod val="60000"/>
                <a:lumOff val="4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sp>
          <p:nvSpPr>
            <p:cNvPr id="13" name="Rectangle 12">
              <a:extLst>
                <a:ext uri="{FF2B5EF4-FFF2-40B4-BE49-F238E27FC236}">
                  <a16:creationId xmlns:a16="http://schemas.microsoft.com/office/drawing/2014/main" id="{FDAA2B7F-C12A-F342-AC0D-C485E8C47B91}"/>
                </a:ext>
              </a:extLst>
            </p:cNvPr>
            <p:cNvSpPr/>
            <p:nvPr/>
          </p:nvSpPr>
          <p:spPr bwMode="auto">
            <a:xfrm>
              <a:off x="5943813" y="5892800"/>
              <a:ext cx="914542" cy="609600"/>
            </a:xfrm>
            <a:prstGeom prst="rect">
              <a:avLst/>
            </a:prstGeom>
            <a:solidFill>
              <a:schemeClr val="accent5">
                <a:lumMod val="5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grpSp>
      <p:sp>
        <p:nvSpPr>
          <p:cNvPr id="17" name="Freeform 16">
            <a:extLst>
              <a:ext uri="{FF2B5EF4-FFF2-40B4-BE49-F238E27FC236}">
                <a16:creationId xmlns:a16="http://schemas.microsoft.com/office/drawing/2014/main" id="{D1A8EFC4-1A0B-4341-8CB3-8A3016942D5F}"/>
              </a:ext>
            </a:extLst>
          </p:cNvPr>
          <p:cNvSpPr>
            <a:spLocks/>
          </p:cNvSpPr>
          <p:nvPr/>
        </p:nvSpPr>
        <p:spPr bwMode="auto">
          <a:xfrm>
            <a:off x="5821680" y="2622550"/>
            <a:ext cx="45719" cy="793751"/>
          </a:xfrm>
          <a:custGeom>
            <a:avLst/>
            <a:gdLst>
              <a:gd name="T0" fmla="*/ 21137 w 18853"/>
              <a:gd name="T1" fmla="*/ 0 h 2318994"/>
              <a:gd name="T2" fmla="*/ 0 w 18853"/>
              <a:gd name="T3" fmla="*/ 2322779 h 2318994"/>
              <a:gd name="T4" fmla="*/ 0 60000 65536"/>
              <a:gd name="T5" fmla="*/ 0 60000 65536"/>
            </a:gdLst>
            <a:ahLst/>
            <a:cxnLst>
              <a:cxn ang="T4">
                <a:pos x="T0" y="T1"/>
              </a:cxn>
              <a:cxn ang="T5">
                <a:pos x="T2" y="T3"/>
              </a:cxn>
            </a:cxnLst>
            <a:rect l="0" t="0" r="r" b="b"/>
            <a:pathLst>
              <a:path w="18853" h="2318994">
                <a:moveTo>
                  <a:pt x="18853" y="0"/>
                </a:moveTo>
                <a:lnTo>
                  <a:pt x="0" y="2318994"/>
                </a:lnTo>
              </a:path>
            </a:pathLst>
          </a:custGeom>
          <a:noFill/>
          <a:ln w="2540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8">
            <a:extLst>
              <a:ext uri="{FF2B5EF4-FFF2-40B4-BE49-F238E27FC236}">
                <a16:creationId xmlns:a16="http://schemas.microsoft.com/office/drawing/2014/main" id="{7C326F76-DA96-EC48-A3B5-831D06BC2204}"/>
              </a:ext>
            </a:extLst>
          </p:cNvPr>
          <p:cNvSpPr>
            <a:spLocks/>
          </p:cNvSpPr>
          <p:nvPr/>
        </p:nvSpPr>
        <p:spPr bwMode="auto">
          <a:xfrm>
            <a:off x="6226600" y="2622550"/>
            <a:ext cx="45719" cy="1047097"/>
          </a:xfrm>
          <a:custGeom>
            <a:avLst/>
            <a:gdLst>
              <a:gd name="T0" fmla="*/ 21137 w 18853"/>
              <a:gd name="T1" fmla="*/ 0 h 2318994"/>
              <a:gd name="T2" fmla="*/ 0 w 18853"/>
              <a:gd name="T3" fmla="*/ 2322779 h 2318994"/>
              <a:gd name="T4" fmla="*/ 0 60000 65536"/>
              <a:gd name="T5" fmla="*/ 0 60000 65536"/>
            </a:gdLst>
            <a:ahLst/>
            <a:cxnLst>
              <a:cxn ang="T4">
                <a:pos x="T0" y="T1"/>
              </a:cxn>
              <a:cxn ang="T5">
                <a:pos x="T2" y="T3"/>
              </a:cxn>
            </a:cxnLst>
            <a:rect l="0" t="0" r="r" b="b"/>
            <a:pathLst>
              <a:path w="18853" h="2318994">
                <a:moveTo>
                  <a:pt x="18853" y="0"/>
                </a:moveTo>
                <a:lnTo>
                  <a:pt x="0" y="2318994"/>
                </a:lnTo>
              </a:path>
            </a:pathLst>
          </a:custGeom>
          <a:noFill/>
          <a:ln w="2540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9">
            <a:extLst>
              <a:ext uri="{FF2B5EF4-FFF2-40B4-BE49-F238E27FC236}">
                <a16:creationId xmlns:a16="http://schemas.microsoft.com/office/drawing/2014/main" id="{77EDD6B9-0249-624F-B58C-6368DF1A1397}"/>
              </a:ext>
            </a:extLst>
          </p:cNvPr>
          <p:cNvSpPr>
            <a:spLocks/>
          </p:cNvSpPr>
          <p:nvPr/>
        </p:nvSpPr>
        <p:spPr bwMode="auto">
          <a:xfrm>
            <a:off x="5981481" y="4005063"/>
            <a:ext cx="45719" cy="1047097"/>
          </a:xfrm>
          <a:custGeom>
            <a:avLst/>
            <a:gdLst>
              <a:gd name="T0" fmla="*/ 21137 w 18853"/>
              <a:gd name="T1" fmla="*/ 0 h 2318994"/>
              <a:gd name="T2" fmla="*/ 0 w 18853"/>
              <a:gd name="T3" fmla="*/ 2322779 h 2318994"/>
              <a:gd name="T4" fmla="*/ 0 60000 65536"/>
              <a:gd name="T5" fmla="*/ 0 60000 65536"/>
            </a:gdLst>
            <a:ahLst/>
            <a:cxnLst>
              <a:cxn ang="T4">
                <a:pos x="T0" y="T1"/>
              </a:cxn>
              <a:cxn ang="T5">
                <a:pos x="T2" y="T3"/>
              </a:cxn>
            </a:cxnLst>
            <a:rect l="0" t="0" r="r" b="b"/>
            <a:pathLst>
              <a:path w="18853" h="2318994">
                <a:moveTo>
                  <a:pt x="18853" y="0"/>
                </a:moveTo>
                <a:lnTo>
                  <a:pt x="0" y="2318994"/>
                </a:lnTo>
              </a:path>
            </a:pathLst>
          </a:custGeom>
          <a:noFill/>
          <a:ln w="2540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20">
            <a:extLst>
              <a:ext uri="{FF2B5EF4-FFF2-40B4-BE49-F238E27FC236}">
                <a16:creationId xmlns:a16="http://schemas.microsoft.com/office/drawing/2014/main" id="{F8555A5E-F226-4342-B7AE-70818A2BA3A7}"/>
              </a:ext>
            </a:extLst>
          </p:cNvPr>
          <p:cNvSpPr>
            <a:spLocks/>
          </p:cNvSpPr>
          <p:nvPr/>
        </p:nvSpPr>
        <p:spPr bwMode="auto">
          <a:xfrm>
            <a:off x="5717462" y="3454327"/>
            <a:ext cx="45719" cy="299995"/>
          </a:xfrm>
          <a:custGeom>
            <a:avLst/>
            <a:gdLst>
              <a:gd name="T0" fmla="*/ 21137 w 18853"/>
              <a:gd name="T1" fmla="*/ 0 h 2318994"/>
              <a:gd name="T2" fmla="*/ 0 w 18853"/>
              <a:gd name="T3" fmla="*/ 2322779 h 2318994"/>
              <a:gd name="T4" fmla="*/ 0 60000 65536"/>
              <a:gd name="T5" fmla="*/ 0 60000 65536"/>
            </a:gdLst>
            <a:ahLst/>
            <a:cxnLst>
              <a:cxn ang="T4">
                <a:pos x="T0" y="T1"/>
              </a:cxn>
              <a:cxn ang="T5">
                <a:pos x="T2" y="T3"/>
              </a:cxn>
            </a:cxnLst>
            <a:rect l="0" t="0" r="r" b="b"/>
            <a:pathLst>
              <a:path w="18853" h="2318994">
                <a:moveTo>
                  <a:pt x="18853" y="0"/>
                </a:moveTo>
                <a:lnTo>
                  <a:pt x="0" y="2318994"/>
                </a:lnTo>
              </a:path>
            </a:pathLst>
          </a:custGeom>
          <a:noFill/>
          <a:ln w="2540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Rounded Rectangle 14">
            <a:extLst>
              <a:ext uri="{FF2B5EF4-FFF2-40B4-BE49-F238E27FC236}">
                <a16:creationId xmlns:a16="http://schemas.microsoft.com/office/drawing/2014/main" id="{4C71DED8-7EDA-4C4A-99FE-CD83843DAA89}"/>
              </a:ext>
            </a:extLst>
          </p:cNvPr>
          <p:cNvSpPr/>
          <p:nvPr/>
        </p:nvSpPr>
        <p:spPr>
          <a:xfrm>
            <a:off x="392113" y="1828800"/>
            <a:ext cx="2368550" cy="1042988"/>
          </a:xfrm>
          <a:prstGeom prst="roundRect">
            <a:avLst/>
          </a:prstGeom>
          <a:solidFill>
            <a:schemeClr val="accent1">
              <a:lumMod val="20000"/>
              <a:lumOff val="80000"/>
            </a:schemeClr>
          </a:solidFill>
          <a:ln w="50800">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200" dirty="0">
                <a:solidFill>
                  <a:schemeClr val="tx1"/>
                </a:solidFill>
              </a:rPr>
              <a:t>ADD adds </a:t>
            </a:r>
            <a:r>
              <a:rPr lang="en-US" sz="2200" dirty="0">
                <a:solidFill>
                  <a:srgbClr val="00B050"/>
                </a:solidFill>
              </a:rPr>
              <a:t>SR1 and SR2</a:t>
            </a:r>
          </a:p>
        </p:txBody>
      </p:sp>
      <p:sp>
        <p:nvSpPr>
          <p:cNvPr id="18" name="TextBox 17">
            <a:extLst>
              <a:ext uri="{FF2B5EF4-FFF2-40B4-BE49-F238E27FC236}">
                <a16:creationId xmlns:a16="http://schemas.microsoft.com/office/drawing/2014/main" id="{92EEA07A-2B2B-8546-B4C6-9B35DD678036}"/>
              </a:ext>
            </a:extLst>
          </p:cNvPr>
          <p:cNvSpPr txBox="1"/>
          <p:nvPr/>
        </p:nvSpPr>
        <p:spPr>
          <a:xfrm>
            <a:off x="361138" y="3424535"/>
            <a:ext cx="2217017" cy="461665"/>
          </a:xfrm>
          <a:prstGeom prst="rect">
            <a:avLst/>
          </a:prstGeom>
          <a:noFill/>
        </p:spPr>
        <p:txBody>
          <a:bodyPr wrap="none" rtlCol="0">
            <a:spAutoFit/>
          </a:bodyPr>
          <a:lstStyle/>
          <a:p>
            <a:r>
              <a:rPr lang="en-US" dirty="0">
                <a:latin typeface="Calibri" pitchFamily="34" charset="0"/>
                <a:hlinkClick r:id="rId4" action="ppaction://hlinksldjump"/>
              </a:rPr>
              <a:t>ADD Instruction</a:t>
            </a:r>
            <a:endParaRPr lang="en-US" dirty="0">
              <a:latin typeface="Calibri" pitchFamily="34" charset="0"/>
            </a:endParaRPr>
          </a:p>
        </p:txBody>
      </p:sp>
      <p:sp>
        <p:nvSpPr>
          <p:cNvPr id="22" name="TextBox 21">
            <a:extLst>
              <a:ext uri="{FF2B5EF4-FFF2-40B4-BE49-F238E27FC236}">
                <a16:creationId xmlns:a16="http://schemas.microsoft.com/office/drawing/2014/main" id="{F5899949-7CEB-DF46-B25D-D3CD0E0CB49A}"/>
              </a:ext>
            </a:extLst>
          </p:cNvPr>
          <p:cNvSpPr txBox="1"/>
          <p:nvPr/>
        </p:nvSpPr>
        <p:spPr>
          <a:xfrm>
            <a:off x="6191054" y="70078"/>
            <a:ext cx="2694071" cy="215444"/>
          </a:xfrm>
          <a:prstGeom prst="rect">
            <a:avLst/>
          </a:prstGeom>
          <a:noFill/>
        </p:spPr>
        <p:txBody>
          <a:bodyPr wrap="none" lIns="0" tIns="0" rIns="0" bIns="0" rtlCol="0" anchor="t" anchorCtr="0">
            <a:spAutoFit/>
          </a:bodyPr>
          <a:lstStyle/>
          <a:p>
            <a:r>
              <a:rPr lang="en-US" sz="1400" b="0" dirty="0">
                <a:latin typeface="Calibri" panose="020F0502020204030204" pitchFamily="34" charset="0"/>
                <a:cs typeface="Calibri" panose="020F0502020204030204" pitchFamily="34" charset="0"/>
              </a:rPr>
              <a:t>From Prof </a:t>
            </a:r>
            <a:r>
              <a:rPr lang="en-US" sz="1400" b="0" dirty="0" err="1">
                <a:latin typeface="Calibri" panose="020F0502020204030204" pitchFamily="34" charset="0"/>
                <a:cs typeface="Calibri" panose="020F0502020204030204" pitchFamily="34" charset="0"/>
              </a:rPr>
              <a:t>Onur</a:t>
            </a:r>
            <a:r>
              <a:rPr lang="en-US" sz="1400" b="0" dirty="0">
                <a:latin typeface="Calibri" panose="020F0502020204030204" pitchFamily="34" charset="0"/>
                <a:cs typeface="Calibri" panose="020F0502020204030204" pitchFamily="34" charset="0"/>
              </a:rPr>
              <a:t> </a:t>
            </a:r>
            <a:r>
              <a:rPr lang="en-US" sz="1400" b="0" dirty="0" err="1">
                <a:latin typeface="Calibri" panose="020F0502020204030204" pitchFamily="34" charset="0"/>
                <a:cs typeface="Calibri" panose="020F0502020204030204" pitchFamily="34" charset="0"/>
              </a:rPr>
              <a:t>Mutlu’s</a:t>
            </a:r>
            <a:r>
              <a:rPr lang="en-US" sz="1400" b="0" dirty="0">
                <a:latin typeface="Calibri" panose="020F0502020204030204" pitchFamily="34" charset="0"/>
                <a:cs typeface="Calibri" panose="020F0502020204030204" pitchFamily="34" charset="0"/>
              </a:rPr>
              <a:t> presentation</a:t>
            </a:r>
          </a:p>
        </p:txBody>
      </p:sp>
    </p:spTree>
    <p:extLst>
      <p:ext uri="{BB962C8B-B14F-4D97-AF65-F5344CB8AC3E}">
        <p14:creationId xmlns:p14="http://schemas.microsoft.com/office/powerpoint/2010/main" val="101758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883442D-2820-0C4E-9FE9-1334D6BB20C3}"/>
              </a:ext>
            </a:extLst>
          </p:cNvPr>
          <p:cNvSpPr>
            <a:spLocks noGrp="1" noChangeArrowheads="1"/>
          </p:cNvSpPr>
          <p:nvPr>
            <p:ph type="title"/>
          </p:nvPr>
        </p:nvSpPr>
        <p:spPr/>
        <p:txBody>
          <a:bodyPr/>
          <a:lstStyle/>
          <a:p>
            <a:r>
              <a:rPr lang="en-US" altLang="en-US" dirty="0"/>
              <a:t>ADD Instruction: </a:t>
            </a:r>
            <a:r>
              <a:rPr lang="en-US" altLang="en-US" dirty="0">
                <a:solidFill>
                  <a:srgbClr val="C00000"/>
                </a:solidFill>
              </a:rPr>
              <a:t>STORE Result</a:t>
            </a:r>
          </a:p>
        </p:txBody>
      </p:sp>
      <p:sp>
        <p:nvSpPr>
          <p:cNvPr id="57347" name="Rectangle 3">
            <a:extLst>
              <a:ext uri="{FF2B5EF4-FFF2-40B4-BE49-F238E27FC236}">
                <a16:creationId xmlns:a16="http://schemas.microsoft.com/office/drawing/2014/main" id="{C704C048-DED7-4F47-BE3F-5D0305F7D534}"/>
              </a:ext>
            </a:extLst>
          </p:cNvPr>
          <p:cNvSpPr>
            <a:spLocks noGrp="1" noChangeArrowheads="1"/>
          </p:cNvSpPr>
          <p:nvPr>
            <p:ph type="body" idx="1"/>
          </p:nvPr>
        </p:nvSpPr>
        <p:spPr>
          <a:xfrm>
            <a:off x="457200" y="1371600"/>
            <a:ext cx="6858001" cy="4754563"/>
          </a:xfrm>
        </p:spPr>
        <p:txBody>
          <a:bodyPr/>
          <a:lstStyle/>
          <a:p>
            <a:r>
              <a:rPr lang="en-US" altLang="en-US" dirty="0">
                <a:ea typeface="ＭＳ Ｐゴシック" panose="020B0600070205080204" pitchFamily="34" charset="-128"/>
              </a:rPr>
              <a:t>The STORE RESULT phase </a:t>
            </a:r>
            <a:r>
              <a:rPr lang="en-US" altLang="en-US" dirty="0">
                <a:solidFill>
                  <a:srgbClr val="C00000"/>
                </a:solidFill>
                <a:ea typeface="ＭＳ Ｐゴシック" panose="020B0600070205080204" pitchFamily="34" charset="-128"/>
              </a:rPr>
              <a:t>writes to the designated destination – </a:t>
            </a:r>
            <a:r>
              <a:rPr lang="en-US" altLang="en-US" dirty="0">
                <a:solidFill>
                  <a:srgbClr val="0070C0"/>
                </a:solidFill>
                <a:ea typeface="ＭＳ Ｐゴシック" panose="020B0600070205080204" pitchFamily="34" charset="-128"/>
              </a:rPr>
              <a:t>Register R0</a:t>
            </a:r>
          </a:p>
          <a:p>
            <a:pPr marL="0" indent="0">
              <a:buNone/>
            </a:pPr>
            <a:endParaRPr lang="en-US" altLang="en-US" dirty="0"/>
          </a:p>
          <a:p>
            <a:pPr marL="0" indent="0">
              <a:buNone/>
            </a:pPr>
            <a:endParaRPr lang="en-US" dirty="0">
              <a:latin typeface="Courier" charset="0"/>
              <a:ea typeface="Courier" charset="0"/>
              <a:cs typeface="Courier" charset="0"/>
            </a:endParaRPr>
          </a:p>
          <a:p>
            <a:r>
              <a:rPr lang="en-US" altLang="en-US" dirty="0">
                <a:ea typeface="ＭＳ Ｐゴシック" panose="020B0600070205080204" pitchFamily="34" charset="-128"/>
              </a:rPr>
              <a:t>Once STORE RESULT is completed</a:t>
            </a:r>
            <a:r>
              <a:rPr lang="en-US" altLang="en-US" dirty="0">
                <a:solidFill>
                  <a:srgbClr val="C00000"/>
                </a:solidFill>
                <a:ea typeface="ＭＳ Ｐゴシック" panose="020B0600070205080204" pitchFamily="34" charset="-128"/>
              </a:rPr>
              <a:t>, a new instruction cycle</a:t>
            </a:r>
            <a:r>
              <a:rPr lang="en-US" altLang="en-US" dirty="0">
                <a:ea typeface="ＭＳ Ｐゴシック" panose="020B0600070205080204" pitchFamily="34" charset="-128"/>
              </a:rPr>
              <a:t> starts (with the FETCH phase)</a:t>
            </a:r>
          </a:p>
          <a:p>
            <a:endParaRPr lang="de-CH" dirty="0">
              <a:latin typeface="Courier" charset="0"/>
              <a:ea typeface="Courier" charset="0"/>
              <a:cs typeface="Courier" charset="0"/>
            </a:endParaRPr>
          </a:p>
        </p:txBody>
      </p:sp>
      <p:sp>
        <p:nvSpPr>
          <p:cNvPr id="57349" name="Line 5">
            <a:extLst>
              <a:ext uri="{FF2B5EF4-FFF2-40B4-BE49-F238E27FC236}">
                <a16:creationId xmlns:a16="http://schemas.microsoft.com/office/drawing/2014/main" id="{875A6CB8-8C33-B948-A620-9E97DD311502}"/>
              </a:ext>
            </a:extLst>
          </p:cNvPr>
          <p:cNvSpPr>
            <a:spLocks noChangeShapeType="1"/>
          </p:cNvSpPr>
          <p:nvPr/>
        </p:nvSpPr>
        <p:spPr bwMode="auto">
          <a:xfrm>
            <a:off x="8077200" y="19050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0" name="Line 6">
            <a:extLst>
              <a:ext uri="{FF2B5EF4-FFF2-40B4-BE49-F238E27FC236}">
                <a16:creationId xmlns:a16="http://schemas.microsoft.com/office/drawing/2014/main" id="{71A1FA97-8C9A-D543-9986-8E9977F2ACA3}"/>
              </a:ext>
            </a:extLst>
          </p:cNvPr>
          <p:cNvSpPr>
            <a:spLocks noChangeShapeType="1"/>
          </p:cNvSpPr>
          <p:nvPr/>
        </p:nvSpPr>
        <p:spPr bwMode="auto">
          <a:xfrm>
            <a:off x="8101013" y="27432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1" name="Line 7">
            <a:extLst>
              <a:ext uri="{FF2B5EF4-FFF2-40B4-BE49-F238E27FC236}">
                <a16:creationId xmlns:a16="http://schemas.microsoft.com/office/drawing/2014/main" id="{44405436-95CF-F549-B9D3-CB6494DE1E81}"/>
              </a:ext>
            </a:extLst>
          </p:cNvPr>
          <p:cNvSpPr>
            <a:spLocks noChangeShapeType="1"/>
          </p:cNvSpPr>
          <p:nvPr/>
        </p:nvSpPr>
        <p:spPr bwMode="auto">
          <a:xfrm>
            <a:off x="8077200" y="35814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2" name="Line 8">
            <a:extLst>
              <a:ext uri="{FF2B5EF4-FFF2-40B4-BE49-F238E27FC236}">
                <a16:creationId xmlns:a16="http://schemas.microsoft.com/office/drawing/2014/main" id="{F6CC785D-4413-4E4A-B8F9-1D85FCDCD086}"/>
              </a:ext>
            </a:extLst>
          </p:cNvPr>
          <p:cNvSpPr>
            <a:spLocks noChangeShapeType="1"/>
          </p:cNvSpPr>
          <p:nvPr/>
        </p:nvSpPr>
        <p:spPr bwMode="auto">
          <a:xfrm>
            <a:off x="8056563" y="44196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3" name="Line 9">
            <a:extLst>
              <a:ext uri="{FF2B5EF4-FFF2-40B4-BE49-F238E27FC236}">
                <a16:creationId xmlns:a16="http://schemas.microsoft.com/office/drawing/2014/main" id="{60CDF15C-A93D-9444-ADA5-16E84F700029}"/>
              </a:ext>
            </a:extLst>
          </p:cNvPr>
          <p:cNvSpPr>
            <a:spLocks noChangeShapeType="1"/>
          </p:cNvSpPr>
          <p:nvPr/>
        </p:nvSpPr>
        <p:spPr bwMode="auto">
          <a:xfrm>
            <a:off x="8070850" y="52578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4" name="Text Box 10">
            <a:extLst>
              <a:ext uri="{FF2B5EF4-FFF2-40B4-BE49-F238E27FC236}">
                <a16:creationId xmlns:a16="http://schemas.microsoft.com/office/drawing/2014/main" id="{FFF6F9E9-DF0B-C44B-90F1-FEF34EE9CE82}"/>
              </a:ext>
            </a:extLst>
          </p:cNvPr>
          <p:cNvSpPr txBox="1">
            <a:spLocks noChangeArrowheads="1"/>
          </p:cNvSpPr>
          <p:nvPr/>
        </p:nvSpPr>
        <p:spPr bwMode="auto">
          <a:xfrm>
            <a:off x="7772400" y="31242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EA</a:t>
            </a:r>
          </a:p>
        </p:txBody>
      </p:sp>
      <p:sp>
        <p:nvSpPr>
          <p:cNvPr id="57355" name="Text Box 11">
            <a:extLst>
              <a:ext uri="{FF2B5EF4-FFF2-40B4-BE49-F238E27FC236}">
                <a16:creationId xmlns:a16="http://schemas.microsoft.com/office/drawing/2014/main" id="{224EACE3-DD03-CA4E-AA51-7FABE104D048}"/>
              </a:ext>
            </a:extLst>
          </p:cNvPr>
          <p:cNvSpPr txBox="1">
            <a:spLocks noChangeArrowheads="1"/>
          </p:cNvSpPr>
          <p:nvPr/>
        </p:nvSpPr>
        <p:spPr bwMode="auto">
          <a:xfrm>
            <a:off x="7772400" y="39624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OP</a:t>
            </a:r>
          </a:p>
        </p:txBody>
      </p:sp>
      <p:sp>
        <p:nvSpPr>
          <p:cNvPr id="57356" name="Text Box 12">
            <a:extLst>
              <a:ext uri="{FF2B5EF4-FFF2-40B4-BE49-F238E27FC236}">
                <a16:creationId xmlns:a16="http://schemas.microsoft.com/office/drawing/2014/main" id="{CDBED3F5-C99C-334E-BB5B-924D91E8101C}"/>
              </a:ext>
            </a:extLst>
          </p:cNvPr>
          <p:cNvSpPr txBox="1">
            <a:spLocks noChangeArrowheads="1"/>
          </p:cNvSpPr>
          <p:nvPr/>
        </p:nvSpPr>
        <p:spPr bwMode="auto">
          <a:xfrm>
            <a:off x="7772400" y="48006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EX</a:t>
            </a:r>
          </a:p>
        </p:txBody>
      </p:sp>
      <p:sp>
        <p:nvSpPr>
          <p:cNvPr id="57357" name="Line 13">
            <a:extLst>
              <a:ext uri="{FF2B5EF4-FFF2-40B4-BE49-F238E27FC236}">
                <a16:creationId xmlns:a16="http://schemas.microsoft.com/office/drawing/2014/main" id="{E39C11F7-B609-CD4E-9FB4-A86E392778A0}"/>
              </a:ext>
            </a:extLst>
          </p:cNvPr>
          <p:cNvSpPr>
            <a:spLocks noChangeShapeType="1"/>
          </p:cNvSpPr>
          <p:nvPr/>
        </p:nvSpPr>
        <p:spPr bwMode="auto">
          <a:xfrm>
            <a:off x="8077200" y="60960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8" name="Line 14">
            <a:extLst>
              <a:ext uri="{FF2B5EF4-FFF2-40B4-BE49-F238E27FC236}">
                <a16:creationId xmlns:a16="http://schemas.microsoft.com/office/drawing/2014/main" id="{EC706131-A946-7B42-99D0-8440615535D1}"/>
              </a:ext>
            </a:extLst>
          </p:cNvPr>
          <p:cNvSpPr>
            <a:spLocks noChangeShapeType="1"/>
          </p:cNvSpPr>
          <p:nvPr/>
        </p:nvSpPr>
        <p:spPr bwMode="auto">
          <a:xfrm flipH="1">
            <a:off x="7543800" y="6400800"/>
            <a:ext cx="533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9" name="Line 15">
            <a:extLst>
              <a:ext uri="{FF2B5EF4-FFF2-40B4-BE49-F238E27FC236}">
                <a16:creationId xmlns:a16="http://schemas.microsoft.com/office/drawing/2014/main" id="{43ADD320-271D-AC40-95BC-1E59C20320B4}"/>
              </a:ext>
            </a:extLst>
          </p:cNvPr>
          <p:cNvSpPr>
            <a:spLocks noChangeShapeType="1"/>
          </p:cNvSpPr>
          <p:nvPr/>
        </p:nvSpPr>
        <p:spPr bwMode="auto">
          <a:xfrm flipV="1">
            <a:off x="7543800" y="1143000"/>
            <a:ext cx="0" cy="5257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0" name="Line 16">
            <a:extLst>
              <a:ext uri="{FF2B5EF4-FFF2-40B4-BE49-F238E27FC236}">
                <a16:creationId xmlns:a16="http://schemas.microsoft.com/office/drawing/2014/main" id="{3E9C6F24-56E7-0944-985E-C9D7A1AD2303}"/>
              </a:ext>
            </a:extLst>
          </p:cNvPr>
          <p:cNvSpPr>
            <a:spLocks noChangeShapeType="1"/>
          </p:cNvSpPr>
          <p:nvPr/>
        </p:nvSpPr>
        <p:spPr bwMode="auto">
          <a:xfrm>
            <a:off x="7543800" y="1143000"/>
            <a:ext cx="533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1" name="Line 17">
            <a:extLst>
              <a:ext uri="{FF2B5EF4-FFF2-40B4-BE49-F238E27FC236}">
                <a16:creationId xmlns:a16="http://schemas.microsoft.com/office/drawing/2014/main" id="{D226940B-85ED-2A46-B5D2-79899A2B4F9C}"/>
              </a:ext>
            </a:extLst>
          </p:cNvPr>
          <p:cNvSpPr>
            <a:spLocks noChangeShapeType="1"/>
          </p:cNvSpPr>
          <p:nvPr/>
        </p:nvSpPr>
        <p:spPr bwMode="auto">
          <a:xfrm>
            <a:off x="8077200" y="1143000"/>
            <a:ext cx="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2" name="Text Box 18">
            <a:extLst>
              <a:ext uri="{FF2B5EF4-FFF2-40B4-BE49-F238E27FC236}">
                <a16:creationId xmlns:a16="http://schemas.microsoft.com/office/drawing/2014/main" id="{CBA7415A-17EE-C345-BD64-F02CA8FCDE71}"/>
              </a:ext>
            </a:extLst>
          </p:cNvPr>
          <p:cNvSpPr txBox="1">
            <a:spLocks noChangeArrowheads="1"/>
          </p:cNvSpPr>
          <p:nvPr/>
        </p:nvSpPr>
        <p:spPr bwMode="auto">
          <a:xfrm>
            <a:off x="7772400" y="5638800"/>
            <a:ext cx="685800" cy="466725"/>
          </a:xfrm>
          <a:prstGeom prst="rect">
            <a:avLst/>
          </a:prstGeom>
          <a:solidFill>
            <a:schemeClr val="accent2"/>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b="1">
                <a:solidFill>
                  <a:schemeClr val="bg1"/>
                </a:solidFill>
              </a:rPr>
              <a:t>S</a:t>
            </a:r>
          </a:p>
        </p:txBody>
      </p:sp>
      <p:sp>
        <p:nvSpPr>
          <p:cNvPr id="57363" name="Text Box 19">
            <a:extLst>
              <a:ext uri="{FF2B5EF4-FFF2-40B4-BE49-F238E27FC236}">
                <a16:creationId xmlns:a16="http://schemas.microsoft.com/office/drawing/2014/main" id="{CF4E1547-103F-8945-8AC0-55C68F763AEB}"/>
              </a:ext>
            </a:extLst>
          </p:cNvPr>
          <p:cNvSpPr txBox="1">
            <a:spLocks noChangeArrowheads="1"/>
          </p:cNvSpPr>
          <p:nvPr/>
        </p:nvSpPr>
        <p:spPr bwMode="auto">
          <a:xfrm>
            <a:off x="7772400" y="1447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F</a:t>
            </a:r>
          </a:p>
        </p:txBody>
      </p:sp>
      <p:sp>
        <p:nvSpPr>
          <p:cNvPr id="57364" name="Text Box 20">
            <a:extLst>
              <a:ext uri="{FF2B5EF4-FFF2-40B4-BE49-F238E27FC236}">
                <a16:creationId xmlns:a16="http://schemas.microsoft.com/office/drawing/2014/main" id="{BD697BF4-40FB-9146-9CDD-5C24E66C4FCE}"/>
              </a:ext>
            </a:extLst>
          </p:cNvPr>
          <p:cNvSpPr txBox="1">
            <a:spLocks noChangeArrowheads="1"/>
          </p:cNvSpPr>
          <p:nvPr/>
        </p:nvSpPr>
        <p:spPr bwMode="auto">
          <a:xfrm>
            <a:off x="7772400" y="22860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D</a:t>
            </a:r>
          </a:p>
        </p:txBody>
      </p:sp>
    </p:spTree>
    <p:extLst>
      <p:ext uri="{BB962C8B-B14F-4D97-AF65-F5344CB8AC3E}">
        <p14:creationId xmlns:p14="http://schemas.microsoft.com/office/powerpoint/2010/main" val="70766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a:extLst>
              <a:ext uri="{FF2B5EF4-FFF2-40B4-BE49-F238E27FC236}">
                <a16:creationId xmlns:a16="http://schemas.microsoft.com/office/drawing/2014/main" id="{F8E107AF-A060-2546-B7F5-F31058E145C2}"/>
              </a:ext>
            </a:extLst>
          </p:cNvPr>
          <p:cNvSpPr>
            <a:spLocks noGrp="1" noChangeArrowheads="1"/>
          </p:cNvSpPr>
          <p:nvPr>
            <p:ph type="title"/>
          </p:nvPr>
        </p:nvSpPr>
        <p:spPr/>
        <p:txBody>
          <a:bodyPr anchor="ctr"/>
          <a:lstStyle/>
          <a:p>
            <a:r>
              <a:rPr lang="en-US" altLang="en-US" sz="3200" dirty="0"/>
              <a:t>ADD Instruction: </a:t>
            </a:r>
            <a:r>
              <a:rPr lang="en-US" altLang="en-US" sz="3200" dirty="0">
                <a:solidFill>
                  <a:srgbClr val="C00000"/>
                </a:solidFill>
              </a:rPr>
              <a:t>STORE Result</a:t>
            </a:r>
            <a:endParaRPr lang="en-US" altLang="en-US" sz="3200" dirty="0">
              <a:ea typeface="ＭＳ Ｐゴシック" panose="020B0600070205080204" pitchFamily="34" charset="-128"/>
            </a:endParaRPr>
          </a:p>
        </p:txBody>
      </p:sp>
      <p:grpSp>
        <p:nvGrpSpPr>
          <p:cNvPr id="126979" name="Group 6">
            <a:extLst>
              <a:ext uri="{FF2B5EF4-FFF2-40B4-BE49-F238E27FC236}">
                <a16:creationId xmlns:a16="http://schemas.microsoft.com/office/drawing/2014/main" id="{EF12BA79-44C7-F042-9E60-46811244F406}"/>
              </a:ext>
            </a:extLst>
          </p:cNvPr>
          <p:cNvGrpSpPr>
            <a:grpSpLocks/>
          </p:cNvGrpSpPr>
          <p:nvPr/>
        </p:nvGrpSpPr>
        <p:grpSpPr bwMode="auto">
          <a:xfrm>
            <a:off x="2185988" y="914400"/>
            <a:ext cx="4772025" cy="5943600"/>
            <a:chOff x="2185616" y="914400"/>
            <a:chExt cx="4772768" cy="5943600"/>
          </a:xfrm>
        </p:grpSpPr>
        <p:pic>
          <p:nvPicPr>
            <p:cNvPr id="126984" name="Picture 2">
              <a:extLst>
                <a:ext uri="{FF2B5EF4-FFF2-40B4-BE49-F238E27FC236}">
                  <a16:creationId xmlns:a16="http://schemas.microsoft.com/office/drawing/2014/main" id="{C17C8EB3-7570-B141-BF48-85C36072DF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85616" y="914400"/>
              <a:ext cx="477276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5" name="Rectangle 4">
              <a:extLst>
                <a:ext uri="{FF2B5EF4-FFF2-40B4-BE49-F238E27FC236}">
                  <a16:creationId xmlns:a16="http://schemas.microsoft.com/office/drawing/2014/main" id="{E85E8C13-08FC-CF42-A49E-4E1AC1DC3764}"/>
                </a:ext>
              </a:extLst>
            </p:cNvPr>
            <p:cNvSpPr>
              <a:spLocks noChangeArrowheads="1"/>
            </p:cNvSpPr>
            <p:nvPr/>
          </p:nvSpPr>
          <p:spPr bwMode="auto">
            <a:xfrm>
              <a:off x="3276600" y="1600200"/>
              <a:ext cx="1905000" cy="2819400"/>
            </a:xfrm>
            <a:prstGeom prst="rect">
              <a:avLst/>
            </a:prstGeom>
            <a:solidFill>
              <a:srgbClr val="FF000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6986" name="Rectangle 9">
              <a:extLst>
                <a:ext uri="{FF2B5EF4-FFF2-40B4-BE49-F238E27FC236}">
                  <a16:creationId xmlns:a16="http://schemas.microsoft.com/office/drawing/2014/main" id="{2A585057-1CBD-9D4C-AEF7-2161CCDD0AC0}"/>
                </a:ext>
              </a:extLst>
            </p:cNvPr>
            <p:cNvSpPr>
              <a:spLocks noChangeArrowheads="1"/>
            </p:cNvSpPr>
            <p:nvPr/>
          </p:nvSpPr>
          <p:spPr bwMode="auto">
            <a:xfrm>
              <a:off x="5181600" y="1600200"/>
              <a:ext cx="1600200" cy="2819400"/>
            </a:xfrm>
            <a:prstGeom prst="rect">
              <a:avLst/>
            </a:prstGeom>
            <a:solidFill>
              <a:srgbClr val="00B0F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6987" name="Rectangle 10">
              <a:extLst>
                <a:ext uri="{FF2B5EF4-FFF2-40B4-BE49-F238E27FC236}">
                  <a16:creationId xmlns:a16="http://schemas.microsoft.com/office/drawing/2014/main" id="{5DC4EBBA-370B-AF49-9C33-29DEE89FDA50}"/>
                </a:ext>
              </a:extLst>
            </p:cNvPr>
            <p:cNvSpPr>
              <a:spLocks noChangeArrowheads="1"/>
            </p:cNvSpPr>
            <p:nvPr/>
          </p:nvSpPr>
          <p:spPr bwMode="auto">
            <a:xfrm>
              <a:off x="3200400" y="5829300"/>
              <a:ext cx="914400" cy="647700"/>
            </a:xfrm>
            <a:prstGeom prst="rect">
              <a:avLst/>
            </a:prstGeom>
            <a:solidFill>
              <a:srgbClr val="00B05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 name="Rectangle 11">
              <a:extLst>
                <a:ext uri="{FF2B5EF4-FFF2-40B4-BE49-F238E27FC236}">
                  <a16:creationId xmlns:a16="http://schemas.microsoft.com/office/drawing/2014/main" id="{0B0E68B5-D2B3-EF47-9E53-088E94D6350D}"/>
                </a:ext>
              </a:extLst>
            </p:cNvPr>
            <p:cNvSpPr/>
            <p:nvPr/>
          </p:nvSpPr>
          <p:spPr bwMode="auto">
            <a:xfrm>
              <a:off x="4953059" y="5867400"/>
              <a:ext cx="914542" cy="609600"/>
            </a:xfrm>
            <a:prstGeom prst="rect">
              <a:avLst/>
            </a:prstGeom>
            <a:solidFill>
              <a:schemeClr val="accent1">
                <a:lumMod val="60000"/>
                <a:lumOff val="4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sp>
          <p:nvSpPr>
            <p:cNvPr id="13" name="Rectangle 12">
              <a:extLst>
                <a:ext uri="{FF2B5EF4-FFF2-40B4-BE49-F238E27FC236}">
                  <a16:creationId xmlns:a16="http://schemas.microsoft.com/office/drawing/2014/main" id="{4FD6933D-00C2-8D40-B60A-A8C6E31DF9D8}"/>
                </a:ext>
              </a:extLst>
            </p:cNvPr>
            <p:cNvSpPr/>
            <p:nvPr/>
          </p:nvSpPr>
          <p:spPr bwMode="auto">
            <a:xfrm>
              <a:off x="5943813" y="5892800"/>
              <a:ext cx="914542" cy="609600"/>
            </a:xfrm>
            <a:prstGeom prst="rect">
              <a:avLst/>
            </a:prstGeom>
            <a:solidFill>
              <a:schemeClr val="accent5">
                <a:lumMod val="5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grpSp>
      <p:sp>
        <p:nvSpPr>
          <p:cNvPr id="17" name="Oval 16">
            <a:extLst>
              <a:ext uri="{FF2B5EF4-FFF2-40B4-BE49-F238E27FC236}">
                <a16:creationId xmlns:a16="http://schemas.microsoft.com/office/drawing/2014/main" id="{8ED3E2DB-FDC9-8F4C-869E-7595D9307FF7}"/>
              </a:ext>
            </a:extLst>
          </p:cNvPr>
          <p:cNvSpPr>
            <a:spLocks noChangeArrowheads="1"/>
          </p:cNvSpPr>
          <p:nvPr/>
        </p:nvSpPr>
        <p:spPr bwMode="auto">
          <a:xfrm>
            <a:off x="5233988" y="2057400"/>
            <a:ext cx="461962" cy="228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15" name="Elbow Connector 14">
            <a:extLst>
              <a:ext uri="{FF2B5EF4-FFF2-40B4-BE49-F238E27FC236}">
                <a16:creationId xmlns:a16="http://schemas.microsoft.com/office/drawing/2014/main" id="{E443E922-46E8-424C-ADC0-8FE7474B87B8}"/>
              </a:ext>
            </a:extLst>
          </p:cNvPr>
          <p:cNvCxnSpPr>
            <a:cxnSpLocks/>
          </p:cNvCxnSpPr>
          <p:nvPr/>
        </p:nvCxnSpPr>
        <p:spPr bwMode="auto">
          <a:xfrm rot="5400000" flipH="1" flipV="1">
            <a:off x="4293237" y="2740980"/>
            <a:ext cx="4176464" cy="799976"/>
          </a:xfrm>
          <a:prstGeom prst="bentConnector3">
            <a:avLst>
              <a:gd name="adj1" fmla="val 738"/>
            </a:avLst>
          </a:prstGeom>
          <a:noFill/>
          <a:ln w="25400" cap="flat" cmpd="sng" algn="ctr">
            <a:solidFill>
              <a:srgbClr val="CC0000"/>
            </a:solidFill>
            <a:prstDash val="solid"/>
            <a:round/>
            <a:headEnd type="none" w="med" len="med"/>
            <a:tailEnd type="triangle"/>
          </a:ln>
          <a:effectLst/>
        </p:spPr>
      </p:cxnSp>
      <p:cxnSp>
        <p:nvCxnSpPr>
          <p:cNvPr id="54" name="Elbow Connector 53">
            <a:extLst>
              <a:ext uri="{FF2B5EF4-FFF2-40B4-BE49-F238E27FC236}">
                <a16:creationId xmlns:a16="http://schemas.microsoft.com/office/drawing/2014/main" id="{5A82B6E9-AB55-A844-BD10-B1B604B02555}"/>
              </a:ext>
            </a:extLst>
          </p:cNvPr>
          <p:cNvCxnSpPr>
            <a:cxnSpLocks/>
          </p:cNvCxnSpPr>
          <p:nvPr/>
        </p:nvCxnSpPr>
        <p:spPr bwMode="auto">
          <a:xfrm rot="5400000">
            <a:off x="5962495" y="1034618"/>
            <a:ext cx="902940" cy="734984"/>
          </a:xfrm>
          <a:prstGeom prst="bentConnector3">
            <a:avLst>
              <a:gd name="adj1" fmla="val 10442"/>
            </a:avLst>
          </a:prstGeom>
          <a:noFill/>
          <a:ln w="25400" cap="flat" cmpd="sng" algn="ctr">
            <a:solidFill>
              <a:srgbClr val="CC0000"/>
            </a:solidFill>
            <a:prstDash val="solid"/>
            <a:round/>
            <a:headEnd type="none" w="med" len="med"/>
            <a:tailEnd type="triangle" w="med" len="med"/>
          </a:ln>
          <a:effectLst/>
        </p:spPr>
      </p:cxnSp>
      <p:cxnSp>
        <p:nvCxnSpPr>
          <p:cNvPr id="63" name="Straight Arrow Connector 62">
            <a:extLst>
              <a:ext uri="{FF2B5EF4-FFF2-40B4-BE49-F238E27FC236}">
                <a16:creationId xmlns:a16="http://schemas.microsoft.com/office/drawing/2014/main" id="{E4BC55F6-F01E-AB42-9062-DBFB501A37FE}"/>
              </a:ext>
            </a:extLst>
          </p:cNvPr>
          <p:cNvCxnSpPr>
            <a:cxnSpLocks/>
          </p:cNvCxnSpPr>
          <p:nvPr/>
        </p:nvCxnSpPr>
        <p:spPr bwMode="auto">
          <a:xfrm>
            <a:off x="5981481" y="5013176"/>
            <a:ext cx="0" cy="216024"/>
          </a:xfrm>
          <a:prstGeom prst="straightConnector1">
            <a:avLst/>
          </a:prstGeom>
          <a:noFill/>
          <a:ln w="25400" cap="flat" cmpd="sng" algn="ctr">
            <a:solidFill>
              <a:srgbClr val="CC0000"/>
            </a:solidFill>
            <a:prstDash val="solid"/>
            <a:round/>
            <a:headEnd type="none" w="med" len="med"/>
            <a:tailEnd type="triangle"/>
          </a:ln>
          <a:effectLst/>
        </p:spPr>
      </p:cxnSp>
      <p:cxnSp>
        <p:nvCxnSpPr>
          <p:cNvPr id="126980" name="Straight Arrow Connector 126979">
            <a:extLst>
              <a:ext uri="{FF2B5EF4-FFF2-40B4-BE49-F238E27FC236}">
                <a16:creationId xmlns:a16="http://schemas.microsoft.com/office/drawing/2014/main" id="{39BE5937-B59C-1947-BFB3-5FAB02A9CDD6}"/>
              </a:ext>
            </a:extLst>
          </p:cNvPr>
          <p:cNvCxnSpPr/>
          <p:nvPr/>
        </p:nvCxnSpPr>
        <p:spPr bwMode="auto">
          <a:xfrm>
            <a:off x="5981481" y="4005064"/>
            <a:ext cx="0" cy="1008112"/>
          </a:xfrm>
          <a:prstGeom prst="straightConnector1">
            <a:avLst/>
          </a:prstGeom>
          <a:noFill/>
          <a:ln w="25400" cap="flat" cmpd="sng" algn="ctr">
            <a:solidFill>
              <a:srgbClr val="CC0000"/>
            </a:solidFill>
            <a:prstDash val="solid"/>
            <a:round/>
            <a:headEnd type="none" w="med" len="med"/>
            <a:tailEnd type="triangle"/>
          </a:ln>
          <a:effectLst/>
        </p:spPr>
      </p:cxnSp>
      <p:sp>
        <p:nvSpPr>
          <p:cNvPr id="73" name="TextBox 72">
            <a:extLst>
              <a:ext uri="{FF2B5EF4-FFF2-40B4-BE49-F238E27FC236}">
                <a16:creationId xmlns:a16="http://schemas.microsoft.com/office/drawing/2014/main" id="{9BEA1663-7C9F-764C-ACD3-0938BE667B4F}"/>
              </a:ext>
            </a:extLst>
          </p:cNvPr>
          <p:cNvSpPr txBox="1"/>
          <p:nvPr/>
        </p:nvSpPr>
        <p:spPr>
          <a:xfrm>
            <a:off x="6046473" y="70078"/>
            <a:ext cx="2694071" cy="215444"/>
          </a:xfrm>
          <a:prstGeom prst="rect">
            <a:avLst/>
          </a:prstGeom>
          <a:noFill/>
        </p:spPr>
        <p:txBody>
          <a:bodyPr wrap="none" lIns="0" tIns="0" rIns="0" bIns="0" rtlCol="0" anchor="t" anchorCtr="0">
            <a:spAutoFit/>
          </a:bodyPr>
          <a:lstStyle/>
          <a:p>
            <a:r>
              <a:rPr lang="en-US" sz="1400" b="0" dirty="0">
                <a:latin typeface="Calibri" panose="020F0502020204030204" pitchFamily="34" charset="0"/>
                <a:cs typeface="Calibri" panose="020F0502020204030204" pitchFamily="34" charset="0"/>
              </a:rPr>
              <a:t>From Prof </a:t>
            </a:r>
            <a:r>
              <a:rPr lang="en-US" sz="1400" b="0" dirty="0" err="1">
                <a:latin typeface="Calibri" panose="020F0502020204030204" pitchFamily="34" charset="0"/>
                <a:cs typeface="Calibri" panose="020F0502020204030204" pitchFamily="34" charset="0"/>
              </a:rPr>
              <a:t>Onur</a:t>
            </a:r>
            <a:r>
              <a:rPr lang="en-US" sz="1400" b="0" dirty="0">
                <a:latin typeface="Calibri" panose="020F0502020204030204" pitchFamily="34" charset="0"/>
                <a:cs typeface="Calibri" panose="020F0502020204030204" pitchFamily="34" charset="0"/>
              </a:rPr>
              <a:t> </a:t>
            </a:r>
            <a:r>
              <a:rPr lang="en-US" sz="1400" b="0" dirty="0" err="1">
                <a:latin typeface="Calibri" panose="020F0502020204030204" pitchFamily="34" charset="0"/>
                <a:cs typeface="Calibri" panose="020F0502020204030204" pitchFamily="34" charset="0"/>
              </a:rPr>
              <a:t>Mutlu’s</a:t>
            </a:r>
            <a:r>
              <a:rPr lang="en-US" sz="1400" b="0" dirty="0">
                <a:latin typeface="Calibri" panose="020F0502020204030204" pitchFamily="34" charset="0"/>
                <a:cs typeface="Calibri" panose="020F0502020204030204" pitchFamily="34" charset="0"/>
              </a:rPr>
              <a:t> presentation</a:t>
            </a:r>
          </a:p>
        </p:txBody>
      </p:sp>
    </p:spTree>
    <p:extLst>
      <p:ext uri="{BB962C8B-B14F-4D97-AF65-F5344CB8AC3E}">
        <p14:creationId xmlns:p14="http://schemas.microsoft.com/office/powerpoint/2010/main" val="1795024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8C3B25-873B-AB4B-AB3C-08CE7E991CC6}"/>
              </a:ext>
            </a:extLst>
          </p:cNvPr>
          <p:cNvSpPr>
            <a:spLocks noGrp="1"/>
          </p:cNvSpPr>
          <p:nvPr>
            <p:ph type="ctrTitle"/>
          </p:nvPr>
        </p:nvSpPr>
        <p:spPr>
          <a:xfrm>
            <a:off x="611560" y="2564904"/>
            <a:ext cx="7772400" cy="1470025"/>
          </a:xfrm>
        </p:spPr>
        <p:txBody>
          <a:bodyPr/>
          <a:lstStyle/>
          <a:p>
            <a:r>
              <a:rPr lang="en-US" dirty="0">
                <a:solidFill>
                  <a:srgbClr val="0070C0"/>
                </a:solidFill>
              </a:rPr>
              <a:t>LDR Instruction</a:t>
            </a:r>
          </a:p>
        </p:txBody>
      </p:sp>
      <p:sp>
        <p:nvSpPr>
          <p:cNvPr id="6" name="Content Placeholder 5">
            <a:extLst>
              <a:ext uri="{FF2B5EF4-FFF2-40B4-BE49-F238E27FC236}">
                <a16:creationId xmlns:a16="http://schemas.microsoft.com/office/drawing/2014/main" id="{12008C38-D591-9F44-A8FB-51A213339B89}"/>
              </a:ext>
            </a:extLst>
          </p:cNvPr>
          <p:cNvSpPr txBox="1">
            <a:spLocks/>
          </p:cNvSpPr>
          <p:nvPr/>
        </p:nvSpPr>
        <p:spPr bwMode="auto">
          <a:xfrm>
            <a:off x="971600" y="4678288"/>
            <a:ext cx="3870325" cy="381000"/>
          </a:xfrm>
          <a:prstGeom prst="rect">
            <a:avLst/>
          </a:prstGeom>
          <a:solidFill>
            <a:schemeClr val="accent1">
              <a:lumMod val="20000"/>
              <a:lumOff val="80000"/>
            </a:schemeClr>
          </a:solidFill>
          <a:ln w="12700">
            <a:solidFill>
              <a:schemeClr val="accent1"/>
            </a:solidFill>
            <a:miter lim="800000"/>
            <a:headEnd/>
            <a:tailEnd/>
          </a:ln>
        </p:spPr>
        <p:txBody>
          <a:bodyPr/>
          <a:lstStyle>
            <a:defPPr>
              <a:defRPr lang="en-US"/>
            </a:defPPr>
            <a:lvl1pPr marL="0" indent="0">
              <a:spcBef>
                <a:spcPct val="20000"/>
              </a:spcBef>
              <a:buClr>
                <a:schemeClr val="accent1"/>
              </a:buClr>
              <a:buSzPct val="65000"/>
              <a:buFont typeface="Wingdings" charset="2"/>
              <a:buNone/>
              <a:defRPr sz="2000" kern="0">
                <a:latin typeface="+mn-lt"/>
                <a:ea typeface="ＭＳ Ｐゴシック" charset="0"/>
                <a:cs typeface="ＭＳ Ｐゴシック" charset="0"/>
              </a:defRPr>
            </a:lvl1pPr>
            <a:lvl2pPr marL="669925" indent="-325438">
              <a:spcBef>
                <a:spcPct val="20000"/>
              </a:spcBef>
              <a:buClr>
                <a:schemeClr val="accent2"/>
              </a:buClr>
              <a:buSzPct val="60000"/>
              <a:buFont typeface="Wingdings" charset="2"/>
              <a:buChar char="q"/>
              <a:defRPr sz="2200">
                <a:latin typeface="+mn-lt"/>
                <a:ea typeface="ＭＳ Ｐゴシック" pitchFamily="-106" charset="-128"/>
              </a:defRPr>
            </a:lvl2pPr>
            <a:lvl3pPr marL="1022350" indent="-350838">
              <a:spcBef>
                <a:spcPct val="20000"/>
              </a:spcBef>
              <a:buClr>
                <a:schemeClr val="accent1"/>
              </a:buClr>
              <a:buSzPct val="65000"/>
              <a:buFont typeface="Wingdings" charset="2"/>
              <a:buChar char="n"/>
              <a:defRPr sz="2000">
                <a:latin typeface="+mn-lt"/>
                <a:ea typeface="ＭＳ Ｐゴシック" pitchFamily="-106" charset="-128"/>
              </a:defRPr>
            </a:lvl3pPr>
            <a:lvl4pPr marL="1339850" indent="-315913">
              <a:spcBef>
                <a:spcPct val="20000"/>
              </a:spcBef>
              <a:buClr>
                <a:schemeClr val="accent2"/>
              </a:buClr>
              <a:buSzPct val="70000"/>
              <a:buFont typeface="Wingdings" charset="2"/>
              <a:buChar char="q"/>
              <a:defRPr>
                <a:latin typeface="+mn-lt"/>
                <a:ea typeface="ＭＳ Ｐゴシック" pitchFamily="-106" charset="-128"/>
              </a:defRPr>
            </a:lvl4pPr>
            <a:lvl5pPr marL="1681163" indent="-339725">
              <a:spcBef>
                <a:spcPct val="20000"/>
              </a:spcBef>
              <a:buClr>
                <a:schemeClr val="accent1"/>
              </a:buClr>
              <a:buSzPct val="75000"/>
              <a:buFont typeface="Wingdings" charset="2"/>
              <a:buChar char="§"/>
              <a:defRPr sz="1600">
                <a:latin typeface="+mn-lt"/>
                <a:ea typeface="ＭＳ Ｐゴシック" pitchFamily="-106" charset="-128"/>
              </a:defRPr>
            </a:lvl5pPr>
            <a:lvl6pPr marL="2138363" indent="-339725" fontAlgn="base">
              <a:spcBef>
                <a:spcPct val="20000"/>
              </a:spcBef>
              <a:spcAft>
                <a:spcPct val="0"/>
              </a:spcAft>
              <a:buClr>
                <a:schemeClr val="accent1"/>
              </a:buClr>
              <a:buSzPct val="75000"/>
              <a:buFont typeface="Wingdings" pitchFamily="2" charset="2"/>
              <a:buChar char="§"/>
              <a:defRPr sz="1600">
                <a:latin typeface="+mn-lt"/>
              </a:defRPr>
            </a:lvl6pPr>
            <a:lvl7pPr marL="2595563" indent="-339725" fontAlgn="base">
              <a:spcBef>
                <a:spcPct val="20000"/>
              </a:spcBef>
              <a:spcAft>
                <a:spcPct val="0"/>
              </a:spcAft>
              <a:buClr>
                <a:schemeClr val="accent1"/>
              </a:buClr>
              <a:buSzPct val="75000"/>
              <a:buFont typeface="Wingdings" pitchFamily="2" charset="2"/>
              <a:buChar char="§"/>
              <a:defRPr sz="1600">
                <a:latin typeface="+mn-lt"/>
              </a:defRPr>
            </a:lvl7pPr>
            <a:lvl8pPr marL="3052763" indent="-339725" fontAlgn="base">
              <a:spcBef>
                <a:spcPct val="20000"/>
              </a:spcBef>
              <a:spcAft>
                <a:spcPct val="0"/>
              </a:spcAft>
              <a:buClr>
                <a:schemeClr val="accent1"/>
              </a:buClr>
              <a:buSzPct val="75000"/>
              <a:buFont typeface="Wingdings" pitchFamily="2" charset="2"/>
              <a:buChar char="§"/>
              <a:defRPr sz="1600">
                <a:latin typeface="+mn-lt"/>
              </a:defRPr>
            </a:lvl8pPr>
            <a:lvl9pPr marL="3509963" indent="-339725" fontAlgn="base">
              <a:spcBef>
                <a:spcPct val="20000"/>
              </a:spcBef>
              <a:spcAft>
                <a:spcPct val="0"/>
              </a:spcAft>
              <a:buClr>
                <a:schemeClr val="accent1"/>
              </a:buClr>
              <a:buSzPct val="75000"/>
              <a:buFont typeface="Wingdings" pitchFamily="2" charset="2"/>
              <a:buChar char="§"/>
              <a:defRPr sz="1600">
                <a:latin typeface="+mn-lt"/>
              </a:defRPr>
            </a:lvl9pPr>
          </a:lstStyle>
          <a:p>
            <a:pPr>
              <a:defRPr/>
            </a:pPr>
            <a:r>
              <a:rPr lang="de-CH" dirty="0">
                <a:latin typeface="Calibri" panose="020F0502020204030204" pitchFamily="34" charset="0"/>
                <a:ea typeface="Courier" charset="0"/>
                <a:cs typeface="Calibri" panose="020F0502020204030204" pitchFamily="34" charset="0"/>
              </a:rPr>
              <a:t>LDR  R3, R0, </a:t>
            </a:r>
            <a:r>
              <a:rPr lang="de-CH">
                <a:latin typeface="Calibri" panose="020F0502020204030204" pitchFamily="34" charset="0"/>
                <a:ea typeface="Courier" charset="0"/>
                <a:cs typeface="Calibri" panose="020F0502020204030204" pitchFamily="34" charset="0"/>
              </a:rPr>
              <a:t>#2</a:t>
            </a:r>
            <a:endParaRPr lang="de-CH" dirty="0">
              <a:latin typeface="Calibri" panose="020F0502020204030204" pitchFamily="34" charset="0"/>
              <a:ea typeface="Courier" charset="0"/>
              <a:cs typeface="Calibri" panose="020F0502020204030204" pitchFamily="34" charset="0"/>
            </a:endParaRPr>
          </a:p>
        </p:txBody>
      </p:sp>
      <p:sp>
        <p:nvSpPr>
          <p:cNvPr id="7" name="Text Placeholder 7">
            <a:extLst>
              <a:ext uri="{FF2B5EF4-FFF2-40B4-BE49-F238E27FC236}">
                <a16:creationId xmlns:a16="http://schemas.microsoft.com/office/drawing/2014/main" id="{0ACF527E-A9A2-9848-ACDE-9E024C5F89FB}"/>
              </a:ext>
            </a:extLst>
          </p:cNvPr>
          <p:cNvSpPr txBox="1">
            <a:spLocks/>
          </p:cNvSpPr>
          <p:nvPr/>
        </p:nvSpPr>
        <p:spPr bwMode="auto">
          <a:xfrm>
            <a:off x="971600" y="4221088"/>
            <a:ext cx="3870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669925" indent="-325438">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022350" indent="-350838">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339850" indent="-315913">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1681163" indent="-339725">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1383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5955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0527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5099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buFont typeface="Wingdings" pitchFamily="2" charset="2"/>
              <a:buNone/>
            </a:pPr>
            <a:r>
              <a:rPr lang="en-US" altLang="en-US" sz="2000" dirty="0">
                <a:latin typeface="Calibri" panose="020F0502020204030204" pitchFamily="34" charset="0"/>
                <a:cs typeface="Calibri" panose="020F0502020204030204" pitchFamily="34" charset="0"/>
              </a:rPr>
              <a:t>LC-3 assembly</a:t>
            </a:r>
            <a:endParaRPr lang="de-CH" altLang="en-US" sz="2000" dirty="0">
              <a:latin typeface="Calibri" panose="020F0502020204030204" pitchFamily="34" charset="0"/>
              <a:cs typeface="Calibri" panose="020F0502020204030204" pitchFamily="34" charset="0"/>
            </a:endParaRPr>
          </a:p>
        </p:txBody>
      </p:sp>
      <p:sp>
        <p:nvSpPr>
          <p:cNvPr id="8" name="Text Placeholder 7">
            <a:extLst>
              <a:ext uri="{FF2B5EF4-FFF2-40B4-BE49-F238E27FC236}">
                <a16:creationId xmlns:a16="http://schemas.microsoft.com/office/drawing/2014/main" id="{E063F8CF-F821-8642-869D-D0D8D5D277E9}"/>
              </a:ext>
            </a:extLst>
          </p:cNvPr>
          <p:cNvSpPr txBox="1">
            <a:spLocks/>
          </p:cNvSpPr>
          <p:nvPr/>
        </p:nvSpPr>
        <p:spPr bwMode="auto">
          <a:xfrm>
            <a:off x="955725" y="5135488"/>
            <a:ext cx="3870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669925" indent="-325438">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022350" indent="-350838">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339850" indent="-315913">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1681163" indent="-339725">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1383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5955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0527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509963" indent="-339725"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buFont typeface="Wingdings" pitchFamily="2" charset="2"/>
              <a:buNone/>
            </a:pPr>
            <a:r>
              <a:rPr lang="en-US" altLang="en-US" sz="2000">
                <a:solidFill>
                  <a:srgbClr val="00B050"/>
                </a:solidFill>
                <a:latin typeface="Calibri" panose="020F0502020204030204" pitchFamily="34" charset="0"/>
                <a:cs typeface="Calibri" panose="020F0502020204030204" pitchFamily="34" charset="0"/>
              </a:rPr>
              <a:t>R3 ← Memory[R0 + 2]</a:t>
            </a:r>
            <a:endParaRPr lang="de-CH" altLang="en-US" sz="2000">
              <a:solidFill>
                <a:srgbClr val="00B050"/>
              </a:solidFill>
              <a:latin typeface="Calibri" panose="020F0502020204030204" pitchFamily="34" charset="0"/>
              <a:cs typeface="Calibri" panose="020F0502020204030204" pitchFamily="34" charset="0"/>
            </a:endParaRPr>
          </a:p>
        </p:txBody>
      </p:sp>
      <p:sp>
        <p:nvSpPr>
          <p:cNvPr id="9" name="Rounded Rectangle 8">
            <a:extLst>
              <a:ext uri="{FF2B5EF4-FFF2-40B4-BE49-F238E27FC236}">
                <a16:creationId xmlns:a16="http://schemas.microsoft.com/office/drawing/2014/main" id="{0EAEF18D-D752-BD45-A9BE-5938FE6B1737}"/>
              </a:ext>
            </a:extLst>
          </p:cNvPr>
          <p:cNvSpPr/>
          <p:nvPr/>
        </p:nvSpPr>
        <p:spPr>
          <a:xfrm>
            <a:off x="395536" y="5650259"/>
            <a:ext cx="7178675" cy="1042988"/>
          </a:xfrm>
          <a:prstGeom prst="roundRect">
            <a:avLst/>
          </a:prstGeom>
          <a:solidFill>
            <a:schemeClr val="accent1">
              <a:lumMod val="20000"/>
              <a:lumOff val="80000"/>
            </a:schemeClr>
          </a:solidFill>
          <a:ln w="50800">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000" dirty="0">
                <a:solidFill>
                  <a:schemeClr val="tx1"/>
                </a:solidFill>
                <a:latin typeface="Calibri" panose="020F0502020204030204" pitchFamily="34" charset="0"/>
                <a:cs typeface="Calibri" panose="020F0502020204030204" pitchFamily="34" charset="0"/>
              </a:rPr>
              <a:t>These instructions use a particular </a:t>
            </a:r>
            <a:r>
              <a:rPr lang="en-US" sz="2000" dirty="0">
                <a:solidFill>
                  <a:srgbClr val="00B050"/>
                </a:solidFill>
                <a:latin typeface="Calibri" panose="020F0502020204030204" pitchFamily="34" charset="0"/>
                <a:cs typeface="Calibri" panose="020F0502020204030204" pitchFamily="34" charset="0"/>
              </a:rPr>
              <a:t>addressing mode</a:t>
            </a:r>
            <a:r>
              <a:rPr lang="en-US" sz="2000" dirty="0">
                <a:solidFill>
                  <a:schemeClr val="tx1"/>
                </a:solidFill>
                <a:latin typeface="Calibri" panose="020F0502020204030204" pitchFamily="34" charset="0"/>
                <a:cs typeface="Calibri" panose="020F0502020204030204" pitchFamily="34" charset="0"/>
              </a:rPr>
              <a:t> </a:t>
            </a:r>
          </a:p>
          <a:p>
            <a:pPr algn="ctr">
              <a:defRPr/>
            </a:pPr>
            <a:r>
              <a:rPr lang="en-US" sz="2000" dirty="0">
                <a:solidFill>
                  <a:schemeClr val="tx1"/>
                </a:solidFill>
                <a:latin typeface="Calibri" panose="020F0502020204030204" pitchFamily="34" charset="0"/>
                <a:cs typeface="Calibri" panose="020F0502020204030204" pitchFamily="34" charset="0"/>
              </a:rPr>
              <a:t>(i.e., the way the address is calculated), called </a:t>
            </a:r>
            <a:r>
              <a:rPr lang="en-US" sz="2000" dirty="0" err="1">
                <a:solidFill>
                  <a:srgbClr val="0432FF"/>
                </a:solidFill>
                <a:latin typeface="Calibri" panose="020F0502020204030204" pitchFamily="34" charset="0"/>
                <a:cs typeface="Calibri" panose="020F0502020204030204" pitchFamily="34" charset="0"/>
              </a:rPr>
              <a:t>base+offset</a:t>
            </a:r>
            <a:endParaRPr lang="en-US" sz="2000" dirty="0">
              <a:solidFill>
                <a:srgbClr val="0432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392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7C95-948C-A94B-9026-33F6586FB5ED}"/>
              </a:ext>
            </a:extLst>
          </p:cNvPr>
          <p:cNvSpPr>
            <a:spLocks noGrp="1"/>
          </p:cNvSpPr>
          <p:nvPr>
            <p:ph type="title"/>
          </p:nvPr>
        </p:nvSpPr>
        <p:spPr/>
        <p:txBody>
          <a:bodyPr/>
          <a:lstStyle/>
          <a:p>
            <a:r>
              <a:rPr lang="en-US" dirty="0"/>
              <a:t>LDR Instruction – All steps</a:t>
            </a:r>
          </a:p>
        </p:txBody>
      </p:sp>
      <p:pic>
        <p:nvPicPr>
          <p:cNvPr id="5" name="Picture 4">
            <a:extLst>
              <a:ext uri="{FF2B5EF4-FFF2-40B4-BE49-F238E27FC236}">
                <a16:creationId xmlns:a16="http://schemas.microsoft.com/office/drawing/2014/main" id="{7AF57796-18D1-DB4E-9945-9782A6535316}"/>
              </a:ext>
            </a:extLst>
          </p:cNvPr>
          <p:cNvPicPr>
            <a:picLocks noChangeAspect="1"/>
          </p:cNvPicPr>
          <p:nvPr/>
        </p:nvPicPr>
        <p:blipFill>
          <a:blip r:embed="rId2"/>
          <a:stretch>
            <a:fillRect/>
          </a:stretch>
        </p:blipFill>
        <p:spPr>
          <a:xfrm>
            <a:off x="611560" y="1268760"/>
            <a:ext cx="7899400" cy="4864100"/>
          </a:xfrm>
          <a:prstGeom prst="rect">
            <a:avLst/>
          </a:prstGeom>
        </p:spPr>
      </p:pic>
    </p:spTree>
    <p:extLst>
      <p:ext uri="{BB962C8B-B14F-4D97-AF65-F5344CB8AC3E}">
        <p14:creationId xmlns:p14="http://schemas.microsoft.com/office/powerpoint/2010/main" val="2063491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5550EB7-828B-824F-ADF4-B970CDD2DDEC}"/>
              </a:ext>
            </a:extLst>
          </p:cNvPr>
          <p:cNvSpPr>
            <a:spLocks noGrp="1" noChangeArrowheads="1"/>
          </p:cNvSpPr>
          <p:nvPr>
            <p:ph type="title"/>
          </p:nvPr>
        </p:nvSpPr>
        <p:spPr/>
        <p:txBody>
          <a:bodyPr/>
          <a:lstStyle/>
          <a:p>
            <a:r>
              <a:rPr lang="en-US" altLang="en-US" dirty="0"/>
              <a:t>LDR Instruction: </a:t>
            </a:r>
            <a:r>
              <a:rPr lang="en-US" altLang="en-US" dirty="0">
                <a:solidFill>
                  <a:srgbClr val="FF0000"/>
                </a:solidFill>
              </a:rPr>
              <a:t>FETCH Instruction</a:t>
            </a:r>
          </a:p>
        </p:txBody>
      </p:sp>
      <p:sp>
        <p:nvSpPr>
          <p:cNvPr id="52227" name="Rectangle 3">
            <a:extLst>
              <a:ext uri="{FF2B5EF4-FFF2-40B4-BE49-F238E27FC236}">
                <a16:creationId xmlns:a16="http://schemas.microsoft.com/office/drawing/2014/main" id="{3BC7D2FB-A0AD-FF41-8829-9A2FE1207FE0}"/>
              </a:ext>
            </a:extLst>
          </p:cNvPr>
          <p:cNvSpPr>
            <a:spLocks noGrp="1" noChangeArrowheads="1"/>
          </p:cNvSpPr>
          <p:nvPr>
            <p:ph idx="1"/>
          </p:nvPr>
        </p:nvSpPr>
        <p:spPr>
          <a:xfrm>
            <a:off x="396875" y="1196752"/>
            <a:ext cx="6789739" cy="5184576"/>
          </a:xfrm>
        </p:spPr>
        <p:txBody>
          <a:bodyPr/>
          <a:lstStyle/>
          <a:p>
            <a:r>
              <a:rPr lang="en-US" altLang="en-US" dirty="0"/>
              <a:t>Load the instruction (at address stored in PC) </a:t>
            </a:r>
            <a:br>
              <a:rPr lang="en-US" altLang="en-US" dirty="0"/>
            </a:br>
            <a:r>
              <a:rPr lang="en-US" altLang="en-US" dirty="0"/>
              <a:t>from memory into Instruction Register (IR)</a:t>
            </a:r>
          </a:p>
          <a:p>
            <a:pPr lvl="1"/>
            <a:r>
              <a:rPr lang="en-US" altLang="en-US" dirty="0"/>
              <a:t>Copy contents of PC into MAR</a:t>
            </a:r>
          </a:p>
          <a:p>
            <a:pPr lvl="1"/>
            <a:r>
              <a:rPr lang="en-US" altLang="en-US" dirty="0"/>
              <a:t>Send “read” signal to memory</a:t>
            </a:r>
          </a:p>
          <a:p>
            <a:pPr lvl="1"/>
            <a:r>
              <a:rPr lang="en-US" altLang="en-US" dirty="0"/>
              <a:t>Copy contents of MDR into IR</a:t>
            </a:r>
          </a:p>
          <a:p>
            <a:endParaRPr lang="en-US" altLang="en-US" dirty="0"/>
          </a:p>
          <a:p>
            <a:r>
              <a:rPr lang="en-US" altLang="en-US" dirty="0"/>
              <a:t>Then increment PC, so that it points to the next instruction in sequence</a:t>
            </a:r>
          </a:p>
          <a:p>
            <a:pPr lvl="1"/>
            <a:r>
              <a:rPr lang="en-US" altLang="en-US" dirty="0"/>
              <a:t>PC becomes PC+1	</a:t>
            </a:r>
          </a:p>
          <a:p>
            <a:pPr lvl="2"/>
            <a:r>
              <a:rPr lang="en-US" altLang="en-US" dirty="0"/>
              <a:t>Note that LC-3 is word addressable</a:t>
            </a:r>
          </a:p>
          <a:p>
            <a:pPr lvl="3"/>
            <a:r>
              <a:rPr lang="en-US" altLang="en-US" dirty="0"/>
              <a:t>If it was byte addressable, PC would have been incremented by 2</a:t>
            </a:r>
          </a:p>
        </p:txBody>
      </p:sp>
      <p:sp>
        <p:nvSpPr>
          <p:cNvPr id="52229" name="Line 5">
            <a:extLst>
              <a:ext uri="{FF2B5EF4-FFF2-40B4-BE49-F238E27FC236}">
                <a16:creationId xmlns:a16="http://schemas.microsoft.com/office/drawing/2014/main" id="{9B021C57-4FEF-1F4C-AAC9-2AF61F521D0D}"/>
              </a:ext>
            </a:extLst>
          </p:cNvPr>
          <p:cNvSpPr>
            <a:spLocks noChangeShapeType="1"/>
          </p:cNvSpPr>
          <p:nvPr/>
        </p:nvSpPr>
        <p:spPr bwMode="auto">
          <a:xfrm>
            <a:off x="8077200" y="19050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Line 6">
            <a:extLst>
              <a:ext uri="{FF2B5EF4-FFF2-40B4-BE49-F238E27FC236}">
                <a16:creationId xmlns:a16="http://schemas.microsoft.com/office/drawing/2014/main" id="{11D64F65-DD27-2F44-B818-F87A6A4E1DE8}"/>
              </a:ext>
            </a:extLst>
          </p:cNvPr>
          <p:cNvSpPr>
            <a:spLocks noChangeShapeType="1"/>
          </p:cNvSpPr>
          <p:nvPr/>
        </p:nvSpPr>
        <p:spPr bwMode="auto">
          <a:xfrm>
            <a:off x="8101013" y="27432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1" name="Line 7">
            <a:extLst>
              <a:ext uri="{FF2B5EF4-FFF2-40B4-BE49-F238E27FC236}">
                <a16:creationId xmlns:a16="http://schemas.microsoft.com/office/drawing/2014/main" id="{AB07150D-E501-1E4E-A32D-CA327CEEED21}"/>
              </a:ext>
            </a:extLst>
          </p:cNvPr>
          <p:cNvSpPr>
            <a:spLocks noChangeShapeType="1"/>
          </p:cNvSpPr>
          <p:nvPr/>
        </p:nvSpPr>
        <p:spPr bwMode="auto">
          <a:xfrm>
            <a:off x="8077200" y="35814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2" name="Line 8">
            <a:extLst>
              <a:ext uri="{FF2B5EF4-FFF2-40B4-BE49-F238E27FC236}">
                <a16:creationId xmlns:a16="http://schemas.microsoft.com/office/drawing/2014/main" id="{3FAA29F3-8F6D-6C41-9240-8DD3785F5C46}"/>
              </a:ext>
            </a:extLst>
          </p:cNvPr>
          <p:cNvSpPr>
            <a:spLocks noChangeShapeType="1"/>
          </p:cNvSpPr>
          <p:nvPr/>
        </p:nvSpPr>
        <p:spPr bwMode="auto">
          <a:xfrm>
            <a:off x="8056563" y="44196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3" name="Line 9">
            <a:extLst>
              <a:ext uri="{FF2B5EF4-FFF2-40B4-BE49-F238E27FC236}">
                <a16:creationId xmlns:a16="http://schemas.microsoft.com/office/drawing/2014/main" id="{5D7C42B9-7099-1745-BF7C-9ED266BC29AF}"/>
              </a:ext>
            </a:extLst>
          </p:cNvPr>
          <p:cNvSpPr>
            <a:spLocks noChangeShapeType="1"/>
          </p:cNvSpPr>
          <p:nvPr/>
        </p:nvSpPr>
        <p:spPr bwMode="auto">
          <a:xfrm>
            <a:off x="8070850" y="52578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4" name="Text Box 10">
            <a:extLst>
              <a:ext uri="{FF2B5EF4-FFF2-40B4-BE49-F238E27FC236}">
                <a16:creationId xmlns:a16="http://schemas.microsoft.com/office/drawing/2014/main" id="{E0B613E1-B42A-DC46-86B5-DB71DA1846CC}"/>
              </a:ext>
            </a:extLst>
          </p:cNvPr>
          <p:cNvSpPr txBox="1">
            <a:spLocks noChangeArrowheads="1"/>
          </p:cNvSpPr>
          <p:nvPr/>
        </p:nvSpPr>
        <p:spPr bwMode="auto">
          <a:xfrm>
            <a:off x="7772400" y="31242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EA</a:t>
            </a:r>
          </a:p>
        </p:txBody>
      </p:sp>
      <p:sp>
        <p:nvSpPr>
          <p:cNvPr id="52235" name="Text Box 11">
            <a:extLst>
              <a:ext uri="{FF2B5EF4-FFF2-40B4-BE49-F238E27FC236}">
                <a16:creationId xmlns:a16="http://schemas.microsoft.com/office/drawing/2014/main" id="{25C7A311-D752-AE48-959B-49249C3FB4C4}"/>
              </a:ext>
            </a:extLst>
          </p:cNvPr>
          <p:cNvSpPr txBox="1">
            <a:spLocks noChangeArrowheads="1"/>
          </p:cNvSpPr>
          <p:nvPr/>
        </p:nvSpPr>
        <p:spPr bwMode="auto">
          <a:xfrm>
            <a:off x="7772400" y="39624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OP</a:t>
            </a:r>
          </a:p>
        </p:txBody>
      </p:sp>
      <p:sp>
        <p:nvSpPr>
          <p:cNvPr id="52236" name="Text Box 12">
            <a:extLst>
              <a:ext uri="{FF2B5EF4-FFF2-40B4-BE49-F238E27FC236}">
                <a16:creationId xmlns:a16="http://schemas.microsoft.com/office/drawing/2014/main" id="{0AE720A0-6FF1-8140-AD3A-062069885D5A}"/>
              </a:ext>
            </a:extLst>
          </p:cNvPr>
          <p:cNvSpPr txBox="1">
            <a:spLocks noChangeArrowheads="1"/>
          </p:cNvSpPr>
          <p:nvPr/>
        </p:nvSpPr>
        <p:spPr bwMode="auto">
          <a:xfrm>
            <a:off x="7772400" y="48006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EX</a:t>
            </a:r>
          </a:p>
        </p:txBody>
      </p:sp>
      <p:sp>
        <p:nvSpPr>
          <p:cNvPr id="52237" name="Line 13">
            <a:extLst>
              <a:ext uri="{FF2B5EF4-FFF2-40B4-BE49-F238E27FC236}">
                <a16:creationId xmlns:a16="http://schemas.microsoft.com/office/drawing/2014/main" id="{D6074107-7789-8844-8430-8B5F66050162}"/>
              </a:ext>
            </a:extLst>
          </p:cNvPr>
          <p:cNvSpPr>
            <a:spLocks noChangeShapeType="1"/>
          </p:cNvSpPr>
          <p:nvPr/>
        </p:nvSpPr>
        <p:spPr bwMode="auto">
          <a:xfrm>
            <a:off x="8077200" y="60960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8" name="Line 14">
            <a:extLst>
              <a:ext uri="{FF2B5EF4-FFF2-40B4-BE49-F238E27FC236}">
                <a16:creationId xmlns:a16="http://schemas.microsoft.com/office/drawing/2014/main" id="{9BBECD18-55EF-6F47-954E-2EF5FF3C3839}"/>
              </a:ext>
            </a:extLst>
          </p:cNvPr>
          <p:cNvSpPr>
            <a:spLocks noChangeShapeType="1"/>
          </p:cNvSpPr>
          <p:nvPr/>
        </p:nvSpPr>
        <p:spPr bwMode="auto">
          <a:xfrm flipH="1">
            <a:off x="7543800" y="6400800"/>
            <a:ext cx="533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Line 15">
            <a:extLst>
              <a:ext uri="{FF2B5EF4-FFF2-40B4-BE49-F238E27FC236}">
                <a16:creationId xmlns:a16="http://schemas.microsoft.com/office/drawing/2014/main" id="{3C0CFF49-F468-E24C-8EB8-CEA617FBBEAA}"/>
              </a:ext>
            </a:extLst>
          </p:cNvPr>
          <p:cNvSpPr>
            <a:spLocks noChangeShapeType="1"/>
          </p:cNvSpPr>
          <p:nvPr/>
        </p:nvSpPr>
        <p:spPr bwMode="auto">
          <a:xfrm flipV="1">
            <a:off x="7543800" y="1143000"/>
            <a:ext cx="0" cy="5257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Line 16">
            <a:extLst>
              <a:ext uri="{FF2B5EF4-FFF2-40B4-BE49-F238E27FC236}">
                <a16:creationId xmlns:a16="http://schemas.microsoft.com/office/drawing/2014/main" id="{BACDA61B-034E-F94A-8F02-7A5984C1FE17}"/>
              </a:ext>
            </a:extLst>
          </p:cNvPr>
          <p:cNvSpPr>
            <a:spLocks noChangeShapeType="1"/>
          </p:cNvSpPr>
          <p:nvPr/>
        </p:nvSpPr>
        <p:spPr bwMode="auto">
          <a:xfrm>
            <a:off x="7543800" y="1143000"/>
            <a:ext cx="533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1" name="Line 17">
            <a:extLst>
              <a:ext uri="{FF2B5EF4-FFF2-40B4-BE49-F238E27FC236}">
                <a16:creationId xmlns:a16="http://schemas.microsoft.com/office/drawing/2014/main" id="{03A8EBB2-ADDB-914F-B0D5-B90E967DBFB8}"/>
              </a:ext>
            </a:extLst>
          </p:cNvPr>
          <p:cNvSpPr>
            <a:spLocks noChangeShapeType="1"/>
          </p:cNvSpPr>
          <p:nvPr/>
        </p:nvSpPr>
        <p:spPr bwMode="auto">
          <a:xfrm>
            <a:off x="8077200" y="1143000"/>
            <a:ext cx="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2" name="Text Box 18">
            <a:extLst>
              <a:ext uri="{FF2B5EF4-FFF2-40B4-BE49-F238E27FC236}">
                <a16:creationId xmlns:a16="http://schemas.microsoft.com/office/drawing/2014/main" id="{67783496-990F-1147-A7BB-F7A96825B391}"/>
              </a:ext>
            </a:extLst>
          </p:cNvPr>
          <p:cNvSpPr txBox="1">
            <a:spLocks noChangeArrowheads="1"/>
          </p:cNvSpPr>
          <p:nvPr/>
        </p:nvSpPr>
        <p:spPr bwMode="auto">
          <a:xfrm>
            <a:off x="7772400" y="5638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S</a:t>
            </a:r>
          </a:p>
        </p:txBody>
      </p:sp>
      <p:sp>
        <p:nvSpPr>
          <p:cNvPr id="52243" name="Text Box 19">
            <a:extLst>
              <a:ext uri="{FF2B5EF4-FFF2-40B4-BE49-F238E27FC236}">
                <a16:creationId xmlns:a16="http://schemas.microsoft.com/office/drawing/2014/main" id="{5CD1F71F-871A-3C47-84E2-B19A01516B9B}"/>
              </a:ext>
            </a:extLst>
          </p:cNvPr>
          <p:cNvSpPr txBox="1">
            <a:spLocks noChangeArrowheads="1"/>
          </p:cNvSpPr>
          <p:nvPr/>
        </p:nvSpPr>
        <p:spPr bwMode="auto">
          <a:xfrm>
            <a:off x="7772400" y="1447800"/>
            <a:ext cx="685800" cy="466725"/>
          </a:xfrm>
          <a:prstGeom prst="rect">
            <a:avLst/>
          </a:prstGeom>
          <a:solidFill>
            <a:schemeClr val="accent2"/>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b="1">
                <a:solidFill>
                  <a:schemeClr val="bg1"/>
                </a:solidFill>
              </a:rPr>
              <a:t>F</a:t>
            </a:r>
          </a:p>
        </p:txBody>
      </p:sp>
      <p:sp>
        <p:nvSpPr>
          <p:cNvPr id="52228" name="Text Box 4">
            <a:extLst>
              <a:ext uri="{FF2B5EF4-FFF2-40B4-BE49-F238E27FC236}">
                <a16:creationId xmlns:a16="http://schemas.microsoft.com/office/drawing/2014/main" id="{08EC8FD7-CC97-3C48-BB85-923A84AD9D2E}"/>
              </a:ext>
            </a:extLst>
          </p:cNvPr>
          <p:cNvSpPr txBox="1">
            <a:spLocks noChangeArrowheads="1"/>
          </p:cNvSpPr>
          <p:nvPr/>
        </p:nvSpPr>
        <p:spPr bwMode="auto">
          <a:xfrm>
            <a:off x="7772400" y="22860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D</a:t>
            </a:r>
          </a:p>
        </p:txBody>
      </p:sp>
    </p:spTree>
    <p:extLst>
      <p:ext uri="{BB962C8B-B14F-4D97-AF65-F5344CB8AC3E}">
        <p14:creationId xmlns:p14="http://schemas.microsoft.com/office/powerpoint/2010/main" val="515551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a:extLst>
              <a:ext uri="{FF2B5EF4-FFF2-40B4-BE49-F238E27FC236}">
                <a16:creationId xmlns:a16="http://schemas.microsoft.com/office/drawing/2014/main" id="{9F52609E-552D-7D49-8224-A79CEF8695CD}"/>
              </a:ext>
            </a:extLst>
          </p:cNvPr>
          <p:cNvSpPr>
            <a:spLocks noGrp="1" noChangeArrowheads="1"/>
          </p:cNvSpPr>
          <p:nvPr>
            <p:ph type="title"/>
          </p:nvPr>
        </p:nvSpPr>
        <p:spPr/>
        <p:txBody>
          <a:bodyPr anchor="ctr"/>
          <a:lstStyle/>
          <a:p>
            <a:r>
              <a:rPr lang="en-US" altLang="en-US" dirty="0">
                <a:ea typeface="ＭＳ Ｐゴシック" panose="020B0600070205080204" pitchFamily="34" charset="-128"/>
              </a:rPr>
              <a:t>LDR Instruction: </a:t>
            </a:r>
            <a:r>
              <a:rPr lang="en-US" altLang="en-US" dirty="0">
                <a:solidFill>
                  <a:srgbClr val="FF0000"/>
                </a:solidFill>
                <a:ea typeface="ＭＳ Ｐゴシック" panose="020B0600070205080204" pitchFamily="34" charset="-128"/>
              </a:rPr>
              <a:t>FETCH</a:t>
            </a:r>
          </a:p>
        </p:txBody>
      </p:sp>
      <p:grpSp>
        <p:nvGrpSpPr>
          <p:cNvPr id="111619" name="Group 6">
            <a:extLst>
              <a:ext uri="{FF2B5EF4-FFF2-40B4-BE49-F238E27FC236}">
                <a16:creationId xmlns:a16="http://schemas.microsoft.com/office/drawing/2014/main" id="{A7AF143E-6C95-3143-9736-5C9147613918}"/>
              </a:ext>
            </a:extLst>
          </p:cNvPr>
          <p:cNvGrpSpPr>
            <a:grpSpLocks/>
          </p:cNvGrpSpPr>
          <p:nvPr/>
        </p:nvGrpSpPr>
        <p:grpSpPr bwMode="auto">
          <a:xfrm>
            <a:off x="2185988" y="914400"/>
            <a:ext cx="4772025" cy="5943600"/>
            <a:chOff x="2185616" y="914400"/>
            <a:chExt cx="4772768" cy="5943600"/>
          </a:xfrm>
        </p:grpSpPr>
        <p:pic>
          <p:nvPicPr>
            <p:cNvPr id="111635" name="Picture 2">
              <a:extLst>
                <a:ext uri="{FF2B5EF4-FFF2-40B4-BE49-F238E27FC236}">
                  <a16:creationId xmlns:a16="http://schemas.microsoft.com/office/drawing/2014/main" id="{A1C16352-EF60-8042-A0B3-A594B729C5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85616" y="914400"/>
              <a:ext cx="477276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6" name="Rectangle 4">
              <a:extLst>
                <a:ext uri="{FF2B5EF4-FFF2-40B4-BE49-F238E27FC236}">
                  <a16:creationId xmlns:a16="http://schemas.microsoft.com/office/drawing/2014/main" id="{BC775579-85D6-3D4C-A664-FAB815A956F3}"/>
                </a:ext>
              </a:extLst>
            </p:cNvPr>
            <p:cNvSpPr>
              <a:spLocks noChangeArrowheads="1"/>
            </p:cNvSpPr>
            <p:nvPr/>
          </p:nvSpPr>
          <p:spPr bwMode="auto">
            <a:xfrm>
              <a:off x="3276600" y="1600200"/>
              <a:ext cx="1905000" cy="2819400"/>
            </a:xfrm>
            <a:prstGeom prst="rect">
              <a:avLst/>
            </a:prstGeom>
            <a:solidFill>
              <a:srgbClr val="FF000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11637" name="Rectangle 9">
              <a:extLst>
                <a:ext uri="{FF2B5EF4-FFF2-40B4-BE49-F238E27FC236}">
                  <a16:creationId xmlns:a16="http://schemas.microsoft.com/office/drawing/2014/main" id="{533E1741-6353-A448-AC71-BEE2BC363EB7}"/>
                </a:ext>
              </a:extLst>
            </p:cNvPr>
            <p:cNvSpPr>
              <a:spLocks noChangeArrowheads="1"/>
            </p:cNvSpPr>
            <p:nvPr/>
          </p:nvSpPr>
          <p:spPr bwMode="auto">
            <a:xfrm>
              <a:off x="5181600" y="1600200"/>
              <a:ext cx="1600200" cy="2819400"/>
            </a:xfrm>
            <a:prstGeom prst="rect">
              <a:avLst/>
            </a:prstGeom>
            <a:solidFill>
              <a:srgbClr val="00B0F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11638" name="Rectangle 10">
              <a:extLst>
                <a:ext uri="{FF2B5EF4-FFF2-40B4-BE49-F238E27FC236}">
                  <a16:creationId xmlns:a16="http://schemas.microsoft.com/office/drawing/2014/main" id="{7485454E-BF5C-C146-9C44-C447C5456B11}"/>
                </a:ext>
              </a:extLst>
            </p:cNvPr>
            <p:cNvSpPr>
              <a:spLocks noChangeArrowheads="1"/>
            </p:cNvSpPr>
            <p:nvPr/>
          </p:nvSpPr>
          <p:spPr bwMode="auto">
            <a:xfrm>
              <a:off x="3200400" y="5829300"/>
              <a:ext cx="914400" cy="647700"/>
            </a:xfrm>
            <a:prstGeom prst="rect">
              <a:avLst/>
            </a:prstGeom>
            <a:solidFill>
              <a:srgbClr val="00B05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 name="Rectangle 11">
              <a:extLst>
                <a:ext uri="{FF2B5EF4-FFF2-40B4-BE49-F238E27FC236}">
                  <a16:creationId xmlns:a16="http://schemas.microsoft.com/office/drawing/2014/main" id="{68EC5D4C-041A-C949-9C46-A68CBCF535C0}"/>
                </a:ext>
              </a:extLst>
            </p:cNvPr>
            <p:cNvSpPr/>
            <p:nvPr/>
          </p:nvSpPr>
          <p:spPr bwMode="auto">
            <a:xfrm>
              <a:off x="4953059" y="5867400"/>
              <a:ext cx="914542" cy="609600"/>
            </a:xfrm>
            <a:prstGeom prst="rect">
              <a:avLst/>
            </a:prstGeom>
            <a:solidFill>
              <a:schemeClr val="accent1">
                <a:lumMod val="60000"/>
                <a:lumOff val="4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sp>
          <p:nvSpPr>
            <p:cNvPr id="13" name="Rectangle 12">
              <a:extLst>
                <a:ext uri="{FF2B5EF4-FFF2-40B4-BE49-F238E27FC236}">
                  <a16:creationId xmlns:a16="http://schemas.microsoft.com/office/drawing/2014/main" id="{840230AF-F3BB-9B48-9792-7E72FA5593E3}"/>
                </a:ext>
              </a:extLst>
            </p:cNvPr>
            <p:cNvSpPr/>
            <p:nvPr/>
          </p:nvSpPr>
          <p:spPr bwMode="auto">
            <a:xfrm>
              <a:off x="5943813" y="5892800"/>
              <a:ext cx="914542" cy="609600"/>
            </a:xfrm>
            <a:prstGeom prst="rect">
              <a:avLst/>
            </a:prstGeom>
            <a:solidFill>
              <a:schemeClr val="accent5">
                <a:lumMod val="5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grpSp>
      <p:sp>
        <p:nvSpPr>
          <p:cNvPr id="16" name="Rounded Rectangle 15">
            <a:extLst>
              <a:ext uri="{FF2B5EF4-FFF2-40B4-BE49-F238E27FC236}">
                <a16:creationId xmlns:a16="http://schemas.microsoft.com/office/drawing/2014/main" id="{FCB19FCD-AB96-DC4F-8FF2-BF8189EFFAB1}"/>
              </a:ext>
            </a:extLst>
          </p:cNvPr>
          <p:cNvSpPr/>
          <p:nvPr/>
        </p:nvSpPr>
        <p:spPr>
          <a:xfrm>
            <a:off x="392113" y="1219200"/>
            <a:ext cx="2368550" cy="1219200"/>
          </a:xfrm>
          <a:prstGeom prst="roundRect">
            <a:avLst/>
          </a:prstGeom>
          <a:solidFill>
            <a:schemeClr val="accent1">
              <a:lumMod val="20000"/>
              <a:lumOff val="80000"/>
            </a:schemeClr>
          </a:solidFill>
          <a:ln w="50800">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200" dirty="0">
                <a:solidFill>
                  <a:schemeClr val="tx1"/>
                </a:solidFill>
              </a:rPr>
              <a:t>Step 1: </a:t>
            </a:r>
            <a:r>
              <a:rPr lang="en-US" sz="2200" dirty="0">
                <a:solidFill>
                  <a:srgbClr val="00B050"/>
                </a:solidFill>
              </a:rPr>
              <a:t>Load MAR</a:t>
            </a:r>
            <a:r>
              <a:rPr lang="en-US" sz="2200" dirty="0">
                <a:solidFill>
                  <a:schemeClr val="tx1"/>
                </a:solidFill>
              </a:rPr>
              <a:t> and </a:t>
            </a:r>
            <a:r>
              <a:rPr lang="en-US" sz="2200" dirty="0">
                <a:solidFill>
                  <a:srgbClr val="00B050"/>
                </a:solidFill>
              </a:rPr>
              <a:t>increment PC</a:t>
            </a:r>
          </a:p>
        </p:txBody>
      </p:sp>
      <p:sp>
        <p:nvSpPr>
          <p:cNvPr id="14" name="Rounded Rectangle 13">
            <a:extLst>
              <a:ext uri="{FF2B5EF4-FFF2-40B4-BE49-F238E27FC236}">
                <a16:creationId xmlns:a16="http://schemas.microsoft.com/office/drawing/2014/main" id="{A2058A55-8B31-D743-BE7B-475EA5F0A3F1}"/>
              </a:ext>
            </a:extLst>
          </p:cNvPr>
          <p:cNvSpPr/>
          <p:nvPr/>
        </p:nvSpPr>
        <p:spPr>
          <a:xfrm>
            <a:off x="381000" y="2514600"/>
            <a:ext cx="2370138" cy="1219200"/>
          </a:xfrm>
          <a:prstGeom prst="roundRect">
            <a:avLst/>
          </a:prstGeom>
          <a:solidFill>
            <a:schemeClr val="accent1">
              <a:lumMod val="20000"/>
              <a:lumOff val="80000"/>
            </a:schemeClr>
          </a:solidFill>
          <a:ln w="50800">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200" dirty="0">
                <a:solidFill>
                  <a:schemeClr val="tx1"/>
                </a:solidFill>
              </a:rPr>
              <a:t>Step 2: </a:t>
            </a:r>
            <a:r>
              <a:rPr lang="en-US" sz="2200" dirty="0">
                <a:solidFill>
                  <a:srgbClr val="00B050"/>
                </a:solidFill>
              </a:rPr>
              <a:t>Access memory</a:t>
            </a:r>
          </a:p>
        </p:txBody>
      </p:sp>
      <p:sp>
        <p:nvSpPr>
          <p:cNvPr id="15" name="Rounded Rectangle 14">
            <a:extLst>
              <a:ext uri="{FF2B5EF4-FFF2-40B4-BE49-F238E27FC236}">
                <a16:creationId xmlns:a16="http://schemas.microsoft.com/office/drawing/2014/main" id="{9813E640-991B-7D4A-909D-1E22312883C9}"/>
              </a:ext>
            </a:extLst>
          </p:cNvPr>
          <p:cNvSpPr/>
          <p:nvPr/>
        </p:nvSpPr>
        <p:spPr>
          <a:xfrm>
            <a:off x="381000" y="3810000"/>
            <a:ext cx="2370138" cy="1219200"/>
          </a:xfrm>
          <a:prstGeom prst="roundRect">
            <a:avLst/>
          </a:prstGeom>
          <a:solidFill>
            <a:schemeClr val="accent1">
              <a:lumMod val="20000"/>
              <a:lumOff val="80000"/>
            </a:schemeClr>
          </a:solidFill>
          <a:ln w="50800">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200" dirty="0">
                <a:solidFill>
                  <a:schemeClr val="tx1"/>
                </a:solidFill>
              </a:rPr>
              <a:t>Step 3: </a:t>
            </a:r>
            <a:r>
              <a:rPr lang="en-US" sz="2200" dirty="0">
                <a:solidFill>
                  <a:srgbClr val="00B050"/>
                </a:solidFill>
              </a:rPr>
              <a:t>Load IR </a:t>
            </a:r>
            <a:r>
              <a:rPr lang="en-US" sz="2200" dirty="0">
                <a:solidFill>
                  <a:schemeClr val="tx1"/>
                </a:solidFill>
              </a:rPr>
              <a:t>with the content of </a:t>
            </a:r>
            <a:r>
              <a:rPr lang="en-US" sz="2200" dirty="0">
                <a:solidFill>
                  <a:srgbClr val="00B050"/>
                </a:solidFill>
              </a:rPr>
              <a:t>MDR</a:t>
            </a:r>
          </a:p>
        </p:txBody>
      </p:sp>
      <p:sp>
        <p:nvSpPr>
          <p:cNvPr id="20" name="Oval 19">
            <a:extLst>
              <a:ext uri="{FF2B5EF4-FFF2-40B4-BE49-F238E27FC236}">
                <a16:creationId xmlns:a16="http://schemas.microsoft.com/office/drawing/2014/main" id="{5B8C109F-3429-0048-A262-4C3DFE50F048}"/>
              </a:ext>
            </a:extLst>
          </p:cNvPr>
          <p:cNvSpPr>
            <a:spLocks noChangeArrowheads="1"/>
          </p:cNvSpPr>
          <p:nvPr/>
        </p:nvSpPr>
        <p:spPr bwMode="auto">
          <a:xfrm>
            <a:off x="3429000" y="3429000"/>
            <a:ext cx="639763" cy="301625"/>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3" name="Oval 22">
            <a:extLst>
              <a:ext uri="{FF2B5EF4-FFF2-40B4-BE49-F238E27FC236}">
                <a16:creationId xmlns:a16="http://schemas.microsoft.com/office/drawing/2014/main" id="{4BC9B485-3561-2344-8C0D-5B2D84574016}"/>
              </a:ext>
            </a:extLst>
          </p:cNvPr>
          <p:cNvSpPr>
            <a:spLocks noChangeArrowheads="1"/>
          </p:cNvSpPr>
          <p:nvPr/>
        </p:nvSpPr>
        <p:spPr bwMode="auto">
          <a:xfrm>
            <a:off x="2819400" y="5630863"/>
            <a:ext cx="404813" cy="327025"/>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4" name="Freeform 23">
            <a:extLst>
              <a:ext uri="{FF2B5EF4-FFF2-40B4-BE49-F238E27FC236}">
                <a16:creationId xmlns:a16="http://schemas.microsoft.com/office/drawing/2014/main" id="{C845F153-199C-3D4E-B73A-5F616D99D6CF}"/>
              </a:ext>
            </a:extLst>
          </p:cNvPr>
          <p:cNvSpPr>
            <a:spLocks/>
          </p:cNvSpPr>
          <p:nvPr/>
        </p:nvSpPr>
        <p:spPr bwMode="auto">
          <a:xfrm>
            <a:off x="2987675" y="5957888"/>
            <a:ext cx="1047750" cy="244475"/>
          </a:xfrm>
          <a:custGeom>
            <a:avLst/>
            <a:gdLst>
              <a:gd name="T0" fmla="*/ 1061600 w 1046375"/>
              <a:gd name="T1" fmla="*/ 238342 h 245097"/>
              <a:gd name="T2" fmla="*/ 0 w 1046375"/>
              <a:gd name="T3" fmla="*/ 229172 h 245097"/>
              <a:gd name="T4" fmla="*/ 0 w 1046375"/>
              <a:gd name="T5" fmla="*/ 0 h 245097"/>
              <a:gd name="T6" fmla="*/ 0 60000 65536"/>
              <a:gd name="T7" fmla="*/ 0 60000 65536"/>
              <a:gd name="T8" fmla="*/ 0 60000 65536"/>
            </a:gdLst>
            <a:ahLst/>
            <a:cxnLst>
              <a:cxn ang="T6">
                <a:pos x="T0" y="T1"/>
              </a:cxn>
              <a:cxn ang="T7">
                <a:pos x="T2" y="T3"/>
              </a:cxn>
              <a:cxn ang="T8">
                <a:pos x="T4" y="T5"/>
              </a:cxn>
            </a:cxnLst>
            <a:rect l="0" t="0" r="r" b="b"/>
            <a:pathLst>
              <a:path w="1046375" h="245097">
                <a:moveTo>
                  <a:pt x="1046375" y="245097"/>
                </a:moveTo>
                <a:lnTo>
                  <a:pt x="0" y="235670"/>
                </a:lnTo>
                <a:lnTo>
                  <a:pt x="0" y="0"/>
                </a:lnTo>
              </a:path>
            </a:pathLst>
          </a:custGeom>
          <a:noFill/>
          <a:ln w="2540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Freeform 5">
            <a:extLst>
              <a:ext uri="{FF2B5EF4-FFF2-40B4-BE49-F238E27FC236}">
                <a16:creationId xmlns:a16="http://schemas.microsoft.com/office/drawing/2014/main" id="{B05C6D45-85BB-6E41-BC9B-C658FB30CA01}"/>
              </a:ext>
            </a:extLst>
          </p:cNvPr>
          <p:cNvSpPr>
            <a:spLocks/>
          </p:cNvSpPr>
          <p:nvPr/>
        </p:nvSpPr>
        <p:spPr bwMode="auto">
          <a:xfrm>
            <a:off x="3025775" y="3760788"/>
            <a:ext cx="708025" cy="1857375"/>
          </a:xfrm>
          <a:custGeom>
            <a:avLst/>
            <a:gdLst>
              <a:gd name="T0" fmla="*/ 0 w 707010"/>
              <a:gd name="T1" fmla="*/ 1860325 h 1857080"/>
              <a:gd name="T2" fmla="*/ 0 w 707010"/>
              <a:gd name="T3" fmla="*/ 1378722 h 1857080"/>
              <a:gd name="T4" fmla="*/ 699102 w 707010"/>
              <a:gd name="T5" fmla="*/ 1378722 h 1857080"/>
              <a:gd name="T6" fmla="*/ 718255 w 707010"/>
              <a:gd name="T7" fmla="*/ 0 h 18570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07010" h="1857080">
                <a:moveTo>
                  <a:pt x="0" y="1857080"/>
                </a:moveTo>
                <a:lnTo>
                  <a:pt x="0" y="1376313"/>
                </a:lnTo>
                <a:lnTo>
                  <a:pt x="688157" y="1376313"/>
                </a:lnTo>
                <a:lnTo>
                  <a:pt x="707010" y="0"/>
                </a:lnTo>
              </a:path>
            </a:pathLst>
          </a:custGeom>
          <a:noFill/>
          <a:ln w="2540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8" name="Group 7">
            <a:extLst>
              <a:ext uri="{FF2B5EF4-FFF2-40B4-BE49-F238E27FC236}">
                <a16:creationId xmlns:a16="http://schemas.microsoft.com/office/drawing/2014/main" id="{F6CF72D2-05FC-1046-B4DB-9F9228849556}"/>
              </a:ext>
            </a:extLst>
          </p:cNvPr>
          <p:cNvGrpSpPr>
            <a:grpSpLocks/>
          </p:cNvGrpSpPr>
          <p:nvPr/>
        </p:nvGrpSpPr>
        <p:grpSpPr bwMode="auto">
          <a:xfrm>
            <a:off x="4081463" y="1112838"/>
            <a:ext cx="2678112" cy="4779962"/>
            <a:chOff x="4081275" y="1112363"/>
            <a:chExt cx="2677744" cy="4780437"/>
          </a:xfrm>
        </p:grpSpPr>
        <p:grpSp>
          <p:nvGrpSpPr>
            <p:cNvPr id="111628" name="Group 4">
              <a:extLst>
                <a:ext uri="{FF2B5EF4-FFF2-40B4-BE49-F238E27FC236}">
                  <a16:creationId xmlns:a16="http://schemas.microsoft.com/office/drawing/2014/main" id="{6DE5F9BB-AD85-3243-A43C-0BD3F4955168}"/>
                </a:ext>
              </a:extLst>
            </p:cNvPr>
            <p:cNvGrpSpPr>
              <a:grpSpLocks/>
            </p:cNvGrpSpPr>
            <p:nvPr/>
          </p:nvGrpSpPr>
          <p:grpSpPr bwMode="auto">
            <a:xfrm>
              <a:off x="4081275" y="1112363"/>
              <a:ext cx="2677744" cy="4780437"/>
              <a:chOff x="4081275" y="1112363"/>
              <a:chExt cx="2677744" cy="4780437"/>
            </a:xfrm>
          </p:grpSpPr>
          <p:sp>
            <p:nvSpPr>
              <p:cNvPr id="111630" name="Oval 17">
                <a:extLst>
                  <a:ext uri="{FF2B5EF4-FFF2-40B4-BE49-F238E27FC236}">
                    <a16:creationId xmlns:a16="http://schemas.microsoft.com/office/drawing/2014/main" id="{01631684-220D-F24F-8601-D5301AFC7A35}"/>
                  </a:ext>
                </a:extLst>
              </p:cNvPr>
              <p:cNvSpPr>
                <a:spLocks noChangeArrowheads="1"/>
              </p:cNvSpPr>
              <p:nvPr/>
            </p:nvSpPr>
            <p:spPr bwMode="auto">
              <a:xfrm>
                <a:off x="4191000" y="1752601"/>
                <a:ext cx="647647" cy="228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11631" name="Oval 18">
                <a:extLst>
                  <a:ext uri="{FF2B5EF4-FFF2-40B4-BE49-F238E27FC236}">
                    <a16:creationId xmlns:a16="http://schemas.microsoft.com/office/drawing/2014/main" id="{3A17A705-8386-BA4C-803D-065537582680}"/>
                  </a:ext>
                </a:extLst>
              </p:cNvPr>
              <p:cNvSpPr>
                <a:spLocks noChangeArrowheads="1"/>
              </p:cNvSpPr>
              <p:nvPr/>
            </p:nvSpPr>
            <p:spPr bwMode="auto">
              <a:xfrm>
                <a:off x="4081275" y="5664200"/>
                <a:ext cx="452625" cy="228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11632" name="Oval 20">
                <a:extLst>
                  <a:ext uri="{FF2B5EF4-FFF2-40B4-BE49-F238E27FC236}">
                    <a16:creationId xmlns:a16="http://schemas.microsoft.com/office/drawing/2014/main" id="{CD98DBBD-16FB-A34F-8558-EAA4C1EAEF5A}"/>
                  </a:ext>
                </a:extLst>
              </p:cNvPr>
              <p:cNvSpPr>
                <a:spLocks noChangeArrowheads="1"/>
              </p:cNvSpPr>
              <p:nvPr/>
            </p:nvSpPr>
            <p:spPr bwMode="auto">
              <a:xfrm>
                <a:off x="4805080" y="1943101"/>
                <a:ext cx="376520" cy="228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11633" name="Freeform 2">
                <a:extLst>
                  <a:ext uri="{FF2B5EF4-FFF2-40B4-BE49-F238E27FC236}">
                    <a16:creationId xmlns:a16="http://schemas.microsoft.com/office/drawing/2014/main" id="{9C06968D-C0E6-5A4B-A846-8075F6924EFD}"/>
                  </a:ext>
                </a:extLst>
              </p:cNvPr>
              <p:cNvSpPr>
                <a:spLocks/>
              </p:cNvSpPr>
              <p:nvPr/>
            </p:nvSpPr>
            <p:spPr bwMode="auto">
              <a:xfrm>
                <a:off x="4326903" y="1112363"/>
                <a:ext cx="2432116" cy="4553146"/>
              </a:xfrm>
              <a:custGeom>
                <a:avLst/>
                <a:gdLst>
                  <a:gd name="T0" fmla="*/ 197963 w 2432116"/>
                  <a:gd name="T1" fmla="*/ 622169 h 4553146"/>
                  <a:gd name="T2" fmla="*/ 207390 w 2432116"/>
                  <a:gd name="T3" fmla="*/ 0 h 4553146"/>
                  <a:gd name="T4" fmla="*/ 2432116 w 2432116"/>
                  <a:gd name="T5" fmla="*/ 0 h 4553146"/>
                  <a:gd name="T6" fmla="*/ 2432116 w 2432116"/>
                  <a:gd name="T7" fmla="*/ 4053526 h 4553146"/>
                  <a:gd name="T8" fmla="*/ 0 w 2432116"/>
                  <a:gd name="T9" fmla="*/ 4044099 h 4553146"/>
                  <a:gd name="T10" fmla="*/ 0 w 2432116"/>
                  <a:gd name="T11" fmla="*/ 4553146 h 45531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32116" h="4553146">
                    <a:moveTo>
                      <a:pt x="197963" y="622169"/>
                    </a:moveTo>
                    <a:lnTo>
                      <a:pt x="207390" y="0"/>
                    </a:lnTo>
                    <a:lnTo>
                      <a:pt x="2432116" y="0"/>
                    </a:lnTo>
                    <a:lnTo>
                      <a:pt x="2432116" y="4053526"/>
                    </a:lnTo>
                    <a:lnTo>
                      <a:pt x="0" y="4044099"/>
                    </a:lnTo>
                    <a:lnTo>
                      <a:pt x="0" y="4553146"/>
                    </a:lnTo>
                  </a:path>
                </a:pathLst>
              </a:custGeom>
              <a:noFill/>
              <a:ln w="2540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1634" name="Freeform 3">
                <a:extLst>
                  <a:ext uri="{FF2B5EF4-FFF2-40B4-BE49-F238E27FC236}">
                    <a16:creationId xmlns:a16="http://schemas.microsoft.com/office/drawing/2014/main" id="{6EE04759-B4D8-2C45-8762-13E63614D530}"/>
                  </a:ext>
                </a:extLst>
              </p:cNvPr>
              <p:cNvSpPr>
                <a:spLocks/>
              </p:cNvSpPr>
              <p:nvPr/>
            </p:nvSpPr>
            <p:spPr bwMode="auto">
              <a:xfrm>
                <a:off x="4666268" y="1989056"/>
                <a:ext cx="339365" cy="584462"/>
              </a:xfrm>
              <a:custGeom>
                <a:avLst/>
                <a:gdLst>
                  <a:gd name="T0" fmla="*/ 329938 w 339365"/>
                  <a:gd name="T1" fmla="*/ 188536 h 584462"/>
                  <a:gd name="T2" fmla="*/ 339365 w 339365"/>
                  <a:gd name="T3" fmla="*/ 584462 h 584462"/>
                  <a:gd name="T4" fmla="*/ 0 w 339365"/>
                  <a:gd name="T5" fmla="*/ 584462 h 584462"/>
                  <a:gd name="T6" fmla="*/ 0 w 339365"/>
                  <a:gd name="T7" fmla="*/ 0 h 5844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9365" h="584462">
                    <a:moveTo>
                      <a:pt x="329938" y="188536"/>
                    </a:moveTo>
                    <a:lnTo>
                      <a:pt x="339365" y="584462"/>
                    </a:lnTo>
                    <a:lnTo>
                      <a:pt x="0" y="584462"/>
                    </a:lnTo>
                    <a:lnTo>
                      <a:pt x="0" y="0"/>
                    </a:lnTo>
                  </a:path>
                </a:pathLst>
              </a:custGeom>
              <a:noFill/>
              <a:ln w="2540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1629" name="Freeform 6">
              <a:extLst>
                <a:ext uri="{FF2B5EF4-FFF2-40B4-BE49-F238E27FC236}">
                  <a16:creationId xmlns:a16="http://schemas.microsoft.com/office/drawing/2014/main" id="{C1823E65-49DA-0842-9563-617843117700}"/>
                </a:ext>
              </a:extLst>
            </p:cNvPr>
            <p:cNvSpPr>
              <a:spLocks/>
            </p:cNvSpPr>
            <p:nvPr/>
          </p:nvSpPr>
          <p:spPr bwMode="auto">
            <a:xfrm>
              <a:off x="4534293" y="1659118"/>
              <a:ext cx="452486" cy="282804"/>
            </a:xfrm>
            <a:custGeom>
              <a:avLst/>
              <a:gdLst>
                <a:gd name="T0" fmla="*/ 0 w 452486"/>
                <a:gd name="T1" fmla="*/ 9426 h 282804"/>
                <a:gd name="T2" fmla="*/ 452486 w 452486"/>
                <a:gd name="T3" fmla="*/ 0 h 282804"/>
                <a:gd name="T4" fmla="*/ 452486 w 452486"/>
                <a:gd name="T5" fmla="*/ 282804 h 282804"/>
                <a:gd name="T6" fmla="*/ 0 60000 65536"/>
                <a:gd name="T7" fmla="*/ 0 60000 65536"/>
                <a:gd name="T8" fmla="*/ 0 60000 65536"/>
              </a:gdLst>
              <a:ahLst/>
              <a:cxnLst>
                <a:cxn ang="T6">
                  <a:pos x="T0" y="T1"/>
                </a:cxn>
                <a:cxn ang="T7">
                  <a:pos x="T2" y="T3"/>
                </a:cxn>
                <a:cxn ang="T8">
                  <a:pos x="T4" y="T5"/>
                </a:cxn>
              </a:cxnLst>
              <a:rect l="0" t="0" r="r" b="b"/>
              <a:pathLst>
                <a:path w="452486" h="282804">
                  <a:moveTo>
                    <a:pt x="0" y="9426"/>
                  </a:moveTo>
                  <a:lnTo>
                    <a:pt x="452486" y="0"/>
                  </a:lnTo>
                  <a:lnTo>
                    <a:pt x="452486" y="282804"/>
                  </a:lnTo>
                </a:path>
              </a:pathLst>
            </a:custGeom>
            <a:noFill/>
            <a:ln w="2540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1960165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down)">
                                      <p:cBhvr>
                                        <p:cTn id="20" dur="500"/>
                                        <p:tgtEl>
                                          <p:spTgt spid="2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down)">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4" grpId="0" animBg="1"/>
      <p:bldP spid="15" grpId="0" animBg="1"/>
      <p:bldP spid="20" grpId="0" animBg="1"/>
      <p:bldP spid="2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4EDE59-D526-F342-95E6-56F1B44BB770}"/>
              </a:ext>
            </a:extLst>
          </p:cNvPr>
          <p:cNvPicPr>
            <a:picLocks noChangeAspect="1"/>
          </p:cNvPicPr>
          <p:nvPr/>
        </p:nvPicPr>
        <p:blipFill>
          <a:blip r:embed="rId2"/>
          <a:stretch>
            <a:fillRect/>
          </a:stretch>
        </p:blipFill>
        <p:spPr>
          <a:xfrm>
            <a:off x="240507" y="2870200"/>
            <a:ext cx="7124700" cy="711200"/>
          </a:xfrm>
          <a:prstGeom prst="rect">
            <a:avLst/>
          </a:prstGeom>
        </p:spPr>
      </p:pic>
      <p:sp>
        <p:nvSpPr>
          <p:cNvPr id="53250" name="Rectangle 2">
            <a:extLst>
              <a:ext uri="{FF2B5EF4-FFF2-40B4-BE49-F238E27FC236}">
                <a16:creationId xmlns:a16="http://schemas.microsoft.com/office/drawing/2014/main" id="{12A96D33-794A-3546-96B5-2128B0BD9C18}"/>
              </a:ext>
            </a:extLst>
          </p:cNvPr>
          <p:cNvSpPr>
            <a:spLocks noGrp="1" noChangeArrowheads="1"/>
          </p:cNvSpPr>
          <p:nvPr>
            <p:ph type="title"/>
          </p:nvPr>
        </p:nvSpPr>
        <p:spPr/>
        <p:txBody>
          <a:bodyPr/>
          <a:lstStyle/>
          <a:p>
            <a:r>
              <a:rPr lang="en-US" altLang="en-US" dirty="0"/>
              <a:t>LDR Instruction: </a:t>
            </a:r>
            <a:r>
              <a:rPr lang="en-US" altLang="en-US" dirty="0">
                <a:solidFill>
                  <a:srgbClr val="C00000"/>
                </a:solidFill>
              </a:rPr>
              <a:t>DECODE</a:t>
            </a:r>
          </a:p>
        </p:txBody>
      </p:sp>
      <p:sp>
        <p:nvSpPr>
          <p:cNvPr id="53251" name="Rectangle 3">
            <a:extLst>
              <a:ext uri="{FF2B5EF4-FFF2-40B4-BE49-F238E27FC236}">
                <a16:creationId xmlns:a16="http://schemas.microsoft.com/office/drawing/2014/main" id="{D89CC68D-0ECB-9241-9815-19CF7022755B}"/>
              </a:ext>
            </a:extLst>
          </p:cNvPr>
          <p:cNvSpPr>
            <a:spLocks noGrp="1" noChangeArrowheads="1"/>
          </p:cNvSpPr>
          <p:nvPr>
            <p:ph idx="1"/>
          </p:nvPr>
        </p:nvSpPr>
        <p:spPr>
          <a:xfrm>
            <a:off x="396875" y="1196752"/>
            <a:ext cx="6789739" cy="5184576"/>
          </a:xfrm>
        </p:spPr>
        <p:txBody>
          <a:bodyPr>
            <a:normAutofit/>
          </a:bodyPr>
          <a:lstStyle/>
          <a:p>
            <a:r>
              <a:rPr lang="en-US" altLang="en-US" dirty="0"/>
              <a:t>First identify the </a:t>
            </a:r>
            <a:r>
              <a:rPr lang="en-US" altLang="en-US" dirty="0">
                <a:solidFill>
                  <a:srgbClr val="0070C0"/>
                </a:solidFill>
              </a:rPr>
              <a:t>opcode</a:t>
            </a:r>
          </a:p>
          <a:p>
            <a:pPr lvl="1"/>
            <a:r>
              <a:rPr lang="en-US" altLang="en-US" dirty="0"/>
              <a:t>In LC-3, it is </a:t>
            </a:r>
            <a:r>
              <a:rPr lang="en-US" altLang="en-US" b="1" dirty="0">
                <a:solidFill>
                  <a:srgbClr val="C00000"/>
                </a:solidFill>
              </a:rPr>
              <a:t>4-to-16</a:t>
            </a:r>
            <a:r>
              <a:rPr lang="en-US" altLang="en-US" dirty="0"/>
              <a:t> decoder </a:t>
            </a:r>
          </a:p>
          <a:p>
            <a:pPr lvl="2"/>
            <a:r>
              <a:rPr lang="en-US" altLang="en-US" dirty="0">
                <a:ea typeface="ＭＳ Ｐゴシック" panose="020B0600070205080204" pitchFamily="34" charset="-128"/>
              </a:rPr>
              <a:t>The input is the four bits </a:t>
            </a:r>
            <a:r>
              <a:rPr lang="en-US" altLang="en-US" dirty="0">
                <a:solidFill>
                  <a:srgbClr val="00B050"/>
                </a:solidFill>
                <a:ea typeface="ＭＳ Ｐゴシック" panose="020B0600070205080204" pitchFamily="34" charset="-128"/>
              </a:rPr>
              <a:t>IR[15:12]</a:t>
            </a:r>
          </a:p>
          <a:p>
            <a:pPr lvl="3"/>
            <a:endParaRPr lang="en-US" altLang="en-US" dirty="0">
              <a:solidFill>
                <a:srgbClr val="00B050"/>
              </a:solidFill>
              <a:ea typeface="ＭＳ Ｐゴシック" panose="020B0600070205080204" pitchFamily="34" charset="-128"/>
            </a:endParaRPr>
          </a:p>
          <a:p>
            <a:pPr marL="914400" lvl="2" indent="0">
              <a:buNone/>
            </a:pPr>
            <a:endParaRPr lang="en-US" altLang="en-US" dirty="0"/>
          </a:p>
          <a:p>
            <a:pPr marL="0" indent="0">
              <a:buNone/>
            </a:pPr>
            <a:endParaRPr lang="en-US" altLang="en-US" dirty="0"/>
          </a:p>
          <a:p>
            <a:pPr marL="0" indent="0">
              <a:buNone/>
            </a:pPr>
            <a:endParaRPr lang="en-US" altLang="en-US" dirty="0"/>
          </a:p>
        </p:txBody>
      </p:sp>
      <p:sp>
        <p:nvSpPr>
          <p:cNvPr id="53253" name="Line 5">
            <a:extLst>
              <a:ext uri="{FF2B5EF4-FFF2-40B4-BE49-F238E27FC236}">
                <a16:creationId xmlns:a16="http://schemas.microsoft.com/office/drawing/2014/main" id="{6D5BE6C2-872A-E94B-ABFA-0A4C857A5A61}"/>
              </a:ext>
            </a:extLst>
          </p:cNvPr>
          <p:cNvSpPr>
            <a:spLocks noChangeShapeType="1"/>
          </p:cNvSpPr>
          <p:nvPr/>
        </p:nvSpPr>
        <p:spPr bwMode="auto">
          <a:xfrm>
            <a:off x="8077200" y="19050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4" name="Line 6">
            <a:extLst>
              <a:ext uri="{FF2B5EF4-FFF2-40B4-BE49-F238E27FC236}">
                <a16:creationId xmlns:a16="http://schemas.microsoft.com/office/drawing/2014/main" id="{AE2CAF6F-8E57-A14D-9155-117B92DFA56D}"/>
              </a:ext>
            </a:extLst>
          </p:cNvPr>
          <p:cNvSpPr>
            <a:spLocks noChangeShapeType="1"/>
          </p:cNvSpPr>
          <p:nvPr/>
        </p:nvSpPr>
        <p:spPr bwMode="auto">
          <a:xfrm>
            <a:off x="8101013" y="27432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5" name="Line 7">
            <a:extLst>
              <a:ext uri="{FF2B5EF4-FFF2-40B4-BE49-F238E27FC236}">
                <a16:creationId xmlns:a16="http://schemas.microsoft.com/office/drawing/2014/main" id="{7E28839E-3C91-AC42-B9D8-A57D26C75073}"/>
              </a:ext>
            </a:extLst>
          </p:cNvPr>
          <p:cNvSpPr>
            <a:spLocks noChangeShapeType="1"/>
          </p:cNvSpPr>
          <p:nvPr/>
        </p:nvSpPr>
        <p:spPr bwMode="auto">
          <a:xfrm>
            <a:off x="8077200" y="35814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6" name="Line 8">
            <a:extLst>
              <a:ext uri="{FF2B5EF4-FFF2-40B4-BE49-F238E27FC236}">
                <a16:creationId xmlns:a16="http://schemas.microsoft.com/office/drawing/2014/main" id="{385B9C7E-40AA-3241-A42C-1940A2F6C090}"/>
              </a:ext>
            </a:extLst>
          </p:cNvPr>
          <p:cNvSpPr>
            <a:spLocks noChangeShapeType="1"/>
          </p:cNvSpPr>
          <p:nvPr/>
        </p:nvSpPr>
        <p:spPr bwMode="auto">
          <a:xfrm>
            <a:off x="8056563" y="44196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7" name="Line 9">
            <a:extLst>
              <a:ext uri="{FF2B5EF4-FFF2-40B4-BE49-F238E27FC236}">
                <a16:creationId xmlns:a16="http://schemas.microsoft.com/office/drawing/2014/main" id="{3745C249-59FA-B142-88E5-6511BDE1C5BB}"/>
              </a:ext>
            </a:extLst>
          </p:cNvPr>
          <p:cNvSpPr>
            <a:spLocks noChangeShapeType="1"/>
          </p:cNvSpPr>
          <p:nvPr/>
        </p:nvSpPr>
        <p:spPr bwMode="auto">
          <a:xfrm>
            <a:off x="8070850" y="52578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8" name="Text Box 10">
            <a:extLst>
              <a:ext uri="{FF2B5EF4-FFF2-40B4-BE49-F238E27FC236}">
                <a16:creationId xmlns:a16="http://schemas.microsoft.com/office/drawing/2014/main" id="{857850A2-E62A-454E-9D9C-1C8E7E4BEC60}"/>
              </a:ext>
            </a:extLst>
          </p:cNvPr>
          <p:cNvSpPr txBox="1">
            <a:spLocks noChangeArrowheads="1"/>
          </p:cNvSpPr>
          <p:nvPr/>
        </p:nvSpPr>
        <p:spPr bwMode="auto">
          <a:xfrm>
            <a:off x="7772400" y="31242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EA</a:t>
            </a:r>
          </a:p>
        </p:txBody>
      </p:sp>
      <p:sp>
        <p:nvSpPr>
          <p:cNvPr id="53259" name="Text Box 11">
            <a:extLst>
              <a:ext uri="{FF2B5EF4-FFF2-40B4-BE49-F238E27FC236}">
                <a16:creationId xmlns:a16="http://schemas.microsoft.com/office/drawing/2014/main" id="{278BA73E-4B2C-1A4C-A0E1-25EC3ACD9039}"/>
              </a:ext>
            </a:extLst>
          </p:cNvPr>
          <p:cNvSpPr txBox="1">
            <a:spLocks noChangeArrowheads="1"/>
          </p:cNvSpPr>
          <p:nvPr/>
        </p:nvSpPr>
        <p:spPr bwMode="auto">
          <a:xfrm>
            <a:off x="7772400" y="39624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OP</a:t>
            </a:r>
          </a:p>
        </p:txBody>
      </p:sp>
      <p:sp>
        <p:nvSpPr>
          <p:cNvPr id="53260" name="Text Box 12">
            <a:extLst>
              <a:ext uri="{FF2B5EF4-FFF2-40B4-BE49-F238E27FC236}">
                <a16:creationId xmlns:a16="http://schemas.microsoft.com/office/drawing/2014/main" id="{BD7DAC25-8DD8-CC48-BA3D-F08DF6A9BF45}"/>
              </a:ext>
            </a:extLst>
          </p:cNvPr>
          <p:cNvSpPr txBox="1">
            <a:spLocks noChangeArrowheads="1"/>
          </p:cNvSpPr>
          <p:nvPr/>
        </p:nvSpPr>
        <p:spPr bwMode="auto">
          <a:xfrm>
            <a:off x="7772400" y="48006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EX</a:t>
            </a:r>
          </a:p>
        </p:txBody>
      </p:sp>
      <p:sp>
        <p:nvSpPr>
          <p:cNvPr id="53261" name="Line 13">
            <a:extLst>
              <a:ext uri="{FF2B5EF4-FFF2-40B4-BE49-F238E27FC236}">
                <a16:creationId xmlns:a16="http://schemas.microsoft.com/office/drawing/2014/main" id="{C1836627-B7FD-D049-BAD8-512A06B93938}"/>
              </a:ext>
            </a:extLst>
          </p:cNvPr>
          <p:cNvSpPr>
            <a:spLocks noChangeShapeType="1"/>
          </p:cNvSpPr>
          <p:nvPr/>
        </p:nvSpPr>
        <p:spPr bwMode="auto">
          <a:xfrm>
            <a:off x="8077200" y="60960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2" name="Line 14">
            <a:extLst>
              <a:ext uri="{FF2B5EF4-FFF2-40B4-BE49-F238E27FC236}">
                <a16:creationId xmlns:a16="http://schemas.microsoft.com/office/drawing/2014/main" id="{E7AFAC9E-7A98-3543-A077-0B68B9A75130}"/>
              </a:ext>
            </a:extLst>
          </p:cNvPr>
          <p:cNvSpPr>
            <a:spLocks noChangeShapeType="1"/>
          </p:cNvSpPr>
          <p:nvPr/>
        </p:nvSpPr>
        <p:spPr bwMode="auto">
          <a:xfrm flipH="1">
            <a:off x="7543800" y="6400800"/>
            <a:ext cx="533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3" name="Line 15">
            <a:extLst>
              <a:ext uri="{FF2B5EF4-FFF2-40B4-BE49-F238E27FC236}">
                <a16:creationId xmlns:a16="http://schemas.microsoft.com/office/drawing/2014/main" id="{FE952EF1-0BC2-D343-82F3-3ED45D3A72BE}"/>
              </a:ext>
            </a:extLst>
          </p:cNvPr>
          <p:cNvSpPr>
            <a:spLocks noChangeShapeType="1"/>
          </p:cNvSpPr>
          <p:nvPr/>
        </p:nvSpPr>
        <p:spPr bwMode="auto">
          <a:xfrm flipV="1">
            <a:off x="7543800" y="1143000"/>
            <a:ext cx="0" cy="5257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4" name="Line 16">
            <a:extLst>
              <a:ext uri="{FF2B5EF4-FFF2-40B4-BE49-F238E27FC236}">
                <a16:creationId xmlns:a16="http://schemas.microsoft.com/office/drawing/2014/main" id="{1F0DD7E7-EE46-4749-AAAF-FA3783BB381A}"/>
              </a:ext>
            </a:extLst>
          </p:cNvPr>
          <p:cNvSpPr>
            <a:spLocks noChangeShapeType="1"/>
          </p:cNvSpPr>
          <p:nvPr/>
        </p:nvSpPr>
        <p:spPr bwMode="auto">
          <a:xfrm>
            <a:off x="7543800" y="1143000"/>
            <a:ext cx="533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5" name="Line 17">
            <a:extLst>
              <a:ext uri="{FF2B5EF4-FFF2-40B4-BE49-F238E27FC236}">
                <a16:creationId xmlns:a16="http://schemas.microsoft.com/office/drawing/2014/main" id="{24021E9F-D8BE-E24D-863E-A9FD33CD30CA}"/>
              </a:ext>
            </a:extLst>
          </p:cNvPr>
          <p:cNvSpPr>
            <a:spLocks noChangeShapeType="1"/>
          </p:cNvSpPr>
          <p:nvPr/>
        </p:nvSpPr>
        <p:spPr bwMode="auto">
          <a:xfrm>
            <a:off x="8077200" y="1143000"/>
            <a:ext cx="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6" name="Text Box 18">
            <a:extLst>
              <a:ext uri="{FF2B5EF4-FFF2-40B4-BE49-F238E27FC236}">
                <a16:creationId xmlns:a16="http://schemas.microsoft.com/office/drawing/2014/main" id="{F8D8DEF3-A797-0049-B9E6-EDDD2187DE38}"/>
              </a:ext>
            </a:extLst>
          </p:cNvPr>
          <p:cNvSpPr txBox="1">
            <a:spLocks noChangeArrowheads="1"/>
          </p:cNvSpPr>
          <p:nvPr/>
        </p:nvSpPr>
        <p:spPr bwMode="auto">
          <a:xfrm>
            <a:off x="7772400" y="5638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S</a:t>
            </a:r>
          </a:p>
        </p:txBody>
      </p:sp>
      <p:sp>
        <p:nvSpPr>
          <p:cNvPr id="53267" name="Text Box 19">
            <a:extLst>
              <a:ext uri="{FF2B5EF4-FFF2-40B4-BE49-F238E27FC236}">
                <a16:creationId xmlns:a16="http://schemas.microsoft.com/office/drawing/2014/main" id="{11076313-B0E2-7C44-A572-0020C35D79EB}"/>
              </a:ext>
            </a:extLst>
          </p:cNvPr>
          <p:cNvSpPr txBox="1">
            <a:spLocks noChangeArrowheads="1"/>
          </p:cNvSpPr>
          <p:nvPr/>
        </p:nvSpPr>
        <p:spPr bwMode="auto">
          <a:xfrm>
            <a:off x="7772400" y="1447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F</a:t>
            </a:r>
          </a:p>
        </p:txBody>
      </p:sp>
      <p:sp>
        <p:nvSpPr>
          <p:cNvPr id="53268" name="Text Box 20">
            <a:extLst>
              <a:ext uri="{FF2B5EF4-FFF2-40B4-BE49-F238E27FC236}">
                <a16:creationId xmlns:a16="http://schemas.microsoft.com/office/drawing/2014/main" id="{2E16840A-0CD9-AD4C-AC05-D5176C8C562D}"/>
              </a:ext>
            </a:extLst>
          </p:cNvPr>
          <p:cNvSpPr txBox="1">
            <a:spLocks noChangeArrowheads="1"/>
          </p:cNvSpPr>
          <p:nvPr/>
        </p:nvSpPr>
        <p:spPr bwMode="auto">
          <a:xfrm>
            <a:off x="7772400" y="2286000"/>
            <a:ext cx="685800" cy="466725"/>
          </a:xfrm>
          <a:prstGeom prst="rect">
            <a:avLst/>
          </a:prstGeom>
          <a:solidFill>
            <a:schemeClr val="accent2"/>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b="1">
                <a:solidFill>
                  <a:schemeClr val="bg1"/>
                </a:solidFill>
              </a:rPr>
              <a:t>D</a:t>
            </a:r>
          </a:p>
        </p:txBody>
      </p:sp>
      <p:sp>
        <p:nvSpPr>
          <p:cNvPr id="43" name="Oval 42">
            <a:extLst>
              <a:ext uri="{FF2B5EF4-FFF2-40B4-BE49-F238E27FC236}">
                <a16:creationId xmlns:a16="http://schemas.microsoft.com/office/drawing/2014/main" id="{1B260610-90D8-A94E-98A3-9E76BF654193}"/>
              </a:ext>
            </a:extLst>
          </p:cNvPr>
          <p:cNvSpPr/>
          <p:nvPr/>
        </p:nvSpPr>
        <p:spPr bwMode="auto">
          <a:xfrm>
            <a:off x="1331640" y="2743200"/>
            <a:ext cx="1440160" cy="1028700"/>
          </a:xfrm>
          <a:prstGeom prst="ellipse">
            <a:avLst/>
          </a:prstGeom>
          <a:no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Tree>
    <p:extLst>
      <p:ext uri="{BB962C8B-B14F-4D97-AF65-F5344CB8AC3E}">
        <p14:creationId xmlns:p14="http://schemas.microsoft.com/office/powerpoint/2010/main" val="2936755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488E3EFF-B7F6-5946-9869-29C2C0686B08}"/>
              </a:ext>
            </a:extLst>
          </p:cNvPr>
          <p:cNvSpPr>
            <a:spLocks noGrp="1" noChangeArrowheads="1"/>
          </p:cNvSpPr>
          <p:nvPr>
            <p:ph type="title"/>
          </p:nvPr>
        </p:nvSpPr>
        <p:spPr/>
        <p:txBody>
          <a:bodyPr/>
          <a:lstStyle/>
          <a:p>
            <a:r>
              <a:rPr lang="en-US" altLang="en-US" sz="3200" dirty="0"/>
              <a:t>Instruction Processing: </a:t>
            </a:r>
            <a:r>
              <a:rPr lang="en-US" altLang="en-US" sz="3200" dirty="0">
                <a:solidFill>
                  <a:srgbClr val="C00000"/>
                </a:solidFill>
              </a:rPr>
              <a:t>EVALUATE ADDRESS</a:t>
            </a:r>
          </a:p>
        </p:txBody>
      </p:sp>
      <p:sp>
        <p:nvSpPr>
          <p:cNvPr id="54275" name="Rectangle 3">
            <a:extLst>
              <a:ext uri="{FF2B5EF4-FFF2-40B4-BE49-F238E27FC236}">
                <a16:creationId xmlns:a16="http://schemas.microsoft.com/office/drawing/2014/main" id="{1AD757CF-CCB4-5C4B-B457-BCD8077174CA}"/>
              </a:ext>
            </a:extLst>
          </p:cNvPr>
          <p:cNvSpPr>
            <a:spLocks noGrp="1" noChangeArrowheads="1"/>
          </p:cNvSpPr>
          <p:nvPr>
            <p:ph idx="1"/>
          </p:nvPr>
        </p:nvSpPr>
        <p:spPr>
          <a:xfrm>
            <a:off x="396875" y="1196752"/>
            <a:ext cx="6789739" cy="5184576"/>
          </a:xfrm>
        </p:spPr>
        <p:txBody>
          <a:bodyPr/>
          <a:lstStyle/>
          <a:p>
            <a:r>
              <a:rPr lang="en-US" altLang="en-US" dirty="0">
                <a:solidFill>
                  <a:srgbClr val="00B050"/>
                </a:solidFill>
                <a:ea typeface="ＭＳ Ｐゴシック" panose="020B0600070205080204" pitchFamily="34" charset="-128"/>
              </a:rPr>
              <a:t>Computes the address of the memory location that is needed to process the instruction</a:t>
            </a:r>
          </a:p>
          <a:p>
            <a:r>
              <a:rPr lang="en-US" altLang="en-US" dirty="0">
                <a:ea typeface="ＭＳ Ｐゴシック" panose="020B0600070205080204" pitchFamily="34" charset="-128"/>
              </a:rPr>
              <a:t>This phase is necessary in LDR (Load)</a:t>
            </a:r>
          </a:p>
          <a:p>
            <a:r>
              <a:rPr lang="en-US" altLang="en-US" dirty="0">
                <a:ea typeface="ＭＳ Ｐゴシック" panose="020B0600070205080204" pitchFamily="34" charset="-128"/>
              </a:rPr>
              <a:t>It computes the </a:t>
            </a:r>
            <a:r>
              <a:rPr lang="en-US" altLang="en-US" dirty="0">
                <a:solidFill>
                  <a:srgbClr val="0432FF"/>
                </a:solidFill>
                <a:ea typeface="ＭＳ Ｐゴシック" panose="020B0600070205080204" pitchFamily="34" charset="-128"/>
              </a:rPr>
              <a:t>address of the data word </a:t>
            </a:r>
            <a:r>
              <a:rPr lang="en-US" altLang="en-US" dirty="0">
                <a:ea typeface="ＭＳ Ｐゴシック" panose="020B0600070205080204" pitchFamily="34" charset="-128"/>
              </a:rPr>
              <a:t>that is to be read from memory</a:t>
            </a:r>
          </a:p>
          <a:p>
            <a:r>
              <a:rPr lang="en-US" altLang="en-US" dirty="0">
                <a:ea typeface="ＭＳ Ｐゴシック" panose="020B0600070205080204" pitchFamily="34" charset="-128"/>
              </a:rPr>
              <a:t>By adding an offset to the content of a register</a:t>
            </a:r>
          </a:p>
          <a:p>
            <a:pPr marL="0" indent="0">
              <a:buNone/>
            </a:pPr>
            <a:endParaRPr lang="en-US" altLang="en-US" dirty="0">
              <a:ea typeface="ＭＳ Ｐゴシック" panose="020B0600070205080204" pitchFamily="34" charset="-128"/>
            </a:endParaRPr>
          </a:p>
        </p:txBody>
      </p:sp>
      <p:sp>
        <p:nvSpPr>
          <p:cNvPr id="54277" name="Line 5">
            <a:extLst>
              <a:ext uri="{FF2B5EF4-FFF2-40B4-BE49-F238E27FC236}">
                <a16:creationId xmlns:a16="http://schemas.microsoft.com/office/drawing/2014/main" id="{4F005DEE-4701-5D49-84C9-40FC83D47C81}"/>
              </a:ext>
            </a:extLst>
          </p:cNvPr>
          <p:cNvSpPr>
            <a:spLocks noChangeShapeType="1"/>
          </p:cNvSpPr>
          <p:nvPr/>
        </p:nvSpPr>
        <p:spPr bwMode="auto">
          <a:xfrm>
            <a:off x="8077200" y="19050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8" name="Line 6">
            <a:extLst>
              <a:ext uri="{FF2B5EF4-FFF2-40B4-BE49-F238E27FC236}">
                <a16:creationId xmlns:a16="http://schemas.microsoft.com/office/drawing/2014/main" id="{E5ABC906-D0C9-274E-8636-E01C2D507289}"/>
              </a:ext>
            </a:extLst>
          </p:cNvPr>
          <p:cNvSpPr>
            <a:spLocks noChangeShapeType="1"/>
          </p:cNvSpPr>
          <p:nvPr/>
        </p:nvSpPr>
        <p:spPr bwMode="auto">
          <a:xfrm>
            <a:off x="8101013" y="27432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9" name="Line 7">
            <a:extLst>
              <a:ext uri="{FF2B5EF4-FFF2-40B4-BE49-F238E27FC236}">
                <a16:creationId xmlns:a16="http://schemas.microsoft.com/office/drawing/2014/main" id="{E27E2EEA-CF83-1D40-ABDA-23ACF75A9D69}"/>
              </a:ext>
            </a:extLst>
          </p:cNvPr>
          <p:cNvSpPr>
            <a:spLocks noChangeShapeType="1"/>
          </p:cNvSpPr>
          <p:nvPr/>
        </p:nvSpPr>
        <p:spPr bwMode="auto">
          <a:xfrm>
            <a:off x="8077200" y="35814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0" name="Line 8">
            <a:extLst>
              <a:ext uri="{FF2B5EF4-FFF2-40B4-BE49-F238E27FC236}">
                <a16:creationId xmlns:a16="http://schemas.microsoft.com/office/drawing/2014/main" id="{A1FBA36E-B1B9-E546-AA74-947A462A42A7}"/>
              </a:ext>
            </a:extLst>
          </p:cNvPr>
          <p:cNvSpPr>
            <a:spLocks noChangeShapeType="1"/>
          </p:cNvSpPr>
          <p:nvPr/>
        </p:nvSpPr>
        <p:spPr bwMode="auto">
          <a:xfrm>
            <a:off x="8056563" y="44196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1" name="Line 9">
            <a:extLst>
              <a:ext uri="{FF2B5EF4-FFF2-40B4-BE49-F238E27FC236}">
                <a16:creationId xmlns:a16="http://schemas.microsoft.com/office/drawing/2014/main" id="{382FFE62-4CA0-A04E-BC60-551F143AA24A}"/>
              </a:ext>
            </a:extLst>
          </p:cNvPr>
          <p:cNvSpPr>
            <a:spLocks noChangeShapeType="1"/>
          </p:cNvSpPr>
          <p:nvPr/>
        </p:nvSpPr>
        <p:spPr bwMode="auto">
          <a:xfrm>
            <a:off x="8070850" y="52578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2" name="Text Box 10">
            <a:extLst>
              <a:ext uri="{FF2B5EF4-FFF2-40B4-BE49-F238E27FC236}">
                <a16:creationId xmlns:a16="http://schemas.microsoft.com/office/drawing/2014/main" id="{4BEEBE66-9F91-8E49-AB61-8E0265FFF221}"/>
              </a:ext>
            </a:extLst>
          </p:cNvPr>
          <p:cNvSpPr txBox="1">
            <a:spLocks noChangeArrowheads="1"/>
          </p:cNvSpPr>
          <p:nvPr/>
        </p:nvSpPr>
        <p:spPr bwMode="auto">
          <a:xfrm>
            <a:off x="7772400" y="3124200"/>
            <a:ext cx="685800" cy="466725"/>
          </a:xfrm>
          <a:prstGeom prst="rect">
            <a:avLst/>
          </a:prstGeom>
          <a:solidFill>
            <a:schemeClr val="accent2"/>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b="1">
                <a:solidFill>
                  <a:schemeClr val="bg1"/>
                </a:solidFill>
              </a:rPr>
              <a:t>EA</a:t>
            </a:r>
          </a:p>
        </p:txBody>
      </p:sp>
      <p:sp>
        <p:nvSpPr>
          <p:cNvPr id="54283" name="Text Box 11">
            <a:extLst>
              <a:ext uri="{FF2B5EF4-FFF2-40B4-BE49-F238E27FC236}">
                <a16:creationId xmlns:a16="http://schemas.microsoft.com/office/drawing/2014/main" id="{3BA4980F-F36C-0F4D-BF1A-717A6B59C8F2}"/>
              </a:ext>
            </a:extLst>
          </p:cNvPr>
          <p:cNvSpPr txBox="1">
            <a:spLocks noChangeArrowheads="1"/>
          </p:cNvSpPr>
          <p:nvPr/>
        </p:nvSpPr>
        <p:spPr bwMode="auto">
          <a:xfrm>
            <a:off x="7772400" y="39624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OP</a:t>
            </a:r>
          </a:p>
        </p:txBody>
      </p:sp>
      <p:sp>
        <p:nvSpPr>
          <p:cNvPr id="54284" name="Text Box 12">
            <a:extLst>
              <a:ext uri="{FF2B5EF4-FFF2-40B4-BE49-F238E27FC236}">
                <a16:creationId xmlns:a16="http://schemas.microsoft.com/office/drawing/2014/main" id="{082AECA3-D80C-B445-AED9-95A0DAD19524}"/>
              </a:ext>
            </a:extLst>
          </p:cNvPr>
          <p:cNvSpPr txBox="1">
            <a:spLocks noChangeArrowheads="1"/>
          </p:cNvSpPr>
          <p:nvPr/>
        </p:nvSpPr>
        <p:spPr bwMode="auto">
          <a:xfrm>
            <a:off x="7772400" y="48006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EX</a:t>
            </a:r>
          </a:p>
        </p:txBody>
      </p:sp>
      <p:sp>
        <p:nvSpPr>
          <p:cNvPr id="54285" name="Line 13">
            <a:extLst>
              <a:ext uri="{FF2B5EF4-FFF2-40B4-BE49-F238E27FC236}">
                <a16:creationId xmlns:a16="http://schemas.microsoft.com/office/drawing/2014/main" id="{02B8CF80-72AB-5941-8452-030D0E9B1C19}"/>
              </a:ext>
            </a:extLst>
          </p:cNvPr>
          <p:cNvSpPr>
            <a:spLocks noChangeShapeType="1"/>
          </p:cNvSpPr>
          <p:nvPr/>
        </p:nvSpPr>
        <p:spPr bwMode="auto">
          <a:xfrm>
            <a:off x="8077200" y="60960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6" name="Line 14">
            <a:extLst>
              <a:ext uri="{FF2B5EF4-FFF2-40B4-BE49-F238E27FC236}">
                <a16:creationId xmlns:a16="http://schemas.microsoft.com/office/drawing/2014/main" id="{0D28CE4A-54BA-C14B-921E-7782F176A502}"/>
              </a:ext>
            </a:extLst>
          </p:cNvPr>
          <p:cNvSpPr>
            <a:spLocks noChangeShapeType="1"/>
          </p:cNvSpPr>
          <p:nvPr/>
        </p:nvSpPr>
        <p:spPr bwMode="auto">
          <a:xfrm flipH="1">
            <a:off x="7543800" y="6400800"/>
            <a:ext cx="533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7" name="Line 15">
            <a:extLst>
              <a:ext uri="{FF2B5EF4-FFF2-40B4-BE49-F238E27FC236}">
                <a16:creationId xmlns:a16="http://schemas.microsoft.com/office/drawing/2014/main" id="{7C4E6302-BE69-0F49-A074-31A8717FA622}"/>
              </a:ext>
            </a:extLst>
          </p:cNvPr>
          <p:cNvSpPr>
            <a:spLocks noChangeShapeType="1"/>
          </p:cNvSpPr>
          <p:nvPr/>
        </p:nvSpPr>
        <p:spPr bwMode="auto">
          <a:xfrm flipV="1">
            <a:off x="7543800" y="1143000"/>
            <a:ext cx="0" cy="5257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8" name="Line 16">
            <a:extLst>
              <a:ext uri="{FF2B5EF4-FFF2-40B4-BE49-F238E27FC236}">
                <a16:creationId xmlns:a16="http://schemas.microsoft.com/office/drawing/2014/main" id="{6ABD53E2-90BB-4F4D-983B-E209610396D9}"/>
              </a:ext>
            </a:extLst>
          </p:cNvPr>
          <p:cNvSpPr>
            <a:spLocks noChangeShapeType="1"/>
          </p:cNvSpPr>
          <p:nvPr/>
        </p:nvSpPr>
        <p:spPr bwMode="auto">
          <a:xfrm>
            <a:off x="7543800" y="1143000"/>
            <a:ext cx="533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9" name="Line 17">
            <a:extLst>
              <a:ext uri="{FF2B5EF4-FFF2-40B4-BE49-F238E27FC236}">
                <a16:creationId xmlns:a16="http://schemas.microsoft.com/office/drawing/2014/main" id="{92CFC2F3-75F3-DE44-A599-B969E6788B28}"/>
              </a:ext>
            </a:extLst>
          </p:cNvPr>
          <p:cNvSpPr>
            <a:spLocks noChangeShapeType="1"/>
          </p:cNvSpPr>
          <p:nvPr/>
        </p:nvSpPr>
        <p:spPr bwMode="auto">
          <a:xfrm>
            <a:off x="8077200" y="1143000"/>
            <a:ext cx="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90" name="Text Box 18">
            <a:extLst>
              <a:ext uri="{FF2B5EF4-FFF2-40B4-BE49-F238E27FC236}">
                <a16:creationId xmlns:a16="http://schemas.microsoft.com/office/drawing/2014/main" id="{5A2F8F39-ECE4-B04A-8477-445A44BBCB60}"/>
              </a:ext>
            </a:extLst>
          </p:cNvPr>
          <p:cNvSpPr txBox="1">
            <a:spLocks noChangeArrowheads="1"/>
          </p:cNvSpPr>
          <p:nvPr/>
        </p:nvSpPr>
        <p:spPr bwMode="auto">
          <a:xfrm>
            <a:off x="7772400" y="5638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S</a:t>
            </a:r>
          </a:p>
        </p:txBody>
      </p:sp>
      <p:sp>
        <p:nvSpPr>
          <p:cNvPr id="54291" name="Text Box 19">
            <a:extLst>
              <a:ext uri="{FF2B5EF4-FFF2-40B4-BE49-F238E27FC236}">
                <a16:creationId xmlns:a16="http://schemas.microsoft.com/office/drawing/2014/main" id="{23EB3633-F76B-0149-AB8C-B613443B33CA}"/>
              </a:ext>
            </a:extLst>
          </p:cNvPr>
          <p:cNvSpPr txBox="1">
            <a:spLocks noChangeArrowheads="1"/>
          </p:cNvSpPr>
          <p:nvPr/>
        </p:nvSpPr>
        <p:spPr bwMode="auto">
          <a:xfrm>
            <a:off x="7772400" y="1447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F</a:t>
            </a:r>
          </a:p>
        </p:txBody>
      </p:sp>
      <p:sp>
        <p:nvSpPr>
          <p:cNvPr id="54292" name="Text Box 20">
            <a:extLst>
              <a:ext uri="{FF2B5EF4-FFF2-40B4-BE49-F238E27FC236}">
                <a16:creationId xmlns:a16="http://schemas.microsoft.com/office/drawing/2014/main" id="{49FB3F68-A1D9-584F-94E1-8D72165B7438}"/>
              </a:ext>
            </a:extLst>
          </p:cNvPr>
          <p:cNvSpPr txBox="1">
            <a:spLocks noChangeArrowheads="1"/>
          </p:cNvSpPr>
          <p:nvPr/>
        </p:nvSpPr>
        <p:spPr bwMode="auto">
          <a:xfrm>
            <a:off x="7772400" y="22860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D</a:t>
            </a:r>
          </a:p>
        </p:txBody>
      </p:sp>
    </p:spTree>
    <p:extLst>
      <p:ext uri="{BB962C8B-B14F-4D97-AF65-F5344CB8AC3E}">
        <p14:creationId xmlns:p14="http://schemas.microsoft.com/office/powerpoint/2010/main" val="3741067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a:extLst>
              <a:ext uri="{FF2B5EF4-FFF2-40B4-BE49-F238E27FC236}">
                <a16:creationId xmlns:a16="http://schemas.microsoft.com/office/drawing/2014/main" id="{927BD8F6-295B-4243-B677-F33A08EF716B}"/>
              </a:ext>
            </a:extLst>
          </p:cNvPr>
          <p:cNvSpPr>
            <a:spLocks noGrp="1" noChangeArrowheads="1"/>
          </p:cNvSpPr>
          <p:nvPr>
            <p:ph type="title"/>
          </p:nvPr>
        </p:nvSpPr>
        <p:spPr/>
        <p:txBody>
          <a:bodyPr anchor="ctr"/>
          <a:lstStyle/>
          <a:p>
            <a:r>
              <a:rPr lang="en-US" altLang="en-US" dirty="0">
                <a:ea typeface="ＭＳ Ｐゴシック" panose="020B0600070205080204" pitchFamily="34" charset="-128"/>
              </a:rPr>
              <a:t>LDR Instruction: </a:t>
            </a:r>
            <a:r>
              <a:rPr lang="en-US" altLang="en-US" dirty="0">
                <a:solidFill>
                  <a:srgbClr val="FF0000"/>
                </a:solidFill>
                <a:ea typeface="ＭＳ Ｐゴシック" panose="020B0600070205080204" pitchFamily="34" charset="-128"/>
              </a:rPr>
              <a:t>EVALUATE Address</a:t>
            </a:r>
          </a:p>
        </p:txBody>
      </p:sp>
      <p:grpSp>
        <p:nvGrpSpPr>
          <p:cNvPr id="117763" name="Group 6">
            <a:extLst>
              <a:ext uri="{FF2B5EF4-FFF2-40B4-BE49-F238E27FC236}">
                <a16:creationId xmlns:a16="http://schemas.microsoft.com/office/drawing/2014/main" id="{792B5507-9C93-704C-8DD3-B5D4CAB315E3}"/>
              </a:ext>
            </a:extLst>
          </p:cNvPr>
          <p:cNvGrpSpPr>
            <a:grpSpLocks/>
          </p:cNvGrpSpPr>
          <p:nvPr/>
        </p:nvGrpSpPr>
        <p:grpSpPr bwMode="auto">
          <a:xfrm>
            <a:off x="2185988" y="914400"/>
            <a:ext cx="4772025" cy="5943600"/>
            <a:chOff x="2185616" y="914400"/>
            <a:chExt cx="4772768" cy="5943600"/>
          </a:xfrm>
        </p:grpSpPr>
        <p:pic>
          <p:nvPicPr>
            <p:cNvPr id="117771" name="Picture 2">
              <a:extLst>
                <a:ext uri="{FF2B5EF4-FFF2-40B4-BE49-F238E27FC236}">
                  <a16:creationId xmlns:a16="http://schemas.microsoft.com/office/drawing/2014/main" id="{A11BE809-5EEA-B84D-945D-1DC629370C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85616" y="914400"/>
              <a:ext cx="477276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72" name="Rectangle 4">
              <a:extLst>
                <a:ext uri="{FF2B5EF4-FFF2-40B4-BE49-F238E27FC236}">
                  <a16:creationId xmlns:a16="http://schemas.microsoft.com/office/drawing/2014/main" id="{C8220C34-BB9C-0346-9D88-FB14A0421766}"/>
                </a:ext>
              </a:extLst>
            </p:cNvPr>
            <p:cNvSpPr>
              <a:spLocks noChangeArrowheads="1"/>
            </p:cNvSpPr>
            <p:nvPr/>
          </p:nvSpPr>
          <p:spPr bwMode="auto">
            <a:xfrm>
              <a:off x="3276600" y="1600200"/>
              <a:ext cx="1905000" cy="2819400"/>
            </a:xfrm>
            <a:prstGeom prst="rect">
              <a:avLst/>
            </a:prstGeom>
            <a:solidFill>
              <a:srgbClr val="FF000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17773" name="Rectangle 9">
              <a:extLst>
                <a:ext uri="{FF2B5EF4-FFF2-40B4-BE49-F238E27FC236}">
                  <a16:creationId xmlns:a16="http://schemas.microsoft.com/office/drawing/2014/main" id="{6B160F2A-B6FF-694C-AE49-8F23ED870C57}"/>
                </a:ext>
              </a:extLst>
            </p:cNvPr>
            <p:cNvSpPr>
              <a:spLocks noChangeArrowheads="1"/>
            </p:cNvSpPr>
            <p:nvPr/>
          </p:nvSpPr>
          <p:spPr bwMode="auto">
            <a:xfrm>
              <a:off x="5181600" y="1600200"/>
              <a:ext cx="1600200" cy="2819400"/>
            </a:xfrm>
            <a:prstGeom prst="rect">
              <a:avLst/>
            </a:prstGeom>
            <a:solidFill>
              <a:srgbClr val="00B0F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17774" name="Rectangle 10">
              <a:extLst>
                <a:ext uri="{FF2B5EF4-FFF2-40B4-BE49-F238E27FC236}">
                  <a16:creationId xmlns:a16="http://schemas.microsoft.com/office/drawing/2014/main" id="{649FFDB9-2C3D-BF4D-B3D3-A4BF63EF28B3}"/>
                </a:ext>
              </a:extLst>
            </p:cNvPr>
            <p:cNvSpPr>
              <a:spLocks noChangeArrowheads="1"/>
            </p:cNvSpPr>
            <p:nvPr/>
          </p:nvSpPr>
          <p:spPr bwMode="auto">
            <a:xfrm>
              <a:off x="3200400" y="5829300"/>
              <a:ext cx="914400" cy="647700"/>
            </a:xfrm>
            <a:prstGeom prst="rect">
              <a:avLst/>
            </a:prstGeom>
            <a:solidFill>
              <a:srgbClr val="00B05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 name="Rectangle 11">
              <a:extLst>
                <a:ext uri="{FF2B5EF4-FFF2-40B4-BE49-F238E27FC236}">
                  <a16:creationId xmlns:a16="http://schemas.microsoft.com/office/drawing/2014/main" id="{3927A4C3-6E9B-CA49-BFE6-BF9A00C6B8CC}"/>
                </a:ext>
              </a:extLst>
            </p:cNvPr>
            <p:cNvSpPr/>
            <p:nvPr/>
          </p:nvSpPr>
          <p:spPr bwMode="auto">
            <a:xfrm>
              <a:off x="4953059" y="5867400"/>
              <a:ext cx="914542" cy="609600"/>
            </a:xfrm>
            <a:prstGeom prst="rect">
              <a:avLst/>
            </a:prstGeom>
            <a:solidFill>
              <a:schemeClr val="accent1">
                <a:lumMod val="60000"/>
                <a:lumOff val="4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sp>
          <p:nvSpPr>
            <p:cNvPr id="13" name="Rectangle 12">
              <a:extLst>
                <a:ext uri="{FF2B5EF4-FFF2-40B4-BE49-F238E27FC236}">
                  <a16:creationId xmlns:a16="http://schemas.microsoft.com/office/drawing/2014/main" id="{0647122D-1BB7-D44F-93EB-49FFD36929D5}"/>
                </a:ext>
              </a:extLst>
            </p:cNvPr>
            <p:cNvSpPr/>
            <p:nvPr/>
          </p:nvSpPr>
          <p:spPr bwMode="auto">
            <a:xfrm>
              <a:off x="5943813" y="5892800"/>
              <a:ext cx="914542" cy="609600"/>
            </a:xfrm>
            <a:prstGeom prst="rect">
              <a:avLst/>
            </a:prstGeom>
            <a:solidFill>
              <a:schemeClr val="accent5">
                <a:lumMod val="5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grpSp>
      <p:sp>
        <p:nvSpPr>
          <p:cNvPr id="16" name="Rounded Rectangle 15">
            <a:extLst>
              <a:ext uri="{FF2B5EF4-FFF2-40B4-BE49-F238E27FC236}">
                <a16:creationId xmlns:a16="http://schemas.microsoft.com/office/drawing/2014/main" id="{3881E41E-2376-F744-962E-BC396B888851}"/>
              </a:ext>
            </a:extLst>
          </p:cNvPr>
          <p:cNvSpPr/>
          <p:nvPr/>
        </p:nvSpPr>
        <p:spPr>
          <a:xfrm>
            <a:off x="392113" y="1828800"/>
            <a:ext cx="2368550" cy="1914525"/>
          </a:xfrm>
          <a:prstGeom prst="roundRect">
            <a:avLst/>
          </a:prstGeom>
          <a:solidFill>
            <a:schemeClr val="accent1">
              <a:lumMod val="20000"/>
              <a:lumOff val="80000"/>
            </a:schemeClr>
          </a:solidFill>
          <a:ln w="50800">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200" dirty="0">
                <a:solidFill>
                  <a:schemeClr val="tx1"/>
                </a:solidFill>
              </a:rPr>
              <a:t>LDR </a:t>
            </a:r>
            <a:r>
              <a:rPr lang="en-US" sz="2200" dirty="0">
                <a:solidFill>
                  <a:srgbClr val="0432FF"/>
                </a:solidFill>
              </a:rPr>
              <a:t>calculates the address</a:t>
            </a:r>
            <a:r>
              <a:rPr lang="en-US" sz="2200" dirty="0">
                <a:solidFill>
                  <a:schemeClr val="tx1"/>
                </a:solidFill>
              </a:rPr>
              <a:t> by adding a </a:t>
            </a:r>
            <a:r>
              <a:rPr lang="en-US" sz="2200" dirty="0">
                <a:solidFill>
                  <a:srgbClr val="00B050"/>
                </a:solidFill>
              </a:rPr>
              <a:t>register</a:t>
            </a:r>
            <a:r>
              <a:rPr lang="en-US" sz="2200" dirty="0">
                <a:solidFill>
                  <a:schemeClr val="tx1"/>
                </a:solidFill>
              </a:rPr>
              <a:t> and an </a:t>
            </a:r>
            <a:r>
              <a:rPr lang="en-US" sz="2200" dirty="0">
                <a:solidFill>
                  <a:srgbClr val="00B050"/>
                </a:solidFill>
              </a:rPr>
              <a:t>immediate</a:t>
            </a:r>
          </a:p>
        </p:txBody>
      </p:sp>
      <p:sp>
        <p:nvSpPr>
          <p:cNvPr id="15" name="Oval 14">
            <a:extLst>
              <a:ext uri="{FF2B5EF4-FFF2-40B4-BE49-F238E27FC236}">
                <a16:creationId xmlns:a16="http://schemas.microsoft.com/office/drawing/2014/main" id="{3AC9307B-72CB-AF48-84B2-AD08AECD967D}"/>
              </a:ext>
            </a:extLst>
          </p:cNvPr>
          <p:cNvSpPr>
            <a:spLocks noChangeArrowheads="1"/>
          </p:cNvSpPr>
          <p:nvPr/>
        </p:nvSpPr>
        <p:spPr bwMode="auto">
          <a:xfrm>
            <a:off x="5997575" y="2416175"/>
            <a:ext cx="403225" cy="32543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 name="Oval 17">
            <a:extLst>
              <a:ext uri="{FF2B5EF4-FFF2-40B4-BE49-F238E27FC236}">
                <a16:creationId xmlns:a16="http://schemas.microsoft.com/office/drawing/2014/main" id="{CC384920-9718-174D-A280-56BBD96D8378}"/>
              </a:ext>
            </a:extLst>
          </p:cNvPr>
          <p:cNvSpPr>
            <a:spLocks noChangeArrowheads="1"/>
          </p:cNvSpPr>
          <p:nvPr/>
        </p:nvSpPr>
        <p:spPr bwMode="auto">
          <a:xfrm>
            <a:off x="3657600" y="3416300"/>
            <a:ext cx="403225" cy="327025"/>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 name="Trapezoid 2">
            <a:extLst>
              <a:ext uri="{FF2B5EF4-FFF2-40B4-BE49-F238E27FC236}">
                <a16:creationId xmlns:a16="http://schemas.microsoft.com/office/drawing/2014/main" id="{B3515C75-E32B-3F41-B432-2E291646D311}"/>
              </a:ext>
            </a:extLst>
          </p:cNvPr>
          <p:cNvSpPr/>
          <p:nvPr/>
        </p:nvSpPr>
        <p:spPr bwMode="auto">
          <a:xfrm>
            <a:off x="3535363" y="2405063"/>
            <a:ext cx="647700" cy="325437"/>
          </a:xfrm>
          <a:prstGeom prst="trapezoid">
            <a:avLst/>
          </a:prstGeom>
          <a:noFill/>
          <a:ln w="25400" cap="flat" cmpd="sng" algn="ctr">
            <a:solidFill>
              <a:srgbClr val="FF0000"/>
            </a:solidFill>
            <a:prstDash val="solid"/>
            <a:round/>
            <a:headEnd type="none" w="med" len="med"/>
            <a:tailEnd type="none" w="med" len="med"/>
          </a:ln>
          <a:effectLst/>
        </p:spPr>
        <p:txBody>
          <a:bodyPr/>
          <a:lstStyle/>
          <a:p>
            <a:pPr eaLnBrk="1" hangingPunct="1">
              <a:defRPr/>
            </a:pPr>
            <a:r>
              <a:rPr lang="en-US" sz="1200">
                <a:solidFill>
                  <a:srgbClr val="FF0000"/>
                </a:solidFill>
                <a:ea typeface="ＭＳ Ｐゴシック" charset="-128"/>
              </a:rPr>
              <a:t>ADD</a:t>
            </a:r>
          </a:p>
        </p:txBody>
      </p:sp>
      <p:cxnSp>
        <p:nvCxnSpPr>
          <p:cNvPr id="9" name="Straight Arrow Connector 8">
            <a:extLst>
              <a:ext uri="{FF2B5EF4-FFF2-40B4-BE49-F238E27FC236}">
                <a16:creationId xmlns:a16="http://schemas.microsoft.com/office/drawing/2014/main" id="{9E8623B3-32C6-4F4C-B129-1D611F049E56}"/>
              </a:ext>
            </a:extLst>
          </p:cNvPr>
          <p:cNvCxnSpPr>
            <a:cxnSpLocks noChangeShapeType="1"/>
            <a:stCxn id="18" idx="0"/>
            <a:endCxn id="3" idx="2"/>
          </p:cNvCxnSpPr>
          <p:nvPr/>
        </p:nvCxnSpPr>
        <p:spPr bwMode="auto">
          <a:xfrm flipV="1">
            <a:off x="3859213" y="2730500"/>
            <a:ext cx="0" cy="685800"/>
          </a:xfrm>
          <a:prstGeom prst="straightConnector1">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14" name="Straight Arrow Connector 13">
            <a:extLst>
              <a:ext uri="{FF2B5EF4-FFF2-40B4-BE49-F238E27FC236}">
                <a16:creationId xmlns:a16="http://schemas.microsoft.com/office/drawing/2014/main" id="{6C3BC48C-8AEE-ED4F-97A0-CB88F4455375}"/>
              </a:ext>
            </a:extLst>
          </p:cNvPr>
          <p:cNvCxnSpPr>
            <a:cxnSpLocks noChangeShapeType="1"/>
            <a:stCxn id="3" idx="0"/>
          </p:cNvCxnSpPr>
          <p:nvPr/>
        </p:nvCxnSpPr>
        <p:spPr bwMode="auto">
          <a:xfrm flipH="1" flipV="1">
            <a:off x="3859213" y="1066800"/>
            <a:ext cx="0" cy="1338263"/>
          </a:xfrm>
          <a:prstGeom prst="straightConnector1">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cxnSp>
      <p:sp>
        <p:nvSpPr>
          <p:cNvPr id="20" name="Freeform 19">
            <a:extLst>
              <a:ext uri="{FF2B5EF4-FFF2-40B4-BE49-F238E27FC236}">
                <a16:creationId xmlns:a16="http://schemas.microsoft.com/office/drawing/2014/main" id="{DC67CD6E-8339-234D-983E-F61EE896A937}"/>
              </a:ext>
            </a:extLst>
          </p:cNvPr>
          <p:cNvSpPr>
            <a:spLocks/>
          </p:cNvSpPr>
          <p:nvPr/>
        </p:nvSpPr>
        <p:spPr bwMode="auto">
          <a:xfrm>
            <a:off x="4062413" y="2733675"/>
            <a:ext cx="2168525" cy="244475"/>
          </a:xfrm>
          <a:custGeom>
            <a:avLst/>
            <a:gdLst>
              <a:gd name="T0" fmla="*/ 2172127 w 2168165"/>
              <a:gd name="T1" fmla="*/ 18334 h 245097"/>
              <a:gd name="T2" fmla="*/ 2162685 w 2168165"/>
              <a:gd name="T3" fmla="*/ 238342 h 245097"/>
              <a:gd name="T4" fmla="*/ 0 w 2168165"/>
              <a:gd name="T5" fmla="*/ 229172 h 245097"/>
              <a:gd name="T6" fmla="*/ 0 w 2168165"/>
              <a:gd name="T7" fmla="*/ 0 h 2450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8165" h="245097">
                <a:moveTo>
                  <a:pt x="2168165" y="18854"/>
                </a:moveTo>
                <a:lnTo>
                  <a:pt x="2158738" y="245097"/>
                </a:lnTo>
                <a:lnTo>
                  <a:pt x="0" y="235670"/>
                </a:lnTo>
                <a:lnTo>
                  <a:pt x="0" y="0"/>
                </a:lnTo>
              </a:path>
            </a:pathLst>
          </a:custGeom>
          <a:noFill/>
          <a:ln w="2540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2" name="Picture 1">
            <a:extLst>
              <a:ext uri="{FF2B5EF4-FFF2-40B4-BE49-F238E27FC236}">
                <a16:creationId xmlns:a16="http://schemas.microsoft.com/office/drawing/2014/main" id="{EE423809-6B7C-3044-94A3-E7A7FB447135}"/>
              </a:ext>
            </a:extLst>
          </p:cNvPr>
          <p:cNvPicPr>
            <a:picLocks noChangeAspect="1"/>
          </p:cNvPicPr>
          <p:nvPr/>
        </p:nvPicPr>
        <p:blipFill>
          <a:blip r:embed="rId4"/>
          <a:stretch>
            <a:fillRect/>
          </a:stretch>
        </p:blipFill>
        <p:spPr>
          <a:xfrm>
            <a:off x="130194" y="3861049"/>
            <a:ext cx="2630470" cy="1211723"/>
          </a:xfrm>
          <a:prstGeom prst="rect">
            <a:avLst/>
          </a:prstGeom>
        </p:spPr>
      </p:pic>
      <p:sp>
        <p:nvSpPr>
          <p:cNvPr id="4" name="TextBox 3">
            <a:extLst>
              <a:ext uri="{FF2B5EF4-FFF2-40B4-BE49-F238E27FC236}">
                <a16:creationId xmlns:a16="http://schemas.microsoft.com/office/drawing/2014/main" id="{3E2468F9-7A58-9749-92C0-5109F2FF8645}"/>
              </a:ext>
            </a:extLst>
          </p:cNvPr>
          <p:cNvSpPr txBox="1"/>
          <p:nvPr/>
        </p:nvSpPr>
        <p:spPr>
          <a:xfrm>
            <a:off x="239791" y="1166593"/>
            <a:ext cx="2140073" cy="461665"/>
          </a:xfrm>
          <a:prstGeom prst="rect">
            <a:avLst/>
          </a:prstGeom>
          <a:noFill/>
        </p:spPr>
        <p:txBody>
          <a:bodyPr wrap="none" rtlCol="0">
            <a:spAutoFit/>
          </a:bodyPr>
          <a:lstStyle/>
          <a:p>
            <a:r>
              <a:rPr lang="en-US" dirty="0">
                <a:latin typeface="Calibri" pitchFamily="34" charset="0"/>
                <a:hlinkClick r:id="rId5" action="ppaction://hlinksldjump"/>
              </a:rPr>
              <a:t>LDR Instruction</a:t>
            </a:r>
            <a:endParaRPr lang="en-US" dirty="0">
              <a:latin typeface="Calibri" pitchFamily="34" charset="0"/>
            </a:endParaRPr>
          </a:p>
        </p:txBody>
      </p:sp>
    </p:spTree>
    <p:extLst>
      <p:ext uri="{BB962C8B-B14F-4D97-AF65-F5344CB8AC3E}">
        <p14:creationId xmlns:p14="http://schemas.microsoft.com/office/powerpoint/2010/main" val="436859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down)">
                                      <p:cBhvr>
                                        <p:cTn id="14" dur="500"/>
                                        <p:tgtEl>
                                          <p:spTgt spid="18"/>
                                        </p:tgtEl>
                                      </p:cBhvr>
                                    </p:animEffect>
                                  </p:childTnLst>
                                </p:cTn>
                              </p:par>
                              <p:par>
                                <p:cTn id="15" presetID="22" presetClass="entr" presetSubtype="4"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par>
                                <p:cTn id="24" presetID="22" presetClass="entr" presetSubtype="4"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8"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38C92A02-971A-2049-8EAD-6B23E7954688}"/>
              </a:ext>
            </a:extLst>
          </p:cNvPr>
          <p:cNvSpPr>
            <a:spLocks noGrp="1" noChangeArrowheads="1"/>
          </p:cNvSpPr>
          <p:nvPr>
            <p:ph type="title" idx="4294967295"/>
          </p:nvPr>
        </p:nvSpPr>
        <p:spPr>
          <a:xfrm>
            <a:off x="228600" y="152400"/>
            <a:ext cx="8915400" cy="1066800"/>
          </a:xfrm>
        </p:spPr>
        <p:txBody>
          <a:bodyPr/>
          <a:lstStyle/>
          <a:p>
            <a:r>
              <a:rPr lang="en-US" altLang="en-US">
                <a:ea typeface="ＭＳ Ｐゴシック" panose="020B0600070205080204" pitchFamily="34" charset="-128"/>
              </a:rPr>
              <a:t>The Von Neumann Model</a:t>
            </a:r>
          </a:p>
        </p:txBody>
      </p:sp>
      <p:grpSp>
        <p:nvGrpSpPr>
          <p:cNvPr id="2" name="Group 1">
            <a:extLst>
              <a:ext uri="{FF2B5EF4-FFF2-40B4-BE49-F238E27FC236}">
                <a16:creationId xmlns:a16="http://schemas.microsoft.com/office/drawing/2014/main" id="{7E940DD3-8997-0B49-8B0E-59A9E1A32330}"/>
              </a:ext>
            </a:extLst>
          </p:cNvPr>
          <p:cNvGrpSpPr/>
          <p:nvPr/>
        </p:nvGrpSpPr>
        <p:grpSpPr>
          <a:xfrm>
            <a:off x="315913" y="1090613"/>
            <a:ext cx="8496300" cy="5126037"/>
            <a:chOff x="315913" y="1090613"/>
            <a:chExt cx="8496300" cy="5126037"/>
          </a:xfrm>
        </p:grpSpPr>
        <p:sp>
          <p:nvSpPr>
            <p:cNvPr id="51203" name="Rectangle 4">
              <a:extLst>
                <a:ext uri="{FF2B5EF4-FFF2-40B4-BE49-F238E27FC236}">
                  <a16:creationId xmlns:a16="http://schemas.microsoft.com/office/drawing/2014/main" id="{BE5E5F33-A17E-C94E-8CE8-B7DE11B61F29}"/>
                </a:ext>
              </a:extLst>
            </p:cNvPr>
            <p:cNvSpPr>
              <a:spLocks noChangeArrowheads="1"/>
            </p:cNvSpPr>
            <p:nvPr/>
          </p:nvSpPr>
          <p:spPr bwMode="auto">
            <a:xfrm>
              <a:off x="2871788" y="4830763"/>
              <a:ext cx="3390900" cy="138588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1800" b="0">
                <a:latin typeface="Arial" panose="020B0604020202020204" pitchFamily="34" charset="0"/>
              </a:endParaRPr>
            </a:p>
          </p:txBody>
        </p:sp>
        <p:sp>
          <p:nvSpPr>
            <p:cNvPr id="51204" name="TextBox 7">
              <a:extLst>
                <a:ext uri="{FF2B5EF4-FFF2-40B4-BE49-F238E27FC236}">
                  <a16:creationId xmlns:a16="http://schemas.microsoft.com/office/drawing/2014/main" id="{018247B9-66D3-1C4A-A5D6-3A4A6695D1EE}"/>
                </a:ext>
              </a:extLst>
            </p:cNvPr>
            <p:cNvSpPr txBox="1">
              <a:spLocks noChangeArrowheads="1"/>
            </p:cNvSpPr>
            <p:nvPr/>
          </p:nvSpPr>
          <p:spPr bwMode="auto">
            <a:xfrm>
              <a:off x="3581400" y="5040313"/>
              <a:ext cx="1906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CONTROL UNIT</a:t>
              </a:r>
            </a:p>
          </p:txBody>
        </p:sp>
        <p:sp>
          <p:nvSpPr>
            <p:cNvPr id="51205" name="TextBox 8">
              <a:extLst>
                <a:ext uri="{FF2B5EF4-FFF2-40B4-BE49-F238E27FC236}">
                  <a16:creationId xmlns:a16="http://schemas.microsoft.com/office/drawing/2014/main" id="{DA2D0264-1ADC-064E-B10B-F760EAEC906C}"/>
                </a:ext>
              </a:extLst>
            </p:cNvPr>
            <p:cNvSpPr txBox="1">
              <a:spLocks noChangeArrowheads="1"/>
            </p:cNvSpPr>
            <p:nvPr/>
          </p:nvSpPr>
          <p:spPr bwMode="auto">
            <a:xfrm>
              <a:off x="3209925" y="5649913"/>
              <a:ext cx="1057275"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PC or IP</a:t>
              </a:r>
            </a:p>
          </p:txBody>
        </p:sp>
        <p:sp>
          <p:nvSpPr>
            <p:cNvPr id="51206" name="TextBox 9">
              <a:extLst>
                <a:ext uri="{FF2B5EF4-FFF2-40B4-BE49-F238E27FC236}">
                  <a16:creationId xmlns:a16="http://schemas.microsoft.com/office/drawing/2014/main" id="{02288351-F5AE-AE4E-8CFE-EB3B59B0D68F}"/>
                </a:ext>
              </a:extLst>
            </p:cNvPr>
            <p:cNvSpPr txBox="1">
              <a:spLocks noChangeArrowheads="1"/>
            </p:cNvSpPr>
            <p:nvPr/>
          </p:nvSpPr>
          <p:spPr bwMode="auto">
            <a:xfrm>
              <a:off x="4464050" y="5649913"/>
              <a:ext cx="1479550"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Inst Register</a:t>
              </a:r>
            </a:p>
          </p:txBody>
        </p:sp>
        <p:sp>
          <p:nvSpPr>
            <p:cNvPr id="51207" name="Rectangle 10">
              <a:extLst>
                <a:ext uri="{FF2B5EF4-FFF2-40B4-BE49-F238E27FC236}">
                  <a16:creationId xmlns:a16="http://schemas.microsoft.com/office/drawing/2014/main" id="{9C541C9F-566A-014F-B8C5-07A187180731}"/>
                </a:ext>
              </a:extLst>
            </p:cNvPr>
            <p:cNvSpPr>
              <a:spLocks noChangeArrowheads="1"/>
            </p:cNvSpPr>
            <p:nvPr/>
          </p:nvSpPr>
          <p:spPr bwMode="auto">
            <a:xfrm>
              <a:off x="2871788" y="2927350"/>
              <a:ext cx="3390900" cy="13858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51208" name="TextBox 11">
              <a:extLst>
                <a:ext uri="{FF2B5EF4-FFF2-40B4-BE49-F238E27FC236}">
                  <a16:creationId xmlns:a16="http://schemas.microsoft.com/office/drawing/2014/main" id="{276E08C1-BD4A-6147-9E74-56F4A3CFF66F}"/>
                </a:ext>
              </a:extLst>
            </p:cNvPr>
            <p:cNvSpPr txBox="1">
              <a:spLocks noChangeArrowheads="1"/>
            </p:cNvSpPr>
            <p:nvPr/>
          </p:nvSpPr>
          <p:spPr bwMode="auto">
            <a:xfrm>
              <a:off x="3427413" y="2982913"/>
              <a:ext cx="2325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PROCESSING UNIT</a:t>
              </a:r>
            </a:p>
          </p:txBody>
        </p:sp>
        <p:sp>
          <p:nvSpPr>
            <p:cNvPr id="14" name="Trapezoid 13">
              <a:extLst>
                <a:ext uri="{FF2B5EF4-FFF2-40B4-BE49-F238E27FC236}">
                  <a16:creationId xmlns:a16="http://schemas.microsoft.com/office/drawing/2014/main" id="{A1C6A5F5-8786-534F-9D0E-DC335765E819}"/>
                </a:ext>
              </a:extLst>
            </p:cNvPr>
            <p:cNvSpPr/>
            <p:nvPr/>
          </p:nvSpPr>
          <p:spPr bwMode="auto">
            <a:xfrm rot="10800000">
              <a:off x="3378200" y="3548063"/>
              <a:ext cx="914400" cy="490537"/>
            </a:xfrm>
            <a:prstGeom prst="trapezoid">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US" b="0">
                <a:ea typeface="+mn-ea"/>
                <a:cs typeface="ＭＳ Ｐゴシック" charset="0"/>
              </a:endParaRPr>
            </a:p>
          </p:txBody>
        </p:sp>
        <p:sp>
          <p:nvSpPr>
            <p:cNvPr id="51210" name="TextBox 14">
              <a:extLst>
                <a:ext uri="{FF2B5EF4-FFF2-40B4-BE49-F238E27FC236}">
                  <a16:creationId xmlns:a16="http://schemas.microsoft.com/office/drawing/2014/main" id="{E29A0DE8-8379-2A42-8D4B-AF10BD7EA2D5}"/>
                </a:ext>
              </a:extLst>
            </p:cNvPr>
            <p:cNvSpPr txBox="1">
              <a:spLocks noChangeArrowheads="1"/>
            </p:cNvSpPr>
            <p:nvPr/>
          </p:nvSpPr>
          <p:spPr bwMode="auto">
            <a:xfrm>
              <a:off x="3519488" y="3586163"/>
              <a:ext cx="6334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ALU</a:t>
              </a:r>
            </a:p>
          </p:txBody>
        </p:sp>
        <p:sp>
          <p:nvSpPr>
            <p:cNvPr id="51211" name="TextBox 15">
              <a:extLst>
                <a:ext uri="{FF2B5EF4-FFF2-40B4-BE49-F238E27FC236}">
                  <a16:creationId xmlns:a16="http://schemas.microsoft.com/office/drawing/2014/main" id="{BDC2AE95-2546-D945-B633-E356075A0570}"/>
                </a:ext>
              </a:extLst>
            </p:cNvPr>
            <p:cNvSpPr txBox="1">
              <a:spLocks noChangeArrowheads="1"/>
            </p:cNvSpPr>
            <p:nvPr/>
          </p:nvSpPr>
          <p:spPr bwMode="auto">
            <a:xfrm>
              <a:off x="4922838" y="3548063"/>
              <a:ext cx="825500"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TEMP</a:t>
              </a:r>
            </a:p>
          </p:txBody>
        </p:sp>
        <p:sp>
          <p:nvSpPr>
            <p:cNvPr id="51212" name="Rectangle 16">
              <a:extLst>
                <a:ext uri="{FF2B5EF4-FFF2-40B4-BE49-F238E27FC236}">
                  <a16:creationId xmlns:a16="http://schemas.microsoft.com/office/drawing/2014/main" id="{7E5CE385-EF77-FF42-B299-A82C830B0E3E}"/>
                </a:ext>
              </a:extLst>
            </p:cNvPr>
            <p:cNvSpPr>
              <a:spLocks noChangeArrowheads="1"/>
            </p:cNvSpPr>
            <p:nvPr/>
          </p:nvSpPr>
          <p:spPr bwMode="auto">
            <a:xfrm>
              <a:off x="2871788" y="1090613"/>
              <a:ext cx="3390900" cy="13843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51213" name="TextBox 17">
              <a:extLst>
                <a:ext uri="{FF2B5EF4-FFF2-40B4-BE49-F238E27FC236}">
                  <a16:creationId xmlns:a16="http://schemas.microsoft.com/office/drawing/2014/main" id="{DD52D638-B97C-284B-B46B-AF9A892B39AA}"/>
                </a:ext>
              </a:extLst>
            </p:cNvPr>
            <p:cNvSpPr txBox="1">
              <a:spLocks noChangeArrowheads="1"/>
            </p:cNvSpPr>
            <p:nvPr/>
          </p:nvSpPr>
          <p:spPr bwMode="auto">
            <a:xfrm>
              <a:off x="3930650" y="1090613"/>
              <a:ext cx="1219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MEMORY</a:t>
              </a:r>
            </a:p>
          </p:txBody>
        </p:sp>
        <p:sp>
          <p:nvSpPr>
            <p:cNvPr id="51214" name="TextBox 18">
              <a:extLst>
                <a:ext uri="{FF2B5EF4-FFF2-40B4-BE49-F238E27FC236}">
                  <a16:creationId xmlns:a16="http://schemas.microsoft.com/office/drawing/2014/main" id="{1E333227-0B32-6446-9ABB-A18242DDBBC0}"/>
                </a:ext>
              </a:extLst>
            </p:cNvPr>
            <p:cNvSpPr txBox="1">
              <a:spLocks noChangeArrowheads="1"/>
            </p:cNvSpPr>
            <p:nvPr/>
          </p:nvSpPr>
          <p:spPr bwMode="auto">
            <a:xfrm>
              <a:off x="3705225" y="1533525"/>
              <a:ext cx="1724025"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Mem Addr Reg</a:t>
              </a:r>
            </a:p>
          </p:txBody>
        </p:sp>
        <p:sp>
          <p:nvSpPr>
            <p:cNvPr id="51215" name="TextBox 19">
              <a:extLst>
                <a:ext uri="{FF2B5EF4-FFF2-40B4-BE49-F238E27FC236}">
                  <a16:creationId xmlns:a16="http://schemas.microsoft.com/office/drawing/2014/main" id="{7C30F6BF-B128-2D49-B7DA-CD1760F617CB}"/>
                </a:ext>
              </a:extLst>
            </p:cNvPr>
            <p:cNvSpPr txBox="1">
              <a:spLocks noChangeArrowheads="1"/>
            </p:cNvSpPr>
            <p:nvPr/>
          </p:nvSpPr>
          <p:spPr bwMode="auto">
            <a:xfrm>
              <a:off x="3706813" y="1981200"/>
              <a:ext cx="1736725"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a:latin typeface="Arial" panose="020B0604020202020204" pitchFamily="34" charset="0"/>
                </a:rPr>
                <a:t>Mem Data Reg</a:t>
              </a:r>
            </a:p>
          </p:txBody>
        </p:sp>
        <p:sp>
          <p:nvSpPr>
            <p:cNvPr id="51216" name="Rectangle 20">
              <a:extLst>
                <a:ext uri="{FF2B5EF4-FFF2-40B4-BE49-F238E27FC236}">
                  <a16:creationId xmlns:a16="http://schemas.microsoft.com/office/drawing/2014/main" id="{53966684-9329-134E-8E94-5952A81944D8}"/>
                </a:ext>
              </a:extLst>
            </p:cNvPr>
            <p:cNvSpPr>
              <a:spLocks noChangeArrowheads="1"/>
            </p:cNvSpPr>
            <p:nvPr/>
          </p:nvSpPr>
          <p:spPr bwMode="auto">
            <a:xfrm>
              <a:off x="315913" y="2503488"/>
              <a:ext cx="1604962" cy="20415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51217" name="Rectangle 21">
              <a:extLst>
                <a:ext uri="{FF2B5EF4-FFF2-40B4-BE49-F238E27FC236}">
                  <a16:creationId xmlns:a16="http://schemas.microsoft.com/office/drawing/2014/main" id="{FFF334D4-074A-ED4D-BF65-031729D96014}"/>
                </a:ext>
              </a:extLst>
            </p:cNvPr>
            <p:cNvSpPr>
              <a:spLocks noChangeArrowheads="1"/>
            </p:cNvSpPr>
            <p:nvPr/>
          </p:nvSpPr>
          <p:spPr bwMode="auto">
            <a:xfrm>
              <a:off x="7205663" y="2503488"/>
              <a:ext cx="1606550" cy="20415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b="0">
                <a:latin typeface="Arial" panose="020B0604020202020204" pitchFamily="34" charset="0"/>
              </a:endParaRPr>
            </a:p>
          </p:txBody>
        </p:sp>
        <p:sp>
          <p:nvSpPr>
            <p:cNvPr id="51218" name="TextBox 22">
              <a:extLst>
                <a:ext uri="{FF2B5EF4-FFF2-40B4-BE49-F238E27FC236}">
                  <a16:creationId xmlns:a16="http://schemas.microsoft.com/office/drawing/2014/main" id="{39CBC67B-6F4C-194D-A8BB-72F8AB1FBC92}"/>
                </a:ext>
              </a:extLst>
            </p:cNvPr>
            <p:cNvSpPr txBox="1">
              <a:spLocks noChangeArrowheads="1"/>
            </p:cNvSpPr>
            <p:nvPr/>
          </p:nvSpPr>
          <p:spPr bwMode="auto">
            <a:xfrm>
              <a:off x="609600" y="2960688"/>
              <a:ext cx="1000125"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dirty="0">
                  <a:latin typeface="Arial" panose="020B0604020202020204" pitchFamily="34" charset="0"/>
                </a:rPr>
                <a:t>INPUT</a:t>
              </a:r>
            </a:p>
            <a:p>
              <a:pPr eaLnBrk="1" hangingPunct="1">
                <a:spcBef>
                  <a:spcPct val="0"/>
                </a:spcBef>
                <a:buClrTx/>
                <a:buSzTx/>
                <a:buFontTx/>
                <a:buNone/>
              </a:pPr>
              <a:endParaRPr lang="en-US" altLang="en-US" sz="1400" b="0" dirty="0">
                <a:latin typeface="Arial" panose="020B0604020202020204" pitchFamily="34" charset="0"/>
              </a:endParaRPr>
            </a:p>
            <a:p>
              <a:pPr eaLnBrk="1" hangingPunct="1">
                <a:spcBef>
                  <a:spcPct val="0"/>
                </a:spcBef>
                <a:buClrTx/>
                <a:buSzTx/>
                <a:buFontTx/>
                <a:buNone/>
              </a:pPr>
              <a:r>
                <a:rPr lang="en-US" altLang="en-US" sz="1400" b="0" dirty="0">
                  <a:latin typeface="Arial" panose="020B0604020202020204" pitchFamily="34" charset="0"/>
                </a:rPr>
                <a:t>Keyboard,</a:t>
              </a:r>
            </a:p>
            <a:p>
              <a:pPr eaLnBrk="1" hangingPunct="1">
                <a:spcBef>
                  <a:spcPct val="0"/>
                </a:spcBef>
                <a:buClrTx/>
                <a:buSzTx/>
                <a:buFontTx/>
                <a:buNone/>
              </a:pPr>
              <a:r>
                <a:rPr lang="en-US" altLang="en-US" sz="1400" b="0" dirty="0">
                  <a:latin typeface="Arial" panose="020B0604020202020204" pitchFamily="34" charset="0"/>
                </a:rPr>
                <a:t>Mouse,</a:t>
              </a:r>
            </a:p>
            <a:p>
              <a:pPr eaLnBrk="1" hangingPunct="1">
                <a:spcBef>
                  <a:spcPct val="0"/>
                </a:spcBef>
                <a:buClrTx/>
                <a:buSzTx/>
                <a:buFontTx/>
                <a:buNone/>
              </a:pPr>
              <a:r>
                <a:rPr lang="en-US" altLang="en-US" sz="1400" b="0" dirty="0">
                  <a:latin typeface="Arial" panose="020B0604020202020204" pitchFamily="34" charset="0"/>
                </a:rPr>
                <a:t>Disk</a:t>
              </a:r>
              <a:r>
                <a:rPr lang="mr-IN" altLang="en-US" sz="1400" b="0" dirty="0">
                  <a:latin typeface="Arial" panose="020B0604020202020204" pitchFamily="34" charset="0"/>
                </a:rPr>
                <a:t>…</a:t>
              </a:r>
              <a:endParaRPr lang="en-US" altLang="en-US" sz="1400" b="0" dirty="0">
                <a:latin typeface="Arial" panose="020B0604020202020204" pitchFamily="34" charset="0"/>
              </a:endParaRPr>
            </a:p>
          </p:txBody>
        </p:sp>
        <p:sp>
          <p:nvSpPr>
            <p:cNvPr id="51219" name="TextBox 23">
              <a:extLst>
                <a:ext uri="{FF2B5EF4-FFF2-40B4-BE49-F238E27FC236}">
                  <a16:creationId xmlns:a16="http://schemas.microsoft.com/office/drawing/2014/main" id="{973C5EB7-9BF8-D445-8088-F7D078F30020}"/>
                </a:ext>
              </a:extLst>
            </p:cNvPr>
            <p:cNvSpPr txBox="1">
              <a:spLocks noChangeArrowheads="1"/>
            </p:cNvSpPr>
            <p:nvPr/>
          </p:nvSpPr>
          <p:spPr bwMode="auto">
            <a:xfrm>
              <a:off x="7467600" y="2960688"/>
              <a:ext cx="1133475"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SzTx/>
                <a:buFontTx/>
                <a:buNone/>
              </a:pPr>
              <a:r>
                <a:rPr lang="en-US" altLang="en-US" sz="1800" b="0" dirty="0">
                  <a:latin typeface="Arial" panose="020B0604020202020204" pitchFamily="34" charset="0"/>
                </a:rPr>
                <a:t>OUTPUT</a:t>
              </a:r>
            </a:p>
            <a:p>
              <a:pPr eaLnBrk="1" hangingPunct="1">
                <a:spcBef>
                  <a:spcPct val="0"/>
                </a:spcBef>
                <a:buClrTx/>
                <a:buSzTx/>
                <a:buFontTx/>
                <a:buNone/>
              </a:pPr>
              <a:endParaRPr lang="en-US" altLang="en-US" sz="1400" b="0" dirty="0">
                <a:latin typeface="Arial" panose="020B0604020202020204" pitchFamily="34" charset="0"/>
              </a:endParaRPr>
            </a:p>
            <a:p>
              <a:pPr eaLnBrk="1" hangingPunct="1">
                <a:spcBef>
                  <a:spcPct val="0"/>
                </a:spcBef>
                <a:buClrTx/>
                <a:buSzTx/>
                <a:buFontTx/>
                <a:buNone/>
              </a:pPr>
              <a:r>
                <a:rPr lang="en-US" altLang="en-US" sz="1400" b="0" dirty="0">
                  <a:latin typeface="Arial" panose="020B0604020202020204" pitchFamily="34" charset="0"/>
                </a:rPr>
                <a:t>Monitor, </a:t>
              </a:r>
            </a:p>
            <a:p>
              <a:pPr eaLnBrk="1" hangingPunct="1">
                <a:spcBef>
                  <a:spcPct val="0"/>
                </a:spcBef>
                <a:buClrTx/>
                <a:buSzTx/>
                <a:buFontTx/>
                <a:buNone/>
              </a:pPr>
              <a:r>
                <a:rPr lang="en-US" altLang="en-US" sz="1400" b="0" dirty="0">
                  <a:latin typeface="Arial" panose="020B0604020202020204" pitchFamily="34" charset="0"/>
                </a:rPr>
                <a:t>Printer, </a:t>
              </a:r>
            </a:p>
            <a:p>
              <a:pPr eaLnBrk="1" hangingPunct="1">
                <a:spcBef>
                  <a:spcPct val="0"/>
                </a:spcBef>
                <a:buClrTx/>
                <a:buSzTx/>
                <a:buFontTx/>
                <a:buNone/>
              </a:pPr>
              <a:r>
                <a:rPr lang="en-US" altLang="en-US" sz="1400" b="0" dirty="0">
                  <a:latin typeface="Arial" panose="020B0604020202020204" pitchFamily="34" charset="0"/>
                </a:rPr>
                <a:t>Disk</a:t>
              </a:r>
              <a:r>
                <a:rPr lang="mr-IN" altLang="en-US" sz="1400" b="0" dirty="0">
                  <a:latin typeface="Arial" panose="020B0604020202020204" pitchFamily="34" charset="0"/>
                </a:rPr>
                <a:t>…</a:t>
              </a:r>
              <a:endParaRPr lang="en-US" altLang="en-US" sz="1400" b="0" dirty="0">
                <a:latin typeface="Arial" panose="020B0604020202020204" pitchFamily="34" charset="0"/>
              </a:endParaRPr>
            </a:p>
          </p:txBody>
        </p:sp>
        <p:cxnSp>
          <p:nvCxnSpPr>
            <p:cNvPr id="51220" name="Straight Arrow Connector 25">
              <a:extLst>
                <a:ext uri="{FF2B5EF4-FFF2-40B4-BE49-F238E27FC236}">
                  <a16:creationId xmlns:a16="http://schemas.microsoft.com/office/drawing/2014/main" id="{163B5AAF-749F-DD4D-8C93-6D0A6601B5DA}"/>
                </a:ext>
              </a:extLst>
            </p:cNvPr>
            <p:cNvCxnSpPr>
              <a:cxnSpLocks noChangeShapeType="1"/>
            </p:cNvCxnSpPr>
            <p:nvPr/>
          </p:nvCxnSpPr>
          <p:spPr bwMode="auto">
            <a:xfrm rot="5400000">
              <a:off x="3703638" y="2701925"/>
              <a:ext cx="45243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21" name="Straight Arrow Connector 29">
              <a:extLst>
                <a:ext uri="{FF2B5EF4-FFF2-40B4-BE49-F238E27FC236}">
                  <a16:creationId xmlns:a16="http://schemas.microsoft.com/office/drawing/2014/main" id="{AF968415-875B-4442-A080-2A645F2C6C99}"/>
                </a:ext>
              </a:extLst>
            </p:cNvPr>
            <p:cNvCxnSpPr>
              <a:cxnSpLocks noChangeShapeType="1"/>
            </p:cNvCxnSpPr>
            <p:nvPr/>
          </p:nvCxnSpPr>
          <p:spPr bwMode="auto">
            <a:xfrm rot="5400000" flipH="1" flipV="1">
              <a:off x="4922838" y="2701925"/>
              <a:ext cx="45243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22" name="Straight Connector 31">
              <a:extLst>
                <a:ext uri="{FF2B5EF4-FFF2-40B4-BE49-F238E27FC236}">
                  <a16:creationId xmlns:a16="http://schemas.microsoft.com/office/drawing/2014/main" id="{7522617D-8BCB-8440-A9CC-C029D8EED67A}"/>
                </a:ext>
              </a:extLst>
            </p:cNvPr>
            <p:cNvCxnSpPr>
              <a:cxnSpLocks noChangeShapeType="1"/>
              <a:stCxn id="51216" idx="0"/>
            </p:cNvCxnSpPr>
            <p:nvPr/>
          </p:nvCxnSpPr>
          <p:spPr bwMode="auto">
            <a:xfrm rot="16200000" flipV="1">
              <a:off x="632618" y="2018507"/>
              <a:ext cx="969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223" name="Straight Arrow Connector 33">
              <a:extLst>
                <a:ext uri="{FF2B5EF4-FFF2-40B4-BE49-F238E27FC236}">
                  <a16:creationId xmlns:a16="http://schemas.microsoft.com/office/drawing/2014/main" id="{4376D0F7-47BE-054F-B300-BC7381935B6F}"/>
                </a:ext>
              </a:extLst>
            </p:cNvPr>
            <p:cNvCxnSpPr>
              <a:cxnSpLocks noChangeShapeType="1"/>
            </p:cNvCxnSpPr>
            <p:nvPr/>
          </p:nvCxnSpPr>
          <p:spPr bwMode="auto">
            <a:xfrm>
              <a:off x="1117600" y="1533525"/>
              <a:ext cx="1754188"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24" name="Straight Connector 35">
              <a:extLst>
                <a:ext uri="{FF2B5EF4-FFF2-40B4-BE49-F238E27FC236}">
                  <a16:creationId xmlns:a16="http://schemas.microsoft.com/office/drawing/2014/main" id="{4F30B744-16C5-FD4A-B6D6-2B96B792B74C}"/>
                </a:ext>
              </a:extLst>
            </p:cNvPr>
            <p:cNvCxnSpPr>
              <a:cxnSpLocks noChangeShapeType="1"/>
            </p:cNvCxnSpPr>
            <p:nvPr/>
          </p:nvCxnSpPr>
          <p:spPr bwMode="auto">
            <a:xfrm>
              <a:off x="6262688" y="1533525"/>
              <a:ext cx="17272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225" name="Straight Arrow Connector 37">
              <a:extLst>
                <a:ext uri="{FF2B5EF4-FFF2-40B4-BE49-F238E27FC236}">
                  <a16:creationId xmlns:a16="http://schemas.microsoft.com/office/drawing/2014/main" id="{A3BCA913-175E-B846-AF25-4027E0083F74}"/>
                </a:ext>
              </a:extLst>
            </p:cNvPr>
            <p:cNvCxnSpPr>
              <a:cxnSpLocks noChangeShapeType="1"/>
              <a:endCxn id="51217" idx="0"/>
            </p:cNvCxnSpPr>
            <p:nvPr/>
          </p:nvCxnSpPr>
          <p:spPr bwMode="auto">
            <a:xfrm rot="16200000" flipH="1">
              <a:off x="7515225" y="2009776"/>
              <a:ext cx="968375" cy="190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26" name="Straight Arrow Connector 39">
              <a:extLst>
                <a:ext uri="{FF2B5EF4-FFF2-40B4-BE49-F238E27FC236}">
                  <a16:creationId xmlns:a16="http://schemas.microsoft.com/office/drawing/2014/main" id="{32ABB3D2-455F-0448-830B-6051A654D01F}"/>
                </a:ext>
              </a:extLst>
            </p:cNvPr>
            <p:cNvCxnSpPr>
              <a:cxnSpLocks noChangeShapeType="1"/>
            </p:cNvCxnSpPr>
            <p:nvPr/>
          </p:nvCxnSpPr>
          <p:spPr bwMode="auto">
            <a:xfrm rot="5400000" flipH="1" flipV="1">
              <a:off x="3506787" y="4541837"/>
              <a:ext cx="515938" cy="1587"/>
            </a:xfrm>
            <a:prstGeom prst="straightConnector1">
              <a:avLst/>
            </a:prstGeom>
            <a:ln>
              <a:headEn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51227" name="Straight Arrow Connector 41">
              <a:extLst>
                <a:ext uri="{FF2B5EF4-FFF2-40B4-BE49-F238E27FC236}">
                  <a16:creationId xmlns:a16="http://schemas.microsoft.com/office/drawing/2014/main" id="{1EC844E1-FC41-104F-856F-2D57FCDB0598}"/>
                </a:ext>
              </a:extLst>
            </p:cNvPr>
            <p:cNvCxnSpPr>
              <a:cxnSpLocks noChangeShapeType="1"/>
            </p:cNvCxnSpPr>
            <p:nvPr/>
          </p:nvCxnSpPr>
          <p:spPr bwMode="auto">
            <a:xfrm rot="10800000">
              <a:off x="1801813" y="4545013"/>
              <a:ext cx="1069975" cy="747712"/>
            </a:xfrm>
            <a:prstGeom prst="straightConnector1">
              <a:avLst/>
            </a:prstGeom>
            <a:ln>
              <a:headEn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51228" name="Straight Arrow Connector 43">
              <a:extLst>
                <a:ext uri="{FF2B5EF4-FFF2-40B4-BE49-F238E27FC236}">
                  <a16:creationId xmlns:a16="http://schemas.microsoft.com/office/drawing/2014/main" id="{058B5FAC-DFCE-134C-B11F-DAD45A531756}"/>
                </a:ext>
              </a:extLst>
            </p:cNvPr>
            <p:cNvCxnSpPr>
              <a:cxnSpLocks noChangeShapeType="1"/>
            </p:cNvCxnSpPr>
            <p:nvPr/>
          </p:nvCxnSpPr>
          <p:spPr bwMode="auto">
            <a:xfrm flipV="1">
              <a:off x="6262688" y="4545013"/>
              <a:ext cx="1062037" cy="747712"/>
            </a:xfrm>
            <a:prstGeom prst="straightConnector1">
              <a:avLst/>
            </a:prstGeom>
            <a:ln>
              <a:headEn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51229" name="Straight Connector 45">
              <a:extLst>
                <a:ext uri="{FF2B5EF4-FFF2-40B4-BE49-F238E27FC236}">
                  <a16:creationId xmlns:a16="http://schemas.microsoft.com/office/drawing/2014/main" id="{34AF3492-DE1F-A44B-A01F-E743533129A9}"/>
                </a:ext>
              </a:extLst>
            </p:cNvPr>
            <p:cNvCxnSpPr>
              <a:cxnSpLocks noChangeShapeType="1"/>
            </p:cNvCxnSpPr>
            <p:nvPr/>
          </p:nvCxnSpPr>
          <p:spPr bwMode="auto">
            <a:xfrm rot="16200000" flipV="1">
              <a:off x="2368550" y="4327526"/>
              <a:ext cx="517525" cy="488950"/>
            </a:xfrm>
            <a:prstGeom prst="line">
              <a:avLst/>
            </a:prstGeom>
            <a:ln>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51230" name="Straight Connector 47">
              <a:extLst>
                <a:ext uri="{FF2B5EF4-FFF2-40B4-BE49-F238E27FC236}">
                  <a16:creationId xmlns:a16="http://schemas.microsoft.com/office/drawing/2014/main" id="{F9E3B1E1-9A24-024E-9CC8-7F62AE4D6713}"/>
                </a:ext>
              </a:extLst>
            </p:cNvPr>
            <p:cNvCxnSpPr>
              <a:cxnSpLocks noChangeShapeType="1"/>
            </p:cNvCxnSpPr>
            <p:nvPr/>
          </p:nvCxnSpPr>
          <p:spPr bwMode="auto">
            <a:xfrm rot="5400000" flipH="1" flipV="1">
              <a:off x="1418432" y="3348831"/>
              <a:ext cx="1930400" cy="1587"/>
            </a:xfrm>
            <a:prstGeom prst="line">
              <a:avLst/>
            </a:prstGeom>
            <a:ln>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51231" name="Straight Arrow Connector 49">
              <a:extLst>
                <a:ext uri="{FF2B5EF4-FFF2-40B4-BE49-F238E27FC236}">
                  <a16:creationId xmlns:a16="http://schemas.microsoft.com/office/drawing/2014/main" id="{07B30169-887D-EB4E-AF2A-DD4452E1197E}"/>
                </a:ext>
              </a:extLst>
            </p:cNvPr>
            <p:cNvCxnSpPr>
              <a:cxnSpLocks noChangeShapeType="1"/>
            </p:cNvCxnSpPr>
            <p:nvPr/>
          </p:nvCxnSpPr>
          <p:spPr bwMode="auto">
            <a:xfrm flipV="1">
              <a:off x="2384425" y="2244725"/>
              <a:ext cx="487363" cy="139700"/>
            </a:xfrm>
            <a:prstGeom prst="straightConnector1">
              <a:avLst/>
            </a:prstGeom>
            <a:ln>
              <a:headEn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cxnSp>
          <p:nvCxnSpPr>
            <p:cNvPr id="51232" name="Straight Arrow Connector 53">
              <a:extLst>
                <a:ext uri="{FF2B5EF4-FFF2-40B4-BE49-F238E27FC236}">
                  <a16:creationId xmlns:a16="http://schemas.microsoft.com/office/drawing/2014/main" id="{8099A8CE-EB53-A545-B5E4-A16AE21B4CCD}"/>
                </a:ext>
              </a:extLst>
            </p:cNvPr>
            <p:cNvCxnSpPr>
              <a:cxnSpLocks noChangeShapeType="1"/>
            </p:cNvCxnSpPr>
            <p:nvPr/>
          </p:nvCxnSpPr>
          <p:spPr bwMode="auto">
            <a:xfrm rot="5400000">
              <a:off x="4892675" y="4572000"/>
              <a:ext cx="515938"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34" name="TextBox 33">
            <a:extLst>
              <a:ext uri="{FF2B5EF4-FFF2-40B4-BE49-F238E27FC236}">
                <a16:creationId xmlns:a16="http://schemas.microsoft.com/office/drawing/2014/main" id="{34BE244E-F62E-B24F-97FE-A6DA8830F0F8}"/>
              </a:ext>
            </a:extLst>
          </p:cNvPr>
          <p:cNvSpPr txBox="1"/>
          <p:nvPr/>
        </p:nvSpPr>
        <p:spPr>
          <a:xfrm>
            <a:off x="457200" y="6470650"/>
            <a:ext cx="2694071" cy="215444"/>
          </a:xfrm>
          <a:prstGeom prst="rect">
            <a:avLst/>
          </a:prstGeom>
          <a:noFill/>
        </p:spPr>
        <p:txBody>
          <a:bodyPr wrap="none" lIns="0" tIns="0" rIns="0" bIns="0" rtlCol="0" anchor="t" anchorCtr="0">
            <a:spAutoFit/>
          </a:bodyPr>
          <a:lstStyle/>
          <a:p>
            <a:r>
              <a:rPr lang="en-US" sz="1400" b="0" dirty="0">
                <a:latin typeface="Calibri" panose="020F0502020204030204" pitchFamily="34" charset="0"/>
                <a:cs typeface="Calibri" panose="020F0502020204030204" pitchFamily="34" charset="0"/>
              </a:rPr>
              <a:t>From Prof </a:t>
            </a:r>
            <a:r>
              <a:rPr lang="en-US" sz="1400" b="0" dirty="0" err="1">
                <a:latin typeface="Calibri" panose="020F0502020204030204" pitchFamily="34" charset="0"/>
                <a:cs typeface="Calibri" panose="020F0502020204030204" pitchFamily="34" charset="0"/>
              </a:rPr>
              <a:t>Onur</a:t>
            </a:r>
            <a:r>
              <a:rPr lang="en-US" sz="1400" b="0" dirty="0">
                <a:latin typeface="Calibri" panose="020F0502020204030204" pitchFamily="34" charset="0"/>
                <a:cs typeface="Calibri" panose="020F0502020204030204" pitchFamily="34" charset="0"/>
              </a:rPr>
              <a:t> </a:t>
            </a:r>
            <a:r>
              <a:rPr lang="en-US" sz="1400" b="0" dirty="0" err="1">
                <a:latin typeface="Calibri" panose="020F0502020204030204" pitchFamily="34" charset="0"/>
                <a:cs typeface="Calibri" panose="020F0502020204030204" pitchFamily="34" charset="0"/>
              </a:rPr>
              <a:t>Mutlu’s</a:t>
            </a:r>
            <a:r>
              <a:rPr lang="en-US" sz="1400" b="0" dirty="0">
                <a:latin typeface="Calibri" panose="020F0502020204030204" pitchFamily="34" charset="0"/>
                <a:cs typeface="Calibri" panose="020F0502020204030204" pitchFamily="34" charset="0"/>
              </a:rPr>
              <a:t> presentation</a:t>
            </a:r>
          </a:p>
        </p:txBody>
      </p:sp>
    </p:spTree>
    <p:extLst>
      <p:ext uri="{BB962C8B-B14F-4D97-AF65-F5344CB8AC3E}">
        <p14:creationId xmlns:p14="http://schemas.microsoft.com/office/powerpoint/2010/main" val="1006553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9E887F2-6567-7F4E-9956-C664D4D0B067}"/>
              </a:ext>
            </a:extLst>
          </p:cNvPr>
          <p:cNvSpPr>
            <a:spLocks noGrp="1" noChangeArrowheads="1"/>
          </p:cNvSpPr>
          <p:nvPr>
            <p:ph type="title"/>
          </p:nvPr>
        </p:nvSpPr>
        <p:spPr>
          <a:xfrm>
            <a:off x="310267" y="304800"/>
            <a:ext cx="8069439" cy="762000"/>
          </a:xfrm>
        </p:spPr>
        <p:txBody>
          <a:bodyPr/>
          <a:lstStyle/>
          <a:p>
            <a:r>
              <a:rPr lang="en-US" altLang="en-US" dirty="0"/>
              <a:t>LDR Instruction: </a:t>
            </a:r>
            <a:r>
              <a:rPr lang="en-US" altLang="en-US" dirty="0">
                <a:solidFill>
                  <a:srgbClr val="C00000"/>
                </a:solidFill>
              </a:rPr>
              <a:t>FETCH Operands</a:t>
            </a:r>
          </a:p>
        </p:txBody>
      </p:sp>
      <p:sp>
        <p:nvSpPr>
          <p:cNvPr id="55301" name="Line 5">
            <a:extLst>
              <a:ext uri="{FF2B5EF4-FFF2-40B4-BE49-F238E27FC236}">
                <a16:creationId xmlns:a16="http://schemas.microsoft.com/office/drawing/2014/main" id="{CDEDEDC2-B01D-DF4F-8CA5-F2C39BB90194}"/>
              </a:ext>
            </a:extLst>
          </p:cNvPr>
          <p:cNvSpPr>
            <a:spLocks noChangeShapeType="1"/>
          </p:cNvSpPr>
          <p:nvPr/>
        </p:nvSpPr>
        <p:spPr bwMode="auto">
          <a:xfrm>
            <a:off x="8077200" y="19050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2" name="Line 6">
            <a:extLst>
              <a:ext uri="{FF2B5EF4-FFF2-40B4-BE49-F238E27FC236}">
                <a16:creationId xmlns:a16="http://schemas.microsoft.com/office/drawing/2014/main" id="{EC7B42D6-92BE-154C-9A6C-0C6ED7F625E7}"/>
              </a:ext>
            </a:extLst>
          </p:cNvPr>
          <p:cNvSpPr>
            <a:spLocks noChangeShapeType="1"/>
          </p:cNvSpPr>
          <p:nvPr/>
        </p:nvSpPr>
        <p:spPr bwMode="auto">
          <a:xfrm>
            <a:off x="8101013" y="27432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3" name="Line 7">
            <a:extLst>
              <a:ext uri="{FF2B5EF4-FFF2-40B4-BE49-F238E27FC236}">
                <a16:creationId xmlns:a16="http://schemas.microsoft.com/office/drawing/2014/main" id="{EB54C5FD-0729-5848-97FF-7F448E90EB5C}"/>
              </a:ext>
            </a:extLst>
          </p:cNvPr>
          <p:cNvSpPr>
            <a:spLocks noChangeShapeType="1"/>
          </p:cNvSpPr>
          <p:nvPr/>
        </p:nvSpPr>
        <p:spPr bwMode="auto">
          <a:xfrm>
            <a:off x="8077200" y="35814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4" name="Line 8">
            <a:extLst>
              <a:ext uri="{FF2B5EF4-FFF2-40B4-BE49-F238E27FC236}">
                <a16:creationId xmlns:a16="http://schemas.microsoft.com/office/drawing/2014/main" id="{55DB83FD-9083-F14A-82EE-E4EAD8AEF6E7}"/>
              </a:ext>
            </a:extLst>
          </p:cNvPr>
          <p:cNvSpPr>
            <a:spLocks noChangeShapeType="1"/>
          </p:cNvSpPr>
          <p:nvPr/>
        </p:nvSpPr>
        <p:spPr bwMode="auto">
          <a:xfrm>
            <a:off x="8056563" y="44196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5" name="Line 9">
            <a:extLst>
              <a:ext uri="{FF2B5EF4-FFF2-40B4-BE49-F238E27FC236}">
                <a16:creationId xmlns:a16="http://schemas.microsoft.com/office/drawing/2014/main" id="{8A533523-E697-8246-91D0-53D0530378FF}"/>
              </a:ext>
            </a:extLst>
          </p:cNvPr>
          <p:cNvSpPr>
            <a:spLocks noChangeShapeType="1"/>
          </p:cNvSpPr>
          <p:nvPr/>
        </p:nvSpPr>
        <p:spPr bwMode="auto">
          <a:xfrm>
            <a:off x="8070850" y="52578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6" name="Text Box 10">
            <a:extLst>
              <a:ext uri="{FF2B5EF4-FFF2-40B4-BE49-F238E27FC236}">
                <a16:creationId xmlns:a16="http://schemas.microsoft.com/office/drawing/2014/main" id="{CA2E5D25-C87C-B64C-AF96-D87AF113C657}"/>
              </a:ext>
            </a:extLst>
          </p:cNvPr>
          <p:cNvSpPr txBox="1">
            <a:spLocks noChangeArrowheads="1"/>
          </p:cNvSpPr>
          <p:nvPr/>
        </p:nvSpPr>
        <p:spPr bwMode="auto">
          <a:xfrm>
            <a:off x="7772400" y="31242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EA</a:t>
            </a:r>
          </a:p>
        </p:txBody>
      </p:sp>
      <p:sp>
        <p:nvSpPr>
          <p:cNvPr id="55307" name="Text Box 11">
            <a:extLst>
              <a:ext uri="{FF2B5EF4-FFF2-40B4-BE49-F238E27FC236}">
                <a16:creationId xmlns:a16="http://schemas.microsoft.com/office/drawing/2014/main" id="{3006773A-EFA9-A341-90E4-74E4DA733BED}"/>
              </a:ext>
            </a:extLst>
          </p:cNvPr>
          <p:cNvSpPr txBox="1">
            <a:spLocks noChangeArrowheads="1"/>
          </p:cNvSpPr>
          <p:nvPr/>
        </p:nvSpPr>
        <p:spPr bwMode="auto">
          <a:xfrm>
            <a:off x="7772400" y="3962400"/>
            <a:ext cx="685800" cy="466725"/>
          </a:xfrm>
          <a:prstGeom prst="rect">
            <a:avLst/>
          </a:prstGeom>
          <a:solidFill>
            <a:schemeClr val="accent2"/>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b="1">
                <a:solidFill>
                  <a:schemeClr val="bg1"/>
                </a:solidFill>
              </a:rPr>
              <a:t>OP</a:t>
            </a:r>
          </a:p>
        </p:txBody>
      </p:sp>
      <p:sp>
        <p:nvSpPr>
          <p:cNvPr id="55308" name="Text Box 12">
            <a:extLst>
              <a:ext uri="{FF2B5EF4-FFF2-40B4-BE49-F238E27FC236}">
                <a16:creationId xmlns:a16="http://schemas.microsoft.com/office/drawing/2014/main" id="{6D125A68-726F-0C46-87CE-4C844A646EB9}"/>
              </a:ext>
            </a:extLst>
          </p:cNvPr>
          <p:cNvSpPr txBox="1">
            <a:spLocks noChangeArrowheads="1"/>
          </p:cNvSpPr>
          <p:nvPr/>
        </p:nvSpPr>
        <p:spPr bwMode="auto">
          <a:xfrm>
            <a:off x="7772400" y="48006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EX</a:t>
            </a:r>
          </a:p>
        </p:txBody>
      </p:sp>
      <p:sp>
        <p:nvSpPr>
          <p:cNvPr id="55309" name="Line 13">
            <a:extLst>
              <a:ext uri="{FF2B5EF4-FFF2-40B4-BE49-F238E27FC236}">
                <a16:creationId xmlns:a16="http://schemas.microsoft.com/office/drawing/2014/main" id="{E0DCD49B-EA57-B54C-8E36-8B7086418C13}"/>
              </a:ext>
            </a:extLst>
          </p:cNvPr>
          <p:cNvSpPr>
            <a:spLocks noChangeShapeType="1"/>
          </p:cNvSpPr>
          <p:nvPr/>
        </p:nvSpPr>
        <p:spPr bwMode="auto">
          <a:xfrm>
            <a:off x="8077200" y="60960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0" name="Line 14">
            <a:extLst>
              <a:ext uri="{FF2B5EF4-FFF2-40B4-BE49-F238E27FC236}">
                <a16:creationId xmlns:a16="http://schemas.microsoft.com/office/drawing/2014/main" id="{0FB1936A-39EC-E941-93CC-55B872DB14B5}"/>
              </a:ext>
            </a:extLst>
          </p:cNvPr>
          <p:cNvSpPr>
            <a:spLocks noChangeShapeType="1"/>
          </p:cNvSpPr>
          <p:nvPr/>
        </p:nvSpPr>
        <p:spPr bwMode="auto">
          <a:xfrm flipH="1">
            <a:off x="7543800" y="6400800"/>
            <a:ext cx="533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1" name="Line 15">
            <a:extLst>
              <a:ext uri="{FF2B5EF4-FFF2-40B4-BE49-F238E27FC236}">
                <a16:creationId xmlns:a16="http://schemas.microsoft.com/office/drawing/2014/main" id="{3B5EF04F-E26C-8542-AE9E-742A90DD2E28}"/>
              </a:ext>
            </a:extLst>
          </p:cNvPr>
          <p:cNvSpPr>
            <a:spLocks noChangeShapeType="1"/>
          </p:cNvSpPr>
          <p:nvPr/>
        </p:nvSpPr>
        <p:spPr bwMode="auto">
          <a:xfrm flipV="1">
            <a:off x="7543800" y="1143000"/>
            <a:ext cx="0" cy="5257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2" name="Line 16">
            <a:extLst>
              <a:ext uri="{FF2B5EF4-FFF2-40B4-BE49-F238E27FC236}">
                <a16:creationId xmlns:a16="http://schemas.microsoft.com/office/drawing/2014/main" id="{95D9F792-5EB5-E545-AAD9-6BEF14E0E0C2}"/>
              </a:ext>
            </a:extLst>
          </p:cNvPr>
          <p:cNvSpPr>
            <a:spLocks noChangeShapeType="1"/>
          </p:cNvSpPr>
          <p:nvPr/>
        </p:nvSpPr>
        <p:spPr bwMode="auto">
          <a:xfrm>
            <a:off x="7543800" y="1143000"/>
            <a:ext cx="533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3" name="Line 17">
            <a:extLst>
              <a:ext uri="{FF2B5EF4-FFF2-40B4-BE49-F238E27FC236}">
                <a16:creationId xmlns:a16="http://schemas.microsoft.com/office/drawing/2014/main" id="{2013C5E1-8E20-E64A-BA62-123F15D374E1}"/>
              </a:ext>
            </a:extLst>
          </p:cNvPr>
          <p:cNvSpPr>
            <a:spLocks noChangeShapeType="1"/>
          </p:cNvSpPr>
          <p:nvPr/>
        </p:nvSpPr>
        <p:spPr bwMode="auto">
          <a:xfrm>
            <a:off x="8077200" y="1143000"/>
            <a:ext cx="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4" name="Text Box 18">
            <a:extLst>
              <a:ext uri="{FF2B5EF4-FFF2-40B4-BE49-F238E27FC236}">
                <a16:creationId xmlns:a16="http://schemas.microsoft.com/office/drawing/2014/main" id="{603197D9-F4F2-C940-9820-B35C5F04CB9E}"/>
              </a:ext>
            </a:extLst>
          </p:cNvPr>
          <p:cNvSpPr txBox="1">
            <a:spLocks noChangeArrowheads="1"/>
          </p:cNvSpPr>
          <p:nvPr/>
        </p:nvSpPr>
        <p:spPr bwMode="auto">
          <a:xfrm>
            <a:off x="7772400" y="5638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S</a:t>
            </a:r>
          </a:p>
        </p:txBody>
      </p:sp>
      <p:sp>
        <p:nvSpPr>
          <p:cNvPr id="55315" name="Text Box 19">
            <a:extLst>
              <a:ext uri="{FF2B5EF4-FFF2-40B4-BE49-F238E27FC236}">
                <a16:creationId xmlns:a16="http://schemas.microsoft.com/office/drawing/2014/main" id="{97D4E8C2-5656-C141-8ADA-9DB36718B2DB}"/>
              </a:ext>
            </a:extLst>
          </p:cNvPr>
          <p:cNvSpPr txBox="1">
            <a:spLocks noChangeArrowheads="1"/>
          </p:cNvSpPr>
          <p:nvPr/>
        </p:nvSpPr>
        <p:spPr bwMode="auto">
          <a:xfrm>
            <a:off x="7772400" y="1447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F</a:t>
            </a:r>
          </a:p>
        </p:txBody>
      </p:sp>
      <p:sp>
        <p:nvSpPr>
          <p:cNvPr id="55316" name="Text Box 20">
            <a:extLst>
              <a:ext uri="{FF2B5EF4-FFF2-40B4-BE49-F238E27FC236}">
                <a16:creationId xmlns:a16="http://schemas.microsoft.com/office/drawing/2014/main" id="{3D46F683-9A9C-404B-9070-820960DB69A7}"/>
              </a:ext>
            </a:extLst>
          </p:cNvPr>
          <p:cNvSpPr txBox="1">
            <a:spLocks noChangeArrowheads="1"/>
          </p:cNvSpPr>
          <p:nvPr/>
        </p:nvSpPr>
        <p:spPr bwMode="auto">
          <a:xfrm>
            <a:off x="7772400" y="22860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D</a:t>
            </a:r>
          </a:p>
        </p:txBody>
      </p:sp>
      <p:sp>
        <p:nvSpPr>
          <p:cNvPr id="22" name="Content Placeholder 2">
            <a:extLst>
              <a:ext uri="{FF2B5EF4-FFF2-40B4-BE49-F238E27FC236}">
                <a16:creationId xmlns:a16="http://schemas.microsoft.com/office/drawing/2014/main" id="{E6A135E9-55E5-7A4E-B16E-FB95EC2B636E}"/>
              </a:ext>
            </a:extLst>
          </p:cNvPr>
          <p:cNvSpPr>
            <a:spLocks noGrp="1"/>
          </p:cNvSpPr>
          <p:nvPr>
            <p:ph idx="1"/>
          </p:nvPr>
        </p:nvSpPr>
        <p:spPr>
          <a:xfrm>
            <a:off x="228600" y="1340768"/>
            <a:ext cx="6913564" cy="5136232"/>
          </a:xfrm>
        </p:spPr>
        <p:txBody>
          <a:bodyPr>
            <a:normAutofit/>
          </a:bodyPr>
          <a:lstStyle/>
          <a:p>
            <a:pPr>
              <a:defRPr/>
            </a:pPr>
            <a:r>
              <a:rPr lang="en-US" altLang="en-US" dirty="0">
                <a:ea typeface="ＭＳ Ｐゴシック" charset="-128"/>
              </a:rPr>
              <a:t>Step 1: </a:t>
            </a:r>
            <a:r>
              <a:rPr lang="en-US" altLang="en-US" dirty="0">
                <a:solidFill>
                  <a:srgbClr val="C00000"/>
                </a:solidFill>
                <a:ea typeface="ＭＳ Ｐゴシック" charset="-128"/>
              </a:rPr>
              <a:t>Load MAR</a:t>
            </a:r>
            <a:r>
              <a:rPr lang="en-US" altLang="en-US" dirty="0">
                <a:ea typeface="ＭＳ Ｐゴシック" charset="-128"/>
              </a:rPr>
              <a:t> with the address calculated in EVALUATE ADDRESS</a:t>
            </a:r>
          </a:p>
          <a:p>
            <a:pPr>
              <a:defRPr/>
            </a:pPr>
            <a:r>
              <a:rPr lang="en-US" altLang="en-US" dirty="0">
                <a:ea typeface="ＭＳ Ｐゴシック" charset="-128"/>
              </a:rPr>
              <a:t>Step 2: Read memory, placing </a:t>
            </a:r>
            <a:r>
              <a:rPr lang="en-US" altLang="en-US" dirty="0">
                <a:solidFill>
                  <a:srgbClr val="C00000"/>
                </a:solidFill>
                <a:ea typeface="ＭＳ Ｐゴシック" charset="-128"/>
              </a:rPr>
              <a:t>source operand in MDR</a:t>
            </a:r>
          </a:p>
        </p:txBody>
      </p:sp>
    </p:spTree>
    <p:extLst>
      <p:ext uri="{BB962C8B-B14F-4D97-AF65-F5344CB8AC3E}">
        <p14:creationId xmlns:p14="http://schemas.microsoft.com/office/powerpoint/2010/main" val="388086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a:extLst>
              <a:ext uri="{FF2B5EF4-FFF2-40B4-BE49-F238E27FC236}">
                <a16:creationId xmlns:a16="http://schemas.microsoft.com/office/drawing/2014/main" id="{AB465C38-14EA-D94C-9C91-AB7527C89FE3}"/>
              </a:ext>
            </a:extLst>
          </p:cNvPr>
          <p:cNvSpPr>
            <a:spLocks noGrp="1" noChangeArrowheads="1"/>
          </p:cNvSpPr>
          <p:nvPr>
            <p:ph type="title"/>
          </p:nvPr>
        </p:nvSpPr>
        <p:spPr>
          <a:xfrm>
            <a:off x="392113" y="-50800"/>
            <a:ext cx="7591425" cy="762000"/>
          </a:xfrm>
        </p:spPr>
        <p:txBody>
          <a:bodyPr anchor="ctr"/>
          <a:lstStyle/>
          <a:p>
            <a:r>
              <a:rPr lang="en-US" altLang="en-US" dirty="0">
                <a:ea typeface="ＭＳ Ｐゴシック" panose="020B0600070205080204" pitchFamily="34" charset="-128"/>
              </a:rPr>
              <a:t>LDR Instruction: </a:t>
            </a:r>
            <a:r>
              <a:rPr lang="en-US" altLang="en-US" dirty="0">
                <a:solidFill>
                  <a:srgbClr val="FF0000"/>
                </a:solidFill>
                <a:ea typeface="ＭＳ Ｐゴシック" panose="020B0600070205080204" pitchFamily="34" charset="-128"/>
              </a:rPr>
              <a:t>FETCH OPERANDS</a:t>
            </a:r>
          </a:p>
        </p:txBody>
      </p:sp>
      <p:grpSp>
        <p:nvGrpSpPr>
          <p:cNvPr id="120835" name="Group 6">
            <a:extLst>
              <a:ext uri="{FF2B5EF4-FFF2-40B4-BE49-F238E27FC236}">
                <a16:creationId xmlns:a16="http://schemas.microsoft.com/office/drawing/2014/main" id="{A6BA21E0-B33B-944B-8CA8-7700D700ADF1}"/>
              </a:ext>
            </a:extLst>
          </p:cNvPr>
          <p:cNvGrpSpPr>
            <a:grpSpLocks/>
          </p:cNvGrpSpPr>
          <p:nvPr/>
        </p:nvGrpSpPr>
        <p:grpSpPr bwMode="auto">
          <a:xfrm>
            <a:off x="2185988" y="914400"/>
            <a:ext cx="4772025" cy="5943600"/>
            <a:chOff x="2185616" y="914400"/>
            <a:chExt cx="4772768" cy="5943600"/>
          </a:xfrm>
        </p:grpSpPr>
        <p:pic>
          <p:nvPicPr>
            <p:cNvPr id="120842" name="Picture 2">
              <a:extLst>
                <a:ext uri="{FF2B5EF4-FFF2-40B4-BE49-F238E27FC236}">
                  <a16:creationId xmlns:a16="http://schemas.microsoft.com/office/drawing/2014/main" id="{D0C6F83B-E7FD-4E4E-9F0C-A05D4D8429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85616" y="914400"/>
              <a:ext cx="477276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43" name="Rectangle 4">
              <a:extLst>
                <a:ext uri="{FF2B5EF4-FFF2-40B4-BE49-F238E27FC236}">
                  <a16:creationId xmlns:a16="http://schemas.microsoft.com/office/drawing/2014/main" id="{5805E477-D63A-144F-8BAA-E41E2AA6E18D}"/>
                </a:ext>
              </a:extLst>
            </p:cNvPr>
            <p:cNvSpPr>
              <a:spLocks noChangeArrowheads="1"/>
            </p:cNvSpPr>
            <p:nvPr/>
          </p:nvSpPr>
          <p:spPr bwMode="auto">
            <a:xfrm>
              <a:off x="3276600" y="1600200"/>
              <a:ext cx="1905000" cy="2819400"/>
            </a:xfrm>
            <a:prstGeom prst="rect">
              <a:avLst/>
            </a:prstGeom>
            <a:solidFill>
              <a:srgbClr val="FF000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0844" name="Rectangle 9">
              <a:extLst>
                <a:ext uri="{FF2B5EF4-FFF2-40B4-BE49-F238E27FC236}">
                  <a16:creationId xmlns:a16="http://schemas.microsoft.com/office/drawing/2014/main" id="{D173B1E4-9760-2B4B-92BD-009B04B1A2CE}"/>
                </a:ext>
              </a:extLst>
            </p:cNvPr>
            <p:cNvSpPr>
              <a:spLocks noChangeArrowheads="1"/>
            </p:cNvSpPr>
            <p:nvPr/>
          </p:nvSpPr>
          <p:spPr bwMode="auto">
            <a:xfrm>
              <a:off x="5181600" y="1600200"/>
              <a:ext cx="1600200" cy="2819400"/>
            </a:xfrm>
            <a:prstGeom prst="rect">
              <a:avLst/>
            </a:prstGeom>
            <a:solidFill>
              <a:srgbClr val="00B0F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0845" name="Rectangle 10">
              <a:extLst>
                <a:ext uri="{FF2B5EF4-FFF2-40B4-BE49-F238E27FC236}">
                  <a16:creationId xmlns:a16="http://schemas.microsoft.com/office/drawing/2014/main" id="{E090EB16-BD87-9D4C-BB35-7E96A2D376FD}"/>
                </a:ext>
              </a:extLst>
            </p:cNvPr>
            <p:cNvSpPr>
              <a:spLocks noChangeArrowheads="1"/>
            </p:cNvSpPr>
            <p:nvPr/>
          </p:nvSpPr>
          <p:spPr bwMode="auto">
            <a:xfrm>
              <a:off x="3200400" y="5829300"/>
              <a:ext cx="914400" cy="647700"/>
            </a:xfrm>
            <a:prstGeom prst="rect">
              <a:avLst/>
            </a:prstGeom>
            <a:solidFill>
              <a:srgbClr val="00B05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 name="Rectangle 11">
              <a:extLst>
                <a:ext uri="{FF2B5EF4-FFF2-40B4-BE49-F238E27FC236}">
                  <a16:creationId xmlns:a16="http://schemas.microsoft.com/office/drawing/2014/main" id="{69137E40-0A34-C144-9251-9E1A9E6037F5}"/>
                </a:ext>
              </a:extLst>
            </p:cNvPr>
            <p:cNvSpPr/>
            <p:nvPr/>
          </p:nvSpPr>
          <p:spPr bwMode="auto">
            <a:xfrm>
              <a:off x="4953059" y="5867400"/>
              <a:ext cx="914542" cy="609600"/>
            </a:xfrm>
            <a:prstGeom prst="rect">
              <a:avLst/>
            </a:prstGeom>
            <a:solidFill>
              <a:schemeClr val="accent1">
                <a:lumMod val="60000"/>
                <a:lumOff val="4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sp>
          <p:nvSpPr>
            <p:cNvPr id="13" name="Rectangle 12">
              <a:extLst>
                <a:ext uri="{FF2B5EF4-FFF2-40B4-BE49-F238E27FC236}">
                  <a16:creationId xmlns:a16="http://schemas.microsoft.com/office/drawing/2014/main" id="{5C4C3590-08E8-C74E-9DD1-6304ACF984D3}"/>
                </a:ext>
              </a:extLst>
            </p:cNvPr>
            <p:cNvSpPr/>
            <p:nvPr/>
          </p:nvSpPr>
          <p:spPr bwMode="auto">
            <a:xfrm>
              <a:off x="5943813" y="5892800"/>
              <a:ext cx="914542" cy="609600"/>
            </a:xfrm>
            <a:prstGeom prst="rect">
              <a:avLst/>
            </a:prstGeom>
            <a:solidFill>
              <a:schemeClr val="accent5">
                <a:lumMod val="5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grpSp>
      <p:sp>
        <p:nvSpPr>
          <p:cNvPr id="16" name="Rounded Rectangle 15">
            <a:extLst>
              <a:ext uri="{FF2B5EF4-FFF2-40B4-BE49-F238E27FC236}">
                <a16:creationId xmlns:a16="http://schemas.microsoft.com/office/drawing/2014/main" id="{C6A1F1E0-9893-0648-8356-B829236C84BE}"/>
              </a:ext>
            </a:extLst>
          </p:cNvPr>
          <p:cNvSpPr/>
          <p:nvPr/>
        </p:nvSpPr>
        <p:spPr>
          <a:xfrm>
            <a:off x="392113" y="1828800"/>
            <a:ext cx="2368550" cy="1981200"/>
          </a:xfrm>
          <a:prstGeom prst="roundRect">
            <a:avLst/>
          </a:prstGeom>
          <a:solidFill>
            <a:schemeClr val="accent1">
              <a:lumMod val="20000"/>
              <a:lumOff val="80000"/>
            </a:schemeClr>
          </a:solidFill>
          <a:ln w="50800">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200" dirty="0">
                <a:solidFill>
                  <a:schemeClr val="tx1"/>
                </a:solidFill>
              </a:rPr>
              <a:t>LDR loads </a:t>
            </a:r>
            <a:r>
              <a:rPr lang="en-US" sz="2200" dirty="0">
                <a:solidFill>
                  <a:srgbClr val="00B050"/>
                </a:solidFill>
              </a:rPr>
              <a:t>MAR </a:t>
            </a:r>
            <a:r>
              <a:rPr lang="en-US" sz="2200" dirty="0">
                <a:solidFill>
                  <a:schemeClr val="tx1"/>
                </a:solidFill>
              </a:rPr>
              <a:t>(step 1), and places the results in</a:t>
            </a:r>
            <a:r>
              <a:rPr lang="en-US" sz="2200" dirty="0">
                <a:solidFill>
                  <a:srgbClr val="00B050"/>
                </a:solidFill>
              </a:rPr>
              <a:t> MDR </a:t>
            </a:r>
            <a:r>
              <a:rPr lang="en-US" sz="2200" dirty="0">
                <a:solidFill>
                  <a:schemeClr val="tx1"/>
                </a:solidFill>
              </a:rPr>
              <a:t>(step 2)</a:t>
            </a:r>
            <a:endParaRPr lang="en-US" sz="2200" dirty="0">
              <a:solidFill>
                <a:srgbClr val="00B050"/>
              </a:solidFill>
            </a:endParaRPr>
          </a:p>
        </p:txBody>
      </p:sp>
      <p:sp>
        <p:nvSpPr>
          <p:cNvPr id="15" name="Oval 14">
            <a:extLst>
              <a:ext uri="{FF2B5EF4-FFF2-40B4-BE49-F238E27FC236}">
                <a16:creationId xmlns:a16="http://schemas.microsoft.com/office/drawing/2014/main" id="{84D5887F-4059-AB43-B715-F1DB9E1FACB4}"/>
              </a:ext>
            </a:extLst>
          </p:cNvPr>
          <p:cNvSpPr>
            <a:spLocks noChangeArrowheads="1"/>
          </p:cNvSpPr>
          <p:nvPr/>
        </p:nvSpPr>
        <p:spPr bwMode="auto">
          <a:xfrm>
            <a:off x="2819400" y="5630863"/>
            <a:ext cx="404813" cy="327025"/>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nvGrpSpPr>
          <p:cNvPr id="4" name="Group 3">
            <a:extLst>
              <a:ext uri="{FF2B5EF4-FFF2-40B4-BE49-F238E27FC236}">
                <a16:creationId xmlns:a16="http://schemas.microsoft.com/office/drawing/2014/main" id="{2AE74DB4-D4C5-FE4A-94E9-04F83DCE1D8D}"/>
              </a:ext>
            </a:extLst>
          </p:cNvPr>
          <p:cNvGrpSpPr>
            <a:grpSpLocks/>
          </p:cNvGrpSpPr>
          <p:nvPr/>
        </p:nvGrpSpPr>
        <p:grpSpPr bwMode="auto">
          <a:xfrm>
            <a:off x="4092575" y="5181600"/>
            <a:ext cx="1865313" cy="758825"/>
            <a:chOff x="4091944" y="5024487"/>
            <a:chExt cx="1865796" cy="915447"/>
          </a:xfrm>
        </p:grpSpPr>
        <p:sp>
          <p:nvSpPr>
            <p:cNvPr id="120840" name="Oval 16">
              <a:extLst>
                <a:ext uri="{FF2B5EF4-FFF2-40B4-BE49-F238E27FC236}">
                  <a16:creationId xmlns:a16="http://schemas.microsoft.com/office/drawing/2014/main" id="{905EF591-881D-C844-A3D8-303406BA56D3}"/>
                </a:ext>
              </a:extLst>
            </p:cNvPr>
            <p:cNvSpPr>
              <a:spLocks noChangeArrowheads="1"/>
            </p:cNvSpPr>
            <p:nvPr/>
          </p:nvSpPr>
          <p:spPr bwMode="auto">
            <a:xfrm>
              <a:off x="4091944" y="5613517"/>
              <a:ext cx="403856" cy="326417"/>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0841" name="Freeform 1">
              <a:extLst>
                <a:ext uri="{FF2B5EF4-FFF2-40B4-BE49-F238E27FC236}">
                  <a16:creationId xmlns:a16="http://schemas.microsoft.com/office/drawing/2014/main" id="{5A087F7D-B345-574E-93D9-B418FF0B3E3B}"/>
                </a:ext>
              </a:extLst>
            </p:cNvPr>
            <p:cNvSpPr>
              <a:spLocks/>
            </p:cNvSpPr>
            <p:nvPr/>
          </p:nvSpPr>
          <p:spPr bwMode="auto">
            <a:xfrm>
              <a:off x="4345757" y="5024487"/>
              <a:ext cx="1611983" cy="575035"/>
            </a:xfrm>
            <a:custGeom>
              <a:avLst/>
              <a:gdLst>
                <a:gd name="T0" fmla="*/ 1611983 w 1611983"/>
                <a:gd name="T1" fmla="*/ 0 h 575035"/>
                <a:gd name="T2" fmla="*/ 1611983 w 1611983"/>
                <a:gd name="T3" fmla="*/ 301657 h 575035"/>
                <a:gd name="T4" fmla="*/ 0 w 1611983"/>
                <a:gd name="T5" fmla="*/ 292231 h 575035"/>
                <a:gd name="T6" fmla="*/ 0 w 1611983"/>
                <a:gd name="T7" fmla="*/ 575035 h 5750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11983" h="575035">
                  <a:moveTo>
                    <a:pt x="1611983" y="0"/>
                  </a:moveTo>
                  <a:lnTo>
                    <a:pt x="1611983" y="301657"/>
                  </a:lnTo>
                  <a:lnTo>
                    <a:pt x="0" y="292231"/>
                  </a:lnTo>
                  <a:lnTo>
                    <a:pt x="0" y="575035"/>
                  </a:lnTo>
                </a:path>
              </a:pathLst>
            </a:custGeom>
            <a:noFill/>
            <a:ln w="2540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 name="Freeform 4">
            <a:extLst>
              <a:ext uri="{FF2B5EF4-FFF2-40B4-BE49-F238E27FC236}">
                <a16:creationId xmlns:a16="http://schemas.microsoft.com/office/drawing/2014/main" id="{67BFDA2E-2F63-A84C-94B3-FDCED2E6B700}"/>
              </a:ext>
            </a:extLst>
          </p:cNvPr>
          <p:cNvSpPr>
            <a:spLocks/>
          </p:cNvSpPr>
          <p:nvPr/>
        </p:nvSpPr>
        <p:spPr bwMode="auto">
          <a:xfrm>
            <a:off x="2987675" y="5957888"/>
            <a:ext cx="1047750" cy="244475"/>
          </a:xfrm>
          <a:custGeom>
            <a:avLst/>
            <a:gdLst>
              <a:gd name="T0" fmla="*/ 1061600 w 1046375"/>
              <a:gd name="T1" fmla="*/ 238342 h 245097"/>
              <a:gd name="T2" fmla="*/ 0 w 1046375"/>
              <a:gd name="T3" fmla="*/ 229172 h 245097"/>
              <a:gd name="T4" fmla="*/ 0 w 1046375"/>
              <a:gd name="T5" fmla="*/ 0 h 245097"/>
              <a:gd name="T6" fmla="*/ 0 60000 65536"/>
              <a:gd name="T7" fmla="*/ 0 60000 65536"/>
              <a:gd name="T8" fmla="*/ 0 60000 65536"/>
            </a:gdLst>
            <a:ahLst/>
            <a:cxnLst>
              <a:cxn ang="T6">
                <a:pos x="T0" y="T1"/>
              </a:cxn>
              <a:cxn ang="T7">
                <a:pos x="T2" y="T3"/>
              </a:cxn>
              <a:cxn ang="T8">
                <a:pos x="T4" y="T5"/>
              </a:cxn>
            </a:cxnLst>
            <a:rect l="0" t="0" r="r" b="b"/>
            <a:pathLst>
              <a:path w="1046375" h="245097">
                <a:moveTo>
                  <a:pt x="1046375" y="245097"/>
                </a:moveTo>
                <a:lnTo>
                  <a:pt x="0" y="235670"/>
                </a:lnTo>
                <a:lnTo>
                  <a:pt x="0" y="0"/>
                </a:lnTo>
              </a:path>
            </a:pathLst>
          </a:custGeom>
          <a:noFill/>
          <a:ln w="2540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4229491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1" presetClass="entr" presetSubtype="1"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20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D0241FE-9C5B-DF42-B996-662F5EBF4DAE}"/>
              </a:ext>
            </a:extLst>
          </p:cNvPr>
          <p:cNvSpPr>
            <a:spLocks noGrp="1" noChangeArrowheads="1"/>
          </p:cNvSpPr>
          <p:nvPr>
            <p:ph type="title"/>
          </p:nvPr>
        </p:nvSpPr>
        <p:spPr/>
        <p:txBody>
          <a:bodyPr/>
          <a:lstStyle/>
          <a:p>
            <a:r>
              <a:rPr lang="en-US" altLang="en-US" dirty="0"/>
              <a:t>LDR Instruction: </a:t>
            </a:r>
            <a:r>
              <a:rPr lang="en-US" altLang="en-US" dirty="0">
                <a:solidFill>
                  <a:srgbClr val="C00000"/>
                </a:solidFill>
              </a:rPr>
              <a:t>EXECUTE</a:t>
            </a:r>
          </a:p>
        </p:txBody>
      </p:sp>
      <p:sp>
        <p:nvSpPr>
          <p:cNvPr id="56323" name="Rectangle 3">
            <a:extLst>
              <a:ext uri="{FF2B5EF4-FFF2-40B4-BE49-F238E27FC236}">
                <a16:creationId xmlns:a16="http://schemas.microsoft.com/office/drawing/2014/main" id="{52957134-D51B-E142-8223-241DDDC0D95C}"/>
              </a:ext>
            </a:extLst>
          </p:cNvPr>
          <p:cNvSpPr>
            <a:spLocks noGrp="1" noChangeArrowheads="1"/>
          </p:cNvSpPr>
          <p:nvPr>
            <p:ph type="body" idx="1"/>
          </p:nvPr>
        </p:nvSpPr>
        <p:spPr>
          <a:xfrm>
            <a:off x="396875" y="1196752"/>
            <a:ext cx="6789739" cy="5184576"/>
          </a:xfrm>
        </p:spPr>
        <p:txBody>
          <a:bodyPr/>
          <a:lstStyle/>
          <a:p>
            <a:endParaRPr lang="en-US" altLang="en-US" dirty="0"/>
          </a:p>
          <a:p>
            <a:r>
              <a:rPr lang="en-US" altLang="en-US" dirty="0">
                <a:solidFill>
                  <a:srgbClr val="FF0000"/>
                </a:solidFill>
              </a:rPr>
              <a:t>Do nothing for LDR</a:t>
            </a:r>
          </a:p>
        </p:txBody>
      </p:sp>
      <p:sp>
        <p:nvSpPr>
          <p:cNvPr id="56325" name="Line 5">
            <a:extLst>
              <a:ext uri="{FF2B5EF4-FFF2-40B4-BE49-F238E27FC236}">
                <a16:creationId xmlns:a16="http://schemas.microsoft.com/office/drawing/2014/main" id="{1406B458-2040-9F42-8327-AC144DEC0A4C}"/>
              </a:ext>
            </a:extLst>
          </p:cNvPr>
          <p:cNvSpPr>
            <a:spLocks noChangeShapeType="1"/>
          </p:cNvSpPr>
          <p:nvPr/>
        </p:nvSpPr>
        <p:spPr bwMode="auto">
          <a:xfrm>
            <a:off x="8077200" y="19050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6" name="Line 6">
            <a:extLst>
              <a:ext uri="{FF2B5EF4-FFF2-40B4-BE49-F238E27FC236}">
                <a16:creationId xmlns:a16="http://schemas.microsoft.com/office/drawing/2014/main" id="{82757083-5AF4-914F-8BC6-8430930E984A}"/>
              </a:ext>
            </a:extLst>
          </p:cNvPr>
          <p:cNvSpPr>
            <a:spLocks noChangeShapeType="1"/>
          </p:cNvSpPr>
          <p:nvPr/>
        </p:nvSpPr>
        <p:spPr bwMode="auto">
          <a:xfrm>
            <a:off x="8101013" y="27432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7" name="Line 7">
            <a:extLst>
              <a:ext uri="{FF2B5EF4-FFF2-40B4-BE49-F238E27FC236}">
                <a16:creationId xmlns:a16="http://schemas.microsoft.com/office/drawing/2014/main" id="{E86870FE-7FBE-2149-A0D5-E5DA2500BACD}"/>
              </a:ext>
            </a:extLst>
          </p:cNvPr>
          <p:cNvSpPr>
            <a:spLocks noChangeShapeType="1"/>
          </p:cNvSpPr>
          <p:nvPr/>
        </p:nvSpPr>
        <p:spPr bwMode="auto">
          <a:xfrm>
            <a:off x="8077200" y="35814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8" name="Line 8">
            <a:extLst>
              <a:ext uri="{FF2B5EF4-FFF2-40B4-BE49-F238E27FC236}">
                <a16:creationId xmlns:a16="http://schemas.microsoft.com/office/drawing/2014/main" id="{FC4E5308-6167-664E-BA2A-86E189B5C548}"/>
              </a:ext>
            </a:extLst>
          </p:cNvPr>
          <p:cNvSpPr>
            <a:spLocks noChangeShapeType="1"/>
          </p:cNvSpPr>
          <p:nvPr/>
        </p:nvSpPr>
        <p:spPr bwMode="auto">
          <a:xfrm>
            <a:off x="8056563" y="44196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9" name="Line 9">
            <a:extLst>
              <a:ext uri="{FF2B5EF4-FFF2-40B4-BE49-F238E27FC236}">
                <a16:creationId xmlns:a16="http://schemas.microsoft.com/office/drawing/2014/main" id="{5CD5AB5E-C689-5244-8659-FDC488ED6358}"/>
              </a:ext>
            </a:extLst>
          </p:cNvPr>
          <p:cNvSpPr>
            <a:spLocks noChangeShapeType="1"/>
          </p:cNvSpPr>
          <p:nvPr/>
        </p:nvSpPr>
        <p:spPr bwMode="auto">
          <a:xfrm>
            <a:off x="8070850" y="52578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0" name="Text Box 10">
            <a:extLst>
              <a:ext uri="{FF2B5EF4-FFF2-40B4-BE49-F238E27FC236}">
                <a16:creationId xmlns:a16="http://schemas.microsoft.com/office/drawing/2014/main" id="{27811F25-5983-124A-A9D1-3AC0EF287806}"/>
              </a:ext>
            </a:extLst>
          </p:cNvPr>
          <p:cNvSpPr txBox="1">
            <a:spLocks noChangeArrowheads="1"/>
          </p:cNvSpPr>
          <p:nvPr/>
        </p:nvSpPr>
        <p:spPr bwMode="auto">
          <a:xfrm>
            <a:off x="7772400" y="31242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EA</a:t>
            </a:r>
          </a:p>
        </p:txBody>
      </p:sp>
      <p:sp>
        <p:nvSpPr>
          <p:cNvPr id="56331" name="Text Box 11">
            <a:extLst>
              <a:ext uri="{FF2B5EF4-FFF2-40B4-BE49-F238E27FC236}">
                <a16:creationId xmlns:a16="http://schemas.microsoft.com/office/drawing/2014/main" id="{C7F2BBF6-DB45-7442-847B-CB955A708DEA}"/>
              </a:ext>
            </a:extLst>
          </p:cNvPr>
          <p:cNvSpPr txBox="1">
            <a:spLocks noChangeArrowheads="1"/>
          </p:cNvSpPr>
          <p:nvPr/>
        </p:nvSpPr>
        <p:spPr bwMode="auto">
          <a:xfrm>
            <a:off x="7772400" y="39624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OP</a:t>
            </a:r>
          </a:p>
        </p:txBody>
      </p:sp>
      <p:sp>
        <p:nvSpPr>
          <p:cNvPr id="56332" name="Text Box 12">
            <a:extLst>
              <a:ext uri="{FF2B5EF4-FFF2-40B4-BE49-F238E27FC236}">
                <a16:creationId xmlns:a16="http://schemas.microsoft.com/office/drawing/2014/main" id="{19781120-CD46-E04B-A27C-228B203A87C2}"/>
              </a:ext>
            </a:extLst>
          </p:cNvPr>
          <p:cNvSpPr txBox="1">
            <a:spLocks noChangeArrowheads="1"/>
          </p:cNvSpPr>
          <p:nvPr/>
        </p:nvSpPr>
        <p:spPr bwMode="auto">
          <a:xfrm>
            <a:off x="7772400" y="4800600"/>
            <a:ext cx="685800" cy="466725"/>
          </a:xfrm>
          <a:prstGeom prst="rect">
            <a:avLst/>
          </a:prstGeom>
          <a:solidFill>
            <a:schemeClr val="accent2"/>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b="1">
                <a:solidFill>
                  <a:schemeClr val="bg1"/>
                </a:solidFill>
              </a:rPr>
              <a:t>EX</a:t>
            </a:r>
          </a:p>
        </p:txBody>
      </p:sp>
      <p:sp>
        <p:nvSpPr>
          <p:cNvPr id="56333" name="Line 13">
            <a:extLst>
              <a:ext uri="{FF2B5EF4-FFF2-40B4-BE49-F238E27FC236}">
                <a16:creationId xmlns:a16="http://schemas.microsoft.com/office/drawing/2014/main" id="{A0F6523E-622D-AE47-9CDC-BC6AE3D84BC2}"/>
              </a:ext>
            </a:extLst>
          </p:cNvPr>
          <p:cNvSpPr>
            <a:spLocks noChangeShapeType="1"/>
          </p:cNvSpPr>
          <p:nvPr/>
        </p:nvSpPr>
        <p:spPr bwMode="auto">
          <a:xfrm>
            <a:off x="8077200" y="60960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4" name="Line 14">
            <a:extLst>
              <a:ext uri="{FF2B5EF4-FFF2-40B4-BE49-F238E27FC236}">
                <a16:creationId xmlns:a16="http://schemas.microsoft.com/office/drawing/2014/main" id="{1C624680-9361-2D45-9595-459F758DB42A}"/>
              </a:ext>
            </a:extLst>
          </p:cNvPr>
          <p:cNvSpPr>
            <a:spLocks noChangeShapeType="1"/>
          </p:cNvSpPr>
          <p:nvPr/>
        </p:nvSpPr>
        <p:spPr bwMode="auto">
          <a:xfrm flipH="1">
            <a:off x="7543800" y="6400800"/>
            <a:ext cx="533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5" name="Line 15">
            <a:extLst>
              <a:ext uri="{FF2B5EF4-FFF2-40B4-BE49-F238E27FC236}">
                <a16:creationId xmlns:a16="http://schemas.microsoft.com/office/drawing/2014/main" id="{B5449265-5D36-6944-B009-2C90184C7645}"/>
              </a:ext>
            </a:extLst>
          </p:cNvPr>
          <p:cNvSpPr>
            <a:spLocks noChangeShapeType="1"/>
          </p:cNvSpPr>
          <p:nvPr/>
        </p:nvSpPr>
        <p:spPr bwMode="auto">
          <a:xfrm flipV="1">
            <a:off x="7543800" y="1143000"/>
            <a:ext cx="0" cy="5257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6" name="Line 16">
            <a:extLst>
              <a:ext uri="{FF2B5EF4-FFF2-40B4-BE49-F238E27FC236}">
                <a16:creationId xmlns:a16="http://schemas.microsoft.com/office/drawing/2014/main" id="{2422ED19-8340-8941-A752-9D3B5661238B}"/>
              </a:ext>
            </a:extLst>
          </p:cNvPr>
          <p:cNvSpPr>
            <a:spLocks noChangeShapeType="1"/>
          </p:cNvSpPr>
          <p:nvPr/>
        </p:nvSpPr>
        <p:spPr bwMode="auto">
          <a:xfrm>
            <a:off x="7543800" y="1143000"/>
            <a:ext cx="533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7" name="Line 17">
            <a:extLst>
              <a:ext uri="{FF2B5EF4-FFF2-40B4-BE49-F238E27FC236}">
                <a16:creationId xmlns:a16="http://schemas.microsoft.com/office/drawing/2014/main" id="{338C7BFB-842C-1D4D-844C-C49DDCA20141}"/>
              </a:ext>
            </a:extLst>
          </p:cNvPr>
          <p:cNvSpPr>
            <a:spLocks noChangeShapeType="1"/>
          </p:cNvSpPr>
          <p:nvPr/>
        </p:nvSpPr>
        <p:spPr bwMode="auto">
          <a:xfrm>
            <a:off x="8077200" y="1143000"/>
            <a:ext cx="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8" name="Text Box 18">
            <a:extLst>
              <a:ext uri="{FF2B5EF4-FFF2-40B4-BE49-F238E27FC236}">
                <a16:creationId xmlns:a16="http://schemas.microsoft.com/office/drawing/2014/main" id="{10F10C3B-646D-534C-B2C2-F6CE03900CE8}"/>
              </a:ext>
            </a:extLst>
          </p:cNvPr>
          <p:cNvSpPr txBox="1">
            <a:spLocks noChangeArrowheads="1"/>
          </p:cNvSpPr>
          <p:nvPr/>
        </p:nvSpPr>
        <p:spPr bwMode="auto">
          <a:xfrm>
            <a:off x="7772400" y="5638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S</a:t>
            </a:r>
          </a:p>
        </p:txBody>
      </p:sp>
      <p:sp>
        <p:nvSpPr>
          <p:cNvPr id="56339" name="Text Box 19">
            <a:extLst>
              <a:ext uri="{FF2B5EF4-FFF2-40B4-BE49-F238E27FC236}">
                <a16:creationId xmlns:a16="http://schemas.microsoft.com/office/drawing/2014/main" id="{92AD9FF8-352B-2944-B25B-F83122901B3D}"/>
              </a:ext>
            </a:extLst>
          </p:cNvPr>
          <p:cNvSpPr txBox="1">
            <a:spLocks noChangeArrowheads="1"/>
          </p:cNvSpPr>
          <p:nvPr/>
        </p:nvSpPr>
        <p:spPr bwMode="auto">
          <a:xfrm>
            <a:off x="7772400" y="1447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F</a:t>
            </a:r>
          </a:p>
        </p:txBody>
      </p:sp>
      <p:sp>
        <p:nvSpPr>
          <p:cNvPr id="56340" name="Text Box 20">
            <a:extLst>
              <a:ext uri="{FF2B5EF4-FFF2-40B4-BE49-F238E27FC236}">
                <a16:creationId xmlns:a16="http://schemas.microsoft.com/office/drawing/2014/main" id="{BB25C06A-AE55-5E48-8B2C-375005976D72}"/>
              </a:ext>
            </a:extLst>
          </p:cNvPr>
          <p:cNvSpPr txBox="1">
            <a:spLocks noChangeArrowheads="1"/>
          </p:cNvSpPr>
          <p:nvPr/>
        </p:nvSpPr>
        <p:spPr bwMode="auto">
          <a:xfrm>
            <a:off x="7772400" y="22860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D</a:t>
            </a:r>
          </a:p>
        </p:txBody>
      </p:sp>
    </p:spTree>
    <p:extLst>
      <p:ext uri="{BB962C8B-B14F-4D97-AF65-F5344CB8AC3E}">
        <p14:creationId xmlns:p14="http://schemas.microsoft.com/office/powerpoint/2010/main" val="19243260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883442D-2820-0C4E-9FE9-1334D6BB20C3}"/>
              </a:ext>
            </a:extLst>
          </p:cNvPr>
          <p:cNvSpPr>
            <a:spLocks noGrp="1" noChangeArrowheads="1"/>
          </p:cNvSpPr>
          <p:nvPr>
            <p:ph type="title"/>
          </p:nvPr>
        </p:nvSpPr>
        <p:spPr/>
        <p:txBody>
          <a:bodyPr/>
          <a:lstStyle/>
          <a:p>
            <a:r>
              <a:rPr lang="en-US" altLang="en-US" dirty="0"/>
              <a:t>LDR Instruction: </a:t>
            </a:r>
            <a:r>
              <a:rPr lang="en-US" altLang="en-US" dirty="0">
                <a:solidFill>
                  <a:srgbClr val="C00000"/>
                </a:solidFill>
              </a:rPr>
              <a:t>STORE Result</a:t>
            </a:r>
          </a:p>
        </p:txBody>
      </p:sp>
      <p:sp>
        <p:nvSpPr>
          <p:cNvPr id="57347" name="Rectangle 3">
            <a:extLst>
              <a:ext uri="{FF2B5EF4-FFF2-40B4-BE49-F238E27FC236}">
                <a16:creationId xmlns:a16="http://schemas.microsoft.com/office/drawing/2014/main" id="{C704C048-DED7-4F47-BE3F-5D0305F7D534}"/>
              </a:ext>
            </a:extLst>
          </p:cNvPr>
          <p:cNvSpPr>
            <a:spLocks noGrp="1" noChangeArrowheads="1"/>
          </p:cNvSpPr>
          <p:nvPr>
            <p:ph type="body" idx="1"/>
          </p:nvPr>
        </p:nvSpPr>
        <p:spPr>
          <a:xfrm>
            <a:off x="457200" y="1371600"/>
            <a:ext cx="6858001" cy="4754563"/>
          </a:xfrm>
        </p:spPr>
        <p:txBody>
          <a:bodyPr/>
          <a:lstStyle/>
          <a:p>
            <a:r>
              <a:rPr lang="en-US" altLang="en-US" dirty="0">
                <a:ea typeface="ＭＳ Ｐゴシック" panose="020B0600070205080204" pitchFamily="34" charset="-128"/>
              </a:rPr>
              <a:t>The STORE RESULT phase </a:t>
            </a:r>
            <a:r>
              <a:rPr lang="en-US" altLang="en-US" dirty="0">
                <a:solidFill>
                  <a:srgbClr val="C00000"/>
                </a:solidFill>
                <a:ea typeface="ＭＳ Ｐゴシック" panose="020B0600070205080204" pitchFamily="34" charset="-128"/>
              </a:rPr>
              <a:t>writes to the designated destination register</a:t>
            </a:r>
          </a:p>
          <a:p>
            <a:pPr marL="0" indent="0">
              <a:buNone/>
            </a:pPr>
            <a:endParaRPr lang="en-US" altLang="en-US" dirty="0"/>
          </a:p>
          <a:p>
            <a:pPr marL="0" indent="0">
              <a:buNone/>
            </a:pPr>
            <a:endParaRPr lang="en-US" dirty="0">
              <a:latin typeface="Courier" charset="0"/>
              <a:ea typeface="Courier" charset="0"/>
              <a:cs typeface="Courier" charset="0"/>
            </a:endParaRPr>
          </a:p>
          <a:p>
            <a:endParaRPr lang="de-CH" dirty="0">
              <a:latin typeface="Courier" charset="0"/>
              <a:ea typeface="Courier" charset="0"/>
              <a:cs typeface="Courier" charset="0"/>
            </a:endParaRPr>
          </a:p>
        </p:txBody>
      </p:sp>
      <p:sp>
        <p:nvSpPr>
          <p:cNvPr id="57349" name="Line 5">
            <a:extLst>
              <a:ext uri="{FF2B5EF4-FFF2-40B4-BE49-F238E27FC236}">
                <a16:creationId xmlns:a16="http://schemas.microsoft.com/office/drawing/2014/main" id="{875A6CB8-8C33-B948-A620-9E97DD311502}"/>
              </a:ext>
            </a:extLst>
          </p:cNvPr>
          <p:cNvSpPr>
            <a:spLocks noChangeShapeType="1"/>
          </p:cNvSpPr>
          <p:nvPr/>
        </p:nvSpPr>
        <p:spPr bwMode="auto">
          <a:xfrm>
            <a:off x="8077200" y="19050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0" name="Line 6">
            <a:extLst>
              <a:ext uri="{FF2B5EF4-FFF2-40B4-BE49-F238E27FC236}">
                <a16:creationId xmlns:a16="http://schemas.microsoft.com/office/drawing/2014/main" id="{71A1FA97-8C9A-D543-9986-8E9977F2ACA3}"/>
              </a:ext>
            </a:extLst>
          </p:cNvPr>
          <p:cNvSpPr>
            <a:spLocks noChangeShapeType="1"/>
          </p:cNvSpPr>
          <p:nvPr/>
        </p:nvSpPr>
        <p:spPr bwMode="auto">
          <a:xfrm>
            <a:off x="8101013" y="27432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1" name="Line 7">
            <a:extLst>
              <a:ext uri="{FF2B5EF4-FFF2-40B4-BE49-F238E27FC236}">
                <a16:creationId xmlns:a16="http://schemas.microsoft.com/office/drawing/2014/main" id="{44405436-95CF-F549-B9D3-CB6494DE1E81}"/>
              </a:ext>
            </a:extLst>
          </p:cNvPr>
          <p:cNvSpPr>
            <a:spLocks noChangeShapeType="1"/>
          </p:cNvSpPr>
          <p:nvPr/>
        </p:nvSpPr>
        <p:spPr bwMode="auto">
          <a:xfrm>
            <a:off x="8077200" y="35814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2" name="Line 8">
            <a:extLst>
              <a:ext uri="{FF2B5EF4-FFF2-40B4-BE49-F238E27FC236}">
                <a16:creationId xmlns:a16="http://schemas.microsoft.com/office/drawing/2014/main" id="{F6CC785D-4413-4E4A-B8F9-1D85FCDCD086}"/>
              </a:ext>
            </a:extLst>
          </p:cNvPr>
          <p:cNvSpPr>
            <a:spLocks noChangeShapeType="1"/>
          </p:cNvSpPr>
          <p:nvPr/>
        </p:nvSpPr>
        <p:spPr bwMode="auto">
          <a:xfrm>
            <a:off x="8056563" y="44196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3" name="Line 9">
            <a:extLst>
              <a:ext uri="{FF2B5EF4-FFF2-40B4-BE49-F238E27FC236}">
                <a16:creationId xmlns:a16="http://schemas.microsoft.com/office/drawing/2014/main" id="{60CDF15C-A93D-9444-ADA5-16E84F700029}"/>
              </a:ext>
            </a:extLst>
          </p:cNvPr>
          <p:cNvSpPr>
            <a:spLocks noChangeShapeType="1"/>
          </p:cNvSpPr>
          <p:nvPr/>
        </p:nvSpPr>
        <p:spPr bwMode="auto">
          <a:xfrm>
            <a:off x="8070850" y="5257800"/>
            <a:ext cx="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4" name="Text Box 10">
            <a:extLst>
              <a:ext uri="{FF2B5EF4-FFF2-40B4-BE49-F238E27FC236}">
                <a16:creationId xmlns:a16="http://schemas.microsoft.com/office/drawing/2014/main" id="{FFF6F9E9-DF0B-C44B-90F1-FEF34EE9CE82}"/>
              </a:ext>
            </a:extLst>
          </p:cNvPr>
          <p:cNvSpPr txBox="1">
            <a:spLocks noChangeArrowheads="1"/>
          </p:cNvSpPr>
          <p:nvPr/>
        </p:nvSpPr>
        <p:spPr bwMode="auto">
          <a:xfrm>
            <a:off x="7772400" y="31242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EA</a:t>
            </a:r>
          </a:p>
        </p:txBody>
      </p:sp>
      <p:sp>
        <p:nvSpPr>
          <p:cNvPr id="57355" name="Text Box 11">
            <a:extLst>
              <a:ext uri="{FF2B5EF4-FFF2-40B4-BE49-F238E27FC236}">
                <a16:creationId xmlns:a16="http://schemas.microsoft.com/office/drawing/2014/main" id="{224EACE3-DD03-CA4E-AA51-7FABE104D048}"/>
              </a:ext>
            </a:extLst>
          </p:cNvPr>
          <p:cNvSpPr txBox="1">
            <a:spLocks noChangeArrowheads="1"/>
          </p:cNvSpPr>
          <p:nvPr/>
        </p:nvSpPr>
        <p:spPr bwMode="auto">
          <a:xfrm>
            <a:off x="7772400" y="39624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OP</a:t>
            </a:r>
          </a:p>
        </p:txBody>
      </p:sp>
      <p:sp>
        <p:nvSpPr>
          <p:cNvPr id="57356" name="Text Box 12">
            <a:extLst>
              <a:ext uri="{FF2B5EF4-FFF2-40B4-BE49-F238E27FC236}">
                <a16:creationId xmlns:a16="http://schemas.microsoft.com/office/drawing/2014/main" id="{CDBED3F5-C99C-334E-BB5B-924D91E8101C}"/>
              </a:ext>
            </a:extLst>
          </p:cNvPr>
          <p:cNvSpPr txBox="1">
            <a:spLocks noChangeArrowheads="1"/>
          </p:cNvSpPr>
          <p:nvPr/>
        </p:nvSpPr>
        <p:spPr bwMode="auto">
          <a:xfrm>
            <a:off x="7772400" y="48006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EX</a:t>
            </a:r>
          </a:p>
        </p:txBody>
      </p:sp>
      <p:sp>
        <p:nvSpPr>
          <p:cNvPr id="57357" name="Line 13">
            <a:extLst>
              <a:ext uri="{FF2B5EF4-FFF2-40B4-BE49-F238E27FC236}">
                <a16:creationId xmlns:a16="http://schemas.microsoft.com/office/drawing/2014/main" id="{E39C11F7-B609-CD4E-9FB4-A86E392778A0}"/>
              </a:ext>
            </a:extLst>
          </p:cNvPr>
          <p:cNvSpPr>
            <a:spLocks noChangeShapeType="1"/>
          </p:cNvSpPr>
          <p:nvPr/>
        </p:nvSpPr>
        <p:spPr bwMode="auto">
          <a:xfrm>
            <a:off x="8077200" y="6096000"/>
            <a:ext cx="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8" name="Line 14">
            <a:extLst>
              <a:ext uri="{FF2B5EF4-FFF2-40B4-BE49-F238E27FC236}">
                <a16:creationId xmlns:a16="http://schemas.microsoft.com/office/drawing/2014/main" id="{EC706131-A946-7B42-99D0-8440615535D1}"/>
              </a:ext>
            </a:extLst>
          </p:cNvPr>
          <p:cNvSpPr>
            <a:spLocks noChangeShapeType="1"/>
          </p:cNvSpPr>
          <p:nvPr/>
        </p:nvSpPr>
        <p:spPr bwMode="auto">
          <a:xfrm flipH="1">
            <a:off x="7543800" y="6400800"/>
            <a:ext cx="533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9" name="Line 15">
            <a:extLst>
              <a:ext uri="{FF2B5EF4-FFF2-40B4-BE49-F238E27FC236}">
                <a16:creationId xmlns:a16="http://schemas.microsoft.com/office/drawing/2014/main" id="{43ADD320-271D-AC40-95BC-1E59C20320B4}"/>
              </a:ext>
            </a:extLst>
          </p:cNvPr>
          <p:cNvSpPr>
            <a:spLocks noChangeShapeType="1"/>
          </p:cNvSpPr>
          <p:nvPr/>
        </p:nvSpPr>
        <p:spPr bwMode="auto">
          <a:xfrm flipV="1">
            <a:off x="7543800" y="1143000"/>
            <a:ext cx="0" cy="5257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0" name="Line 16">
            <a:extLst>
              <a:ext uri="{FF2B5EF4-FFF2-40B4-BE49-F238E27FC236}">
                <a16:creationId xmlns:a16="http://schemas.microsoft.com/office/drawing/2014/main" id="{3E9C6F24-56E7-0944-985E-C9D7A1AD2303}"/>
              </a:ext>
            </a:extLst>
          </p:cNvPr>
          <p:cNvSpPr>
            <a:spLocks noChangeShapeType="1"/>
          </p:cNvSpPr>
          <p:nvPr/>
        </p:nvSpPr>
        <p:spPr bwMode="auto">
          <a:xfrm>
            <a:off x="7543800" y="1143000"/>
            <a:ext cx="5334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1" name="Line 17">
            <a:extLst>
              <a:ext uri="{FF2B5EF4-FFF2-40B4-BE49-F238E27FC236}">
                <a16:creationId xmlns:a16="http://schemas.microsoft.com/office/drawing/2014/main" id="{D226940B-85ED-2A46-B5D2-79899A2B4F9C}"/>
              </a:ext>
            </a:extLst>
          </p:cNvPr>
          <p:cNvSpPr>
            <a:spLocks noChangeShapeType="1"/>
          </p:cNvSpPr>
          <p:nvPr/>
        </p:nvSpPr>
        <p:spPr bwMode="auto">
          <a:xfrm>
            <a:off x="8077200" y="1143000"/>
            <a:ext cx="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2" name="Text Box 18">
            <a:extLst>
              <a:ext uri="{FF2B5EF4-FFF2-40B4-BE49-F238E27FC236}">
                <a16:creationId xmlns:a16="http://schemas.microsoft.com/office/drawing/2014/main" id="{CBA7415A-17EE-C345-BD64-F02CA8FCDE71}"/>
              </a:ext>
            </a:extLst>
          </p:cNvPr>
          <p:cNvSpPr txBox="1">
            <a:spLocks noChangeArrowheads="1"/>
          </p:cNvSpPr>
          <p:nvPr/>
        </p:nvSpPr>
        <p:spPr bwMode="auto">
          <a:xfrm>
            <a:off x="7772400" y="5638800"/>
            <a:ext cx="685800" cy="466725"/>
          </a:xfrm>
          <a:prstGeom prst="rect">
            <a:avLst/>
          </a:prstGeom>
          <a:solidFill>
            <a:schemeClr val="accent2"/>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b="1">
                <a:solidFill>
                  <a:schemeClr val="bg1"/>
                </a:solidFill>
              </a:rPr>
              <a:t>S</a:t>
            </a:r>
          </a:p>
        </p:txBody>
      </p:sp>
      <p:sp>
        <p:nvSpPr>
          <p:cNvPr id="57363" name="Text Box 19">
            <a:extLst>
              <a:ext uri="{FF2B5EF4-FFF2-40B4-BE49-F238E27FC236}">
                <a16:creationId xmlns:a16="http://schemas.microsoft.com/office/drawing/2014/main" id="{CF4E1547-103F-8945-8AC0-55C68F763AEB}"/>
              </a:ext>
            </a:extLst>
          </p:cNvPr>
          <p:cNvSpPr txBox="1">
            <a:spLocks noChangeArrowheads="1"/>
          </p:cNvSpPr>
          <p:nvPr/>
        </p:nvSpPr>
        <p:spPr bwMode="auto">
          <a:xfrm>
            <a:off x="7772400" y="14478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F</a:t>
            </a:r>
          </a:p>
        </p:txBody>
      </p:sp>
      <p:sp>
        <p:nvSpPr>
          <p:cNvPr id="57364" name="Text Box 20">
            <a:extLst>
              <a:ext uri="{FF2B5EF4-FFF2-40B4-BE49-F238E27FC236}">
                <a16:creationId xmlns:a16="http://schemas.microsoft.com/office/drawing/2014/main" id="{BD697BF4-40FB-9146-9CDD-5C24E66C4FCE}"/>
              </a:ext>
            </a:extLst>
          </p:cNvPr>
          <p:cNvSpPr txBox="1">
            <a:spLocks noChangeArrowheads="1"/>
          </p:cNvSpPr>
          <p:nvPr/>
        </p:nvSpPr>
        <p:spPr bwMode="auto">
          <a:xfrm>
            <a:off x="7772400" y="2286000"/>
            <a:ext cx="685800" cy="466725"/>
          </a:xfrm>
          <a:prstGeom prst="rect">
            <a:avLst/>
          </a:prstGeom>
          <a:solidFill>
            <a:schemeClr val="bg1"/>
          </a:solidFill>
          <a:ln w="9525">
            <a:solidFill>
              <a:schemeClr val="accent2"/>
            </a:solidFill>
            <a:miter lim="800000"/>
            <a:headEnd/>
            <a:tailEnd/>
          </a:ln>
          <a:effectLst>
            <a:outerShdw dist="35921" dir="2700000" algn="ctr" rotWithShape="0">
              <a:srgbClr val="336699"/>
            </a:outerShdw>
          </a:effectLst>
        </p:spPr>
        <p:txBody>
          <a:bodyPr>
            <a:spAutoFit/>
          </a:bodyPr>
          <a:lstStyle/>
          <a:p>
            <a:r>
              <a:rPr lang="en-US" altLang="en-US">
                <a:solidFill>
                  <a:schemeClr val="accent2"/>
                </a:solidFill>
              </a:rPr>
              <a:t>D</a:t>
            </a:r>
          </a:p>
        </p:txBody>
      </p:sp>
      <p:sp>
        <p:nvSpPr>
          <p:cNvPr id="21" name="Content Placeholder 5">
            <a:extLst>
              <a:ext uri="{FF2B5EF4-FFF2-40B4-BE49-F238E27FC236}">
                <a16:creationId xmlns:a16="http://schemas.microsoft.com/office/drawing/2014/main" id="{88ECF2D4-8343-7E4A-B585-8783EAC8212E}"/>
              </a:ext>
            </a:extLst>
          </p:cNvPr>
          <p:cNvSpPr txBox="1">
            <a:spLocks/>
          </p:cNvSpPr>
          <p:nvPr/>
        </p:nvSpPr>
        <p:spPr bwMode="auto">
          <a:xfrm>
            <a:off x="971600" y="5076825"/>
            <a:ext cx="3870325" cy="381000"/>
          </a:xfrm>
          <a:prstGeom prst="rect">
            <a:avLst/>
          </a:prstGeom>
          <a:solidFill>
            <a:schemeClr val="accent1">
              <a:lumMod val="20000"/>
              <a:lumOff val="80000"/>
            </a:schemeClr>
          </a:solidFill>
          <a:ln w="12700">
            <a:solidFill>
              <a:schemeClr val="accent1"/>
            </a:solidFill>
            <a:miter lim="800000"/>
            <a:headEnd/>
            <a:tailEnd/>
          </a:ln>
        </p:spPr>
        <p:txBody>
          <a:bodyPr/>
          <a:lstStyle>
            <a:defPPr>
              <a:defRPr lang="en-US"/>
            </a:defPPr>
            <a:lvl1pPr marL="0" indent="0">
              <a:spcBef>
                <a:spcPct val="20000"/>
              </a:spcBef>
              <a:buClr>
                <a:schemeClr val="accent1"/>
              </a:buClr>
              <a:buSzPct val="65000"/>
              <a:buFont typeface="Wingdings" charset="2"/>
              <a:buNone/>
              <a:defRPr sz="2000" kern="0">
                <a:latin typeface="+mn-lt"/>
                <a:ea typeface="ＭＳ Ｐゴシック" charset="0"/>
                <a:cs typeface="ＭＳ Ｐゴシック" charset="0"/>
              </a:defRPr>
            </a:lvl1pPr>
            <a:lvl2pPr marL="669925" indent="-325438">
              <a:spcBef>
                <a:spcPct val="20000"/>
              </a:spcBef>
              <a:buClr>
                <a:schemeClr val="accent2"/>
              </a:buClr>
              <a:buSzPct val="60000"/>
              <a:buFont typeface="Wingdings" charset="2"/>
              <a:buChar char="q"/>
              <a:defRPr sz="2200">
                <a:latin typeface="+mn-lt"/>
                <a:ea typeface="ＭＳ Ｐゴシック" pitchFamily="-106" charset="-128"/>
              </a:defRPr>
            </a:lvl2pPr>
            <a:lvl3pPr marL="1022350" indent="-350838">
              <a:spcBef>
                <a:spcPct val="20000"/>
              </a:spcBef>
              <a:buClr>
                <a:schemeClr val="accent1"/>
              </a:buClr>
              <a:buSzPct val="65000"/>
              <a:buFont typeface="Wingdings" charset="2"/>
              <a:buChar char="n"/>
              <a:defRPr sz="2000">
                <a:latin typeface="+mn-lt"/>
                <a:ea typeface="ＭＳ Ｐゴシック" pitchFamily="-106" charset="-128"/>
              </a:defRPr>
            </a:lvl3pPr>
            <a:lvl4pPr marL="1339850" indent="-315913">
              <a:spcBef>
                <a:spcPct val="20000"/>
              </a:spcBef>
              <a:buClr>
                <a:schemeClr val="accent2"/>
              </a:buClr>
              <a:buSzPct val="70000"/>
              <a:buFont typeface="Wingdings" charset="2"/>
              <a:buChar char="q"/>
              <a:defRPr>
                <a:latin typeface="+mn-lt"/>
                <a:ea typeface="ＭＳ Ｐゴシック" pitchFamily="-106" charset="-128"/>
              </a:defRPr>
            </a:lvl4pPr>
            <a:lvl5pPr marL="1681163" indent="-339725">
              <a:spcBef>
                <a:spcPct val="20000"/>
              </a:spcBef>
              <a:buClr>
                <a:schemeClr val="accent1"/>
              </a:buClr>
              <a:buSzPct val="75000"/>
              <a:buFont typeface="Wingdings" charset="2"/>
              <a:buChar char="§"/>
              <a:defRPr sz="1600">
                <a:latin typeface="+mn-lt"/>
                <a:ea typeface="ＭＳ Ｐゴシック" pitchFamily="-106" charset="-128"/>
              </a:defRPr>
            </a:lvl5pPr>
            <a:lvl6pPr marL="2138363" indent="-339725" fontAlgn="base">
              <a:spcBef>
                <a:spcPct val="20000"/>
              </a:spcBef>
              <a:spcAft>
                <a:spcPct val="0"/>
              </a:spcAft>
              <a:buClr>
                <a:schemeClr val="accent1"/>
              </a:buClr>
              <a:buSzPct val="75000"/>
              <a:buFont typeface="Wingdings" pitchFamily="2" charset="2"/>
              <a:buChar char="§"/>
              <a:defRPr sz="1600">
                <a:latin typeface="+mn-lt"/>
              </a:defRPr>
            </a:lvl6pPr>
            <a:lvl7pPr marL="2595563" indent="-339725" fontAlgn="base">
              <a:spcBef>
                <a:spcPct val="20000"/>
              </a:spcBef>
              <a:spcAft>
                <a:spcPct val="0"/>
              </a:spcAft>
              <a:buClr>
                <a:schemeClr val="accent1"/>
              </a:buClr>
              <a:buSzPct val="75000"/>
              <a:buFont typeface="Wingdings" pitchFamily="2" charset="2"/>
              <a:buChar char="§"/>
              <a:defRPr sz="1600">
                <a:latin typeface="+mn-lt"/>
              </a:defRPr>
            </a:lvl7pPr>
            <a:lvl8pPr marL="3052763" indent="-339725" fontAlgn="base">
              <a:spcBef>
                <a:spcPct val="20000"/>
              </a:spcBef>
              <a:spcAft>
                <a:spcPct val="0"/>
              </a:spcAft>
              <a:buClr>
                <a:schemeClr val="accent1"/>
              </a:buClr>
              <a:buSzPct val="75000"/>
              <a:buFont typeface="Wingdings" pitchFamily="2" charset="2"/>
              <a:buChar char="§"/>
              <a:defRPr sz="1600">
                <a:latin typeface="+mn-lt"/>
              </a:defRPr>
            </a:lvl8pPr>
            <a:lvl9pPr marL="3509963" indent="-339725" fontAlgn="base">
              <a:spcBef>
                <a:spcPct val="20000"/>
              </a:spcBef>
              <a:spcAft>
                <a:spcPct val="0"/>
              </a:spcAft>
              <a:buClr>
                <a:schemeClr val="accent1"/>
              </a:buClr>
              <a:buSzPct val="75000"/>
              <a:buFont typeface="Wingdings" pitchFamily="2" charset="2"/>
              <a:buChar char="§"/>
              <a:defRPr sz="1600">
                <a:latin typeface="+mn-lt"/>
              </a:defRPr>
            </a:lvl9pPr>
          </a:lstStyle>
          <a:p>
            <a:pPr>
              <a:defRPr/>
            </a:pPr>
            <a:r>
              <a:rPr lang="de-CH" dirty="0">
                <a:latin typeface="Calibri" panose="020F0502020204030204" pitchFamily="34" charset="0"/>
                <a:ea typeface="Courier" charset="0"/>
                <a:cs typeface="Calibri" panose="020F0502020204030204" pitchFamily="34" charset="0"/>
              </a:rPr>
              <a:t>LDR  R3, R0, #2</a:t>
            </a:r>
          </a:p>
        </p:txBody>
      </p:sp>
      <p:pic>
        <p:nvPicPr>
          <p:cNvPr id="22" name="Picture 21">
            <a:extLst>
              <a:ext uri="{FF2B5EF4-FFF2-40B4-BE49-F238E27FC236}">
                <a16:creationId xmlns:a16="http://schemas.microsoft.com/office/drawing/2014/main" id="{3B0E670A-DB48-D941-AB14-CB5220C3259C}"/>
              </a:ext>
            </a:extLst>
          </p:cNvPr>
          <p:cNvPicPr>
            <a:picLocks noChangeAspect="1"/>
          </p:cNvPicPr>
          <p:nvPr/>
        </p:nvPicPr>
        <p:blipFill>
          <a:blip r:embed="rId2"/>
          <a:stretch>
            <a:fillRect/>
          </a:stretch>
        </p:blipFill>
        <p:spPr>
          <a:xfrm>
            <a:off x="1591526" y="2933700"/>
            <a:ext cx="2764449" cy="1273440"/>
          </a:xfrm>
          <a:prstGeom prst="rect">
            <a:avLst/>
          </a:prstGeom>
        </p:spPr>
      </p:pic>
      <p:sp>
        <p:nvSpPr>
          <p:cNvPr id="2" name="TextBox 1">
            <a:extLst>
              <a:ext uri="{FF2B5EF4-FFF2-40B4-BE49-F238E27FC236}">
                <a16:creationId xmlns:a16="http://schemas.microsoft.com/office/drawing/2014/main" id="{4BC42733-A960-BB47-9631-DBED5CEA07D6}"/>
              </a:ext>
            </a:extLst>
          </p:cNvPr>
          <p:cNvSpPr txBox="1"/>
          <p:nvPr/>
        </p:nvSpPr>
        <p:spPr>
          <a:xfrm>
            <a:off x="683568" y="4453973"/>
            <a:ext cx="1269899" cy="461665"/>
          </a:xfrm>
          <a:prstGeom prst="rect">
            <a:avLst/>
          </a:prstGeom>
          <a:noFill/>
        </p:spPr>
        <p:txBody>
          <a:bodyPr wrap="none" rtlCol="0">
            <a:spAutoFit/>
          </a:bodyPr>
          <a:lstStyle/>
          <a:p>
            <a:r>
              <a:rPr lang="en-US" dirty="0">
                <a:latin typeface="Calibri" pitchFamily="34" charset="0"/>
              </a:rPr>
              <a:t>Example</a:t>
            </a:r>
          </a:p>
        </p:txBody>
      </p:sp>
    </p:spTree>
    <p:extLst>
      <p:ext uri="{BB962C8B-B14F-4D97-AF65-F5344CB8AC3E}">
        <p14:creationId xmlns:p14="http://schemas.microsoft.com/office/powerpoint/2010/main" val="62168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a:extLst>
              <a:ext uri="{FF2B5EF4-FFF2-40B4-BE49-F238E27FC236}">
                <a16:creationId xmlns:a16="http://schemas.microsoft.com/office/drawing/2014/main" id="{F8E107AF-A060-2546-B7F5-F31058E145C2}"/>
              </a:ext>
            </a:extLst>
          </p:cNvPr>
          <p:cNvSpPr>
            <a:spLocks noGrp="1" noChangeArrowheads="1"/>
          </p:cNvSpPr>
          <p:nvPr>
            <p:ph type="title"/>
          </p:nvPr>
        </p:nvSpPr>
        <p:spPr/>
        <p:txBody>
          <a:bodyPr anchor="ctr"/>
          <a:lstStyle/>
          <a:p>
            <a:r>
              <a:rPr lang="en-US" altLang="en-US" sz="3200" dirty="0">
                <a:ea typeface="ＭＳ Ｐゴシック" panose="020B0600070205080204" pitchFamily="34" charset="-128"/>
              </a:rPr>
              <a:t>LDR instruction: </a:t>
            </a:r>
            <a:r>
              <a:rPr lang="en-US" altLang="en-US" sz="3200" dirty="0">
                <a:solidFill>
                  <a:srgbClr val="FF0000"/>
                </a:solidFill>
                <a:ea typeface="ＭＳ Ｐゴシック" panose="020B0600070205080204" pitchFamily="34" charset="-128"/>
              </a:rPr>
              <a:t>Store Result</a:t>
            </a:r>
          </a:p>
        </p:txBody>
      </p:sp>
      <p:grpSp>
        <p:nvGrpSpPr>
          <p:cNvPr id="126979" name="Group 6">
            <a:extLst>
              <a:ext uri="{FF2B5EF4-FFF2-40B4-BE49-F238E27FC236}">
                <a16:creationId xmlns:a16="http://schemas.microsoft.com/office/drawing/2014/main" id="{EF12BA79-44C7-F042-9E60-46811244F406}"/>
              </a:ext>
            </a:extLst>
          </p:cNvPr>
          <p:cNvGrpSpPr>
            <a:grpSpLocks/>
          </p:cNvGrpSpPr>
          <p:nvPr/>
        </p:nvGrpSpPr>
        <p:grpSpPr bwMode="auto">
          <a:xfrm>
            <a:off x="2185988" y="914400"/>
            <a:ext cx="4772025" cy="5943600"/>
            <a:chOff x="2185616" y="914400"/>
            <a:chExt cx="4772768" cy="5943600"/>
          </a:xfrm>
        </p:grpSpPr>
        <p:pic>
          <p:nvPicPr>
            <p:cNvPr id="126984" name="Picture 2">
              <a:extLst>
                <a:ext uri="{FF2B5EF4-FFF2-40B4-BE49-F238E27FC236}">
                  <a16:creationId xmlns:a16="http://schemas.microsoft.com/office/drawing/2014/main" id="{C17C8EB3-7570-B141-BF48-85C36072DF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85616" y="914400"/>
              <a:ext cx="477276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5" name="Rectangle 4">
              <a:extLst>
                <a:ext uri="{FF2B5EF4-FFF2-40B4-BE49-F238E27FC236}">
                  <a16:creationId xmlns:a16="http://schemas.microsoft.com/office/drawing/2014/main" id="{E85E8C13-08FC-CF42-A49E-4E1AC1DC3764}"/>
                </a:ext>
              </a:extLst>
            </p:cNvPr>
            <p:cNvSpPr>
              <a:spLocks noChangeArrowheads="1"/>
            </p:cNvSpPr>
            <p:nvPr/>
          </p:nvSpPr>
          <p:spPr bwMode="auto">
            <a:xfrm>
              <a:off x="3276600" y="1600200"/>
              <a:ext cx="1905000" cy="2819400"/>
            </a:xfrm>
            <a:prstGeom prst="rect">
              <a:avLst/>
            </a:prstGeom>
            <a:solidFill>
              <a:srgbClr val="FF000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6986" name="Rectangle 9">
              <a:extLst>
                <a:ext uri="{FF2B5EF4-FFF2-40B4-BE49-F238E27FC236}">
                  <a16:creationId xmlns:a16="http://schemas.microsoft.com/office/drawing/2014/main" id="{2A585057-1CBD-9D4C-AEF7-2161CCDD0AC0}"/>
                </a:ext>
              </a:extLst>
            </p:cNvPr>
            <p:cNvSpPr>
              <a:spLocks noChangeArrowheads="1"/>
            </p:cNvSpPr>
            <p:nvPr/>
          </p:nvSpPr>
          <p:spPr bwMode="auto">
            <a:xfrm>
              <a:off x="5181600" y="1600200"/>
              <a:ext cx="1600200" cy="2819400"/>
            </a:xfrm>
            <a:prstGeom prst="rect">
              <a:avLst/>
            </a:prstGeom>
            <a:solidFill>
              <a:srgbClr val="00B0F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6987" name="Rectangle 10">
              <a:extLst>
                <a:ext uri="{FF2B5EF4-FFF2-40B4-BE49-F238E27FC236}">
                  <a16:creationId xmlns:a16="http://schemas.microsoft.com/office/drawing/2014/main" id="{5DC4EBBA-370B-AF49-9C33-29DEE89FDA50}"/>
                </a:ext>
              </a:extLst>
            </p:cNvPr>
            <p:cNvSpPr>
              <a:spLocks noChangeArrowheads="1"/>
            </p:cNvSpPr>
            <p:nvPr/>
          </p:nvSpPr>
          <p:spPr bwMode="auto">
            <a:xfrm>
              <a:off x="3200400" y="5829300"/>
              <a:ext cx="914400" cy="647700"/>
            </a:xfrm>
            <a:prstGeom prst="rect">
              <a:avLst/>
            </a:prstGeom>
            <a:solidFill>
              <a:srgbClr val="00B05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 name="Rectangle 11">
              <a:extLst>
                <a:ext uri="{FF2B5EF4-FFF2-40B4-BE49-F238E27FC236}">
                  <a16:creationId xmlns:a16="http://schemas.microsoft.com/office/drawing/2014/main" id="{0B0E68B5-D2B3-EF47-9E53-088E94D6350D}"/>
                </a:ext>
              </a:extLst>
            </p:cNvPr>
            <p:cNvSpPr/>
            <p:nvPr/>
          </p:nvSpPr>
          <p:spPr bwMode="auto">
            <a:xfrm>
              <a:off x="4953059" y="5867400"/>
              <a:ext cx="914542" cy="609600"/>
            </a:xfrm>
            <a:prstGeom prst="rect">
              <a:avLst/>
            </a:prstGeom>
            <a:solidFill>
              <a:schemeClr val="accent1">
                <a:lumMod val="60000"/>
                <a:lumOff val="4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sp>
          <p:nvSpPr>
            <p:cNvPr id="13" name="Rectangle 12">
              <a:extLst>
                <a:ext uri="{FF2B5EF4-FFF2-40B4-BE49-F238E27FC236}">
                  <a16:creationId xmlns:a16="http://schemas.microsoft.com/office/drawing/2014/main" id="{4FD6933D-00C2-8D40-B60A-A8C6E31DF9D8}"/>
                </a:ext>
              </a:extLst>
            </p:cNvPr>
            <p:cNvSpPr/>
            <p:nvPr/>
          </p:nvSpPr>
          <p:spPr bwMode="auto">
            <a:xfrm>
              <a:off x="5943813" y="5892800"/>
              <a:ext cx="914542" cy="609600"/>
            </a:xfrm>
            <a:prstGeom prst="rect">
              <a:avLst/>
            </a:prstGeom>
            <a:solidFill>
              <a:schemeClr val="accent5">
                <a:lumMod val="5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grpSp>
      <p:sp>
        <p:nvSpPr>
          <p:cNvPr id="34" name="Oval 33">
            <a:extLst>
              <a:ext uri="{FF2B5EF4-FFF2-40B4-BE49-F238E27FC236}">
                <a16:creationId xmlns:a16="http://schemas.microsoft.com/office/drawing/2014/main" id="{69093F3B-31ED-CA47-BF1F-CA03A7DA18A9}"/>
              </a:ext>
            </a:extLst>
          </p:cNvPr>
          <p:cNvSpPr>
            <a:spLocks noChangeArrowheads="1"/>
          </p:cNvSpPr>
          <p:nvPr/>
        </p:nvSpPr>
        <p:spPr bwMode="auto">
          <a:xfrm>
            <a:off x="2814638" y="5664200"/>
            <a:ext cx="461962" cy="228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 name="Freeform 1">
            <a:extLst>
              <a:ext uri="{FF2B5EF4-FFF2-40B4-BE49-F238E27FC236}">
                <a16:creationId xmlns:a16="http://schemas.microsoft.com/office/drawing/2014/main" id="{9E199B16-329E-9A44-A437-CD748E9E4C21}"/>
              </a:ext>
            </a:extLst>
          </p:cNvPr>
          <p:cNvSpPr>
            <a:spLocks/>
          </p:cNvSpPr>
          <p:nvPr/>
        </p:nvSpPr>
        <p:spPr bwMode="auto">
          <a:xfrm>
            <a:off x="3044825" y="1098550"/>
            <a:ext cx="3716338" cy="4552950"/>
          </a:xfrm>
          <a:custGeom>
            <a:avLst/>
            <a:gdLst>
              <a:gd name="T0" fmla="*/ 0 w 3715966"/>
              <a:gd name="T1" fmla="*/ 4557010 h 4552544"/>
              <a:gd name="T2" fmla="*/ 9739 w 3715966"/>
              <a:gd name="T3" fmla="*/ 4031200 h 4552544"/>
              <a:gd name="T4" fmla="*/ 3720058 w 3715966"/>
              <a:gd name="T5" fmla="*/ 4070154 h 4552544"/>
              <a:gd name="T6" fmla="*/ 3700581 w 3715966"/>
              <a:gd name="T7" fmla="*/ 19477 h 4552544"/>
              <a:gd name="T8" fmla="*/ 3048113 w 3715966"/>
              <a:gd name="T9" fmla="*/ 0 h 4552544"/>
              <a:gd name="T10" fmla="*/ 3057852 w 3715966"/>
              <a:gd name="T11" fmla="*/ 720550 h 45525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15966" h="4552544">
                <a:moveTo>
                  <a:pt x="0" y="4552544"/>
                </a:moveTo>
                <a:lnTo>
                  <a:pt x="9728" y="4027251"/>
                </a:lnTo>
                <a:lnTo>
                  <a:pt x="3715966" y="4066161"/>
                </a:lnTo>
                <a:lnTo>
                  <a:pt x="3696511" y="19455"/>
                </a:lnTo>
                <a:lnTo>
                  <a:pt x="3044758" y="0"/>
                </a:lnTo>
                <a:lnTo>
                  <a:pt x="3054486" y="719846"/>
                </a:lnTo>
              </a:path>
            </a:pathLst>
          </a:custGeom>
          <a:noFill/>
          <a:ln w="25400" cap="flat" cmpd="sng">
            <a:solidFill>
              <a:srgbClr val="FF26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Rounded Rectangle 15">
            <a:extLst>
              <a:ext uri="{FF2B5EF4-FFF2-40B4-BE49-F238E27FC236}">
                <a16:creationId xmlns:a16="http://schemas.microsoft.com/office/drawing/2014/main" id="{ACCEA23A-3FA1-CF46-B255-F2BEA9B02B1C}"/>
              </a:ext>
            </a:extLst>
          </p:cNvPr>
          <p:cNvSpPr/>
          <p:nvPr/>
        </p:nvSpPr>
        <p:spPr>
          <a:xfrm>
            <a:off x="392113" y="1828800"/>
            <a:ext cx="2368550" cy="1042988"/>
          </a:xfrm>
          <a:prstGeom prst="roundRect">
            <a:avLst/>
          </a:prstGeom>
          <a:solidFill>
            <a:schemeClr val="accent1">
              <a:lumMod val="20000"/>
              <a:lumOff val="80000"/>
            </a:schemeClr>
          </a:solidFill>
          <a:ln w="50800">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200" dirty="0">
                <a:solidFill>
                  <a:schemeClr val="tx1"/>
                </a:solidFill>
              </a:rPr>
              <a:t>LDR loads </a:t>
            </a:r>
            <a:r>
              <a:rPr lang="en-US" sz="2200" dirty="0">
                <a:solidFill>
                  <a:srgbClr val="00B050"/>
                </a:solidFill>
              </a:rPr>
              <a:t>MDR into DR</a:t>
            </a:r>
          </a:p>
        </p:txBody>
      </p:sp>
      <p:sp>
        <p:nvSpPr>
          <p:cNvPr id="17" name="Oval 16">
            <a:extLst>
              <a:ext uri="{FF2B5EF4-FFF2-40B4-BE49-F238E27FC236}">
                <a16:creationId xmlns:a16="http://schemas.microsoft.com/office/drawing/2014/main" id="{8ED3E2DB-FDC9-8F4C-869E-7595D9307FF7}"/>
              </a:ext>
            </a:extLst>
          </p:cNvPr>
          <p:cNvSpPr>
            <a:spLocks noChangeArrowheads="1"/>
          </p:cNvSpPr>
          <p:nvPr/>
        </p:nvSpPr>
        <p:spPr bwMode="auto">
          <a:xfrm>
            <a:off x="5233988" y="2057400"/>
            <a:ext cx="461962" cy="228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Tree>
    <p:extLst>
      <p:ext uri="{BB962C8B-B14F-4D97-AF65-F5344CB8AC3E}">
        <p14:creationId xmlns:p14="http://schemas.microsoft.com/office/powerpoint/2010/main" val="2779377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6" grpId="0" animBg="1"/>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a:extLst>
              <a:ext uri="{FF2B5EF4-FFF2-40B4-BE49-F238E27FC236}">
                <a16:creationId xmlns:a16="http://schemas.microsoft.com/office/drawing/2014/main" id="{B9D3E474-83F9-324B-BFF0-55BC94936D13}"/>
              </a:ext>
            </a:extLst>
          </p:cNvPr>
          <p:cNvSpPr>
            <a:spLocks noGrp="1" noChangeArrowheads="1"/>
          </p:cNvSpPr>
          <p:nvPr>
            <p:ph type="title" idx="4294967295"/>
          </p:nvPr>
        </p:nvSpPr>
        <p:spPr>
          <a:xfrm>
            <a:off x="0" y="0"/>
            <a:ext cx="8610600" cy="901700"/>
          </a:xfrm>
        </p:spPr>
        <p:txBody>
          <a:bodyPr anchor="ctr"/>
          <a:lstStyle/>
          <a:p>
            <a:r>
              <a:rPr lang="en-US" altLang="en-US">
                <a:ea typeface="ＭＳ Ｐゴシック" panose="020B0600070205080204" pitchFamily="34" charset="-128"/>
              </a:rPr>
              <a:t>The Instruction Cycle</a:t>
            </a:r>
          </a:p>
        </p:txBody>
      </p:sp>
      <p:sp>
        <p:nvSpPr>
          <p:cNvPr id="129026" name="Content Placeholder 2">
            <a:extLst>
              <a:ext uri="{FF2B5EF4-FFF2-40B4-BE49-F238E27FC236}">
                <a16:creationId xmlns:a16="http://schemas.microsoft.com/office/drawing/2014/main" id="{E4570AB0-CC72-564E-B4D0-845B12A2E0C6}"/>
              </a:ext>
            </a:extLst>
          </p:cNvPr>
          <p:cNvSpPr>
            <a:spLocks noGrp="1" noChangeArrowheads="1"/>
          </p:cNvSpPr>
          <p:nvPr>
            <p:ph idx="4294967295"/>
          </p:nvPr>
        </p:nvSpPr>
        <p:spPr>
          <a:xfrm>
            <a:off x="2219614" y="2345456"/>
            <a:ext cx="4033837" cy="2965450"/>
          </a:xfrm>
        </p:spPr>
        <p:txBody>
          <a:bodyPr/>
          <a:lstStyle/>
          <a:p>
            <a:pPr lvl="1"/>
            <a:r>
              <a:rPr lang="en-US" altLang="en-US" sz="2400" dirty="0">
                <a:solidFill>
                  <a:srgbClr val="00B050"/>
                </a:solidFill>
                <a:latin typeface="Courier" pitchFamily="2" charset="0"/>
                <a:ea typeface="Courier" pitchFamily="2" charset="0"/>
                <a:cs typeface="Courier" pitchFamily="2" charset="0"/>
              </a:rPr>
              <a:t>FETCH</a:t>
            </a:r>
          </a:p>
          <a:p>
            <a:pPr lvl="1"/>
            <a:r>
              <a:rPr lang="en-US" altLang="en-US" sz="2400" dirty="0">
                <a:solidFill>
                  <a:srgbClr val="00B050"/>
                </a:solidFill>
                <a:latin typeface="Courier" pitchFamily="2" charset="0"/>
                <a:ea typeface="Courier" pitchFamily="2" charset="0"/>
                <a:cs typeface="Courier" pitchFamily="2" charset="0"/>
              </a:rPr>
              <a:t>DECODE</a:t>
            </a:r>
          </a:p>
          <a:p>
            <a:pPr lvl="1"/>
            <a:r>
              <a:rPr lang="en-US" altLang="en-US" sz="2400" dirty="0">
                <a:solidFill>
                  <a:srgbClr val="00B050"/>
                </a:solidFill>
                <a:latin typeface="Courier" pitchFamily="2" charset="0"/>
                <a:ea typeface="Courier" pitchFamily="2" charset="0"/>
                <a:cs typeface="Courier" pitchFamily="2" charset="0"/>
              </a:rPr>
              <a:t>EVALUATE ADDRESS</a:t>
            </a:r>
          </a:p>
          <a:p>
            <a:pPr lvl="1"/>
            <a:r>
              <a:rPr lang="en-US" altLang="en-US" sz="2400" dirty="0">
                <a:solidFill>
                  <a:srgbClr val="00B050"/>
                </a:solidFill>
                <a:latin typeface="Courier" pitchFamily="2" charset="0"/>
                <a:ea typeface="Courier" pitchFamily="2" charset="0"/>
                <a:cs typeface="Courier" pitchFamily="2" charset="0"/>
              </a:rPr>
              <a:t>FETCH OPERANDS</a:t>
            </a:r>
          </a:p>
          <a:p>
            <a:pPr lvl="1"/>
            <a:r>
              <a:rPr lang="en-US" altLang="en-US" sz="2400" dirty="0">
                <a:solidFill>
                  <a:srgbClr val="00B050"/>
                </a:solidFill>
                <a:latin typeface="Courier" pitchFamily="2" charset="0"/>
                <a:ea typeface="Courier" pitchFamily="2" charset="0"/>
                <a:cs typeface="Courier" pitchFamily="2" charset="0"/>
              </a:rPr>
              <a:t>EXECUTE</a:t>
            </a:r>
          </a:p>
          <a:p>
            <a:pPr lvl="1"/>
            <a:r>
              <a:rPr lang="en-US" altLang="en-US" sz="2400" dirty="0">
                <a:solidFill>
                  <a:srgbClr val="00B050"/>
                </a:solidFill>
                <a:latin typeface="Courier" pitchFamily="2" charset="0"/>
                <a:ea typeface="Courier" pitchFamily="2" charset="0"/>
                <a:cs typeface="Courier" pitchFamily="2" charset="0"/>
              </a:rPr>
              <a:t>STORE RESULT</a:t>
            </a:r>
          </a:p>
        </p:txBody>
      </p:sp>
      <p:sp>
        <p:nvSpPr>
          <p:cNvPr id="129028" name="Freeform 5">
            <a:extLst>
              <a:ext uri="{FF2B5EF4-FFF2-40B4-BE49-F238E27FC236}">
                <a16:creationId xmlns:a16="http://schemas.microsoft.com/office/drawing/2014/main" id="{3C17B1FD-8CCE-444C-96A9-82D407EE796D}"/>
              </a:ext>
            </a:extLst>
          </p:cNvPr>
          <p:cNvSpPr>
            <a:spLocks/>
          </p:cNvSpPr>
          <p:nvPr/>
        </p:nvSpPr>
        <p:spPr bwMode="auto">
          <a:xfrm>
            <a:off x="3860800" y="1768475"/>
            <a:ext cx="423863" cy="3487738"/>
          </a:xfrm>
          <a:custGeom>
            <a:avLst/>
            <a:gdLst>
              <a:gd name="T0" fmla="*/ 422644 w 423916"/>
              <a:gd name="T1" fmla="*/ 2984489 h 3486760"/>
              <a:gd name="T2" fmla="*/ 553 w 423916"/>
              <a:gd name="T3" fmla="*/ 1273 h 3486760"/>
              <a:gd name="T4" fmla="*/ 333104 w 423916"/>
              <a:gd name="T5" fmla="*/ 3294432 h 3486760"/>
              <a:gd name="T6" fmla="*/ 333104 w 423916"/>
              <a:gd name="T7" fmla="*/ 3204031 h 34867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3916" h="3486760">
                <a:moveTo>
                  <a:pt x="423916" y="2964468"/>
                </a:moveTo>
                <a:cubicBezTo>
                  <a:pt x="219718" y="1457215"/>
                  <a:pt x="15520" y="-50038"/>
                  <a:pt x="553" y="1273"/>
                </a:cubicBezTo>
                <a:cubicBezTo>
                  <a:pt x="-14414" y="52584"/>
                  <a:pt x="278519" y="2742121"/>
                  <a:pt x="334112" y="3272332"/>
                </a:cubicBezTo>
                <a:cubicBezTo>
                  <a:pt x="389705" y="3802543"/>
                  <a:pt x="334112" y="3182539"/>
                  <a:pt x="334112" y="3182539"/>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029" name="Freeform 1">
            <a:extLst>
              <a:ext uri="{FF2B5EF4-FFF2-40B4-BE49-F238E27FC236}">
                <a16:creationId xmlns:a16="http://schemas.microsoft.com/office/drawing/2014/main" id="{2E79DC12-1108-6841-953E-38300B8EB400}"/>
              </a:ext>
            </a:extLst>
          </p:cNvPr>
          <p:cNvSpPr>
            <a:spLocks/>
          </p:cNvSpPr>
          <p:nvPr/>
        </p:nvSpPr>
        <p:spPr bwMode="auto">
          <a:xfrm>
            <a:off x="1865313" y="4645025"/>
            <a:ext cx="2863850" cy="1147763"/>
          </a:xfrm>
          <a:custGeom>
            <a:avLst/>
            <a:gdLst>
              <a:gd name="T0" fmla="*/ 2863235 w 2863878"/>
              <a:gd name="T1" fmla="*/ 630976 h 1147614"/>
              <a:gd name="T2" fmla="*/ 2837318 w 2863878"/>
              <a:gd name="T3" fmla="*/ 721954 h 1147614"/>
              <a:gd name="T4" fmla="*/ 2811424 w 2863878"/>
              <a:gd name="T5" fmla="*/ 825921 h 1147614"/>
              <a:gd name="T6" fmla="*/ 2798465 w 2863878"/>
              <a:gd name="T7" fmla="*/ 864910 h 1147614"/>
              <a:gd name="T8" fmla="*/ 2772547 w 2863878"/>
              <a:gd name="T9" fmla="*/ 903899 h 1147614"/>
              <a:gd name="T10" fmla="*/ 2681859 w 2863878"/>
              <a:gd name="T11" fmla="*/ 955891 h 1147614"/>
              <a:gd name="T12" fmla="*/ 2604130 w 2863878"/>
              <a:gd name="T13" fmla="*/ 1007882 h 1147614"/>
              <a:gd name="T14" fmla="*/ 2565254 w 2863878"/>
              <a:gd name="T15" fmla="*/ 1033869 h 1147614"/>
              <a:gd name="T16" fmla="*/ 2539336 w 2863878"/>
              <a:gd name="T17" fmla="*/ 1059859 h 1147614"/>
              <a:gd name="T18" fmla="*/ 2500483 w 2863878"/>
              <a:gd name="T19" fmla="*/ 1072858 h 1147614"/>
              <a:gd name="T20" fmla="*/ 2357960 w 2863878"/>
              <a:gd name="T21" fmla="*/ 1098852 h 1147614"/>
              <a:gd name="T22" fmla="*/ 2241355 w 2863878"/>
              <a:gd name="T23" fmla="*/ 1137844 h 1147614"/>
              <a:gd name="T24" fmla="*/ 2059979 w 2863878"/>
              <a:gd name="T25" fmla="*/ 1150836 h 1147614"/>
              <a:gd name="T26" fmla="*/ 893945 w 2863878"/>
              <a:gd name="T27" fmla="*/ 1111847 h 1147614"/>
              <a:gd name="T28" fmla="*/ 829175 w 2863878"/>
              <a:gd name="T29" fmla="*/ 1085862 h 1147614"/>
              <a:gd name="T30" fmla="*/ 751445 w 2863878"/>
              <a:gd name="T31" fmla="*/ 1033869 h 1147614"/>
              <a:gd name="T32" fmla="*/ 673693 w 2863878"/>
              <a:gd name="T33" fmla="*/ 851913 h 1147614"/>
              <a:gd name="T34" fmla="*/ 479358 w 2863878"/>
              <a:gd name="T35" fmla="*/ 488002 h 1147614"/>
              <a:gd name="T36" fmla="*/ 297982 w 2863878"/>
              <a:gd name="T37" fmla="*/ 124098 h 1147614"/>
              <a:gd name="T38" fmla="*/ 233211 w 2863878"/>
              <a:gd name="T39" fmla="*/ 7131 h 1147614"/>
              <a:gd name="T40" fmla="*/ 297982 w 2863878"/>
              <a:gd name="T41" fmla="*/ 33116 h 1147614"/>
              <a:gd name="T42" fmla="*/ 375711 w 2863878"/>
              <a:gd name="T43" fmla="*/ 124098 h 1147614"/>
              <a:gd name="T44" fmla="*/ 194335 w 2863878"/>
              <a:gd name="T45" fmla="*/ 410024 h 1147614"/>
              <a:gd name="T46" fmla="*/ 0 w 2863878"/>
              <a:gd name="T47" fmla="*/ 436023 h 11476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863878" h="1147614">
                <a:moveTo>
                  <a:pt x="2863878" y="629090"/>
                </a:moveTo>
                <a:cubicBezTo>
                  <a:pt x="2855239" y="659325"/>
                  <a:pt x="2846064" y="689413"/>
                  <a:pt x="2837961" y="719796"/>
                </a:cubicBezTo>
                <a:cubicBezTo>
                  <a:pt x="2828783" y="754211"/>
                  <a:pt x="2823308" y="789670"/>
                  <a:pt x="2812044" y="823460"/>
                </a:cubicBezTo>
                <a:cubicBezTo>
                  <a:pt x="2807724" y="836418"/>
                  <a:pt x="2805194" y="850117"/>
                  <a:pt x="2799085" y="862334"/>
                </a:cubicBezTo>
                <a:cubicBezTo>
                  <a:pt x="2792120" y="876264"/>
                  <a:pt x="2784180" y="890196"/>
                  <a:pt x="2773167" y="901208"/>
                </a:cubicBezTo>
                <a:cubicBezTo>
                  <a:pt x="2750750" y="923623"/>
                  <a:pt x="2707869" y="937792"/>
                  <a:pt x="2682456" y="953039"/>
                </a:cubicBezTo>
                <a:cubicBezTo>
                  <a:pt x="2655746" y="969064"/>
                  <a:pt x="2630621" y="987594"/>
                  <a:pt x="2604704" y="1004871"/>
                </a:cubicBezTo>
                <a:cubicBezTo>
                  <a:pt x="2591745" y="1013510"/>
                  <a:pt x="2576841" y="1019775"/>
                  <a:pt x="2565828" y="1030787"/>
                </a:cubicBezTo>
                <a:cubicBezTo>
                  <a:pt x="2557189" y="1039426"/>
                  <a:pt x="2550386" y="1050417"/>
                  <a:pt x="2539910" y="1056703"/>
                </a:cubicBezTo>
                <a:cubicBezTo>
                  <a:pt x="2528197" y="1063730"/>
                  <a:pt x="2514286" y="1066348"/>
                  <a:pt x="2501034" y="1069661"/>
                </a:cubicBezTo>
                <a:cubicBezTo>
                  <a:pt x="2464809" y="1078717"/>
                  <a:pt x="2393151" y="1089800"/>
                  <a:pt x="2358488" y="1095577"/>
                </a:cubicBezTo>
                <a:cubicBezTo>
                  <a:pt x="2319612" y="1108535"/>
                  <a:pt x="2282233" y="1127430"/>
                  <a:pt x="2241860" y="1134451"/>
                </a:cubicBezTo>
                <a:cubicBezTo>
                  <a:pt x="2182128" y="1144839"/>
                  <a:pt x="2121055" y="1148575"/>
                  <a:pt x="2060438" y="1147409"/>
                </a:cubicBezTo>
                <a:cubicBezTo>
                  <a:pt x="1671532" y="1139930"/>
                  <a:pt x="1282914" y="1121493"/>
                  <a:pt x="894152" y="1108535"/>
                </a:cubicBezTo>
                <a:cubicBezTo>
                  <a:pt x="872554" y="1099896"/>
                  <a:pt x="849780" y="1093757"/>
                  <a:pt x="829359" y="1082619"/>
                </a:cubicBezTo>
                <a:cubicBezTo>
                  <a:pt x="802013" y="1067704"/>
                  <a:pt x="751606" y="1030787"/>
                  <a:pt x="751606" y="1030787"/>
                </a:cubicBezTo>
                <a:cubicBezTo>
                  <a:pt x="668400" y="919851"/>
                  <a:pt x="755002" y="1047726"/>
                  <a:pt x="673854" y="849376"/>
                </a:cubicBezTo>
                <a:cubicBezTo>
                  <a:pt x="628342" y="738129"/>
                  <a:pt x="531878" y="586800"/>
                  <a:pt x="479473" y="486553"/>
                </a:cubicBezTo>
                <a:cubicBezTo>
                  <a:pt x="416830" y="366721"/>
                  <a:pt x="359822" y="244014"/>
                  <a:pt x="298051" y="123730"/>
                </a:cubicBezTo>
                <a:cubicBezTo>
                  <a:pt x="277736" y="84171"/>
                  <a:pt x="233257" y="51579"/>
                  <a:pt x="233257" y="7108"/>
                </a:cubicBezTo>
                <a:cubicBezTo>
                  <a:pt x="233257" y="-16154"/>
                  <a:pt x="276453" y="24385"/>
                  <a:pt x="298051" y="33024"/>
                </a:cubicBezTo>
                <a:cubicBezTo>
                  <a:pt x="308470" y="43443"/>
                  <a:pt x="377465" y="108769"/>
                  <a:pt x="375803" y="123730"/>
                </a:cubicBezTo>
                <a:cubicBezTo>
                  <a:pt x="364135" y="228737"/>
                  <a:pt x="301799" y="364050"/>
                  <a:pt x="194381" y="408805"/>
                </a:cubicBezTo>
                <a:cubicBezTo>
                  <a:pt x="134042" y="433945"/>
                  <a:pt x="0" y="434721"/>
                  <a:pt x="0" y="434721"/>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030" name="Freeform 2">
            <a:extLst>
              <a:ext uri="{FF2B5EF4-FFF2-40B4-BE49-F238E27FC236}">
                <a16:creationId xmlns:a16="http://schemas.microsoft.com/office/drawing/2014/main" id="{ED875D6F-E5AA-7D4C-9F92-61BBC86A1EDB}"/>
              </a:ext>
            </a:extLst>
          </p:cNvPr>
          <p:cNvSpPr>
            <a:spLocks/>
          </p:cNvSpPr>
          <p:nvPr/>
        </p:nvSpPr>
        <p:spPr bwMode="auto">
          <a:xfrm>
            <a:off x="622300" y="4081463"/>
            <a:ext cx="3395663" cy="1341437"/>
          </a:xfrm>
          <a:custGeom>
            <a:avLst/>
            <a:gdLst>
              <a:gd name="T0" fmla="*/ 3406173 w 3395186"/>
              <a:gd name="T1" fmla="*/ 918037 h 1341563"/>
              <a:gd name="T2" fmla="*/ 2717141 w 3395186"/>
              <a:gd name="T3" fmla="*/ 1318860 h 1341563"/>
              <a:gd name="T4" fmla="*/ 2717141 w 3395186"/>
              <a:gd name="T5" fmla="*/ 1267143 h 1341563"/>
              <a:gd name="T6" fmla="*/ 2262116 w 3395186"/>
              <a:gd name="T7" fmla="*/ 1176622 h 1341563"/>
              <a:gd name="T8" fmla="*/ 1937100 w 3395186"/>
              <a:gd name="T9" fmla="*/ 1124905 h 1341563"/>
              <a:gd name="T10" fmla="*/ 0 w 3395186"/>
              <a:gd name="T11" fmla="*/ 0 h 13415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95186" h="1341563">
                <a:moveTo>
                  <a:pt x="3395186" y="920015"/>
                </a:moveTo>
                <a:cubicBezTo>
                  <a:pt x="3109014" y="1091708"/>
                  <a:pt x="2822842" y="1263401"/>
                  <a:pt x="2708373" y="1321712"/>
                </a:cubicBezTo>
                <a:cubicBezTo>
                  <a:pt x="2593904" y="1380023"/>
                  <a:pt x="2783965" y="1293636"/>
                  <a:pt x="2708373" y="1269880"/>
                </a:cubicBezTo>
                <a:cubicBezTo>
                  <a:pt x="2632781" y="1246124"/>
                  <a:pt x="2384405" y="1202931"/>
                  <a:pt x="2254818" y="1179175"/>
                </a:cubicBezTo>
                <a:cubicBezTo>
                  <a:pt x="2125231" y="1155419"/>
                  <a:pt x="2306653" y="1323872"/>
                  <a:pt x="1930850" y="1127343"/>
                </a:cubicBezTo>
                <a:cubicBezTo>
                  <a:pt x="1555047" y="930814"/>
                  <a:pt x="0" y="0"/>
                  <a:pt x="0" y="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 name="Arc 3">
            <a:extLst>
              <a:ext uri="{FF2B5EF4-FFF2-40B4-BE49-F238E27FC236}">
                <a16:creationId xmlns:a16="http://schemas.microsoft.com/office/drawing/2014/main" id="{DB381244-1DC9-AF49-BDA5-0E738CB38BD8}"/>
              </a:ext>
            </a:extLst>
          </p:cNvPr>
          <p:cNvSpPr/>
          <p:nvPr/>
        </p:nvSpPr>
        <p:spPr bwMode="auto">
          <a:xfrm>
            <a:off x="940375" y="1249362"/>
            <a:ext cx="2895600" cy="5275981"/>
          </a:xfrm>
          <a:prstGeom prst="arc">
            <a:avLst>
              <a:gd name="adj1" fmla="val 2753529"/>
              <a:gd name="adj2" fmla="val 18472682"/>
            </a:avLst>
          </a:prstGeom>
          <a:noFill/>
          <a:ln w="60325" cap="flat" cmpd="sng" algn="ctr">
            <a:solidFill>
              <a:schemeClr val="tx1"/>
            </a:solidFill>
            <a:prstDash val="solid"/>
            <a:round/>
            <a:headEnd type="none" w="med" len="med"/>
            <a:tailEnd type="triangle" w="lg" len="lg"/>
          </a:ln>
          <a:effectLst/>
        </p:spPr>
        <p:txBody>
          <a:bodyPr/>
          <a:lstStyle/>
          <a:p>
            <a:pPr>
              <a:defRPr/>
            </a:pPr>
            <a:endParaRPr lang="en-US">
              <a:solidFill>
                <a:srgbClr val="000000"/>
              </a:solidFill>
              <a:ea typeface="ＭＳ Ｐゴシック" charset="0"/>
              <a:cs typeface="ＭＳ Ｐゴシック" charset="0"/>
            </a:endParaRPr>
          </a:p>
        </p:txBody>
      </p:sp>
    </p:spTree>
    <p:extLst>
      <p:ext uri="{BB962C8B-B14F-4D97-AF65-F5344CB8AC3E}">
        <p14:creationId xmlns:p14="http://schemas.microsoft.com/office/powerpoint/2010/main" val="32614398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57F8330-8138-1C48-B210-6C261A66FE2D}"/>
              </a:ext>
            </a:extLst>
          </p:cNvPr>
          <p:cNvSpPr>
            <a:spLocks noGrp="1" noChangeArrowheads="1"/>
          </p:cNvSpPr>
          <p:nvPr>
            <p:ph type="title"/>
          </p:nvPr>
        </p:nvSpPr>
        <p:spPr/>
        <p:txBody>
          <a:bodyPr/>
          <a:lstStyle/>
          <a:p>
            <a:r>
              <a:rPr lang="en-US" altLang="en-US" dirty="0"/>
              <a:t>Changing the Sequence of Instructions</a:t>
            </a:r>
          </a:p>
        </p:txBody>
      </p:sp>
      <p:sp>
        <p:nvSpPr>
          <p:cNvPr id="58371" name="Rectangle 3">
            <a:extLst>
              <a:ext uri="{FF2B5EF4-FFF2-40B4-BE49-F238E27FC236}">
                <a16:creationId xmlns:a16="http://schemas.microsoft.com/office/drawing/2014/main" id="{799BD00C-1831-B14A-962B-6473BCD36EED}"/>
              </a:ext>
            </a:extLst>
          </p:cNvPr>
          <p:cNvSpPr>
            <a:spLocks noGrp="1" noChangeArrowheads="1"/>
          </p:cNvSpPr>
          <p:nvPr>
            <p:ph type="body" idx="1"/>
          </p:nvPr>
        </p:nvSpPr>
        <p:spPr>
          <a:xfrm>
            <a:off x="228600" y="1143000"/>
            <a:ext cx="8534400" cy="5105400"/>
          </a:xfrm>
        </p:spPr>
        <p:txBody>
          <a:bodyPr/>
          <a:lstStyle/>
          <a:p>
            <a:pPr>
              <a:lnSpc>
                <a:spcPct val="90000"/>
              </a:lnSpc>
            </a:pPr>
            <a:r>
              <a:rPr lang="en-US" altLang="en-US" dirty="0"/>
              <a:t>In the FETCH phase, we increment the Program Counter by 1</a:t>
            </a:r>
          </a:p>
          <a:p>
            <a:pPr>
              <a:lnSpc>
                <a:spcPct val="90000"/>
              </a:lnSpc>
            </a:pPr>
            <a:endParaRPr lang="en-US" altLang="en-US" dirty="0"/>
          </a:p>
          <a:p>
            <a:pPr>
              <a:lnSpc>
                <a:spcPct val="90000"/>
              </a:lnSpc>
            </a:pPr>
            <a:r>
              <a:rPr lang="en-US" altLang="en-US" dirty="0"/>
              <a:t>What if we don’t want to always execute the instruction</a:t>
            </a:r>
            <a:br>
              <a:rPr lang="en-US" altLang="en-US" dirty="0"/>
            </a:br>
            <a:r>
              <a:rPr lang="en-US" altLang="en-US" dirty="0"/>
              <a:t>that follows this one?</a:t>
            </a:r>
          </a:p>
          <a:p>
            <a:pPr lvl="1">
              <a:lnSpc>
                <a:spcPct val="90000"/>
              </a:lnSpc>
            </a:pPr>
            <a:r>
              <a:rPr lang="en-US" altLang="en-US" dirty="0"/>
              <a:t>examples: loop, if-then, function call</a:t>
            </a:r>
          </a:p>
          <a:p>
            <a:pPr>
              <a:lnSpc>
                <a:spcPct val="90000"/>
              </a:lnSpc>
            </a:pPr>
            <a:endParaRPr lang="en-US" altLang="en-US" dirty="0"/>
          </a:p>
          <a:p>
            <a:pPr>
              <a:lnSpc>
                <a:spcPct val="90000"/>
              </a:lnSpc>
            </a:pPr>
            <a:r>
              <a:rPr lang="en-US" altLang="en-US" dirty="0"/>
              <a:t>Need special instructions that change the contents </a:t>
            </a:r>
            <a:br>
              <a:rPr lang="en-US" altLang="en-US" dirty="0"/>
            </a:br>
            <a:r>
              <a:rPr lang="en-US" altLang="en-US" dirty="0"/>
              <a:t>of the PC</a:t>
            </a:r>
          </a:p>
          <a:p>
            <a:pPr>
              <a:lnSpc>
                <a:spcPct val="90000"/>
              </a:lnSpc>
            </a:pPr>
            <a:r>
              <a:rPr lang="en-US" altLang="en-US" dirty="0"/>
              <a:t>These are called </a:t>
            </a:r>
            <a:r>
              <a:rPr lang="en-US" altLang="en-US" i="1" dirty="0">
                <a:solidFill>
                  <a:srgbClr val="CE0000"/>
                </a:solidFill>
              </a:rPr>
              <a:t>control instructions</a:t>
            </a:r>
            <a:r>
              <a:rPr lang="en-US" altLang="en-US" dirty="0"/>
              <a:t>.</a:t>
            </a:r>
          </a:p>
          <a:p>
            <a:pPr lvl="1">
              <a:lnSpc>
                <a:spcPct val="90000"/>
              </a:lnSpc>
            </a:pPr>
            <a:r>
              <a:rPr lang="en-US" altLang="en-US" dirty="0">
                <a:solidFill>
                  <a:srgbClr val="CE0000"/>
                </a:solidFill>
              </a:rPr>
              <a:t>jumps</a:t>
            </a:r>
            <a:r>
              <a:rPr lang="en-US" altLang="en-US" dirty="0"/>
              <a:t> are unconditional - they always change the PC</a:t>
            </a:r>
          </a:p>
          <a:p>
            <a:pPr lvl="1">
              <a:lnSpc>
                <a:spcPct val="90000"/>
              </a:lnSpc>
            </a:pPr>
            <a:r>
              <a:rPr lang="en-US" altLang="en-US" dirty="0">
                <a:solidFill>
                  <a:srgbClr val="CE0000"/>
                </a:solidFill>
              </a:rPr>
              <a:t>branches</a:t>
            </a:r>
            <a:r>
              <a:rPr lang="en-US" altLang="en-US" dirty="0"/>
              <a:t> are conditional - they change the PC only if</a:t>
            </a:r>
            <a:br>
              <a:rPr lang="en-US" altLang="en-US" dirty="0"/>
            </a:br>
            <a:r>
              <a:rPr lang="en-US" altLang="en-US" dirty="0"/>
              <a:t>some condition is true (e.g., the result of an ADD is zero)</a:t>
            </a:r>
          </a:p>
        </p:txBody>
      </p:sp>
    </p:spTree>
    <p:extLst>
      <p:ext uri="{BB962C8B-B14F-4D97-AF65-F5344CB8AC3E}">
        <p14:creationId xmlns:p14="http://schemas.microsoft.com/office/powerpoint/2010/main" val="1460956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D069-083B-C049-8BCE-035439068CE1}"/>
              </a:ext>
            </a:extLst>
          </p:cNvPr>
          <p:cNvSpPr>
            <a:spLocks noGrp="1"/>
          </p:cNvSpPr>
          <p:nvPr>
            <p:ph type="title"/>
          </p:nvPr>
        </p:nvSpPr>
        <p:spPr/>
        <p:txBody>
          <a:bodyPr/>
          <a:lstStyle/>
          <a:p>
            <a:r>
              <a:rPr lang="en-US" altLang="en-US" dirty="0"/>
              <a:t>Changing the Sequence of Instructions</a:t>
            </a:r>
            <a:endParaRPr lang="en-US" dirty="0"/>
          </a:p>
        </p:txBody>
      </p:sp>
      <p:sp>
        <p:nvSpPr>
          <p:cNvPr id="3" name="Content Placeholder 2">
            <a:extLst>
              <a:ext uri="{FF2B5EF4-FFF2-40B4-BE49-F238E27FC236}">
                <a16:creationId xmlns:a16="http://schemas.microsoft.com/office/drawing/2014/main" id="{FB813C8F-41C4-6E41-B037-E112C193DADE}"/>
              </a:ext>
            </a:extLst>
          </p:cNvPr>
          <p:cNvSpPr>
            <a:spLocks noGrp="1"/>
          </p:cNvSpPr>
          <p:nvPr>
            <p:ph idx="1"/>
          </p:nvPr>
        </p:nvSpPr>
        <p:spPr/>
        <p:txBody>
          <a:bodyPr/>
          <a:lstStyle/>
          <a:p>
            <a:r>
              <a:rPr lang="en-US" altLang="en-US" dirty="0">
                <a:solidFill>
                  <a:srgbClr val="0070C0"/>
                </a:solidFill>
                <a:ea typeface="ＭＳ Ｐゴシック" panose="020B0600070205080204" pitchFamily="34" charset="-128"/>
              </a:rPr>
              <a:t>Control instructions </a:t>
            </a:r>
            <a:r>
              <a:rPr lang="en-US" altLang="en-US" dirty="0">
                <a:ea typeface="ＭＳ Ｐゴシック" panose="020B0600070205080204" pitchFamily="34" charset="-128"/>
              </a:rPr>
              <a:t>allow a program to execute </a:t>
            </a:r>
            <a:r>
              <a:rPr lang="en-US" altLang="en-US" dirty="0">
                <a:solidFill>
                  <a:srgbClr val="C00000"/>
                </a:solidFill>
                <a:ea typeface="ＭＳ Ｐゴシック" panose="020B0600070205080204" pitchFamily="34" charset="-128"/>
              </a:rPr>
              <a:t>out of sequence</a:t>
            </a:r>
          </a:p>
          <a:p>
            <a:pPr lvl="1"/>
            <a:endParaRPr lang="en-US" altLang="en-US" dirty="0">
              <a:solidFill>
                <a:srgbClr val="C00000"/>
              </a:solidFill>
              <a:ea typeface="ＭＳ Ｐゴシック" panose="020B0600070205080204" pitchFamily="34" charset="-128"/>
            </a:endParaRPr>
          </a:p>
          <a:p>
            <a:pPr lvl="1"/>
            <a:r>
              <a:rPr lang="en-US" altLang="en-US" dirty="0">
                <a:ea typeface="ＭＳ Ｐゴシック" panose="020B0600070205080204" pitchFamily="34" charset="-128"/>
              </a:rPr>
              <a:t>They can change the PC by loading it during the EXECUTE phase</a:t>
            </a:r>
          </a:p>
          <a:p>
            <a:pPr lvl="1"/>
            <a:endParaRPr lang="en-US" altLang="en-US" dirty="0">
              <a:ea typeface="ＭＳ Ｐゴシック" panose="020B0600070205080204" pitchFamily="34" charset="-128"/>
            </a:endParaRPr>
          </a:p>
          <a:p>
            <a:pPr lvl="1"/>
            <a:r>
              <a:rPr lang="en-US" altLang="en-US" dirty="0">
                <a:ea typeface="ＭＳ Ｐゴシック" panose="020B0600070205080204" pitchFamily="34" charset="-128"/>
              </a:rPr>
              <a:t>That wipes out the incremented PC (loaded during the FETCH phase)</a:t>
            </a:r>
          </a:p>
          <a:p>
            <a:pPr marL="0" indent="0">
              <a:buNone/>
            </a:pPr>
            <a:endParaRPr lang="en-US" dirty="0"/>
          </a:p>
        </p:txBody>
      </p:sp>
      <p:sp>
        <p:nvSpPr>
          <p:cNvPr id="4" name="Footer Placeholder 3">
            <a:extLst>
              <a:ext uri="{FF2B5EF4-FFF2-40B4-BE49-F238E27FC236}">
                <a16:creationId xmlns:a16="http://schemas.microsoft.com/office/drawing/2014/main" id="{2AA9108C-8B79-BC4F-BE09-37EEE46EB65F}"/>
              </a:ext>
            </a:extLst>
          </p:cNvPr>
          <p:cNvSpPr>
            <a:spLocks noGrp="1"/>
          </p:cNvSpPr>
          <p:nvPr>
            <p:ph type="ftr" sz="quarter" idx="10"/>
          </p:nvPr>
        </p:nvSpPr>
        <p:spPr/>
        <p:txBody>
          <a:bodyPr/>
          <a:lstStyle/>
          <a:p>
            <a:r>
              <a:rPr lang="en-US" dirty="0"/>
              <a:t>CS 211: Computer Architecture</a:t>
            </a:r>
          </a:p>
        </p:txBody>
      </p:sp>
    </p:spTree>
    <p:extLst>
      <p:ext uri="{BB962C8B-B14F-4D97-AF65-F5344CB8AC3E}">
        <p14:creationId xmlns:p14="http://schemas.microsoft.com/office/powerpoint/2010/main" val="3951198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a:extLst>
              <a:ext uri="{FF2B5EF4-FFF2-40B4-BE49-F238E27FC236}">
                <a16:creationId xmlns:a16="http://schemas.microsoft.com/office/drawing/2014/main" id="{F74627A6-65AB-5044-A877-9B5F3A196D2F}"/>
              </a:ext>
            </a:extLst>
          </p:cNvPr>
          <p:cNvSpPr>
            <a:spLocks noGrp="1" noChangeArrowheads="1"/>
          </p:cNvSpPr>
          <p:nvPr>
            <p:ph type="title"/>
          </p:nvPr>
        </p:nvSpPr>
        <p:spPr/>
        <p:txBody>
          <a:bodyPr anchor="ctr"/>
          <a:lstStyle/>
          <a:p>
            <a:r>
              <a:rPr lang="en-US" altLang="en-US" dirty="0">
                <a:ea typeface="ＭＳ Ｐゴシック" panose="020B0600070205080204" pitchFamily="34" charset="-128"/>
              </a:rPr>
              <a:t>Jump in LC-3</a:t>
            </a:r>
          </a:p>
        </p:txBody>
      </p:sp>
      <p:sp>
        <p:nvSpPr>
          <p:cNvPr id="19458" name="Content Placeholder 2">
            <a:extLst>
              <a:ext uri="{FF2B5EF4-FFF2-40B4-BE49-F238E27FC236}">
                <a16:creationId xmlns:a16="http://schemas.microsoft.com/office/drawing/2014/main" id="{2C804A8A-9EE3-6646-B884-751D64F268F7}"/>
              </a:ext>
            </a:extLst>
          </p:cNvPr>
          <p:cNvSpPr>
            <a:spLocks noGrp="1" noChangeArrowheads="1"/>
          </p:cNvSpPr>
          <p:nvPr>
            <p:ph idx="1"/>
          </p:nvPr>
        </p:nvSpPr>
        <p:spPr/>
        <p:txBody>
          <a:bodyPr/>
          <a:lstStyle/>
          <a:p>
            <a:r>
              <a:rPr lang="en-US" altLang="en-US" dirty="0">
                <a:ea typeface="ＭＳ Ｐゴシック" panose="020B0600070205080204" pitchFamily="34" charset="-128"/>
              </a:rPr>
              <a:t>Unconditional branch or jump</a:t>
            </a:r>
          </a:p>
          <a:p>
            <a:r>
              <a:rPr lang="en-US" altLang="en-US" dirty="0">
                <a:solidFill>
                  <a:srgbClr val="0070C0"/>
                </a:solidFill>
                <a:ea typeface="ＭＳ Ｐゴシック" panose="020B0600070205080204" pitchFamily="34" charset="-128"/>
              </a:rPr>
              <a:t>LC-3</a:t>
            </a:r>
          </a:p>
          <a:p>
            <a:pPr marL="0" indent="0">
              <a:buNone/>
            </a:pPr>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pPr lvl="1"/>
            <a:r>
              <a:rPr lang="en-US" altLang="en-US" dirty="0" err="1">
                <a:ea typeface="ＭＳ Ｐゴシック" panose="020B0600070205080204" pitchFamily="34" charset="-128"/>
              </a:rPr>
              <a:t>BaseR</a:t>
            </a:r>
            <a:r>
              <a:rPr lang="en-US" altLang="en-US" dirty="0">
                <a:ea typeface="ＭＳ Ｐゴシック" panose="020B0600070205080204" pitchFamily="34" charset="-128"/>
              </a:rPr>
              <a:t> = Base register</a:t>
            </a:r>
          </a:p>
          <a:p>
            <a:pPr lvl="1"/>
            <a:r>
              <a:rPr lang="en-US" altLang="en-US" dirty="0">
                <a:solidFill>
                  <a:srgbClr val="00B050"/>
                </a:solidFill>
                <a:ea typeface="ＭＳ Ｐゴシック" panose="020B0600070205080204" pitchFamily="34" charset="-128"/>
              </a:rPr>
              <a:t>PC ← R2 (Register identified by </a:t>
            </a:r>
            <a:r>
              <a:rPr lang="en-US" altLang="en-US" dirty="0" err="1">
                <a:solidFill>
                  <a:srgbClr val="00B050"/>
                </a:solidFill>
                <a:ea typeface="ＭＳ Ｐゴシック" panose="020B0600070205080204" pitchFamily="34" charset="-128"/>
              </a:rPr>
              <a:t>BaseR</a:t>
            </a:r>
            <a:r>
              <a:rPr lang="en-US" altLang="en-US" dirty="0">
                <a:solidFill>
                  <a:srgbClr val="00B050"/>
                </a:solidFill>
                <a:ea typeface="ＭＳ Ｐゴシック" panose="020B0600070205080204" pitchFamily="34" charset="-128"/>
              </a:rPr>
              <a:t>)</a:t>
            </a:r>
          </a:p>
          <a:p>
            <a:pPr marL="457200" lvl="1" indent="0">
              <a:buNone/>
            </a:pPr>
            <a:endParaRPr lang="en-US" altLang="en-US" dirty="0">
              <a:ea typeface="ＭＳ Ｐゴシック" panose="020B0600070205080204" pitchFamily="34" charset="-128"/>
            </a:endParaRPr>
          </a:p>
        </p:txBody>
      </p:sp>
      <p:sp>
        <p:nvSpPr>
          <p:cNvPr id="14" name="Content Placeholder 5">
            <a:extLst>
              <a:ext uri="{FF2B5EF4-FFF2-40B4-BE49-F238E27FC236}">
                <a16:creationId xmlns:a16="http://schemas.microsoft.com/office/drawing/2014/main" id="{A331F3F9-F4BB-9742-B3F7-84E59691B720}"/>
              </a:ext>
            </a:extLst>
          </p:cNvPr>
          <p:cNvSpPr txBox="1">
            <a:spLocks/>
          </p:cNvSpPr>
          <p:nvPr/>
        </p:nvSpPr>
        <p:spPr bwMode="auto">
          <a:xfrm>
            <a:off x="1692275" y="1828800"/>
            <a:ext cx="3870325" cy="385763"/>
          </a:xfrm>
          <a:prstGeom prst="rect">
            <a:avLst/>
          </a:prstGeom>
          <a:solidFill>
            <a:schemeClr val="accent1">
              <a:lumMod val="20000"/>
              <a:lumOff val="80000"/>
            </a:schemeClr>
          </a:solidFill>
          <a:ln w="12700">
            <a:solidFill>
              <a:schemeClr val="accent1"/>
            </a:solidFill>
            <a:miter lim="800000"/>
            <a:headEnd/>
            <a:tailEnd/>
          </a:ln>
        </p:spPr>
        <p:txBody>
          <a:bodyPr/>
          <a:lstStyle>
            <a:defPPr>
              <a:defRPr lang="en-US"/>
            </a:defPPr>
            <a:lvl1pPr marL="0" indent="0">
              <a:spcBef>
                <a:spcPct val="20000"/>
              </a:spcBef>
              <a:buClr>
                <a:schemeClr val="accent1"/>
              </a:buClr>
              <a:buSzPct val="65000"/>
              <a:buFont typeface="Wingdings" charset="2"/>
              <a:buNone/>
              <a:defRPr sz="2000" kern="0">
                <a:latin typeface="+mn-lt"/>
                <a:ea typeface="ＭＳ Ｐゴシック" charset="0"/>
                <a:cs typeface="ＭＳ Ｐゴシック" charset="0"/>
              </a:defRPr>
            </a:lvl1pPr>
            <a:lvl2pPr marL="669925" indent="-325438">
              <a:spcBef>
                <a:spcPct val="20000"/>
              </a:spcBef>
              <a:buClr>
                <a:schemeClr val="accent2"/>
              </a:buClr>
              <a:buSzPct val="60000"/>
              <a:buFont typeface="Wingdings" charset="2"/>
              <a:buChar char="q"/>
              <a:defRPr sz="2200">
                <a:latin typeface="+mn-lt"/>
                <a:ea typeface="ＭＳ Ｐゴシック" pitchFamily="-106" charset="-128"/>
              </a:defRPr>
            </a:lvl2pPr>
            <a:lvl3pPr marL="1022350" indent="-350838">
              <a:spcBef>
                <a:spcPct val="20000"/>
              </a:spcBef>
              <a:buClr>
                <a:schemeClr val="accent1"/>
              </a:buClr>
              <a:buSzPct val="65000"/>
              <a:buFont typeface="Wingdings" charset="2"/>
              <a:buChar char="n"/>
              <a:defRPr sz="2000">
                <a:latin typeface="+mn-lt"/>
                <a:ea typeface="ＭＳ Ｐゴシック" pitchFamily="-106" charset="-128"/>
              </a:defRPr>
            </a:lvl3pPr>
            <a:lvl4pPr marL="1339850" indent="-315913">
              <a:spcBef>
                <a:spcPct val="20000"/>
              </a:spcBef>
              <a:buClr>
                <a:schemeClr val="accent2"/>
              </a:buClr>
              <a:buSzPct val="70000"/>
              <a:buFont typeface="Wingdings" charset="2"/>
              <a:buChar char="q"/>
              <a:defRPr>
                <a:latin typeface="+mn-lt"/>
                <a:ea typeface="ＭＳ Ｐゴシック" pitchFamily="-106" charset="-128"/>
              </a:defRPr>
            </a:lvl4pPr>
            <a:lvl5pPr marL="1681163" indent="-339725">
              <a:spcBef>
                <a:spcPct val="20000"/>
              </a:spcBef>
              <a:buClr>
                <a:schemeClr val="accent1"/>
              </a:buClr>
              <a:buSzPct val="75000"/>
              <a:buFont typeface="Wingdings" charset="2"/>
              <a:buChar char="§"/>
              <a:defRPr sz="1600">
                <a:latin typeface="+mn-lt"/>
                <a:ea typeface="ＭＳ Ｐゴシック" pitchFamily="-106" charset="-128"/>
              </a:defRPr>
            </a:lvl5pPr>
            <a:lvl6pPr marL="2138363" indent="-339725" fontAlgn="base">
              <a:spcBef>
                <a:spcPct val="20000"/>
              </a:spcBef>
              <a:spcAft>
                <a:spcPct val="0"/>
              </a:spcAft>
              <a:buClr>
                <a:schemeClr val="accent1"/>
              </a:buClr>
              <a:buSzPct val="75000"/>
              <a:buFont typeface="Wingdings" pitchFamily="2" charset="2"/>
              <a:buChar char="§"/>
              <a:defRPr sz="1600">
                <a:latin typeface="+mn-lt"/>
              </a:defRPr>
            </a:lvl6pPr>
            <a:lvl7pPr marL="2595563" indent="-339725" fontAlgn="base">
              <a:spcBef>
                <a:spcPct val="20000"/>
              </a:spcBef>
              <a:spcAft>
                <a:spcPct val="0"/>
              </a:spcAft>
              <a:buClr>
                <a:schemeClr val="accent1"/>
              </a:buClr>
              <a:buSzPct val="75000"/>
              <a:buFont typeface="Wingdings" pitchFamily="2" charset="2"/>
              <a:buChar char="§"/>
              <a:defRPr sz="1600">
                <a:latin typeface="+mn-lt"/>
              </a:defRPr>
            </a:lvl7pPr>
            <a:lvl8pPr marL="3052763" indent="-339725" fontAlgn="base">
              <a:spcBef>
                <a:spcPct val="20000"/>
              </a:spcBef>
              <a:spcAft>
                <a:spcPct val="0"/>
              </a:spcAft>
              <a:buClr>
                <a:schemeClr val="accent1"/>
              </a:buClr>
              <a:buSzPct val="75000"/>
              <a:buFont typeface="Wingdings" pitchFamily="2" charset="2"/>
              <a:buChar char="§"/>
              <a:defRPr sz="1600">
                <a:latin typeface="+mn-lt"/>
              </a:defRPr>
            </a:lvl8pPr>
            <a:lvl9pPr marL="3509963" indent="-339725" fontAlgn="base">
              <a:spcBef>
                <a:spcPct val="20000"/>
              </a:spcBef>
              <a:spcAft>
                <a:spcPct val="0"/>
              </a:spcAft>
              <a:buClr>
                <a:schemeClr val="accent1"/>
              </a:buClr>
              <a:buSzPct val="75000"/>
              <a:buFont typeface="Wingdings" pitchFamily="2" charset="2"/>
              <a:buChar char="§"/>
              <a:defRPr sz="1600">
                <a:latin typeface="+mn-lt"/>
              </a:defRPr>
            </a:lvl9pPr>
          </a:lstStyle>
          <a:p>
            <a:pPr>
              <a:defRPr/>
            </a:pPr>
            <a:r>
              <a:rPr lang="de-CH" dirty="0">
                <a:latin typeface="Courier" charset="0"/>
                <a:ea typeface="Courier" charset="0"/>
                <a:cs typeface="Courier" charset="0"/>
              </a:rPr>
              <a:t>JMP  R2</a:t>
            </a:r>
          </a:p>
        </p:txBody>
      </p:sp>
      <p:grpSp>
        <p:nvGrpSpPr>
          <p:cNvPr id="7" name="Group 6">
            <a:extLst>
              <a:ext uri="{FF2B5EF4-FFF2-40B4-BE49-F238E27FC236}">
                <a16:creationId xmlns:a16="http://schemas.microsoft.com/office/drawing/2014/main" id="{6762F96E-0D07-FA42-9049-1B74BCC8AA44}"/>
              </a:ext>
            </a:extLst>
          </p:cNvPr>
          <p:cNvGrpSpPr>
            <a:grpSpLocks/>
          </p:cNvGrpSpPr>
          <p:nvPr/>
        </p:nvGrpSpPr>
        <p:grpSpPr bwMode="auto">
          <a:xfrm>
            <a:off x="2085975" y="2667000"/>
            <a:ext cx="4965700" cy="788988"/>
            <a:chOff x="2085600" y="2667000"/>
            <a:chExt cx="4966200" cy="789404"/>
          </a:xfrm>
        </p:grpSpPr>
        <p:grpSp>
          <p:nvGrpSpPr>
            <p:cNvPr id="131079" name="Group 5">
              <a:extLst>
                <a:ext uri="{FF2B5EF4-FFF2-40B4-BE49-F238E27FC236}">
                  <a16:creationId xmlns:a16="http://schemas.microsoft.com/office/drawing/2014/main" id="{C0A23712-1090-DC46-894E-C23B88CF75CD}"/>
                </a:ext>
              </a:extLst>
            </p:cNvPr>
            <p:cNvGrpSpPr>
              <a:grpSpLocks/>
            </p:cNvGrpSpPr>
            <p:nvPr/>
          </p:nvGrpSpPr>
          <p:grpSpPr bwMode="auto">
            <a:xfrm>
              <a:off x="2085600" y="2667000"/>
              <a:ext cx="4966200" cy="789404"/>
              <a:chOff x="2050800" y="2667000"/>
              <a:chExt cx="4966200" cy="789404"/>
            </a:xfrm>
          </p:grpSpPr>
          <p:grpSp>
            <p:nvGrpSpPr>
              <p:cNvPr id="131081" name="Group 14">
                <a:extLst>
                  <a:ext uri="{FF2B5EF4-FFF2-40B4-BE49-F238E27FC236}">
                    <a16:creationId xmlns:a16="http://schemas.microsoft.com/office/drawing/2014/main" id="{A4471F58-7DA9-9342-BFB3-6527974612BA}"/>
                  </a:ext>
                </a:extLst>
              </p:cNvPr>
              <p:cNvGrpSpPr>
                <a:grpSpLocks/>
              </p:cNvGrpSpPr>
              <p:nvPr/>
            </p:nvGrpSpPr>
            <p:grpSpPr bwMode="auto">
              <a:xfrm>
                <a:off x="2050800" y="2667000"/>
                <a:ext cx="4966200" cy="789404"/>
                <a:chOff x="838200" y="3657600"/>
                <a:chExt cx="4966200" cy="789404"/>
              </a:xfrm>
            </p:grpSpPr>
            <p:sp>
              <p:nvSpPr>
                <p:cNvPr id="19" name="Rectangle 18">
                  <a:extLst>
                    <a:ext uri="{FF2B5EF4-FFF2-40B4-BE49-F238E27FC236}">
                      <a16:creationId xmlns:a16="http://schemas.microsoft.com/office/drawing/2014/main" id="{456A0A9E-806E-2349-80F8-0D75569CBC60}"/>
                    </a:ext>
                  </a:extLst>
                </p:cNvPr>
                <p:cNvSpPr/>
                <p:nvPr/>
              </p:nvSpPr>
              <p:spPr bwMode="auto">
                <a:xfrm>
                  <a:off x="838200" y="3657600"/>
                  <a:ext cx="1079609" cy="457441"/>
                </a:xfrm>
                <a:prstGeom prst="rec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defRPr/>
                  </a:pPr>
                  <a:r>
                    <a:rPr lang="en-US" dirty="0">
                      <a:ea typeface="ＭＳ Ｐゴシック" charset="-128"/>
                    </a:rPr>
                    <a:t>1100</a:t>
                  </a:r>
                </a:p>
              </p:txBody>
            </p:sp>
            <p:sp>
              <p:nvSpPr>
                <p:cNvPr id="20" name="Rectangle 19">
                  <a:extLst>
                    <a:ext uri="{FF2B5EF4-FFF2-40B4-BE49-F238E27FC236}">
                      <a16:creationId xmlns:a16="http://schemas.microsoft.com/office/drawing/2014/main" id="{47C2A1A2-83B6-2044-9068-CF67AA1D514B}"/>
                    </a:ext>
                  </a:extLst>
                </p:cNvPr>
                <p:cNvSpPr/>
                <p:nvPr/>
              </p:nvSpPr>
              <p:spPr bwMode="auto">
                <a:xfrm>
                  <a:off x="1905107" y="3657600"/>
                  <a:ext cx="768427" cy="457441"/>
                </a:xfrm>
                <a:prstGeom prst="rec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defRPr/>
                  </a:pPr>
                  <a:r>
                    <a:rPr lang="en-US" dirty="0">
                      <a:ea typeface="ＭＳ Ｐゴシック" charset="-128"/>
                    </a:rPr>
                    <a:t>000</a:t>
                  </a:r>
                </a:p>
              </p:txBody>
            </p:sp>
            <p:sp>
              <p:nvSpPr>
                <p:cNvPr id="21" name="Rectangle 20">
                  <a:extLst>
                    <a:ext uri="{FF2B5EF4-FFF2-40B4-BE49-F238E27FC236}">
                      <a16:creationId xmlns:a16="http://schemas.microsoft.com/office/drawing/2014/main" id="{8B179F43-2B27-3846-BE24-6F5211395B5A}"/>
                    </a:ext>
                  </a:extLst>
                </p:cNvPr>
                <p:cNvSpPr/>
                <p:nvPr/>
              </p:nvSpPr>
              <p:spPr bwMode="auto">
                <a:xfrm>
                  <a:off x="3435612" y="3657600"/>
                  <a:ext cx="2368788" cy="457441"/>
                </a:xfrm>
                <a:prstGeom prst="rec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defRPr/>
                  </a:pPr>
                  <a:r>
                    <a:rPr lang="en-US" dirty="0">
                      <a:ea typeface="ＭＳ Ｐゴシック" charset="-128"/>
                    </a:rPr>
                    <a:t>000000</a:t>
                  </a:r>
                </a:p>
              </p:txBody>
            </p:sp>
            <p:sp>
              <p:nvSpPr>
                <p:cNvPr id="131086" name="TextBox 21">
                  <a:extLst>
                    <a:ext uri="{FF2B5EF4-FFF2-40B4-BE49-F238E27FC236}">
                      <a16:creationId xmlns:a16="http://schemas.microsoft.com/office/drawing/2014/main" id="{832D7840-6680-0F42-9B28-E385A8654495}"/>
                    </a:ext>
                  </a:extLst>
                </p:cNvPr>
                <p:cNvSpPr txBox="1">
                  <a:spLocks noChangeArrowheads="1"/>
                </p:cNvSpPr>
                <p:nvPr/>
              </p:nvSpPr>
              <p:spPr bwMode="auto">
                <a:xfrm>
                  <a:off x="838200" y="4108450"/>
                  <a:ext cx="1066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600"/>
                    <a:t>4 bits</a:t>
                  </a:r>
                </a:p>
              </p:txBody>
            </p:sp>
          </p:grpSp>
          <p:sp>
            <p:nvSpPr>
              <p:cNvPr id="24" name="Rectangle 23">
                <a:extLst>
                  <a:ext uri="{FF2B5EF4-FFF2-40B4-BE49-F238E27FC236}">
                    <a16:creationId xmlns:a16="http://schemas.microsoft.com/office/drawing/2014/main" id="{E02DDFE2-07CC-B64D-A5B6-93A1223F62D3}"/>
                  </a:ext>
                </a:extLst>
              </p:cNvPr>
              <p:cNvSpPr/>
              <p:nvPr/>
            </p:nvSpPr>
            <p:spPr bwMode="auto">
              <a:xfrm>
                <a:off x="3886135" y="2667000"/>
                <a:ext cx="768427" cy="457441"/>
              </a:xfrm>
              <a:prstGeom prst="rect">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anchor="ctr"/>
              <a:lstStyle/>
              <a:p>
                <a:pPr algn="ctr" eaLnBrk="1" hangingPunct="1">
                  <a:defRPr/>
                </a:pPr>
                <a:r>
                  <a:rPr lang="en-US" sz="1400">
                    <a:ea typeface="ＭＳ Ｐゴシック" charset="-128"/>
                  </a:rPr>
                  <a:t>BaseR</a:t>
                </a:r>
                <a:endParaRPr lang="en-US" sz="1400" dirty="0">
                  <a:ea typeface="ＭＳ Ｐゴシック" charset="-128"/>
                </a:endParaRPr>
              </a:p>
            </p:txBody>
          </p:sp>
        </p:grpSp>
        <p:sp>
          <p:nvSpPr>
            <p:cNvPr id="131080" name="TextBox 24">
              <a:extLst>
                <a:ext uri="{FF2B5EF4-FFF2-40B4-BE49-F238E27FC236}">
                  <a16:creationId xmlns:a16="http://schemas.microsoft.com/office/drawing/2014/main" id="{D33823F2-AB31-7946-B218-74774BD19DC3}"/>
                </a:ext>
              </a:extLst>
            </p:cNvPr>
            <p:cNvSpPr txBox="1">
              <a:spLocks noChangeArrowheads="1"/>
            </p:cNvSpPr>
            <p:nvPr/>
          </p:nvSpPr>
          <p:spPr bwMode="auto">
            <a:xfrm>
              <a:off x="3955800" y="3121025"/>
              <a:ext cx="768600" cy="33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1600"/>
                <a:t>3 bits</a:t>
              </a:r>
            </a:p>
          </p:txBody>
        </p:sp>
      </p:grpSp>
      <p:sp>
        <p:nvSpPr>
          <p:cNvPr id="15" name="Rounded Rectangle 14">
            <a:extLst>
              <a:ext uri="{FF2B5EF4-FFF2-40B4-BE49-F238E27FC236}">
                <a16:creationId xmlns:a16="http://schemas.microsoft.com/office/drawing/2014/main" id="{08A87CBD-154A-144E-BC7C-03F00096267B}"/>
              </a:ext>
            </a:extLst>
          </p:cNvPr>
          <p:cNvSpPr/>
          <p:nvPr/>
        </p:nvSpPr>
        <p:spPr>
          <a:xfrm>
            <a:off x="6324600" y="3662363"/>
            <a:ext cx="2370138" cy="1042987"/>
          </a:xfrm>
          <a:prstGeom prst="roundRect">
            <a:avLst/>
          </a:prstGeom>
          <a:solidFill>
            <a:schemeClr val="accent1">
              <a:lumMod val="20000"/>
              <a:lumOff val="80000"/>
            </a:schemeClr>
          </a:solidFill>
          <a:ln w="50800">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000" dirty="0">
                <a:solidFill>
                  <a:schemeClr val="tx1"/>
                </a:solidFill>
              </a:rPr>
              <a:t>This is </a:t>
            </a:r>
            <a:r>
              <a:rPr lang="en-US" sz="2000" dirty="0">
                <a:solidFill>
                  <a:srgbClr val="0432FF"/>
                </a:solidFill>
              </a:rPr>
              <a:t>register</a:t>
            </a:r>
            <a:r>
              <a:rPr lang="en-US" sz="2000" dirty="0">
                <a:solidFill>
                  <a:srgbClr val="00B050"/>
                </a:solidFill>
              </a:rPr>
              <a:t> addressing mode</a:t>
            </a:r>
          </a:p>
        </p:txBody>
      </p:sp>
    </p:spTree>
    <p:extLst>
      <p:ext uri="{BB962C8B-B14F-4D97-AF65-F5344CB8AC3E}">
        <p14:creationId xmlns:p14="http://schemas.microsoft.com/office/powerpoint/2010/main" val="1913976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9458">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a:extLst>
              <a:ext uri="{FF2B5EF4-FFF2-40B4-BE49-F238E27FC236}">
                <a16:creationId xmlns:a16="http://schemas.microsoft.com/office/drawing/2014/main" id="{584E812F-D5E1-204E-A7D6-D32CC3D42A7A}"/>
              </a:ext>
            </a:extLst>
          </p:cNvPr>
          <p:cNvSpPr>
            <a:spLocks noGrp="1" noChangeArrowheads="1"/>
          </p:cNvSpPr>
          <p:nvPr>
            <p:ph type="title"/>
          </p:nvPr>
        </p:nvSpPr>
        <p:spPr>
          <a:xfrm>
            <a:off x="319159" y="84138"/>
            <a:ext cx="7591425" cy="762000"/>
          </a:xfrm>
        </p:spPr>
        <p:txBody>
          <a:bodyPr anchor="ctr"/>
          <a:lstStyle/>
          <a:p>
            <a:r>
              <a:rPr lang="en-US" altLang="en-US" dirty="0">
                <a:ea typeface="ＭＳ Ｐゴシック" panose="020B0600070205080204" pitchFamily="34" charset="-128"/>
              </a:rPr>
              <a:t>LC-3 Data Path and Control signals</a:t>
            </a:r>
          </a:p>
        </p:txBody>
      </p:sp>
      <p:grpSp>
        <p:nvGrpSpPr>
          <p:cNvPr id="135171" name="Group 6">
            <a:extLst>
              <a:ext uri="{FF2B5EF4-FFF2-40B4-BE49-F238E27FC236}">
                <a16:creationId xmlns:a16="http://schemas.microsoft.com/office/drawing/2014/main" id="{2C2D4380-AEB8-1142-A5F3-136E2E06E966}"/>
              </a:ext>
            </a:extLst>
          </p:cNvPr>
          <p:cNvGrpSpPr>
            <a:grpSpLocks/>
          </p:cNvGrpSpPr>
          <p:nvPr/>
        </p:nvGrpSpPr>
        <p:grpSpPr bwMode="auto">
          <a:xfrm>
            <a:off x="2185988" y="914400"/>
            <a:ext cx="4772025" cy="5943600"/>
            <a:chOff x="2185616" y="914400"/>
            <a:chExt cx="4772768" cy="5943600"/>
          </a:xfrm>
        </p:grpSpPr>
        <p:pic>
          <p:nvPicPr>
            <p:cNvPr id="135187" name="Picture 2">
              <a:extLst>
                <a:ext uri="{FF2B5EF4-FFF2-40B4-BE49-F238E27FC236}">
                  <a16:creationId xmlns:a16="http://schemas.microsoft.com/office/drawing/2014/main" id="{88E52901-4F62-0144-B094-82EF0B1A65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85616" y="914400"/>
              <a:ext cx="477276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88" name="Rectangle 4">
              <a:extLst>
                <a:ext uri="{FF2B5EF4-FFF2-40B4-BE49-F238E27FC236}">
                  <a16:creationId xmlns:a16="http://schemas.microsoft.com/office/drawing/2014/main" id="{6B1E33D0-46BF-5D41-931F-9A928F99C2A5}"/>
                </a:ext>
              </a:extLst>
            </p:cNvPr>
            <p:cNvSpPr>
              <a:spLocks noChangeArrowheads="1"/>
            </p:cNvSpPr>
            <p:nvPr/>
          </p:nvSpPr>
          <p:spPr bwMode="auto">
            <a:xfrm>
              <a:off x="3276600" y="1600200"/>
              <a:ext cx="1905000" cy="2819400"/>
            </a:xfrm>
            <a:prstGeom prst="rect">
              <a:avLst/>
            </a:prstGeom>
            <a:solidFill>
              <a:srgbClr val="FF000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35189" name="Rectangle 9">
              <a:extLst>
                <a:ext uri="{FF2B5EF4-FFF2-40B4-BE49-F238E27FC236}">
                  <a16:creationId xmlns:a16="http://schemas.microsoft.com/office/drawing/2014/main" id="{8EFD5BCB-9A2C-F143-92A0-FCE965A642EF}"/>
                </a:ext>
              </a:extLst>
            </p:cNvPr>
            <p:cNvSpPr>
              <a:spLocks noChangeArrowheads="1"/>
            </p:cNvSpPr>
            <p:nvPr/>
          </p:nvSpPr>
          <p:spPr bwMode="auto">
            <a:xfrm>
              <a:off x="5181600" y="1600200"/>
              <a:ext cx="1600200" cy="2819400"/>
            </a:xfrm>
            <a:prstGeom prst="rect">
              <a:avLst/>
            </a:prstGeom>
            <a:solidFill>
              <a:srgbClr val="00B0F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35190" name="Rectangle 10">
              <a:extLst>
                <a:ext uri="{FF2B5EF4-FFF2-40B4-BE49-F238E27FC236}">
                  <a16:creationId xmlns:a16="http://schemas.microsoft.com/office/drawing/2014/main" id="{31D61279-5D91-CC49-BD20-29A4EC82BD89}"/>
                </a:ext>
              </a:extLst>
            </p:cNvPr>
            <p:cNvSpPr>
              <a:spLocks noChangeArrowheads="1"/>
            </p:cNvSpPr>
            <p:nvPr/>
          </p:nvSpPr>
          <p:spPr bwMode="auto">
            <a:xfrm>
              <a:off x="3200400" y="5829300"/>
              <a:ext cx="914400" cy="647700"/>
            </a:xfrm>
            <a:prstGeom prst="rect">
              <a:avLst/>
            </a:prstGeom>
            <a:solidFill>
              <a:srgbClr val="00B05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 name="Rectangle 11">
              <a:extLst>
                <a:ext uri="{FF2B5EF4-FFF2-40B4-BE49-F238E27FC236}">
                  <a16:creationId xmlns:a16="http://schemas.microsoft.com/office/drawing/2014/main" id="{2327393F-0BF9-4F4F-9475-289DE1AAFF8B}"/>
                </a:ext>
              </a:extLst>
            </p:cNvPr>
            <p:cNvSpPr/>
            <p:nvPr/>
          </p:nvSpPr>
          <p:spPr bwMode="auto">
            <a:xfrm>
              <a:off x="4953059" y="5867400"/>
              <a:ext cx="914542" cy="609600"/>
            </a:xfrm>
            <a:prstGeom prst="rect">
              <a:avLst/>
            </a:prstGeom>
            <a:solidFill>
              <a:schemeClr val="accent1">
                <a:lumMod val="60000"/>
                <a:lumOff val="4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sp>
          <p:nvSpPr>
            <p:cNvPr id="13" name="Rectangle 12">
              <a:extLst>
                <a:ext uri="{FF2B5EF4-FFF2-40B4-BE49-F238E27FC236}">
                  <a16:creationId xmlns:a16="http://schemas.microsoft.com/office/drawing/2014/main" id="{38F127D2-D8E2-CA40-8023-DEB50036B11E}"/>
                </a:ext>
              </a:extLst>
            </p:cNvPr>
            <p:cNvSpPr/>
            <p:nvPr/>
          </p:nvSpPr>
          <p:spPr bwMode="auto">
            <a:xfrm>
              <a:off x="5943813" y="5892800"/>
              <a:ext cx="914542" cy="609600"/>
            </a:xfrm>
            <a:prstGeom prst="rect">
              <a:avLst/>
            </a:prstGeom>
            <a:solidFill>
              <a:schemeClr val="accent5">
                <a:lumMod val="5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grpSp>
      <p:sp>
        <p:nvSpPr>
          <p:cNvPr id="20" name="Oval 19">
            <a:extLst>
              <a:ext uri="{FF2B5EF4-FFF2-40B4-BE49-F238E27FC236}">
                <a16:creationId xmlns:a16="http://schemas.microsoft.com/office/drawing/2014/main" id="{2A2BEAF4-63A6-3144-9210-67769A47877B}"/>
              </a:ext>
            </a:extLst>
          </p:cNvPr>
          <p:cNvSpPr>
            <a:spLocks noChangeArrowheads="1"/>
          </p:cNvSpPr>
          <p:nvPr/>
        </p:nvSpPr>
        <p:spPr bwMode="auto">
          <a:xfrm>
            <a:off x="4244975" y="2133600"/>
            <a:ext cx="598488" cy="2286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21" name="Straight Connector 20">
            <a:extLst>
              <a:ext uri="{FF2B5EF4-FFF2-40B4-BE49-F238E27FC236}">
                <a16:creationId xmlns:a16="http://schemas.microsoft.com/office/drawing/2014/main" id="{F5FAC1E9-7402-4848-9757-32863EDBE653}"/>
              </a:ext>
            </a:extLst>
          </p:cNvPr>
          <p:cNvCxnSpPr>
            <a:cxnSpLocks noChangeShapeType="1"/>
          </p:cNvCxnSpPr>
          <p:nvPr/>
        </p:nvCxnSpPr>
        <p:spPr bwMode="auto">
          <a:xfrm flipH="1" flipV="1">
            <a:off x="1612900" y="1739900"/>
            <a:ext cx="2719388" cy="427038"/>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22" name="TextBox 21">
            <a:extLst>
              <a:ext uri="{FF2B5EF4-FFF2-40B4-BE49-F238E27FC236}">
                <a16:creationId xmlns:a16="http://schemas.microsoft.com/office/drawing/2014/main" id="{AF0A4FE2-96E4-CC4E-9496-E787B6BA3B30}"/>
              </a:ext>
            </a:extLst>
          </p:cNvPr>
          <p:cNvSpPr txBox="1">
            <a:spLocks noChangeArrowheads="1"/>
          </p:cNvSpPr>
          <p:nvPr/>
        </p:nvSpPr>
        <p:spPr bwMode="auto">
          <a:xfrm>
            <a:off x="762000" y="1371600"/>
            <a:ext cx="9207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100" dirty="0">
                <a:solidFill>
                  <a:srgbClr val="0432FF"/>
                </a:solidFill>
              </a:rPr>
              <a:t>PC Multiplexer</a:t>
            </a:r>
          </a:p>
        </p:txBody>
      </p:sp>
      <p:sp>
        <p:nvSpPr>
          <p:cNvPr id="23" name="Oval 22">
            <a:extLst>
              <a:ext uri="{FF2B5EF4-FFF2-40B4-BE49-F238E27FC236}">
                <a16:creationId xmlns:a16="http://schemas.microsoft.com/office/drawing/2014/main" id="{145A4319-DB0A-4E4A-9954-8AAA60A03265}"/>
              </a:ext>
            </a:extLst>
          </p:cNvPr>
          <p:cNvSpPr>
            <a:spLocks noChangeArrowheads="1"/>
          </p:cNvSpPr>
          <p:nvPr/>
        </p:nvSpPr>
        <p:spPr bwMode="auto">
          <a:xfrm>
            <a:off x="4354513" y="1103313"/>
            <a:ext cx="598487" cy="2286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24" name="Straight Connector 23">
            <a:extLst>
              <a:ext uri="{FF2B5EF4-FFF2-40B4-BE49-F238E27FC236}">
                <a16:creationId xmlns:a16="http://schemas.microsoft.com/office/drawing/2014/main" id="{C1E8B928-A335-B44D-A977-43608114B3B9}"/>
              </a:ext>
            </a:extLst>
          </p:cNvPr>
          <p:cNvCxnSpPr>
            <a:cxnSpLocks noChangeShapeType="1"/>
            <a:stCxn id="25" idx="1"/>
          </p:cNvCxnSpPr>
          <p:nvPr/>
        </p:nvCxnSpPr>
        <p:spPr bwMode="auto">
          <a:xfrm flipH="1">
            <a:off x="4953000" y="1060450"/>
            <a:ext cx="2362200" cy="157163"/>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25" name="TextBox 24">
            <a:extLst>
              <a:ext uri="{FF2B5EF4-FFF2-40B4-BE49-F238E27FC236}">
                <a16:creationId xmlns:a16="http://schemas.microsoft.com/office/drawing/2014/main" id="{42EF0D68-3B61-3945-A080-6A8762F666A9}"/>
              </a:ext>
            </a:extLst>
          </p:cNvPr>
          <p:cNvSpPr txBox="1">
            <a:spLocks noChangeArrowheads="1"/>
          </p:cNvSpPr>
          <p:nvPr/>
        </p:nvSpPr>
        <p:spPr bwMode="auto">
          <a:xfrm>
            <a:off x="7315200" y="922338"/>
            <a:ext cx="769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GatePC</a:t>
            </a:r>
          </a:p>
        </p:txBody>
      </p:sp>
      <p:sp>
        <p:nvSpPr>
          <p:cNvPr id="26" name="Oval 25">
            <a:extLst>
              <a:ext uri="{FF2B5EF4-FFF2-40B4-BE49-F238E27FC236}">
                <a16:creationId xmlns:a16="http://schemas.microsoft.com/office/drawing/2014/main" id="{828BC59A-0752-CB41-9711-1093AD51B5EC}"/>
              </a:ext>
            </a:extLst>
          </p:cNvPr>
          <p:cNvSpPr>
            <a:spLocks noChangeArrowheads="1"/>
          </p:cNvSpPr>
          <p:nvPr/>
        </p:nvSpPr>
        <p:spPr bwMode="auto">
          <a:xfrm>
            <a:off x="4430713" y="5675313"/>
            <a:ext cx="598487" cy="2286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27" name="Straight Connector 26">
            <a:extLst>
              <a:ext uri="{FF2B5EF4-FFF2-40B4-BE49-F238E27FC236}">
                <a16:creationId xmlns:a16="http://schemas.microsoft.com/office/drawing/2014/main" id="{1939D2B0-F767-D14E-B272-4FEB13A23A66}"/>
              </a:ext>
            </a:extLst>
          </p:cNvPr>
          <p:cNvCxnSpPr>
            <a:cxnSpLocks noChangeShapeType="1"/>
          </p:cNvCxnSpPr>
          <p:nvPr/>
        </p:nvCxnSpPr>
        <p:spPr bwMode="auto">
          <a:xfrm flipH="1">
            <a:off x="5029200" y="5403850"/>
            <a:ext cx="2316163" cy="376238"/>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28" name="TextBox 27">
            <a:extLst>
              <a:ext uri="{FF2B5EF4-FFF2-40B4-BE49-F238E27FC236}">
                <a16:creationId xmlns:a16="http://schemas.microsoft.com/office/drawing/2014/main" id="{803EB95F-CC41-B849-91F8-A4657F82EBD8}"/>
              </a:ext>
            </a:extLst>
          </p:cNvPr>
          <p:cNvSpPr txBox="1">
            <a:spLocks noChangeArrowheads="1"/>
          </p:cNvSpPr>
          <p:nvPr/>
        </p:nvSpPr>
        <p:spPr bwMode="auto">
          <a:xfrm>
            <a:off x="7315200" y="5265738"/>
            <a:ext cx="76993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100" dirty="0">
                <a:solidFill>
                  <a:srgbClr val="0432FF"/>
                </a:solidFill>
              </a:rPr>
              <a:t>LD.MAR</a:t>
            </a:r>
          </a:p>
        </p:txBody>
      </p:sp>
      <p:sp>
        <p:nvSpPr>
          <p:cNvPr id="30" name="Oval 29">
            <a:extLst>
              <a:ext uri="{FF2B5EF4-FFF2-40B4-BE49-F238E27FC236}">
                <a16:creationId xmlns:a16="http://schemas.microsoft.com/office/drawing/2014/main" id="{8BE2424A-BCB6-0D4A-9FD8-6C5D7DFA1B2E}"/>
              </a:ext>
            </a:extLst>
          </p:cNvPr>
          <p:cNvSpPr>
            <a:spLocks noChangeArrowheads="1"/>
          </p:cNvSpPr>
          <p:nvPr/>
        </p:nvSpPr>
        <p:spPr bwMode="auto">
          <a:xfrm>
            <a:off x="2470150" y="5265738"/>
            <a:ext cx="598488" cy="265112"/>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31" name="Straight Connector 30">
            <a:extLst>
              <a:ext uri="{FF2B5EF4-FFF2-40B4-BE49-F238E27FC236}">
                <a16:creationId xmlns:a16="http://schemas.microsoft.com/office/drawing/2014/main" id="{D92235CF-FE04-794D-B596-1FA45569412E}"/>
              </a:ext>
            </a:extLst>
          </p:cNvPr>
          <p:cNvCxnSpPr>
            <a:cxnSpLocks noChangeShapeType="1"/>
          </p:cNvCxnSpPr>
          <p:nvPr/>
        </p:nvCxnSpPr>
        <p:spPr bwMode="auto">
          <a:xfrm flipH="1" flipV="1">
            <a:off x="1600200" y="4713288"/>
            <a:ext cx="944563" cy="622300"/>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32" name="TextBox 31">
            <a:extLst>
              <a:ext uri="{FF2B5EF4-FFF2-40B4-BE49-F238E27FC236}">
                <a16:creationId xmlns:a16="http://schemas.microsoft.com/office/drawing/2014/main" id="{BD5B0306-6A3F-404D-AC4E-4F6A3C40E572}"/>
              </a:ext>
            </a:extLst>
          </p:cNvPr>
          <p:cNvSpPr txBox="1">
            <a:spLocks noChangeArrowheads="1"/>
          </p:cNvSpPr>
          <p:nvPr/>
        </p:nvSpPr>
        <p:spPr bwMode="auto">
          <a:xfrm>
            <a:off x="800100" y="4495800"/>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GateMDR</a:t>
            </a:r>
          </a:p>
        </p:txBody>
      </p:sp>
      <p:sp>
        <p:nvSpPr>
          <p:cNvPr id="35" name="Oval 34">
            <a:extLst>
              <a:ext uri="{FF2B5EF4-FFF2-40B4-BE49-F238E27FC236}">
                <a16:creationId xmlns:a16="http://schemas.microsoft.com/office/drawing/2014/main" id="{D058E26D-8AF3-DE47-B108-754C070B2AE7}"/>
              </a:ext>
            </a:extLst>
          </p:cNvPr>
          <p:cNvSpPr>
            <a:spLocks noChangeArrowheads="1"/>
          </p:cNvSpPr>
          <p:nvPr/>
        </p:nvSpPr>
        <p:spPr bwMode="auto">
          <a:xfrm>
            <a:off x="3865563" y="3468688"/>
            <a:ext cx="598487" cy="2286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36" name="Straight Connector 35">
            <a:extLst>
              <a:ext uri="{FF2B5EF4-FFF2-40B4-BE49-F238E27FC236}">
                <a16:creationId xmlns:a16="http://schemas.microsoft.com/office/drawing/2014/main" id="{D8F54B57-A431-954D-B242-4C51223873ED}"/>
              </a:ext>
            </a:extLst>
          </p:cNvPr>
          <p:cNvCxnSpPr>
            <a:cxnSpLocks noChangeShapeType="1"/>
          </p:cNvCxnSpPr>
          <p:nvPr/>
        </p:nvCxnSpPr>
        <p:spPr bwMode="auto">
          <a:xfrm flipH="1" flipV="1">
            <a:off x="1363663" y="3049588"/>
            <a:ext cx="2589212" cy="452437"/>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37" name="TextBox 36">
            <a:extLst>
              <a:ext uri="{FF2B5EF4-FFF2-40B4-BE49-F238E27FC236}">
                <a16:creationId xmlns:a16="http://schemas.microsoft.com/office/drawing/2014/main" id="{E154300B-89CA-DA42-99D5-061FB3541F59}"/>
              </a:ext>
            </a:extLst>
          </p:cNvPr>
          <p:cNvSpPr txBox="1">
            <a:spLocks noChangeArrowheads="1"/>
          </p:cNvSpPr>
          <p:nvPr/>
        </p:nvSpPr>
        <p:spPr bwMode="auto">
          <a:xfrm>
            <a:off x="830263" y="2859088"/>
            <a:ext cx="7699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LD.IR</a:t>
            </a:r>
          </a:p>
        </p:txBody>
      </p:sp>
    </p:spTree>
    <p:extLst>
      <p:ext uri="{BB962C8B-B14F-4D97-AF65-F5344CB8AC3E}">
        <p14:creationId xmlns:p14="http://schemas.microsoft.com/office/powerpoint/2010/main" val="1059484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P spid="23" grpId="0" animBg="1"/>
      <p:bldP spid="25" grpId="0"/>
      <p:bldP spid="26" grpId="0" animBg="1"/>
      <p:bldP spid="28" grpId="0"/>
      <p:bldP spid="30" grpId="0" animBg="1"/>
      <p:bldP spid="32" grpId="0"/>
      <p:bldP spid="35" grpId="0" animBg="1"/>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a:extLst>
              <a:ext uri="{FF2B5EF4-FFF2-40B4-BE49-F238E27FC236}">
                <a16:creationId xmlns:a16="http://schemas.microsoft.com/office/drawing/2014/main" id="{0F2A5E31-B8F9-2E44-B381-4231C4B2EF42}"/>
              </a:ext>
            </a:extLst>
          </p:cNvPr>
          <p:cNvSpPr>
            <a:spLocks noGrp="1" noChangeArrowheads="1"/>
          </p:cNvSpPr>
          <p:nvPr>
            <p:ph type="title"/>
          </p:nvPr>
        </p:nvSpPr>
        <p:spPr/>
        <p:txBody>
          <a:bodyPr anchor="ctr"/>
          <a:lstStyle/>
          <a:p>
            <a:r>
              <a:rPr lang="en-US" altLang="en-US" dirty="0">
                <a:ea typeface="ＭＳ Ｐゴシック" panose="020B0600070205080204" pitchFamily="34" charset="-128"/>
              </a:rPr>
              <a:t>LC-3: A Von Neumann Machine</a:t>
            </a:r>
          </a:p>
        </p:txBody>
      </p:sp>
      <p:grpSp>
        <p:nvGrpSpPr>
          <p:cNvPr id="81923" name="Group 6">
            <a:extLst>
              <a:ext uri="{FF2B5EF4-FFF2-40B4-BE49-F238E27FC236}">
                <a16:creationId xmlns:a16="http://schemas.microsoft.com/office/drawing/2014/main" id="{900B7D53-2835-0F47-8C88-01080C5E62B9}"/>
              </a:ext>
            </a:extLst>
          </p:cNvPr>
          <p:cNvGrpSpPr>
            <a:grpSpLocks/>
          </p:cNvGrpSpPr>
          <p:nvPr/>
        </p:nvGrpSpPr>
        <p:grpSpPr bwMode="auto">
          <a:xfrm>
            <a:off x="2185988" y="914400"/>
            <a:ext cx="4772025" cy="5943600"/>
            <a:chOff x="2185616" y="914400"/>
            <a:chExt cx="4772768" cy="5943600"/>
          </a:xfrm>
        </p:grpSpPr>
        <p:pic>
          <p:nvPicPr>
            <p:cNvPr id="81965" name="Picture 2">
              <a:extLst>
                <a:ext uri="{FF2B5EF4-FFF2-40B4-BE49-F238E27FC236}">
                  <a16:creationId xmlns:a16="http://schemas.microsoft.com/office/drawing/2014/main" id="{3BC37DF5-C69A-D545-BD0B-1019B76275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85616" y="914400"/>
              <a:ext cx="477276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6" name="Rectangle 4">
              <a:extLst>
                <a:ext uri="{FF2B5EF4-FFF2-40B4-BE49-F238E27FC236}">
                  <a16:creationId xmlns:a16="http://schemas.microsoft.com/office/drawing/2014/main" id="{95D1E22D-B552-F74E-A88E-3B4288CFB665}"/>
                </a:ext>
              </a:extLst>
            </p:cNvPr>
            <p:cNvSpPr>
              <a:spLocks noChangeArrowheads="1"/>
            </p:cNvSpPr>
            <p:nvPr/>
          </p:nvSpPr>
          <p:spPr bwMode="auto">
            <a:xfrm>
              <a:off x="3276600" y="1600200"/>
              <a:ext cx="1905000" cy="2819400"/>
            </a:xfrm>
            <a:prstGeom prst="rect">
              <a:avLst/>
            </a:prstGeom>
            <a:solidFill>
              <a:srgbClr val="FF000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1967" name="Rectangle 9">
              <a:extLst>
                <a:ext uri="{FF2B5EF4-FFF2-40B4-BE49-F238E27FC236}">
                  <a16:creationId xmlns:a16="http://schemas.microsoft.com/office/drawing/2014/main" id="{337FA547-AA97-444E-8743-84EA1268212A}"/>
                </a:ext>
              </a:extLst>
            </p:cNvPr>
            <p:cNvSpPr>
              <a:spLocks noChangeArrowheads="1"/>
            </p:cNvSpPr>
            <p:nvPr/>
          </p:nvSpPr>
          <p:spPr bwMode="auto">
            <a:xfrm>
              <a:off x="5181600" y="1600200"/>
              <a:ext cx="1600200" cy="2819400"/>
            </a:xfrm>
            <a:prstGeom prst="rect">
              <a:avLst/>
            </a:prstGeom>
            <a:solidFill>
              <a:srgbClr val="00B0F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1968" name="Rectangle 10">
              <a:extLst>
                <a:ext uri="{FF2B5EF4-FFF2-40B4-BE49-F238E27FC236}">
                  <a16:creationId xmlns:a16="http://schemas.microsoft.com/office/drawing/2014/main" id="{C7006B36-C911-8642-BFBA-9EE29EF5C0B2}"/>
                </a:ext>
              </a:extLst>
            </p:cNvPr>
            <p:cNvSpPr>
              <a:spLocks noChangeArrowheads="1"/>
            </p:cNvSpPr>
            <p:nvPr/>
          </p:nvSpPr>
          <p:spPr bwMode="auto">
            <a:xfrm>
              <a:off x="3200400" y="5829300"/>
              <a:ext cx="914400" cy="647700"/>
            </a:xfrm>
            <a:prstGeom prst="rect">
              <a:avLst/>
            </a:prstGeom>
            <a:solidFill>
              <a:srgbClr val="00B05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 name="Rectangle 11">
              <a:extLst>
                <a:ext uri="{FF2B5EF4-FFF2-40B4-BE49-F238E27FC236}">
                  <a16:creationId xmlns:a16="http://schemas.microsoft.com/office/drawing/2014/main" id="{4E2728CE-DD82-9A4A-A40A-AD698BBF68F5}"/>
                </a:ext>
              </a:extLst>
            </p:cNvPr>
            <p:cNvSpPr/>
            <p:nvPr/>
          </p:nvSpPr>
          <p:spPr bwMode="auto">
            <a:xfrm>
              <a:off x="4953059" y="5867400"/>
              <a:ext cx="914542" cy="609600"/>
            </a:xfrm>
            <a:prstGeom prst="rect">
              <a:avLst/>
            </a:prstGeom>
            <a:solidFill>
              <a:schemeClr val="accent1">
                <a:lumMod val="60000"/>
                <a:lumOff val="4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sp>
          <p:nvSpPr>
            <p:cNvPr id="13" name="Rectangle 12">
              <a:extLst>
                <a:ext uri="{FF2B5EF4-FFF2-40B4-BE49-F238E27FC236}">
                  <a16:creationId xmlns:a16="http://schemas.microsoft.com/office/drawing/2014/main" id="{33606EDF-FF3B-624F-8399-FAA9D6EC2669}"/>
                </a:ext>
              </a:extLst>
            </p:cNvPr>
            <p:cNvSpPr/>
            <p:nvPr/>
          </p:nvSpPr>
          <p:spPr bwMode="auto">
            <a:xfrm>
              <a:off x="5943813" y="5892800"/>
              <a:ext cx="914542" cy="609600"/>
            </a:xfrm>
            <a:prstGeom prst="rect">
              <a:avLst/>
            </a:prstGeom>
            <a:solidFill>
              <a:schemeClr val="accent5">
                <a:lumMod val="50000"/>
                <a:alpha val="20000"/>
              </a:schemeClr>
            </a:solidFill>
            <a:ln w="9525" cap="flat" cmpd="sng" algn="ctr">
              <a:noFill/>
              <a:prstDash val="solid"/>
              <a:round/>
              <a:headEnd type="none" w="med" len="med"/>
              <a:tailEnd type="none" w="med" len="med"/>
            </a:ln>
            <a:effectLst/>
          </p:spPr>
          <p:txBody>
            <a:bodyPr/>
            <a:lstStyle/>
            <a:p>
              <a:pPr eaLnBrk="1" hangingPunct="1">
                <a:defRPr/>
              </a:pPr>
              <a:endParaRPr lang="en-US">
                <a:ea typeface="ＭＳ Ｐゴシック" charset="-128"/>
              </a:endParaRPr>
            </a:p>
          </p:txBody>
        </p:sp>
      </p:grpSp>
      <p:sp>
        <p:nvSpPr>
          <p:cNvPr id="8" name="Oval 7">
            <a:extLst>
              <a:ext uri="{FF2B5EF4-FFF2-40B4-BE49-F238E27FC236}">
                <a16:creationId xmlns:a16="http://schemas.microsoft.com/office/drawing/2014/main" id="{C8F349F7-C52E-BA49-BCAD-3801235AC036}"/>
              </a:ext>
            </a:extLst>
          </p:cNvPr>
          <p:cNvSpPr>
            <a:spLocks noChangeArrowheads="1"/>
          </p:cNvSpPr>
          <p:nvPr/>
        </p:nvSpPr>
        <p:spPr bwMode="auto">
          <a:xfrm>
            <a:off x="4154488" y="2120900"/>
            <a:ext cx="190500" cy="2286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14" name="Straight Connector 13">
            <a:extLst>
              <a:ext uri="{FF2B5EF4-FFF2-40B4-BE49-F238E27FC236}">
                <a16:creationId xmlns:a16="http://schemas.microsoft.com/office/drawing/2014/main" id="{B9F64205-CD98-E441-ADD6-8992DAB7A5F0}"/>
              </a:ext>
            </a:extLst>
          </p:cNvPr>
          <p:cNvCxnSpPr>
            <a:cxnSpLocks noChangeShapeType="1"/>
            <a:stCxn id="8" idx="2"/>
          </p:cNvCxnSpPr>
          <p:nvPr/>
        </p:nvCxnSpPr>
        <p:spPr bwMode="auto">
          <a:xfrm flipH="1" flipV="1">
            <a:off x="2101850" y="1927225"/>
            <a:ext cx="2052638" cy="307975"/>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18" name="TextBox 17">
            <a:extLst>
              <a:ext uri="{FF2B5EF4-FFF2-40B4-BE49-F238E27FC236}">
                <a16:creationId xmlns:a16="http://schemas.microsoft.com/office/drawing/2014/main" id="{882A424A-CD1C-F341-BEEC-863CAC22E05E}"/>
              </a:ext>
            </a:extLst>
          </p:cNvPr>
          <p:cNvSpPr txBox="1">
            <a:spLocks noChangeArrowheads="1"/>
          </p:cNvSpPr>
          <p:nvPr/>
        </p:nvSpPr>
        <p:spPr bwMode="auto">
          <a:xfrm>
            <a:off x="990600" y="1704975"/>
            <a:ext cx="20480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dirty="0">
                <a:solidFill>
                  <a:srgbClr val="0432FF"/>
                </a:solidFill>
              </a:rPr>
              <a:t>Control signals</a:t>
            </a:r>
          </a:p>
          <a:p>
            <a:r>
              <a:rPr lang="en-US" altLang="en-US" sz="1200" dirty="0">
                <a:solidFill>
                  <a:schemeClr val="accent5">
                    <a:lumMod val="50000"/>
                  </a:schemeClr>
                </a:solidFill>
              </a:rPr>
              <a:t>(non filled-in Arrow head)</a:t>
            </a:r>
          </a:p>
        </p:txBody>
      </p:sp>
      <p:sp>
        <p:nvSpPr>
          <p:cNvPr id="22" name="Oval 21">
            <a:extLst>
              <a:ext uri="{FF2B5EF4-FFF2-40B4-BE49-F238E27FC236}">
                <a16:creationId xmlns:a16="http://schemas.microsoft.com/office/drawing/2014/main" id="{402A97AF-41FA-3A43-AF96-8485F73B3DF1}"/>
              </a:ext>
            </a:extLst>
          </p:cNvPr>
          <p:cNvSpPr>
            <a:spLocks noChangeArrowheads="1"/>
          </p:cNvSpPr>
          <p:nvPr/>
        </p:nvSpPr>
        <p:spPr bwMode="auto">
          <a:xfrm>
            <a:off x="4244975" y="2324100"/>
            <a:ext cx="190500" cy="2286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23" name="Straight Connector 22">
            <a:extLst>
              <a:ext uri="{FF2B5EF4-FFF2-40B4-BE49-F238E27FC236}">
                <a16:creationId xmlns:a16="http://schemas.microsoft.com/office/drawing/2014/main" id="{30FAD2C3-538B-5649-B504-613B97C5EC5E}"/>
              </a:ext>
            </a:extLst>
          </p:cNvPr>
          <p:cNvCxnSpPr>
            <a:cxnSpLocks noChangeShapeType="1"/>
            <a:stCxn id="22" idx="2"/>
          </p:cNvCxnSpPr>
          <p:nvPr/>
        </p:nvCxnSpPr>
        <p:spPr bwMode="auto">
          <a:xfrm flipH="1" flipV="1">
            <a:off x="2192338" y="2284413"/>
            <a:ext cx="2052637" cy="153987"/>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24" name="TextBox 23">
            <a:extLst>
              <a:ext uri="{FF2B5EF4-FFF2-40B4-BE49-F238E27FC236}">
                <a16:creationId xmlns:a16="http://schemas.microsoft.com/office/drawing/2014/main" id="{5AAAC49A-7FE7-CD48-9562-CEF7A71D4A7F}"/>
              </a:ext>
            </a:extLst>
          </p:cNvPr>
          <p:cNvSpPr txBox="1">
            <a:spLocks noChangeArrowheads="1"/>
          </p:cNvSpPr>
          <p:nvPr/>
        </p:nvSpPr>
        <p:spPr bwMode="auto">
          <a:xfrm>
            <a:off x="1701800" y="2085975"/>
            <a:ext cx="17130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dirty="0">
                <a:solidFill>
                  <a:srgbClr val="0432FF"/>
                </a:solidFill>
              </a:rPr>
              <a:t>Data</a:t>
            </a:r>
          </a:p>
          <a:p>
            <a:r>
              <a:rPr lang="en-US" altLang="en-US" sz="1200" dirty="0">
                <a:solidFill>
                  <a:srgbClr val="FF0000"/>
                </a:solidFill>
              </a:rPr>
              <a:t>(filled-in Arrow head)</a:t>
            </a:r>
          </a:p>
        </p:txBody>
      </p:sp>
      <p:sp>
        <p:nvSpPr>
          <p:cNvPr id="25" name="Oval 24">
            <a:extLst>
              <a:ext uri="{FF2B5EF4-FFF2-40B4-BE49-F238E27FC236}">
                <a16:creationId xmlns:a16="http://schemas.microsoft.com/office/drawing/2014/main" id="{141CD290-A103-D245-BE7E-F1F574B43D2D}"/>
              </a:ext>
            </a:extLst>
          </p:cNvPr>
          <p:cNvSpPr>
            <a:spLocks noChangeArrowheads="1"/>
          </p:cNvSpPr>
          <p:nvPr/>
        </p:nvSpPr>
        <p:spPr bwMode="auto">
          <a:xfrm>
            <a:off x="5595938" y="3557588"/>
            <a:ext cx="771525" cy="481012"/>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26" name="Straight Connector 25">
            <a:extLst>
              <a:ext uri="{FF2B5EF4-FFF2-40B4-BE49-F238E27FC236}">
                <a16:creationId xmlns:a16="http://schemas.microsoft.com/office/drawing/2014/main" id="{2AB6CC83-9955-F24E-9FB9-855188CCC263}"/>
              </a:ext>
            </a:extLst>
          </p:cNvPr>
          <p:cNvCxnSpPr>
            <a:cxnSpLocks noChangeShapeType="1"/>
          </p:cNvCxnSpPr>
          <p:nvPr/>
        </p:nvCxnSpPr>
        <p:spPr bwMode="auto">
          <a:xfrm flipH="1">
            <a:off x="6311900" y="3524250"/>
            <a:ext cx="884238" cy="152400"/>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27" name="TextBox 26">
            <a:extLst>
              <a:ext uri="{FF2B5EF4-FFF2-40B4-BE49-F238E27FC236}">
                <a16:creationId xmlns:a16="http://schemas.microsoft.com/office/drawing/2014/main" id="{C34E32E7-EC9F-8C4F-8B15-EA75667E943B}"/>
              </a:ext>
            </a:extLst>
          </p:cNvPr>
          <p:cNvSpPr txBox="1">
            <a:spLocks noChangeArrowheads="1"/>
          </p:cNvSpPr>
          <p:nvPr/>
        </p:nvSpPr>
        <p:spPr bwMode="auto">
          <a:xfrm>
            <a:off x="7159625" y="3379788"/>
            <a:ext cx="174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ALU: 2 inputs, 1 output</a:t>
            </a:r>
          </a:p>
        </p:txBody>
      </p:sp>
      <p:sp>
        <p:nvSpPr>
          <p:cNvPr id="29" name="Oval 28">
            <a:extLst>
              <a:ext uri="{FF2B5EF4-FFF2-40B4-BE49-F238E27FC236}">
                <a16:creationId xmlns:a16="http://schemas.microsoft.com/office/drawing/2014/main" id="{197B5C15-4985-BC48-985E-561C2E6849DB}"/>
              </a:ext>
            </a:extLst>
          </p:cNvPr>
          <p:cNvSpPr>
            <a:spLocks noChangeArrowheads="1"/>
          </p:cNvSpPr>
          <p:nvPr/>
        </p:nvSpPr>
        <p:spPr bwMode="auto">
          <a:xfrm>
            <a:off x="2814638" y="5670550"/>
            <a:ext cx="461962" cy="2286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30" name="Straight Connector 29">
            <a:extLst>
              <a:ext uri="{FF2B5EF4-FFF2-40B4-BE49-F238E27FC236}">
                <a16:creationId xmlns:a16="http://schemas.microsoft.com/office/drawing/2014/main" id="{C9FA7984-E55D-A342-983D-98EC06463CA1}"/>
              </a:ext>
            </a:extLst>
          </p:cNvPr>
          <p:cNvCxnSpPr>
            <a:cxnSpLocks noChangeShapeType="1"/>
          </p:cNvCxnSpPr>
          <p:nvPr/>
        </p:nvCxnSpPr>
        <p:spPr bwMode="auto">
          <a:xfrm flipH="1" flipV="1">
            <a:off x="1628775" y="5562600"/>
            <a:ext cx="1266825" cy="141288"/>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31" name="TextBox 30">
            <a:extLst>
              <a:ext uri="{FF2B5EF4-FFF2-40B4-BE49-F238E27FC236}">
                <a16:creationId xmlns:a16="http://schemas.microsoft.com/office/drawing/2014/main" id="{2151EC49-9D52-BE46-A8CC-6C7A7B74CB83}"/>
              </a:ext>
            </a:extLst>
          </p:cNvPr>
          <p:cNvSpPr txBox="1">
            <a:spLocks noChangeArrowheads="1"/>
          </p:cNvSpPr>
          <p:nvPr/>
        </p:nvSpPr>
        <p:spPr bwMode="auto">
          <a:xfrm>
            <a:off x="533400" y="5329238"/>
            <a:ext cx="1214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Memory Data Register</a:t>
            </a:r>
          </a:p>
        </p:txBody>
      </p:sp>
      <p:sp>
        <p:nvSpPr>
          <p:cNvPr id="34" name="Oval 33">
            <a:extLst>
              <a:ext uri="{FF2B5EF4-FFF2-40B4-BE49-F238E27FC236}">
                <a16:creationId xmlns:a16="http://schemas.microsoft.com/office/drawing/2014/main" id="{05AF8552-165B-9347-994B-C4D1AD4D5274}"/>
              </a:ext>
            </a:extLst>
          </p:cNvPr>
          <p:cNvSpPr>
            <a:spLocks noChangeArrowheads="1"/>
          </p:cNvSpPr>
          <p:nvPr/>
        </p:nvSpPr>
        <p:spPr bwMode="auto">
          <a:xfrm>
            <a:off x="4060825" y="5683250"/>
            <a:ext cx="461963" cy="2286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35" name="Straight Connector 34">
            <a:extLst>
              <a:ext uri="{FF2B5EF4-FFF2-40B4-BE49-F238E27FC236}">
                <a16:creationId xmlns:a16="http://schemas.microsoft.com/office/drawing/2014/main" id="{09396E44-7F28-6A46-85F1-3CC4FA38F66B}"/>
              </a:ext>
            </a:extLst>
          </p:cNvPr>
          <p:cNvCxnSpPr>
            <a:cxnSpLocks noChangeShapeType="1"/>
          </p:cNvCxnSpPr>
          <p:nvPr/>
        </p:nvCxnSpPr>
        <p:spPr bwMode="auto">
          <a:xfrm flipH="1">
            <a:off x="1727200" y="5854700"/>
            <a:ext cx="2365375" cy="314325"/>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36" name="TextBox 35">
            <a:extLst>
              <a:ext uri="{FF2B5EF4-FFF2-40B4-BE49-F238E27FC236}">
                <a16:creationId xmlns:a16="http://schemas.microsoft.com/office/drawing/2014/main" id="{E6B594A9-0297-6442-89AD-3D93BE8A3A9C}"/>
              </a:ext>
            </a:extLst>
          </p:cNvPr>
          <p:cNvSpPr txBox="1">
            <a:spLocks noChangeArrowheads="1"/>
          </p:cNvSpPr>
          <p:nvPr/>
        </p:nvSpPr>
        <p:spPr bwMode="auto">
          <a:xfrm>
            <a:off x="425450" y="5943600"/>
            <a:ext cx="1403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Memory Address</a:t>
            </a:r>
          </a:p>
          <a:p>
            <a:r>
              <a:rPr lang="en-US" altLang="en-US" sz="1200">
                <a:solidFill>
                  <a:srgbClr val="0432FF"/>
                </a:solidFill>
              </a:rPr>
              <a:t>Register</a:t>
            </a:r>
          </a:p>
        </p:txBody>
      </p:sp>
      <p:sp>
        <p:nvSpPr>
          <p:cNvPr id="38" name="TextBox 37">
            <a:extLst>
              <a:ext uri="{FF2B5EF4-FFF2-40B4-BE49-F238E27FC236}">
                <a16:creationId xmlns:a16="http://schemas.microsoft.com/office/drawing/2014/main" id="{85E41B69-B276-8A48-B74F-D1801B39984F}"/>
              </a:ext>
            </a:extLst>
          </p:cNvPr>
          <p:cNvSpPr txBox="1">
            <a:spLocks noChangeArrowheads="1"/>
          </p:cNvSpPr>
          <p:nvPr/>
        </p:nvSpPr>
        <p:spPr bwMode="auto">
          <a:xfrm>
            <a:off x="3162300" y="6015038"/>
            <a:ext cx="10287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100" dirty="0">
                <a:solidFill>
                  <a:srgbClr val="0432FF"/>
                </a:solidFill>
              </a:rPr>
              <a:t>16-bit addressable</a:t>
            </a:r>
          </a:p>
        </p:txBody>
      </p:sp>
      <p:sp>
        <p:nvSpPr>
          <p:cNvPr id="40" name="Oval 39">
            <a:extLst>
              <a:ext uri="{FF2B5EF4-FFF2-40B4-BE49-F238E27FC236}">
                <a16:creationId xmlns:a16="http://schemas.microsoft.com/office/drawing/2014/main" id="{1D0E630D-93F0-A54D-9E2C-FE8E5F98C9C7}"/>
              </a:ext>
            </a:extLst>
          </p:cNvPr>
          <p:cNvSpPr>
            <a:spLocks noChangeArrowheads="1"/>
          </p:cNvSpPr>
          <p:nvPr/>
        </p:nvSpPr>
        <p:spPr bwMode="auto">
          <a:xfrm>
            <a:off x="5027613" y="5907088"/>
            <a:ext cx="771525" cy="481012"/>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41" name="Straight Connector 40">
            <a:extLst>
              <a:ext uri="{FF2B5EF4-FFF2-40B4-BE49-F238E27FC236}">
                <a16:creationId xmlns:a16="http://schemas.microsoft.com/office/drawing/2014/main" id="{3450EBB2-F6BC-F04B-9C47-1B35C3918922}"/>
              </a:ext>
            </a:extLst>
          </p:cNvPr>
          <p:cNvCxnSpPr>
            <a:cxnSpLocks noChangeShapeType="1"/>
          </p:cNvCxnSpPr>
          <p:nvPr/>
        </p:nvCxnSpPr>
        <p:spPr bwMode="auto">
          <a:xfrm flipH="1">
            <a:off x="5743575" y="5519738"/>
            <a:ext cx="1177925" cy="506412"/>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42" name="TextBox 41">
            <a:extLst>
              <a:ext uri="{FF2B5EF4-FFF2-40B4-BE49-F238E27FC236}">
                <a16:creationId xmlns:a16="http://schemas.microsoft.com/office/drawing/2014/main" id="{40089024-48F9-3943-93C9-C1C2530F5080}"/>
              </a:ext>
            </a:extLst>
          </p:cNvPr>
          <p:cNvSpPr txBox="1">
            <a:spLocks noChangeArrowheads="1"/>
          </p:cNvSpPr>
          <p:nvPr/>
        </p:nvSpPr>
        <p:spPr bwMode="auto">
          <a:xfrm>
            <a:off x="6875463" y="5329238"/>
            <a:ext cx="2116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Keyboard</a:t>
            </a:r>
          </a:p>
          <a:p>
            <a:r>
              <a:rPr lang="en-US" altLang="en-US" sz="1200">
                <a:solidFill>
                  <a:srgbClr val="0432FF"/>
                </a:solidFill>
              </a:rPr>
              <a:t>KBDR (data), KBSR (status)</a:t>
            </a:r>
          </a:p>
        </p:txBody>
      </p:sp>
      <p:sp>
        <p:nvSpPr>
          <p:cNvPr id="44" name="Oval 43">
            <a:extLst>
              <a:ext uri="{FF2B5EF4-FFF2-40B4-BE49-F238E27FC236}">
                <a16:creationId xmlns:a16="http://schemas.microsoft.com/office/drawing/2014/main" id="{350216C4-60D3-314B-BA0B-5FF5CC94EC3C}"/>
              </a:ext>
            </a:extLst>
          </p:cNvPr>
          <p:cNvSpPr>
            <a:spLocks noChangeArrowheads="1"/>
          </p:cNvSpPr>
          <p:nvPr/>
        </p:nvSpPr>
        <p:spPr bwMode="auto">
          <a:xfrm>
            <a:off x="6018213" y="5943600"/>
            <a:ext cx="771525" cy="481013"/>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45" name="Straight Connector 44">
            <a:extLst>
              <a:ext uri="{FF2B5EF4-FFF2-40B4-BE49-F238E27FC236}">
                <a16:creationId xmlns:a16="http://schemas.microsoft.com/office/drawing/2014/main" id="{8B880546-82C5-7747-B3EA-5533D0966A34}"/>
              </a:ext>
            </a:extLst>
          </p:cNvPr>
          <p:cNvCxnSpPr>
            <a:cxnSpLocks noChangeShapeType="1"/>
          </p:cNvCxnSpPr>
          <p:nvPr/>
        </p:nvCxnSpPr>
        <p:spPr bwMode="auto">
          <a:xfrm flipH="1" flipV="1">
            <a:off x="6748463" y="6096000"/>
            <a:ext cx="261937" cy="1588"/>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46" name="TextBox 45">
            <a:extLst>
              <a:ext uri="{FF2B5EF4-FFF2-40B4-BE49-F238E27FC236}">
                <a16:creationId xmlns:a16="http://schemas.microsoft.com/office/drawing/2014/main" id="{E366A419-ACEB-0F4D-BC2F-8B81833D31AB}"/>
              </a:ext>
            </a:extLst>
          </p:cNvPr>
          <p:cNvSpPr txBox="1">
            <a:spLocks noChangeArrowheads="1"/>
          </p:cNvSpPr>
          <p:nvPr/>
        </p:nvSpPr>
        <p:spPr bwMode="auto">
          <a:xfrm>
            <a:off x="6934200" y="5867400"/>
            <a:ext cx="19864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dirty="0">
                <a:solidFill>
                  <a:srgbClr val="0432FF"/>
                </a:solidFill>
              </a:rPr>
              <a:t>Monitor -   Display</a:t>
            </a:r>
          </a:p>
          <a:p>
            <a:r>
              <a:rPr lang="en-US" altLang="en-US" sz="1200" dirty="0">
                <a:solidFill>
                  <a:srgbClr val="0432FF"/>
                </a:solidFill>
              </a:rPr>
              <a:t>DDR (data), DSR (status)</a:t>
            </a:r>
          </a:p>
        </p:txBody>
      </p:sp>
      <p:sp>
        <p:nvSpPr>
          <p:cNvPr id="50" name="Oval 49">
            <a:extLst>
              <a:ext uri="{FF2B5EF4-FFF2-40B4-BE49-F238E27FC236}">
                <a16:creationId xmlns:a16="http://schemas.microsoft.com/office/drawing/2014/main" id="{890349C4-AD39-1C44-8C16-E3D33B9C4A50}"/>
              </a:ext>
            </a:extLst>
          </p:cNvPr>
          <p:cNvSpPr>
            <a:spLocks noChangeArrowheads="1"/>
          </p:cNvSpPr>
          <p:nvPr/>
        </p:nvSpPr>
        <p:spPr bwMode="auto">
          <a:xfrm>
            <a:off x="5638800" y="1724025"/>
            <a:ext cx="842963" cy="1114425"/>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51" name="Straight Connector 50">
            <a:extLst>
              <a:ext uri="{FF2B5EF4-FFF2-40B4-BE49-F238E27FC236}">
                <a16:creationId xmlns:a16="http://schemas.microsoft.com/office/drawing/2014/main" id="{40382D7E-F5F9-7B42-BC4D-B7D9357751C3}"/>
              </a:ext>
            </a:extLst>
          </p:cNvPr>
          <p:cNvCxnSpPr>
            <a:cxnSpLocks noChangeShapeType="1"/>
          </p:cNvCxnSpPr>
          <p:nvPr/>
        </p:nvCxnSpPr>
        <p:spPr bwMode="auto">
          <a:xfrm flipH="1">
            <a:off x="6448425" y="1931988"/>
            <a:ext cx="860425" cy="106362"/>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52" name="TextBox 51">
            <a:extLst>
              <a:ext uri="{FF2B5EF4-FFF2-40B4-BE49-F238E27FC236}">
                <a16:creationId xmlns:a16="http://schemas.microsoft.com/office/drawing/2014/main" id="{C1CEB997-7D18-6C4B-A0A3-21B35962562B}"/>
              </a:ext>
            </a:extLst>
          </p:cNvPr>
          <p:cNvSpPr txBox="1">
            <a:spLocks noChangeArrowheads="1"/>
          </p:cNvSpPr>
          <p:nvPr/>
        </p:nvSpPr>
        <p:spPr bwMode="auto">
          <a:xfrm>
            <a:off x="7256463" y="1747838"/>
            <a:ext cx="1658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8 General Purpose Registers (GPR)</a:t>
            </a:r>
          </a:p>
        </p:txBody>
      </p:sp>
      <p:sp>
        <p:nvSpPr>
          <p:cNvPr id="54" name="Oval 53">
            <a:extLst>
              <a:ext uri="{FF2B5EF4-FFF2-40B4-BE49-F238E27FC236}">
                <a16:creationId xmlns:a16="http://schemas.microsoft.com/office/drawing/2014/main" id="{E657ECDF-2B0B-4442-9947-E1EA523DE792}"/>
              </a:ext>
            </a:extLst>
          </p:cNvPr>
          <p:cNvSpPr>
            <a:spLocks noChangeArrowheads="1"/>
          </p:cNvSpPr>
          <p:nvPr/>
        </p:nvSpPr>
        <p:spPr bwMode="auto">
          <a:xfrm>
            <a:off x="4267200" y="2862263"/>
            <a:ext cx="742950" cy="1481137"/>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55" name="Straight Connector 54">
            <a:extLst>
              <a:ext uri="{FF2B5EF4-FFF2-40B4-BE49-F238E27FC236}">
                <a16:creationId xmlns:a16="http://schemas.microsoft.com/office/drawing/2014/main" id="{95E4FCA4-633A-8F41-B27F-1B2825AE46DB}"/>
              </a:ext>
            </a:extLst>
          </p:cNvPr>
          <p:cNvCxnSpPr>
            <a:cxnSpLocks noChangeShapeType="1"/>
          </p:cNvCxnSpPr>
          <p:nvPr/>
        </p:nvCxnSpPr>
        <p:spPr bwMode="auto">
          <a:xfrm flipH="1" flipV="1">
            <a:off x="2514600" y="3014663"/>
            <a:ext cx="1812925" cy="160337"/>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7DC55CA2-CA15-9345-A840-B5645F2FB012}"/>
              </a:ext>
            </a:extLst>
          </p:cNvPr>
          <p:cNvSpPr txBox="1">
            <a:spLocks noChangeArrowheads="1"/>
          </p:cNvSpPr>
          <p:nvPr/>
        </p:nvSpPr>
        <p:spPr bwMode="auto">
          <a:xfrm>
            <a:off x="304800" y="2590800"/>
            <a:ext cx="2566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Finite State Machine </a:t>
            </a:r>
          </a:p>
          <a:p>
            <a:r>
              <a:rPr lang="en-US" altLang="en-US" sz="1200">
                <a:solidFill>
                  <a:srgbClr val="0432FF"/>
                </a:solidFill>
              </a:rPr>
              <a:t>(for Generating Control Signals)</a:t>
            </a:r>
          </a:p>
        </p:txBody>
      </p:sp>
      <p:sp>
        <p:nvSpPr>
          <p:cNvPr id="58" name="Oval 57">
            <a:extLst>
              <a:ext uri="{FF2B5EF4-FFF2-40B4-BE49-F238E27FC236}">
                <a16:creationId xmlns:a16="http://schemas.microsoft.com/office/drawing/2014/main" id="{14DC474D-D537-9447-8451-CD24AEBB1A67}"/>
              </a:ext>
            </a:extLst>
          </p:cNvPr>
          <p:cNvSpPr>
            <a:spLocks noChangeArrowheads="1"/>
          </p:cNvSpPr>
          <p:nvPr/>
        </p:nvSpPr>
        <p:spPr bwMode="auto">
          <a:xfrm>
            <a:off x="3441700" y="3476625"/>
            <a:ext cx="619125" cy="2286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59" name="Straight Connector 58">
            <a:extLst>
              <a:ext uri="{FF2B5EF4-FFF2-40B4-BE49-F238E27FC236}">
                <a16:creationId xmlns:a16="http://schemas.microsoft.com/office/drawing/2014/main" id="{DA40C0C1-D611-4444-9C9A-C3B66B4061EE}"/>
              </a:ext>
            </a:extLst>
          </p:cNvPr>
          <p:cNvCxnSpPr>
            <a:cxnSpLocks noChangeShapeType="1"/>
          </p:cNvCxnSpPr>
          <p:nvPr/>
        </p:nvCxnSpPr>
        <p:spPr bwMode="auto">
          <a:xfrm flipH="1" flipV="1">
            <a:off x="1635125" y="3505200"/>
            <a:ext cx="1793875" cy="68263"/>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60" name="TextBox 59">
            <a:extLst>
              <a:ext uri="{FF2B5EF4-FFF2-40B4-BE49-F238E27FC236}">
                <a16:creationId xmlns:a16="http://schemas.microsoft.com/office/drawing/2014/main" id="{1BFB1D33-2CC8-B24A-8624-F9DAD1D44159}"/>
              </a:ext>
            </a:extLst>
          </p:cNvPr>
          <p:cNvSpPr txBox="1">
            <a:spLocks noChangeArrowheads="1"/>
          </p:cNvSpPr>
          <p:nvPr/>
        </p:nvSpPr>
        <p:spPr bwMode="auto">
          <a:xfrm>
            <a:off x="819150" y="3270250"/>
            <a:ext cx="1049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Instruction Register</a:t>
            </a:r>
          </a:p>
        </p:txBody>
      </p:sp>
      <p:sp>
        <p:nvSpPr>
          <p:cNvPr id="68" name="Oval 67">
            <a:extLst>
              <a:ext uri="{FF2B5EF4-FFF2-40B4-BE49-F238E27FC236}">
                <a16:creationId xmlns:a16="http://schemas.microsoft.com/office/drawing/2014/main" id="{EDBF450F-A199-A14D-802B-2DA20E58FA5D}"/>
              </a:ext>
            </a:extLst>
          </p:cNvPr>
          <p:cNvSpPr>
            <a:spLocks noChangeArrowheads="1"/>
          </p:cNvSpPr>
          <p:nvPr/>
        </p:nvSpPr>
        <p:spPr bwMode="auto">
          <a:xfrm>
            <a:off x="4244975" y="1752600"/>
            <a:ext cx="598488" cy="2286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69" name="Straight Connector 68">
            <a:extLst>
              <a:ext uri="{FF2B5EF4-FFF2-40B4-BE49-F238E27FC236}">
                <a16:creationId xmlns:a16="http://schemas.microsoft.com/office/drawing/2014/main" id="{48D6A76B-A6D3-3A4F-A455-9D51F59C4937}"/>
              </a:ext>
            </a:extLst>
          </p:cNvPr>
          <p:cNvCxnSpPr>
            <a:cxnSpLocks noChangeShapeType="1"/>
            <a:stCxn id="68" idx="1"/>
          </p:cNvCxnSpPr>
          <p:nvPr/>
        </p:nvCxnSpPr>
        <p:spPr bwMode="auto">
          <a:xfrm flipH="1" flipV="1">
            <a:off x="1612900" y="1358900"/>
            <a:ext cx="2719388" cy="427038"/>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70" name="TextBox 69">
            <a:extLst>
              <a:ext uri="{FF2B5EF4-FFF2-40B4-BE49-F238E27FC236}">
                <a16:creationId xmlns:a16="http://schemas.microsoft.com/office/drawing/2014/main" id="{E55EB6D4-5425-954B-96DE-E74C5A68B3D2}"/>
              </a:ext>
            </a:extLst>
          </p:cNvPr>
          <p:cNvSpPr txBox="1">
            <a:spLocks noChangeArrowheads="1"/>
          </p:cNvSpPr>
          <p:nvPr/>
        </p:nvSpPr>
        <p:spPr bwMode="auto">
          <a:xfrm>
            <a:off x="651077" y="1138238"/>
            <a:ext cx="1033261"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dirty="0">
                <a:solidFill>
                  <a:srgbClr val="0432FF"/>
                </a:solidFill>
              </a:rPr>
              <a:t>Program Counter</a:t>
            </a:r>
          </a:p>
        </p:txBody>
      </p:sp>
      <p:sp>
        <p:nvSpPr>
          <p:cNvPr id="72" name="Oval 71">
            <a:extLst>
              <a:ext uri="{FF2B5EF4-FFF2-40B4-BE49-F238E27FC236}">
                <a16:creationId xmlns:a16="http://schemas.microsoft.com/office/drawing/2014/main" id="{DA808712-230F-2446-AD01-23A0A3FFB124}"/>
              </a:ext>
            </a:extLst>
          </p:cNvPr>
          <p:cNvSpPr>
            <a:spLocks noChangeArrowheads="1"/>
          </p:cNvSpPr>
          <p:nvPr/>
        </p:nvSpPr>
        <p:spPr bwMode="auto">
          <a:xfrm>
            <a:off x="5272088" y="3665538"/>
            <a:ext cx="290512" cy="449262"/>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73" name="Oval 72">
            <a:extLst>
              <a:ext uri="{FF2B5EF4-FFF2-40B4-BE49-F238E27FC236}">
                <a16:creationId xmlns:a16="http://schemas.microsoft.com/office/drawing/2014/main" id="{AC6A2DCE-B38B-7140-9E63-D86F417E856C}"/>
              </a:ext>
            </a:extLst>
          </p:cNvPr>
          <p:cNvSpPr>
            <a:spLocks noChangeArrowheads="1"/>
          </p:cNvSpPr>
          <p:nvPr/>
        </p:nvSpPr>
        <p:spPr bwMode="auto">
          <a:xfrm>
            <a:off x="5492750" y="4705350"/>
            <a:ext cx="679450" cy="449263"/>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74" name="Straight Connector 73">
            <a:extLst>
              <a:ext uri="{FF2B5EF4-FFF2-40B4-BE49-F238E27FC236}">
                <a16:creationId xmlns:a16="http://schemas.microsoft.com/office/drawing/2014/main" id="{4748E7E3-8192-4942-A8EF-E89E4B737307}"/>
              </a:ext>
            </a:extLst>
          </p:cNvPr>
          <p:cNvCxnSpPr>
            <a:cxnSpLocks noChangeShapeType="1"/>
          </p:cNvCxnSpPr>
          <p:nvPr/>
        </p:nvCxnSpPr>
        <p:spPr bwMode="auto">
          <a:xfrm flipH="1" flipV="1">
            <a:off x="5492750" y="4081463"/>
            <a:ext cx="1703388" cy="268287"/>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75" name="TextBox 74">
            <a:extLst>
              <a:ext uri="{FF2B5EF4-FFF2-40B4-BE49-F238E27FC236}">
                <a16:creationId xmlns:a16="http://schemas.microsoft.com/office/drawing/2014/main" id="{FEC6FF50-6883-524B-80BD-DF4D0277ED26}"/>
              </a:ext>
            </a:extLst>
          </p:cNvPr>
          <p:cNvSpPr txBox="1">
            <a:spLocks noChangeArrowheads="1"/>
          </p:cNvSpPr>
          <p:nvPr/>
        </p:nvSpPr>
        <p:spPr bwMode="auto">
          <a:xfrm>
            <a:off x="7162800" y="4219575"/>
            <a:ext cx="14747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ALU operation</a:t>
            </a:r>
          </a:p>
        </p:txBody>
      </p:sp>
      <p:cxnSp>
        <p:nvCxnSpPr>
          <p:cNvPr id="77" name="Straight Connector 76">
            <a:extLst>
              <a:ext uri="{FF2B5EF4-FFF2-40B4-BE49-F238E27FC236}">
                <a16:creationId xmlns:a16="http://schemas.microsoft.com/office/drawing/2014/main" id="{0595CDAA-B418-9A42-9417-9657C46117E0}"/>
              </a:ext>
            </a:extLst>
          </p:cNvPr>
          <p:cNvCxnSpPr>
            <a:cxnSpLocks noChangeShapeType="1"/>
          </p:cNvCxnSpPr>
          <p:nvPr/>
        </p:nvCxnSpPr>
        <p:spPr bwMode="auto">
          <a:xfrm flipH="1">
            <a:off x="6172200" y="4846638"/>
            <a:ext cx="987425" cy="85725"/>
          </a:xfrm>
          <a:prstGeom prst="line">
            <a:avLst/>
          </a:prstGeom>
          <a:noFill/>
          <a:ln w="12700">
            <a:solidFill>
              <a:srgbClr val="0432FF"/>
            </a:solidFill>
            <a:round/>
            <a:headEnd/>
            <a:tailEnd/>
          </a:ln>
          <a:extLst>
            <a:ext uri="{909E8E84-426E-40DD-AFC4-6F175D3DCCD1}">
              <a14:hiddenFill xmlns:a14="http://schemas.microsoft.com/office/drawing/2010/main">
                <a:noFill/>
              </a14:hiddenFill>
            </a:ext>
          </a:extLst>
        </p:spPr>
      </p:cxnSp>
      <p:sp>
        <p:nvSpPr>
          <p:cNvPr id="79" name="TextBox 78">
            <a:extLst>
              <a:ext uri="{FF2B5EF4-FFF2-40B4-BE49-F238E27FC236}">
                <a16:creationId xmlns:a16="http://schemas.microsoft.com/office/drawing/2014/main" id="{593E5813-673D-844E-AC6C-66F430703D1C}"/>
              </a:ext>
            </a:extLst>
          </p:cNvPr>
          <p:cNvSpPr txBox="1">
            <a:spLocks noChangeArrowheads="1"/>
          </p:cNvSpPr>
          <p:nvPr/>
        </p:nvSpPr>
        <p:spPr bwMode="auto">
          <a:xfrm>
            <a:off x="7135813" y="4676775"/>
            <a:ext cx="14747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432FF"/>
                </a:solidFill>
              </a:rPr>
              <a:t>GateALU</a:t>
            </a:r>
          </a:p>
        </p:txBody>
      </p:sp>
      <p:sp>
        <p:nvSpPr>
          <p:cNvPr id="53" name="Oval 52">
            <a:extLst>
              <a:ext uri="{FF2B5EF4-FFF2-40B4-BE49-F238E27FC236}">
                <a16:creationId xmlns:a16="http://schemas.microsoft.com/office/drawing/2014/main" id="{227DF489-BD37-4947-B186-A4059B8ABF65}"/>
              </a:ext>
            </a:extLst>
          </p:cNvPr>
          <p:cNvSpPr>
            <a:spLocks noChangeArrowheads="1"/>
          </p:cNvSpPr>
          <p:nvPr/>
        </p:nvSpPr>
        <p:spPr bwMode="auto">
          <a:xfrm>
            <a:off x="2422525" y="1089025"/>
            <a:ext cx="1714500" cy="266700"/>
          </a:xfrm>
          <a:prstGeom prst="ellipse">
            <a:avLst/>
          </a:prstGeom>
          <a:noFill/>
          <a:ln w="25400">
            <a:solidFill>
              <a:srgbClr val="0432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57" name="TextBox 56">
            <a:extLst>
              <a:ext uri="{FF2B5EF4-FFF2-40B4-BE49-F238E27FC236}">
                <a16:creationId xmlns:a16="http://schemas.microsoft.com/office/drawing/2014/main" id="{D4B340DA-A326-ED45-8946-26D5D0B564FB}"/>
              </a:ext>
            </a:extLst>
          </p:cNvPr>
          <p:cNvSpPr txBox="1"/>
          <p:nvPr/>
        </p:nvSpPr>
        <p:spPr>
          <a:xfrm>
            <a:off x="6617326" y="52407"/>
            <a:ext cx="2304862" cy="184666"/>
          </a:xfrm>
          <a:prstGeom prst="rect">
            <a:avLst/>
          </a:prstGeom>
          <a:noFill/>
        </p:spPr>
        <p:txBody>
          <a:bodyPr wrap="none" lIns="0" tIns="0" rIns="0" bIns="0" rtlCol="0" anchor="t" anchorCtr="0">
            <a:spAutoFit/>
          </a:bodyPr>
          <a:lstStyle/>
          <a:p>
            <a:r>
              <a:rPr lang="en-US" sz="1200" b="0" dirty="0">
                <a:latin typeface="Calibri" panose="020F0502020204030204" pitchFamily="34" charset="0"/>
                <a:cs typeface="Calibri" panose="020F0502020204030204" pitchFamily="34" charset="0"/>
              </a:rPr>
              <a:t>From Prof </a:t>
            </a:r>
            <a:r>
              <a:rPr lang="en-US" sz="1200" b="0" dirty="0" err="1">
                <a:latin typeface="Calibri" panose="020F0502020204030204" pitchFamily="34" charset="0"/>
                <a:cs typeface="Calibri" panose="020F0502020204030204" pitchFamily="34" charset="0"/>
              </a:rPr>
              <a:t>Onur</a:t>
            </a:r>
            <a:r>
              <a:rPr lang="en-US" sz="1200" b="0" dirty="0">
                <a:latin typeface="Calibri" panose="020F0502020204030204" pitchFamily="34" charset="0"/>
                <a:cs typeface="Calibri" panose="020F0502020204030204" pitchFamily="34" charset="0"/>
              </a:rPr>
              <a:t> </a:t>
            </a:r>
            <a:r>
              <a:rPr lang="en-US" sz="1200" b="0" dirty="0" err="1">
                <a:latin typeface="Calibri" panose="020F0502020204030204" pitchFamily="34" charset="0"/>
                <a:cs typeface="Calibri" panose="020F0502020204030204" pitchFamily="34" charset="0"/>
              </a:rPr>
              <a:t>Mutlu’s</a:t>
            </a:r>
            <a:r>
              <a:rPr lang="en-US" sz="1200" b="0" dirty="0">
                <a:latin typeface="Calibri" panose="020F0502020204030204" pitchFamily="34" charset="0"/>
                <a:cs typeface="Calibri" panose="020F0502020204030204" pitchFamily="34" charset="0"/>
              </a:rPr>
              <a:t> presentation</a:t>
            </a:r>
          </a:p>
        </p:txBody>
      </p:sp>
    </p:spTree>
    <p:extLst>
      <p:ext uri="{BB962C8B-B14F-4D97-AF65-F5344CB8AC3E}">
        <p14:creationId xmlns:p14="http://schemas.microsoft.com/office/powerpoint/2010/main" val="1729388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7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9"/>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p:bldP spid="22" grpId="0" animBg="1"/>
      <p:bldP spid="24" grpId="0"/>
      <p:bldP spid="25" grpId="0" animBg="1"/>
      <p:bldP spid="27" grpId="0"/>
      <p:bldP spid="29" grpId="0" animBg="1"/>
      <p:bldP spid="31" grpId="0"/>
      <p:bldP spid="34" grpId="0" animBg="1"/>
      <p:bldP spid="36" grpId="0"/>
      <p:bldP spid="38" grpId="0"/>
      <p:bldP spid="40" grpId="0" animBg="1"/>
      <p:bldP spid="42" grpId="0"/>
      <p:bldP spid="44" grpId="0" animBg="1"/>
      <p:bldP spid="46" grpId="0"/>
      <p:bldP spid="50" grpId="0" animBg="1"/>
      <p:bldP spid="52" grpId="0"/>
      <p:bldP spid="54" grpId="0" animBg="1"/>
      <p:bldP spid="56" grpId="0"/>
      <p:bldP spid="58" grpId="0" animBg="1"/>
      <p:bldP spid="60" grpId="0"/>
      <p:bldP spid="68" grpId="0" animBg="1"/>
      <p:bldP spid="70" grpId="0"/>
      <p:bldP spid="72" grpId="0" animBg="1"/>
      <p:bldP spid="73" grpId="0" animBg="1"/>
      <p:bldP spid="75" grpId="0"/>
      <p:bldP spid="79" grpId="0"/>
      <p:bldP spid="5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a:extLst>
              <a:ext uri="{FF2B5EF4-FFF2-40B4-BE49-F238E27FC236}">
                <a16:creationId xmlns:a16="http://schemas.microsoft.com/office/drawing/2014/main" id="{DA6E5133-6599-9C47-8F54-E5E2CBA35828}"/>
              </a:ext>
            </a:extLst>
          </p:cNvPr>
          <p:cNvSpPr>
            <a:spLocks noGrp="1" noChangeArrowheads="1"/>
          </p:cNvSpPr>
          <p:nvPr>
            <p:ph type="title"/>
          </p:nvPr>
        </p:nvSpPr>
        <p:spPr>
          <a:xfrm>
            <a:off x="395536" y="0"/>
            <a:ext cx="7591425" cy="762000"/>
          </a:xfrm>
        </p:spPr>
        <p:txBody>
          <a:bodyPr anchor="ctr"/>
          <a:lstStyle/>
          <a:p>
            <a:r>
              <a:rPr lang="en-US" altLang="en-US" dirty="0">
                <a:ea typeface="ＭＳ Ｐゴシック" panose="020B0600070205080204" pitchFamily="34" charset="-128"/>
              </a:rPr>
              <a:t>Control of the Instruction Cycle</a:t>
            </a:r>
          </a:p>
        </p:txBody>
      </p:sp>
      <p:sp>
        <p:nvSpPr>
          <p:cNvPr id="29698" name="Content Placeholder 2">
            <a:extLst>
              <a:ext uri="{FF2B5EF4-FFF2-40B4-BE49-F238E27FC236}">
                <a16:creationId xmlns:a16="http://schemas.microsoft.com/office/drawing/2014/main" id="{B5399637-AC2C-E640-BBE6-1432AD8166F7}"/>
              </a:ext>
            </a:extLst>
          </p:cNvPr>
          <p:cNvSpPr>
            <a:spLocks noGrp="1"/>
          </p:cNvSpPr>
          <p:nvPr>
            <p:ph idx="4294967295"/>
          </p:nvPr>
        </p:nvSpPr>
        <p:spPr>
          <a:xfrm>
            <a:off x="5029200" y="898902"/>
            <a:ext cx="3897312" cy="5562600"/>
          </a:xfrm>
        </p:spPr>
        <p:txBody>
          <a:bodyPr>
            <a:normAutofit fontScale="85000" lnSpcReduction="20000"/>
          </a:bodyPr>
          <a:lstStyle/>
          <a:p>
            <a:pPr>
              <a:buFont typeface="Wingdings" charset="2"/>
              <a:buChar char="n"/>
              <a:defRPr/>
            </a:pPr>
            <a:r>
              <a:rPr lang="en-US" altLang="en-US" dirty="0">
                <a:ea typeface="ＭＳ Ｐゴシック" charset="-128"/>
              </a:rPr>
              <a:t>State 1</a:t>
            </a:r>
          </a:p>
          <a:p>
            <a:pPr lvl="1">
              <a:defRPr/>
            </a:pPr>
            <a:r>
              <a:rPr lang="en-US" altLang="en-US" dirty="0">
                <a:ea typeface="ＭＳ Ｐゴシック" charset="-128"/>
              </a:rPr>
              <a:t>The FSM asserts </a:t>
            </a:r>
            <a:r>
              <a:rPr lang="en-US" altLang="en-US" dirty="0" err="1">
                <a:ea typeface="ＭＳ Ｐゴシック" charset="-128"/>
              </a:rPr>
              <a:t>GatePC</a:t>
            </a:r>
            <a:r>
              <a:rPr lang="en-US" altLang="en-US" dirty="0">
                <a:ea typeface="ＭＳ Ｐゴシック" charset="-128"/>
              </a:rPr>
              <a:t> and LD.MAR</a:t>
            </a:r>
          </a:p>
          <a:p>
            <a:pPr lvl="1">
              <a:defRPr/>
            </a:pPr>
            <a:r>
              <a:rPr lang="en-US" altLang="en-US" dirty="0">
                <a:ea typeface="ＭＳ Ｐゴシック" charset="-128"/>
              </a:rPr>
              <a:t>It selects input (+1) in PCMUX and asserts LD.PC</a:t>
            </a:r>
          </a:p>
          <a:p>
            <a:pPr>
              <a:buFont typeface="Wingdings" charset="2"/>
              <a:buChar char="n"/>
              <a:defRPr/>
            </a:pPr>
            <a:endParaRPr lang="en-US" altLang="en-US" dirty="0">
              <a:ea typeface="ＭＳ Ｐゴシック" charset="-128"/>
            </a:endParaRPr>
          </a:p>
          <a:p>
            <a:pPr>
              <a:buFont typeface="Wingdings" charset="2"/>
              <a:buChar char="n"/>
              <a:defRPr/>
            </a:pPr>
            <a:r>
              <a:rPr lang="en-US" altLang="en-US" dirty="0">
                <a:ea typeface="ＭＳ Ｐゴシック" charset="-128"/>
              </a:rPr>
              <a:t>State 2</a:t>
            </a:r>
          </a:p>
          <a:p>
            <a:pPr lvl="1">
              <a:defRPr/>
            </a:pPr>
            <a:r>
              <a:rPr lang="en-US" altLang="en-US" dirty="0">
                <a:ea typeface="ＭＳ Ｐゴシック" charset="-128"/>
              </a:rPr>
              <a:t>MDR is loaded with the instruction</a:t>
            </a:r>
          </a:p>
          <a:p>
            <a:pPr>
              <a:buFont typeface="Wingdings" charset="2"/>
              <a:buChar char="n"/>
              <a:defRPr/>
            </a:pPr>
            <a:endParaRPr lang="en-US" altLang="en-US" dirty="0">
              <a:ea typeface="ＭＳ Ｐゴシック" charset="-128"/>
            </a:endParaRPr>
          </a:p>
          <a:p>
            <a:pPr>
              <a:buFont typeface="Wingdings" charset="2"/>
              <a:buChar char="n"/>
              <a:defRPr/>
            </a:pPr>
            <a:r>
              <a:rPr lang="en-US" altLang="en-US" dirty="0">
                <a:ea typeface="ＭＳ Ｐゴシック" charset="-128"/>
              </a:rPr>
              <a:t>State 3</a:t>
            </a:r>
          </a:p>
          <a:p>
            <a:pPr lvl="1">
              <a:defRPr/>
            </a:pPr>
            <a:r>
              <a:rPr lang="en-US" altLang="en-US" dirty="0">
                <a:ea typeface="ＭＳ Ｐゴシック" charset="-128"/>
              </a:rPr>
              <a:t>The FSM asserts </a:t>
            </a:r>
            <a:r>
              <a:rPr lang="en-US" altLang="en-US" dirty="0" err="1">
                <a:ea typeface="ＭＳ Ｐゴシック" charset="-128"/>
              </a:rPr>
              <a:t>GateMDR</a:t>
            </a:r>
            <a:r>
              <a:rPr lang="en-US" altLang="en-US" dirty="0">
                <a:ea typeface="ＭＳ Ｐゴシック" charset="-128"/>
              </a:rPr>
              <a:t> and LD.IR</a:t>
            </a:r>
          </a:p>
          <a:p>
            <a:pPr>
              <a:buFont typeface="Wingdings" charset="2"/>
              <a:buChar char="n"/>
              <a:defRPr/>
            </a:pPr>
            <a:endParaRPr lang="en-US" altLang="en-US" dirty="0">
              <a:ea typeface="ＭＳ Ｐゴシック" charset="-128"/>
            </a:endParaRPr>
          </a:p>
          <a:p>
            <a:pPr>
              <a:buFont typeface="Wingdings" charset="2"/>
              <a:buChar char="n"/>
              <a:defRPr/>
            </a:pPr>
            <a:r>
              <a:rPr lang="en-US" altLang="en-US" dirty="0">
                <a:ea typeface="ＭＳ Ｐゴシック" charset="-128"/>
              </a:rPr>
              <a:t>State 4</a:t>
            </a:r>
          </a:p>
          <a:p>
            <a:pPr lvl="1">
              <a:defRPr/>
            </a:pPr>
            <a:r>
              <a:rPr lang="en-US" altLang="en-US" dirty="0">
                <a:ea typeface="ＭＳ Ｐゴシック" charset="-128"/>
              </a:rPr>
              <a:t>The FSM goes to next state depending on opcode</a:t>
            </a:r>
          </a:p>
          <a:p>
            <a:pPr>
              <a:buFont typeface="Wingdings" charset="2"/>
              <a:buChar char="n"/>
              <a:defRPr/>
            </a:pPr>
            <a:endParaRPr lang="en-US" altLang="en-US" dirty="0">
              <a:ea typeface="ＭＳ Ｐゴシック" charset="-128"/>
            </a:endParaRPr>
          </a:p>
          <a:p>
            <a:pPr>
              <a:buFont typeface="Wingdings" charset="2"/>
              <a:buChar char="n"/>
              <a:defRPr/>
            </a:pPr>
            <a:r>
              <a:rPr lang="en-US" altLang="en-US" dirty="0">
                <a:ea typeface="ＭＳ Ｐゴシック" charset="-128"/>
              </a:rPr>
              <a:t>State 63</a:t>
            </a:r>
          </a:p>
          <a:p>
            <a:pPr lvl="1">
              <a:defRPr/>
            </a:pPr>
            <a:r>
              <a:rPr lang="en-US" altLang="en-US" dirty="0">
                <a:ea typeface="ＭＳ Ｐゴシック" charset="-128"/>
              </a:rPr>
              <a:t>JMP loads register into PC</a:t>
            </a:r>
          </a:p>
          <a:p>
            <a:pPr>
              <a:buFont typeface="Wingdings" charset="2"/>
              <a:buChar char="n"/>
              <a:defRPr/>
            </a:pPr>
            <a:endParaRPr lang="en-US" altLang="en-US" dirty="0">
              <a:ea typeface="ＭＳ Ｐゴシック" charset="-128"/>
            </a:endParaRPr>
          </a:p>
        </p:txBody>
      </p:sp>
      <p:pic>
        <p:nvPicPr>
          <p:cNvPr id="137220" name="Picture 1">
            <a:extLst>
              <a:ext uri="{FF2B5EF4-FFF2-40B4-BE49-F238E27FC236}">
                <a16:creationId xmlns:a16="http://schemas.microsoft.com/office/drawing/2014/main" id="{EFD839C2-617C-E347-A997-DDB2059C56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438" y="914400"/>
            <a:ext cx="4957762" cy="573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le 2">
            <a:extLst>
              <a:ext uri="{FF2B5EF4-FFF2-40B4-BE49-F238E27FC236}">
                <a16:creationId xmlns:a16="http://schemas.microsoft.com/office/drawing/2014/main" id="{84C4BA7A-CF16-A44F-BA09-904CCA3AD4DB}"/>
              </a:ext>
            </a:extLst>
          </p:cNvPr>
          <p:cNvSpPr>
            <a:spLocks noChangeArrowheads="1"/>
          </p:cNvSpPr>
          <p:nvPr/>
        </p:nvSpPr>
        <p:spPr bwMode="auto">
          <a:xfrm>
            <a:off x="1905000" y="1066800"/>
            <a:ext cx="990600" cy="468313"/>
          </a:xfrm>
          <a:prstGeom prst="roundRect">
            <a:avLst>
              <a:gd name="adj" fmla="val 16667"/>
            </a:avLst>
          </a:prstGeom>
          <a:solidFill>
            <a:srgbClr val="35F6FF">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 name="Rounded Rectangle 7">
            <a:extLst>
              <a:ext uri="{FF2B5EF4-FFF2-40B4-BE49-F238E27FC236}">
                <a16:creationId xmlns:a16="http://schemas.microsoft.com/office/drawing/2014/main" id="{0A8FA3D2-C5B6-1340-8860-37D43B689624}"/>
              </a:ext>
            </a:extLst>
          </p:cNvPr>
          <p:cNvSpPr>
            <a:spLocks noChangeArrowheads="1"/>
          </p:cNvSpPr>
          <p:nvPr/>
        </p:nvSpPr>
        <p:spPr bwMode="auto">
          <a:xfrm>
            <a:off x="1905000" y="1828800"/>
            <a:ext cx="990600" cy="533400"/>
          </a:xfrm>
          <a:prstGeom prst="roundRect">
            <a:avLst>
              <a:gd name="adj" fmla="val 16667"/>
            </a:avLst>
          </a:prstGeom>
          <a:solidFill>
            <a:srgbClr val="35F6FF">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9" name="Rounded Rectangle 8">
            <a:extLst>
              <a:ext uri="{FF2B5EF4-FFF2-40B4-BE49-F238E27FC236}">
                <a16:creationId xmlns:a16="http://schemas.microsoft.com/office/drawing/2014/main" id="{B7AFB76D-F738-9245-833C-CFB5BBC98FF7}"/>
              </a:ext>
            </a:extLst>
          </p:cNvPr>
          <p:cNvSpPr>
            <a:spLocks noChangeArrowheads="1"/>
          </p:cNvSpPr>
          <p:nvPr/>
        </p:nvSpPr>
        <p:spPr bwMode="auto">
          <a:xfrm>
            <a:off x="1905000" y="2655888"/>
            <a:ext cx="990600" cy="544512"/>
          </a:xfrm>
          <a:prstGeom prst="roundRect">
            <a:avLst>
              <a:gd name="adj" fmla="val 16667"/>
            </a:avLst>
          </a:prstGeom>
          <a:solidFill>
            <a:srgbClr val="35F6FF">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0" name="Rounded Rectangle 9">
            <a:extLst>
              <a:ext uri="{FF2B5EF4-FFF2-40B4-BE49-F238E27FC236}">
                <a16:creationId xmlns:a16="http://schemas.microsoft.com/office/drawing/2014/main" id="{5272F2D2-9750-D541-B214-E65E76F1B5B2}"/>
              </a:ext>
            </a:extLst>
          </p:cNvPr>
          <p:cNvSpPr>
            <a:spLocks noChangeArrowheads="1"/>
          </p:cNvSpPr>
          <p:nvPr/>
        </p:nvSpPr>
        <p:spPr bwMode="auto">
          <a:xfrm>
            <a:off x="1905000" y="3462338"/>
            <a:ext cx="990600" cy="533400"/>
          </a:xfrm>
          <a:prstGeom prst="roundRect">
            <a:avLst>
              <a:gd name="adj" fmla="val 16667"/>
            </a:avLst>
          </a:prstGeom>
          <a:solidFill>
            <a:srgbClr val="35F6FF">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1" name="Rounded Rectangle 10">
            <a:extLst>
              <a:ext uri="{FF2B5EF4-FFF2-40B4-BE49-F238E27FC236}">
                <a16:creationId xmlns:a16="http://schemas.microsoft.com/office/drawing/2014/main" id="{DE1C426C-7C6C-7E4F-AB74-0E69EA5924A7}"/>
              </a:ext>
            </a:extLst>
          </p:cNvPr>
          <p:cNvSpPr>
            <a:spLocks noChangeArrowheads="1"/>
          </p:cNvSpPr>
          <p:nvPr/>
        </p:nvSpPr>
        <p:spPr bwMode="auto">
          <a:xfrm>
            <a:off x="3505200" y="4419600"/>
            <a:ext cx="990600" cy="533400"/>
          </a:xfrm>
          <a:prstGeom prst="roundRect">
            <a:avLst>
              <a:gd name="adj" fmla="val 16667"/>
            </a:avLst>
          </a:prstGeom>
          <a:solidFill>
            <a:srgbClr val="35F6FF">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 name="Rounded Rectangle 11">
            <a:extLst>
              <a:ext uri="{FF2B5EF4-FFF2-40B4-BE49-F238E27FC236}">
                <a16:creationId xmlns:a16="http://schemas.microsoft.com/office/drawing/2014/main" id="{09F8C2B1-3EEC-6544-AF4F-78D21155A610}"/>
              </a:ext>
            </a:extLst>
          </p:cNvPr>
          <p:cNvSpPr>
            <a:spLocks noChangeArrowheads="1"/>
          </p:cNvSpPr>
          <p:nvPr/>
        </p:nvSpPr>
        <p:spPr bwMode="auto">
          <a:xfrm>
            <a:off x="3505200" y="5410200"/>
            <a:ext cx="990600" cy="609600"/>
          </a:xfrm>
          <a:prstGeom prst="roundRect">
            <a:avLst>
              <a:gd name="adj" fmla="val 16667"/>
            </a:avLst>
          </a:prstGeom>
          <a:solidFill>
            <a:srgbClr val="35F6FF">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Tree>
    <p:extLst>
      <p:ext uri="{BB962C8B-B14F-4D97-AF65-F5344CB8AC3E}">
        <p14:creationId xmlns:p14="http://schemas.microsoft.com/office/powerpoint/2010/main" val="1927559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8">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9698">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69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9698">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698">
                                            <p:txEl>
                                              <p:pRg st="8" end="8"/>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9698">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698">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9698">
                                            <p:txEl>
                                              <p:pRg st="13" end="1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69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P spid="1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F5F6E882-2951-E146-B643-457701D19F42}"/>
              </a:ext>
            </a:extLst>
          </p:cNvPr>
          <p:cNvSpPr>
            <a:spLocks noGrp="1" noChangeArrowheads="1"/>
          </p:cNvSpPr>
          <p:nvPr>
            <p:ph type="title"/>
          </p:nvPr>
        </p:nvSpPr>
        <p:spPr/>
        <p:txBody>
          <a:bodyPr/>
          <a:lstStyle/>
          <a:p>
            <a:r>
              <a:rPr lang="en-US" altLang="en-US"/>
              <a:t>Instruction Processing Summary</a:t>
            </a:r>
          </a:p>
        </p:txBody>
      </p:sp>
      <p:sp>
        <p:nvSpPr>
          <p:cNvPr id="61443" name="Rectangle 3">
            <a:extLst>
              <a:ext uri="{FF2B5EF4-FFF2-40B4-BE49-F238E27FC236}">
                <a16:creationId xmlns:a16="http://schemas.microsoft.com/office/drawing/2014/main" id="{E1BD4D91-F68F-124A-AA39-76E91AB5D301}"/>
              </a:ext>
            </a:extLst>
          </p:cNvPr>
          <p:cNvSpPr>
            <a:spLocks noGrp="1" noChangeArrowheads="1"/>
          </p:cNvSpPr>
          <p:nvPr>
            <p:ph type="body" idx="1"/>
          </p:nvPr>
        </p:nvSpPr>
        <p:spPr/>
        <p:txBody>
          <a:bodyPr>
            <a:normAutofit/>
          </a:bodyPr>
          <a:lstStyle/>
          <a:p>
            <a:r>
              <a:rPr lang="en-US" altLang="en-US" dirty="0"/>
              <a:t>Instructions look just like data - </a:t>
            </a:r>
            <a:r>
              <a:rPr lang="en-US" altLang="en-US" dirty="0">
                <a:solidFill>
                  <a:srgbClr val="0070C0"/>
                </a:solidFill>
              </a:rPr>
              <a:t>it’s all interpretation</a:t>
            </a:r>
          </a:p>
          <a:p>
            <a:endParaRPr lang="en-US" altLang="en-US" dirty="0"/>
          </a:p>
          <a:p>
            <a:r>
              <a:rPr lang="en-US" altLang="en-US" dirty="0"/>
              <a:t>Three basic kinds of instructions:</a:t>
            </a:r>
          </a:p>
          <a:p>
            <a:pPr lvl="1"/>
            <a:r>
              <a:rPr lang="en-US" altLang="en-US" dirty="0"/>
              <a:t>Computational instructions (ADD, AND, …)</a:t>
            </a:r>
          </a:p>
          <a:p>
            <a:pPr lvl="1"/>
            <a:r>
              <a:rPr lang="en-US" altLang="en-US" dirty="0"/>
              <a:t>Data movement instructions (LD, ST, …)</a:t>
            </a:r>
          </a:p>
          <a:p>
            <a:pPr lvl="1"/>
            <a:r>
              <a:rPr lang="en-US" altLang="en-US" dirty="0"/>
              <a:t>Control instructions (JMP, </a:t>
            </a:r>
            <a:r>
              <a:rPr lang="en-US" altLang="en-US" dirty="0" err="1"/>
              <a:t>BRnz</a:t>
            </a:r>
            <a:r>
              <a:rPr lang="en-US" altLang="en-US" dirty="0"/>
              <a:t>, …)</a:t>
            </a:r>
          </a:p>
          <a:p>
            <a:endParaRPr lang="en-US" altLang="en-US" dirty="0"/>
          </a:p>
          <a:p>
            <a:r>
              <a:rPr lang="en-US" altLang="en-US" dirty="0"/>
              <a:t>Six basic phases of instruction processing:</a:t>
            </a:r>
          </a:p>
          <a:p>
            <a:pPr marL="0" indent="0">
              <a:buNone/>
            </a:pPr>
            <a:r>
              <a:rPr lang="en-US" altLang="en-US" dirty="0"/>
              <a:t>	</a:t>
            </a:r>
            <a:r>
              <a:rPr lang="en-US" altLang="en-US" sz="3200" b="0" dirty="0">
                <a:solidFill>
                  <a:schemeClr val="accent2"/>
                </a:solidFill>
              </a:rPr>
              <a:t>F </a:t>
            </a:r>
            <a:r>
              <a:rPr lang="en-US" altLang="en-US" sz="3200" b="0" dirty="0">
                <a:solidFill>
                  <a:schemeClr val="accent2"/>
                </a:solidFill>
                <a:sym typeface="Symbol" pitchFamily="2" charset="2"/>
              </a:rPr>
              <a:t> D  EA  OP  EX  S</a:t>
            </a:r>
          </a:p>
          <a:p>
            <a:pPr lvl="1">
              <a:lnSpc>
                <a:spcPct val="150000"/>
              </a:lnSpc>
            </a:pPr>
            <a:r>
              <a:rPr lang="en-US" altLang="en-US" dirty="0">
                <a:solidFill>
                  <a:srgbClr val="0070C0"/>
                </a:solidFill>
                <a:sym typeface="Symbol" pitchFamily="2" charset="2"/>
              </a:rPr>
              <a:t>Not all phases </a:t>
            </a:r>
            <a:r>
              <a:rPr lang="en-US" altLang="en-US" dirty="0">
                <a:sym typeface="Symbol" pitchFamily="2" charset="2"/>
              </a:rPr>
              <a:t>are needed by every instruction</a:t>
            </a:r>
          </a:p>
          <a:p>
            <a:pPr lvl="1"/>
            <a:r>
              <a:rPr lang="en-US" altLang="en-US" dirty="0">
                <a:sym typeface="Symbol" pitchFamily="2" charset="2"/>
              </a:rPr>
              <a:t>Phases may take variable number of machine cycles</a:t>
            </a:r>
          </a:p>
        </p:txBody>
      </p:sp>
    </p:spTree>
    <p:extLst>
      <p:ext uri="{BB962C8B-B14F-4D97-AF65-F5344CB8AC3E}">
        <p14:creationId xmlns:p14="http://schemas.microsoft.com/office/powerpoint/2010/main" val="10920241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CCE66-1067-D448-BFAC-D6ECB8F159D5}"/>
              </a:ext>
            </a:extLst>
          </p:cNvPr>
          <p:cNvSpPr>
            <a:spLocks noGrp="1"/>
          </p:cNvSpPr>
          <p:nvPr>
            <p:ph type="title"/>
          </p:nvPr>
        </p:nvSpPr>
        <p:spPr/>
        <p:txBody>
          <a:bodyPr/>
          <a:lstStyle/>
          <a:p>
            <a:r>
              <a:rPr lang="en-US" dirty="0"/>
              <a:t>Class Summary</a:t>
            </a:r>
          </a:p>
        </p:txBody>
      </p:sp>
      <p:sp>
        <p:nvSpPr>
          <p:cNvPr id="3" name="Content Placeholder 2">
            <a:extLst>
              <a:ext uri="{FF2B5EF4-FFF2-40B4-BE49-F238E27FC236}">
                <a16:creationId xmlns:a16="http://schemas.microsoft.com/office/drawing/2014/main" id="{3259DB46-5E6F-854D-BEF0-3E11EE4D233D}"/>
              </a:ext>
            </a:extLst>
          </p:cNvPr>
          <p:cNvSpPr>
            <a:spLocks noGrp="1"/>
          </p:cNvSpPr>
          <p:nvPr>
            <p:ph idx="1"/>
          </p:nvPr>
        </p:nvSpPr>
        <p:spPr/>
        <p:txBody>
          <a:bodyPr/>
          <a:lstStyle/>
          <a:p>
            <a:r>
              <a:rPr lang="en-US" dirty="0"/>
              <a:t>In this class we have studied </a:t>
            </a:r>
          </a:p>
          <a:p>
            <a:pPr lvl="1"/>
            <a:r>
              <a:rPr lang="en-US" dirty="0"/>
              <a:t>Step-by-step instruction processing in LC-3</a:t>
            </a:r>
          </a:p>
          <a:p>
            <a:pPr lvl="1"/>
            <a:r>
              <a:rPr lang="en-US" dirty="0"/>
              <a:t>Data path components</a:t>
            </a:r>
          </a:p>
        </p:txBody>
      </p:sp>
      <p:sp>
        <p:nvSpPr>
          <p:cNvPr id="4" name="Footer Placeholder 3">
            <a:extLst>
              <a:ext uri="{FF2B5EF4-FFF2-40B4-BE49-F238E27FC236}">
                <a16:creationId xmlns:a16="http://schemas.microsoft.com/office/drawing/2014/main" id="{EBAF28F9-1FBD-4F4C-B8D3-B7BA3105AA64}"/>
              </a:ext>
            </a:extLst>
          </p:cNvPr>
          <p:cNvSpPr>
            <a:spLocks noGrp="1"/>
          </p:cNvSpPr>
          <p:nvPr>
            <p:ph type="ftr" sz="quarter" idx="10"/>
          </p:nvPr>
        </p:nvSpPr>
        <p:spPr/>
        <p:txBody>
          <a:bodyPr/>
          <a:lstStyle/>
          <a:p>
            <a:r>
              <a:rPr lang="en-US" dirty="0"/>
              <a:t>CS 211: Computer Architecture</a:t>
            </a:r>
          </a:p>
        </p:txBody>
      </p:sp>
    </p:spTree>
    <p:extLst>
      <p:ext uri="{BB962C8B-B14F-4D97-AF65-F5344CB8AC3E}">
        <p14:creationId xmlns:p14="http://schemas.microsoft.com/office/powerpoint/2010/main" val="16355007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8C3B25-873B-AB4B-AB3C-08CE7E991CC6}"/>
              </a:ext>
            </a:extLst>
          </p:cNvPr>
          <p:cNvSpPr>
            <a:spLocks noGrp="1"/>
          </p:cNvSpPr>
          <p:nvPr>
            <p:ph type="ctrTitle"/>
          </p:nvPr>
        </p:nvSpPr>
        <p:spPr>
          <a:xfrm>
            <a:off x="611560" y="2564904"/>
            <a:ext cx="7772400" cy="1470025"/>
          </a:xfrm>
        </p:spPr>
        <p:txBody>
          <a:bodyPr/>
          <a:lstStyle/>
          <a:p>
            <a:r>
              <a:rPr lang="en-US" dirty="0">
                <a:solidFill>
                  <a:srgbClr val="0070C0"/>
                </a:solidFill>
              </a:rPr>
              <a:t>Backup slides</a:t>
            </a:r>
          </a:p>
        </p:txBody>
      </p:sp>
      <p:sp>
        <p:nvSpPr>
          <p:cNvPr id="4" name="Footer Placeholder 3">
            <a:extLst>
              <a:ext uri="{FF2B5EF4-FFF2-40B4-BE49-F238E27FC236}">
                <a16:creationId xmlns:a16="http://schemas.microsoft.com/office/drawing/2014/main" id="{7D493E88-5C07-724E-91A5-829E5A9DEF8B}"/>
              </a:ext>
            </a:extLst>
          </p:cNvPr>
          <p:cNvSpPr>
            <a:spLocks noGrp="1"/>
          </p:cNvSpPr>
          <p:nvPr>
            <p:ph type="ftr" sz="quarter" idx="4294967295"/>
          </p:nvPr>
        </p:nvSpPr>
        <p:spPr>
          <a:xfrm>
            <a:off x="0" y="6445250"/>
            <a:ext cx="3086100" cy="365125"/>
          </a:xfrm>
        </p:spPr>
        <p:txBody>
          <a:bodyPr/>
          <a:lstStyle/>
          <a:p>
            <a:r>
              <a:rPr lang="en-US"/>
              <a:t>CS 305: Computer Architecture</a:t>
            </a:r>
            <a:endParaRPr lang="en-US" dirty="0"/>
          </a:p>
        </p:txBody>
      </p:sp>
    </p:spTree>
    <p:extLst>
      <p:ext uri="{BB962C8B-B14F-4D97-AF65-F5344CB8AC3E}">
        <p14:creationId xmlns:p14="http://schemas.microsoft.com/office/powerpoint/2010/main" val="40987269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C5E43-3239-3E47-8137-72A354ABE3D4}"/>
              </a:ext>
            </a:extLst>
          </p:cNvPr>
          <p:cNvSpPr>
            <a:spLocks noGrp="1"/>
          </p:cNvSpPr>
          <p:nvPr>
            <p:ph type="title"/>
          </p:nvPr>
        </p:nvSpPr>
        <p:spPr/>
        <p:txBody>
          <a:bodyPr/>
          <a:lstStyle/>
          <a:p>
            <a:r>
              <a:rPr lang="en-US" dirty="0"/>
              <a:t>LDR instruction</a:t>
            </a:r>
          </a:p>
        </p:txBody>
      </p:sp>
      <p:pic>
        <p:nvPicPr>
          <p:cNvPr id="5" name="Picture 4">
            <a:extLst>
              <a:ext uri="{FF2B5EF4-FFF2-40B4-BE49-F238E27FC236}">
                <a16:creationId xmlns:a16="http://schemas.microsoft.com/office/drawing/2014/main" id="{E6D07E05-4937-3E4C-BF46-4C7702283072}"/>
              </a:ext>
            </a:extLst>
          </p:cNvPr>
          <p:cNvPicPr>
            <a:picLocks noChangeAspect="1"/>
          </p:cNvPicPr>
          <p:nvPr/>
        </p:nvPicPr>
        <p:blipFill>
          <a:blip r:embed="rId2"/>
          <a:stretch>
            <a:fillRect/>
          </a:stretch>
        </p:blipFill>
        <p:spPr>
          <a:xfrm>
            <a:off x="1606550" y="1333500"/>
            <a:ext cx="5930900" cy="4191000"/>
          </a:xfrm>
          <a:prstGeom prst="rect">
            <a:avLst/>
          </a:prstGeom>
        </p:spPr>
      </p:pic>
      <p:sp>
        <p:nvSpPr>
          <p:cNvPr id="3" name="TextBox 2">
            <a:extLst>
              <a:ext uri="{FF2B5EF4-FFF2-40B4-BE49-F238E27FC236}">
                <a16:creationId xmlns:a16="http://schemas.microsoft.com/office/drawing/2014/main" id="{856CF2F1-8673-E74B-BB55-90BE8A244541}"/>
              </a:ext>
            </a:extLst>
          </p:cNvPr>
          <p:cNvSpPr txBox="1"/>
          <p:nvPr/>
        </p:nvSpPr>
        <p:spPr>
          <a:xfrm>
            <a:off x="388761" y="6237312"/>
            <a:ext cx="785793" cy="461665"/>
          </a:xfrm>
          <a:prstGeom prst="rect">
            <a:avLst/>
          </a:prstGeom>
          <a:noFill/>
        </p:spPr>
        <p:txBody>
          <a:bodyPr wrap="none" rtlCol="0">
            <a:spAutoFit/>
          </a:bodyPr>
          <a:lstStyle/>
          <a:p>
            <a:r>
              <a:rPr lang="en-US" dirty="0">
                <a:latin typeface="Calibri" pitchFamily="34" charset="0"/>
                <a:hlinkClick r:id="rId3" action="ppaction://hlinksldjump"/>
              </a:rPr>
              <a:t>Back</a:t>
            </a:r>
            <a:endParaRPr lang="en-US" dirty="0">
              <a:latin typeface="Calibri" pitchFamily="34" charset="0"/>
            </a:endParaRPr>
          </a:p>
        </p:txBody>
      </p:sp>
    </p:spTree>
    <p:extLst>
      <p:ext uri="{BB962C8B-B14F-4D97-AF65-F5344CB8AC3E}">
        <p14:creationId xmlns:p14="http://schemas.microsoft.com/office/powerpoint/2010/main" val="6776899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8A87-7DDE-A04C-BBDD-653AA1D3C45B}"/>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a:t>ADD Instruction in LC-3</a:t>
            </a:r>
          </a:p>
        </p:txBody>
      </p:sp>
      <p:pic>
        <p:nvPicPr>
          <p:cNvPr id="5" name="Picture 4">
            <a:extLst>
              <a:ext uri="{FF2B5EF4-FFF2-40B4-BE49-F238E27FC236}">
                <a16:creationId xmlns:a16="http://schemas.microsoft.com/office/drawing/2014/main" id="{DBDFB453-D181-7F41-A86A-B58386351226}"/>
              </a:ext>
            </a:extLst>
          </p:cNvPr>
          <p:cNvPicPr>
            <a:picLocks noChangeAspect="1"/>
          </p:cNvPicPr>
          <p:nvPr/>
        </p:nvPicPr>
        <p:blipFill>
          <a:blip r:embed="rId2"/>
          <a:stretch>
            <a:fillRect/>
          </a:stretch>
        </p:blipFill>
        <p:spPr>
          <a:xfrm>
            <a:off x="1115616" y="1071569"/>
            <a:ext cx="7488832" cy="5107767"/>
          </a:xfrm>
          <a:prstGeom prst="rect">
            <a:avLst/>
          </a:prstGeom>
        </p:spPr>
      </p:pic>
      <p:sp>
        <p:nvSpPr>
          <p:cNvPr id="6" name="TextBox 5">
            <a:extLst>
              <a:ext uri="{FF2B5EF4-FFF2-40B4-BE49-F238E27FC236}">
                <a16:creationId xmlns:a16="http://schemas.microsoft.com/office/drawing/2014/main" id="{1E4B3AAC-509D-3444-B858-A2247012FF1C}"/>
              </a:ext>
            </a:extLst>
          </p:cNvPr>
          <p:cNvSpPr txBox="1"/>
          <p:nvPr/>
        </p:nvSpPr>
        <p:spPr>
          <a:xfrm>
            <a:off x="388761" y="6237312"/>
            <a:ext cx="785793" cy="461665"/>
          </a:xfrm>
          <a:prstGeom prst="rect">
            <a:avLst/>
          </a:prstGeom>
          <a:noFill/>
        </p:spPr>
        <p:txBody>
          <a:bodyPr wrap="none" rtlCol="0">
            <a:spAutoFit/>
          </a:bodyPr>
          <a:lstStyle/>
          <a:p>
            <a:r>
              <a:rPr lang="en-US" dirty="0">
                <a:latin typeface="Calibri" pitchFamily="34" charset="0"/>
                <a:hlinkClick r:id="rId3" action="ppaction://hlinksldjump"/>
              </a:rPr>
              <a:t>Back</a:t>
            </a:r>
            <a:endParaRPr lang="en-US" dirty="0">
              <a:latin typeface="Calibri" pitchFamily="34" charset="0"/>
            </a:endParaRPr>
          </a:p>
        </p:txBody>
      </p:sp>
    </p:spTree>
    <p:extLst>
      <p:ext uri="{BB962C8B-B14F-4D97-AF65-F5344CB8AC3E}">
        <p14:creationId xmlns:p14="http://schemas.microsoft.com/office/powerpoint/2010/main" val="34428142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D9EE-160A-114F-A3CC-8E342888B5C3}"/>
              </a:ext>
            </a:extLst>
          </p:cNvPr>
          <p:cNvSpPr>
            <a:spLocks noGrp="1"/>
          </p:cNvSpPr>
          <p:nvPr>
            <p:ph type="title"/>
          </p:nvPr>
        </p:nvSpPr>
        <p:spPr>
          <a:xfrm>
            <a:off x="379218" y="-23721"/>
            <a:ext cx="7592093" cy="762000"/>
          </a:xfrm>
        </p:spPr>
        <p:txBody>
          <a:bodyPr/>
          <a:lstStyle/>
          <a:p>
            <a:r>
              <a:rPr lang="en-US" dirty="0"/>
              <a:t>What is Data path?</a:t>
            </a:r>
          </a:p>
        </p:txBody>
      </p:sp>
      <p:sp>
        <p:nvSpPr>
          <p:cNvPr id="3" name="Content Placeholder 2">
            <a:extLst>
              <a:ext uri="{FF2B5EF4-FFF2-40B4-BE49-F238E27FC236}">
                <a16:creationId xmlns:a16="http://schemas.microsoft.com/office/drawing/2014/main" id="{C689185A-20AA-BE41-B30E-C070AC6C1DDA}"/>
              </a:ext>
            </a:extLst>
          </p:cNvPr>
          <p:cNvSpPr>
            <a:spLocks noGrp="1"/>
          </p:cNvSpPr>
          <p:nvPr>
            <p:ph idx="1"/>
          </p:nvPr>
        </p:nvSpPr>
        <p:spPr>
          <a:xfrm>
            <a:off x="346295" y="999290"/>
            <a:ext cx="7896225" cy="5184576"/>
          </a:xfrm>
        </p:spPr>
        <p:txBody>
          <a:bodyPr/>
          <a:lstStyle/>
          <a:p>
            <a:pPr marL="0" indent="0">
              <a:buNone/>
            </a:pPr>
            <a:r>
              <a:rPr lang="en-IN" sz="2000" dirty="0"/>
              <a:t>The </a:t>
            </a:r>
            <a:r>
              <a:rPr lang="en-IN" sz="2000" dirty="0">
                <a:solidFill>
                  <a:srgbClr val="C00000"/>
                </a:solidFill>
              </a:rPr>
              <a:t>data path</a:t>
            </a:r>
            <a:r>
              <a:rPr lang="en-IN" sz="2000" dirty="0"/>
              <a:t> consists of all components that actually process the information during each clock cycle </a:t>
            </a:r>
          </a:p>
          <a:p>
            <a:pPr lvl="1"/>
            <a:r>
              <a:rPr lang="en-IN" sz="1800" dirty="0"/>
              <a:t>the</a:t>
            </a:r>
            <a:r>
              <a:rPr lang="en-IN" sz="1800" dirty="0">
                <a:solidFill>
                  <a:srgbClr val="0070C0"/>
                </a:solidFill>
              </a:rPr>
              <a:t> functional units </a:t>
            </a:r>
            <a:r>
              <a:rPr lang="en-IN" sz="1800" dirty="0"/>
              <a:t>that operate on the information: ALU</a:t>
            </a:r>
          </a:p>
          <a:p>
            <a:pPr lvl="1"/>
            <a:r>
              <a:rPr lang="en-IN" sz="1800" dirty="0"/>
              <a:t>the </a:t>
            </a:r>
            <a:r>
              <a:rPr lang="en-IN" sz="1800" dirty="0">
                <a:solidFill>
                  <a:srgbClr val="0070C0"/>
                </a:solidFill>
              </a:rPr>
              <a:t>registers</a:t>
            </a:r>
            <a:r>
              <a:rPr lang="en-IN" sz="1800" dirty="0"/>
              <a:t> that store information at the end of one cycle so it will be available for further use in subsequent cycles </a:t>
            </a:r>
          </a:p>
          <a:p>
            <a:pPr lvl="1"/>
            <a:r>
              <a:rPr lang="en-IN" sz="1800" dirty="0"/>
              <a:t>the </a:t>
            </a:r>
            <a:r>
              <a:rPr lang="en-IN" sz="1800" dirty="0">
                <a:solidFill>
                  <a:srgbClr val="0070C0"/>
                </a:solidFill>
              </a:rPr>
              <a:t>buses</a:t>
            </a:r>
            <a:r>
              <a:rPr lang="en-IN" sz="1800" dirty="0"/>
              <a:t> and </a:t>
            </a:r>
            <a:r>
              <a:rPr lang="en-IN" sz="1800" dirty="0">
                <a:solidFill>
                  <a:srgbClr val="0070C0"/>
                </a:solidFill>
              </a:rPr>
              <a:t>wires</a:t>
            </a:r>
            <a:r>
              <a:rPr lang="en-IN" sz="1800" dirty="0"/>
              <a:t> that carry information from one point to another in the data path </a:t>
            </a:r>
          </a:p>
          <a:p>
            <a:pPr lvl="1"/>
            <a:r>
              <a:rPr lang="en-IN" sz="1800" dirty="0">
                <a:solidFill>
                  <a:srgbClr val="0070C0"/>
                </a:solidFill>
              </a:rPr>
              <a:t>PC, MAR, MUXES, Condition code logic, Control unit etc</a:t>
            </a:r>
          </a:p>
          <a:p>
            <a:pPr marL="457200" lvl="1" indent="0">
              <a:buNone/>
            </a:pPr>
            <a:endParaRPr lang="en-IN" sz="1800" dirty="0">
              <a:solidFill>
                <a:srgbClr val="0070C0"/>
              </a:solidFill>
            </a:endParaRPr>
          </a:p>
          <a:p>
            <a:pPr lvl="1"/>
            <a:r>
              <a:rPr lang="en-IN" sz="1600" dirty="0">
                <a:solidFill>
                  <a:srgbClr val="0070C0"/>
                </a:solidFill>
              </a:rPr>
              <a:t>Control signals </a:t>
            </a:r>
            <a:r>
              <a:rPr lang="en-IN" sz="1600" dirty="0"/>
              <a:t>are associated with each component in the data path</a:t>
            </a:r>
          </a:p>
          <a:p>
            <a:pPr lvl="2"/>
            <a:r>
              <a:rPr lang="en-IN" sz="1800" dirty="0"/>
              <a:t>ALUK (2 control signals) associated with ALU</a:t>
            </a:r>
          </a:p>
          <a:p>
            <a:pPr lvl="3"/>
            <a:r>
              <a:rPr lang="en-IN" sz="1800" dirty="0"/>
              <a:t>These define how ALU will be used in each cycle</a:t>
            </a:r>
          </a:p>
          <a:p>
            <a:pPr lvl="2"/>
            <a:r>
              <a:rPr lang="en-IN" sz="1800" dirty="0"/>
              <a:t>LD.IR 1</a:t>
            </a:r>
          </a:p>
          <a:p>
            <a:pPr lvl="2"/>
            <a:r>
              <a:rPr lang="en-IN" sz="1800" dirty="0"/>
              <a:t>GATE PC 1</a:t>
            </a:r>
          </a:p>
          <a:p>
            <a:r>
              <a:rPr lang="en-IN" sz="2000" dirty="0"/>
              <a:t>n LC-3, there are 42 control signals that control the elements data path in cycle</a:t>
            </a:r>
          </a:p>
          <a:p>
            <a:pPr lvl="1"/>
            <a:endParaRPr lang="en-IN" sz="1800" dirty="0"/>
          </a:p>
          <a:p>
            <a:endParaRPr lang="en-IN" sz="2000" dirty="0"/>
          </a:p>
          <a:p>
            <a:pPr lvl="1"/>
            <a:endParaRPr lang="en-US" sz="1800" dirty="0"/>
          </a:p>
        </p:txBody>
      </p:sp>
    </p:spTree>
    <p:extLst>
      <p:ext uri="{BB962C8B-B14F-4D97-AF65-F5344CB8AC3E}">
        <p14:creationId xmlns:p14="http://schemas.microsoft.com/office/powerpoint/2010/main" val="24366593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2158-0A9B-3041-AEFB-369B22499189}"/>
              </a:ext>
            </a:extLst>
          </p:cNvPr>
          <p:cNvSpPr>
            <a:spLocks noGrp="1"/>
          </p:cNvSpPr>
          <p:nvPr>
            <p:ph type="title"/>
          </p:nvPr>
        </p:nvSpPr>
        <p:spPr/>
        <p:txBody>
          <a:bodyPr/>
          <a:lstStyle/>
          <a:p>
            <a:r>
              <a:rPr lang="en-US" dirty="0"/>
              <a:t>The Von Neumann Model - Summary</a:t>
            </a:r>
          </a:p>
        </p:txBody>
      </p:sp>
      <p:sp>
        <p:nvSpPr>
          <p:cNvPr id="3" name="Content Placeholder 2">
            <a:extLst>
              <a:ext uri="{FF2B5EF4-FFF2-40B4-BE49-F238E27FC236}">
                <a16:creationId xmlns:a16="http://schemas.microsoft.com/office/drawing/2014/main" id="{DDBAF90B-F229-1C4A-8B0E-2B3A45272B16}"/>
              </a:ext>
            </a:extLst>
          </p:cNvPr>
          <p:cNvSpPr>
            <a:spLocks noGrp="1"/>
          </p:cNvSpPr>
          <p:nvPr>
            <p:ph idx="1"/>
          </p:nvPr>
        </p:nvSpPr>
        <p:spPr/>
        <p:txBody>
          <a:bodyPr>
            <a:normAutofit/>
          </a:bodyPr>
          <a:lstStyle/>
          <a:p>
            <a:r>
              <a:rPr lang="en-IN" dirty="0"/>
              <a:t>John von Neumann proposed a fundamental model of a computer for processing computer programs in 1946</a:t>
            </a:r>
          </a:p>
          <a:p>
            <a:r>
              <a:rPr lang="en-IN" dirty="0"/>
              <a:t>It consists of five parts: </a:t>
            </a:r>
            <a:r>
              <a:rPr lang="en-IN" i="1" dirty="0"/>
              <a:t>memory, a processing unit, input, output</a:t>
            </a:r>
            <a:r>
              <a:rPr lang="en-IN" dirty="0"/>
              <a:t>, and </a:t>
            </a:r>
            <a:r>
              <a:rPr lang="en-IN" i="1" dirty="0"/>
              <a:t>a control unit</a:t>
            </a:r>
            <a:r>
              <a:rPr lang="en-IN" dirty="0"/>
              <a:t>. </a:t>
            </a:r>
          </a:p>
          <a:p>
            <a:r>
              <a:rPr lang="en-IN" dirty="0"/>
              <a:t> The computer program is contained in the computer’s memory </a:t>
            </a:r>
          </a:p>
          <a:p>
            <a:r>
              <a:rPr lang="en-IN" dirty="0"/>
              <a:t>Data comes from Program’s memory or input devices</a:t>
            </a:r>
          </a:p>
          <a:p>
            <a:r>
              <a:rPr lang="en-IN" dirty="0"/>
              <a:t>It defines Von Neumann Architecture consisting of </a:t>
            </a:r>
          </a:p>
          <a:p>
            <a:pPr lvl="1"/>
            <a:r>
              <a:rPr lang="en-IN" dirty="0"/>
              <a:t>ALU, Control Unit, Memory, Input, Output, Registers etc</a:t>
            </a:r>
          </a:p>
          <a:p>
            <a:r>
              <a:rPr lang="en-IN" dirty="0"/>
              <a:t>Six phases of instruction cycle: Fetch, Decode, Evaluate Address, Fetch Operands, Execute, and store result</a:t>
            </a:r>
          </a:p>
          <a:p>
            <a:endParaRPr lang="en-US" dirty="0"/>
          </a:p>
        </p:txBody>
      </p:sp>
    </p:spTree>
    <p:extLst>
      <p:ext uri="{BB962C8B-B14F-4D97-AF65-F5344CB8AC3E}">
        <p14:creationId xmlns:p14="http://schemas.microsoft.com/office/powerpoint/2010/main" val="12167362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827B-94EB-8748-B0B9-AD52B404FA3B}"/>
              </a:ext>
            </a:extLst>
          </p:cNvPr>
          <p:cNvSpPr>
            <a:spLocks noGrp="1"/>
          </p:cNvSpPr>
          <p:nvPr>
            <p:ph type="title"/>
          </p:nvPr>
        </p:nvSpPr>
        <p:spPr/>
        <p:txBody>
          <a:bodyPr/>
          <a:lstStyle/>
          <a:p>
            <a:r>
              <a:rPr lang="en-US" dirty="0"/>
              <a:t>Addressability</a:t>
            </a:r>
          </a:p>
        </p:txBody>
      </p:sp>
      <p:sp>
        <p:nvSpPr>
          <p:cNvPr id="3" name="Content Placeholder 2">
            <a:extLst>
              <a:ext uri="{FF2B5EF4-FFF2-40B4-BE49-F238E27FC236}">
                <a16:creationId xmlns:a16="http://schemas.microsoft.com/office/drawing/2014/main" id="{BA0DD30C-9735-E044-B734-1EC984D759F9}"/>
              </a:ext>
            </a:extLst>
          </p:cNvPr>
          <p:cNvSpPr>
            <a:spLocks noGrp="1"/>
          </p:cNvSpPr>
          <p:nvPr>
            <p:ph idx="1"/>
          </p:nvPr>
        </p:nvSpPr>
        <p:spPr/>
        <p:txBody>
          <a:bodyPr/>
          <a:lstStyle/>
          <a:p>
            <a:pPr>
              <a:buFont typeface="Wingdings" charset="2"/>
              <a:buChar char="n"/>
              <a:defRPr/>
            </a:pPr>
            <a:r>
              <a:rPr lang="en-US" altLang="en-US" dirty="0">
                <a:ea typeface="ＭＳ Ｐゴシック" charset="-128"/>
              </a:rPr>
              <a:t>How the bits are accessed determines the </a:t>
            </a:r>
            <a:r>
              <a:rPr lang="en-US" altLang="en-US" dirty="0">
                <a:solidFill>
                  <a:srgbClr val="FF0000"/>
                </a:solidFill>
                <a:ea typeface="ＭＳ Ｐゴシック" charset="-128"/>
              </a:rPr>
              <a:t>addressability</a:t>
            </a:r>
          </a:p>
          <a:p>
            <a:pPr lvl="1">
              <a:defRPr/>
            </a:pPr>
            <a:r>
              <a:rPr lang="en-US" altLang="en-US" dirty="0">
                <a:ea typeface="ＭＳ Ｐゴシック" charset="-128"/>
              </a:rPr>
              <a:t>E.g., </a:t>
            </a:r>
            <a:r>
              <a:rPr lang="en-US" altLang="en-US" dirty="0">
                <a:solidFill>
                  <a:srgbClr val="00B050"/>
                </a:solidFill>
                <a:ea typeface="ＭＳ Ｐゴシック" charset="-128"/>
              </a:rPr>
              <a:t>word-addressable</a:t>
            </a:r>
          </a:p>
          <a:p>
            <a:pPr lvl="1">
              <a:defRPr/>
            </a:pPr>
            <a:r>
              <a:rPr lang="en-US" altLang="en-US" dirty="0">
                <a:ea typeface="ＭＳ Ｐゴシック" charset="-128"/>
              </a:rPr>
              <a:t>E.g., 8-bit addressable (or </a:t>
            </a:r>
            <a:r>
              <a:rPr lang="en-US" altLang="en-US" dirty="0">
                <a:solidFill>
                  <a:srgbClr val="00B050"/>
                </a:solidFill>
                <a:ea typeface="ＭＳ Ｐゴシック" charset="-128"/>
              </a:rPr>
              <a:t>byte-addressable</a:t>
            </a:r>
            <a:r>
              <a:rPr lang="en-US" altLang="en-US" dirty="0">
                <a:ea typeface="ＭＳ Ｐゴシック" charset="-128"/>
              </a:rPr>
              <a:t>)</a:t>
            </a:r>
          </a:p>
          <a:p>
            <a:pPr>
              <a:buFont typeface="Wingdings" charset="2"/>
              <a:buChar char="n"/>
              <a:defRPr/>
            </a:pPr>
            <a:r>
              <a:rPr lang="en-US" altLang="en-US" dirty="0">
                <a:ea typeface="ＭＳ Ｐゴシック" charset="-128"/>
              </a:rPr>
              <a:t>The total number of addresses is the </a:t>
            </a:r>
            <a:r>
              <a:rPr lang="en-US" altLang="en-US" dirty="0">
                <a:solidFill>
                  <a:srgbClr val="FF0000"/>
                </a:solidFill>
                <a:ea typeface="ＭＳ Ｐゴシック" charset="-128"/>
              </a:rPr>
              <a:t>address space</a:t>
            </a:r>
          </a:p>
          <a:p>
            <a:pPr lvl="1">
              <a:defRPr/>
            </a:pPr>
            <a:r>
              <a:rPr lang="en-US" altLang="en-US" dirty="0">
                <a:ea typeface="ＭＳ Ｐゴシック" charset="-128"/>
              </a:rPr>
              <a:t>In </a:t>
            </a:r>
            <a:r>
              <a:rPr lang="en-US" altLang="en-US" dirty="0">
                <a:solidFill>
                  <a:srgbClr val="0432FF"/>
                </a:solidFill>
                <a:ea typeface="ＭＳ Ｐゴシック" charset="-128"/>
              </a:rPr>
              <a:t>MIPS</a:t>
            </a:r>
            <a:r>
              <a:rPr lang="en-US" altLang="en-US" dirty="0">
                <a:ea typeface="ＭＳ Ｐゴシック" charset="-128"/>
              </a:rPr>
              <a:t>, the address space is 2</a:t>
            </a:r>
            <a:r>
              <a:rPr lang="en-US" altLang="en-US" baseline="30000" dirty="0">
                <a:ea typeface="ＭＳ Ｐゴシック" charset="-128"/>
              </a:rPr>
              <a:t>32</a:t>
            </a:r>
            <a:endParaRPr lang="en-US" altLang="en-US" dirty="0">
              <a:ea typeface="ＭＳ Ｐゴシック" charset="-128"/>
            </a:endParaRPr>
          </a:p>
          <a:p>
            <a:pPr lvl="2">
              <a:defRPr/>
            </a:pPr>
            <a:r>
              <a:rPr lang="en-US" altLang="en-US" dirty="0">
                <a:ea typeface="ＭＳ Ｐゴシック" charset="-128"/>
              </a:rPr>
              <a:t>32-bit addresses</a:t>
            </a:r>
          </a:p>
          <a:p>
            <a:pPr lvl="1">
              <a:defRPr/>
            </a:pPr>
            <a:r>
              <a:rPr lang="en-US" altLang="en-US" dirty="0">
                <a:ea typeface="ＭＳ Ｐゴシック" charset="-128"/>
              </a:rPr>
              <a:t>In </a:t>
            </a:r>
            <a:r>
              <a:rPr lang="en-US" altLang="en-US" dirty="0">
                <a:solidFill>
                  <a:srgbClr val="0432FF"/>
                </a:solidFill>
                <a:ea typeface="ＭＳ Ｐゴシック" charset="-128"/>
              </a:rPr>
              <a:t>x86-64</a:t>
            </a:r>
            <a:r>
              <a:rPr lang="en-US" altLang="en-US" dirty="0">
                <a:ea typeface="ＭＳ Ｐゴシック" charset="-128"/>
              </a:rPr>
              <a:t>, the address space is (up to) 2</a:t>
            </a:r>
            <a:r>
              <a:rPr lang="en-US" altLang="en-US" baseline="30000" dirty="0">
                <a:ea typeface="ＭＳ Ｐゴシック" charset="-128"/>
              </a:rPr>
              <a:t>48</a:t>
            </a:r>
            <a:endParaRPr lang="en-US" altLang="en-US" dirty="0">
              <a:ea typeface="ＭＳ Ｐゴシック" charset="-128"/>
            </a:endParaRPr>
          </a:p>
          <a:p>
            <a:pPr lvl="2">
              <a:defRPr/>
            </a:pPr>
            <a:r>
              <a:rPr lang="en-US" altLang="en-US" dirty="0">
                <a:ea typeface="ＭＳ Ｐゴシック" charset="-128"/>
              </a:rPr>
              <a:t>48-bit addresses</a:t>
            </a:r>
          </a:p>
          <a:p>
            <a:pPr lvl="1">
              <a:defRPr/>
            </a:pPr>
            <a:r>
              <a:rPr lang="en-US" altLang="en-US" dirty="0">
                <a:ea typeface="ＭＳ Ｐゴシック" charset="-128"/>
              </a:rPr>
              <a:t>In RISC-V, the address space </a:t>
            </a:r>
          </a:p>
          <a:p>
            <a:pPr lvl="2">
              <a:defRPr/>
            </a:pPr>
            <a:r>
              <a:rPr lang="en-US" altLang="en-US" dirty="0">
                <a:ea typeface="ＭＳ Ｐゴシック" charset="-128"/>
              </a:rPr>
              <a:t>32-bit, 64-bit, and 128-bit (we will consider only 32-bit)</a:t>
            </a:r>
          </a:p>
          <a:p>
            <a:endParaRPr lang="en-US" dirty="0"/>
          </a:p>
        </p:txBody>
      </p:sp>
    </p:spTree>
    <p:extLst>
      <p:ext uri="{BB962C8B-B14F-4D97-AF65-F5344CB8AC3E}">
        <p14:creationId xmlns:p14="http://schemas.microsoft.com/office/powerpoint/2010/main" val="40583283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5BBE-89FF-6D49-B712-39105D1C90CE}"/>
              </a:ext>
            </a:extLst>
          </p:cNvPr>
          <p:cNvSpPr>
            <a:spLocks noGrp="1"/>
          </p:cNvSpPr>
          <p:nvPr>
            <p:ph type="title"/>
          </p:nvPr>
        </p:nvSpPr>
        <p:spPr>
          <a:xfrm>
            <a:off x="388761" y="188640"/>
            <a:ext cx="7904339" cy="762000"/>
          </a:xfrm>
        </p:spPr>
        <p:txBody>
          <a:bodyPr/>
          <a:lstStyle/>
          <a:p>
            <a:r>
              <a:rPr lang="en-US" altLang="en-US" dirty="0">
                <a:ea typeface="ＭＳ Ｐゴシック" panose="020B0600070205080204" pitchFamily="34" charset="-128"/>
              </a:rPr>
              <a:t>The Von Neumann Model: Terminology</a:t>
            </a:r>
            <a:endParaRPr lang="en-US" dirty="0"/>
          </a:p>
        </p:txBody>
      </p:sp>
      <p:sp>
        <p:nvSpPr>
          <p:cNvPr id="3" name="Content Placeholder 2">
            <a:extLst>
              <a:ext uri="{FF2B5EF4-FFF2-40B4-BE49-F238E27FC236}">
                <a16:creationId xmlns:a16="http://schemas.microsoft.com/office/drawing/2014/main" id="{BF550EA6-C7EB-9E4A-99EB-F91AD2C7A023}"/>
              </a:ext>
            </a:extLst>
          </p:cNvPr>
          <p:cNvSpPr>
            <a:spLocks noGrp="1"/>
          </p:cNvSpPr>
          <p:nvPr>
            <p:ph idx="1"/>
          </p:nvPr>
        </p:nvSpPr>
        <p:spPr/>
        <p:txBody>
          <a:bodyPr>
            <a:normAutofit fontScale="92500" lnSpcReduction="10000"/>
          </a:bodyPr>
          <a:lstStyle/>
          <a:p>
            <a:r>
              <a:rPr lang="en-US" dirty="0"/>
              <a:t>MAR: Memory Address Register</a:t>
            </a:r>
          </a:p>
          <a:p>
            <a:pPr lvl="1"/>
            <a:r>
              <a:rPr lang="en-US" dirty="0"/>
              <a:t>Contains the address of memory location where data is to be read/written</a:t>
            </a:r>
          </a:p>
          <a:p>
            <a:r>
              <a:rPr lang="en-US" dirty="0"/>
              <a:t>MDR: Memory Data Register</a:t>
            </a:r>
          </a:p>
          <a:p>
            <a:pPr lvl="1"/>
            <a:r>
              <a:rPr lang="en-US" dirty="0"/>
              <a:t>Contains the data/information that is read from a specified memory location or to be written to the memory location</a:t>
            </a:r>
          </a:p>
          <a:p>
            <a:r>
              <a:rPr lang="en-US" dirty="0"/>
              <a:t>ALU: Arithmetic and Logic Unit </a:t>
            </a:r>
          </a:p>
          <a:p>
            <a:pPr lvl="1"/>
            <a:r>
              <a:rPr lang="en-US" dirty="0"/>
              <a:t>Capable of performing basic arithmetic functions (ADD and SUBTRACT) and logic operations (bit-wise AND, OR, and NOT)</a:t>
            </a:r>
          </a:p>
          <a:p>
            <a:r>
              <a:rPr lang="en-US" dirty="0"/>
              <a:t>Word: Data Element </a:t>
            </a:r>
          </a:p>
          <a:p>
            <a:r>
              <a:rPr lang="en-US" dirty="0"/>
              <a:t>Word length: ALU processes data element of a fixed size called word length; Each ISA has own word length (</a:t>
            </a:r>
            <a:r>
              <a:rPr lang="en-US" dirty="0" err="1"/>
              <a:t>eg.</a:t>
            </a:r>
            <a:r>
              <a:rPr lang="en-US" dirty="0"/>
              <a:t> 32 bits or 64 bits)</a:t>
            </a:r>
          </a:p>
          <a:p>
            <a:r>
              <a:rPr lang="en-US" dirty="0"/>
              <a:t>Registers: Temporary Storage</a:t>
            </a:r>
          </a:p>
          <a:p>
            <a:pPr lvl="1"/>
            <a:r>
              <a:rPr lang="en-US" dirty="0"/>
              <a:t>32 registers or 64 registers each of length 32 bits, 64 bits, 128 bits</a:t>
            </a:r>
          </a:p>
        </p:txBody>
      </p:sp>
    </p:spTree>
    <p:extLst>
      <p:ext uri="{BB962C8B-B14F-4D97-AF65-F5344CB8AC3E}">
        <p14:creationId xmlns:p14="http://schemas.microsoft.com/office/powerpoint/2010/main" val="240401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D567-A874-294F-88C0-87B39AAE9B57}"/>
              </a:ext>
            </a:extLst>
          </p:cNvPr>
          <p:cNvSpPr>
            <a:spLocks noGrp="1"/>
          </p:cNvSpPr>
          <p:nvPr>
            <p:ph type="title"/>
          </p:nvPr>
        </p:nvSpPr>
        <p:spPr/>
        <p:txBody>
          <a:bodyPr/>
          <a:lstStyle/>
          <a:p>
            <a:r>
              <a:rPr lang="en-US" dirty="0"/>
              <a:t>In today’s class, we will study </a:t>
            </a:r>
          </a:p>
        </p:txBody>
      </p:sp>
      <p:sp>
        <p:nvSpPr>
          <p:cNvPr id="3" name="Content Placeholder 2">
            <a:extLst>
              <a:ext uri="{FF2B5EF4-FFF2-40B4-BE49-F238E27FC236}">
                <a16:creationId xmlns:a16="http://schemas.microsoft.com/office/drawing/2014/main" id="{EC0D8AF4-DF77-DB4B-AAEC-8ECDC8735B30}"/>
              </a:ext>
            </a:extLst>
          </p:cNvPr>
          <p:cNvSpPr>
            <a:spLocks noGrp="1"/>
          </p:cNvSpPr>
          <p:nvPr>
            <p:ph idx="1"/>
          </p:nvPr>
        </p:nvSpPr>
        <p:spPr/>
        <p:txBody>
          <a:bodyPr/>
          <a:lstStyle/>
          <a:p>
            <a:r>
              <a:rPr lang="en-US" dirty="0"/>
              <a:t>Assembly and Machine Instructions</a:t>
            </a:r>
          </a:p>
          <a:p>
            <a:r>
              <a:rPr lang="en-US" dirty="0"/>
              <a:t>Instruction Processing</a:t>
            </a:r>
          </a:p>
          <a:p>
            <a:pPr lvl="1"/>
            <a:r>
              <a:rPr lang="en-US" dirty="0"/>
              <a:t>LC-3 Instruction and Microprocessor</a:t>
            </a:r>
          </a:p>
          <a:p>
            <a:pPr lvl="1"/>
            <a:r>
              <a:rPr lang="en-US" dirty="0"/>
              <a:t>FETCH, DECODE, EVALUATE ADDRESS, FETCH OPERANDS, EXECUTE, STORE RESULT</a:t>
            </a:r>
          </a:p>
          <a:p>
            <a:r>
              <a:rPr lang="en-US" dirty="0"/>
              <a:t>Instruction steps for </a:t>
            </a:r>
          </a:p>
          <a:p>
            <a:pPr lvl="1"/>
            <a:r>
              <a:rPr lang="en-US" dirty="0"/>
              <a:t>ADD Instruction</a:t>
            </a:r>
          </a:p>
          <a:p>
            <a:pPr lvl="1"/>
            <a:r>
              <a:rPr lang="en-US" dirty="0"/>
              <a:t>LDR Instruction</a:t>
            </a:r>
          </a:p>
          <a:p>
            <a:r>
              <a:rPr lang="en-US" dirty="0"/>
              <a:t>Datapath components and Control signal generation</a:t>
            </a:r>
          </a:p>
        </p:txBody>
      </p:sp>
      <p:sp>
        <p:nvSpPr>
          <p:cNvPr id="4" name="Footer Placeholder 3">
            <a:extLst>
              <a:ext uri="{FF2B5EF4-FFF2-40B4-BE49-F238E27FC236}">
                <a16:creationId xmlns:a16="http://schemas.microsoft.com/office/drawing/2014/main" id="{49E235CB-110F-6F4C-934C-7BCFB2A5A8A5}"/>
              </a:ext>
            </a:extLst>
          </p:cNvPr>
          <p:cNvSpPr>
            <a:spLocks noGrp="1"/>
          </p:cNvSpPr>
          <p:nvPr>
            <p:ph type="ftr" sz="quarter" idx="10"/>
          </p:nvPr>
        </p:nvSpPr>
        <p:spPr/>
        <p:txBody>
          <a:bodyPr/>
          <a:lstStyle/>
          <a:p>
            <a:r>
              <a:rPr lang="en-US" dirty="0"/>
              <a:t>CS 211: Computer Architecture</a:t>
            </a:r>
          </a:p>
        </p:txBody>
      </p:sp>
    </p:spTree>
    <p:extLst>
      <p:ext uri="{BB962C8B-B14F-4D97-AF65-F5344CB8AC3E}">
        <p14:creationId xmlns:p14="http://schemas.microsoft.com/office/powerpoint/2010/main" val="16289661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F27412D1-D03C-7441-BBDE-16FF86A0248C}"/>
              </a:ext>
            </a:extLst>
          </p:cNvPr>
          <p:cNvSpPr>
            <a:spLocks noGrp="1" noChangeArrowheads="1"/>
          </p:cNvSpPr>
          <p:nvPr>
            <p:ph type="title"/>
          </p:nvPr>
        </p:nvSpPr>
        <p:spPr/>
        <p:txBody>
          <a:bodyPr/>
          <a:lstStyle/>
          <a:p>
            <a:r>
              <a:rPr lang="en-US" altLang="en-US"/>
              <a:t>Time to Complete One Instruction</a:t>
            </a:r>
          </a:p>
        </p:txBody>
      </p:sp>
      <p:sp>
        <p:nvSpPr>
          <p:cNvPr id="179203" name="Rectangle 3">
            <a:extLst>
              <a:ext uri="{FF2B5EF4-FFF2-40B4-BE49-F238E27FC236}">
                <a16:creationId xmlns:a16="http://schemas.microsoft.com/office/drawing/2014/main" id="{4CE97CE1-D6D8-7042-80A3-847502CB76F7}"/>
              </a:ext>
            </a:extLst>
          </p:cNvPr>
          <p:cNvSpPr>
            <a:spLocks noGrp="1" noChangeArrowheads="1"/>
          </p:cNvSpPr>
          <p:nvPr>
            <p:ph idx="1"/>
          </p:nvPr>
        </p:nvSpPr>
        <p:spPr/>
        <p:txBody>
          <a:bodyPr/>
          <a:lstStyle/>
          <a:p>
            <a:r>
              <a:rPr lang="en-US" altLang="en-US" dirty="0"/>
              <a:t> It takes fixed number of clock ticks (repetition of rising or falling edge) to execute each instruction</a:t>
            </a:r>
          </a:p>
          <a:p>
            <a:pPr marL="457200" lvl="1" indent="0">
              <a:buNone/>
            </a:pPr>
            <a:endParaRPr lang="en-US" altLang="en-US" dirty="0"/>
          </a:p>
          <a:p>
            <a:r>
              <a:rPr lang="en-US" altLang="en-US" dirty="0"/>
              <a:t> Hence the clock sequences </a:t>
            </a:r>
            <a:r>
              <a:rPr lang="en-US" altLang="en-US" dirty="0">
                <a:solidFill>
                  <a:schemeClr val="accent2"/>
                </a:solidFill>
              </a:rPr>
              <a:t>each phase</a:t>
            </a:r>
            <a:r>
              <a:rPr lang="en-US" altLang="en-US" dirty="0"/>
              <a:t> of an instruction by raising the right signals as the right time</a:t>
            </a:r>
          </a:p>
          <a:p>
            <a:r>
              <a:rPr lang="en-US" altLang="en-US" dirty="0"/>
              <a:t>So what determines the time between ticks i.e. the length of the clock cycle? </a:t>
            </a:r>
          </a:p>
        </p:txBody>
      </p:sp>
    </p:spTree>
    <p:extLst>
      <p:ext uri="{BB962C8B-B14F-4D97-AF65-F5344CB8AC3E}">
        <p14:creationId xmlns:p14="http://schemas.microsoft.com/office/powerpoint/2010/main" val="2205033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462D-322E-8546-A847-312F830C15AE}"/>
              </a:ext>
            </a:extLst>
          </p:cNvPr>
          <p:cNvSpPr>
            <a:spLocks noGrp="1"/>
          </p:cNvSpPr>
          <p:nvPr>
            <p:ph type="title"/>
          </p:nvPr>
        </p:nvSpPr>
        <p:spPr/>
        <p:txBody>
          <a:bodyPr/>
          <a:lstStyle/>
          <a:p>
            <a:r>
              <a:rPr lang="en-US" altLang="en-US" dirty="0">
                <a:ea typeface="ＭＳ Ｐゴシック" panose="020B0600070205080204" pitchFamily="34" charset="-128"/>
              </a:rPr>
              <a:t>LC-3: A Von Neumann Machine</a:t>
            </a:r>
            <a:endParaRPr lang="en-US" dirty="0"/>
          </a:p>
        </p:txBody>
      </p:sp>
      <p:sp>
        <p:nvSpPr>
          <p:cNvPr id="3" name="Content Placeholder 2">
            <a:extLst>
              <a:ext uri="{FF2B5EF4-FFF2-40B4-BE49-F238E27FC236}">
                <a16:creationId xmlns:a16="http://schemas.microsoft.com/office/drawing/2014/main" id="{726B6E34-776C-8E4F-9EE8-4C4B064D79DB}"/>
              </a:ext>
            </a:extLst>
          </p:cNvPr>
          <p:cNvSpPr>
            <a:spLocks noGrp="1"/>
          </p:cNvSpPr>
          <p:nvPr>
            <p:ph idx="1"/>
          </p:nvPr>
        </p:nvSpPr>
        <p:spPr/>
        <p:txBody>
          <a:bodyPr/>
          <a:lstStyle/>
          <a:p>
            <a:r>
              <a:rPr lang="en-US" dirty="0"/>
              <a:t>The control Unit</a:t>
            </a:r>
          </a:p>
          <a:p>
            <a:pPr lvl="1"/>
            <a:r>
              <a:rPr lang="en-US" dirty="0"/>
              <a:t>Two bit output ALUK: which controls the operation of ADD, AND, and NOT</a:t>
            </a:r>
          </a:p>
          <a:p>
            <a:pPr lvl="1"/>
            <a:r>
              <a:rPr lang="en-US" dirty="0"/>
              <a:t>Output </a:t>
            </a:r>
            <a:r>
              <a:rPr lang="en-US" dirty="0" err="1"/>
              <a:t>GateALU</a:t>
            </a:r>
            <a:r>
              <a:rPr lang="en-US" dirty="0"/>
              <a:t> determines whether or not </a:t>
            </a:r>
            <a:r>
              <a:rPr lang="en-IN" dirty="0"/>
              <a:t>the output of the ALU is provided to the processor bus during the current clock cycle</a:t>
            </a:r>
          </a:p>
          <a:p>
            <a:pPr lvl="1"/>
            <a:endParaRPr lang="en-US" dirty="0"/>
          </a:p>
        </p:txBody>
      </p:sp>
      <p:sp>
        <p:nvSpPr>
          <p:cNvPr id="4" name="Footer Placeholder 3">
            <a:extLst>
              <a:ext uri="{FF2B5EF4-FFF2-40B4-BE49-F238E27FC236}">
                <a16:creationId xmlns:a16="http://schemas.microsoft.com/office/drawing/2014/main" id="{466589CC-E0B7-EB46-9074-49CECC90CDC9}"/>
              </a:ext>
            </a:extLst>
          </p:cNvPr>
          <p:cNvSpPr>
            <a:spLocks noGrp="1"/>
          </p:cNvSpPr>
          <p:nvPr>
            <p:ph type="ftr" sz="quarter" idx="10"/>
          </p:nvPr>
        </p:nvSpPr>
        <p:spPr/>
        <p:txBody>
          <a:bodyPr/>
          <a:lstStyle/>
          <a:p>
            <a:r>
              <a:rPr lang="en-US" dirty="0"/>
              <a:t>CS 211: Computer Architecture</a:t>
            </a:r>
          </a:p>
        </p:txBody>
      </p:sp>
    </p:spTree>
    <p:extLst>
      <p:ext uri="{BB962C8B-B14F-4D97-AF65-F5344CB8AC3E}">
        <p14:creationId xmlns:p14="http://schemas.microsoft.com/office/powerpoint/2010/main" val="2895493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A7F3FFFA-E69A-B647-AD06-8F4000C3EF78}"/>
              </a:ext>
            </a:extLst>
          </p:cNvPr>
          <p:cNvSpPr>
            <a:spLocks noGrp="1"/>
          </p:cNvSpPr>
          <p:nvPr>
            <p:ph type="title"/>
          </p:nvPr>
        </p:nvSpPr>
        <p:spPr>
          <a:xfrm>
            <a:off x="388761" y="188640"/>
            <a:ext cx="8215687" cy="762000"/>
          </a:xfrm>
        </p:spPr>
        <p:txBody>
          <a:bodyPr/>
          <a:lstStyle/>
          <a:p>
            <a:r>
              <a:rPr lang="en-US" altLang="en-US" sz="2800" dirty="0">
                <a:ea typeface="ＭＳ Ｐゴシック" panose="020B0600070205080204" pitchFamily="34" charset="-128"/>
              </a:rPr>
              <a:t>The Von Neumann Model/Architecture: Properties</a:t>
            </a:r>
          </a:p>
        </p:txBody>
      </p:sp>
      <p:sp>
        <p:nvSpPr>
          <p:cNvPr id="3" name="Content Placeholder 2">
            <a:extLst>
              <a:ext uri="{FF2B5EF4-FFF2-40B4-BE49-F238E27FC236}">
                <a16:creationId xmlns:a16="http://schemas.microsoft.com/office/drawing/2014/main" id="{DAFA1B89-0334-994E-BBCA-19EAA5569657}"/>
              </a:ext>
            </a:extLst>
          </p:cNvPr>
          <p:cNvSpPr>
            <a:spLocks noGrp="1"/>
          </p:cNvSpPr>
          <p:nvPr>
            <p:ph idx="1"/>
          </p:nvPr>
        </p:nvSpPr>
        <p:spPr>
          <a:xfrm>
            <a:off x="228600" y="1195387"/>
            <a:ext cx="8519864" cy="5194300"/>
          </a:xfrm>
        </p:spPr>
        <p:txBody>
          <a:bodyPr/>
          <a:lstStyle/>
          <a:p>
            <a:pPr marL="0" indent="0">
              <a:buNone/>
            </a:pPr>
            <a:r>
              <a:rPr lang="en-US" altLang="en-US" dirty="0">
                <a:ea typeface="ＭＳ Ｐゴシック" panose="020B0600070205080204" pitchFamily="34" charset="-128"/>
              </a:rPr>
              <a:t>Also called </a:t>
            </a:r>
            <a:r>
              <a:rPr lang="en-US" altLang="en-US" b="1" i="1" dirty="0">
                <a:solidFill>
                  <a:srgbClr val="0070C0"/>
                </a:solidFill>
                <a:ea typeface="ＭＳ Ｐゴシック" panose="020B0600070205080204" pitchFamily="34" charset="-128"/>
              </a:rPr>
              <a:t>Stored Program Computer </a:t>
            </a:r>
            <a:r>
              <a:rPr lang="en-US" altLang="en-US" dirty="0">
                <a:ea typeface="ＭＳ Ｐゴシック" panose="020B0600070205080204" pitchFamily="34" charset="-128"/>
              </a:rPr>
              <a:t>(instructions in memory)</a:t>
            </a:r>
          </a:p>
          <a:p>
            <a:pPr marL="0" indent="0">
              <a:buNone/>
            </a:pPr>
            <a:r>
              <a:rPr lang="en-US" altLang="en-US" b="1" dirty="0">
                <a:ea typeface="ＭＳ Ｐゴシック" panose="020B0600070205080204" pitchFamily="34" charset="-128"/>
              </a:rPr>
              <a:t>Two key properties:</a:t>
            </a:r>
          </a:p>
          <a:p>
            <a:endParaRPr lang="en-US" altLang="en-US" sz="1400" dirty="0">
              <a:ea typeface="ＭＳ Ｐゴシック" panose="020B0600070205080204" pitchFamily="34" charset="-128"/>
            </a:endParaRPr>
          </a:p>
          <a:p>
            <a:r>
              <a:rPr lang="en-US" altLang="en-US" dirty="0">
                <a:solidFill>
                  <a:srgbClr val="C00000"/>
                </a:solidFill>
                <a:ea typeface="ＭＳ Ｐゴシック" panose="020B0600070205080204" pitchFamily="34" charset="-128"/>
              </a:rPr>
              <a:t>Stored program</a:t>
            </a:r>
          </a:p>
          <a:p>
            <a:pPr lvl="1"/>
            <a:r>
              <a:rPr lang="en-US" altLang="en-US" sz="2000" dirty="0">
                <a:solidFill>
                  <a:srgbClr val="0070C0"/>
                </a:solidFill>
                <a:ea typeface="ＭＳ Ｐゴシック" panose="020B0600070205080204" pitchFamily="34" charset="-128"/>
              </a:rPr>
              <a:t>Instructions stored in </a:t>
            </a:r>
            <a:r>
              <a:rPr lang="en-US" altLang="en-US" sz="2000" b="1" dirty="0">
                <a:solidFill>
                  <a:srgbClr val="0070C0"/>
                </a:solidFill>
                <a:ea typeface="ＭＳ Ｐゴシック" panose="020B0600070205080204" pitchFamily="34" charset="-128"/>
              </a:rPr>
              <a:t>a linear memory array</a:t>
            </a:r>
          </a:p>
          <a:p>
            <a:pPr lvl="1"/>
            <a:r>
              <a:rPr lang="en-US" altLang="en-US" sz="2000" dirty="0">
                <a:solidFill>
                  <a:srgbClr val="0070C0"/>
                </a:solidFill>
                <a:ea typeface="ＭＳ Ｐゴシック" panose="020B0600070205080204" pitchFamily="34" charset="-128"/>
              </a:rPr>
              <a:t>Memory is </a:t>
            </a:r>
            <a:r>
              <a:rPr lang="en-US" altLang="en-US" sz="2000" b="1" dirty="0">
                <a:solidFill>
                  <a:srgbClr val="0070C0"/>
                </a:solidFill>
                <a:ea typeface="ＭＳ Ｐゴシック" panose="020B0600070205080204" pitchFamily="34" charset="-128"/>
              </a:rPr>
              <a:t>unified</a:t>
            </a:r>
            <a:r>
              <a:rPr lang="en-US" altLang="en-US" sz="2000" dirty="0">
                <a:solidFill>
                  <a:srgbClr val="0070C0"/>
                </a:solidFill>
                <a:ea typeface="ＭＳ Ｐゴシック" panose="020B0600070205080204" pitchFamily="34" charset="-128"/>
              </a:rPr>
              <a:t> </a:t>
            </a:r>
            <a:r>
              <a:rPr lang="en-US" altLang="en-US" sz="2000" dirty="0">
                <a:ea typeface="ＭＳ Ｐゴシック" panose="020B0600070205080204" pitchFamily="34" charset="-128"/>
              </a:rPr>
              <a:t>between instructions and data</a:t>
            </a:r>
          </a:p>
          <a:p>
            <a:pPr lvl="2"/>
            <a:r>
              <a:rPr lang="en-US" altLang="en-US" dirty="0">
                <a:ea typeface="ＭＳ Ｐゴシック" panose="020B0600070205080204" pitchFamily="34" charset="-128"/>
              </a:rPr>
              <a:t>The interpretation of a stored value depends on the control signals</a:t>
            </a:r>
          </a:p>
          <a:p>
            <a:pPr lvl="2"/>
            <a:endParaRPr lang="en-US" altLang="en-US" sz="1400" dirty="0">
              <a:ea typeface="ＭＳ Ｐゴシック" panose="020B0600070205080204" pitchFamily="34" charset="-128"/>
            </a:endParaRPr>
          </a:p>
          <a:p>
            <a:r>
              <a:rPr lang="en-US" altLang="en-US" dirty="0">
                <a:solidFill>
                  <a:srgbClr val="C00000"/>
                </a:solidFill>
                <a:ea typeface="ＭＳ Ｐゴシック" panose="020B0600070205080204" pitchFamily="34" charset="-128"/>
              </a:rPr>
              <a:t>Sequential instruction processing</a:t>
            </a:r>
          </a:p>
          <a:p>
            <a:pPr lvl="1"/>
            <a:r>
              <a:rPr lang="en-US" altLang="en-US" sz="2000" dirty="0">
                <a:ea typeface="ＭＳ Ｐゴシック" panose="020B0600070205080204" pitchFamily="34" charset="-128"/>
              </a:rPr>
              <a:t>One instruction processed (fetched, executed, and completed) at a time</a:t>
            </a:r>
          </a:p>
          <a:p>
            <a:pPr lvl="1"/>
            <a:r>
              <a:rPr lang="en-US" altLang="en-US" sz="2000" dirty="0">
                <a:ea typeface="ＭＳ Ｐゴシック" panose="020B0600070205080204" pitchFamily="34" charset="-128"/>
              </a:rPr>
              <a:t>Program counter (instruction pointer) identifies the current instruction</a:t>
            </a:r>
          </a:p>
          <a:p>
            <a:pPr lvl="1"/>
            <a:r>
              <a:rPr lang="en-US" altLang="en-US" sz="2000" dirty="0">
                <a:ea typeface="ＭＳ Ｐゴシック" panose="020B0600070205080204" pitchFamily="34" charset="-128"/>
              </a:rPr>
              <a:t>Program counter is advanced </a:t>
            </a:r>
            <a:r>
              <a:rPr lang="en-US" altLang="en-US" sz="2000" dirty="0">
                <a:solidFill>
                  <a:srgbClr val="0070C0"/>
                </a:solidFill>
                <a:ea typeface="ＭＳ Ｐゴシック" panose="020B0600070205080204" pitchFamily="34" charset="-128"/>
              </a:rPr>
              <a:t>sequentially </a:t>
            </a:r>
            <a:r>
              <a:rPr lang="en-US" altLang="en-US" sz="2000" dirty="0">
                <a:ea typeface="ＭＳ Ｐゴシック" panose="020B0600070205080204" pitchFamily="34" charset="-128"/>
              </a:rPr>
              <a:t>except for </a:t>
            </a:r>
            <a:r>
              <a:rPr lang="en-US" altLang="en-US" sz="2000" b="1" dirty="0">
                <a:solidFill>
                  <a:srgbClr val="0070C0"/>
                </a:solidFill>
                <a:ea typeface="ＭＳ Ｐゴシック" panose="020B0600070205080204" pitchFamily="34" charset="-128"/>
              </a:rPr>
              <a:t>control transfer instructions (</a:t>
            </a:r>
            <a:r>
              <a:rPr lang="en-US" altLang="en-US" sz="2000" b="1" dirty="0" err="1">
                <a:solidFill>
                  <a:srgbClr val="0070C0"/>
                </a:solidFill>
                <a:ea typeface="ＭＳ Ｐゴシック" panose="020B0600070205080204" pitchFamily="34" charset="-128"/>
              </a:rPr>
              <a:t>eg.</a:t>
            </a:r>
            <a:r>
              <a:rPr lang="en-US" altLang="en-US" sz="2000" b="1" dirty="0">
                <a:solidFill>
                  <a:srgbClr val="0070C0"/>
                </a:solidFill>
                <a:ea typeface="ＭＳ Ｐゴシック" panose="020B0600070205080204" pitchFamily="34" charset="-128"/>
              </a:rPr>
              <a:t> Jum</a:t>
            </a:r>
            <a:r>
              <a:rPr lang="en-US" altLang="en-US" b="1" dirty="0">
                <a:solidFill>
                  <a:srgbClr val="0070C0"/>
                </a:solidFill>
                <a:ea typeface="ＭＳ Ｐゴシック" panose="020B0600070205080204" pitchFamily="34" charset="-128"/>
              </a:rPr>
              <a:t>p or branch)</a:t>
            </a:r>
            <a:endParaRPr lang="en-US" altLang="en-US" sz="2000" b="1" dirty="0">
              <a:solidFill>
                <a:srgbClr val="0070C0"/>
              </a:solidFill>
              <a:ea typeface="ＭＳ Ｐゴシック" panose="020B0600070205080204" pitchFamily="34" charset="-128"/>
            </a:endParaRPr>
          </a:p>
          <a:p>
            <a:pPr lvl="1"/>
            <a:endParaRPr lang="en-US" altLang="en-US" dirty="0">
              <a:ea typeface="ＭＳ Ｐゴシック" panose="020B0600070205080204" pitchFamily="34" charset="-128"/>
            </a:endParaRPr>
          </a:p>
          <a:p>
            <a:pPr marL="0" indent="0">
              <a:buNone/>
            </a:pPr>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5" name="TextBox 4">
            <a:extLst>
              <a:ext uri="{FF2B5EF4-FFF2-40B4-BE49-F238E27FC236}">
                <a16:creationId xmlns:a16="http://schemas.microsoft.com/office/drawing/2014/main" id="{7BC4CA6B-73A5-8146-A752-DEFFDB864F85}"/>
              </a:ext>
            </a:extLst>
          </p:cNvPr>
          <p:cNvSpPr txBox="1">
            <a:spLocks noChangeArrowheads="1"/>
          </p:cNvSpPr>
          <p:nvPr/>
        </p:nvSpPr>
        <p:spPr bwMode="auto">
          <a:xfrm>
            <a:off x="2403475" y="3847961"/>
            <a:ext cx="4337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a:solidFill>
                  <a:srgbClr val="FF0000"/>
                </a:solidFill>
                <a:latin typeface="Tahoma" panose="020B0604030504040204" pitchFamily="34" charset="0"/>
                <a:cs typeface="Arial" panose="020B0604020202020204" pitchFamily="34" charset="0"/>
              </a:rPr>
              <a:t>When is a value interpreted as an instruction?</a:t>
            </a:r>
            <a:endParaRPr lang="en-US" altLang="en-US" sz="1600" dirty="0">
              <a:solidFill>
                <a:srgbClr val="FF0000"/>
              </a:solidFill>
              <a:cs typeface="Arial" panose="020B0604020202020204" pitchFamily="34" charset="0"/>
            </a:endParaRPr>
          </a:p>
        </p:txBody>
      </p:sp>
      <p:sp>
        <p:nvSpPr>
          <p:cNvPr id="7" name="TextBox 6">
            <a:extLst>
              <a:ext uri="{FF2B5EF4-FFF2-40B4-BE49-F238E27FC236}">
                <a16:creationId xmlns:a16="http://schemas.microsoft.com/office/drawing/2014/main" id="{2C61F1A9-1304-344A-AD0D-BC7E67DAF27B}"/>
              </a:ext>
            </a:extLst>
          </p:cNvPr>
          <p:cNvSpPr txBox="1"/>
          <p:nvPr/>
        </p:nvSpPr>
        <p:spPr>
          <a:xfrm>
            <a:off x="457200" y="6470650"/>
            <a:ext cx="2694071" cy="215444"/>
          </a:xfrm>
          <a:prstGeom prst="rect">
            <a:avLst/>
          </a:prstGeom>
          <a:noFill/>
        </p:spPr>
        <p:txBody>
          <a:bodyPr wrap="none" lIns="0" tIns="0" rIns="0" bIns="0" rtlCol="0" anchor="t" anchorCtr="0">
            <a:spAutoFit/>
          </a:bodyPr>
          <a:lstStyle/>
          <a:p>
            <a:r>
              <a:rPr lang="en-US" sz="1400" b="0" dirty="0">
                <a:latin typeface="Calibri" panose="020F0502020204030204" pitchFamily="34" charset="0"/>
                <a:cs typeface="Calibri" panose="020F0502020204030204" pitchFamily="34" charset="0"/>
              </a:rPr>
              <a:t>From Prof </a:t>
            </a:r>
            <a:r>
              <a:rPr lang="en-US" sz="1400" b="0" dirty="0" err="1">
                <a:latin typeface="Calibri" panose="020F0502020204030204" pitchFamily="34" charset="0"/>
                <a:cs typeface="Calibri" panose="020F0502020204030204" pitchFamily="34" charset="0"/>
              </a:rPr>
              <a:t>Onur</a:t>
            </a:r>
            <a:r>
              <a:rPr lang="en-US" sz="1400" b="0" dirty="0">
                <a:latin typeface="Calibri" panose="020F0502020204030204" pitchFamily="34" charset="0"/>
                <a:cs typeface="Calibri" panose="020F0502020204030204" pitchFamily="34" charset="0"/>
              </a:rPr>
              <a:t> </a:t>
            </a:r>
            <a:r>
              <a:rPr lang="en-US" sz="1400" b="0" dirty="0" err="1">
                <a:latin typeface="Calibri" panose="020F0502020204030204" pitchFamily="34" charset="0"/>
                <a:cs typeface="Calibri" panose="020F0502020204030204" pitchFamily="34" charset="0"/>
              </a:rPr>
              <a:t>Mutlu’s</a:t>
            </a:r>
            <a:r>
              <a:rPr lang="en-US" sz="1400" b="0" dirty="0">
                <a:latin typeface="Calibri" panose="020F0502020204030204" pitchFamily="34" charset="0"/>
                <a:cs typeface="Calibri" panose="020F0502020204030204" pitchFamily="34" charset="0"/>
              </a:rPr>
              <a:t> presentation</a:t>
            </a:r>
          </a:p>
        </p:txBody>
      </p:sp>
    </p:spTree>
    <p:extLst>
      <p:ext uri="{BB962C8B-B14F-4D97-AF65-F5344CB8AC3E}">
        <p14:creationId xmlns:p14="http://schemas.microsoft.com/office/powerpoint/2010/main" val="1209945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5BBE-89FF-6D49-B712-39105D1C90CE}"/>
              </a:ext>
            </a:extLst>
          </p:cNvPr>
          <p:cNvSpPr>
            <a:spLocks noGrp="1"/>
          </p:cNvSpPr>
          <p:nvPr>
            <p:ph type="title"/>
          </p:nvPr>
        </p:nvSpPr>
        <p:spPr/>
        <p:txBody>
          <a:bodyPr>
            <a:normAutofit fontScale="90000"/>
          </a:bodyPr>
          <a:lstStyle/>
          <a:p>
            <a:r>
              <a:rPr lang="en-US" altLang="en-US" dirty="0">
                <a:ea typeface="ＭＳ Ｐゴシック" panose="020B0600070205080204" pitchFamily="34" charset="-128"/>
              </a:rPr>
              <a:t>The Von Neumann Model: Instruction Processing</a:t>
            </a:r>
            <a:endParaRPr lang="en-US" dirty="0"/>
          </a:p>
        </p:txBody>
      </p:sp>
      <p:sp>
        <p:nvSpPr>
          <p:cNvPr id="3" name="Content Placeholder 2">
            <a:extLst>
              <a:ext uri="{FF2B5EF4-FFF2-40B4-BE49-F238E27FC236}">
                <a16:creationId xmlns:a16="http://schemas.microsoft.com/office/drawing/2014/main" id="{BF550EA6-C7EB-9E4A-99EB-F91AD2C7A023}"/>
              </a:ext>
            </a:extLst>
          </p:cNvPr>
          <p:cNvSpPr>
            <a:spLocks noGrp="1"/>
          </p:cNvSpPr>
          <p:nvPr>
            <p:ph idx="1"/>
          </p:nvPr>
        </p:nvSpPr>
        <p:spPr/>
        <p:txBody>
          <a:bodyPr>
            <a:normAutofit/>
          </a:bodyPr>
          <a:lstStyle/>
          <a:p>
            <a:r>
              <a:rPr lang="en-US" dirty="0"/>
              <a:t>The program and data are stored as a </a:t>
            </a:r>
            <a:r>
              <a:rPr lang="en-US" dirty="0">
                <a:solidFill>
                  <a:srgbClr val="0070C0"/>
                </a:solidFill>
              </a:rPr>
              <a:t>sequence of bits</a:t>
            </a:r>
            <a:r>
              <a:rPr lang="en-US" dirty="0"/>
              <a:t> in the computer memory</a:t>
            </a:r>
          </a:p>
          <a:p>
            <a:r>
              <a:rPr lang="en-US" dirty="0"/>
              <a:t>The program is executed </a:t>
            </a:r>
            <a:r>
              <a:rPr lang="en-US" dirty="0">
                <a:solidFill>
                  <a:srgbClr val="0070C0"/>
                </a:solidFill>
              </a:rPr>
              <a:t>one instruction at a time </a:t>
            </a:r>
            <a:r>
              <a:rPr lang="en-US" dirty="0"/>
              <a:t>under the </a:t>
            </a:r>
            <a:r>
              <a:rPr lang="en-US" dirty="0">
                <a:solidFill>
                  <a:srgbClr val="0070C0"/>
                </a:solidFill>
              </a:rPr>
              <a:t>direction of the control unit</a:t>
            </a:r>
          </a:p>
          <a:p>
            <a:r>
              <a:rPr lang="en-US" dirty="0"/>
              <a:t>Control unit interprets instructions: </a:t>
            </a:r>
            <a:r>
              <a:rPr lang="en-US" dirty="0">
                <a:solidFill>
                  <a:srgbClr val="0070C0"/>
                </a:solidFill>
              </a:rPr>
              <a:t>generates a sequence of control signals</a:t>
            </a:r>
            <a:r>
              <a:rPr lang="en-US" dirty="0"/>
              <a:t> to carry out operations</a:t>
            </a:r>
          </a:p>
          <a:p>
            <a:r>
              <a:rPr lang="en-US" dirty="0"/>
              <a:t>The most basic unit of computer processing: </a:t>
            </a:r>
            <a:r>
              <a:rPr lang="en-US" dirty="0">
                <a:solidFill>
                  <a:srgbClr val="C00000"/>
                </a:solidFill>
              </a:rPr>
              <a:t>Instruction</a:t>
            </a:r>
            <a:r>
              <a:rPr lang="en-US" dirty="0"/>
              <a:t>. It consists of </a:t>
            </a:r>
          </a:p>
          <a:p>
            <a:pPr lvl="1"/>
            <a:r>
              <a:rPr lang="en-US" b="1" dirty="0">
                <a:solidFill>
                  <a:srgbClr val="0070C0"/>
                </a:solidFill>
              </a:rPr>
              <a:t>Opcode</a:t>
            </a:r>
            <a:r>
              <a:rPr lang="en-US" dirty="0"/>
              <a:t> : Operations to be performed</a:t>
            </a:r>
          </a:p>
          <a:p>
            <a:pPr lvl="1"/>
            <a:r>
              <a:rPr lang="en-US" b="1" dirty="0">
                <a:solidFill>
                  <a:srgbClr val="0070C0"/>
                </a:solidFill>
              </a:rPr>
              <a:t>Operands</a:t>
            </a:r>
            <a:r>
              <a:rPr lang="en-US" dirty="0"/>
              <a:t>: Data/Locations to be used for operation</a:t>
            </a:r>
          </a:p>
          <a:p>
            <a:pPr lvl="2"/>
            <a:r>
              <a:rPr lang="en-US" dirty="0"/>
              <a:t>Example:</a:t>
            </a:r>
          </a:p>
          <a:p>
            <a:pPr marL="914400" lvl="2" indent="0">
              <a:buNone/>
            </a:pPr>
            <a:r>
              <a:rPr lang="en-US" dirty="0"/>
              <a:t>    </a:t>
            </a:r>
            <a:r>
              <a:rPr lang="de-CH" dirty="0" err="1">
                <a:solidFill>
                  <a:srgbClr val="C00000"/>
                </a:solidFill>
                <a:latin typeface="Courier" charset="0"/>
                <a:ea typeface="Courier" charset="0"/>
                <a:cs typeface="Courier" charset="0"/>
              </a:rPr>
              <a:t>add</a:t>
            </a:r>
            <a:r>
              <a:rPr lang="de-CH" dirty="0">
                <a:latin typeface="Courier" charset="0"/>
                <a:ea typeface="Courier" charset="0"/>
                <a:cs typeface="Courier" charset="0"/>
              </a:rPr>
              <a:t>  $s0, $s1, $s2</a:t>
            </a:r>
          </a:p>
          <a:p>
            <a:pPr marL="914400" lvl="2" indent="0">
              <a:buNone/>
            </a:pPr>
            <a:endParaRPr lang="en-US" dirty="0"/>
          </a:p>
        </p:txBody>
      </p:sp>
    </p:spTree>
    <p:extLst>
      <p:ext uri="{BB962C8B-B14F-4D97-AF65-F5344CB8AC3E}">
        <p14:creationId xmlns:p14="http://schemas.microsoft.com/office/powerpoint/2010/main" val="19736835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A Style2" id="{785CC862-AD9E-B14B-8323-DEED5B510C8D}" vid="{4A6C5C6E-4F03-D64F-A432-ED0CCB7D2A6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 Style2" id="{785CC862-AD9E-B14B-8323-DEED5B510C8D}" vid="{08A5548E-C97E-4549-8CB2-1E907431C397}"/>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8192</TotalTime>
  <Words>2799</Words>
  <Application>Microsoft Macintosh PowerPoint</Application>
  <PresentationFormat>On-screen Show (4:3)</PresentationFormat>
  <Paragraphs>598</Paragraphs>
  <Slides>60</Slides>
  <Notes>19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60</vt:i4>
      </vt:variant>
    </vt:vector>
  </HeadingPairs>
  <TitlesOfParts>
    <vt:vector size="73" baseType="lpstr">
      <vt:lpstr>ＭＳ Ｐゴシック</vt:lpstr>
      <vt:lpstr>Arial</vt:lpstr>
      <vt:lpstr>Arial Narrow</vt:lpstr>
      <vt:lpstr>Calibri</vt:lpstr>
      <vt:lpstr>Calibri Light</vt:lpstr>
      <vt:lpstr>Courier</vt:lpstr>
      <vt:lpstr>Symbol</vt:lpstr>
      <vt:lpstr>Tahoma</vt:lpstr>
      <vt:lpstr>Times New Roman</vt:lpstr>
      <vt:lpstr>Wingdings</vt:lpstr>
      <vt:lpstr>Wingdings 2</vt:lpstr>
      <vt:lpstr>template2007</vt:lpstr>
      <vt:lpstr>Custom Design</vt:lpstr>
      <vt:lpstr> CS 211 Computer Architecture Lecture 8: Von Neumann Architecture – Part 2</vt:lpstr>
      <vt:lpstr>Acknowledgements</vt:lpstr>
      <vt:lpstr>Last lecture: Von Neumann Model</vt:lpstr>
      <vt:lpstr>The Von Neumann Model</vt:lpstr>
      <vt:lpstr>LC-3: A Von Neumann Machine</vt:lpstr>
      <vt:lpstr>In today’s class, we will study </vt:lpstr>
      <vt:lpstr>LC-3: A Von Neumann Machine</vt:lpstr>
      <vt:lpstr>The Von Neumann Model/Architecture: Properties</vt:lpstr>
      <vt:lpstr>The Von Neumann Model: Instruction Processing</vt:lpstr>
      <vt:lpstr>LC-3 Instruction set and Microprocessor</vt:lpstr>
      <vt:lpstr>LC-3: A Von Neumann Machine</vt:lpstr>
      <vt:lpstr> About Assembly and Machine Instructions</vt:lpstr>
      <vt:lpstr>Instruction Types</vt:lpstr>
      <vt:lpstr>An Example Operate Instruction</vt:lpstr>
      <vt:lpstr>Registers</vt:lpstr>
      <vt:lpstr>From Assembly to Machine Code in LC-3</vt:lpstr>
      <vt:lpstr>Instruction Format (or Encoding)</vt:lpstr>
      <vt:lpstr>Instruction Processing</vt:lpstr>
      <vt:lpstr>Instruction Processing</vt:lpstr>
      <vt:lpstr>ADD Instruction</vt:lpstr>
      <vt:lpstr>ADD Instruction</vt:lpstr>
      <vt:lpstr>ADD Instruction: FETCH</vt:lpstr>
      <vt:lpstr>ADD Instruction: FETCH</vt:lpstr>
      <vt:lpstr>ADD Instruction: DECODE</vt:lpstr>
      <vt:lpstr>ADD Instruction: DECODE</vt:lpstr>
      <vt:lpstr>ADD Instruction: EVALUATE ADDRESS</vt:lpstr>
      <vt:lpstr>ADD Instruction: FETCH OPERANDS</vt:lpstr>
      <vt:lpstr>ADD Instruction - FETCH Operands</vt:lpstr>
      <vt:lpstr>ADD Instruction: EXECUTE</vt:lpstr>
      <vt:lpstr>ADD Instruction: EXECUTE</vt:lpstr>
      <vt:lpstr>ADD Instruction: STORE Result</vt:lpstr>
      <vt:lpstr>ADD Instruction: STORE Result</vt:lpstr>
      <vt:lpstr>LDR Instruction</vt:lpstr>
      <vt:lpstr>LDR Instruction – All steps</vt:lpstr>
      <vt:lpstr>LDR Instruction: FETCH Instruction</vt:lpstr>
      <vt:lpstr>LDR Instruction: FETCH</vt:lpstr>
      <vt:lpstr>LDR Instruction: DECODE</vt:lpstr>
      <vt:lpstr>Instruction Processing: EVALUATE ADDRESS</vt:lpstr>
      <vt:lpstr>LDR Instruction: EVALUATE Address</vt:lpstr>
      <vt:lpstr>LDR Instruction: FETCH Operands</vt:lpstr>
      <vt:lpstr>LDR Instruction: FETCH OPERANDS</vt:lpstr>
      <vt:lpstr>LDR Instruction: EXECUTE</vt:lpstr>
      <vt:lpstr>LDR Instruction: STORE Result</vt:lpstr>
      <vt:lpstr>LDR instruction: Store Result</vt:lpstr>
      <vt:lpstr>The Instruction Cycle</vt:lpstr>
      <vt:lpstr>Changing the Sequence of Instructions</vt:lpstr>
      <vt:lpstr>Changing the Sequence of Instructions</vt:lpstr>
      <vt:lpstr>Jump in LC-3</vt:lpstr>
      <vt:lpstr>LC-3 Data Path and Control signals</vt:lpstr>
      <vt:lpstr>Control of the Instruction Cycle</vt:lpstr>
      <vt:lpstr>Instruction Processing Summary</vt:lpstr>
      <vt:lpstr>Class Summary</vt:lpstr>
      <vt:lpstr>Backup slides</vt:lpstr>
      <vt:lpstr>LDR instruction</vt:lpstr>
      <vt:lpstr>ADD Instruction in LC-3</vt:lpstr>
      <vt:lpstr>What is Data path?</vt:lpstr>
      <vt:lpstr>The Von Neumann Model - Summary</vt:lpstr>
      <vt:lpstr>Addressability</vt:lpstr>
      <vt:lpstr>The Von Neumann Model: Terminology</vt:lpstr>
      <vt:lpstr>Time to Complete One Instruction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 305 Computer Architecture Lecture 6: Von Neumann Architecture – Part 2</dc:title>
  <dc:creator>Microsoft Office User</dc:creator>
  <dc:description>Redesign of slides created by Randal E. Bryant and David R. O'Hallaron</dc:description>
  <cp:lastModifiedBy>Microsoft Office User</cp:lastModifiedBy>
  <cp:revision>37</cp:revision>
  <cp:lastPrinted>2010-01-19T15:27:43Z</cp:lastPrinted>
  <dcterms:created xsi:type="dcterms:W3CDTF">2020-09-16T07:21:01Z</dcterms:created>
  <dcterms:modified xsi:type="dcterms:W3CDTF">2021-02-16T02:49:17Z</dcterms:modified>
</cp:coreProperties>
</file>