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38"/>
  </p:notesMasterIdLst>
  <p:handoutMasterIdLst>
    <p:handoutMasterId r:id="rId39"/>
  </p:handoutMasterIdLst>
  <p:sldIdLst>
    <p:sldId id="542" r:id="rId3"/>
    <p:sldId id="920" r:id="rId4"/>
    <p:sldId id="837" r:id="rId5"/>
    <p:sldId id="914" r:id="rId6"/>
    <p:sldId id="908" r:id="rId7"/>
    <p:sldId id="856" r:id="rId8"/>
    <p:sldId id="846" r:id="rId9"/>
    <p:sldId id="847" r:id="rId10"/>
    <p:sldId id="883" r:id="rId11"/>
    <p:sldId id="299" r:id="rId12"/>
    <p:sldId id="916" r:id="rId13"/>
    <p:sldId id="917" r:id="rId14"/>
    <p:sldId id="918" r:id="rId15"/>
    <p:sldId id="298" r:id="rId16"/>
    <p:sldId id="909" r:id="rId17"/>
    <p:sldId id="910" r:id="rId18"/>
    <p:sldId id="884" r:id="rId19"/>
    <p:sldId id="906" r:id="rId20"/>
    <p:sldId id="907" r:id="rId21"/>
    <p:sldId id="904" r:id="rId22"/>
    <p:sldId id="921" r:id="rId23"/>
    <p:sldId id="885" r:id="rId24"/>
    <p:sldId id="886" r:id="rId25"/>
    <p:sldId id="887" r:id="rId26"/>
    <p:sldId id="895" r:id="rId27"/>
    <p:sldId id="919" r:id="rId28"/>
    <p:sldId id="898" r:id="rId29"/>
    <p:sldId id="899" r:id="rId30"/>
    <p:sldId id="882" r:id="rId31"/>
    <p:sldId id="900" r:id="rId32"/>
    <p:sldId id="901" r:id="rId33"/>
    <p:sldId id="903" r:id="rId34"/>
    <p:sldId id="902" r:id="rId35"/>
    <p:sldId id="854" r:id="rId36"/>
    <p:sldId id="893" r:id="rId37"/>
  </p:sldIdLst>
  <p:sldSz cx="9144000" cy="6858000" type="screen4x3"/>
  <p:notesSz cx="7302500" cy="9586913"/>
  <p:custDataLst>
    <p:tags r:id="rId4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0F4E3"/>
    <a:srgbClr val="E0E0E0"/>
    <a:srgbClr val="E3E4E6"/>
    <a:srgbClr val="FFFF99"/>
    <a:srgbClr val="FF9999"/>
    <a:srgbClr val="EFBFBF"/>
    <a:srgbClr val="A8E799"/>
    <a:srgbClr val="CDF1C5"/>
    <a:srgbClr val="F1C7C7"/>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7" autoAdjust="0"/>
    <p:restoredTop sz="84483"/>
  </p:normalViewPr>
  <p:slideViewPr>
    <p:cSldViewPr snapToObjects="1">
      <p:cViewPr varScale="1">
        <p:scale>
          <a:sx n="74" d="100"/>
          <a:sy n="74" d="100"/>
        </p:scale>
        <p:origin x="1400" y="16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3" d="100"/>
          <a:sy n="63" d="100"/>
        </p:scale>
        <p:origin x="3024"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TDP stands for </a:t>
            </a:r>
            <a:r>
              <a:rPr lang="en-IN" b="1" dirty="0"/>
              <a:t>Thermal Design Power</a:t>
            </a:r>
            <a:r>
              <a:rPr lang="en-IN" dirty="0"/>
              <a:t>, in watts, and refers to the </a:t>
            </a:r>
            <a:r>
              <a:rPr lang="en-IN" b="1" dirty="0"/>
              <a:t>power</a:t>
            </a:r>
            <a:r>
              <a:rPr lang="en-IN" dirty="0"/>
              <a:t> consumption under the maximum theoretical load. </a:t>
            </a:r>
            <a:r>
              <a:rPr lang="en-IN" b="1" dirty="0"/>
              <a:t>Power</a:t>
            </a:r>
            <a:r>
              <a:rPr lang="en-IN" dirty="0"/>
              <a:t> consumption is less than TDP under lower loads. The TDP </a:t>
            </a:r>
            <a:r>
              <a:rPr lang="en-IN" b="1" dirty="0"/>
              <a:t>is the</a:t>
            </a:r>
            <a:r>
              <a:rPr lang="en-IN" dirty="0"/>
              <a:t> maximum </a:t>
            </a:r>
            <a:r>
              <a:rPr lang="en-IN" b="1" dirty="0"/>
              <a:t>power</a:t>
            </a:r>
            <a:r>
              <a:rPr lang="en-IN" dirty="0"/>
              <a:t> that one should be </a:t>
            </a:r>
            <a:r>
              <a:rPr lang="en-IN" b="1" dirty="0"/>
              <a:t>designing</a:t>
            </a:r>
            <a:r>
              <a:rPr lang="en-IN" dirty="0"/>
              <a:t> the system for.</a:t>
            </a:r>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196162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Accelerators and co-processors are great for providing high performance in terms of floating point operations (FLOP) per second.</a:t>
            </a:r>
          </a:p>
          <a:p>
            <a:r>
              <a:rPr lang="en-IN" dirty="0"/>
              <a:t>The comparison of theoretical peak performances for single precision arithmetic shows a five- to fifteen-fold margin when comparing high-end CPUs with high-end GPUs. This margin largest around 2009, when general purpose computing on GPUs (GPGPU) took off. The introduction of Xeon CPUs based on the Sandy Bridge architecture (with support for AVX) in 2012 and the dual-issue floating point units introduced with Haswell in 2014 reduced the gap between CPUs and GPUs.</a:t>
            </a:r>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372829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a:t>
            </a:fld>
            <a:endParaRPr lang="en-US"/>
          </a:p>
        </p:txBody>
      </p:sp>
    </p:spTree>
    <p:extLst>
      <p:ext uri="{BB962C8B-B14F-4D97-AF65-F5344CB8AC3E}">
        <p14:creationId xmlns:p14="http://schemas.microsoft.com/office/powerpoint/2010/main" val="362572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337831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252784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138732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355241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4CB4599-CABB-B74C-B295-8E6AA46E724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81923" name="Rectangle 3">
            <a:extLst>
              <a:ext uri="{FF2B5EF4-FFF2-40B4-BE49-F238E27FC236}">
                <a16:creationId xmlns:a16="http://schemas.microsoft.com/office/drawing/2014/main" id="{E908F9CE-62F7-CD40-BC5E-8F05E7E4B9A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0A4135-ECC9-D34D-9C5C-FA80A8418F75}" type="datetime4">
              <a:rPr lang="en-US" altLang="en-US" smtClean="0">
                <a:latin typeface="Times New Roman" panose="02020603050405020304" pitchFamily="18" charset="0"/>
              </a:rPr>
              <a:pPr/>
              <a:t>February 3, 2021</a:t>
            </a:fld>
            <a:endParaRPr lang="en-US" altLang="en-US">
              <a:latin typeface="Times New Roman" panose="02020603050405020304" pitchFamily="18" charset="0"/>
            </a:endParaRPr>
          </a:p>
        </p:txBody>
      </p:sp>
      <p:sp>
        <p:nvSpPr>
          <p:cNvPr id="81924" name="Rectangle 6">
            <a:extLst>
              <a:ext uri="{FF2B5EF4-FFF2-40B4-BE49-F238E27FC236}">
                <a16:creationId xmlns:a16="http://schemas.microsoft.com/office/drawing/2014/main" id="{CF2FE9B0-1BDC-9943-BE9D-E1D0E3A55EC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81925" name="Rectangle 7">
            <a:extLst>
              <a:ext uri="{FF2B5EF4-FFF2-40B4-BE49-F238E27FC236}">
                <a16:creationId xmlns:a16="http://schemas.microsoft.com/office/drawing/2014/main" id="{FCDD30A5-F7DE-274C-9544-0DC874D3D2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19D07AB-F136-2347-AEB3-12A34F29E26F}"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81926" name="Rectangle 2">
            <a:extLst>
              <a:ext uri="{FF2B5EF4-FFF2-40B4-BE49-F238E27FC236}">
                <a16:creationId xmlns:a16="http://schemas.microsoft.com/office/drawing/2014/main" id="{ABC69136-F6BE-AE43-9D7C-EDC32FA826D0}"/>
              </a:ext>
            </a:extLst>
          </p:cNvPr>
          <p:cNvSpPr>
            <a:spLocks noGrp="1" noRot="1" noChangeAspect="1" noChangeArrowheads="1" noTextEdit="1"/>
          </p:cNvSpPr>
          <p:nvPr>
            <p:ph type="sldImg"/>
          </p:nvPr>
        </p:nvSpPr>
        <p:spPr>
          <a:ln/>
        </p:spPr>
      </p:sp>
      <p:sp>
        <p:nvSpPr>
          <p:cNvPr id="81927" name="Rectangle 3">
            <a:extLst>
              <a:ext uri="{FF2B5EF4-FFF2-40B4-BE49-F238E27FC236}">
                <a16:creationId xmlns:a16="http://schemas.microsoft.com/office/drawing/2014/main" id="{CC48CA7A-D722-2945-9086-0DE1D45A48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05347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A59BBD4-2922-174C-A488-A1C8D11568F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7827" name="Rectangle 3">
            <a:extLst>
              <a:ext uri="{FF2B5EF4-FFF2-40B4-BE49-F238E27FC236}">
                <a16:creationId xmlns:a16="http://schemas.microsoft.com/office/drawing/2014/main" id="{EEC9E1EC-9C49-5A41-A9B2-97B010E2EE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B984A0-A423-A944-B5E3-A64155F42390}" type="datetime4">
              <a:rPr lang="en-US" altLang="en-US" smtClean="0">
                <a:latin typeface="Times New Roman" panose="02020603050405020304" pitchFamily="18" charset="0"/>
              </a:rPr>
              <a:pPr/>
              <a:t>February 3, 2021</a:t>
            </a:fld>
            <a:endParaRPr lang="en-US" altLang="en-US">
              <a:latin typeface="Times New Roman" panose="02020603050405020304" pitchFamily="18" charset="0"/>
            </a:endParaRPr>
          </a:p>
        </p:txBody>
      </p:sp>
      <p:sp>
        <p:nvSpPr>
          <p:cNvPr id="77828" name="Rectangle 6">
            <a:extLst>
              <a:ext uri="{FF2B5EF4-FFF2-40B4-BE49-F238E27FC236}">
                <a16:creationId xmlns:a16="http://schemas.microsoft.com/office/drawing/2014/main" id="{D92D8A72-690C-CD4A-A028-D24511CCC67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7829" name="Rectangle 7">
            <a:extLst>
              <a:ext uri="{FF2B5EF4-FFF2-40B4-BE49-F238E27FC236}">
                <a16:creationId xmlns:a16="http://schemas.microsoft.com/office/drawing/2014/main" id="{CD239690-2D66-5647-81CC-0F2CDD6625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E72DAD-9FA9-F34A-B909-BD5BBC02DE99}"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77830" name="Rectangle 2">
            <a:extLst>
              <a:ext uri="{FF2B5EF4-FFF2-40B4-BE49-F238E27FC236}">
                <a16:creationId xmlns:a16="http://schemas.microsoft.com/office/drawing/2014/main" id="{57D59F9D-ABFF-C04C-8AF5-3416E3144EBA}"/>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id="{148C4925-6931-BF4F-BC7A-B32370DCF1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345623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475323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Footer Placeholder 3">
            <a:extLst>
              <a:ext uri="{FF2B5EF4-FFF2-40B4-BE49-F238E27FC236}">
                <a16:creationId xmlns:a16="http://schemas.microsoft.com/office/drawing/2014/main" id="{7FDCCF0E-6683-5641-9B24-4AE01A4FDB7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1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313949C-E0D3-DC49-8489-43CEF41C45B1}"/>
              </a:ext>
            </a:extLst>
          </p:cNvPr>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D181762-6CD4-0841-8DE5-12A2FA4F8637}" type="slidenum">
              <a:rPr lang="en-AU" altLang="en-US"/>
              <a:pPr>
                <a:defRPr/>
              </a:pPr>
              <a:t>‹#›</a:t>
            </a:fld>
            <a:endParaRPr lang="en-AU" altLang="en-US"/>
          </a:p>
        </p:txBody>
      </p:sp>
    </p:spTree>
    <p:extLst>
      <p:ext uri="{BB962C8B-B14F-4D97-AF65-F5344CB8AC3E}">
        <p14:creationId xmlns:p14="http://schemas.microsoft.com/office/powerpoint/2010/main" val="390413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132BF65-4AE9-4440-8857-7C75FD5DEB15}"/>
              </a:ext>
            </a:extLst>
          </p:cNvPr>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37138B8D-762B-724B-8B03-865C030268AA}" type="slidenum">
              <a:rPr lang="en-AU" altLang="en-US"/>
              <a:pPr>
                <a:defRPr/>
              </a:pPr>
              <a:t>‹#›</a:t>
            </a:fld>
            <a:endParaRPr lang="en-AU" altLang="en-US"/>
          </a:p>
        </p:txBody>
      </p:sp>
    </p:spTree>
    <p:extLst>
      <p:ext uri="{BB962C8B-B14F-4D97-AF65-F5344CB8AC3E}">
        <p14:creationId xmlns:p14="http://schemas.microsoft.com/office/powerpoint/2010/main" val="1014954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07CD0-1B69-0C4A-BDAA-13E63C322093}"/>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5" name="Footer Placeholder 4">
            <a:extLst>
              <a:ext uri="{FF2B5EF4-FFF2-40B4-BE49-F238E27FC236}">
                <a16:creationId xmlns:a16="http://schemas.microsoft.com/office/drawing/2014/main" id="{AC996454-8CE0-994C-A1C6-182A8D89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3A4-0743-1442-9F5E-67B17F239BE0}"/>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57415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5098-B212-2F4F-91C8-CFABB103B564}"/>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5" name="Footer Placeholder 4">
            <a:extLst>
              <a:ext uri="{FF2B5EF4-FFF2-40B4-BE49-F238E27FC236}">
                <a16:creationId xmlns:a16="http://schemas.microsoft.com/office/drawing/2014/main" id="{F4B4C8C5-7D45-3447-AA42-8C8C17E4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F053-1D49-0A4F-8F0E-A18B2412511C}"/>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481720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D5D63-D5AA-3341-9D64-C11FCC10662E}"/>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5" name="Footer Placeholder 4">
            <a:extLst>
              <a:ext uri="{FF2B5EF4-FFF2-40B4-BE49-F238E27FC236}">
                <a16:creationId xmlns:a16="http://schemas.microsoft.com/office/drawing/2014/main" id="{52A18F01-78D2-D845-8A48-BB75307BD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BFCEE-14E5-B84A-807B-AE99D975B9E3}"/>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22393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93EDD8B-FD1C-5C4A-8A29-F33DB0FB353B}"/>
              </a:ext>
            </a:extLst>
          </p:cNvPr>
          <p:cNvSpPr>
            <a:spLocks noGrp="1"/>
          </p:cNvSpPr>
          <p:nvPr>
            <p:ph type="ftr" sz="quarter" idx="10"/>
          </p:nvPr>
        </p:nvSpPr>
        <p:spPr/>
        <p:txBody>
          <a:bodyPr/>
          <a:lstStyle/>
          <a:p>
            <a:r>
              <a:rPr lang="en-US" dirty="0"/>
              <a:t>CS 305: Computer Architecture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9E5F-5150-284C-A315-A88A64E4B184}"/>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6" name="Footer Placeholder 5">
            <a:extLst>
              <a:ext uri="{FF2B5EF4-FFF2-40B4-BE49-F238E27FC236}">
                <a16:creationId xmlns:a16="http://schemas.microsoft.com/office/drawing/2014/main" id="{538F165D-60D4-9849-B27D-59C5B341A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36F0-B29A-304A-A821-E91791D7D5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61173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FDD7A-9C01-9C4A-8D9B-9687D2AC0ACB}"/>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8" name="Footer Placeholder 7">
            <a:extLst>
              <a:ext uri="{FF2B5EF4-FFF2-40B4-BE49-F238E27FC236}">
                <a16:creationId xmlns:a16="http://schemas.microsoft.com/office/drawing/2014/main" id="{04B46FF6-BD00-5C44-8153-520C840C2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981AF-D95F-7843-8E68-1AF4B3B18B3D}"/>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018288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3911-4067-A946-A139-BADB6840B1F1}"/>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4" name="Footer Placeholder 3">
            <a:extLst>
              <a:ext uri="{FF2B5EF4-FFF2-40B4-BE49-F238E27FC236}">
                <a16:creationId xmlns:a16="http://schemas.microsoft.com/office/drawing/2014/main" id="{CF44ECC7-2D8D-D543-861E-179739D55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C6C57-520F-B442-99D0-B12041723F5A}"/>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125393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D63CE-34F6-B647-9536-A68EF6E9EEED}"/>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3" name="Footer Placeholder 2">
            <a:extLst>
              <a:ext uri="{FF2B5EF4-FFF2-40B4-BE49-F238E27FC236}">
                <a16:creationId xmlns:a16="http://schemas.microsoft.com/office/drawing/2014/main" id="{DDE99632-C7AB-A544-AE44-265A05E12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AC6F-C07C-7547-BBAC-81B54B499CBF}"/>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86030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8FA35-7ACD-0648-B1D2-856899658714}"/>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6" name="Footer Placeholder 5">
            <a:extLst>
              <a:ext uri="{FF2B5EF4-FFF2-40B4-BE49-F238E27FC236}">
                <a16:creationId xmlns:a16="http://schemas.microsoft.com/office/drawing/2014/main" id="{2F9D79A4-8337-EA47-A1D3-532D9FBA0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B3FB4-DA37-0D4E-8CCA-7C1E09CC64BB}"/>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940197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A9174-6366-AA4D-A43D-105A363FFF6E}"/>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6" name="Footer Placeholder 5">
            <a:extLst>
              <a:ext uri="{FF2B5EF4-FFF2-40B4-BE49-F238E27FC236}">
                <a16:creationId xmlns:a16="http://schemas.microsoft.com/office/drawing/2014/main" id="{611B2EEA-2A90-1144-BD1B-407920137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EF925-0E60-6040-8966-EF6861703A8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04708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9A98F-3755-2149-9F57-A5C625427ADA}"/>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5" name="Footer Placeholder 4">
            <a:extLst>
              <a:ext uri="{FF2B5EF4-FFF2-40B4-BE49-F238E27FC236}">
                <a16:creationId xmlns:a16="http://schemas.microsoft.com/office/drawing/2014/main" id="{40942732-1042-8B4B-8D4B-CAA791EB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4C13-8AB1-E942-AA03-1E41204B9B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13697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FCE0-E717-084F-9DE4-BC1FC0F627F2}"/>
              </a:ext>
            </a:extLst>
          </p:cNvPr>
          <p:cNvSpPr>
            <a:spLocks noGrp="1"/>
          </p:cNvSpPr>
          <p:nvPr>
            <p:ph type="dt" sz="half" idx="10"/>
          </p:nvPr>
        </p:nvSpPr>
        <p:spPr/>
        <p:txBody>
          <a:bodyPr/>
          <a:lstStyle/>
          <a:p>
            <a:fld id="{DA28BF0A-33AB-7B40-88AA-7FCF326FBD24}" type="datetimeFigureOut">
              <a:rPr lang="en-US" smtClean="0"/>
              <a:t>2/3/21</a:t>
            </a:fld>
            <a:endParaRPr lang="en-US"/>
          </a:p>
        </p:txBody>
      </p:sp>
      <p:sp>
        <p:nvSpPr>
          <p:cNvPr id="5" name="Footer Placeholder 4">
            <a:extLst>
              <a:ext uri="{FF2B5EF4-FFF2-40B4-BE49-F238E27FC236}">
                <a16:creationId xmlns:a16="http://schemas.microsoft.com/office/drawing/2014/main" id="{82F4D79C-BA7F-3D4F-BD19-3826E8CC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55EC-E21F-094B-89A3-26D412F2E298}"/>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4841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8F3A7AF-4748-334C-BF35-564B22ECAC2A}"/>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a:extLst>
              <a:ext uri="{FF2B5EF4-FFF2-40B4-BE49-F238E27FC236}">
                <a16:creationId xmlns:a16="http://schemas.microsoft.com/office/drawing/2014/main" id="{D935250A-3C15-C14C-B3A5-166799EFC626}"/>
              </a:ext>
            </a:extLst>
          </p:cNvPr>
          <p:cNvSpPr>
            <a:spLocks noGrp="1"/>
          </p:cNvSpPr>
          <p:nvPr>
            <p:ph type="ftr" sz="quarter" idx="10"/>
          </p:nvPr>
        </p:nvSpPr>
        <p:spPr>
          <a:xfrm>
            <a:off x="614448" y="6440055"/>
            <a:ext cx="3086100" cy="365125"/>
          </a:xfrm>
        </p:spPr>
        <p:txBody>
          <a:bodyPr/>
          <a:lstStyle/>
          <a:p>
            <a:r>
              <a:rPr lang="en-US" dirty="0"/>
              <a:t>Computer Architecture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7A0A7684-BDBD-CE48-9863-38C370ACDCC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61138" y="18864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196752"/>
            <a:ext cx="7896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rot="5400000">
            <a:off x="5597105" y="3311105"/>
            <a:ext cx="6858000" cy="23579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416951" y="6488939"/>
            <a:ext cx="367408" cy="276999"/>
          </a:xfrm>
          <a:prstGeom prst="rect">
            <a:avLst/>
          </a:prstGeom>
        </p:spPr>
        <p:txBody>
          <a:bodyPr vert="horz" lIns="91440" tIns="45720" rIns="91440" bIns="45720" rtlCol="0" anchor="ctr"/>
          <a:lstStyle/>
          <a:p>
            <a:pPr lvl="0"/>
            <a:fld id="{F5551B27-49BC-4291-80C6-707CDCF1D651}" type="slidenum">
              <a:rPr lang="en-US" sz="1200" noProof="0" smtClean="0">
                <a:solidFill>
                  <a:schemeClr val="tx1">
                    <a:tint val="75000"/>
                  </a:schemeClr>
                </a:solidFill>
                <a:latin typeface="Calibri" panose="020F0502020204030204" pitchFamily="34" charset="0"/>
                <a:cs typeface="Calibri" panose="020F0502020204030204" pitchFamily="34" charset="0"/>
              </a:rPr>
              <a:pPr lvl="0"/>
              <a:t>‹#›</a:t>
            </a:fld>
            <a:endParaRPr lang="en-US" sz="1200" dirty="0">
              <a:solidFill>
                <a:schemeClr val="tx1">
                  <a:tint val="75000"/>
                </a:schemeClr>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C16C76B-275E-3D40-A9AA-88CC102964F8}"/>
              </a:ext>
            </a:extLst>
          </p:cNvPr>
          <p:cNvSpPr>
            <a:spLocks noGrp="1"/>
          </p:cNvSpPr>
          <p:nvPr>
            <p:ph type="ftr" sz="quarter" idx="3"/>
          </p:nvPr>
        </p:nvSpPr>
        <p:spPr>
          <a:xfrm>
            <a:off x="396875" y="6444877"/>
            <a:ext cx="30861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en-US" dirty="0"/>
              <a:t>Computer Architecture</a:t>
            </a: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55" r:id="rId3"/>
    <p:sldLayoutId id="2147483661" r:id="rId4"/>
    <p:sldLayoutId id="2147483659" r:id="rId5"/>
    <p:sldLayoutId id="2147483658" r:id="rId6"/>
    <p:sldLayoutId id="2147483657" r:id="rId7"/>
    <p:sldLayoutId id="2147483654" r:id="rId8"/>
    <p:sldLayoutId id="2147483653" r:id="rId9"/>
    <p:sldLayoutId id="2147483652" r:id="rId10"/>
    <p:sldLayoutId id="2147483651" r:id="rId11"/>
    <p:sldLayoutId id="2147483650" r:id="rId12"/>
    <p:sldLayoutId id="2147483649" r:id="rId13"/>
    <p:sldLayoutId id="2147483668" r:id="rId14"/>
    <p:sldLayoutId id="2147483681" r:id="rId15"/>
    <p:sldLayoutId id="2147483682" r:id="rId16"/>
  </p:sldLayoutIdLst>
  <p:hf sldNum="0" hd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FBB17-EB3E-2E4C-AED5-02CEF8D2473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3F657-BDD1-5E4B-B319-CB7A0AE241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8BF0A-33AB-7B40-88AA-7FCF326FBD24}" type="datetimeFigureOut">
              <a:rPr lang="en-US" smtClean="0"/>
              <a:t>2/3/21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962D5-A7CC-6C4C-91DC-68796B8BC2F5}" type="slidenum">
              <a:rPr lang="en-US" smtClean="0"/>
              <a:t>‹#›</a:t>
            </a:fld>
            <a:endParaRPr lang="en-US"/>
          </a:p>
        </p:txBody>
      </p:sp>
    </p:spTree>
    <p:extLst>
      <p:ext uri="{BB962C8B-B14F-4D97-AF65-F5344CB8AC3E}">
        <p14:creationId xmlns:p14="http://schemas.microsoft.com/office/powerpoint/2010/main" val="40942869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Universal_Flash_Sto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B8A52-73F8-064A-9FD9-3B4895CEE264}"/>
              </a:ext>
            </a:extLst>
          </p:cNvPr>
          <p:cNvSpPr>
            <a:spLocks noGrp="1"/>
          </p:cNvSpPr>
          <p:nvPr>
            <p:ph type="ctrTitle"/>
          </p:nvPr>
        </p:nvSpPr>
        <p:spPr/>
        <p:txBody>
          <a:bodyPr/>
          <a:lstStyle/>
          <a:p>
            <a:r>
              <a:rPr lang="en-US" sz="2800" dirty="0">
                <a:solidFill>
                  <a:srgbClr val="C00000"/>
                </a:solidFill>
              </a:rPr>
              <a:t> </a:t>
            </a:r>
            <a:r>
              <a:rPr lang="en-US" sz="2800" b="0" dirty="0">
                <a:solidFill>
                  <a:srgbClr val="C00000"/>
                </a:solidFill>
              </a:rPr>
              <a:t>CS 211 Computer Architecture</a:t>
            </a:r>
            <a:br>
              <a:rPr lang="en-US" dirty="0">
                <a:solidFill>
                  <a:srgbClr val="C00000"/>
                </a:solidFill>
              </a:rPr>
            </a:br>
            <a:r>
              <a:rPr lang="en-US" sz="3000" dirty="0">
                <a:solidFill>
                  <a:srgbClr val="0070C0"/>
                </a:solidFill>
              </a:rPr>
              <a:t>Lecture 3: Moore’s Law and Power Constraints</a:t>
            </a:r>
            <a:endParaRPr lang="en-US" sz="3000" dirty="0"/>
          </a:p>
        </p:txBody>
      </p:sp>
      <p:sp>
        <p:nvSpPr>
          <p:cNvPr id="8" name="Subtitle 2">
            <a:extLst>
              <a:ext uri="{FF2B5EF4-FFF2-40B4-BE49-F238E27FC236}">
                <a16:creationId xmlns:a16="http://schemas.microsoft.com/office/drawing/2014/main" id="{513AB9FB-BA87-4D47-92BC-856A79A26599}"/>
              </a:ext>
            </a:extLst>
          </p:cNvPr>
          <p:cNvSpPr>
            <a:spLocks noGrp="1"/>
          </p:cNvSpPr>
          <p:nvPr>
            <p:ph type="subTitle" idx="1"/>
          </p:nvPr>
        </p:nvSpPr>
        <p:spPr/>
        <p:txBody>
          <a:bodyPr/>
          <a:lstStyle/>
          <a:p>
            <a:pPr algn="r"/>
            <a:r>
              <a:rPr lang="en-US" b="1" dirty="0"/>
              <a:t>Ravi Mittal</a:t>
            </a:r>
          </a:p>
          <a:p>
            <a:pPr algn="r"/>
            <a:r>
              <a:rPr lang="en-US" dirty="0" err="1"/>
              <a:t>ravi.mittal@iitgoa.ac.in</a:t>
            </a:r>
            <a:endParaRPr lang="en-US" dirty="0"/>
          </a:p>
          <a:p>
            <a:pPr algn="r"/>
            <a:r>
              <a:rPr lang="en-US" dirty="0"/>
              <a:t>Indian Institute of Technology, Goa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46710242-B041-3D4E-8112-EFE2747A34C9}"/>
              </a:ext>
            </a:extLst>
          </p:cNvPr>
          <p:cNvSpPr>
            <a:spLocks noGrp="1" noChangeArrowheads="1"/>
          </p:cNvSpPr>
          <p:nvPr>
            <p:ph type="title"/>
          </p:nvPr>
        </p:nvSpPr>
        <p:spPr/>
        <p:txBody>
          <a:bodyPr/>
          <a:lstStyle/>
          <a:p>
            <a:pPr eaLnBrk="1" hangingPunct="1"/>
            <a:r>
              <a:rPr lang="en-US" altLang="en-US"/>
              <a:t>Uniprocessor Performance</a:t>
            </a:r>
          </a:p>
        </p:txBody>
      </p:sp>
      <p:pic>
        <p:nvPicPr>
          <p:cNvPr id="80901" name="Picture 7">
            <a:extLst>
              <a:ext uri="{FF2B5EF4-FFF2-40B4-BE49-F238E27FC236}">
                <a16:creationId xmlns:a16="http://schemas.microsoft.com/office/drawing/2014/main" id="{927F5B6B-4D41-3C42-9A4A-6301F0B22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950640"/>
            <a:ext cx="76327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AutoShape 7">
            <a:extLst>
              <a:ext uri="{FF2B5EF4-FFF2-40B4-BE49-F238E27FC236}">
                <a16:creationId xmlns:a16="http://schemas.microsoft.com/office/drawing/2014/main" id="{6A13B383-3B28-AE4B-8C23-68C31BB3C47B}"/>
              </a:ext>
            </a:extLst>
          </p:cNvPr>
          <p:cNvSpPr>
            <a:spLocks/>
          </p:cNvSpPr>
          <p:nvPr/>
        </p:nvSpPr>
        <p:spPr bwMode="auto">
          <a:xfrm>
            <a:off x="1116013" y="5516563"/>
            <a:ext cx="5400675" cy="649287"/>
          </a:xfrm>
          <a:prstGeom prst="borderCallout1">
            <a:avLst>
              <a:gd name="adj1" fmla="val 17602"/>
              <a:gd name="adj2" fmla="val 101412"/>
              <a:gd name="adj3" fmla="val -147431"/>
              <a:gd name="adj4" fmla="val 107435"/>
            </a:avLst>
          </a:prstGeom>
          <a:solidFill>
            <a:schemeClr val="accent3">
              <a:lumMod val="20000"/>
              <a:lumOff val="80000"/>
            </a:schemeClr>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AU" altLang="en-US" sz="1600" dirty="0">
                <a:solidFill>
                  <a:srgbClr val="0070C0"/>
                </a:solidFill>
                <a:latin typeface="Calibri" panose="020F0502020204030204" pitchFamily="34" charset="0"/>
                <a:cs typeface="Calibri" panose="020F0502020204030204" pitchFamily="34" charset="0"/>
              </a:rPr>
              <a:t>Constrained by power, instruction-level parallelism, memory latency</a:t>
            </a:r>
          </a:p>
        </p:txBody>
      </p:sp>
      <p:sp>
        <p:nvSpPr>
          <p:cNvPr id="2" name="Rectangle 1">
            <a:extLst>
              <a:ext uri="{FF2B5EF4-FFF2-40B4-BE49-F238E27FC236}">
                <a16:creationId xmlns:a16="http://schemas.microsoft.com/office/drawing/2014/main" id="{D92E5F61-8775-0543-AECA-161EB4116E5F}"/>
              </a:ext>
            </a:extLst>
          </p:cNvPr>
          <p:cNvSpPr/>
          <p:nvPr/>
        </p:nvSpPr>
        <p:spPr>
          <a:xfrm>
            <a:off x="591686" y="6172440"/>
            <a:ext cx="6449328" cy="400110"/>
          </a:xfrm>
          <a:prstGeom prst="rect">
            <a:avLst/>
          </a:prstGeom>
        </p:spPr>
        <p:txBody>
          <a:bodyPr wrap="square">
            <a:spAutoFit/>
          </a:bodyPr>
          <a:lstStyle/>
          <a:p>
            <a:r>
              <a:rPr lang="en-IN" sz="2000" b="0" dirty="0">
                <a:solidFill>
                  <a:srgbClr val="FF0000"/>
                </a:solidFill>
                <a:latin typeface="Calibri" panose="020F0502020204030204" pitchFamily="34" charset="0"/>
                <a:cs typeface="Calibri" panose="020F0502020204030204" pitchFamily="34" charset="0"/>
              </a:rPr>
              <a:t>Chart plots performance relative to the VAX 11/780 </a:t>
            </a:r>
          </a:p>
        </p:txBody>
      </p:sp>
    </p:spTree>
    <p:extLst>
      <p:ext uri="{BB962C8B-B14F-4D97-AF65-F5344CB8AC3E}">
        <p14:creationId xmlns:p14="http://schemas.microsoft.com/office/powerpoint/2010/main" val="197922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24D4-823D-384F-A6A0-B3FE93AB4DF5}"/>
              </a:ext>
            </a:extLst>
          </p:cNvPr>
          <p:cNvSpPr>
            <a:spLocks noGrp="1"/>
          </p:cNvSpPr>
          <p:nvPr>
            <p:ph type="title"/>
          </p:nvPr>
        </p:nvSpPr>
        <p:spPr/>
        <p:txBody>
          <a:bodyPr/>
          <a:lstStyle/>
          <a:p>
            <a:r>
              <a:rPr lang="en-US" dirty="0"/>
              <a:t>Moore’s law impact on Devices</a:t>
            </a:r>
          </a:p>
        </p:txBody>
      </p:sp>
      <p:sp>
        <p:nvSpPr>
          <p:cNvPr id="3" name="Content Placeholder 2">
            <a:extLst>
              <a:ext uri="{FF2B5EF4-FFF2-40B4-BE49-F238E27FC236}">
                <a16:creationId xmlns:a16="http://schemas.microsoft.com/office/drawing/2014/main" id="{E4611EDB-7D11-B54E-B55E-12FB44ACAA7B}"/>
              </a:ext>
            </a:extLst>
          </p:cNvPr>
          <p:cNvSpPr>
            <a:spLocks noGrp="1"/>
          </p:cNvSpPr>
          <p:nvPr>
            <p:ph idx="1"/>
          </p:nvPr>
        </p:nvSpPr>
        <p:spPr/>
        <p:txBody>
          <a:bodyPr/>
          <a:lstStyle/>
          <a:p>
            <a:r>
              <a:rPr lang="en-US" dirty="0">
                <a:solidFill>
                  <a:srgbClr val="0070C0"/>
                </a:solidFill>
              </a:rPr>
              <a:t>Strong link between Device’s Capabilities and Moore’s law</a:t>
            </a:r>
          </a:p>
          <a:p>
            <a:r>
              <a:rPr lang="en-US" dirty="0"/>
              <a:t>Example: Digital Camera</a:t>
            </a:r>
          </a:p>
          <a:p>
            <a:pPr lvl="1"/>
            <a:r>
              <a:rPr lang="en-US" dirty="0"/>
              <a:t>Processing Speed</a:t>
            </a:r>
          </a:p>
          <a:p>
            <a:pPr lvl="1"/>
            <a:r>
              <a:rPr lang="en-US" dirty="0"/>
              <a:t>Memory Capacity</a:t>
            </a:r>
          </a:p>
          <a:p>
            <a:pPr lvl="1"/>
            <a:r>
              <a:rPr lang="en-US" dirty="0"/>
              <a:t>Power consumption</a:t>
            </a:r>
          </a:p>
          <a:p>
            <a:pPr lvl="1"/>
            <a:r>
              <a:rPr lang="en-US" dirty="0"/>
              <a:t>Sensors and number/size of pixels</a:t>
            </a:r>
          </a:p>
          <a:p>
            <a:r>
              <a:rPr lang="en-US" dirty="0">
                <a:solidFill>
                  <a:srgbClr val="FF0000"/>
                </a:solidFill>
              </a:rPr>
              <a:t>The exponential improvements </a:t>
            </a:r>
            <a:r>
              <a:rPr lang="en-US" dirty="0">
                <a:solidFill>
                  <a:srgbClr val="FF0000"/>
                </a:solidFill>
                <a:sym typeface="Wingdings" pitchFamily="2" charset="2"/>
              </a:rPr>
              <a:t> Dramatic enhancement in impact of digital electronics in all segments  </a:t>
            </a:r>
            <a:r>
              <a:rPr lang="en-US" b="1" dirty="0">
                <a:solidFill>
                  <a:srgbClr val="FF0000"/>
                </a:solidFill>
                <a:sym typeface="Wingdings" pitchFamily="2" charset="2"/>
              </a:rPr>
              <a:t>tremendous changes in our lives</a:t>
            </a:r>
          </a:p>
          <a:p>
            <a:r>
              <a:rPr lang="en-US" dirty="0">
                <a:sym typeface="Wingdings" pitchFamily="2" charset="2"/>
              </a:rPr>
              <a:t>Growth continued exponentially for nearly 50 years</a:t>
            </a:r>
          </a:p>
        </p:txBody>
      </p:sp>
      <p:sp>
        <p:nvSpPr>
          <p:cNvPr id="4" name="Footer Placeholder 3">
            <a:extLst>
              <a:ext uri="{FF2B5EF4-FFF2-40B4-BE49-F238E27FC236}">
                <a16:creationId xmlns:a16="http://schemas.microsoft.com/office/drawing/2014/main" id="{1B0A1B5F-D35E-444C-B47C-F951433654CD}"/>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359224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BEA7-2B95-BE47-8464-89DEB21AE5C8}"/>
              </a:ext>
            </a:extLst>
          </p:cNvPr>
          <p:cNvSpPr>
            <a:spLocks noGrp="1"/>
          </p:cNvSpPr>
          <p:nvPr>
            <p:ph type="title"/>
          </p:nvPr>
        </p:nvSpPr>
        <p:spPr/>
        <p:txBody>
          <a:bodyPr/>
          <a:lstStyle/>
          <a:p>
            <a:r>
              <a:rPr lang="en-US" dirty="0"/>
              <a:t>Moore’s law – slowing down</a:t>
            </a:r>
          </a:p>
        </p:txBody>
      </p:sp>
      <p:sp>
        <p:nvSpPr>
          <p:cNvPr id="3" name="Content Placeholder 2">
            <a:extLst>
              <a:ext uri="{FF2B5EF4-FFF2-40B4-BE49-F238E27FC236}">
                <a16:creationId xmlns:a16="http://schemas.microsoft.com/office/drawing/2014/main" id="{140F993B-AD59-1643-9BF2-49364C746D3B}"/>
              </a:ext>
            </a:extLst>
          </p:cNvPr>
          <p:cNvSpPr>
            <a:spLocks noGrp="1"/>
          </p:cNvSpPr>
          <p:nvPr>
            <p:ph idx="1"/>
          </p:nvPr>
        </p:nvSpPr>
        <p:spPr/>
        <p:txBody>
          <a:bodyPr/>
          <a:lstStyle/>
          <a:p>
            <a:r>
              <a:rPr lang="en-US" dirty="0">
                <a:sym typeface="Wingdings" pitchFamily="2" charset="2"/>
              </a:rPr>
              <a:t>After 2013, growth is slowing down</a:t>
            </a:r>
          </a:p>
          <a:p>
            <a:pPr lvl="1"/>
            <a:r>
              <a:rPr lang="en-US" dirty="0">
                <a:sym typeface="Wingdings" pitchFamily="2" charset="2"/>
              </a:rPr>
              <a:t>Transistor count is doubling every 3 years</a:t>
            </a:r>
            <a:endParaRPr lang="en-US" dirty="0"/>
          </a:p>
          <a:p>
            <a:r>
              <a:rPr lang="en-IN" dirty="0"/>
              <a:t>April 2005:  Gordon Moore stated that the law cannot be sustained indefinitely </a:t>
            </a:r>
          </a:p>
          <a:p>
            <a:pPr lvl="1"/>
            <a:r>
              <a:rPr lang="en-IN" dirty="0"/>
              <a:t>Transistors would eventually reach the limits of miniaturization at atomic levels </a:t>
            </a:r>
          </a:p>
          <a:p>
            <a:r>
              <a:rPr lang="en-IN" dirty="0"/>
              <a:t>Transistors have become very small and the gap between them very less (very narrow) </a:t>
            </a:r>
            <a:r>
              <a:rPr lang="en-IN" dirty="0">
                <a:sym typeface="Wingdings" pitchFamily="2" charset="2"/>
              </a:rPr>
              <a:t> Electric current started leaking</a:t>
            </a:r>
          </a:p>
          <a:p>
            <a:pPr lvl="1"/>
            <a:r>
              <a:rPr lang="en-IN" dirty="0">
                <a:sym typeface="Wingdings" pitchFamily="2" charset="2"/>
              </a:rPr>
              <a:t> less energy efficiency</a:t>
            </a:r>
          </a:p>
          <a:p>
            <a:pPr lvl="1"/>
            <a:r>
              <a:rPr lang="en-IN" dirty="0">
                <a:sym typeface="Wingdings" pitchFamily="2" charset="2"/>
              </a:rPr>
              <a:t> risk of overheating</a:t>
            </a:r>
          </a:p>
          <a:p>
            <a:r>
              <a:rPr lang="en-IN" dirty="0">
                <a:sym typeface="Wingdings" pitchFamily="2" charset="2"/>
              </a:rPr>
              <a:t>Processor clock speed has not changed in 15 years </a:t>
            </a:r>
            <a:endParaRPr lang="en-IN" dirty="0"/>
          </a:p>
          <a:p>
            <a:pPr lvl="1"/>
            <a:endParaRPr lang="en-IN" dirty="0"/>
          </a:p>
          <a:p>
            <a:endParaRPr lang="en-US" dirty="0"/>
          </a:p>
        </p:txBody>
      </p:sp>
      <p:sp>
        <p:nvSpPr>
          <p:cNvPr id="4" name="Footer Placeholder 3">
            <a:extLst>
              <a:ext uri="{FF2B5EF4-FFF2-40B4-BE49-F238E27FC236}">
                <a16:creationId xmlns:a16="http://schemas.microsoft.com/office/drawing/2014/main" id="{205D0800-0A70-004F-8969-36826B63D585}"/>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300384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149E-AA19-BF46-B38D-847B206A2B3E}"/>
              </a:ext>
            </a:extLst>
          </p:cNvPr>
          <p:cNvSpPr>
            <a:spLocks noGrp="1"/>
          </p:cNvSpPr>
          <p:nvPr>
            <p:ph type="title"/>
          </p:nvPr>
        </p:nvSpPr>
        <p:spPr/>
        <p:txBody>
          <a:bodyPr/>
          <a:lstStyle/>
          <a:p>
            <a:r>
              <a:rPr lang="en-US" dirty="0"/>
              <a:t>A few facts</a:t>
            </a:r>
          </a:p>
        </p:txBody>
      </p:sp>
      <p:sp>
        <p:nvSpPr>
          <p:cNvPr id="3" name="Content Placeholder 2">
            <a:extLst>
              <a:ext uri="{FF2B5EF4-FFF2-40B4-BE49-F238E27FC236}">
                <a16:creationId xmlns:a16="http://schemas.microsoft.com/office/drawing/2014/main" id="{B222D6C2-7EF3-AB4D-A488-A1B34628B72F}"/>
              </a:ext>
            </a:extLst>
          </p:cNvPr>
          <p:cNvSpPr>
            <a:spLocks noGrp="1"/>
          </p:cNvSpPr>
          <p:nvPr>
            <p:ph idx="1"/>
          </p:nvPr>
        </p:nvSpPr>
        <p:spPr/>
        <p:txBody>
          <a:bodyPr/>
          <a:lstStyle/>
          <a:p>
            <a:r>
              <a:rPr lang="en-US" dirty="0"/>
              <a:t>All exponential must end </a:t>
            </a:r>
          </a:p>
          <a:p>
            <a:pPr lvl="1"/>
            <a:r>
              <a:rPr lang="en-US" dirty="0"/>
              <a:t>Or they will eat the universe</a:t>
            </a:r>
          </a:p>
          <a:p>
            <a:r>
              <a:rPr lang="en-US" dirty="0"/>
              <a:t>From 1980 to 2010 </a:t>
            </a:r>
          </a:p>
          <a:p>
            <a:pPr lvl="1"/>
            <a:r>
              <a:rPr lang="en-US" dirty="0"/>
              <a:t>Clock speed: 3500 x</a:t>
            </a:r>
          </a:p>
          <a:p>
            <a:pPr lvl="1"/>
            <a:r>
              <a:rPr lang="en-US" dirty="0"/>
              <a:t>Micro-architecture/Arch : 50x speedup</a:t>
            </a:r>
          </a:p>
          <a:p>
            <a:endParaRPr lang="en-US" dirty="0"/>
          </a:p>
          <a:p>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586F6879-32EB-2442-82EC-BBDF40A3095D}"/>
              </a:ext>
            </a:extLst>
          </p:cNvPr>
          <p:cNvSpPr>
            <a:spLocks noGrp="1"/>
          </p:cNvSpPr>
          <p:nvPr>
            <p:ph type="ftr" sz="quarter" idx="10"/>
          </p:nvPr>
        </p:nvSpPr>
        <p:spPr/>
        <p:txBody>
          <a:bodyPr/>
          <a:lstStyle/>
          <a:p>
            <a:r>
              <a:rPr lang="en-US"/>
              <a:t>CS 305: Computer Architecture</a:t>
            </a:r>
            <a:endParaRPr lang="en-US" dirty="0"/>
          </a:p>
        </p:txBody>
      </p:sp>
    </p:spTree>
    <p:extLst>
      <p:ext uri="{BB962C8B-B14F-4D97-AF65-F5344CB8AC3E}">
        <p14:creationId xmlns:p14="http://schemas.microsoft.com/office/powerpoint/2010/main" val="301788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91725D07-DD17-B54E-AB8B-B6BBB92F4D70}"/>
              </a:ext>
            </a:extLst>
          </p:cNvPr>
          <p:cNvSpPr>
            <a:spLocks noGrp="1" noChangeArrowheads="1"/>
          </p:cNvSpPr>
          <p:nvPr>
            <p:ph type="title"/>
          </p:nvPr>
        </p:nvSpPr>
        <p:spPr/>
        <p:txBody>
          <a:bodyPr/>
          <a:lstStyle/>
          <a:p>
            <a:pPr eaLnBrk="1" hangingPunct="1"/>
            <a:r>
              <a:rPr lang="en-US" altLang="en-US" dirty="0"/>
              <a:t>Power and Clock Rate - Trend</a:t>
            </a:r>
          </a:p>
        </p:txBody>
      </p:sp>
      <p:sp>
        <p:nvSpPr>
          <p:cNvPr id="76804" name="Rectangle 3">
            <a:extLst>
              <a:ext uri="{FF2B5EF4-FFF2-40B4-BE49-F238E27FC236}">
                <a16:creationId xmlns:a16="http://schemas.microsoft.com/office/drawing/2014/main" id="{0A16A6C8-2B69-EE44-B673-09B1D930F320}"/>
              </a:ext>
            </a:extLst>
          </p:cNvPr>
          <p:cNvSpPr>
            <a:spLocks noGrp="1" noChangeArrowheads="1"/>
          </p:cNvSpPr>
          <p:nvPr>
            <p:ph type="body" idx="4294967295"/>
          </p:nvPr>
        </p:nvSpPr>
        <p:spPr>
          <a:xfrm>
            <a:off x="683569" y="4303444"/>
            <a:ext cx="8064896" cy="1789852"/>
          </a:xfrm>
        </p:spPr>
        <p:txBody>
          <a:bodyPr/>
          <a:lstStyle/>
          <a:p>
            <a:r>
              <a:rPr lang="en-IN" dirty="0"/>
              <a:t>Increase in </a:t>
            </a:r>
            <a:r>
              <a:rPr lang="en-IN" dirty="0">
                <a:solidFill>
                  <a:srgbClr val="FF0000"/>
                </a:solidFill>
              </a:rPr>
              <a:t>clock rate and power </a:t>
            </a:r>
            <a:r>
              <a:rPr lang="en-IN" dirty="0"/>
              <a:t>of eight generations of </a:t>
            </a:r>
            <a:r>
              <a:rPr lang="en-IN" dirty="0">
                <a:solidFill>
                  <a:srgbClr val="0070C0"/>
                </a:solidFill>
              </a:rPr>
              <a:t>Intel microprocessors</a:t>
            </a:r>
            <a:r>
              <a:rPr lang="en-IN" dirty="0"/>
              <a:t> over 30 years</a:t>
            </a:r>
          </a:p>
          <a:p>
            <a:r>
              <a:rPr lang="en-IN" dirty="0"/>
              <a:t> Grew together because they are correlated</a:t>
            </a:r>
          </a:p>
          <a:p>
            <a:r>
              <a:rPr lang="en-IN" dirty="0"/>
              <a:t>Recent slowing  -  as run into the practical power limit for cooling </a:t>
            </a:r>
          </a:p>
          <a:p>
            <a:endParaRPr lang="en-IN" dirty="0"/>
          </a:p>
          <a:p>
            <a:pPr eaLnBrk="1" hangingPunct="1"/>
            <a:endParaRPr lang="en-US" altLang="en-US" dirty="0"/>
          </a:p>
        </p:txBody>
      </p:sp>
      <p:pic>
        <p:nvPicPr>
          <p:cNvPr id="76810" name="Picture 11">
            <a:extLst>
              <a:ext uri="{FF2B5EF4-FFF2-40B4-BE49-F238E27FC236}">
                <a16:creationId xmlns:a16="http://schemas.microsoft.com/office/drawing/2014/main" id="{EB0222C8-1301-0745-B1B7-0A896B2DA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69056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a:extLst>
              <a:ext uri="{FF2B5EF4-FFF2-40B4-BE49-F238E27FC236}">
                <a16:creationId xmlns:a16="http://schemas.microsoft.com/office/drawing/2014/main" id="{4A7AADF3-BA6B-2647-9809-F459EA5A3B7F}"/>
              </a:ext>
            </a:extLst>
          </p:cNvPr>
          <p:cNvSpPr txBox="1">
            <a:spLocks/>
          </p:cNvSpPr>
          <p:nvPr/>
        </p:nvSpPr>
        <p:spPr>
          <a:xfrm>
            <a:off x="179512" y="6386513"/>
            <a:ext cx="3411488"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defTabSz="914400" eaLnBrk="1" latinLnBrk="0" hangingPunct="1">
              <a:buClrTx/>
              <a:buSzTx/>
              <a:buFontTx/>
              <a:buNone/>
              <a:defRPr sz="1200" b="0">
                <a:latin typeface="Calibri" panose="020F0502020204030204" pitchFamily="34" charset="0"/>
                <a:cs typeface="Calibri" panose="020F0502020204030204" pitchFamily="34" charset="0"/>
              </a:defRPr>
            </a:lvl1pPr>
            <a:lvl2pPr marL="742950" indent="-285750" defTabSz="914400" eaLnBrk="1" latinLnBrk="0" hangingPunct="1">
              <a:spcBef>
                <a:spcPct val="20000"/>
              </a:spcBef>
              <a:buClr>
                <a:schemeClr val="hlink"/>
              </a:buClr>
              <a:buSzPct val="55000"/>
              <a:buFont typeface="Wingdings" pitchFamily="2" charset="2"/>
              <a:buChar char="n"/>
              <a:defRPr sz="2800">
                <a:latin typeface="Arial" panose="020B0604020202020204" pitchFamily="34" charset="0"/>
              </a:defRPr>
            </a:lvl2pPr>
            <a:lvl3pPr marL="1143000" indent="-228600" defTabSz="914400" eaLnBrk="1" latinLnBrk="0" hangingPunct="1">
              <a:spcBef>
                <a:spcPct val="20000"/>
              </a:spcBef>
              <a:buClr>
                <a:schemeClr val="folHlink"/>
              </a:buClr>
              <a:buSzPct val="50000"/>
              <a:buFont typeface="Wingdings" pitchFamily="2" charset="2"/>
              <a:buChar char="n"/>
              <a:defRPr>
                <a:latin typeface="Arial" panose="020B0604020202020204" pitchFamily="34" charset="0"/>
              </a:defRPr>
            </a:lvl3pPr>
            <a:lvl4pPr marL="1600200" indent="-228600" defTabSz="914400" eaLnBrk="1" latinLnBrk="0" hangingPunct="1">
              <a:spcBef>
                <a:spcPct val="20000"/>
              </a:spcBef>
              <a:buClr>
                <a:schemeClr val="accent2"/>
              </a:buClr>
              <a:buSzPct val="55000"/>
              <a:buFont typeface="Wingdings" pitchFamily="2" charset="2"/>
              <a:buChar char="n"/>
              <a:defRPr sz="2000">
                <a:latin typeface="Arial" panose="020B0604020202020204" pitchFamily="34" charset="0"/>
              </a:defRPr>
            </a:lvl4pPr>
            <a:lvl5pPr marL="2057400" indent="-228600" defTabSz="914400" eaLnBrk="1" latinLnBrk="0" hangingPunct="1">
              <a:spcBef>
                <a:spcPct val="20000"/>
              </a:spcBef>
              <a:buClr>
                <a:schemeClr val="accent1"/>
              </a:buClr>
              <a:buSzPct val="50000"/>
              <a:buFont typeface="Wingdings" pitchFamily="2" charset="2"/>
              <a:buChar char="n"/>
              <a:defRPr sz="2000">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latin typeface="Arial" panose="020B0604020202020204" pitchFamily="34" charset="0"/>
              </a:defRPr>
            </a:lvl9pPr>
          </a:lstStyle>
          <a:p>
            <a:r>
              <a:rPr lang="en-AU" altLang="en-US" dirty="0"/>
              <a:t>Chapter 1 — Computer Abstractions and Technology — Patterson and Hennessy</a:t>
            </a:r>
          </a:p>
        </p:txBody>
      </p:sp>
    </p:spTree>
    <p:extLst>
      <p:ext uri="{BB962C8B-B14F-4D97-AF65-F5344CB8AC3E}">
        <p14:creationId xmlns:p14="http://schemas.microsoft.com/office/powerpoint/2010/main" val="61290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4D21F5-9198-2D41-AAA6-48E814CBE5FD}"/>
              </a:ext>
            </a:extLst>
          </p:cNvPr>
          <p:cNvSpPr>
            <a:spLocks noGrp="1"/>
          </p:cNvSpPr>
          <p:nvPr>
            <p:ph type="title"/>
          </p:nvPr>
        </p:nvSpPr>
        <p:spPr/>
        <p:txBody>
          <a:bodyPr/>
          <a:lstStyle/>
          <a:p>
            <a:r>
              <a:rPr lang="en-US" sz="3200" dirty="0"/>
              <a:t>Faster Clocks, Power dissipation, Heat…</a:t>
            </a:r>
          </a:p>
        </p:txBody>
      </p:sp>
      <p:sp>
        <p:nvSpPr>
          <p:cNvPr id="4" name="Content Placeholder 3">
            <a:extLst>
              <a:ext uri="{FF2B5EF4-FFF2-40B4-BE49-F238E27FC236}">
                <a16:creationId xmlns:a16="http://schemas.microsoft.com/office/drawing/2014/main" id="{F7EFA598-0006-314D-B06B-2722156C7199}"/>
              </a:ext>
            </a:extLst>
          </p:cNvPr>
          <p:cNvSpPr>
            <a:spLocks noGrp="1"/>
          </p:cNvSpPr>
          <p:nvPr>
            <p:ph idx="1"/>
          </p:nvPr>
        </p:nvSpPr>
        <p:spPr/>
        <p:txBody>
          <a:bodyPr/>
          <a:lstStyle/>
          <a:p>
            <a:r>
              <a:rPr lang="en-US" dirty="0"/>
              <a:t>Note that clock rates are not increasing any more </a:t>
            </a:r>
          </a:p>
          <a:p>
            <a:pPr lvl="1"/>
            <a:r>
              <a:rPr lang="en-US" dirty="0"/>
              <a:t>Faster clocks – Faster execution of programs (in general) </a:t>
            </a:r>
          </a:p>
          <a:p>
            <a:pPr lvl="1"/>
            <a:r>
              <a:rPr lang="en-US" dirty="0"/>
              <a:t>Why can’t we continue to increase clock speed?</a:t>
            </a:r>
          </a:p>
          <a:p>
            <a:r>
              <a:rPr lang="en-US" dirty="0">
                <a:solidFill>
                  <a:srgbClr val="FF0000"/>
                </a:solidFill>
              </a:rPr>
              <a:t>Power dissipation – yes. What else</a:t>
            </a:r>
          </a:p>
          <a:p>
            <a:pPr lvl="1"/>
            <a:r>
              <a:rPr lang="en-US" dirty="0">
                <a:solidFill>
                  <a:srgbClr val="FF0000"/>
                </a:solidFill>
              </a:rPr>
              <a:t>Wire length </a:t>
            </a:r>
            <a:r>
              <a:rPr lang="en-US" dirty="0"/>
              <a:t>– communication time limitation – within a clock cycle</a:t>
            </a:r>
          </a:p>
          <a:p>
            <a:pPr lvl="1"/>
            <a:r>
              <a:rPr lang="en-US" dirty="0">
                <a:solidFill>
                  <a:srgbClr val="FF0000"/>
                </a:solidFill>
              </a:rPr>
              <a:t>Pipeline Depth </a:t>
            </a:r>
            <a:r>
              <a:rPr lang="en-US" dirty="0"/>
              <a:t>– study later</a:t>
            </a:r>
          </a:p>
          <a:p>
            <a:r>
              <a:rPr lang="en-US" b="1" dirty="0"/>
              <a:t>Why is there any limitation on electric power?</a:t>
            </a:r>
          </a:p>
          <a:p>
            <a:pPr lvl="1"/>
            <a:r>
              <a:rPr lang="en-US" dirty="0">
                <a:solidFill>
                  <a:srgbClr val="FF0000"/>
                </a:solidFill>
              </a:rPr>
              <a:t>Heat</a:t>
            </a:r>
          </a:p>
          <a:p>
            <a:pPr lvl="1"/>
            <a:r>
              <a:rPr lang="en-US" dirty="0">
                <a:solidFill>
                  <a:srgbClr val="FF0000"/>
                </a:solidFill>
              </a:rPr>
              <a:t>Battery/power consumption</a:t>
            </a:r>
          </a:p>
          <a:p>
            <a:r>
              <a:rPr lang="en-US" dirty="0"/>
              <a:t>What is the relationship between heat and power?</a:t>
            </a:r>
          </a:p>
          <a:p>
            <a:pPr lvl="1"/>
            <a:r>
              <a:rPr lang="en-US" dirty="0"/>
              <a:t>Power is the rate at which the computer consumes electrical energy – includes heat</a:t>
            </a:r>
          </a:p>
          <a:p>
            <a:pPr marL="457200" lvl="1" indent="0">
              <a:buNone/>
            </a:pPr>
            <a:endParaRPr lang="en-US" dirty="0"/>
          </a:p>
        </p:txBody>
      </p:sp>
    </p:spTree>
    <p:extLst>
      <p:ext uri="{BB962C8B-B14F-4D97-AF65-F5344CB8AC3E}">
        <p14:creationId xmlns:p14="http://schemas.microsoft.com/office/powerpoint/2010/main" val="123697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6F65-3F9F-5F48-956D-DAF7AECD9D5A}"/>
              </a:ext>
            </a:extLst>
          </p:cNvPr>
          <p:cNvSpPr>
            <a:spLocks noGrp="1"/>
          </p:cNvSpPr>
          <p:nvPr>
            <p:ph type="title"/>
          </p:nvPr>
        </p:nvSpPr>
        <p:spPr>
          <a:xfrm>
            <a:off x="388761" y="188640"/>
            <a:ext cx="7904339" cy="762000"/>
          </a:xfrm>
        </p:spPr>
        <p:txBody>
          <a:bodyPr/>
          <a:lstStyle/>
          <a:p>
            <a:r>
              <a:rPr lang="en-US" dirty="0"/>
              <a:t>Faster Clocks, Power dissipation, Heat…</a:t>
            </a:r>
          </a:p>
        </p:txBody>
      </p:sp>
      <p:sp>
        <p:nvSpPr>
          <p:cNvPr id="3" name="Content Placeholder 2">
            <a:extLst>
              <a:ext uri="{FF2B5EF4-FFF2-40B4-BE49-F238E27FC236}">
                <a16:creationId xmlns:a16="http://schemas.microsoft.com/office/drawing/2014/main" id="{78E7E11F-6939-F845-BA12-6DFA4FCFF66E}"/>
              </a:ext>
            </a:extLst>
          </p:cNvPr>
          <p:cNvSpPr>
            <a:spLocks noGrp="1"/>
          </p:cNvSpPr>
          <p:nvPr>
            <p:ph idx="1"/>
          </p:nvPr>
        </p:nvSpPr>
        <p:spPr/>
        <p:txBody>
          <a:bodyPr/>
          <a:lstStyle/>
          <a:p>
            <a:r>
              <a:rPr lang="en-US" dirty="0"/>
              <a:t>In a processor (say processor chip), what is the correlation between power dissipated and heat in different parts of the chip?</a:t>
            </a:r>
          </a:p>
          <a:p>
            <a:pPr lvl="1"/>
            <a:r>
              <a:rPr lang="en-US" dirty="0"/>
              <a:t>A lot of studies have been conducted </a:t>
            </a:r>
          </a:p>
          <a:p>
            <a:pPr marL="0" indent="0">
              <a:buNone/>
            </a:pPr>
            <a:endParaRPr lang="en-US" dirty="0"/>
          </a:p>
          <a:p>
            <a:r>
              <a:rPr lang="en-US" dirty="0"/>
              <a:t>What is the need for less power consumption?</a:t>
            </a:r>
          </a:p>
          <a:p>
            <a:pPr lvl="1"/>
            <a:r>
              <a:rPr lang="en-US" dirty="0"/>
              <a:t>Heat management</a:t>
            </a:r>
          </a:p>
          <a:p>
            <a:pPr lvl="1"/>
            <a:r>
              <a:rPr lang="en-US" dirty="0"/>
              <a:t>Battery consumption / power consumption </a:t>
            </a:r>
          </a:p>
          <a:p>
            <a:pPr marL="0" indent="0">
              <a:buNone/>
            </a:pPr>
            <a:endParaRPr lang="en-US" dirty="0"/>
          </a:p>
          <a:p>
            <a:r>
              <a:rPr lang="en-US" dirty="0"/>
              <a:t>Power management techniques and thermal techniques have a lot in common</a:t>
            </a:r>
          </a:p>
        </p:txBody>
      </p:sp>
      <p:sp>
        <p:nvSpPr>
          <p:cNvPr id="4" name="Footer Placeholder 3">
            <a:extLst>
              <a:ext uri="{FF2B5EF4-FFF2-40B4-BE49-F238E27FC236}">
                <a16:creationId xmlns:a16="http://schemas.microsoft.com/office/drawing/2014/main" id="{FF182CF6-7770-8744-9573-6A04DC8B8236}"/>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171507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A019-5233-494A-B3D2-02AEE8662D9A}"/>
              </a:ext>
            </a:extLst>
          </p:cNvPr>
          <p:cNvSpPr>
            <a:spLocks noGrp="1"/>
          </p:cNvSpPr>
          <p:nvPr>
            <p:ph type="title"/>
          </p:nvPr>
        </p:nvSpPr>
        <p:spPr/>
        <p:txBody>
          <a:bodyPr/>
          <a:lstStyle/>
          <a:p>
            <a:r>
              <a:rPr lang="en-US" dirty="0"/>
              <a:t>Power, Multicore</a:t>
            </a:r>
          </a:p>
        </p:txBody>
      </p:sp>
      <p:sp>
        <p:nvSpPr>
          <p:cNvPr id="3" name="Content Placeholder 2">
            <a:extLst>
              <a:ext uri="{FF2B5EF4-FFF2-40B4-BE49-F238E27FC236}">
                <a16:creationId xmlns:a16="http://schemas.microsoft.com/office/drawing/2014/main" id="{A393A400-ACDF-9C40-A1FA-8717E418DE60}"/>
              </a:ext>
            </a:extLst>
          </p:cNvPr>
          <p:cNvSpPr>
            <a:spLocks noGrp="1"/>
          </p:cNvSpPr>
          <p:nvPr>
            <p:ph idx="1"/>
          </p:nvPr>
        </p:nvSpPr>
        <p:spPr/>
        <p:txBody>
          <a:bodyPr/>
          <a:lstStyle/>
          <a:p>
            <a:r>
              <a:rPr lang="en-US" dirty="0"/>
              <a:t>Most of last 50 years, Moore’s Law ruled</a:t>
            </a:r>
          </a:p>
          <a:p>
            <a:pPr lvl="1"/>
            <a:r>
              <a:rPr lang="en-US" dirty="0"/>
              <a:t>Technology scaling allowed continual performance/energy improvements without changing software model</a:t>
            </a:r>
          </a:p>
          <a:p>
            <a:r>
              <a:rPr lang="en-US" dirty="0"/>
              <a:t>Increase in the number of transistors (as per Moore’s law) will see increase in number of cores (processors)</a:t>
            </a:r>
          </a:p>
          <a:p>
            <a:pPr lvl="1"/>
            <a:r>
              <a:rPr lang="en-IN" dirty="0"/>
              <a:t>Haswell Xeon CPUs already offer up to 18 cores</a:t>
            </a:r>
          </a:p>
          <a:p>
            <a:pPr lvl="1"/>
            <a:r>
              <a:rPr lang="en-IN" dirty="0"/>
              <a:t>Knights Landing Xeon Phis will be equipped with 72 cores</a:t>
            </a:r>
          </a:p>
          <a:p>
            <a:r>
              <a:rPr lang="en-IN" dirty="0"/>
              <a:t>This will require massively parallel algorithms</a:t>
            </a:r>
          </a:p>
          <a:p>
            <a:r>
              <a:rPr lang="en-IN" dirty="0"/>
              <a:t>For practical reasons of cooling, all mainstream computing hardware today is limited to about 250 to 300 Watts</a:t>
            </a:r>
          </a:p>
          <a:p>
            <a:endParaRPr lang="en-IN" dirty="0"/>
          </a:p>
          <a:p>
            <a:r>
              <a:rPr lang="en-IN" b="1" dirty="0">
                <a:solidFill>
                  <a:srgbClr val="C00000"/>
                </a:solidFill>
              </a:rPr>
              <a:t>Question: Why do we need multiple cores?</a:t>
            </a:r>
            <a:endParaRPr lang="en-US" b="1" dirty="0">
              <a:solidFill>
                <a:srgbClr val="C00000"/>
              </a:solidFill>
            </a:endParaRPr>
          </a:p>
        </p:txBody>
      </p:sp>
      <p:sp>
        <p:nvSpPr>
          <p:cNvPr id="4" name="Footer Placeholder 3">
            <a:extLst>
              <a:ext uri="{FF2B5EF4-FFF2-40B4-BE49-F238E27FC236}">
                <a16:creationId xmlns:a16="http://schemas.microsoft.com/office/drawing/2014/main" id="{00FCBF0F-BFEF-4747-A957-57C54D3F37FC}"/>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401225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6E79-F1E5-FA43-86F7-75586F5C4AD0}"/>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AF9388DA-7A3F-0F4F-B415-254AA1D8E4AC}"/>
              </a:ext>
            </a:extLst>
          </p:cNvPr>
          <p:cNvSpPr>
            <a:spLocks noGrp="1"/>
          </p:cNvSpPr>
          <p:nvPr>
            <p:ph idx="1"/>
          </p:nvPr>
        </p:nvSpPr>
        <p:spPr/>
        <p:txBody>
          <a:bodyPr/>
          <a:lstStyle/>
          <a:p>
            <a:r>
              <a:rPr lang="en-US" dirty="0"/>
              <a:t>Energy costs make up about ____ % of datacenter operating costs</a:t>
            </a:r>
          </a:p>
          <a:p>
            <a:pPr marL="914400" lvl="1" indent="-457200">
              <a:buFont typeface="+mj-lt"/>
              <a:buAutoNum type="alphaLcParenR"/>
            </a:pPr>
            <a:r>
              <a:rPr lang="en-US" dirty="0"/>
              <a:t>10%</a:t>
            </a:r>
          </a:p>
          <a:p>
            <a:pPr marL="914400" lvl="1" indent="-457200">
              <a:buFont typeface="+mj-lt"/>
              <a:buAutoNum type="alphaLcParenR"/>
            </a:pPr>
            <a:r>
              <a:rPr lang="en-US" dirty="0"/>
              <a:t>20%</a:t>
            </a:r>
          </a:p>
          <a:p>
            <a:pPr marL="914400" lvl="1" indent="-457200">
              <a:buFont typeface="+mj-lt"/>
              <a:buAutoNum type="alphaLcParenR"/>
            </a:pPr>
            <a:r>
              <a:rPr lang="en-US" dirty="0"/>
              <a:t>30%</a:t>
            </a:r>
          </a:p>
          <a:p>
            <a:pPr marL="914400" lvl="1" indent="-457200">
              <a:buFont typeface="+mj-lt"/>
              <a:buAutoNum type="alphaLcParenR"/>
            </a:pPr>
            <a:r>
              <a:rPr lang="en-US" dirty="0"/>
              <a:t>50%</a:t>
            </a:r>
          </a:p>
          <a:p>
            <a:pPr marL="514350" indent="-457200"/>
            <a:r>
              <a:rPr lang="en-US" dirty="0"/>
              <a:t>A large size datacenter has approximately ____ number of servers.</a:t>
            </a:r>
          </a:p>
          <a:p>
            <a:pPr marL="914400" lvl="1" indent="-457200">
              <a:buFont typeface="+mj-lt"/>
              <a:buAutoNum type="alphaLcParenR"/>
            </a:pPr>
            <a:r>
              <a:rPr lang="en-US" dirty="0"/>
              <a:t>1000</a:t>
            </a:r>
          </a:p>
          <a:p>
            <a:pPr marL="914400" lvl="1" indent="-457200">
              <a:buFont typeface="+mj-lt"/>
              <a:buAutoNum type="alphaLcParenR"/>
            </a:pPr>
            <a:r>
              <a:rPr lang="en-US" dirty="0"/>
              <a:t>10000</a:t>
            </a:r>
          </a:p>
          <a:p>
            <a:pPr marL="914400" lvl="1" indent="-457200">
              <a:buFont typeface="+mj-lt"/>
              <a:buAutoNum type="alphaLcParenR"/>
            </a:pPr>
            <a:r>
              <a:rPr lang="en-US" dirty="0"/>
              <a:t>100000</a:t>
            </a:r>
          </a:p>
          <a:p>
            <a:pPr marL="914400" lvl="1" indent="-457200">
              <a:buFont typeface="+mj-lt"/>
              <a:buAutoNum type="alphaLcParenR"/>
            </a:pPr>
            <a:r>
              <a:rPr lang="en-US" dirty="0"/>
              <a:t>1000000</a:t>
            </a:r>
          </a:p>
          <a:p>
            <a:pPr marL="914400" lvl="1" indent="-457200"/>
            <a:endParaRPr lang="en-US" dirty="0"/>
          </a:p>
          <a:p>
            <a:pPr marL="914400" lvl="1" indent="-457200">
              <a:buFont typeface="+mj-lt"/>
              <a:buAutoNum type="alphaLcParenR"/>
            </a:pPr>
            <a:endParaRPr lang="en-US" dirty="0"/>
          </a:p>
        </p:txBody>
      </p:sp>
      <p:sp>
        <p:nvSpPr>
          <p:cNvPr id="4" name="Footer Placeholder 3">
            <a:extLst>
              <a:ext uri="{FF2B5EF4-FFF2-40B4-BE49-F238E27FC236}">
                <a16:creationId xmlns:a16="http://schemas.microsoft.com/office/drawing/2014/main" id="{AABCB4B2-C19A-584A-9AAD-2FD848C74BE5}"/>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167740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6E79-F1E5-FA43-86F7-75586F5C4AD0}"/>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AF9388DA-7A3F-0F4F-B415-254AA1D8E4AC}"/>
              </a:ext>
            </a:extLst>
          </p:cNvPr>
          <p:cNvSpPr>
            <a:spLocks noGrp="1"/>
          </p:cNvSpPr>
          <p:nvPr>
            <p:ph idx="1"/>
          </p:nvPr>
        </p:nvSpPr>
        <p:spPr/>
        <p:txBody>
          <a:bodyPr/>
          <a:lstStyle/>
          <a:p>
            <a:r>
              <a:rPr lang="en-US" dirty="0"/>
              <a:t>Energy costs make up about ____ % of datacenter operating costs</a:t>
            </a:r>
          </a:p>
          <a:p>
            <a:pPr marL="914400" lvl="1" indent="-457200">
              <a:buFont typeface="+mj-lt"/>
              <a:buAutoNum type="alphaLcParenR"/>
            </a:pPr>
            <a:r>
              <a:rPr lang="en-US" dirty="0"/>
              <a:t>10%</a:t>
            </a:r>
          </a:p>
          <a:p>
            <a:pPr marL="914400" lvl="1" indent="-457200">
              <a:buFont typeface="+mj-lt"/>
              <a:buAutoNum type="alphaLcParenR"/>
            </a:pPr>
            <a:r>
              <a:rPr lang="en-US" dirty="0"/>
              <a:t>20%</a:t>
            </a:r>
          </a:p>
          <a:p>
            <a:pPr marL="914400" lvl="1" indent="-457200">
              <a:buFont typeface="+mj-lt"/>
              <a:buAutoNum type="alphaLcParenR"/>
            </a:pPr>
            <a:r>
              <a:rPr lang="en-US" dirty="0"/>
              <a:t>30%</a:t>
            </a:r>
          </a:p>
          <a:p>
            <a:pPr marL="914400" lvl="1" indent="-457200">
              <a:buFont typeface="+mj-lt"/>
              <a:buAutoNum type="alphaLcParenR"/>
            </a:pPr>
            <a:r>
              <a:rPr lang="en-US" b="1" dirty="0">
                <a:solidFill>
                  <a:srgbClr val="C00000"/>
                </a:solidFill>
              </a:rPr>
              <a:t>50%</a:t>
            </a:r>
          </a:p>
          <a:p>
            <a:pPr marL="514350" indent="-457200"/>
            <a:r>
              <a:rPr lang="en-US" dirty="0"/>
              <a:t>A large size datacenter has approximately ____ number of servers.</a:t>
            </a:r>
          </a:p>
          <a:p>
            <a:pPr marL="914400" lvl="1" indent="-457200">
              <a:buFont typeface="+mj-lt"/>
              <a:buAutoNum type="alphaLcParenR"/>
            </a:pPr>
            <a:r>
              <a:rPr lang="en-US" dirty="0"/>
              <a:t>1000</a:t>
            </a:r>
          </a:p>
          <a:p>
            <a:pPr marL="914400" lvl="1" indent="-457200">
              <a:buFont typeface="+mj-lt"/>
              <a:buAutoNum type="alphaLcParenR"/>
            </a:pPr>
            <a:r>
              <a:rPr lang="en-US" dirty="0"/>
              <a:t>10000</a:t>
            </a:r>
          </a:p>
          <a:p>
            <a:pPr marL="914400" lvl="1" indent="-457200">
              <a:buFont typeface="+mj-lt"/>
              <a:buAutoNum type="alphaLcParenR"/>
            </a:pPr>
            <a:r>
              <a:rPr lang="en-US" b="1" dirty="0">
                <a:solidFill>
                  <a:srgbClr val="C00000"/>
                </a:solidFill>
              </a:rPr>
              <a:t>100000</a:t>
            </a:r>
          </a:p>
          <a:p>
            <a:pPr marL="914400" lvl="1" indent="-457200">
              <a:buFont typeface="+mj-lt"/>
              <a:buAutoNum type="alphaLcParenR"/>
            </a:pPr>
            <a:r>
              <a:rPr lang="en-US" dirty="0"/>
              <a:t>1000000</a:t>
            </a:r>
          </a:p>
          <a:p>
            <a:pPr marL="914400" lvl="1" indent="-457200"/>
            <a:endParaRPr lang="en-US" dirty="0"/>
          </a:p>
          <a:p>
            <a:pPr marL="914400" lvl="1" indent="-457200">
              <a:buFont typeface="+mj-lt"/>
              <a:buAutoNum type="alphaLcParenR"/>
            </a:pPr>
            <a:endParaRPr lang="en-US" dirty="0"/>
          </a:p>
        </p:txBody>
      </p:sp>
      <p:sp>
        <p:nvSpPr>
          <p:cNvPr id="4" name="Footer Placeholder 3">
            <a:extLst>
              <a:ext uri="{FF2B5EF4-FFF2-40B4-BE49-F238E27FC236}">
                <a16:creationId xmlns:a16="http://schemas.microsoft.com/office/drawing/2014/main" id="{AABCB4B2-C19A-584A-9AAD-2FD848C74BE5}"/>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304622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E5375-D244-324E-B296-E056C9D61AC3}"/>
              </a:ext>
            </a:extLst>
          </p:cNvPr>
          <p:cNvSpPr>
            <a:spLocks noGrp="1"/>
          </p:cNvSpPr>
          <p:nvPr>
            <p:ph type="title"/>
          </p:nvPr>
        </p:nvSpPr>
        <p:spPr/>
        <p:txBody>
          <a:bodyPr/>
          <a:lstStyle/>
          <a:p>
            <a:r>
              <a:rPr lang="en-US" dirty="0"/>
              <a:t>Thought of the day..</a:t>
            </a:r>
          </a:p>
        </p:txBody>
      </p:sp>
      <p:sp>
        <p:nvSpPr>
          <p:cNvPr id="5" name="Content Placeholder 4">
            <a:extLst>
              <a:ext uri="{FF2B5EF4-FFF2-40B4-BE49-F238E27FC236}">
                <a16:creationId xmlns:a16="http://schemas.microsoft.com/office/drawing/2014/main" id="{EC9E80EB-9660-A049-B5BD-9A2018341AC4}"/>
              </a:ext>
            </a:extLst>
          </p:cNvPr>
          <p:cNvSpPr>
            <a:spLocks noGrp="1"/>
          </p:cNvSpPr>
          <p:nvPr>
            <p:ph idx="1"/>
          </p:nvPr>
        </p:nvSpPr>
        <p:spPr/>
        <p:txBody>
          <a:bodyPr anchor="ctr"/>
          <a:lstStyle/>
          <a:p>
            <a:pPr marL="0" indent="0" algn="ctr">
              <a:buNone/>
            </a:pPr>
            <a:r>
              <a:rPr lang="en-US" sz="3200" i="1" dirty="0">
                <a:solidFill>
                  <a:srgbClr val="0070C0"/>
                </a:solidFill>
              </a:rPr>
              <a:t>Eighty percent of people who fail at work do so for one reason: they don’t relate well to other people</a:t>
            </a:r>
          </a:p>
          <a:p>
            <a:pPr marL="0" indent="0" algn="ctr">
              <a:buNone/>
            </a:pPr>
            <a:endParaRPr lang="en-US" sz="3200" i="1" dirty="0">
              <a:solidFill>
                <a:srgbClr val="0070C0"/>
              </a:solidFill>
            </a:endParaRPr>
          </a:p>
          <a:p>
            <a:pPr marL="0" indent="0" algn="ctr">
              <a:buNone/>
            </a:pPr>
            <a:r>
              <a:rPr lang="en-US" sz="3200" i="1" dirty="0">
                <a:solidFill>
                  <a:srgbClr val="FF0000"/>
                </a:solidFill>
              </a:rPr>
              <a:t>Action: Look at your own behavior and thoughts</a:t>
            </a:r>
          </a:p>
        </p:txBody>
      </p:sp>
    </p:spTree>
    <p:extLst>
      <p:ext uri="{BB962C8B-B14F-4D97-AF65-F5344CB8AC3E}">
        <p14:creationId xmlns:p14="http://schemas.microsoft.com/office/powerpoint/2010/main" val="3953961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EEF0-2E39-0F4D-BA55-52D6368EFEEB}"/>
              </a:ext>
            </a:extLst>
          </p:cNvPr>
          <p:cNvSpPr>
            <a:spLocks noGrp="1"/>
          </p:cNvSpPr>
          <p:nvPr>
            <p:ph type="title"/>
          </p:nvPr>
        </p:nvSpPr>
        <p:spPr>
          <a:xfrm>
            <a:off x="323528" y="4221088"/>
            <a:ext cx="7772400" cy="1362075"/>
          </a:xfrm>
        </p:spPr>
        <p:txBody>
          <a:bodyPr/>
          <a:lstStyle/>
          <a:p>
            <a:r>
              <a:rPr lang="en-US" dirty="0"/>
              <a:t>Power constraints</a:t>
            </a:r>
          </a:p>
        </p:txBody>
      </p:sp>
    </p:spTree>
    <p:extLst>
      <p:ext uri="{BB962C8B-B14F-4D97-AF65-F5344CB8AC3E}">
        <p14:creationId xmlns:p14="http://schemas.microsoft.com/office/powerpoint/2010/main" val="421581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DC95F-000B-B244-BCEA-BBEDD5B3B230}"/>
              </a:ext>
            </a:extLst>
          </p:cNvPr>
          <p:cNvSpPr>
            <a:spLocks noGrp="1"/>
          </p:cNvSpPr>
          <p:nvPr>
            <p:ph type="title"/>
          </p:nvPr>
        </p:nvSpPr>
        <p:spPr/>
        <p:txBody>
          <a:bodyPr/>
          <a:lstStyle/>
          <a:p>
            <a:r>
              <a:rPr lang="en-US" dirty="0"/>
              <a:t>Thermal Design Power (TDP)</a:t>
            </a:r>
          </a:p>
        </p:txBody>
      </p:sp>
      <p:sp>
        <p:nvSpPr>
          <p:cNvPr id="5" name="Content Placeholder 4">
            <a:extLst>
              <a:ext uri="{FF2B5EF4-FFF2-40B4-BE49-F238E27FC236}">
                <a16:creationId xmlns:a16="http://schemas.microsoft.com/office/drawing/2014/main" id="{B71847B0-7697-894C-97E0-B5E9964BC8E9}"/>
              </a:ext>
            </a:extLst>
          </p:cNvPr>
          <p:cNvSpPr>
            <a:spLocks noGrp="1"/>
          </p:cNvSpPr>
          <p:nvPr>
            <p:ph idx="1"/>
          </p:nvPr>
        </p:nvSpPr>
        <p:spPr/>
        <p:txBody>
          <a:bodyPr/>
          <a:lstStyle/>
          <a:p>
            <a:r>
              <a:rPr lang="en-IN" b="1" dirty="0"/>
              <a:t>Thermal Design Power</a:t>
            </a:r>
            <a:r>
              <a:rPr lang="en-IN" dirty="0"/>
              <a:t>, in watts, and refers to the </a:t>
            </a:r>
            <a:r>
              <a:rPr lang="en-IN" b="1" dirty="0"/>
              <a:t>power</a:t>
            </a:r>
            <a:r>
              <a:rPr lang="en-IN" dirty="0"/>
              <a:t> consumption under the maximum theoretical load</a:t>
            </a:r>
          </a:p>
          <a:p>
            <a:r>
              <a:rPr lang="en-IN" dirty="0"/>
              <a:t>The TDP </a:t>
            </a:r>
            <a:r>
              <a:rPr lang="en-IN" b="1" dirty="0"/>
              <a:t>is the</a:t>
            </a:r>
            <a:r>
              <a:rPr lang="en-IN" dirty="0"/>
              <a:t> maximum </a:t>
            </a:r>
            <a:r>
              <a:rPr lang="en-IN" b="1" dirty="0"/>
              <a:t>power</a:t>
            </a:r>
            <a:r>
              <a:rPr lang="en-IN" dirty="0"/>
              <a:t> that one should be </a:t>
            </a:r>
            <a:r>
              <a:rPr lang="en-IN" b="1" dirty="0"/>
              <a:t>designing</a:t>
            </a:r>
            <a:r>
              <a:rPr lang="en-IN" dirty="0"/>
              <a:t> the system for</a:t>
            </a:r>
            <a:endParaRPr lang="en-US" dirty="0"/>
          </a:p>
        </p:txBody>
      </p:sp>
    </p:spTree>
    <p:extLst>
      <p:ext uri="{BB962C8B-B14F-4D97-AF65-F5344CB8AC3E}">
        <p14:creationId xmlns:p14="http://schemas.microsoft.com/office/powerpoint/2010/main" val="391673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16E4-E8CB-FC4C-9134-CA09AD78B102}"/>
              </a:ext>
            </a:extLst>
          </p:cNvPr>
          <p:cNvSpPr>
            <a:spLocks noGrp="1"/>
          </p:cNvSpPr>
          <p:nvPr>
            <p:ph type="title"/>
          </p:nvPr>
        </p:nvSpPr>
        <p:spPr/>
        <p:txBody>
          <a:bodyPr/>
          <a:lstStyle/>
          <a:p>
            <a:r>
              <a:rPr lang="en-US" dirty="0"/>
              <a:t>Thermal Design Power</a:t>
            </a:r>
          </a:p>
        </p:txBody>
      </p:sp>
      <p:sp>
        <p:nvSpPr>
          <p:cNvPr id="3" name="Content Placeholder 2">
            <a:extLst>
              <a:ext uri="{FF2B5EF4-FFF2-40B4-BE49-F238E27FC236}">
                <a16:creationId xmlns:a16="http://schemas.microsoft.com/office/drawing/2014/main" id="{A33E0016-D541-334C-90AF-031FDAD975B9}"/>
              </a:ext>
            </a:extLst>
          </p:cNvPr>
          <p:cNvSpPr>
            <a:spLocks noGrp="1"/>
          </p:cNvSpPr>
          <p:nvPr>
            <p:ph idx="1"/>
          </p:nvPr>
        </p:nvSpPr>
        <p:spPr>
          <a:xfrm>
            <a:off x="396875" y="5733256"/>
            <a:ext cx="7896225" cy="648072"/>
          </a:xfrm>
        </p:spPr>
        <p:txBody>
          <a:bodyPr/>
          <a:lstStyle/>
          <a:p>
            <a:endParaRPr lang="en-US"/>
          </a:p>
        </p:txBody>
      </p:sp>
      <p:pic>
        <p:nvPicPr>
          <p:cNvPr id="2050" name="Picture 2" descr="Thermal Design Power">
            <a:extLst>
              <a:ext uri="{FF2B5EF4-FFF2-40B4-BE49-F238E27FC236}">
                <a16:creationId xmlns:a16="http://schemas.microsoft.com/office/drawing/2014/main" id="{F84B82D8-769A-B448-9B3F-31D66688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27" y="1169020"/>
            <a:ext cx="7197172" cy="50207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DFCE4D-9FB0-424F-A87F-C7CDA1C934AE}"/>
              </a:ext>
            </a:extLst>
          </p:cNvPr>
          <p:cNvSpPr/>
          <p:nvPr/>
        </p:nvSpPr>
        <p:spPr>
          <a:xfrm>
            <a:off x="293214" y="6443299"/>
            <a:ext cx="8482878" cy="307777"/>
          </a:xfrm>
          <a:prstGeom prst="rect">
            <a:avLst/>
          </a:prstGeom>
        </p:spPr>
        <p:txBody>
          <a:bodyPr wrap="square">
            <a:spAutoFit/>
          </a:bodyPr>
          <a:lstStyle/>
          <a:p>
            <a:r>
              <a:rPr lang="en-US" sz="1400" b="0" dirty="0"/>
              <a:t>https://</a:t>
            </a:r>
            <a:r>
              <a:rPr lang="en-US" sz="1400" b="0" dirty="0" err="1"/>
              <a:t>www.karlrupp.net</a:t>
            </a:r>
            <a:r>
              <a:rPr lang="en-US" sz="1400" b="0" dirty="0"/>
              <a:t>/2013/06/</a:t>
            </a:r>
            <a:r>
              <a:rPr lang="en-US" sz="1400" b="0" dirty="0" err="1"/>
              <a:t>cpu</a:t>
            </a:r>
            <a:r>
              <a:rPr lang="en-US" sz="1400" b="0" dirty="0"/>
              <a:t>-</a:t>
            </a:r>
            <a:r>
              <a:rPr lang="en-US" sz="1400" b="0" dirty="0" err="1"/>
              <a:t>gpu</a:t>
            </a:r>
            <a:r>
              <a:rPr lang="en-US" sz="1400" b="0" dirty="0"/>
              <a:t>-and-mic-hardware-characteristics-over-time/</a:t>
            </a:r>
          </a:p>
        </p:txBody>
      </p:sp>
    </p:spTree>
    <p:extLst>
      <p:ext uri="{BB962C8B-B14F-4D97-AF65-F5344CB8AC3E}">
        <p14:creationId xmlns:p14="http://schemas.microsoft.com/office/powerpoint/2010/main" val="26414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926-FFA9-C04D-A290-4DCC3BE953F5}"/>
              </a:ext>
            </a:extLst>
          </p:cNvPr>
          <p:cNvSpPr>
            <a:spLocks noGrp="1"/>
          </p:cNvSpPr>
          <p:nvPr>
            <p:ph type="title"/>
          </p:nvPr>
        </p:nvSpPr>
        <p:spPr/>
        <p:txBody>
          <a:bodyPr/>
          <a:lstStyle/>
          <a:p>
            <a:r>
              <a:rPr lang="en-US" dirty="0"/>
              <a:t>Raw Compute Performance</a:t>
            </a:r>
          </a:p>
        </p:txBody>
      </p:sp>
      <p:pic>
        <p:nvPicPr>
          <p:cNvPr id="3074" name="Picture 2" descr="GFLOP/sec in Single Precision">
            <a:extLst>
              <a:ext uri="{FF2B5EF4-FFF2-40B4-BE49-F238E27FC236}">
                <a16:creationId xmlns:a16="http://schemas.microsoft.com/office/drawing/2014/main" id="{6C7FA42F-7495-0D4C-81BB-F631C1C50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72" y="950640"/>
            <a:ext cx="7271869" cy="50728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54176B2-4F10-A448-9BA7-F8319A05D72D}"/>
              </a:ext>
            </a:extLst>
          </p:cNvPr>
          <p:cNvSpPr/>
          <p:nvPr/>
        </p:nvSpPr>
        <p:spPr>
          <a:xfrm>
            <a:off x="293214" y="6443299"/>
            <a:ext cx="8482878" cy="307777"/>
          </a:xfrm>
          <a:prstGeom prst="rect">
            <a:avLst/>
          </a:prstGeom>
        </p:spPr>
        <p:txBody>
          <a:bodyPr wrap="square">
            <a:spAutoFit/>
          </a:bodyPr>
          <a:lstStyle/>
          <a:p>
            <a:r>
              <a:rPr lang="en-US" sz="1400" b="0" dirty="0"/>
              <a:t>https://</a:t>
            </a:r>
            <a:r>
              <a:rPr lang="en-US" sz="1400" b="0" dirty="0" err="1"/>
              <a:t>www.karlrupp.net</a:t>
            </a:r>
            <a:r>
              <a:rPr lang="en-US" sz="1400" b="0" dirty="0"/>
              <a:t>/2013/06/</a:t>
            </a:r>
            <a:r>
              <a:rPr lang="en-US" sz="1400" b="0" dirty="0" err="1"/>
              <a:t>cpu</a:t>
            </a:r>
            <a:r>
              <a:rPr lang="en-US" sz="1400" b="0" dirty="0"/>
              <a:t>-</a:t>
            </a:r>
            <a:r>
              <a:rPr lang="en-US" sz="1400" b="0" dirty="0" err="1"/>
              <a:t>gpu</a:t>
            </a:r>
            <a:r>
              <a:rPr lang="en-US" sz="1400" b="0" dirty="0"/>
              <a:t>-and-mic-hardware-characteristics-over-time/</a:t>
            </a:r>
          </a:p>
        </p:txBody>
      </p:sp>
    </p:spTree>
    <p:extLst>
      <p:ext uri="{BB962C8B-B14F-4D97-AF65-F5344CB8AC3E}">
        <p14:creationId xmlns:p14="http://schemas.microsoft.com/office/powerpoint/2010/main" val="3599126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9A49-F943-3A4C-A2FB-24245613DDC4}"/>
              </a:ext>
            </a:extLst>
          </p:cNvPr>
          <p:cNvSpPr>
            <a:spLocks noGrp="1"/>
          </p:cNvSpPr>
          <p:nvPr>
            <p:ph type="title"/>
          </p:nvPr>
        </p:nvSpPr>
        <p:spPr/>
        <p:txBody>
          <a:bodyPr/>
          <a:lstStyle/>
          <a:p>
            <a:r>
              <a:rPr lang="en-US" dirty="0"/>
              <a:t>Raw Compute Power per Watt</a:t>
            </a:r>
          </a:p>
        </p:txBody>
      </p:sp>
      <p:pic>
        <p:nvPicPr>
          <p:cNvPr id="4098" name="Picture 2" descr="GFLOP/sec per Watt in Single Precision">
            <a:extLst>
              <a:ext uri="{FF2B5EF4-FFF2-40B4-BE49-F238E27FC236}">
                <a16:creationId xmlns:a16="http://schemas.microsoft.com/office/drawing/2014/main" id="{C65F78D3-31A4-BC4D-A9A1-D6F3C771A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61" y="1268759"/>
            <a:ext cx="7419892" cy="5176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0EC404B-E2A8-8D4E-B84F-722DA47040B5}"/>
              </a:ext>
            </a:extLst>
          </p:cNvPr>
          <p:cNvSpPr/>
          <p:nvPr/>
        </p:nvSpPr>
        <p:spPr>
          <a:xfrm>
            <a:off x="293214" y="6443299"/>
            <a:ext cx="8482878" cy="307777"/>
          </a:xfrm>
          <a:prstGeom prst="rect">
            <a:avLst/>
          </a:prstGeom>
        </p:spPr>
        <p:txBody>
          <a:bodyPr wrap="square">
            <a:spAutoFit/>
          </a:bodyPr>
          <a:lstStyle/>
          <a:p>
            <a:r>
              <a:rPr lang="en-US" sz="1400" b="0" dirty="0"/>
              <a:t>https://</a:t>
            </a:r>
            <a:r>
              <a:rPr lang="en-US" sz="1400" b="0" dirty="0" err="1"/>
              <a:t>www.karlrupp.net</a:t>
            </a:r>
            <a:r>
              <a:rPr lang="en-US" sz="1400" b="0" dirty="0"/>
              <a:t>/2013/06/</a:t>
            </a:r>
            <a:r>
              <a:rPr lang="en-US" sz="1400" b="0" dirty="0" err="1"/>
              <a:t>cpu</a:t>
            </a:r>
            <a:r>
              <a:rPr lang="en-US" sz="1400" b="0" dirty="0"/>
              <a:t>-</a:t>
            </a:r>
            <a:r>
              <a:rPr lang="en-US" sz="1400" b="0" dirty="0" err="1"/>
              <a:t>gpu</a:t>
            </a:r>
            <a:r>
              <a:rPr lang="en-US" sz="1400" b="0" dirty="0"/>
              <a:t>-and-mic-hardware-characteristics-over-time/</a:t>
            </a:r>
          </a:p>
        </p:txBody>
      </p:sp>
    </p:spTree>
    <p:extLst>
      <p:ext uri="{BB962C8B-B14F-4D97-AF65-F5344CB8AC3E}">
        <p14:creationId xmlns:p14="http://schemas.microsoft.com/office/powerpoint/2010/main" val="2435426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2634-2235-6A40-9199-FF141218501E}"/>
              </a:ext>
            </a:extLst>
          </p:cNvPr>
          <p:cNvSpPr>
            <a:spLocks noGrp="1"/>
          </p:cNvSpPr>
          <p:nvPr>
            <p:ph type="title"/>
          </p:nvPr>
        </p:nvSpPr>
        <p:spPr/>
        <p:txBody>
          <a:bodyPr/>
          <a:lstStyle/>
          <a:p>
            <a:r>
              <a:rPr lang="en-US" dirty="0"/>
              <a:t>Trend in Power</a:t>
            </a:r>
          </a:p>
        </p:txBody>
      </p:sp>
      <p:pic>
        <p:nvPicPr>
          <p:cNvPr id="6" name="Content Placeholder 5">
            <a:extLst>
              <a:ext uri="{FF2B5EF4-FFF2-40B4-BE49-F238E27FC236}">
                <a16:creationId xmlns:a16="http://schemas.microsoft.com/office/drawing/2014/main" id="{29124CF4-C003-AD42-8AC8-F353997D1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75" y="1196752"/>
            <a:ext cx="7948672" cy="3168352"/>
          </a:xfrm>
        </p:spPr>
      </p:pic>
      <p:sp>
        <p:nvSpPr>
          <p:cNvPr id="4" name="Footer Placeholder 3">
            <a:extLst>
              <a:ext uri="{FF2B5EF4-FFF2-40B4-BE49-F238E27FC236}">
                <a16:creationId xmlns:a16="http://schemas.microsoft.com/office/drawing/2014/main" id="{CD09B43B-C699-604F-A20D-35EBA282DAAE}"/>
              </a:ext>
            </a:extLst>
          </p:cNvPr>
          <p:cNvSpPr>
            <a:spLocks noGrp="1"/>
          </p:cNvSpPr>
          <p:nvPr>
            <p:ph type="ftr" sz="quarter" idx="10"/>
          </p:nvPr>
        </p:nvSpPr>
        <p:spPr/>
        <p:txBody>
          <a:bodyPr/>
          <a:lstStyle/>
          <a:p>
            <a:r>
              <a:rPr lang="en-US" dirty="0"/>
              <a:t>CS 211: Computer Architecture</a:t>
            </a:r>
          </a:p>
        </p:txBody>
      </p:sp>
      <p:sp>
        <p:nvSpPr>
          <p:cNvPr id="7" name="Content Placeholder 2">
            <a:extLst>
              <a:ext uri="{FF2B5EF4-FFF2-40B4-BE49-F238E27FC236}">
                <a16:creationId xmlns:a16="http://schemas.microsoft.com/office/drawing/2014/main" id="{71715D66-0402-B44B-A04B-9C1ED3BAE8AB}"/>
              </a:ext>
            </a:extLst>
          </p:cNvPr>
          <p:cNvSpPr txBox="1">
            <a:spLocks/>
          </p:cNvSpPr>
          <p:nvPr/>
        </p:nvSpPr>
        <p:spPr bwMode="auto">
          <a:xfrm>
            <a:off x="611560" y="4611216"/>
            <a:ext cx="7733987" cy="1626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Supply voltage is decreasing over time; 5 V </a:t>
            </a:r>
            <a:r>
              <a:rPr lang="en-US" kern="0" dirty="0">
                <a:sym typeface="Wingdings" pitchFamily="2" charset="2"/>
              </a:rPr>
              <a:t> 1 V</a:t>
            </a:r>
          </a:p>
          <a:p>
            <a:pPr lvl="1"/>
            <a:r>
              <a:rPr lang="en-US" kern="0" dirty="0">
                <a:sym typeface="Wingdings" pitchFamily="2" charset="2"/>
              </a:rPr>
              <a:t>“Voltage scaling” is reaching it’s limit</a:t>
            </a:r>
          </a:p>
          <a:p>
            <a:r>
              <a:rPr lang="en-US" kern="0" dirty="0">
                <a:sym typeface="Wingdings" pitchFamily="2" charset="2"/>
              </a:rPr>
              <a:t>Clock frequency – not much increase </a:t>
            </a:r>
            <a:endParaRPr lang="en-US" kern="0" dirty="0"/>
          </a:p>
        </p:txBody>
      </p:sp>
    </p:spTree>
    <p:extLst>
      <p:ext uri="{BB962C8B-B14F-4D97-AF65-F5344CB8AC3E}">
        <p14:creationId xmlns:p14="http://schemas.microsoft.com/office/powerpoint/2010/main" val="2509466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334A-32EB-274A-B9D3-97CAF4D4E2A8}"/>
              </a:ext>
            </a:extLst>
          </p:cNvPr>
          <p:cNvSpPr>
            <a:spLocks noGrp="1"/>
          </p:cNvSpPr>
          <p:nvPr>
            <p:ph type="title"/>
          </p:nvPr>
        </p:nvSpPr>
        <p:spPr/>
        <p:txBody>
          <a:bodyPr/>
          <a:lstStyle/>
          <a:p>
            <a:r>
              <a:rPr lang="en-US" dirty="0"/>
              <a:t> Moore’s law - Summary </a:t>
            </a:r>
          </a:p>
        </p:txBody>
      </p:sp>
      <p:sp>
        <p:nvSpPr>
          <p:cNvPr id="3" name="Content Placeholder 2">
            <a:extLst>
              <a:ext uri="{FF2B5EF4-FFF2-40B4-BE49-F238E27FC236}">
                <a16:creationId xmlns:a16="http://schemas.microsoft.com/office/drawing/2014/main" id="{C2AE1AED-528A-C64A-9F9E-39B1739F5AD5}"/>
              </a:ext>
            </a:extLst>
          </p:cNvPr>
          <p:cNvSpPr>
            <a:spLocks noGrp="1"/>
          </p:cNvSpPr>
          <p:nvPr>
            <p:ph idx="1"/>
          </p:nvPr>
        </p:nvSpPr>
        <p:spPr/>
        <p:txBody>
          <a:bodyPr/>
          <a:lstStyle/>
          <a:p>
            <a:r>
              <a:rPr lang="en-US" dirty="0"/>
              <a:t>Transistor density on a chip has been doubling every 18-24 months. </a:t>
            </a:r>
          </a:p>
          <a:p>
            <a:r>
              <a:rPr lang="en-US" dirty="0"/>
              <a:t>Moore’s law has been applicable for the last 5 decades or so.</a:t>
            </a:r>
          </a:p>
          <a:p>
            <a:r>
              <a:rPr lang="en-US" dirty="0"/>
              <a:t>Moore’s law is slowing down since 2014 or so</a:t>
            </a:r>
          </a:p>
          <a:p>
            <a:pPr lvl="1"/>
            <a:r>
              <a:rPr lang="en-US" dirty="0"/>
              <a:t>Now transistor density is doubling in approximately 3 years</a:t>
            </a:r>
          </a:p>
          <a:p>
            <a:r>
              <a:rPr lang="en-US" dirty="0"/>
              <a:t>Technology has reached 5 nm thickness</a:t>
            </a:r>
          </a:p>
          <a:p>
            <a:r>
              <a:rPr lang="en-US" dirty="0"/>
              <a:t>Clock speeds are not increasing for the last 5-6 years</a:t>
            </a:r>
          </a:p>
          <a:p>
            <a:pPr lvl="1"/>
            <a:r>
              <a:rPr lang="en-US" dirty="0"/>
              <a:t>Higher clock speed </a:t>
            </a:r>
            <a:r>
              <a:rPr lang="en-US" dirty="0">
                <a:sym typeface="Wingdings" pitchFamily="2" charset="2"/>
              </a:rPr>
              <a:t> More power consumption</a:t>
            </a:r>
          </a:p>
          <a:p>
            <a:pPr lvl="1"/>
            <a:r>
              <a:rPr lang="en-US" dirty="0"/>
              <a:t>Higher clock speed </a:t>
            </a:r>
            <a:r>
              <a:rPr lang="en-US" dirty="0">
                <a:sym typeface="Wingdings" pitchFamily="2" charset="2"/>
              </a:rPr>
              <a:t> less time to do work per clock cycle</a:t>
            </a:r>
          </a:p>
          <a:p>
            <a:r>
              <a:rPr lang="en-US" dirty="0"/>
              <a:t>Voltage scaling limits have already reached 1V</a:t>
            </a:r>
          </a:p>
          <a:p>
            <a:r>
              <a:rPr lang="en-US" dirty="0"/>
              <a:t>In the next class we will study details of Power consumption issues</a:t>
            </a:r>
          </a:p>
          <a:p>
            <a:endParaRPr lang="en-US" dirty="0"/>
          </a:p>
        </p:txBody>
      </p:sp>
      <p:sp>
        <p:nvSpPr>
          <p:cNvPr id="4" name="Footer Placeholder 3">
            <a:extLst>
              <a:ext uri="{FF2B5EF4-FFF2-40B4-BE49-F238E27FC236}">
                <a16:creationId xmlns:a16="http://schemas.microsoft.com/office/drawing/2014/main" id="{4DDDDB86-3303-6A40-8714-6AD38DF6A443}"/>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669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27A0C5-EC95-BF47-9E6C-03120C454AC3}"/>
              </a:ext>
            </a:extLst>
          </p:cNvPr>
          <p:cNvSpPr>
            <a:spLocks noGrp="1"/>
          </p:cNvSpPr>
          <p:nvPr>
            <p:ph type="ctrTitle"/>
          </p:nvPr>
        </p:nvSpPr>
        <p:spPr/>
        <p:txBody>
          <a:bodyPr/>
          <a:lstStyle/>
          <a:p>
            <a:r>
              <a:rPr lang="en-US" dirty="0"/>
              <a:t>Backup</a:t>
            </a:r>
          </a:p>
        </p:txBody>
      </p:sp>
      <p:sp>
        <p:nvSpPr>
          <p:cNvPr id="6" name="Subtitle 5">
            <a:extLst>
              <a:ext uri="{FF2B5EF4-FFF2-40B4-BE49-F238E27FC236}">
                <a16:creationId xmlns:a16="http://schemas.microsoft.com/office/drawing/2014/main" id="{6DFF7F23-6F78-504F-A98B-AF9DC56B1966}"/>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7528058C-1749-AF46-B60F-9F07DFC88219}"/>
              </a:ext>
            </a:extLst>
          </p:cNvPr>
          <p:cNvSpPr>
            <a:spLocks noGrp="1"/>
          </p:cNvSpPr>
          <p:nvPr>
            <p:ph type="ftr" sz="quarter" idx="4294967295"/>
          </p:nvPr>
        </p:nvSpPr>
        <p:spPr>
          <a:xfrm>
            <a:off x="0" y="6445250"/>
            <a:ext cx="3086100" cy="365125"/>
          </a:xfrm>
        </p:spPr>
        <p:txBody>
          <a:bodyPr/>
          <a:lstStyle/>
          <a:p>
            <a:r>
              <a:rPr lang="en-US"/>
              <a:t>CS 305: Computer Architecture</a:t>
            </a:r>
            <a:endParaRPr lang="en-US" dirty="0"/>
          </a:p>
        </p:txBody>
      </p:sp>
    </p:spTree>
    <p:extLst>
      <p:ext uri="{BB962C8B-B14F-4D97-AF65-F5344CB8AC3E}">
        <p14:creationId xmlns:p14="http://schemas.microsoft.com/office/powerpoint/2010/main" val="1863080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2A01-7132-1A44-98EF-EB035F3C9F73}"/>
              </a:ext>
            </a:extLst>
          </p:cNvPr>
          <p:cNvSpPr>
            <a:spLocks noGrp="1"/>
          </p:cNvSpPr>
          <p:nvPr>
            <p:ph type="title"/>
          </p:nvPr>
        </p:nvSpPr>
        <p:spPr/>
        <p:txBody>
          <a:bodyPr/>
          <a:lstStyle/>
          <a:p>
            <a:r>
              <a:rPr lang="en-US" dirty="0"/>
              <a:t>Power vs Energy</a:t>
            </a:r>
          </a:p>
        </p:txBody>
      </p:sp>
      <p:sp>
        <p:nvSpPr>
          <p:cNvPr id="3" name="Content Placeholder 2">
            <a:extLst>
              <a:ext uri="{FF2B5EF4-FFF2-40B4-BE49-F238E27FC236}">
                <a16:creationId xmlns:a16="http://schemas.microsoft.com/office/drawing/2014/main" id="{5C46F8AE-B080-0446-B314-6951E5D54042}"/>
              </a:ext>
            </a:extLst>
          </p:cNvPr>
          <p:cNvSpPr>
            <a:spLocks noGrp="1"/>
          </p:cNvSpPr>
          <p:nvPr>
            <p:ph idx="1"/>
          </p:nvPr>
        </p:nvSpPr>
        <p:spPr/>
        <p:txBody>
          <a:bodyPr/>
          <a:lstStyle/>
          <a:p>
            <a:pPr>
              <a:spcBef>
                <a:spcPct val="0"/>
              </a:spcBef>
              <a:buClr>
                <a:srgbClr val="CC0000"/>
              </a:buClr>
            </a:pPr>
            <a:r>
              <a:rPr lang="en-US" altLang="en-US" dirty="0">
                <a:cs typeface="Calibri" panose="020F0502020204030204" pitchFamily="34" charset="0"/>
              </a:rPr>
              <a:t>Energy tells us the true “cost” of performing a fixed task</a:t>
            </a:r>
          </a:p>
          <a:p>
            <a:pPr>
              <a:spcBef>
                <a:spcPct val="0"/>
              </a:spcBef>
              <a:buClr>
                <a:srgbClr val="CC0000"/>
              </a:buClr>
              <a:buNone/>
            </a:pPr>
            <a:endParaRPr lang="en-US" altLang="en-US" dirty="0">
              <a:cs typeface="Calibri" panose="020F0502020204030204" pitchFamily="34" charset="0"/>
            </a:endParaRPr>
          </a:p>
          <a:p>
            <a:pPr>
              <a:spcBef>
                <a:spcPct val="0"/>
              </a:spcBef>
              <a:buClr>
                <a:srgbClr val="CC0000"/>
              </a:buClr>
            </a:pPr>
            <a:r>
              <a:rPr lang="en-US" altLang="en-US" dirty="0">
                <a:cs typeface="Calibri" panose="020F0502020204030204" pitchFamily="34" charset="0"/>
              </a:rPr>
              <a:t> Power (energy/time) poses constraints; can only work fast</a:t>
            </a:r>
          </a:p>
          <a:p>
            <a:pPr>
              <a:spcBef>
                <a:spcPct val="0"/>
              </a:spcBef>
              <a:buClr>
                <a:srgbClr val="CC0000"/>
              </a:buClr>
              <a:buNone/>
            </a:pPr>
            <a:r>
              <a:rPr lang="en-US" altLang="en-US" dirty="0">
                <a:cs typeface="Calibri" panose="020F0502020204030204" pitchFamily="34" charset="0"/>
              </a:rPr>
              <a:t>   enough to max out the power delivery or cooling solution</a:t>
            </a:r>
          </a:p>
          <a:p>
            <a:pPr>
              <a:spcBef>
                <a:spcPct val="0"/>
              </a:spcBef>
              <a:buClr>
                <a:srgbClr val="CC0000"/>
              </a:buClr>
              <a:buNone/>
            </a:pPr>
            <a:endParaRPr lang="en-US" altLang="en-US" dirty="0">
              <a:cs typeface="Calibri" panose="020F0502020204030204" pitchFamily="34" charset="0"/>
            </a:endParaRPr>
          </a:p>
          <a:p>
            <a:pPr>
              <a:spcBef>
                <a:spcPct val="0"/>
              </a:spcBef>
              <a:buClr>
                <a:srgbClr val="CC0000"/>
              </a:buClr>
            </a:pPr>
            <a:r>
              <a:rPr lang="en-US" altLang="en-US" dirty="0">
                <a:cs typeface="Calibri" panose="020F0502020204030204" pitchFamily="34" charset="0"/>
              </a:rPr>
              <a:t> If processor A consumes 1.2x the power of processor B, but finishes the task in 30% less time, its relative energy is 1.2 X 0.7 = 0.84;  </a:t>
            </a:r>
          </a:p>
          <a:p>
            <a:pPr>
              <a:spcBef>
                <a:spcPct val="0"/>
              </a:spcBef>
              <a:buClr>
                <a:srgbClr val="CC0000"/>
              </a:buClr>
            </a:pPr>
            <a:r>
              <a:rPr lang="en-US" altLang="en-US" dirty="0">
                <a:cs typeface="Calibri" panose="020F0502020204030204" pitchFamily="34" charset="0"/>
              </a:rPr>
              <a:t>Processor A is better, provided that 1.2x power can be supported by the system</a:t>
            </a:r>
          </a:p>
          <a:p>
            <a:pPr marL="0" indent="0">
              <a:buNone/>
            </a:pPr>
            <a:endParaRPr lang="en-US" dirty="0"/>
          </a:p>
        </p:txBody>
      </p:sp>
      <p:sp>
        <p:nvSpPr>
          <p:cNvPr id="4" name="Footer Placeholder 3">
            <a:extLst>
              <a:ext uri="{FF2B5EF4-FFF2-40B4-BE49-F238E27FC236}">
                <a16:creationId xmlns:a16="http://schemas.microsoft.com/office/drawing/2014/main" id="{6F28B431-ADD1-B34D-9772-DBC71BD41A16}"/>
              </a:ext>
            </a:extLst>
          </p:cNvPr>
          <p:cNvSpPr>
            <a:spLocks noGrp="1"/>
          </p:cNvSpPr>
          <p:nvPr>
            <p:ph type="ftr" sz="quarter" idx="10"/>
          </p:nvPr>
        </p:nvSpPr>
        <p:spPr/>
        <p:txBody>
          <a:bodyPr/>
          <a:lstStyle/>
          <a:p>
            <a:r>
              <a:rPr lang="en-US"/>
              <a:t>CS 305: Computer Architecture</a:t>
            </a:r>
            <a:endParaRPr lang="en-US" dirty="0"/>
          </a:p>
        </p:txBody>
      </p:sp>
    </p:spTree>
    <p:extLst>
      <p:ext uri="{BB962C8B-B14F-4D97-AF65-F5344CB8AC3E}">
        <p14:creationId xmlns:p14="http://schemas.microsoft.com/office/powerpoint/2010/main" val="97232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D9E-3441-3441-B904-A295218678DB}"/>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2FA23C6C-9E14-EE4E-B6B6-9F020F68F273}"/>
              </a:ext>
            </a:extLst>
          </p:cNvPr>
          <p:cNvSpPr>
            <a:spLocks noGrp="1"/>
          </p:cNvSpPr>
          <p:nvPr>
            <p:ph idx="1"/>
          </p:nvPr>
        </p:nvSpPr>
        <p:spPr/>
        <p:txBody>
          <a:bodyPr/>
          <a:lstStyle/>
          <a:p>
            <a:pPr>
              <a:spcBef>
                <a:spcPct val="0"/>
              </a:spcBef>
              <a:buClr>
                <a:srgbClr val="CC0000"/>
              </a:buClr>
            </a:pPr>
            <a:r>
              <a:rPr lang="en-US" altLang="en-US" dirty="0">
                <a:cs typeface="Calibri" panose="020F0502020204030204" pitchFamily="34" charset="0"/>
              </a:rPr>
              <a:t>For a processor running at 100% utilization at 100 W,</a:t>
            </a:r>
          </a:p>
          <a:p>
            <a:pPr>
              <a:spcBef>
                <a:spcPct val="0"/>
              </a:spcBef>
              <a:buClr>
                <a:srgbClr val="CC0000"/>
              </a:buClr>
              <a:buNone/>
            </a:pPr>
            <a:r>
              <a:rPr lang="en-US" altLang="en-US" dirty="0">
                <a:cs typeface="Calibri" panose="020F0502020204030204" pitchFamily="34" charset="0"/>
              </a:rPr>
              <a:t>  20% of the power is attributed to leakage.  What is the</a:t>
            </a:r>
          </a:p>
          <a:p>
            <a:pPr>
              <a:spcBef>
                <a:spcPct val="0"/>
              </a:spcBef>
              <a:buClr>
                <a:srgbClr val="CC0000"/>
              </a:buClr>
              <a:buNone/>
            </a:pPr>
            <a:r>
              <a:rPr lang="en-US" altLang="en-US" dirty="0">
                <a:cs typeface="Calibri" panose="020F0502020204030204" pitchFamily="34" charset="0"/>
              </a:rPr>
              <a:t>  total power dissipation when the processor is running at</a:t>
            </a:r>
          </a:p>
          <a:p>
            <a:pPr>
              <a:spcBef>
                <a:spcPct val="0"/>
              </a:spcBef>
              <a:buClr>
                <a:srgbClr val="CC0000"/>
              </a:buClr>
              <a:buNone/>
            </a:pPr>
            <a:r>
              <a:rPr lang="en-US" altLang="en-US" dirty="0">
                <a:cs typeface="Calibri" panose="020F0502020204030204" pitchFamily="34" charset="0"/>
              </a:rPr>
              <a:t>  50% utilization?</a:t>
            </a:r>
          </a:p>
          <a:p>
            <a:pPr>
              <a:spcBef>
                <a:spcPct val="0"/>
              </a:spcBef>
              <a:buClr>
                <a:srgbClr val="CC0000"/>
              </a:buClr>
              <a:buNone/>
            </a:pPr>
            <a:endParaRPr lang="en-US" altLang="en-US" dirty="0">
              <a:cs typeface="Calibri" panose="020F0502020204030204" pitchFamily="34" charset="0"/>
            </a:endParaRPr>
          </a:p>
          <a:p>
            <a:pPr>
              <a:spcBef>
                <a:spcPct val="0"/>
              </a:spcBef>
              <a:buClr>
                <a:srgbClr val="CC0000"/>
              </a:buClr>
              <a:buNone/>
            </a:pPr>
            <a:r>
              <a:rPr lang="en-US" altLang="en-US" dirty="0">
                <a:cs typeface="Calibri" panose="020F0502020204030204" pitchFamily="34" charset="0"/>
              </a:rPr>
              <a:t> </a:t>
            </a:r>
            <a:r>
              <a:rPr lang="en-US" altLang="en-US" dirty="0">
                <a:solidFill>
                  <a:srgbClr val="0070C0"/>
                </a:solidFill>
                <a:cs typeface="Calibri" panose="020F0502020204030204" pitchFamily="34" charset="0"/>
              </a:rPr>
              <a:t>Total power = dynamic power + leakage power</a:t>
            </a:r>
          </a:p>
          <a:p>
            <a:pPr>
              <a:spcBef>
                <a:spcPct val="0"/>
              </a:spcBef>
              <a:buClr>
                <a:srgbClr val="CC0000"/>
              </a:buClr>
              <a:buNone/>
            </a:pPr>
            <a:r>
              <a:rPr lang="en-US" altLang="en-US" dirty="0">
                <a:solidFill>
                  <a:srgbClr val="0070C0"/>
                </a:solidFill>
                <a:cs typeface="Calibri" panose="020F0502020204030204" pitchFamily="34" charset="0"/>
              </a:rPr>
              <a:t>                       = 80W x 50%  + 20W</a:t>
            </a:r>
          </a:p>
          <a:p>
            <a:pPr>
              <a:spcBef>
                <a:spcPct val="0"/>
              </a:spcBef>
              <a:buClr>
                <a:srgbClr val="CC0000"/>
              </a:buClr>
              <a:buNone/>
            </a:pPr>
            <a:r>
              <a:rPr lang="en-US" altLang="en-US" dirty="0">
                <a:solidFill>
                  <a:srgbClr val="0070C0"/>
                </a:solidFill>
                <a:cs typeface="Calibri" panose="020F0502020204030204" pitchFamily="34" charset="0"/>
              </a:rPr>
              <a:t>                       = 60W</a:t>
            </a:r>
          </a:p>
          <a:p>
            <a:endParaRPr lang="en-US" dirty="0"/>
          </a:p>
        </p:txBody>
      </p:sp>
      <p:sp>
        <p:nvSpPr>
          <p:cNvPr id="5" name="Text Box 4">
            <a:extLst>
              <a:ext uri="{FF2B5EF4-FFF2-40B4-BE49-F238E27FC236}">
                <a16:creationId xmlns:a16="http://schemas.microsoft.com/office/drawing/2014/main" id="{7B5B098E-7638-6F48-946E-0285AA8FBB6D}"/>
              </a:ext>
            </a:extLst>
          </p:cNvPr>
          <p:cNvSpPr txBox="1">
            <a:spLocks noChangeArrowheads="1"/>
          </p:cNvSpPr>
          <p:nvPr/>
        </p:nvSpPr>
        <p:spPr bwMode="auto">
          <a:xfrm>
            <a:off x="685800" y="4886720"/>
            <a:ext cx="7483908"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
                <a:srgbClr val="CC0000"/>
              </a:buClr>
              <a:buNone/>
            </a:pPr>
            <a:r>
              <a:rPr lang="en-US" altLang="en-US" sz="2400" dirty="0">
                <a:solidFill>
                  <a:srgbClr val="C00000"/>
                </a:solidFill>
                <a:latin typeface="Calibri" panose="020F0502020204030204" pitchFamily="34" charset="0"/>
                <a:cs typeface="Calibri" panose="020F0502020204030204" pitchFamily="34" charset="0"/>
              </a:rPr>
              <a:t>Solve for 0% utilization; the system consumes 20W.</a:t>
            </a:r>
          </a:p>
          <a:p>
            <a:pPr eaLnBrk="1" hangingPunct="1">
              <a:spcBef>
                <a:spcPct val="0"/>
              </a:spcBef>
              <a:buClr>
                <a:srgbClr val="CC0000"/>
              </a:buClr>
              <a:buNone/>
            </a:pPr>
            <a:r>
              <a:rPr lang="en-US" altLang="en-US" sz="2400" dirty="0">
                <a:solidFill>
                  <a:srgbClr val="C00000"/>
                </a:solidFill>
                <a:latin typeface="Calibri" panose="020F0502020204030204" pitchFamily="34" charset="0"/>
                <a:cs typeface="Calibri" panose="020F0502020204030204" pitchFamily="34" charset="0"/>
              </a:rPr>
              <a:t>This is the basis for “server consolidation” in datacenters</a:t>
            </a:r>
          </a:p>
          <a:p>
            <a:pPr eaLnBrk="1" hangingPunct="1">
              <a:spcBef>
                <a:spcPct val="0"/>
              </a:spcBef>
              <a:buClr>
                <a:srgbClr val="CC0000"/>
              </a:buClr>
              <a:buNone/>
            </a:pPr>
            <a:r>
              <a:rPr lang="en-US" altLang="en-US" sz="2400" dirty="0">
                <a:solidFill>
                  <a:srgbClr val="C00000"/>
                </a:solidFill>
                <a:latin typeface="Calibri" panose="020F0502020204030204" pitchFamily="34" charset="0"/>
                <a:cs typeface="Calibri" panose="020F0502020204030204" pitchFamily="34" charset="0"/>
              </a:rPr>
              <a:t>(move processes so you have a few highly utilized servers).</a:t>
            </a:r>
          </a:p>
        </p:txBody>
      </p:sp>
    </p:spTree>
    <p:extLst>
      <p:ext uri="{BB962C8B-B14F-4D97-AF65-F5344CB8AC3E}">
        <p14:creationId xmlns:p14="http://schemas.microsoft.com/office/powerpoint/2010/main" val="5568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38C8-17F9-134B-9D17-3B62EDF8FF57}"/>
              </a:ext>
            </a:extLst>
          </p:cNvPr>
          <p:cNvSpPr>
            <a:spLocks noGrp="1"/>
          </p:cNvSpPr>
          <p:nvPr>
            <p:ph type="title"/>
          </p:nvPr>
        </p:nvSpPr>
        <p:spPr/>
        <p:txBody>
          <a:bodyPr/>
          <a:lstStyle/>
          <a:p>
            <a:r>
              <a:rPr lang="en-US" dirty="0"/>
              <a:t>In the class we will study</a:t>
            </a:r>
          </a:p>
        </p:txBody>
      </p:sp>
      <p:sp>
        <p:nvSpPr>
          <p:cNvPr id="3" name="Content Placeholder 2">
            <a:extLst>
              <a:ext uri="{FF2B5EF4-FFF2-40B4-BE49-F238E27FC236}">
                <a16:creationId xmlns:a16="http://schemas.microsoft.com/office/drawing/2014/main" id="{D287023B-9EDD-5D4B-A897-B4E270E227B9}"/>
              </a:ext>
            </a:extLst>
          </p:cNvPr>
          <p:cNvSpPr>
            <a:spLocks noGrp="1"/>
          </p:cNvSpPr>
          <p:nvPr>
            <p:ph idx="1"/>
          </p:nvPr>
        </p:nvSpPr>
        <p:spPr/>
        <p:txBody>
          <a:bodyPr/>
          <a:lstStyle/>
          <a:p>
            <a:r>
              <a:rPr lang="en-US" dirty="0"/>
              <a:t>Moore’s law and its implications</a:t>
            </a:r>
          </a:p>
          <a:p>
            <a:r>
              <a:rPr lang="en-US" dirty="0"/>
              <a:t>Heat Constraints</a:t>
            </a:r>
          </a:p>
          <a:p>
            <a:r>
              <a:rPr lang="en-US" dirty="0"/>
              <a:t>Power Constraints</a:t>
            </a:r>
          </a:p>
          <a:p>
            <a:r>
              <a:rPr lang="en-US" dirty="0"/>
              <a:t>Towards Multicore Architecture</a:t>
            </a:r>
          </a:p>
        </p:txBody>
      </p:sp>
    </p:spTree>
    <p:extLst>
      <p:ext uri="{BB962C8B-B14F-4D97-AF65-F5344CB8AC3E}">
        <p14:creationId xmlns:p14="http://schemas.microsoft.com/office/powerpoint/2010/main" val="4092295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823E-D8FB-3349-A0CA-CCB9601850A2}"/>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9D5B6B92-AA12-A64B-BAF4-F3902D3E8407}"/>
              </a:ext>
            </a:extLst>
          </p:cNvPr>
          <p:cNvSpPr>
            <a:spLocks noGrp="1"/>
          </p:cNvSpPr>
          <p:nvPr>
            <p:ph idx="1"/>
          </p:nvPr>
        </p:nvSpPr>
        <p:spPr/>
        <p:txBody>
          <a:bodyPr/>
          <a:lstStyle/>
          <a:p>
            <a:pPr>
              <a:spcBef>
                <a:spcPct val="0"/>
              </a:spcBef>
              <a:buClr>
                <a:srgbClr val="CC0000"/>
              </a:buClr>
            </a:pPr>
            <a:r>
              <a:rPr lang="en-US" altLang="en-US" dirty="0">
                <a:cs typeface="Calibri" panose="020F0502020204030204" pitchFamily="34" charset="0"/>
              </a:rPr>
              <a:t>If processor A consumes 1.4x the power of processor B, </a:t>
            </a:r>
          </a:p>
          <a:p>
            <a:pPr>
              <a:spcBef>
                <a:spcPct val="0"/>
              </a:spcBef>
              <a:buClr>
                <a:srgbClr val="CC0000"/>
              </a:buClr>
              <a:buNone/>
            </a:pPr>
            <a:r>
              <a:rPr lang="en-US" altLang="en-US" dirty="0">
                <a:cs typeface="Calibri" panose="020F0502020204030204" pitchFamily="34" charset="0"/>
              </a:rPr>
              <a:t>   but finishes the task in 20% less time, which processor</a:t>
            </a:r>
          </a:p>
          <a:p>
            <a:pPr>
              <a:spcBef>
                <a:spcPct val="0"/>
              </a:spcBef>
              <a:buClr>
                <a:srgbClr val="CC0000"/>
              </a:buClr>
              <a:buNone/>
            </a:pPr>
            <a:r>
              <a:rPr lang="en-US" altLang="en-US" dirty="0">
                <a:cs typeface="Calibri" panose="020F0502020204030204" pitchFamily="34" charset="0"/>
              </a:rPr>
              <a:t>   would you pick:</a:t>
            </a:r>
          </a:p>
          <a:p>
            <a:pPr>
              <a:spcBef>
                <a:spcPct val="0"/>
              </a:spcBef>
              <a:buClr>
                <a:srgbClr val="CC0000"/>
              </a:buClr>
              <a:buNone/>
            </a:pPr>
            <a:r>
              <a:rPr lang="en-US" altLang="en-US" dirty="0">
                <a:cs typeface="Calibri" panose="020F0502020204030204" pitchFamily="34" charset="0"/>
              </a:rPr>
              <a:t>     (a)  if you were constrained by power delivery constraints?</a:t>
            </a:r>
          </a:p>
          <a:p>
            <a:pPr>
              <a:spcBef>
                <a:spcPct val="0"/>
              </a:spcBef>
              <a:buClr>
                <a:srgbClr val="CC0000"/>
              </a:buClr>
              <a:buNone/>
            </a:pPr>
            <a:r>
              <a:rPr lang="en-US" altLang="en-US" dirty="0">
                <a:cs typeface="Calibri" panose="020F0502020204030204" pitchFamily="34" charset="0"/>
              </a:rPr>
              <a:t>            </a:t>
            </a:r>
            <a:r>
              <a:rPr lang="en-US" altLang="en-US" dirty="0">
                <a:solidFill>
                  <a:schemeClr val="accent2"/>
                </a:solidFill>
                <a:cs typeface="Calibri" panose="020F0502020204030204" pitchFamily="34" charset="0"/>
              </a:rPr>
              <a:t>Proc-B</a:t>
            </a:r>
          </a:p>
          <a:p>
            <a:pPr>
              <a:spcBef>
                <a:spcPct val="0"/>
              </a:spcBef>
              <a:buClr>
                <a:srgbClr val="CC0000"/>
              </a:buClr>
              <a:buNone/>
            </a:pPr>
            <a:r>
              <a:rPr lang="en-US" altLang="en-US" dirty="0">
                <a:cs typeface="Calibri" panose="020F0502020204030204" pitchFamily="34" charset="0"/>
              </a:rPr>
              <a:t>     (b)  if you were trying to minimize energy per operation?</a:t>
            </a:r>
          </a:p>
          <a:p>
            <a:pPr>
              <a:spcBef>
                <a:spcPct val="0"/>
              </a:spcBef>
              <a:buClr>
                <a:srgbClr val="CC0000"/>
              </a:buClr>
              <a:buNone/>
            </a:pPr>
            <a:r>
              <a:rPr lang="en-US" altLang="en-US" dirty="0">
                <a:cs typeface="Calibri" panose="020F0502020204030204" pitchFamily="34" charset="0"/>
              </a:rPr>
              <a:t>            </a:t>
            </a:r>
            <a:r>
              <a:rPr lang="en-US" altLang="en-US" dirty="0">
                <a:solidFill>
                  <a:schemeClr val="accent2"/>
                </a:solidFill>
                <a:cs typeface="Calibri" panose="020F0502020204030204" pitchFamily="34" charset="0"/>
              </a:rPr>
              <a:t>Proc-A is 1.4x0.8 = 1.12 times the energy of Proc-B</a:t>
            </a:r>
          </a:p>
          <a:p>
            <a:pPr>
              <a:spcBef>
                <a:spcPct val="0"/>
              </a:spcBef>
              <a:buClr>
                <a:srgbClr val="CC0000"/>
              </a:buClr>
              <a:buNone/>
            </a:pPr>
            <a:r>
              <a:rPr lang="en-US" altLang="en-US" dirty="0">
                <a:cs typeface="Calibri" panose="020F0502020204030204" pitchFamily="34" charset="0"/>
              </a:rPr>
              <a:t>     (c)  if you were trying to minimize response times?</a:t>
            </a:r>
          </a:p>
          <a:p>
            <a:pPr>
              <a:spcBef>
                <a:spcPct val="0"/>
              </a:spcBef>
              <a:buClr>
                <a:srgbClr val="CC0000"/>
              </a:buClr>
              <a:buNone/>
            </a:pPr>
            <a:r>
              <a:rPr lang="en-US" altLang="en-US" dirty="0">
                <a:cs typeface="Calibri" panose="020F0502020204030204" pitchFamily="34" charset="0"/>
              </a:rPr>
              <a:t>            </a:t>
            </a:r>
            <a:r>
              <a:rPr lang="en-US" altLang="en-US" dirty="0">
                <a:solidFill>
                  <a:schemeClr val="accent2"/>
                </a:solidFill>
                <a:cs typeface="Calibri" panose="020F0502020204030204" pitchFamily="34" charset="0"/>
              </a:rPr>
              <a:t>Proc-A is faster, but we could scale up the frequency</a:t>
            </a:r>
          </a:p>
          <a:p>
            <a:pPr>
              <a:spcBef>
                <a:spcPct val="0"/>
              </a:spcBef>
              <a:buClr>
                <a:srgbClr val="CC0000"/>
              </a:buClr>
              <a:buNone/>
            </a:pPr>
            <a:r>
              <a:rPr lang="en-US" altLang="en-US" dirty="0">
                <a:solidFill>
                  <a:schemeClr val="accent2"/>
                </a:solidFill>
                <a:cs typeface="Calibri" panose="020F0502020204030204" pitchFamily="34" charset="0"/>
              </a:rPr>
              <a:t>            (and power) of Proc-B and match Proc-A’s response</a:t>
            </a:r>
          </a:p>
          <a:p>
            <a:pPr>
              <a:spcBef>
                <a:spcPct val="0"/>
              </a:spcBef>
              <a:buClr>
                <a:srgbClr val="CC0000"/>
              </a:buClr>
              <a:buNone/>
            </a:pPr>
            <a:r>
              <a:rPr lang="en-US" altLang="en-US" dirty="0">
                <a:solidFill>
                  <a:schemeClr val="accent2"/>
                </a:solidFill>
                <a:cs typeface="Calibri" panose="020F0502020204030204" pitchFamily="34" charset="0"/>
              </a:rPr>
              <a:t>            time (while still doing better in terms of power and</a:t>
            </a:r>
          </a:p>
          <a:p>
            <a:pPr>
              <a:spcBef>
                <a:spcPct val="0"/>
              </a:spcBef>
              <a:buClr>
                <a:srgbClr val="CC0000"/>
              </a:buClr>
              <a:buNone/>
            </a:pPr>
            <a:r>
              <a:rPr lang="en-US" altLang="en-US" dirty="0">
                <a:solidFill>
                  <a:schemeClr val="accent2"/>
                </a:solidFill>
                <a:cs typeface="Calibri" panose="020F0502020204030204" pitchFamily="34" charset="0"/>
              </a:rPr>
              <a:t>            energy)</a:t>
            </a:r>
          </a:p>
          <a:p>
            <a:pPr marL="0" indent="0">
              <a:buNone/>
            </a:pPr>
            <a:endParaRPr lang="en-US" dirty="0"/>
          </a:p>
        </p:txBody>
      </p:sp>
    </p:spTree>
    <p:extLst>
      <p:ext uri="{BB962C8B-B14F-4D97-AF65-F5344CB8AC3E}">
        <p14:creationId xmlns:p14="http://schemas.microsoft.com/office/powerpoint/2010/main" val="171234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823E-D8FB-3349-A0CA-CCB9601850A2}"/>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9D5B6B92-AA12-A64B-BAF4-F3902D3E8407}"/>
              </a:ext>
            </a:extLst>
          </p:cNvPr>
          <p:cNvSpPr>
            <a:spLocks noGrp="1"/>
          </p:cNvSpPr>
          <p:nvPr>
            <p:ph idx="1"/>
          </p:nvPr>
        </p:nvSpPr>
        <p:spPr/>
        <p:txBody>
          <a:bodyPr/>
          <a:lstStyle/>
          <a:p>
            <a:pPr>
              <a:spcBef>
                <a:spcPct val="0"/>
              </a:spcBef>
              <a:buClr>
                <a:srgbClr val="CC0000"/>
              </a:buClr>
            </a:pPr>
            <a:r>
              <a:rPr lang="en-US" altLang="en-US" dirty="0">
                <a:cs typeface="Calibri" panose="020F0502020204030204" pitchFamily="34" charset="0"/>
              </a:rPr>
              <a:t>If processor A consumes 1.4x the power of processor B, </a:t>
            </a:r>
          </a:p>
          <a:p>
            <a:pPr>
              <a:spcBef>
                <a:spcPct val="0"/>
              </a:spcBef>
              <a:buClr>
                <a:srgbClr val="CC0000"/>
              </a:buClr>
              <a:buNone/>
            </a:pPr>
            <a:r>
              <a:rPr lang="en-US" altLang="en-US" dirty="0">
                <a:cs typeface="Calibri" panose="020F0502020204030204" pitchFamily="34" charset="0"/>
              </a:rPr>
              <a:t>   but finishes the task in 20% less time, which processor</a:t>
            </a:r>
          </a:p>
          <a:p>
            <a:pPr>
              <a:spcBef>
                <a:spcPct val="0"/>
              </a:spcBef>
              <a:buClr>
                <a:srgbClr val="CC0000"/>
              </a:buClr>
              <a:buNone/>
            </a:pPr>
            <a:r>
              <a:rPr lang="en-US" altLang="en-US" dirty="0">
                <a:cs typeface="Calibri" panose="020F0502020204030204" pitchFamily="34" charset="0"/>
              </a:rPr>
              <a:t>   would you pick:</a:t>
            </a:r>
          </a:p>
          <a:p>
            <a:pPr>
              <a:spcBef>
                <a:spcPct val="0"/>
              </a:spcBef>
              <a:buClr>
                <a:srgbClr val="CC0000"/>
              </a:buClr>
              <a:buNone/>
            </a:pPr>
            <a:r>
              <a:rPr lang="en-US" altLang="en-US" dirty="0">
                <a:cs typeface="Calibri" panose="020F0502020204030204" pitchFamily="34" charset="0"/>
              </a:rPr>
              <a:t>     (a)  if you were constrained by power delivery constraints?</a:t>
            </a:r>
          </a:p>
          <a:p>
            <a:pPr>
              <a:spcBef>
                <a:spcPct val="0"/>
              </a:spcBef>
              <a:buClr>
                <a:srgbClr val="CC0000"/>
              </a:buClr>
              <a:buNone/>
            </a:pPr>
            <a:r>
              <a:rPr lang="en-US" altLang="en-US" dirty="0">
                <a:cs typeface="Calibri" panose="020F0502020204030204" pitchFamily="34" charset="0"/>
              </a:rPr>
              <a:t>     (b)  if you were trying to minimize energy per operation?</a:t>
            </a:r>
          </a:p>
          <a:p>
            <a:pPr>
              <a:spcBef>
                <a:spcPct val="0"/>
              </a:spcBef>
              <a:buClr>
                <a:srgbClr val="CC0000"/>
              </a:buClr>
              <a:buNone/>
            </a:pPr>
            <a:r>
              <a:rPr lang="en-US" altLang="en-US" dirty="0">
                <a:cs typeface="Calibri" panose="020F0502020204030204" pitchFamily="34" charset="0"/>
              </a:rPr>
              <a:t>     (c)  if you were trying to minimize response times?</a:t>
            </a:r>
          </a:p>
          <a:p>
            <a:pPr>
              <a:spcBef>
                <a:spcPct val="0"/>
              </a:spcBef>
              <a:buClr>
                <a:srgbClr val="CC0000"/>
              </a:buClr>
              <a:buNone/>
            </a:pPr>
            <a:endParaRPr lang="en-US" altLang="en-US" dirty="0">
              <a:cs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BB93FDA0-EF0C-6548-A66D-D24350198106}"/>
              </a:ext>
            </a:extLst>
          </p:cNvPr>
          <p:cNvSpPr>
            <a:spLocks noGrp="1"/>
          </p:cNvSpPr>
          <p:nvPr>
            <p:ph type="ftr" sz="quarter" idx="10"/>
          </p:nvPr>
        </p:nvSpPr>
        <p:spPr/>
        <p:txBody>
          <a:bodyPr/>
          <a:lstStyle/>
          <a:p>
            <a:r>
              <a:rPr lang="en-US"/>
              <a:t>CS 305: Computer Architecture</a:t>
            </a:r>
            <a:endParaRPr lang="en-US" dirty="0"/>
          </a:p>
        </p:txBody>
      </p:sp>
    </p:spTree>
    <p:extLst>
      <p:ext uri="{BB962C8B-B14F-4D97-AF65-F5344CB8AC3E}">
        <p14:creationId xmlns:p14="http://schemas.microsoft.com/office/powerpoint/2010/main" val="95952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C2C6-905A-2E4D-BCD8-1EBB91AA3BD6}"/>
              </a:ext>
            </a:extLst>
          </p:cNvPr>
          <p:cNvSpPr>
            <a:spLocks noGrp="1"/>
          </p:cNvSpPr>
          <p:nvPr>
            <p:ph type="title"/>
          </p:nvPr>
        </p:nvSpPr>
        <p:spPr/>
        <p:txBody>
          <a:bodyPr/>
          <a:lstStyle/>
          <a:p>
            <a:r>
              <a:rPr lang="en-US" dirty="0"/>
              <a:t>Reducing Power and Energy</a:t>
            </a:r>
          </a:p>
        </p:txBody>
      </p:sp>
      <p:sp>
        <p:nvSpPr>
          <p:cNvPr id="3" name="Content Placeholder 2">
            <a:extLst>
              <a:ext uri="{FF2B5EF4-FFF2-40B4-BE49-F238E27FC236}">
                <a16:creationId xmlns:a16="http://schemas.microsoft.com/office/drawing/2014/main" id="{5FF3B7E5-9FEE-9544-9FFE-9305C4CE1A78}"/>
              </a:ext>
            </a:extLst>
          </p:cNvPr>
          <p:cNvSpPr>
            <a:spLocks noGrp="1"/>
          </p:cNvSpPr>
          <p:nvPr>
            <p:ph idx="1"/>
          </p:nvPr>
        </p:nvSpPr>
        <p:spPr/>
        <p:txBody>
          <a:bodyPr/>
          <a:lstStyle/>
          <a:p>
            <a:pPr>
              <a:spcBef>
                <a:spcPct val="0"/>
              </a:spcBef>
              <a:buClr>
                <a:srgbClr val="CC0000"/>
              </a:buClr>
            </a:pPr>
            <a:r>
              <a:rPr lang="en-US" altLang="en-US" dirty="0">
                <a:cs typeface="Calibri" panose="020F0502020204030204" pitchFamily="34" charset="0"/>
              </a:rPr>
              <a:t>Can gate off transistors that are inactive (reduces leakage)</a:t>
            </a:r>
          </a:p>
          <a:p>
            <a:pPr marL="0" indent="0">
              <a:spcBef>
                <a:spcPct val="0"/>
              </a:spcBef>
              <a:buClr>
                <a:srgbClr val="CC0000"/>
              </a:buClr>
              <a:buNone/>
            </a:pPr>
            <a:endParaRPr lang="en-US" altLang="en-US" dirty="0">
              <a:cs typeface="Calibri" panose="020F0502020204030204" pitchFamily="34" charset="0"/>
            </a:endParaRPr>
          </a:p>
          <a:p>
            <a:pPr>
              <a:spcBef>
                <a:spcPct val="0"/>
              </a:spcBef>
              <a:buClr>
                <a:srgbClr val="CC0000"/>
              </a:buClr>
            </a:pPr>
            <a:r>
              <a:rPr lang="en-US" altLang="en-US" dirty="0">
                <a:solidFill>
                  <a:srgbClr val="C00000"/>
                </a:solidFill>
                <a:cs typeface="Calibri" panose="020F0502020204030204" pitchFamily="34" charset="0"/>
              </a:rPr>
              <a:t>DFS:</a:t>
            </a:r>
            <a:r>
              <a:rPr lang="en-US" altLang="en-US" dirty="0">
                <a:cs typeface="Calibri" panose="020F0502020204030204" pitchFamily="34" charset="0"/>
              </a:rPr>
              <a:t> Dynamic frequency scaling  -- only reduces frequency and dynamic power</a:t>
            </a:r>
          </a:p>
          <a:p>
            <a:pPr>
              <a:spcBef>
                <a:spcPct val="0"/>
              </a:spcBef>
              <a:buClr>
                <a:srgbClr val="CC0000"/>
              </a:buClr>
            </a:pPr>
            <a:endParaRPr lang="en-US" altLang="en-US" dirty="0">
              <a:cs typeface="Calibri" panose="020F0502020204030204" pitchFamily="34" charset="0"/>
            </a:endParaRPr>
          </a:p>
          <a:p>
            <a:pPr>
              <a:spcBef>
                <a:spcPct val="0"/>
              </a:spcBef>
              <a:buClr>
                <a:srgbClr val="CC0000"/>
              </a:buClr>
            </a:pPr>
            <a:r>
              <a:rPr lang="en-US" altLang="en-US" dirty="0">
                <a:solidFill>
                  <a:srgbClr val="C00000"/>
                </a:solidFill>
                <a:cs typeface="Calibri" panose="020F0502020204030204" pitchFamily="34" charset="0"/>
              </a:rPr>
              <a:t>DVFS</a:t>
            </a:r>
            <a:r>
              <a:rPr lang="en-US" altLang="en-US" dirty="0">
                <a:cs typeface="Calibri" panose="020F0502020204030204" pitchFamily="34" charset="0"/>
              </a:rPr>
              <a:t>: Dynamic voltage and frequency scaling – can reduce voltage and frequency by (say) 10%;  can slow a program by (say) 8%, but reduce dynamic power by 27%, reduce total power by (say) 23%, reduce total energy by 17%</a:t>
            </a:r>
          </a:p>
          <a:p>
            <a:pPr marL="0" indent="0">
              <a:buNone/>
            </a:pPr>
            <a:endParaRPr lang="en-US" dirty="0"/>
          </a:p>
        </p:txBody>
      </p:sp>
    </p:spTree>
    <p:extLst>
      <p:ext uri="{BB962C8B-B14F-4D97-AF65-F5344CB8AC3E}">
        <p14:creationId xmlns:p14="http://schemas.microsoft.com/office/powerpoint/2010/main" val="225040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9817-D2E8-4E47-9FCC-DE3B0D08FFB0}"/>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AA4C19FD-810A-0A4C-9B7E-14D69D23A567}"/>
              </a:ext>
            </a:extLst>
          </p:cNvPr>
          <p:cNvSpPr>
            <a:spLocks noGrp="1"/>
          </p:cNvSpPr>
          <p:nvPr>
            <p:ph idx="1"/>
          </p:nvPr>
        </p:nvSpPr>
        <p:spPr/>
        <p:txBody>
          <a:bodyPr/>
          <a:lstStyle/>
          <a:p>
            <a:pPr>
              <a:spcBef>
                <a:spcPct val="0"/>
              </a:spcBef>
              <a:buClr>
                <a:srgbClr val="CC0000"/>
              </a:buClr>
            </a:pPr>
            <a:r>
              <a:rPr lang="en-US" altLang="en-US" dirty="0">
                <a:cs typeface="Calibri" panose="020F0502020204030204" pitchFamily="34" charset="0"/>
              </a:rPr>
              <a:t>Processor-A at 3 GHz consumes 80 W of dynamic power</a:t>
            </a:r>
          </a:p>
          <a:p>
            <a:pPr>
              <a:spcBef>
                <a:spcPct val="0"/>
              </a:spcBef>
              <a:buClr>
                <a:srgbClr val="CC0000"/>
              </a:buClr>
              <a:buNone/>
            </a:pPr>
            <a:r>
              <a:rPr lang="en-US" altLang="en-US" dirty="0">
                <a:cs typeface="Calibri" panose="020F0502020204030204" pitchFamily="34" charset="0"/>
              </a:rPr>
              <a:t>   and 20 W of static power.  It completes a program in 20</a:t>
            </a:r>
          </a:p>
          <a:p>
            <a:pPr>
              <a:spcBef>
                <a:spcPct val="0"/>
              </a:spcBef>
              <a:buClr>
                <a:srgbClr val="CC0000"/>
              </a:buClr>
              <a:buNone/>
            </a:pPr>
            <a:r>
              <a:rPr lang="en-US" altLang="en-US" dirty="0">
                <a:cs typeface="Calibri" panose="020F0502020204030204" pitchFamily="34" charset="0"/>
              </a:rPr>
              <a:t>   seconds.</a:t>
            </a:r>
          </a:p>
          <a:p>
            <a:pPr>
              <a:spcBef>
                <a:spcPct val="0"/>
              </a:spcBef>
              <a:buClr>
                <a:srgbClr val="CC0000"/>
              </a:buClr>
              <a:buNone/>
            </a:pPr>
            <a:r>
              <a:rPr lang="en-US" altLang="en-US" dirty="0">
                <a:cs typeface="Calibri" panose="020F0502020204030204" pitchFamily="34" charset="0"/>
              </a:rPr>
              <a:t>   What is the energy consumption if I scale frequency down</a:t>
            </a:r>
          </a:p>
          <a:p>
            <a:pPr>
              <a:spcBef>
                <a:spcPct val="0"/>
              </a:spcBef>
              <a:buClr>
                <a:srgbClr val="CC0000"/>
              </a:buClr>
              <a:buNone/>
            </a:pPr>
            <a:r>
              <a:rPr lang="en-US" altLang="en-US" dirty="0">
                <a:cs typeface="Calibri" panose="020F0502020204030204" pitchFamily="34" charset="0"/>
              </a:rPr>
              <a:t>   by 20%?</a:t>
            </a:r>
          </a:p>
          <a:p>
            <a:pPr>
              <a:spcBef>
                <a:spcPct val="0"/>
              </a:spcBef>
              <a:buClr>
                <a:srgbClr val="CC0000"/>
              </a:buClr>
              <a:buNone/>
            </a:pPr>
            <a:endParaRPr lang="en-US" altLang="en-US" dirty="0">
              <a:cs typeface="Calibri" panose="020F0502020204030204" pitchFamily="34" charset="0"/>
            </a:endParaRPr>
          </a:p>
          <a:p>
            <a:pPr>
              <a:spcBef>
                <a:spcPct val="0"/>
              </a:spcBef>
              <a:buClr>
                <a:srgbClr val="CC0000"/>
              </a:buClr>
              <a:buNone/>
            </a:pPr>
            <a:r>
              <a:rPr lang="en-US" altLang="en-US" dirty="0">
                <a:cs typeface="Calibri" panose="020F0502020204030204" pitchFamily="34" charset="0"/>
              </a:rPr>
              <a:t>   What is the energy consumption if I scale frequency and</a:t>
            </a:r>
          </a:p>
          <a:p>
            <a:pPr>
              <a:spcBef>
                <a:spcPct val="0"/>
              </a:spcBef>
              <a:buClr>
                <a:srgbClr val="CC0000"/>
              </a:buClr>
              <a:buNone/>
            </a:pPr>
            <a:r>
              <a:rPr lang="en-US" altLang="en-US" dirty="0">
                <a:cs typeface="Calibri" panose="020F0502020204030204" pitchFamily="34" charset="0"/>
              </a:rPr>
              <a:t>   voltage down by 20%?</a:t>
            </a:r>
          </a:p>
          <a:p>
            <a:endParaRPr lang="en-US" dirty="0"/>
          </a:p>
        </p:txBody>
      </p:sp>
    </p:spTree>
    <p:extLst>
      <p:ext uri="{BB962C8B-B14F-4D97-AF65-F5344CB8AC3E}">
        <p14:creationId xmlns:p14="http://schemas.microsoft.com/office/powerpoint/2010/main" val="3232344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A9F8-02E3-5141-AE33-FCC1232069F6}"/>
              </a:ext>
            </a:extLst>
          </p:cNvPr>
          <p:cNvSpPr>
            <a:spLocks noGrp="1"/>
          </p:cNvSpPr>
          <p:nvPr>
            <p:ph type="title"/>
          </p:nvPr>
        </p:nvSpPr>
        <p:spPr/>
        <p:txBody>
          <a:bodyPr/>
          <a:lstStyle/>
          <a:p>
            <a:r>
              <a:rPr lang="en-US" dirty="0"/>
              <a:t>Moore’s law: Enablement of new era</a:t>
            </a:r>
          </a:p>
        </p:txBody>
      </p:sp>
      <p:sp>
        <p:nvSpPr>
          <p:cNvPr id="3" name="Content Placeholder 2">
            <a:extLst>
              <a:ext uri="{FF2B5EF4-FFF2-40B4-BE49-F238E27FC236}">
                <a16:creationId xmlns:a16="http://schemas.microsoft.com/office/drawing/2014/main" id="{95A81CFF-C682-9A46-A4EA-92F12849F964}"/>
              </a:ext>
            </a:extLst>
          </p:cNvPr>
          <p:cNvSpPr>
            <a:spLocks noGrp="1"/>
          </p:cNvSpPr>
          <p:nvPr>
            <p:ph idx="1"/>
          </p:nvPr>
        </p:nvSpPr>
        <p:spPr/>
        <p:txBody>
          <a:bodyPr/>
          <a:lstStyle/>
          <a:p>
            <a:r>
              <a:rPr lang="en-US" dirty="0"/>
              <a:t>People carry smart phone in their pocket </a:t>
            </a:r>
          </a:p>
          <a:p>
            <a:pPr lvl="1"/>
            <a:r>
              <a:rPr lang="en-US" dirty="0"/>
              <a:t>More powerful than the biggest computer made in 1995</a:t>
            </a:r>
          </a:p>
          <a:p>
            <a:r>
              <a:rPr lang="en-US" dirty="0"/>
              <a:t>Slender laptops, Streaming video, social media, search, the cloud, smart devices, and the Internet, computers in automobiles, WWW, Human Genome project, social engineering, Online entertainment</a:t>
            </a:r>
          </a:p>
          <a:p>
            <a:endParaRPr lang="en-US" dirty="0"/>
          </a:p>
          <a:p>
            <a:endParaRPr lang="en-US" dirty="0"/>
          </a:p>
        </p:txBody>
      </p:sp>
    </p:spTree>
    <p:extLst>
      <p:ext uri="{BB962C8B-B14F-4D97-AF65-F5344CB8AC3E}">
        <p14:creationId xmlns:p14="http://schemas.microsoft.com/office/powerpoint/2010/main" val="1777045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7B56-CFEC-D545-8C54-9133CF333790}"/>
              </a:ext>
            </a:extLst>
          </p:cNvPr>
          <p:cNvSpPr>
            <a:spLocks noGrp="1"/>
          </p:cNvSpPr>
          <p:nvPr>
            <p:ph type="title"/>
          </p:nvPr>
        </p:nvSpPr>
        <p:spPr/>
        <p:txBody>
          <a:bodyPr/>
          <a:lstStyle/>
          <a:p>
            <a:r>
              <a:rPr lang="en-US" dirty="0"/>
              <a:t>Reducing Static Power</a:t>
            </a:r>
          </a:p>
        </p:txBody>
      </p:sp>
      <p:sp>
        <p:nvSpPr>
          <p:cNvPr id="3" name="Content Placeholder 2">
            <a:extLst>
              <a:ext uri="{FF2B5EF4-FFF2-40B4-BE49-F238E27FC236}">
                <a16:creationId xmlns:a16="http://schemas.microsoft.com/office/drawing/2014/main" id="{32B3B9F0-7554-7D43-96DD-B7EA43ED3B5E}"/>
              </a:ext>
            </a:extLst>
          </p:cNvPr>
          <p:cNvSpPr>
            <a:spLocks noGrp="1"/>
          </p:cNvSpPr>
          <p:nvPr>
            <p:ph idx="1"/>
          </p:nvPr>
        </p:nvSpPr>
        <p:spPr>
          <a:xfrm>
            <a:off x="374760" y="1070487"/>
            <a:ext cx="7896225" cy="5184576"/>
          </a:xfrm>
        </p:spPr>
        <p:txBody>
          <a:bodyPr/>
          <a:lstStyle/>
          <a:p>
            <a:r>
              <a:rPr lang="en-IN" b="1" dirty="0" err="1">
                <a:solidFill>
                  <a:srgbClr val="0070C0"/>
                </a:solidFill>
              </a:rPr>
              <a:t>P</a:t>
            </a:r>
            <a:r>
              <a:rPr lang="en-IN" b="1" baseline="-25000" dirty="0" err="1">
                <a:solidFill>
                  <a:srgbClr val="0070C0"/>
                </a:solidFill>
              </a:rPr>
              <a:t>static</a:t>
            </a:r>
            <a:r>
              <a:rPr lang="en-IN" b="1" dirty="0">
                <a:solidFill>
                  <a:srgbClr val="0070C0"/>
                </a:solidFill>
              </a:rPr>
              <a:t> ~ N*V*e</a:t>
            </a:r>
            <a:r>
              <a:rPr lang="en-IN" b="1" baseline="30000" dirty="0">
                <a:solidFill>
                  <a:srgbClr val="0070C0"/>
                </a:solidFill>
              </a:rPr>
              <a:t>–Vt </a:t>
            </a:r>
          </a:p>
          <a:p>
            <a:r>
              <a:rPr lang="en-US" dirty="0"/>
              <a:t>Reduce the number of transistors (N)</a:t>
            </a:r>
          </a:p>
          <a:p>
            <a:pPr lvl="1"/>
            <a:r>
              <a:rPr lang="en-US" dirty="0"/>
              <a:t>Use fewer transistors/gate</a:t>
            </a:r>
          </a:p>
          <a:p>
            <a:r>
              <a:rPr lang="en-US" dirty="0"/>
              <a:t>Disable transistors</a:t>
            </a:r>
          </a:p>
          <a:p>
            <a:pPr lvl="1"/>
            <a:r>
              <a:rPr lang="en-IN" dirty="0"/>
              <a:t>Power gating disable power to unused parts of chip</a:t>
            </a:r>
          </a:p>
          <a:p>
            <a:pPr lvl="1"/>
            <a:r>
              <a:rPr lang="en-IN" dirty="0"/>
              <a:t>Power down units (or entire core) not being used</a:t>
            </a:r>
          </a:p>
          <a:p>
            <a:pPr lvl="2"/>
            <a:r>
              <a:rPr lang="en-IN" dirty="0"/>
              <a:t>Long latency to power up</a:t>
            </a:r>
          </a:p>
          <a:p>
            <a:r>
              <a:rPr lang="en-IN" dirty="0"/>
              <a:t>Reduce Voltage (V)</a:t>
            </a:r>
          </a:p>
          <a:p>
            <a:pPr lvl="1"/>
            <a:r>
              <a:rPr lang="en-IN" dirty="0"/>
              <a:t>Linear reduction in static energy consumption</a:t>
            </a:r>
          </a:p>
          <a:p>
            <a:pPr lvl="1"/>
            <a:r>
              <a:rPr lang="en-IN" dirty="0"/>
              <a:t>But also slows down transistors (transistor speed is ~ V)</a:t>
            </a:r>
          </a:p>
          <a:p>
            <a:r>
              <a:rPr lang="en-IN" dirty="0"/>
              <a:t>Dual V</a:t>
            </a:r>
            <a:r>
              <a:rPr lang="en-IN" baseline="-25000" dirty="0"/>
              <a:t>t</a:t>
            </a:r>
            <a:r>
              <a:rPr lang="en-IN" dirty="0"/>
              <a:t> – Use mix of high and low V</a:t>
            </a:r>
            <a:r>
              <a:rPr lang="en-IN" baseline="-25000" dirty="0"/>
              <a:t>t</a:t>
            </a:r>
            <a:r>
              <a:rPr lang="en-IN" dirty="0"/>
              <a:t> transistors</a:t>
            </a:r>
          </a:p>
          <a:p>
            <a:pPr lvl="1"/>
            <a:r>
              <a:rPr lang="en-IN" dirty="0"/>
              <a:t>Use slow low leak transistors in SRAM</a:t>
            </a:r>
          </a:p>
          <a:p>
            <a:r>
              <a:rPr lang="en-IN" dirty="0"/>
              <a:t>Low-leakage transistors</a:t>
            </a:r>
          </a:p>
          <a:p>
            <a:pPr lvl="1"/>
            <a:endParaRPr lang="en-IN" dirty="0"/>
          </a:p>
          <a:p>
            <a:endParaRPr lang="en-US" dirty="0"/>
          </a:p>
          <a:p>
            <a:pPr lvl="1"/>
            <a:endParaRPr lang="en-US" dirty="0"/>
          </a:p>
        </p:txBody>
      </p:sp>
      <p:sp>
        <p:nvSpPr>
          <p:cNvPr id="5" name="Footer Placeholder 3">
            <a:extLst>
              <a:ext uri="{FF2B5EF4-FFF2-40B4-BE49-F238E27FC236}">
                <a16:creationId xmlns:a16="http://schemas.microsoft.com/office/drawing/2014/main" id="{3E19FC3C-E209-EB41-A403-FE560BA66C59}"/>
              </a:ext>
            </a:extLst>
          </p:cNvPr>
          <p:cNvSpPr>
            <a:spLocks noGrp="1"/>
          </p:cNvSpPr>
          <p:nvPr>
            <p:ph type="ftr" sz="quarter" idx="10"/>
          </p:nvPr>
        </p:nvSpPr>
        <p:spPr>
          <a:xfrm>
            <a:off x="396874" y="6309321"/>
            <a:ext cx="6839421" cy="500682"/>
          </a:xfrm>
        </p:spPr>
        <p:txBody>
          <a:bodyPr/>
          <a:lstStyle/>
          <a:p>
            <a:r>
              <a:rPr lang="en-US" dirty="0"/>
              <a:t>Lecture notes: Unit 12  CS 501Computer Architecture – Prof Milo Martin, </a:t>
            </a:r>
            <a:r>
              <a:rPr lang="en-US" dirty="0" err="1"/>
              <a:t>Univ</a:t>
            </a:r>
            <a:r>
              <a:rPr lang="en-US" dirty="0"/>
              <a:t> of Pennsylvania </a:t>
            </a:r>
          </a:p>
        </p:txBody>
      </p:sp>
    </p:spTree>
    <p:extLst>
      <p:ext uri="{BB962C8B-B14F-4D97-AF65-F5344CB8AC3E}">
        <p14:creationId xmlns:p14="http://schemas.microsoft.com/office/powerpoint/2010/main" val="39131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795E-1FE3-DB46-9864-AC31C8BADB36}"/>
              </a:ext>
            </a:extLst>
          </p:cNvPr>
          <p:cNvSpPr>
            <a:spLocks noGrp="1"/>
          </p:cNvSpPr>
          <p:nvPr>
            <p:ph type="title"/>
          </p:nvPr>
        </p:nvSpPr>
        <p:spPr/>
        <p:txBody>
          <a:bodyPr/>
          <a:lstStyle/>
          <a:p>
            <a:r>
              <a:rPr lang="en-US" dirty="0"/>
              <a:t>Reading</a:t>
            </a:r>
          </a:p>
        </p:txBody>
      </p:sp>
      <p:sp>
        <p:nvSpPr>
          <p:cNvPr id="6" name="Content Placeholder 5">
            <a:extLst>
              <a:ext uri="{FF2B5EF4-FFF2-40B4-BE49-F238E27FC236}">
                <a16:creationId xmlns:a16="http://schemas.microsoft.com/office/drawing/2014/main" id="{DF54DEFE-9554-0B43-A75F-02760B82872E}"/>
              </a:ext>
            </a:extLst>
          </p:cNvPr>
          <p:cNvSpPr>
            <a:spLocks noGrp="1"/>
          </p:cNvSpPr>
          <p:nvPr>
            <p:ph idx="1"/>
          </p:nvPr>
        </p:nvSpPr>
        <p:spPr/>
        <p:txBody>
          <a:bodyPr/>
          <a:lstStyle/>
          <a:p>
            <a:r>
              <a:rPr lang="en-AU" altLang="en-US" dirty="0"/>
              <a:t>Chapter 1 -  Computer Abstractions and Technology - Patterson and Hennessy</a:t>
            </a:r>
          </a:p>
          <a:p>
            <a:r>
              <a:rPr lang="en-AU" altLang="en-US" dirty="0"/>
              <a:t>Chapter 9 - Current Limitations and future challenges, Book, Microprocessor Architecture, Jean-Loup Baer</a:t>
            </a:r>
          </a:p>
          <a:p>
            <a:endParaRPr lang="en-US" dirty="0"/>
          </a:p>
        </p:txBody>
      </p:sp>
      <p:sp>
        <p:nvSpPr>
          <p:cNvPr id="4" name="Footer Placeholder 3">
            <a:extLst>
              <a:ext uri="{FF2B5EF4-FFF2-40B4-BE49-F238E27FC236}">
                <a16:creationId xmlns:a16="http://schemas.microsoft.com/office/drawing/2014/main" id="{6C9A3165-8F51-3549-AA22-9EFBA2881EA7}"/>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175609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EC91B-2BA7-F545-9174-6480C83A87E4}"/>
              </a:ext>
            </a:extLst>
          </p:cNvPr>
          <p:cNvSpPr>
            <a:spLocks noGrp="1"/>
          </p:cNvSpPr>
          <p:nvPr>
            <p:ph type="title"/>
          </p:nvPr>
        </p:nvSpPr>
        <p:spPr/>
        <p:txBody>
          <a:bodyPr/>
          <a:lstStyle/>
          <a:p>
            <a:r>
              <a:rPr lang="en-US" dirty="0"/>
              <a:t>The World is flat now..</a:t>
            </a:r>
          </a:p>
        </p:txBody>
      </p:sp>
      <p:sp>
        <p:nvSpPr>
          <p:cNvPr id="5" name="Content Placeholder 4">
            <a:extLst>
              <a:ext uri="{FF2B5EF4-FFF2-40B4-BE49-F238E27FC236}">
                <a16:creationId xmlns:a16="http://schemas.microsoft.com/office/drawing/2014/main" id="{E55387EB-477C-E041-9132-2D4C26C24CE9}"/>
              </a:ext>
            </a:extLst>
          </p:cNvPr>
          <p:cNvSpPr>
            <a:spLocks noGrp="1"/>
          </p:cNvSpPr>
          <p:nvPr>
            <p:ph idx="1"/>
          </p:nvPr>
        </p:nvSpPr>
        <p:spPr/>
        <p:txBody>
          <a:bodyPr/>
          <a:lstStyle/>
          <a:p>
            <a:r>
              <a:rPr lang="en-US" dirty="0"/>
              <a:t>Sitting in </a:t>
            </a:r>
            <a:r>
              <a:rPr lang="en-US" dirty="0" err="1"/>
              <a:t>Gotegaon</a:t>
            </a:r>
            <a:r>
              <a:rPr lang="en-US" dirty="0"/>
              <a:t> in MP, you can access any document or artifact – just as anyone does in Bay Area in Silicon Valley can do…</a:t>
            </a:r>
          </a:p>
          <a:p>
            <a:r>
              <a:rPr lang="en-US" dirty="0"/>
              <a:t>What has made this possible ….</a:t>
            </a:r>
          </a:p>
          <a:p>
            <a:pPr lvl="1"/>
            <a:r>
              <a:rPr lang="en-US" dirty="0"/>
              <a:t>Affordable Computing</a:t>
            </a:r>
          </a:p>
          <a:p>
            <a:pPr lvl="1"/>
            <a:r>
              <a:rPr lang="en-US" dirty="0"/>
              <a:t>Affordable Communication</a:t>
            </a:r>
          </a:p>
          <a:p>
            <a:r>
              <a:rPr lang="en-US" dirty="0"/>
              <a:t>Computer Technology advanced very fast – almost two times computing power – every 1.5 years --&gt; for the same computing power, cost reduces by half every two years..</a:t>
            </a:r>
          </a:p>
          <a:p>
            <a:pPr lvl="1"/>
            <a:r>
              <a:rPr lang="en-US" dirty="0"/>
              <a:t>Tremendous improvements in Chip Technology</a:t>
            </a:r>
          </a:p>
          <a:p>
            <a:r>
              <a:rPr lang="en-US" dirty="0"/>
              <a:t>Communication advances lagged behind for the first 30 years.. Now trying to catch up</a:t>
            </a:r>
          </a:p>
          <a:p>
            <a:pPr lvl="1"/>
            <a:r>
              <a:rPr lang="en-US" dirty="0"/>
              <a:t>Fiber Optics, 4G-5G, The Internet</a:t>
            </a:r>
          </a:p>
        </p:txBody>
      </p:sp>
    </p:spTree>
    <p:extLst>
      <p:ext uri="{BB962C8B-B14F-4D97-AF65-F5344CB8AC3E}">
        <p14:creationId xmlns:p14="http://schemas.microsoft.com/office/powerpoint/2010/main" val="207265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EEF0-2E39-0F4D-BA55-52D6368EFEEB}"/>
              </a:ext>
            </a:extLst>
          </p:cNvPr>
          <p:cNvSpPr>
            <a:spLocks noGrp="1"/>
          </p:cNvSpPr>
          <p:nvPr>
            <p:ph type="title"/>
          </p:nvPr>
        </p:nvSpPr>
        <p:spPr>
          <a:xfrm>
            <a:off x="467544" y="2996952"/>
            <a:ext cx="7772400" cy="1362075"/>
          </a:xfrm>
        </p:spPr>
        <p:txBody>
          <a:bodyPr/>
          <a:lstStyle/>
          <a:p>
            <a:r>
              <a:rPr lang="en-US" dirty="0"/>
              <a:t>Moore’s Law</a:t>
            </a:r>
          </a:p>
        </p:txBody>
      </p:sp>
    </p:spTree>
    <p:extLst>
      <p:ext uri="{BB962C8B-B14F-4D97-AF65-F5344CB8AC3E}">
        <p14:creationId xmlns:p14="http://schemas.microsoft.com/office/powerpoint/2010/main" val="422515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imgr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408809"/>
            <a:ext cx="3240360" cy="32259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5" name="Title 1"/>
          <p:cNvSpPr>
            <a:spLocks noGrp="1"/>
          </p:cNvSpPr>
          <p:nvPr>
            <p:ph type="title"/>
          </p:nvPr>
        </p:nvSpPr>
        <p:spPr/>
        <p:txBody>
          <a:bodyPr>
            <a:normAutofit/>
          </a:bodyPr>
          <a:lstStyle/>
          <a:p>
            <a:pPr eaLnBrk="1" hangingPunct="1"/>
            <a:r>
              <a:rPr lang="en-US" dirty="0">
                <a:latin typeface="Arial" charset="0"/>
                <a:ea typeface="ＭＳ Ｐゴシック" charset="0"/>
                <a:cs typeface="ＭＳ Ｐゴシック" charset="0"/>
              </a:rPr>
              <a:t>Moore’s Law</a:t>
            </a:r>
          </a:p>
        </p:txBody>
      </p:sp>
      <p:sp>
        <p:nvSpPr>
          <p:cNvPr id="31746" name="Content Placeholder 2"/>
          <p:cNvSpPr>
            <a:spLocks noGrp="1"/>
          </p:cNvSpPr>
          <p:nvPr>
            <p:ph idx="1"/>
          </p:nvPr>
        </p:nvSpPr>
        <p:spPr>
          <a:xfrm>
            <a:off x="376298" y="1218052"/>
            <a:ext cx="7896225" cy="5184576"/>
          </a:xfrm>
        </p:spPr>
        <p:txBody>
          <a:bodyPr>
            <a:normAutofit/>
          </a:bodyPr>
          <a:lstStyle/>
          <a:p>
            <a:r>
              <a:rPr lang="en-US" dirty="0">
                <a:latin typeface="Arial" charset="0"/>
                <a:ea typeface="ＭＳ Ｐゴシック" charset="0"/>
              </a:rPr>
              <a:t>The number of transistors on a chip doubles about every 18-24 months</a:t>
            </a:r>
          </a:p>
          <a:p>
            <a:pPr lvl="1"/>
            <a:r>
              <a:rPr lang="en-US" dirty="0">
                <a:latin typeface="Arial" charset="0"/>
                <a:ea typeface="ＭＳ Ｐゴシック" charset="0"/>
              </a:rPr>
              <a:t>Gordon Moore, co-founder of Intel, 1965</a:t>
            </a:r>
          </a:p>
          <a:p>
            <a:pPr lvl="1"/>
            <a:r>
              <a:rPr lang="en-US" dirty="0">
                <a:latin typeface="Arial" charset="0"/>
                <a:ea typeface="ＭＳ Ｐゴシック" charset="0"/>
              </a:rPr>
              <a:t>True for 50+ years</a:t>
            </a:r>
          </a:p>
        </p:txBody>
      </p:sp>
      <p:pic>
        <p:nvPicPr>
          <p:cNvPr id="20" name="Picture 3" descr="page19image8333056">
            <a:extLst>
              <a:ext uri="{FF2B5EF4-FFF2-40B4-BE49-F238E27FC236}">
                <a16:creationId xmlns:a16="http://schemas.microsoft.com/office/drawing/2014/main" id="{64FFEA46-7F5C-B848-B7E6-BD738375A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386498"/>
            <a:ext cx="3778696" cy="303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2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BC4E-6173-584A-BA98-F71133BB8B8B}"/>
              </a:ext>
            </a:extLst>
          </p:cNvPr>
          <p:cNvSpPr>
            <a:spLocks noGrp="1"/>
          </p:cNvSpPr>
          <p:nvPr>
            <p:ph type="title"/>
          </p:nvPr>
        </p:nvSpPr>
        <p:spPr/>
        <p:txBody>
          <a:bodyPr/>
          <a:lstStyle/>
          <a:p>
            <a:r>
              <a:rPr lang="en-US" dirty="0"/>
              <a:t>What makes Moore’s law possible?</a:t>
            </a:r>
          </a:p>
        </p:txBody>
      </p:sp>
      <p:sp>
        <p:nvSpPr>
          <p:cNvPr id="3" name="Content Placeholder 2">
            <a:extLst>
              <a:ext uri="{FF2B5EF4-FFF2-40B4-BE49-F238E27FC236}">
                <a16:creationId xmlns:a16="http://schemas.microsoft.com/office/drawing/2014/main" id="{D76BD8D7-878B-1242-A698-20462F6B3283}"/>
              </a:ext>
            </a:extLst>
          </p:cNvPr>
          <p:cNvSpPr>
            <a:spLocks noGrp="1"/>
          </p:cNvSpPr>
          <p:nvPr>
            <p:ph idx="1"/>
          </p:nvPr>
        </p:nvSpPr>
        <p:spPr>
          <a:xfrm>
            <a:off x="396875" y="1196752"/>
            <a:ext cx="7896225" cy="2376264"/>
          </a:xfrm>
        </p:spPr>
        <p:txBody>
          <a:bodyPr/>
          <a:lstStyle/>
          <a:p>
            <a:r>
              <a:rPr lang="en-US" dirty="0"/>
              <a:t>Transistors are getting smaller in each generation</a:t>
            </a:r>
          </a:p>
          <a:p>
            <a:pPr lvl="1"/>
            <a:r>
              <a:rPr lang="en-US" dirty="0"/>
              <a:t>70% in each dimension compared to previous generation</a:t>
            </a:r>
          </a:p>
          <a:p>
            <a:pPr lvl="1"/>
            <a:r>
              <a:rPr lang="en-US" dirty="0"/>
              <a:t>Current transistor dimension: 5nm - 20nm</a:t>
            </a:r>
          </a:p>
          <a:p>
            <a:r>
              <a:rPr lang="en-US" dirty="0"/>
              <a:t>Recently released Apple’s M1 chip uses </a:t>
            </a:r>
            <a:r>
              <a:rPr lang="en-US" dirty="0">
                <a:solidFill>
                  <a:srgbClr val="FF0000"/>
                </a:solidFill>
              </a:rPr>
              <a:t>5nm</a:t>
            </a:r>
            <a:r>
              <a:rPr lang="en-US" dirty="0"/>
              <a:t> technology</a:t>
            </a:r>
          </a:p>
          <a:p>
            <a:pPr lvl="1"/>
            <a:r>
              <a:rPr lang="en-US" dirty="0"/>
              <a:t>16 Billion transistors</a:t>
            </a:r>
          </a:p>
          <a:p>
            <a:pPr marL="457200" lvl="1" indent="0">
              <a:buNone/>
            </a:pPr>
            <a:endParaRPr lang="en-US" dirty="0"/>
          </a:p>
          <a:p>
            <a:pPr marL="0" indent="0">
              <a:buNone/>
            </a:pPr>
            <a:endParaRPr lang="en-US" dirty="0"/>
          </a:p>
        </p:txBody>
      </p:sp>
      <p:pic>
        <p:nvPicPr>
          <p:cNvPr id="1026" name="Picture 2" descr="The Apple M1 chip">
            <a:extLst>
              <a:ext uri="{FF2B5EF4-FFF2-40B4-BE49-F238E27FC236}">
                <a16:creationId xmlns:a16="http://schemas.microsoft.com/office/drawing/2014/main" id="{90F5FF74-BCEA-4B46-9B43-75E99A7B2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910" y="3381215"/>
            <a:ext cx="3044482" cy="3044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 showing the CPU, Fabric, GPU, Neural Engine, Cache and two DRAM on the M1 chip">
            <a:extLst>
              <a:ext uri="{FF2B5EF4-FFF2-40B4-BE49-F238E27FC236}">
                <a16:creationId xmlns:a16="http://schemas.microsoft.com/office/drawing/2014/main" id="{5CB49CCE-F3E4-E94C-8301-CBAB75238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115" y="3378895"/>
            <a:ext cx="3038872" cy="303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05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FC47-EF24-C849-A25C-2BCD701DC3F0}"/>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2CDA577E-01CE-4844-A528-09B3325E3E9C}"/>
              </a:ext>
            </a:extLst>
          </p:cNvPr>
          <p:cNvSpPr>
            <a:spLocks noGrp="1"/>
          </p:cNvSpPr>
          <p:nvPr>
            <p:ph idx="1"/>
          </p:nvPr>
        </p:nvSpPr>
        <p:spPr>
          <a:xfrm>
            <a:off x="361597" y="1100951"/>
            <a:ext cx="7896225" cy="5184576"/>
          </a:xfrm>
        </p:spPr>
        <p:txBody>
          <a:bodyPr/>
          <a:lstStyle/>
          <a:p>
            <a:r>
              <a:rPr lang="en-US" dirty="0"/>
              <a:t>Transistor count is increasing per Moore’s law</a:t>
            </a:r>
          </a:p>
          <a:p>
            <a:pPr lvl="1"/>
            <a:r>
              <a:rPr lang="en-US" dirty="0"/>
              <a:t>Currently Microprocessor chips contain over 10 Billion transistors</a:t>
            </a:r>
          </a:p>
          <a:p>
            <a:pPr lvl="2"/>
            <a:r>
              <a:rPr lang="en-IN" dirty="0"/>
              <a:t>Apple M1 (year 2020): 16 Billion Transistors : 5 nm wide</a:t>
            </a:r>
          </a:p>
          <a:p>
            <a:pPr lvl="3"/>
            <a:r>
              <a:rPr lang="en-IN" dirty="0"/>
              <a:t>about 25 silicon atoms</a:t>
            </a:r>
          </a:p>
          <a:p>
            <a:pPr lvl="2"/>
            <a:r>
              <a:rPr lang="en-IN" dirty="0"/>
              <a:t>Nvidia GA 100 Ampere (year 2020): 54 Billion transistors: 7 nm</a:t>
            </a:r>
          </a:p>
          <a:p>
            <a:pPr lvl="2"/>
            <a:r>
              <a:rPr lang="en-IN" dirty="0"/>
              <a:t>Samsung DRAM </a:t>
            </a:r>
            <a:r>
              <a:rPr lang="en-IN" dirty="0">
                <a:hlinkClick r:id="rId2" tooltip="Universal Flash Storage"/>
              </a:rPr>
              <a:t>eUFS</a:t>
            </a:r>
            <a:r>
              <a:rPr lang="en-IN" dirty="0"/>
              <a:t> (1 TB) (year 2020): 8Tb; 2048 Billion Transistors</a:t>
            </a:r>
          </a:p>
          <a:p>
            <a:r>
              <a:rPr lang="en-IN" dirty="0"/>
              <a:t>Number of cores (processors) is increasing (why?)</a:t>
            </a:r>
          </a:p>
          <a:p>
            <a:endParaRPr lang="en-US" dirty="0"/>
          </a:p>
          <a:p>
            <a:r>
              <a:rPr lang="en-US" dirty="0"/>
              <a:t>The way to utilize increase in transistors –&gt; use multiple cores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8B9F5A0D-7F7C-B34F-9534-DEE81A9BB6B7}"/>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1808704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 Style2" id="{785CC862-AD9E-B14B-8323-DEED5B510C8D}" vid="{4A6C5C6E-4F03-D64F-A432-ED0CCB7D2A6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 Style2" id="{785CC862-AD9E-B14B-8323-DEED5B510C8D}" vid="{08A5548E-C97E-4549-8CB2-1E907431C39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7536</TotalTime>
  <Words>2091</Words>
  <Application>Microsoft Macintosh PowerPoint</Application>
  <PresentationFormat>On-screen Show (4:3)</PresentationFormat>
  <Paragraphs>268</Paragraphs>
  <Slides>35</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MS PGothic</vt:lpstr>
      <vt:lpstr>Arial</vt:lpstr>
      <vt:lpstr>Arial Narrow</vt:lpstr>
      <vt:lpstr>Calibri</vt:lpstr>
      <vt:lpstr>Calibri Light</vt:lpstr>
      <vt:lpstr>Times New Roman</vt:lpstr>
      <vt:lpstr>Wingdings</vt:lpstr>
      <vt:lpstr>Wingdings 2</vt:lpstr>
      <vt:lpstr>template2007</vt:lpstr>
      <vt:lpstr>Custom Design</vt:lpstr>
      <vt:lpstr> CS 211 Computer Architecture Lecture 3: Moore’s Law and Power Constraints</vt:lpstr>
      <vt:lpstr>Thought of the day..</vt:lpstr>
      <vt:lpstr>In the class we will study</vt:lpstr>
      <vt:lpstr>Reading</vt:lpstr>
      <vt:lpstr>The World is flat now..</vt:lpstr>
      <vt:lpstr>Moore’s Law</vt:lpstr>
      <vt:lpstr>Moore’s Law</vt:lpstr>
      <vt:lpstr>What makes Moore’s law possible?</vt:lpstr>
      <vt:lpstr>Interpretation</vt:lpstr>
      <vt:lpstr>Uniprocessor Performance</vt:lpstr>
      <vt:lpstr>Moore’s law impact on Devices</vt:lpstr>
      <vt:lpstr>Moore’s law – slowing down</vt:lpstr>
      <vt:lpstr>A few facts</vt:lpstr>
      <vt:lpstr>Power and Clock Rate - Trend</vt:lpstr>
      <vt:lpstr>Faster Clocks, Power dissipation, Heat…</vt:lpstr>
      <vt:lpstr>Faster Clocks, Power dissipation, Heat…</vt:lpstr>
      <vt:lpstr>Power, Multicore</vt:lpstr>
      <vt:lpstr>Trivia</vt:lpstr>
      <vt:lpstr>Trivia</vt:lpstr>
      <vt:lpstr>Power constraints</vt:lpstr>
      <vt:lpstr>Thermal Design Power (TDP)</vt:lpstr>
      <vt:lpstr>Thermal Design Power</vt:lpstr>
      <vt:lpstr>Raw Compute Performance</vt:lpstr>
      <vt:lpstr>Raw Compute Power per Watt</vt:lpstr>
      <vt:lpstr>Trend in Power</vt:lpstr>
      <vt:lpstr> Moore’s law - Summary </vt:lpstr>
      <vt:lpstr>Backup</vt:lpstr>
      <vt:lpstr>Power vs Energy</vt:lpstr>
      <vt:lpstr>Problem 1</vt:lpstr>
      <vt:lpstr>Problem 2</vt:lpstr>
      <vt:lpstr>Problem 2</vt:lpstr>
      <vt:lpstr>Reducing Power and Energy</vt:lpstr>
      <vt:lpstr>Problem 3</vt:lpstr>
      <vt:lpstr>Moore’s law: Enablement of new era</vt:lpstr>
      <vt:lpstr>Reducing Static Power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 305 Computer Architecture Lecture 1: Introduction</dc:title>
  <dc:creator>Microsoft Office User</dc:creator>
  <dc:description>Redesign of slides created by Randal E. Bryant and David R. O'Hallaron</dc:description>
  <cp:lastModifiedBy>Microsoft Office User</cp:lastModifiedBy>
  <cp:revision>86</cp:revision>
  <cp:lastPrinted>2010-01-19T15:27:43Z</cp:lastPrinted>
  <dcterms:created xsi:type="dcterms:W3CDTF">2020-08-29T16:21:44Z</dcterms:created>
  <dcterms:modified xsi:type="dcterms:W3CDTF">2021-02-03T14:50:05Z</dcterms:modified>
</cp:coreProperties>
</file>