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69" r:id="rId2"/>
  </p:sldMasterIdLst>
  <p:notesMasterIdLst>
    <p:notesMasterId r:id="rId50"/>
  </p:notesMasterIdLst>
  <p:handoutMasterIdLst>
    <p:handoutMasterId r:id="rId51"/>
  </p:handoutMasterIdLst>
  <p:sldIdLst>
    <p:sldId id="542" r:id="rId3"/>
    <p:sldId id="691" r:id="rId4"/>
    <p:sldId id="1792" r:id="rId5"/>
    <p:sldId id="1798" r:id="rId6"/>
    <p:sldId id="1189" r:id="rId7"/>
    <p:sldId id="1546" r:id="rId8"/>
    <p:sldId id="1545" r:id="rId9"/>
    <p:sldId id="323" r:id="rId10"/>
    <p:sldId id="1217" r:id="rId11"/>
    <p:sldId id="1218" r:id="rId12"/>
    <p:sldId id="1794" r:id="rId13"/>
    <p:sldId id="1219" r:id="rId14"/>
    <p:sldId id="1220" r:id="rId15"/>
    <p:sldId id="1793" r:id="rId16"/>
    <p:sldId id="392" r:id="rId17"/>
    <p:sldId id="376" r:id="rId18"/>
    <p:sldId id="394" r:id="rId19"/>
    <p:sldId id="1222" r:id="rId20"/>
    <p:sldId id="378" r:id="rId21"/>
    <p:sldId id="393" r:id="rId22"/>
    <p:sldId id="1223" r:id="rId23"/>
    <p:sldId id="1232" r:id="rId24"/>
    <p:sldId id="1224" r:id="rId25"/>
    <p:sldId id="1225" r:id="rId26"/>
    <p:sldId id="1226" r:id="rId27"/>
    <p:sldId id="1227" r:id="rId28"/>
    <p:sldId id="1228" r:id="rId29"/>
    <p:sldId id="1231" r:id="rId30"/>
    <p:sldId id="1795" r:id="rId31"/>
    <p:sldId id="386" r:id="rId32"/>
    <p:sldId id="400" r:id="rId33"/>
    <p:sldId id="1796" r:id="rId34"/>
    <p:sldId id="305" r:id="rId35"/>
    <p:sldId id="306" r:id="rId36"/>
    <p:sldId id="401" r:id="rId37"/>
    <p:sldId id="410" r:id="rId38"/>
    <p:sldId id="402" r:id="rId39"/>
    <p:sldId id="1801" r:id="rId40"/>
    <p:sldId id="1790" r:id="rId41"/>
    <p:sldId id="1788" r:id="rId42"/>
    <p:sldId id="1800" r:id="rId43"/>
    <p:sldId id="403" r:id="rId44"/>
    <p:sldId id="1797" r:id="rId45"/>
    <p:sldId id="405" r:id="rId46"/>
    <p:sldId id="406" r:id="rId47"/>
    <p:sldId id="404" r:id="rId48"/>
    <p:sldId id="1799" r:id="rId49"/>
  </p:sldIdLst>
  <p:sldSz cx="9144000" cy="6858000" type="screen4x3"/>
  <p:notesSz cx="7302500" cy="9586913"/>
  <p:custDataLst>
    <p:tags r:id="rId52"/>
  </p:custDataLst>
  <p:defaultTextStyle>
    <a:defPPr>
      <a:defRPr lang="en-US"/>
    </a:defPPr>
    <a:lvl1pPr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5pPr>
    <a:lvl6pPr marL="2286000" algn="l" defTabSz="914400" rtl="0" eaLnBrk="1" latinLnBrk="0" hangingPunct="1">
      <a:defRPr sz="2400" b="1" kern="1200">
        <a:solidFill>
          <a:schemeClr val="tx1"/>
        </a:solidFill>
        <a:latin typeface="Arial Narrow" panose="020B0604020202020204" pitchFamily="34" charset="0"/>
        <a:ea typeface="+mn-ea"/>
        <a:cs typeface="+mn-cs"/>
      </a:defRPr>
    </a:lvl6pPr>
    <a:lvl7pPr marL="2743200" algn="l" defTabSz="914400" rtl="0" eaLnBrk="1" latinLnBrk="0" hangingPunct="1">
      <a:defRPr sz="2400" b="1" kern="1200">
        <a:solidFill>
          <a:schemeClr val="tx1"/>
        </a:solidFill>
        <a:latin typeface="Arial Narrow" panose="020B0604020202020204" pitchFamily="34" charset="0"/>
        <a:ea typeface="+mn-ea"/>
        <a:cs typeface="+mn-cs"/>
      </a:defRPr>
    </a:lvl7pPr>
    <a:lvl8pPr marL="3200400" algn="l" defTabSz="914400" rtl="0" eaLnBrk="1" latinLnBrk="0" hangingPunct="1">
      <a:defRPr sz="2400" b="1" kern="1200">
        <a:solidFill>
          <a:schemeClr val="tx1"/>
        </a:solidFill>
        <a:latin typeface="Arial Narrow" panose="020B0604020202020204" pitchFamily="34" charset="0"/>
        <a:ea typeface="+mn-ea"/>
        <a:cs typeface="+mn-cs"/>
      </a:defRPr>
    </a:lvl8pPr>
    <a:lvl9pPr marL="3657600" algn="l" defTabSz="914400" rtl="0" eaLnBrk="1" latinLnBrk="0" hangingPunct="1">
      <a:defRPr sz="2400" b="1" kern="1200">
        <a:solidFill>
          <a:schemeClr val="tx1"/>
        </a:solidFill>
        <a:latin typeface="Arial Narrow"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A441"/>
    <a:srgbClr val="CBA4F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6189" autoAdjust="0"/>
    <p:restoredTop sz="94660"/>
  </p:normalViewPr>
  <p:slideViewPr>
    <p:cSldViewPr snapToObjects="1">
      <p:cViewPr varScale="1">
        <p:scale>
          <a:sx n="79" d="100"/>
          <a:sy n="79" d="100"/>
        </p:scale>
        <p:origin x="216" y="3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image" Target="../media/image13.emf"/><Relationship Id="rId1" Type="http://schemas.openxmlformats.org/officeDocument/2006/relationships/image" Target="../media/image12.emf"/><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 Id="rId9"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4.emf"/><Relationship Id="rId7" Type="http://schemas.openxmlformats.org/officeDocument/2006/relationships/image" Target="../media/image28.emf"/><Relationship Id="rId2" Type="http://schemas.openxmlformats.org/officeDocument/2006/relationships/image" Target="../media/image23.emf"/><Relationship Id="rId1" Type="http://schemas.openxmlformats.org/officeDocument/2006/relationships/image" Target="../media/image22.emf"/><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 Id="rId9" Type="http://schemas.openxmlformats.org/officeDocument/2006/relationships/image" Target="../media/image3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a:extLst>
              <a:ext uri="{FF2B5EF4-FFF2-40B4-BE49-F238E27FC236}">
                <a16:creationId xmlns:a16="http://schemas.microsoft.com/office/drawing/2014/main" id="{93606838-62BA-634B-9B43-031B16521F61}"/>
              </a:ext>
            </a:extLst>
          </p:cNvPr>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a:latin typeface="Times New Roman" pitchFamily="18" charset="0"/>
              </a:defRPr>
            </a:lvl1pPr>
          </a:lstStyle>
          <a:p>
            <a:pPr>
              <a:defRPr/>
            </a:pPr>
            <a:r>
              <a:rPr lang="en-US"/>
              <a:t>DAC 2001 Tutorial</a:t>
            </a:r>
          </a:p>
        </p:txBody>
      </p:sp>
      <p:sp>
        <p:nvSpPr>
          <p:cNvPr id="252931" name="Rectangle 3">
            <a:extLst>
              <a:ext uri="{FF2B5EF4-FFF2-40B4-BE49-F238E27FC236}">
                <a16:creationId xmlns:a16="http://schemas.microsoft.com/office/drawing/2014/main" id="{1379D897-A7DE-3C47-8BA2-C547FC082E90}"/>
              </a:ext>
            </a:extLst>
          </p:cNvPr>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a:latin typeface="Times New Roman" pitchFamily="18" charset="0"/>
              </a:defRPr>
            </a:lvl1pPr>
          </a:lstStyle>
          <a:p>
            <a:pPr>
              <a:defRPr/>
            </a:pPr>
            <a:endParaRPr lang="en-US"/>
          </a:p>
        </p:txBody>
      </p:sp>
      <p:sp>
        <p:nvSpPr>
          <p:cNvPr id="252932" name="Rectangle 4">
            <a:extLst>
              <a:ext uri="{FF2B5EF4-FFF2-40B4-BE49-F238E27FC236}">
                <a16:creationId xmlns:a16="http://schemas.microsoft.com/office/drawing/2014/main" id="{E695D54D-C59C-D745-916B-4344A0E101C6}"/>
              </a:ext>
            </a:extLst>
          </p:cNvPr>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a:latin typeface="Times New Roman" pitchFamily="18" charset="0"/>
                <a:cs typeface="Times New Roman" pitchFamily="18" charset="0"/>
              </a:defRPr>
            </a:lvl1pPr>
          </a:lstStyle>
          <a:p>
            <a:pPr>
              <a:defRPr/>
            </a:pPr>
            <a:r>
              <a:rPr lang="en-US"/>
              <a:t>©R.A. Rutenbar, 2001</a:t>
            </a:r>
          </a:p>
        </p:txBody>
      </p:sp>
      <p:sp>
        <p:nvSpPr>
          <p:cNvPr id="252933" name="Rectangle 5">
            <a:extLst>
              <a:ext uri="{FF2B5EF4-FFF2-40B4-BE49-F238E27FC236}">
                <a16:creationId xmlns:a16="http://schemas.microsoft.com/office/drawing/2014/main" id="{91924BA3-4E83-BB4D-BC12-DCD7E73B71C8}"/>
              </a:ext>
            </a:extLst>
          </p:cNvPr>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a:latin typeface="Times New Roman" pitchFamily="18" charset="0"/>
              </a:defRPr>
            </a:lvl1pPr>
          </a:lstStyle>
          <a:p>
            <a:pPr>
              <a:defRPr/>
            </a:pPr>
            <a:fld id="{2CD1A3B7-1DC4-E34C-A560-A03E1F0DF6F5}"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a:extLst>
              <a:ext uri="{FF2B5EF4-FFF2-40B4-BE49-F238E27FC236}">
                <a16:creationId xmlns:a16="http://schemas.microsoft.com/office/drawing/2014/main" id="{FDB9E674-2DC6-B34D-B4F4-640BCB3E70E4}"/>
              </a:ext>
            </a:extLst>
          </p:cNvPr>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Times New Roman" pitchFamily="18" charset="0"/>
              </a:defRPr>
            </a:lvl1pPr>
          </a:lstStyle>
          <a:p>
            <a:pPr>
              <a:defRPr/>
            </a:pPr>
            <a:endParaRPr lang="en-US"/>
          </a:p>
        </p:txBody>
      </p:sp>
      <p:sp>
        <p:nvSpPr>
          <p:cNvPr id="408579" name="Rectangle 3">
            <a:extLst>
              <a:ext uri="{FF2B5EF4-FFF2-40B4-BE49-F238E27FC236}">
                <a16:creationId xmlns:a16="http://schemas.microsoft.com/office/drawing/2014/main" id="{A8AE672F-5155-A440-AA6A-E621E1432A13}"/>
              </a:ext>
            </a:extLst>
          </p:cNvPr>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defRPr>
            </a:lvl1pPr>
          </a:lstStyle>
          <a:p>
            <a:pPr>
              <a:defRPr/>
            </a:pPr>
            <a:endParaRPr lang="en-US"/>
          </a:p>
        </p:txBody>
      </p:sp>
      <p:sp>
        <p:nvSpPr>
          <p:cNvPr id="3076" name="Rectangle 4">
            <a:extLst>
              <a:ext uri="{FF2B5EF4-FFF2-40B4-BE49-F238E27FC236}">
                <a16:creationId xmlns:a16="http://schemas.microsoft.com/office/drawing/2014/main" id="{7CC6E739-A937-0D4B-8AA5-3EF2F347B571}"/>
              </a:ext>
            </a:extLst>
          </p:cNvPr>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8581" name="Rectangle 5">
            <a:extLst>
              <a:ext uri="{FF2B5EF4-FFF2-40B4-BE49-F238E27FC236}">
                <a16:creationId xmlns:a16="http://schemas.microsoft.com/office/drawing/2014/main" id="{BC8C197B-0126-BE49-853F-7958A3380897}"/>
              </a:ext>
            </a:extLst>
          </p:cNvPr>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a:extLst>
              <a:ext uri="{FF2B5EF4-FFF2-40B4-BE49-F238E27FC236}">
                <a16:creationId xmlns:a16="http://schemas.microsoft.com/office/drawing/2014/main" id="{C72DA90D-0B1D-474B-B456-97C02BB51BE1}"/>
              </a:ext>
            </a:extLst>
          </p:cNvPr>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Times New Roman" pitchFamily="18" charset="0"/>
              </a:defRPr>
            </a:lvl1pPr>
          </a:lstStyle>
          <a:p>
            <a:pPr>
              <a:defRPr/>
            </a:pPr>
            <a:endParaRPr lang="en-US"/>
          </a:p>
        </p:txBody>
      </p:sp>
      <p:sp>
        <p:nvSpPr>
          <p:cNvPr id="408583" name="Rectangle 7">
            <a:extLst>
              <a:ext uri="{FF2B5EF4-FFF2-40B4-BE49-F238E27FC236}">
                <a16:creationId xmlns:a16="http://schemas.microsoft.com/office/drawing/2014/main" id="{EFEBE265-82B3-4A45-87ED-894E64F28837}"/>
              </a:ext>
            </a:extLst>
          </p:cNvPr>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itchFamily="18" charset="0"/>
              </a:defRPr>
            </a:lvl1pPr>
          </a:lstStyle>
          <a:p>
            <a:pPr>
              <a:defRPr/>
            </a:pPr>
            <a:fld id="{BA451682-2A9D-624D-AAC3-8E51F0D8D159}"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Slide Image Placeholder 1">
            <a:extLst>
              <a:ext uri="{FF2B5EF4-FFF2-40B4-BE49-F238E27FC236}">
                <a16:creationId xmlns:a16="http://schemas.microsoft.com/office/drawing/2014/main" id="{0D024EB9-FFF0-A04A-9F94-D5E8C0F277D9}"/>
              </a:ext>
            </a:extLst>
          </p:cNvPr>
          <p:cNvSpPr>
            <a:spLocks noGrp="1" noRot="1" noChangeAspect="1" noChangeArrowheads="1" noTextEdit="1"/>
          </p:cNvSpPr>
          <p:nvPr>
            <p:ph type="sldImg"/>
          </p:nvPr>
        </p:nvSpPr>
        <p:spPr>
          <a:ln/>
        </p:spPr>
      </p:sp>
      <p:sp>
        <p:nvSpPr>
          <p:cNvPr id="6146" name="Notes Placeholder 2">
            <a:extLst>
              <a:ext uri="{FF2B5EF4-FFF2-40B4-BE49-F238E27FC236}">
                <a16:creationId xmlns:a16="http://schemas.microsoft.com/office/drawing/2014/main" id="{59EF32A0-C287-B142-A7D2-787A926C9D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147" name="Slide Number Placeholder 3">
            <a:extLst>
              <a:ext uri="{FF2B5EF4-FFF2-40B4-BE49-F238E27FC236}">
                <a16:creationId xmlns:a16="http://schemas.microsoft.com/office/drawing/2014/main" id="{9B0109D8-3A2A-E04F-A1E5-49E9804DF6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Narrow" panose="020B0604020202020204" pitchFamily="34" charset="0"/>
              </a:defRPr>
            </a:lvl1pPr>
            <a:lvl2pPr marL="742950" indent="-285750">
              <a:defRPr sz="2400" b="1">
                <a:solidFill>
                  <a:schemeClr val="tx1"/>
                </a:solidFill>
                <a:latin typeface="Arial Narrow" panose="020B0604020202020204" pitchFamily="34" charset="0"/>
              </a:defRPr>
            </a:lvl2pPr>
            <a:lvl3pPr marL="1143000" indent="-228600">
              <a:defRPr sz="2400" b="1">
                <a:solidFill>
                  <a:schemeClr val="tx1"/>
                </a:solidFill>
                <a:latin typeface="Arial Narrow" panose="020B0604020202020204" pitchFamily="34" charset="0"/>
              </a:defRPr>
            </a:lvl3pPr>
            <a:lvl4pPr marL="1600200" indent="-228600">
              <a:defRPr sz="2400" b="1">
                <a:solidFill>
                  <a:schemeClr val="tx1"/>
                </a:solidFill>
                <a:latin typeface="Arial Narrow" panose="020B0604020202020204" pitchFamily="34" charset="0"/>
              </a:defRPr>
            </a:lvl4pPr>
            <a:lvl5pPr marL="2057400" indent="-228600">
              <a:defRPr sz="2400" b="1">
                <a:solidFill>
                  <a:schemeClr val="tx1"/>
                </a:solidFill>
                <a:latin typeface="Arial Narrow" panose="020B0604020202020204" pitchFamily="34" charset="0"/>
              </a:defRPr>
            </a:lvl5pPr>
            <a:lvl6pPr marL="2514600" indent="-228600" eaLnBrk="0" fontAlgn="base" hangingPunct="0">
              <a:spcBef>
                <a:spcPct val="0"/>
              </a:spcBef>
              <a:spcAft>
                <a:spcPct val="0"/>
              </a:spcAft>
              <a:defRPr sz="2400" b="1">
                <a:solidFill>
                  <a:schemeClr val="tx1"/>
                </a:solidFill>
                <a:latin typeface="Arial Narrow" panose="020B0604020202020204" pitchFamily="34" charset="0"/>
              </a:defRPr>
            </a:lvl6pPr>
            <a:lvl7pPr marL="2971800" indent="-228600" eaLnBrk="0" fontAlgn="base" hangingPunct="0">
              <a:spcBef>
                <a:spcPct val="0"/>
              </a:spcBef>
              <a:spcAft>
                <a:spcPct val="0"/>
              </a:spcAft>
              <a:defRPr sz="2400" b="1">
                <a:solidFill>
                  <a:schemeClr val="tx1"/>
                </a:solidFill>
                <a:latin typeface="Arial Narrow" panose="020B0604020202020204" pitchFamily="34" charset="0"/>
              </a:defRPr>
            </a:lvl7pPr>
            <a:lvl8pPr marL="3429000" indent="-228600" eaLnBrk="0" fontAlgn="base" hangingPunct="0">
              <a:spcBef>
                <a:spcPct val="0"/>
              </a:spcBef>
              <a:spcAft>
                <a:spcPct val="0"/>
              </a:spcAft>
              <a:defRPr sz="2400" b="1">
                <a:solidFill>
                  <a:schemeClr val="tx1"/>
                </a:solidFill>
                <a:latin typeface="Arial Narrow" panose="020B0604020202020204" pitchFamily="34" charset="0"/>
              </a:defRPr>
            </a:lvl8pPr>
            <a:lvl9pPr marL="3886200" indent="-228600" eaLnBrk="0" fontAlgn="base" hangingPunct="0">
              <a:spcBef>
                <a:spcPct val="0"/>
              </a:spcBef>
              <a:spcAft>
                <a:spcPct val="0"/>
              </a:spcAft>
              <a:defRPr sz="2400" b="1">
                <a:solidFill>
                  <a:schemeClr val="tx1"/>
                </a:solidFill>
                <a:latin typeface="Arial Narrow" panose="020B0604020202020204" pitchFamily="34" charset="0"/>
              </a:defRPr>
            </a:lvl9pPr>
          </a:lstStyle>
          <a:p>
            <a:fld id="{B09570EE-C1B7-0B47-ABF1-B7290CC78761}" type="slidenum">
              <a:rPr lang="en-US" altLang="en-US" sz="1200" b="0" smtClean="0">
                <a:latin typeface="Times New Roman" panose="02020603050405020304" pitchFamily="18" charset="0"/>
              </a:rPr>
              <a:pPr/>
              <a:t>1</a:t>
            </a:fld>
            <a:endParaRPr lang="en-US" altLang="en-US" sz="1200" b="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a:extLst>
              <a:ext uri="{FF2B5EF4-FFF2-40B4-BE49-F238E27FC236}">
                <a16:creationId xmlns:a16="http://schemas.microsoft.com/office/drawing/2014/main" id="{2D05C5DA-F1BF-FD4F-9A50-946BC142319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051147B3-0631-3843-9F0F-E9E0623FCFD2}" type="slidenum">
              <a:rPr lang="en-US" altLang="en-US" smtClean="0"/>
              <a:pPr>
                <a:spcBef>
                  <a:spcPct val="0"/>
                </a:spcBef>
              </a:pPr>
              <a:t>19</a:t>
            </a:fld>
            <a:endParaRPr lang="en-US" altLang="en-US"/>
          </a:p>
        </p:txBody>
      </p:sp>
      <p:sp>
        <p:nvSpPr>
          <p:cNvPr id="98306" name="Rectangle 2">
            <a:extLst>
              <a:ext uri="{FF2B5EF4-FFF2-40B4-BE49-F238E27FC236}">
                <a16:creationId xmlns:a16="http://schemas.microsoft.com/office/drawing/2014/main" id="{0DDDB6A4-57A6-DF44-AEBF-EB432EC6801C}"/>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98307" name="Rectangle 3">
            <a:extLst>
              <a:ext uri="{FF2B5EF4-FFF2-40B4-BE49-F238E27FC236}">
                <a16:creationId xmlns:a16="http://schemas.microsoft.com/office/drawing/2014/main" id="{830AC5A9-A4CA-7C4E-99C5-4DE47A3021E8}"/>
              </a:ext>
            </a:extLst>
          </p:cNvPr>
          <p:cNvSpPr>
            <a:spLocks noGrp="1" noChangeArrowheads="1"/>
          </p:cNvSpPr>
          <p:nvPr>
            <p:ph type="body" idx="1"/>
          </p:nvPr>
        </p:nvSpPr>
        <p:spPr bwMode="auto">
          <a:xfrm>
            <a:off x="701675" y="4421188"/>
            <a:ext cx="5616575" cy="4186237"/>
          </a:xfrm>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Tree>
    <p:extLst>
      <p:ext uri="{BB962C8B-B14F-4D97-AF65-F5344CB8AC3E}">
        <p14:creationId xmlns:p14="http://schemas.microsoft.com/office/powerpoint/2010/main" val="434076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7351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5252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1505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70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0529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6322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67330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6481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7">
            <a:extLst>
              <a:ext uri="{FF2B5EF4-FFF2-40B4-BE49-F238E27FC236}">
                <a16:creationId xmlns:a16="http://schemas.microsoft.com/office/drawing/2014/main" id="{E093CEF6-0901-644B-9C86-8205EDE803A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A3C9A79A-1BA6-7244-94E0-A754F269B081}" type="slidenum">
              <a:rPr lang="en-US" altLang="en-US" smtClean="0"/>
              <a:pPr>
                <a:spcBef>
                  <a:spcPct val="0"/>
                </a:spcBef>
              </a:pPr>
              <a:t>30</a:t>
            </a:fld>
            <a:endParaRPr lang="en-US" altLang="en-US"/>
          </a:p>
        </p:txBody>
      </p:sp>
      <p:sp>
        <p:nvSpPr>
          <p:cNvPr id="115714" name="Rectangle 2">
            <a:extLst>
              <a:ext uri="{FF2B5EF4-FFF2-40B4-BE49-F238E27FC236}">
                <a16:creationId xmlns:a16="http://schemas.microsoft.com/office/drawing/2014/main" id="{AA151F9C-CFC2-0649-B487-6EBA2D6BE331}"/>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115715" name="Rectangle 3">
            <a:extLst>
              <a:ext uri="{FF2B5EF4-FFF2-40B4-BE49-F238E27FC236}">
                <a16:creationId xmlns:a16="http://schemas.microsoft.com/office/drawing/2014/main" id="{A04685B3-60DB-A84E-960A-60EAE681CB35}"/>
              </a:ext>
            </a:extLst>
          </p:cNvPr>
          <p:cNvSpPr>
            <a:spLocks noGrp="1" noChangeArrowheads="1"/>
          </p:cNvSpPr>
          <p:nvPr>
            <p:ph type="body" idx="1"/>
          </p:nvPr>
        </p:nvSpPr>
        <p:spPr bwMode="auto">
          <a:xfrm>
            <a:off x="701675" y="4421188"/>
            <a:ext cx="5616575" cy="4186237"/>
          </a:xfrm>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Tree>
    <p:extLst>
      <p:ext uri="{BB962C8B-B14F-4D97-AF65-F5344CB8AC3E}">
        <p14:creationId xmlns:p14="http://schemas.microsoft.com/office/powerpoint/2010/main" val="399813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7975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09221251-C087-7545-AD99-59B7C821DCE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B2BDDFA-A8BD-4E44-8863-3816FE361FCB}" type="slidenum">
              <a:rPr lang="en-US" altLang="en-US" sz="1200">
                <a:latin typeface="Times New Roman" panose="02020603050405020304" pitchFamily="18" charset="0"/>
              </a:rPr>
              <a:pPr eaLnBrk="1" hangingPunct="1"/>
              <a:t>34</a:t>
            </a:fld>
            <a:endParaRPr lang="en-US" altLang="en-US" sz="1200">
              <a:latin typeface="Times New Roman" panose="02020603050405020304" pitchFamily="18" charset="0"/>
            </a:endParaRPr>
          </a:p>
        </p:txBody>
      </p:sp>
      <p:sp>
        <p:nvSpPr>
          <p:cNvPr id="37890" name="Rectangle 2">
            <a:extLst>
              <a:ext uri="{FF2B5EF4-FFF2-40B4-BE49-F238E27FC236}">
                <a16:creationId xmlns:a16="http://schemas.microsoft.com/office/drawing/2014/main" id="{FFCF59BC-8918-9A4A-8020-9DF3FB28148A}"/>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a:extLst>
              <a:ext uri="{FF2B5EF4-FFF2-40B4-BE49-F238E27FC236}">
                <a16:creationId xmlns:a16="http://schemas.microsoft.com/office/drawing/2014/main" id="{3ED1A65B-AC4C-1947-97B9-5C7DCF7D14A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537245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1249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8647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9381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8420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7130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a:extLst>
              <a:ext uri="{FF2B5EF4-FFF2-40B4-BE49-F238E27FC236}">
                <a16:creationId xmlns:a16="http://schemas.microsoft.com/office/drawing/2014/main" id="{0A10F020-AD59-BF48-80F9-D73C847F55B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E2EB4470-1E94-2C40-A3C1-53E6C6C166D0}" type="slidenum">
              <a:rPr lang="en-US" altLang="en-US" smtClean="0"/>
              <a:pPr>
                <a:spcBef>
                  <a:spcPct val="0"/>
                </a:spcBef>
              </a:pPr>
              <a:t>16</a:t>
            </a:fld>
            <a:endParaRPr lang="en-US" altLang="en-US"/>
          </a:p>
        </p:txBody>
      </p:sp>
      <p:sp>
        <p:nvSpPr>
          <p:cNvPr id="94210" name="Rectangle 2">
            <a:extLst>
              <a:ext uri="{FF2B5EF4-FFF2-40B4-BE49-F238E27FC236}">
                <a16:creationId xmlns:a16="http://schemas.microsoft.com/office/drawing/2014/main" id="{C8BD40EC-B76C-2C40-9A85-D91265BF481F}"/>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94211" name="Rectangle 3">
            <a:extLst>
              <a:ext uri="{FF2B5EF4-FFF2-40B4-BE49-F238E27FC236}">
                <a16:creationId xmlns:a16="http://schemas.microsoft.com/office/drawing/2014/main" id="{5428EEC5-B487-574B-A80D-6A8F4C51507C}"/>
              </a:ext>
            </a:extLst>
          </p:cNvPr>
          <p:cNvSpPr>
            <a:spLocks noGrp="1" noChangeArrowheads="1"/>
          </p:cNvSpPr>
          <p:nvPr>
            <p:ph type="body" idx="1"/>
          </p:nvPr>
        </p:nvSpPr>
        <p:spPr bwMode="auto">
          <a:xfrm>
            <a:off x="701675" y="4421188"/>
            <a:ext cx="5616575" cy="4186237"/>
          </a:xfrm>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Tree>
    <p:extLst>
      <p:ext uri="{BB962C8B-B14F-4D97-AF65-F5344CB8AC3E}">
        <p14:creationId xmlns:p14="http://schemas.microsoft.com/office/powerpoint/2010/main" val="742605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8174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solidFill>
                  <a:srgbClr val="FF0000"/>
                </a:solidFill>
              </a:defRPr>
            </a:lvl1pPr>
          </a:lstStyle>
          <a:p>
            <a:r>
              <a:rPr lang="en-US"/>
              <a:t>Click to edit Master title style</a:t>
            </a:r>
            <a:endParaRPr lang="en-US" dirty="0"/>
          </a:p>
        </p:txBody>
      </p:sp>
    </p:spTree>
    <p:extLst>
      <p:ext uri="{BB962C8B-B14F-4D97-AF65-F5344CB8AC3E}">
        <p14:creationId xmlns:p14="http://schemas.microsoft.com/office/powerpoint/2010/main" val="827936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p>
        </p:txBody>
      </p:sp>
      <p:sp>
        <p:nvSpPr>
          <p:cNvPr id="3" name="Text Placeholder 2"/>
          <p:cNvSpPr>
            <a:spLocks noGrp="1"/>
          </p:cNvSpPr>
          <p:nvPr>
            <p:ph type="body" sz="half" idx="1"/>
          </p:nvPr>
        </p:nvSpPr>
        <p:spPr>
          <a:xfrm>
            <a:off x="638175" y="1362075"/>
            <a:ext cx="3871913" cy="49720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362075"/>
            <a:ext cx="3871912" cy="49720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4641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22C34-F2BA-E541-A50D-062F88F8FE0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84500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069263" cy="685800"/>
          </a:xfrm>
        </p:spPr>
        <p:txBody>
          <a:bodyPr/>
          <a:lstStyle/>
          <a:p>
            <a:r>
              <a:rPr lang="en-US"/>
              <a:t>Click to edit Master title style</a:t>
            </a:r>
          </a:p>
        </p:txBody>
      </p:sp>
      <p:sp>
        <p:nvSpPr>
          <p:cNvPr id="3" name="Content Placeholder 2"/>
          <p:cNvSpPr>
            <a:spLocks noGrp="1"/>
          </p:cNvSpPr>
          <p:nvPr>
            <p:ph sz="half" idx="1"/>
          </p:nvPr>
        </p:nvSpPr>
        <p:spPr>
          <a:xfrm>
            <a:off x="457200" y="1219200"/>
            <a:ext cx="845820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4038600"/>
            <a:ext cx="845820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9388DA5D-0E56-5A4D-82AB-9835C77753E4}"/>
              </a:ext>
            </a:extLst>
          </p:cNvPr>
          <p:cNvSpPr>
            <a:spLocks noGrp="1"/>
          </p:cNvSpPr>
          <p:nvPr>
            <p:ph type="sldNum" sz="quarter" idx="10"/>
          </p:nvPr>
        </p:nvSpPr>
        <p:spPr>
          <a:xfrm>
            <a:off x="8001000" y="6324600"/>
            <a:ext cx="914400" cy="381000"/>
          </a:xfrm>
        </p:spPr>
        <p:txBody>
          <a:bodyPr/>
          <a:lstStyle>
            <a:lvl1pPr>
              <a:defRPr/>
            </a:lvl1pPr>
          </a:lstStyle>
          <a:p>
            <a:fld id="{E0100CFD-D7BE-3743-99BB-883FA7572A47}" type="slidenum">
              <a:rPr lang="en-US" altLang="en-US"/>
              <a:pPr/>
              <a:t>‹#›</a:t>
            </a:fld>
            <a:endParaRPr lang="en-US" altLang="en-US"/>
          </a:p>
        </p:txBody>
      </p:sp>
    </p:spTree>
    <p:extLst>
      <p:ext uri="{BB962C8B-B14F-4D97-AF65-F5344CB8AC3E}">
        <p14:creationId xmlns:p14="http://schemas.microsoft.com/office/powerpoint/2010/main" val="327410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OverObj">
  <p:cSld name="Title and Text over Content">
    <p:spTree>
      <p:nvGrpSpPr>
        <p:cNvPr id="1" name=""/>
        <p:cNvGrpSpPr/>
        <p:nvPr/>
      </p:nvGrpSpPr>
      <p:grpSpPr>
        <a:xfrm>
          <a:off x="0" y="0"/>
          <a:ext cx="0" cy="0"/>
          <a:chOff x="0" y="0"/>
          <a:chExt cx="0" cy="0"/>
        </a:xfrm>
      </p:grpSpPr>
      <p:sp>
        <p:nvSpPr>
          <p:cNvPr id="5" name="Line 9">
            <a:extLst>
              <a:ext uri="{FF2B5EF4-FFF2-40B4-BE49-F238E27FC236}">
                <a16:creationId xmlns:a16="http://schemas.microsoft.com/office/drawing/2014/main" id="{2BACAE97-6B87-CC4F-8CAB-BBE2D399005A}"/>
              </a:ext>
            </a:extLst>
          </p:cNvPr>
          <p:cNvSpPr>
            <a:spLocks noChangeShapeType="1"/>
          </p:cNvSpPr>
          <p:nvPr/>
        </p:nvSpPr>
        <p:spPr bwMode="auto">
          <a:xfrm>
            <a:off x="8623300" y="6610350"/>
            <a:ext cx="0" cy="16510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 name="Text Box 8">
            <a:extLst>
              <a:ext uri="{FF2B5EF4-FFF2-40B4-BE49-F238E27FC236}">
                <a16:creationId xmlns:a16="http://schemas.microsoft.com/office/drawing/2014/main" id="{86F2BAF7-02B4-6E40-A5AC-A29356115BA7}"/>
              </a:ext>
            </a:extLst>
          </p:cNvPr>
          <p:cNvSpPr txBox="1">
            <a:spLocks noChangeArrowheads="1"/>
          </p:cNvSpPr>
          <p:nvPr userDrawn="1"/>
        </p:nvSpPr>
        <p:spPr bwMode="auto">
          <a:xfrm>
            <a:off x="8610600" y="6581775"/>
            <a:ext cx="411163" cy="219075"/>
          </a:xfrm>
          <a:prstGeom prst="rect">
            <a:avLst/>
          </a:prstGeom>
          <a:noFill/>
          <a:ln>
            <a:noFill/>
          </a:ln>
          <a:extLst>
            <a:ext uri="{909E8E84-426E-40dd-AFC4-6F175D3DCCD1}"/>
            <a:ext uri="{91240B29-F687-4f45-9708-019B960494DF}"/>
          </a:extLst>
        </p:spPr>
        <p:txBody>
          <a:bodyPr lIns="0" anchor="b">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lnSpc>
                <a:spcPts val="1000"/>
              </a:lnSpc>
              <a:defRPr/>
            </a:pPr>
            <a:fld id="{D067A196-C391-3440-9130-62321FFBD9C6}" type="slidenum">
              <a:rPr lang="en-US" altLang="ja-JP" sz="900" smtClean="0">
                <a:solidFill>
                  <a:schemeClr val="bg2"/>
                </a:solidFill>
              </a:rPr>
              <a:pPr algn="r">
                <a:lnSpc>
                  <a:spcPts val="1000"/>
                </a:lnSpc>
                <a:defRPr/>
              </a:pPr>
              <a:t>‹#›</a:t>
            </a:fld>
            <a:endParaRPr lang="en-US" altLang="ja-JP" sz="900" b="1">
              <a:solidFill>
                <a:schemeClr val="bg2"/>
              </a:solidFill>
              <a:latin typeface="Times" pitchFamily="2" charset="0"/>
            </a:endParaRPr>
          </a:p>
        </p:txBody>
      </p:sp>
      <p:cxnSp>
        <p:nvCxnSpPr>
          <p:cNvPr id="7" name="Straight Connector 3">
            <a:extLst>
              <a:ext uri="{FF2B5EF4-FFF2-40B4-BE49-F238E27FC236}">
                <a16:creationId xmlns:a16="http://schemas.microsoft.com/office/drawing/2014/main" id="{AE3D17E8-AA00-7A4C-9100-7CAEB3E01A9E}"/>
              </a:ext>
            </a:extLst>
          </p:cNvPr>
          <p:cNvCxnSpPr>
            <a:cxnSpLocks noChangeShapeType="1"/>
          </p:cNvCxnSpPr>
          <p:nvPr userDrawn="1"/>
        </p:nvCxnSpPr>
        <p:spPr bwMode="auto">
          <a:xfrm>
            <a:off x="381000" y="990600"/>
            <a:ext cx="8305800" cy="0"/>
          </a:xfrm>
          <a:prstGeom prst="line">
            <a:avLst/>
          </a:prstGeom>
          <a:noFill/>
          <a:ln w="76200" cmpd="tri">
            <a:solidFill>
              <a:srgbClr val="0066FF">
                <a:alpha val="56862"/>
              </a:srgbClr>
            </a:solidFill>
            <a:round/>
            <a:headEnd/>
            <a:tailEnd/>
          </a:ln>
          <a:extLst>
            <a:ext uri="{909E8E84-426E-40DD-AFC4-6F175D3DCCD1}">
              <a14:hiddenFill xmlns:a14="http://schemas.microsoft.com/office/drawing/2010/main">
                <a:noFill/>
              </a14:hiddenFill>
            </a:ext>
          </a:extLst>
        </p:spPr>
      </p:cxnSp>
      <p:sp>
        <p:nvSpPr>
          <p:cNvPr id="2" name="Title 1"/>
          <p:cNvSpPr>
            <a:spLocks noGrp="1"/>
          </p:cNvSpPr>
          <p:nvPr>
            <p:ph type="title"/>
          </p:nvPr>
        </p:nvSpPr>
        <p:spPr>
          <a:xfrm>
            <a:off x="304800" y="381000"/>
            <a:ext cx="8069263" cy="685800"/>
          </a:xfrm>
        </p:spPr>
        <p:txBody>
          <a:bodyPr/>
          <a:lstStyle/>
          <a:p>
            <a:r>
              <a:rPr lang="en-US"/>
              <a:t>Click to edit Master title style</a:t>
            </a:r>
          </a:p>
        </p:txBody>
      </p:sp>
      <p:sp>
        <p:nvSpPr>
          <p:cNvPr id="3" name="Text Placeholder 2"/>
          <p:cNvSpPr>
            <a:spLocks noGrp="1"/>
          </p:cNvSpPr>
          <p:nvPr>
            <p:ph type="body" sz="half" idx="1"/>
          </p:nvPr>
        </p:nvSpPr>
        <p:spPr>
          <a:xfrm>
            <a:off x="457200" y="1219200"/>
            <a:ext cx="845820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4038600"/>
            <a:ext cx="845820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4">
            <a:extLst>
              <a:ext uri="{FF2B5EF4-FFF2-40B4-BE49-F238E27FC236}">
                <a16:creationId xmlns:a16="http://schemas.microsoft.com/office/drawing/2014/main" id="{F00ABA5A-8274-2E47-9739-A420315DE5A4}"/>
              </a:ext>
            </a:extLst>
          </p:cNvPr>
          <p:cNvSpPr>
            <a:spLocks noGrp="1"/>
          </p:cNvSpPr>
          <p:nvPr>
            <p:ph type="sldNum" sz="quarter" idx="10"/>
          </p:nvPr>
        </p:nvSpPr>
        <p:spPr>
          <a:xfrm>
            <a:off x="8001000" y="6324600"/>
            <a:ext cx="914400" cy="3810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2361CEE0-ACFE-1243-999D-FFAE54A427D6}" type="slidenum">
              <a:rPr lang="en-US" altLang="en-US"/>
              <a:pPr>
                <a:defRPr/>
              </a:pPr>
              <a:t>‹#›</a:t>
            </a:fld>
            <a:endParaRPr lang="en-US" altLang="en-US"/>
          </a:p>
        </p:txBody>
      </p:sp>
    </p:spTree>
    <p:extLst>
      <p:ext uri="{BB962C8B-B14F-4D97-AF65-F5344CB8AC3E}">
        <p14:creationId xmlns:p14="http://schemas.microsoft.com/office/powerpoint/2010/main" val="1547963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CC98A-2890-2543-B56B-80D4DA10BBD8}"/>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482F50-98DE-8045-85C5-E378A10D9FD5}"/>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C5907F-EA05-AB44-A6B9-89FC1FA0D7A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051A265F-AE72-024F-AFED-45C577F871E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CCECD77-473B-8F40-9F12-DF746231A47E}"/>
              </a:ext>
            </a:extLst>
          </p:cNvPr>
          <p:cNvSpPr>
            <a:spLocks noGrp="1"/>
          </p:cNvSpPr>
          <p:nvPr>
            <p:ph type="sldNum" sz="quarter" idx="12"/>
          </p:nvPr>
        </p:nvSpPr>
        <p:spPr/>
        <p:txBody>
          <a:bodyPr/>
          <a:lstStyle>
            <a:lvl1pPr>
              <a:defRPr/>
            </a:lvl1pPr>
          </a:lstStyle>
          <a:p>
            <a:pPr>
              <a:defRPr/>
            </a:pPr>
            <a:fld id="{4F930644-2560-CA4D-91DE-87698214F368}" type="slidenum">
              <a:rPr lang="en-US"/>
              <a:pPr>
                <a:defRPr/>
              </a:pPr>
              <a:t>‹#›</a:t>
            </a:fld>
            <a:endParaRPr lang="en-US"/>
          </a:p>
        </p:txBody>
      </p:sp>
    </p:spTree>
    <p:extLst>
      <p:ext uri="{BB962C8B-B14F-4D97-AF65-F5344CB8AC3E}">
        <p14:creationId xmlns:p14="http://schemas.microsoft.com/office/powerpoint/2010/main" val="3022497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6EA3-B77A-D747-8203-AEE03241DC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6017FD-5E0E-EE4E-95B6-A0F90D32EC1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6F65D-D183-7E46-ABD2-8F645175027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0CF69341-FA30-E54B-85FA-8DB06CC977E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BE67675-A156-3640-8267-BF51EBC736D5}"/>
              </a:ext>
            </a:extLst>
          </p:cNvPr>
          <p:cNvSpPr>
            <a:spLocks noGrp="1"/>
          </p:cNvSpPr>
          <p:nvPr>
            <p:ph type="sldNum" sz="quarter" idx="12"/>
          </p:nvPr>
        </p:nvSpPr>
        <p:spPr/>
        <p:txBody>
          <a:bodyPr/>
          <a:lstStyle>
            <a:lvl1pPr>
              <a:defRPr/>
            </a:lvl1pPr>
          </a:lstStyle>
          <a:p>
            <a:pPr>
              <a:defRPr/>
            </a:pPr>
            <a:fld id="{62CD307C-0B68-F342-A90B-AA8E67B0091D}" type="slidenum">
              <a:rPr lang="en-US"/>
              <a:pPr>
                <a:defRPr/>
              </a:pPr>
              <a:t>‹#›</a:t>
            </a:fld>
            <a:endParaRPr lang="en-US"/>
          </a:p>
        </p:txBody>
      </p:sp>
    </p:spTree>
    <p:extLst>
      <p:ext uri="{BB962C8B-B14F-4D97-AF65-F5344CB8AC3E}">
        <p14:creationId xmlns:p14="http://schemas.microsoft.com/office/powerpoint/2010/main" val="2813205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A7ECB-AB95-184B-8443-EEC43DE53BD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865E05-8D34-5B44-BFD6-D117F75139A8}"/>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1F1695B-4BEC-BF46-B72F-56810C4AF19C}"/>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71E812DD-7950-EA45-B3E5-B6102777DB6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925F2E0-2CB7-034E-9227-4CEFD0AE1DFE}"/>
              </a:ext>
            </a:extLst>
          </p:cNvPr>
          <p:cNvSpPr>
            <a:spLocks noGrp="1"/>
          </p:cNvSpPr>
          <p:nvPr>
            <p:ph type="sldNum" sz="quarter" idx="12"/>
          </p:nvPr>
        </p:nvSpPr>
        <p:spPr/>
        <p:txBody>
          <a:bodyPr/>
          <a:lstStyle>
            <a:lvl1pPr>
              <a:defRPr/>
            </a:lvl1pPr>
          </a:lstStyle>
          <a:p>
            <a:pPr>
              <a:defRPr/>
            </a:pPr>
            <a:fld id="{AB722B65-00D6-0540-A433-62CBB70B7F24}" type="slidenum">
              <a:rPr lang="en-US"/>
              <a:pPr>
                <a:defRPr/>
              </a:pPr>
              <a:t>‹#›</a:t>
            </a:fld>
            <a:endParaRPr lang="en-US"/>
          </a:p>
        </p:txBody>
      </p:sp>
    </p:spTree>
    <p:extLst>
      <p:ext uri="{BB962C8B-B14F-4D97-AF65-F5344CB8AC3E}">
        <p14:creationId xmlns:p14="http://schemas.microsoft.com/office/powerpoint/2010/main" val="14667288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0A03-4CD5-F043-816F-C0C61E3284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4BA966-85B0-7243-A700-C2559E31314D}"/>
              </a:ext>
            </a:extLst>
          </p:cNvPr>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B775D-FCE7-CD4A-930D-FFADEAA9ED33}"/>
              </a:ext>
            </a:extLst>
          </p:cNvPr>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100D1454-15EF-0049-989B-FBD97D9106D1}"/>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6BD1103E-1CFC-5444-9440-3C71A2EF17E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67DF48A-3D0A-6D4E-8D71-7A07C3FE9EE1}"/>
              </a:ext>
            </a:extLst>
          </p:cNvPr>
          <p:cNvSpPr>
            <a:spLocks noGrp="1"/>
          </p:cNvSpPr>
          <p:nvPr>
            <p:ph type="sldNum" sz="quarter" idx="12"/>
          </p:nvPr>
        </p:nvSpPr>
        <p:spPr/>
        <p:txBody>
          <a:bodyPr/>
          <a:lstStyle>
            <a:lvl1pPr>
              <a:defRPr/>
            </a:lvl1pPr>
          </a:lstStyle>
          <a:p>
            <a:pPr>
              <a:defRPr/>
            </a:pPr>
            <a:fld id="{CCB346E2-1438-D54A-AF4A-4B19758EE286}" type="slidenum">
              <a:rPr lang="en-US"/>
              <a:pPr>
                <a:defRPr/>
              </a:pPr>
              <a:t>‹#›</a:t>
            </a:fld>
            <a:endParaRPr lang="en-US"/>
          </a:p>
        </p:txBody>
      </p:sp>
    </p:spTree>
    <p:extLst>
      <p:ext uri="{BB962C8B-B14F-4D97-AF65-F5344CB8AC3E}">
        <p14:creationId xmlns:p14="http://schemas.microsoft.com/office/powerpoint/2010/main" val="15533978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C130F-AF59-4A4A-BE9B-29328542D89A}"/>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ACA6C5-8DC1-5440-BDAE-43AF0C5241E8}"/>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295C348-5B39-864B-A48B-9F41D8DEAF6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DFC358-F4EA-0948-9388-DAFBCD2F8EB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235568-3167-D948-9E2B-2476F698F548}"/>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560D2AD1-8909-4346-8593-FAE41246D877}"/>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A9F9F694-517D-B84A-8EB7-D46CF64B582F}"/>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0E06CA36-9137-F045-9B12-271E75A5F297}"/>
              </a:ext>
            </a:extLst>
          </p:cNvPr>
          <p:cNvSpPr>
            <a:spLocks noGrp="1"/>
          </p:cNvSpPr>
          <p:nvPr>
            <p:ph type="sldNum" sz="quarter" idx="12"/>
          </p:nvPr>
        </p:nvSpPr>
        <p:spPr/>
        <p:txBody>
          <a:bodyPr/>
          <a:lstStyle>
            <a:lvl1pPr>
              <a:defRPr/>
            </a:lvl1pPr>
          </a:lstStyle>
          <a:p>
            <a:pPr>
              <a:defRPr/>
            </a:pPr>
            <a:fld id="{B2E03D50-21BE-7340-9AB2-29F152802F95}" type="slidenum">
              <a:rPr lang="en-US"/>
              <a:pPr>
                <a:defRPr/>
              </a:pPr>
              <a:t>‹#›</a:t>
            </a:fld>
            <a:endParaRPr lang="en-US"/>
          </a:p>
        </p:txBody>
      </p:sp>
    </p:spTree>
    <p:extLst>
      <p:ext uri="{BB962C8B-B14F-4D97-AF65-F5344CB8AC3E}">
        <p14:creationId xmlns:p14="http://schemas.microsoft.com/office/powerpoint/2010/main" val="5732142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4F60-6F5F-0E4B-B721-FEE9205286C7}"/>
              </a:ext>
            </a:extLst>
          </p:cNvPr>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0CE47EB3-D8E9-0240-BA87-4DCBEB8EDA91}"/>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B6311422-E79E-1841-89F5-FDCEE6FC572B}"/>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026F7971-5518-B248-A41A-F32C6DFB0F5F}"/>
              </a:ext>
            </a:extLst>
          </p:cNvPr>
          <p:cNvSpPr>
            <a:spLocks noGrp="1"/>
          </p:cNvSpPr>
          <p:nvPr>
            <p:ph type="sldNum" sz="quarter" idx="12"/>
          </p:nvPr>
        </p:nvSpPr>
        <p:spPr/>
        <p:txBody>
          <a:bodyPr/>
          <a:lstStyle>
            <a:lvl1pPr>
              <a:defRPr/>
            </a:lvl1pPr>
          </a:lstStyle>
          <a:p>
            <a:pPr>
              <a:defRPr/>
            </a:pPr>
            <a:fld id="{8D2CCAA5-8C8D-BB44-9CBA-2C48F7787D3E}" type="slidenum">
              <a:rPr lang="en-US"/>
              <a:pPr>
                <a:defRPr/>
              </a:pPr>
              <a:t>‹#›</a:t>
            </a:fld>
            <a:endParaRPr lang="en-US"/>
          </a:p>
        </p:txBody>
      </p:sp>
    </p:spTree>
    <p:extLst>
      <p:ext uri="{BB962C8B-B14F-4D97-AF65-F5344CB8AC3E}">
        <p14:creationId xmlns:p14="http://schemas.microsoft.com/office/powerpoint/2010/main" val="598317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b="0" i="0">
                <a:latin typeface="Calibri" panose="020F0502020204030204" pitchFamily="34" charset="0"/>
                <a:cs typeface="Calibri" panose="020F0502020204030204" pitchFamily="34" charset="0"/>
              </a:defRPr>
            </a:lvl1pPr>
            <a:lvl2pPr>
              <a:defRPr b="0" i="0">
                <a:latin typeface="Calibri" panose="020F0502020204030204" pitchFamily="34" charset="0"/>
                <a:cs typeface="Calibri" panose="020F0502020204030204" pitchFamily="34" charset="0"/>
              </a:defRPr>
            </a:lvl2pPr>
            <a:lvl3pPr>
              <a:defRPr b="0" i="0">
                <a:latin typeface="Calibri" panose="020F0502020204030204" pitchFamily="34" charset="0"/>
                <a:cs typeface="Calibri" panose="020F0502020204030204" pitchFamily="34" charset="0"/>
              </a:defRPr>
            </a:lvl3pPr>
            <a:lvl4pPr>
              <a:defRPr b="0" i="0">
                <a:latin typeface="Calibri" panose="020F0502020204030204" pitchFamily="34" charset="0"/>
                <a:cs typeface="Calibri" panose="020F0502020204030204" pitchFamily="34" charset="0"/>
              </a:defRPr>
            </a:lvl4pPr>
            <a:lvl5pPr>
              <a:defRPr b="0" i="0">
                <a:latin typeface="Calibri" panose="020F0502020204030204" pitchFamily="34" charset="0"/>
                <a:cs typeface="Calibri" panose="020F05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4">
            <a:extLst>
              <a:ext uri="{FF2B5EF4-FFF2-40B4-BE49-F238E27FC236}">
                <a16:creationId xmlns:a16="http://schemas.microsoft.com/office/drawing/2014/main" id="{E728A258-6777-8F46-ADE2-DAB494C8987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57366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52DE4BA-44B0-9A45-9659-1605107935AF}"/>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697FF6DC-A309-4D4D-B1B9-E85B2F165C50}"/>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37972987-BB5F-524A-88EA-3CC262CD00BF}"/>
              </a:ext>
            </a:extLst>
          </p:cNvPr>
          <p:cNvSpPr>
            <a:spLocks noGrp="1"/>
          </p:cNvSpPr>
          <p:nvPr>
            <p:ph type="sldNum" sz="quarter" idx="12"/>
          </p:nvPr>
        </p:nvSpPr>
        <p:spPr/>
        <p:txBody>
          <a:bodyPr/>
          <a:lstStyle>
            <a:lvl1pPr>
              <a:defRPr/>
            </a:lvl1pPr>
          </a:lstStyle>
          <a:p>
            <a:pPr>
              <a:defRPr/>
            </a:pPr>
            <a:fld id="{68C45DB9-12A0-704A-BBD5-7346684387FB}" type="slidenum">
              <a:rPr lang="en-US"/>
              <a:pPr>
                <a:defRPr/>
              </a:pPr>
              <a:t>‹#›</a:t>
            </a:fld>
            <a:endParaRPr lang="en-US"/>
          </a:p>
        </p:txBody>
      </p:sp>
    </p:spTree>
    <p:extLst>
      <p:ext uri="{BB962C8B-B14F-4D97-AF65-F5344CB8AC3E}">
        <p14:creationId xmlns:p14="http://schemas.microsoft.com/office/powerpoint/2010/main" val="31036523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097DD-014C-D44E-8F1D-57400DDE07A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269825-7529-144A-A220-87CEEF7A6BC5}"/>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3AE02F-6E2E-674E-8DE2-D104D031248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34FD8D73-B2C0-0545-920F-47C52536BA4E}"/>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5F3E9749-578B-1E4D-9D5B-F13D5D54DCA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6DD39C0-9B9C-344A-80A3-BAEC25E4662E}"/>
              </a:ext>
            </a:extLst>
          </p:cNvPr>
          <p:cNvSpPr>
            <a:spLocks noGrp="1"/>
          </p:cNvSpPr>
          <p:nvPr>
            <p:ph type="sldNum" sz="quarter" idx="12"/>
          </p:nvPr>
        </p:nvSpPr>
        <p:spPr/>
        <p:txBody>
          <a:bodyPr/>
          <a:lstStyle>
            <a:lvl1pPr>
              <a:defRPr/>
            </a:lvl1pPr>
          </a:lstStyle>
          <a:p>
            <a:pPr>
              <a:defRPr/>
            </a:pPr>
            <a:fld id="{E8BC6937-A775-E44F-BFC9-AD3ACE50E719}" type="slidenum">
              <a:rPr lang="en-US"/>
              <a:pPr>
                <a:defRPr/>
              </a:pPr>
              <a:t>‹#›</a:t>
            </a:fld>
            <a:endParaRPr lang="en-US"/>
          </a:p>
        </p:txBody>
      </p:sp>
    </p:spTree>
    <p:extLst>
      <p:ext uri="{BB962C8B-B14F-4D97-AF65-F5344CB8AC3E}">
        <p14:creationId xmlns:p14="http://schemas.microsoft.com/office/powerpoint/2010/main" val="6697007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E5AD4-285C-1E44-9E92-7A9D229ECF8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E97E31-CF5D-AF41-A422-8411A2B65885}"/>
              </a:ext>
            </a:extLst>
          </p:cNvPr>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915F5D02-0312-6A4A-B541-B2A7F757088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FD06E185-79FA-1349-855A-2BC3CE7682CA}"/>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CC999703-5E7C-C34D-B156-45BD2D1C035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7ED92FC-6688-EB4C-87FF-7C43764B4837}"/>
              </a:ext>
            </a:extLst>
          </p:cNvPr>
          <p:cNvSpPr>
            <a:spLocks noGrp="1"/>
          </p:cNvSpPr>
          <p:nvPr>
            <p:ph type="sldNum" sz="quarter" idx="12"/>
          </p:nvPr>
        </p:nvSpPr>
        <p:spPr/>
        <p:txBody>
          <a:bodyPr/>
          <a:lstStyle>
            <a:lvl1pPr>
              <a:defRPr/>
            </a:lvl1pPr>
          </a:lstStyle>
          <a:p>
            <a:pPr>
              <a:defRPr/>
            </a:pPr>
            <a:fld id="{D5B243E3-AF69-6345-BF50-C11FEC4C7E1E}" type="slidenum">
              <a:rPr lang="en-US"/>
              <a:pPr>
                <a:defRPr/>
              </a:pPr>
              <a:t>‹#›</a:t>
            </a:fld>
            <a:endParaRPr lang="en-US"/>
          </a:p>
        </p:txBody>
      </p:sp>
    </p:spTree>
    <p:extLst>
      <p:ext uri="{BB962C8B-B14F-4D97-AF65-F5344CB8AC3E}">
        <p14:creationId xmlns:p14="http://schemas.microsoft.com/office/powerpoint/2010/main" val="5053643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5396A-F63F-7E49-8812-A3E768407A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9CEA53-86BB-F841-8C44-BD5BCCD6E3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20B212-4346-1E40-ABD8-A0CB14191B83}"/>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667EC575-C379-AB41-A682-959FE5B25C3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0B8C770-DA9C-0342-A984-C8720C64D631}"/>
              </a:ext>
            </a:extLst>
          </p:cNvPr>
          <p:cNvSpPr>
            <a:spLocks noGrp="1"/>
          </p:cNvSpPr>
          <p:nvPr>
            <p:ph type="sldNum" sz="quarter" idx="12"/>
          </p:nvPr>
        </p:nvSpPr>
        <p:spPr/>
        <p:txBody>
          <a:bodyPr/>
          <a:lstStyle>
            <a:lvl1pPr>
              <a:defRPr/>
            </a:lvl1pPr>
          </a:lstStyle>
          <a:p>
            <a:pPr>
              <a:defRPr/>
            </a:pPr>
            <a:fld id="{3BD1736B-2146-4B4D-A27E-B8E6E3A5D4C4}" type="slidenum">
              <a:rPr lang="en-US"/>
              <a:pPr>
                <a:defRPr/>
              </a:pPr>
              <a:t>‹#›</a:t>
            </a:fld>
            <a:endParaRPr lang="en-US"/>
          </a:p>
        </p:txBody>
      </p:sp>
    </p:spTree>
    <p:extLst>
      <p:ext uri="{BB962C8B-B14F-4D97-AF65-F5344CB8AC3E}">
        <p14:creationId xmlns:p14="http://schemas.microsoft.com/office/powerpoint/2010/main" val="23542375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B0D1F5-4E33-5548-B60F-3A6315F8410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630BDE-5AA4-1849-8900-A7B8640F51CC}"/>
              </a:ext>
            </a:extLst>
          </p:cNvPr>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B0CB0C-DFEC-774C-A222-E554FD61D2CC}"/>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06702E01-DEE1-4148-BCFE-F4D7C6E3B75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10E4B02-8E0A-EC48-B1B3-5C2547F4FE09}"/>
              </a:ext>
            </a:extLst>
          </p:cNvPr>
          <p:cNvSpPr>
            <a:spLocks noGrp="1"/>
          </p:cNvSpPr>
          <p:nvPr>
            <p:ph type="sldNum" sz="quarter" idx="12"/>
          </p:nvPr>
        </p:nvSpPr>
        <p:spPr/>
        <p:txBody>
          <a:bodyPr/>
          <a:lstStyle>
            <a:lvl1pPr>
              <a:defRPr/>
            </a:lvl1pPr>
          </a:lstStyle>
          <a:p>
            <a:pPr>
              <a:defRPr/>
            </a:pPr>
            <a:fld id="{1397B102-DE93-6344-8794-54F095E626A7}" type="slidenum">
              <a:rPr lang="en-US"/>
              <a:pPr>
                <a:defRPr/>
              </a:pPr>
              <a:t>‹#›</a:t>
            </a:fld>
            <a:endParaRPr lang="en-US"/>
          </a:p>
        </p:txBody>
      </p:sp>
    </p:spTree>
    <p:extLst>
      <p:ext uri="{BB962C8B-B14F-4D97-AF65-F5344CB8AC3E}">
        <p14:creationId xmlns:p14="http://schemas.microsoft.com/office/powerpoint/2010/main" val="242135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8847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b="1" i="0">
                <a:solidFill>
                  <a:srgbClr val="FF0000"/>
                </a:solidFill>
                <a:latin typeface="Calibri" pitchFamily="34" charset="0"/>
                <a:cs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extLst>
      <p:ext uri="{BB962C8B-B14F-4D97-AF65-F5344CB8AC3E}">
        <p14:creationId xmlns:p14="http://schemas.microsoft.com/office/powerpoint/2010/main" val="3858998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1DD08-A91D-F340-BE57-66A5CF41CBAC}"/>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72024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823112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15991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357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p>
        </p:txBody>
      </p:sp>
      <p:sp>
        <p:nvSpPr>
          <p:cNvPr id="3" name="Content Placeholder 2"/>
          <p:cNvSpPr>
            <a:spLocks noGrp="1"/>
          </p:cNvSpPr>
          <p:nvPr>
            <p:ph sz="half" idx="1"/>
          </p:nvPr>
        </p:nvSpPr>
        <p:spPr>
          <a:xfrm>
            <a:off x="638175" y="1362075"/>
            <a:ext cx="3871913" cy="49720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2488" y="1362075"/>
            <a:ext cx="3871912" cy="24098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2488" y="3924300"/>
            <a:ext cx="3871912" cy="24098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842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2F63E47-E0A2-3A4B-AB04-04CEE7B8E424}"/>
              </a:ext>
            </a:extLst>
          </p:cNvPr>
          <p:cNvSpPr>
            <a:spLocks noGrp="1" noChangeArrowheads="1"/>
          </p:cNvSpPr>
          <p:nvPr>
            <p:ph type="title"/>
          </p:nvPr>
        </p:nvSpPr>
        <p:spPr bwMode="auto">
          <a:xfrm>
            <a:off x="360363" y="188913"/>
            <a:ext cx="842327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8043D14F-13C2-5C45-B8E2-7F4AC9D5B85F}"/>
              </a:ext>
            </a:extLst>
          </p:cNvPr>
          <p:cNvSpPr>
            <a:spLocks noGrp="1" noChangeArrowheads="1"/>
          </p:cNvSpPr>
          <p:nvPr>
            <p:ph type="body" idx="1"/>
          </p:nvPr>
        </p:nvSpPr>
        <p:spPr bwMode="auto">
          <a:xfrm>
            <a:off x="360363" y="1034368"/>
            <a:ext cx="8386763" cy="5329014"/>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732B09C0-D40A-9140-874A-42860032D95F}"/>
              </a:ext>
            </a:extLst>
          </p:cNvPr>
          <p:cNvSpPr>
            <a:spLocks noChangeArrowheads="1"/>
          </p:cNvSpPr>
          <p:nvPr/>
        </p:nvSpPr>
        <p:spPr bwMode="auto">
          <a:xfrm>
            <a:off x="8747126" y="6489700"/>
            <a:ext cx="3667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chemeClr val="tx1"/>
                </a:solidFill>
                <a:latin typeface="Arial Narrow" panose="020B0604020202020204" pitchFamily="34" charset="0"/>
              </a:defRPr>
            </a:lvl1pPr>
            <a:lvl2pPr marL="742950" indent="-285750">
              <a:defRPr sz="2400" b="1">
                <a:solidFill>
                  <a:schemeClr val="tx1"/>
                </a:solidFill>
                <a:latin typeface="Arial Narrow" panose="020B0604020202020204" pitchFamily="34" charset="0"/>
              </a:defRPr>
            </a:lvl2pPr>
            <a:lvl3pPr marL="1143000" indent="-228600">
              <a:defRPr sz="2400" b="1">
                <a:solidFill>
                  <a:schemeClr val="tx1"/>
                </a:solidFill>
                <a:latin typeface="Arial Narrow" panose="020B0604020202020204" pitchFamily="34" charset="0"/>
              </a:defRPr>
            </a:lvl3pPr>
            <a:lvl4pPr marL="1600200" indent="-228600">
              <a:defRPr sz="2400" b="1">
                <a:solidFill>
                  <a:schemeClr val="tx1"/>
                </a:solidFill>
                <a:latin typeface="Arial Narrow" panose="020B0604020202020204" pitchFamily="34" charset="0"/>
              </a:defRPr>
            </a:lvl4pPr>
            <a:lvl5pPr marL="2057400" indent="-228600">
              <a:defRPr sz="2400" b="1">
                <a:solidFill>
                  <a:schemeClr val="tx1"/>
                </a:solidFill>
                <a:latin typeface="Arial Narrow" panose="020B0604020202020204" pitchFamily="34" charset="0"/>
              </a:defRPr>
            </a:lvl5pPr>
            <a:lvl6pPr marL="2514600" indent="-228600" eaLnBrk="0" fontAlgn="base" hangingPunct="0">
              <a:spcBef>
                <a:spcPct val="0"/>
              </a:spcBef>
              <a:spcAft>
                <a:spcPct val="0"/>
              </a:spcAft>
              <a:defRPr sz="2400" b="1">
                <a:solidFill>
                  <a:schemeClr val="tx1"/>
                </a:solidFill>
                <a:latin typeface="Arial Narrow" panose="020B0604020202020204" pitchFamily="34" charset="0"/>
              </a:defRPr>
            </a:lvl6pPr>
            <a:lvl7pPr marL="2971800" indent="-228600" eaLnBrk="0" fontAlgn="base" hangingPunct="0">
              <a:spcBef>
                <a:spcPct val="0"/>
              </a:spcBef>
              <a:spcAft>
                <a:spcPct val="0"/>
              </a:spcAft>
              <a:defRPr sz="2400" b="1">
                <a:solidFill>
                  <a:schemeClr val="tx1"/>
                </a:solidFill>
                <a:latin typeface="Arial Narrow" panose="020B0604020202020204" pitchFamily="34" charset="0"/>
              </a:defRPr>
            </a:lvl7pPr>
            <a:lvl8pPr marL="3429000" indent="-228600" eaLnBrk="0" fontAlgn="base" hangingPunct="0">
              <a:spcBef>
                <a:spcPct val="0"/>
              </a:spcBef>
              <a:spcAft>
                <a:spcPct val="0"/>
              </a:spcAft>
              <a:defRPr sz="2400" b="1">
                <a:solidFill>
                  <a:schemeClr val="tx1"/>
                </a:solidFill>
                <a:latin typeface="Arial Narrow" panose="020B0604020202020204" pitchFamily="34" charset="0"/>
              </a:defRPr>
            </a:lvl8pPr>
            <a:lvl9pPr marL="3886200" indent="-228600" eaLnBrk="0" fontAlgn="base" hangingPunct="0">
              <a:spcBef>
                <a:spcPct val="0"/>
              </a:spcBef>
              <a:spcAft>
                <a:spcPct val="0"/>
              </a:spcAft>
              <a:defRPr sz="2400" b="1">
                <a:solidFill>
                  <a:schemeClr val="tx1"/>
                </a:solidFill>
                <a:latin typeface="Arial Narrow" panose="020B0604020202020204" pitchFamily="34" charset="0"/>
              </a:defRPr>
            </a:lvl9pPr>
          </a:lstStyle>
          <a:p>
            <a:pPr>
              <a:defRPr/>
            </a:pPr>
            <a:fld id="{CBA2ACFD-63AF-8343-857A-FD91222F6CBF}" type="slidenum">
              <a:rPr lang="en-US" altLang="en-US" sz="1200">
                <a:solidFill>
                  <a:srgbClr val="898989"/>
                </a:solidFill>
                <a:latin typeface="Calibri" panose="020F0502020204030204" pitchFamily="34" charset="0"/>
                <a:ea typeface="Calibri" panose="020F0502020204030204" pitchFamily="34" charset="0"/>
                <a:cs typeface="Calibri" panose="020F0502020204030204" pitchFamily="34" charset="0"/>
              </a:rPr>
              <a:pPr>
                <a:defRPr/>
              </a:pPr>
              <a:t>‹#›</a:t>
            </a:fld>
            <a:endParaRPr lang="en-US" altLang="en-US" sz="1200" dirty="0">
              <a:solidFill>
                <a:srgbClr val="898989"/>
              </a:solidFill>
              <a:latin typeface="Calibri" panose="020F0502020204030204" pitchFamily="34" charset="0"/>
              <a:ea typeface="Calibri" panose="020F0502020204030204" pitchFamily="34" charset="0"/>
              <a:cs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93" r:id="rId12"/>
    <p:sldLayoutId id="2147483694" r:id="rId13"/>
  </p:sldLayoutIdLst>
  <p:hf sldNum="0" hdr="0" ftr="0" dt="0"/>
  <p:txStyles>
    <p:titleStyle>
      <a:lvl1pPr marL="119063" indent="-119063" algn="ctr" rtl="0" eaLnBrk="1" fontAlgn="base" hangingPunct="1">
        <a:spcBef>
          <a:spcPct val="0"/>
        </a:spcBef>
        <a:spcAft>
          <a:spcPct val="0"/>
        </a:spcAft>
        <a:defRPr sz="3200">
          <a:solidFill>
            <a:srgbClr val="FF0000"/>
          </a:solidFill>
          <a:latin typeface="Calibri" pitchFamily="34" charset="0"/>
          <a:ea typeface="Calibri" panose="020F0502020204030204" pitchFamily="34" charset="0"/>
          <a:cs typeface="Calibri" panose="020F0502020204030204" pitchFamily="34" charset="0"/>
        </a:defRPr>
      </a:lvl1pPr>
      <a:lvl2pPr marL="119063" indent="-119063" algn="ctr" rtl="0" eaLnBrk="1" fontAlgn="base" hangingPunct="1">
        <a:spcBef>
          <a:spcPct val="0"/>
        </a:spcBef>
        <a:spcAft>
          <a:spcPct val="0"/>
        </a:spcAft>
        <a:defRPr sz="3600">
          <a:solidFill>
            <a:srgbClr val="0070C0"/>
          </a:solidFill>
          <a:latin typeface="Calibri" panose="020F0502020204030204" pitchFamily="34" charset="0"/>
          <a:ea typeface="Calibri" panose="020F0502020204030204" pitchFamily="34" charset="0"/>
          <a:cs typeface="Calibri" panose="020F0502020204030204" pitchFamily="34" charset="0"/>
        </a:defRPr>
      </a:lvl2pPr>
      <a:lvl3pPr marL="119063" indent="-119063" algn="ctr" rtl="0" eaLnBrk="1" fontAlgn="base" hangingPunct="1">
        <a:spcBef>
          <a:spcPct val="0"/>
        </a:spcBef>
        <a:spcAft>
          <a:spcPct val="0"/>
        </a:spcAft>
        <a:defRPr sz="3600">
          <a:solidFill>
            <a:srgbClr val="0070C0"/>
          </a:solidFill>
          <a:latin typeface="Calibri" panose="020F0502020204030204" pitchFamily="34" charset="0"/>
          <a:ea typeface="Calibri" panose="020F0502020204030204" pitchFamily="34" charset="0"/>
          <a:cs typeface="Calibri" panose="020F0502020204030204" pitchFamily="34" charset="0"/>
        </a:defRPr>
      </a:lvl3pPr>
      <a:lvl4pPr marL="119063" indent="-119063" algn="ctr" rtl="0" eaLnBrk="1" fontAlgn="base" hangingPunct="1">
        <a:spcBef>
          <a:spcPct val="0"/>
        </a:spcBef>
        <a:spcAft>
          <a:spcPct val="0"/>
        </a:spcAft>
        <a:defRPr sz="3600">
          <a:solidFill>
            <a:srgbClr val="0070C0"/>
          </a:solidFill>
          <a:latin typeface="Calibri" panose="020F0502020204030204" pitchFamily="34" charset="0"/>
          <a:ea typeface="Calibri" panose="020F0502020204030204" pitchFamily="34" charset="0"/>
          <a:cs typeface="Calibri" panose="020F0502020204030204" pitchFamily="34" charset="0"/>
        </a:defRPr>
      </a:lvl4pPr>
      <a:lvl5pPr marL="119063" indent="-119063" algn="ctr" rtl="0" eaLnBrk="1" fontAlgn="base" hangingPunct="1">
        <a:spcBef>
          <a:spcPct val="0"/>
        </a:spcBef>
        <a:spcAft>
          <a:spcPct val="0"/>
        </a:spcAft>
        <a:defRPr sz="3600">
          <a:solidFill>
            <a:srgbClr val="0070C0"/>
          </a:solidFill>
          <a:latin typeface="Calibri" panose="020F0502020204030204" pitchFamily="34" charset="0"/>
          <a:ea typeface="Calibri" panose="020F0502020204030204" pitchFamily="34" charset="0"/>
          <a:cs typeface="Calibri" panose="020F0502020204030204"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F06E07"/>
        </a:buClr>
        <a:buSzPct val="60000"/>
        <a:buFont typeface="Wingdings 2" pitchFamily="2" charset="2"/>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baseline="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rtl="0" eaLnBrk="1" fontAlgn="base" hangingPunct="1">
        <a:spcBef>
          <a:spcPct val="20000"/>
        </a:spcBef>
        <a:spcAft>
          <a:spcPct val="0"/>
        </a:spcAft>
        <a:buClr>
          <a:srgbClr val="0070C0"/>
        </a:buClr>
        <a:buSzPct val="80000"/>
        <a:buFont typeface="Wingdings" pitchFamily="2" charset="2"/>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EDD680B8-A515-4945-A5F5-45C68C890B76}"/>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E396017F-A8DC-2E44-9077-E911E623790D}"/>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F8C021C1-E507-A943-B791-6BF9469BC2C8}"/>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844EDE54-8E2C-874D-892A-E2642BFEAD45}"/>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0CD1BDB9-DFC6-FB49-814A-B5943A238CC0}"/>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9DE8750-D7AF-1C4A-A5A0-85F7F49622F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6.emf"/><Relationship Id="rId18" Type="http://schemas.openxmlformats.org/officeDocument/2006/relationships/oleObject" Target="../embeddings/oleObject8.bin"/><Relationship Id="rId3" Type="http://schemas.openxmlformats.org/officeDocument/2006/relationships/notesSlide" Target="../notesSlides/notesSlide8.xml"/><Relationship Id="rId21" Type="http://schemas.openxmlformats.org/officeDocument/2006/relationships/image" Target="../media/image20.emf"/><Relationship Id="rId7" Type="http://schemas.openxmlformats.org/officeDocument/2006/relationships/image" Target="../media/image13.emf"/><Relationship Id="rId12" Type="http://schemas.openxmlformats.org/officeDocument/2006/relationships/oleObject" Target="../embeddings/oleObject5.bin"/><Relationship Id="rId17" Type="http://schemas.openxmlformats.org/officeDocument/2006/relationships/image" Target="../media/image18.emf"/><Relationship Id="rId2" Type="http://schemas.openxmlformats.org/officeDocument/2006/relationships/slideLayout" Target="../slideLayouts/slideLayout2.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5.emf"/><Relationship Id="rId5" Type="http://schemas.openxmlformats.org/officeDocument/2006/relationships/image" Target="../media/image12.emf"/><Relationship Id="rId15" Type="http://schemas.openxmlformats.org/officeDocument/2006/relationships/image" Target="../media/image17.emf"/><Relationship Id="rId10" Type="http://schemas.openxmlformats.org/officeDocument/2006/relationships/oleObject" Target="../embeddings/oleObject4.bin"/><Relationship Id="rId19" Type="http://schemas.openxmlformats.org/officeDocument/2006/relationships/image" Target="../media/image19.emf"/><Relationship Id="rId4" Type="http://schemas.openxmlformats.org/officeDocument/2006/relationships/oleObject" Target="../embeddings/oleObject1.bin"/><Relationship Id="rId9" Type="http://schemas.openxmlformats.org/officeDocument/2006/relationships/image" Target="../media/image14.emf"/><Relationship Id="rId1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26.emf"/><Relationship Id="rId18" Type="http://schemas.openxmlformats.org/officeDocument/2006/relationships/oleObject" Target="../embeddings/oleObject17.bin"/><Relationship Id="rId3" Type="http://schemas.openxmlformats.org/officeDocument/2006/relationships/notesSlide" Target="../notesSlides/notesSlide10.xml"/><Relationship Id="rId21" Type="http://schemas.openxmlformats.org/officeDocument/2006/relationships/image" Target="../media/image30.emf"/><Relationship Id="rId7" Type="http://schemas.openxmlformats.org/officeDocument/2006/relationships/image" Target="../media/image23.emf"/><Relationship Id="rId12" Type="http://schemas.openxmlformats.org/officeDocument/2006/relationships/oleObject" Target="../embeddings/oleObject14.bin"/><Relationship Id="rId17" Type="http://schemas.openxmlformats.org/officeDocument/2006/relationships/image" Target="../media/image28.emf"/><Relationship Id="rId2" Type="http://schemas.openxmlformats.org/officeDocument/2006/relationships/slideLayout" Target="../slideLayouts/slideLayout2.xml"/><Relationship Id="rId16" Type="http://schemas.openxmlformats.org/officeDocument/2006/relationships/oleObject" Target="../embeddings/oleObject16.bin"/><Relationship Id="rId20" Type="http://schemas.openxmlformats.org/officeDocument/2006/relationships/oleObject" Target="../embeddings/oleObject18.bin"/><Relationship Id="rId1" Type="http://schemas.openxmlformats.org/officeDocument/2006/relationships/vmlDrawing" Target="../drawings/vmlDrawing2.vml"/><Relationship Id="rId6" Type="http://schemas.openxmlformats.org/officeDocument/2006/relationships/oleObject" Target="../embeddings/oleObject11.bin"/><Relationship Id="rId11" Type="http://schemas.openxmlformats.org/officeDocument/2006/relationships/image" Target="../media/image25.emf"/><Relationship Id="rId5" Type="http://schemas.openxmlformats.org/officeDocument/2006/relationships/image" Target="../media/image22.emf"/><Relationship Id="rId15" Type="http://schemas.openxmlformats.org/officeDocument/2006/relationships/image" Target="../media/image27.emf"/><Relationship Id="rId10" Type="http://schemas.openxmlformats.org/officeDocument/2006/relationships/oleObject" Target="../embeddings/oleObject13.bin"/><Relationship Id="rId19" Type="http://schemas.openxmlformats.org/officeDocument/2006/relationships/image" Target="../media/image29.emf"/><Relationship Id="rId4" Type="http://schemas.openxmlformats.org/officeDocument/2006/relationships/oleObject" Target="../embeddings/oleObject10.bin"/><Relationship Id="rId9" Type="http://schemas.openxmlformats.org/officeDocument/2006/relationships/image" Target="../media/image24.emf"/><Relationship Id="rId14" Type="http://schemas.openxmlformats.org/officeDocument/2006/relationships/oleObject" Target="../embeddings/oleObject1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youtube.com/watch?v=iE_AbM8ZykI"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6.tiff"/><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2">
            <a:extLst>
              <a:ext uri="{FF2B5EF4-FFF2-40B4-BE49-F238E27FC236}">
                <a16:creationId xmlns:a16="http://schemas.microsoft.com/office/drawing/2014/main" id="{F8B1FADD-336E-3942-9E1E-6259D3742A45}"/>
              </a:ext>
            </a:extLst>
          </p:cNvPr>
          <p:cNvSpPr>
            <a:spLocks noGrp="1" noChangeArrowheads="1"/>
          </p:cNvSpPr>
          <p:nvPr>
            <p:ph type="ctrTitle"/>
          </p:nvPr>
        </p:nvSpPr>
        <p:spPr>
          <a:xfrm>
            <a:off x="755576" y="1772816"/>
            <a:ext cx="7772400" cy="1470025"/>
          </a:xfrm>
        </p:spPr>
        <p:txBody>
          <a:bodyPr/>
          <a:lstStyle/>
          <a:p>
            <a:pPr marL="0" indent="0" algn="l"/>
            <a:r>
              <a:rPr lang="en-US" altLang="en-US" sz="3000" dirty="0">
                <a:solidFill>
                  <a:schemeClr val="tx1"/>
                </a:solidFill>
              </a:rPr>
              <a:t>CS212 Lecture: </a:t>
            </a:r>
            <a:r>
              <a:rPr lang="en-US" altLang="en-US" sz="3000" dirty="0"/>
              <a:t>The Ethernet </a:t>
            </a:r>
          </a:p>
        </p:txBody>
      </p:sp>
      <p:sp>
        <p:nvSpPr>
          <p:cNvPr id="5122" name="Subtitle 2">
            <a:extLst>
              <a:ext uri="{FF2B5EF4-FFF2-40B4-BE49-F238E27FC236}">
                <a16:creationId xmlns:a16="http://schemas.microsoft.com/office/drawing/2014/main" id="{EAD7D7ED-FF36-344E-9476-A56AA17B7A3F}"/>
              </a:ext>
            </a:extLst>
          </p:cNvPr>
          <p:cNvSpPr>
            <a:spLocks noGrp="1" noChangeArrowheads="1"/>
          </p:cNvSpPr>
          <p:nvPr>
            <p:ph type="subTitle" idx="1"/>
          </p:nvPr>
        </p:nvSpPr>
        <p:spPr>
          <a:xfrm>
            <a:off x="594290" y="4869160"/>
            <a:ext cx="7677492" cy="1752600"/>
          </a:xfrm>
        </p:spPr>
        <p:txBody>
          <a:bodyPr/>
          <a:lstStyle/>
          <a:p>
            <a:pPr algn="r"/>
            <a:r>
              <a:rPr lang="en-US" altLang="en-US" b="1" dirty="0"/>
              <a:t>Ravi Mittal</a:t>
            </a:r>
          </a:p>
          <a:p>
            <a:pPr algn="r"/>
            <a:r>
              <a:rPr lang="en-US" altLang="en-US" dirty="0" err="1"/>
              <a:t>ravi.mittal@iitgoa.ac.in</a:t>
            </a:r>
            <a:endParaRPr lang="en-US" altLang="en-US" dirty="0"/>
          </a:p>
          <a:p>
            <a:pPr algn="r"/>
            <a:r>
              <a:rPr lang="en-US" altLang="en-US" dirty="0"/>
              <a:t>Indian Institute of Technology, Goa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en-US" dirty="0">
                <a:latin typeface="+mn-lt"/>
              </a:rPr>
              <a:t>Ethernet frame structure (more)</a:t>
            </a:r>
          </a:p>
        </p:txBody>
      </p:sp>
      <p:grpSp>
        <p:nvGrpSpPr>
          <p:cNvPr id="65" name="Group 51">
            <a:extLst>
              <a:ext uri="{FF2B5EF4-FFF2-40B4-BE49-F238E27FC236}">
                <a16:creationId xmlns:a16="http://schemas.microsoft.com/office/drawing/2014/main" id="{994C70D6-C6AB-E54E-8D0F-FF67C69F8D38}"/>
              </a:ext>
            </a:extLst>
          </p:cNvPr>
          <p:cNvGrpSpPr>
            <a:grpSpLocks/>
          </p:cNvGrpSpPr>
          <p:nvPr/>
        </p:nvGrpSpPr>
        <p:grpSpPr bwMode="auto">
          <a:xfrm>
            <a:off x="1619672" y="1124744"/>
            <a:ext cx="5900834" cy="828304"/>
            <a:chOff x="940711" y="4902593"/>
            <a:chExt cx="6291001" cy="992895"/>
          </a:xfrm>
        </p:grpSpPr>
        <p:sp>
          <p:nvSpPr>
            <p:cNvPr id="66" name="Line 10">
              <a:extLst>
                <a:ext uri="{FF2B5EF4-FFF2-40B4-BE49-F238E27FC236}">
                  <a16:creationId xmlns:a16="http://schemas.microsoft.com/office/drawing/2014/main" id="{1608A646-C375-F246-B6A1-8B07BEE7EECD}"/>
                </a:ext>
              </a:extLst>
            </p:cNvPr>
            <p:cNvSpPr>
              <a:spLocks noChangeShapeType="1"/>
            </p:cNvSpPr>
            <p:nvPr/>
          </p:nvSpPr>
          <p:spPr bwMode="auto">
            <a:xfrm>
              <a:off x="3570934" y="5199463"/>
              <a:ext cx="0" cy="20464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1500" dirty="0"/>
            </a:p>
          </p:txBody>
        </p:sp>
        <p:sp>
          <p:nvSpPr>
            <p:cNvPr id="67" name="Rectangle 1">
              <a:extLst>
                <a:ext uri="{FF2B5EF4-FFF2-40B4-BE49-F238E27FC236}">
                  <a16:creationId xmlns:a16="http://schemas.microsoft.com/office/drawing/2014/main" id="{122AD258-BA7C-5743-BDF1-579DC5FE4C4B}"/>
                </a:ext>
              </a:extLst>
            </p:cNvPr>
            <p:cNvSpPr>
              <a:spLocks noChangeArrowheads="1"/>
            </p:cNvSpPr>
            <p:nvPr/>
          </p:nvSpPr>
          <p:spPr bwMode="auto">
            <a:xfrm>
              <a:off x="976959" y="5272489"/>
              <a:ext cx="6254753" cy="547846"/>
            </a:xfrm>
            <a:prstGeom prst="rect">
              <a:avLst/>
            </a:prstGeom>
            <a:solidFill>
              <a:srgbClr val="00B050"/>
            </a:solidFill>
            <a:ln w="9525">
              <a:solidFill>
                <a:schemeClr val="bg1"/>
              </a:solidFill>
              <a:round/>
              <a:headEnd/>
              <a:tailEnd/>
            </a:ln>
            <a:effectLst>
              <a:outerShdw blurRad="50800" dist="38100" dir="18900000" algn="bl" rotWithShape="0">
                <a:prstClr val="black">
                  <a:alpha val="40000"/>
                </a:prstClr>
              </a:outerShdw>
            </a:effectLst>
          </p:spPr>
          <p:txBody>
            <a:bodyPr wrap="none"/>
            <a:lstStyle/>
            <a:p>
              <a:endParaRPr lang="en-US" sz="1500" dirty="0"/>
            </a:p>
          </p:txBody>
        </p:sp>
        <p:cxnSp>
          <p:nvCxnSpPr>
            <p:cNvPr id="68" name="Straight Connector 3">
              <a:extLst>
                <a:ext uri="{FF2B5EF4-FFF2-40B4-BE49-F238E27FC236}">
                  <a16:creationId xmlns:a16="http://schemas.microsoft.com/office/drawing/2014/main" id="{389D496F-CC2B-3A43-95D1-ABF0C03ECFBB}"/>
                </a:ext>
              </a:extLst>
            </p:cNvPr>
            <p:cNvCxnSpPr>
              <a:cxnSpLocks noChangeShapeType="1"/>
            </p:cNvCxnSpPr>
            <p:nvPr/>
          </p:nvCxnSpPr>
          <p:spPr bwMode="auto">
            <a:xfrm>
              <a:off x="1970955" y="5262636"/>
              <a:ext cx="0" cy="550375"/>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9" name="Straight Connector 32">
              <a:extLst>
                <a:ext uri="{FF2B5EF4-FFF2-40B4-BE49-F238E27FC236}">
                  <a16:creationId xmlns:a16="http://schemas.microsoft.com/office/drawing/2014/main" id="{F87D7576-1243-F94E-ADCF-31C735652646}"/>
                </a:ext>
              </a:extLst>
            </p:cNvPr>
            <p:cNvCxnSpPr>
              <a:cxnSpLocks noChangeShapeType="1"/>
            </p:cNvCxnSpPr>
            <p:nvPr/>
          </p:nvCxnSpPr>
          <p:spPr bwMode="auto">
            <a:xfrm>
              <a:off x="2701175" y="5265808"/>
              <a:ext cx="0" cy="583683"/>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0" name="Straight Connector 33">
              <a:extLst>
                <a:ext uri="{FF2B5EF4-FFF2-40B4-BE49-F238E27FC236}">
                  <a16:creationId xmlns:a16="http://schemas.microsoft.com/office/drawing/2014/main" id="{14FE0A1A-93B7-6346-BDD3-6DC30F917A24}"/>
                </a:ext>
              </a:extLst>
            </p:cNvPr>
            <p:cNvCxnSpPr>
              <a:cxnSpLocks noChangeShapeType="1"/>
            </p:cNvCxnSpPr>
            <p:nvPr/>
          </p:nvCxnSpPr>
          <p:spPr bwMode="auto">
            <a:xfrm>
              <a:off x="3429808" y="5270567"/>
              <a:ext cx="0" cy="548789"/>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1" name="Straight Connector 34">
              <a:extLst>
                <a:ext uri="{FF2B5EF4-FFF2-40B4-BE49-F238E27FC236}">
                  <a16:creationId xmlns:a16="http://schemas.microsoft.com/office/drawing/2014/main" id="{66187199-26A8-6B43-9A30-9F6334B2BD4C}"/>
                </a:ext>
              </a:extLst>
            </p:cNvPr>
            <p:cNvCxnSpPr>
              <a:cxnSpLocks noChangeShapeType="1"/>
            </p:cNvCxnSpPr>
            <p:nvPr/>
          </p:nvCxnSpPr>
          <p:spPr bwMode="auto">
            <a:xfrm>
              <a:off x="3683797" y="5265808"/>
              <a:ext cx="0" cy="580510"/>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2" name="Straight Connector 35">
              <a:extLst>
                <a:ext uri="{FF2B5EF4-FFF2-40B4-BE49-F238E27FC236}">
                  <a16:creationId xmlns:a16="http://schemas.microsoft.com/office/drawing/2014/main" id="{0A42998D-88F0-C542-80A5-78C2C193217E}"/>
                </a:ext>
              </a:extLst>
            </p:cNvPr>
            <p:cNvCxnSpPr>
              <a:cxnSpLocks noChangeShapeType="1"/>
            </p:cNvCxnSpPr>
            <p:nvPr/>
          </p:nvCxnSpPr>
          <p:spPr bwMode="auto">
            <a:xfrm>
              <a:off x="5650628" y="5272152"/>
              <a:ext cx="0" cy="623336"/>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3" name="TextBox 5">
              <a:extLst>
                <a:ext uri="{FF2B5EF4-FFF2-40B4-BE49-F238E27FC236}">
                  <a16:creationId xmlns:a16="http://schemas.microsoft.com/office/drawing/2014/main" id="{D8C6AB0E-F540-8A4E-8BBA-EB58089CD6FD}"/>
                </a:ext>
              </a:extLst>
            </p:cNvPr>
            <p:cNvSpPr txBox="1">
              <a:spLocks noChangeArrowheads="1"/>
            </p:cNvSpPr>
            <p:nvPr/>
          </p:nvSpPr>
          <p:spPr bwMode="auto">
            <a:xfrm>
              <a:off x="1927354" y="5375237"/>
              <a:ext cx="844810" cy="4014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900"/>
                </a:lnSpc>
              </a:pPr>
              <a:r>
                <a:rPr lang="en-US" sz="1200" dirty="0">
                  <a:solidFill>
                    <a:schemeClr val="bg1"/>
                  </a:solidFill>
                  <a:latin typeface="+mn-lt"/>
                  <a:cs typeface="Arial" charset="0"/>
                </a:rPr>
                <a:t>dest.</a:t>
              </a:r>
            </a:p>
            <a:p>
              <a:pPr algn="ctr">
                <a:lnSpc>
                  <a:spcPts val="900"/>
                </a:lnSpc>
              </a:pPr>
              <a:r>
                <a:rPr lang="en-US" sz="1200" dirty="0">
                  <a:solidFill>
                    <a:schemeClr val="bg1"/>
                  </a:solidFill>
                  <a:latin typeface="+mn-lt"/>
                  <a:cs typeface="Arial" charset="0"/>
                </a:rPr>
                <a:t>address</a:t>
              </a:r>
            </a:p>
          </p:txBody>
        </p:sp>
        <p:sp>
          <p:nvSpPr>
            <p:cNvPr id="76" name="TextBox 37">
              <a:extLst>
                <a:ext uri="{FF2B5EF4-FFF2-40B4-BE49-F238E27FC236}">
                  <a16:creationId xmlns:a16="http://schemas.microsoft.com/office/drawing/2014/main" id="{03FFAEAD-5C41-4246-B3E9-7B76999E94B4}"/>
                </a:ext>
              </a:extLst>
            </p:cNvPr>
            <p:cNvSpPr txBox="1">
              <a:spLocks noChangeArrowheads="1"/>
            </p:cNvSpPr>
            <p:nvPr/>
          </p:nvSpPr>
          <p:spPr bwMode="auto">
            <a:xfrm>
              <a:off x="2652391" y="5379038"/>
              <a:ext cx="844810" cy="4014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900"/>
                </a:lnSpc>
              </a:pPr>
              <a:r>
                <a:rPr lang="en-US" sz="1200" dirty="0">
                  <a:solidFill>
                    <a:schemeClr val="bg1"/>
                  </a:solidFill>
                  <a:latin typeface="+mn-lt"/>
                  <a:cs typeface="Arial" charset="0"/>
                </a:rPr>
                <a:t>source</a:t>
              </a:r>
            </a:p>
            <a:p>
              <a:pPr algn="ctr">
                <a:lnSpc>
                  <a:spcPts val="900"/>
                </a:lnSpc>
              </a:pPr>
              <a:r>
                <a:rPr lang="en-US" sz="1200" dirty="0">
                  <a:solidFill>
                    <a:schemeClr val="bg1"/>
                  </a:solidFill>
                  <a:latin typeface="+mn-lt"/>
                  <a:cs typeface="Arial" charset="0"/>
                </a:rPr>
                <a:t>address</a:t>
              </a:r>
            </a:p>
          </p:txBody>
        </p:sp>
        <p:sp>
          <p:nvSpPr>
            <p:cNvPr id="77" name="TextBox 38">
              <a:extLst>
                <a:ext uri="{FF2B5EF4-FFF2-40B4-BE49-F238E27FC236}">
                  <a16:creationId xmlns:a16="http://schemas.microsoft.com/office/drawing/2014/main" id="{4CBFC6F3-AE10-314B-B936-C5F4A8AE62C2}"/>
                </a:ext>
              </a:extLst>
            </p:cNvPr>
            <p:cNvSpPr txBox="1">
              <a:spLocks noChangeArrowheads="1"/>
            </p:cNvSpPr>
            <p:nvPr/>
          </p:nvSpPr>
          <p:spPr bwMode="auto">
            <a:xfrm>
              <a:off x="3969632" y="5447787"/>
              <a:ext cx="1377407" cy="2692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900"/>
                </a:lnSpc>
              </a:pPr>
              <a:r>
                <a:rPr lang="en-US" sz="1350" dirty="0">
                  <a:solidFill>
                    <a:schemeClr val="bg1"/>
                  </a:solidFill>
                  <a:latin typeface="+mn-lt"/>
                  <a:cs typeface="Arial" charset="0"/>
                </a:rPr>
                <a:t>data (payload)</a:t>
              </a:r>
            </a:p>
          </p:txBody>
        </p:sp>
        <p:sp>
          <p:nvSpPr>
            <p:cNvPr id="78" name="TextBox 39">
              <a:extLst>
                <a:ext uri="{FF2B5EF4-FFF2-40B4-BE49-F238E27FC236}">
                  <a16:creationId xmlns:a16="http://schemas.microsoft.com/office/drawing/2014/main" id="{48BAC0FD-0D2D-7649-9DEF-4A90342AC0AF}"/>
                </a:ext>
              </a:extLst>
            </p:cNvPr>
            <p:cNvSpPr txBox="1">
              <a:spLocks noChangeArrowheads="1"/>
            </p:cNvSpPr>
            <p:nvPr/>
          </p:nvSpPr>
          <p:spPr bwMode="auto">
            <a:xfrm>
              <a:off x="5941065" y="5431291"/>
              <a:ext cx="855572" cy="2692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900"/>
                </a:lnSpc>
              </a:pPr>
              <a:r>
                <a:rPr lang="en-US" sz="1350" dirty="0">
                  <a:solidFill>
                    <a:schemeClr val="bg1"/>
                  </a:solidFill>
                  <a:latin typeface="+mn-lt"/>
                  <a:cs typeface="Arial" charset="0"/>
                </a:rPr>
                <a:t>CRC</a:t>
              </a:r>
            </a:p>
          </p:txBody>
        </p:sp>
        <p:sp>
          <p:nvSpPr>
            <p:cNvPr id="79" name="TextBox 40">
              <a:extLst>
                <a:ext uri="{FF2B5EF4-FFF2-40B4-BE49-F238E27FC236}">
                  <a16:creationId xmlns:a16="http://schemas.microsoft.com/office/drawing/2014/main" id="{BDA70AA3-D12B-1944-AB73-0E0BABDA7EE8}"/>
                </a:ext>
              </a:extLst>
            </p:cNvPr>
            <p:cNvSpPr txBox="1">
              <a:spLocks noChangeArrowheads="1"/>
            </p:cNvSpPr>
            <p:nvPr/>
          </p:nvSpPr>
          <p:spPr bwMode="auto">
            <a:xfrm>
              <a:off x="940711" y="5468237"/>
              <a:ext cx="1070128" cy="2692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900"/>
                </a:lnSpc>
              </a:pPr>
              <a:r>
                <a:rPr lang="en-US" sz="1350" dirty="0">
                  <a:solidFill>
                    <a:schemeClr val="bg1"/>
                  </a:solidFill>
                  <a:latin typeface="+mn-lt"/>
                  <a:cs typeface="Arial" charset="0"/>
                </a:rPr>
                <a:t>preamble</a:t>
              </a:r>
            </a:p>
          </p:txBody>
        </p:sp>
        <p:sp>
          <p:nvSpPr>
            <p:cNvPr id="88" name="Text Box 9">
              <a:extLst>
                <a:ext uri="{FF2B5EF4-FFF2-40B4-BE49-F238E27FC236}">
                  <a16:creationId xmlns:a16="http://schemas.microsoft.com/office/drawing/2014/main" id="{B8872802-E974-8E40-A27B-DFD5D80F231E}"/>
                </a:ext>
              </a:extLst>
            </p:cNvPr>
            <p:cNvSpPr txBox="1">
              <a:spLocks noChangeArrowheads="1"/>
            </p:cNvSpPr>
            <p:nvPr/>
          </p:nvSpPr>
          <p:spPr bwMode="auto">
            <a:xfrm>
              <a:off x="3321504" y="4902593"/>
              <a:ext cx="770260" cy="3597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1350" dirty="0">
                  <a:solidFill>
                    <a:srgbClr val="000000"/>
                  </a:solidFill>
                  <a:latin typeface="+mn-lt"/>
                </a:rPr>
                <a:t>type</a:t>
              </a:r>
            </a:p>
          </p:txBody>
        </p:sp>
      </p:grpSp>
      <p:sp>
        <p:nvSpPr>
          <p:cNvPr id="19" name="Rectangle 3">
            <a:extLst>
              <a:ext uri="{FF2B5EF4-FFF2-40B4-BE49-F238E27FC236}">
                <a16:creationId xmlns:a16="http://schemas.microsoft.com/office/drawing/2014/main" id="{52EC9379-8CF4-B845-BC28-25B206CCAE0F}"/>
              </a:ext>
            </a:extLst>
          </p:cNvPr>
          <p:cNvSpPr txBox="1">
            <a:spLocks noChangeArrowheads="1"/>
          </p:cNvSpPr>
          <p:nvPr/>
        </p:nvSpPr>
        <p:spPr>
          <a:xfrm>
            <a:off x="614768" y="2368692"/>
            <a:ext cx="8455038" cy="3868620"/>
          </a:xfrm>
          <a:prstGeom prst="rect">
            <a:avLst/>
          </a:prstGeom>
          <a:noFill/>
          <a:ln>
            <a:noFill/>
          </a:ln>
        </p:spPr>
        <p:txBody>
          <a:bodyPr vert="horz" wrap="square" lIns="91440" tIns="45720" rIns="91440" bIns="45720" numCol="1" anchor="t" anchorCtr="0" compatLnSpc="1">
            <a:prstTxWarp prst="textNoShape">
              <a:avLst/>
            </a:prstTxWarp>
          </a:bodyPr>
          <a:lstStyle>
            <a:lvl1pPr marL="342900" indent="-342900" eaLnBrk="1" hangingPunct="1">
              <a:spcBef>
                <a:spcPct val="20000"/>
              </a:spcBef>
              <a:buClr>
                <a:srgbClr val="F06E07"/>
              </a:buClr>
              <a:buSzPct val="60000"/>
              <a:buFont typeface="Wingdings 2" pitchFamily="2" charset="2"/>
              <a:buChar char="¢"/>
              <a:defRPr b="0" i="0">
                <a:latin typeface="Calibri" panose="020F0502020204030204" pitchFamily="34" charset="0"/>
                <a:ea typeface="Calibri" panose="020F0502020204030204" pitchFamily="34" charset="0"/>
                <a:cs typeface="Calibri" panose="020F0502020204030204" pitchFamily="34" charset="0"/>
              </a:defRPr>
            </a:lvl1pPr>
            <a:lvl2pPr marL="742950" indent="-285750" eaLnBrk="1" hangingPunct="1">
              <a:spcBef>
                <a:spcPct val="20000"/>
              </a:spcBef>
              <a:buClr>
                <a:srgbClr val="990000"/>
              </a:buClr>
              <a:buSzPct val="110000"/>
              <a:buFont typeface="Wingdings" pitchFamily="2" charset="2"/>
              <a:buChar char="§"/>
              <a:defRPr sz="2000" b="0" i="0" baseline="0">
                <a:latin typeface="Calibri" panose="020F0502020204030204" pitchFamily="34" charset="0"/>
                <a:ea typeface="Calibri" panose="020F0502020204030204" pitchFamily="34" charset="0"/>
                <a:cs typeface="Calibri" panose="020F0502020204030204" pitchFamily="34" charset="0"/>
              </a:defRPr>
            </a:lvl2pPr>
            <a:lvl3pPr marL="1143000" indent="-228600" eaLnBrk="1" hangingPunct="1">
              <a:spcBef>
                <a:spcPct val="20000"/>
              </a:spcBef>
              <a:buClr>
                <a:srgbClr val="0070C0"/>
              </a:buClr>
              <a:buSzPct val="80000"/>
              <a:buFont typeface="Wingdings" pitchFamily="2" charset="2"/>
              <a:buChar char="§"/>
              <a:defRPr sz="2000" b="0" i="0">
                <a:latin typeface="Calibri" panose="020F0502020204030204" pitchFamily="34" charset="0"/>
                <a:ea typeface="Calibri" panose="020F0502020204030204" pitchFamily="34" charset="0"/>
                <a:cs typeface="Calibri" panose="020F0502020204030204" pitchFamily="34" charset="0"/>
              </a:defRPr>
            </a:lvl3pPr>
            <a:lvl4pPr marL="1600200" indent="-228600" eaLnBrk="1" hangingPunct="1">
              <a:spcBef>
                <a:spcPct val="20000"/>
              </a:spcBef>
              <a:buChar char="–"/>
              <a:defRPr sz="2000" b="0" i="0">
                <a:latin typeface="Calibri" panose="020F0502020204030204" pitchFamily="34" charset="0"/>
                <a:ea typeface="Calibri" panose="020F0502020204030204" pitchFamily="34" charset="0"/>
                <a:cs typeface="Calibri" panose="020F0502020204030204" pitchFamily="34" charset="0"/>
              </a:defRPr>
            </a:lvl4pPr>
            <a:lvl5pPr marL="2057400" indent="-228600" eaLnBrk="1" hangingPunct="1">
              <a:spcBef>
                <a:spcPct val="20000"/>
              </a:spcBef>
              <a:buChar char="»"/>
              <a:defRPr sz="2000" b="0" i="0">
                <a:latin typeface="Calibri" panose="020F0502020204030204" pitchFamily="34" charset="0"/>
                <a:ea typeface="Calibri" panose="020F0502020204030204" pitchFamily="34" charset="0"/>
                <a:cs typeface="Calibri" panose="020F0502020204030204" pitchFamily="34" charset="0"/>
              </a:defRPr>
            </a:lvl5pPr>
            <a:lvl6pPr marL="2514600" indent="-228600" fontAlgn="base">
              <a:spcBef>
                <a:spcPct val="20000"/>
              </a:spcBef>
              <a:spcAft>
                <a:spcPct val="0"/>
              </a:spcAft>
              <a:buChar char="»"/>
              <a:defRPr sz="2000">
                <a:latin typeface="Arial" charset="0"/>
              </a:defRPr>
            </a:lvl6pPr>
            <a:lvl7pPr marL="2971800" indent="-228600" fontAlgn="base">
              <a:spcBef>
                <a:spcPct val="20000"/>
              </a:spcBef>
              <a:spcAft>
                <a:spcPct val="0"/>
              </a:spcAft>
              <a:buChar char="»"/>
              <a:defRPr sz="2000">
                <a:latin typeface="Arial" charset="0"/>
              </a:defRPr>
            </a:lvl7pPr>
            <a:lvl8pPr marL="3429000" indent="-228600" fontAlgn="base">
              <a:spcBef>
                <a:spcPct val="20000"/>
              </a:spcBef>
              <a:spcAft>
                <a:spcPct val="0"/>
              </a:spcAft>
              <a:buChar char="»"/>
              <a:defRPr sz="2000">
                <a:latin typeface="Arial" charset="0"/>
              </a:defRPr>
            </a:lvl8pPr>
            <a:lvl9pPr marL="3886200" indent="-228600" fontAlgn="base">
              <a:spcBef>
                <a:spcPct val="20000"/>
              </a:spcBef>
              <a:spcAft>
                <a:spcPct val="0"/>
              </a:spcAft>
              <a:buChar char="»"/>
              <a:defRPr sz="2000">
                <a:latin typeface="Arial" charset="0"/>
              </a:defRPr>
            </a:lvl9pPr>
          </a:lstStyle>
          <a:p>
            <a:r>
              <a:rPr lang="en-US" dirty="0">
                <a:solidFill>
                  <a:srgbClr val="FF0000"/>
                </a:solidFill>
              </a:rPr>
              <a:t>MAC Addresses: </a:t>
            </a:r>
            <a:r>
              <a:rPr lang="en-US" dirty="0"/>
              <a:t>6 byte source, destination</a:t>
            </a:r>
          </a:p>
          <a:p>
            <a:pPr lvl="1"/>
            <a:r>
              <a:rPr lang="en-US" dirty="0"/>
              <a:t>If adapter receives frame with matching destination address, or with broadcast address: </a:t>
            </a:r>
            <a:r>
              <a:rPr lang="en-US" altLang="en-US" b="1" dirty="0" err="1"/>
              <a:t>ff</a:t>
            </a:r>
            <a:r>
              <a:rPr lang="en-US" altLang="en-US" dirty="0" err="1"/>
              <a:t>:</a:t>
            </a:r>
            <a:r>
              <a:rPr lang="en-US" altLang="en-US" b="1" dirty="0" err="1"/>
              <a:t>ff</a:t>
            </a:r>
            <a:r>
              <a:rPr lang="en-US" altLang="en-US" dirty="0" err="1"/>
              <a:t>:</a:t>
            </a:r>
            <a:r>
              <a:rPr lang="en-US" altLang="en-US" b="1" dirty="0" err="1"/>
              <a:t>ff</a:t>
            </a:r>
            <a:r>
              <a:rPr lang="en-US" altLang="en-US" dirty="0" err="1"/>
              <a:t>:</a:t>
            </a:r>
            <a:r>
              <a:rPr lang="en-US" altLang="en-US" b="1" dirty="0" err="1"/>
              <a:t>ff</a:t>
            </a:r>
            <a:r>
              <a:rPr lang="en-US" altLang="en-US" dirty="0" err="1"/>
              <a:t>:</a:t>
            </a:r>
            <a:r>
              <a:rPr lang="en-US" altLang="en-US" b="1" dirty="0" err="1"/>
              <a:t>ff</a:t>
            </a:r>
            <a:r>
              <a:rPr lang="en-US" altLang="en-US" dirty="0" err="1"/>
              <a:t>:</a:t>
            </a:r>
            <a:r>
              <a:rPr lang="en-US" altLang="en-US" b="1" dirty="0" err="1"/>
              <a:t>ff</a:t>
            </a:r>
            <a:r>
              <a:rPr lang="en-US" dirty="0"/>
              <a:t> (e.g., ARP packet), it passes data in frame to network layer protocol; Or if destination is in multicast group</a:t>
            </a:r>
          </a:p>
          <a:p>
            <a:pPr lvl="1"/>
            <a:r>
              <a:rPr lang="en-US" dirty="0"/>
              <a:t>Otherwise, adapter discards frame</a:t>
            </a:r>
          </a:p>
          <a:p>
            <a:pPr lvl="1"/>
            <a:r>
              <a:rPr lang="en-US" altLang="en-US" sz="1800" dirty="0"/>
              <a:t>Addresses are </a:t>
            </a:r>
            <a:r>
              <a:rPr lang="en-US" altLang="en-US" sz="1800" b="1" dirty="0">
                <a:solidFill>
                  <a:srgbClr val="0000FF"/>
                </a:solidFill>
              </a:rPr>
              <a:t>globally unique - </a:t>
            </a:r>
            <a:r>
              <a:rPr lang="en-US" altLang="en-US" sz="1600" dirty="0"/>
              <a:t>Assigned by NIC vendors (top three </a:t>
            </a:r>
            <a:r>
              <a:rPr lang="en-US" altLang="en-US" sz="1600" dirty="0">
                <a:solidFill>
                  <a:srgbClr val="FF3300"/>
                </a:solidFill>
              </a:rPr>
              <a:t>octets</a:t>
            </a:r>
            <a:r>
              <a:rPr lang="en-US" altLang="en-US" sz="1600" dirty="0"/>
              <a:t> specify vendor) </a:t>
            </a:r>
            <a:endParaRPr lang="en-US" dirty="0"/>
          </a:p>
          <a:p>
            <a:r>
              <a:rPr lang="en-US" dirty="0">
                <a:solidFill>
                  <a:srgbClr val="FF0000"/>
                </a:solidFill>
              </a:rPr>
              <a:t>Type:</a:t>
            </a:r>
            <a:r>
              <a:rPr lang="en-US" dirty="0"/>
              <a:t> indicates higher layer protocol (2 bytes)</a:t>
            </a:r>
          </a:p>
          <a:p>
            <a:pPr lvl="1"/>
            <a:r>
              <a:rPr lang="en-US" dirty="0"/>
              <a:t>Mostly IP but others possible, e.g., Novell IPX, AppleTalk</a:t>
            </a:r>
          </a:p>
          <a:p>
            <a:pPr lvl="1"/>
            <a:r>
              <a:rPr lang="en-US" dirty="0"/>
              <a:t>Also for multiplexing control packets </a:t>
            </a:r>
            <a:r>
              <a:rPr lang="en-US" dirty="0" err="1"/>
              <a:t>eg</a:t>
            </a:r>
            <a:r>
              <a:rPr lang="en-US" dirty="0"/>
              <a:t> Pause </a:t>
            </a:r>
          </a:p>
          <a:p>
            <a:r>
              <a:rPr lang="en-US" dirty="0">
                <a:solidFill>
                  <a:srgbClr val="FF0000"/>
                </a:solidFill>
              </a:rPr>
              <a:t>CRC:</a:t>
            </a:r>
            <a:r>
              <a:rPr lang="en-US" dirty="0"/>
              <a:t> Cyclic redundancy check at receiver (4 bytes)</a:t>
            </a:r>
          </a:p>
          <a:p>
            <a:pPr lvl="1"/>
            <a:r>
              <a:rPr lang="en-US" dirty="0"/>
              <a:t>Error detected: frame is dropped</a:t>
            </a:r>
          </a:p>
        </p:txBody>
      </p:sp>
      <p:sp>
        <p:nvSpPr>
          <p:cNvPr id="3" name="Oval 2">
            <a:extLst>
              <a:ext uri="{FF2B5EF4-FFF2-40B4-BE49-F238E27FC236}">
                <a16:creationId xmlns:a16="http://schemas.microsoft.com/office/drawing/2014/main" id="{A462512A-796F-E249-9BDA-F50A54A9EF07}"/>
              </a:ext>
            </a:extLst>
          </p:cNvPr>
          <p:cNvSpPr/>
          <p:nvPr/>
        </p:nvSpPr>
        <p:spPr>
          <a:xfrm>
            <a:off x="2591260" y="1202873"/>
            <a:ext cx="1423686" cy="833378"/>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Oval 20">
            <a:extLst>
              <a:ext uri="{FF2B5EF4-FFF2-40B4-BE49-F238E27FC236}">
                <a16:creationId xmlns:a16="http://schemas.microsoft.com/office/drawing/2014/main" id="{86BD4B9E-B165-2F47-AFD8-92E71CB8BA3C}"/>
              </a:ext>
            </a:extLst>
          </p:cNvPr>
          <p:cNvSpPr/>
          <p:nvPr/>
        </p:nvSpPr>
        <p:spPr>
          <a:xfrm>
            <a:off x="6091155" y="1221682"/>
            <a:ext cx="1474325" cy="833378"/>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 name="Oval 21">
            <a:extLst>
              <a:ext uri="{FF2B5EF4-FFF2-40B4-BE49-F238E27FC236}">
                <a16:creationId xmlns:a16="http://schemas.microsoft.com/office/drawing/2014/main" id="{EE655D5E-5A29-E74E-9AE7-FBDD43A055D0}"/>
              </a:ext>
            </a:extLst>
          </p:cNvPr>
          <p:cNvSpPr/>
          <p:nvPr/>
        </p:nvSpPr>
        <p:spPr>
          <a:xfrm rot="16200000">
            <a:off x="3615620" y="1281002"/>
            <a:ext cx="1024361" cy="642394"/>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4269828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dissolve">
                                      <p:cBhvr>
                                        <p:cTn id="7" dur="500"/>
                                        <p:tgtEl>
                                          <p:spTgt spid="19">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9">
                                            <p:txEl>
                                              <p:pRg st="1" end="1"/>
                                            </p:txEl>
                                          </p:spTgt>
                                        </p:tgtEl>
                                        <p:attrNameLst>
                                          <p:attrName>style.visibility</p:attrName>
                                        </p:attrNameLst>
                                      </p:cBhvr>
                                      <p:to>
                                        <p:strVal val="visible"/>
                                      </p:to>
                                    </p:set>
                                    <p:animEffect transition="in" filter="dissolve">
                                      <p:cBhvr>
                                        <p:cTn id="10" dur="500"/>
                                        <p:tgtEl>
                                          <p:spTgt spid="19">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9">
                                            <p:txEl>
                                              <p:pRg st="2" end="2"/>
                                            </p:txEl>
                                          </p:spTgt>
                                        </p:tgtEl>
                                        <p:attrNameLst>
                                          <p:attrName>style.visibility</p:attrName>
                                        </p:attrNameLst>
                                      </p:cBhvr>
                                      <p:to>
                                        <p:strVal val="visible"/>
                                      </p:to>
                                    </p:set>
                                    <p:animEffect transition="in" filter="dissolve">
                                      <p:cBhvr>
                                        <p:cTn id="13" dur="500"/>
                                        <p:tgtEl>
                                          <p:spTgt spid="19">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9">
                                            <p:txEl>
                                              <p:pRg st="3" end="3"/>
                                            </p:txEl>
                                          </p:spTgt>
                                        </p:tgtEl>
                                        <p:attrNameLst>
                                          <p:attrName>style.visibility</p:attrName>
                                        </p:attrNameLst>
                                      </p:cBhvr>
                                      <p:to>
                                        <p:strVal val="visible"/>
                                      </p:to>
                                    </p:set>
                                    <p:animEffect transition="in" filter="dissolve">
                                      <p:cBhvr>
                                        <p:cTn id="16" dur="500"/>
                                        <p:tgtEl>
                                          <p:spTgt spid="19">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dissolv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9">
                                            <p:txEl>
                                              <p:pRg st="4" end="4"/>
                                            </p:txEl>
                                          </p:spTgt>
                                        </p:tgtEl>
                                        <p:attrNameLst>
                                          <p:attrName>style.visibility</p:attrName>
                                        </p:attrNameLst>
                                      </p:cBhvr>
                                      <p:to>
                                        <p:strVal val="visible"/>
                                      </p:to>
                                    </p:set>
                                    <p:animEffect transition="in" filter="dissolve">
                                      <p:cBhvr>
                                        <p:cTn id="24" dur="500"/>
                                        <p:tgtEl>
                                          <p:spTgt spid="19">
                                            <p:txEl>
                                              <p:pRg st="4" end="4"/>
                                            </p:txEl>
                                          </p:spTgt>
                                        </p:tgtEl>
                                      </p:cBhvr>
                                    </p:animEffect>
                                  </p:childTnLst>
                                </p:cTn>
                              </p:par>
                              <p:par>
                                <p:cTn id="25" presetID="9" presetClass="exit" presetSubtype="0" fill="hold" grpId="1" nodeType="withEffect">
                                  <p:stCondLst>
                                    <p:cond delay="0"/>
                                  </p:stCondLst>
                                  <p:childTnLst>
                                    <p:animEffect transition="out" filter="dissolv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par>
                                <p:cTn id="28" presetID="9"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dissolve">
                                      <p:cBhvr>
                                        <p:cTn id="30" dur="500"/>
                                        <p:tgtEl>
                                          <p:spTgt spid="22"/>
                                        </p:tgtEl>
                                      </p:cBhvr>
                                    </p:animEffect>
                                  </p:childTnLst>
                                </p:cTn>
                              </p:par>
                              <p:par>
                                <p:cTn id="31" presetID="9" presetClass="entr" presetSubtype="0" fill="hold" nodeType="withEffect">
                                  <p:stCondLst>
                                    <p:cond delay="0"/>
                                  </p:stCondLst>
                                  <p:childTnLst>
                                    <p:set>
                                      <p:cBhvr>
                                        <p:cTn id="32" dur="1" fill="hold">
                                          <p:stCondLst>
                                            <p:cond delay="0"/>
                                          </p:stCondLst>
                                        </p:cTn>
                                        <p:tgtEl>
                                          <p:spTgt spid="19">
                                            <p:txEl>
                                              <p:pRg st="5" end="5"/>
                                            </p:txEl>
                                          </p:spTgt>
                                        </p:tgtEl>
                                        <p:attrNameLst>
                                          <p:attrName>style.visibility</p:attrName>
                                        </p:attrNameLst>
                                      </p:cBhvr>
                                      <p:to>
                                        <p:strVal val="visible"/>
                                      </p:to>
                                    </p:set>
                                    <p:animEffect transition="in" filter="dissolve">
                                      <p:cBhvr>
                                        <p:cTn id="33" dur="500"/>
                                        <p:tgtEl>
                                          <p:spTgt spid="19">
                                            <p:txEl>
                                              <p:pRg st="5" end="5"/>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19">
                                            <p:txEl>
                                              <p:pRg st="6" end="6"/>
                                            </p:txEl>
                                          </p:spTgt>
                                        </p:tgtEl>
                                        <p:attrNameLst>
                                          <p:attrName>style.visibility</p:attrName>
                                        </p:attrNameLst>
                                      </p:cBhvr>
                                      <p:to>
                                        <p:strVal val="visible"/>
                                      </p:to>
                                    </p:set>
                                    <p:animEffect transition="in" filter="dissolve">
                                      <p:cBhvr>
                                        <p:cTn id="36" dur="500"/>
                                        <p:tgtEl>
                                          <p:spTgt spid="19">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19">
                                            <p:txEl>
                                              <p:pRg st="7" end="7"/>
                                            </p:txEl>
                                          </p:spTgt>
                                        </p:tgtEl>
                                        <p:attrNameLst>
                                          <p:attrName>style.visibility</p:attrName>
                                        </p:attrNameLst>
                                      </p:cBhvr>
                                      <p:to>
                                        <p:strVal val="visible"/>
                                      </p:to>
                                    </p:set>
                                    <p:animEffect transition="in" filter="dissolve">
                                      <p:cBhvr>
                                        <p:cTn id="41" dur="500"/>
                                        <p:tgtEl>
                                          <p:spTgt spid="19">
                                            <p:txEl>
                                              <p:pRg st="7" end="7"/>
                                            </p:txEl>
                                          </p:spTgt>
                                        </p:tgtEl>
                                      </p:cBhvr>
                                    </p:animEffect>
                                  </p:childTnLst>
                                </p:cTn>
                              </p:par>
                              <p:par>
                                <p:cTn id="42" presetID="9" presetClass="entr" presetSubtype="0" fill="hold" nodeType="withEffect">
                                  <p:stCondLst>
                                    <p:cond delay="0"/>
                                  </p:stCondLst>
                                  <p:childTnLst>
                                    <p:set>
                                      <p:cBhvr>
                                        <p:cTn id="43" dur="1" fill="hold">
                                          <p:stCondLst>
                                            <p:cond delay="0"/>
                                          </p:stCondLst>
                                        </p:cTn>
                                        <p:tgtEl>
                                          <p:spTgt spid="19">
                                            <p:txEl>
                                              <p:pRg st="8" end="8"/>
                                            </p:txEl>
                                          </p:spTgt>
                                        </p:tgtEl>
                                        <p:attrNameLst>
                                          <p:attrName>style.visibility</p:attrName>
                                        </p:attrNameLst>
                                      </p:cBhvr>
                                      <p:to>
                                        <p:strVal val="visible"/>
                                      </p:to>
                                    </p:set>
                                    <p:animEffect transition="in" filter="dissolve">
                                      <p:cBhvr>
                                        <p:cTn id="44" dur="500"/>
                                        <p:tgtEl>
                                          <p:spTgt spid="19">
                                            <p:txEl>
                                              <p:pRg st="8" end="8"/>
                                            </p:txEl>
                                          </p:spTgt>
                                        </p:tgtEl>
                                      </p:cBhvr>
                                    </p:animEffect>
                                  </p:childTnLst>
                                </p:cTn>
                              </p:par>
                              <p:par>
                                <p:cTn id="45" presetID="9" presetClass="exit" presetSubtype="0" fill="hold" grpId="1" nodeType="withEffect">
                                  <p:stCondLst>
                                    <p:cond delay="0"/>
                                  </p:stCondLst>
                                  <p:childTnLst>
                                    <p:animEffect transition="out" filter="dissolve">
                                      <p:cBhvr>
                                        <p:cTn id="46" dur="500"/>
                                        <p:tgtEl>
                                          <p:spTgt spid="22"/>
                                        </p:tgtEl>
                                      </p:cBhvr>
                                    </p:animEffect>
                                    <p:set>
                                      <p:cBhvr>
                                        <p:cTn id="47" dur="1" fill="hold">
                                          <p:stCondLst>
                                            <p:cond delay="499"/>
                                          </p:stCondLst>
                                        </p:cTn>
                                        <p:tgtEl>
                                          <p:spTgt spid="22"/>
                                        </p:tgtEl>
                                        <p:attrNameLst>
                                          <p:attrName>style.visibility</p:attrName>
                                        </p:attrNameLst>
                                      </p:cBhvr>
                                      <p:to>
                                        <p:strVal val="hidden"/>
                                      </p:to>
                                    </p:set>
                                  </p:childTnLst>
                                </p:cTn>
                              </p:par>
                              <p:par>
                                <p:cTn id="48" presetID="9" presetClass="entr" presetSubtype="0"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dissolve">
                                      <p:cBhvr>
                                        <p:cTn id="5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21" grpId="0" animBg="1"/>
      <p:bldP spid="22" grpId="0" animBg="1"/>
      <p:bldP spid="22"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en-US" dirty="0">
                <a:latin typeface="+mn-lt"/>
              </a:rPr>
              <a:t>Ethernet frame structure (more)</a:t>
            </a:r>
          </a:p>
        </p:txBody>
      </p:sp>
      <p:grpSp>
        <p:nvGrpSpPr>
          <p:cNvPr id="65" name="Group 51">
            <a:extLst>
              <a:ext uri="{FF2B5EF4-FFF2-40B4-BE49-F238E27FC236}">
                <a16:creationId xmlns:a16="http://schemas.microsoft.com/office/drawing/2014/main" id="{994C70D6-C6AB-E54E-8D0F-FF67C69F8D38}"/>
              </a:ext>
            </a:extLst>
          </p:cNvPr>
          <p:cNvGrpSpPr>
            <a:grpSpLocks/>
          </p:cNvGrpSpPr>
          <p:nvPr/>
        </p:nvGrpSpPr>
        <p:grpSpPr bwMode="auto">
          <a:xfrm>
            <a:off x="1619672" y="1124744"/>
            <a:ext cx="5900834" cy="828304"/>
            <a:chOff x="940711" y="4902593"/>
            <a:chExt cx="6291001" cy="992895"/>
          </a:xfrm>
        </p:grpSpPr>
        <p:sp>
          <p:nvSpPr>
            <p:cNvPr id="66" name="Line 10">
              <a:extLst>
                <a:ext uri="{FF2B5EF4-FFF2-40B4-BE49-F238E27FC236}">
                  <a16:creationId xmlns:a16="http://schemas.microsoft.com/office/drawing/2014/main" id="{1608A646-C375-F246-B6A1-8B07BEE7EECD}"/>
                </a:ext>
              </a:extLst>
            </p:cNvPr>
            <p:cNvSpPr>
              <a:spLocks noChangeShapeType="1"/>
            </p:cNvSpPr>
            <p:nvPr/>
          </p:nvSpPr>
          <p:spPr bwMode="auto">
            <a:xfrm>
              <a:off x="3570934" y="5199463"/>
              <a:ext cx="0" cy="20464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1500" dirty="0"/>
            </a:p>
          </p:txBody>
        </p:sp>
        <p:sp>
          <p:nvSpPr>
            <p:cNvPr id="67" name="Rectangle 1">
              <a:extLst>
                <a:ext uri="{FF2B5EF4-FFF2-40B4-BE49-F238E27FC236}">
                  <a16:creationId xmlns:a16="http://schemas.microsoft.com/office/drawing/2014/main" id="{122AD258-BA7C-5743-BDF1-579DC5FE4C4B}"/>
                </a:ext>
              </a:extLst>
            </p:cNvPr>
            <p:cNvSpPr>
              <a:spLocks noChangeArrowheads="1"/>
            </p:cNvSpPr>
            <p:nvPr/>
          </p:nvSpPr>
          <p:spPr bwMode="auto">
            <a:xfrm>
              <a:off x="976959" y="5272489"/>
              <a:ext cx="6254753" cy="547846"/>
            </a:xfrm>
            <a:prstGeom prst="rect">
              <a:avLst/>
            </a:prstGeom>
            <a:solidFill>
              <a:srgbClr val="00B050"/>
            </a:solidFill>
            <a:ln w="9525">
              <a:solidFill>
                <a:schemeClr val="bg1"/>
              </a:solidFill>
              <a:round/>
              <a:headEnd/>
              <a:tailEnd/>
            </a:ln>
            <a:effectLst>
              <a:outerShdw blurRad="50800" dist="38100" dir="18900000" algn="bl" rotWithShape="0">
                <a:prstClr val="black">
                  <a:alpha val="40000"/>
                </a:prstClr>
              </a:outerShdw>
            </a:effectLst>
          </p:spPr>
          <p:txBody>
            <a:bodyPr wrap="none"/>
            <a:lstStyle/>
            <a:p>
              <a:endParaRPr lang="en-US" sz="1500" dirty="0"/>
            </a:p>
          </p:txBody>
        </p:sp>
        <p:cxnSp>
          <p:nvCxnSpPr>
            <p:cNvPr id="68" name="Straight Connector 3">
              <a:extLst>
                <a:ext uri="{FF2B5EF4-FFF2-40B4-BE49-F238E27FC236}">
                  <a16:creationId xmlns:a16="http://schemas.microsoft.com/office/drawing/2014/main" id="{389D496F-CC2B-3A43-95D1-ABF0C03ECFBB}"/>
                </a:ext>
              </a:extLst>
            </p:cNvPr>
            <p:cNvCxnSpPr>
              <a:cxnSpLocks noChangeShapeType="1"/>
            </p:cNvCxnSpPr>
            <p:nvPr/>
          </p:nvCxnSpPr>
          <p:spPr bwMode="auto">
            <a:xfrm>
              <a:off x="1970955" y="5262636"/>
              <a:ext cx="0" cy="550375"/>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9" name="Straight Connector 32">
              <a:extLst>
                <a:ext uri="{FF2B5EF4-FFF2-40B4-BE49-F238E27FC236}">
                  <a16:creationId xmlns:a16="http://schemas.microsoft.com/office/drawing/2014/main" id="{F87D7576-1243-F94E-ADCF-31C735652646}"/>
                </a:ext>
              </a:extLst>
            </p:cNvPr>
            <p:cNvCxnSpPr>
              <a:cxnSpLocks noChangeShapeType="1"/>
            </p:cNvCxnSpPr>
            <p:nvPr/>
          </p:nvCxnSpPr>
          <p:spPr bwMode="auto">
            <a:xfrm>
              <a:off x="2701175" y="5265808"/>
              <a:ext cx="0" cy="583683"/>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0" name="Straight Connector 33">
              <a:extLst>
                <a:ext uri="{FF2B5EF4-FFF2-40B4-BE49-F238E27FC236}">
                  <a16:creationId xmlns:a16="http://schemas.microsoft.com/office/drawing/2014/main" id="{14FE0A1A-93B7-6346-BDD3-6DC30F917A24}"/>
                </a:ext>
              </a:extLst>
            </p:cNvPr>
            <p:cNvCxnSpPr>
              <a:cxnSpLocks noChangeShapeType="1"/>
            </p:cNvCxnSpPr>
            <p:nvPr/>
          </p:nvCxnSpPr>
          <p:spPr bwMode="auto">
            <a:xfrm>
              <a:off x="3429808" y="5270567"/>
              <a:ext cx="0" cy="548789"/>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1" name="Straight Connector 34">
              <a:extLst>
                <a:ext uri="{FF2B5EF4-FFF2-40B4-BE49-F238E27FC236}">
                  <a16:creationId xmlns:a16="http://schemas.microsoft.com/office/drawing/2014/main" id="{66187199-26A8-6B43-9A30-9F6334B2BD4C}"/>
                </a:ext>
              </a:extLst>
            </p:cNvPr>
            <p:cNvCxnSpPr>
              <a:cxnSpLocks noChangeShapeType="1"/>
            </p:cNvCxnSpPr>
            <p:nvPr/>
          </p:nvCxnSpPr>
          <p:spPr bwMode="auto">
            <a:xfrm>
              <a:off x="3683797" y="5265808"/>
              <a:ext cx="0" cy="580510"/>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2" name="Straight Connector 35">
              <a:extLst>
                <a:ext uri="{FF2B5EF4-FFF2-40B4-BE49-F238E27FC236}">
                  <a16:creationId xmlns:a16="http://schemas.microsoft.com/office/drawing/2014/main" id="{0A42998D-88F0-C542-80A5-78C2C193217E}"/>
                </a:ext>
              </a:extLst>
            </p:cNvPr>
            <p:cNvCxnSpPr>
              <a:cxnSpLocks noChangeShapeType="1"/>
            </p:cNvCxnSpPr>
            <p:nvPr/>
          </p:nvCxnSpPr>
          <p:spPr bwMode="auto">
            <a:xfrm>
              <a:off x="5650628" y="5272152"/>
              <a:ext cx="0" cy="623336"/>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3" name="TextBox 5">
              <a:extLst>
                <a:ext uri="{FF2B5EF4-FFF2-40B4-BE49-F238E27FC236}">
                  <a16:creationId xmlns:a16="http://schemas.microsoft.com/office/drawing/2014/main" id="{D8C6AB0E-F540-8A4E-8BBA-EB58089CD6FD}"/>
                </a:ext>
              </a:extLst>
            </p:cNvPr>
            <p:cNvSpPr txBox="1">
              <a:spLocks noChangeArrowheads="1"/>
            </p:cNvSpPr>
            <p:nvPr/>
          </p:nvSpPr>
          <p:spPr bwMode="auto">
            <a:xfrm>
              <a:off x="1927354" y="5375237"/>
              <a:ext cx="844810" cy="4014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900"/>
                </a:lnSpc>
              </a:pPr>
              <a:r>
                <a:rPr lang="en-US" sz="1200" dirty="0">
                  <a:solidFill>
                    <a:schemeClr val="bg1"/>
                  </a:solidFill>
                  <a:latin typeface="+mn-lt"/>
                  <a:cs typeface="Arial" charset="0"/>
                </a:rPr>
                <a:t>dest.</a:t>
              </a:r>
            </a:p>
            <a:p>
              <a:pPr algn="ctr">
                <a:lnSpc>
                  <a:spcPts val="900"/>
                </a:lnSpc>
              </a:pPr>
              <a:r>
                <a:rPr lang="en-US" sz="1200" dirty="0">
                  <a:solidFill>
                    <a:schemeClr val="bg1"/>
                  </a:solidFill>
                  <a:latin typeface="+mn-lt"/>
                  <a:cs typeface="Arial" charset="0"/>
                </a:rPr>
                <a:t>address</a:t>
              </a:r>
            </a:p>
          </p:txBody>
        </p:sp>
        <p:sp>
          <p:nvSpPr>
            <p:cNvPr id="76" name="TextBox 37">
              <a:extLst>
                <a:ext uri="{FF2B5EF4-FFF2-40B4-BE49-F238E27FC236}">
                  <a16:creationId xmlns:a16="http://schemas.microsoft.com/office/drawing/2014/main" id="{03FFAEAD-5C41-4246-B3E9-7B76999E94B4}"/>
                </a:ext>
              </a:extLst>
            </p:cNvPr>
            <p:cNvSpPr txBox="1">
              <a:spLocks noChangeArrowheads="1"/>
            </p:cNvSpPr>
            <p:nvPr/>
          </p:nvSpPr>
          <p:spPr bwMode="auto">
            <a:xfrm>
              <a:off x="2652391" y="5379038"/>
              <a:ext cx="844810" cy="4014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900"/>
                </a:lnSpc>
              </a:pPr>
              <a:r>
                <a:rPr lang="en-US" sz="1200" dirty="0">
                  <a:solidFill>
                    <a:schemeClr val="bg1"/>
                  </a:solidFill>
                  <a:latin typeface="+mn-lt"/>
                  <a:cs typeface="Arial" charset="0"/>
                </a:rPr>
                <a:t>source</a:t>
              </a:r>
            </a:p>
            <a:p>
              <a:pPr algn="ctr">
                <a:lnSpc>
                  <a:spcPts val="900"/>
                </a:lnSpc>
              </a:pPr>
              <a:r>
                <a:rPr lang="en-US" sz="1200" dirty="0">
                  <a:solidFill>
                    <a:schemeClr val="bg1"/>
                  </a:solidFill>
                  <a:latin typeface="+mn-lt"/>
                  <a:cs typeface="Arial" charset="0"/>
                </a:rPr>
                <a:t>address</a:t>
              </a:r>
            </a:p>
          </p:txBody>
        </p:sp>
        <p:sp>
          <p:nvSpPr>
            <p:cNvPr id="77" name="TextBox 38">
              <a:extLst>
                <a:ext uri="{FF2B5EF4-FFF2-40B4-BE49-F238E27FC236}">
                  <a16:creationId xmlns:a16="http://schemas.microsoft.com/office/drawing/2014/main" id="{4CBFC6F3-AE10-314B-B936-C5F4A8AE62C2}"/>
                </a:ext>
              </a:extLst>
            </p:cNvPr>
            <p:cNvSpPr txBox="1">
              <a:spLocks noChangeArrowheads="1"/>
            </p:cNvSpPr>
            <p:nvPr/>
          </p:nvSpPr>
          <p:spPr bwMode="auto">
            <a:xfrm>
              <a:off x="3969632" y="5447787"/>
              <a:ext cx="1377407" cy="2692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900"/>
                </a:lnSpc>
              </a:pPr>
              <a:r>
                <a:rPr lang="en-US" sz="1350" dirty="0">
                  <a:solidFill>
                    <a:schemeClr val="bg1"/>
                  </a:solidFill>
                  <a:latin typeface="+mn-lt"/>
                  <a:cs typeface="Arial" charset="0"/>
                </a:rPr>
                <a:t>data (payload)</a:t>
              </a:r>
            </a:p>
          </p:txBody>
        </p:sp>
        <p:sp>
          <p:nvSpPr>
            <p:cNvPr id="78" name="TextBox 39">
              <a:extLst>
                <a:ext uri="{FF2B5EF4-FFF2-40B4-BE49-F238E27FC236}">
                  <a16:creationId xmlns:a16="http://schemas.microsoft.com/office/drawing/2014/main" id="{48BAC0FD-0D2D-7649-9DEF-4A90342AC0AF}"/>
                </a:ext>
              </a:extLst>
            </p:cNvPr>
            <p:cNvSpPr txBox="1">
              <a:spLocks noChangeArrowheads="1"/>
            </p:cNvSpPr>
            <p:nvPr/>
          </p:nvSpPr>
          <p:spPr bwMode="auto">
            <a:xfrm>
              <a:off x="5941065" y="5431291"/>
              <a:ext cx="855572" cy="2692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900"/>
                </a:lnSpc>
              </a:pPr>
              <a:r>
                <a:rPr lang="en-US" sz="1350" dirty="0">
                  <a:solidFill>
                    <a:schemeClr val="bg1"/>
                  </a:solidFill>
                  <a:latin typeface="+mn-lt"/>
                  <a:cs typeface="Arial" charset="0"/>
                </a:rPr>
                <a:t>CRC</a:t>
              </a:r>
            </a:p>
          </p:txBody>
        </p:sp>
        <p:sp>
          <p:nvSpPr>
            <p:cNvPr id="79" name="TextBox 40">
              <a:extLst>
                <a:ext uri="{FF2B5EF4-FFF2-40B4-BE49-F238E27FC236}">
                  <a16:creationId xmlns:a16="http://schemas.microsoft.com/office/drawing/2014/main" id="{BDA70AA3-D12B-1944-AB73-0E0BABDA7EE8}"/>
                </a:ext>
              </a:extLst>
            </p:cNvPr>
            <p:cNvSpPr txBox="1">
              <a:spLocks noChangeArrowheads="1"/>
            </p:cNvSpPr>
            <p:nvPr/>
          </p:nvSpPr>
          <p:spPr bwMode="auto">
            <a:xfrm>
              <a:off x="940711" y="5468237"/>
              <a:ext cx="1070128" cy="2692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900"/>
                </a:lnSpc>
              </a:pPr>
              <a:r>
                <a:rPr lang="en-US" sz="1350" dirty="0">
                  <a:solidFill>
                    <a:schemeClr val="bg1"/>
                  </a:solidFill>
                  <a:latin typeface="+mn-lt"/>
                  <a:cs typeface="Arial" charset="0"/>
                </a:rPr>
                <a:t>preamble</a:t>
              </a:r>
            </a:p>
          </p:txBody>
        </p:sp>
        <p:sp>
          <p:nvSpPr>
            <p:cNvPr id="88" name="Text Box 9">
              <a:extLst>
                <a:ext uri="{FF2B5EF4-FFF2-40B4-BE49-F238E27FC236}">
                  <a16:creationId xmlns:a16="http://schemas.microsoft.com/office/drawing/2014/main" id="{B8872802-E974-8E40-A27B-DFD5D80F231E}"/>
                </a:ext>
              </a:extLst>
            </p:cNvPr>
            <p:cNvSpPr txBox="1">
              <a:spLocks noChangeArrowheads="1"/>
            </p:cNvSpPr>
            <p:nvPr/>
          </p:nvSpPr>
          <p:spPr bwMode="auto">
            <a:xfrm>
              <a:off x="3321504" y="4902593"/>
              <a:ext cx="770260" cy="3597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1350" dirty="0">
                  <a:solidFill>
                    <a:srgbClr val="000000"/>
                  </a:solidFill>
                  <a:latin typeface="+mn-lt"/>
                </a:rPr>
                <a:t>type</a:t>
              </a:r>
            </a:p>
          </p:txBody>
        </p:sp>
      </p:grpSp>
      <p:sp>
        <p:nvSpPr>
          <p:cNvPr id="19" name="Rectangle 3">
            <a:extLst>
              <a:ext uri="{FF2B5EF4-FFF2-40B4-BE49-F238E27FC236}">
                <a16:creationId xmlns:a16="http://schemas.microsoft.com/office/drawing/2014/main" id="{52EC9379-8CF4-B845-BC28-25B206CCAE0F}"/>
              </a:ext>
            </a:extLst>
          </p:cNvPr>
          <p:cNvSpPr txBox="1">
            <a:spLocks noChangeArrowheads="1"/>
          </p:cNvSpPr>
          <p:nvPr/>
        </p:nvSpPr>
        <p:spPr>
          <a:xfrm>
            <a:off x="614768" y="2368692"/>
            <a:ext cx="8168870" cy="3868620"/>
          </a:xfrm>
          <a:prstGeom prst="rect">
            <a:avLst/>
          </a:prstGeom>
          <a:noFill/>
          <a:ln>
            <a:noFill/>
          </a:ln>
        </p:spPr>
        <p:txBody>
          <a:bodyPr vert="horz" wrap="square" lIns="91440" tIns="45720" rIns="91440" bIns="45720" numCol="1" anchor="t" anchorCtr="0" compatLnSpc="1">
            <a:prstTxWarp prst="textNoShape">
              <a:avLst/>
            </a:prstTxWarp>
          </a:bodyPr>
          <a:lstStyle>
            <a:defPPr>
              <a:defRPr lang="en-US"/>
            </a:defPPr>
            <a:lvl1pPr marL="342900" indent="-342900" eaLnBrk="1" hangingPunct="1">
              <a:spcBef>
                <a:spcPct val="20000"/>
              </a:spcBef>
              <a:buClr>
                <a:srgbClr val="F06E07"/>
              </a:buClr>
              <a:buSzPct val="60000"/>
              <a:buFont typeface="Wingdings 2" pitchFamily="2" charset="2"/>
              <a:buChar char="¢"/>
              <a:defRPr b="0" i="0">
                <a:solidFill>
                  <a:srgbClr val="FF0000"/>
                </a:solidFill>
                <a:latin typeface="Calibri" panose="020F0502020204030204" pitchFamily="34" charset="0"/>
                <a:ea typeface="Calibri" panose="020F0502020204030204" pitchFamily="34" charset="0"/>
                <a:cs typeface="Calibri" panose="020F0502020204030204" pitchFamily="34" charset="0"/>
              </a:defRPr>
            </a:lvl1pPr>
            <a:lvl2pPr marL="742950" lvl="1" indent="-285750" eaLnBrk="1" hangingPunct="1">
              <a:spcBef>
                <a:spcPct val="20000"/>
              </a:spcBef>
              <a:buClr>
                <a:srgbClr val="990000"/>
              </a:buClr>
              <a:buSzPct val="110000"/>
              <a:buFont typeface="Wingdings" pitchFamily="2" charset="2"/>
              <a:buChar char="§"/>
              <a:defRPr sz="2000" b="0" i="0" baseline="0">
                <a:latin typeface="Calibri" panose="020F0502020204030204" pitchFamily="34" charset="0"/>
                <a:ea typeface="Calibri" panose="020F0502020204030204" pitchFamily="34" charset="0"/>
                <a:cs typeface="Calibri" panose="020F0502020204030204" pitchFamily="34" charset="0"/>
              </a:defRPr>
            </a:lvl2pPr>
            <a:lvl3pPr marL="1143000" indent="-228600" eaLnBrk="1" hangingPunct="1">
              <a:spcBef>
                <a:spcPct val="20000"/>
              </a:spcBef>
              <a:buClr>
                <a:srgbClr val="0070C0"/>
              </a:buClr>
              <a:buSzPct val="80000"/>
              <a:buFont typeface="Wingdings" pitchFamily="2" charset="2"/>
              <a:buChar char="§"/>
              <a:defRPr sz="2000" b="0" i="0">
                <a:latin typeface="Calibri" panose="020F0502020204030204" pitchFamily="34" charset="0"/>
                <a:ea typeface="Calibri" panose="020F0502020204030204" pitchFamily="34" charset="0"/>
                <a:cs typeface="Calibri" panose="020F0502020204030204" pitchFamily="34" charset="0"/>
              </a:defRPr>
            </a:lvl3pPr>
            <a:lvl4pPr marL="1600200" indent="-228600" eaLnBrk="1" hangingPunct="1">
              <a:spcBef>
                <a:spcPct val="20000"/>
              </a:spcBef>
              <a:buChar char="–"/>
              <a:defRPr sz="2000" b="0" i="0">
                <a:latin typeface="Calibri" panose="020F0502020204030204" pitchFamily="34" charset="0"/>
                <a:ea typeface="Calibri" panose="020F0502020204030204" pitchFamily="34" charset="0"/>
                <a:cs typeface="Calibri" panose="020F0502020204030204" pitchFamily="34" charset="0"/>
              </a:defRPr>
            </a:lvl4pPr>
            <a:lvl5pPr marL="2057400" indent="-228600" eaLnBrk="1" hangingPunct="1">
              <a:spcBef>
                <a:spcPct val="20000"/>
              </a:spcBef>
              <a:buChar char="»"/>
              <a:defRPr sz="2000" b="0" i="0">
                <a:latin typeface="Calibri" panose="020F0502020204030204" pitchFamily="34" charset="0"/>
                <a:ea typeface="Calibri" panose="020F0502020204030204" pitchFamily="34" charset="0"/>
                <a:cs typeface="Calibri" panose="020F0502020204030204" pitchFamily="34" charset="0"/>
              </a:defRPr>
            </a:lvl5pPr>
            <a:lvl6pPr marL="2514600" indent="-228600" fontAlgn="base">
              <a:spcBef>
                <a:spcPct val="20000"/>
              </a:spcBef>
              <a:spcAft>
                <a:spcPct val="0"/>
              </a:spcAft>
              <a:buChar char="»"/>
              <a:defRPr sz="2000">
                <a:latin typeface="Arial" charset="0"/>
              </a:defRPr>
            </a:lvl6pPr>
            <a:lvl7pPr marL="2971800" indent="-228600" fontAlgn="base">
              <a:spcBef>
                <a:spcPct val="20000"/>
              </a:spcBef>
              <a:spcAft>
                <a:spcPct val="0"/>
              </a:spcAft>
              <a:buChar char="»"/>
              <a:defRPr sz="2000">
                <a:latin typeface="Arial" charset="0"/>
              </a:defRPr>
            </a:lvl7pPr>
            <a:lvl8pPr marL="3429000" indent="-228600" fontAlgn="base">
              <a:spcBef>
                <a:spcPct val="20000"/>
              </a:spcBef>
              <a:spcAft>
                <a:spcPct val="0"/>
              </a:spcAft>
              <a:buChar char="»"/>
              <a:defRPr sz="2000">
                <a:latin typeface="Arial" charset="0"/>
              </a:defRPr>
            </a:lvl8pPr>
            <a:lvl9pPr marL="3886200" indent="-228600" fontAlgn="base">
              <a:spcBef>
                <a:spcPct val="20000"/>
              </a:spcBef>
              <a:spcAft>
                <a:spcPct val="0"/>
              </a:spcAft>
              <a:buChar char="»"/>
              <a:defRPr sz="2000">
                <a:latin typeface="Arial" charset="0"/>
              </a:defRPr>
            </a:lvl9pPr>
          </a:lstStyle>
          <a:p>
            <a:r>
              <a:rPr lang="en-US" altLang="en-US" dirty="0"/>
              <a:t>Data (Payload):</a:t>
            </a:r>
          </a:p>
          <a:p>
            <a:pPr lvl="1"/>
            <a:r>
              <a:rPr lang="en-US" altLang="en-US" dirty="0"/>
              <a:t>Maximum: 1,500 bytes</a:t>
            </a:r>
          </a:p>
          <a:p>
            <a:pPr lvl="1"/>
            <a:r>
              <a:rPr lang="en-US" altLang="en-US" dirty="0"/>
              <a:t>Minimum: 46 bytes (+14 bytes header + 4 byte trailer = 512 bits)</a:t>
            </a:r>
          </a:p>
          <a:p>
            <a:endParaRPr lang="en-US" dirty="0"/>
          </a:p>
        </p:txBody>
      </p:sp>
      <p:sp>
        <p:nvSpPr>
          <p:cNvPr id="22" name="Oval 21">
            <a:extLst>
              <a:ext uri="{FF2B5EF4-FFF2-40B4-BE49-F238E27FC236}">
                <a16:creationId xmlns:a16="http://schemas.microsoft.com/office/drawing/2014/main" id="{EE655D5E-5A29-E74E-9AE7-FBDD43A055D0}"/>
              </a:ext>
            </a:extLst>
          </p:cNvPr>
          <p:cNvSpPr/>
          <p:nvPr/>
        </p:nvSpPr>
        <p:spPr>
          <a:xfrm rot="16200000">
            <a:off x="4693541" y="711187"/>
            <a:ext cx="1024361" cy="1770869"/>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3" name="TextBox 22">
            <a:extLst>
              <a:ext uri="{FF2B5EF4-FFF2-40B4-BE49-F238E27FC236}">
                <a16:creationId xmlns:a16="http://schemas.microsoft.com/office/drawing/2014/main" id="{CB6FDA1D-B813-7D49-955B-9767ACA98FDC}"/>
              </a:ext>
            </a:extLst>
          </p:cNvPr>
          <p:cNvSpPr txBox="1"/>
          <p:nvPr/>
        </p:nvSpPr>
        <p:spPr>
          <a:xfrm>
            <a:off x="235666" y="6483136"/>
            <a:ext cx="4878259" cy="307777"/>
          </a:xfrm>
          <a:prstGeom prst="rect">
            <a:avLst/>
          </a:prstGeom>
          <a:noFill/>
        </p:spPr>
        <p:txBody>
          <a:bodyPr wrap="none" rtlCol="0">
            <a:spAutoFit/>
          </a:bodyPr>
          <a:lstStyle/>
          <a:p>
            <a:r>
              <a:rPr lang="en-US" sz="1400" b="0" dirty="0">
                <a:solidFill>
                  <a:schemeClr val="bg1">
                    <a:lumMod val="65000"/>
                  </a:schemeClr>
                </a:solidFill>
                <a:latin typeface="Calibri" pitchFamily="34" charset="0"/>
              </a:rPr>
              <a:t>Kurose and Ross: Computer Networking – A top-down approach </a:t>
            </a:r>
          </a:p>
        </p:txBody>
      </p:sp>
    </p:spTree>
    <p:extLst>
      <p:ext uri="{BB962C8B-B14F-4D97-AF65-F5344CB8AC3E}">
        <p14:creationId xmlns:p14="http://schemas.microsoft.com/office/powerpoint/2010/main" val="1654251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dissolv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dissolve">
                                      <p:cBhvr>
                                        <p:cTn id="12" dur="500"/>
                                        <p:tgtEl>
                                          <p:spTgt spid="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animEffect transition="in" filter="dissolve">
                                      <p:cBhvr>
                                        <p:cTn id="17" dur="500"/>
                                        <p:tgtEl>
                                          <p:spTgt spid="19">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dissolve">
                                      <p:cBhvr>
                                        <p:cTn id="20" dur="500"/>
                                        <p:tgtEl>
                                          <p:spTgt spid="22"/>
                                        </p:tgtEl>
                                      </p:cBhvr>
                                    </p:animEffect>
                                  </p:childTnLst>
                                </p:cTn>
                              </p:par>
                              <p:par>
                                <p:cTn id="21" presetID="9" presetClass="exit" presetSubtype="0" fill="hold" grpId="1" nodeType="withEffect">
                                  <p:stCondLst>
                                    <p:cond delay="0"/>
                                  </p:stCondLst>
                                  <p:childTnLst>
                                    <p:animEffect transition="out" filter="dissolve">
                                      <p:cBhvr>
                                        <p:cTn id="22" dur="500"/>
                                        <p:tgtEl>
                                          <p:spTgt spid="22"/>
                                        </p:tgtEl>
                                      </p:cBhvr>
                                    </p:animEffect>
                                    <p:set>
                                      <p:cBhvr>
                                        <p:cTn id="23"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en-US" dirty="0">
                <a:latin typeface="+mn-lt"/>
              </a:rPr>
              <a:t>Ethernet: unreliable, connectionless</a:t>
            </a:r>
          </a:p>
        </p:txBody>
      </p:sp>
      <p:sp>
        <p:nvSpPr>
          <p:cNvPr id="20" name="Rectangle 3">
            <a:extLst>
              <a:ext uri="{FF2B5EF4-FFF2-40B4-BE49-F238E27FC236}">
                <a16:creationId xmlns:a16="http://schemas.microsoft.com/office/drawing/2014/main" id="{C94B40E5-F359-2645-A4A0-0CEE4C209C99}"/>
              </a:ext>
            </a:extLst>
          </p:cNvPr>
          <p:cNvSpPr txBox="1">
            <a:spLocks noChangeArrowheads="1"/>
          </p:cNvSpPr>
          <p:nvPr/>
        </p:nvSpPr>
        <p:spPr>
          <a:xfrm>
            <a:off x="732644" y="1196752"/>
            <a:ext cx="7678711" cy="4824536"/>
          </a:xfrm>
          <a:prstGeom prst="rect">
            <a:avLst/>
          </a:prstGeom>
          <a:noFill/>
          <a:ln>
            <a:noFill/>
          </a:ln>
        </p:spPr>
        <p:txBody>
          <a:bodyPr vert="horz" wrap="square" lIns="91440" tIns="45720" rIns="91440" bIns="45720" numCol="1" anchor="t" anchorCtr="0" compatLnSpc="1">
            <a:prstTxWarp prst="textNoShape">
              <a:avLst/>
            </a:prstTxWarp>
          </a:bodyPr>
          <a:lstStyle>
            <a:lvl1pPr marL="342900" indent="-342900" eaLnBrk="1" hangingPunct="1">
              <a:spcBef>
                <a:spcPct val="20000"/>
              </a:spcBef>
              <a:buClr>
                <a:srgbClr val="F06E07"/>
              </a:buClr>
              <a:buSzPct val="60000"/>
              <a:buFont typeface="Wingdings 2" pitchFamily="2" charset="2"/>
              <a:buChar char="¢"/>
              <a:defRPr b="0" i="0">
                <a:latin typeface="Calibri" panose="020F0502020204030204" pitchFamily="34" charset="0"/>
                <a:ea typeface="Calibri" panose="020F0502020204030204" pitchFamily="34" charset="0"/>
                <a:cs typeface="Calibri" panose="020F0502020204030204" pitchFamily="34" charset="0"/>
              </a:defRPr>
            </a:lvl1pPr>
            <a:lvl2pPr marL="742950" indent="-285750" eaLnBrk="1" hangingPunct="1">
              <a:spcBef>
                <a:spcPct val="20000"/>
              </a:spcBef>
              <a:buClr>
                <a:srgbClr val="990000"/>
              </a:buClr>
              <a:buSzPct val="110000"/>
              <a:buFont typeface="Wingdings" pitchFamily="2" charset="2"/>
              <a:buChar char="§"/>
              <a:defRPr sz="2000" b="0" i="0" baseline="0">
                <a:latin typeface="Calibri" panose="020F0502020204030204" pitchFamily="34" charset="0"/>
                <a:ea typeface="Calibri" panose="020F0502020204030204" pitchFamily="34" charset="0"/>
                <a:cs typeface="Calibri" panose="020F0502020204030204" pitchFamily="34" charset="0"/>
              </a:defRPr>
            </a:lvl2pPr>
            <a:lvl3pPr marL="1143000" indent="-228600" eaLnBrk="1" hangingPunct="1">
              <a:spcBef>
                <a:spcPct val="20000"/>
              </a:spcBef>
              <a:buClr>
                <a:srgbClr val="0070C0"/>
              </a:buClr>
              <a:buSzPct val="80000"/>
              <a:buFont typeface="Wingdings" pitchFamily="2" charset="2"/>
              <a:buChar char="§"/>
              <a:defRPr sz="2000" b="0" i="0">
                <a:latin typeface="Calibri" panose="020F0502020204030204" pitchFamily="34" charset="0"/>
                <a:ea typeface="Calibri" panose="020F0502020204030204" pitchFamily="34" charset="0"/>
                <a:cs typeface="Calibri" panose="020F0502020204030204" pitchFamily="34" charset="0"/>
              </a:defRPr>
            </a:lvl3pPr>
            <a:lvl4pPr marL="1600200" indent="-228600" eaLnBrk="1" hangingPunct="1">
              <a:spcBef>
                <a:spcPct val="20000"/>
              </a:spcBef>
              <a:buChar char="–"/>
              <a:defRPr sz="2000" b="0" i="0">
                <a:latin typeface="Calibri" panose="020F0502020204030204" pitchFamily="34" charset="0"/>
                <a:ea typeface="Calibri" panose="020F0502020204030204" pitchFamily="34" charset="0"/>
                <a:cs typeface="Calibri" panose="020F0502020204030204" pitchFamily="34" charset="0"/>
              </a:defRPr>
            </a:lvl4pPr>
            <a:lvl5pPr marL="2057400" indent="-228600" eaLnBrk="1" hangingPunct="1">
              <a:spcBef>
                <a:spcPct val="20000"/>
              </a:spcBef>
              <a:buChar char="»"/>
              <a:defRPr sz="2000" b="0" i="0">
                <a:latin typeface="Calibri" panose="020F0502020204030204" pitchFamily="34" charset="0"/>
                <a:ea typeface="Calibri" panose="020F0502020204030204" pitchFamily="34" charset="0"/>
                <a:cs typeface="Calibri" panose="020F0502020204030204" pitchFamily="34" charset="0"/>
              </a:defRPr>
            </a:lvl5pPr>
            <a:lvl6pPr marL="2514600" indent="-228600" fontAlgn="base">
              <a:spcBef>
                <a:spcPct val="20000"/>
              </a:spcBef>
              <a:spcAft>
                <a:spcPct val="0"/>
              </a:spcAft>
              <a:buChar char="»"/>
              <a:defRPr sz="2000">
                <a:latin typeface="Arial" charset="0"/>
              </a:defRPr>
            </a:lvl6pPr>
            <a:lvl7pPr marL="2971800" indent="-228600" fontAlgn="base">
              <a:spcBef>
                <a:spcPct val="20000"/>
              </a:spcBef>
              <a:spcAft>
                <a:spcPct val="0"/>
              </a:spcAft>
              <a:buChar char="»"/>
              <a:defRPr sz="2000">
                <a:latin typeface="Arial" charset="0"/>
              </a:defRPr>
            </a:lvl7pPr>
            <a:lvl8pPr marL="3429000" indent="-228600" fontAlgn="base">
              <a:spcBef>
                <a:spcPct val="20000"/>
              </a:spcBef>
              <a:spcAft>
                <a:spcPct val="0"/>
              </a:spcAft>
              <a:buChar char="»"/>
              <a:defRPr sz="2000">
                <a:latin typeface="Arial" charset="0"/>
              </a:defRPr>
            </a:lvl8pPr>
            <a:lvl9pPr marL="3886200" indent="-228600" fontAlgn="base">
              <a:spcBef>
                <a:spcPct val="20000"/>
              </a:spcBef>
              <a:spcAft>
                <a:spcPct val="0"/>
              </a:spcAft>
              <a:buChar char="»"/>
              <a:defRPr sz="2000">
                <a:latin typeface="Arial" charset="0"/>
              </a:defRPr>
            </a:lvl9pPr>
          </a:lstStyle>
          <a:p>
            <a:r>
              <a:rPr lang="en-US" dirty="0"/>
              <a:t>Connectionless: no handshaking between sending and receiving NICs </a:t>
            </a:r>
          </a:p>
          <a:p>
            <a:r>
              <a:rPr lang="en-US" dirty="0"/>
              <a:t>Unreliable: receiving NIC doesn’t send ACKs or NAKs to sending NIC</a:t>
            </a:r>
          </a:p>
          <a:p>
            <a:pPr lvl="1"/>
            <a:r>
              <a:rPr lang="en-US" dirty="0"/>
              <a:t>Data in dropped frames recovered with the use of higher layer protocols – </a:t>
            </a:r>
            <a:r>
              <a:rPr lang="en-US" dirty="0" err="1"/>
              <a:t>eg</a:t>
            </a:r>
            <a:r>
              <a:rPr lang="en-US" dirty="0"/>
              <a:t> TCP</a:t>
            </a:r>
          </a:p>
          <a:p>
            <a:r>
              <a:rPr lang="en-US" dirty="0"/>
              <a:t>Ethernet’s MAC protocol: CSMA/CD with binary </a:t>
            </a:r>
            <a:r>
              <a:rPr lang="en-US" dirty="0" err="1"/>
              <a:t>backoff</a:t>
            </a:r>
            <a:endParaRPr lang="en-US" dirty="0"/>
          </a:p>
        </p:txBody>
      </p:sp>
      <p:sp>
        <p:nvSpPr>
          <p:cNvPr id="7" name="TextBox 6">
            <a:extLst>
              <a:ext uri="{FF2B5EF4-FFF2-40B4-BE49-F238E27FC236}">
                <a16:creationId xmlns:a16="http://schemas.microsoft.com/office/drawing/2014/main" id="{E881C155-880B-154F-B41C-76DEFEEAA67D}"/>
              </a:ext>
            </a:extLst>
          </p:cNvPr>
          <p:cNvSpPr txBox="1"/>
          <p:nvPr/>
        </p:nvSpPr>
        <p:spPr>
          <a:xfrm>
            <a:off x="235666" y="6483136"/>
            <a:ext cx="4878259" cy="307777"/>
          </a:xfrm>
          <a:prstGeom prst="rect">
            <a:avLst/>
          </a:prstGeom>
          <a:noFill/>
        </p:spPr>
        <p:txBody>
          <a:bodyPr wrap="none" rtlCol="0">
            <a:spAutoFit/>
          </a:bodyPr>
          <a:lstStyle/>
          <a:p>
            <a:r>
              <a:rPr lang="en-US" sz="1400" b="0" dirty="0">
                <a:solidFill>
                  <a:schemeClr val="bg1">
                    <a:lumMod val="65000"/>
                  </a:schemeClr>
                </a:solidFill>
                <a:latin typeface="Calibri" pitchFamily="34" charset="0"/>
              </a:rPr>
              <a:t>Kurose and Ross: Computer Networking – A top-down approach </a:t>
            </a:r>
          </a:p>
        </p:txBody>
      </p:sp>
    </p:spTree>
    <p:extLst>
      <p:ext uri="{BB962C8B-B14F-4D97-AF65-F5344CB8AC3E}">
        <p14:creationId xmlns:p14="http://schemas.microsoft.com/office/powerpoint/2010/main" val="378258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dissolve">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dissolve">
                                      <p:cBhvr>
                                        <p:cTn id="12" dur="500"/>
                                        <p:tgtEl>
                                          <p:spTgt spid="20">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animEffect transition="in" filter="dissolve">
                                      <p:cBhvr>
                                        <p:cTn id="15" dur="500"/>
                                        <p:tgtEl>
                                          <p:spTgt spid="2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0">
                                            <p:txEl>
                                              <p:pRg st="3" end="3"/>
                                            </p:txEl>
                                          </p:spTgt>
                                        </p:tgtEl>
                                        <p:attrNameLst>
                                          <p:attrName>style.visibility</p:attrName>
                                        </p:attrNameLst>
                                      </p:cBhvr>
                                      <p:to>
                                        <p:strVal val="visible"/>
                                      </p:to>
                                    </p:set>
                                    <p:animEffect transition="in" filter="dissolve">
                                      <p:cBhvr>
                                        <p:cTn id="20" dur="500"/>
                                        <p:tgtEl>
                                          <p:spTgt spid="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en-US" dirty="0">
                <a:latin typeface="+mn-lt"/>
              </a:rPr>
              <a:t>802.3 Ethernet standards: link &amp; physical layers</a:t>
            </a:r>
          </a:p>
        </p:txBody>
      </p:sp>
      <p:sp>
        <p:nvSpPr>
          <p:cNvPr id="35" name="Rectangle 3">
            <a:extLst>
              <a:ext uri="{FF2B5EF4-FFF2-40B4-BE49-F238E27FC236}">
                <a16:creationId xmlns:a16="http://schemas.microsoft.com/office/drawing/2014/main" id="{5337EC81-E572-214C-BF69-89DCE6ECE63F}"/>
              </a:ext>
            </a:extLst>
          </p:cNvPr>
          <p:cNvSpPr txBox="1">
            <a:spLocks noChangeArrowheads="1"/>
          </p:cNvSpPr>
          <p:nvPr/>
        </p:nvSpPr>
        <p:spPr bwMode="auto">
          <a:xfrm>
            <a:off x="678115" y="3140952"/>
            <a:ext cx="8398239" cy="346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eaLnBrk="1" hangingPunct="1">
              <a:spcBef>
                <a:spcPct val="20000"/>
              </a:spcBef>
              <a:buClr>
                <a:srgbClr val="F06E07"/>
              </a:buClr>
              <a:buSzPct val="60000"/>
              <a:buFont typeface="Wingdings 2" pitchFamily="2" charset="2"/>
              <a:buChar char="¢"/>
              <a:defRPr b="0" i="0">
                <a:latin typeface="Calibri" panose="020F0502020204030204" pitchFamily="34" charset="0"/>
                <a:ea typeface="Calibri" panose="020F0502020204030204" pitchFamily="34" charset="0"/>
                <a:cs typeface="Calibri" panose="020F0502020204030204" pitchFamily="34" charset="0"/>
              </a:defRPr>
            </a:lvl1pPr>
            <a:lvl2pPr marL="742950" indent="-285750" eaLnBrk="1" hangingPunct="1">
              <a:spcBef>
                <a:spcPct val="20000"/>
              </a:spcBef>
              <a:buClr>
                <a:srgbClr val="990000"/>
              </a:buClr>
              <a:buSzPct val="110000"/>
              <a:buFont typeface="Wingdings" pitchFamily="2" charset="2"/>
              <a:buChar char="§"/>
              <a:defRPr sz="2000" b="0" i="0" baseline="0">
                <a:latin typeface="Calibri" panose="020F0502020204030204" pitchFamily="34" charset="0"/>
                <a:ea typeface="Calibri" panose="020F0502020204030204" pitchFamily="34" charset="0"/>
                <a:cs typeface="Calibri" panose="020F0502020204030204" pitchFamily="34" charset="0"/>
              </a:defRPr>
            </a:lvl2pPr>
            <a:lvl3pPr marL="1143000" indent="-228600" eaLnBrk="1" hangingPunct="1">
              <a:spcBef>
                <a:spcPct val="20000"/>
              </a:spcBef>
              <a:buClr>
                <a:srgbClr val="0070C0"/>
              </a:buClr>
              <a:buSzPct val="80000"/>
              <a:buFont typeface="Wingdings" pitchFamily="2" charset="2"/>
              <a:buChar char="§"/>
              <a:defRPr sz="2000" b="0" i="0">
                <a:latin typeface="Calibri" panose="020F0502020204030204" pitchFamily="34" charset="0"/>
                <a:ea typeface="Calibri" panose="020F0502020204030204" pitchFamily="34" charset="0"/>
                <a:cs typeface="Calibri" panose="020F0502020204030204" pitchFamily="34" charset="0"/>
              </a:defRPr>
            </a:lvl3pPr>
            <a:lvl4pPr marL="1600200" indent="-228600" eaLnBrk="1" hangingPunct="1">
              <a:spcBef>
                <a:spcPct val="20000"/>
              </a:spcBef>
              <a:buChar char="–"/>
              <a:defRPr sz="2000" b="0" i="0">
                <a:latin typeface="Calibri" panose="020F0502020204030204" pitchFamily="34" charset="0"/>
                <a:ea typeface="Calibri" panose="020F0502020204030204" pitchFamily="34" charset="0"/>
                <a:cs typeface="Calibri" panose="020F0502020204030204" pitchFamily="34" charset="0"/>
              </a:defRPr>
            </a:lvl4pPr>
            <a:lvl5pPr marL="2057400" indent="-228600" eaLnBrk="1" hangingPunct="1">
              <a:spcBef>
                <a:spcPct val="20000"/>
              </a:spcBef>
              <a:buChar char="»"/>
              <a:defRPr sz="2000" b="0" i="0">
                <a:latin typeface="Calibri" panose="020F0502020204030204" pitchFamily="34" charset="0"/>
                <a:ea typeface="Calibri" panose="020F0502020204030204" pitchFamily="34" charset="0"/>
                <a:cs typeface="Calibri" panose="020F0502020204030204" pitchFamily="34" charset="0"/>
              </a:defRPr>
            </a:lvl5pPr>
            <a:lvl6pPr marL="2514600" indent="-228600" fontAlgn="base">
              <a:spcBef>
                <a:spcPct val="20000"/>
              </a:spcBef>
              <a:spcAft>
                <a:spcPct val="0"/>
              </a:spcAft>
              <a:buChar char="»"/>
              <a:defRPr sz="2000">
                <a:latin typeface="Arial" charset="0"/>
              </a:defRPr>
            </a:lvl6pPr>
            <a:lvl7pPr marL="2971800" indent="-228600" fontAlgn="base">
              <a:spcBef>
                <a:spcPct val="20000"/>
              </a:spcBef>
              <a:spcAft>
                <a:spcPct val="0"/>
              </a:spcAft>
              <a:buChar char="»"/>
              <a:defRPr sz="2000">
                <a:latin typeface="Arial" charset="0"/>
              </a:defRPr>
            </a:lvl7pPr>
            <a:lvl8pPr marL="3429000" indent="-228600" fontAlgn="base">
              <a:spcBef>
                <a:spcPct val="20000"/>
              </a:spcBef>
              <a:spcAft>
                <a:spcPct val="0"/>
              </a:spcAft>
              <a:buChar char="»"/>
              <a:defRPr sz="2000">
                <a:latin typeface="Arial" charset="0"/>
              </a:defRPr>
            </a:lvl8pPr>
            <a:lvl9pPr marL="3886200" indent="-228600" fontAlgn="base">
              <a:spcBef>
                <a:spcPct val="20000"/>
              </a:spcBef>
              <a:spcAft>
                <a:spcPct val="0"/>
              </a:spcAft>
              <a:buChar char="»"/>
              <a:defRPr sz="2000">
                <a:latin typeface="Arial" charset="0"/>
              </a:defRPr>
            </a:lvl9pPr>
          </a:lstStyle>
          <a:p>
            <a:endParaRPr lang="en-US" dirty="0"/>
          </a:p>
        </p:txBody>
      </p:sp>
      <p:sp>
        <p:nvSpPr>
          <p:cNvPr id="36" name="Freeform 39">
            <a:extLst>
              <a:ext uri="{FF2B5EF4-FFF2-40B4-BE49-F238E27FC236}">
                <a16:creationId xmlns:a16="http://schemas.microsoft.com/office/drawing/2014/main" id="{D1D9C936-B7E0-6F43-8421-5B95EAA06933}"/>
              </a:ext>
            </a:extLst>
          </p:cNvPr>
          <p:cNvSpPr>
            <a:spLocks/>
          </p:cNvSpPr>
          <p:nvPr/>
        </p:nvSpPr>
        <p:spPr bwMode="auto">
          <a:xfrm>
            <a:off x="2885802" y="3891100"/>
            <a:ext cx="1045369" cy="1145381"/>
          </a:xfrm>
          <a:custGeom>
            <a:avLst/>
            <a:gdLst>
              <a:gd name="T0" fmla="*/ 2147483647 w 878"/>
              <a:gd name="T1" fmla="*/ 0 h 962"/>
              <a:gd name="T2" fmla="*/ 0 w 878"/>
              <a:gd name="T3" fmla="*/ 2147483647 h 962"/>
              <a:gd name="T4" fmla="*/ 2147483647 w 878"/>
              <a:gd name="T5" fmla="*/ 2147483647 h 962"/>
              <a:gd name="T6" fmla="*/ 2147483647 w 878"/>
              <a:gd name="T7" fmla="*/ 2147483647 h 962"/>
              <a:gd name="T8" fmla="*/ 2147483647 w 878"/>
              <a:gd name="T9" fmla="*/ 0 h 9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8" h="962">
                <a:moveTo>
                  <a:pt x="851" y="0"/>
                </a:moveTo>
                <a:lnTo>
                  <a:pt x="0" y="622"/>
                </a:lnTo>
                <a:lnTo>
                  <a:pt x="7" y="962"/>
                </a:lnTo>
                <a:lnTo>
                  <a:pt x="878" y="960"/>
                </a:lnTo>
                <a:lnTo>
                  <a:pt x="851" y="0"/>
                </a:lnTo>
                <a:close/>
              </a:path>
            </a:pathLst>
          </a:custGeom>
          <a:gradFill rotWithShape="1">
            <a:gsLst>
              <a:gs pos="0">
                <a:srgbClr val="DDDDDD"/>
              </a:gs>
              <a:gs pos="100000">
                <a:srgbClr val="FFFFFF"/>
              </a:gs>
            </a:gsLst>
            <a:lin ang="0" scaled="1"/>
          </a:gradFill>
          <a:ln w="9525" cap="flat">
            <a:solidFill>
              <a:srgbClr val="000000"/>
            </a:solidFill>
            <a:prstDash val="dash"/>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685800">
              <a:defRPr/>
            </a:pPr>
            <a:endParaRPr lang="en-US" sz="1500" b="0" kern="0" dirty="0">
              <a:solidFill>
                <a:srgbClr val="000000"/>
              </a:solidFill>
              <a:ea typeface="ＭＳ Ｐゴシック" charset="0"/>
            </a:endParaRPr>
          </a:p>
        </p:txBody>
      </p:sp>
      <p:grpSp>
        <p:nvGrpSpPr>
          <p:cNvPr id="37" name="Group 40">
            <a:extLst>
              <a:ext uri="{FF2B5EF4-FFF2-40B4-BE49-F238E27FC236}">
                <a16:creationId xmlns:a16="http://schemas.microsoft.com/office/drawing/2014/main" id="{6A53ADA6-D108-1C40-A3EE-28BC1ABD17D8}"/>
              </a:ext>
            </a:extLst>
          </p:cNvPr>
          <p:cNvGrpSpPr>
            <a:grpSpLocks/>
          </p:cNvGrpSpPr>
          <p:nvPr/>
        </p:nvGrpSpPr>
        <p:grpSpPr bwMode="auto">
          <a:xfrm>
            <a:off x="1908300" y="3991110"/>
            <a:ext cx="981075" cy="1131094"/>
            <a:chOff x="916" y="797"/>
            <a:chExt cx="824" cy="950"/>
          </a:xfrm>
        </p:grpSpPr>
        <p:sp>
          <p:nvSpPr>
            <p:cNvPr id="38" name="Rectangle 41">
              <a:extLst>
                <a:ext uri="{FF2B5EF4-FFF2-40B4-BE49-F238E27FC236}">
                  <a16:creationId xmlns:a16="http://schemas.microsoft.com/office/drawing/2014/main" id="{A19C4707-153A-1D4A-9F0C-A7D66CFEADB2}"/>
                </a:ext>
              </a:extLst>
            </p:cNvPr>
            <p:cNvSpPr>
              <a:spLocks noChangeArrowheads="1"/>
            </p:cNvSpPr>
            <p:nvPr/>
          </p:nvSpPr>
          <p:spPr bwMode="auto">
            <a:xfrm>
              <a:off x="924" y="810"/>
              <a:ext cx="816" cy="864"/>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b="0" kern="0" dirty="0">
                <a:solidFill>
                  <a:srgbClr val="000000"/>
                </a:solidFill>
                <a:latin typeface="Arial" charset="0"/>
                <a:ea typeface="ＭＳ Ｐゴシック" charset="0"/>
              </a:endParaRPr>
            </a:p>
          </p:txBody>
        </p:sp>
        <p:sp>
          <p:nvSpPr>
            <p:cNvPr id="39" name="Text Box 42">
              <a:extLst>
                <a:ext uri="{FF2B5EF4-FFF2-40B4-BE49-F238E27FC236}">
                  <a16:creationId xmlns:a16="http://schemas.microsoft.com/office/drawing/2014/main" id="{6F9A40BD-67A8-AC46-923B-F43FFA41FBCC}"/>
                </a:ext>
              </a:extLst>
            </p:cNvPr>
            <p:cNvSpPr txBox="1">
              <a:spLocks noChangeArrowheads="1"/>
            </p:cNvSpPr>
            <p:nvPr/>
          </p:nvSpPr>
          <p:spPr bwMode="auto">
            <a:xfrm>
              <a:off x="916" y="797"/>
              <a:ext cx="813" cy="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defTabSz="685800" eaLnBrk="1" hangingPunct="1">
                <a:defRPr/>
              </a:pPr>
              <a:r>
                <a:rPr lang="en-US" sz="1350" b="0" i="0" kern="0" dirty="0">
                  <a:solidFill>
                    <a:srgbClr val="000000"/>
                  </a:solidFill>
                  <a:latin typeface="+mn-lt"/>
                </a:rPr>
                <a:t>application</a:t>
              </a:r>
            </a:p>
            <a:p>
              <a:pPr algn="ctr" defTabSz="685800" eaLnBrk="1" hangingPunct="1">
                <a:defRPr/>
              </a:pPr>
              <a:r>
                <a:rPr lang="en-US" sz="1350" b="0" i="0" kern="0" dirty="0">
                  <a:solidFill>
                    <a:srgbClr val="000000"/>
                  </a:solidFill>
                  <a:latin typeface="+mn-lt"/>
                </a:rPr>
                <a:t>transport</a:t>
              </a:r>
            </a:p>
            <a:p>
              <a:pPr algn="ctr" defTabSz="685800" eaLnBrk="1" hangingPunct="1">
                <a:defRPr/>
              </a:pPr>
              <a:r>
                <a:rPr lang="en-US" sz="1350" b="0" i="0" kern="0" dirty="0">
                  <a:solidFill>
                    <a:srgbClr val="000000"/>
                  </a:solidFill>
                  <a:latin typeface="+mn-lt"/>
                </a:rPr>
                <a:t>network</a:t>
              </a:r>
            </a:p>
            <a:p>
              <a:pPr algn="ctr" defTabSz="685800" eaLnBrk="1" hangingPunct="1">
                <a:defRPr/>
              </a:pPr>
              <a:r>
                <a:rPr lang="en-US" sz="1350" b="0" i="0" kern="0" dirty="0">
                  <a:solidFill>
                    <a:srgbClr val="000000"/>
                  </a:solidFill>
                  <a:latin typeface="+mn-lt"/>
                </a:rPr>
                <a:t>link</a:t>
              </a:r>
            </a:p>
            <a:p>
              <a:pPr algn="ctr" defTabSz="685800" eaLnBrk="1" hangingPunct="1">
                <a:defRPr/>
              </a:pPr>
              <a:r>
                <a:rPr lang="en-US" sz="1350" b="0" i="0" kern="0" dirty="0">
                  <a:solidFill>
                    <a:srgbClr val="000000"/>
                  </a:solidFill>
                  <a:latin typeface="+mn-lt"/>
                </a:rPr>
                <a:t>physical</a:t>
              </a:r>
            </a:p>
          </p:txBody>
        </p:sp>
        <p:sp>
          <p:nvSpPr>
            <p:cNvPr id="40" name="Line 43">
              <a:extLst>
                <a:ext uri="{FF2B5EF4-FFF2-40B4-BE49-F238E27FC236}">
                  <a16:creationId xmlns:a16="http://schemas.microsoft.com/office/drawing/2014/main" id="{B273748A-AE80-2049-8434-08C970AD4590}"/>
                </a:ext>
              </a:extLst>
            </p:cNvPr>
            <p:cNvSpPr>
              <a:spLocks noChangeShapeType="1"/>
            </p:cNvSpPr>
            <p:nvPr/>
          </p:nvSpPr>
          <p:spPr bwMode="auto">
            <a:xfrm>
              <a:off x="924" y="993"/>
              <a:ext cx="81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defTabSz="685800">
                <a:defRPr/>
              </a:pPr>
              <a:endParaRPr lang="en-US" sz="1350" b="0" kern="0" dirty="0">
                <a:solidFill>
                  <a:srgbClr val="000000"/>
                </a:solidFill>
                <a:latin typeface="Arial" charset="0"/>
                <a:ea typeface="ＭＳ Ｐゴシック" charset="0"/>
              </a:endParaRPr>
            </a:p>
          </p:txBody>
        </p:sp>
        <p:sp>
          <p:nvSpPr>
            <p:cNvPr id="41" name="Line 44">
              <a:extLst>
                <a:ext uri="{FF2B5EF4-FFF2-40B4-BE49-F238E27FC236}">
                  <a16:creationId xmlns:a16="http://schemas.microsoft.com/office/drawing/2014/main" id="{06692CA4-1050-F547-8BD3-506A2BF3B7BE}"/>
                </a:ext>
              </a:extLst>
            </p:cNvPr>
            <p:cNvSpPr>
              <a:spLocks noChangeShapeType="1"/>
            </p:cNvSpPr>
            <p:nvPr/>
          </p:nvSpPr>
          <p:spPr bwMode="auto">
            <a:xfrm>
              <a:off x="924" y="1167"/>
              <a:ext cx="81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defTabSz="685800">
                <a:defRPr/>
              </a:pPr>
              <a:endParaRPr lang="en-US" sz="1350" b="0" kern="0" dirty="0">
                <a:solidFill>
                  <a:srgbClr val="000000"/>
                </a:solidFill>
                <a:latin typeface="Arial" charset="0"/>
                <a:ea typeface="ＭＳ Ｐゴシック" charset="0"/>
              </a:endParaRPr>
            </a:p>
          </p:txBody>
        </p:sp>
        <p:sp>
          <p:nvSpPr>
            <p:cNvPr id="42" name="Line 45">
              <a:extLst>
                <a:ext uri="{FF2B5EF4-FFF2-40B4-BE49-F238E27FC236}">
                  <a16:creationId xmlns:a16="http://schemas.microsoft.com/office/drawing/2014/main" id="{2067FEF7-7EF7-E040-9D6E-F0A67817AF3A}"/>
                </a:ext>
              </a:extLst>
            </p:cNvPr>
            <p:cNvSpPr>
              <a:spLocks noChangeShapeType="1"/>
            </p:cNvSpPr>
            <p:nvPr/>
          </p:nvSpPr>
          <p:spPr bwMode="auto">
            <a:xfrm>
              <a:off x="921" y="1344"/>
              <a:ext cx="81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defTabSz="685800">
                <a:defRPr/>
              </a:pPr>
              <a:endParaRPr lang="en-US" sz="1350" b="0" kern="0" dirty="0">
                <a:solidFill>
                  <a:srgbClr val="000000"/>
                </a:solidFill>
                <a:latin typeface="Arial" charset="0"/>
                <a:ea typeface="ＭＳ Ｐゴシック" charset="0"/>
              </a:endParaRPr>
            </a:p>
          </p:txBody>
        </p:sp>
        <p:sp>
          <p:nvSpPr>
            <p:cNvPr id="43" name="Line 46">
              <a:extLst>
                <a:ext uri="{FF2B5EF4-FFF2-40B4-BE49-F238E27FC236}">
                  <a16:creationId xmlns:a16="http://schemas.microsoft.com/office/drawing/2014/main" id="{38265043-8296-5C4F-B90B-0BBD21426D27}"/>
                </a:ext>
              </a:extLst>
            </p:cNvPr>
            <p:cNvSpPr>
              <a:spLocks noChangeShapeType="1"/>
            </p:cNvSpPr>
            <p:nvPr/>
          </p:nvSpPr>
          <p:spPr bwMode="auto">
            <a:xfrm>
              <a:off x="926" y="1501"/>
              <a:ext cx="808" cy="3"/>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defTabSz="685800">
                <a:defRPr/>
              </a:pPr>
              <a:endParaRPr lang="en-US" sz="1350" b="0" kern="0" dirty="0">
                <a:solidFill>
                  <a:srgbClr val="000000"/>
                </a:solidFill>
                <a:latin typeface="Arial" charset="0"/>
                <a:ea typeface="ＭＳ Ｐゴシック" charset="0"/>
              </a:endParaRPr>
            </a:p>
          </p:txBody>
        </p:sp>
        <p:sp>
          <p:nvSpPr>
            <p:cNvPr id="44" name="Line 47">
              <a:extLst>
                <a:ext uri="{FF2B5EF4-FFF2-40B4-BE49-F238E27FC236}">
                  <a16:creationId xmlns:a16="http://schemas.microsoft.com/office/drawing/2014/main" id="{978E49E5-6968-CC48-AC67-D74316AD7BE3}"/>
                </a:ext>
              </a:extLst>
            </p:cNvPr>
            <p:cNvSpPr>
              <a:spLocks noChangeShapeType="1"/>
            </p:cNvSpPr>
            <p:nvPr/>
          </p:nvSpPr>
          <p:spPr bwMode="auto">
            <a:xfrm>
              <a:off x="926" y="1552"/>
              <a:ext cx="0" cy="106"/>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defTabSz="685800">
                <a:defRPr/>
              </a:pPr>
              <a:endParaRPr lang="en-US" sz="1350" b="0" kern="0" dirty="0">
                <a:solidFill>
                  <a:srgbClr val="000000"/>
                </a:solidFill>
                <a:latin typeface="Arial" charset="0"/>
                <a:ea typeface="ＭＳ Ｐゴシック" charset="0"/>
              </a:endParaRPr>
            </a:p>
          </p:txBody>
        </p:sp>
        <p:sp>
          <p:nvSpPr>
            <p:cNvPr id="45" name="Line 48">
              <a:extLst>
                <a:ext uri="{FF2B5EF4-FFF2-40B4-BE49-F238E27FC236}">
                  <a16:creationId xmlns:a16="http://schemas.microsoft.com/office/drawing/2014/main" id="{956710CE-B4F5-EA4E-BF2A-C20BE32C5669}"/>
                </a:ext>
              </a:extLst>
            </p:cNvPr>
            <p:cNvSpPr>
              <a:spLocks noChangeShapeType="1"/>
            </p:cNvSpPr>
            <p:nvPr/>
          </p:nvSpPr>
          <p:spPr bwMode="auto">
            <a:xfrm>
              <a:off x="1739" y="1541"/>
              <a:ext cx="0" cy="106"/>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defTabSz="685800">
                <a:defRPr/>
              </a:pPr>
              <a:endParaRPr lang="en-US" sz="1350" b="0" kern="0" dirty="0">
                <a:solidFill>
                  <a:srgbClr val="000000"/>
                </a:solidFill>
                <a:latin typeface="Arial" charset="0"/>
                <a:ea typeface="ＭＳ Ｐゴシック" charset="0"/>
              </a:endParaRPr>
            </a:p>
          </p:txBody>
        </p:sp>
      </p:grpSp>
      <p:sp>
        <p:nvSpPr>
          <p:cNvPr id="46" name="Rectangle 49">
            <a:extLst>
              <a:ext uri="{FF2B5EF4-FFF2-40B4-BE49-F238E27FC236}">
                <a16:creationId xmlns:a16="http://schemas.microsoft.com/office/drawing/2014/main" id="{33B384B2-E84D-E145-9B31-7CDEB33CA46F}"/>
              </a:ext>
            </a:extLst>
          </p:cNvPr>
          <p:cNvSpPr>
            <a:spLocks noChangeArrowheads="1"/>
          </p:cNvSpPr>
          <p:nvPr/>
        </p:nvSpPr>
        <p:spPr bwMode="auto">
          <a:xfrm>
            <a:off x="3903787" y="3863714"/>
            <a:ext cx="3146822" cy="1176338"/>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500" b="0" kern="0" dirty="0">
              <a:solidFill>
                <a:srgbClr val="000000"/>
              </a:solidFill>
              <a:ea typeface="ＭＳ Ｐゴシック" charset="0"/>
            </a:endParaRPr>
          </a:p>
        </p:txBody>
      </p:sp>
      <p:sp>
        <p:nvSpPr>
          <p:cNvPr id="47" name="Line 50">
            <a:extLst>
              <a:ext uri="{FF2B5EF4-FFF2-40B4-BE49-F238E27FC236}">
                <a16:creationId xmlns:a16="http://schemas.microsoft.com/office/drawing/2014/main" id="{71F4EA3F-71A9-E649-B270-EF76B8B13271}"/>
              </a:ext>
            </a:extLst>
          </p:cNvPr>
          <p:cNvSpPr>
            <a:spLocks noChangeShapeType="1"/>
          </p:cNvSpPr>
          <p:nvPr/>
        </p:nvSpPr>
        <p:spPr bwMode="auto">
          <a:xfrm flipV="1">
            <a:off x="3914502" y="4362587"/>
            <a:ext cx="313372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defTabSz="685800">
              <a:defRPr/>
            </a:pPr>
            <a:endParaRPr lang="en-US" sz="1500" b="0" kern="0" dirty="0">
              <a:solidFill>
                <a:srgbClr val="000000"/>
              </a:solidFill>
              <a:ea typeface="ＭＳ Ｐゴシック" charset="0"/>
            </a:endParaRPr>
          </a:p>
        </p:txBody>
      </p:sp>
      <p:sp>
        <p:nvSpPr>
          <p:cNvPr id="48" name="Text Box 51">
            <a:extLst>
              <a:ext uri="{FF2B5EF4-FFF2-40B4-BE49-F238E27FC236}">
                <a16:creationId xmlns:a16="http://schemas.microsoft.com/office/drawing/2014/main" id="{7DC03FEF-6F61-B84E-B3EE-F4889195DAC2}"/>
              </a:ext>
            </a:extLst>
          </p:cNvPr>
          <p:cNvSpPr txBox="1">
            <a:spLocks noChangeArrowheads="1"/>
          </p:cNvSpPr>
          <p:nvPr/>
        </p:nvSpPr>
        <p:spPr bwMode="auto">
          <a:xfrm>
            <a:off x="4706886" y="3894671"/>
            <a:ext cx="1469185" cy="52322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fontAlgn="base">
              <a:spcBef>
                <a:spcPct val="0"/>
              </a:spcBef>
              <a:spcAft>
                <a:spcPct val="0"/>
              </a:spcAft>
              <a:defRPr/>
            </a:pPr>
            <a:r>
              <a:rPr lang="en-US" sz="1400" b="0" i="0" dirty="0">
                <a:solidFill>
                  <a:srgbClr val="000000"/>
                </a:solidFill>
                <a:latin typeface="+mn-lt"/>
              </a:rPr>
              <a:t>MAC protocol</a:t>
            </a:r>
          </a:p>
          <a:p>
            <a:pPr algn="ctr" fontAlgn="base">
              <a:spcBef>
                <a:spcPct val="0"/>
              </a:spcBef>
              <a:spcAft>
                <a:spcPct val="0"/>
              </a:spcAft>
              <a:defRPr/>
            </a:pPr>
            <a:r>
              <a:rPr lang="en-US" sz="1400" b="0" i="0" dirty="0">
                <a:solidFill>
                  <a:srgbClr val="000000"/>
                </a:solidFill>
                <a:latin typeface="+mn-lt"/>
              </a:rPr>
              <a:t>and frame format</a:t>
            </a:r>
          </a:p>
        </p:txBody>
      </p:sp>
      <p:sp>
        <p:nvSpPr>
          <p:cNvPr id="49" name="Text Box 52">
            <a:extLst>
              <a:ext uri="{FF2B5EF4-FFF2-40B4-BE49-F238E27FC236}">
                <a16:creationId xmlns:a16="http://schemas.microsoft.com/office/drawing/2014/main" id="{FCD7A57B-08E5-9042-A816-5F41877FF307}"/>
              </a:ext>
            </a:extLst>
          </p:cNvPr>
          <p:cNvSpPr txBox="1">
            <a:spLocks noChangeArrowheads="1"/>
          </p:cNvSpPr>
          <p:nvPr/>
        </p:nvSpPr>
        <p:spPr bwMode="auto">
          <a:xfrm>
            <a:off x="4029994" y="4430452"/>
            <a:ext cx="941283" cy="276999"/>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1" hangingPunct="1">
              <a:defRPr/>
            </a:pPr>
            <a:r>
              <a:rPr lang="en-US" sz="1200" b="0" i="0" kern="0" dirty="0">
                <a:solidFill>
                  <a:srgbClr val="000000"/>
                </a:solidFill>
                <a:latin typeface="+mn-lt"/>
              </a:rPr>
              <a:t>100BASE-TX</a:t>
            </a:r>
          </a:p>
        </p:txBody>
      </p:sp>
      <p:sp>
        <p:nvSpPr>
          <p:cNvPr id="50" name="Text Box 53">
            <a:extLst>
              <a:ext uri="{FF2B5EF4-FFF2-40B4-BE49-F238E27FC236}">
                <a16:creationId xmlns:a16="http://schemas.microsoft.com/office/drawing/2014/main" id="{A227F0AF-4662-F24A-9653-0AADE99EDC92}"/>
              </a:ext>
            </a:extLst>
          </p:cNvPr>
          <p:cNvSpPr txBox="1">
            <a:spLocks noChangeArrowheads="1"/>
          </p:cNvSpPr>
          <p:nvPr/>
        </p:nvSpPr>
        <p:spPr bwMode="auto">
          <a:xfrm>
            <a:off x="4038327" y="4700725"/>
            <a:ext cx="939681" cy="276999"/>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1" hangingPunct="1">
              <a:defRPr/>
            </a:pPr>
            <a:r>
              <a:rPr lang="en-US" sz="1200" b="0" i="0" kern="0" dirty="0">
                <a:solidFill>
                  <a:srgbClr val="000000"/>
                </a:solidFill>
                <a:latin typeface="+mn-lt"/>
              </a:rPr>
              <a:t>100BASE-T4</a:t>
            </a:r>
          </a:p>
        </p:txBody>
      </p:sp>
      <p:sp>
        <p:nvSpPr>
          <p:cNvPr id="51" name="Text Box 54">
            <a:extLst>
              <a:ext uri="{FF2B5EF4-FFF2-40B4-BE49-F238E27FC236}">
                <a16:creationId xmlns:a16="http://schemas.microsoft.com/office/drawing/2014/main" id="{57422924-DBD0-594C-8374-4E4F54D3304B}"/>
              </a:ext>
            </a:extLst>
          </p:cNvPr>
          <p:cNvSpPr txBox="1">
            <a:spLocks noChangeArrowheads="1"/>
          </p:cNvSpPr>
          <p:nvPr/>
        </p:nvSpPr>
        <p:spPr bwMode="auto">
          <a:xfrm>
            <a:off x="6042150" y="4426881"/>
            <a:ext cx="936475" cy="276999"/>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1" hangingPunct="1">
              <a:defRPr/>
            </a:pPr>
            <a:r>
              <a:rPr lang="en-US" sz="1200" b="0" i="0" kern="0" dirty="0">
                <a:solidFill>
                  <a:srgbClr val="000000"/>
                </a:solidFill>
                <a:latin typeface="+mn-lt"/>
              </a:rPr>
              <a:t>100BASE-FX</a:t>
            </a:r>
          </a:p>
        </p:txBody>
      </p:sp>
      <p:sp>
        <p:nvSpPr>
          <p:cNvPr id="52" name="Freeform 55">
            <a:extLst>
              <a:ext uri="{FF2B5EF4-FFF2-40B4-BE49-F238E27FC236}">
                <a16:creationId xmlns:a16="http://schemas.microsoft.com/office/drawing/2014/main" id="{53523A51-905B-3D41-9BAA-9981C632BCA4}"/>
              </a:ext>
            </a:extLst>
          </p:cNvPr>
          <p:cNvSpPr>
            <a:spLocks/>
          </p:cNvSpPr>
          <p:nvPr/>
        </p:nvSpPr>
        <p:spPr bwMode="auto">
          <a:xfrm>
            <a:off x="2896518" y="4348300"/>
            <a:ext cx="1045369" cy="458390"/>
          </a:xfrm>
          <a:custGeom>
            <a:avLst/>
            <a:gdLst>
              <a:gd name="T0" fmla="*/ 0 w 878"/>
              <a:gd name="T1" fmla="*/ 2147483647 h 385"/>
              <a:gd name="T2" fmla="*/ 2147483647 w 878"/>
              <a:gd name="T3" fmla="*/ 0 h 385"/>
              <a:gd name="T4" fmla="*/ 0 60000 65536"/>
              <a:gd name="T5" fmla="*/ 0 60000 65536"/>
            </a:gdLst>
            <a:ahLst/>
            <a:cxnLst>
              <a:cxn ang="T4">
                <a:pos x="T0" y="T1"/>
              </a:cxn>
              <a:cxn ang="T5">
                <a:pos x="T2" y="T3"/>
              </a:cxn>
            </a:cxnLst>
            <a:rect l="0" t="0" r="r" b="b"/>
            <a:pathLst>
              <a:path w="878" h="385">
                <a:moveTo>
                  <a:pt x="0" y="385"/>
                </a:moveTo>
                <a:lnTo>
                  <a:pt x="878" y="0"/>
                </a:lnTo>
              </a:path>
            </a:pathLst>
          </a:custGeom>
          <a:noFill/>
          <a:ln w="9525" cap="flat">
            <a:solidFill>
              <a:srgbClr val="000000"/>
            </a:solidFill>
            <a:prstDash val="dash"/>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685800">
              <a:defRPr/>
            </a:pPr>
            <a:endParaRPr lang="en-US" sz="1500" b="0" kern="0" dirty="0">
              <a:solidFill>
                <a:srgbClr val="000000"/>
              </a:solidFill>
              <a:ea typeface="ＭＳ Ｐゴシック" charset="0"/>
            </a:endParaRPr>
          </a:p>
        </p:txBody>
      </p:sp>
      <p:sp>
        <p:nvSpPr>
          <p:cNvPr id="53" name="Text Box 56">
            <a:extLst>
              <a:ext uri="{FF2B5EF4-FFF2-40B4-BE49-F238E27FC236}">
                <a16:creationId xmlns:a16="http://schemas.microsoft.com/office/drawing/2014/main" id="{1DE6B70E-6097-F84E-9788-C59914DB1358}"/>
              </a:ext>
            </a:extLst>
          </p:cNvPr>
          <p:cNvSpPr txBox="1">
            <a:spLocks noChangeArrowheads="1"/>
          </p:cNvSpPr>
          <p:nvPr/>
        </p:nvSpPr>
        <p:spPr bwMode="auto">
          <a:xfrm>
            <a:off x="5037262" y="4425690"/>
            <a:ext cx="939681" cy="276999"/>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1" hangingPunct="1">
              <a:defRPr/>
            </a:pPr>
            <a:r>
              <a:rPr lang="en-US" sz="1200" b="0" i="0" kern="0" dirty="0">
                <a:solidFill>
                  <a:srgbClr val="000000"/>
                </a:solidFill>
                <a:latin typeface="+mn-lt"/>
              </a:rPr>
              <a:t>100BASE-T2</a:t>
            </a:r>
          </a:p>
        </p:txBody>
      </p:sp>
      <p:sp>
        <p:nvSpPr>
          <p:cNvPr id="54" name="Text Box 57">
            <a:extLst>
              <a:ext uri="{FF2B5EF4-FFF2-40B4-BE49-F238E27FC236}">
                <a16:creationId xmlns:a16="http://schemas.microsoft.com/office/drawing/2014/main" id="{B1DB8DC7-324F-CF44-874C-A25415747A8D}"/>
              </a:ext>
            </a:extLst>
          </p:cNvPr>
          <p:cNvSpPr txBox="1">
            <a:spLocks noChangeArrowheads="1"/>
          </p:cNvSpPr>
          <p:nvPr/>
        </p:nvSpPr>
        <p:spPr bwMode="auto">
          <a:xfrm>
            <a:off x="5024165" y="4695962"/>
            <a:ext cx="936475" cy="276999"/>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1" hangingPunct="1">
              <a:defRPr/>
            </a:pPr>
            <a:r>
              <a:rPr lang="en-US" sz="1200" b="0" i="0" kern="0" dirty="0">
                <a:solidFill>
                  <a:srgbClr val="000000"/>
                </a:solidFill>
                <a:latin typeface="+mn-lt"/>
              </a:rPr>
              <a:t>100BASE-SX</a:t>
            </a:r>
          </a:p>
        </p:txBody>
      </p:sp>
      <p:sp>
        <p:nvSpPr>
          <p:cNvPr id="55" name="Text Box 58">
            <a:extLst>
              <a:ext uri="{FF2B5EF4-FFF2-40B4-BE49-F238E27FC236}">
                <a16:creationId xmlns:a16="http://schemas.microsoft.com/office/drawing/2014/main" id="{E95A44E5-EB2A-9946-80C0-81A38CBC2A3A}"/>
              </a:ext>
            </a:extLst>
          </p:cNvPr>
          <p:cNvSpPr txBox="1">
            <a:spLocks noChangeArrowheads="1"/>
          </p:cNvSpPr>
          <p:nvPr/>
        </p:nvSpPr>
        <p:spPr bwMode="auto">
          <a:xfrm>
            <a:off x="6046912" y="4692390"/>
            <a:ext cx="949299" cy="276999"/>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1" hangingPunct="1">
              <a:defRPr/>
            </a:pPr>
            <a:r>
              <a:rPr lang="en-US" sz="1200" b="0" i="0" kern="0" dirty="0">
                <a:solidFill>
                  <a:srgbClr val="000000"/>
                </a:solidFill>
                <a:latin typeface="+mn-lt"/>
              </a:rPr>
              <a:t>100BASE-BX</a:t>
            </a:r>
          </a:p>
        </p:txBody>
      </p:sp>
      <p:grpSp>
        <p:nvGrpSpPr>
          <p:cNvPr id="56" name="Group 67">
            <a:extLst>
              <a:ext uri="{FF2B5EF4-FFF2-40B4-BE49-F238E27FC236}">
                <a16:creationId xmlns:a16="http://schemas.microsoft.com/office/drawing/2014/main" id="{BD6F53D7-9BED-1E4A-8353-2414F7E4B271}"/>
              </a:ext>
            </a:extLst>
          </p:cNvPr>
          <p:cNvGrpSpPr>
            <a:grpSpLocks/>
          </p:cNvGrpSpPr>
          <p:nvPr/>
        </p:nvGrpSpPr>
        <p:grpSpPr bwMode="auto">
          <a:xfrm>
            <a:off x="4992020" y="4392352"/>
            <a:ext cx="2178845" cy="1219201"/>
            <a:chOff x="3579" y="2988"/>
            <a:chExt cx="1830" cy="1024"/>
          </a:xfrm>
        </p:grpSpPr>
        <p:sp>
          <p:nvSpPr>
            <p:cNvPr id="57" name="Freeform 59">
              <a:extLst>
                <a:ext uri="{FF2B5EF4-FFF2-40B4-BE49-F238E27FC236}">
                  <a16:creationId xmlns:a16="http://schemas.microsoft.com/office/drawing/2014/main" id="{C50E32B5-3D8B-8548-B34B-8E5B3A3E59B1}"/>
                </a:ext>
              </a:extLst>
            </p:cNvPr>
            <p:cNvSpPr>
              <a:spLocks/>
            </p:cNvSpPr>
            <p:nvPr/>
          </p:nvSpPr>
          <p:spPr bwMode="auto">
            <a:xfrm>
              <a:off x="3579" y="2988"/>
              <a:ext cx="1709" cy="489"/>
            </a:xfrm>
            <a:custGeom>
              <a:avLst/>
              <a:gdLst>
                <a:gd name="T0" fmla="*/ 842 w 1709"/>
                <a:gd name="T1" fmla="*/ 0 h 489"/>
                <a:gd name="T2" fmla="*/ 843 w 1709"/>
                <a:gd name="T3" fmla="*/ 239 h 489"/>
                <a:gd name="T4" fmla="*/ 5 w 1709"/>
                <a:gd name="T5" fmla="*/ 239 h 489"/>
                <a:gd name="T6" fmla="*/ 0 w 1709"/>
                <a:gd name="T7" fmla="*/ 489 h 489"/>
                <a:gd name="T8" fmla="*/ 1709 w 1709"/>
                <a:gd name="T9" fmla="*/ 489 h 489"/>
                <a:gd name="T10" fmla="*/ 1704 w 1709"/>
                <a:gd name="T11" fmla="*/ 0 h 489"/>
                <a:gd name="T12" fmla="*/ 842 w 1709"/>
                <a:gd name="T13" fmla="*/ 0 h 48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09" h="489">
                  <a:moveTo>
                    <a:pt x="842" y="0"/>
                  </a:moveTo>
                  <a:lnTo>
                    <a:pt x="843" y="239"/>
                  </a:lnTo>
                  <a:lnTo>
                    <a:pt x="5" y="239"/>
                  </a:lnTo>
                  <a:lnTo>
                    <a:pt x="0" y="489"/>
                  </a:lnTo>
                  <a:lnTo>
                    <a:pt x="1709" y="489"/>
                  </a:lnTo>
                  <a:cubicBezTo>
                    <a:pt x="1707" y="330"/>
                    <a:pt x="1706" y="159"/>
                    <a:pt x="1704" y="0"/>
                  </a:cubicBezTo>
                  <a:lnTo>
                    <a:pt x="842" y="0"/>
                  </a:lnTo>
                  <a:close/>
                </a:path>
              </a:pathLst>
            </a:custGeom>
            <a:noFill/>
            <a:ln w="19050" cap="flat" cmpd="sng">
              <a:solidFill>
                <a:srgbClr val="FF0000"/>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en-US" sz="1500" dirty="0">
                <a:solidFill>
                  <a:srgbClr val="000000"/>
                </a:solidFill>
                <a:ea typeface="ＭＳ Ｐゴシック" charset="0"/>
              </a:endParaRPr>
            </a:p>
          </p:txBody>
        </p:sp>
        <p:sp>
          <p:nvSpPr>
            <p:cNvPr id="58" name="Line 60">
              <a:extLst>
                <a:ext uri="{FF2B5EF4-FFF2-40B4-BE49-F238E27FC236}">
                  <a16:creationId xmlns:a16="http://schemas.microsoft.com/office/drawing/2014/main" id="{E7F465C2-97A3-0345-9A24-E2CE0791DB8A}"/>
                </a:ext>
              </a:extLst>
            </p:cNvPr>
            <p:cNvSpPr>
              <a:spLocks noChangeShapeType="1"/>
            </p:cNvSpPr>
            <p:nvPr/>
          </p:nvSpPr>
          <p:spPr bwMode="auto">
            <a:xfrm>
              <a:off x="4410" y="3494"/>
              <a:ext cx="227" cy="291"/>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0" fontAlgn="base" hangingPunct="0">
                <a:spcBef>
                  <a:spcPct val="0"/>
                </a:spcBef>
                <a:spcAft>
                  <a:spcPct val="0"/>
                </a:spcAft>
                <a:defRPr/>
              </a:pPr>
              <a:endParaRPr lang="en-US" sz="1500" dirty="0">
                <a:solidFill>
                  <a:srgbClr val="000000"/>
                </a:solidFill>
                <a:ea typeface="ＭＳ Ｐゴシック" charset="0"/>
              </a:endParaRPr>
            </a:p>
          </p:txBody>
        </p:sp>
        <p:sp>
          <p:nvSpPr>
            <p:cNvPr id="59" name="Text Box 61">
              <a:extLst>
                <a:ext uri="{FF2B5EF4-FFF2-40B4-BE49-F238E27FC236}">
                  <a16:creationId xmlns:a16="http://schemas.microsoft.com/office/drawing/2014/main" id="{202ECB0D-50EC-5C4A-BADA-C0CCB4364436}"/>
                </a:ext>
              </a:extLst>
            </p:cNvPr>
            <p:cNvSpPr txBox="1">
              <a:spLocks noChangeArrowheads="1"/>
            </p:cNvSpPr>
            <p:nvPr/>
          </p:nvSpPr>
          <p:spPr bwMode="auto">
            <a:xfrm>
              <a:off x="4003" y="3741"/>
              <a:ext cx="1406" cy="2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500" i="0" dirty="0">
                  <a:solidFill>
                    <a:srgbClr val="CC0000"/>
                  </a:solidFill>
                  <a:latin typeface="+mn-lt"/>
                  <a:cs typeface="Arial" charset="0"/>
                </a:rPr>
                <a:t>fiber physical layer</a:t>
              </a:r>
            </a:p>
          </p:txBody>
        </p:sp>
      </p:grpSp>
      <p:grpSp>
        <p:nvGrpSpPr>
          <p:cNvPr id="60" name="Group 66">
            <a:extLst>
              <a:ext uri="{FF2B5EF4-FFF2-40B4-BE49-F238E27FC236}">
                <a16:creationId xmlns:a16="http://schemas.microsoft.com/office/drawing/2014/main" id="{029E73D2-C030-8048-9731-A8014A0F5B04}"/>
              </a:ext>
            </a:extLst>
          </p:cNvPr>
          <p:cNvGrpSpPr>
            <a:grpSpLocks/>
          </p:cNvGrpSpPr>
          <p:nvPr/>
        </p:nvGrpSpPr>
        <p:grpSpPr bwMode="auto">
          <a:xfrm>
            <a:off x="2180953" y="4385209"/>
            <a:ext cx="3794522" cy="1244204"/>
            <a:chOff x="1218" y="2982"/>
            <a:chExt cx="3187" cy="1045"/>
          </a:xfrm>
        </p:grpSpPr>
        <p:sp>
          <p:nvSpPr>
            <p:cNvPr id="61" name="Freeform 62">
              <a:extLst>
                <a:ext uri="{FF2B5EF4-FFF2-40B4-BE49-F238E27FC236}">
                  <a16:creationId xmlns:a16="http://schemas.microsoft.com/office/drawing/2014/main" id="{474C8A2E-BC6B-7A45-B113-AFB541E56880}"/>
                </a:ext>
              </a:extLst>
            </p:cNvPr>
            <p:cNvSpPr>
              <a:spLocks/>
            </p:cNvSpPr>
            <p:nvPr/>
          </p:nvSpPr>
          <p:spPr bwMode="auto">
            <a:xfrm>
              <a:off x="2741" y="2982"/>
              <a:ext cx="1664" cy="495"/>
            </a:xfrm>
            <a:custGeom>
              <a:avLst/>
              <a:gdLst>
                <a:gd name="T0" fmla="*/ 1664 w 1664"/>
                <a:gd name="T1" fmla="*/ 0 h 495"/>
                <a:gd name="T2" fmla="*/ 1652 w 1664"/>
                <a:gd name="T3" fmla="*/ 233 h 495"/>
                <a:gd name="T4" fmla="*/ 820 w 1664"/>
                <a:gd name="T5" fmla="*/ 233 h 495"/>
                <a:gd name="T6" fmla="*/ 814 w 1664"/>
                <a:gd name="T7" fmla="*/ 495 h 495"/>
                <a:gd name="T8" fmla="*/ 0 w 1664"/>
                <a:gd name="T9" fmla="*/ 495 h 495"/>
                <a:gd name="T10" fmla="*/ 0 w 1664"/>
                <a:gd name="T11" fmla="*/ 0 h 495"/>
                <a:gd name="T12" fmla="*/ 1664 w 1664"/>
                <a:gd name="T13" fmla="*/ 0 h 4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64" h="495">
                  <a:moveTo>
                    <a:pt x="1664" y="0"/>
                  </a:moveTo>
                  <a:lnTo>
                    <a:pt x="1652" y="233"/>
                  </a:lnTo>
                  <a:lnTo>
                    <a:pt x="820" y="233"/>
                  </a:lnTo>
                  <a:lnTo>
                    <a:pt x="814" y="495"/>
                  </a:lnTo>
                  <a:lnTo>
                    <a:pt x="0" y="495"/>
                  </a:lnTo>
                  <a:lnTo>
                    <a:pt x="0" y="0"/>
                  </a:lnTo>
                  <a:lnTo>
                    <a:pt x="1664" y="0"/>
                  </a:lnTo>
                  <a:close/>
                </a:path>
              </a:pathLst>
            </a:custGeom>
            <a:noFill/>
            <a:ln w="28575" cap="flat" cmpd="sng">
              <a:solidFill>
                <a:srgbClr val="3333CC"/>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500" b="0" kern="0" dirty="0">
                <a:solidFill>
                  <a:srgbClr val="000000"/>
                </a:solidFill>
                <a:ea typeface="ＭＳ Ｐゴシック" charset="0"/>
              </a:endParaRPr>
            </a:p>
          </p:txBody>
        </p:sp>
        <p:sp>
          <p:nvSpPr>
            <p:cNvPr id="62" name="Line 63">
              <a:extLst>
                <a:ext uri="{FF2B5EF4-FFF2-40B4-BE49-F238E27FC236}">
                  <a16:creationId xmlns:a16="http://schemas.microsoft.com/office/drawing/2014/main" id="{B16CB47D-76E2-3F42-AC2D-72C1962B8128}"/>
                </a:ext>
              </a:extLst>
            </p:cNvPr>
            <p:cNvSpPr>
              <a:spLocks noChangeShapeType="1"/>
            </p:cNvSpPr>
            <p:nvPr/>
          </p:nvSpPr>
          <p:spPr bwMode="auto">
            <a:xfrm flipH="1">
              <a:off x="2929" y="3503"/>
              <a:ext cx="227" cy="291"/>
            </a:xfrm>
            <a:prstGeom prst="line">
              <a:avLst/>
            </a:prstGeom>
            <a:noFill/>
            <a:ln w="28575">
              <a:solidFill>
                <a:srgbClr val="3333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500" b="0" kern="0" dirty="0">
                <a:solidFill>
                  <a:srgbClr val="000000"/>
                </a:solidFill>
                <a:ea typeface="ＭＳ Ｐゴシック" charset="0"/>
              </a:endParaRPr>
            </a:p>
          </p:txBody>
        </p:sp>
        <p:sp>
          <p:nvSpPr>
            <p:cNvPr id="63" name="Text Box 65">
              <a:extLst>
                <a:ext uri="{FF2B5EF4-FFF2-40B4-BE49-F238E27FC236}">
                  <a16:creationId xmlns:a16="http://schemas.microsoft.com/office/drawing/2014/main" id="{9BA08050-1D02-1F4A-93AC-F727FE13EA53}"/>
                </a:ext>
              </a:extLst>
            </p:cNvPr>
            <p:cNvSpPr txBox="1">
              <a:spLocks noChangeArrowheads="1"/>
            </p:cNvSpPr>
            <p:nvPr/>
          </p:nvSpPr>
          <p:spPr bwMode="auto">
            <a:xfrm>
              <a:off x="1218" y="3756"/>
              <a:ext cx="2453" cy="2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500" b="0" i="0" kern="0" dirty="0">
                  <a:solidFill>
                    <a:srgbClr val="000099"/>
                  </a:solidFill>
                  <a:latin typeface="+mn-lt"/>
                  <a:cs typeface="Arial" charset="0"/>
                </a:rPr>
                <a:t>copper (twister pair) physical layer</a:t>
              </a:r>
            </a:p>
          </p:txBody>
        </p:sp>
      </p:grpSp>
      <p:sp>
        <p:nvSpPr>
          <p:cNvPr id="65" name="Rectangle 3">
            <a:extLst>
              <a:ext uri="{FF2B5EF4-FFF2-40B4-BE49-F238E27FC236}">
                <a16:creationId xmlns:a16="http://schemas.microsoft.com/office/drawing/2014/main" id="{B6913DDC-83CD-0F43-A24D-5DAA204FD509}"/>
              </a:ext>
            </a:extLst>
          </p:cNvPr>
          <p:cNvSpPr txBox="1">
            <a:spLocks noChangeArrowheads="1"/>
          </p:cNvSpPr>
          <p:nvPr/>
        </p:nvSpPr>
        <p:spPr bwMode="auto">
          <a:xfrm>
            <a:off x="678114" y="1297697"/>
            <a:ext cx="8398239" cy="1195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eaLnBrk="1" hangingPunct="1">
              <a:spcBef>
                <a:spcPct val="20000"/>
              </a:spcBef>
              <a:buClr>
                <a:srgbClr val="F06E07"/>
              </a:buClr>
              <a:buSzPct val="60000"/>
              <a:buFont typeface="Wingdings 2" pitchFamily="2" charset="2"/>
              <a:buChar char="¢"/>
              <a:defRPr b="0" i="0">
                <a:latin typeface="Calibri" panose="020F0502020204030204" pitchFamily="34" charset="0"/>
                <a:ea typeface="Calibri" panose="020F0502020204030204" pitchFamily="34" charset="0"/>
                <a:cs typeface="Calibri" panose="020F0502020204030204" pitchFamily="34" charset="0"/>
              </a:defRPr>
            </a:lvl1pPr>
            <a:lvl2pPr marL="742950" indent="-285750" eaLnBrk="1" hangingPunct="1">
              <a:spcBef>
                <a:spcPct val="20000"/>
              </a:spcBef>
              <a:buClr>
                <a:srgbClr val="990000"/>
              </a:buClr>
              <a:buSzPct val="110000"/>
              <a:buFont typeface="Wingdings" pitchFamily="2" charset="2"/>
              <a:buChar char="§"/>
              <a:defRPr sz="2000" b="0" i="0" baseline="0">
                <a:latin typeface="Calibri" panose="020F0502020204030204" pitchFamily="34" charset="0"/>
                <a:ea typeface="Calibri" panose="020F0502020204030204" pitchFamily="34" charset="0"/>
                <a:cs typeface="Calibri" panose="020F0502020204030204" pitchFamily="34" charset="0"/>
              </a:defRPr>
            </a:lvl2pPr>
            <a:lvl3pPr marL="1143000" indent="-228600" eaLnBrk="1" hangingPunct="1">
              <a:spcBef>
                <a:spcPct val="20000"/>
              </a:spcBef>
              <a:buClr>
                <a:srgbClr val="0070C0"/>
              </a:buClr>
              <a:buSzPct val="80000"/>
              <a:buFont typeface="Wingdings" pitchFamily="2" charset="2"/>
              <a:buChar char="§"/>
              <a:defRPr sz="2000" b="0" i="0">
                <a:latin typeface="Calibri" panose="020F0502020204030204" pitchFamily="34" charset="0"/>
                <a:ea typeface="Calibri" panose="020F0502020204030204" pitchFamily="34" charset="0"/>
                <a:cs typeface="Calibri" panose="020F0502020204030204" pitchFamily="34" charset="0"/>
              </a:defRPr>
            </a:lvl3pPr>
            <a:lvl4pPr marL="1600200" indent="-228600" eaLnBrk="1" hangingPunct="1">
              <a:spcBef>
                <a:spcPct val="20000"/>
              </a:spcBef>
              <a:buChar char="–"/>
              <a:defRPr sz="2000" b="0" i="0">
                <a:latin typeface="Calibri" panose="020F0502020204030204" pitchFamily="34" charset="0"/>
                <a:ea typeface="Calibri" panose="020F0502020204030204" pitchFamily="34" charset="0"/>
                <a:cs typeface="Calibri" panose="020F0502020204030204" pitchFamily="34" charset="0"/>
              </a:defRPr>
            </a:lvl4pPr>
            <a:lvl5pPr marL="2057400" indent="-228600" eaLnBrk="1" hangingPunct="1">
              <a:spcBef>
                <a:spcPct val="20000"/>
              </a:spcBef>
              <a:buChar char="»"/>
              <a:defRPr sz="2000" b="0" i="0">
                <a:latin typeface="Calibri" panose="020F0502020204030204" pitchFamily="34" charset="0"/>
                <a:ea typeface="Calibri" panose="020F0502020204030204" pitchFamily="34" charset="0"/>
                <a:cs typeface="Calibri" panose="020F0502020204030204" pitchFamily="34" charset="0"/>
              </a:defRPr>
            </a:lvl5pPr>
            <a:lvl6pPr marL="2514600" indent="-228600" fontAlgn="base">
              <a:spcBef>
                <a:spcPct val="20000"/>
              </a:spcBef>
              <a:spcAft>
                <a:spcPct val="0"/>
              </a:spcAft>
              <a:buChar char="»"/>
              <a:defRPr sz="2000">
                <a:latin typeface="Arial" charset="0"/>
              </a:defRPr>
            </a:lvl6pPr>
            <a:lvl7pPr marL="2971800" indent="-228600" fontAlgn="base">
              <a:spcBef>
                <a:spcPct val="20000"/>
              </a:spcBef>
              <a:spcAft>
                <a:spcPct val="0"/>
              </a:spcAft>
              <a:buChar char="»"/>
              <a:defRPr sz="2000">
                <a:latin typeface="Arial" charset="0"/>
              </a:defRPr>
            </a:lvl7pPr>
            <a:lvl8pPr marL="3429000" indent="-228600" fontAlgn="base">
              <a:spcBef>
                <a:spcPct val="20000"/>
              </a:spcBef>
              <a:spcAft>
                <a:spcPct val="0"/>
              </a:spcAft>
              <a:buChar char="»"/>
              <a:defRPr sz="2000">
                <a:latin typeface="Arial" charset="0"/>
              </a:defRPr>
            </a:lvl8pPr>
            <a:lvl9pPr marL="3886200" indent="-228600" fontAlgn="base">
              <a:spcBef>
                <a:spcPct val="20000"/>
              </a:spcBef>
              <a:spcAft>
                <a:spcPct val="0"/>
              </a:spcAft>
              <a:buChar char="»"/>
              <a:defRPr sz="2000">
                <a:latin typeface="Arial" charset="0"/>
              </a:defRPr>
            </a:lvl9pPr>
          </a:lstStyle>
          <a:p>
            <a:r>
              <a:rPr lang="en-US" dirty="0"/>
              <a:t>Many different Ethernet standards</a:t>
            </a:r>
          </a:p>
          <a:p>
            <a:pPr lvl="1"/>
            <a:r>
              <a:rPr lang="en-US" dirty="0"/>
              <a:t>Common MAC protocol and frame format</a:t>
            </a:r>
          </a:p>
          <a:p>
            <a:pPr lvl="1"/>
            <a:r>
              <a:rPr lang="en-US" dirty="0"/>
              <a:t>Different speeds: 2 Mbps, 10 Mbps, 100 Mbps, 1Gbps, 10 Gbps, 40 Gbps</a:t>
            </a:r>
          </a:p>
          <a:p>
            <a:pPr lvl="1"/>
            <a:r>
              <a:rPr lang="en-US" dirty="0"/>
              <a:t>Different physical layer media: fiber, cable</a:t>
            </a:r>
          </a:p>
          <a:p>
            <a:pPr lvl="1"/>
            <a:endParaRPr lang="en-US" dirty="0"/>
          </a:p>
          <a:p>
            <a:endParaRPr lang="en-US" dirty="0"/>
          </a:p>
        </p:txBody>
      </p:sp>
      <p:sp>
        <p:nvSpPr>
          <p:cNvPr id="64" name="TextBox 63">
            <a:extLst>
              <a:ext uri="{FF2B5EF4-FFF2-40B4-BE49-F238E27FC236}">
                <a16:creationId xmlns:a16="http://schemas.microsoft.com/office/drawing/2014/main" id="{715483A1-5A9E-FC40-8A64-11446A56C2D1}"/>
              </a:ext>
            </a:extLst>
          </p:cNvPr>
          <p:cNvSpPr txBox="1"/>
          <p:nvPr/>
        </p:nvSpPr>
        <p:spPr>
          <a:xfrm>
            <a:off x="235666" y="6483136"/>
            <a:ext cx="4878259" cy="307777"/>
          </a:xfrm>
          <a:prstGeom prst="rect">
            <a:avLst/>
          </a:prstGeom>
          <a:noFill/>
        </p:spPr>
        <p:txBody>
          <a:bodyPr wrap="none" rtlCol="0">
            <a:spAutoFit/>
          </a:bodyPr>
          <a:lstStyle/>
          <a:p>
            <a:r>
              <a:rPr lang="en-US" sz="1400" b="0" dirty="0">
                <a:solidFill>
                  <a:schemeClr val="bg1">
                    <a:lumMod val="65000"/>
                  </a:schemeClr>
                </a:solidFill>
                <a:latin typeface="Calibri" pitchFamily="34" charset="0"/>
              </a:rPr>
              <a:t>Kurose and Ross: Computer Networking – A top-down approach </a:t>
            </a:r>
          </a:p>
        </p:txBody>
      </p:sp>
    </p:spTree>
    <p:extLst>
      <p:ext uri="{BB962C8B-B14F-4D97-AF65-F5344CB8AC3E}">
        <p14:creationId xmlns:p14="http://schemas.microsoft.com/office/powerpoint/2010/main" val="4136524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500"/>
                                  </p:stCondLst>
                                  <p:childTnLst>
                                    <p:set>
                                      <p:cBhvr>
                                        <p:cTn id="9" dur="1" fill="hold">
                                          <p:stCondLst>
                                            <p:cond delay="0"/>
                                          </p:stCondLst>
                                        </p:cTn>
                                        <p:tgtEl>
                                          <p:spTgt spid="56"/>
                                        </p:tgtEl>
                                        <p:attrNameLst>
                                          <p:attrName>style.visibility</p:attrName>
                                        </p:attrNameLst>
                                      </p:cBhvr>
                                      <p:to>
                                        <p:strVal val="visible"/>
                                      </p:to>
                                    </p:set>
                                  </p:childTnLst>
                                </p:cTn>
                              </p:par>
                              <p:par>
                                <p:cTn id="10" presetID="9" presetClass="entr" presetSubtype="0" fill="hold" grpId="0" nodeType="withEffect" nodePh="1">
                                  <p:stCondLst>
                                    <p:cond delay="0"/>
                                  </p:stCondLst>
                                  <p:endCondLst>
                                    <p:cond evt="begin" delay="0">
                                      <p:tn val="10"/>
                                    </p:cond>
                                  </p:endCondLst>
                                  <p:childTnLst>
                                    <p:set>
                                      <p:cBhvr>
                                        <p:cTn id="11" dur="1" fill="hold">
                                          <p:stCondLst>
                                            <p:cond delay="0"/>
                                          </p:stCondLst>
                                        </p:cTn>
                                        <p:tgtEl>
                                          <p:spTgt spid="35"/>
                                        </p:tgtEl>
                                        <p:attrNameLst>
                                          <p:attrName>style.visibility</p:attrName>
                                        </p:attrNameLst>
                                      </p:cBhvr>
                                      <p:to>
                                        <p:strVal val="visible"/>
                                      </p:to>
                                    </p:set>
                                    <p:animEffect transition="in" filter="dissolve">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2C12E-71AD-BD49-B1D2-490F02654D41}"/>
              </a:ext>
            </a:extLst>
          </p:cNvPr>
          <p:cNvSpPr>
            <a:spLocks noGrp="1"/>
          </p:cNvSpPr>
          <p:nvPr>
            <p:ph type="ctrTitle"/>
          </p:nvPr>
        </p:nvSpPr>
        <p:spPr>
          <a:xfrm>
            <a:off x="611560" y="2564904"/>
            <a:ext cx="7772400" cy="1470025"/>
          </a:xfrm>
        </p:spPr>
        <p:txBody>
          <a:bodyPr/>
          <a:lstStyle/>
          <a:p>
            <a:r>
              <a:rPr lang="en-US" dirty="0"/>
              <a:t>Switched Ethernet</a:t>
            </a:r>
          </a:p>
        </p:txBody>
      </p:sp>
    </p:spTree>
    <p:extLst>
      <p:ext uri="{BB962C8B-B14F-4D97-AF65-F5344CB8AC3E}">
        <p14:creationId xmlns:p14="http://schemas.microsoft.com/office/powerpoint/2010/main" val="3309517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Content Placeholder 3"/>
          <p:cNvSpPr txBox="1">
            <a:spLocks/>
          </p:cNvSpPr>
          <p:nvPr/>
        </p:nvSpPr>
        <p:spPr>
          <a:xfrm>
            <a:off x="390145" y="4731634"/>
            <a:ext cx="7149540" cy="2158525"/>
          </a:xfrm>
          <a:prstGeom prst="rect">
            <a:avLst/>
          </a:prstGeom>
          <a:noFill/>
          <a:ln>
            <a:noFill/>
          </a:ln>
        </p:spPr>
        <p:txBody>
          <a:bodyPr vert="horz" wrap="square" lIns="91440" tIns="45720" rIns="91440" bIns="45720" numCol="1" anchor="t" anchorCtr="0" compatLnSpc="1">
            <a:prstTxWarp prst="textNoShape">
              <a:avLst/>
            </a:prstTxWarp>
          </a:bodyPr>
          <a:lstStyle>
            <a:lvl1pPr marL="342900" indent="-342900" eaLnBrk="1" hangingPunct="1">
              <a:spcBef>
                <a:spcPct val="20000"/>
              </a:spcBef>
              <a:buClr>
                <a:srgbClr val="F06E07"/>
              </a:buClr>
              <a:buSzPct val="60000"/>
              <a:buFont typeface="Wingdings 2" pitchFamily="2" charset="2"/>
              <a:buChar char="¢"/>
              <a:defRPr b="0" i="0">
                <a:latin typeface="Calibri" panose="020F0502020204030204" pitchFamily="34" charset="0"/>
                <a:ea typeface="Calibri" panose="020F0502020204030204" pitchFamily="34" charset="0"/>
                <a:cs typeface="Calibri" panose="020F0502020204030204" pitchFamily="34" charset="0"/>
              </a:defRPr>
            </a:lvl1pPr>
            <a:lvl2pPr marL="742950" indent="-285750" eaLnBrk="1" hangingPunct="1">
              <a:spcBef>
                <a:spcPct val="20000"/>
              </a:spcBef>
              <a:buClr>
                <a:srgbClr val="990000"/>
              </a:buClr>
              <a:buSzPct val="110000"/>
              <a:buFont typeface="Wingdings" pitchFamily="2" charset="2"/>
              <a:buChar char="§"/>
              <a:defRPr sz="2000" b="0" i="0" baseline="0">
                <a:latin typeface="Calibri" panose="020F0502020204030204" pitchFamily="34" charset="0"/>
                <a:ea typeface="Calibri" panose="020F0502020204030204" pitchFamily="34" charset="0"/>
                <a:cs typeface="Calibri" panose="020F0502020204030204" pitchFamily="34" charset="0"/>
              </a:defRPr>
            </a:lvl2pPr>
            <a:lvl3pPr marL="1143000" indent="-228600" eaLnBrk="1" hangingPunct="1">
              <a:spcBef>
                <a:spcPct val="20000"/>
              </a:spcBef>
              <a:buClr>
                <a:srgbClr val="0070C0"/>
              </a:buClr>
              <a:buSzPct val="80000"/>
              <a:buFont typeface="Wingdings" pitchFamily="2" charset="2"/>
              <a:buChar char="§"/>
              <a:defRPr sz="2000" b="0" i="0">
                <a:latin typeface="Calibri" panose="020F0502020204030204" pitchFamily="34" charset="0"/>
                <a:ea typeface="Calibri" panose="020F0502020204030204" pitchFamily="34" charset="0"/>
                <a:cs typeface="Calibri" panose="020F0502020204030204" pitchFamily="34" charset="0"/>
              </a:defRPr>
            </a:lvl3pPr>
            <a:lvl4pPr marL="1600200" indent="-228600" eaLnBrk="1" hangingPunct="1">
              <a:spcBef>
                <a:spcPct val="20000"/>
              </a:spcBef>
              <a:buChar char="–"/>
              <a:defRPr sz="2000" b="0" i="0">
                <a:latin typeface="Calibri" panose="020F0502020204030204" pitchFamily="34" charset="0"/>
                <a:ea typeface="Calibri" panose="020F0502020204030204" pitchFamily="34" charset="0"/>
                <a:cs typeface="Calibri" panose="020F0502020204030204" pitchFamily="34" charset="0"/>
              </a:defRPr>
            </a:lvl4pPr>
            <a:lvl5pPr marL="2057400" indent="-228600" eaLnBrk="1" hangingPunct="1">
              <a:spcBef>
                <a:spcPct val="20000"/>
              </a:spcBef>
              <a:buChar char="»"/>
              <a:defRPr sz="2000" b="0" i="0">
                <a:latin typeface="Calibri" panose="020F0502020204030204" pitchFamily="34" charset="0"/>
                <a:ea typeface="Calibri" panose="020F0502020204030204" pitchFamily="34" charset="0"/>
                <a:cs typeface="Calibri" panose="020F0502020204030204" pitchFamily="34" charset="0"/>
              </a:defRPr>
            </a:lvl5pPr>
            <a:lvl6pPr marL="2514600" indent="-228600" fontAlgn="base">
              <a:spcBef>
                <a:spcPct val="20000"/>
              </a:spcBef>
              <a:spcAft>
                <a:spcPct val="0"/>
              </a:spcAft>
              <a:buChar char="»"/>
              <a:defRPr sz="2000">
                <a:latin typeface="Arial" charset="0"/>
              </a:defRPr>
            </a:lvl6pPr>
            <a:lvl7pPr marL="2971800" indent="-228600" fontAlgn="base">
              <a:spcBef>
                <a:spcPct val="20000"/>
              </a:spcBef>
              <a:spcAft>
                <a:spcPct val="0"/>
              </a:spcAft>
              <a:buChar char="»"/>
              <a:defRPr sz="2000">
                <a:latin typeface="Arial" charset="0"/>
              </a:defRPr>
            </a:lvl7pPr>
            <a:lvl8pPr marL="3429000" indent="-228600" fontAlgn="base">
              <a:spcBef>
                <a:spcPct val="20000"/>
              </a:spcBef>
              <a:spcAft>
                <a:spcPct val="0"/>
              </a:spcAft>
              <a:buChar char="»"/>
              <a:defRPr sz="2000">
                <a:latin typeface="Arial" charset="0"/>
              </a:defRPr>
            </a:lvl8pPr>
            <a:lvl9pPr marL="3886200" indent="-228600" fontAlgn="base">
              <a:spcBef>
                <a:spcPct val="20000"/>
              </a:spcBef>
              <a:spcAft>
                <a:spcPct val="0"/>
              </a:spcAft>
              <a:buChar char="»"/>
              <a:defRPr sz="2000">
                <a:latin typeface="Arial" charset="0"/>
              </a:defRPr>
            </a:lvl9pPr>
          </a:lstStyle>
          <a:p>
            <a:r>
              <a:rPr lang="en-US" dirty="0"/>
              <a:t>Pros: Simplicity</a:t>
            </a:r>
          </a:p>
          <a:p>
            <a:pPr lvl="1"/>
            <a:r>
              <a:rPr lang="en-US" dirty="0"/>
              <a:t>Hardware is stupid and cheap</a:t>
            </a:r>
          </a:p>
          <a:p>
            <a:r>
              <a:rPr lang="en-US" dirty="0"/>
              <a:t>Cons: No scalability</a:t>
            </a:r>
          </a:p>
          <a:p>
            <a:pPr lvl="1"/>
            <a:r>
              <a:rPr lang="en-US" dirty="0"/>
              <a:t>More hosts = more collisions = pandemonium</a:t>
            </a:r>
          </a:p>
        </p:txBody>
      </p:sp>
      <p:cxnSp>
        <p:nvCxnSpPr>
          <p:cNvPr id="19" name="Straight Connector 18"/>
          <p:cNvCxnSpPr/>
          <p:nvPr/>
        </p:nvCxnSpPr>
        <p:spPr>
          <a:xfrm>
            <a:off x="1123566" y="3343695"/>
            <a:ext cx="6204615"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idx="1"/>
          </p:nvPr>
        </p:nvSpPr>
        <p:spPr>
          <a:xfrm>
            <a:off x="360363" y="1034368"/>
            <a:ext cx="8386763" cy="714969"/>
          </a:xfrm>
          <a:noFill/>
          <a:ln>
            <a:noFill/>
          </a:ln>
        </p:spPr>
        <p:txBody>
          <a:bodyPr vert="horz" wrap="square" lIns="91440" tIns="45720" rIns="91440" bIns="45720" numCol="1" anchor="t" anchorCtr="0" compatLnSpc="1">
            <a:prstTxWarp prst="textNoShape">
              <a:avLst/>
            </a:prstTxWarp>
          </a:bodyPr>
          <a:lstStyle/>
          <a:p>
            <a:r>
              <a:rPr lang="en-US" dirty="0"/>
              <a:t>Originally, Ethernet was a broadcast technology</a:t>
            </a:r>
          </a:p>
        </p:txBody>
      </p:sp>
      <p:sp>
        <p:nvSpPr>
          <p:cNvPr id="2" name="Title 1"/>
          <p:cNvSpPr>
            <a:spLocks noGrp="1"/>
          </p:cNvSpPr>
          <p:nvPr>
            <p:ph type="title"/>
          </p:nvPr>
        </p:nvSpPr>
        <p:spPr/>
        <p:txBody>
          <a:bodyPr/>
          <a:lstStyle/>
          <a:p>
            <a:r>
              <a:rPr lang="en-US" dirty="0"/>
              <a:t>Thick Ethernet </a:t>
            </a:r>
            <a:r>
              <a:rPr lang="en-US" dirty="0">
                <a:sym typeface="Wingdings" pitchFamily="2" charset="2"/>
              </a:rPr>
              <a:t> Hubs</a:t>
            </a:r>
            <a:endParaRPr lang="en-US" dirty="0"/>
          </a:p>
        </p:txBody>
      </p:sp>
      <p:sp>
        <p:nvSpPr>
          <p:cNvPr id="18" name="Rectangle 17"/>
          <p:cNvSpPr/>
          <p:nvPr/>
        </p:nvSpPr>
        <p:spPr>
          <a:xfrm>
            <a:off x="890994" y="3214894"/>
            <a:ext cx="257602" cy="257602"/>
          </a:xfrm>
          <a:prstGeom prst="rect">
            <a:avLst/>
          </a:prstGeom>
          <a:solidFill>
            <a:schemeClr val="accent4"/>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1478414" y="2227995"/>
            <a:ext cx="813748" cy="1197587"/>
            <a:chOff x="769390" y="2282588"/>
            <a:chExt cx="813748" cy="1197587"/>
          </a:xfrm>
        </p:grpSpPr>
        <p:sp>
          <p:nvSpPr>
            <p:cNvPr id="16" name="Up Arrow Callout 15"/>
            <p:cNvSpPr/>
            <p:nvPr/>
          </p:nvSpPr>
          <p:spPr>
            <a:xfrm>
              <a:off x="972401" y="2998498"/>
              <a:ext cx="489613" cy="481677"/>
            </a:xfrm>
            <a:prstGeom prst="upArrowCallout">
              <a:avLst>
                <a:gd name="adj1" fmla="val 50000"/>
                <a:gd name="adj2" fmla="val 19783"/>
                <a:gd name="adj3" fmla="val 0"/>
                <a:gd name="adj4" fmla="val 39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C:\Users\t0ph3r\Documents\CS 4700\assets\black_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390" y="2282588"/>
              <a:ext cx="813748" cy="813748"/>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22" name="Group 21"/>
          <p:cNvGrpSpPr/>
          <p:nvPr/>
        </p:nvGrpSpPr>
        <p:grpSpPr>
          <a:xfrm>
            <a:off x="2986490" y="2227995"/>
            <a:ext cx="813748" cy="1197586"/>
            <a:chOff x="2354807" y="2282588"/>
            <a:chExt cx="813748" cy="1197586"/>
          </a:xfrm>
        </p:grpSpPr>
        <p:sp>
          <p:nvSpPr>
            <p:cNvPr id="14" name="Up Arrow Callout 13"/>
            <p:cNvSpPr/>
            <p:nvPr/>
          </p:nvSpPr>
          <p:spPr>
            <a:xfrm>
              <a:off x="2557818" y="2998497"/>
              <a:ext cx="489613" cy="481677"/>
            </a:xfrm>
            <a:prstGeom prst="upArrowCallout">
              <a:avLst>
                <a:gd name="adj1" fmla="val 50000"/>
                <a:gd name="adj2" fmla="val 19783"/>
                <a:gd name="adj3" fmla="val 0"/>
                <a:gd name="adj4" fmla="val 39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C:\Users\t0ph3r\Documents\CS 4700\assets\black_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4807" y="2282588"/>
              <a:ext cx="813748" cy="813748"/>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21" name="Group 20"/>
          <p:cNvGrpSpPr/>
          <p:nvPr/>
        </p:nvGrpSpPr>
        <p:grpSpPr>
          <a:xfrm>
            <a:off x="4494566" y="2227995"/>
            <a:ext cx="813748" cy="1197587"/>
            <a:chOff x="3967518" y="2282588"/>
            <a:chExt cx="813748" cy="1197587"/>
          </a:xfrm>
        </p:grpSpPr>
        <p:sp>
          <p:nvSpPr>
            <p:cNvPr id="12" name="Up Arrow Callout 11"/>
            <p:cNvSpPr/>
            <p:nvPr/>
          </p:nvSpPr>
          <p:spPr>
            <a:xfrm>
              <a:off x="4170529" y="2998498"/>
              <a:ext cx="489613" cy="481677"/>
            </a:xfrm>
            <a:prstGeom prst="upArrowCallout">
              <a:avLst>
                <a:gd name="adj1" fmla="val 50000"/>
                <a:gd name="adj2" fmla="val 19783"/>
                <a:gd name="adj3" fmla="val 0"/>
                <a:gd name="adj4" fmla="val 39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C:\Users\t0ph3r\Documents\CS 4700\assets\black_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7518" y="2282588"/>
              <a:ext cx="813748" cy="813748"/>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20" name="Group 19"/>
          <p:cNvGrpSpPr/>
          <p:nvPr/>
        </p:nvGrpSpPr>
        <p:grpSpPr>
          <a:xfrm>
            <a:off x="6002643" y="2227995"/>
            <a:ext cx="813748" cy="1197587"/>
            <a:chOff x="5662115" y="2282588"/>
            <a:chExt cx="813748" cy="1197587"/>
          </a:xfrm>
        </p:grpSpPr>
        <p:sp>
          <p:nvSpPr>
            <p:cNvPr id="15" name="Up Arrow Callout 14"/>
            <p:cNvSpPr/>
            <p:nvPr/>
          </p:nvSpPr>
          <p:spPr>
            <a:xfrm>
              <a:off x="5870528" y="2998498"/>
              <a:ext cx="489613" cy="481677"/>
            </a:xfrm>
            <a:prstGeom prst="upArrowCallout">
              <a:avLst>
                <a:gd name="adj1" fmla="val 50000"/>
                <a:gd name="adj2" fmla="val 19783"/>
                <a:gd name="adj3" fmla="val 0"/>
                <a:gd name="adj4" fmla="val 39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C:\Users\t0ph3r\Documents\CS 4700\assets\black_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2115" y="2282588"/>
              <a:ext cx="813748" cy="813748"/>
            </a:xfrm>
            <a:prstGeom prst="rect">
              <a:avLst/>
            </a:prstGeom>
            <a:noFill/>
            <a:extLst>
              <a:ext uri="{909E8E84-426E-40dd-AFC4-6F175D3DCCD1}">
                <a14:hiddenFill xmlns:a14="http://schemas.microsoft.com/office/drawing/2010/main" xmlns="">
                  <a:solidFill>
                    <a:srgbClr val="FFFFFF"/>
                  </a:solidFill>
                </a14:hiddenFill>
              </a:ext>
            </a:extLst>
          </p:spPr>
        </p:pic>
      </p:grpSp>
      <p:pic>
        <p:nvPicPr>
          <p:cNvPr id="3075" name="Picture 3" descr="C:\Users\t0ph3r\Documents\CS 4700\assets\20620842-260x260-0-0_Ctg%2B7%2Bft%2BCoaxial%2BEthernet%2B10Base%2B2%2BCable%2B03183.jpg"/>
          <p:cNvPicPr>
            <a:picLocks noChangeAspect="1" noChangeArrowheads="1"/>
          </p:cNvPicPr>
          <p:nvPr/>
        </p:nvPicPr>
        <p:blipFill rotWithShape="1">
          <a:blip r:embed="rId3">
            <a:extLst>
              <a:ext uri="{28A0092B-C50C-407E-A947-70E740481C1C}">
                <a14:useLocalDpi xmlns:a14="http://schemas.microsoft.com/office/drawing/2010/main" val="0"/>
              </a:ext>
            </a:extLst>
          </a:blip>
          <a:srcRect l="20043" r="13790"/>
          <a:stretch/>
        </p:blipFill>
        <p:spPr bwMode="auto">
          <a:xfrm>
            <a:off x="7863840" y="2012710"/>
            <a:ext cx="1280160" cy="1926941"/>
          </a:xfrm>
          <a:prstGeom prst="rect">
            <a:avLst/>
          </a:prstGeom>
          <a:noFill/>
          <a:extLst>
            <a:ext uri="{909E8E84-426E-40dd-AFC4-6F175D3DCCD1}">
              <a14:hiddenFill xmlns:a14="http://schemas.microsoft.com/office/drawing/2010/main" xmlns="">
                <a:solidFill>
                  <a:srgbClr val="FFFFFF"/>
                </a:solidFill>
              </a14:hiddenFill>
            </a:ext>
          </a:extLst>
        </p:spPr>
      </p:pic>
      <p:sp>
        <p:nvSpPr>
          <p:cNvPr id="25" name="TextBox 24"/>
          <p:cNvSpPr txBox="1"/>
          <p:nvPr/>
        </p:nvSpPr>
        <p:spPr>
          <a:xfrm>
            <a:off x="971771" y="3848667"/>
            <a:ext cx="1908921" cy="461665"/>
          </a:xfrm>
          <a:prstGeom prst="rect">
            <a:avLst/>
          </a:prstGeom>
          <a:noFill/>
        </p:spPr>
        <p:txBody>
          <a:bodyPr wrap="none" rtlCol="0">
            <a:spAutoFit/>
          </a:bodyPr>
          <a:lstStyle/>
          <a:p>
            <a:pPr algn="ctr"/>
            <a:r>
              <a:rPr lang="en-US" sz="2400" dirty="0"/>
              <a:t>Tee Connector</a:t>
            </a:r>
          </a:p>
        </p:txBody>
      </p:sp>
      <p:sp>
        <p:nvSpPr>
          <p:cNvPr id="28" name="TextBox 27"/>
          <p:cNvSpPr txBox="1"/>
          <p:nvPr/>
        </p:nvSpPr>
        <p:spPr>
          <a:xfrm>
            <a:off x="0" y="2261494"/>
            <a:ext cx="1474250" cy="461665"/>
          </a:xfrm>
          <a:prstGeom prst="rect">
            <a:avLst/>
          </a:prstGeom>
          <a:noFill/>
        </p:spPr>
        <p:txBody>
          <a:bodyPr wrap="none" rtlCol="0">
            <a:spAutoFit/>
          </a:bodyPr>
          <a:lstStyle/>
          <a:p>
            <a:pPr algn="ctr"/>
            <a:r>
              <a:rPr lang="en-US" sz="2400" dirty="0"/>
              <a:t>Terminator</a:t>
            </a:r>
          </a:p>
        </p:txBody>
      </p:sp>
      <p:cxnSp>
        <p:nvCxnSpPr>
          <p:cNvPr id="27" name="Straight Arrow Connector 26"/>
          <p:cNvCxnSpPr/>
          <p:nvPr/>
        </p:nvCxnSpPr>
        <p:spPr>
          <a:xfrm>
            <a:off x="855875" y="2723159"/>
            <a:ext cx="163920" cy="449938"/>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1926231" y="3489276"/>
            <a:ext cx="0" cy="450375"/>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652456" y="4950619"/>
            <a:ext cx="1817429" cy="0"/>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6359305" y="4950619"/>
            <a:ext cx="1110580" cy="882054"/>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359305" y="4317518"/>
            <a:ext cx="1110580" cy="633101"/>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pic>
        <p:nvPicPr>
          <p:cNvPr id="3076" name="Picture 4" descr="C:\Users\t0ph3r\Documents\CS 4700\assets\black_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1169" y="4430180"/>
            <a:ext cx="882054" cy="882054"/>
          </a:xfrm>
          <a:prstGeom prst="rect">
            <a:avLst/>
          </a:prstGeom>
          <a:noFill/>
          <a:extLst>
            <a:ext uri="{909E8E84-426E-40dd-AFC4-6F175D3DCCD1}">
              <a14:hiddenFill xmlns:a14="http://schemas.microsoft.com/office/drawing/2010/main" xmlns="">
                <a:solidFill>
                  <a:srgbClr val="FFFFFF"/>
                </a:solidFill>
              </a14:hiddenFill>
            </a:ext>
          </a:extLst>
        </p:spPr>
      </p:pic>
      <p:pic>
        <p:nvPicPr>
          <p:cNvPr id="45" name="Picture 4" descr="C:\Users\t0ph3r\Documents\CS 4700\assets\black_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6307" y="5229596"/>
            <a:ext cx="882054" cy="882054"/>
          </a:xfrm>
          <a:prstGeom prst="rect">
            <a:avLst/>
          </a:prstGeom>
          <a:noFill/>
          <a:extLst>
            <a:ext uri="{909E8E84-426E-40dd-AFC4-6F175D3DCCD1}">
              <a14:hiddenFill xmlns:a14="http://schemas.microsoft.com/office/drawing/2010/main" xmlns="">
                <a:solidFill>
                  <a:srgbClr val="FFFFFF"/>
                </a:solidFill>
              </a14:hiddenFill>
            </a:ext>
          </a:extLst>
        </p:spPr>
      </p:pic>
      <p:pic>
        <p:nvPicPr>
          <p:cNvPr id="46" name="Picture 4" descr="C:\Users\t0ph3r\Documents\CS 4700\assets\black_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6857" y="3924245"/>
            <a:ext cx="882054" cy="882054"/>
          </a:xfrm>
          <a:prstGeom prst="rect">
            <a:avLst/>
          </a:prstGeom>
          <a:noFill/>
          <a:extLst>
            <a:ext uri="{909E8E84-426E-40dd-AFC4-6F175D3DCCD1}">
              <a14:hiddenFill xmlns:a14="http://schemas.microsoft.com/office/drawing/2010/main" xmlns="">
                <a:solidFill>
                  <a:srgbClr val="FFFFFF"/>
                </a:solidFill>
              </a14:hiddenFill>
            </a:ext>
          </a:extLst>
        </p:spPr>
      </p:pic>
      <p:sp>
        <p:nvSpPr>
          <p:cNvPr id="31" name="TextBox 30"/>
          <p:cNvSpPr txBox="1"/>
          <p:nvPr/>
        </p:nvSpPr>
        <p:spPr>
          <a:xfrm>
            <a:off x="7225078" y="4658231"/>
            <a:ext cx="1309616" cy="584775"/>
          </a:xfrm>
          <a:prstGeom prst="rect">
            <a:avLst/>
          </a:prstGeom>
          <a:solidFill>
            <a:schemeClr val="accent4"/>
          </a:solidFill>
          <a:ln>
            <a:solidFill>
              <a:schemeClr val="accent5">
                <a:lumMod val="50000"/>
              </a:schemeClr>
            </a:solidFill>
          </a:ln>
        </p:spPr>
        <p:txBody>
          <a:bodyPr wrap="square" rtlCol="0">
            <a:spAutoFit/>
          </a:bodyPr>
          <a:lstStyle/>
          <a:p>
            <a:pPr algn="ctr"/>
            <a:r>
              <a:rPr lang="en-US" sz="3200" dirty="0">
                <a:solidFill>
                  <a:schemeClr val="bg1"/>
                </a:solidFill>
              </a:rPr>
              <a:t>Hub</a:t>
            </a:r>
          </a:p>
        </p:txBody>
      </p:sp>
      <p:sp>
        <p:nvSpPr>
          <p:cNvPr id="73" name="TextBox 72"/>
          <p:cNvSpPr txBox="1"/>
          <p:nvPr/>
        </p:nvSpPr>
        <p:spPr>
          <a:xfrm rot="16200000">
            <a:off x="6764303" y="3023608"/>
            <a:ext cx="1524230" cy="461665"/>
          </a:xfrm>
          <a:prstGeom prst="rect">
            <a:avLst/>
          </a:prstGeom>
          <a:solidFill>
            <a:schemeClr val="accent4"/>
          </a:solidFill>
          <a:ln>
            <a:solidFill>
              <a:schemeClr val="accent5">
                <a:lumMod val="50000"/>
              </a:schemeClr>
            </a:solidFill>
          </a:ln>
        </p:spPr>
        <p:txBody>
          <a:bodyPr wrap="square" rtlCol="0">
            <a:spAutoFit/>
          </a:bodyPr>
          <a:lstStyle/>
          <a:p>
            <a:pPr algn="ctr"/>
            <a:r>
              <a:rPr lang="en-US" sz="2400" dirty="0">
                <a:solidFill>
                  <a:schemeClr val="bg1"/>
                </a:solidFill>
              </a:rPr>
              <a:t>Repeater</a:t>
            </a:r>
            <a:endParaRPr lang="en-US" sz="3200" dirty="0">
              <a:solidFill>
                <a:schemeClr val="bg1"/>
              </a:solidFill>
            </a:endParaRPr>
          </a:p>
        </p:txBody>
      </p:sp>
      <p:sp>
        <p:nvSpPr>
          <p:cNvPr id="30" name="Oval 29"/>
          <p:cNvSpPr/>
          <p:nvPr/>
        </p:nvSpPr>
        <p:spPr>
          <a:xfrm>
            <a:off x="4771786" y="3173098"/>
            <a:ext cx="341194" cy="341194"/>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766376" y="3173097"/>
            <a:ext cx="341194" cy="341194"/>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BFFBF50-2687-F845-B381-F29BBBFD4B50}"/>
              </a:ext>
            </a:extLst>
          </p:cNvPr>
          <p:cNvSpPr/>
          <p:nvPr/>
        </p:nvSpPr>
        <p:spPr>
          <a:xfrm>
            <a:off x="18298" y="6497160"/>
            <a:ext cx="5958009" cy="307777"/>
          </a:xfrm>
          <a:prstGeom prst="rect">
            <a:avLst/>
          </a:prstGeom>
        </p:spPr>
        <p:txBody>
          <a:bodyPr wrap="square">
            <a:spAutoFit/>
          </a:bodyPr>
          <a:lstStyle/>
          <a:p>
            <a:r>
              <a:rPr lang="en-US" sz="1400" b="0" dirty="0">
                <a:solidFill>
                  <a:schemeClr val="bg1">
                    <a:lumMod val="65000"/>
                  </a:schemeClr>
                </a:solidFill>
                <a:latin typeface="Calibri" panose="020F0502020204030204" pitchFamily="34" charset="0"/>
                <a:cs typeface="Calibri" panose="020F0502020204030204" pitchFamily="34" charset="0"/>
              </a:rPr>
              <a:t>Lecture Slides: D. </a:t>
            </a:r>
            <a:r>
              <a:rPr lang="en-US" sz="1400" b="0" dirty="0" err="1">
                <a:solidFill>
                  <a:schemeClr val="bg1">
                    <a:lumMod val="65000"/>
                  </a:schemeClr>
                </a:solidFill>
                <a:latin typeface="Calibri" panose="020F0502020204030204" pitchFamily="34" charset="0"/>
                <a:cs typeface="Calibri" panose="020F0502020204030204" pitchFamily="34" charset="0"/>
              </a:rPr>
              <a:t>Choffnes</a:t>
            </a:r>
            <a:r>
              <a:rPr lang="en-US" sz="1400" b="0" dirty="0">
                <a:solidFill>
                  <a:schemeClr val="bg1">
                    <a:lumMod val="65000"/>
                  </a:schemeClr>
                </a:solidFill>
                <a:latin typeface="Calibri" panose="020F0502020204030204" pitchFamily="34" charset="0"/>
                <a:cs typeface="Calibri" panose="020F0502020204030204" pitchFamily="34" charset="0"/>
              </a:rPr>
              <a:t>,  Northeastern University</a:t>
            </a:r>
          </a:p>
        </p:txBody>
      </p:sp>
    </p:spTree>
    <p:extLst>
      <p:ext uri="{BB962C8B-B14F-4D97-AF65-F5344CB8AC3E}">
        <p14:creationId xmlns:p14="http://schemas.microsoft.com/office/powerpoint/2010/main" val="13505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anim calcmode="lin" valueType="num">
                                      <p:cBhvr>
                                        <p:cTn id="8" dur="500" fill="hold"/>
                                        <p:tgtEl>
                                          <p:spTgt spid="30"/>
                                        </p:tgtEl>
                                        <p:attrNameLst>
                                          <p:attrName>ppt_x</p:attrName>
                                        </p:attrNameLst>
                                      </p:cBhvr>
                                      <p:tavLst>
                                        <p:tav tm="0">
                                          <p:val>
                                            <p:strVal val="#ppt_x"/>
                                          </p:val>
                                        </p:tav>
                                        <p:tav tm="100000">
                                          <p:val>
                                            <p:strVal val="#ppt_x"/>
                                          </p:val>
                                        </p:tav>
                                      </p:tavLst>
                                    </p:anim>
                                    <p:anim calcmode="lin" valueType="num">
                                      <p:cBhvr>
                                        <p:cTn id="9" dur="500" fill="hold"/>
                                        <p:tgtEl>
                                          <p:spTgt spid="3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anim calcmode="lin" valueType="num">
                                      <p:cBhvr>
                                        <p:cTn id="13" dur="500" fill="hold"/>
                                        <p:tgtEl>
                                          <p:spTgt spid="34"/>
                                        </p:tgtEl>
                                        <p:attrNameLst>
                                          <p:attrName>ppt_x</p:attrName>
                                        </p:attrNameLst>
                                      </p:cBhvr>
                                      <p:tavLst>
                                        <p:tav tm="0">
                                          <p:val>
                                            <p:strVal val="#ppt_x"/>
                                          </p:val>
                                        </p:tav>
                                        <p:tav tm="100000">
                                          <p:val>
                                            <p:strVal val="#ppt_x"/>
                                          </p:val>
                                        </p:tav>
                                      </p:tavLst>
                                    </p:anim>
                                    <p:anim calcmode="lin" valueType="num">
                                      <p:cBhvr>
                                        <p:cTn id="14" dur="500" fill="hold"/>
                                        <p:tgtEl>
                                          <p:spTgt spid="34"/>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path" presetSubtype="0" accel="50000" decel="50000" fill="hold" grpId="1" nodeType="afterEffect">
                                  <p:stCondLst>
                                    <p:cond delay="0"/>
                                  </p:stCondLst>
                                  <p:childTnLst>
                                    <p:animMotion origin="layout" path="M 1.66667E-6 1.97965E-6 L -0.42535 -0.00046 " pathEditMode="relative" rAng="0" ptsTypes="AA">
                                      <p:cBhvr>
                                        <p:cTn id="17" dur="1000" fill="hold"/>
                                        <p:tgtEl>
                                          <p:spTgt spid="30"/>
                                        </p:tgtEl>
                                        <p:attrNameLst>
                                          <p:attrName>ppt_x</p:attrName>
                                          <p:attrName>ppt_y</p:attrName>
                                        </p:attrNameLst>
                                      </p:cBhvr>
                                      <p:rCtr x="-21267" y="-23"/>
                                    </p:animMotion>
                                  </p:childTnLst>
                                </p:cTn>
                              </p:par>
                              <p:par>
                                <p:cTn id="18" presetID="42" presetClass="path" presetSubtype="0" accel="50000" decel="50000" fill="hold" grpId="1" nodeType="withEffect">
                                  <p:stCondLst>
                                    <p:cond delay="0"/>
                                  </p:stCondLst>
                                  <p:childTnLst>
                                    <p:animMotion origin="layout" path="M 2.5E-6 -4.99537E-6 L 0.27309 -0.00046 " pathEditMode="relative" rAng="0" ptsTypes="AA">
                                      <p:cBhvr>
                                        <p:cTn id="19" dur="1000" fill="hold"/>
                                        <p:tgtEl>
                                          <p:spTgt spid="34"/>
                                        </p:tgtEl>
                                        <p:attrNameLst>
                                          <p:attrName>ppt_x</p:attrName>
                                          <p:attrName>ppt_y</p:attrName>
                                        </p:attrNameLst>
                                      </p:cBhvr>
                                      <p:rCtr x="13646" y="-23"/>
                                    </p:animMotion>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500"/>
                                        <p:tgtEl>
                                          <p:spTgt spid="44"/>
                                        </p:tgtEl>
                                      </p:cBhvr>
                                    </p:animEffect>
                                    <p:anim calcmode="lin" valueType="num">
                                      <p:cBhvr>
                                        <p:cTn id="25" dur="500" fill="hold"/>
                                        <p:tgtEl>
                                          <p:spTgt spid="44"/>
                                        </p:tgtEl>
                                        <p:attrNameLst>
                                          <p:attrName>ppt_x</p:attrName>
                                        </p:attrNameLst>
                                      </p:cBhvr>
                                      <p:tavLst>
                                        <p:tav tm="0">
                                          <p:val>
                                            <p:strVal val="#ppt_x"/>
                                          </p:val>
                                        </p:tav>
                                        <p:tav tm="100000">
                                          <p:val>
                                            <p:strVal val="#ppt_x"/>
                                          </p:val>
                                        </p:tav>
                                      </p:tavLst>
                                    </p:anim>
                                    <p:anim calcmode="lin" valueType="num">
                                      <p:cBhvr>
                                        <p:cTn id="26" dur="500" fill="hold"/>
                                        <p:tgtEl>
                                          <p:spTgt spid="44"/>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500"/>
                                        <p:tgtEl>
                                          <p:spTgt spid="50"/>
                                        </p:tgtEl>
                                      </p:cBhvr>
                                    </p:animEffect>
                                    <p:anim calcmode="lin" valueType="num">
                                      <p:cBhvr>
                                        <p:cTn id="30" dur="500" fill="hold"/>
                                        <p:tgtEl>
                                          <p:spTgt spid="50"/>
                                        </p:tgtEl>
                                        <p:attrNameLst>
                                          <p:attrName>ppt_x</p:attrName>
                                        </p:attrNameLst>
                                      </p:cBhvr>
                                      <p:tavLst>
                                        <p:tav tm="0">
                                          <p:val>
                                            <p:strVal val="#ppt_x"/>
                                          </p:val>
                                        </p:tav>
                                        <p:tav tm="100000">
                                          <p:val>
                                            <p:strVal val="#ppt_x"/>
                                          </p:val>
                                        </p:tav>
                                      </p:tavLst>
                                    </p:anim>
                                    <p:anim calcmode="lin" valueType="num">
                                      <p:cBhvr>
                                        <p:cTn id="31" dur="500" fill="hold"/>
                                        <p:tgtEl>
                                          <p:spTgt spid="50"/>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fade">
                                      <p:cBhvr>
                                        <p:cTn id="34" dur="500"/>
                                        <p:tgtEl>
                                          <p:spTgt spid="53"/>
                                        </p:tgtEl>
                                      </p:cBhvr>
                                    </p:animEffect>
                                    <p:anim calcmode="lin" valueType="num">
                                      <p:cBhvr>
                                        <p:cTn id="35" dur="500" fill="hold"/>
                                        <p:tgtEl>
                                          <p:spTgt spid="53"/>
                                        </p:tgtEl>
                                        <p:attrNameLst>
                                          <p:attrName>ppt_x</p:attrName>
                                        </p:attrNameLst>
                                      </p:cBhvr>
                                      <p:tavLst>
                                        <p:tav tm="0">
                                          <p:val>
                                            <p:strVal val="#ppt_x"/>
                                          </p:val>
                                        </p:tav>
                                        <p:tav tm="100000">
                                          <p:val>
                                            <p:strVal val="#ppt_x"/>
                                          </p:val>
                                        </p:tav>
                                      </p:tavLst>
                                    </p:anim>
                                    <p:anim calcmode="lin" valueType="num">
                                      <p:cBhvr>
                                        <p:cTn id="36" dur="500" fill="hold"/>
                                        <p:tgtEl>
                                          <p:spTgt spid="53"/>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076"/>
                                        </p:tgtEl>
                                        <p:attrNameLst>
                                          <p:attrName>style.visibility</p:attrName>
                                        </p:attrNameLst>
                                      </p:cBhvr>
                                      <p:to>
                                        <p:strVal val="visible"/>
                                      </p:to>
                                    </p:set>
                                    <p:animEffect transition="in" filter="fade">
                                      <p:cBhvr>
                                        <p:cTn id="39" dur="500"/>
                                        <p:tgtEl>
                                          <p:spTgt spid="3076"/>
                                        </p:tgtEl>
                                      </p:cBhvr>
                                    </p:animEffect>
                                    <p:anim calcmode="lin" valueType="num">
                                      <p:cBhvr>
                                        <p:cTn id="40" dur="500" fill="hold"/>
                                        <p:tgtEl>
                                          <p:spTgt spid="3076"/>
                                        </p:tgtEl>
                                        <p:attrNameLst>
                                          <p:attrName>ppt_x</p:attrName>
                                        </p:attrNameLst>
                                      </p:cBhvr>
                                      <p:tavLst>
                                        <p:tav tm="0">
                                          <p:val>
                                            <p:strVal val="#ppt_x"/>
                                          </p:val>
                                        </p:tav>
                                        <p:tav tm="100000">
                                          <p:val>
                                            <p:strVal val="#ppt_x"/>
                                          </p:val>
                                        </p:tav>
                                      </p:tavLst>
                                    </p:anim>
                                    <p:anim calcmode="lin" valueType="num">
                                      <p:cBhvr>
                                        <p:cTn id="41" dur="500" fill="hold"/>
                                        <p:tgtEl>
                                          <p:spTgt spid="3076"/>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fade">
                                      <p:cBhvr>
                                        <p:cTn id="44" dur="500"/>
                                        <p:tgtEl>
                                          <p:spTgt spid="45"/>
                                        </p:tgtEl>
                                      </p:cBhvr>
                                    </p:animEffect>
                                    <p:anim calcmode="lin" valueType="num">
                                      <p:cBhvr>
                                        <p:cTn id="45" dur="500" fill="hold"/>
                                        <p:tgtEl>
                                          <p:spTgt spid="45"/>
                                        </p:tgtEl>
                                        <p:attrNameLst>
                                          <p:attrName>ppt_x</p:attrName>
                                        </p:attrNameLst>
                                      </p:cBhvr>
                                      <p:tavLst>
                                        <p:tav tm="0">
                                          <p:val>
                                            <p:strVal val="#ppt_x"/>
                                          </p:val>
                                        </p:tav>
                                        <p:tav tm="100000">
                                          <p:val>
                                            <p:strVal val="#ppt_x"/>
                                          </p:val>
                                        </p:tav>
                                      </p:tavLst>
                                    </p:anim>
                                    <p:anim calcmode="lin" valueType="num">
                                      <p:cBhvr>
                                        <p:cTn id="46" dur="500" fill="hold"/>
                                        <p:tgtEl>
                                          <p:spTgt spid="45"/>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fade">
                                      <p:cBhvr>
                                        <p:cTn id="49" dur="500"/>
                                        <p:tgtEl>
                                          <p:spTgt spid="46"/>
                                        </p:tgtEl>
                                      </p:cBhvr>
                                    </p:animEffect>
                                    <p:anim calcmode="lin" valueType="num">
                                      <p:cBhvr>
                                        <p:cTn id="50" dur="500" fill="hold"/>
                                        <p:tgtEl>
                                          <p:spTgt spid="46"/>
                                        </p:tgtEl>
                                        <p:attrNameLst>
                                          <p:attrName>ppt_x</p:attrName>
                                        </p:attrNameLst>
                                      </p:cBhvr>
                                      <p:tavLst>
                                        <p:tav tm="0">
                                          <p:val>
                                            <p:strVal val="#ppt_x"/>
                                          </p:val>
                                        </p:tav>
                                        <p:tav tm="100000">
                                          <p:val>
                                            <p:strVal val="#ppt_x"/>
                                          </p:val>
                                        </p:tav>
                                      </p:tavLst>
                                    </p:anim>
                                    <p:anim calcmode="lin" valueType="num">
                                      <p:cBhvr>
                                        <p:cTn id="51" dur="500" fill="hold"/>
                                        <p:tgtEl>
                                          <p:spTgt spid="46"/>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anim calcmode="lin" valueType="num">
                                      <p:cBhvr>
                                        <p:cTn id="55" dur="500" fill="hold"/>
                                        <p:tgtEl>
                                          <p:spTgt spid="31"/>
                                        </p:tgtEl>
                                        <p:attrNameLst>
                                          <p:attrName>ppt_x</p:attrName>
                                        </p:attrNameLst>
                                      </p:cBhvr>
                                      <p:tavLst>
                                        <p:tav tm="0">
                                          <p:val>
                                            <p:strVal val="#ppt_x"/>
                                          </p:val>
                                        </p:tav>
                                        <p:tav tm="100000">
                                          <p:val>
                                            <p:strVal val="#ppt_x"/>
                                          </p:val>
                                        </p:tav>
                                      </p:tavLst>
                                    </p:anim>
                                    <p:anim calcmode="lin" valueType="num">
                                      <p:cBhvr>
                                        <p:cTn id="56" dur="5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fade">
                                      <p:cBhvr>
                                        <p:cTn id="61" dur="500"/>
                                        <p:tgtEl>
                                          <p:spTgt spid="47"/>
                                        </p:tgtEl>
                                      </p:cBhvr>
                                    </p:animEffect>
                                    <p:anim calcmode="lin" valueType="num">
                                      <p:cBhvr>
                                        <p:cTn id="62" dur="500" fill="hold"/>
                                        <p:tgtEl>
                                          <p:spTgt spid="47"/>
                                        </p:tgtEl>
                                        <p:attrNameLst>
                                          <p:attrName>ppt_x</p:attrName>
                                        </p:attrNameLst>
                                      </p:cBhvr>
                                      <p:tavLst>
                                        <p:tav tm="0">
                                          <p:val>
                                            <p:strVal val="#ppt_x"/>
                                          </p:val>
                                        </p:tav>
                                        <p:tav tm="100000">
                                          <p:val>
                                            <p:strVal val="#ppt_x"/>
                                          </p:val>
                                        </p:tav>
                                      </p:tavLst>
                                    </p:anim>
                                    <p:anim calcmode="lin" valueType="num">
                                      <p:cBhvr>
                                        <p:cTn id="63" dur="5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31" grpId="0" animBg="1"/>
      <p:bldP spid="30" grpId="0" animBg="1"/>
      <p:bldP spid="30" grpId="1" animBg="1"/>
      <p:bldP spid="34" grpId="0" animBg="1"/>
      <p:bldP spid="34"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B0C7E8AE-9F93-BE48-9D24-10A0A920C524}"/>
              </a:ext>
            </a:extLst>
          </p:cNvPr>
          <p:cNvSpPr>
            <a:spLocks noGrp="1" noChangeArrowheads="1"/>
          </p:cNvSpPr>
          <p:nvPr>
            <p:ph type="title"/>
          </p:nvPr>
        </p:nvSpPr>
        <p:spPr/>
        <p:txBody>
          <a:bodyPr/>
          <a:lstStyle/>
          <a:p>
            <a:r>
              <a:rPr lang="en-US" altLang="en-US" dirty="0"/>
              <a:t>Ethernet: Using Hubs (repeaters)</a:t>
            </a:r>
          </a:p>
        </p:txBody>
      </p:sp>
      <p:sp>
        <p:nvSpPr>
          <p:cNvPr id="93187" name="Rectangle 3">
            <a:extLst>
              <a:ext uri="{FF2B5EF4-FFF2-40B4-BE49-F238E27FC236}">
                <a16:creationId xmlns:a16="http://schemas.microsoft.com/office/drawing/2014/main" id="{CF9E36FF-E598-5A47-BC3C-EADA5542FA28}"/>
              </a:ext>
            </a:extLst>
          </p:cNvPr>
          <p:cNvSpPr>
            <a:spLocks noGrp="1" noChangeArrowheads="1"/>
          </p:cNvSpPr>
          <p:nvPr>
            <p:ph type="body" idx="1"/>
          </p:nvPr>
        </p:nvSpPr>
        <p:spPr>
          <a:xfrm>
            <a:off x="357188" y="1214438"/>
            <a:ext cx="8229600" cy="5327650"/>
          </a:xfrm>
        </p:spPr>
        <p:txBody>
          <a:bodyPr/>
          <a:lstStyle/>
          <a:p>
            <a:r>
              <a:rPr lang="en-US" altLang="en-US" dirty="0"/>
              <a:t>Joins </a:t>
            </a:r>
            <a:r>
              <a:rPr lang="en-US" altLang="en-US" dirty="0">
                <a:solidFill>
                  <a:srgbClr val="FF0000"/>
                </a:solidFill>
              </a:rPr>
              <a:t>multiple</a:t>
            </a:r>
            <a:r>
              <a:rPr lang="en-US" altLang="en-US" dirty="0"/>
              <a:t> input lines electrically</a:t>
            </a:r>
          </a:p>
          <a:p>
            <a:r>
              <a:rPr lang="en-US" altLang="en-US" dirty="0"/>
              <a:t>Physical layer device</a:t>
            </a:r>
          </a:p>
          <a:p>
            <a:r>
              <a:rPr lang="en-US" altLang="en-US" dirty="0"/>
              <a:t>Collisions exist</a:t>
            </a:r>
          </a:p>
          <a:p>
            <a:pPr lvl="1"/>
            <a:r>
              <a:rPr lang="en-US" altLang="en-US" dirty="0"/>
              <a:t>Many disadvantages: Large collision domain, shared bandwidth </a:t>
            </a:r>
            <a:r>
              <a:rPr lang="en-US" altLang="en-US" dirty="0" err="1"/>
              <a:t>etc</a:t>
            </a:r>
            <a:r>
              <a:rPr lang="en-US" altLang="en-US" dirty="0"/>
              <a:t> </a:t>
            </a:r>
          </a:p>
        </p:txBody>
      </p:sp>
      <p:sp>
        <p:nvSpPr>
          <p:cNvPr id="93188" name="Rectangle 4">
            <a:extLst>
              <a:ext uri="{FF2B5EF4-FFF2-40B4-BE49-F238E27FC236}">
                <a16:creationId xmlns:a16="http://schemas.microsoft.com/office/drawing/2014/main" id="{7DDEF95D-12B9-5D4B-8C9A-E6E09A9D53DE}"/>
              </a:ext>
            </a:extLst>
          </p:cNvPr>
          <p:cNvSpPr>
            <a:spLocks noChangeArrowheads="1"/>
          </p:cNvSpPr>
          <p:nvPr/>
        </p:nvSpPr>
        <p:spPr bwMode="auto">
          <a:xfrm>
            <a:off x="4267200" y="4781550"/>
            <a:ext cx="361950" cy="74613"/>
          </a:xfrm>
          <a:prstGeom prst="rect">
            <a:avLst/>
          </a:prstGeom>
          <a:solidFill>
            <a:srgbClr val="CC99FF"/>
          </a:solidFill>
          <a:ln w="9525">
            <a:miter lim="800000"/>
            <a:headEnd/>
            <a:tailEnd/>
          </a:ln>
          <a:scene3d>
            <a:camera prst="legacyObliqueTopRight"/>
            <a:lightRig rig="legacyFlat3" dir="l"/>
          </a:scene3d>
          <a:sp3d extrusionH="430200" prstMaterial="legacyMatte">
            <a:bevelT w="13500" h="13500" prst="angle"/>
            <a:bevelB w="13500" h="13500" prst="angle"/>
            <a:extrusionClr>
              <a:srgbClr val="CC99FF"/>
            </a:extrusionClr>
            <a:contourClr>
              <a:srgbClr val="CC99FF"/>
            </a:contourClr>
          </a:sp3d>
        </p:spPr>
        <p:txBody>
          <a:bodyPr wrap="none" anchor="ctr">
            <a:flatTx/>
          </a:bodyPr>
          <a:lstStyle>
            <a:lvl1pPr>
              <a:spcBef>
                <a:spcPct val="20000"/>
              </a:spcBef>
              <a:buClr>
                <a:srgbClr val="77ADFF"/>
              </a:buClr>
              <a:buFont typeface="Courier New" panose="02070309020205020404" pitchFamily="49" charset="0"/>
              <a:buChar char="o"/>
              <a:defRPr kumimoji="1"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77ADFF"/>
              </a:buClr>
              <a:buFont typeface="Courier New" panose="02070309020205020404" pitchFamily="49" charset="0"/>
              <a:buChar char="o"/>
              <a:defRPr kumimoji="1"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rgbClr val="77ADFF"/>
              </a:buClr>
              <a:buFont typeface="Courier New" panose="02070309020205020404" pitchFamily="49" charset="0"/>
              <a:buChar char="o"/>
              <a:defRPr kumimoji="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rgbClr val="77ADFF"/>
              </a:buClr>
              <a:buFont typeface="Courier New" panose="02070309020205020404" pitchFamily="49" charset="0"/>
              <a:buChar char="o"/>
              <a:defRPr kumimoji="1"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kumimoji="0" lang="en-US" altLang="en-US" sz="1800"/>
          </a:p>
        </p:txBody>
      </p:sp>
      <p:graphicFrame>
        <p:nvGraphicFramePr>
          <p:cNvPr id="93189" name="Object 5">
            <a:extLst>
              <a:ext uri="{FF2B5EF4-FFF2-40B4-BE49-F238E27FC236}">
                <a16:creationId xmlns:a16="http://schemas.microsoft.com/office/drawing/2014/main" id="{40EE26AC-ACCA-6140-92D9-9AE06D0EAFEE}"/>
              </a:ext>
            </a:extLst>
          </p:cNvPr>
          <p:cNvGraphicFramePr>
            <a:graphicFrameLocks noChangeAspect="1"/>
          </p:cNvGraphicFramePr>
          <p:nvPr>
            <p:extLst>
              <p:ext uri="{D42A27DB-BD31-4B8C-83A1-F6EECF244321}">
                <p14:modId xmlns:p14="http://schemas.microsoft.com/office/powerpoint/2010/main" val="1374980240"/>
              </p:ext>
            </p:extLst>
          </p:nvPr>
        </p:nvGraphicFramePr>
        <p:xfrm>
          <a:off x="1657350" y="5132388"/>
          <a:ext cx="520700" cy="376237"/>
        </p:xfrm>
        <a:graphic>
          <a:graphicData uri="http://schemas.openxmlformats.org/presentationml/2006/ole">
            <mc:AlternateContent xmlns:mc="http://schemas.openxmlformats.org/markup-compatibility/2006">
              <mc:Choice xmlns:v="urn:schemas-microsoft-com:vml" Requires="v">
                <p:oleObj spid="_x0000_s16466" name="Clip" r:id="rId4" imgW="1308100" imgH="1079500" progId="">
                  <p:embed/>
                </p:oleObj>
              </mc:Choice>
              <mc:Fallback>
                <p:oleObj name="Clip" r:id="rId4" imgW="1308100" imgH="1079500" progId="">
                  <p:embed/>
                  <p:pic>
                    <p:nvPicPr>
                      <p:cNvPr id="93189" name="Object 5">
                        <a:extLst>
                          <a:ext uri="{FF2B5EF4-FFF2-40B4-BE49-F238E27FC236}">
                            <a16:creationId xmlns:a16="http://schemas.microsoft.com/office/drawing/2014/main" id="{40EE26AC-ACCA-6140-92D9-9AE06D0EAF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7350" y="5132388"/>
                        <a:ext cx="520700"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0" name="Object 6">
            <a:extLst>
              <a:ext uri="{FF2B5EF4-FFF2-40B4-BE49-F238E27FC236}">
                <a16:creationId xmlns:a16="http://schemas.microsoft.com/office/drawing/2014/main" id="{B7BB2FC9-FDD8-CB4B-86A7-E5F27E53CB63}"/>
              </a:ext>
            </a:extLst>
          </p:cNvPr>
          <p:cNvGraphicFramePr>
            <a:graphicFrameLocks noChangeAspect="1"/>
          </p:cNvGraphicFramePr>
          <p:nvPr>
            <p:extLst>
              <p:ext uri="{D42A27DB-BD31-4B8C-83A1-F6EECF244321}">
                <p14:modId xmlns:p14="http://schemas.microsoft.com/office/powerpoint/2010/main" val="354654655"/>
              </p:ext>
            </p:extLst>
          </p:nvPr>
        </p:nvGraphicFramePr>
        <p:xfrm>
          <a:off x="4743450" y="5146675"/>
          <a:ext cx="522287" cy="376238"/>
        </p:xfrm>
        <a:graphic>
          <a:graphicData uri="http://schemas.openxmlformats.org/presentationml/2006/ole">
            <mc:AlternateContent xmlns:mc="http://schemas.openxmlformats.org/markup-compatibility/2006">
              <mc:Choice xmlns:v="urn:schemas-microsoft-com:vml" Requires="v">
                <p:oleObj spid="_x0000_s16467" name="Clip" r:id="rId6" imgW="1308100" imgH="1079500" progId="">
                  <p:embed/>
                </p:oleObj>
              </mc:Choice>
              <mc:Fallback>
                <p:oleObj name="Clip" r:id="rId6" imgW="1308100" imgH="1079500" progId="">
                  <p:embed/>
                  <p:pic>
                    <p:nvPicPr>
                      <p:cNvPr id="93190" name="Object 6">
                        <a:extLst>
                          <a:ext uri="{FF2B5EF4-FFF2-40B4-BE49-F238E27FC236}">
                            <a16:creationId xmlns:a16="http://schemas.microsoft.com/office/drawing/2014/main" id="{B7BB2FC9-FDD8-CB4B-86A7-E5F27E53CB6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43450" y="5146675"/>
                        <a:ext cx="522287"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1" name="Object 7">
            <a:extLst>
              <a:ext uri="{FF2B5EF4-FFF2-40B4-BE49-F238E27FC236}">
                <a16:creationId xmlns:a16="http://schemas.microsoft.com/office/drawing/2014/main" id="{283B28A0-A2B0-7441-8D8F-0BE31B44E984}"/>
              </a:ext>
            </a:extLst>
          </p:cNvPr>
          <p:cNvGraphicFramePr>
            <a:graphicFrameLocks noChangeAspect="1"/>
          </p:cNvGraphicFramePr>
          <p:nvPr>
            <p:extLst>
              <p:ext uri="{D42A27DB-BD31-4B8C-83A1-F6EECF244321}">
                <p14:modId xmlns:p14="http://schemas.microsoft.com/office/powerpoint/2010/main" val="1801031722"/>
              </p:ext>
            </p:extLst>
          </p:nvPr>
        </p:nvGraphicFramePr>
        <p:xfrm>
          <a:off x="5672137" y="5095875"/>
          <a:ext cx="520700" cy="376238"/>
        </p:xfrm>
        <a:graphic>
          <a:graphicData uri="http://schemas.openxmlformats.org/presentationml/2006/ole">
            <mc:AlternateContent xmlns:mc="http://schemas.openxmlformats.org/markup-compatibility/2006">
              <mc:Choice xmlns:v="urn:schemas-microsoft-com:vml" Requires="v">
                <p:oleObj spid="_x0000_s16468" name="Clip" r:id="rId8" imgW="1308100" imgH="1079500" progId="">
                  <p:embed/>
                </p:oleObj>
              </mc:Choice>
              <mc:Fallback>
                <p:oleObj name="Clip" r:id="rId8" imgW="1308100" imgH="1079500" progId="">
                  <p:embed/>
                  <p:pic>
                    <p:nvPicPr>
                      <p:cNvPr id="93191" name="Object 7">
                        <a:extLst>
                          <a:ext uri="{FF2B5EF4-FFF2-40B4-BE49-F238E27FC236}">
                            <a16:creationId xmlns:a16="http://schemas.microsoft.com/office/drawing/2014/main" id="{283B28A0-A2B0-7441-8D8F-0BE31B44E98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72137" y="5095875"/>
                        <a:ext cx="52070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2" name="Object 8">
            <a:extLst>
              <a:ext uri="{FF2B5EF4-FFF2-40B4-BE49-F238E27FC236}">
                <a16:creationId xmlns:a16="http://schemas.microsoft.com/office/drawing/2014/main" id="{ED8A9E90-06BE-024D-BEFD-CD6D24CB30C3}"/>
              </a:ext>
            </a:extLst>
          </p:cNvPr>
          <p:cNvGraphicFramePr>
            <a:graphicFrameLocks noChangeAspect="1"/>
          </p:cNvGraphicFramePr>
          <p:nvPr>
            <p:extLst>
              <p:ext uri="{D42A27DB-BD31-4B8C-83A1-F6EECF244321}">
                <p14:modId xmlns:p14="http://schemas.microsoft.com/office/powerpoint/2010/main" val="1750294808"/>
              </p:ext>
            </p:extLst>
          </p:nvPr>
        </p:nvGraphicFramePr>
        <p:xfrm>
          <a:off x="2409825" y="5159375"/>
          <a:ext cx="522287" cy="376238"/>
        </p:xfrm>
        <a:graphic>
          <a:graphicData uri="http://schemas.openxmlformats.org/presentationml/2006/ole">
            <mc:AlternateContent xmlns:mc="http://schemas.openxmlformats.org/markup-compatibility/2006">
              <mc:Choice xmlns:v="urn:schemas-microsoft-com:vml" Requires="v">
                <p:oleObj spid="_x0000_s16469" name="Clip" r:id="rId10" imgW="1308100" imgH="1079500" progId="">
                  <p:embed/>
                </p:oleObj>
              </mc:Choice>
              <mc:Fallback>
                <p:oleObj name="Clip" r:id="rId10" imgW="1308100" imgH="1079500" progId="">
                  <p:embed/>
                  <p:pic>
                    <p:nvPicPr>
                      <p:cNvPr id="93192" name="Object 8">
                        <a:extLst>
                          <a:ext uri="{FF2B5EF4-FFF2-40B4-BE49-F238E27FC236}">
                            <a16:creationId xmlns:a16="http://schemas.microsoft.com/office/drawing/2014/main" id="{ED8A9E90-06BE-024D-BEFD-CD6D24CB30C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09825" y="5159375"/>
                        <a:ext cx="522287"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93" name="Rectangle 9">
            <a:extLst>
              <a:ext uri="{FF2B5EF4-FFF2-40B4-BE49-F238E27FC236}">
                <a16:creationId xmlns:a16="http://schemas.microsoft.com/office/drawing/2014/main" id="{5D7C4AA4-D2B7-804D-BB00-AD3649EB2A01}"/>
              </a:ext>
            </a:extLst>
          </p:cNvPr>
          <p:cNvSpPr>
            <a:spLocks noChangeArrowheads="1"/>
          </p:cNvSpPr>
          <p:nvPr/>
        </p:nvSpPr>
        <p:spPr bwMode="auto">
          <a:xfrm>
            <a:off x="6369050" y="4791075"/>
            <a:ext cx="360362" cy="74613"/>
          </a:xfrm>
          <a:prstGeom prst="rect">
            <a:avLst/>
          </a:prstGeom>
          <a:solidFill>
            <a:srgbClr val="CC99FF"/>
          </a:solidFill>
          <a:ln w="9525">
            <a:miter lim="800000"/>
            <a:headEnd/>
            <a:tailEnd/>
          </a:ln>
          <a:scene3d>
            <a:camera prst="legacyObliqueTopRight"/>
            <a:lightRig rig="legacyFlat3" dir="l"/>
          </a:scene3d>
          <a:sp3d extrusionH="430200" prstMaterial="legacyMatte">
            <a:bevelT w="13500" h="13500" prst="angle"/>
            <a:bevelB w="13500" h="13500" prst="angle"/>
            <a:extrusionClr>
              <a:srgbClr val="CC99FF"/>
            </a:extrusionClr>
            <a:contourClr>
              <a:srgbClr val="CC99FF"/>
            </a:contourClr>
          </a:sp3d>
        </p:spPr>
        <p:txBody>
          <a:bodyPr wrap="none" anchor="ctr">
            <a:flatTx/>
          </a:bodyPr>
          <a:lstStyle>
            <a:lvl1pPr>
              <a:spcBef>
                <a:spcPct val="20000"/>
              </a:spcBef>
              <a:buClr>
                <a:srgbClr val="77ADFF"/>
              </a:buClr>
              <a:buFont typeface="Courier New" panose="02070309020205020404" pitchFamily="49" charset="0"/>
              <a:buChar char="o"/>
              <a:defRPr kumimoji="1"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77ADFF"/>
              </a:buClr>
              <a:buFont typeface="Courier New" panose="02070309020205020404" pitchFamily="49" charset="0"/>
              <a:buChar char="o"/>
              <a:defRPr kumimoji="1"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rgbClr val="77ADFF"/>
              </a:buClr>
              <a:buFont typeface="Courier New" panose="02070309020205020404" pitchFamily="49" charset="0"/>
              <a:buChar char="o"/>
              <a:defRPr kumimoji="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rgbClr val="77ADFF"/>
              </a:buClr>
              <a:buFont typeface="Courier New" panose="02070309020205020404" pitchFamily="49" charset="0"/>
              <a:buChar char="o"/>
              <a:defRPr kumimoji="1"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kumimoji="0" lang="en-US" altLang="en-US" sz="1800"/>
          </a:p>
        </p:txBody>
      </p:sp>
      <p:sp>
        <p:nvSpPr>
          <p:cNvPr id="93194" name="Rectangle 10">
            <a:extLst>
              <a:ext uri="{FF2B5EF4-FFF2-40B4-BE49-F238E27FC236}">
                <a16:creationId xmlns:a16="http://schemas.microsoft.com/office/drawing/2014/main" id="{9BF77AE8-EC03-FC46-8963-E1C601FDB80D}"/>
              </a:ext>
            </a:extLst>
          </p:cNvPr>
          <p:cNvSpPr>
            <a:spLocks noChangeArrowheads="1"/>
          </p:cNvSpPr>
          <p:nvPr/>
        </p:nvSpPr>
        <p:spPr bwMode="auto">
          <a:xfrm>
            <a:off x="2220912" y="4778375"/>
            <a:ext cx="361950" cy="74613"/>
          </a:xfrm>
          <a:prstGeom prst="rect">
            <a:avLst/>
          </a:prstGeom>
          <a:solidFill>
            <a:srgbClr val="CC99FF"/>
          </a:solidFill>
          <a:ln w="9525">
            <a:miter lim="800000"/>
            <a:headEnd/>
            <a:tailEnd/>
          </a:ln>
          <a:scene3d>
            <a:camera prst="legacyObliqueTopRight"/>
            <a:lightRig rig="legacyFlat3" dir="l"/>
          </a:scene3d>
          <a:sp3d extrusionH="430200" prstMaterial="legacyMatte">
            <a:bevelT w="13500" h="13500" prst="angle"/>
            <a:bevelB w="13500" h="13500" prst="angle"/>
            <a:extrusionClr>
              <a:srgbClr val="CC99FF"/>
            </a:extrusionClr>
            <a:contourClr>
              <a:srgbClr val="CC99FF"/>
            </a:contourClr>
          </a:sp3d>
        </p:spPr>
        <p:txBody>
          <a:bodyPr wrap="none" anchor="ctr">
            <a:flatTx/>
          </a:bodyPr>
          <a:lstStyle>
            <a:lvl1pPr>
              <a:spcBef>
                <a:spcPct val="20000"/>
              </a:spcBef>
              <a:buClr>
                <a:srgbClr val="77ADFF"/>
              </a:buClr>
              <a:buFont typeface="Courier New" panose="02070309020205020404" pitchFamily="49" charset="0"/>
              <a:buChar char="o"/>
              <a:defRPr kumimoji="1"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77ADFF"/>
              </a:buClr>
              <a:buFont typeface="Courier New" panose="02070309020205020404" pitchFamily="49" charset="0"/>
              <a:buChar char="o"/>
              <a:defRPr kumimoji="1"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rgbClr val="77ADFF"/>
              </a:buClr>
              <a:buFont typeface="Courier New" panose="02070309020205020404" pitchFamily="49" charset="0"/>
              <a:buChar char="o"/>
              <a:defRPr kumimoji="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rgbClr val="77ADFF"/>
              </a:buClr>
              <a:buFont typeface="Courier New" panose="02070309020205020404" pitchFamily="49" charset="0"/>
              <a:buChar char="o"/>
              <a:defRPr kumimoji="1"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kumimoji="0" lang="en-US" altLang="en-US" sz="1800"/>
          </a:p>
        </p:txBody>
      </p:sp>
      <p:graphicFrame>
        <p:nvGraphicFramePr>
          <p:cNvPr id="93195" name="Object 11">
            <a:extLst>
              <a:ext uri="{FF2B5EF4-FFF2-40B4-BE49-F238E27FC236}">
                <a16:creationId xmlns:a16="http://schemas.microsoft.com/office/drawing/2014/main" id="{8BA10D8F-96DC-0D43-81D3-F1587FC4CB4C}"/>
              </a:ext>
            </a:extLst>
          </p:cNvPr>
          <p:cNvGraphicFramePr>
            <a:graphicFrameLocks noChangeAspect="1"/>
          </p:cNvGraphicFramePr>
          <p:nvPr>
            <p:extLst>
              <p:ext uri="{D42A27DB-BD31-4B8C-83A1-F6EECF244321}">
                <p14:modId xmlns:p14="http://schemas.microsoft.com/office/powerpoint/2010/main" val="1958582492"/>
              </p:ext>
            </p:extLst>
          </p:nvPr>
        </p:nvGraphicFramePr>
        <p:xfrm>
          <a:off x="3482975" y="4976813"/>
          <a:ext cx="522287" cy="376237"/>
        </p:xfrm>
        <a:graphic>
          <a:graphicData uri="http://schemas.openxmlformats.org/presentationml/2006/ole">
            <mc:AlternateContent xmlns:mc="http://schemas.openxmlformats.org/markup-compatibility/2006">
              <mc:Choice xmlns:v="urn:schemas-microsoft-com:vml" Requires="v">
                <p:oleObj spid="_x0000_s16470" name="Clip" r:id="rId12" imgW="1308100" imgH="1079500" progId="">
                  <p:embed/>
                </p:oleObj>
              </mc:Choice>
              <mc:Fallback>
                <p:oleObj name="Clip" r:id="rId12" imgW="1308100" imgH="1079500" progId="">
                  <p:embed/>
                  <p:pic>
                    <p:nvPicPr>
                      <p:cNvPr id="93195" name="Object 11">
                        <a:extLst>
                          <a:ext uri="{FF2B5EF4-FFF2-40B4-BE49-F238E27FC236}">
                            <a16:creationId xmlns:a16="http://schemas.microsoft.com/office/drawing/2014/main" id="{8BA10D8F-96DC-0D43-81D3-F1587FC4CB4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82975" y="4976813"/>
                        <a:ext cx="5222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6" name="Object 12">
            <a:extLst>
              <a:ext uri="{FF2B5EF4-FFF2-40B4-BE49-F238E27FC236}">
                <a16:creationId xmlns:a16="http://schemas.microsoft.com/office/drawing/2014/main" id="{6A9A8C0D-559E-1144-925F-9913ED3B5D56}"/>
              </a:ext>
            </a:extLst>
          </p:cNvPr>
          <p:cNvGraphicFramePr>
            <a:graphicFrameLocks noChangeAspect="1"/>
          </p:cNvGraphicFramePr>
          <p:nvPr>
            <p:extLst>
              <p:ext uri="{D42A27DB-BD31-4B8C-83A1-F6EECF244321}">
                <p14:modId xmlns:p14="http://schemas.microsoft.com/office/powerpoint/2010/main" val="565896615"/>
              </p:ext>
            </p:extLst>
          </p:nvPr>
        </p:nvGraphicFramePr>
        <p:xfrm>
          <a:off x="3983037" y="5507038"/>
          <a:ext cx="522288" cy="376237"/>
        </p:xfrm>
        <a:graphic>
          <a:graphicData uri="http://schemas.openxmlformats.org/presentationml/2006/ole">
            <mc:AlternateContent xmlns:mc="http://schemas.openxmlformats.org/markup-compatibility/2006">
              <mc:Choice xmlns:v="urn:schemas-microsoft-com:vml" Requires="v">
                <p:oleObj spid="_x0000_s16471" name="Clip" r:id="rId14" imgW="1308100" imgH="1079500" progId="">
                  <p:embed/>
                </p:oleObj>
              </mc:Choice>
              <mc:Fallback>
                <p:oleObj name="Clip" r:id="rId14" imgW="1308100" imgH="1079500" progId="">
                  <p:embed/>
                  <p:pic>
                    <p:nvPicPr>
                      <p:cNvPr id="93196" name="Object 12">
                        <a:extLst>
                          <a:ext uri="{FF2B5EF4-FFF2-40B4-BE49-F238E27FC236}">
                            <a16:creationId xmlns:a16="http://schemas.microsoft.com/office/drawing/2014/main" id="{6A9A8C0D-559E-1144-925F-9913ED3B5D5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83037" y="5507038"/>
                        <a:ext cx="522288"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7" name="Object 13">
            <a:extLst>
              <a:ext uri="{FF2B5EF4-FFF2-40B4-BE49-F238E27FC236}">
                <a16:creationId xmlns:a16="http://schemas.microsoft.com/office/drawing/2014/main" id="{6AAD2E9E-AC04-0A4E-A542-F5728566C2D3}"/>
              </a:ext>
            </a:extLst>
          </p:cNvPr>
          <p:cNvGraphicFramePr>
            <a:graphicFrameLocks noChangeAspect="1"/>
          </p:cNvGraphicFramePr>
          <p:nvPr>
            <p:extLst>
              <p:ext uri="{D42A27DB-BD31-4B8C-83A1-F6EECF244321}">
                <p14:modId xmlns:p14="http://schemas.microsoft.com/office/powerpoint/2010/main" val="2880333077"/>
              </p:ext>
            </p:extLst>
          </p:nvPr>
        </p:nvGraphicFramePr>
        <p:xfrm>
          <a:off x="7337425" y="4941888"/>
          <a:ext cx="522287" cy="376237"/>
        </p:xfrm>
        <a:graphic>
          <a:graphicData uri="http://schemas.openxmlformats.org/presentationml/2006/ole">
            <mc:AlternateContent xmlns:mc="http://schemas.openxmlformats.org/markup-compatibility/2006">
              <mc:Choice xmlns:v="urn:schemas-microsoft-com:vml" Requires="v">
                <p:oleObj spid="_x0000_s16472" name="Clip" r:id="rId16" imgW="1308100" imgH="1079500" progId="">
                  <p:embed/>
                </p:oleObj>
              </mc:Choice>
              <mc:Fallback>
                <p:oleObj name="Clip" r:id="rId16" imgW="1308100" imgH="1079500" progId="">
                  <p:embed/>
                  <p:pic>
                    <p:nvPicPr>
                      <p:cNvPr id="93197" name="Object 13">
                        <a:extLst>
                          <a:ext uri="{FF2B5EF4-FFF2-40B4-BE49-F238E27FC236}">
                            <a16:creationId xmlns:a16="http://schemas.microsoft.com/office/drawing/2014/main" id="{6AAD2E9E-AC04-0A4E-A542-F5728566C2D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337425" y="4941888"/>
                        <a:ext cx="5222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8" name="Object 14">
            <a:extLst>
              <a:ext uri="{FF2B5EF4-FFF2-40B4-BE49-F238E27FC236}">
                <a16:creationId xmlns:a16="http://schemas.microsoft.com/office/drawing/2014/main" id="{1D03030D-A52E-7648-A311-6BE81A583E7C}"/>
              </a:ext>
            </a:extLst>
          </p:cNvPr>
          <p:cNvGraphicFramePr>
            <a:graphicFrameLocks noChangeAspect="1"/>
          </p:cNvGraphicFramePr>
          <p:nvPr>
            <p:extLst>
              <p:ext uri="{D42A27DB-BD31-4B8C-83A1-F6EECF244321}">
                <p14:modId xmlns:p14="http://schemas.microsoft.com/office/powerpoint/2010/main" val="3428689323"/>
              </p:ext>
            </p:extLst>
          </p:nvPr>
        </p:nvGraphicFramePr>
        <p:xfrm>
          <a:off x="6477000" y="5353050"/>
          <a:ext cx="522287" cy="376238"/>
        </p:xfrm>
        <a:graphic>
          <a:graphicData uri="http://schemas.openxmlformats.org/presentationml/2006/ole">
            <mc:AlternateContent xmlns:mc="http://schemas.openxmlformats.org/markup-compatibility/2006">
              <mc:Choice xmlns:v="urn:schemas-microsoft-com:vml" Requires="v">
                <p:oleObj spid="_x0000_s16473" name="Clip" r:id="rId18" imgW="1308100" imgH="1079500" progId="">
                  <p:embed/>
                </p:oleObj>
              </mc:Choice>
              <mc:Fallback>
                <p:oleObj name="Clip" r:id="rId18" imgW="1308100" imgH="1079500" progId="">
                  <p:embed/>
                  <p:pic>
                    <p:nvPicPr>
                      <p:cNvPr id="93198" name="Object 14">
                        <a:extLst>
                          <a:ext uri="{FF2B5EF4-FFF2-40B4-BE49-F238E27FC236}">
                            <a16:creationId xmlns:a16="http://schemas.microsoft.com/office/drawing/2014/main" id="{1D03030D-A52E-7648-A311-6BE81A583E7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477000" y="5353050"/>
                        <a:ext cx="522287"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9" name="Object 15">
            <a:extLst>
              <a:ext uri="{FF2B5EF4-FFF2-40B4-BE49-F238E27FC236}">
                <a16:creationId xmlns:a16="http://schemas.microsoft.com/office/drawing/2014/main" id="{B9626A31-4134-6747-B16A-391A079168CA}"/>
              </a:ext>
            </a:extLst>
          </p:cNvPr>
          <p:cNvGraphicFramePr>
            <a:graphicFrameLocks noChangeAspect="1"/>
          </p:cNvGraphicFramePr>
          <p:nvPr>
            <p:extLst>
              <p:ext uri="{D42A27DB-BD31-4B8C-83A1-F6EECF244321}">
                <p14:modId xmlns:p14="http://schemas.microsoft.com/office/powerpoint/2010/main" val="2084417102"/>
              </p:ext>
            </p:extLst>
          </p:nvPr>
        </p:nvGraphicFramePr>
        <p:xfrm>
          <a:off x="1155700" y="4600575"/>
          <a:ext cx="522287" cy="376238"/>
        </p:xfrm>
        <a:graphic>
          <a:graphicData uri="http://schemas.openxmlformats.org/presentationml/2006/ole">
            <mc:AlternateContent xmlns:mc="http://schemas.openxmlformats.org/markup-compatibility/2006">
              <mc:Choice xmlns:v="urn:schemas-microsoft-com:vml" Requires="v">
                <p:oleObj spid="_x0000_s16474" name="Clip" r:id="rId20" imgW="1308100" imgH="1079500" progId="">
                  <p:embed/>
                </p:oleObj>
              </mc:Choice>
              <mc:Fallback>
                <p:oleObj name="Clip" r:id="rId20" imgW="1308100" imgH="1079500" progId="">
                  <p:embed/>
                  <p:pic>
                    <p:nvPicPr>
                      <p:cNvPr id="93199" name="Object 15">
                        <a:extLst>
                          <a:ext uri="{FF2B5EF4-FFF2-40B4-BE49-F238E27FC236}">
                            <a16:creationId xmlns:a16="http://schemas.microsoft.com/office/drawing/2014/main" id="{B9626A31-4134-6747-B16A-391A079168C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55700" y="4600575"/>
                        <a:ext cx="522287"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200" name="Line 16">
            <a:extLst>
              <a:ext uri="{FF2B5EF4-FFF2-40B4-BE49-F238E27FC236}">
                <a16:creationId xmlns:a16="http://schemas.microsoft.com/office/drawing/2014/main" id="{2CD410ED-5537-F945-9E56-789D86173EB9}"/>
              </a:ext>
            </a:extLst>
          </p:cNvPr>
          <p:cNvSpPr>
            <a:spLocks noChangeShapeType="1"/>
          </p:cNvSpPr>
          <p:nvPr/>
        </p:nvSpPr>
        <p:spPr bwMode="auto">
          <a:xfrm flipH="1">
            <a:off x="1584325" y="4783138"/>
            <a:ext cx="693737"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3201" name="Line 17">
            <a:extLst>
              <a:ext uri="{FF2B5EF4-FFF2-40B4-BE49-F238E27FC236}">
                <a16:creationId xmlns:a16="http://schemas.microsoft.com/office/drawing/2014/main" id="{1A3D1FAC-BFE7-044D-99FD-5AAD2515D5CC}"/>
              </a:ext>
            </a:extLst>
          </p:cNvPr>
          <p:cNvSpPr>
            <a:spLocks noChangeShapeType="1"/>
          </p:cNvSpPr>
          <p:nvPr/>
        </p:nvSpPr>
        <p:spPr bwMode="auto">
          <a:xfrm flipH="1">
            <a:off x="2025650" y="4835525"/>
            <a:ext cx="341312" cy="347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3202" name="Line 18">
            <a:extLst>
              <a:ext uri="{FF2B5EF4-FFF2-40B4-BE49-F238E27FC236}">
                <a16:creationId xmlns:a16="http://schemas.microsoft.com/office/drawing/2014/main" id="{5D779E19-0C56-F24B-98E1-625C34A71165}"/>
              </a:ext>
            </a:extLst>
          </p:cNvPr>
          <p:cNvSpPr>
            <a:spLocks noChangeShapeType="1"/>
          </p:cNvSpPr>
          <p:nvPr/>
        </p:nvSpPr>
        <p:spPr bwMode="auto">
          <a:xfrm>
            <a:off x="2505075" y="4867275"/>
            <a:ext cx="90487" cy="325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3203" name="Line 19">
            <a:extLst>
              <a:ext uri="{FF2B5EF4-FFF2-40B4-BE49-F238E27FC236}">
                <a16:creationId xmlns:a16="http://schemas.microsoft.com/office/drawing/2014/main" id="{9E7C0CD1-B44C-3F48-81E2-44A795123F96}"/>
              </a:ext>
            </a:extLst>
          </p:cNvPr>
          <p:cNvSpPr>
            <a:spLocks noChangeShapeType="1"/>
          </p:cNvSpPr>
          <p:nvPr/>
        </p:nvSpPr>
        <p:spPr bwMode="auto">
          <a:xfrm flipH="1">
            <a:off x="3927475" y="4826000"/>
            <a:ext cx="431800" cy="238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3204" name="Line 20">
            <a:extLst>
              <a:ext uri="{FF2B5EF4-FFF2-40B4-BE49-F238E27FC236}">
                <a16:creationId xmlns:a16="http://schemas.microsoft.com/office/drawing/2014/main" id="{0F77BEC4-F4DE-7642-8D6A-BF025220429A}"/>
              </a:ext>
            </a:extLst>
          </p:cNvPr>
          <p:cNvSpPr>
            <a:spLocks noChangeShapeType="1"/>
          </p:cNvSpPr>
          <p:nvPr/>
        </p:nvSpPr>
        <p:spPr bwMode="auto">
          <a:xfrm flipH="1">
            <a:off x="4284662" y="4846638"/>
            <a:ext cx="158750" cy="649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3205" name="Line 21">
            <a:extLst>
              <a:ext uri="{FF2B5EF4-FFF2-40B4-BE49-F238E27FC236}">
                <a16:creationId xmlns:a16="http://schemas.microsoft.com/office/drawing/2014/main" id="{BA64A60A-C6BE-1949-98DB-9DD6DBED74C7}"/>
              </a:ext>
            </a:extLst>
          </p:cNvPr>
          <p:cNvSpPr>
            <a:spLocks noChangeShapeType="1"/>
          </p:cNvSpPr>
          <p:nvPr/>
        </p:nvSpPr>
        <p:spPr bwMode="auto">
          <a:xfrm>
            <a:off x="4632325" y="4783138"/>
            <a:ext cx="287337"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3206" name="Line 22">
            <a:extLst>
              <a:ext uri="{FF2B5EF4-FFF2-40B4-BE49-F238E27FC236}">
                <a16:creationId xmlns:a16="http://schemas.microsoft.com/office/drawing/2014/main" id="{D15FD143-0EF4-C74D-9EE4-1F588D2198E0}"/>
              </a:ext>
            </a:extLst>
          </p:cNvPr>
          <p:cNvSpPr>
            <a:spLocks noChangeShapeType="1"/>
          </p:cNvSpPr>
          <p:nvPr/>
        </p:nvSpPr>
        <p:spPr bwMode="auto">
          <a:xfrm flipH="1">
            <a:off x="6091237" y="4867275"/>
            <a:ext cx="536575" cy="271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3207" name="Line 23">
            <a:extLst>
              <a:ext uri="{FF2B5EF4-FFF2-40B4-BE49-F238E27FC236}">
                <a16:creationId xmlns:a16="http://schemas.microsoft.com/office/drawing/2014/main" id="{F1FA172F-09AA-7543-A4FC-50E390BF754E}"/>
              </a:ext>
            </a:extLst>
          </p:cNvPr>
          <p:cNvSpPr>
            <a:spLocks noChangeShapeType="1"/>
          </p:cNvSpPr>
          <p:nvPr/>
        </p:nvSpPr>
        <p:spPr bwMode="auto">
          <a:xfrm flipH="1">
            <a:off x="6664325" y="4835525"/>
            <a:ext cx="14287" cy="520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3208" name="Line 24">
            <a:extLst>
              <a:ext uri="{FF2B5EF4-FFF2-40B4-BE49-F238E27FC236}">
                <a16:creationId xmlns:a16="http://schemas.microsoft.com/office/drawing/2014/main" id="{5A62D14B-011A-F644-AD81-9790CEC89256}"/>
              </a:ext>
            </a:extLst>
          </p:cNvPr>
          <p:cNvSpPr>
            <a:spLocks noChangeShapeType="1"/>
          </p:cNvSpPr>
          <p:nvPr/>
        </p:nvSpPr>
        <p:spPr bwMode="auto">
          <a:xfrm>
            <a:off x="6807200" y="4749800"/>
            <a:ext cx="641350" cy="269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3209" name="Line 25">
            <a:extLst>
              <a:ext uri="{FF2B5EF4-FFF2-40B4-BE49-F238E27FC236}">
                <a16:creationId xmlns:a16="http://schemas.microsoft.com/office/drawing/2014/main" id="{F79553C7-908C-8B4F-9264-BFA5E914CE2B}"/>
              </a:ext>
            </a:extLst>
          </p:cNvPr>
          <p:cNvSpPr>
            <a:spLocks noChangeShapeType="1"/>
          </p:cNvSpPr>
          <p:nvPr/>
        </p:nvSpPr>
        <p:spPr bwMode="auto">
          <a:xfrm flipH="1">
            <a:off x="2493962" y="3440113"/>
            <a:ext cx="2082800" cy="1190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3210" name="Line 26">
            <a:extLst>
              <a:ext uri="{FF2B5EF4-FFF2-40B4-BE49-F238E27FC236}">
                <a16:creationId xmlns:a16="http://schemas.microsoft.com/office/drawing/2014/main" id="{2050BD66-34C4-B949-A4C3-E281CA89CB93}"/>
              </a:ext>
            </a:extLst>
          </p:cNvPr>
          <p:cNvSpPr>
            <a:spLocks noChangeShapeType="1"/>
          </p:cNvSpPr>
          <p:nvPr/>
        </p:nvSpPr>
        <p:spPr bwMode="auto">
          <a:xfrm>
            <a:off x="4572000" y="3429000"/>
            <a:ext cx="0" cy="1233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3211" name="Line 27">
            <a:extLst>
              <a:ext uri="{FF2B5EF4-FFF2-40B4-BE49-F238E27FC236}">
                <a16:creationId xmlns:a16="http://schemas.microsoft.com/office/drawing/2014/main" id="{2B780E20-560D-FE45-AAB8-4C31E71653EB}"/>
              </a:ext>
            </a:extLst>
          </p:cNvPr>
          <p:cNvSpPr>
            <a:spLocks noChangeShapeType="1"/>
          </p:cNvSpPr>
          <p:nvPr/>
        </p:nvSpPr>
        <p:spPr bwMode="auto">
          <a:xfrm flipH="1" flipV="1">
            <a:off x="4751387" y="3375025"/>
            <a:ext cx="1873250" cy="1363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3212" name="Text Box 28">
            <a:extLst>
              <a:ext uri="{FF2B5EF4-FFF2-40B4-BE49-F238E27FC236}">
                <a16:creationId xmlns:a16="http://schemas.microsoft.com/office/drawing/2014/main" id="{E8ECECB2-E147-1342-8692-580D7E50E7AF}"/>
              </a:ext>
            </a:extLst>
          </p:cNvPr>
          <p:cNvSpPr txBox="1">
            <a:spLocks noChangeArrowheads="1"/>
          </p:cNvSpPr>
          <p:nvPr/>
        </p:nvSpPr>
        <p:spPr bwMode="auto">
          <a:xfrm>
            <a:off x="2695575" y="4560888"/>
            <a:ext cx="5794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77ADFF"/>
              </a:buClr>
              <a:buFont typeface="Courier New" panose="02070309020205020404" pitchFamily="49" charset="0"/>
              <a:buChar char="o"/>
              <a:defRPr kumimoji="1"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77ADFF"/>
              </a:buClr>
              <a:buFont typeface="Courier New" panose="02070309020205020404" pitchFamily="49" charset="0"/>
              <a:buChar char="o"/>
              <a:defRPr kumimoji="1"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rgbClr val="77ADFF"/>
              </a:buClr>
              <a:buFont typeface="Courier New" panose="02070309020205020404" pitchFamily="49" charset="0"/>
              <a:buChar char="o"/>
              <a:defRPr kumimoji="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rgbClr val="77ADFF"/>
              </a:buClr>
              <a:buFont typeface="Courier New" panose="02070309020205020404" pitchFamily="49" charset="0"/>
              <a:buChar char="o"/>
              <a:defRPr kumimoji="1"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kumimoji="0" lang="en-US" altLang="en-US" sz="1800">
                <a:latin typeface="Comic Sans MS" panose="030F0902030302020204" pitchFamily="66" charset="0"/>
              </a:rPr>
              <a:t>hub</a:t>
            </a:r>
          </a:p>
        </p:txBody>
      </p:sp>
      <p:sp>
        <p:nvSpPr>
          <p:cNvPr id="93213" name="Text Box 29">
            <a:extLst>
              <a:ext uri="{FF2B5EF4-FFF2-40B4-BE49-F238E27FC236}">
                <a16:creationId xmlns:a16="http://schemas.microsoft.com/office/drawing/2014/main" id="{7B196531-19D5-C547-971D-C0C0E240C759}"/>
              </a:ext>
            </a:extLst>
          </p:cNvPr>
          <p:cNvSpPr txBox="1">
            <a:spLocks noChangeArrowheads="1"/>
          </p:cNvSpPr>
          <p:nvPr/>
        </p:nvSpPr>
        <p:spPr bwMode="auto">
          <a:xfrm>
            <a:off x="4751387" y="4570413"/>
            <a:ext cx="569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77ADFF"/>
              </a:buClr>
              <a:buFont typeface="Courier New" panose="02070309020205020404" pitchFamily="49" charset="0"/>
              <a:buChar char="o"/>
              <a:defRPr kumimoji="1"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77ADFF"/>
              </a:buClr>
              <a:buFont typeface="Courier New" panose="02070309020205020404" pitchFamily="49" charset="0"/>
              <a:buChar char="o"/>
              <a:defRPr kumimoji="1"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rgbClr val="77ADFF"/>
              </a:buClr>
              <a:buFont typeface="Courier New" panose="02070309020205020404" pitchFamily="49" charset="0"/>
              <a:buChar char="o"/>
              <a:defRPr kumimoji="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rgbClr val="77ADFF"/>
              </a:buClr>
              <a:buFont typeface="Courier New" panose="02070309020205020404" pitchFamily="49" charset="0"/>
              <a:buChar char="o"/>
              <a:defRPr kumimoji="1"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kumimoji="0" lang="en-US" altLang="en-US" sz="1800">
                <a:latin typeface="Comic Sans MS" panose="030F0902030302020204" pitchFamily="66" charset="0"/>
              </a:rPr>
              <a:t>hub</a:t>
            </a:r>
          </a:p>
        </p:txBody>
      </p:sp>
      <p:sp>
        <p:nvSpPr>
          <p:cNvPr id="93214" name="Text Box 30">
            <a:extLst>
              <a:ext uri="{FF2B5EF4-FFF2-40B4-BE49-F238E27FC236}">
                <a16:creationId xmlns:a16="http://schemas.microsoft.com/office/drawing/2014/main" id="{93CE1624-2C5C-4E45-950B-E11E079B55C5}"/>
              </a:ext>
            </a:extLst>
          </p:cNvPr>
          <p:cNvSpPr txBox="1">
            <a:spLocks noChangeArrowheads="1"/>
          </p:cNvSpPr>
          <p:nvPr/>
        </p:nvSpPr>
        <p:spPr bwMode="auto">
          <a:xfrm>
            <a:off x="6840537" y="4430713"/>
            <a:ext cx="569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77ADFF"/>
              </a:buClr>
              <a:buFont typeface="Courier New" panose="02070309020205020404" pitchFamily="49" charset="0"/>
              <a:buChar char="o"/>
              <a:defRPr kumimoji="1"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77ADFF"/>
              </a:buClr>
              <a:buFont typeface="Courier New" panose="02070309020205020404" pitchFamily="49" charset="0"/>
              <a:buChar char="o"/>
              <a:defRPr kumimoji="1"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rgbClr val="77ADFF"/>
              </a:buClr>
              <a:buFont typeface="Courier New" panose="02070309020205020404" pitchFamily="49" charset="0"/>
              <a:buChar char="o"/>
              <a:defRPr kumimoji="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rgbClr val="77ADFF"/>
              </a:buClr>
              <a:buFont typeface="Courier New" panose="02070309020205020404" pitchFamily="49" charset="0"/>
              <a:buChar char="o"/>
              <a:defRPr kumimoji="1"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kumimoji="0" lang="en-US" altLang="en-US" sz="1800">
                <a:latin typeface="Comic Sans MS" panose="030F0902030302020204" pitchFamily="66" charset="0"/>
              </a:rPr>
              <a:t>hub</a:t>
            </a:r>
          </a:p>
        </p:txBody>
      </p:sp>
      <p:sp>
        <p:nvSpPr>
          <p:cNvPr id="93215" name="Text Box 31">
            <a:extLst>
              <a:ext uri="{FF2B5EF4-FFF2-40B4-BE49-F238E27FC236}">
                <a16:creationId xmlns:a16="http://schemas.microsoft.com/office/drawing/2014/main" id="{DD1358F2-3DEF-314B-B430-8A67220ED664}"/>
              </a:ext>
            </a:extLst>
          </p:cNvPr>
          <p:cNvSpPr txBox="1">
            <a:spLocks noChangeArrowheads="1"/>
          </p:cNvSpPr>
          <p:nvPr/>
        </p:nvSpPr>
        <p:spPr bwMode="auto">
          <a:xfrm>
            <a:off x="4905375" y="3098800"/>
            <a:ext cx="5699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77ADFF"/>
              </a:buClr>
              <a:buFont typeface="Courier New" panose="02070309020205020404" pitchFamily="49" charset="0"/>
              <a:buChar char="o"/>
              <a:defRPr kumimoji="1"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77ADFF"/>
              </a:buClr>
              <a:buFont typeface="Courier New" panose="02070309020205020404" pitchFamily="49" charset="0"/>
              <a:buChar char="o"/>
              <a:defRPr kumimoji="1"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rgbClr val="77ADFF"/>
              </a:buClr>
              <a:buFont typeface="Courier New" panose="02070309020205020404" pitchFamily="49" charset="0"/>
              <a:buChar char="o"/>
              <a:defRPr kumimoji="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rgbClr val="77ADFF"/>
              </a:buClr>
              <a:buFont typeface="Courier New" panose="02070309020205020404" pitchFamily="49" charset="0"/>
              <a:buChar char="o"/>
              <a:defRPr kumimoji="1"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kumimoji="0" lang="en-US" altLang="en-US" sz="1800">
                <a:latin typeface="Comic Sans MS" panose="030F0902030302020204" pitchFamily="66" charset="0"/>
              </a:rPr>
              <a:t>hub</a:t>
            </a:r>
          </a:p>
        </p:txBody>
      </p:sp>
      <p:sp>
        <p:nvSpPr>
          <p:cNvPr id="93216" name="Rectangle 32">
            <a:extLst>
              <a:ext uri="{FF2B5EF4-FFF2-40B4-BE49-F238E27FC236}">
                <a16:creationId xmlns:a16="http://schemas.microsoft.com/office/drawing/2014/main" id="{F0908025-32A5-1F44-A2E5-0385E6E30754}"/>
              </a:ext>
            </a:extLst>
          </p:cNvPr>
          <p:cNvSpPr>
            <a:spLocks noChangeArrowheads="1"/>
          </p:cNvSpPr>
          <p:nvPr/>
        </p:nvSpPr>
        <p:spPr bwMode="auto">
          <a:xfrm>
            <a:off x="4367212" y="3381375"/>
            <a:ext cx="361950" cy="74613"/>
          </a:xfrm>
          <a:prstGeom prst="rect">
            <a:avLst/>
          </a:prstGeom>
          <a:solidFill>
            <a:srgbClr val="CC99FF"/>
          </a:solidFill>
          <a:ln w="9525">
            <a:miter lim="800000"/>
            <a:headEnd/>
            <a:tailEnd/>
          </a:ln>
          <a:scene3d>
            <a:camera prst="legacyObliqueTopRight"/>
            <a:lightRig rig="legacyFlat3" dir="l"/>
          </a:scene3d>
          <a:sp3d extrusionH="430200" prstMaterial="legacyMatte">
            <a:bevelT w="13500" h="13500" prst="angle"/>
            <a:bevelB w="13500" h="13500" prst="angle"/>
            <a:extrusionClr>
              <a:srgbClr val="CC99FF"/>
            </a:extrusionClr>
            <a:contourClr>
              <a:srgbClr val="CC99FF"/>
            </a:contourClr>
          </a:sp3d>
        </p:spPr>
        <p:txBody>
          <a:bodyPr wrap="none" anchor="ctr">
            <a:flatTx/>
          </a:bodyPr>
          <a:lstStyle>
            <a:lvl1pPr>
              <a:spcBef>
                <a:spcPct val="20000"/>
              </a:spcBef>
              <a:buClr>
                <a:srgbClr val="77ADFF"/>
              </a:buClr>
              <a:buFont typeface="Courier New" panose="02070309020205020404" pitchFamily="49" charset="0"/>
              <a:buChar char="o"/>
              <a:defRPr kumimoji="1"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77ADFF"/>
              </a:buClr>
              <a:buFont typeface="Courier New" panose="02070309020205020404" pitchFamily="49" charset="0"/>
              <a:buChar char="o"/>
              <a:defRPr kumimoji="1"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rgbClr val="77ADFF"/>
              </a:buClr>
              <a:buFont typeface="Courier New" panose="02070309020205020404" pitchFamily="49" charset="0"/>
              <a:buChar char="o"/>
              <a:defRPr kumimoji="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rgbClr val="77ADFF"/>
              </a:buClr>
              <a:buFont typeface="Courier New" panose="02070309020205020404" pitchFamily="49" charset="0"/>
              <a:buChar char="o"/>
              <a:defRPr kumimoji="1"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kumimoji="0" lang="en-US" altLang="en-US" sz="1800"/>
          </a:p>
        </p:txBody>
      </p:sp>
      <p:sp>
        <p:nvSpPr>
          <p:cNvPr id="34" name="TextBox 33">
            <a:extLst>
              <a:ext uri="{FF2B5EF4-FFF2-40B4-BE49-F238E27FC236}">
                <a16:creationId xmlns:a16="http://schemas.microsoft.com/office/drawing/2014/main" id="{8F5C2540-C024-B342-B511-7A65E961651B}"/>
              </a:ext>
            </a:extLst>
          </p:cNvPr>
          <p:cNvSpPr txBox="1"/>
          <p:nvPr/>
        </p:nvSpPr>
        <p:spPr>
          <a:xfrm>
            <a:off x="235666" y="6483136"/>
            <a:ext cx="4878259" cy="307777"/>
          </a:xfrm>
          <a:prstGeom prst="rect">
            <a:avLst/>
          </a:prstGeom>
          <a:noFill/>
        </p:spPr>
        <p:txBody>
          <a:bodyPr wrap="none" rtlCol="0">
            <a:spAutoFit/>
          </a:bodyPr>
          <a:lstStyle/>
          <a:p>
            <a:r>
              <a:rPr lang="en-US" sz="1400" b="0" dirty="0">
                <a:solidFill>
                  <a:schemeClr val="bg1">
                    <a:lumMod val="65000"/>
                  </a:schemeClr>
                </a:solidFill>
                <a:latin typeface="Calibri" pitchFamily="34" charset="0"/>
              </a:rPr>
              <a:t>Kurose and Ross: Computer Networking – A top-down approach </a:t>
            </a:r>
          </a:p>
        </p:txBody>
      </p:sp>
    </p:spTree>
    <p:extLst>
      <p:ext uri="{BB962C8B-B14F-4D97-AF65-F5344CB8AC3E}">
        <p14:creationId xmlns:p14="http://schemas.microsoft.com/office/powerpoint/2010/main" val="2957779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Need a device that can </a:t>
            </a:r>
            <a:r>
              <a:rPr lang="en-US" dirty="0">
                <a:solidFill>
                  <a:srgbClr val="0070C0"/>
                </a:solidFill>
              </a:rPr>
              <a:t>bridge</a:t>
            </a:r>
            <a:r>
              <a:rPr lang="en-US" dirty="0"/>
              <a:t> different LANs</a:t>
            </a:r>
          </a:p>
          <a:p>
            <a:pPr lvl="1"/>
            <a:r>
              <a:rPr lang="en-US" dirty="0"/>
              <a:t>Only forward packets to intended recipients</a:t>
            </a:r>
          </a:p>
          <a:p>
            <a:pPr lvl="1"/>
            <a:r>
              <a:rPr lang="en-US" dirty="0"/>
              <a:t>No broadcast!</a:t>
            </a:r>
          </a:p>
          <a:p>
            <a:pPr lvl="1"/>
            <a:r>
              <a:rPr lang="en-US" dirty="0"/>
              <a:t>Switch is large number of ports than bridge; it’s </a:t>
            </a:r>
            <a:r>
              <a:rPr lang="en-US"/>
              <a:t>hardware based</a:t>
            </a:r>
            <a:endParaRPr lang="en-US" dirty="0"/>
          </a:p>
        </p:txBody>
      </p:sp>
      <p:sp>
        <p:nvSpPr>
          <p:cNvPr id="2" name="Title 1"/>
          <p:cNvSpPr>
            <a:spLocks noGrp="1"/>
          </p:cNvSpPr>
          <p:nvPr>
            <p:ph type="title"/>
          </p:nvPr>
        </p:nvSpPr>
        <p:spPr>
          <a:xfrm>
            <a:off x="277903" y="210434"/>
            <a:ext cx="8423275" cy="719137"/>
          </a:xfrm>
        </p:spPr>
        <p:txBody>
          <a:bodyPr/>
          <a:lstStyle/>
          <a:p>
            <a:r>
              <a:rPr lang="en-US" dirty="0"/>
              <a:t>Bridging / Switching</a:t>
            </a:r>
          </a:p>
        </p:txBody>
      </p:sp>
      <p:cxnSp>
        <p:nvCxnSpPr>
          <p:cNvPr id="5" name="Straight Connector 4"/>
          <p:cNvCxnSpPr/>
          <p:nvPr/>
        </p:nvCxnSpPr>
        <p:spPr>
          <a:xfrm>
            <a:off x="6242436" y="4989271"/>
            <a:ext cx="1817429" cy="0"/>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6949285" y="4989271"/>
            <a:ext cx="1110580" cy="882054"/>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949285" y="4356170"/>
            <a:ext cx="1110580" cy="633101"/>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000275" y="4904351"/>
            <a:ext cx="1817429" cy="0"/>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2707124" y="4904351"/>
            <a:ext cx="1110580" cy="882054"/>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707124" y="4271250"/>
            <a:ext cx="1110580" cy="633101"/>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pic>
        <p:nvPicPr>
          <p:cNvPr id="17" name="Picture 4" descr="C:\Users\t0ph3r\Documents\CS 4700\assets\black_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988" y="4383912"/>
            <a:ext cx="882054" cy="882054"/>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4" descr="C:\Users\t0ph3r\Documents\CS 4700\assets\black_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1051" y="5345378"/>
            <a:ext cx="882054" cy="882054"/>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4" descr="C:\Users\t0ph3r\Documents\CS 4700\assets\black_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1051" y="3646477"/>
            <a:ext cx="882054" cy="882054"/>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TextBox 19"/>
          <p:cNvSpPr txBox="1"/>
          <p:nvPr/>
        </p:nvSpPr>
        <p:spPr>
          <a:xfrm>
            <a:off x="3572897" y="4611963"/>
            <a:ext cx="1309616" cy="461665"/>
          </a:xfrm>
          <a:prstGeom prst="rect">
            <a:avLst/>
          </a:prstGeom>
          <a:solidFill>
            <a:schemeClr val="accent4"/>
          </a:solidFill>
          <a:ln>
            <a:solidFill>
              <a:schemeClr val="accent5">
                <a:lumMod val="50000"/>
              </a:schemeClr>
            </a:solidFill>
          </a:ln>
        </p:spPr>
        <p:txBody>
          <a:bodyPr wrap="square" rtlCol="0">
            <a:spAutoFit/>
          </a:bodyPr>
          <a:lstStyle/>
          <a:p>
            <a:pPr algn="ctr"/>
            <a:r>
              <a:rPr lang="en-US" dirty="0">
                <a:solidFill>
                  <a:schemeClr val="bg1"/>
                </a:solidFill>
              </a:rPr>
              <a:t>Hub</a:t>
            </a:r>
          </a:p>
        </p:txBody>
      </p:sp>
      <p:sp>
        <p:nvSpPr>
          <p:cNvPr id="21" name="Oval 20"/>
          <p:cNvSpPr/>
          <p:nvPr/>
        </p:nvSpPr>
        <p:spPr>
          <a:xfrm>
            <a:off x="1910454" y="4727324"/>
            <a:ext cx="341194" cy="341194"/>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 name="Oval 21"/>
          <p:cNvSpPr/>
          <p:nvPr/>
        </p:nvSpPr>
        <p:spPr>
          <a:xfrm>
            <a:off x="3606163" y="4727324"/>
            <a:ext cx="341194" cy="341194"/>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23" name="Picture 2" descr="C:\Users\t0ph3r\Documents\CS 4700\assets\cisco-switch-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3727" y="4611963"/>
            <a:ext cx="1396942" cy="588186"/>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4" descr="C:\Users\t0ph3r\Documents\CS 4700\assets\black_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1149" y="4468832"/>
            <a:ext cx="882054" cy="882054"/>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4" descr="C:\Users\t0ph3r\Documents\CS 4700\assets\black_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3212" y="5430298"/>
            <a:ext cx="882054" cy="882054"/>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4" descr="C:\Users\t0ph3r\Documents\CS 4700\assets\black_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3212" y="3731397"/>
            <a:ext cx="882054" cy="882054"/>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Oval 11"/>
          <p:cNvSpPr/>
          <p:nvPr/>
        </p:nvSpPr>
        <p:spPr>
          <a:xfrm>
            <a:off x="6152615" y="4812244"/>
            <a:ext cx="341194" cy="341194"/>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 name="TextBox 23"/>
          <p:cNvSpPr txBox="1"/>
          <p:nvPr/>
        </p:nvSpPr>
        <p:spPr>
          <a:xfrm>
            <a:off x="6603516" y="3266700"/>
            <a:ext cx="320922" cy="369332"/>
          </a:xfrm>
          <a:prstGeom prst="rect">
            <a:avLst/>
          </a:prstGeom>
          <a:noFill/>
        </p:spPr>
        <p:txBody>
          <a:bodyPr wrap="none" rtlCol="0">
            <a:spAutoFit/>
          </a:bodyPr>
          <a:lstStyle/>
          <a:p>
            <a:pPr algn="ctr"/>
            <a:r>
              <a:rPr lang="en-US" sz="1800" dirty="0"/>
              <a:t>A</a:t>
            </a:r>
          </a:p>
        </p:txBody>
      </p:sp>
      <p:sp>
        <p:nvSpPr>
          <p:cNvPr id="25" name="TextBox 24"/>
          <p:cNvSpPr txBox="1"/>
          <p:nvPr/>
        </p:nvSpPr>
        <p:spPr>
          <a:xfrm>
            <a:off x="6603516" y="6276206"/>
            <a:ext cx="320922" cy="369332"/>
          </a:xfrm>
          <a:prstGeom prst="rect">
            <a:avLst/>
          </a:prstGeom>
          <a:noFill/>
        </p:spPr>
        <p:txBody>
          <a:bodyPr wrap="none" rtlCol="0">
            <a:spAutoFit/>
          </a:bodyPr>
          <a:lstStyle/>
          <a:p>
            <a:pPr algn="ctr"/>
            <a:r>
              <a:rPr lang="en-US" sz="1800" dirty="0"/>
              <a:t>C</a:t>
            </a:r>
          </a:p>
        </p:txBody>
      </p:sp>
      <p:sp>
        <p:nvSpPr>
          <p:cNvPr id="26" name="TextBox 25"/>
          <p:cNvSpPr txBox="1"/>
          <p:nvPr/>
        </p:nvSpPr>
        <p:spPr>
          <a:xfrm>
            <a:off x="5406185" y="4752008"/>
            <a:ext cx="320922" cy="369332"/>
          </a:xfrm>
          <a:prstGeom prst="rect">
            <a:avLst/>
          </a:prstGeom>
          <a:noFill/>
        </p:spPr>
        <p:txBody>
          <a:bodyPr wrap="none" rtlCol="0">
            <a:spAutoFit/>
          </a:bodyPr>
          <a:lstStyle/>
          <a:p>
            <a:pPr algn="ctr"/>
            <a:r>
              <a:rPr lang="en-US" sz="1800" dirty="0"/>
              <a:t>B</a:t>
            </a:r>
          </a:p>
        </p:txBody>
      </p:sp>
      <p:sp>
        <p:nvSpPr>
          <p:cNvPr id="27" name="TextBox 26"/>
          <p:cNvSpPr txBox="1"/>
          <p:nvPr/>
        </p:nvSpPr>
        <p:spPr>
          <a:xfrm>
            <a:off x="2292485" y="3172549"/>
            <a:ext cx="320922" cy="369332"/>
          </a:xfrm>
          <a:prstGeom prst="rect">
            <a:avLst/>
          </a:prstGeom>
          <a:noFill/>
        </p:spPr>
        <p:txBody>
          <a:bodyPr wrap="none" rtlCol="0">
            <a:spAutoFit/>
          </a:bodyPr>
          <a:lstStyle/>
          <a:p>
            <a:pPr algn="ctr"/>
            <a:r>
              <a:rPr lang="en-US" sz="1800" dirty="0"/>
              <a:t>A</a:t>
            </a:r>
          </a:p>
        </p:txBody>
      </p:sp>
      <p:sp>
        <p:nvSpPr>
          <p:cNvPr id="28" name="TextBox 27"/>
          <p:cNvSpPr txBox="1"/>
          <p:nvPr/>
        </p:nvSpPr>
        <p:spPr>
          <a:xfrm>
            <a:off x="2292485" y="6182055"/>
            <a:ext cx="320922" cy="369332"/>
          </a:xfrm>
          <a:prstGeom prst="rect">
            <a:avLst/>
          </a:prstGeom>
          <a:noFill/>
        </p:spPr>
        <p:txBody>
          <a:bodyPr wrap="none" rtlCol="0">
            <a:spAutoFit/>
          </a:bodyPr>
          <a:lstStyle/>
          <a:p>
            <a:pPr algn="ctr"/>
            <a:r>
              <a:rPr lang="en-US" sz="1800" dirty="0"/>
              <a:t>C</a:t>
            </a:r>
          </a:p>
        </p:txBody>
      </p:sp>
      <p:sp>
        <p:nvSpPr>
          <p:cNvPr id="29" name="TextBox 28"/>
          <p:cNvSpPr txBox="1"/>
          <p:nvPr/>
        </p:nvSpPr>
        <p:spPr>
          <a:xfrm>
            <a:off x="1095154" y="4657857"/>
            <a:ext cx="320922" cy="369332"/>
          </a:xfrm>
          <a:prstGeom prst="rect">
            <a:avLst/>
          </a:prstGeom>
          <a:noFill/>
        </p:spPr>
        <p:txBody>
          <a:bodyPr wrap="none" rtlCol="0">
            <a:spAutoFit/>
          </a:bodyPr>
          <a:lstStyle/>
          <a:p>
            <a:pPr algn="ctr"/>
            <a:r>
              <a:rPr lang="en-US" sz="1800" dirty="0"/>
              <a:t>B</a:t>
            </a:r>
          </a:p>
        </p:txBody>
      </p:sp>
      <p:grpSp>
        <p:nvGrpSpPr>
          <p:cNvPr id="30" name="Group 29"/>
          <p:cNvGrpSpPr/>
          <p:nvPr/>
        </p:nvGrpSpPr>
        <p:grpSpPr>
          <a:xfrm flipH="1">
            <a:off x="85000" y="3169423"/>
            <a:ext cx="2367946" cy="954107"/>
            <a:chOff x="1219200" y="4876799"/>
            <a:chExt cx="5181605" cy="1384995"/>
          </a:xfrm>
        </p:grpSpPr>
        <p:sp>
          <p:nvSpPr>
            <p:cNvPr id="31" name="Rectangular Callout 30"/>
            <p:cNvSpPr/>
            <p:nvPr/>
          </p:nvSpPr>
          <p:spPr>
            <a:xfrm>
              <a:off x="1219200" y="4876799"/>
              <a:ext cx="5181601" cy="1384995"/>
            </a:xfrm>
            <a:prstGeom prst="wedgeRectCallout">
              <a:avLst>
                <a:gd name="adj1" fmla="val -27804"/>
                <a:gd name="adj2" fmla="val 89967"/>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32" name="TextBox 31"/>
            <p:cNvSpPr txBox="1"/>
            <p:nvPr/>
          </p:nvSpPr>
          <p:spPr>
            <a:xfrm>
              <a:off x="1219204" y="4876799"/>
              <a:ext cx="5181601" cy="10275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 lastClr="FFFFFF"/>
                  </a:solidFill>
                  <a:effectLst/>
                  <a:uLnTx/>
                  <a:uFillTx/>
                </a:rPr>
                <a:t>Send Packet</a:t>
              </a:r>
            </a:p>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a:solidFill>
                    <a:sysClr val="window" lastClr="FFFFFF"/>
                  </a:solidFill>
                </a:rPr>
                <a:t>B </a:t>
              </a:r>
              <a:r>
                <a:rPr lang="en-US" sz="2000" kern="0" dirty="0">
                  <a:solidFill>
                    <a:sysClr val="window" lastClr="FFFFFF"/>
                  </a:solidFill>
                  <a:sym typeface="Wingdings" pitchFamily="2" charset="2"/>
                </a:rPr>
                <a:t> C</a:t>
              </a:r>
              <a:endParaRPr kumimoji="0" lang="en-US" sz="2000" b="0" i="0" u="none" strike="noStrike" kern="0" cap="none" spc="0" normalizeH="0" baseline="0" noProof="0" dirty="0">
                <a:ln>
                  <a:noFill/>
                </a:ln>
                <a:solidFill>
                  <a:sysClr val="window" lastClr="FFFFFF"/>
                </a:solidFill>
                <a:effectLst/>
                <a:uLnTx/>
                <a:uFillTx/>
              </a:endParaRPr>
            </a:p>
          </p:txBody>
        </p:sp>
      </p:grpSp>
      <p:grpSp>
        <p:nvGrpSpPr>
          <p:cNvPr id="33" name="Group 32"/>
          <p:cNvGrpSpPr/>
          <p:nvPr/>
        </p:nvGrpSpPr>
        <p:grpSpPr>
          <a:xfrm flipH="1">
            <a:off x="4321889" y="3172549"/>
            <a:ext cx="2256781" cy="954107"/>
            <a:chOff x="1219200" y="4876799"/>
            <a:chExt cx="5181605" cy="1384995"/>
          </a:xfrm>
        </p:grpSpPr>
        <p:sp>
          <p:nvSpPr>
            <p:cNvPr id="34" name="Rectangular Callout 33"/>
            <p:cNvSpPr/>
            <p:nvPr/>
          </p:nvSpPr>
          <p:spPr>
            <a:xfrm>
              <a:off x="1219200" y="4876799"/>
              <a:ext cx="5181600" cy="1384995"/>
            </a:xfrm>
            <a:prstGeom prst="wedgeRectCallout">
              <a:avLst>
                <a:gd name="adj1" fmla="val -30139"/>
                <a:gd name="adj2" fmla="val 94945"/>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35" name="TextBox 34"/>
            <p:cNvSpPr txBox="1"/>
            <p:nvPr/>
          </p:nvSpPr>
          <p:spPr>
            <a:xfrm>
              <a:off x="1219205" y="4876799"/>
              <a:ext cx="5181600" cy="10275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 lastClr="FFFFFF"/>
                  </a:solidFill>
                  <a:effectLst/>
                  <a:uLnTx/>
                  <a:uFillTx/>
                </a:rPr>
                <a:t>Send Packet</a:t>
              </a:r>
            </a:p>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a:solidFill>
                    <a:sysClr val="window" lastClr="FFFFFF"/>
                  </a:solidFill>
                </a:rPr>
                <a:t>B </a:t>
              </a:r>
              <a:r>
                <a:rPr lang="en-US" sz="2000" kern="0" dirty="0">
                  <a:solidFill>
                    <a:sysClr val="window" lastClr="FFFFFF"/>
                  </a:solidFill>
                  <a:sym typeface="Wingdings" pitchFamily="2" charset="2"/>
                </a:rPr>
                <a:t> C</a:t>
              </a:r>
              <a:endParaRPr kumimoji="0" lang="en-US" sz="2000" b="0" i="0" u="none" strike="noStrike" kern="0" cap="none" spc="0" normalizeH="0" baseline="0" noProof="0" dirty="0">
                <a:ln>
                  <a:noFill/>
                </a:ln>
                <a:solidFill>
                  <a:sysClr val="window" lastClr="FFFFFF"/>
                </a:solidFill>
                <a:effectLst/>
                <a:uLnTx/>
                <a:uFillTx/>
              </a:endParaRPr>
            </a:p>
          </p:txBody>
        </p:sp>
      </p:grpSp>
      <p:sp>
        <p:nvSpPr>
          <p:cNvPr id="11" name="TextBox 10"/>
          <p:cNvSpPr txBox="1"/>
          <p:nvPr/>
        </p:nvSpPr>
        <p:spPr>
          <a:xfrm>
            <a:off x="7551999" y="4110862"/>
            <a:ext cx="1447832" cy="369332"/>
          </a:xfrm>
          <a:prstGeom prst="rect">
            <a:avLst/>
          </a:prstGeom>
          <a:noFill/>
        </p:spPr>
        <p:txBody>
          <a:bodyPr wrap="none" rtlCol="0">
            <a:spAutoFit/>
          </a:bodyPr>
          <a:lstStyle/>
          <a:p>
            <a:r>
              <a:rPr lang="en-US" sz="1800" dirty="0"/>
              <a:t>Bridge/Switch</a:t>
            </a:r>
          </a:p>
        </p:txBody>
      </p:sp>
      <p:sp>
        <p:nvSpPr>
          <p:cNvPr id="36" name="Rectangle 35">
            <a:extLst>
              <a:ext uri="{FF2B5EF4-FFF2-40B4-BE49-F238E27FC236}">
                <a16:creationId xmlns:a16="http://schemas.microsoft.com/office/drawing/2014/main" id="{B9E7932D-15E3-3845-A2B1-94CDBF0EE225}"/>
              </a:ext>
            </a:extLst>
          </p:cNvPr>
          <p:cNvSpPr/>
          <p:nvPr/>
        </p:nvSpPr>
        <p:spPr>
          <a:xfrm>
            <a:off x="18298" y="6497160"/>
            <a:ext cx="5958009" cy="307777"/>
          </a:xfrm>
          <a:prstGeom prst="rect">
            <a:avLst/>
          </a:prstGeom>
        </p:spPr>
        <p:txBody>
          <a:bodyPr wrap="square">
            <a:spAutoFit/>
          </a:bodyPr>
          <a:lstStyle/>
          <a:p>
            <a:r>
              <a:rPr lang="en-US" sz="1400" b="0" dirty="0">
                <a:solidFill>
                  <a:schemeClr val="bg1">
                    <a:lumMod val="65000"/>
                  </a:schemeClr>
                </a:solidFill>
                <a:latin typeface="Calibri" panose="020F0502020204030204" pitchFamily="34" charset="0"/>
                <a:cs typeface="Calibri" panose="020F0502020204030204" pitchFamily="34" charset="0"/>
              </a:rPr>
              <a:t>Lecture Slides: D. </a:t>
            </a:r>
            <a:r>
              <a:rPr lang="en-US" sz="1400" b="0" dirty="0" err="1">
                <a:solidFill>
                  <a:schemeClr val="bg1">
                    <a:lumMod val="65000"/>
                  </a:schemeClr>
                </a:solidFill>
                <a:latin typeface="Calibri" panose="020F0502020204030204" pitchFamily="34" charset="0"/>
                <a:cs typeface="Calibri" panose="020F0502020204030204" pitchFamily="34" charset="0"/>
              </a:rPr>
              <a:t>Choffnes</a:t>
            </a:r>
            <a:r>
              <a:rPr lang="en-US" sz="1400" b="0" dirty="0">
                <a:solidFill>
                  <a:schemeClr val="bg1">
                    <a:lumMod val="65000"/>
                  </a:schemeClr>
                </a:solidFill>
                <a:latin typeface="Calibri" panose="020F0502020204030204" pitchFamily="34" charset="0"/>
                <a:cs typeface="Calibri" panose="020F0502020204030204" pitchFamily="34" charset="0"/>
              </a:rPr>
              <a:t>,  Northeastern University</a:t>
            </a:r>
          </a:p>
        </p:txBody>
      </p:sp>
    </p:spTree>
    <p:extLst>
      <p:ext uri="{BB962C8B-B14F-4D97-AF65-F5344CB8AC3E}">
        <p14:creationId xmlns:p14="http://schemas.microsoft.com/office/powerpoint/2010/main" val="4225963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anim calcmode="lin" valueType="num">
                                      <p:cBhvr>
                                        <p:cTn id="8" dur="500" fill="hold"/>
                                        <p:tgtEl>
                                          <p:spTgt spid="30"/>
                                        </p:tgtEl>
                                        <p:attrNameLst>
                                          <p:attrName>ppt_x</p:attrName>
                                        </p:attrNameLst>
                                      </p:cBhvr>
                                      <p:tavLst>
                                        <p:tav tm="0">
                                          <p:val>
                                            <p:strVal val="#ppt_x"/>
                                          </p:val>
                                        </p:tav>
                                        <p:tav tm="100000">
                                          <p:val>
                                            <p:strVal val="#ppt_x"/>
                                          </p:val>
                                        </p:tav>
                                      </p:tavLst>
                                    </p:anim>
                                    <p:anim calcmode="lin" valueType="num">
                                      <p:cBhvr>
                                        <p:cTn id="9" dur="500" fill="hold"/>
                                        <p:tgtEl>
                                          <p:spTgt spid="3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anim calcmode="lin" valueType="num">
                                      <p:cBhvr>
                                        <p:cTn id="13" dur="500" fill="hold"/>
                                        <p:tgtEl>
                                          <p:spTgt spid="21"/>
                                        </p:tgtEl>
                                        <p:attrNameLst>
                                          <p:attrName>ppt_x</p:attrName>
                                        </p:attrNameLst>
                                      </p:cBhvr>
                                      <p:tavLst>
                                        <p:tav tm="0">
                                          <p:val>
                                            <p:strVal val="#ppt_x"/>
                                          </p:val>
                                        </p:tav>
                                        <p:tav tm="100000">
                                          <p:val>
                                            <p:strVal val="#ppt_x"/>
                                          </p:val>
                                        </p:tav>
                                      </p:tavLst>
                                    </p:anim>
                                    <p:anim calcmode="lin" valueType="num">
                                      <p:cBhvr>
                                        <p:cTn id="14"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1" nodeType="clickEffect">
                                  <p:stCondLst>
                                    <p:cond delay="0"/>
                                  </p:stCondLst>
                                  <p:childTnLst>
                                    <p:animMotion origin="layout" path="M -0.00122 0.00046 L 0.18524 -0.00185 " pathEditMode="relative" rAng="0" ptsTypes="AA">
                                      <p:cBhvr>
                                        <p:cTn id="18" dur="1000" fill="hold"/>
                                        <p:tgtEl>
                                          <p:spTgt spid="21"/>
                                        </p:tgtEl>
                                        <p:attrNameLst>
                                          <p:attrName>ppt_x</p:attrName>
                                          <p:attrName>ppt_y</p:attrName>
                                        </p:attrNameLst>
                                      </p:cBhvr>
                                      <p:rCtr x="9323" y="-116"/>
                                    </p:animMotion>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childTnLst>
                          </p:cTn>
                        </p:par>
                        <p:par>
                          <p:cTn id="22" fill="hold">
                            <p:stCondLst>
                              <p:cond delay="1000"/>
                            </p:stCondLst>
                            <p:childTnLst>
                              <p:par>
                                <p:cTn id="23" presetID="42" presetClass="path" presetSubtype="0" accel="50000" decel="50000" fill="hold" grpId="2" nodeType="afterEffect">
                                  <p:stCondLst>
                                    <p:cond delay="0"/>
                                  </p:stCondLst>
                                  <p:childTnLst>
                                    <p:animMotion origin="layout" path="M 0.18837 0.00023 L 0.07795 0.11286 " pathEditMode="relative" rAng="0" ptsTypes="AA">
                                      <p:cBhvr>
                                        <p:cTn id="24" dur="1000" fill="hold"/>
                                        <p:tgtEl>
                                          <p:spTgt spid="21"/>
                                        </p:tgtEl>
                                        <p:attrNameLst>
                                          <p:attrName>ppt_x</p:attrName>
                                          <p:attrName>ppt_y</p:attrName>
                                        </p:attrNameLst>
                                      </p:cBhvr>
                                      <p:rCtr x="-5521" y="5620"/>
                                    </p:animMotion>
                                  </p:childTnLst>
                                </p:cTn>
                              </p:par>
                              <p:par>
                                <p:cTn id="25" presetID="42" presetClass="path" presetSubtype="0" accel="50000" decel="50000" fill="hold" grpId="1" nodeType="withEffect">
                                  <p:stCondLst>
                                    <p:cond delay="0"/>
                                  </p:stCondLst>
                                  <p:childTnLst>
                                    <p:animMotion origin="layout" path="M 0.00417 0.00208 L -0.11094 -0.09181 " pathEditMode="relative" rAng="0" ptsTypes="AA">
                                      <p:cBhvr>
                                        <p:cTn id="26" dur="1000" fill="hold"/>
                                        <p:tgtEl>
                                          <p:spTgt spid="22"/>
                                        </p:tgtEl>
                                        <p:attrNameLst>
                                          <p:attrName>ppt_x</p:attrName>
                                          <p:attrName>ppt_y</p:attrName>
                                        </p:attrNameLst>
                                      </p:cBhvr>
                                      <p:rCtr x="-5764" y="-4695"/>
                                    </p:animMotion>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anim calcmode="lin" valueType="num">
                                      <p:cBhvr>
                                        <p:cTn id="32" dur="500" fill="hold"/>
                                        <p:tgtEl>
                                          <p:spTgt spid="5"/>
                                        </p:tgtEl>
                                        <p:attrNameLst>
                                          <p:attrName>ppt_x</p:attrName>
                                        </p:attrNameLst>
                                      </p:cBhvr>
                                      <p:tavLst>
                                        <p:tav tm="0">
                                          <p:val>
                                            <p:strVal val="#ppt_x"/>
                                          </p:val>
                                        </p:tav>
                                        <p:tav tm="100000">
                                          <p:val>
                                            <p:strVal val="#ppt_x"/>
                                          </p:val>
                                        </p:tav>
                                      </p:tavLst>
                                    </p:anim>
                                    <p:anim calcmode="lin" valueType="num">
                                      <p:cBhvr>
                                        <p:cTn id="33" dur="500" fill="hold"/>
                                        <p:tgtEl>
                                          <p:spTgt spid="5"/>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anim calcmode="lin" valueType="num">
                                      <p:cBhvr>
                                        <p:cTn id="37" dur="500" fill="hold"/>
                                        <p:tgtEl>
                                          <p:spTgt spid="6"/>
                                        </p:tgtEl>
                                        <p:attrNameLst>
                                          <p:attrName>ppt_x</p:attrName>
                                        </p:attrNameLst>
                                      </p:cBhvr>
                                      <p:tavLst>
                                        <p:tav tm="0">
                                          <p:val>
                                            <p:strVal val="#ppt_x"/>
                                          </p:val>
                                        </p:tav>
                                        <p:tav tm="100000">
                                          <p:val>
                                            <p:strVal val="#ppt_x"/>
                                          </p:val>
                                        </p:tav>
                                      </p:tavLst>
                                    </p:anim>
                                    <p:anim calcmode="lin" valueType="num">
                                      <p:cBhvr>
                                        <p:cTn id="38" dur="500" fill="hold"/>
                                        <p:tgtEl>
                                          <p:spTgt spid="6"/>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anim calcmode="lin" valueType="num">
                                      <p:cBhvr>
                                        <p:cTn id="42" dur="500" fill="hold"/>
                                        <p:tgtEl>
                                          <p:spTgt spid="7"/>
                                        </p:tgtEl>
                                        <p:attrNameLst>
                                          <p:attrName>ppt_x</p:attrName>
                                        </p:attrNameLst>
                                      </p:cBhvr>
                                      <p:tavLst>
                                        <p:tav tm="0">
                                          <p:val>
                                            <p:strVal val="#ppt_x"/>
                                          </p:val>
                                        </p:tav>
                                        <p:tav tm="100000">
                                          <p:val>
                                            <p:strVal val="#ppt_x"/>
                                          </p:val>
                                        </p:tav>
                                      </p:tavLst>
                                    </p:anim>
                                    <p:anim calcmode="lin" valueType="num">
                                      <p:cBhvr>
                                        <p:cTn id="43" dur="500" fill="hold"/>
                                        <p:tgtEl>
                                          <p:spTgt spid="7"/>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anim calcmode="lin" valueType="num">
                                      <p:cBhvr>
                                        <p:cTn id="47" dur="500" fill="hold"/>
                                        <p:tgtEl>
                                          <p:spTgt spid="8"/>
                                        </p:tgtEl>
                                        <p:attrNameLst>
                                          <p:attrName>ppt_x</p:attrName>
                                        </p:attrNameLst>
                                      </p:cBhvr>
                                      <p:tavLst>
                                        <p:tav tm="0">
                                          <p:val>
                                            <p:strVal val="#ppt_x"/>
                                          </p:val>
                                        </p:tav>
                                        <p:tav tm="100000">
                                          <p:val>
                                            <p:strVal val="#ppt_x"/>
                                          </p:val>
                                        </p:tav>
                                      </p:tavLst>
                                    </p:anim>
                                    <p:anim calcmode="lin" valueType="num">
                                      <p:cBhvr>
                                        <p:cTn id="48" dur="500" fill="hold"/>
                                        <p:tgtEl>
                                          <p:spTgt spid="8"/>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500"/>
                                        <p:tgtEl>
                                          <p:spTgt spid="9"/>
                                        </p:tgtEl>
                                      </p:cBhvr>
                                    </p:animEffect>
                                    <p:anim calcmode="lin" valueType="num">
                                      <p:cBhvr>
                                        <p:cTn id="52" dur="500" fill="hold"/>
                                        <p:tgtEl>
                                          <p:spTgt spid="9"/>
                                        </p:tgtEl>
                                        <p:attrNameLst>
                                          <p:attrName>ppt_x</p:attrName>
                                        </p:attrNameLst>
                                      </p:cBhvr>
                                      <p:tavLst>
                                        <p:tav tm="0">
                                          <p:val>
                                            <p:strVal val="#ppt_x"/>
                                          </p:val>
                                        </p:tav>
                                        <p:tav tm="100000">
                                          <p:val>
                                            <p:strVal val="#ppt_x"/>
                                          </p:val>
                                        </p:tav>
                                      </p:tavLst>
                                    </p:anim>
                                    <p:anim calcmode="lin" valueType="num">
                                      <p:cBhvr>
                                        <p:cTn id="53" dur="500" fill="hold"/>
                                        <p:tgtEl>
                                          <p:spTgt spid="9"/>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anim calcmode="lin" valueType="num">
                                      <p:cBhvr>
                                        <p:cTn id="57" dur="500" fill="hold"/>
                                        <p:tgtEl>
                                          <p:spTgt spid="10"/>
                                        </p:tgtEl>
                                        <p:attrNameLst>
                                          <p:attrName>ppt_x</p:attrName>
                                        </p:attrNameLst>
                                      </p:cBhvr>
                                      <p:tavLst>
                                        <p:tav tm="0">
                                          <p:val>
                                            <p:strVal val="#ppt_x"/>
                                          </p:val>
                                        </p:tav>
                                        <p:tav tm="100000">
                                          <p:val>
                                            <p:strVal val="#ppt_x"/>
                                          </p:val>
                                        </p:tav>
                                      </p:tavLst>
                                    </p:anim>
                                    <p:anim calcmode="lin" valueType="num">
                                      <p:cBhvr>
                                        <p:cTn id="58" dur="500" fill="hold"/>
                                        <p:tgtEl>
                                          <p:spTgt spid="10"/>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500"/>
                                        <p:tgtEl>
                                          <p:spTgt spid="24"/>
                                        </p:tgtEl>
                                      </p:cBhvr>
                                    </p:animEffect>
                                    <p:anim calcmode="lin" valueType="num">
                                      <p:cBhvr>
                                        <p:cTn id="62" dur="500" fill="hold"/>
                                        <p:tgtEl>
                                          <p:spTgt spid="24"/>
                                        </p:tgtEl>
                                        <p:attrNameLst>
                                          <p:attrName>ppt_x</p:attrName>
                                        </p:attrNameLst>
                                      </p:cBhvr>
                                      <p:tavLst>
                                        <p:tav tm="0">
                                          <p:val>
                                            <p:strVal val="#ppt_x"/>
                                          </p:val>
                                        </p:tav>
                                        <p:tav tm="100000">
                                          <p:val>
                                            <p:strVal val="#ppt_x"/>
                                          </p:val>
                                        </p:tav>
                                      </p:tavLst>
                                    </p:anim>
                                    <p:anim calcmode="lin" valueType="num">
                                      <p:cBhvr>
                                        <p:cTn id="63" dur="500" fill="hold"/>
                                        <p:tgtEl>
                                          <p:spTgt spid="24"/>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anim calcmode="lin" valueType="num">
                                      <p:cBhvr>
                                        <p:cTn id="67" dur="500" fill="hold"/>
                                        <p:tgtEl>
                                          <p:spTgt spid="26"/>
                                        </p:tgtEl>
                                        <p:attrNameLst>
                                          <p:attrName>ppt_x</p:attrName>
                                        </p:attrNameLst>
                                      </p:cBhvr>
                                      <p:tavLst>
                                        <p:tav tm="0">
                                          <p:val>
                                            <p:strVal val="#ppt_x"/>
                                          </p:val>
                                        </p:tav>
                                        <p:tav tm="100000">
                                          <p:val>
                                            <p:strVal val="#ppt_x"/>
                                          </p:val>
                                        </p:tav>
                                      </p:tavLst>
                                    </p:anim>
                                    <p:anim calcmode="lin" valueType="num">
                                      <p:cBhvr>
                                        <p:cTn id="68" dur="500" fill="hold"/>
                                        <p:tgtEl>
                                          <p:spTgt spid="26"/>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fade">
                                      <p:cBhvr>
                                        <p:cTn id="71" dur="500"/>
                                        <p:tgtEl>
                                          <p:spTgt spid="25"/>
                                        </p:tgtEl>
                                      </p:cBhvr>
                                    </p:animEffect>
                                    <p:anim calcmode="lin" valueType="num">
                                      <p:cBhvr>
                                        <p:cTn id="72" dur="500" fill="hold"/>
                                        <p:tgtEl>
                                          <p:spTgt spid="25"/>
                                        </p:tgtEl>
                                        <p:attrNameLst>
                                          <p:attrName>ppt_x</p:attrName>
                                        </p:attrNameLst>
                                      </p:cBhvr>
                                      <p:tavLst>
                                        <p:tav tm="0">
                                          <p:val>
                                            <p:strVal val="#ppt_x"/>
                                          </p:val>
                                        </p:tav>
                                        <p:tav tm="100000">
                                          <p:val>
                                            <p:strVal val="#ppt_x"/>
                                          </p:val>
                                        </p:tav>
                                      </p:tavLst>
                                    </p:anim>
                                    <p:anim calcmode="lin" valueType="num">
                                      <p:cBhvr>
                                        <p:cTn id="73" dur="500" fill="hold"/>
                                        <p:tgtEl>
                                          <p:spTgt spid="25"/>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fade">
                                      <p:cBhvr>
                                        <p:cTn id="76" dur="500"/>
                                        <p:tgtEl>
                                          <p:spTgt spid="11"/>
                                        </p:tgtEl>
                                      </p:cBhvr>
                                    </p:animEffect>
                                    <p:anim calcmode="lin" valueType="num">
                                      <p:cBhvr>
                                        <p:cTn id="77" dur="500" fill="hold"/>
                                        <p:tgtEl>
                                          <p:spTgt spid="11"/>
                                        </p:tgtEl>
                                        <p:attrNameLst>
                                          <p:attrName>ppt_x</p:attrName>
                                        </p:attrNameLst>
                                      </p:cBhvr>
                                      <p:tavLst>
                                        <p:tav tm="0">
                                          <p:val>
                                            <p:strVal val="#ppt_x"/>
                                          </p:val>
                                        </p:tav>
                                        <p:tav tm="100000">
                                          <p:val>
                                            <p:strVal val="#ppt_x"/>
                                          </p:val>
                                        </p:tav>
                                      </p:tavLst>
                                    </p:anim>
                                    <p:anim calcmode="lin" valueType="num">
                                      <p:cBhvr>
                                        <p:cTn id="78" dur="500" fill="hold"/>
                                        <p:tgtEl>
                                          <p:spTgt spid="11"/>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fade">
                                      <p:cBhvr>
                                        <p:cTn id="81" dur="500"/>
                                        <p:tgtEl>
                                          <p:spTgt spid="23"/>
                                        </p:tgtEl>
                                      </p:cBhvr>
                                    </p:animEffect>
                                    <p:anim calcmode="lin" valueType="num">
                                      <p:cBhvr>
                                        <p:cTn id="82" dur="500" fill="hold"/>
                                        <p:tgtEl>
                                          <p:spTgt spid="23"/>
                                        </p:tgtEl>
                                        <p:attrNameLst>
                                          <p:attrName>ppt_x</p:attrName>
                                        </p:attrNameLst>
                                      </p:cBhvr>
                                      <p:tavLst>
                                        <p:tav tm="0">
                                          <p:val>
                                            <p:strVal val="#ppt_x"/>
                                          </p:val>
                                        </p:tav>
                                        <p:tav tm="100000">
                                          <p:val>
                                            <p:strVal val="#ppt_x"/>
                                          </p:val>
                                        </p:tav>
                                      </p:tavLst>
                                    </p:anim>
                                    <p:anim calcmode="lin" valueType="num">
                                      <p:cBhvr>
                                        <p:cTn id="83"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nodeType="click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fade">
                                      <p:cBhvr>
                                        <p:cTn id="88" dur="500"/>
                                        <p:tgtEl>
                                          <p:spTgt spid="33"/>
                                        </p:tgtEl>
                                      </p:cBhvr>
                                    </p:animEffect>
                                    <p:anim calcmode="lin" valueType="num">
                                      <p:cBhvr>
                                        <p:cTn id="89" dur="500" fill="hold"/>
                                        <p:tgtEl>
                                          <p:spTgt spid="33"/>
                                        </p:tgtEl>
                                        <p:attrNameLst>
                                          <p:attrName>ppt_x</p:attrName>
                                        </p:attrNameLst>
                                      </p:cBhvr>
                                      <p:tavLst>
                                        <p:tav tm="0">
                                          <p:val>
                                            <p:strVal val="#ppt_x"/>
                                          </p:val>
                                        </p:tav>
                                        <p:tav tm="100000">
                                          <p:val>
                                            <p:strVal val="#ppt_x"/>
                                          </p:val>
                                        </p:tav>
                                      </p:tavLst>
                                    </p:anim>
                                    <p:anim calcmode="lin" valueType="num">
                                      <p:cBhvr>
                                        <p:cTn id="90" dur="500" fill="hold"/>
                                        <p:tgtEl>
                                          <p:spTgt spid="33"/>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12"/>
                                        </p:tgtEl>
                                        <p:attrNameLst>
                                          <p:attrName>style.visibility</p:attrName>
                                        </p:attrNameLst>
                                      </p:cBhvr>
                                      <p:to>
                                        <p:strVal val="visible"/>
                                      </p:to>
                                    </p:set>
                                    <p:animEffect transition="in" filter="fade">
                                      <p:cBhvr>
                                        <p:cTn id="93" dur="500"/>
                                        <p:tgtEl>
                                          <p:spTgt spid="12"/>
                                        </p:tgtEl>
                                      </p:cBhvr>
                                    </p:animEffect>
                                    <p:anim calcmode="lin" valueType="num">
                                      <p:cBhvr>
                                        <p:cTn id="94" dur="500" fill="hold"/>
                                        <p:tgtEl>
                                          <p:spTgt spid="12"/>
                                        </p:tgtEl>
                                        <p:attrNameLst>
                                          <p:attrName>ppt_x</p:attrName>
                                        </p:attrNameLst>
                                      </p:cBhvr>
                                      <p:tavLst>
                                        <p:tav tm="0">
                                          <p:val>
                                            <p:strVal val="#ppt_x"/>
                                          </p:val>
                                        </p:tav>
                                        <p:tav tm="100000">
                                          <p:val>
                                            <p:strVal val="#ppt_x"/>
                                          </p:val>
                                        </p:tav>
                                      </p:tavLst>
                                    </p:anim>
                                    <p:anim calcmode="lin" valueType="num">
                                      <p:cBhvr>
                                        <p:cTn id="95"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path" presetSubtype="0" accel="50000" decel="50000" fill="hold" grpId="1" nodeType="clickEffect">
                                  <p:stCondLst>
                                    <p:cond delay="0"/>
                                  </p:stCondLst>
                                  <p:childTnLst>
                                    <p:animMotion origin="layout" path="M -0.00122 0.00046 L 0.18524 -0.00185 " pathEditMode="relative" rAng="0" ptsTypes="AA">
                                      <p:cBhvr>
                                        <p:cTn id="99" dur="1000" fill="hold"/>
                                        <p:tgtEl>
                                          <p:spTgt spid="12"/>
                                        </p:tgtEl>
                                        <p:attrNameLst>
                                          <p:attrName>ppt_x</p:attrName>
                                          <p:attrName>ppt_y</p:attrName>
                                        </p:attrNameLst>
                                      </p:cBhvr>
                                      <p:rCtr x="9323" y="-116"/>
                                    </p:animMotion>
                                  </p:childTnLst>
                                </p:cTn>
                              </p:par>
                            </p:childTnLst>
                          </p:cTn>
                        </p:par>
                        <p:par>
                          <p:cTn id="100" fill="hold">
                            <p:stCondLst>
                              <p:cond delay="1000"/>
                            </p:stCondLst>
                            <p:childTnLst>
                              <p:par>
                                <p:cTn id="101" presetID="42" presetClass="path" presetSubtype="0" accel="50000" decel="50000" fill="hold" grpId="2" nodeType="afterEffect">
                                  <p:stCondLst>
                                    <p:cond delay="0"/>
                                  </p:stCondLst>
                                  <p:childTnLst>
                                    <p:animMotion origin="layout" path="M 0.18837 0.00023 L 0.07795 0.11286 " pathEditMode="relative" rAng="0" ptsTypes="AA">
                                      <p:cBhvr>
                                        <p:cTn id="102" dur="1000" fill="hold"/>
                                        <p:tgtEl>
                                          <p:spTgt spid="12"/>
                                        </p:tgtEl>
                                        <p:attrNameLst>
                                          <p:attrName>ppt_x</p:attrName>
                                          <p:attrName>ppt_y</p:attrName>
                                        </p:attrNameLst>
                                      </p:cBhvr>
                                      <p:rCtr x="-5521" y="562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1" grpId="2" animBg="1"/>
      <p:bldP spid="22" grpId="0" animBg="1"/>
      <p:bldP spid="22" grpId="1" animBg="1"/>
      <p:bldP spid="12" grpId="0" animBg="1"/>
      <p:bldP spid="12" grpId="1" animBg="1"/>
      <p:bldP spid="12" grpId="2" animBg="1"/>
      <p:bldP spid="24" grpId="0"/>
      <p:bldP spid="25" grpId="0"/>
      <p:bldP spid="26"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0" y="188640"/>
            <a:ext cx="8423275" cy="7191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en-US" dirty="0">
                <a:latin typeface="+mn-lt"/>
              </a:rPr>
              <a:t>Ethernet Switch</a:t>
            </a:r>
          </a:p>
        </p:txBody>
      </p:sp>
      <p:sp>
        <p:nvSpPr>
          <p:cNvPr id="33" name="Rectangle 3">
            <a:extLst>
              <a:ext uri="{FF2B5EF4-FFF2-40B4-BE49-F238E27FC236}">
                <a16:creationId xmlns:a16="http://schemas.microsoft.com/office/drawing/2014/main" id="{58132559-8058-8A4C-B10B-2116E2272F90}"/>
              </a:ext>
            </a:extLst>
          </p:cNvPr>
          <p:cNvSpPr txBox="1">
            <a:spLocks noChangeArrowheads="1"/>
          </p:cNvSpPr>
          <p:nvPr/>
        </p:nvSpPr>
        <p:spPr>
          <a:xfrm>
            <a:off x="634702" y="1340768"/>
            <a:ext cx="8067089" cy="4238384"/>
          </a:xfrm>
          <a:prstGeom prst="rect">
            <a:avLst/>
          </a:prstGeom>
          <a:noFill/>
          <a:ln>
            <a:noFill/>
          </a:ln>
        </p:spPr>
        <p:txBody>
          <a:bodyPr vert="horz" wrap="square" lIns="91440" tIns="45720" rIns="91440" bIns="45720" numCol="1" anchor="t" anchorCtr="0" compatLnSpc="1">
            <a:prstTxWarp prst="textNoShape">
              <a:avLst/>
            </a:prstTxWarp>
          </a:bodyPr>
          <a:lstStyle>
            <a:defPPr>
              <a:defRPr lang="en-US"/>
            </a:defPPr>
            <a:lvl1pPr marL="342900" indent="-342900" eaLnBrk="1" hangingPunct="1">
              <a:spcBef>
                <a:spcPct val="20000"/>
              </a:spcBef>
              <a:buClr>
                <a:srgbClr val="F06E07"/>
              </a:buClr>
              <a:buSzPct val="60000"/>
              <a:buFont typeface="Wingdings 2" pitchFamily="2" charset="2"/>
              <a:buChar char="¢"/>
              <a:defRPr b="0" i="0">
                <a:latin typeface="Calibri" panose="020F0502020204030204" pitchFamily="34" charset="0"/>
                <a:ea typeface="Calibri" panose="020F0502020204030204" pitchFamily="34" charset="0"/>
                <a:cs typeface="Calibri" panose="020F0502020204030204" pitchFamily="34" charset="0"/>
              </a:defRPr>
            </a:lvl1pPr>
            <a:lvl2pPr marL="742950" lvl="1" indent="-285750" eaLnBrk="1" hangingPunct="1">
              <a:spcBef>
                <a:spcPct val="20000"/>
              </a:spcBef>
              <a:buClr>
                <a:srgbClr val="990000"/>
              </a:buClr>
              <a:buSzPct val="110000"/>
              <a:buFont typeface="Wingdings" pitchFamily="2" charset="2"/>
              <a:buChar char="§"/>
              <a:defRPr sz="2000" b="0" i="0" baseline="0">
                <a:latin typeface="Calibri" panose="020F0502020204030204" pitchFamily="34" charset="0"/>
                <a:ea typeface="Calibri" panose="020F0502020204030204" pitchFamily="34" charset="0"/>
                <a:cs typeface="Calibri" panose="020F0502020204030204" pitchFamily="34" charset="0"/>
              </a:defRPr>
            </a:lvl2pPr>
            <a:lvl3pPr marL="1143000" indent="-228600" eaLnBrk="1" hangingPunct="1">
              <a:spcBef>
                <a:spcPct val="20000"/>
              </a:spcBef>
              <a:buClr>
                <a:srgbClr val="0070C0"/>
              </a:buClr>
              <a:buSzPct val="80000"/>
              <a:buFont typeface="Wingdings" pitchFamily="2" charset="2"/>
              <a:buChar char="§"/>
              <a:defRPr sz="2000" b="0" i="0">
                <a:latin typeface="Calibri" panose="020F0502020204030204" pitchFamily="34" charset="0"/>
                <a:ea typeface="Calibri" panose="020F0502020204030204" pitchFamily="34" charset="0"/>
                <a:cs typeface="Calibri" panose="020F0502020204030204" pitchFamily="34" charset="0"/>
              </a:defRPr>
            </a:lvl3pPr>
            <a:lvl4pPr marL="1600200" indent="-228600" eaLnBrk="1" hangingPunct="1">
              <a:spcBef>
                <a:spcPct val="20000"/>
              </a:spcBef>
              <a:buChar char="–"/>
              <a:defRPr sz="2000" b="0" i="0">
                <a:latin typeface="Calibri" panose="020F0502020204030204" pitchFamily="34" charset="0"/>
                <a:ea typeface="Calibri" panose="020F0502020204030204" pitchFamily="34" charset="0"/>
                <a:cs typeface="Calibri" panose="020F0502020204030204" pitchFamily="34" charset="0"/>
              </a:defRPr>
            </a:lvl4pPr>
            <a:lvl5pPr marL="2057400" indent="-228600" eaLnBrk="1" hangingPunct="1">
              <a:spcBef>
                <a:spcPct val="20000"/>
              </a:spcBef>
              <a:buChar char="»"/>
              <a:defRPr sz="2000" b="0" i="0">
                <a:latin typeface="Calibri" panose="020F0502020204030204" pitchFamily="34" charset="0"/>
                <a:ea typeface="Calibri" panose="020F0502020204030204" pitchFamily="34" charset="0"/>
                <a:cs typeface="Calibri" panose="020F0502020204030204" pitchFamily="34" charset="0"/>
              </a:defRPr>
            </a:lvl5pPr>
            <a:lvl6pPr marL="2514600" indent="-228600" fontAlgn="base">
              <a:spcBef>
                <a:spcPct val="20000"/>
              </a:spcBef>
              <a:spcAft>
                <a:spcPct val="0"/>
              </a:spcAft>
              <a:buChar char="»"/>
              <a:defRPr sz="2000">
                <a:latin typeface="Arial" charset="0"/>
              </a:defRPr>
            </a:lvl6pPr>
            <a:lvl7pPr marL="2971800" indent="-228600" fontAlgn="base">
              <a:spcBef>
                <a:spcPct val="20000"/>
              </a:spcBef>
              <a:spcAft>
                <a:spcPct val="0"/>
              </a:spcAft>
              <a:buChar char="»"/>
              <a:defRPr sz="2000">
                <a:latin typeface="Arial" charset="0"/>
              </a:defRPr>
            </a:lvl7pPr>
            <a:lvl8pPr marL="3429000" indent="-228600" fontAlgn="base">
              <a:spcBef>
                <a:spcPct val="20000"/>
              </a:spcBef>
              <a:spcAft>
                <a:spcPct val="0"/>
              </a:spcAft>
              <a:buChar char="»"/>
              <a:defRPr sz="2000">
                <a:latin typeface="Arial" charset="0"/>
              </a:defRPr>
            </a:lvl8pPr>
            <a:lvl9pPr marL="3886200" indent="-228600" fontAlgn="base">
              <a:spcBef>
                <a:spcPct val="20000"/>
              </a:spcBef>
              <a:spcAft>
                <a:spcPct val="0"/>
              </a:spcAft>
              <a:buChar char="»"/>
              <a:defRPr sz="2000">
                <a:latin typeface="Arial" charset="0"/>
              </a:defRPr>
            </a:lvl9pPr>
          </a:lstStyle>
          <a:p>
            <a:r>
              <a:rPr lang="en-US" dirty="0"/>
              <a:t>Switch is a link-layer device: takes an active role</a:t>
            </a:r>
          </a:p>
          <a:p>
            <a:pPr lvl="1"/>
            <a:r>
              <a:rPr lang="en-US" dirty="0"/>
              <a:t>Store, forward Ethernet frames</a:t>
            </a:r>
          </a:p>
          <a:p>
            <a:pPr lvl="1"/>
            <a:r>
              <a:rPr lang="en-US" dirty="0"/>
              <a:t>Examine incoming frame’s MAC address, selectively forward  frame to one-or-more outgoing links when frame is to be forwarded on segment, uses CSMA/CD to access segment</a:t>
            </a:r>
          </a:p>
          <a:p>
            <a:r>
              <a:rPr lang="en-US" dirty="0"/>
              <a:t>Transparent: hosts unaware of presence of switches</a:t>
            </a:r>
          </a:p>
          <a:p>
            <a:r>
              <a:rPr lang="en-US" dirty="0"/>
              <a:t>plug-and-play, self-learning</a:t>
            </a:r>
          </a:p>
          <a:p>
            <a:pPr lvl="1"/>
            <a:r>
              <a:rPr lang="en-US" dirty="0"/>
              <a:t>switches do not need to be configured</a:t>
            </a:r>
          </a:p>
          <a:p>
            <a:endParaRPr lang="en-US" dirty="0"/>
          </a:p>
        </p:txBody>
      </p:sp>
      <p:sp>
        <p:nvSpPr>
          <p:cNvPr id="4" name="TextBox 3">
            <a:extLst>
              <a:ext uri="{FF2B5EF4-FFF2-40B4-BE49-F238E27FC236}">
                <a16:creationId xmlns:a16="http://schemas.microsoft.com/office/drawing/2014/main" id="{894E4AE3-F331-3C4D-9BE6-DEE5D1773681}"/>
              </a:ext>
            </a:extLst>
          </p:cNvPr>
          <p:cNvSpPr txBox="1"/>
          <p:nvPr/>
        </p:nvSpPr>
        <p:spPr>
          <a:xfrm>
            <a:off x="235666" y="6483136"/>
            <a:ext cx="4878259" cy="307777"/>
          </a:xfrm>
          <a:prstGeom prst="rect">
            <a:avLst/>
          </a:prstGeom>
          <a:noFill/>
        </p:spPr>
        <p:txBody>
          <a:bodyPr wrap="none" rtlCol="0">
            <a:spAutoFit/>
          </a:bodyPr>
          <a:lstStyle/>
          <a:p>
            <a:r>
              <a:rPr lang="en-US" sz="1400" b="0" dirty="0">
                <a:solidFill>
                  <a:schemeClr val="bg1">
                    <a:lumMod val="65000"/>
                  </a:schemeClr>
                </a:solidFill>
                <a:latin typeface="Calibri" pitchFamily="34" charset="0"/>
              </a:rPr>
              <a:t>Kurose and Ross: Computer Networking – A top-down approach </a:t>
            </a:r>
          </a:p>
        </p:txBody>
      </p:sp>
    </p:spTree>
    <p:extLst>
      <p:ext uri="{BB962C8B-B14F-4D97-AF65-F5344CB8AC3E}">
        <p14:creationId xmlns:p14="http://schemas.microsoft.com/office/powerpoint/2010/main" val="127409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3">
                                            <p:txEl>
                                              <p:pRg st="3" end="3"/>
                                            </p:txEl>
                                          </p:spTgt>
                                        </p:tgtEl>
                                        <p:attrNameLst>
                                          <p:attrName>style.visibility</p:attrName>
                                        </p:attrNameLst>
                                      </p:cBhvr>
                                      <p:to>
                                        <p:strVal val="visible"/>
                                      </p:to>
                                    </p:set>
                                    <p:animEffect transition="in" filter="dissolve">
                                      <p:cBhvr>
                                        <p:cTn id="7" dur="500"/>
                                        <p:tgtEl>
                                          <p:spTgt spid="3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3">
                                            <p:txEl>
                                              <p:pRg st="4" end="4"/>
                                            </p:txEl>
                                          </p:spTgt>
                                        </p:tgtEl>
                                        <p:attrNameLst>
                                          <p:attrName>style.visibility</p:attrName>
                                        </p:attrNameLst>
                                      </p:cBhvr>
                                      <p:to>
                                        <p:strVal val="visible"/>
                                      </p:to>
                                    </p:set>
                                    <p:animEffect transition="in" filter="dissolve">
                                      <p:cBhvr>
                                        <p:cTn id="12" dur="500"/>
                                        <p:tgtEl>
                                          <p:spTgt spid="33">
                                            <p:txEl>
                                              <p:pRg st="4" end="4"/>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3">
                                            <p:txEl>
                                              <p:pRg st="5" end="5"/>
                                            </p:txEl>
                                          </p:spTgt>
                                        </p:tgtEl>
                                        <p:attrNameLst>
                                          <p:attrName>style.visibility</p:attrName>
                                        </p:attrNameLst>
                                      </p:cBhvr>
                                      <p:to>
                                        <p:strVal val="visible"/>
                                      </p:to>
                                    </p:set>
                                    <p:animEffect transition="in" filter="dissolve">
                                      <p:cBhvr>
                                        <p:cTn id="15" dur="500"/>
                                        <p:tgtEl>
                                          <p:spTgt spid="3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a:extLst>
              <a:ext uri="{FF2B5EF4-FFF2-40B4-BE49-F238E27FC236}">
                <a16:creationId xmlns:a16="http://schemas.microsoft.com/office/drawing/2014/main" id="{DA8FFC62-2F54-344B-9D52-74744293C03E}"/>
              </a:ext>
            </a:extLst>
          </p:cNvPr>
          <p:cNvSpPr>
            <a:spLocks noGrp="1" noChangeArrowheads="1"/>
          </p:cNvSpPr>
          <p:nvPr>
            <p:ph idx="1"/>
          </p:nvPr>
        </p:nvSpPr>
        <p:spPr/>
        <p:txBody>
          <a:bodyPr/>
          <a:lstStyle/>
          <a:p>
            <a:r>
              <a:rPr lang="en-US" altLang="en-US" dirty="0"/>
              <a:t>Connect two or more LANs at the </a:t>
            </a:r>
            <a:r>
              <a:rPr lang="en-US" altLang="en-US" dirty="0">
                <a:solidFill>
                  <a:srgbClr val="0000FF"/>
                </a:solidFill>
              </a:rPr>
              <a:t>link layer</a:t>
            </a:r>
            <a:endParaRPr lang="en-US" altLang="en-US" dirty="0"/>
          </a:p>
          <a:p>
            <a:pPr lvl="1"/>
            <a:r>
              <a:rPr lang="en-US" altLang="en-US" dirty="0"/>
              <a:t>Extracts destination address from the frame</a:t>
            </a:r>
          </a:p>
          <a:p>
            <a:pPr lvl="1"/>
            <a:r>
              <a:rPr lang="en-US" altLang="en-US" dirty="0"/>
              <a:t>Looks up the destination in a table</a:t>
            </a:r>
          </a:p>
          <a:p>
            <a:pPr lvl="1"/>
            <a:r>
              <a:rPr lang="en-US" altLang="en-US" dirty="0"/>
              <a:t>Forwards the frame to the appropriate LAN segment</a:t>
            </a:r>
          </a:p>
          <a:p>
            <a:pPr lvl="2"/>
            <a:r>
              <a:rPr lang="en-US" altLang="en-US" dirty="0"/>
              <a:t>Or point-to-point link, for higher-speed Ethernet</a:t>
            </a:r>
          </a:p>
          <a:p>
            <a:r>
              <a:rPr lang="en-US" altLang="en-US" dirty="0"/>
              <a:t>Each segment is its </a:t>
            </a:r>
            <a:r>
              <a:rPr lang="en-US" altLang="en-US" dirty="0">
                <a:solidFill>
                  <a:srgbClr val="0000FF"/>
                </a:solidFill>
              </a:rPr>
              <a:t>own</a:t>
            </a:r>
            <a:r>
              <a:rPr lang="en-US" altLang="en-US" dirty="0"/>
              <a:t> collision domain</a:t>
            </a:r>
          </a:p>
        </p:txBody>
      </p:sp>
      <p:sp>
        <p:nvSpPr>
          <p:cNvPr id="97281" name="Rectangle 2">
            <a:extLst>
              <a:ext uri="{FF2B5EF4-FFF2-40B4-BE49-F238E27FC236}">
                <a16:creationId xmlns:a16="http://schemas.microsoft.com/office/drawing/2014/main" id="{5FD0EF67-F9B3-8047-A18A-71F5E597AE78}"/>
              </a:ext>
            </a:extLst>
          </p:cNvPr>
          <p:cNvSpPr>
            <a:spLocks noGrp="1" noChangeArrowheads="1"/>
          </p:cNvSpPr>
          <p:nvPr>
            <p:ph type="title"/>
          </p:nvPr>
        </p:nvSpPr>
        <p:spPr/>
        <p:txBody>
          <a:bodyPr/>
          <a:lstStyle/>
          <a:p>
            <a:r>
              <a:rPr lang="en-US" altLang="en-US" dirty="0"/>
              <a:t>Ethernet: Using switched to connect LANs</a:t>
            </a:r>
          </a:p>
        </p:txBody>
      </p:sp>
      <p:sp>
        <p:nvSpPr>
          <p:cNvPr id="97283" name="Freeform 35">
            <a:extLst>
              <a:ext uri="{FF2B5EF4-FFF2-40B4-BE49-F238E27FC236}">
                <a16:creationId xmlns:a16="http://schemas.microsoft.com/office/drawing/2014/main" id="{6DC02F76-CD6C-B04D-BE9A-DD73D8D800CE}"/>
              </a:ext>
            </a:extLst>
          </p:cNvPr>
          <p:cNvSpPr>
            <a:spLocks/>
          </p:cNvSpPr>
          <p:nvPr/>
        </p:nvSpPr>
        <p:spPr bwMode="auto">
          <a:xfrm>
            <a:off x="4721225" y="3992563"/>
            <a:ext cx="2781300" cy="2574925"/>
          </a:xfrm>
          <a:custGeom>
            <a:avLst/>
            <a:gdLst>
              <a:gd name="T0" fmla="*/ 0 w 1752"/>
              <a:gd name="T1" fmla="*/ 0 h 1622"/>
              <a:gd name="T2" fmla="*/ 2147483646 w 1752"/>
              <a:gd name="T3" fmla="*/ 2147483646 h 1622"/>
              <a:gd name="T4" fmla="*/ 2147483646 w 1752"/>
              <a:gd name="T5" fmla="*/ 2147483646 h 1622"/>
              <a:gd name="T6" fmla="*/ 2147483646 w 1752"/>
              <a:gd name="T7" fmla="*/ 2147483646 h 1622"/>
              <a:gd name="T8" fmla="*/ 2147483646 w 1752"/>
              <a:gd name="T9" fmla="*/ 2147483646 h 1622"/>
              <a:gd name="T10" fmla="*/ 2147483646 w 1752"/>
              <a:gd name="T11" fmla="*/ 2147483646 h 1622"/>
              <a:gd name="T12" fmla="*/ 2147483646 w 1752"/>
              <a:gd name="T13" fmla="*/ 2147483646 h 1622"/>
              <a:gd name="T14" fmla="*/ 2147483646 w 1752"/>
              <a:gd name="T15" fmla="*/ 2147483646 h 1622"/>
              <a:gd name="T16" fmla="*/ 2147483646 w 1752"/>
              <a:gd name="T17" fmla="*/ 2147483646 h 1622"/>
              <a:gd name="T18" fmla="*/ 2147483646 w 1752"/>
              <a:gd name="T19" fmla="*/ 2147483646 h 1622"/>
              <a:gd name="T20" fmla="*/ 2147483646 w 1752"/>
              <a:gd name="T21" fmla="*/ 2147483646 h 1622"/>
              <a:gd name="T22" fmla="*/ 2147483646 w 1752"/>
              <a:gd name="T23" fmla="*/ 2147483646 h 1622"/>
              <a:gd name="T24" fmla="*/ 2147483646 w 1752"/>
              <a:gd name="T25" fmla="*/ 2147483646 h 1622"/>
              <a:gd name="T26" fmla="*/ 2147483646 w 1752"/>
              <a:gd name="T27" fmla="*/ 2147483646 h 1622"/>
              <a:gd name="T28" fmla="*/ 2147483646 w 1752"/>
              <a:gd name="T29" fmla="*/ 2147483646 h 1622"/>
              <a:gd name="T30" fmla="*/ 2147483646 w 1752"/>
              <a:gd name="T31" fmla="*/ 2147483646 h 1622"/>
              <a:gd name="T32" fmla="*/ 2147483646 w 1752"/>
              <a:gd name="T33" fmla="*/ 2147483646 h 1622"/>
              <a:gd name="T34" fmla="*/ 2147483646 w 1752"/>
              <a:gd name="T35" fmla="*/ 2147483646 h 1622"/>
              <a:gd name="T36" fmla="*/ 2147483646 w 1752"/>
              <a:gd name="T37" fmla="*/ 2147483646 h 1622"/>
              <a:gd name="T38" fmla="*/ 2147483646 w 1752"/>
              <a:gd name="T39" fmla="*/ 2147483646 h 1622"/>
              <a:gd name="T40" fmla="*/ 2147483646 w 1752"/>
              <a:gd name="T41" fmla="*/ 2147483646 h 1622"/>
              <a:gd name="T42" fmla="*/ 2147483646 w 1752"/>
              <a:gd name="T43" fmla="*/ 2147483646 h 1622"/>
              <a:gd name="T44" fmla="*/ 2147483646 w 1752"/>
              <a:gd name="T45" fmla="*/ 2147483646 h 1622"/>
              <a:gd name="T46" fmla="*/ 2147483646 w 1752"/>
              <a:gd name="T47" fmla="*/ 2147483646 h 1622"/>
              <a:gd name="T48" fmla="*/ 2147483646 w 1752"/>
              <a:gd name="T49" fmla="*/ 2147483646 h 1622"/>
              <a:gd name="T50" fmla="*/ 2147483646 w 1752"/>
              <a:gd name="T51" fmla="*/ 2147483646 h 1622"/>
              <a:gd name="T52" fmla="*/ 2147483646 w 1752"/>
              <a:gd name="T53" fmla="*/ 2147483646 h 1622"/>
              <a:gd name="T54" fmla="*/ 2147483646 w 1752"/>
              <a:gd name="T55" fmla="*/ 2147483646 h 1622"/>
              <a:gd name="T56" fmla="*/ 2147483646 w 1752"/>
              <a:gd name="T57" fmla="*/ 2147483646 h 1622"/>
              <a:gd name="T58" fmla="*/ 2147483646 w 1752"/>
              <a:gd name="T59" fmla="*/ 2147483646 h 1622"/>
              <a:gd name="T60" fmla="*/ 2147483646 w 1752"/>
              <a:gd name="T61" fmla="*/ 2147483646 h 1622"/>
              <a:gd name="T62" fmla="*/ 0 w 1752"/>
              <a:gd name="T63" fmla="*/ 0 h 162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752" h="1622">
                <a:moveTo>
                  <a:pt x="0" y="0"/>
                </a:moveTo>
                <a:cubicBezTo>
                  <a:pt x="66" y="66"/>
                  <a:pt x="98" y="149"/>
                  <a:pt x="146" y="227"/>
                </a:cubicBezTo>
                <a:cubicBezTo>
                  <a:pt x="170" y="265"/>
                  <a:pt x="202" y="295"/>
                  <a:pt x="227" y="333"/>
                </a:cubicBezTo>
                <a:cubicBezTo>
                  <a:pt x="257" y="379"/>
                  <a:pt x="287" y="424"/>
                  <a:pt x="316" y="470"/>
                </a:cubicBezTo>
                <a:cubicBezTo>
                  <a:pt x="326" y="487"/>
                  <a:pt x="349" y="519"/>
                  <a:pt x="349" y="519"/>
                </a:cubicBezTo>
                <a:cubicBezTo>
                  <a:pt x="363" y="561"/>
                  <a:pt x="385" y="601"/>
                  <a:pt x="405" y="641"/>
                </a:cubicBezTo>
                <a:cubicBezTo>
                  <a:pt x="421" y="673"/>
                  <a:pt x="419" y="687"/>
                  <a:pt x="446" y="714"/>
                </a:cubicBezTo>
                <a:cubicBezTo>
                  <a:pt x="454" y="764"/>
                  <a:pt x="469" y="813"/>
                  <a:pt x="487" y="860"/>
                </a:cubicBezTo>
                <a:cubicBezTo>
                  <a:pt x="490" y="917"/>
                  <a:pt x="489" y="974"/>
                  <a:pt x="495" y="1030"/>
                </a:cubicBezTo>
                <a:cubicBezTo>
                  <a:pt x="500" y="1075"/>
                  <a:pt x="529" y="1134"/>
                  <a:pt x="543" y="1176"/>
                </a:cubicBezTo>
                <a:cubicBezTo>
                  <a:pt x="557" y="1219"/>
                  <a:pt x="563" y="1295"/>
                  <a:pt x="592" y="1330"/>
                </a:cubicBezTo>
                <a:cubicBezTo>
                  <a:pt x="619" y="1362"/>
                  <a:pt x="626" y="1349"/>
                  <a:pt x="657" y="1371"/>
                </a:cubicBezTo>
                <a:cubicBezTo>
                  <a:pt x="666" y="1378"/>
                  <a:pt x="671" y="1389"/>
                  <a:pt x="681" y="1395"/>
                </a:cubicBezTo>
                <a:cubicBezTo>
                  <a:pt x="745" y="1435"/>
                  <a:pt x="821" y="1458"/>
                  <a:pt x="892" y="1485"/>
                </a:cubicBezTo>
                <a:cubicBezTo>
                  <a:pt x="926" y="1519"/>
                  <a:pt x="966" y="1569"/>
                  <a:pt x="1014" y="1590"/>
                </a:cubicBezTo>
                <a:cubicBezTo>
                  <a:pt x="1045" y="1604"/>
                  <a:pt x="1111" y="1622"/>
                  <a:pt x="1111" y="1622"/>
                </a:cubicBezTo>
                <a:cubicBezTo>
                  <a:pt x="1144" y="1619"/>
                  <a:pt x="1177" y="1622"/>
                  <a:pt x="1209" y="1614"/>
                </a:cubicBezTo>
                <a:cubicBezTo>
                  <a:pt x="1220" y="1611"/>
                  <a:pt x="1224" y="1596"/>
                  <a:pt x="1233" y="1590"/>
                </a:cubicBezTo>
                <a:cubicBezTo>
                  <a:pt x="1263" y="1570"/>
                  <a:pt x="1291" y="1556"/>
                  <a:pt x="1322" y="1533"/>
                </a:cubicBezTo>
                <a:cubicBezTo>
                  <a:pt x="1422" y="1458"/>
                  <a:pt x="1496" y="1368"/>
                  <a:pt x="1566" y="1266"/>
                </a:cubicBezTo>
                <a:cubicBezTo>
                  <a:pt x="1631" y="1172"/>
                  <a:pt x="1715" y="1101"/>
                  <a:pt x="1752" y="990"/>
                </a:cubicBezTo>
                <a:cubicBezTo>
                  <a:pt x="1751" y="981"/>
                  <a:pt x="1744" y="897"/>
                  <a:pt x="1736" y="876"/>
                </a:cubicBezTo>
                <a:cubicBezTo>
                  <a:pt x="1723" y="842"/>
                  <a:pt x="1698" y="814"/>
                  <a:pt x="1687" y="779"/>
                </a:cubicBezTo>
                <a:cubicBezTo>
                  <a:pt x="1675" y="742"/>
                  <a:pt x="1667" y="709"/>
                  <a:pt x="1630" y="681"/>
                </a:cubicBezTo>
                <a:cubicBezTo>
                  <a:pt x="1594" y="654"/>
                  <a:pt x="1540" y="603"/>
                  <a:pt x="1517" y="568"/>
                </a:cubicBezTo>
                <a:cubicBezTo>
                  <a:pt x="1469" y="497"/>
                  <a:pt x="1420" y="413"/>
                  <a:pt x="1347" y="365"/>
                </a:cubicBezTo>
                <a:cubicBezTo>
                  <a:pt x="1325" y="324"/>
                  <a:pt x="1289" y="268"/>
                  <a:pt x="1249" y="243"/>
                </a:cubicBezTo>
                <a:cubicBezTo>
                  <a:pt x="1223" y="227"/>
                  <a:pt x="1190" y="226"/>
                  <a:pt x="1160" y="219"/>
                </a:cubicBezTo>
                <a:cubicBezTo>
                  <a:pt x="1098" y="204"/>
                  <a:pt x="1037" y="194"/>
                  <a:pt x="973" y="187"/>
                </a:cubicBezTo>
                <a:cubicBezTo>
                  <a:pt x="851" y="141"/>
                  <a:pt x="749" y="136"/>
                  <a:pt x="616" y="130"/>
                </a:cubicBezTo>
                <a:cubicBezTo>
                  <a:pt x="516" y="97"/>
                  <a:pt x="434" y="23"/>
                  <a:pt x="324" y="16"/>
                </a:cubicBezTo>
                <a:cubicBezTo>
                  <a:pt x="216" y="9"/>
                  <a:pt x="108" y="5"/>
                  <a:pt x="0" y="0"/>
                </a:cubicBezTo>
                <a:close/>
              </a:path>
            </a:pathLst>
          </a:custGeom>
          <a:solidFill>
            <a:srgbClr val="FFFF99"/>
          </a:solidFill>
          <a:ln w="9525" cap="flat" cmpd="sng">
            <a:solidFill>
              <a:schemeClr val="tx1"/>
            </a:solidFill>
            <a:prstDash val="solid"/>
            <a:round/>
            <a:headEnd/>
            <a:tailEnd/>
          </a:ln>
        </p:spPr>
        <p:txBody>
          <a:bodyPr wrap="none"/>
          <a:lstStyle/>
          <a:p>
            <a:endParaRPr lang="en-US"/>
          </a:p>
        </p:txBody>
      </p:sp>
      <p:sp>
        <p:nvSpPr>
          <p:cNvPr id="97284" name="Freeform 36">
            <a:extLst>
              <a:ext uri="{FF2B5EF4-FFF2-40B4-BE49-F238E27FC236}">
                <a16:creationId xmlns:a16="http://schemas.microsoft.com/office/drawing/2014/main" id="{0E5A2D26-93AF-A24C-988C-FCA274AC7CA8}"/>
              </a:ext>
            </a:extLst>
          </p:cNvPr>
          <p:cNvSpPr>
            <a:spLocks/>
          </p:cNvSpPr>
          <p:nvPr/>
        </p:nvSpPr>
        <p:spPr bwMode="auto">
          <a:xfrm>
            <a:off x="3508375" y="4030663"/>
            <a:ext cx="1779588" cy="2370137"/>
          </a:xfrm>
          <a:custGeom>
            <a:avLst/>
            <a:gdLst>
              <a:gd name="T0" fmla="*/ 2147483646 w 1121"/>
              <a:gd name="T1" fmla="*/ 0 h 1493"/>
              <a:gd name="T2" fmla="*/ 2147483646 w 1121"/>
              <a:gd name="T3" fmla="*/ 2147483646 h 1493"/>
              <a:gd name="T4" fmla="*/ 2147483646 w 1121"/>
              <a:gd name="T5" fmla="*/ 2147483646 h 1493"/>
              <a:gd name="T6" fmla="*/ 2147483646 w 1121"/>
              <a:gd name="T7" fmla="*/ 2147483646 h 1493"/>
              <a:gd name="T8" fmla="*/ 2147483646 w 1121"/>
              <a:gd name="T9" fmla="*/ 2147483646 h 1493"/>
              <a:gd name="T10" fmla="*/ 2147483646 w 1121"/>
              <a:gd name="T11" fmla="*/ 2147483646 h 1493"/>
              <a:gd name="T12" fmla="*/ 2147483646 w 1121"/>
              <a:gd name="T13" fmla="*/ 2147483646 h 1493"/>
              <a:gd name="T14" fmla="*/ 2147483646 w 1121"/>
              <a:gd name="T15" fmla="*/ 2147483646 h 1493"/>
              <a:gd name="T16" fmla="*/ 2147483646 w 1121"/>
              <a:gd name="T17" fmla="*/ 2147483646 h 1493"/>
              <a:gd name="T18" fmla="*/ 2147483646 w 1121"/>
              <a:gd name="T19" fmla="*/ 2147483646 h 1493"/>
              <a:gd name="T20" fmla="*/ 2147483646 w 1121"/>
              <a:gd name="T21" fmla="*/ 2147483646 h 1493"/>
              <a:gd name="T22" fmla="*/ 2147483646 w 1121"/>
              <a:gd name="T23" fmla="*/ 2147483646 h 1493"/>
              <a:gd name="T24" fmla="*/ 2147483646 w 1121"/>
              <a:gd name="T25" fmla="*/ 2147483646 h 1493"/>
              <a:gd name="T26" fmla="*/ 2147483646 w 1121"/>
              <a:gd name="T27" fmla="*/ 2147483646 h 1493"/>
              <a:gd name="T28" fmla="*/ 2147483646 w 1121"/>
              <a:gd name="T29" fmla="*/ 2147483646 h 1493"/>
              <a:gd name="T30" fmla="*/ 2147483646 w 1121"/>
              <a:gd name="T31" fmla="*/ 2147483646 h 1493"/>
              <a:gd name="T32" fmla="*/ 2147483646 w 1121"/>
              <a:gd name="T33" fmla="*/ 2147483646 h 1493"/>
              <a:gd name="T34" fmla="*/ 2147483646 w 1121"/>
              <a:gd name="T35" fmla="*/ 2147483646 h 1493"/>
              <a:gd name="T36" fmla="*/ 2147483646 w 1121"/>
              <a:gd name="T37" fmla="*/ 2147483646 h 1493"/>
              <a:gd name="T38" fmla="*/ 2147483646 w 1121"/>
              <a:gd name="T39" fmla="*/ 2147483646 h 1493"/>
              <a:gd name="T40" fmla="*/ 2147483646 w 1121"/>
              <a:gd name="T41" fmla="*/ 2147483646 h 1493"/>
              <a:gd name="T42" fmla="*/ 2147483646 w 1121"/>
              <a:gd name="T43" fmla="*/ 2147483646 h 1493"/>
              <a:gd name="T44" fmla="*/ 2147483646 w 1121"/>
              <a:gd name="T45" fmla="*/ 2147483646 h 1493"/>
              <a:gd name="T46" fmla="*/ 2147483646 w 1121"/>
              <a:gd name="T47" fmla="*/ 2147483646 h 1493"/>
              <a:gd name="T48" fmla="*/ 2147483646 w 1121"/>
              <a:gd name="T49" fmla="*/ 2147483646 h 1493"/>
              <a:gd name="T50" fmla="*/ 2147483646 w 1121"/>
              <a:gd name="T51" fmla="*/ 2147483646 h 1493"/>
              <a:gd name="T52" fmla="*/ 2147483646 w 1121"/>
              <a:gd name="T53" fmla="*/ 2147483646 h 1493"/>
              <a:gd name="T54" fmla="*/ 2147483646 w 1121"/>
              <a:gd name="T55" fmla="*/ 2147483646 h 1493"/>
              <a:gd name="T56" fmla="*/ 2147483646 w 1121"/>
              <a:gd name="T57" fmla="*/ 2147483646 h 1493"/>
              <a:gd name="T58" fmla="*/ 2147483646 w 1121"/>
              <a:gd name="T59" fmla="*/ 2147483646 h 1493"/>
              <a:gd name="T60" fmla="*/ 2147483646 w 1121"/>
              <a:gd name="T61" fmla="*/ 2147483646 h 1493"/>
              <a:gd name="T62" fmla="*/ 2147483646 w 1121"/>
              <a:gd name="T63" fmla="*/ 2147483646 h 1493"/>
              <a:gd name="T64" fmla="*/ 2147483646 w 1121"/>
              <a:gd name="T65" fmla="*/ 0 h 14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121" h="1493">
                <a:moveTo>
                  <a:pt x="642" y="0"/>
                </a:moveTo>
                <a:cubicBezTo>
                  <a:pt x="632" y="30"/>
                  <a:pt x="628" y="55"/>
                  <a:pt x="610" y="81"/>
                </a:cubicBezTo>
                <a:cubicBezTo>
                  <a:pt x="601" y="118"/>
                  <a:pt x="582" y="155"/>
                  <a:pt x="561" y="187"/>
                </a:cubicBezTo>
                <a:cubicBezTo>
                  <a:pt x="543" y="261"/>
                  <a:pt x="522" y="330"/>
                  <a:pt x="488" y="398"/>
                </a:cubicBezTo>
                <a:cubicBezTo>
                  <a:pt x="483" y="408"/>
                  <a:pt x="466" y="445"/>
                  <a:pt x="456" y="455"/>
                </a:cubicBezTo>
                <a:cubicBezTo>
                  <a:pt x="446" y="465"/>
                  <a:pt x="433" y="470"/>
                  <a:pt x="423" y="479"/>
                </a:cubicBezTo>
                <a:cubicBezTo>
                  <a:pt x="394" y="504"/>
                  <a:pt x="372" y="539"/>
                  <a:pt x="350" y="568"/>
                </a:cubicBezTo>
                <a:cubicBezTo>
                  <a:pt x="319" y="609"/>
                  <a:pt x="298" y="661"/>
                  <a:pt x="261" y="698"/>
                </a:cubicBezTo>
                <a:cubicBezTo>
                  <a:pt x="249" y="710"/>
                  <a:pt x="233" y="718"/>
                  <a:pt x="220" y="730"/>
                </a:cubicBezTo>
                <a:cubicBezTo>
                  <a:pt x="201" y="788"/>
                  <a:pt x="151" y="801"/>
                  <a:pt x="115" y="844"/>
                </a:cubicBezTo>
                <a:cubicBezTo>
                  <a:pt x="109" y="851"/>
                  <a:pt x="106" y="862"/>
                  <a:pt x="99" y="868"/>
                </a:cubicBezTo>
                <a:cubicBezTo>
                  <a:pt x="84" y="881"/>
                  <a:pt x="50" y="901"/>
                  <a:pt x="50" y="901"/>
                </a:cubicBezTo>
                <a:cubicBezTo>
                  <a:pt x="34" y="926"/>
                  <a:pt x="18" y="938"/>
                  <a:pt x="9" y="966"/>
                </a:cubicBezTo>
                <a:cubicBezTo>
                  <a:pt x="6" y="985"/>
                  <a:pt x="0" y="1003"/>
                  <a:pt x="1" y="1022"/>
                </a:cubicBezTo>
                <a:cubicBezTo>
                  <a:pt x="3" y="1074"/>
                  <a:pt x="6" y="1126"/>
                  <a:pt x="17" y="1177"/>
                </a:cubicBezTo>
                <a:cubicBezTo>
                  <a:pt x="20" y="1192"/>
                  <a:pt x="34" y="1203"/>
                  <a:pt x="42" y="1217"/>
                </a:cubicBezTo>
                <a:cubicBezTo>
                  <a:pt x="77" y="1279"/>
                  <a:pt x="121" y="1320"/>
                  <a:pt x="172" y="1371"/>
                </a:cubicBezTo>
                <a:cubicBezTo>
                  <a:pt x="204" y="1403"/>
                  <a:pt x="242" y="1447"/>
                  <a:pt x="285" y="1461"/>
                </a:cubicBezTo>
                <a:cubicBezTo>
                  <a:pt x="328" y="1475"/>
                  <a:pt x="372" y="1479"/>
                  <a:pt x="415" y="1493"/>
                </a:cubicBezTo>
                <a:cubicBezTo>
                  <a:pt x="528" y="1482"/>
                  <a:pt x="644" y="1479"/>
                  <a:pt x="756" y="1461"/>
                </a:cubicBezTo>
                <a:cubicBezTo>
                  <a:pt x="803" y="1444"/>
                  <a:pt x="847" y="1422"/>
                  <a:pt x="894" y="1404"/>
                </a:cubicBezTo>
                <a:cubicBezTo>
                  <a:pt x="914" y="1388"/>
                  <a:pt x="939" y="1379"/>
                  <a:pt x="959" y="1363"/>
                </a:cubicBezTo>
                <a:cubicBezTo>
                  <a:pt x="978" y="1347"/>
                  <a:pt x="988" y="1322"/>
                  <a:pt x="1007" y="1306"/>
                </a:cubicBezTo>
                <a:cubicBezTo>
                  <a:pt x="1040" y="1277"/>
                  <a:pt x="1070" y="1253"/>
                  <a:pt x="1096" y="1217"/>
                </a:cubicBezTo>
                <a:cubicBezTo>
                  <a:pt x="1107" y="1057"/>
                  <a:pt x="1115" y="899"/>
                  <a:pt x="1121" y="739"/>
                </a:cubicBezTo>
                <a:cubicBezTo>
                  <a:pt x="1112" y="665"/>
                  <a:pt x="1093" y="588"/>
                  <a:pt x="1048" y="528"/>
                </a:cubicBezTo>
                <a:cubicBezTo>
                  <a:pt x="1028" y="468"/>
                  <a:pt x="1000" y="425"/>
                  <a:pt x="967" y="373"/>
                </a:cubicBezTo>
                <a:cubicBezTo>
                  <a:pt x="922" y="303"/>
                  <a:pt x="907" y="249"/>
                  <a:pt x="845" y="187"/>
                </a:cubicBezTo>
                <a:cubicBezTo>
                  <a:pt x="842" y="179"/>
                  <a:pt x="843" y="169"/>
                  <a:pt x="837" y="163"/>
                </a:cubicBezTo>
                <a:cubicBezTo>
                  <a:pt x="831" y="157"/>
                  <a:pt x="820" y="158"/>
                  <a:pt x="813" y="154"/>
                </a:cubicBezTo>
                <a:cubicBezTo>
                  <a:pt x="798" y="145"/>
                  <a:pt x="786" y="132"/>
                  <a:pt x="772" y="122"/>
                </a:cubicBezTo>
                <a:cubicBezTo>
                  <a:pt x="750" y="90"/>
                  <a:pt x="719" y="45"/>
                  <a:pt x="683" y="33"/>
                </a:cubicBezTo>
                <a:cubicBezTo>
                  <a:pt x="652" y="12"/>
                  <a:pt x="665" y="23"/>
                  <a:pt x="642" y="0"/>
                </a:cubicBezTo>
                <a:close/>
              </a:path>
            </a:pathLst>
          </a:custGeom>
          <a:solidFill>
            <a:srgbClr val="FFFF99"/>
          </a:solidFill>
          <a:ln w="9525" cap="flat" cmpd="sng">
            <a:solidFill>
              <a:schemeClr val="tx1"/>
            </a:solidFill>
            <a:prstDash val="solid"/>
            <a:round/>
            <a:headEnd/>
            <a:tailEnd/>
          </a:ln>
        </p:spPr>
        <p:txBody>
          <a:bodyPr wrap="none"/>
          <a:lstStyle/>
          <a:p>
            <a:endParaRPr lang="en-US"/>
          </a:p>
        </p:txBody>
      </p:sp>
      <p:sp>
        <p:nvSpPr>
          <p:cNvPr id="97285" name="Freeform 37">
            <a:extLst>
              <a:ext uri="{FF2B5EF4-FFF2-40B4-BE49-F238E27FC236}">
                <a16:creationId xmlns:a16="http://schemas.microsoft.com/office/drawing/2014/main" id="{2A09DCED-BA4B-6142-B8DE-7456738D9F06}"/>
              </a:ext>
            </a:extLst>
          </p:cNvPr>
          <p:cNvSpPr>
            <a:spLocks/>
          </p:cNvSpPr>
          <p:nvPr/>
        </p:nvSpPr>
        <p:spPr bwMode="auto">
          <a:xfrm>
            <a:off x="1295400" y="3886200"/>
            <a:ext cx="3128963" cy="2560638"/>
          </a:xfrm>
          <a:custGeom>
            <a:avLst/>
            <a:gdLst>
              <a:gd name="T0" fmla="*/ 2147483646 w 1971"/>
              <a:gd name="T1" fmla="*/ 2147483646 h 1613"/>
              <a:gd name="T2" fmla="*/ 2147483646 w 1971"/>
              <a:gd name="T3" fmla="*/ 2147483646 h 1613"/>
              <a:gd name="T4" fmla="*/ 2147483646 w 1971"/>
              <a:gd name="T5" fmla="*/ 2147483646 h 1613"/>
              <a:gd name="T6" fmla="*/ 2147483646 w 1971"/>
              <a:gd name="T7" fmla="*/ 2147483646 h 1613"/>
              <a:gd name="T8" fmla="*/ 2147483646 w 1971"/>
              <a:gd name="T9" fmla="*/ 2147483646 h 1613"/>
              <a:gd name="T10" fmla="*/ 2147483646 w 1971"/>
              <a:gd name="T11" fmla="*/ 2147483646 h 1613"/>
              <a:gd name="T12" fmla="*/ 2147483646 w 1971"/>
              <a:gd name="T13" fmla="*/ 2147483646 h 1613"/>
              <a:gd name="T14" fmla="*/ 2147483646 w 1971"/>
              <a:gd name="T15" fmla="*/ 2147483646 h 1613"/>
              <a:gd name="T16" fmla="*/ 2147483646 w 1971"/>
              <a:gd name="T17" fmla="*/ 2147483646 h 1613"/>
              <a:gd name="T18" fmla="*/ 2147483646 w 1971"/>
              <a:gd name="T19" fmla="*/ 2147483646 h 1613"/>
              <a:gd name="T20" fmla="*/ 2147483646 w 1971"/>
              <a:gd name="T21" fmla="*/ 2147483646 h 1613"/>
              <a:gd name="T22" fmla="*/ 2147483646 w 1971"/>
              <a:gd name="T23" fmla="*/ 2147483646 h 1613"/>
              <a:gd name="T24" fmla="*/ 2147483646 w 1971"/>
              <a:gd name="T25" fmla="*/ 2147483646 h 1613"/>
              <a:gd name="T26" fmla="*/ 2147483646 w 1971"/>
              <a:gd name="T27" fmla="*/ 2147483646 h 1613"/>
              <a:gd name="T28" fmla="*/ 2147483646 w 1971"/>
              <a:gd name="T29" fmla="*/ 2147483646 h 1613"/>
              <a:gd name="T30" fmla="*/ 2147483646 w 1971"/>
              <a:gd name="T31" fmla="*/ 2147483646 h 1613"/>
              <a:gd name="T32" fmla="*/ 2147483646 w 1971"/>
              <a:gd name="T33" fmla="*/ 2147483646 h 1613"/>
              <a:gd name="T34" fmla="*/ 2147483646 w 1971"/>
              <a:gd name="T35" fmla="*/ 2147483646 h 1613"/>
              <a:gd name="T36" fmla="*/ 2147483646 w 1971"/>
              <a:gd name="T37" fmla="*/ 2147483646 h 1613"/>
              <a:gd name="T38" fmla="*/ 2147483646 w 1971"/>
              <a:gd name="T39" fmla="*/ 2147483646 h 1613"/>
              <a:gd name="T40" fmla="*/ 0 w 1971"/>
              <a:gd name="T41" fmla="*/ 2147483646 h 1613"/>
              <a:gd name="T42" fmla="*/ 2147483646 w 1971"/>
              <a:gd name="T43" fmla="*/ 2147483646 h 1613"/>
              <a:gd name="T44" fmla="*/ 2147483646 w 1971"/>
              <a:gd name="T45" fmla="*/ 2147483646 h 1613"/>
              <a:gd name="T46" fmla="*/ 2147483646 w 1971"/>
              <a:gd name="T47" fmla="*/ 2147483646 h 1613"/>
              <a:gd name="T48" fmla="*/ 2147483646 w 1971"/>
              <a:gd name="T49" fmla="*/ 2147483646 h 1613"/>
              <a:gd name="T50" fmla="*/ 2147483646 w 1971"/>
              <a:gd name="T51" fmla="*/ 2147483646 h 1613"/>
              <a:gd name="T52" fmla="*/ 2147483646 w 1971"/>
              <a:gd name="T53" fmla="*/ 2147483646 h 1613"/>
              <a:gd name="T54" fmla="*/ 2147483646 w 1971"/>
              <a:gd name="T55" fmla="*/ 2147483646 h 1613"/>
              <a:gd name="T56" fmla="*/ 2147483646 w 1971"/>
              <a:gd name="T57" fmla="*/ 2147483646 h 1613"/>
              <a:gd name="T58" fmla="*/ 2147483646 w 1971"/>
              <a:gd name="T59" fmla="*/ 2147483646 h 1613"/>
              <a:gd name="T60" fmla="*/ 2147483646 w 1971"/>
              <a:gd name="T61" fmla="*/ 2147483646 h 1613"/>
              <a:gd name="T62" fmla="*/ 2147483646 w 1971"/>
              <a:gd name="T63" fmla="*/ 2147483646 h 1613"/>
              <a:gd name="T64" fmla="*/ 2147483646 w 1971"/>
              <a:gd name="T65" fmla="*/ 2147483646 h 1613"/>
              <a:gd name="T66" fmla="*/ 2147483646 w 1971"/>
              <a:gd name="T67" fmla="*/ 2147483646 h 1613"/>
              <a:gd name="T68" fmla="*/ 2147483646 w 1971"/>
              <a:gd name="T69" fmla="*/ 2147483646 h 1613"/>
              <a:gd name="T70" fmla="*/ 2147483646 w 1971"/>
              <a:gd name="T71" fmla="*/ 2147483646 h 1613"/>
              <a:gd name="T72" fmla="*/ 2147483646 w 1971"/>
              <a:gd name="T73" fmla="*/ 2147483646 h 1613"/>
              <a:gd name="T74" fmla="*/ 2147483646 w 1971"/>
              <a:gd name="T75" fmla="*/ 2147483646 h 1613"/>
              <a:gd name="T76" fmla="*/ 2147483646 w 1971"/>
              <a:gd name="T77" fmla="*/ 2147483646 h 1613"/>
              <a:gd name="T78" fmla="*/ 2147483646 w 1971"/>
              <a:gd name="T79" fmla="*/ 2147483646 h 1613"/>
              <a:gd name="T80" fmla="*/ 2147483646 w 1971"/>
              <a:gd name="T81" fmla="*/ 2147483646 h 1613"/>
              <a:gd name="T82" fmla="*/ 2147483646 w 1971"/>
              <a:gd name="T83" fmla="*/ 2147483646 h 1613"/>
              <a:gd name="T84" fmla="*/ 2147483646 w 1971"/>
              <a:gd name="T85" fmla="*/ 2147483646 h 1613"/>
              <a:gd name="T86" fmla="*/ 2147483646 w 1971"/>
              <a:gd name="T87" fmla="*/ 2147483646 h 1613"/>
              <a:gd name="T88" fmla="*/ 2147483646 w 1971"/>
              <a:gd name="T89" fmla="*/ 2147483646 h 1613"/>
              <a:gd name="T90" fmla="*/ 2147483646 w 1971"/>
              <a:gd name="T91" fmla="*/ 2147483646 h 161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971" h="1613">
                <a:moveTo>
                  <a:pt x="1947" y="71"/>
                </a:moveTo>
                <a:cubicBezTo>
                  <a:pt x="1826" y="47"/>
                  <a:pt x="1753" y="61"/>
                  <a:pt x="1614" y="71"/>
                </a:cubicBezTo>
                <a:cubicBezTo>
                  <a:pt x="1480" y="116"/>
                  <a:pt x="1622" y="71"/>
                  <a:pt x="1249" y="87"/>
                </a:cubicBezTo>
                <a:cubicBezTo>
                  <a:pt x="1195" y="89"/>
                  <a:pt x="1145" y="119"/>
                  <a:pt x="1095" y="136"/>
                </a:cubicBezTo>
                <a:cubicBezTo>
                  <a:pt x="1044" y="187"/>
                  <a:pt x="1097" y="144"/>
                  <a:pt x="982" y="168"/>
                </a:cubicBezTo>
                <a:cubicBezTo>
                  <a:pt x="970" y="170"/>
                  <a:pt x="960" y="180"/>
                  <a:pt x="949" y="185"/>
                </a:cubicBezTo>
                <a:cubicBezTo>
                  <a:pt x="933" y="191"/>
                  <a:pt x="900" y="201"/>
                  <a:pt x="900" y="201"/>
                </a:cubicBezTo>
                <a:cubicBezTo>
                  <a:pt x="880" y="215"/>
                  <a:pt x="850" y="233"/>
                  <a:pt x="835" y="250"/>
                </a:cubicBezTo>
                <a:cubicBezTo>
                  <a:pt x="822" y="264"/>
                  <a:pt x="821" y="291"/>
                  <a:pt x="803" y="298"/>
                </a:cubicBezTo>
                <a:cubicBezTo>
                  <a:pt x="765" y="312"/>
                  <a:pt x="722" y="303"/>
                  <a:pt x="681" y="306"/>
                </a:cubicBezTo>
                <a:cubicBezTo>
                  <a:pt x="654" y="316"/>
                  <a:pt x="627" y="322"/>
                  <a:pt x="600" y="331"/>
                </a:cubicBezTo>
                <a:cubicBezTo>
                  <a:pt x="572" y="350"/>
                  <a:pt x="538" y="358"/>
                  <a:pt x="511" y="379"/>
                </a:cubicBezTo>
                <a:cubicBezTo>
                  <a:pt x="500" y="387"/>
                  <a:pt x="492" y="399"/>
                  <a:pt x="479" y="404"/>
                </a:cubicBezTo>
                <a:cubicBezTo>
                  <a:pt x="456" y="413"/>
                  <a:pt x="430" y="414"/>
                  <a:pt x="406" y="420"/>
                </a:cubicBezTo>
                <a:cubicBezTo>
                  <a:pt x="389" y="424"/>
                  <a:pt x="373" y="431"/>
                  <a:pt x="357" y="436"/>
                </a:cubicBezTo>
                <a:cubicBezTo>
                  <a:pt x="349" y="439"/>
                  <a:pt x="332" y="444"/>
                  <a:pt x="332" y="444"/>
                </a:cubicBezTo>
                <a:cubicBezTo>
                  <a:pt x="262" y="519"/>
                  <a:pt x="376" y="403"/>
                  <a:pt x="292" y="469"/>
                </a:cubicBezTo>
                <a:cubicBezTo>
                  <a:pt x="251" y="501"/>
                  <a:pt x="212" y="550"/>
                  <a:pt x="178" y="590"/>
                </a:cubicBezTo>
                <a:cubicBezTo>
                  <a:pt x="143" y="632"/>
                  <a:pt x="98" y="685"/>
                  <a:pt x="73" y="736"/>
                </a:cubicBezTo>
                <a:cubicBezTo>
                  <a:pt x="54" y="776"/>
                  <a:pt x="66" y="761"/>
                  <a:pt x="40" y="785"/>
                </a:cubicBezTo>
                <a:cubicBezTo>
                  <a:pt x="25" y="831"/>
                  <a:pt x="8" y="867"/>
                  <a:pt x="0" y="915"/>
                </a:cubicBezTo>
                <a:cubicBezTo>
                  <a:pt x="3" y="996"/>
                  <a:pt x="1" y="1077"/>
                  <a:pt x="8" y="1158"/>
                </a:cubicBezTo>
                <a:cubicBezTo>
                  <a:pt x="13" y="1214"/>
                  <a:pt x="61" y="1252"/>
                  <a:pt x="97" y="1288"/>
                </a:cubicBezTo>
                <a:cubicBezTo>
                  <a:pt x="143" y="1334"/>
                  <a:pt x="107" y="1291"/>
                  <a:pt x="162" y="1369"/>
                </a:cubicBezTo>
                <a:cubicBezTo>
                  <a:pt x="179" y="1393"/>
                  <a:pt x="300" y="1455"/>
                  <a:pt x="332" y="1475"/>
                </a:cubicBezTo>
                <a:cubicBezTo>
                  <a:pt x="435" y="1540"/>
                  <a:pt x="310" y="1456"/>
                  <a:pt x="389" y="1499"/>
                </a:cubicBezTo>
                <a:cubicBezTo>
                  <a:pt x="434" y="1524"/>
                  <a:pt x="471" y="1559"/>
                  <a:pt x="519" y="1580"/>
                </a:cubicBezTo>
                <a:cubicBezTo>
                  <a:pt x="532" y="1586"/>
                  <a:pt x="546" y="1592"/>
                  <a:pt x="560" y="1596"/>
                </a:cubicBezTo>
                <a:cubicBezTo>
                  <a:pt x="587" y="1603"/>
                  <a:pt x="641" y="1613"/>
                  <a:pt x="641" y="1613"/>
                </a:cubicBezTo>
                <a:cubicBezTo>
                  <a:pt x="681" y="1610"/>
                  <a:pt x="722" y="1609"/>
                  <a:pt x="762" y="1604"/>
                </a:cubicBezTo>
                <a:cubicBezTo>
                  <a:pt x="784" y="1601"/>
                  <a:pt x="851" y="1565"/>
                  <a:pt x="852" y="1564"/>
                </a:cubicBezTo>
                <a:cubicBezTo>
                  <a:pt x="914" y="1534"/>
                  <a:pt x="982" y="1520"/>
                  <a:pt x="1046" y="1499"/>
                </a:cubicBezTo>
                <a:cubicBezTo>
                  <a:pt x="1078" y="1469"/>
                  <a:pt x="1109" y="1445"/>
                  <a:pt x="1136" y="1410"/>
                </a:cubicBezTo>
                <a:cubicBezTo>
                  <a:pt x="1172" y="1362"/>
                  <a:pt x="1190" y="1305"/>
                  <a:pt x="1225" y="1256"/>
                </a:cubicBezTo>
                <a:cubicBezTo>
                  <a:pt x="1268" y="1196"/>
                  <a:pt x="1312" y="1137"/>
                  <a:pt x="1355" y="1077"/>
                </a:cubicBezTo>
                <a:cubicBezTo>
                  <a:pt x="1380" y="1043"/>
                  <a:pt x="1398" y="1003"/>
                  <a:pt x="1428" y="972"/>
                </a:cubicBezTo>
                <a:cubicBezTo>
                  <a:pt x="1460" y="939"/>
                  <a:pt x="1473" y="901"/>
                  <a:pt x="1501" y="866"/>
                </a:cubicBezTo>
                <a:cubicBezTo>
                  <a:pt x="1513" y="851"/>
                  <a:pt x="1529" y="841"/>
                  <a:pt x="1541" y="826"/>
                </a:cubicBezTo>
                <a:cubicBezTo>
                  <a:pt x="1567" y="794"/>
                  <a:pt x="1614" y="728"/>
                  <a:pt x="1614" y="728"/>
                </a:cubicBezTo>
                <a:cubicBezTo>
                  <a:pt x="1636" y="641"/>
                  <a:pt x="1665" y="518"/>
                  <a:pt x="1728" y="452"/>
                </a:cubicBezTo>
                <a:cubicBezTo>
                  <a:pt x="1743" y="407"/>
                  <a:pt x="1768" y="356"/>
                  <a:pt x="1801" y="323"/>
                </a:cubicBezTo>
                <a:cubicBezTo>
                  <a:pt x="1813" y="273"/>
                  <a:pt x="1852" y="250"/>
                  <a:pt x="1882" y="209"/>
                </a:cubicBezTo>
                <a:cubicBezTo>
                  <a:pt x="1890" y="178"/>
                  <a:pt x="1893" y="150"/>
                  <a:pt x="1923" y="136"/>
                </a:cubicBezTo>
                <a:cubicBezTo>
                  <a:pt x="1915" y="139"/>
                  <a:pt x="1902" y="152"/>
                  <a:pt x="1898" y="144"/>
                </a:cubicBezTo>
                <a:cubicBezTo>
                  <a:pt x="1893" y="136"/>
                  <a:pt x="1910" y="129"/>
                  <a:pt x="1914" y="120"/>
                </a:cubicBezTo>
                <a:cubicBezTo>
                  <a:pt x="1923" y="103"/>
                  <a:pt x="1971" y="0"/>
                  <a:pt x="1947" y="71"/>
                </a:cubicBezTo>
                <a:close/>
              </a:path>
            </a:pathLst>
          </a:custGeom>
          <a:solidFill>
            <a:srgbClr val="FFFF99"/>
          </a:solidFill>
          <a:ln w="9525" cap="flat" cmpd="sng">
            <a:solidFill>
              <a:schemeClr val="tx1"/>
            </a:solidFill>
            <a:prstDash val="solid"/>
            <a:round/>
            <a:headEnd/>
            <a:tailEnd/>
          </a:ln>
        </p:spPr>
        <p:txBody>
          <a:bodyPr wrap="none"/>
          <a:lstStyle/>
          <a:p>
            <a:endParaRPr lang="en-US"/>
          </a:p>
        </p:txBody>
      </p:sp>
      <p:graphicFrame>
        <p:nvGraphicFramePr>
          <p:cNvPr id="97286" name="Object 38">
            <a:extLst>
              <a:ext uri="{FF2B5EF4-FFF2-40B4-BE49-F238E27FC236}">
                <a16:creationId xmlns:a16="http://schemas.microsoft.com/office/drawing/2014/main" id="{E21A41AB-FE14-0C43-9478-4BAEE222988B}"/>
              </a:ext>
            </a:extLst>
          </p:cNvPr>
          <p:cNvGraphicFramePr>
            <a:graphicFrameLocks noChangeAspect="1"/>
          </p:cNvGraphicFramePr>
          <p:nvPr/>
        </p:nvGraphicFramePr>
        <p:xfrm>
          <a:off x="1995488" y="5564188"/>
          <a:ext cx="415925" cy="339725"/>
        </p:xfrm>
        <a:graphic>
          <a:graphicData uri="http://schemas.openxmlformats.org/presentationml/2006/ole">
            <mc:AlternateContent xmlns:mc="http://schemas.openxmlformats.org/markup-compatibility/2006">
              <mc:Choice xmlns:v="urn:schemas-microsoft-com:vml" Requires="v">
                <p:oleObj spid="_x0000_s19511" name="Clip" r:id="rId4" imgW="1308100" imgH="1079500" progId="">
                  <p:embed/>
                </p:oleObj>
              </mc:Choice>
              <mc:Fallback>
                <p:oleObj name="Clip" r:id="rId4" imgW="1308100" imgH="1079500" progId="">
                  <p:embed/>
                  <p:pic>
                    <p:nvPicPr>
                      <p:cNvPr id="97286" name="Object 38">
                        <a:extLst>
                          <a:ext uri="{FF2B5EF4-FFF2-40B4-BE49-F238E27FC236}">
                            <a16:creationId xmlns:a16="http://schemas.microsoft.com/office/drawing/2014/main" id="{E21A41AB-FE14-0C43-9478-4BAEE22298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5488" y="5564188"/>
                        <a:ext cx="4159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87" name="Object 39">
            <a:extLst>
              <a:ext uri="{FF2B5EF4-FFF2-40B4-BE49-F238E27FC236}">
                <a16:creationId xmlns:a16="http://schemas.microsoft.com/office/drawing/2014/main" id="{EE5CB602-745A-4F4D-B695-308CA3F9F944}"/>
              </a:ext>
            </a:extLst>
          </p:cNvPr>
          <p:cNvGraphicFramePr>
            <a:graphicFrameLocks noChangeAspect="1"/>
          </p:cNvGraphicFramePr>
          <p:nvPr/>
        </p:nvGraphicFramePr>
        <p:xfrm>
          <a:off x="4700588" y="5576888"/>
          <a:ext cx="417512" cy="339725"/>
        </p:xfrm>
        <a:graphic>
          <a:graphicData uri="http://schemas.openxmlformats.org/presentationml/2006/ole">
            <mc:AlternateContent xmlns:mc="http://schemas.openxmlformats.org/markup-compatibility/2006">
              <mc:Choice xmlns:v="urn:schemas-microsoft-com:vml" Requires="v">
                <p:oleObj spid="_x0000_s19512" name="Clip" r:id="rId6" imgW="1308100" imgH="1079500" progId="">
                  <p:embed/>
                </p:oleObj>
              </mc:Choice>
              <mc:Fallback>
                <p:oleObj name="Clip" r:id="rId6" imgW="1308100" imgH="1079500" progId="">
                  <p:embed/>
                  <p:pic>
                    <p:nvPicPr>
                      <p:cNvPr id="97287" name="Object 39">
                        <a:extLst>
                          <a:ext uri="{FF2B5EF4-FFF2-40B4-BE49-F238E27FC236}">
                            <a16:creationId xmlns:a16="http://schemas.microsoft.com/office/drawing/2014/main" id="{EE5CB602-745A-4F4D-B695-308CA3F9F94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00588" y="5576888"/>
                        <a:ext cx="4175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88" name="Object 40">
            <a:extLst>
              <a:ext uri="{FF2B5EF4-FFF2-40B4-BE49-F238E27FC236}">
                <a16:creationId xmlns:a16="http://schemas.microsoft.com/office/drawing/2014/main" id="{094B8110-8B9A-2241-A795-E32D697485B4}"/>
              </a:ext>
            </a:extLst>
          </p:cNvPr>
          <p:cNvGraphicFramePr>
            <a:graphicFrameLocks noChangeAspect="1"/>
          </p:cNvGraphicFramePr>
          <p:nvPr/>
        </p:nvGraphicFramePr>
        <p:xfrm>
          <a:off x="5513388" y="5530850"/>
          <a:ext cx="417512" cy="339725"/>
        </p:xfrm>
        <a:graphic>
          <a:graphicData uri="http://schemas.openxmlformats.org/presentationml/2006/ole">
            <mc:AlternateContent xmlns:mc="http://schemas.openxmlformats.org/markup-compatibility/2006">
              <mc:Choice xmlns:v="urn:schemas-microsoft-com:vml" Requires="v">
                <p:oleObj spid="_x0000_s19513" name="Clip" r:id="rId8" imgW="1308100" imgH="1079500" progId="">
                  <p:embed/>
                </p:oleObj>
              </mc:Choice>
              <mc:Fallback>
                <p:oleObj name="Clip" r:id="rId8" imgW="1308100" imgH="1079500" progId="">
                  <p:embed/>
                  <p:pic>
                    <p:nvPicPr>
                      <p:cNvPr id="97288" name="Object 40">
                        <a:extLst>
                          <a:ext uri="{FF2B5EF4-FFF2-40B4-BE49-F238E27FC236}">
                            <a16:creationId xmlns:a16="http://schemas.microsoft.com/office/drawing/2014/main" id="{094B8110-8B9A-2241-A795-E32D697485B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13388" y="5530850"/>
                        <a:ext cx="4175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89" name="Object 41">
            <a:extLst>
              <a:ext uri="{FF2B5EF4-FFF2-40B4-BE49-F238E27FC236}">
                <a16:creationId xmlns:a16="http://schemas.microsoft.com/office/drawing/2014/main" id="{35484716-9F38-8048-8089-7AF08887E2ED}"/>
              </a:ext>
            </a:extLst>
          </p:cNvPr>
          <p:cNvGraphicFramePr>
            <a:graphicFrameLocks noChangeAspect="1"/>
          </p:cNvGraphicFramePr>
          <p:nvPr/>
        </p:nvGraphicFramePr>
        <p:xfrm>
          <a:off x="2654300" y="5589588"/>
          <a:ext cx="417513" cy="339725"/>
        </p:xfrm>
        <a:graphic>
          <a:graphicData uri="http://schemas.openxmlformats.org/presentationml/2006/ole">
            <mc:AlternateContent xmlns:mc="http://schemas.openxmlformats.org/markup-compatibility/2006">
              <mc:Choice xmlns:v="urn:schemas-microsoft-com:vml" Requires="v">
                <p:oleObj spid="_x0000_s19514" name="Clip" r:id="rId10" imgW="1308100" imgH="1079500" progId="">
                  <p:embed/>
                </p:oleObj>
              </mc:Choice>
              <mc:Fallback>
                <p:oleObj name="Clip" r:id="rId10" imgW="1308100" imgH="1079500" progId="">
                  <p:embed/>
                  <p:pic>
                    <p:nvPicPr>
                      <p:cNvPr id="97289" name="Object 41">
                        <a:extLst>
                          <a:ext uri="{FF2B5EF4-FFF2-40B4-BE49-F238E27FC236}">
                            <a16:creationId xmlns:a16="http://schemas.microsoft.com/office/drawing/2014/main" id="{35484716-9F38-8048-8089-7AF08887E2E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54300" y="5589588"/>
                        <a:ext cx="4175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7290" name="Rectangle 42">
            <a:extLst>
              <a:ext uri="{FF2B5EF4-FFF2-40B4-BE49-F238E27FC236}">
                <a16:creationId xmlns:a16="http://schemas.microsoft.com/office/drawing/2014/main" id="{0263E4AB-E76E-6B43-A1FD-7FE8600331D1}"/>
              </a:ext>
            </a:extLst>
          </p:cNvPr>
          <p:cNvSpPr>
            <a:spLocks noChangeArrowheads="1"/>
          </p:cNvSpPr>
          <p:nvPr/>
        </p:nvSpPr>
        <p:spPr bwMode="auto">
          <a:xfrm>
            <a:off x="6118225" y="5272088"/>
            <a:ext cx="288925" cy="68262"/>
          </a:xfrm>
          <a:prstGeom prst="rect">
            <a:avLst/>
          </a:prstGeom>
          <a:solidFill>
            <a:srgbClr val="CC99FF"/>
          </a:solidFill>
          <a:ln w="9525">
            <a:miter lim="800000"/>
            <a:headEnd/>
            <a:tailEnd/>
          </a:ln>
          <a:scene3d>
            <a:camera prst="legacyObliqueTopRight"/>
            <a:lightRig rig="legacyFlat3" dir="l"/>
          </a:scene3d>
          <a:sp3d extrusionH="430200" prstMaterial="legacyMatte">
            <a:bevelT w="13500" h="13500" prst="angle"/>
            <a:bevelB w="13500" h="13500" prst="angle"/>
            <a:extrusionClr>
              <a:srgbClr val="CC99FF"/>
            </a:extrusionClr>
            <a:contourClr>
              <a:srgbClr val="CC99FF"/>
            </a:contourClr>
          </a:sp3d>
        </p:spPr>
        <p:txBody>
          <a:bodyPr wrap="none" anchor="ctr">
            <a:flatTx/>
          </a:bodyPr>
          <a:lstStyle>
            <a:lvl1pPr>
              <a:spcBef>
                <a:spcPct val="20000"/>
              </a:spcBef>
              <a:buClr>
                <a:srgbClr val="77ADFF"/>
              </a:buClr>
              <a:buFont typeface="Courier New" panose="02070309020205020404" pitchFamily="49" charset="0"/>
              <a:buChar char="o"/>
              <a:defRPr kumimoji="1"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77ADFF"/>
              </a:buClr>
              <a:buFont typeface="Courier New" panose="02070309020205020404" pitchFamily="49" charset="0"/>
              <a:buChar char="o"/>
              <a:defRPr kumimoji="1"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rgbClr val="77ADFF"/>
              </a:buClr>
              <a:buFont typeface="Courier New" panose="02070309020205020404" pitchFamily="49" charset="0"/>
              <a:buChar char="o"/>
              <a:defRPr kumimoji="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rgbClr val="77ADFF"/>
              </a:buClr>
              <a:buFont typeface="Courier New" panose="02070309020205020404" pitchFamily="49" charset="0"/>
              <a:buChar char="o"/>
              <a:defRPr kumimoji="1"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kumimoji="0" lang="en-US" altLang="en-US" sz="1800"/>
          </a:p>
        </p:txBody>
      </p:sp>
      <p:graphicFrame>
        <p:nvGraphicFramePr>
          <p:cNvPr id="97291" name="Object 43">
            <a:extLst>
              <a:ext uri="{FF2B5EF4-FFF2-40B4-BE49-F238E27FC236}">
                <a16:creationId xmlns:a16="http://schemas.microsoft.com/office/drawing/2014/main" id="{3D770E40-4FBF-A143-BA11-33A3DBFA3854}"/>
              </a:ext>
            </a:extLst>
          </p:cNvPr>
          <p:cNvGraphicFramePr>
            <a:graphicFrameLocks noChangeAspect="1"/>
          </p:cNvGraphicFramePr>
          <p:nvPr/>
        </p:nvGraphicFramePr>
        <p:xfrm>
          <a:off x="3595688" y="5424488"/>
          <a:ext cx="417512" cy="339725"/>
        </p:xfrm>
        <a:graphic>
          <a:graphicData uri="http://schemas.openxmlformats.org/presentationml/2006/ole">
            <mc:AlternateContent xmlns:mc="http://schemas.openxmlformats.org/markup-compatibility/2006">
              <mc:Choice xmlns:v="urn:schemas-microsoft-com:vml" Requires="v">
                <p:oleObj spid="_x0000_s19515" name="Clip" r:id="rId12" imgW="1308100" imgH="1079500" progId="">
                  <p:embed/>
                </p:oleObj>
              </mc:Choice>
              <mc:Fallback>
                <p:oleObj name="Clip" r:id="rId12" imgW="1308100" imgH="1079500" progId="">
                  <p:embed/>
                  <p:pic>
                    <p:nvPicPr>
                      <p:cNvPr id="97291" name="Object 43">
                        <a:extLst>
                          <a:ext uri="{FF2B5EF4-FFF2-40B4-BE49-F238E27FC236}">
                            <a16:creationId xmlns:a16="http://schemas.microsoft.com/office/drawing/2014/main" id="{3D770E40-4FBF-A143-BA11-33A3DBFA385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95688" y="5424488"/>
                        <a:ext cx="4175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92" name="Object 44">
            <a:extLst>
              <a:ext uri="{FF2B5EF4-FFF2-40B4-BE49-F238E27FC236}">
                <a16:creationId xmlns:a16="http://schemas.microsoft.com/office/drawing/2014/main" id="{ED550AD9-96F1-F44D-B2AD-FABF180BC503}"/>
              </a:ext>
            </a:extLst>
          </p:cNvPr>
          <p:cNvGraphicFramePr>
            <a:graphicFrameLocks noChangeAspect="1"/>
          </p:cNvGraphicFramePr>
          <p:nvPr/>
        </p:nvGraphicFramePr>
        <p:xfrm>
          <a:off x="4033838" y="5902325"/>
          <a:ext cx="417512" cy="339725"/>
        </p:xfrm>
        <a:graphic>
          <a:graphicData uri="http://schemas.openxmlformats.org/presentationml/2006/ole">
            <mc:AlternateContent xmlns:mc="http://schemas.openxmlformats.org/markup-compatibility/2006">
              <mc:Choice xmlns:v="urn:schemas-microsoft-com:vml" Requires="v">
                <p:oleObj spid="_x0000_s19516" name="Clip" r:id="rId14" imgW="1308100" imgH="1079500" progId="">
                  <p:embed/>
                </p:oleObj>
              </mc:Choice>
              <mc:Fallback>
                <p:oleObj name="Clip" r:id="rId14" imgW="1308100" imgH="1079500" progId="">
                  <p:embed/>
                  <p:pic>
                    <p:nvPicPr>
                      <p:cNvPr id="97292" name="Object 44">
                        <a:extLst>
                          <a:ext uri="{FF2B5EF4-FFF2-40B4-BE49-F238E27FC236}">
                            <a16:creationId xmlns:a16="http://schemas.microsoft.com/office/drawing/2014/main" id="{ED550AD9-96F1-F44D-B2AD-FABF180BC50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33838" y="5902325"/>
                        <a:ext cx="4175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93" name="Object 45">
            <a:extLst>
              <a:ext uri="{FF2B5EF4-FFF2-40B4-BE49-F238E27FC236}">
                <a16:creationId xmlns:a16="http://schemas.microsoft.com/office/drawing/2014/main" id="{E0806EA8-CC21-B34D-9CE1-1F5BF61E687E}"/>
              </a:ext>
            </a:extLst>
          </p:cNvPr>
          <p:cNvGraphicFramePr>
            <a:graphicFrameLocks noChangeAspect="1"/>
          </p:cNvGraphicFramePr>
          <p:nvPr/>
        </p:nvGraphicFramePr>
        <p:xfrm>
          <a:off x="6973888" y="5392738"/>
          <a:ext cx="417512" cy="339725"/>
        </p:xfrm>
        <a:graphic>
          <a:graphicData uri="http://schemas.openxmlformats.org/presentationml/2006/ole">
            <mc:AlternateContent xmlns:mc="http://schemas.openxmlformats.org/markup-compatibility/2006">
              <mc:Choice xmlns:v="urn:schemas-microsoft-com:vml" Requires="v">
                <p:oleObj spid="_x0000_s19517" name="Clip" r:id="rId16" imgW="1308100" imgH="1079500" progId="">
                  <p:embed/>
                </p:oleObj>
              </mc:Choice>
              <mc:Fallback>
                <p:oleObj name="Clip" r:id="rId16" imgW="1308100" imgH="1079500" progId="">
                  <p:embed/>
                  <p:pic>
                    <p:nvPicPr>
                      <p:cNvPr id="97293" name="Object 45">
                        <a:extLst>
                          <a:ext uri="{FF2B5EF4-FFF2-40B4-BE49-F238E27FC236}">
                            <a16:creationId xmlns:a16="http://schemas.microsoft.com/office/drawing/2014/main" id="{E0806EA8-CC21-B34D-9CE1-1F5BF61E687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973888" y="5392738"/>
                        <a:ext cx="4175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94" name="Object 46">
            <a:extLst>
              <a:ext uri="{FF2B5EF4-FFF2-40B4-BE49-F238E27FC236}">
                <a16:creationId xmlns:a16="http://schemas.microsoft.com/office/drawing/2014/main" id="{F5596731-134E-EA45-A264-0966D2BE5C20}"/>
              </a:ext>
            </a:extLst>
          </p:cNvPr>
          <p:cNvGraphicFramePr>
            <a:graphicFrameLocks noChangeAspect="1"/>
          </p:cNvGraphicFramePr>
          <p:nvPr/>
        </p:nvGraphicFramePr>
        <p:xfrm>
          <a:off x="6219825" y="5762625"/>
          <a:ext cx="417513" cy="339725"/>
        </p:xfrm>
        <a:graphic>
          <a:graphicData uri="http://schemas.openxmlformats.org/presentationml/2006/ole">
            <mc:AlternateContent xmlns:mc="http://schemas.openxmlformats.org/markup-compatibility/2006">
              <mc:Choice xmlns:v="urn:schemas-microsoft-com:vml" Requires="v">
                <p:oleObj spid="_x0000_s19518" name="Clip" r:id="rId18" imgW="1308100" imgH="1079500" progId="">
                  <p:embed/>
                </p:oleObj>
              </mc:Choice>
              <mc:Fallback>
                <p:oleObj name="Clip" r:id="rId18" imgW="1308100" imgH="1079500" progId="">
                  <p:embed/>
                  <p:pic>
                    <p:nvPicPr>
                      <p:cNvPr id="97294" name="Object 46">
                        <a:extLst>
                          <a:ext uri="{FF2B5EF4-FFF2-40B4-BE49-F238E27FC236}">
                            <a16:creationId xmlns:a16="http://schemas.microsoft.com/office/drawing/2014/main" id="{F5596731-134E-EA45-A264-0966D2BE5C20}"/>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219825" y="5762625"/>
                        <a:ext cx="4175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95" name="Object 47">
            <a:extLst>
              <a:ext uri="{FF2B5EF4-FFF2-40B4-BE49-F238E27FC236}">
                <a16:creationId xmlns:a16="http://schemas.microsoft.com/office/drawing/2014/main" id="{F980E484-4849-CB43-A6FB-96E22259BB5A}"/>
              </a:ext>
            </a:extLst>
          </p:cNvPr>
          <p:cNvGraphicFramePr>
            <a:graphicFrameLocks noChangeAspect="1"/>
          </p:cNvGraphicFramePr>
          <p:nvPr/>
        </p:nvGraphicFramePr>
        <p:xfrm>
          <a:off x="1555750" y="5084763"/>
          <a:ext cx="417513" cy="339725"/>
        </p:xfrm>
        <a:graphic>
          <a:graphicData uri="http://schemas.openxmlformats.org/presentationml/2006/ole">
            <mc:AlternateContent xmlns:mc="http://schemas.openxmlformats.org/markup-compatibility/2006">
              <mc:Choice xmlns:v="urn:schemas-microsoft-com:vml" Requires="v">
                <p:oleObj spid="_x0000_s19519" name="Clip" r:id="rId20" imgW="1308100" imgH="1079500" progId="">
                  <p:embed/>
                </p:oleObj>
              </mc:Choice>
              <mc:Fallback>
                <p:oleObj name="Clip" r:id="rId20" imgW="1308100" imgH="1079500" progId="">
                  <p:embed/>
                  <p:pic>
                    <p:nvPicPr>
                      <p:cNvPr id="97295" name="Object 47">
                        <a:extLst>
                          <a:ext uri="{FF2B5EF4-FFF2-40B4-BE49-F238E27FC236}">
                            <a16:creationId xmlns:a16="http://schemas.microsoft.com/office/drawing/2014/main" id="{F980E484-4849-CB43-A6FB-96E22259BB5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555750" y="5084763"/>
                        <a:ext cx="4175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7296" name="Line 48">
            <a:extLst>
              <a:ext uri="{FF2B5EF4-FFF2-40B4-BE49-F238E27FC236}">
                <a16:creationId xmlns:a16="http://schemas.microsoft.com/office/drawing/2014/main" id="{0D4D1480-78DF-9C4D-9ED5-820DDC2C6915}"/>
              </a:ext>
            </a:extLst>
          </p:cNvPr>
          <p:cNvSpPr>
            <a:spLocks noChangeShapeType="1"/>
          </p:cNvSpPr>
          <p:nvPr/>
        </p:nvSpPr>
        <p:spPr bwMode="auto">
          <a:xfrm flipH="1" flipV="1">
            <a:off x="1905000" y="5257800"/>
            <a:ext cx="533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7297" name="Line 49">
            <a:extLst>
              <a:ext uri="{FF2B5EF4-FFF2-40B4-BE49-F238E27FC236}">
                <a16:creationId xmlns:a16="http://schemas.microsoft.com/office/drawing/2014/main" id="{CFFE994E-44A0-7D45-AEA8-17A229111C22}"/>
              </a:ext>
            </a:extLst>
          </p:cNvPr>
          <p:cNvSpPr>
            <a:spLocks noChangeShapeType="1"/>
          </p:cNvSpPr>
          <p:nvPr/>
        </p:nvSpPr>
        <p:spPr bwMode="auto">
          <a:xfrm flipH="1">
            <a:off x="2319338" y="5410200"/>
            <a:ext cx="42862" cy="200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7298" name="Line 50">
            <a:extLst>
              <a:ext uri="{FF2B5EF4-FFF2-40B4-BE49-F238E27FC236}">
                <a16:creationId xmlns:a16="http://schemas.microsoft.com/office/drawing/2014/main" id="{B9D7EA40-F2C3-0A49-9D0C-994EF47FDEEB}"/>
              </a:ext>
            </a:extLst>
          </p:cNvPr>
          <p:cNvSpPr>
            <a:spLocks noChangeShapeType="1"/>
          </p:cNvSpPr>
          <p:nvPr/>
        </p:nvSpPr>
        <p:spPr bwMode="auto">
          <a:xfrm>
            <a:off x="2590800" y="5257800"/>
            <a:ext cx="220663" cy="361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7299" name="Line 51">
            <a:extLst>
              <a:ext uri="{FF2B5EF4-FFF2-40B4-BE49-F238E27FC236}">
                <a16:creationId xmlns:a16="http://schemas.microsoft.com/office/drawing/2014/main" id="{650CC2BE-D4DC-6F47-A1D5-60F887E86EE5}"/>
              </a:ext>
            </a:extLst>
          </p:cNvPr>
          <p:cNvSpPr>
            <a:spLocks noChangeShapeType="1"/>
          </p:cNvSpPr>
          <p:nvPr/>
        </p:nvSpPr>
        <p:spPr bwMode="auto">
          <a:xfrm flipH="1">
            <a:off x="3984625" y="5486400"/>
            <a:ext cx="587375" cy="15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7300" name="Line 52">
            <a:extLst>
              <a:ext uri="{FF2B5EF4-FFF2-40B4-BE49-F238E27FC236}">
                <a16:creationId xmlns:a16="http://schemas.microsoft.com/office/drawing/2014/main" id="{209AB5D3-8A47-D349-8586-EFDEAC7CF1D1}"/>
              </a:ext>
            </a:extLst>
          </p:cNvPr>
          <p:cNvSpPr>
            <a:spLocks noChangeShapeType="1"/>
          </p:cNvSpPr>
          <p:nvPr/>
        </p:nvSpPr>
        <p:spPr bwMode="auto">
          <a:xfrm flipH="1">
            <a:off x="4446588" y="5867400"/>
            <a:ext cx="125412" cy="53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7301" name="Line 53">
            <a:extLst>
              <a:ext uri="{FF2B5EF4-FFF2-40B4-BE49-F238E27FC236}">
                <a16:creationId xmlns:a16="http://schemas.microsoft.com/office/drawing/2014/main" id="{E50E9E19-214E-B54D-B7E4-1F5804E3B57D}"/>
              </a:ext>
            </a:extLst>
          </p:cNvPr>
          <p:cNvSpPr>
            <a:spLocks noChangeShapeType="1"/>
          </p:cNvSpPr>
          <p:nvPr/>
        </p:nvSpPr>
        <p:spPr bwMode="auto">
          <a:xfrm flipV="1">
            <a:off x="4572000" y="5619750"/>
            <a:ext cx="230188" cy="19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7302" name="Line 54">
            <a:extLst>
              <a:ext uri="{FF2B5EF4-FFF2-40B4-BE49-F238E27FC236}">
                <a16:creationId xmlns:a16="http://schemas.microsoft.com/office/drawing/2014/main" id="{8BA95FAA-2BA3-194A-837C-2CD69D1A8DDF}"/>
              </a:ext>
            </a:extLst>
          </p:cNvPr>
          <p:cNvSpPr>
            <a:spLocks noChangeShapeType="1"/>
          </p:cNvSpPr>
          <p:nvPr/>
        </p:nvSpPr>
        <p:spPr bwMode="auto">
          <a:xfrm flipH="1">
            <a:off x="5881688" y="5324475"/>
            <a:ext cx="428625" cy="244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7303" name="Line 55">
            <a:extLst>
              <a:ext uri="{FF2B5EF4-FFF2-40B4-BE49-F238E27FC236}">
                <a16:creationId xmlns:a16="http://schemas.microsoft.com/office/drawing/2014/main" id="{C40E8D85-0D9A-7641-AC27-48B4A5146521}"/>
              </a:ext>
            </a:extLst>
          </p:cNvPr>
          <p:cNvSpPr>
            <a:spLocks noChangeShapeType="1"/>
          </p:cNvSpPr>
          <p:nvPr/>
        </p:nvSpPr>
        <p:spPr bwMode="auto">
          <a:xfrm flipH="1">
            <a:off x="6384925" y="5295900"/>
            <a:ext cx="9525" cy="469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7304" name="Line 56">
            <a:extLst>
              <a:ext uri="{FF2B5EF4-FFF2-40B4-BE49-F238E27FC236}">
                <a16:creationId xmlns:a16="http://schemas.microsoft.com/office/drawing/2014/main" id="{9DF3BFED-5532-8F41-8C26-4828F8651AA3}"/>
              </a:ext>
            </a:extLst>
          </p:cNvPr>
          <p:cNvSpPr>
            <a:spLocks noChangeShapeType="1"/>
          </p:cNvSpPr>
          <p:nvPr/>
        </p:nvSpPr>
        <p:spPr bwMode="auto">
          <a:xfrm>
            <a:off x="6508750" y="5218113"/>
            <a:ext cx="514350" cy="244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97305" name="Group 57">
            <a:extLst>
              <a:ext uri="{FF2B5EF4-FFF2-40B4-BE49-F238E27FC236}">
                <a16:creationId xmlns:a16="http://schemas.microsoft.com/office/drawing/2014/main" id="{6A92EB8A-D0A2-1C48-866F-279446139EB3}"/>
              </a:ext>
            </a:extLst>
          </p:cNvPr>
          <p:cNvGrpSpPr>
            <a:grpSpLocks/>
          </p:cNvGrpSpPr>
          <p:nvPr/>
        </p:nvGrpSpPr>
        <p:grpSpPr bwMode="auto">
          <a:xfrm>
            <a:off x="4335463" y="3781425"/>
            <a:ext cx="371475" cy="252413"/>
            <a:chOff x="620" y="1640"/>
            <a:chExt cx="288" cy="209"/>
          </a:xfrm>
        </p:grpSpPr>
        <p:sp>
          <p:nvSpPr>
            <p:cNvPr id="97315" name="Line 58">
              <a:extLst>
                <a:ext uri="{FF2B5EF4-FFF2-40B4-BE49-F238E27FC236}">
                  <a16:creationId xmlns:a16="http://schemas.microsoft.com/office/drawing/2014/main" id="{25461897-D76F-4946-9831-C3646CD6229E}"/>
                </a:ext>
              </a:extLst>
            </p:cNvPr>
            <p:cNvSpPr>
              <a:spLocks noChangeShapeType="1"/>
            </p:cNvSpPr>
            <p:nvPr/>
          </p:nvSpPr>
          <p:spPr bwMode="auto">
            <a:xfrm>
              <a:off x="908" y="164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7316" name="Rectangle 59">
              <a:extLst>
                <a:ext uri="{FF2B5EF4-FFF2-40B4-BE49-F238E27FC236}">
                  <a16:creationId xmlns:a16="http://schemas.microsoft.com/office/drawing/2014/main" id="{38218202-8925-4B4C-97E0-2272A5545A50}"/>
                </a:ext>
              </a:extLst>
            </p:cNvPr>
            <p:cNvSpPr>
              <a:spLocks noChangeArrowheads="1"/>
            </p:cNvSpPr>
            <p:nvPr/>
          </p:nvSpPr>
          <p:spPr bwMode="auto">
            <a:xfrm>
              <a:off x="620" y="1784"/>
              <a:ext cx="267" cy="65"/>
            </a:xfrm>
            <a:prstGeom prst="rect">
              <a:avLst/>
            </a:prstGeom>
            <a:solidFill>
              <a:srgbClr val="99CCFF"/>
            </a:solidFill>
            <a:ln w="9525">
              <a:miter lim="800000"/>
              <a:headEnd/>
              <a:tailEnd/>
            </a:ln>
            <a:scene3d>
              <a:camera prst="legacyObliqueTopRight"/>
              <a:lightRig rig="legacyFlat3" dir="l"/>
            </a:scene3d>
            <a:sp3d extrusionH="430200" prstMaterial="legacyMatte">
              <a:bevelT w="13500" h="13500" prst="angle"/>
              <a:bevelB w="13500" h="13500" prst="angle"/>
              <a:extrusionClr>
                <a:srgbClr val="99CCFF"/>
              </a:extrusionClr>
              <a:contourClr>
                <a:srgbClr val="99CCFF"/>
              </a:contourClr>
            </a:sp3d>
          </p:spPr>
          <p:txBody>
            <a:bodyPr wrap="none" anchor="ctr">
              <a:flatTx/>
            </a:bodyPr>
            <a:lstStyle>
              <a:lvl1pPr>
                <a:spcBef>
                  <a:spcPct val="20000"/>
                </a:spcBef>
                <a:buClr>
                  <a:srgbClr val="77ADFF"/>
                </a:buClr>
                <a:buFont typeface="Courier New" panose="02070309020205020404" pitchFamily="49" charset="0"/>
                <a:buChar char="o"/>
                <a:defRPr kumimoji="1"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77ADFF"/>
                </a:buClr>
                <a:buFont typeface="Courier New" panose="02070309020205020404" pitchFamily="49" charset="0"/>
                <a:buChar char="o"/>
                <a:defRPr kumimoji="1"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rgbClr val="77ADFF"/>
                </a:buClr>
                <a:buFont typeface="Courier New" panose="02070309020205020404" pitchFamily="49" charset="0"/>
                <a:buChar char="o"/>
                <a:defRPr kumimoji="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rgbClr val="77ADFF"/>
                </a:buClr>
                <a:buFont typeface="Courier New" panose="02070309020205020404" pitchFamily="49" charset="0"/>
                <a:buChar char="o"/>
                <a:defRPr kumimoji="1"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kumimoji="0" lang="en-US" altLang="en-US" sz="1800"/>
            </a:p>
          </p:txBody>
        </p:sp>
        <p:grpSp>
          <p:nvGrpSpPr>
            <p:cNvPr id="97317" name="Group 60">
              <a:extLst>
                <a:ext uri="{FF2B5EF4-FFF2-40B4-BE49-F238E27FC236}">
                  <a16:creationId xmlns:a16="http://schemas.microsoft.com/office/drawing/2014/main" id="{E458E763-32F0-D240-8743-347E117F9FE5}"/>
                </a:ext>
              </a:extLst>
            </p:cNvPr>
            <p:cNvGrpSpPr>
              <a:grpSpLocks/>
            </p:cNvGrpSpPr>
            <p:nvPr/>
          </p:nvGrpSpPr>
          <p:grpSpPr bwMode="auto">
            <a:xfrm>
              <a:off x="764" y="1688"/>
              <a:ext cx="109" cy="91"/>
              <a:chOff x="576" y="3456"/>
              <a:chExt cx="288" cy="240"/>
            </a:xfrm>
          </p:grpSpPr>
          <p:sp>
            <p:nvSpPr>
              <p:cNvPr id="97318" name="Line 61">
                <a:extLst>
                  <a:ext uri="{FF2B5EF4-FFF2-40B4-BE49-F238E27FC236}">
                    <a16:creationId xmlns:a16="http://schemas.microsoft.com/office/drawing/2014/main" id="{C4D64F2F-9129-C24F-BA15-AD87DDBA52BE}"/>
                  </a:ext>
                </a:extLst>
              </p:cNvPr>
              <p:cNvSpPr>
                <a:spLocks noChangeShapeType="1"/>
              </p:cNvSpPr>
              <p:nvPr/>
            </p:nvSpPr>
            <p:spPr bwMode="auto">
              <a:xfrm>
                <a:off x="624" y="3456"/>
                <a:ext cx="192" cy="2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7319" name="Line 62">
                <a:extLst>
                  <a:ext uri="{FF2B5EF4-FFF2-40B4-BE49-F238E27FC236}">
                    <a16:creationId xmlns:a16="http://schemas.microsoft.com/office/drawing/2014/main" id="{54C71CFC-9E86-1841-9892-FE0A365E9CB4}"/>
                  </a:ext>
                </a:extLst>
              </p:cNvPr>
              <p:cNvSpPr>
                <a:spLocks noChangeShapeType="1"/>
              </p:cNvSpPr>
              <p:nvPr/>
            </p:nvSpPr>
            <p:spPr bwMode="auto">
              <a:xfrm flipH="1">
                <a:off x="576" y="3456"/>
                <a:ext cx="288" cy="2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sp>
        <p:nvSpPr>
          <p:cNvPr id="97306" name="Line 63">
            <a:extLst>
              <a:ext uri="{FF2B5EF4-FFF2-40B4-BE49-F238E27FC236}">
                <a16:creationId xmlns:a16="http://schemas.microsoft.com/office/drawing/2014/main" id="{AF526FC4-3994-DB4A-8F38-0DD15C624A27}"/>
              </a:ext>
            </a:extLst>
          </p:cNvPr>
          <p:cNvSpPr>
            <a:spLocks noChangeShapeType="1"/>
          </p:cNvSpPr>
          <p:nvPr/>
        </p:nvSpPr>
        <p:spPr bwMode="auto">
          <a:xfrm flipH="1">
            <a:off x="2209800" y="4035425"/>
            <a:ext cx="2184400" cy="1450975"/>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7307" name="Line 64">
            <a:extLst>
              <a:ext uri="{FF2B5EF4-FFF2-40B4-BE49-F238E27FC236}">
                <a16:creationId xmlns:a16="http://schemas.microsoft.com/office/drawing/2014/main" id="{C3439CBA-C315-6A4C-92A0-4B656D441BCA}"/>
              </a:ext>
            </a:extLst>
          </p:cNvPr>
          <p:cNvSpPr>
            <a:spLocks noChangeShapeType="1"/>
          </p:cNvSpPr>
          <p:nvPr/>
        </p:nvSpPr>
        <p:spPr bwMode="auto">
          <a:xfrm>
            <a:off x="4572000" y="4038600"/>
            <a:ext cx="0" cy="19812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7308" name="Line 65">
            <a:extLst>
              <a:ext uri="{FF2B5EF4-FFF2-40B4-BE49-F238E27FC236}">
                <a16:creationId xmlns:a16="http://schemas.microsoft.com/office/drawing/2014/main" id="{BAAD9AFB-5CCF-8148-A31E-787CAE1EAF82}"/>
              </a:ext>
            </a:extLst>
          </p:cNvPr>
          <p:cNvSpPr>
            <a:spLocks noChangeShapeType="1"/>
          </p:cNvSpPr>
          <p:nvPr/>
        </p:nvSpPr>
        <p:spPr bwMode="auto">
          <a:xfrm flipH="1" flipV="1">
            <a:off x="4708525" y="3976688"/>
            <a:ext cx="1497013" cy="1231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7309" name="Text Box 66">
            <a:extLst>
              <a:ext uri="{FF2B5EF4-FFF2-40B4-BE49-F238E27FC236}">
                <a16:creationId xmlns:a16="http://schemas.microsoft.com/office/drawing/2014/main" id="{8E9642E8-111D-AB42-801F-A8F7F418BF21}"/>
              </a:ext>
            </a:extLst>
          </p:cNvPr>
          <p:cNvSpPr txBox="1">
            <a:spLocks noChangeArrowheads="1"/>
          </p:cNvSpPr>
          <p:nvPr/>
        </p:nvSpPr>
        <p:spPr bwMode="auto">
          <a:xfrm>
            <a:off x="6538913" y="4929188"/>
            <a:ext cx="569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77ADFF"/>
              </a:buClr>
              <a:buFont typeface="Courier New" panose="02070309020205020404" pitchFamily="49" charset="0"/>
              <a:buChar char="o"/>
              <a:defRPr kumimoji="1"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77ADFF"/>
              </a:buClr>
              <a:buFont typeface="Courier New" panose="02070309020205020404" pitchFamily="49" charset="0"/>
              <a:buChar char="o"/>
              <a:defRPr kumimoji="1"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rgbClr val="77ADFF"/>
              </a:buClr>
              <a:buFont typeface="Courier New" panose="02070309020205020404" pitchFamily="49" charset="0"/>
              <a:buChar char="o"/>
              <a:defRPr kumimoji="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rgbClr val="77ADFF"/>
              </a:buClr>
              <a:buFont typeface="Courier New" panose="02070309020205020404" pitchFamily="49" charset="0"/>
              <a:buChar char="o"/>
              <a:defRPr kumimoji="1"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kumimoji="0" lang="en-US" altLang="en-US" sz="1800">
                <a:latin typeface="Comic Sans MS" panose="030F0902030302020204" pitchFamily="66" charset="0"/>
              </a:rPr>
              <a:t>hub</a:t>
            </a:r>
          </a:p>
        </p:txBody>
      </p:sp>
      <p:sp>
        <p:nvSpPr>
          <p:cNvPr id="97310" name="Text Box 67">
            <a:extLst>
              <a:ext uri="{FF2B5EF4-FFF2-40B4-BE49-F238E27FC236}">
                <a16:creationId xmlns:a16="http://schemas.microsoft.com/office/drawing/2014/main" id="{66B23C5C-E224-0945-8EEA-0030A64DF9CB}"/>
              </a:ext>
            </a:extLst>
          </p:cNvPr>
          <p:cNvSpPr txBox="1">
            <a:spLocks noChangeArrowheads="1"/>
          </p:cNvSpPr>
          <p:nvPr/>
        </p:nvSpPr>
        <p:spPr bwMode="auto">
          <a:xfrm>
            <a:off x="4841875" y="3659188"/>
            <a:ext cx="16811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77ADFF"/>
              </a:buClr>
              <a:buFont typeface="Courier New" panose="02070309020205020404" pitchFamily="49" charset="0"/>
              <a:buChar char="o"/>
              <a:defRPr kumimoji="1"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77ADFF"/>
              </a:buClr>
              <a:buFont typeface="Courier New" panose="02070309020205020404" pitchFamily="49" charset="0"/>
              <a:buChar char="o"/>
              <a:defRPr kumimoji="1"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rgbClr val="77ADFF"/>
              </a:buClr>
              <a:buFont typeface="Courier New" panose="02070309020205020404" pitchFamily="49" charset="0"/>
              <a:buChar char="o"/>
              <a:defRPr kumimoji="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rgbClr val="77ADFF"/>
              </a:buClr>
              <a:buFont typeface="Courier New" panose="02070309020205020404" pitchFamily="49" charset="0"/>
              <a:buChar char="o"/>
              <a:defRPr kumimoji="1"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kumimoji="0" lang="en-US" altLang="en-US" sz="1800">
                <a:latin typeface="Comic Sans MS" panose="030F0902030302020204" pitchFamily="66" charset="0"/>
              </a:rPr>
              <a:t>switch/bridge</a:t>
            </a:r>
          </a:p>
        </p:txBody>
      </p:sp>
      <p:sp>
        <p:nvSpPr>
          <p:cNvPr id="97311" name="Text Box 68">
            <a:extLst>
              <a:ext uri="{FF2B5EF4-FFF2-40B4-BE49-F238E27FC236}">
                <a16:creationId xmlns:a16="http://schemas.microsoft.com/office/drawing/2014/main" id="{D007B5F1-8820-2948-B2D0-3C2FB6B2508C}"/>
              </a:ext>
            </a:extLst>
          </p:cNvPr>
          <p:cNvSpPr txBox="1">
            <a:spLocks noChangeArrowheads="1"/>
          </p:cNvSpPr>
          <p:nvPr/>
        </p:nvSpPr>
        <p:spPr bwMode="auto">
          <a:xfrm>
            <a:off x="838200" y="6324600"/>
            <a:ext cx="18272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77ADFF"/>
              </a:buClr>
              <a:buFont typeface="Courier New" panose="02070309020205020404" pitchFamily="49" charset="0"/>
              <a:buChar char="o"/>
              <a:defRPr kumimoji="1"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77ADFF"/>
              </a:buClr>
              <a:buFont typeface="Courier New" panose="02070309020205020404" pitchFamily="49" charset="0"/>
              <a:buChar char="o"/>
              <a:defRPr kumimoji="1"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rgbClr val="77ADFF"/>
              </a:buClr>
              <a:buFont typeface="Courier New" panose="02070309020205020404" pitchFamily="49" charset="0"/>
              <a:buChar char="o"/>
              <a:defRPr kumimoji="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rgbClr val="77ADFF"/>
              </a:buClr>
              <a:buFont typeface="Courier New" panose="02070309020205020404" pitchFamily="49" charset="0"/>
              <a:buChar char="o"/>
              <a:defRPr kumimoji="1"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kumimoji="0" lang="en-US" altLang="en-US" sz="1800">
                <a:latin typeface="Comic Sans MS" panose="030F0902030302020204" pitchFamily="66" charset="0"/>
              </a:rPr>
              <a:t>collision domain</a:t>
            </a:r>
          </a:p>
        </p:txBody>
      </p:sp>
      <p:sp>
        <p:nvSpPr>
          <p:cNvPr id="97312" name="Text Box 69">
            <a:extLst>
              <a:ext uri="{FF2B5EF4-FFF2-40B4-BE49-F238E27FC236}">
                <a16:creationId xmlns:a16="http://schemas.microsoft.com/office/drawing/2014/main" id="{E4B5BFEE-F310-7546-9780-513B73EE8AD0}"/>
              </a:ext>
            </a:extLst>
          </p:cNvPr>
          <p:cNvSpPr txBox="1">
            <a:spLocks noChangeArrowheads="1"/>
          </p:cNvSpPr>
          <p:nvPr/>
        </p:nvSpPr>
        <p:spPr bwMode="auto">
          <a:xfrm>
            <a:off x="3289300" y="6365875"/>
            <a:ext cx="18272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77ADFF"/>
              </a:buClr>
              <a:buFont typeface="Courier New" panose="02070309020205020404" pitchFamily="49" charset="0"/>
              <a:buChar char="o"/>
              <a:defRPr kumimoji="1"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77ADFF"/>
              </a:buClr>
              <a:buFont typeface="Courier New" panose="02070309020205020404" pitchFamily="49" charset="0"/>
              <a:buChar char="o"/>
              <a:defRPr kumimoji="1"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rgbClr val="77ADFF"/>
              </a:buClr>
              <a:buFont typeface="Courier New" panose="02070309020205020404" pitchFamily="49" charset="0"/>
              <a:buChar char="o"/>
              <a:defRPr kumimoji="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rgbClr val="77ADFF"/>
              </a:buClr>
              <a:buFont typeface="Courier New" panose="02070309020205020404" pitchFamily="49" charset="0"/>
              <a:buChar char="o"/>
              <a:defRPr kumimoji="1"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kumimoji="0" lang="en-US" altLang="en-US" sz="1800">
                <a:latin typeface="Comic Sans MS" panose="030F0902030302020204" pitchFamily="66" charset="0"/>
              </a:rPr>
              <a:t>collision domain</a:t>
            </a:r>
          </a:p>
        </p:txBody>
      </p:sp>
      <p:sp>
        <p:nvSpPr>
          <p:cNvPr id="97313" name="Text Box 70">
            <a:extLst>
              <a:ext uri="{FF2B5EF4-FFF2-40B4-BE49-F238E27FC236}">
                <a16:creationId xmlns:a16="http://schemas.microsoft.com/office/drawing/2014/main" id="{D06242CF-8F25-6A42-AA78-60FEA029FB56}"/>
              </a:ext>
            </a:extLst>
          </p:cNvPr>
          <p:cNvSpPr txBox="1">
            <a:spLocks noChangeArrowheads="1"/>
          </p:cNvSpPr>
          <p:nvPr/>
        </p:nvSpPr>
        <p:spPr bwMode="auto">
          <a:xfrm>
            <a:off x="3805238" y="635635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77ADFF"/>
              </a:buClr>
              <a:buFont typeface="Courier New" panose="02070309020205020404" pitchFamily="49" charset="0"/>
              <a:buChar char="o"/>
              <a:defRPr kumimoji="1"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77ADFF"/>
              </a:buClr>
              <a:buFont typeface="Courier New" panose="02070309020205020404" pitchFamily="49" charset="0"/>
              <a:buChar char="o"/>
              <a:defRPr kumimoji="1"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rgbClr val="77ADFF"/>
              </a:buClr>
              <a:buFont typeface="Courier New" panose="02070309020205020404" pitchFamily="49" charset="0"/>
              <a:buChar char="o"/>
              <a:defRPr kumimoji="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rgbClr val="77ADFF"/>
              </a:buClr>
              <a:buFont typeface="Courier New" panose="02070309020205020404" pitchFamily="49" charset="0"/>
              <a:buChar char="o"/>
              <a:defRPr kumimoji="1"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endParaRPr kumimoji="0" lang="en-US" altLang="en-US" sz="1800">
              <a:latin typeface="Comic Sans MS" panose="030F0902030302020204" pitchFamily="66" charset="0"/>
            </a:endParaRPr>
          </a:p>
        </p:txBody>
      </p:sp>
      <p:sp>
        <p:nvSpPr>
          <p:cNvPr id="97314" name="Text Box 71">
            <a:extLst>
              <a:ext uri="{FF2B5EF4-FFF2-40B4-BE49-F238E27FC236}">
                <a16:creationId xmlns:a16="http://schemas.microsoft.com/office/drawing/2014/main" id="{CCC312ED-AC0A-C949-978A-424B4CCA36B4}"/>
              </a:ext>
            </a:extLst>
          </p:cNvPr>
          <p:cNvSpPr txBox="1">
            <a:spLocks noChangeArrowheads="1"/>
          </p:cNvSpPr>
          <p:nvPr/>
        </p:nvSpPr>
        <p:spPr bwMode="auto">
          <a:xfrm>
            <a:off x="7010400" y="4186238"/>
            <a:ext cx="1095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77ADFF"/>
              </a:buClr>
              <a:buFont typeface="Courier New" panose="02070309020205020404" pitchFamily="49" charset="0"/>
              <a:buChar char="o"/>
              <a:defRPr kumimoji="1"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77ADFF"/>
              </a:buClr>
              <a:buFont typeface="Courier New" panose="02070309020205020404" pitchFamily="49" charset="0"/>
              <a:buChar char="o"/>
              <a:defRPr kumimoji="1"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rgbClr val="77ADFF"/>
              </a:buClr>
              <a:buFont typeface="Courier New" panose="02070309020205020404" pitchFamily="49" charset="0"/>
              <a:buChar char="o"/>
              <a:defRPr kumimoji="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rgbClr val="77ADFF"/>
              </a:buClr>
              <a:buFont typeface="Courier New" panose="02070309020205020404" pitchFamily="49" charset="0"/>
              <a:buChar char="o"/>
              <a:defRPr kumimoji="1"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kumimoji="0" lang="en-US" altLang="en-US" sz="1800">
                <a:latin typeface="Comic Sans MS" panose="030F0902030302020204" pitchFamily="66" charset="0"/>
              </a:rPr>
              <a:t>collision </a:t>
            </a:r>
            <a:br>
              <a:rPr kumimoji="0" lang="en-US" altLang="en-US" sz="1800">
                <a:latin typeface="Comic Sans MS" panose="030F0902030302020204" pitchFamily="66" charset="0"/>
              </a:rPr>
            </a:br>
            <a:r>
              <a:rPr kumimoji="0" lang="en-US" altLang="en-US" sz="1800">
                <a:latin typeface="Comic Sans MS" panose="030F0902030302020204" pitchFamily="66" charset="0"/>
              </a:rPr>
              <a:t>domain</a:t>
            </a:r>
          </a:p>
        </p:txBody>
      </p:sp>
    </p:spTree>
    <p:extLst>
      <p:ext uri="{BB962C8B-B14F-4D97-AF65-F5344CB8AC3E}">
        <p14:creationId xmlns:p14="http://schemas.microsoft.com/office/powerpoint/2010/main" val="1406876475"/>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09336D-322C-6E41-BCD8-2A3C62C7435F}"/>
              </a:ext>
            </a:extLst>
          </p:cNvPr>
          <p:cNvSpPr>
            <a:spLocks noGrp="1"/>
          </p:cNvSpPr>
          <p:nvPr>
            <p:ph type="title"/>
          </p:nvPr>
        </p:nvSpPr>
        <p:spPr>
          <a:xfrm>
            <a:off x="388761" y="188640"/>
            <a:ext cx="8215687" cy="762000"/>
          </a:xfrm>
        </p:spPr>
        <p:txBody>
          <a:bodyPr/>
          <a:lstStyle/>
          <a:p>
            <a:r>
              <a:rPr lang="en-US" dirty="0"/>
              <a:t>Contents</a:t>
            </a:r>
          </a:p>
        </p:txBody>
      </p:sp>
      <p:sp>
        <p:nvSpPr>
          <p:cNvPr id="5" name="Content Placeholder 4">
            <a:extLst>
              <a:ext uri="{FF2B5EF4-FFF2-40B4-BE49-F238E27FC236}">
                <a16:creationId xmlns:a16="http://schemas.microsoft.com/office/drawing/2014/main" id="{732399D2-4FC8-6245-A5A4-EC82EB9DD61A}"/>
              </a:ext>
            </a:extLst>
          </p:cNvPr>
          <p:cNvSpPr>
            <a:spLocks noGrp="1"/>
          </p:cNvSpPr>
          <p:nvPr>
            <p:ph idx="1"/>
          </p:nvPr>
        </p:nvSpPr>
        <p:spPr/>
        <p:txBody>
          <a:bodyPr/>
          <a:lstStyle/>
          <a:p>
            <a:r>
              <a:rPr lang="en-US" dirty="0"/>
              <a:t>Ethernet – CSMA/CD, Frame Structure</a:t>
            </a:r>
          </a:p>
          <a:p>
            <a:r>
              <a:rPr lang="en-US" dirty="0"/>
              <a:t>Switched Ethernet</a:t>
            </a:r>
          </a:p>
          <a:p>
            <a:r>
              <a:rPr lang="en-US" dirty="0"/>
              <a:t>Loops are not beautiful !</a:t>
            </a:r>
          </a:p>
          <a:p>
            <a:r>
              <a:rPr lang="en-US" dirty="0"/>
              <a:t>Why Ethernet</a:t>
            </a:r>
          </a:p>
          <a:p>
            <a:endParaRPr lang="en-US" dirty="0"/>
          </a:p>
          <a:p>
            <a:endParaRPr lang="en-US" dirty="0"/>
          </a:p>
          <a:p>
            <a:endParaRPr lang="en-US" dirty="0"/>
          </a:p>
        </p:txBody>
      </p:sp>
    </p:spTree>
    <p:extLst>
      <p:ext uri="{BB962C8B-B14F-4D97-AF65-F5344CB8AC3E}">
        <p14:creationId xmlns:p14="http://schemas.microsoft.com/office/powerpoint/2010/main" val="587773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60363" y="5291294"/>
            <a:ext cx="8386763" cy="1072088"/>
          </a:xfrm>
        </p:spPr>
        <p:txBody>
          <a:bodyPr>
            <a:normAutofit lnSpcReduction="10000"/>
          </a:bodyPr>
          <a:lstStyle/>
          <a:p>
            <a:r>
              <a:rPr lang="en-US" sz="2000" dirty="0"/>
              <a:t>Switches have memory buffers to queue packets</a:t>
            </a:r>
          </a:p>
          <a:p>
            <a:r>
              <a:rPr lang="en-US" sz="2000" dirty="0"/>
              <a:t>Switches is intelligent, only forwards packets to the correct output</a:t>
            </a:r>
          </a:p>
          <a:p>
            <a:r>
              <a:rPr lang="en-US" sz="2000" dirty="0"/>
              <a:t>Switches are high performance, full N x line rate is possible</a:t>
            </a:r>
          </a:p>
        </p:txBody>
      </p:sp>
      <p:sp>
        <p:nvSpPr>
          <p:cNvPr id="2" name="Title 1"/>
          <p:cNvSpPr>
            <a:spLocks noGrp="1"/>
          </p:cNvSpPr>
          <p:nvPr>
            <p:ph type="title"/>
          </p:nvPr>
        </p:nvSpPr>
        <p:spPr/>
        <p:txBody>
          <a:bodyPr/>
          <a:lstStyle/>
          <a:p>
            <a:r>
              <a:rPr lang="en-US" dirty="0"/>
              <a:t>Switches Internals</a:t>
            </a:r>
          </a:p>
        </p:txBody>
      </p:sp>
      <p:sp>
        <p:nvSpPr>
          <p:cNvPr id="5" name="Rectangle 4"/>
          <p:cNvSpPr/>
          <p:nvPr/>
        </p:nvSpPr>
        <p:spPr>
          <a:xfrm>
            <a:off x="580003" y="1486337"/>
            <a:ext cx="3234519" cy="2606723"/>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1661587" y="1964009"/>
            <a:ext cx="1071350" cy="1965278"/>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Switch Fabric</a:t>
            </a:r>
          </a:p>
        </p:txBody>
      </p:sp>
      <p:sp>
        <p:nvSpPr>
          <p:cNvPr id="7" name="Rectangle 6"/>
          <p:cNvSpPr/>
          <p:nvPr/>
        </p:nvSpPr>
        <p:spPr>
          <a:xfrm>
            <a:off x="689188" y="1964009"/>
            <a:ext cx="709682" cy="327546"/>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9187" y="2509920"/>
            <a:ext cx="709682" cy="327546"/>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9188" y="3055831"/>
            <a:ext cx="709682" cy="327546"/>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89188" y="3601741"/>
            <a:ext cx="709682" cy="327546"/>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997934" y="1964009"/>
            <a:ext cx="709682" cy="327546"/>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997933" y="2509920"/>
            <a:ext cx="709682" cy="327546"/>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997934" y="3055831"/>
            <a:ext cx="709682" cy="327546"/>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997934" y="3601741"/>
            <a:ext cx="709682" cy="327546"/>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04183" y="1502344"/>
            <a:ext cx="877163" cy="461665"/>
          </a:xfrm>
          <a:prstGeom prst="rect">
            <a:avLst/>
          </a:prstGeom>
          <a:noFill/>
        </p:spPr>
        <p:txBody>
          <a:bodyPr wrap="none" rtlCol="0">
            <a:spAutoFit/>
          </a:bodyPr>
          <a:lstStyle/>
          <a:p>
            <a:pPr algn="ctr"/>
            <a:r>
              <a:rPr lang="en-US" sz="2400" dirty="0">
                <a:solidFill>
                  <a:schemeClr val="bg1"/>
                </a:solidFill>
              </a:rPr>
              <a:t>Inputs</a:t>
            </a:r>
          </a:p>
        </p:txBody>
      </p:sp>
      <p:sp>
        <p:nvSpPr>
          <p:cNvPr id="20" name="TextBox 19"/>
          <p:cNvSpPr txBox="1"/>
          <p:nvPr/>
        </p:nvSpPr>
        <p:spPr>
          <a:xfrm>
            <a:off x="2681009" y="1502344"/>
            <a:ext cx="1130439" cy="461665"/>
          </a:xfrm>
          <a:prstGeom prst="rect">
            <a:avLst/>
          </a:prstGeom>
          <a:noFill/>
        </p:spPr>
        <p:txBody>
          <a:bodyPr wrap="none" rtlCol="0">
            <a:spAutoFit/>
          </a:bodyPr>
          <a:lstStyle/>
          <a:p>
            <a:pPr algn="ctr"/>
            <a:r>
              <a:rPr lang="en-US" sz="2400" dirty="0">
                <a:solidFill>
                  <a:schemeClr val="bg1"/>
                </a:solidFill>
              </a:rPr>
              <a:t>Outputs</a:t>
            </a:r>
          </a:p>
        </p:txBody>
      </p:sp>
      <p:grpSp>
        <p:nvGrpSpPr>
          <p:cNvPr id="41" name="Group 40"/>
          <p:cNvGrpSpPr/>
          <p:nvPr/>
        </p:nvGrpSpPr>
        <p:grpSpPr>
          <a:xfrm>
            <a:off x="3058597" y="2016562"/>
            <a:ext cx="588939" cy="217577"/>
            <a:chOff x="3515823" y="2399968"/>
            <a:chExt cx="588939" cy="217577"/>
          </a:xfrm>
        </p:grpSpPr>
        <p:grpSp>
          <p:nvGrpSpPr>
            <p:cNvPr id="29" name="Group 28"/>
            <p:cNvGrpSpPr/>
            <p:nvPr/>
          </p:nvGrpSpPr>
          <p:grpSpPr>
            <a:xfrm>
              <a:off x="3736117" y="2403774"/>
              <a:ext cx="151165" cy="213771"/>
              <a:chOff x="3480437" y="2403753"/>
              <a:chExt cx="197892" cy="213771"/>
            </a:xfrm>
          </p:grpSpPr>
          <p:cxnSp>
            <p:nvCxnSpPr>
              <p:cNvPr id="30" name="Straight Connector 29"/>
              <p:cNvCxnSpPr/>
              <p:nvPr/>
            </p:nvCxnSpPr>
            <p:spPr>
              <a:xfrm>
                <a:off x="3480437" y="2416755"/>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493439" y="2403753"/>
                <a:ext cx="0" cy="2137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480437" y="2608156"/>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3515823" y="2399968"/>
              <a:ext cx="151165" cy="213771"/>
              <a:chOff x="3480437" y="2403753"/>
              <a:chExt cx="197892" cy="213771"/>
            </a:xfrm>
          </p:grpSpPr>
          <p:cxnSp>
            <p:nvCxnSpPr>
              <p:cNvPr id="34" name="Straight Connector 33"/>
              <p:cNvCxnSpPr/>
              <p:nvPr/>
            </p:nvCxnSpPr>
            <p:spPr>
              <a:xfrm>
                <a:off x="3480437" y="2416755"/>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493439" y="2403753"/>
                <a:ext cx="0" cy="2137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480437" y="2608156"/>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3953597" y="2403774"/>
              <a:ext cx="151165" cy="213771"/>
              <a:chOff x="3480437" y="2403753"/>
              <a:chExt cx="197892" cy="213771"/>
            </a:xfrm>
          </p:grpSpPr>
          <p:cxnSp>
            <p:nvCxnSpPr>
              <p:cNvPr id="38" name="Straight Connector 37"/>
              <p:cNvCxnSpPr/>
              <p:nvPr/>
            </p:nvCxnSpPr>
            <p:spPr>
              <a:xfrm>
                <a:off x="3480437" y="2416755"/>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493439" y="2403753"/>
                <a:ext cx="0" cy="2137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480437" y="2608156"/>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2" name="Group 41"/>
          <p:cNvGrpSpPr/>
          <p:nvPr/>
        </p:nvGrpSpPr>
        <p:grpSpPr>
          <a:xfrm>
            <a:off x="3059832" y="2564904"/>
            <a:ext cx="588939" cy="217577"/>
            <a:chOff x="3515823" y="2399968"/>
            <a:chExt cx="588939" cy="217577"/>
          </a:xfrm>
        </p:grpSpPr>
        <p:grpSp>
          <p:nvGrpSpPr>
            <p:cNvPr id="43" name="Group 42"/>
            <p:cNvGrpSpPr/>
            <p:nvPr/>
          </p:nvGrpSpPr>
          <p:grpSpPr>
            <a:xfrm>
              <a:off x="3736117" y="2403774"/>
              <a:ext cx="151165" cy="213771"/>
              <a:chOff x="3480437" y="2403753"/>
              <a:chExt cx="197892" cy="213771"/>
            </a:xfrm>
          </p:grpSpPr>
          <p:cxnSp>
            <p:nvCxnSpPr>
              <p:cNvPr id="52" name="Straight Connector 51"/>
              <p:cNvCxnSpPr/>
              <p:nvPr/>
            </p:nvCxnSpPr>
            <p:spPr>
              <a:xfrm>
                <a:off x="3480437" y="2416755"/>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493439" y="2403753"/>
                <a:ext cx="0" cy="2137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480437" y="2608156"/>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3515823" y="2399968"/>
              <a:ext cx="151165" cy="213771"/>
              <a:chOff x="3480437" y="2403753"/>
              <a:chExt cx="197892" cy="213771"/>
            </a:xfrm>
          </p:grpSpPr>
          <p:cxnSp>
            <p:nvCxnSpPr>
              <p:cNvPr id="49" name="Straight Connector 48"/>
              <p:cNvCxnSpPr/>
              <p:nvPr/>
            </p:nvCxnSpPr>
            <p:spPr>
              <a:xfrm>
                <a:off x="3480437" y="2416755"/>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493439" y="2403753"/>
                <a:ext cx="0" cy="2137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480437" y="2608156"/>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3953597" y="2403774"/>
              <a:ext cx="151165" cy="213771"/>
              <a:chOff x="3480437" y="2403753"/>
              <a:chExt cx="197892" cy="213771"/>
            </a:xfrm>
          </p:grpSpPr>
          <p:cxnSp>
            <p:nvCxnSpPr>
              <p:cNvPr id="46" name="Straight Connector 45"/>
              <p:cNvCxnSpPr/>
              <p:nvPr/>
            </p:nvCxnSpPr>
            <p:spPr>
              <a:xfrm>
                <a:off x="3480437" y="2416755"/>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493439" y="2403753"/>
                <a:ext cx="0" cy="2137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480437" y="2608156"/>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5" name="Group 54"/>
          <p:cNvGrpSpPr/>
          <p:nvPr/>
        </p:nvGrpSpPr>
        <p:grpSpPr>
          <a:xfrm>
            <a:off x="3058304" y="3110815"/>
            <a:ext cx="588939" cy="217577"/>
            <a:chOff x="3515823" y="2399968"/>
            <a:chExt cx="588939" cy="217577"/>
          </a:xfrm>
        </p:grpSpPr>
        <p:grpSp>
          <p:nvGrpSpPr>
            <p:cNvPr id="56" name="Group 55"/>
            <p:cNvGrpSpPr/>
            <p:nvPr/>
          </p:nvGrpSpPr>
          <p:grpSpPr>
            <a:xfrm>
              <a:off x="3736117" y="2403774"/>
              <a:ext cx="151165" cy="213771"/>
              <a:chOff x="3480437" y="2403753"/>
              <a:chExt cx="197892" cy="213771"/>
            </a:xfrm>
          </p:grpSpPr>
          <p:cxnSp>
            <p:nvCxnSpPr>
              <p:cNvPr id="65" name="Straight Connector 64"/>
              <p:cNvCxnSpPr/>
              <p:nvPr/>
            </p:nvCxnSpPr>
            <p:spPr>
              <a:xfrm>
                <a:off x="3480437" y="2416755"/>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493439" y="2403753"/>
                <a:ext cx="0" cy="2137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480437" y="2608156"/>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3515823" y="2399968"/>
              <a:ext cx="151165" cy="213771"/>
              <a:chOff x="3480437" y="2403753"/>
              <a:chExt cx="197892" cy="213771"/>
            </a:xfrm>
          </p:grpSpPr>
          <p:cxnSp>
            <p:nvCxnSpPr>
              <p:cNvPr id="62" name="Straight Connector 61"/>
              <p:cNvCxnSpPr/>
              <p:nvPr/>
            </p:nvCxnSpPr>
            <p:spPr>
              <a:xfrm>
                <a:off x="3480437" y="2416755"/>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493439" y="2403753"/>
                <a:ext cx="0" cy="2137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3480437" y="2608156"/>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3953597" y="2403774"/>
              <a:ext cx="151165" cy="213771"/>
              <a:chOff x="3480437" y="2403753"/>
              <a:chExt cx="197892" cy="213771"/>
            </a:xfrm>
          </p:grpSpPr>
          <p:cxnSp>
            <p:nvCxnSpPr>
              <p:cNvPr id="59" name="Straight Connector 58"/>
              <p:cNvCxnSpPr/>
              <p:nvPr/>
            </p:nvCxnSpPr>
            <p:spPr>
              <a:xfrm>
                <a:off x="3480437" y="2416755"/>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3493439" y="2403753"/>
                <a:ext cx="0" cy="2137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3480437" y="2608156"/>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8" name="Group 67"/>
          <p:cNvGrpSpPr/>
          <p:nvPr/>
        </p:nvGrpSpPr>
        <p:grpSpPr>
          <a:xfrm>
            <a:off x="3061238" y="3656725"/>
            <a:ext cx="588939" cy="217577"/>
            <a:chOff x="3515823" y="2399968"/>
            <a:chExt cx="588939" cy="217577"/>
          </a:xfrm>
        </p:grpSpPr>
        <p:grpSp>
          <p:nvGrpSpPr>
            <p:cNvPr id="69" name="Group 68"/>
            <p:cNvGrpSpPr/>
            <p:nvPr/>
          </p:nvGrpSpPr>
          <p:grpSpPr>
            <a:xfrm>
              <a:off x="3736117" y="2403774"/>
              <a:ext cx="151165" cy="213771"/>
              <a:chOff x="3480437" y="2403753"/>
              <a:chExt cx="197892" cy="213771"/>
            </a:xfrm>
          </p:grpSpPr>
          <p:cxnSp>
            <p:nvCxnSpPr>
              <p:cNvPr id="78" name="Straight Connector 77"/>
              <p:cNvCxnSpPr/>
              <p:nvPr/>
            </p:nvCxnSpPr>
            <p:spPr>
              <a:xfrm>
                <a:off x="3480437" y="2416755"/>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493439" y="2403753"/>
                <a:ext cx="0" cy="2137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3480437" y="2608156"/>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3515823" y="2399968"/>
              <a:ext cx="151165" cy="213771"/>
              <a:chOff x="3480437" y="2403753"/>
              <a:chExt cx="197892" cy="213771"/>
            </a:xfrm>
          </p:grpSpPr>
          <p:cxnSp>
            <p:nvCxnSpPr>
              <p:cNvPr id="75" name="Straight Connector 74"/>
              <p:cNvCxnSpPr/>
              <p:nvPr/>
            </p:nvCxnSpPr>
            <p:spPr>
              <a:xfrm>
                <a:off x="3480437" y="2416755"/>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493439" y="2403753"/>
                <a:ext cx="0" cy="2137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3480437" y="2608156"/>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a:off x="3953597" y="2403774"/>
              <a:ext cx="151165" cy="213771"/>
              <a:chOff x="3480437" y="2403753"/>
              <a:chExt cx="197892" cy="213771"/>
            </a:xfrm>
          </p:grpSpPr>
          <p:cxnSp>
            <p:nvCxnSpPr>
              <p:cNvPr id="72" name="Straight Connector 71"/>
              <p:cNvCxnSpPr/>
              <p:nvPr/>
            </p:nvCxnSpPr>
            <p:spPr>
              <a:xfrm>
                <a:off x="3480437" y="2416755"/>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493439" y="2403753"/>
                <a:ext cx="0" cy="2137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3480437" y="2608156"/>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81" name="Group 80"/>
          <p:cNvGrpSpPr/>
          <p:nvPr/>
        </p:nvGrpSpPr>
        <p:grpSpPr>
          <a:xfrm rot="10800000">
            <a:off x="749559" y="3664498"/>
            <a:ext cx="588939" cy="217577"/>
            <a:chOff x="3515823" y="2399968"/>
            <a:chExt cx="588939" cy="217577"/>
          </a:xfrm>
        </p:grpSpPr>
        <p:grpSp>
          <p:nvGrpSpPr>
            <p:cNvPr id="82" name="Group 81"/>
            <p:cNvGrpSpPr/>
            <p:nvPr/>
          </p:nvGrpSpPr>
          <p:grpSpPr>
            <a:xfrm>
              <a:off x="3736117" y="2403774"/>
              <a:ext cx="151165" cy="213771"/>
              <a:chOff x="3480437" y="2403753"/>
              <a:chExt cx="197892" cy="213771"/>
            </a:xfrm>
          </p:grpSpPr>
          <p:cxnSp>
            <p:nvCxnSpPr>
              <p:cNvPr id="91" name="Straight Connector 90"/>
              <p:cNvCxnSpPr/>
              <p:nvPr/>
            </p:nvCxnSpPr>
            <p:spPr>
              <a:xfrm>
                <a:off x="3480437" y="2416755"/>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3493439" y="2403753"/>
                <a:ext cx="0" cy="2137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480437" y="2608156"/>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3" name="Group 82"/>
            <p:cNvGrpSpPr/>
            <p:nvPr/>
          </p:nvGrpSpPr>
          <p:grpSpPr>
            <a:xfrm>
              <a:off x="3515823" y="2399968"/>
              <a:ext cx="151165" cy="213771"/>
              <a:chOff x="3480437" y="2403753"/>
              <a:chExt cx="197892" cy="213771"/>
            </a:xfrm>
          </p:grpSpPr>
          <p:cxnSp>
            <p:nvCxnSpPr>
              <p:cNvPr id="88" name="Straight Connector 87"/>
              <p:cNvCxnSpPr/>
              <p:nvPr/>
            </p:nvCxnSpPr>
            <p:spPr>
              <a:xfrm>
                <a:off x="3480437" y="2416755"/>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3493439" y="2403753"/>
                <a:ext cx="0" cy="2137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3480437" y="2608156"/>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3953597" y="2403774"/>
              <a:ext cx="151165" cy="213771"/>
              <a:chOff x="3480437" y="2403753"/>
              <a:chExt cx="197892" cy="213771"/>
            </a:xfrm>
          </p:grpSpPr>
          <p:cxnSp>
            <p:nvCxnSpPr>
              <p:cNvPr id="85" name="Straight Connector 84"/>
              <p:cNvCxnSpPr/>
              <p:nvPr/>
            </p:nvCxnSpPr>
            <p:spPr>
              <a:xfrm>
                <a:off x="3480437" y="2416755"/>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3493439" y="2403753"/>
                <a:ext cx="0" cy="2137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3480437" y="2608156"/>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94" name="Group 93"/>
          <p:cNvGrpSpPr/>
          <p:nvPr/>
        </p:nvGrpSpPr>
        <p:grpSpPr>
          <a:xfrm rot="10800000">
            <a:off x="749986" y="3110815"/>
            <a:ext cx="588939" cy="217577"/>
            <a:chOff x="3515823" y="2399968"/>
            <a:chExt cx="588939" cy="217577"/>
          </a:xfrm>
        </p:grpSpPr>
        <p:grpSp>
          <p:nvGrpSpPr>
            <p:cNvPr id="95" name="Group 94"/>
            <p:cNvGrpSpPr/>
            <p:nvPr/>
          </p:nvGrpSpPr>
          <p:grpSpPr>
            <a:xfrm>
              <a:off x="3736117" y="2403774"/>
              <a:ext cx="151165" cy="213771"/>
              <a:chOff x="3480437" y="2403753"/>
              <a:chExt cx="197892" cy="213771"/>
            </a:xfrm>
          </p:grpSpPr>
          <p:cxnSp>
            <p:nvCxnSpPr>
              <p:cNvPr id="104" name="Straight Connector 103"/>
              <p:cNvCxnSpPr/>
              <p:nvPr/>
            </p:nvCxnSpPr>
            <p:spPr>
              <a:xfrm>
                <a:off x="3480437" y="2416755"/>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3493439" y="2403753"/>
                <a:ext cx="0" cy="2137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3480437" y="2608156"/>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6" name="Group 95"/>
            <p:cNvGrpSpPr/>
            <p:nvPr/>
          </p:nvGrpSpPr>
          <p:grpSpPr>
            <a:xfrm>
              <a:off x="3515823" y="2399968"/>
              <a:ext cx="151165" cy="213771"/>
              <a:chOff x="3480437" y="2403753"/>
              <a:chExt cx="197892" cy="213771"/>
            </a:xfrm>
          </p:grpSpPr>
          <p:cxnSp>
            <p:nvCxnSpPr>
              <p:cNvPr id="101" name="Straight Connector 100"/>
              <p:cNvCxnSpPr/>
              <p:nvPr/>
            </p:nvCxnSpPr>
            <p:spPr>
              <a:xfrm>
                <a:off x="3480437" y="2416755"/>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3493439" y="2403753"/>
                <a:ext cx="0" cy="2137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3480437" y="2608156"/>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Group 96"/>
            <p:cNvGrpSpPr/>
            <p:nvPr/>
          </p:nvGrpSpPr>
          <p:grpSpPr>
            <a:xfrm>
              <a:off x="3953597" y="2403774"/>
              <a:ext cx="151165" cy="213771"/>
              <a:chOff x="3480437" y="2403753"/>
              <a:chExt cx="197892" cy="213771"/>
            </a:xfrm>
          </p:grpSpPr>
          <p:cxnSp>
            <p:nvCxnSpPr>
              <p:cNvPr id="98" name="Straight Connector 97"/>
              <p:cNvCxnSpPr/>
              <p:nvPr/>
            </p:nvCxnSpPr>
            <p:spPr>
              <a:xfrm>
                <a:off x="3480437" y="2416755"/>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3493439" y="2403753"/>
                <a:ext cx="0" cy="2137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3480437" y="2608156"/>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7" name="Group 106"/>
          <p:cNvGrpSpPr/>
          <p:nvPr/>
        </p:nvGrpSpPr>
        <p:grpSpPr>
          <a:xfrm rot="10800000">
            <a:off x="748151" y="2564904"/>
            <a:ext cx="588939" cy="217577"/>
            <a:chOff x="3515823" y="2399968"/>
            <a:chExt cx="588939" cy="217577"/>
          </a:xfrm>
        </p:grpSpPr>
        <p:grpSp>
          <p:nvGrpSpPr>
            <p:cNvPr id="108" name="Group 107"/>
            <p:cNvGrpSpPr/>
            <p:nvPr/>
          </p:nvGrpSpPr>
          <p:grpSpPr>
            <a:xfrm>
              <a:off x="3736117" y="2403774"/>
              <a:ext cx="151165" cy="213771"/>
              <a:chOff x="3480437" y="2403753"/>
              <a:chExt cx="197892" cy="213771"/>
            </a:xfrm>
          </p:grpSpPr>
          <p:cxnSp>
            <p:nvCxnSpPr>
              <p:cNvPr id="117" name="Straight Connector 116"/>
              <p:cNvCxnSpPr/>
              <p:nvPr/>
            </p:nvCxnSpPr>
            <p:spPr>
              <a:xfrm>
                <a:off x="3480437" y="2416755"/>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493439" y="2403753"/>
                <a:ext cx="0" cy="2137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3480437" y="2608156"/>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9" name="Group 108"/>
            <p:cNvGrpSpPr/>
            <p:nvPr/>
          </p:nvGrpSpPr>
          <p:grpSpPr>
            <a:xfrm>
              <a:off x="3515823" y="2399968"/>
              <a:ext cx="151165" cy="213771"/>
              <a:chOff x="3480437" y="2403753"/>
              <a:chExt cx="197892" cy="213771"/>
            </a:xfrm>
          </p:grpSpPr>
          <p:cxnSp>
            <p:nvCxnSpPr>
              <p:cNvPr id="114" name="Straight Connector 113"/>
              <p:cNvCxnSpPr/>
              <p:nvPr/>
            </p:nvCxnSpPr>
            <p:spPr>
              <a:xfrm>
                <a:off x="3480437" y="2416755"/>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3493439" y="2403753"/>
                <a:ext cx="0" cy="2137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3480437" y="2608156"/>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3953597" y="2403774"/>
              <a:ext cx="151165" cy="213771"/>
              <a:chOff x="3480437" y="2403753"/>
              <a:chExt cx="197892" cy="213771"/>
            </a:xfrm>
          </p:grpSpPr>
          <p:cxnSp>
            <p:nvCxnSpPr>
              <p:cNvPr id="111" name="Straight Connector 110"/>
              <p:cNvCxnSpPr/>
              <p:nvPr/>
            </p:nvCxnSpPr>
            <p:spPr>
              <a:xfrm>
                <a:off x="3480437" y="2416755"/>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3493439" y="2403753"/>
                <a:ext cx="0" cy="2137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3480437" y="2608156"/>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20" name="Group 119"/>
          <p:cNvGrpSpPr/>
          <p:nvPr/>
        </p:nvGrpSpPr>
        <p:grpSpPr>
          <a:xfrm rot="10800000">
            <a:off x="746743" y="2018993"/>
            <a:ext cx="588939" cy="217577"/>
            <a:chOff x="3515823" y="2399968"/>
            <a:chExt cx="588939" cy="217577"/>
          </a:xfrm>
        </p:grpSpPr>
        <p:grpSp>
          <p:nvGrpSpPr>
            <p:cNvPr id="121" name="Group 120"/>
            <p:cNvGrpSpPr/>
            <p:nvPr/>
          </p:nvGrpSpPr>
          <p:grpSpPr>
            <a:xfrm>
              <a:off x="3736117" y="2403774"/>
              <a:ext cx="151165" cy="213771"/>
              <a:chOff x="3480437" y="2403753"/>
              <a:chExt cx="197892" cy="213771"/>
            </a:xfrm>
          </p:grpSpPr>
          <p:cxnSp>
            <p:nvCxnSpPr>
              <p:cNvPr id="130" name="Straight Connector 129"/>
              <p:cNvCxnSpPr/>
              <p:nvPr/>
            </p:nvCxnSpPr>
            <p:spPr>
              <a:xfrm>
                <a:off x="3480437" y="2416755"/>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493439" y="2403753"/>
                <a:ext cx="0" cy="2137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3480437" y="2608156"/>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2" name="Group 121"/>
            <p:cNvGrpSpPr/>
            <p:nvPr/>
          </p:nvGrpSpPr>
          <p:grpSpPr>
            <a:xfrm>
              <a:off x="3515823" y="2399968"/>
              <a:ext cx="151165" cy="213771"/>
              <a:chOff x="3480437" y="2403753"/>
              <a:chExt cx="197892" cy="213771"/>
            </a:xfrm>
          </p:grpSpPr>
          <p:cxnSp>
            <p:nvCxnSpPr>
              <p:cNvPr id="127" name="Straight Connector 126"/>
              <p:cNvCxnSpPr/>
              <p:nvPr/>
            </p:nvCxnSpPr>
            <p:spPr>
              <a:xfrm>
                <a:off x="3480437" y="2416755"/>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3493439" y="2403753"/>
                <a:ext cx="0" cy="2137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480437" y="2608156"/>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3953597" y="2403774"/>
              <a:ext cx="151165" cy="213771"/>
              <a:chOff x="3480437" y="2403753"/>
              <a:chExt cx="197892" cy="213771"/>
            </a:xfrm>
          </p:grpSpPr>
          <p:cxnSp>
            <p:nvCxnSpPr>
              <p:cNvPr id="124" name="Straight Connector 123"/>
              <p:cNvCxnSpPr/>
              <p:nvPr/>
            </p:nvCxnSpPr>
            <p:spPr>
              <a:xfrm>
                <a:off x="3480437" y="2416755"/>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493439" y="2403753"/>
                <a:ext cx="0" cy="2137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3480437" y="2608156"/>
                <a:ext cx="1978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34" name="Straight Arrow Connector 133"/>
          <p:cNvCxnSpPr/>
          <p:nvPr/>
        </p:nvCxnSpPr>
        <p:spPr>
          <a:xfrm>
            <a:off x="158316" y="2132412"/>
            <a:ext cx="618565" cy="0"/>
          </a:xfrm>
          <a:prstGeom prst="straightConnector1">
            <a:avLst/>
          </a:prstGeom>
          <a:ln w="571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a:off x="158316" y="2675595"/>
            <a:ext cx="618565" cy="0"/>
          </a:xfrm>
          <a:prstGeom prst="straightConnector1">
            <a:avLst/>
          </a:prstGeom>
          <a:ln w="571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a:off x="158316" y="3221506"/>
            <a:ext cx="618565" cy="0"/>
          </a:xfrm>
          <a:prstGeom prst="straightConnector1">
            <a:avLst/>
          </a:prstGeom>
          <a:ln w="571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a:off x="158316" y="3778481"/>
            <a:ext cx="618565" cy="0"/>
          </a:xfrm>
          <a:prstGeom prst="straightConnector1">
            <a:avLst/>
          </a:prstGeom>
          <a:ln w="571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3647243" y="2132412"/>
            <a:ext cx="618565" cy="0"/>
          </a:xfrm>
          <a:prstGeom prst="straightConnector1">
            <a:avLst/>
          </a:prstGeom>
          <a:ln w="571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a:off x="3647243" y="2675595"/>
            <a:ext cx="618565" cy="0"/>
          </a:xfrm>
          <a:prstGeom prst="straightConnector1">
            <a:avLst/>
          </a:prstGeom>
          <a:ln w="571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a:off x="3647243" y="3221506"/>
            <a:ext cx="618565" cy="0"/>
          </a:xfrm>
          <a:prstGeom prst="straightConnector1">
            <a:avLst/>
          </a:prstGeom>
          <a:ln w="571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a:off x="3647243" y="3778481"/>
            <a:ext cx="618565" cy="0"/>
          </a:xfrm>
          <a:prstGeom prst="straightConnector1">
            <a:avLst/>
          </a:prstGeom>
          <a:ln w="571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a:off x="1398869" y="2135704"/>
            <a:ext cx="372459" cy="298216"/>
          </a:xfrm>
          <a:prstGeom prst="straightConnector1">
            <a:avLst/>
          </a:prstGeom>
          <a:ln w="571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a:off x="1398869" y="2671789"/>
            <a:ext cx="372459" cy="165677"/>
          </a:xfrm>
          <a:prstGeom prst="straightConnector1">
            <a:avLst/>
          </a:prstGeom>
          <a:ln w="571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flipV="1">
            <a:off x="1365039" y="3114621"/>
            <a:ext cx="406289" cy="103079"/>
          </a:xfrm>
          <a:prstGeom prst="straightConnector1">
            <a:avLst/>
          </a:prstGeom>
          <a:ln w="571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flipV="1">
            <a:off x="1365039" y="3482791"/>
            <a:ext cx="406289" cy="297961"/>
          </a:xfrm>
          <a:prstGeom prst="straightConnector1">
            <a:avLst/>
          </a:prstGeom>
          <a:ln w="571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endCxn id="15" idx="1"/>
          </p:cNvCxnSpPr>
          <p:nvPr/>
        </p:nvCxnSpPr>
        <p:spPr>
          <a:xfrm flipV="1">
            <a:off x="2625474" y="2127782"/>
            <a:ext cx="372460" cy="276107"/>
          </a:xfrm>
          <a:prstGeom prst="straightConnector1">
            <a:avLst/>
          </a:prstGeom>
          <a:ln w="571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endCxn id="16" idx="1"/>
          </p:cNvCxnSpPr>
          <p:nvPr/>
        </p:nvCxnSpPr>
        <p:spPr>
          <a:xfrm flipV="1">
            <a:off x="2625474" y="2673693"/>
            <a:ext cx="372459" cy="133742"/>
          </a:xfrm>
          <a:prstGeom prst="straightConnector1">
            <a:avLst/>
          </a:prstGeom>
          <a:ln w="571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endCxn id="17" idx="1"/>
          </p:cNvCxnSpPr>
          <p:nvPr/>
        </p:nvCxnSpPr>
        <p:spPr>
          <a:xfrm>
            <a:off x="2625474" y="3136129"/>
            <a:ext cx="372460" cy="83475"/>
          </a:xfrm>
          <a:prstGeom prst="straightConnector1">
            <a:avLst/>
          </a:prstGeom>
          <a:ln w="571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endCxn id="18" idx="1"/>
          </p:cNvCxnSpPr>
          <p:nvPr/>
        </p:nvCxnSpPr>
        <p:spPr>
          <a:xfrm>
            <a:off x="2591644" y="3482791"/>
            <a:ext cx="406290" cy="282723"/>
          </a:xfrm>
          <a:prstGeom prst="straightConnector1">
            <a:avLst/>
          </a:prstGeom>
          <a:ln w="571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5" name="TextBox 164"/>
          <p:cNvSpPr txBox="1"/>
          <p:nvPr/>
        </p:nvSpPr>
        <p:spPr>
          <a:xfrm>
            <a:off x="1721952" y="1024672"/>
            <a:ext cx="998992" cy="461665"/>
          </a:xfrm>
          <a:prstGeom prst="rect">
            <a:avLst/>
          </a:prstGeom>
          <a:noFill/>
        </p:spPr>
        <p:txBody>
          <a:bodyPr wrap="none" rtlCol="0">
            <a:spAutoFit/>
          </a:bodyPr>
          <a:lstStyle/>
          <a:p>
            <a:pPr algn="ctr"/>
            <a:r>
              <a:rPr lang="en-US" dirty="0"/>
              <a:t>Switch</a:t>
            </a:r>
            <a:endParaRPr lang="en-US" sz="2400" b="1" dirty="0"/>
          </a:p>
        </p:txBody>
      </p:sp>
      <p:grpSp>
        <p:nvGrpSpPr>
          <p:cNvPr id="169" name="Group 168"/>
          <p:cNvGrpSpPr/>
          <p:nvPr/>
        </p:nvGrpSpPr>
        <p:grpSpPr>
          <a:xfrm flipH="1">
            <a:off x="1056074" y="4216327"/>
            <a:ext cx="2330741" cy="946836"/>
            <a:chOff x="1219200" y="4876799"/>
            <a:chExt cx="5181605" cy="1384995"/>
          </a:xfrm>
        </p:grpSpPr>
        <p:sp>
          <p:nvSpPr>
            <p:cNvPr id="170" name="Rectangular Callout 169"/>
            <p:cNvSpPr/>
            <p:nvPr/>
          </p:nvSpPr>
          <p:spPr>
            <a:xfrm>
              <a:off x="1219200" y="4876799"/>
              <a:ext cx="5181601" cy="1384995"/>
            </a:xfrm>
            <a:prstGeom prst="wedgeRectCallout">
              <a:avLst>
                <a:gd name="adj1" fmla="val 8103"/>
                <a:gd name="adj2" fmla="val -108009"/>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71" name="TextBox 170"/>
            <p:cNvSpPr txBox="1"/>
            <p:nvPr/>
          </p:nvSpPr>
          <p:spPr>
            <a:xfrm>
              <a:off x="1219204" y="4876799"/>
              <a:ext cx="5181601" cy="121555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kern="0" dirty="0">
                  <a:solidFill>
                    <a:sysClr val="window" lastClr="FFFFFF"/>
                  </a:solidFill>
                </a:rPr>
                <a:t>Makes routing decisions</a:t>
              </a:r>
              <a:endParaRPr kumimoji="0" lang="en-US" sz="2400" b="0" i="0" u="none" strike="noStrike" kern="0" cap="none" spc="0" normalizeH="0" baseline="0" noProof="0" dirty="0">
                <a:ln>
                  <a:noFill/>
                </a:ln>
                <a:solidFill>
                  <a:sysClr val="window" lastClr="FFFFFF"/>
                </a:solidFill>
                <a:effectLst/>
                <a:uLnTx/>
                <a:uFillTx/>
              </a:endParaRPr>
            </a:p>
          </p:txBody>
        </p:sp>
      </p:grpSp>
      <p:sp>
        <p:nvSpPr>
          <p:cNvPr id="172" name="Rectangle 171"/>
          <p:cNvSpPr/>
          <p:nvPr/>
        </p:nvSpPr>
        <p:spPr>
          <a:xfrm>
            <a:off x="5295449" y="1486337"/>
            <a:ext cx="3234519" cy="2606723"/>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TextBox 172"/>
          <p:cNvSpPr txBox="1"/>
          <p:nvPr/>
        </p:nvSpPr>
        <p:spPr>
          <a:xfrm>
            <a:off x="6583269" y="1024672"/>
            <a:ext cx="707246" cy="461665"/>
          </a:xfrm>
          <a:prstGeom prst="rect">
            <a:avLst/>
          </a:prstGeom>
          <a:noFill/>
        </p:spPr>
        <p:txBody>
          <a:bodyPr wrap="none" rtlCol="0">
            <a:spAutoFit/>
          </a:bodyPr>
          <a:lstStyle/>
          <a:p>
            <a:pPr algn="ctr"/>
            <a:r>
              <a:rPr lang="en-US" sz="2400" b="1" dirty="0"/>
              <a:t>Hub</a:t>
            </a:r>
          </a:p>
        </p:txBody>
      </p:sp>
      <p:cxnSp>
        <p:nvCxnSpPr>
          <p:cNvPr id="175" name="Straight Connector 174"/>
          <p:cNvCxnSpPr/>
          <p:nvPr/>
        </p:nvCxnSpPr>
        <p:spPr>
          <a:xfrm>
            <a:off x="6912708" y="1662947"/>
            <a:ext cx="0" cy="2266340"/>
          </a:xfrm>
          <a:prstGeom prst="line">
            <a:avLst/>
          </a:prstGeom>
          <a:ln w="57150">
            <a:solidFill>
              <a:schemeClr val="tx1"/>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4676884" y="2132412"/>
            <a:ext cx="2105720" cy="0"/>
          </a:xfrm>
          <a:prstGeom prst="straightConnector1">
            <a:avLst/>
          </a:prstGeom>
          <a:ln w="571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a:off x="7016672" y="2132412"/>
            <a:ext cx="2105720" cy="0"/>
          </a:xfrm>
          <a:prstGeom prst="straightConnector1">
            <a:avLst/>
          </a:prstGeom>
          <a:ln w="571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a:off x="7016672" y="2666125"/>
            <a:ext cx="2105720" cy="0"/>
          </a:xfrm>
          <a:prstGeom prst="straightConnector1">
            <a:avLst/>
          </a:prstGeom>
          <a:ln w="571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p:nvPr/>
        </p:nvCxnSpPr>
        <p:spPr>
          <a:xfrm>
            <a:off x="7016672" y="3221506"/>
            <a:ext cx="2105720" cy="0"/>
          </a:xfrm>
          <a:prstGeom prst="straightConnector1">
            <a:avLst/>
          </a:prstGeom>
          <a:ln w="571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a:off x="7016672" y="3780752"/>
            <a:ext cx="2105720" cy="0"/>
          </a:xfrm>
          <a:prstGeom prst="straightConnector1">
            <a:avLst/>
          </a:prstGeom>
          <a:ln w="571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66" name="Group 165"/>
          <p:cNvGrpSpPr/>
          <p:nvPr/>
        </p:nvGrpSpPr>
        <p:grpSpPr>
          <a:xfrm flipH="1">
            <a:off x="199667" y="4221191"/>
            <a:ext cx="2533269" cy="523220"/>
            <a:chOff x="1219200" y="4876799"/>
            <a:chExt cx="5181605" cy="1384995"/>
          </a:xfrm>
        </p:grpSpPr>
        <p:sp>
          <p:nvSpPr>
            <p:cNvPr id="167" name="Rectangular Callout 166"/>
            <p:cNvSpPr/>
            <p:nvPr/>
          </p:nvSpPr>
          <p:spPr>
            <a:xfrm>
              <a:off x="1219200" y="4876799"/>
              <a:ext cx="5181601" cy="1384995"/>
            </a:xfrm>
            <a:prstGeom prst="wedgeRectCallout">
              <a:avLst>
                <a:gd name="adj1" fmla="val 8103"/>
                <a:gd name="adj2" fmla="val -108009"/>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68" name="TextBox 167"/>
            <p:cNvSpPr txBox="1"/>
            <p:nvPr/>
          </p:nvSpPr>
          <p:spPr>
            <a:xfrm>
              <a:off x="1219204" y="4876799"/>
              <a:ext cx="5181601" cy="122205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kern="0" dirty="0">
                  <a:solidFill>
                    <a:sysClr val="window" lastClr="FFFFFF"/>
                  </a:solidFill>
                </a:rPr>
                <a:t>Memory buffer</a:t>
              </a:r>
              <a:endParaRPr kumimoji="0" lang="en-US" sz="2400" b="0" i="0" u="none" strike="noStrike" kern="0" cap="none" spc="0" normalizeH="0" baseline="0" noProof="0" dirty="0">
                <a:ln>
                  <a:noFill/>
                </a:ln>
                <a:solidFill>
                  <a:sysClr val="window" lastClr="FFFFFF"/>
                </a:solidFill>
                <a:effectLst/>
                <a:uLnTx/>
                <a:uFillTx/>
              </a:endParaRPr>
            </a:p>
          </p:txBody>
        </p:sp>
      </p:grpSp>
      <p:sp>
        <p:nvSpPr>
          <p:cNvPr id="156" name="Rectangle 155">
            <a:extLst>
              <a:ext uri="{FF2B5EF4-FFF2-40B4-BE49-F238E27FC236}">
                <a16:creationId xmlns:a16="http://schemas.microsoft.com/office/drawing/2014/main" id="{EF4317B3-94C4-E148-A731-1D576811A855}"/>
              </a:ext>
            </a:extLst>
          </p:cNvPr>
          <p:cNvSpPr/>
          <p:nvPr/>
        </p:nvSpPr>
        <p:spPr>
          <a:xfrm>
            <a:off x="18298" y="6497160"/>
            <a:ext cx="5958009" cy="307777"/>
          </a:xfrm>
          <a:prstGeom prst="rect">
            <a:avLst/>
          </a:prstGeom>
        </p:spPr>
        <p:txBody>
          <a:bodyPr wrap="square">
            <a:spAutoFit/>
          </a:bodyPr>
          <a:lstStyle/>
          <a:p>
            <a:r>
              <a:rPr lang="en-US" sz="1400" b="0" dirty="0">
                <a:solidFill>
                  <a:schemeClr val="bg1">
                    <a:lumMod val="65000"/>
                  </a:schemeClr>
                </a:solidFill>
                <a:latin typeface="Calibri" panose="020F0502020204030204" pitchFamily="34" charset="0"/>
                <a:cs typeface="Calibri" panose="020F0502020204030204" pitchFamily="34" charset="0"/>
              </a:rPr>
              <a:t>Lecture Slides: D. </a:t>
            </a:r>
            <a:r>
              <a:rPr lang="en-US" sz="1400" b="0" dirty="0" err="1">
                <a:solidFill>
                  <a:schemeClr val="bg1">
                    <a:lumMod val="65000"/>
                  </a:schemeClr>
                </a:solidFill>
                <a:latin typeface="Calibri" panose="020F0502020204030204" pitchFamily="34" charset="0"/>
                <a:cs typeface="Calibri" panose="020F0502020204030204" pitchFamily="34" charset="0"/>
              </a:rPr>
              <a:t>Choffnes</a:t>
            </a:r>
            <a:r>
              <a:rPr lang="en-US" sz="1400" b="0" dirty="0">
                <a:solidFill>
                  <a:schemeClr val="bg1">
                    <a:lumMod val="65000"/>
                  </a:schemeClr>
                </a:solidFill>
                <a:latin typeface="Calibri" panose="020F0502020204030204" pitchFamily="34" charset="0"/>
                <a:cs typeface="Calibri" panose="020F0502020204030204" pitchFamily="34" charset="0"/>
              </a:rPr>
              <a:t>,  Northeastern University</a:t>
            </a:r>
          </a:p>
        </p:txBody>
      </p:sp>
    </p:spTree>
    <p:extLst>
      <p:ext uri="{BB962C8B-B14F-4D97-AF65-F5344CB8AC3E}">
        <p14:creationId xmlns:p14="http://schemas.microsoft.com/office/powerpoint/2010/main" val="3964049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wipe(left)">
                                      <p:cBhvr>
                                        <p:cTn id="7" dur="500"/>
                                        <p:tgtEl>
                                          <p:spTgt spid="134"/>
                                        </p:tgtEl>
                                      </p:cBhvr>
                                    </p:animEffect>
                                  </p:childTnLst>
                                </p:cTn>
                              </p:par>
                              <p:par>
                                <p:cTn id="8" presetID="22" presetClass="entr" presetSubtype="8" fill="hold" nodeType="withEffect">
                                  <p:stCondLst>
                                    <p:cond delay="0"/>
                                  </p:stCondLst>
                                  <p:childTnLst>
                                    <p:set>
                                      <p:cBhvr>
                                        <p:cTn id="9" dur="1" fill="hold">
                                          <p:stCondLst>
                                            <p:cond delay="0"/>
                                          </p:stCondLst>
                                        </p:cTn>
                                        <p:tgtEl>
                                          <p:spTgt spid="137"/>
                                        </p:tgtEl>
                                        <p:attrNameLst>
                                          <p:attrName>style.visibility</p:attrName>
                                        </p:attrNameLst>
                                      </p:cBhvr>
                                      <p:to>
                                        <p:strVal val="visible"/>
                                      </p:to>
                                    </p:set>
                                    <p:animEffect transition="in" filter="wipe(left)">
                                      <p:cBhvr>
                                        <p:cTn id="10" dur="500"/>
                                        <p:tgtEl>
                                          <p:spTgt spid="137"/>
                                        </p:tgtEl>
                                      </p:cBhvr>
                                    </p:animEffect>
                                  </p:childTnLst>
                                </p:cTn>
                              </p:par>
                              <p:par>
                                <p:cTn id="11" presetID="22" presetClass="entr" presetSubtype="8" fill="hold" nodeType="withEffect">
                                  <p:stCondLst>
                                    <p:cond delay="0"/>
                                  </p:stCondLst>
                                  <p:childTnLst>
                                    <p:set>
                                      <p:cBhvr>
                                        <p:cTn id="12" dur="1" fill="hold">
                                          <p:stCondLst>
                                            <p:cond delay="0"/>
                                          </p:stCondLst>
                                        </p:cTn>
                                        <p:tgtEl>
                                          <p:spTgt spid="138"/>
                                        </p:tgtEl>
                                        <p:attrNameLst>
                                          <p:attrName>style.visibility</p:attrName>
                                        </p:attrNameLst>
                                      </p:cBhvr>
                                      <p:to>
                                        <p:strVal val="visible"/>
                                      </p:to>
                                    </p:set>
                                    <p:animEffect transition="in" filter="wipe(left)">
                                      <p:cBhvr>
                                        <p:cTn id="13" dur="500"/>
                                        <p:tgtEl>
                                          <p:spTgt spid="138"/>
                                        </p:tgtEl>
                                      </p:cBhvr>
                                    </p:animEffect>
                                  </p:childTnLst>
                                </p:cTn>
                              </p:par>
                              <p:par>
                                <p:cTn id="14" presetID="22" presetClass="entr" presetSubtype="8" fill="hold" nodeType="withEffect">
                                  <p:stCondLst>
                                    <p:cond delay="0"/>
                                  </p:stCondLst>
                                  <p:childTnLst>
                                    <p:set>
                                      <p:cBhvr>
                                        <p:cTn id="15" dur="1" fill="hold">
                                          <p:stCondLst>
                                            <p:cond delay="0"/>
                                          </p:stCondLst>
                                        </p:cTn>
                                        <p:tgtEl>
                                          <p:spTgt spid="139"/>
                                        </p:tgtEl>
                                        <p:attrNameLst>
                                          <p:attrName>style.visibility</p:attrName>
                                        </p:attrNameLst>
                                      </p:cBhvr>
                                      <p:to>
                                        <p:strVal val="visible"/>
                                      </p:to>
                                    </p:set>
                                    <p:animEffect transition="in" filter="wipe(left)">
                                      <p:cBhvr>
                                        <p:cTn id="16" dur="500"/>
                                        <p:tgtEl>
                                          <p:spTgt spid="139"/>
                                        </p:tgtEl>
                                      </p:cBhvr>
                                    </p:animEffect>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66"/>
                                        </p:tgtEl>
                                        <p:attrNameLst>
                                          <p:attrName>style.visibility</p:attrName>
                                        </p:attrNameLst>
                                      </p:cBhvr>
                                      <p:to>
                                        <p:strVal val="visible"/>
                                      </p:to>
                                    </p:set>
                                    <p:animEffect transition="in" filter="fade">
                                      <p:cBhvr>
                                        <p:cTn id="20" dur="500"/>
                                        <p:tgtEl>
                                          <p:spTgt spid="166"/>
                                        </p:tgtEl>
                                      </p:cBhvr>
                                    </p:animEffect>
                                    <p:anim calcmode="lin" valueType="num">
                                      <p:cBhvr>
                                        <p:cTn id="21" dur="500" fill="hold"/>
                                        <p:tgtEl>
                                          <p:spTgt spid="166"/>
                                        </p:tgtEl>
                                        <p:attrNameLst>
                                          <p:attrName>ppt_x</p:attrName>
                                        </p:attrNameLst>
                                      </p:cBhvr>
                                      <p:tavLst>
                                        <p:tav tm="0">
                                          <p:val>
                                            <p:strVal val="#ppt_x"/>
                                          </p:val>
                                        </p:tav>
                                        <p:tav tm="100000">
                                          <p:val>
                                            <p:strVal val="#ppt_x"/>
                                          </p:val>
                                        </p:tav>
                                      </p:tavLst>
                                    </p:anim>
                                    <p:anim calcmode="lin" valueType="num">
                                      <p:cBhvr>
                                        <p:cTn id="22" dur="500" fill="hold"/>
                                        <p:tgtEl>
                                          <p:spTgt spid="16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xit" presetSubtype="0" fill="hold" nodeType="clickEffect">
                                  <p:stCondLst>
                                    <p:cond delay="0"/>
                                  </p:stCondLst>
                                  <p:childTnLst>
                                    <p:animEffect transition="out" filter="fade">
                                      <p:cBhvr>
                                        <p:cTn id="26" dur="500"/>
                                        <p:tgtEl>
                                          <p:spTgt spid="166"/>
                                        </p:tgtEl>
                                      </p:cBhvr>
                                    </p:animEffect>
                                    <p:anim calcmode="lin" valueType="num">
                                      <p:cBhvr>
                                        <p:cTn id="27" dur="500"/>
                                        <p:tgtEl>
                                          <p:spTgt spid="166"/>
                                        </p:tgtEl>
                                        <p:attrNameLst>
                                          <p:attrName>ppt_x</p:attrName>
                                        </p:attrNameLst>
                                      </p:cBhvr>
                                      <p:tavLst>
                                        <p:tav tm="0">
                                          <p:val>
                                            <p:strVal val="ppt_x"/>
                                          </p:val>
                                        </p:tav>
                                        <p:tav tm="100000">
                                          <p:val>
                                            <p:strVal val="ppt_x"/>
                                          </p:val>
                                        </p:tav>
                                      </p:tavLst>
                                    </p:anim>
                                    <p:anim calcmode="lin" valueType="num">
                                      <p:cBhvr>
                                        <p:cTn id="28" dur="500"/>
                                        <p:tgtEl>
                                          <p:spTgt spid="166"/>
                                        </p:tgtEl>
                                        <p:attrNameLst>
                                          <p:attrName>ppt_y</p:attrName>
                                        </p:attrNameLst>
                                      </p:cBhvr>
                                      <p:tavLst>
                                        <p:tav tm="0">
                                          <p:val>
                                            <p:strVal val="ppt_y"/>
                                          </p:val>
                                        </p:tav>
                                        <p:tav tm="100000">
                                          <p:val>
                                            <p:strVal val="ppt_y+.1"/>
                                          </p:val>
                                        </p:tav>
                                      </p:tavLst>
                                    </p:anim>
                                    <p:set>
                                      <p:cBhvr>
                                        <p:cTn id="29" dur="1" fill="hold">
                                          <p:stCondLst>
                                            <p:cond delay="499"/>
                                          </p:stCondLst>
                                        </p:cTn>
                                        <p:tgtEl>
                                          <p:spTgt spid="166"/>
                                        </p:tgtEl>
                                        <p:attrNameLst>
                                          <p:attrName>style.visibility</p:attrName>
                                        </p:attrNameLst>
                                      </p:cBhvr>
                                      <p:to>
                                        <p:strVal val="hidden"/>
                                      </p:to>
                                    </p:se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44"/>
                                        </p:tgtEl>
                                        <p:attrNameLst>
                                          <p:attrName>style.visibility</p:attrName>
                                        </p:attrNameLst>
                                      </p:cBhvr>
                                      <p:to>
                                        <p:strVal val="visible"/>
                                      </p:to>
                                    </p:set>
                                    <p:animEffect transition="in" filter="wipe(left)">
                                      <p:cBhvr>
                                        <p:cTn id="33" dur="500"/>
                                        <p:tgtEl>
                                          <p:spTgt spid="144"/>
                                        </p:tgtEl>
                                      </p:cBhvr>
                                    </p:animEffect>
                                  </p:childTnLst>
                                </p:cTn>
                              </p:par>
                              <p:par>
                                <p:cTn id="34" presetID="22" presetClass="entr" presetSubtype="8" fill="hold" nodeType="withEffect">
                                  <p:stCondLst>
                                    <p:cond delay="0"/>
                                  </p:stCondLst>
                                  <p:childTnLst>
                                    <p:set>
                                      <p:cBhvr>
                                        <p:cTn id="35" dur="1" fill="hold">
                                          <p:stCondLst>
                                            <p:cond delay="0"/>
                                          </p:stCondLst>
                                        </p:cTn>
                                        <p:tgtEl>
                                          <p:spTgt spid="146"/>
                                        </p:tgtEl>
                                        <p:attrNameLst>
                                          <p:attrName>style.visibility</p:attrName>
                                        </p:attrNameLst>
                                      </p:cBhvr>
                                      <p:to>
                                        <p:strVal val="visible"/>
                                      </p:to>
                                    </p:set>
                                    <p:animEffect transition="in" filter="wipe(left)">
                                      <p:cBhvr>
                                        <p:cTn id="36" dur="500"/>
                                        <p:tgtEl>
                                          <p:spTgt spid="146"/>
                                        </p:tgtEl>
                                      </p:cBhvr>
                                    </p:animEffect>
                                  </p:childTnLst>
                                </p:cTn>
                              </p:par>
                              <p:par>
                                <p:cTn id="37" presetID="22" presetClass="entr" presetSubtype="8" fill="hold" nodeType="withEffect">
                                  <p:stCondLst>
                                    <p:cond delay="0"/>
                                  </p:stCondLst>
                                  <p:childTnLst>
                                    <p:set>
                                      <p:cBhvr>
                                        <p:cTn id="38" dur="1" fill="hold">
                                          <p:stCondLst>
                                            <p:cond delay="0"/>
                                          </p:stCondLst>
                                        </p:cTn>
                                        <p:tgtEl>
                                          <p:spTgt spid="148"/>
                                        </p:tgtEl>
                                        <p:attrNameLst>
                                          <p:attrName>style.visibility</p:attrName>
                                        </p:attrNameLst>
                                      </p:cBhvr>
                                      <p:to>
                                        <p:strVal val="visible"/>
                                      </p:to>
                                    </p:set>
                                    <p:animEffect transition="in" filter="wipe(left)">
                                      <p:cBhvr>
                                        <p:cTn id="39" dur="500"/>
                                        <p:tgtEl>
                                          <p:spTgt spid="148"/>
                                        </p:tgtEl>
                                      </p:cBhvr>
                                    </p:animEffect>
                                  </p:childTnLst>
                                </p:cTn>
                              </p:par>
                              <p:par>
                                <p:cTn id="40" presetID="22" presetClass="entr" presetSubtype="8" fill="hold" nodeType="withEffect">
                                  <p:stCondLst>
                                    <p:cond delay="0"/>
                                  </p:stCondLst>
                                  <p:childTnLst>
                                    <p:set>
                                      <p:cBhvr>
                                        <p:cTn id="41" dur="1" fill="hold">
                                          <p:stCondLst>
                                            <p:cond delay="0"/>
                                          </p:stCondLst>
                                        </p:cTn>
                                        <p:tgtEl>
                                          <p:spTgt spid="150"/>
                                        </p:tgtEl>
                                        <p:attrNameLst>
                                          <p:attrName>style.visibility</p:attrName>
                                        </p:attrNameLst>
                                      </p:cBhvr>
                                      <p:to>
                                        <p:strVal val="visible"/>
                                      </p:to>
                                    </p:set>
                                    <p:animEffect transition="in" filter="wipe(left)">
                                      <p:cBhvr>
                                        <p:cTn id="42" dur="500"/>
                                        <p:tgtEl>
                                          <p:spTgt spid="150"/>
                                        </p:tgtEl>
                                      </p:cBhvr>
                                    </p:animEffect>
                                  </p:childTnLst>
                                </p:cTn>
                              </p:par>
                            </p:childTnLst>
                          </p:cTn>
                        </p:par>
                        <p:par>
                          <p:cTn id="43" fill="hold">
                            <p:stCondLst>
                              <p:cond delay="1000"/>
                            </p:stCondLst>
                            <p:childTnLst>
                              <p:par>
                                <p:cTn id="44" presetID="42" presetClass="entr" presetSubtype="0" fill="hold" nodeType="afterEffect">
                                  <p:stCondLst>
                                    <p:cond delay="0"/>
                                  </p:stCondLst>
                                  <p:childTnLst>
                                    <p:set>
                                      <p:cBhvr>
                                        <p:cTn id="45" dur="1" fill="hold">
                                          <p:stCondLst>
                                            <p:cond delay="0"/>
                                          </p:stCondLst>
                                        </p:cTn>
                                        <p:tgtEl>
                                          <p:spTgt spid="169"/>
                                        </p:tgtEl>
                                        <p:attrNameLst>
                                          <p:attrName>style.visibility</p:attrName>
                                        </p:attrNameLst>
                                      </p:cBhvr>
                                      <p:to>
                                        <p:strVal val="visible"/>
                                      </p:to>
                                    </p:set>
                                    <p:animEffect transition="in" filter="fade">
                                      <p:cBhvr>
                                        <p:cTn id="46" dur="500"/>
                                        <p:tgtEl>
                                          <p:spTgt spid="169"/>
                                        </p:tgtEl>
                                      </p:cBhvr>
                                    </p:animEffect>
                                    <p:anim calcmode="lin" valueType="num">
                                      <p:cBhvr>
                                        <p:cTn id="47" dur="500" fill="hold"/>
                                        <p:tgtEl>
                                          <p:spTgt spid="169"/>
                                        </p:tgtEl>
                                        <p:attrNameLst>
                                          <p:attrName>ppt_x</p:attrName>
                                        </p:attrNameLst>
                                      </p:cBhvr>
                                      <p:tavLst>
                                        <p:tav tm="0">
                                          <p:val>
                                            <p:strVal val="#ppt_x"/>
                                          </p:val>
                                        </p:tav>
                                        <p:tav tm="100000">
                                          <p:val>
                                            <p:strVal val="#ppt_x"/>
                                          </p:val>
                                        </p:tav>
                                      </p:tavLst>
                                    </p:anim>
                                    <p:anim calcmode="lin" valueType="num">
                                      <p:cBhvr>
                                        <p:cTn id="48" dur="500" fill="hold"/>
                                        <p:tgtEl>
                                          <p:spTgt spid="169"/>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xit" presetSubtype="0" fill="hold" nodeType="clickEffect">
                                  <p:stCondLst>
                                    <p:cond delay="0"/>
                                  </p:stCondLst>
                                  <p:childTnLst>
                                    <p:animEffect transition="out" filter="fade">
                                      <p:cBhvr>
                                        <p:cTn id="52" dur="500"/>
                                        <p:tgtEl>
                                          <p:spTgt spid="169"/>
                                        </p:tgtEl>
                                      </p:cBhvr>
                                    </p:animEffect>
                                    <p:anim calcmode="lin" valueType="num">
                                      <p:cBhvr>
                                        <p:cTn id="53" dur="500"/>
                                        <p:tgtEl>
                                          <p:spTgt spid="169"/>
                                        </p:tgtEl>
                                        <p:attrNameLst>
                                          <p:attrName>ppt_x</p:attrName>
                                        </p:attrNameLst>
                                      </p:cBhvr>
                                      <p:tavLst>
                                        <p:tav tm="0">
                                          <p:val>
                                            <p:strVal val="ppt_x"/>
                                          </p:val>
                                        </p:tav>
                                        <p:tav tm="100000">
                                          <p:val>
                                            <p:strVal val="ppt_x"/>
                                          </p:val>
                                        </p:tav>
                                      </p:tavLst>
                                    </p:anim>
                                    <p:anim calcmode="lin" valueType="num">
                                      <p:cBhvr>
                                        <p:cTn id="54" dur="500"/>
                                        <p:tgtEl>
                                          <p:spTgt spid="169"/>
                                        </p:tgtEl>
                                        <p:attrNameLst>
                                          <p:attrName>ppt_y</p:attrName>
                                        </p:attrNameLst>
                                      </p:cBhvr>
                                      <p:tavLst>
                                        <p:tav tm="0">
                                          <p:val>
                                            <p:strVal val="ppt_y"/>
                                          </p:val>
                                        </p:tav>
                                        <p:tav tm="100000">
                                          <p:val>
                                            <p:strVal val="ppt_y+.1"/>
                                          </p:val>
                                        </p:tav>
                                      </p:tavLst>
                                    </p:anim>
                                    <p:set>
                                      <p:cBhvr>
                                        <p:cTn id="55" dur="1" fill="hold">
                                          <p:stCondLst>
                                            <p:cond delay="499"/>
                                          </p:stCondLst>
                                        </p:cTn>
                                        <p:tgtEl>
                                          <p:spTgt spid="169"/>
                                        </p:tgtEl>
                                        <p:attrNameLst>
                                          <p:attrName>style.visibility</p:attrName>
                                        </p:attrNameLst>
                                      </p:cBhvr>
                                      <p:to>
                                        <p:strVal val="hidden"/>
                                      </p:to>
                                    </p:set>
                                  </p:childTnLst>
                                </p:cTn>
                              </p:par>
                            </p:childTnLst>
                          </p:cTn>
                        </p:par>
                        <p:par>
                          <p:cTn id="56" fill="hold">
                            <p:stCondLst>
                              <p:cond delay="500"/>
                            </p:stCondLst>
                            <p:childTnLst>
                              <p:par>
                                <p:cTn id="57" presetID="22" presetClass="entr" presetSubtype="8" fill="hold" nodeType="afterEffect">
                                  <p:stCondLst>
                                    <p:cond delay="0"/>
                                  </p:stCondLst>
                                  <p:childTnLst>
                                    <p:set>
                                      <p:cBhvr>
                                        <p:cTn id="58" dur="1" fill="hold">
                                          <p:stCondLst>
                                            <p:cond delay="0"/>
                                          </p:stCondLst>
                                        </p:cTn>
                                        <p:tgtEl>
                                          <p:spTgt spid="152"/>
                                        </p:tgtEl>
                                        <p:attrNameLst>
                                          <p:attrName>style.visibility</p:attrName>
                                        </p:attrNameLst>
                                      </p:cBhvr>
                                      <p:to>
                                        <p:strVal val="visible"/>
                                      </p:to>
                                    </p:set>
                                    <p:animEffect transition="in" filter="wipe(left)">
                                      <p:cBhvr>
                                        <p:cTn id="59" dur="500"/>
                                        <p:tgtEl>
                                          <p:spTgt spid="152"/>
                                        </p:tgtEl>
                                      </p:cBhvr>
                                    </p:animEffect>
                                  </p:childTnLst>
                                </p:cTn>
                              </p:par>
                              <p:par>
                                <p:cTn id="60" presetID="22" presetClass="entr" presetSubtype="8" fill="hold" nodeType="withEffect">
                                  <p:stCondLst>
                                    <p:cond delay="0"/>
                                  </p:stCondLst>
                                  <p:childTnLst>
                                    <p:set>
                                      <p:cBhvr>
                                        <p:cTn id="61" dur="1" fill="hold">
                                          <p:stCondLst>
                                            <p:cond delay="0"/>
                                          </p:stCondLst>
                                        </p:cTn>
                                        <p:tgtEl>
                                          <p:spTgt spid="153"/>
                                        </p:tgtEl>
                                        <p:attrNameLst>
                                          <p:attrName>style.visibility</p:attrName>
                                        </p:attrNameLst>
                                      </p:cBhvr>
                                      <p:to>
                                        <p:strVal val="visible"/>
                                      </p:to>
                                    </p:set>
                                    <p:animEffect transition="in" filter="wipe(left)">
                                      <p:cBhvr>
                                        <p:cTn id="62" dur="500"/>
                                        <p:tgtEl>
                                          <p:spTgt spid="153"/>
                                        </p:tgtEl>
                                      </p:cBhvr>
                                    </p:animEffect>
                                  </p:childTnLst>
                                </p:cTn>
                              </p:par>
                              <p:par>
                                <p:cTn id="63" presetID="22" presetClass="entr" presetSubtype="8" fill="hold" nodeType="withEffect">
                                  <p:stCondLst>
                                    <p:cond delay="0"/>
                                  </p:stCondLst>
                                  <p:childTnLst>
                                    <p:set>
                                      <p:cBhvr>
                                        <p:cTn id="64" dur="1" fill="hold">
                                          <p:stCondLst>
                                            <p:cond delay="0"/>
                                          </p:stCondLst>
                                        </p:cTn>
                                        <p:tgtEl>
                                          <p:spTgt spid="154"/>
                                        </p:tgtEl>
                                        <p:attrNameLst>
                                          <p:attrName>style.visibility</p:attrName>
                                        </p:attrNameLst>
                                      </p:cBhvr>
                                      <p:to>
                                        <p:strVal val="visible"/>
                                      </p:to>
                                    </p:set>
                                    <p:animEffect transition="in" filter="wipe(left)">
                                      <p:cBhvr>
                                        <p:cTn id="65" dur="500"/>
                                        <p:tgtEl>
                                          <p:spTgt spid="154"/>
                                        </p:tgtEl>
                                      </p:cBhvr>
                                    </p:animEffect>
                                  </p:childTnLst>
                                </p:cTn>
                              </p:par>
                              <p:par>
                                <p:cTn id="66" presetID="22" presetClass="entr" presetSubtype="8" fill="hold" nodeType="withEffect">
                                  <p:stCondLst>
                                    <p:cond delay="0"/>
                                  </p:stCondLst>
                                  <p:childTnLst>
                                    <p:set>
                                      <p:cBhvr>
                                        <p:cTn id="67" dur="1" fill="hold">
                                          <p:stCondLst>
                                            <p:cond delay="0"/>
                                          </p:stCondLst>
                                        </p:cTn>
                                        <p:tgtEl>
                                          <p:spTgt spid="155"/>
                                        </p:tgtEl>
                                        <p:attrNameLst>
                                          <p:attrName>style.visibility</p:attrName>
                                        </p:attrNameLst>
                                      </p:cBhvr>
                                      <p:to>
                                        <p:strVal val="visible"/>
                                      </p:to>
                                    </p:set>
                                    <p:animEffect transition="in" filter="wipe(left)">
                                      <p:cBhvr>
                                        <p:cTn id="68" dur="500"/>
                                        <p:tgtEl>
                                          <p:spTgt spid="155"/>
                                        </p:tgtEl>
                                      </p:cBhvr>
                                    </p:animEffect>
                                  </p:childTnLst>
                                </p:cTn>
                              </p:par>
                            </p:childTnLst>
                          </p:cTn>
                        </p:par>
                        <p:par>
                          <p:cTn id="69" fill="hold">
                            <p:stCondLst>
                              <p:cond delay="1000"/>
                            </p:stCondLst>
                            <p:childTnLst>
                              <p:par>
                                <p:cTn id="70" presetID="22" presetClass="entr" presetSubtype="8" fill="hold" nodeType="afterEffect">
                                  <p:stCondLst>
                                    <p:cond delay="0"/>
                                  </p:stCondLst>
                                  <p:childTnLst>
                                    <p:set>
                                      <p:cBhvr>
                                        <p:cTn id="71" dur="1" fill="hold">
                                          <p:stCondLst>
                                            <p:cond delay="0"/>
                                          </p:stCondLst>
                                        </p:cTn>
                                        <p:tgtEl>
                                          <p:spTgt spid="140"/>
                                        </p:tgtEl>
                                        <p:attrNameLst>
                                          <p:attrName>style.visibility</p:attrName>
                                        </p:attrNameLst>
                                      </p:cBhvr>
                                      <p:to>
                                        <p:strVal val="visible"/>
                                      </p:to>
                                    </p:set>
                                    <p:animEffect transition="in" filter="wipe(left)">
                                      <p:cBhvr>
                                        <p:cTn id="72" dur="500"/>
                                        <p:tgtEl>
                                          <p:spTgt spid="140"/>
                                        </p:tgtEl>
                                      </p:cBhvr>
                                    </p:animEffect>
                                  </p:childTnLst>
                                </p:cTn>
                              </p:par>
                              <p:par>
                                <p:cTn id="73" presetID="22" presetClass="entr" presetSubtype="8" fill="hold" nodeType="withEffect">
                                  <p:stCondLst>
                                    <p:cond delay="0"/>
                                  </p:stCondLst>
                                  <p:childTnLst>
                                    <p:set>
                                      <p:cBhvr>
                                        <p:cTn id="74" dur="1" fill="hold">
                                          <p:stCondLst>
                                            <p:cond delay="0"/>
                                          </p:stCondLst>
                                        </p:cTn>
                                        <p:tgtEl>
                                          <p:spTgt spid="141"/>
                                        </p:tgtEl>
                                        <p:attrNameLst>
                                          <p:attrName>style.visibility</p:attrName>
                                        </p:attrNameLst>
                                      </p:cBhvr>
                                      <p:to>
                                        <p:strVal val="visible"/>
                                      </p:to>
                                    </p:set>
                                    <p:animEffect transition="in" filter="wipe(left)">
                                      <p:cBhvr>
                                        <p:cTn id="75" dur="500"/>
                                        <p:tgtEl>
                                          <p:spTgt spid="141"/>
                                        </p:tgtEl>
                                      </p:cBhvr>
                                    </p:animEffect>
                                  </p:childTnLst>
                                </p:cTn>
                              </p:par>
                              <p:par>
                                <p:cTn id="76" presetID="22" presetClass="entr" presetSubtype="8" fill="hold" nodeType="withEffect">
                                  <p:stCondLst>
                                    <p:cond delay="0"/>
                                  </p:stCondLst>
                                  <p:childTnLst>
                                    <p:set>
                                      <p:cBhvr>
                                        <p:cTn id="77" dur="1" fill="hold">
                                          <p:stCondLst>
                                            <p:cond delay="0"/>
                                          </p:stCondLst>
                                        </p:cTn>
                                        <p:tgtEl>
                                          <p:spTgt spid="142"/>
                                        </p:tgtEl>
                                        <p:attrNameLst>
                                          <p:attrName>style.visibility</p:attrName>
                                        </p:attrNameLst>
                                      </p:cBhvr>
                                      <p:to>
                                        <p:strVal val="visible"/>
                                      </p:to>
                                    </p:set>
                                    <p:animEffect transition="in" filter="wipe(left)">
                                      <p:cBhvr>
                                        <p:cTn id="78" dur="500"/>
                                        <p:tgtEl>
                                          <p:spTgt spid="142"/>
                                        </p:tgtEl>
                                      </p:cBhvr>
                                    </p:animEffect>
                                  </p:childTnLst>
                                </p:cTn>
                              </p:par>
                              <p:par>
                                <p:cTn id="79" presetID="22" presetClass="entr" presetSubtype="8" fill="hold" nodeType="withEffect">
                                  <p:stCondLst>
                                    <p:cond delay="0"/>
                                  </p:stCondLst>
                                  <p:childTnLst>
                                    <p:set>
                                      <p:cBhvr>
                                        <p:cTn id="80" dur="1" fill="hold">
                                          <p:stCondLst>
                                            <p:cond delay="0"/>
                                          </p:stCondLst>
                                        </p:cTn>
                                        <p:tgtEl>
                                          <p:spTgt spid="143"/>
                                        </p:tgtEl>
                                        <p:attrNameLst>
                                          <p:attrName>style.visibility</p:attrName>
                                        </p:attrNameLst>
                                      </p:cBhvr>
                                      <p:to>
                                        <p:strVal val="visible"/>
                                      </p:to>
                                    </p:set>
                                    <p:animEffect transition="in" filter="wipe(left)">
                                      <p:cBhvr>
                                        <p:cTn id="81" dur="500"/>
                                        <p:tgtEl>
                                          <p:spTgt spid="143"/>
                                        </p:tgtEl>
                                      </p:cBhvr>
                                    </p:animEffect>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173"/>
                                        </p:tgtEl>
                                        <p:attrNameLst>
                                          <p:attrName>style.visibility</p:attrName>
                                        </p:attrNameLst>
                                      </p:cBhvr>
                                      <p:to>
                                        <p:strVal val="visible"/>
                                      </p:to>
                                    </p:set>
                                    <p:animEffect transition="in" filter="fade">
                                      <p:cBhvr>
                                        <p:cTn id="86" dur="500"/>
                                        <p:tgtEl>
                                          <p:spTgt spid="173"/>
                                        </p:tgtEl>
                                      </p:cBhvr>
                                    </p:animEffect>
                                    <p:anim calcmode="lin" valueType="num">
                                      <p:cBhvr>
                                        <p:cTn id="87" dur="500" fill="hold"/>
                                        <p:tgtEl>
                                          <p:spTgt spid="173"/>
                                        </p:tgtEl>
                                        <p:attrNameLst>
                                          <p:attrName>ppt_x</p:attrName>
                                        </p:attrNameLst>
                                      </p:cBhvr>
                                      <p:tavLst>
                                        <p:tav tm="0">
                                          <p:val>
                                            <p:strVal val="#ppt_x"/>
                                          </p:val>
                                        </p:tav>
                                        <p:tav tm="100000">
                                          <p:val>
                                            <p:strVal val="#ppt_x"/>
                                          </p:val>
                                        </p:tav>
                                      </p:tavLst>
                                    </p:anim>
                                    <p:anim calcmode="lin" valueType="num">
                                      <p:cBhvr>
                                        <p:cTn id="88" dur="500" fill="hold"/>
                                        <p:tgtEl>
                                          <p:spTgt spid="173"/>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0"/>
                                  </p:stCondLst>
                                  <p:childTnLst>
                                    <p:set>
                                      <p:cBhvr>
                                        <p:cTn id="90" dur="1" fill="hold">
                                          <p:stCondLst>
                                            <p:cond delay="0"/>
                                          </p:stCondLst>
                                        </p:cTn>
                                        <p:tgtEl>
                                          <p:spTgt spid="175"/>
                                        </p:tgtEl>
                                        <p:attrNameLst>
                                          <p:attrName>style.visibility</p:attrName>
                                        </p:attrNameLst>
                                      </p:cBhvr>
                                      <p:to>
                                        <p:strVal val="visible"/>
                                      </p:to>
                                    </p:set>
                                    <p:animEffect transition="in" filter="fade">
                                      <p:cBhvr>
                                        <p:cTn id="91" dur="500"/>
                                        <p:tgtEl>
                                          <p:spTgt spid="175"/>
                                        </p:tgtEl>
                                      </p:cBhvr>
                                    </p:animEffect>
                                    <p:anim calcmode="lin" valueType="num">
                                      <p:cBhvr>
                                        <p:cTn id="92" dur="500" fill="hold"/>
                                        <p:tgtEl>
                                          <p:spTgt spid="175"/>
                                        </p:tgtEl>
                                        <p:attrNameLst>
                                          <p:attrName>ppt_x</p:attrName>
                                        </p:attrNameLst>
                                      </p:cBhvr>
                                      <p:tavLst>
                                        <p:tav tm="0">
                                          <p:val>
                                            <p:strVal val="#ppt_x"/>
                                          </p:val>
                                        </p:tav>
                                        <p:tav tm="100000">
                                          <p:val>
                                            <p:strVal val="#ppt_x"/>
                                          </p:val>
                                        </p:tav>
                                      </p:tavLst>
                                    </p:anim>
                                    <p:anim calcmode="lin" valueType="num">
                                      <p:cBhvr>
                                        <p:cTn id="93" dur="500" fill="hold"/>
                                        <p:tgtEl>
                                          <p:spTgt spid="175"/>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172"/>
                                        </p:tgtEl>
                                        <p:attrNameLst>
                                          <p:attrName>style.visibility</p:attrName>
                                        </p:attrNameLst>
                                      </p:cBhvr>
                                      <p:to>
                                        <p:strVal val="visible"/>
                                      </p:to>
                                    </p:set>
                                    <p:animEffect transition="in" filter="fade">
                                      <p:cBhvr>
                                        <p:cTn id="96" dur="500"/>
                                        <p:tgtEl>
                                          <p:spTgt spid="172"/>
                                        </p:tgtEl>
                                      </p:cBhvr>
                                    </p:animEffect>
                                    <p:anim calcmode="lin" valueType="num">
                                      <p:cBhvr>
                                        <p:cTn id="97" dur="500" fill="hold"/>
                                        <p:tgtEl>
                                          <p:spTgt spid="172"/>
                                        </p:tgtEl>
                                        <p:attrNameLst>
                                          <p:attrName>ppt_x</p:attrName>
                                        </p:attrNameLst>
                                      </p:cBhvr>
                                      <p:tavLst>
                                        <p:tav tm="0">
                                          <p:val>
                                            <p:strVal val="#ppt_x"/>
                                          </p:val>
                                        </p:tav>
                                        <p:tav tm="100000">
                                          <p:val>
                                            <p:strVal val="#ppt_x"/>
                                          </p:val>
                                        </p:tav>
                                      </p:tavLst>
                                    </p:anim>
                                    <p:anim calcmode="lin" valueType="num">
                                      <p:cBhvr>
                                        <p:cTn id="98" dur="500" fill="hold"/>
                                        <p:tgtEl>
                                          <p:spTgt spid="172"/>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176"/>
                                        </p:tgtEl>
                                        <p:attrNameLst>
                                          <p:attrName>style.visibility</p:attrName>
                                        </p:attrNameLst>
                                      </p:cBhvr>
                                      <p:to>
                                        <p:strVal val="visible"/>
                                      </p:to>
                                    </p:set>
                                    <p:animEffect transition="in" filter="wipe(left)">
                                      <p:cBhvr>
                                        <p:cTn id="103" dur="500"/>
                                        <p:tgtEl>
                                          <p:spTgt spid="176"/>
                                        </p:tgtEl>
                                      </p:cBhvr>
                                    </p:animEffect>
                                  </p:childTnLst>
                                </p:cTn>
                              </p:par>
                            </p:childTnLst>
                          </p:cTn>
                        </p:par>
                        <p:par>
                          <p:cTn id="104" fill="hold">
                            <p:stCondLst>
                              <p:cond delay="500"/>
                            </p:stCondLst>
                            <p:childTnLst>
                              <p:par>
                                <p:cTn id="105" presetID="22" presetClass="entr" presetSubtype="8" fill="hold" nodeType="afterEffect">
                                  <p:stCondLst>
                                    <p:cond delay="0"/>
                                  </p:stCondLst>
                                  <p:childTnLst>
                                    <p:set>
                                      <p:cBhvr>
                                        <p:cTn id="106" dur="1" fill="hold">
                                          <p:stCondLst>
                                            <p:cond delay="0"/>
                                          </p:stCondLst>
                                        </p:cTn>
                                        <p:tgtEl>
                                          <p:spTgt spid="178"/>
                                        </p:tgtEl>
                                        <p:attrNameLst>
                                          <p:attrName>style.visibility</p:attrName>
                                        </p:attrNameLst>
                                      </p:cBhvr>
                                      <p:to>
                                        <p:strVal val="visible"/>
                                      </p:to>
                                    </p:set>
                                    <p:animEffect transition="in" filter="wipe(left)">
                                      <p:cBhvr>
                                        <p:cTn id="107" dur="500"/>
                                        <p:tgtEl>
                                          <p:spTgt spid="178"/>
                                        </p:tgtEl>
                                      </p:cBhvr>
                                    </p:animEffect>
                                  </p:childTnLst>
                                </p:cTn>
                              </p:par>
                              <p:par>
                                <p:cTn id="108" presetID="22" presetClass="entr" presetSubtype="8" fill="hold" nodeType="withEffect">
                                  <p:stCondLst>
                                    <p:cond delay="0"/>
                                  </p:stCondLst>
                                  <p:childTnLst>
                                    <p:set>
                                      <p:cBhvr>
                                        <p:cTn id="109" dur="1" fill="hold">
                                          <p:stCondLst>
                                            <p:cond delay="0"/>
                                          </p:stCondLst>
                                        </p:cTn>
                                        <p:tgtEl>
                                          <p:spTgt spid="179"/>
                                        </p:tgtEl>
                                        <p:attrNameLst>
                                          <p:attrName>style.visibility</p:attrName>
                                        </p:attrNameLst>
                                      </p:cBhvr>
                                      <p:to>
                                        <p:strVal val="visible"/>
                                      </p:to>
                                    </p:set>
                                    <p:animEffect transition="in" filter="wipe(left)">
                                      <p:cBhvr>
                                        <p:cTn id="110" dur="500"/>
                                        <p:tgtEl>
                                          <p:spTgt spid="179"/>
                                        </p:tgtEl>
                                      </p:cBhvr>
                                    </p:animEffect>
                                  </p:childTnLst>
                                </p:cTn>
                              </p:par>
                              <p:par>
                                <p:cTn id="111" presetID="22" presetClass="entr" presetSubtype="8" fill="hold" nodeType="withEffect">
                                  <p:stCondLst>
                                    <p:cond delay="0"/>
                                  </p:stCondLst>
                                  <p:childTnLst>
                                    <p:set>
                                      <p:cBhvr>
                                        <p:cTn id="112" dur="1" fill="hold">
                                          <p:stCondLst>
                                            <p:cond delay="0"/>
                                          </p:stCondLst>
                                        </p:cTn>
                                        <p:tgtEl>
                                          <p:spTgt spid="180"/>
                                        </p:tgtEl>
                                        <p:attrNameLst>
                                          <p:attrName>style.visibility</p:attrName>
                                        </p:attrNameLst>
                                      </p:cBhvr>
                                      <p:to>
                                        <p:strVal val="visible"/>
                                      </p:to>
                                    </p:set>
                                    <p:animEffect transition="in" filter="wipe(left)">
                                      <p:cBhvr>
                                        <p:cTn id="113" dur="500"/>
                                        <p:tgtEl>
                                          <p:spTgt spid="180"/>
                                        </p:tgtEl>
                                      </p:cBhvr>
                                    </p:animEffect>
                                  </p:childTnLst>
                                </p:cTn>
                              </p:par>
                              <p:par>
                                <p:cTn id="114" presetID="22" presetClass="entr" presetSubtype="8" fill="hold" nodeType="withEffect">
                                  <p:stCondLst>
                                    <p:cond delay="0"/>
                                  </p:stCondLst>
                                  <p:childTnLst>
                                    <p:set>
                                      <p:cBhvr>
                                        <p:cTn id="115" dur="1" fill="hold">
                                          <p:stCondLst>
                                            <p:cond delay="0"/>
                                          </p:stCondLst>
                                        </p:cTn>
                                        <p:tgtEl>
                                          <p:spTgt spid="181"/>
                                        </p:tgtEl>
                                        <p:attrNameLst>
                                          <p:attrName>style.visibility</p:attrName>
                                        </p:attrNameLst>
                                      </p:cBhvr>
                                      <p:to>
                                        <p:strVal val="visible"/>
                                      </p:to>
                                    </p:set>
                                    <p:animEffect transition="in" filter="wipe(left)">
                                      <p:cBhvr>
                                        <p:cTn id="116" dur="500"/>
                                        <p:tgtEl>
                                          <p:spTgt spid="181"/>
                                        </p:tgtEl>
                                      </p:cBhvr>
                                    </p:animEffect>
                                  </p:childTnLst>
                                </p:cTn>
                              </p:par>
                            </p:childTnLst>
                          </p:cTn>
                        </p:par>
                      </p:childTnLst>
                    </p:cTn>
                  </p:par>
                  <p:par>
                    <p:cTn id="117" fill="hold">
                      <p:stCondLst>
                        <p:cond delay="indefinite"/>
                      </p:stCondLst>
                      <p:childTnLst>
                        <p:par>
                          <p:cTn id="118" fill="hold">
                            <p:stCondLst>
                              <p:cond delay="0"/>
                            </p:stCondLst>
                            <p:childTnLst>
                              <p:par>
                                <p:cTn id="119" presetID="42" presetClass="entr" presetSubtype="0" fill="hold" grpId="0" nodeType="clickEffect">
                                  <p:stCondLst>
                                    <p:cond delay="0"/>
                                  </p:stCondLst>
                                  <p:childTnLst>
                                    <p:set>
                                      <p:cBhvr>
                                        <p:cTn id="120" dur="1" fill="hold">
                                          <p:stCondLst>
                                            <p:cond delay="0"/>
                                          </p:stCondLst>
                                        </p:cTn>
                                        <p:tgtEl>
                                          <p:spTgt spid="4">
                                            <p:txEl>
                                              <p:pRg st="0" end="0"/>
                                            </p:txEl>
                                          </p:spTgt>
                                        </p:tgtEl>
                                        <p:attrNameLst>
                                          <p:attrName>style.visibility</p:attrName>
                                        </p:attrNameLst>
                                      </p:cBhvr>
                                      <p:to>
                                        <p:strVal val="visible"/>
                                      </p:to>
                                    </p:set>
                                    <p:animEffect transition="in" filter="fade">
                                      <p:cBhvr>
                                        <p:cTn id="121" dur="500"/>
                                        <p:tgtEl>
                                          <p:spTgt spid="4">
                                            <p:txEl>
                                              <p:pRg st="0" end="0"/>
                                            </p:txEl>
                                          </p:spTgt>
                                        </p:tgtEl>
                                      </p:cBhvr>
                                    </p:animEffect>
                                    <p:anim calcmode="lin" valueType="num">
                                      <p:cBhvr>
                                        <p:cTn id="12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23" dur="500" fill="hold"/>
                                        <p:tgtEl>
                                          <p:spTgt spid="4">
                                            <p:txEl>
                                              <p:pRg st="0" end="0"/>
                                            </p:txEl>
                                          </p:spTgt>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4">
                                            <p:txEl>
                                              <p:pRg st="1" end="1"/>
                                            </p:txEl>
                                          </p:spTgt>
                                        </p:tgtEl>
                                        <p:attrNameLst>
                                          <p:attrName>style.visibility</p:attrName>
                                        </p:attrNameLst>
                                      </p:cBhvr>
                                      <p:to>
                                        <p:strVal val="visible"/>
                                      </p:to>
                                    </p:set>
                                    <p:animEffect transition="in" filter="fade">
                                      <p:cBhvr>
                                        <p:cTn id="126" dur="500"/>
                                        <p:tgtEl>
                                          <p:spTgt spid="4">
                                            <p:txEl>
                                              <p:pRg st="1" end="1"/>
                                            </p:txEl>
                                          </p:spTgt>
                                        </p:tgtEl>
                                      </p:cBhvr>
                                    </p:animEffect>
                                    <p:anim calcmode="lin" valueType="num">
                                      <p:cBhvr>
                                        <p:cTn id="12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28" dur="500" fill="hold"/>
                                        <p:tgtEl>
                                          <p:spTgt spid="4">
                                            <p:txEl>
                                              <p:pRg st="1" end="1"/>
                                            </p:txEl>
                                          </p:spTgt>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4">
                                            <p:txEl>
                                              <p:pRg st="2" end="2"/>
                                            </p:txEl>
                                          </p:spTgt>
                                        </p:tgtEl>
                                        <p:attrNameLst>
                                          <p:attrName>style.visibility</p:attrName>
                                        </p:attrNameLst>
                                      </p:cBhvr>
                                      <p:to>
                                        <p:strVal val="visible"/>
                                      </p:to>
                                    </p:set>
                                    <p:animEffect transition="in" filter="fade">
                                      <p:cBhvr>
                                        <p:cTn id="131" dur="500"/>
                                        <p:tgtEl>
                                          <p:spTgt spid="4">
                                            <p:txEl>
                                              <p:pRg st="2" end="2"/>
                                            </p:txEl>
                                          </p:spTgt>
                                        </p:tgtEl>
                                      </p:cBhvr>
                                    </p:animEffect>
                                    <p:anim calcmode="lin" valueType="num">
                                      <p:cBhvr>
                                        <p:cTn id="132"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33"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72" grpId="0" animBg="1"/>
      <p:bldP spid="17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7EF260-BA46-4849-BC66-ADAE2F207C23}"/>
              </a:ext>
            </a:extLst>
          </p:cNvPr>
          <p:cNvSpPr>
            <a:spLocks noGrp="1"/>
          </p:cNvSpPr>
          <p:nvPr>
            <p:ph idx="1"/>
          </p:nvPr>
        </p:nvSpPr>
        <p:spPr>
          <a:xfrm>
            <a:off x="360363" y="1034368"/>
            <a:ext cx="4986851" cy="5329014"/>
          </a:xfrm>
        </p:spPr>
        <p:txBody>
          <a:bodyPr/>
          <a:lstStyle/>
          <a:p>
            <a:r>
              <a:rPr lang="en-US" dirty="0"/>
              <a:t>Hosts have dedicated, direct connection to switch</a:t>
            </a:r>
          </a:p>
          <a:p>
            <a:r>
              <a:rPr lang="en-US" dirty="0"/>
              <a:t>Switches buffer packets</a:t>
            </a:r>
          </a:p>
          <a:p>
            <a:r>
              <a:rPr lang="en-US" dirty="0"/>
              <a:t>Ethernet protocol used on each incoming link, so: </a:t>
            </a:r>
          </a:p>
          <a:p>
            <a:pPr lvl="1"/>
            <a:r>
              <a:rPr lang="en-US" dirty="0"/>
              <a:t>No collisions; full duplex</a:t>
            </a:r>
          </a:p>
          <a:p>
            <a:pPr lvl="1"/>
            <a:r>
              <a:rPr lang="en-US" dirty="0"/>
              <a:t>Each link is its own collision domain</a:t>
            </a:r>
          </a:p>
          <a:p>
            <a:r>
              <a:rPr lang="en-US" dirty="0">
                <a:solidFill>
                  <a:srgbClr val="FF0000"/>
                </a:solidFill>
              </a:rPr>
              <a:t>Switching:</a:t>
            </a:r>
            <a:r>
              <a:rPr lang="en-US" dirty="0"/>
              <a:t> A-to-A’ and B-to-B</a:t>
            </a:r>
            <a:r>
              <a:rPr lang="en-US" altLang="ja-JP" dirty="0"/>
              <a:t>’</a:t>
            </a:r>
            <a:r>
              <a:rPr lang="en-US" dirty="0"/>
              <a:t> can transmit simultaneously, without collisions</a:t>
            </a:r>
          </a:p>
          <a:p>
            <a:endParaRPr lang="en-US" dirty="0"/>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en-US" dirty="0">
                <a:latin typeface="+mn-lt"/>
              </a:rPr>
              <a:t>Switch: multiple simultaneous transmissions</a:t>
            </a:r>
          </a:p>
        </p:txBody>
      </p:sp>
      <p:grpSp>
        <p:nvGrpSpPr>
          <p:cNvPr id="121" name="Group 120">
            <a:extLst>
              <a:ext uri="{FF2B5EF4-FFF2-40B4-BE49-F238E27FC236}">
                <a16:creationId xmlns:a16="http://schemas.microsoft.com/office/drawing/2014/main" id="{8491F554-2C7A-214A-897B-0FB0A1CB751B}"/>
              </a:ext>
            </a:extLst>
          </p:cNvPr>
          <p:cNvGrpSpPr/>
          <p:nvPr/>
        </p:nvGrpSpPr>
        <p:grpSpPr>
          <a:xfrm>
            <a:off x="5370481" y="2297935"/>
            <a:ext cx="2913428" cy="2955564"/>
            <a:chOff x="7670306" y="1697644"/>
            <a:chExt cx="3884571" cy="3940751"/>
          </a:xfrm>
        </p:grpSpPr>
        <p:cxnSp>
          <p:nvCxnSpPr>
            <p:cNvPr id="120" name="Straight Connector 119">
              <a:extLst>
                <a:ext uri="{FF2B5EF4-FFF2-40B4-BE49-F238E27FC236}">
                  <a16:creationId xmlns:a16="http://schemas.microsoft.com/office/drawing/2014/main" id="{20924CCE-3F57-D049-9D0A-B1D8FCF20BDA}"/>
                </a:ext>
              </a:extLst>
            </p:cNvPr>
            <p:cNvCxnSpPr/>
            <p:nvPr/>
          </p:nvCxnSpPr>
          <p:spPr>
            <a:xfrm>
              <a:off x="9587512" y="2387296"/>
              <a:ext cx="0" cy="16481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 Box 34">
              <a:extLst>
                <a:ext uri="{FF2B5EF4-FFF2-40B4-BE49-F238E27FC236}">
                  <a16:creationId xmlns:a16="http://schemas.microsoft.com/office/drawing/2014/main" id="{DCB0325C-FF8E-0B4E-A6A6-A9116B9F803A}"/>
                </a:ext>
              </a:extLst>
            </p:cNvPr>
            <p:cNvSpPr txBox="1">
              <a:spLocks noChangeArrowheads="1"/>
            </p:cNvSpPr>
            <p:nvPr/>
          </p:nvSpPr>
          <p:spPr bwMode="auto">
            <a:xfrm>
              <a:off x="8855011" y="4899731"/>
              <a:ext cx="2699866" cy="7386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r" defTabSz="685800">
                <a:defRPr/>
              </a:pPr>
              <a:r>
                <a:rPr lang="en-US" sz="1500" b="0" i="0" kern="0" dirty="0">
                  <a:solidFill>
                    <a:srgbClr val="000000"/>
                  </a:solidFill>
                  <a:latin typeface="+mn-lt"/>
                  <a:cs typeface="Arial" charset="0"/>
                </a:rPr>
                <a:t>switch with six interfaces (</a:t>
              </a:r>
              <a:r>
                <a:rPr lang="en-US" sz="1500" b="0" i="0" kern="0" dirty="0">
                  <a:solidFill>
                    <a:srgbClr val="FF0000"/>
                  </a:solidFill>
                  <a:latin typeface="+mn-lt"/>
                  <a:cs typeface="Arial" charset="0"/>
                </a:rPr>
                <a:t>1,2,3,4,5,6</a:t>
              </a:r>
              <a:r>
                <a:rPr lang="en-US" sz="1500" b="0" i="0" kern="0" dirty="0">
                  <a:solidFill>
                    <a:srgbClr val="000000"/>
                  </a:solidFill>
                  <a:latin typeface="+mn-lt"/>
                  <a:cs typeface="Arial" charset="0"/>
                </a:rPr>
                <a:t>)  </a:t>
              </a:r>
            </a:p>
          </p:txBody>
        </p:sp>
        <p:sp>
          <p:nvSpPr>
            <p:cNvPr id="60" name="Text Box 23">
              <a:extLst>
                <a:ext uri="{FF2B5EF4-FFF2-40B4-BE49-F238E27FC236}">
                  <a16:creationId xmlns:a16="http://schemas.microsoft.com/office/drawing/2014/main" id="{6622E46D-9FDC-6942-8443-B6EE96C08DD5}"/>
                </a:ext>
              </a:extLst>
            </p:cNvPr>
            <p:cNvSpPr txBox="1">
              <a:spLocks noChangeArrowheads="1"/>
            </p:cNvSpPr>
            <p:nvPr/>
          </p:nvSpPr>
          <p:spPr bwMode="auto">
            <a:xfrm>
              <a:off x="9846148" y="1727551"/>
              <a:ext cx="423621"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800" b="0" i="0" kern="0" dirty="0">
                  <a:solidFill>
                    <a:srgbClr val="000000"/>
                  </a:solidFill>
                  <a:latin typeface="+mn-lt"/>
                  <a:cs typeface="Arial" charset="0"/>
                </a:rPr>
                <a:t>A</a:t>
              </a:r>
            </a:p>
          </p:txBody>
        </p:sp>
        <p:sp>
          <p:nvSpPr>
            <p:cNvPr id="61" name="Text Box 24">
              <a:extLst>
                <a:ext uri="{FF2B5EF4-FFF2-40B4-BE49-F238E27FC236}">
                  <a16:creationId xmlns:a16="http://schemas.microsoft.com/office/drawing/2014/main" id="{FC43B703-F100-1449-9F08-04E8275B9785}"/>
                </a:ext>
              </a:extLst>
            </p:cNvPr>
            <p:cNvSpPr txBox="1">
              <a:spLocks noChangeArrowheads="1"/>
            </p:cNvSpPr>
            <p:nvPr/>
          </p:nvSpPr>
          <p:spPr bwMode="auto">
            <a:xfrm>
              <a:off x="9844697" y="4149731"/>
              <a:ext cx="502701"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800" b="0" i="0" kern="0" dirty="0">
                  <a:solidFill>
                    <a:srgbClr val="000000"/>
                  </a:solidFill>
                  <a:latin typeface="+mn-lt"/>
                  <a:cs typeface="Arial" charset="0"/>
                </a:rPr>
                <a:t>A</a:t>
              </a:r>
              <a:r>
                <a:rPr lang="en-US" sz="1800" i="0" kern="0" dirty="0">
                  <a:solidFill>
                    <a:srgbClr val="000000"/>
                  </a:solidFill>
                  <a:latin typeface="+mn-lt"/>
                  <a:cs typeface="Arial" charset="0"/>
                </a:rPr>
                <a:t>’</a:t>
              </a:r>
              <a:endParaRPr lang="en-US" sz="1800" b="0" i="0" kern="0" dirty="0">
                <a:solidFill>
                  <a:srgbClr val="000000"/>
                </a:solidFill>
                <a:latin typeface="+mn-lt"/>
                <a:cs typeface="Arial" charset="0"/>
              </a:endParaRPr>
            </a:p>
          </p:txBody>
        </p:sp>
        <p:sp>
          <p:nvSpPr>
            <p:cNvPr id="62" name="Text Box 25">
              <a:extLst>
                <a:ext uri="{FF2B5EF4-FFF2-40B4-BE49-F238E27FC236}">
                  <a16:creationId xmlns:a16="http://schemas.microsoft.com/office/drawing/2014/main" id="{FF5419F0-A61E-DF4E-8994-AA7772D64A0C}"/>
                </a:ext>
              </a:extLst>
            </p:cNvPr>
            <p:cNvSpPr txBox="1">
              <a:spLocks noChangeArrowheads="1"/>
            </p:cNvSpPr>
            <p:nvPr/>
          </p:nvSpPr>
          <p:spPr bwMode="auto">
            <a:xfrm>
              <a:off x="10740738" y="2137677"/>
              <a:ext cx="412933"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800" b="0" i="0" kern="0" dirty="0">
                  <a:solidFill>
                    <a:srgbClr val="000000"/>
                  </a:solidFill>
                  <a:latin typeface="+mn-lt"/>
                  <a:cs typeface="Arial" charset="0"/>
                </a:rPr>
                <a:t>B</a:t>
              </a:r>
            </a:p>
          </p:txBody>
        </p:sp>
        <p:sp>
          <p:nvSpPr>
            <p:cNvPr id="63" name="Text Box 26">
              <a:extLst>
                <a:ext uri="{FF2B5EF4-FFF2-40B4-BE49-F238E27FC236}">
                  <a16:creationId xmlns:a16="http://schemas.microsoft.com/office/drawing/2014/main" id="{6849FEF8-AECF-A148-8CDC-C71F2367AC54}"/>
                </a:ext>
              </a:extLst>
            </p:cNvPr>
            <p:cNvSpPr txBox="1">
              <a:spLocks noChangeArrowheads="1"/>
            </p:cNvSpPr>
            <p:nvPr/>
          </p:nvSpPr>
          <p:spPr bwMode="auto">
            <a:xfrm>
              <a:off x="8061935" y="3914987"/>
              <a:ext cx="492016"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800" b="0" i="0" kern="0" dirty="0">
                  <a:solidFill>
                    <a:srgbClr val="000000"/>
                  </a:solidFill>
                  <a:latin typeface="+mn-lt"/>
                  <a:cs typeface="Arial" charset="0"/>
                </a:rPr>
                <a:t>B</a:t>
              </a:r>
              <a:r>
                <a:rPr lang="en-US" sz="1800" i="0" kern="0" dirty="0">
                  <a:solidFill>
                    <a:srgbClr val="000000"/>
                  </a:solidFill>
                  <a:latin typeface="+mn-lt"/>
                  <a:cs typeface="Arial" charset="0"/>
                </a:rPr>
                <a:t>’</a:t>
              </a:r>
              <a:endParaRPr lang="en-US" sz="1800" b="0" i="0" kern="0" dirty="0">
                <a:solidFill>
                  <a:srgbClr val="000000"/>
                </a:solidFill>
                <a:latin typeface="+mn-lt"/>
                <a:cs typeface="Arial" charset="0"/>
              </a:endParaRPr>
            </a:p>
          </p:txBody>
        </p:sp>
        <p:sp>
          <p:nvSpPr>
            <p:cNvPr id="64" name="Text Box 27">
              <a:extLst>
                <a:ext uri="{FF2B5EF4-FFF2-40B4-BE49-F238E27FC236}">
                  <a16:creationId xmlns:a16="http://schemas.microsoft.com/office/drawing/2014/main" id="{9424AF7D-A121-114C-AC5C-79FC84F5CFB8}"/>
                </a:ext>
              </a:extLst>
            </p:cNvPr>
            <p:cNvSpPr txBox="1">
              <a:spLocks noChangeArrowheads="1"/>
            </p:cNvSpPr>
            <p:nvPr/>
          </p:nvSpPr>
          <p:spPr bwMode="auto">
            <a:xfrm>
              <a:off x="10739721" y="3994819"/>
              <a:ext cx="410797"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800" b="0" i="0" kern="0" dirty="0">
                  <a:solidFill>
                    <a:srgbClr val="000000"/>
                  </a:solidFill>
                  <a:latin typeface="+mn-lt"/>
                  <a:cs typeface="Arial" charset="0"/>
                </a:rPr>
                <a:t>C</a:t>
              </a:r>
            </a:p>
          </p:txBody>
        </p:sp>
        <p:sp>
          <p:nvSpPr>
            <p:cNvPr id="65" name="Text Box 28">
              <a:extLst>
                <a:ext uri="{FF2B5EF4-FFF2-40B4-BE49-F238E27FC236}">
                  <a16:creationId xmlns:a16="http://schemas.microsoft.com/office/drawing/2014/main" id="{200E3495-163D-C24E-87E9-B15114F849C7}"/>
                </a:ext>
              </a:extLst>
            </p:cNvPr>
            <p:cNvSpPr txBox="1">
              <a:spLocks noChangeArrowheads="1"/>
            </p:cNvSpPr>
            <p:nvPr/>
          </p:nvSpPr>
          <p:spPr bwMode="auto">
            <a:xfrm>
              <a:off x="8044749" y="2060029"/>
              <a:ext cx="487741"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800" b="0" i="0" kern="0" dirty="0">
                  <a:solidFill>
                    <a:srgbClr val="000000"/>
                  </a:solidFill>
                  <a:latin typeface="+mn-lt"/>
                  <a:cs typeface="Arial" charset="0"/>
                </a:rPr>
                <a:t>C’</a:t>
              </a:r>
            </a:p>
          </p:txBody>
        </p:sp>
        <p:grpSp>
          <p:nvGrpSpPr>
            <p:cNvPr id="105" name="Group 49">
              <a:extLst>
                <a:ext uri="{FF2B5EF4-FFF2-40B4-BE49-F238E27FC236}">
                  <a16:creationId xmlns:a16="http://schemas.microsoft.com/office/drawing/2014/main" id="{2909A8E8-3B3E-B94A-A268-12FA81AA752D}"/>
                </a:ext>
              </a:extLst>
            </p:cNvPr>
            <p:cNvGrpSpPr>
              <a:grpSpLocks/>
            </p:cNvGrpSpPr>
            <p:nvPr/>
          </p:nvGrpSpPr>
          <p:grpSpPr bwMode="auto">
            <a:xfrm>
              <a:off x="7686715" y="2428791"/>
              <a:ext cx="833957" cy="690324"/>
              <a:chOff x="-44" y="1473"/>
              <a:chExt cx="981" cy="1105"/>
            </a:xfrm>
          </p:grpSpPr>
          <p:pic>
            <p:nvPicPr>
              <p:cNvPr id="106" name="Picture 50" descr="desktop_computer_stylized_medium">
                <a:extLst>
                  <a:ext uri="{FF2B5EF4-FFF2-40B4-BE49-F238E27FC236}">
                    <a16:creationId xmlns:a16="http://schemas.microsoft.com/office/drawing/2014/main" id="{4C993D65-A8AC-C24F-A8E1-0C71ED99F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7" name="Freeform 51">
                <a:extLst>
                  <a:ext uri="{FF2B5EF4-FFF2-40B4-BE49-F238E27FC236}">
                    <a16:creationId xmlns:a16="http://schemas.microsoft.com/office/drawing/2014/main" id="{CB7E302C-C236-0244-87D6-1E3E70C4518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grpSp>
        <p:grpSp>
          <p:nvGrpSpPr>
            <p:cNvPr id="91" name="Group 49">
              <a:extLst>
                <a:ext uri="{FF2B5EF4-FFF2-40B4-BE49-F238E27FC236}">
                  <a16:creationId xmlns:a16="http://schemas.microsoft.com/office/drawing/2014/main" id="{5273BA26-CBE3-134E-8F22-04D4CD3E9FA1}"/>
                </a:ext>
              </a:extLst>
            </p:cNvPr>
            <p:cNvGrpSpPr>
              <a:grpSpLocks/>
            </p:cNvGrpSpPr>
            <p:nvPr/>
          </p:nvGrpSpPr>
          <p:grpSpPr bwMode="auto">
            <a:xfrm>
              <a:off x="7670306" y="3312731"/>
              <a:ext cx="833957" cy="690324"/>
              <a:chOff x="-44" y="1473"/>
              <a:chExt cx="981" cy="1105"/>
            </a:xfrm>
          </p:grpSpPr>
          <p:pic>
            <p:nvPicPr>
              <p:cNvPr id="92" name="Picture 50" descr="desktop_computer_stylized_medium">
                <a:extLst>
                  <a:ext uri="{FF2B5EF4-FFF2-40B4-BE49-F238E27FC236}">
                    <a16:creationId xmlns:a16="http://schemas.microsoft.com/office/drawing/2014/main" id="{0B5C182E-CEBC-6E47-AB60-C100909931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 name="Freeform 51">
                <a:extLst>
                  <a:ext uri="{FF2B5EF4-FFF2-40B4-BE49-F238E27FC236}">
                    <a16:creationId xmlns:a16="http://schemas.microsoft.com/office/drawing/2014/main" id="{FDBA5721-FF64-F348-B964-2E26A4468A0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grpSp>
        <p:sp>
          <p:nvSpPr>
            <p:cNvPr id="80" name="Text Box 35">
              <a:extLst>
                <a:ext uri="{FF2B5EF4-FFF2-40B4-BE49-F238E27FC236}">
                  <a16:creationId xmlns:a16="http://schemas.microsoft.com/office/drawing/2014/main" id="{D85F520A-7524-3D40-A439-8CDE292B34C5}"/>
                </a:ext>
              </a:extLst>
            </p:cNvPr>
            <p:cNvSpPr txBox="1">
              <a:spLocks noChangeArrowheads="1"/>
            </p:cNvSpPr>
            <p:nvPr/>
          </p:nvSpPr>
          <p:spPr bwMode="auto">
            <a:xfrm>
              <a:off x="9340355" y="2722016"/>
              <a:ext cx="363776"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FF0000"/>
                  </a:solidFill>
                  <a:latin typeface="+mn-lt"/>
                  <a:cs typeface="Arial" charset="0"/>
                </a:rPr>
                <a:t>1</a:t>
              </a:r>
            </a:p>
          </p:txBody>
        </p:sp>
        <p:sp>
          <p:nvSpPr>
            <p:cNvPr id="81" name="Text Box 36">
              <a:extLst>
                <a:ext uri="{FF2B5EF4-FFF2-40B4-BE49-F238E27FC236}">
                  <a16:creationId xmlns:a16="http://schemas.microsoft.com/office/drawing/2014/main" id="{470DA178-E968-A943-85CD-CAF4B26DAEC8}"/>
                </a:ext>
              </a:extLst>
            </p:cNvPr>
            <p:cNvSpPr txBox="1">
              <a:spLocks noChangeArrowheads="1"/>
            </p:cNvSpPr>
            <p:nvPr/>
          </p:nvSpPr>
          <p:spPr bwMode="auto">
            <a:xfrm>
              <a:off x="9775745" y="2800425"/>
              <a:ext cx="363776"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FF0000"/>
                  </a:solidFill>
                  <a:latin typeface="+mn-lt"/>
                  <a:cs typeface="Arial" charset="0"/>
                </a:rPr>
                <a:t>2</a:t>
              </a:r>
            </a:p>
          </p:txBody>
        </p:sp>
        <p:sp>
          <p:nvSpPr>
            <p:cNvPr id="82" name="Text Box 37">
              <a:extLst>
                <a:ext uri="{FF2B5EF4-FFF2-40B4-BE49-F238E27FC236}">
                  <a16:creationId xmlns:a16="http://schemas.microsoft.com/office/drawing/2014/main" id="{376E3621-6CFE-204E-8F4D-39AE53CF0430}"/>
                </a:ext>
              </a:extLst>
            </p:cNvPr>
            <p:cNvSpPr txBox="1">
              <a:spLocks noChangeArrowheads="1"/>
            </p:cNvSpPr>
            <p:nvPr/>
          </p:nvSpPr>
          <p:spPr bwMode="auto">
            <a:xfrm>
              <a:off x="9922900" y="3225116"/>
              <a:ext cx="363776"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FF0000"/>
                  </a:solidFill>
                  <a:latin typeface="+mn-lt"/>
                  <a:cs typeface="Arial" charset="0"/>
                </a:rPr>
                <a:t>3</a:t>
              </a:r>
            </a:p>
          </p:txBody>
        </p:sp>
        <p:sp>
          <p:nvSpPr>
            <p:cNvPr id="83" name="Text Box 38">
              <a:extLst>
                <a:ext uri="{FF2B5EF4-FFF2-40B4-BE49-F238E27FC236}">
                  <a16:creationId xmlns:a16="http://schemas.microsoft.com/office/drawing/2014/main" id="{3011C175-89E3-8741-B58D-8B5BE4BAE690}"/>
                </a:ext>
              </a:extLst>
            </p:cNvPr>
            <p:cNvSpPr txBox="1">
              <a:spLocks noChangeArrowheads="1"/>
            </p:cNvSpPr>
            <p:nvPr/>
          </p:nvSpPr>
          <p:spPr bwMode="auto">
            <a:xfrm>
              <a:off x="9525471" y="3474353"/>
              <a:ext cx="363776"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FF0000"/>
                  </a:solidFill>
                  <a:latin typeface="+mn-lt"/>
                  <a:cs typeface="Arial" charset="0"/>
                </a:rPr>
                <a:t>4</a:t>
              </a:r>
            </a:p>
          </p:txBody>
        </p:sp>
        <p:sp>
          <p:nvSpPr>
            <p:cNvPr id="84" name="Text Box 39">
              <a:extLst>
                <a:ext uri="{FF2B5EF4-FFF2-40B4-BE49-F238E27FC236}">
                  <a16:creationId xmlns:a16="http://schemas.microsoft.com/office/drawing/2014/main" id="{5B29F5A1-B63E-3846-A3E2-58E4C5752FB5}"/>
                </a:ext>
              </a:extLst>
            </p:cNvPr>
            <p:cNvSpPr txBox="1">
              <a:spLocks noChangeArrowheads="1"/>
            </p:cNvSpPr>
            <p:nvPr/>
          </p:nvSpPr>
          <p:spPr bwMode="auto">
            <a:xfrm>
              <a:off x="9061577" y="3440668"/>
              <a:ext cx="363776"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FF0000"/>
                  </a:solidFill>
                  <a:latin typeface="+mn-lt"/>
                  <a:cs typeface="Arial" charset="0"/>
                </a:rPr>
                <a:t>5</a:t>
              </a:r>
            </a:p>
          </p:txBody>
        </p:sp>
        <p:sp>
          <p:nvSpPr>
            <p:cNvPr id="85" name="Text Box 40">
              <a:extLst>
                <a:ext uri="{FF2B5EF4-FFF2-40B4-BE49-F238E27FC236}">
                  <a16:creationId xmlns:a16="http://schemas.microsoft.com/office/drawing/2014/main" id="{5D63FF79-DA8B-0342-A3E1-AD2B9A26733B}"/>
                </a:ext>
              </a:extLst>
            </p:cNvPr>
            <p:cNvSpPr txBox="1">
              <a:spLocks noChangeArrowheads="1"/>
            </p:cNvSpPr>
            <p:nvPr/>
          </p:nvSpPr>
          <p:spPr bwMode="auto">
            <a:xfrm>
              <a:off x="8947483" y="3014530"/>
              <a:ext cx="319087"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FF0000"/>
                  </a:solidFill>
                  <a:latin typeface="+mn-lt"/>
                  <a:cs typeface="Arial" charset="0"/>
                </a:rPr>
                <a:t>6</a:t>
              </a:r>
            </a:p>
          </p:txBody>
        </p:sp>
        <p:sp>
          <p:nvSpPr>
            <p:cNvPr id="108" name="Rectangle 37">
              <a:extLst>
                <a:ext uri="{FF2B5EF4-FFF2-40B4-BE49-F238E27FC236}">
                  <a16:creationId xmlns:a16="http://schemas.microsoft.com/office/drawing/2014/main" id="{25F61537-69D9-2542-AF7D-1F7D5E80C63C}"/>
                </a:ext>
              </a:extLst>
            </p:cNvPr>
            <p:cNvSpPr>
              <a:spLocks noChangeArrowheads="1"/>
            </p:cNvSpPr>
            <p:nvPr/>
          </p:nvSpPr>
          <p:spPr bwMode="auto">
            <a:xfrm rot="5400000">
              <a:off x="8461713" y="2732203"/>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a:defRPr/>
              </a:pPr>
              <a:r>
                <a:rPr lang="en-US" sz="1350" b="0" kern="0" dirty="0">
                  <a:solidFill>
                    <a:srgbClr val="000000"/>
                  </a:solidFill>
                  <a:latin typeface="Comic Sans MS" pitchFamily="66" charset="0"/>
                  <a:ea typeface="ＭＳ Ｐゴシック" charset="0"/>
                </a:rPr>
                <a:t> </a:t>
              </a:r>
            </a:p>
          </p:txBody>
        </p:sp>
        <p:sp>
          <p:nvSpPr>
            <p:cNvPr id="109" name="Rectangle 37">
              <a:extLst>
                <a:ext uri="{FF2B5EF4-FFF2-40B4-BE49-F238E27FC236}">
                  <a16:creationId xmlns:a16="http://schemas.microsoft.com/office/drawing/2014/main" id="{350C81E9-380A-7F46-91B4-FCA7A4B97870}"/>
                </a:ext>
              </a:extLst>
            </p:cNvPr>
            <p:cNvSpPr>
              <a:spLocks noChangeArrowheads="1"/>
            </p:cNvSpPr>
            <p:nvPr/>
          </p:nvSpPr>
          <p:spPr bwMode="auto">
            <a:xfrm rot="5400000">
              <a:off x="8476898" y="3630561"/>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a:defRPr/>
              </a:pPr>
              <a:r>
                <a:rPr lang="en-US" sz="1350" b="0" kern="0" dirty="0">
                  <a:solidFill>
                    <a:srgbClr val="000000"/>
                  </a:solidFill>
                  <a:latin typeface="Comic Sans MS" pitchFamily="66" charset="0"/>
                  <a:ea typeface="ＭＳ Ｐゴシック" charset="0"/>
                </a:rPr>
                <a:t> </a:t>
              </a:r>
            </a:p>
          </p:txBody>
        </p:sp>
        <p:sp>
          <p:nvSpPr>
            <p:cNvPr id="110" name="Rectangle 37">
              <a:extLst>
                <a:ext uri="{FF2B5EF4-FFF2-40B4-BE49-F238E27FC236}">
                  <a16:creationId xmlns:a16="http://schemas.microsoft.com/office/drawing/2014/main" id="{D9512E3C-142E-9744-90C8-CAECC07908AF}"/>
                </a:ext>
              </a:extLst>
            </p:cNvPr>
            <p:cNvSpPr>
              <a:spLocks noChangeArrowheads="1"/>
            </p:cNvSpPr>
            <p:nvPr/>
          </p:nvSpPr>
          <p:spPr bwMode="auto">
            <a:xfrm rot="5400000">
              <a:off x="10579799" y="2734470"/>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a:defRPr/>
              </a:pPr>
              <a:r>
                <a:rPr lang="en-US" sz="1350" b="0" kern="0" dirty="0">
                  <a:solidFill>
                    <a:srgbClr val="000000"/>
                  </a:solidFill>
                  <a:latin typeface="Comic Sans MS" pitchFamily="66" charset="0"/>
                  <a:ea typeface="ＭＳ Ｐゴシック" charset="0"/>
                </a:rPr>
                <a:t> </a:t>
              </a:r>
            </a:p>
          </p:txBody>
        </p:sp>
        <p:sp>
          <p:nvSpPr>
            <p:cNvPr id="111" name="Rectangle 37">
              <a:extLst>
                <a:ext uri="{FF2B5EF4-FFF2-40B4-BE49-F238E27FC236}">
                  <a16:creationId xmlns:a16="http://schemas.microsoft.com/office/drawing/2014/main" id="{411F0A98-6385-274D-A80E-3786685FBD70}"/>
                </a:ext>
              </a:extLst>
            </p:cNvPr>
            <p:cNvSpPr>
              <a:spLocks noChangeArrowheads="1"/>
            </p:cNvSpPr>
            <p:nvPr/>
          </p:nvSpPr>
          <p:spPr bwMode="auto">
            <a:xfrm rot="5400000">
              <a:off x="10594984" y="3632828"/>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a:defRPr/>
              </a:pPr>
              <a:r>
                <a:rPr lang="en-US" sz="1350" b="0" kern="0" dirty="0">
                  <a:solidFill>
                    <a:srgbClr val="000000"/>
                  </a:solidFill>
                  <a:latin typeface="Comic Sans MS" pitchFamily="66" charset="0"/>
                  <a:ea typeface="ＭＳ Ｐゴシック" charset="0"/>
                </a:rPr>
                <a:t> </a:t>
              </a:r>
            </a:p>
          </p:txBody>
        </p:sp>
        <p:grpSp>
          <p:nvGrpSpPr>
            <p:cNvPr id="100" name="Group 44">
              <a:extLst>
                <a:ext uri="{FF2B5EF4-FFF2-40B4-BE49-F238E27FC236}">
                  <a16:creationId xmlns:a16="http://schemas.microsoft.com/office/drawing/2014/main" id="{D14AFC91-71E2-F24B-902C-C917FA8FA94E}"/>
                </a:ext>
              </a:extLst>
            </p:cNvPr>
            <p:cNvGrpSpPr>
              <a:grpSpLocks/>
            </p:cNvGrpSpPr>
            <p:nvPr/>
          </p:nvGrpSpPr>
          <p:grpSpPr bwMode="auto">
            <a:xfrm>
              <a:off x="10416209" y="2517915"/>
              <a:ext cx="799548" cy="697947"/>
              <a:chOff x="-44" y="1473"/>
              <a:chExt cx="981" cy="1105"/>
            </a:xfrm>
          </p:grpSpPr>
          <p:pic>
            <p:nvPicPr>
              <p:cNvPr id="102" name="Picture 45" descr="desktop_computer_stylized_medium">
                <a:extLst>
                  <a:ext uri="{FF2B5EF4-FFF2-40B4-BE49-F238E27FC236}">
                    <a16:creationId xmlns:a16="http://schemas.microsoft.com/office/drawing/2014/main" id="{9D322BDD-E57A-8444-8AFE-B4159D0BDD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 name="Freeform 46">
                <a:extLst>
                  <a:ext uri="{FF2B5EF4-FFF2-40B4-BE49-F238E27FC236}">
                    <a16:creationId xmlns:a16="http://schemas.microsoft.com/office/drawing/2014/main" id="{7E0B05B5-6E51-3D4F-A876-9F08381512D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grpSp>
        <p:pic>
          <p:nvPicPr>
            <p:cNvPr id="88" name="Picture 45" descr="desktop_computer_stylized_medium">
              <a:extLst>
                <a:ext uri="{FF2B5EF4-FFF2-40B4-BE49-F238E27FC236}">
                  <a16:creationId xmlns:a16="http://schemas.microsoft.com/office/drawing/2014/main" id="{6ED0D78A-97A6-FC4F-BA50-97C8A6D92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0395649" y="3398050"/>
              <a:ext cx="853270" cy="7416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 name="Freeform 46">
              <a:extLst>
                <a:ext uri="{FF2B5EF4-FFF2-40B4-BE49-F238E27FC236}">
                  <a16:creationId xmlns:a16="http://schemas.microsoft.com/office/drawing/2014/main" id="{A05F0CAB-4DF9-BF46-9ACB-FF9BB4E4CEA3}"/>
                </a:ext>
              </a:extLst>
            </p:cNvPr>
            <p:cNvSpPr>
              <a:spLocks/>
            </p:cNvSpPr>
            <p:nvPr/>
          </p:nvSpPr>
          <p:spPr bwMode="auto">
            <a:xfrm flipH="1">
              <a:off x="10752102" y="3466315"/>
              <a:ext cx="414893" cy="339637"/>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cxnSp>
          <p:nvCxnSpPr>
            <p:cNvPr id="4" name="Straight Connector 3">
              <a:extLst>
                <a:ext uri="{FF2B5EF4-FFF2-40B4-BE49-F238E27FC236}">
                  <a16:creationId xmlns:a16="http://schemas.microsoft.com/office/drawing/2014/main" id="{5D7DEA5B-74C6-6D4E-A564-97C477937229}"/>
                </a:ext>
              </a:extLst>
            </p:cNvPr>
            <p:cNvCxnSpPr>
              <a:cxnSpLocks/>
              <a:stCxn id="108" idx="0"/>
              <a:endCxn id="111" idx="2"/>
            </p:cNvCxnSpPr>
            <p:nvPr/>
          </p:nvCxnSpPr>
          <p:spPr>
            <a:xfrm>
              <a:off x="8638885" y="2857428"/>
              <a:ext cx="1882821" cy="9006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8B44F92-1523-6C40-AD86-F840EA2D6FA1}"/>
                </a:ext>
              </a:extLst>
            </p:cNvPr>
            <p:cNvCxnSpPr>
              <a:cxnSpLocks/>
            </p:cNvCxnSpPr>
            <p:nvPr/>
          </p:nvCxnSpPr>
          <p:spPr>
            <a:xfrm flipV="1">
              <a:off x="8648700" y="2858184"/>
              <a:ext cx="1869638" cy="9044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Rectangle 37">
              <a:extLst>
                <a:ext uri="{FF2B5EF4-FFF2-40B4-BE49-F238E27FC236}">
                  <a16:creationId xmlns:a16="http://schemas.microsoft.com/office/drawing/2014/main" id="{D75AB559-876E-124D-AE96-8DE8C51BB978}"/>
                </a:ext>
              </a:extLst>
            </p:cNvPr>
            <p:cNvSpPr>
              <a:spLocks noChangeArrowheads="1"/>
            </p:cNvSpPr>
            <p:nvPr/>
          </p:nvSpPr>
          <p:spPr bwMode="auto">
            <a:xfrm rot="10800000">
              <a:off x="9534072" y="2230527"/>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a:defRPr/>
              </a:pPr>
              <a:r>
                <a:rPr lang="en-US" sz="1350" b="0" kern="0" dirty="0">
                  <a:solidFill>
                    <a:srgbClr val="000000"/>
                  </a:solidFill>
                  <a:latin typeface="Comic Sans MS" pitchFamily="66" charset="0"/>
                  <a:ea typeface="ＭＳ Ｐゴシック" charset="0"/>
                </a:rPr>
                <a:t> </a:t>
              </a:r>
            </a:p>
          </p:txBody>
        </p:sp>
        <p:sp>
          <p:nvSpPr>
            <p:cNvPr id="119" name="Rectangle 37">
              <a:extLst>
                <a:ext uri="{FF2B5EF4-FFF2-40B4-BE49-F238E27FC236}">
                  <a16:creationId xmlns:a16="http://schemas.microsoft.com/office/drawing/2014/main" id="{75D02172-6808-7F4C-B887-5DF27DF57A3D}"/>
                </a:ext>
              </a:extLst>
            </p:cNvPr>
            <p:cNvSpPr>
              <a:spLocks noChangeArrowheads="1"/>
            </p:cNvSpPr>
            <p:nvPr/>
          </p:nvSpPr>
          <p:spPr bwMode="auto">
            <a:xfrm rot="10800000">
              <a:off x="9531052" y="3935912"/>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a:defRPr/>
              </a:pPr>
              <a:r>
                <a:rPr lang="en-US" sz="1350" b="0" kern="0" dirty="0">
                  <a:solidFill>
                    <a:srgbClr val="000000"/>
                  </a:solidFill>
                  <a:latin typeface="Comic Sans MS" pitchFamily="66" charset="0"/>
                  <a:ea typeface="ＭＳ Ｐゴシック" charset="0"/>
                </a:rPr>
                <a:t> </a:t>
              </a:r>
            </a:p>
          </p:txBody>
        </p:sp>
        <p:grpSp>
          <p:nvGrpSpPr>
            <p:cNvPr id="122" name="Group 121">
              <a:extLst>
                <a:ext uri="{FF2B5EF4-FFF2-40B4-BE49-F238E27FC236}">
                  <a16:creationId xmlns:a16="http://schemas.microsoft.com/office/drawing/2014/main" id="{9BA061E6-1E33-7C4D-A760-2EAAE6F141CE}"/>
                </a:ext>
              </a:extLst>
            </p:cNvPr>
            <p:cNvGrpSpPr/>
            <p:nvPr/>
          </p:nvGrpSpPr>
          <p:grpSpPr>
            <a:xfrm>
              <a:off x="9236687" y="3108787"/>
              <a:ext cx="711278" cy="420709"/>
              <a:chOff x="3668110" y="2448910"/>
              <a:chExt cx="3794234" cy="2165130"/>
            </a:xfrm>
          </p:grpSpPr>
          <p:sp>
            <p:nvSpPr>
              <p:cNvPr id="123" name="Rectangle 122">
                <a:extLst>
                  <a:ext uri="{FF2B5EF4-FFF2-40B4-BE49-F238E27FC236}">
                    <a16:creationId xmlns:a16="http://schemas.microsoft.com/office/drawing/2014/main" id="{9EED6747-7F6F-7F43-9DCE-4375015BFE25}"/>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sp>
            <p:nvSpPr>
              <p:cNvPr id="124" name="Freeform 123">
                <a:extLst>
                  <a:ext uri="{FF2B5EF4-FFF2-40B4-BE49-F238E27FC236}">
                    <a16:creationId xmlns:a16="http://schemas.microsoft.com/office/drawing/2014/main" id="{713BD2F3-A046-C844-9290-8007C98F1EE3}"/>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grpSp>
            <p:nvGrpSpPr>
              <p:cNvPr id="125" name="Group 124">
                <a:extLst>
                  <a:ext uri="{FF2B5EF4-FFF2-40B4-BE49-F238E27FC236}">
                    <a16:creationId xmlns:a16="http://schemas.microsoft.com/office/drawing/2014/main" id="{58BA6AB3-60D9-084F-ADAD-5105679BCDE8}"/>
                  </a:ext>
                </a:extLst>
              </p:cNvPr>
              <p:cNvGrpSpPr/>
              <p:nvPr/>
            </p:nvGrpSpPr>
            <p:grpSpPr>
              <a:xfrm>
                <a:off x="3941378" y="2603243"/>
                <a:ext cx="3202061" cy="1066110"/>
                <a:chOff x="7939341" y="3037317"/>
                <a:chExt cx="897649" cy="353919"/>
              </a:xfrm>
            </p:grpSpPr>
            <p:sp>
              <p:nvSpPr>
                <p:cNvPr id="126" name="Freeform 125">
                  <a:extLst>
                    <a:ext uri="{FF2B5EF4-FFF2-40B4-BE49-F238E27FC236}">
                      <a16:creationId xmlns:a16="http://schemas.microsoft.com/office/drawing/2014/main" id="{B47D322F-8E6C-C740-9424-B4336CB3860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sp>
              <p:nvSpPr>
                <p:cNvPr id="127" name="Freeform 126">
                  <a:extLst>
                    <a:ext uri="{FF2B5EF4-FFF2-40B4-BE49-F238E27FC236}">
                      <a16:creationId xmlns:a16="http://schemas.microsoft.com/office/drawing/2014/main" id="{A90CA4C8-0135-1444-9709-18E5C661430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sp>
              <p:nvSpPr>
                <p:cNvPr id="128" name="Freeform 127">
                  <a:extLst>
                    <a:ext uri="{FF2B5EF4-FFF2-40B4-BE49-F238E27FC236}">
                      <a16:creationId xmlns:a16="http://schemas.microsoft.com/office/drawing/2014/main" id="{6F5E61E2-0756-ED4D-8685-32B20FE49B37}"/>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sp>
              <p:nvSpPr>
                <p:cNvPr id="129" name="Freeform 128">
                  <a:extLst>
                    <a:ext uri="{FF2B5EF4-FFF2-40B4-BE49-F238E27FC236}">
                      <a16:creationId xmlns:a16="http://schemas.microsoft.com/office/drawing/2014/main" id="{9EB332DA-F807-8347-93F2-C5388D159AB7}"/>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grpSp>
        </p:grpSp>
        <p:grpSp>
          <p:nvGrpSpPr>
            <p:cNvPr id="95" name="Group 44">
              <a:extLst>
                <a:ext uri="{FF2B5EF4-FFF2-40B4-BE49-F238E27FC236}">
                  <a16:creationId xmlns:a16="http://schemas.microsoft.com/office/drawing/2014/main" id="{426DCB6B-A219-374F-8F06-F18D724B8563}"/>
                </a:ext>
              </a:extLst>
            </p:cNvPr>
            <p:cNvGrpSpPr>
              <a:grpSpLocks/>
            </p:cNvGrpSpPr>
            <p:nvPr/>
          </p:nvGrpSpPr>
          <p:grpSpPr bwMode="auto">
            <a:xfrm>
              <a:off x="9011867" y="4020081"/>
              <a:ext cx="853270" cy="741697"/>
              <a:chOff x="-44" y="1473"/>
              <a:chExt cx="981" cy="1105"/>
            </a:xfrm>
          </p:grpSpPr>
          <p:pic>
            <p:nvPicPr>
              <p:cNvPr id="96" name="Picture 45" descr="desktop_computer_stylized_medium">
                <a:extLst>
                  <a:ext uri="{FF2B5EF4-FFF2-40B4-BE49-F238E27FC236}">
                    <a16:creationId xmlns:a16="http://schemas.microsoft.com/office/drawing/2014/main" id="{BA7C916A-9A78-3E4C-80BC-A0D48EEB77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7" name="Freeform 46">
                <a:extLst>
                  <a:ext uri="{FF2B5EF4-FFF2-40B4-BE49-F238E27FC236}">
                    <a16:creationId xmlns:a16="http://schemas.microsoft.com/office/drawing/2014/main" id="{3B939C3B-3462-3744-96CE-3ECDF9D8EDB7}"/>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grpSp>
        <p:grpSp>
          <p:nvGrpSpPr>
            <p:cNvPr id="73" name="Group 44">
              <a:extLst>
                <a:ext uri="{FF2B5EF4-FFF2-40B4-BE49-F238E27FC236}">
                  <a16:creationId xmlns:a16="http://schemas.microsoft.com/office/drawing/2014/main" id="{265543F6-BA09-9844-B798-D9E4755DE1B4}"/>
                </a:ext>
              </a:extLst>
            </p:cNvPr>
            <p:cNvGrpSpPr>
              <a:grpSpLocks/>
            </p:cNvGrpSpPr>
            <p:nvPr/>
          </p:nvGrpSpPr>
          <p:grpSpPr bwMode="auto">
            <a:xfrm>
              <a:off x="9087713" y="1697644"/>
              <a:ext cx="853270" cy="741697"/>
              <a:chOff x="-44" y="1473"/>
              <a:chExt cx="981" cy="1105"/>
            </a:xfrm>
          </p:grpSpPr>
          <p:pic>
            <p:nvPicPr>
              <p:cNvPr id="98" name="Picture 45" descr="desktop_computer_stylized_medium">
                <a:extLst>
                  <a:ext uri="{FF2B5EF4-FFF2-40B4-BE49-F238E27FC236}">
                    <a16:creationId xmlns:a16="http://schemas.microsoft.com/office/drawing/2014/main" id="{F5B56AF6-7AEE-0F4C-8EF5-5BAE871304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9" name="Freeform 46">
                <a:extLst>
                  <a:ext uri="{FF2B5EF4-FFF2-40B4-BE49-F238E27FC236}">
                    <a16:creationId xmlns:a16="http://schemas.microsoft.com/office/drawing/2014/main" id="{E5EF4B97-CB79-BF44-8332-3F89F741ACF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grpSp>
      </p:grpSp>
      <p:sp>
        <p:nvSpPr>
          <p:cNvPr id="130" name="Left-Right Arrow 129">
            <a:extLst>
              <a:ext uri="{FF2B5EF4-FFF2-40B4-BE49-F238E27FC236}">
                <a16:creationId xmlns:a16="http://schemas.microsoft.com/office/drawing/2014/main" id="{390325D3-5B28-6141-9145-A34DF8C34806}"/>
              </a:ext>
            </a:extLst>
          </p:cNvPr>
          <p:cNvSpPr/>
          <p:nvPr/>
        </p:nvSpPr>
        <p:spPr>
          <a:xfrm rot="5400000">
            <a:off x="6313153" y="3374354"/>
            <a:ext cx="1014209" cy="133442"/>
          </a:xfrm>
          <a:prstGeom prst="lef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4" name="Left-Right Arrow 133">
            <a:extLst>
              <a:ext uri="{FF2B5EF4-FFF2-40B4-BE49-F238E27FC236}">
                <a16:creationId xmlns:a16="http://schemas.microsoft.com/office/drawing/2014/main" id="{8716E4D4-5340-A04D-84B1-535BF0345A0D}"/>
              </a:ext>
            </a:extLst>
          </p:cNvPr>
          <p:cNvSpPr/>
          <p:nvPr/>
        </p:nvSpPr>
        <p:spPr>
          <a:xfrm rot="9282253">
            <a:off x="6045302" y="3391248"/>
            <a:ext cx="1490096" cy="149458"/>
          </a:xfrm>
          <a:prstGeom prst="lef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TextBox 56">
            <a:extLst>
              <a:ext uri="{FF2B5EF4-FFF2-40B4-BE49-F238E27FC236}">
                <a16:creationId xmlns:a16="http://schemas.microsoft.com/office/drawing/2014/main" id="{13B9FB2F-B7CD-0D46-B251-872824DCCAA1}"/>
              </a:ext>
            </a:extLst>
          </p:cNvPr>
          <p:cNvSpPr txBox="1"/>
          <p:nvPr/>
        </p:nvSpPr>
        <p:spPr>
          <a:xfrm>
            <a:off x="235666" y="6483136"/>
            <a:ext cx="4878259" cy="307777"/>
          </a:xfrm>
          <a:prstGeom prst="rect">
            <a:avLst/>
          </a:prstGeom>
          <a:noFill/>
        </p:spPr>
        <p:txBody>
          <a:bodyPr wrap="none" rtlCol="0">
            <a:spAutoFit/>
          </a:bodyPr>
          <a:lstStyle/>
          <a:p>
            <a:r>
              <a:rPr lang="en-US" sz="1400" b="0" dirty="0">
                <a:solidFill>
                  <a:schemeClr val="bg1">
                    <a:lumMod val="65000"/>
                  </a:schemeClr>
                </a:solidFill>
                <a:latin typeface="Calibri" pitchFamily="34" charset="0"/>
              </a:rPr>
              <a:t>Kurose and Ross: Computer Networking – A top-down approach </a:t>
            </a:r>
          </a:p>
        </p:txBody>
      </p:sp>
    </p:spTree>
    <p:extLst>
      <p:ext uri="{BB962C8B-B14F-4D97-AF65-F5344CB8AC3E}">
        <p14:creationId xmlns:p14="http://schemas.microsoft.com/office/powerpoint/2010/main" val="2061310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dissolve">
                                      <p:cBhvr>
                                        <p:cTn id="7" dur="500"/>
                                        <p:tgtEl>
                                          <p:spTgt spid="13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34"/>
                                        </p:tgtEl>
                                        <p:attrNameLst>
                                          <p:attrName>style.visibility</p:attrName>
                                        </p:attrNameLst>
                                      </p:cBhvr>
                                      <p:to>
                                        <p:strVal val="visible"/>
                                      </p:to>
                                    </p:set>
                                    <p:animEffect transition="in" filter="dissolve">
                                      <p:cBhvr>
                                        <p:cTn id="11"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3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E4F2E0A-6AB7-7649-A6F8-3D4C69D75CCF}"/>
              </a:ext>
            </a:extLst>
          </p:cNvPr>
          <p:cNvSpPr>
            <a:spLocks noGrp="1"/>
          </p:cNvSpPr>
          <p:nvPr>
            <p:ph idx="1"/>
          </p:nvPr>
        </p:nvSpPr>
        <p:spPr>
          <a:xfrm>
            <a:off x="360364" y="1034368"/>
            <a:ext cx="4622792" cy="5329014"/>
          </a:xfrm>
          <a:noFill/>
          <a:ln>
            <a:noFill/>
          </a:ln>
        </p:spPr>
        <p:txBody>
          <a:bodyPr vert="horz" wrap="square" lIns="91440" tIns="45720" rIns="91440" bIns="45720" numCol="1" anchor="t" anchorCtr="0" compatLnSpc="1">
            <a:prstTxWarp prst="textNoShape">
              <a:avLst/>
            </a:prstTxWarp>
          </a:bodyPr>
          <a:lstStyle/>
          <a:p>
            <a:r>
              <a:rPr lang="en-US" dirty="0"/>
              <a:t>Hosts have dedicated, direct connection to switch</a:t>
            </a:r>
          </a:p>
          <a:p>
            <a:r>
              <a:rPr lang="en-US" dirty="0"/>
              <a:t>Switches buffer packets</a:t>
            </a:r>
          </a:p>
          <a:p>
            <a:r>
              <a:rPr lang="en-US" dirty="0"/>
              <a:t>Ethernet protocol used on each incoming link, so: </a:t>
            </a:r>
          </a:p>
          <a:p>
            <a:pPr lvl="1"/>
            <a:r>
              <a:rPr lang="en-US" dirty="0"/>
              <a:t>No collisions; full duplex</a:t>
            </a:r>
          </a:p>
          <a:p>
            <a:pPr lvl="1"/>
            <a:r>
              <a:rPr lang="en-US" dirty="0"/>
              <a:t>Each link is its own collision domain</a:t>
            </a:r>
          </a:p>
          <a:p>
            <a:r>
              <a:rPr lang="en-US" dirty="0"/>
              <a:t>Switching: A-to-A’ and B-to-B</a:t>
            </a:r>
            <a:r>
              <a:rPr lang="en-US" altLang="ja-JP" dirty="0"/>
              <a:t>’</a:t>
            </a:r>
            <a:r>
              <a:rPr lang="en-US" dirty="0"/>
              <a:t> can transmit simultaneously, without collisions</a:t>
            </a:r>
          </a:p>
          <a:p>
            <a:pPr lvl="1"/>
            <a:r>
              <a:rPr lang="en-US" dirty="0"/>
              <a:t>but A-to-A’ and C to A’ can not happen simultaneously </a:t>
            </a:r>
          </a:p>
          <a:p>
            <a:endParaRPr lang="en-US" dirty="0"/>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en-US" dirty="0">
                <a:latin typeface="+mn-lt"/>
              </a:rPr>
              <a:t>Switch: Multiple simultaneous transmissions</a:t>
            </a:r>
          </a:p>
        </p:txBody>
      </p:sp>
      <p:grpSp>
        <p:nvGrpSpPr>
          <p:cNvPr id="121" name="Group 120">
            <a:extLst>
              <a:ext uri="{FF2B5EF4-FFF2-40B4-BE49-F238E27FC236}">
                <a16:creationId xmlns:a16="http://schemas.microsoft.com/office/drawing/2014/main" id="{8491F554-2C7A-214A-897B-0FB0A1CB751B}"/>
              </a:ext>
            </a:extLst>
          </p:cNvPr>
          <p:cNvGrpSpPr/>
          <p:nvPr/>
        </p:nvGrpSpPr>
        <p:grpSpPr>
          <a:xfrm>
            <a:off x="5370481" y="2297935"/>
            <a:ext cx="2913428" cy="2955564"/>
            <a:chOff x="7670306" y="1697644"/>
            <a:chExt cx="3884571" cy="3940751"/>
          </a:xfrm>
        </p:grpSpPr>
        <p:cxnSp>
          <p:nvCxnSpPr>
            <p:cNvPr id="120" name="Straight Connector 119">
              <a:extLst>
                <a:ext uri="{FF2B5EF4-FFF2-40B4-BE49-F238E27FC236}">
                  <a16:creationId xmlns:a16="http://schemas.microsoft.com/office/drawing/2014/main" id="{20924CCE-3F57-D049-9D0A-B1D8FCF20BDA}"/>
                </a:ext>
              </a:extLst>
            </p:cNvPr>
            <p:cNvCxnSpPr/>
            <p:nvPr/>
          </p:nvCxnSpPr>
          <p:spPr>
            <a:xfrm>
              <a:off x="9587512" y="2387296"/>
              <a:ext cx="0" cy="16481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 Box 34">
              <a:extLst>
                <a:ext uri="{FF2B5EF4-FFF2-40B4-BE49-F238E27FC236}">
                  <a16:creationId xmlns:a16="http://schemas.microsoft.com/office/drawing/2014/main" id="{DCB0325C-FF8E-0B4E-A6A6-A9116B9F803A}"/>
                </a:ext>
              </a:extLst>
            </p:cNvPr>
            <p:cNvSpPr txBox="1">
              <a:spLocks noChangeArrowheads="1"/>
            </p:cNvSpPr>
            <p:nvPr/>
          </p:nvSpPr>
          <p:spPr bwMode="auto">
            <a:xfrm>
              <a:off x="8855011" y="4899731"/>
              <a:ext cx="2699866" cy="7386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r" defTabSz="685800">
                <a:defRPr/>
              </a:pPr>
              <a:r>
                <a:rPr lang="en-US" sz="1500" b="0" i="0" kern="0" dirty="0">
                  <a:solidFill>
                    <a:srgbClr val="000000"/>
                  </a:solidFill>
                  <a:latin typeface="+mn-lt"/>
                  <a:cs typeface="Arial" charset="0"/>
                </a:rPr>
                <a:t>switch with six interfaces (</a:t>
              </a:r>
              <a:r>
                <a:rPr lang="en-US" sz="1500" b="0" i="0" kern="0" dirty="0">
                  <a:solidFill>
                    <a:srgbClr val="FF0000"/>
                  </a:solidFill>
                  <a:latin typeface="+mn-lt"/>
                  <a:cs typeface="Arial" charset="0"/>
                </a:rPr>
                <a:t>1,2,3,4,5,6</a:t>
              </a:r>
              <a:r>
                <a:rPr lang="en-US" sz="1500" b="0" i="0" kern="0" dirty="0">
                  <a:solidFill>
                    <a:srgbClr val="000000"/>
                  </a:solidFill>
                  <a:latin typeface="+mn-lt"/>
                  <a:cs typeface="Arial" charset="0"/>
                </a:rPr>
                <a:t>)  </a:t>
              </a:r>
            </a:p>
          </p:txBody>
        </p:sp>
        <p:sp>
          <p:nvSpPr>
            <p:cNvPr id="60" name="Text Box 23">
              <a:extLst>
                <a:ext uri="{FF2B5EF4-FFF2-40B4-BE49-F238E27FC236}">
                  <a16:creationId xmlns:a16="http://schemas.microsoft.com/office/drawing/2014/main" id="{6622E46D-9FDC-6942-8443-B6EE96C08DD5}"/>
                </a:ext>
              </a:extLst>
            </p:cNvPr>
            <p:cNvSpPr txBox="1">
              <a:spLocks noChangeArrowheads="1"/>
            </p:cNvSpPr>
            <p:nvPr/>
          </p:nvSpPr>
          <p:spPr bwMode="auto">
            <a:xfrm>
              <a:off x="9846148" y="1727551"/>
              <a:ext cx="423621"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800" b="0" i="0" kern="0" dirty="0">
                  <a:solidFill>
                    <a:srgbClr val="000000"/>
                  </a:solidFill>
                  <a:latin typeface="+mn-lt"/>
                  <a:cs typeface="Arial" charset="0"/>
                </a:rPr>
                <a:t>A</a:t>
              </a:r>
            </a:p>
          </p:txBody>
        </p:sp>
        <p:sp>
          <p:nvSpPr>
            <p:cNvPr id="61" name="Text Box 24">
              <a:extLst>
                <a:ext uri="{FF2B5EF4-FFF2-40B4-BE49-F238E27FC236}">
                  <a16:creationId xmlns:a16="http://schemas.microsoft.com/office/drawing/2014/main" id="{FC43B703-F100-1449-9F08-04E8275B9785}"/>
                </a:ext>
              </a:extLst>
            </p:cNvPr>
            <p:cNvSpPr txBox="1">
              <a:spLocks noChangeArrowheads="1"/>
            </p:cNvSpPr>
            <p:nvPr/>
          </p:nvSpPr>
          <p:spPr bwMode="auto">
            <a:xfrm>
              <a:off x="9844697" y="4149731"/>
              <a:ext cx="502701"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800" b="0" i="0" kern="0" dirty="0">
                  <a:solidFill>
                    <a:srgbClr val="000000"/>
                  </a:solidFill>
                  <a:latin typeface="+mn-lt"/>
                  <a:cs typeface="Arial" charset="0"/>
                </a:rPr>
                <a:t>A</a:t>
              </a:r>
              <a:r>
                <a:rPr lang="en-US" sz="1800" i="0" kern="0" dirty="0">
                  <a:solidFill>
                    <a:srgbClr val="000000"/>
                  </a:solidFill>
                  <a:latin typeface="+mn-lt"/>
                  <a:cs typeface="Arial" charset="0"/>
                </a:rPr>
                <a:t>’</a:t>
              </a:r>
              <a:endParaRPr lang="en-US" sz="1800" b="0" i="0" kern="0" dirty="0">
                <a:solidFill>
                  <a:srgbClr val="000000"/>
                </a:solidFill>
                <a:latin typeface="+mn-lt"/>
                <a:cs typeface="Arial" charset="0"/>
              </a:endParaRPr>
            </a:p>
          </p:txBody>
        </p:sp>
        <p:sp>
          <p:nvSpPr>
            <p:cNvPr id="62" name="Text Box 25">
              <a:extLst>
                <a:ext uri="{FF2B5EF4-FFF2-40B4-BE49-F238E27FC236}">
                  <a16:creationId xmlns:a16="http://schemas.microsoft.com/office/drawing/2014/main" id="{FF5419F0-A61E-DF4E-8994-AA7772D64A0C}"/>
                </a:ext>
              </a:extLst>
            </p:cNvPr>
            <p:cNvSpPr txBox="1">
              <a:spLocks noChangeArrowheads="1"/>
            </p:cNvSpPr>
            <p:nvPr/>
          </p:nvSpPr>
          <p:spPr bwMode="auto">
            <a:xfrm>
              <a:off x="10740738" y="2137677"/>
              <a:ext cx="412933"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800" b="0" i="0" kern="0" dirty="0">
                  <a:solidFill>
                    <a:srgbClr val="000000"/>
                  </a:solidFill>
                  <a:latin typeface="+mn-lt"/>
                  <a:cs typeface="Arial" charset="0"/>
                </a:rPr>
                <a:t>B</a:t>
              </a:r>
            </a:p>
          </p:txBody>
        </p:sp>
        <p:sp>
          <p:nvSpPr>
            <p:cNvPr id="63" name="Text Box 26">
              <a:extLst>
                <a:ext uri="{FF2B5EF4-FFF2-40B4-BE49-F238E27FC236}">
                  <a16:creationId xmlns:a16="http://schemas.microsoft.com/office/drawing/2014/main" id="{6849FEF8-AECF-A148-8CDC-C71F2367AC54}"/>
                </a:ext>
              </a:extLst>
            </p:cNvPr>
            <p:cNvSpPr txBox="1">
              <a:spLocks noChangeArrowheads="1"/>
            </p:cNvSpPr>
            <p:nvPr/>
          </p:nvSpPr>
          <p:spPr bwMode="auto">
            <a:xfrm>
              <a:off x="8061935" y="3914987"/>
              <a:ext cx="492016"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800" b="0" i="0" kern="0" dirty="0">
                  <a:solidFill>
                    <a:srgbClr val="000000"/>
                  </a:solidFill>
                  <a:latin typeface="+mn-lt"/>
                  <a:cs typeface="Arial" charset="0"/>
                </a:rPr>
                <a:t>B</a:t>
              </a:r>
              <a:r>
                <a:rPr lang="en-US" sz="1800" i="0" kern="0" dirty="0">
                  <a:solidFill>
                    <a:srgbClr val="000000"/>
                  </a:solidFill>
                  <a:latin typeface="+mn-lt"/>
                  <a:cs typeface="Arial" charset="0"/>
                </a:rPr>
                <a:t>’</a:t>
              </a:r>
              <a:endParaRPr lang="en-US" sz="1800" b="0" i="0" kern="0" dirty="0">
                <a:solidFill>
                  <a:srgbClr val="000000"/>
                </a:solidFill>
                <a:latin typeface="+mn-lt"/>
                <a:cs typeface="Arial" charset="0"/>
              </a:endParaRPr>
            </a:p>
          </p:txBody>
        </p:sp>
        <p:sp>
          <p:nvSpPr>
            <p:cNvPr id="64" name="Text Box 27">
              <a:extLst>
                <a:ext uri="{FF2B5EF4-FFF2-40B4-BE49-F238E27FC236}">
                  <a16:creationId xmlns:a16="http://schemas.microsoft.com/office/drawing/2014/main" id="{9424AF7D-A121-114C-AC5C-79FC84F5CFB8}"/>
                </a:ext>
              </a:extLst>
            </p:cNvPr>
            <p:cNvSpPr txBox="1">
              <a:spLocks noChangeArrowheads="1"/>
            </p:cNvSpPr>
            <p:nvPr/>
          </p:nvSpPr>
          <p:spPr bwMode="auto">
            <a:xfrm>
              <a:off x="10739721" y="3994819"/>
              <a:ext cx="410797"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800" b="0" i="0" kern="0" dirty="0">
                  <a:solidFill>
                    <a:srgbClr val="000000"/>
                  </a:solidFill>
                  <a:latin typeface="+mn-lt"/>
                  <a:cs typeface="Arial" charset="0"/>
                </a:rPr>
                <a:t>C</a:t>
              </a:r>
            </a:p>
          </p:txBody>
        </p:sp>
        <p:sp>
          <p:nvSpPr>
            <p:cNvPr id="65" name="Text Box 28">
              <a:extLst>
                <a:ext uri="{FF2B5EF4-FFF2-40B4-BE49-F238E27FC236}">
                  <a16:creationId xmlns:a16="http://schemas.microsoft.com/office/drawing/2014/main" id="{200E3495-163D-C24E-87E9-B15114F849C7}"/>
                </a:ext>
              </a:extLst>
            </p:cNvPr>
            <p:cNvSpPr txBox="1">
              <a:spLocks noChangeArrowheads="1"/>
            </p:cNvSpPr>
            <p:nvPr/>
          </p:nvSpPr>
          <p:spPr bwMode="auto">
            <a:xfrm>
              <a:off x="8044749" y="2060029"/>
              <a:ext cx="487741"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800" b="0" i="0" kern="0" dirty="0">
                  <a:solidFill>
                    <a:srgbClr val="000000"/>
                  </a:solidFill>
                  <a:latin typeface="+mn-lt"/>
                  <a:cs typeface="Arial" charset="0"/>
                </a:rPr>
                <a:t>C’</a:t>
              </a:r>
            </a:p>
          </p:txBody>
        </p:sp>
        <p:grpSp>
          <p:nvGrpSpPr>
            <p:cNvPr id="105" name="Group 49">
              <a:extLst>
                <a:ext uri="{FF2B5EF4-FFF2-40B4-BE49-F238E27FC236}">
                  <a16:creationId xmlns:a16="http://schemas.microsoft.com/office/drawing/2014/main" id="{2909A8E8-3B3E-B94A-A268-12FA81AA752D}"/>
                </a:ext>
              </a:extLst>
            </p:cNvPr>
            <p:cNvGrpSpPr>
              <a:grpSpLocks/>
            </p:cNvGrpSpPr>
            <p:nvPr/>
          </p:nvGrpSpPr>
          <p:grpSpPr bwMode="auto">
            <a:xfrm>
              <a:off x="7686715" y="2428791"/>
              <a:ext cx="833957" cy="690324"/>
              <a:chOff x="-44" y="1473"/>
              <a:chExt cx="981" cy="1105"/>
            </a:xfrm>
          </p:grpSpPr>
          <p:pic>
            <p:nvPicPr>
              <p:cNvPr id="106" name="Picture 50" descr="desktop_computer_stylized_medium">
                <a:extLst>
                  <a:ext uri="{FF2B5EF4-FFF2-40B4-BE49-F238E27FC236}">
                    <a16:creationId xmlns:a16="http://schemas.microsoft.com/office/drawing/2014/main" id="{4C993D65-A8AC-C24F-A8E1-0C71ED99F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7" name="Freeform 51">
                <a:extLst>
                  <a:ext uri="{FF2B5EF4-FFF2-40B4-BE49-F238E27FC236}">
                    <a16:creationId xmlns:a16="http://schemas.microsoft.com/office/drawing/2014/main" id="{CB7E302C-C236-0244-87D6-1E3E70C4518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grpSp>
        <p:grpSp>
          <p:nvGrpSpPr>
            <p:cNvPr id="91" name="Group 49">
              <a:extLst>
                <a:ext uri="{FF2B5EF4-FFF2-40B4-BE49-F238E27FC236}">
                  <a16:creationId xmlns:a16="http://schemas.microsoft.com/office/drawing/2014/main" id="{5273BA26-CBE3-134E-8F22-04D4CD3E9FA1}"/>
                </a:ext>
              </a:extLst>
            </p:cNvPr>
            <p:cNvGrpSpPr>
              <a:grpSpLocks/>
            </p:cNvGrpSpPr>
            <p:nvPr/>
          </p:nvGrpSpPr>
          <p:grpSpPr bwMode="auto">
            <a:xfrm>
              <a:off x="7670306" y="3312731"/>
              <a:ext cx="833957" cy="690324"/>
              <a:chOff x="-44" y="1473"/>
              <a:chExt cx="981" cy="1105"/>
            </a:xfrm>
          </p:grpSpPr>
          <p:pic>
            <p:nvPicPr>
              <p:cNvPr id="92" name="Picture 50" descr="desktop_computer_stylized_medium">
                <a:extLst>
                  <a:ext uri="{FF2B5EF4-FFF2-40B4-BE49-F238E27FC236}">
                    <a16:creationId xmlns:a16="http://schemas.microsoft.com/office/drawing/2014/main" id="{0B5C182E-CEBC-6E47-AB60-C100909931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 name="Freeform 51">
                <a:extLst>
                  <a:ext uri="{FF2B5EF4-FFF2-40B4-BE49-F238E27FC236}">
                    <a16:creationId xmlns:a16="http://schemas.microsoft.com/office/drawing/2014/main" id="{FDBA5721-FF64-F348-B964-2E26A4468A0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grpSp>
        <p:sp>
          <p:nvSpPr>
            <p:cNvPr id="80" name="Text Box 35">
              <a:extLst>
                <a:ext uri="{FF2B5EF4-FFF2-40B4-BE49-F238E27FC236}">
                  <a16:creationId xmlns:a16="http://schemas.microsoft.com/office/drawing/2014/main" id="{D85F520A-7524-3D40-A439-8CDE292B34C5}"/>
                </a:ext>
              </a:extLst>
            </p:cNvPr>
            <p:cNvSpPr txBox="1">
              <a:spLocks noChangeArrowheads="1"/>
            </p:cNvSpPr>
            <p:nvPr/>
          </p:nvSpPr>
          <p:spPr bwMode="auto">
            <a:xfrm>
              <a:off x="9340355" y="2722016"/>
              <a:ext cx="363776"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FF0000"/>
                  </a:solidFill>
                  <a:latin typeface="+mn-lt"/>
                  <a:cs typeface="Arial" charset="0"/>
                </a:rPr>
                <a:t>1</a:t>
              </a:r>
            </a:p>
          </p:txBody>
        </p:sp>
        <p:sp>
          <p:nvSpPr>
            <p:cNvPr id="81" name="Text Box 36">
              <a:extLst>
                <a:ext uri="{FF2B5EF4-FFF2-40B4-BE49-F238E27FC236}">
                  <a16:creationId xmlns:a16="http://schemas.microsoft.com/office/drawing/2014/main" id="{470DA178-E968-A943-85CD-CAF4B26DAEC8}"/>
                </a:ext>
              </a:extLst>
            </p:cNvPr>
            <p:cNvSpPr txBox="1">
              <a:spLocks noChangeArrowheads="1"/>
            </p:cNvSpPr>
            <p:nvPr/>
          </p:nvSpPr>
          <p:spPr bwMode="auto">
            <a:xfrm>
              <a:off x="9775745" y="2800425"/>
              <a:ext cx="363776"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FF0000"/>
                  </a:solidFill>
                  <a:latin typeface="+mn-lt"/>
                  <a:cs typeface="Arial" charset="0"/>
                </a:rPr>
                <a:t>2</a:t>
              </a:r>
            </a:p>
          </p:txBody>
        </p:sp>
        <p:sp>
          <p:nvSpPr>
            <p:cNvPr id="82" name="Text Box 37">
              <a:extLst>
                <a:ext uri="{FF2B5EF4-FFF2-40B4-BE49-F238E27FC236}">
                  <a16:creationId xmlns:a16="http://schemas.microsoft.com/office/drawing/2014/main" id="{376E3621-6CFE-204E-8F4D-39AE53CF0430}"/>
                </a:ext>
              </a:extLst>
            </p:cNvPr>
            <p:cNvSpPr txBox="1">
              <a:spLocks noChangeArrowheads="1"/>
            </p:cNvSpPr>
            <p:nvPr/>
          </p:nvSpPr>
          <p:spPr bwMode="auto">
            <a:xfrm>
              <a:off x="9922900" y="3225116"/>
              <a:ext cx="363776"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FF0000"/>
                  </a:solidFill>
                  <a:latin typeface="+mn-lt"/>
                  <a:cs typeface="Arial" charset="0"/>
                </a:rPr>
                <a:t>3</a:t>
              </a:r>
            </a:p>
          </p:txBody>
        </p:sp>
        <p:sp>
          <p:nvSpPr>
            <p:cNvPr id="83" name="Text Box 38">
              <a:extLst>
                <a:ext uri="{FF2B5EF4-FFF2-40B4-BE49-F238E27FC236}">
                  <a16:creationId xmlns:a16="http://schemas.microsoft.com/office/drawing/2014/main" id="{3011C175-89E3-8741-B58D-8B5BE4BAE690}"/>
                </a:ext>
              </a:extLst>
            </p:cNvPr>
            <p:cNvSpPr txBox="1">
              <a:spLocks noChangeArrowheads="1"/>
            </p:cNvSpPr>
            <p:nvPr/>
          </p:nvSpPr>
          <p:spPr bwMode="auto">
            <a:xfrm>
              <a:off x="9525471" y="3474353"/>
              <a:ext cx="363776"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FF0000"/>
                  </a:solidFill>
                  <a:latin typeface="+mn-lt"/>
                  <a:cs typeface="Arial" charset="0"/>
                </a:rPr>
                <a:t>4</a:t>
              </a:r>
            </a:p>
          </p:txBody>
        </p:sp>
        <p:sp>
          <p:nvSpPr>
            <p:cNvPr id="84" name="Text Box 39">
              <a:extLst>
                <a:ext uri="{FF2B5EF4-FFF2-40B4-BE49-F238E27FC236}">
                  <a16:creationId xmlns:a16="http://schemas.microsoft.com/office/drawing/2014/main" id="{5B29F5A1-B63E-3846-A3E2-58E4C5752FB5}"/>
                </a:ext>
              </a:extLst>
            </p:cNvPr>
            <p:cNvSpPr txBox="1">
              <a:spLocks noChangeArrowheads="1"/>
            </p:cNvSpPr>
            <p:nvPr/>
          </p:nvSpPr>
          <p:spPr bwMode="auto">
            <a:xfrm>
              <a:off x="9061577" y="3440668"/>
              <a:ext cx="363776"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FF0000"/>
                  </a:solidFill>
                  <a:latin typeface="+mn-lt"/>
                  <a:cs typeface="Arial" charset="0"/>
                </a:rPr>
                <a:t>5</a:t>
              </a:r>
            </a:p>
          </p:txBody>
        </p:sp>
        <p:sp>
          <p:nvSpPr>
            <p:cNvPr id="85" name="Text Box 40">
              <a:extLst>
                <a:ext uri="{FF2B5EF4-FFF2-40B4-BE49-F238E27FC236}">
                  <a16:creationId xmlns:a16="http://schemas.microsoft.com/office/drawing/2014/main" id="{5D63FF79-DA8B-0342-A3E1-AD2B9A26733B}"/>
                </a:ext>
              </a:extLst>
            </p:cNvPr>
            <p:cNvSpPr txBox="1">
              <a:spLocks noChangeArrowheads="1"/>
            </p:cNvSpPr>
            <p:nvPr/>
          </p:nvSpPr>
          <p:spPr bwMode="auto">
            <a:xfrm>
              <a:off x="8947483" y="3014530"/>
              <a:ext cx="319087"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FF0000"/>
                  </a:solidFill>
                  <a:latin typeface="+mn-lt"/>
                  <a:cs typeface="Arial" charset="0"/>
                </a:rPr>
                <a:t>6</a:t>
              </a:r>
            </a:p>
          </p:txBody>
        </p:sp>
        <p:sp>
          <p:nvSpPr>
            <p:cNvPr id="108" name="Rectangle 37">
              <a:extLst>
                <a:ext uri="{FF2B5EF4-FFF2-40B4-BE49-F238E27FC236}">
                  <a16:creationId xmlns:a16="http://schemas.microsoft.com/office/drawing/2014/main" id="{25F61537-69D9-2542-AF7D-1F7D5E80C63C}"/>
                </a:ext>
              </a:extLst>
            </p:cNvPr>
            <p:cNvSpPr>
              <a:spLocks noChangeArrowheads="1"/>
            </p:cNvSpPr>
            <p:nvPr/>
          </p:nvSpPr>
          <p:spPr bwMode="auto">
            <a:xfrm rot="5400000">
              <a:off x="8461713" y="2732203"/>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a:defRPr/>
              </a:pPr>
              <a:r>
                <a:rPr lang="en-US" sz="1350" b="0" kern="0" dirty="0">
                  <a:solidFill>
                    <a:srgbClr val="000000"/>
                  </a:solidFill>
                  <a:latin typeface="Comic Sans MS" pitchFamily="66" charset="0"/>
                  <a:ea typeface="ＭＳ Ｐゴシック" charset="0"/>
                </a:rPr>
                <a:t> </a:t>
              </a:r>
            </a:p>
          </p:txBody>
        </p:sp>
        <p:sp>
          <p:nvSpPr>
            <p:cNvPr id="109" name="Rectangle 37">
              <a:extLst>
                <a:ext uri="{FF2B5EF4-FFF2-40B4-BE49-F238E27FC236}">
                  <a16:creationId xmlns:a16="http://schemas.microsoft.com/office/drawing/2014/main" id="{350C81E9-380A-7F46-91B4-FCA7A4B97870}"/>
                </a:ext>
              </a:extLst>
            </p:cNvPr>
            <p:cNvSpPr>
              <a:spLocks noChangeArrowheads="1"/>
            </p:cNvSpPr>
            <p:nvPr/>
          </p:nvSpPr>
          <p:spPr bwMode="auto">
            <a:xfrm rot="5400000">
              <a:off x="8476898" y="3630561"/>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a:defRPr/>
              </a:pPr>
              <a:r>
                <a:rPr lang="en-US" sz="1350" b="0" kern="0" dirty="0">
                  <a:solidFill>
                    <a:srgbClr val="000000"/>
                  </a:solidFill>
                  <a:latin typeface="Comic Sans MS" pitchFamily="66" charset="0"/>
                  <a:ea typeface="ＭＳ Ｐゴシック" charset="0"/>
                </a:rPr>
                <a:t> </a:t>
              </a:r>
            </a:p>
          </p:txBody>
        </p:sp>
        <p:sp>
          <p:nvSpPr>
            <p:cNvPr id="110" name="Rectangle 37">
              <a:extLst>
                <a:ext uri="{FF2B5EF4-FFF2-40B4-BE49-F238E27FC236}">
                  <a16:creationId xmlns:a16="http://schemas.microsoft.com/office/drawing/2014/main" id="{D9512E3C-142E-9744-90C8-CAECC07908AF}"/>
                </a:ext>
              </a:extLst>
            </p:cNvPr>
            <p:cNvSpPr>
              <a:spLocks noChangeArrowheads="1"/>
            </p:cNvSpPr>
            <p:nvPr/>
          </p:nvSpPr>
          <p:spPr bwMode="auto">
            <a:xfrm rot="5400000">
              <a:off x="10579799" y="2734470"/>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a:defRPr/>
              </a:pPr>
              <a:r>
                <a:rPr lang="en-US" sz="1350" b="0" kern="0" dirty="0">
                  <a:solidFill>
                    <a:srgbClr val="000000"/>
                  </a:solidFill>
                  <a:latin typeface="Comic Sans MS" pitchFamily="66" charset="0"/>
                  <a:ea typeface="ＭＳ Ｐゴシック" charset="0"/>
                </a:rPr>
                <a:t> </a:t>
              </a:r>
            </a:p>
          </p:txBody>
        </p:sp>
        <p:sp>
          <p:nvSpPr>
            <p:cNvPr id="111" name="Rectangle 37">
              <a:extLst>
                <a:ext uri="{FF2B5EF4-FFF2-40B4-BE49-F238E27FC236}">
                  <a16:creationId xmlns:a16="http://schemas.microsoft.com/office/drawing/2014/main" id="{411F0A98-6385-274D-A80E-3786685FBD70}"/>
                </a:ext>
              </a:extLst>
            </p:cNvPr>
            <p:cNvSpPr>
              <a:spLocks noChangeArrowheads="1"/>
            </p:cNvSpPr>
            <p:nvPr/>
          </p:nvSpPr>
          <p:spPr bwMode="auto">
            <a:xfrm rot="5400000">
              <a:off x="10594984" y="3632828"/>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a:defRPr/>
              </a:pPr>
              <a:r>
                <a:rPr lang="en-US" sz="1350" b="0" kern="0" dirty="0">
                  <a:solidFill>
                    <a:srgbClr val="000000"/>
                  </a:solidFill>
                  <a:latin typeface="Comic Sans MS" pitchFamily="66" charset="0"/>
                  <a:ea typeface="ＭＳ Ｐゴシック" charset="0"/>
                </a:rPr>
                <a:t> </a:t>
              </a:r>
            </a:p>
          </p:txBody>
        </p:sp>
        <p:grpSp>
          <p:nvGrpSpPr>
            <p:cNvPr id="100" name="Group 44">
              <a:extLst>
                <a:ext uri="{FF2B5EF4-FFF2-40B4-BE49-F238E27FC236}">
                  <a16:creationId xmlns:a16="http://schemas.microsoft.com/office/drawing/2014/main" id="{D14AFC91-71E2-F24B-902C-C917FA8FA94E}"/>
                </a:ext>
              </a:extLst>
            </p:cNvPr>
            <p:cNvGrpSpPr>
              <a:grpSpLocks/>
            </p:cNvGrpSpPr>
            <p:nvPr/>
          </p:nvGrpSpPr>
          <p:grpSpPr bwMode="auto">
            <a:xfrm>
              <a:off x="10416209" y="2517915"/>
              <a:ext cx="799548" cy="697947"/>
              <a:chOff x="-44" y="1473"/>
              <a:chExt cx="981" cy="1105"/>
            </a:xfrm>
          </p:grpSpPr>
          <p:pic>
            <p:nvPicPr>
              <p:cNvPr id="102" name="Picture 45" descr="desktop_computer_stylized_medium">
                <a:extLst>
                  <a:ext uri="{FF2B5EF4-FFF2-40B4-BE49-F238E27FC236}">
                    <a16:creationId xmlns:a16="http://schemas.microsoft.com/office/drawing/2014/main" id="{9D322BDD-E57A-8444-8AFE-B4159D0BDD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 name="Freeform 46">
                <a:extLst>
                  <a:ext uri="{FF2B5EF4-FFF2-40B4-BE49-F238E27FC236}">
                    <a16:creationId xmlns:a16="http://schemas.microsoft.com/office/drawing/2014/main" id="{7E0B05B5-6E51-3D4F-A876-9F08381512D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grpSp>
        <p:pic>
          <p:nvPicPr>
            <p:cNvPr id="88" name="Picture 45" descr="desktop_computer_stylized_medium">
              <a:extLst>
                <a:ext uri="{FF2B5EF4-FFF2-40B4-BE49-F238E27FC236}">
                  <a16:creationId xmlns:a16="http://schemas.microsoft.com/office/drawing/2014/main" id="{6ED0D78A-97A6-FC4F-BA50-97C8A6D92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0395649" y="3398050"/>
              <a:ext cx="853270" cy="7416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 name="Freeform 46">
              <a:extLst>
                <a:ext uri="{FF2B5EF4-FFF2-40B4-BE49-F238E27FC236}">
                  <a16:creationId xmlns:a16="http://schemas.microsoft.com/office/drawing/2014/main" id="{A05F0CAB-4DF9-BF46-9ACB-FF9BB4E4CEA3}"/>
                </a:ext>
              </a:extLst>
            </p:cNvPr>
            <p:cNvSpPr>
              <a:spLocks/>
            </p:cNvSpPr>
            <p:nvPr/>
          </p:nvSpPr>
          <p:spPr bwMode="auto">
            <a:xfrm flipH="1">
              <a:off x="10752102" y="3466315"/>
              <a:ext cx="414893" cy="339637"/>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cxnSp>
          <p:nvCxnSpPr>
            <p:cNvPr id="4" name="Straight Connector 3">
              <a:extLst>
                <a:ext uri="{FF2B5EF4-FFF2-40B4-BE49-F238E27FC236}">
                  <a16:creationId xmlns:a16="http://schemas.microsoft.com/office/drawing/2014/main" id="{5D7DEA5B-74C6-6D4E-A564-97C477937229}"/>
                </a:ext>
              </a:extLst>
            </p:cNvPr>
            <p:cNvCxnSpPr>
              <a:cxnSpLocks/>
              <a:stCxn id="108" idx="0"/>
              <a:endCxn id="111" idx="2"/>
            </p:cNvCxnSpPr>
            <p:nvPr/>
          </p:nvCxnSpPr>
          <p:spPr>
            <a:xfrm>
              <a:off x="8638885" y="2857428"/>
              <a:ext cx="1882821" cy="9006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8B44F92-1523-6C40-AD86-F840EA2D6FA1}"/>
                </a:ext>
              </a:extLst>
            </p:cNvPr>
            <p:cNvCxnSpPr>
              <a:cxnSpLocks/>
            </p:cNvCxnSpPr>
            <p:nvPr/>
          </p:nvCxnSpPr>
          <p:spPr>
            <a:xfrm flipV="1">
              <a:off x="8648700" y="2858184"/>
              <a:ext cx="1869638" cy="9044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Rectangle 37">
              <a:extLst>
                <a:ext uri="{FF2B5EF4-FFF2-40B4-BE49-F238E27FC236}">
                  <a16:creationId xmlns:a16="http://schemas.microsoft.com/office/drawing/2014/main" id="{D75AB559-876E-124D-AE96-8DE8C51BB978}"/>
                </a:ext>
              </a:extLst>
            </p:cNvPr>
            <p:cNvSpPr>
              <a:spLocks noChangeArrowheads="1"/>
            </p:cNvSpPr>
            <p:nvPr/>
          </p:nvSpPr>
          <p:spPr bwMode="auto">
            <a:xfrm rot="10800000">
              <a:off x="9534072" y="2230527"/>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a:defRPr/>
              </a:pPr>
              <a:r>
                <a:rPr lang="en-US" sz="1350" b="0" kern="0" dirty="0">
                  <a:solidFill>
                    <a:srgbClr val="000000"/>
                  </a:solidFill>
                  <a:latin typeface="Comic Sans MS" pitchFamily="66" charset="0"/>
                  <a:ea typeface="ＭＳ Ｐゴシック" charset="0"/>
                </a:rPr>
                <a:t> </a:t>
              </a:r>
            </a:p>
          </p:txBody>
        </p:sp>
        <p:sp>
          <p:nvSpPr>
            <p:cNvPr id="119" name="Rectangle 37">
              <a:extLst>
                <a:ext uri="{FF2B5EF4-FFF2-40B4-BE49-F238E27FC236}">
                  <a16:creationId xmlns:a16="http://schemas.microsoft.com/office/drawing/2014/main" id="{75D02172-6808-7F4C-B887-5DF27DF57A3D}"/>
                </a:ext>
              </a:extLst>
            </p:cNvPr>
            <p:cNvSpPr>
              <a:spLocks noChangeArrowheads="1"/>
            </p:cNvSpPr>
            <p:nvPr/>
          </p:nvSpPr>
          <p:spPr bwMode="auto">
            <a:xfrm rot="10800000">
              <a:off x="9531052" y="3935912"/>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a:defRPr/>
              </a:pPr>
              <a:r>
                <a:rPr lang="en-US" sz="1350" b="0" kern="0" dirty="0">
                  <a:solidFill>
                    <a:srgbClr val="000000"/>
                  </a:solidFill>
                  <a:latin typeface="Comic Sans MS" pitchFamily="66" charset="0"/>
                  <a:ea typeface="ＭＳ Ｐゴシック" charset="0"/>
                </a:rPr>
                <a:t> </a:t>
              </a:r>
            </a:p>
          </p:txBody>
        </p:sp>
        <p:grpSp>
          <p:nvGrpSpPr>
            <p:cNvPr id="122" name="Group 121">
              <a:extLst>
                <a:ext uri="{FF2B5EF4-FFF2-40B4-BE49-F238E27FC236}">
                  <a16:creationId xmlns:a16="http://schemas.microsoft.com/office/drawing/2014/main" id="{9BA061E6-1E33-7C4D-A760-2EAAE6F141CE}"/>
                </a:ext>
              </a:extLst>
            </p:cNvPr>
            <p:cNvGrpSpPr/>
            <p:nvPr/>
          </p:nvGrpSpPr>
          <p:grpSpPr>
            <a:xfrm>
              <a:off x="9236687" y="3108787"/>
              <a:ext cx="711278" cy="420709"/>
              <a:chOff x="3668110" y="2448910"/>
              <a:chExt cx="3794234" cy="2165130"/>
            </a:xfrm>
          </p:grpSpPr>
          <p:sp>
            <p:nvSpPr>
              <p:cNvPr id="123" name="Rectangle 122">
                <a:extLst>
                  <a:ext uri="{FF2B5EF4-FFF2-40B4-BE49-F238E27FC236}">
                    <a16:creationId xmlns:a16="http://schemas.microsoft.com/office/drawing/2014/main" id="{9EED6747-7F6F-7F43-9DCE-4375015BFE25}"/>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sp>
            <p:nvSpPr>
              <p:cNvPr id="124" name="Freeform 123">
                <a:extLst>
                  <a:ext uri="{FF2B5EF4-FFF2-40B4-BE49-F238E27FC236}">
                    <a16:creationId xmlns:a16="http://schemas.microsoft.com/office/drawing/2014/main" id="{713BD2F3-A046-C844-9290-8007C98F1EE3}"/>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grpSp>
            <p:nvGrpSpPr>
              <p:cNvPr id="125" name="Group 124">
                <a:extLst>
                  <a:ext uri="{FF2B5EF4-FFF2-40B4-BE49-F238E27FC236}">
                    <a16:creationId xmlns:a16="http://schemas.microsoft.com/office/drawing/2014/main" id="{58BA6AB3-60D9-084F-ADAD-5105679BCDE8}"/>
                  </a:ext>
                </a:extLst>
              </p:cNvPr>
              <p:cNvGrpSpPr/>
              <p:nvPr/>
            </p:nvGrpSpPr>
            <p:grpSpPr>
              <a:xfrm>
                <a:off x="3941378" y="2603243"/>
                <a:ext cx="3202061" cy="1066110"/>
                <a:chOff x="7939341" y="3037317"/>
                <a:chExt cx="897649" cy="353919"/>
              </a:xfrm>
            </p:grpSpPr>
            <p:sp>
              <p:nvSpPr>
                <p:cNvPr id="126" name="Freeform 125">
                  <a:extLst>
                    <a:ext uri="{FF2B5EF4-FFF2-40B4-BE49-F238E27FC236}">
                      <a16:creationId xmlns:a16="http://schemas.microsoft.com/office/drawing/2014/main" id="{B47D322F-8E6C-C740-9424-B4336CB3860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sp>
              <p:nvSpPr>
                <p:cNvPr id="127" name="Freeform 126">
                  <a:extLst>
                    <a:ext uri="{FF2B5EF4-FFF2-40B4-BE49-F238E27FC236}">
                      <a16:creationId xmlns:a16="http://schemas.microsoft.com/office/drawing/2014/main" id="{A90CA4C8-0135-1444-9709-18E5C661430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sp>
              <p:nvSpPr>
                <p:cNvPr id="128" name="Freeform 127">
                  <a:extLst>
                    <a:ext uri="{FF2B5EF4-FFF2-40B4-BE49-F238E27FC236}">
                      <a16:creationId xmlns:a16="http://schemas.microsoft.com/office/drawing/2014/main" id="{6F5E61E2-0756-ED4D-8685-32B20FE49B37}"/>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sp>
              <p:nvSpPr>
                <p:cNvPr id="129" name="Freeform 128">
                  <a:extLst>
                    <a:ext uri="{FF2B5EF4-FFF2-40B4-BE49-F238E27FC236}">
                      <a16:creationId xmlns:a16="http://schemas.microsoft.com/office/drawing/2014/main" id="{9EB332DA-F807-8347-93F2-C5388D159AB7}"/>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grpSp>
        </p:grpSp>
        <p:grpSp>
          <p:nvGrpSpPr>
            <p:cNvPr id="95" name="Group 44">
              <a:extLst>
                <a:ext uri="{FF2B5EF4-FFF2-40B4-BE49-F238E27FC236}">
                  <a16:creationId xmlns:a16="http://schemas.microsoft.com/office/drawing/2014/main" id="{426DCB6B-A219-374F-8F06-F18D724B8563}"/>
                </a:ext>
              </a:extLst>
            </p:cNvPr>
            <p:cNvGrpSpPr>
              <a:grpSpLocks/>
            </p:cNvGrpSpPr>
            <p:nvPr/>
          </p:nvGrpSpPr>
          <p:grpSpPr bwMode="auto">
            <a:xfrm>
              <a:off x="9011867" y="4020081"/>
              <a:ext cx="853270" cy="741697"/>
              <a:chOff x="-44" y="1473"/>
              <a:chExt cx="981" cy="1105"/>
            </a:xfrm>
          </p:grpSpPr>
          <p:pic>
            <p:nvPicPr>
              <p:cNvPr id="96" name="Picture 45" descr="desktop_computer_stylized_medium">
                <a:extLst>
                  <a:ext uri="{FF2B5EF4-FFF2-40B4-BE49-F238E27FC236}">
                    <a16:creationId xmlns:a16="http://schemas.microsoft.com/office/drawing/2014/main" id="{BA7C916A-9A78-3E4C-80BC-A0D48EEB77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7" name="Freeform 46">
                <a:extLst>
                  <a:ext uri="{FF2B5EF4-FFF2-40B4-BE49-F238E27FC236}">
                    <a16:creationId xmlns:a16="http://schemas.microsoft.com/office/drawing/2014/main" id="{3B939C3B-3462-3744-96CE-3ECDF9D8EDB7}"/>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grpSp>
        <p:grpSp>
          <p:nvGrpSpPr>
            <p:cNvPr id="73" name="Group 44">
              <a:extLst>
                <a:ext uri="{FF2B5EF4-FFF2-40B4-BE49-F238E27FC236}">
                  <a16:creationId xmlns:a16="http://schemas.microsoft.com/office/drawing/2014/main" id="{265543F6-BA09-9844-B798-D9E4755DE1B4}"/>
                </a:ext>
              </a:extLst>
            </p:cNvPr>
            <p:cNvGrpSpPr>
              <a:grpSpLocks/>
            </p:cNvGrpSpPr>
            <p:nvPr/>
          </p:nvGrpSpPr>
          <p:grpSpPr bwMode="auto">
            <a:xfrm>
              <a:off x="9087713" y="1697644"/>
              <a:ext cx="853270" cy="741697"/>
              <a:chOff x="-44" y="1473"/>
              <a:chExt cx="981" cy="1105"/>
            </a:xfrm>
          </p:grpSpPr>
          <p:pic>
            <p:nvPicPr>
              <p:cNvPr id="98" name="Picture 45" descr="desktop_computer_stylized_medium">
                <a:extLst>
                  <a:ext uri="{FF2B5EF4-FFF2-40B4-BE49-F238E27FC236}">
                    <a16:creationId xmlns:a16="http://schemas.microsoft.com/office/drawing/2014/main" id="{F5B56AF6-7AEE-0F4C-8EF5-5BAE871304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9" name="Freeform 46">
                <a:extLst>
                  <a:ext uri="{FF2B5EF4-FFF2-40B4-BE49-F238E27FC236}">
                    <a16:creationId xmlns:a16="http://schemas.microsoft.com/office/drawing/2014/main" id="{E5EF4B97-CB79-BF44-8332-3F89F741ACF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grpSp>
      </p:grpSp>
      <p:sp>
        <p:nvSpPr>
          <p:cNvPr id="132" name="Rectangle 3">
            <a:extLst>
              <a:ext uri="{FF2B5EF4-FFF2-40B4-BE49-F238E27FC236}">
                <a16:creationId xmlns:a16="http://schemas.microsoft.com/office/drawing/2014/main" id="{8FD6AE89-27E8-A046-84EB-C8AE1F12B488}"/>
              </a:ext>
            </a:extLst>
          </p:cNvPr>
          <p:cNvSpPr txBox="1">
            <a:spLocks noChangeArrowheads="1"/>
          </p:cNvSpPr>
          <p:nvPr/>
        </p:nvSpPr>
        <p:spPr>
          <a:xfrm>
            <a:off x="695433" y="4405687"/>
            <a:ext cx="5042716" cy="131293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20266">
              <a:buClr>
                <a:srgbClr val="0000A8"/>
              </a:buClr>
              <a:defRPr/>
            </a:pPr>
            <a:endParaRPr lang="en-US" sz="1800" dirty="0"/>
          </a:p>
        </p:txBody>
      </p:sp>
      <p:sp>
        <p:nvSpPr>
          <p:cNvPr id="130" name="Left-Right Arrow 129">
            <a:extLst>
              <a:ext uri="{FF2B5EF4-FFF2-40B4-BE49-F238E27FC236}">
                <a16:creationId xmlns:a16="http://schemas.microsoft.com/office/drawing/2014/main" id="{390325D3-5B28-6141-9145-A34DF8C34806}"/>
              </a:ext>
            </a:extLst>
          </p:cNvPr>
          <p:cNvSpPr/>
          <p:nvPr/>
        </p:nvSpPr>
        <p:spPr>
          <a:xfrm rot="5400000">
            <a:off x="6243703" y="3374354"/>
            <a:ext cx="1014209" cy="133442"/>
          </a:xfrm>
          <a:prstGeom prst="lef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Down Arrow 2">
            <a:extLst>
              <a:ext uri="{FF2B5EF4-FFF2-40B4-BE49-F238E27FC236}">
                <a16:creationId xmlns:a16="http://schemas.microsoft.com/office/drawing/2014/main" id="{9A3E0939-38DE-0C45-ACDE-CA1F0EECF0D8}"/>
              </a:ext>
            </a:extLst>
          </p:cNvPr>
          <p:cNvSpPr/>
          <p:nvPr/>
        </p:nvSpPr>
        <p:spPr>
          <a:xfrm>
            <a:off x="6840639" y="3461554"/>
            <a:ext cx="138896" cy="564266"/>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6" name="Straight Connector 5">
            <a:extLst>
              <a:ext uri="{FF2B5EF4-FFF2-40B4-BE49-F238E27FC236}">
                <a16:creationId xmlns:a16="http://schemas.microsoft.com/office/drawing/2014/main" id="{113D7BA5-ACC3-8B47-832A-E18396A3E89E}"/>
              </a:ext>
            </a:extLst>
          </p:cNvPr>
          <p:cNvCxnSpPr>
            <a:cxnSpLocks/>
          </p:cNvCxnSpPr>
          <p:nvPr/>
        </p:nvCxnSpPr>
        <p:spPr>
          <a:xfrm>
            <a:off x="6884044" y="3473128"/>
            <a:ext cx="538223" cy="274899"/>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drawing&#10;&#10;Description automatically generated">
            <a:extLst>
              <a:ext uri="{FF2B5EF4-FFF2-40B4-BE49-F238E27FC236}">
                <a16:creationId xmlns:a16="http://schemas.microsoft.com/office/drawing/2014/main" id="{7F559CCE-5086-9E49-8C51-74974885AF5D}"/>
              </a:ext>
            </a:extLst>
          </p:cNvPr>
          <p:cNvPicPr>
            <a:picLocks noChangeAspect="1"/>
          </p:cNvPicPr>
          <p:nvPr/>
        </p:nvPicPr>
        <p:blipFill>
          <a:blip r:embed="rId5">
            <a:alphaModFix amt="81000"/>
          </a:blip>
          <a:stretch>
            <a:fillRect/>
          </a:stretch>
        </p:blipFill>
        <p:spPr>
          <a:xfrm>
            <a:off x="6232966" y="2880538"/>
            <a:ext cx="1183270" cy="1274291"/>
          </a:xfrm>
          <a:prstGeom prst="rect">
            <a:avLst/>
          </a:prstGeom>
          <a:effectLst/>
        </p:spPr>
      </p:pic>
      <p:sp>
        <p:nvSpPr>
          <p:cNvPr id="59" name="TextBox 58">
            <a:extLst>
              <a:ext uri="{FF2B5EF4-FFF2-40B4-BE49-F238E27FC236}">
                <a16:creationId xmlns:a16="http://schemas.microsoft.com/office/drawing/2014/main" id="{3A10637A-B939-7E4A-ACB0-9042CB9774B2}"/>
              </a:ext>
            </a:extLst>
          </p:cNvPr>
          <p:cNvSpPr txBox="1"/>
          <p:nvPr/>
        </p:nvSpPr>
        <p:spPr>
          <a:xfrm>
            <a:off x="235666" y="6483136"/>
            <a:ext cx="4878259" cy="307777"/>
          </a:xfrm>
          <a:prstGeom prst="rect">
            <a:avLst/>
          </a:prstGeom>
          <a:noFill/>
        </p:spPr>
        <p:txBody>
          <a:bodyPr wrap="none" rtlCol="0">
            <a:spAutoFit/>
          </a:bodyPr>
          <a:lstStyle/>
          <a:p>
            <a:r>
              <a:rPr lang="en-US" sz="1400" b="0" dirty="0">
                <a:solidFill>
                  <a:schemeClr val="bg1">
                    <a:lumMod val="65000"/>
                  </a:schemeClr>
                </a:solidFill>
                <a:latin typeface="Calibri" pitchFamily="34" charset="0"/>
              </a:rPr>
              <a:t>Kurose and Ross: Computer Networking – A top-down approach </a:t>
            </a:r>
          </a:p>
        </p:txBody>
      </p:sp>
    </p:spTree>
    <p:extLst>
      <p:ext uri="{BB962C8B-B14F-4D97-AF65-F5344CB8AC3E}">
        <p14:creationId xmlns:p14="http://schemas.microsoft.com/office/powerpoint/2010/main" val="3339645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4CD70B-7433-7444-922F-1FFADD5340A6}"/>
              </a:ext>
            </a:extLst>
          </p:cNvPr>
          <p:cNvSpPr>
            <a:spLocks noGrp="1"/>
          </p:cNvSpPr>
          <p:nvPr>
            <p:ph idx="1"/>
          </p:nvPr>
        </p:nvSpPr>
        <p:spPr>
          <a:xfrm>
            <a:off x="360363" y="1034368"/>
            <a:ext cx="4972851" cy="5329014"/>
          </a:xfrm>
          <a:noFill/>
          <a:ln>
            <a:noFill/>
          </a:ln>
        </p:spPr>
        <p:txBody>
          <a:bodyPr vert="horz" wrap="square" lIns="91440" tIns="45720" rIns="91440" bIns="45720" numCol="1" anchor="t" anchorCtr="0" compatLnSpc="1">
            <a:prstTxWarp prst="textNoShape">
              <a:avLst/>
            </a:prstTxWarp>
          </a:bodyPr>
          <a:lstStyle/>
          <a:p>
            <a:r>
              <a:rPr lang="en-US" dirty="0"/>
              <a:t>Note that A, A’, B, B’, C, C’ are MAC addresses of computers</a:t>
            </a:r>
          </a:p>
          <a:p>
            <a:r>
              <a:rPr lang="en-US" dirty="0"/>
              <a:t>How does switch know A’ reachable via interface 4, B’ reachable via interface 5?</a:t>
            </a:r>
          </a:p>
          <a:p>
            <a:pPr lvl="1"/>
            <a:r>
              <a:rPr lang="en-US" dirty="0"/>
              <a:t>Each switch has a switch table where each entry:</a:t>
            </a:r>
          </a:p>
          <a:p>
            <a:pPr lvl="1"/>
            <a:r>
              <a:rPr lang="en-US" dirty="0"/>
              <a:t>(MAC address of host, interface to reach host, time stamp)</a:t>
            </a:r>
          </a:p>
          <a:p>
            <a:pPr lvl="1"/>
            <a:r>
              <a:rPr lang="en-US" dirty="0"/>
              <a:t>looks like a routing table!</a:t>
            </a:r>
          </a:p>
          <a:p>
            <a:r>
              <a:rPr lang="en-US" dirty="0"/>
              <a:t>How are entries created, maintained in switch table? </a:t>
            </a:r>
          </a:p>
          <a:p>
            <a:pPr lvl="1"/>
            <a:r>
              <a:rPr lang="en-US" dirty="0"/>
              <a:t>something like a routing protocol?</a:t>
            </a:r>
          </a:p>
          <a:p>
            <a:endParaRPr lang="en-US" dirty="0"/>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en-US" dirty="0">
                <a:latin typeface="+mn-lt"/>
              </a:rPr>
              <a:t>Switch forwarding table</a:t>
            </a:r>
          </a:p>
        </p:txBody>
      </p:sp>
      <p:grpSp>
        <p:nvGrpSpPr>
          <p:cNvPr id="121" name="Group 120">
            <a:extLst>
              <a:ext uri="{FF2B5EF4-FFF2-40B4-BE49-F238E27FC236}">
                <a16:creationId xmlns:a16="http://schemas.microsoft.com/office/drawing/2014/main" id="{8491F554-2C7A-214A-897B-0FB0A1CB751B}"/>
              </a:ext>
            </a:extLst>
          </p:cNvPr>
          <p:cNvGrpSpPr/>
          <p:nvPr/>
        </p:nvGrpSpPr>
        <p:grpSpPr>
          <a:xfrm>
            <a:off x="5370480" y="2294940"/>
            <a:ext cx="2683960" cy="2298101"/>
            <a:chOff x="7670306" y="1697644"/>
            <a:chExt cx="3578613" cy="3064134"/>
          </a:xfrm>
        </p:grpSpPr>
        <p:cxnSp>
          <p:nvCxnSpPr>
            <p:cNvPr id="120" name="Straight Connector 119">
              <a:extLst>
                <a:ext uri="{FF2B5EF4-FFF2-40B4-BE49-F238E27FC236}">
                  <a16:creationId xmlns:a16="http://schemas.microsoft.com/office/drawing/2014/main" id="{20924CCE-3F57-D049-9D0A-B1D8FCF20BDA}"/>
                </a:ext>
              </a:extLst>
            </p:cNvPr>
            <p:cNvCxnSpPr/>
            <p:nvPr/>
          </p:nvCxnSpPr>
          <p:spPr>
            <a:xfrm>
              <a:off x="9587512" y="2387296"/>
              <a:ext cx="0" cy="16481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 Box 23">
              <a:extLst>
                <a:ext uri="{FF2B5EF4-FFF2-40B4-BE49-F238E27FC236}">
                  <a16:creationId xmlns:a16="http://schemas.microsoft.com/office/drawing/2014/main" id="{6622E46D-9FDC-6942-8443-B6EE96C08DD5}"/>
                </a:ext>
              </a:extLst>
            </p:cNvPr>
            <p:cNvSpPr txBox="1">
              <a:spLocks noChangeArrowheads="1"/>
            </p:cNvSpPr>
            <p:nvPr/>
          </p:nvSpPr>
          <p:spPr bwMode="auto">
            <a:xfrm>
              <a:off x="9846148" y="1727551"/>
              <a:ext cx="423621"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800" b="0" i="0" kern="0" dirty="0">
                  <a:solidFill>
                    <a:srgbClr val="000000"/>
                  </a:solidFill>
                  <a:latin typeface="+mn-lt"/>
                  <a:cs typeface="Arial" charset="0"/>
                </a:rPr>
                <a:t>A</a:t>
              </a:r>
            </a:p>
          </p:txBody>
        </p:sp>
        <p:sp>
          <p:nvSpPr>
            <p:cNvPr id="61" name="Text Box 24">
              <a:extLst>
                <a:ext uri="{FF2B5EF4-FFF2-40B4-BE49-F238E27FC236}">
                  <a16:creationId xmlns:a16="http://schemas.microsoft.com/office/drawing/2014/main" id="{FC43B703-F100-1449-9F08-04E8275B9785}"/>
                </a:ext>
              </a:extLst>
            </p:cNvPr>
            <p:cNvSpPr txBox="1">
              <a:spLocks noChangeArrowheads="1"/>
            </p:cNvSpPr>
            <p:nvPr/>
          </p:nvSpPr>
          <p:spPr bwMode="auto">
            <a:xfrm>
              <a:off x="9844696" y="4149731"/>
              <a:ext cx="502701"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800" b="0" i="0" kern="0" dirty="0">
                  <a:solidFill>
                    <a:srgbClr val="000000"/>
                  </a:solidFill>
                  <a:latin typeface="+mn-lt"/>
                  <a:cs typeface="Arial" charset="0"/>
                </a:rPr>
                <a:t>A</a:t>
              </a:r>
              <a:r>
                <a:rPr lang="en-US" sz="1800" i="0" kern="0" dirty="0">
                  <a:solidFill>
                    <a:srgbClr val="000000"/>
                  </a:solidFill>
                  <a:latin typeface="+mn-lt"/>
                  <a:cs typeface="Arial" charset="0"/>
                </a:rPr>
                <a:t>’</a:t>
              </a:r>
              <a:endParaRPr lang="en-US" sz="1800" b="0" i="0" kern="0" dirty="0">
                <a:solidFill>
                  <a:srgbClr val="000000"/>
                </a:solidFill>
                <a:latin typeface="+mn-lt"/>
                <a:cs typeface="Arial" charset="0"/>
              </a:endParaRPr>
            </a:p>
          </p:txBody>
        </p:sp>
        <p:sp>
          <p:nvSpPr>
            <p:cNvPr id="62" name="Text Box 25">
              <a:extLst>
                <a:ext uri="{FF2B5EF4-FFF2-40B4-BE49-F238E27FC236}">
                  <a16:creationId xmlns:a16="http://schemas.microsoft.com/office/drawing/2014/main" id="{FF5419F0-A61E-DF4E-8994-AA7772D64A0C}"/>
                </a:ext>
              </a:extLst>
            </p:cNvPr>
            <p:cNvSpPr txBox="1">
              <a:spLocks noChangeArrowheads="1"/>
            </p:cNvSpPr>
            <p:nvPr/>
          </p:nvSpPr>
          <p:spPr bwMode="auto">
            <a:xfrm>
              <a:off x="10740738" y="2137677"/>
              <a:ext cx="412933"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800" b="0" i="0" kern="0" dirty="0">
                  <a:solidFill>
                    <a:srgbClr val="000000"/>
                  </a:solidFill>
                  <a:latin typeface="+mn-lt"/>
                  <a:cs typeface="Arial" charset="0"/>
                </a:rPr>
                <a:t>B</a:t>
              </a:r>
            </a:p>
          </p:txBody>
        </p:sp>
        <p:sp>
          <p:nvSpPr>
            <p:cNvPr id="63" name="Text Box 26">
              <a:extLst>
                <a:ext uri="{FF2B5EF4-FFF2-40B4-BE49-F238E27FC236}">
                  <a16:creationId xmlns:a16="http://schemas.microsoft.com/office/drawing/2014/main" id="{6849FEF8-AECF-A148-8CDC-C71F2367AC54}"/>
                </a:ext>
              </a:extLst>
            </p:cNvPr>
            <p:cNvSpPr txBox="1">
              <a:spLocks noChangeArrowheads="1"/>
            </p:cNvSpPr>
            <p:nvPr/>
          </p:nvSpPr>
          <p:spPr bwMode="auto">
            <a:xfrm>
              <a:off x="8061935" y="3914988"/>
              <a:ext cx="492016"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800" b="0" i="0" kern="0" dirty="0">
                  <a:solidFill>
                    <a:srgbClr val="000000"/>
                  </a:solidFill>
                  <a:latin typeface="+mn-lt"/>
                  <a:cs typeface="Arial" charset="0"/>
                </a:rPr>
                <a:t>B</a:t>
              </a:r>
              <a:r>
                <a:rPr lang="en-US" sz="1800" i="0" kern="0" dirty="0">
                  <a:solidFill>
                    <a:srgbClr val="000000"/>
                  </a:solidFill>
                  <a:latin typeface="+mn-lt"/>
                  <a:cs typeface="Arial" charset="0"/>
                </a:rPr>
                <a:t>’</a:t>
              </a:r>
              <a:endParaRPr lang="en-US" sz="1800" b="0" i="0" kern="0" dirty="0">
                <a:solidFill>
                  <a:srgbClr val="000000"/>
                </a:solidFill>
                <a:latin typeface="+mn-lt"/>
                <a:cs typeface="Arial" charset="0"/>
              </a:endParaRPr>
            </a:p>
          </p:txBody>
        </p:sp>
        <p:sp>
          <p:nvSpPr>
            <p:cNvPr id="64" name="Text Box 27">
              <a:extLst>
                <a:ext uri="{FF2B5EF4-FFF2-40B4-BE49-F238E27FC236}">
                  <a16:creationId xmlns:a16="http://schemas.microsoft.com/office/drawing/2014/main" id="{9424AF7D-A121-114C-AC5C-79FC84F5CFB8}"/>
                </a:ext>
              </a:extLst>
            </p:cNvPr>
            <p:cNvSpPr txBox="1">
              <a:spLocks noChangeArrowheads="1"/>
            </p:cNvSpPr>
            <p:nvPr/>
          </p:nvSpPr>
          <p:spPr bwMode="auto">
            <a:xfrm>
              <a:off x="10739720" y="3994820"/>
              <a:ext cx="410797"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800" b="0" i="0" kern="0" dirty="0">
                  <a:solidFill>
                    <a:srgbClr val="000000"/>
                  </a:solidFill>
                  <a:latin typeface="+mn-lt"/>
                  <a:cs typeface="Arial" charset="0"/>
                </a:rPr>
                <a:t>C</a:t>
              </a:r>
            </a:p>
          </p:txBody>
        </p:sp>
        <p:sp>
          <p:nvSpPr>
            <p:cNvPr id="65" name="Text Box 28">
              <a:extLst>
                <a:ext uri="{FF2B5EF4-FFF2-40B4-BE49-F238E27FC236}">
                  <a16:creationId xmlns:a16="http://schemas.microsoft.com/office/drawing/2014/main" id="{200E3495-163D-C24E-87E9-B15114F849C7}"/>
                </a:ext>
              </a:extLst>
            </p:cNvPr>
            <p:cNvSpPr txBox="1">
              <a:spLocks noChangeArrowheads="1"/>
            </p:cNvSpPr>
            <p:nvPr/>
          </p:nvSpPr>
          <p:spPr bwMode="auto">
            <a:xfrm>
              <a:off x="8044749" y="2060029"/>
              <a:ext cx="487741"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800" b="0" i="0" kern="0" dirty="0">
                  <a:solidFill>
                    <a:srgbClr val="000000"/>
                  </a:solidFill>
                  <a:latin typeface="+mn-lt"/>
                  <a:cs typeface="Arial" charset="0"/>
                </a:rPr>
                <a:t>C’</a:t>
              </a:r>
            </a:p>
          </p:txBody>
        </p:sp>
        <p:grpSp>
          <p:nvGrpSpPr>
            <p:cNvPr id="105" name="Group 49">
              <a:extLst>
                <a:ext uri="{FF2B5EF4-FFF2-40B4-BE49-F238E27FC236}">
                  <a16:creationId xmlns:a16="http://schemas.microsoft.com/office/drawing/2014/main" id="{2909A8E8-3B3E-B94A-A268-12FA81AA752D}"/>
                </a:ext>
              </a:extLst>
            </p:cNvPr>
            <p:cNvGrpSpPr>
              <a:grpSpLocks/>
            </p:cNvGrpSpPr>
            <p:nvPr/>
          </p:nvGrpSpPr>
          <p:grpSpPr bwMode="auto">
            <a:xfrm>
              <a:off x="7686715" y="2428791"/>
              <a:ext cx="833957" cy="690324"/>
              <a:chOff x="-44" y="1473"/>
              <a:chExt cx="981" cy="1105"/>
            </a:xfrm>
          </p:grpSpPr>
          <p:pic>
            <p:nvPicPr>
              <p:cNvPr id="106" name="Picture 50" descr="desktop_computer_stylized_medium">
                <a:extLst>
                  <a:ext uri="{FF2B5EF4-FFF2-40B4-BE49-F238E27FC236}">
                    <a16:creationId xmlns:a16="http://schemas.microsoft.com/office/drawing/2014/main" id="{4C993D65-A8AC-C24F-A8E1-0C71ED99F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7" name="Freeform 51">
                <a:extLst>
                  <a:ext uri="{FF2B5EF4-FFF2-40B4-BE49-F238E27FC236}">
                    <a16:creationId xmlns:a16="http://schemas.microsoft.com/office/drawing/2014/main" id="{CB7E302C-C236-0244-87D6-1E3E70C4518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grpSp>
        <p:grpSp>
          <p:nvGrpSpPr>
            <p:cNvPr id="91" name="Group 49">
              <a:extLst>
                <a:ext uri="{FF2B5EF4-FFF2-40B4-BE49-F238E27FC236}">
                  <a16:creationId xmlns:a16="http://schemas.microsoft.com/office/drawing/2014/main" id="{5273BA26-CBE3-134E-8F22-04D4CD3E9FA1}"/>
                </a:ext>
              </a:extLst>
            </p:cNvPr>
            <p:cNvGrpSpPr>
              <a:grpSpLocks/>
            </p:cNvGrpSpPr>
            <p:nvPr/>
          </p:nvGrpSpPr>
          <p:grpSpPr bwMode="auto">
            <a:xfrm>
              <a:off x="7670306" y="3312731"/>
              <a:ext cx="833957" cy="690324"/>
              <a:chOff x="-44" y="1473"/>
              <a:chExt cx="981" cy="1105"/>
            </a:xfrm>
          </p:grpSpPr>
          <p:pic>
            <p:nvPicPr>
              <p:cNvPr id="92" name="Picture 50" descr="desktop_computer_stylized_medium">
                <a:extLst>
                  <a:ext uri="{FF2B5EF4-FFF2-40B4-BE49-F238E27FC236}">
                    <a16:creationId xmlns:a16="http://schemas.microsoft.com/office/drawing/2014/main" id="{0B5C182E-CEBC-6E47-AB60-C100909931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 name="Freeform 51">
                <a:extLst>
                  <a:ext uri="{FF2B5EF4-FFF2-40B4-BE49-F238E27FC236}">
                    <a16:creationId xmlns:a16="http://schemas.microsoft.com/office/drawing/2014/main" id="{FDBA5721-FF64-F348-B964-2E26A4468A0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grpSp>
        <p:sp>
          <p:nvSpPr>
            <p:cNvPr id="80" name="Text Box 35">
              <a:extLst>
                <a:ext uri="{FF2B5EF4-FFF2-40B4-BE49-F238E27FC236}">
                  <a16:creationId xmlns:a16="http://schemas.microsoft.com/office/drawing/2014/main" id="{D85F520A-7524-3D40-A439-8CDE292B34C5}"/>
                </a:ext>
              </a:extLst>
            </p:cNvPr>
            <p:cNvSpPr txBox="1">
              <a:spLocks noChangeArrowheads="1"/>
            </p:cNvSpPr>
            <p:nvPr/>
          </p:nvSpPr>
          <p:spPr bwMode="auto">
            <a:xfrm>
              <a:off x="9340357" y="2722016"/>
              <a:ext cx="363776"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C00000"/>
                  </a:solidFill>
                  <a:latin typeface="+mn-lt"/>
                  <a:cs typeface="Arial" charset="0"/>
                </a:rPr>
                <a:t>1</a:t>
              </a:r>
            </a:p>
          </p:txBody>
        </p:sp>
        <p:sp>
          <p:nvSpPr>
            <p:cNvPr id="81" name="Text Box 36">
              <a:extLst>
                <a:ext uri="{FF2B5EF4-FFF2-40B4-BE49-F238E27FC236}">
                  <a16:creationId xmlns:a16="http://schemas.microsoft.com/office/drawing/2014/main" id="{470DA178-E968-A943-85CD-CAF4B26DAEC8}"/>
                </a:ext>
              </a:extLst>
            </p:cNvPr>
            <p:cNvSpPr txBox="1">
              <a:spLocks noChangeArrowheads="1"/>
            </p:cNvSpPr>
            <p:nvPr/>
          </p:nvSpPr>
          <p:spPr bwMode="auto">
            <a:xfrm>
              <a:off x="9775744" y="2800425"/>
              <a:ext cx="363776"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C00000"/>
                  </a:solidFill>
                  <a:latin typeface="+mn-lt"/>
                  <a:cs typeface="Arial" charset="0"/>
                </a:rPr>
                <a:t>2</a:t>
              </a:r>
            </a:p>
          </p:txBody>
        </p:sp>
        <p:sp>
          <p:nvSpPr>
            <p:cNvPr id="82" name="Text Box 37">
              <a:extLst>
                <a:ext uri="{FF2B5EF4-FFF2-40B4-BE49-F238E27FC236}">
                  <a16:creationId xmlns:a16="http://schemas.microsoft.com/office/drawing/2014/main" id="{376E3621-6CFE-204E-8F4D-39AE53CF0430}"/>
                </a:ext>
              </a:extLst>
            </p:cNvPr>
            <p:cNvSpPr txBox="1">
              <a:spLocks noChangeArrowheads="1"/>
            </p:cNvSpPr>
            <p:nvPr/>
          </p:nvSpPr>
          <p:spPr bwMode="auto">
            <a:xfrm>
              <a:off x="9922900" y="3225116"/>
              <a:ext cx="363776"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C00000"/>
                  </a:solidFill>
                  <a:latin typeface="+mn-lt"/>
                  <a:cs typeface="Arial" charset="0"/>
                </a:rPr>
                <a:t>3</a:t>
              </a:r>
            </a:p>
          </p:txBody>
        </p:sp>
        <p:sp>
          <p:nvSpPr>
            <p:cNvPr id="83" name="Text Box 38">
              <a:extLst>
                <a:ext uri="{FF2B5EF4-FFF2-40B4-BE49-F238E27FC236}">
                  <a16:creationId xmlns:a16="http://schemas.microsoft.com/office/drawing/2014/main" id="{3011C175-89E3-8741-B58D-8B5BE4BAE690}"/>
                </a:ext>
              </a:extLst>
            </p:cNvPr>
            <p:cNvSpPr txBox="1">
              <a:spLocks noChangeArrowheads="1"/>
            </p:cNvSpPr>
            <p:nvPr/>
          </p:nvSpPr>
          <p:spPr bwMode="auto">
            <a:xfrm>
              <a:off x="9525472" y="3474353"/>
              <a:ext cx="363776"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C00000"/>
                  </a:solidFill>
                  <a:latin typeface="+mn-lt"/>
                  <a:cs typeface="Arial" charset="0"/>
                </a:rPr>
                <a:t>4</a:t>
              </a:r>
            </a:p>
          </p:txBody>
        </p:sp>
        <p:sp>
          <p:nvSpPr>
            <p:cNvPr id="84" name="Text Box 39">
              <a:extLst>
                <a:ext uri="{FF2B5EF4-FFF2-40B4-BE49-F238E27FC236}">
                  <a16:creationId xmlns:a16="http://schemas.microsoft.com/office/drawing/2014/main" id="{5B29F5A1-B63E-3846-A3E2-58E4C5752FB5}"/>
                </a:ext>
              </a:extLst>
            </p:cNvPr>
            <p:cNvSpPr txBox="1">
              <a:spLocks noChangeArrowheads="1"/>
            </p:cNvSpPr>
            <p:nvPr/>
          </p:nvSpPr>
          <p:spPr bwMode="auto">
            <a:xfrm>
              <a:off x="9061577" y="3440668"/>
              <a:ext cx="363776"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C00000"/>
                  </a:solidFill>
                  <a:latin typeface="+mn-lt"/>
                  <a:cs typeface="Arial" charset="0"/>
                </a:rPr>
                <a:t>5</a:t>
              </a:r>
            </a:p>
          </p:txBody>
        </p:sp>
        <p:sp>
          <p:nvSpPr>
            <p:cNvPr id="85" name="Text Box 40">
              <a:extLst>
                <a:ext uri="{FF2B5EF4-FFF2-40B4-BE49-F238E27FC236}">
                  <a16:creationId xmlns:a16="http://schemas.microsoft.com/office/drawing/2014/main" id="{5D63FF79-DA8B-0342-A3E1-AD2B9A26733B}"/>
                </a:ext>
              </a:extLst>
            </p:cNvPr>
            <p:cNvSpPr txBox="1">
              <a:spLocks noChangeArrowheads="1"/>
            </p:cNvSpPr>
            <p:nvPr/>
          </p:nvSpPr>
          <p:spPr bwMode="auto">
            <a:xfrm>
              <a:off x="8947485" y="3014530"/>
              <a:ext cx="319087"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C00000"/>
                  </a:solidFill>
                  <a:latin typeface="+mn-lt"/>
                  <a:cs typeface="Arial" charset="0"/>
                </a:rPr>
                <a:t>6</a:t>
              </a:r>
            </a:p>
          </p:txBody>
        </p:sp>
        <p:sp>
          <p:nvSpPr>
            <p:cNvPr id="108" name="Rectangle 37">
              <a:extLst>
                <a:ext uri="{FF2B5EF4-FFF2-40B4-BE49-F238E27FC236}">
                  <a16:creationId xmlns:a16="http://schemas.microsoft.com/office/drawing/2014/main" id="{25F61537-69D9-2542-AF7D-1F7D5E80C63C}"/>
                </a:ext>
              </a:extLst>
            </p:cNvPr>
            <p:cNvSpPr>
              <a:spLocks noChangeArrowheads="1"/>
            </p:cNvSpPr>
            <p:nvPr/>
          </p:nvSpPr>
          <p:spPr bwMode="auto">
            <a:xfrm rot="5400000">
              <a:off x="8461713" y="2732203"/>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a:defRPr/>
              </a:pPr>
              <a:r>
                <a:rPr lang="en-US" sz="1350" b="0" kern="0" dirty="0">
                  <a:solidFill>
                    <a:srgbClr val="000000"/>
                  </a:solidFill>
                  <a:latin typeface="Comic Sans MS" pitchFamily="66" charset="0"/>
                  <a:ea typeface="ＭＳ Ｐゴシック" charset="0"/>
                </a:rPr>
                <a:t> </a:t>
              </a:r>
            </a:p>
          </p:txBody>
        </p:sp>
        <p:sp>
          <p:nvSpPr>
            <p:cNvPr id="109" name="Rectangle 37">
              <a:extLst>
                <a:ext uri="{FF2B5EF4-FFF2-40B4-BE49-F238E27FC236}">
                  <a16:creationId xmlns:a16="http://schemas.microsoft.com/office/drawing/2014/main" id="{350C81E9-380A-7F46-91B4-FCA7A4B97870}"/>
                </a:ext>
              </a:extLst>
            </p:cNvPr>
            <p:cNvSpPr>
              <a:spLocks noChangeArrowheads="1"/>
            </p:cNvSpPr>
            <p:nvPr/>
          </p:nvSpPr>
          <p:spPr bwMode="auto">
            <a:xfrm rot="5400000">
              <a:off x="8476898" y="3630561"/>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a:defRPr/>
              </a:pPr>
              <a:r>
                <a:rPr lang="en-US" sz="1350" b="0" kern="0" dirty="0">
                  <a:solidFill>
                    <a:srgbClr val="000000"/>
                  </a:solidFill>
                  <a:latin typeface="Comic Sans MS" pitchFamily="66" charset="0"/>
                  <a:ea typeface="ＭＳ Ｐゴシック" charset="0"/>
                </a:rPr>
                <a:t> </a:t>
              </a:r>
            </a:p>
          </p:txBody>
        </p:sp>
        <p:sp>
          <p:nvSpPr>
            <p:cNvPr id="110" name="Rectangle 37">
              <a:extLst>
                <a:ext uri="{FF2B5EF4-FFF2-40B4-BE49-F238E27FC236}">
                  <a16:creationId xmlns:a16="http://schemas.microsoft.com/office/drawing/2014/main" id="{D9512E3C-142E-9744-90C8-CAECC07908AF}"/>
                </a:ext>
              </a:extLst>
            </p:cNvPr>
            <p:cNvSpPr>
              <a:spLocks noChangeArrowheads="1"/>
            </p:cNvSpPr>
            <p:nvPr/>
          </p:nvSpPr>
          <p:spPr bwMode="auto">
            <a:xfrm rot="5400000">
              <a:off x="10579799" y="2734470"/>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a:defRPr/>
              </a:pPr>
              <a:r>
                <a:rPr lang="en-US" sz="1350" b="0" kern="0" dirty="0">
                  <a:solidFill>
                    <a:srgbClr val="000000"/>
                  </a:solidFill>
                  <a:latin typeface="Comic Sans MS" pitchFamily="66" charset="0"/>
                  <a:ea typeface="ＭＳ Ｐゴシック" charset="0"/>
                </a:rPr>
                <a:t> </a:t>
              </a:r>
            </a:p>
          </p:txBody>
        </p:sp>
        <p:sp>
          <p:nvSpPr>
            <p:cNvPr id="111" name="Rectangle 37">
              <a:extLst>
                <a:ext uri="{FF2B5EF4-FFF2-40B4-BE49-F238E27FC236}">
                  <a16:creationId xmlns:a16="http://schemas.microsoft.com/office/drawing/2014/main" id="{411F0A98-6385-274D-A80E-3786685FBD70}"/>
                </a:ext>
              </a:extLst>
            </p:cNvPr>
            <p:cNvSpPr>
              <a:spLocks noChangeArrowheads="1"/>
            </p:cNvSpPr>
            <p:nvPr/>
          </p:nvSpPr>
          <p:spPr bwMode="auto">
            <a:xfrm rot="5400000">
              <a:off x="10594984" y="3632828"/>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a:defRPr/>
              </a:pPr>
              <a:r>
                <a:rPr lang="en-US" sz="1350" b="0" kern="0" dirty="0">
                  <a:solidFill>
                    <a:srgbClr val="000000"/>
                  </a:solidFill>
                  <a:latin typeface="Comic Sans MS" pitchFamily="66" charset="0"/>
                  <a:ea typeface="ＭＳ Ｐゴシック" charset="0"/>
                </a:rPr>
                <a:t> </a:t>
              </a:r>
            </a:p>
          </p:txBody>
        </p:sp>
        <p:grpSp>
          <p:nvGrpSpPr>
            <p:cNvPr id="100" name="Group 44">
              <a:extLst>
                <a:ext uri="{FF2B5EF4-FFF2-40B4-BE49-F238E27FC236}">
                  <a16:creationId xmlns:a16="http://schemas.microsoft.com/office/drawing/2014/main" id="{D14AFC91-71E2-F24B-902C-C917FA8FA94E}"/>
                </a:ext>
              </a:extLst>
            </p:cNvPr>
            <p:cNvGrpSpPr>
              <a:grpSpLocks/>
            </p:cNvGrpSpPr>
            <p:nvPr/>
          </p:nvGrpSpPr>
          <p:grpSpPr bwMode="auto">
            <a:xfrm>
              <a:off x="10416209" y="2517915"/>
              <a:ext cx="799548" cy="697947"/>
              <a:chOff x="-44" y="1473"/>
              <a:chExt cx="981" cy="1105"/>
            </a:xfrm>
          </p:grpSpPr>
          <p:pic>
            <p:nvPicPr>
              <p:cNvPr id="102" name="Picture 45" descr="desktop_computer_stylized_medium">
                <a:extLst>
                  <a:ext uri="{FF2B5EF4-FFF2-40B4-BE49-F238E27FC236}">
                    <a16:creationId xmlns:a16="http://schemas.microsoft.com/office/drawing/2014/main" id="{9D322BDD-E57A-8444-8AFE-B4159D0BDD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 name="Freeform 46">
                <a:extLst>
                  <a:ext uri="{FF2B5EF4-FFF2-40B4-BE49-F238E27FC236}">
                    <a16:creationId xmlns:a16="http://schemas.microsoft.com/office/drawing/2014/main" id="{7E0B05B5-6E51-3D4F-A876-9F08381512D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grpSp>
        <p:pic>
          <p:nvPicPr>
            <p:cNvPr id="88" name="Picture 45" descr="desktop_computer_stylized_medium">
              <a:extLst>
                <a:ext uri="{FF2B5EF4-FFF2-40B4-BE49-F238E27FC236}">
                  <a16:creationId xmlns:a16="http://schemas.microsoft.com/office/drawing/2014/main" id="{6ED0D78A-97A6-FC4F-BA50-97C8A6D92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0395649" y="3398050"/>
              <a:ext cx="853270" cy="7416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 name="Freeform 46">
              <a:extLst>
                <a:ext uri="{FF2B5EF4-FFF2-40B4-BE49-F238E27FC236}">
                  <a16:creationId xmlns:a16="http://schemas.microsoft.com/office/drawing/2014/main" id="{A05F0CAB-4DF9-BF46-9ACB-FF9BB4E4CEA3}"/>
                </a:ext>
              </a:extLst>
            </p:cNvPr>
            <p:cNvSpPr>
              <a:spLocks/>
            </p:cNvSpPr>
            <p:nvPr/>
          </p:nvSpPr>
          <p:spPr bwMode="auto">
            <a:xfrm flipH="1">
              <a:off x="10752102" y="3466315"/>
              <a:ext cx="414893" cy="339637"/>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cxnSp>
          <p:nvCxnSpPr>
            <p:cNvPr id="4" name="Straight Connector 3">
              <a:extLst>
                <a:ext uri="{FF2B5EF4-FFF2-40B4-BE49-F238E27FC236}">
                  <a16:creationId xmlns:a16="http://schemas.microsoft.com/office/drawing/2014/main" id="{5D7DEA5B-74C6-6D4E-A564-97C477937229}"/>
                </a:ext>
              </a:extLst>
            </p:cNvPr>
            <p:cNvCxnSpPr>
              <a:cxnSpLocks/>
              <a:stCxn id="108" idx="0"/>
              <a:endCxn id="111" idx="2"/>
            </p:cNvCxnSpPr>
            <p:nvPr/>
          </p:nvCxnSpPr>
          <p:spPr>
            <a:xfrm>
              <a:off x="8638885" y="2857428"/>
              <a:ext cx="1882821" cy="9006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8B44F92-1523-6C40-AD86-F840EA2D6FA1}"/>
                </a:ext>
              </a:extLst>
            </p:cNvPr>
            <p:cNvCxnSpPr>
              <a:cxnSpLocks/>
            </p:cNvCxnSpPr>
            <p:nvPr/>
          </p:nvCxnSpPr>
          <p:spPr>
            <a:xfrm flipV="1">
              <a:off x="8648700" y="2858184"/>
              <a:ext cx="1869638" cy="9044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Rectangle 37">
              <a:extLst>
                <a:ext uri="{FF2B5EF4-FFF2-40B4-BE49-F238E27FC236}">
                  <a16:creationId xmlns:a16="http://schemas.microsoft.com/office/drawing/2014/main" id="{D75AB559-876E-124D-AE96-8DE8C51BB978}"/>
                </a:ext>
              </a:extLst>
            </p:cNvPr>
            <p:cNvSpPr>
              <a:spLocks noChangeArrowheads="1"/>
            </p:cNvSpPr>
            <p:nvPr/>
          </p:nvSpPr>
          <p:spPr bwMode="auto">
            <a:xfrm rot="10800000">
              <a:off x="9534072" y="2230527"/>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a:defRPr/>
              </a:pPr>
              <a:r>
                <a:rPr lang="en-US" sz="1350" b="0" kern="0" dirty="0">
                  <a:solidFill>
                    <a:srgbClr val="000000"/>
                  </a:solidFill>
                  <a:latin typeface="Comic Sans MS" pitchFamily="66" charset="0"/>
                  <a:ea typeface="ＭＳ Ｐゴシック" charset="0"/>
                </a:rPr>
                <a:t> </a:t>
              </a:r>
            </a:p>
          </p:txBody>
        </p:sp>
        <p:sp>
          <p:nvSpPr>
            <p:cNvPr id="119" name="Rectangle 37">
              <a:extLst>
                <a:ext uri="{FF2B5EF4-FFF2-40B4-BE49-F238E27FC236}">
                  <a16:creationId xmlns:a16="http://schemas.microsoft.com/office/drawing/2014/main" id="{75D02172-6808-7F4C-B887-5DF27DF57A3D}"/>
                </a:ext>
              </a:extLst>
            </p:cNvPr>
            <p:cNvSpPr>
              <a:spLocks noChangeArrowheads="1"/>
            </p:cNvSpPr>
            <p:nvPr/>
          </p:nvSpPr>
          <p:spPr bwMode="auto">
            <a:xfrm rot="10800000">
              <a:off x="9531052" y="3935912"/>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a:defRPr/>
              </a:pPr>
              <a:r>
                <a:rPr lang="en-US" sz="1350" b="0" kern="0" dirty="0">
                  <a:solidFill>
                    <a:srgbClr val="000000"/>
                  </a:solidFill>
                  <a:latin typeface="Comic Sans MS" pitchFamily="66" charset="0"/>
                  <a:ea typeface="ＭＳ Ｐゴシック" charset="0"/>
                </a:rPr>
                <a:t> </a:t>
              </a:r>
            </a:p>
          </p:txBody>
        </p:sp>
        <p:grpSp>
          <p:nvGrpSpPr>
            <p:cNvPr id="122" name="Group 121">
              <a:extLst>
                <a:ext uri="{FF2B5EF4-FFF2-40B4-BE49-F238E27FC236}">
                  <a16:creationId xmlns:a16="http://schemas.microsoft.com/office/drawing/2014/main" id="{9BA061E6-1E33-7C4D-A760-2EAAE6F141CE}"/>
                </a:ext>
              </a:extLst>
            </p:cNvPr>
            <p:cNvGrpSpPr/>
            <p:nvPr/>
          </p:nvGrpSpPr>
          <p:grpSpPr>
            <a:xfrm>
              <a:off x="9236687" y="3108787"/>
              <a:ext cx="711278" cy="420709"/>
              <a:chOff x="3668110" y="2448910"/>
              <a:chExt cx="3794234" cy="2165130"/>
            </a:xfrm>
          </p:grpSpPr>
          <p:sp>
            <p:nvSpPr>
              <p:cNvPr id="123" name="Rectangle 122">
                <a:extLst>
                  <a:ext uri="{FF2B5EF4-FFF2-40B4-BE49-F238E27FC236}">
                    <a16:creationId xmlns:a16="http://schemas.microsoft.com/office/drawing/2014/main" id="{9EED6747-7F6F-7F43-9DCE-4375015BFE25}"/>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sp>
            <p:nvSpPr>
              <p:cNvPr id="124" name="Freeform 123">
                <a:extLst>
                  <a:ext uri="{FF2B5EF4-FFF2-40B4-BE49-F238E27FC236}">
                    <a16:creationId xmlns:a16="http://schemas.microsoft.com/office/drawing/2014/main" id="{713BD2F3-A046-C844-9290-8007C98F1EE3}"/>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grpSp>
            <p:nvGrpSpPr>
              <p:cNvPr id="125" name="Group 124">
                <a:extLst>
                  <a:ext uri="{FF2B5EF4-FFF2-40B4-BE49-F238E27FC236}">
                    <a16:creationId xmlns:a16="http://schemas.microsoft.com/office/drawing/2014/main" id="{58BA6AB3-60D9-084F-ADAD-5105679BCDE8}"/>
                  </a:ext>
                </a:extLst>
              </p:cNvPr>
              <p:cNvGrpSpPr/>
              <p:nvPr/>
            </p:nvGrpSpPr>
            <p:grpSpPr>
              <a:xfrm>
                <a:off x="3941378" y="2603243"/>
                <a:ext cx="3202061" cy="1066110"/>
                <a:chOff x="7939341" y="3037317"/>
                <a:chExt cx="897649" cy="353919"/>
              </a:xfrm>
            </p:grpSpPr>
            <p:sp>
              <p:nvSpPr>
                <p:cNvPr id="126" name="Freeform 125">
                  <a:extLst>
                    <a:ext uri="{FF2B5EF4-FFF2-40B4-BE49-F238E27FC236}">
                      <a16:creationId xmlns:a16="http://schemas.microsoft.com/office/drawing/2014/main" id="{B47D322F-8E6C-C740-9424-B4336CB3860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sp>
              <p:nvSpPr>
                <p:cNvPr id="127" name="Freeform 126">
                  <a:extLst>
                    <a:ext uri="{FF2B5EF4-FFF2-40B4-BE49-F238E27FC236}">
                      <a16:creationId xmlns:a16="http://schemas.microsoft.com/office/drawing/2014/main" id="{A90CA4C8-0135-1444-9709-18E5C661430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sp>
              <p:nvSpPr>
                <p:cNvPr id="128" name="Freeform 127">
                  <a:extLst>
                    <a:ext uri="{FF2B5EF4-FFF2-40B4-BE49-F238E27FC236}">
                      <a16:creationId xmlns:a16="http://schemas.microsoft.com/office/drawing/2014/main" id="{6F5E61E2-0756-ED4D-8685-32B20FE49B37}"/>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sp>
              <p:nvSpPr>
                <p:cNvPr id="129" name="Freeform 128">
                  <a:extLst>
                    <a:ext uri="{FF2B5EF4-FFF2-40B4-BE49-F238E27FC236}">
                      <a16:creationId xmlns:a16="http://schemas.microsoft.com/office/drawing/2014/main" id="{9EB332DA-F807-8347-93F2-C5388D159AB7}"/>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grpSp>
        </p:grpSp>
        <p:grpSp>
          <p:nvGrpSpPr>
            <p:cNvPr id="95" name="Group 44">
              <a:extLst>
                <a:ext uri="{FF2B5EF4-FFF2-40B4-BE49-F238E27FC236}">
                  <a16:creationId xmlns:a16="http://schemas.microsoft.com/office/drawing/2014/main" id="{426DCB6B-A219-374F-8F06-F18D724B8563}"/>
                </a:ext>
              </a:extLst>
            </p:cNvPr>
            <p:cNvGrpSpPr>
              <a:grpSpLocks/>
            </p:cNvGrpSpPr>
            <p:nvPr/>
          </p:nvGrpSpPr>
          <p:grpSpPr bwMode="auto">
            <a:xfrm>
              <a:off x="9011867" y="4020081"/>
              <a:ext cx="853270" cy="741697"/>
              <a:chOff x="-44" y="1473"/>
              <a:chExt cx="981" cy="1105"/>
            </a:xfrm>
          </p:grpSpPr>
          <p:pic>
            <p:nvPicPr>
              <p:cNvPr id="96" name="Picture 45" descr="desktop_computer_stylized_medium">
                <a:extLst>
                  <a:ext uri="{FF2B5EF4-FFF2-40B4-BE49-F238E27FC236}">
                    <a16:creationId xmlns:a16="http://schemas.microsoft.com/office/drawing/2014/main" id="{BA7C916A-9A78-3E4C-80BC-A0D48EEB77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7" name="Freeform 46">
                <a:extLst>
                  <a:ext uri="{FF2B5EF4-FFF2-40B4-BE49-F238E27FC236}">
                    <a16:creationId xmlns:a16="http://schemas.microsoft.com/office/drawing/2014/main" id="{3B939C3B-3462-3744-96CE-3ECDF9D8EDB7}"/>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grpSp>
        <p:grpSp>
          <p:nvGrpSpPr>
            <p:cNvPr id="73" name="Group 44">
              <a:extLst>
                <a:ext uri="{FF2B5EF4-FFF2-40B4-BE49-F238E27FC236}">
                  <a16:creationId xmlns:a16="http://schemas.microsoft.com/office/drawing/2014/main" id="{265543F6-BA09-9844-B798-D9E4755DE1B4}"/>
                </a:ext>
              </a:extLst>
            </p:cNvPr>
            <p:cNvGrpSpPr>
              <a:grpSpLocks/>
            </p:cNvGrpSpPr>
            <p:nvPr/>
          </p:nvGrpSpPr>
          <p:grpSpPr bwMode="auto">
            <a:xfrm>
              <a:off x="9087713" y="1697644"/>
              <a:ext cx="853270" cy="741697"/>
              <a:chOff x="-44" y="1473"/>
              <a:chExt cx="981" cy="1105"/>
            </a:xfrm>
          </p:grpSpPr>
          <p:pic>
            <p:nvPicPr>
              <p:cNvPr id="98" name="Picture 45" descr="desktop_computer_stylized_medium">
                <a:extLst>
                  <a:ext uri="{FF2B5EF4-FFF2-40B4-BE49-F238E27FC236}">
                    <a16:creationId xmlns:a16="http://schemas.microsoft.com/office/drawing/2014/main" id="{F5B56AF6-7AEE-0F4C-8EF5-5BAE871304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9" name="Freeform 46">
                <a:extLst>
                  <a:ext uri="{FF2B5EF4-FFF2-40B4-BE49-F238E27FC236}">
                    <a16:creationId xmlns:a16="http://schemas.microsoft.com/office/drawing/2014/main" id="{E5EF4B97-CB79-BF44-8332-3F89F741ACF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grpSp>
      </p:grpSp>
      <p:sp>
        <p:nvSpPr>
          <p:cNvPr id="53" name="Rectangle 3">
            <a:extLst>
              <a:ext uri="{FF2B5EF4-FFF2-40B4-BE49-F238E27FC236}">
                <a16:creationId xmlns:a16="http://schemas.microsoft.com/office/drawing/2014/main" id="{3272ACEF-9C84-214A-B643-3A7A1976A772}"/>
              </a:ext>
            </a:extLst>
          </p:cNvPr>
          <p:cNvSpPr txBox="1">
            <a:spLocks noChangeArrowheads="1"/>
          </p:cNvSpPr>
          <p:nvPr/>
        </p:nvSpPr>
        <p:spPr>
          <a:xfrm>
            <a:off x="592093" y="2029860"/>
            <a:ext cx="5220344" cy="1030944"/>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2419" indent="-291704">
              <a:lnSpc>
                <a:spcPts val="2250"/>
              </a:lnSpc>
              <a:buNone/>
              <a:defRPr/>
            </a:pPr>
            <a:endParaRPr lang="en-US" sz="2100" dirty="0"/>
          </a:p>
        </p:txBody>
      </p:sp>
      <p:sp>
        <p:nvSpPr>
          <p:cNvPr id="55" name="Rectangle 3">
            <a:extLst>
              <a:ext uri="{FF2B5EF4-FFF2-40B4-BE49-F238E27FC236}">
                <a16:creationId xmlns:a16="http://schemas.microsoft.com/office/drawing/2014/main" id="{B5C1B845-8A4E-8643-95FE-E6C348037A84}"/>
              </a:ext>
            </a:extLst>
          </p:cNvPr>
          <p:cNvSpPr txBox="1">
            <a:spLocks noChangeArrowheads="1"/>
          </p:cNvSpPr>
          <p:nvPr/>
        </p:nvSpPr>
        <p:spPr bwMode="auto">
          <a:xfrm>
            <a:off x="539648" y="4504671"/>
            <a:ext cx="4575747" cy="126560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342900" indent="-342900" algn="l" rtl="0" eaLnBrk="0" fontAlgn="base" hangingPunct="0">
              <a:lnSpc>
                <a:spcPct val="85000"/>
              </a:lnSpc>
              <a:spcBef>
                <a:spcPct val="20000"/>
              </a:spcBef>
              <a:spcAft>
                <a:spcPct val="0"/>
              </a:spcAft>
              <a:buClr>
                <a:srgbClr val="000099"/>
              </a:buClr>
              <a:buSzPct val="65000"/>
              <a:buFont typeface="Wingdings" charset="0"/>
              <a:buChar char="v"/>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9"/>
              </a:buClr>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6472" indent="-302419">
              <a:lnSpc>
                <a:spcPct val="90000"/>
              </a:lnSpc>
              <a:buNone/>
              <a:defRPr/>
            </a:pPr>
            <a:endParaRPr lang="en-US" sz="1800" dirty="0"/>
          </a:p>
        </p:txBody>
      </p:sp>
      <p:sp>
        <p:nvSpPr>
          <p:cNvPr id="56" name="TextBox 55">
            <a:extLst>
              <a:ext uri="{FF2B5EF4-FFF2-40B4-BE49-F238E27FC236}">
                <a16:creationId xmlns:a16="http://schemas.microsoft.com/office/drawing/2014/main" id="{F40C6233-9D7E-3C40-9E9D-77A1A506C6F3}"/>
              </a:ext>
            </a:extLst>
          </p:cNvPr>
          <p:cNvSpPr txBox="1"/>
          <p:nvPr/>
        </p:nvSpPr>
        <p:spPr>
          <a:xfrm>
            <a:off x="235666" y="6483136"/>
            <a:ext cx="4878259" cy="307777"/>
          </a:xfrm>
          <a:prstGeom prst="rect">
            <a:avLst/>
          </a:prstGeom>
          <a:noFill/>
        </p:spPr>
        <p:txBody>
          <a:bodyPr wrap="none" rtlCol="0">
            <a:spAutoFit/>
          </a:bodyPr>
          <a:lstStyle/>
          <a:p>
            <a:r>
              <a:rPr lang="en-US" sz="1400" b="0" dirty="0">
                <a:solidFill>
                  <a:schemeClr val="bg1">
                    <a:lumMod val="65000"/>
                  </a:schemeClr>
                </a:solidFill>
                <a:latin typeface="Calibri" pitchFamily="34" charset="0"/>
              </a:rPr>
              <a:t>Kurose and Ross: Computer Networking – A top-down approach </a:t>
            </a:r>
          </a:p>
        </p:txBody>
      </p:sp>
    </p:spTree>
    <p:extLst>
      <p:ext uri="{BB962C8B-B14F-4D97-AF65-F5344CB8AC3E}">
        <p14:creationId xmlns:p14="http://schemas.microsoft.com/office/powerpoint/2010/main" val="3992699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179F8A-4D49-3A46-AC97-674778CB7331}"/>
              </a:ext>
            </a:extLst>
          </p:cNvPr>
          <p:cNvSpPr>
            <a:spLocks noGrp="1"/>
          </p:cNvSpPr>
          <p:nvPr>
            <p:ph idx="1"/>
          </p:nvPr>
        </p:nvSpPr>
        <p:spPr>
          <a:xfrm>
            <a:off x="360364" y="1034368"/>
            <a:ext cx="4522408" cy="5329014"/>
          </a:xfrm>
        </p:spPr>
        <p:txBody>
          <a:bodyPr/>
          <a:lstStyle/>
          <a:p>
            <a:r>
              <a:rPr lang="en-US" dirty="0"/>
              <a:t>Switch</a:t>
            </a:r>
            <a:r>
              <a:rPr lang="en-US" dirty="0">
                <a:solidFill>
                  <a:srgbClr val="FF0000"/>
                </a:solidFill>
              </a:rPr>
              <a:t> </a:t>
            </a:r>
            <a:r>
              <a:rPr lang="en-US" i="1" dirty="0">
                <a:solidFill>
                  <a:srgbClr val="CC0000"/>
                </a:solidFill>
              </a:rPr>
              <a:t>learns</a:t>
            </a:r>
            <a:r>
              <a:rPr lang="en-US" dirty="0">
                <a:solidFill>
                  <a:srgbClr val="CC0000"/>
                </a:solidFill>
              </a:rPr>
              <a:t> </a:t>
            </a:r>
            <a:r>
              <a:rPr lang="en-US" dirty="0"/>
              <a:t>which hosts can be reached through which interfaces</a:t>
            </a:r>
          </a:p>
          <a:p>
            <a:pPr lvl="1"/>
            <a:r>
              <a:rPr lang="en-US" dirty="0"/>
              <a:t>When  a frame received, switch “learns”  location of sender: incoming LAN segment</a:t>
            </a:r>
          </a:p>
          <a:p>
            <a:pPr lvl="1"/>
            <a:r>
              <a:rPr lang="en-US" dirty="0"/>
              <a:t>Records sender/location pair in switch table</a:t>
            </a:r>
          </a:p>
          <a:p>
            <a:endParaRPr lang="en-US" dirty="0"/>
          </a:p>
          <a:p>
            <a:endParaRPr lang="en-US" dirty="0"/>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en-US" dirty="0">
                <a:latin typeface="+mn-lt"/>
              </a:rPr>
              <a:t>Switch: Self-learning</a:t>
            </a:r>
          </a:p>
        </p:txBody>
      </p:sp>
      <p:grpSp>
        <p:nvGrpSpPr>
          <p:cNvPr id="121" name="Group 120">
            <a:extLst>
              <a:ext uri="{FF2B5EF4-FFF2-40B4-BE49-F238E27FC236}">
                <a16:creationId xmlns:a16="http://schemas.microsoft.com/office/drawing/2014/main" id="{8491F554-2C7A-214A-897B-0FB0A1CB751B}"/>
              </a:ext>
            </a:extLst>
          </p:cNvPr>
          <p:cNvGrpSpPr/>
          <p:nvPr/>
        </p:nvGrpSpPr>
        <p:grpSpPr>
          <a:xfrm>
            <a:off x="5370480" y="2294940"/>
            <a:ext cx="2683960" cy="2298101"/>
            <a:chOff x="7670306" y="1697644"/>
            <a:chExt cx="3578613" cy="3064134"/>
          </a:xfrm>
        </p:grpSpPr>
        <p:cxnSp>
          <p:nvCxnSpPr>
            <p:cNvPr id="120" name="Straight Connector 119">
              <a:extLst>
                <a:ext uri="{FF2B5EF4-FFF2-40B4-BE49-F238E27FC236}">
                  <a16:creationId xmlns:a16="http://schemas.microsoft.com/office/drawing/2014/main" id="{20924CCE-3F57-D049-9D0A-B1D8FCF20BDA}"/>
                </a:ext>
              </a:extLst>
            </p:cNvPr>
            <p:cNvCxnSpPr/>
            <p:nvPr/>
          </p:nvCxnSpPr>
          <p:spPr>
            <a:xfrm>
              <a:off x="9587512" y="2387296"/>
              <a:ext cx="0" cy="16481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 Box 23">
              <a:extLst>
                <a:ext uri="{FF2B5EF4-FFF2-40B4-BE49-F238E27FC236}">
                  <a16:creationId xmlns:a16="http://schemas.microsoft.com/office/drawing/2014/main" id="{6622E46D-9FDC-6942-8443-B6EE96C08DD5}"/>
                </a:ext>
              </a:extLst>
            </p:cNvPr>
            <p:cNvSpPr txBox="1">
              <a:spLocks noChangeArrowheads="1"/>
            </p:cNvSpPr>
            <p:nvPr/>
          </p:nvSpPr>
          <p:spPr bwMode="auto">
            <a:xfrm>
              <a:off x="9846148" y="1727551"/>
              <a:ext cx="423621"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800" b="0" i="0" kern="0" dirty="0">
                  <a:solidFill>
                    <a:srgbClr val="000000"/>
                  </a:solidFill>
                  <a:latin typeface="+mn-lt"/>
                  <a:cs typeface="Arial" charset="0"/>
                </a:rPr>
                <a:t>A</a:t>
              </a:r>
            </a:p>
          </p:txBody>
        </p:sp>
        <p:sp>
          <p:nvSpPr>
            <p:cNvPr id="61" name="Text Box 24">
              <a:extLst>
                <a:ext uri="{FF2B5EF4-FFF2-40B4-BE49-F238E27FC236}">
                  <a16:creationId xmlns:a16="http://schemas.microsoft.com/office/drawing/2014/main" id="{FC43B703-F100-1449-9F08-04E8275B9785}"/>
                </a:ext>
              </a:extLst>
            </p:cNvPr>
            <p:cNvSpPr txBox="1">
              <a:spLocks noChangeArrowheads="1"/>
            </p:cNvSpPr>
            <p:nvPr/>
          </p:nvSpPr>
          <p:spPr bwMode="auto">
            <a:xfrm>
              <a:off x="9844696" y="4149731"/>
              <a:ext cx="502701"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800" b="0" i="0" kern="0" dirty="0">
                  <a:solidFill>
                    <a:srgbClr val="000000"/>
                  </a:solidFill>
                  <a:latin typeface="+mn-lt"/>
                  <a:cs typeface="Arial" charset="0"/>
                </a:rPr>
                <a:t>A</a:t>
              </a:r>
              <a:r>
                <a:rPr lang="en-US" sz="1800" i="0" kern="0" dirty="0">
                  <a:solidFill>
                    <a:srgbClr val="000000"/>
                  </a:solidFill>
                  <a:latin typeface="+mn-lt"/>
                  <a:cs typeface="Arial" charset="0"/>
                </a:rPr>
                <a:t>’</a:t>
              </a:r>
              <a:endParaRPr lang="en-US" sz="1800" b="0" i="0" kern="0" dirty="0">
                <a:solidFill>
                  <a:srgbClr val="000000"/>
                </a:solidFill>
                <a:latin typeface="+mn-lt"/>
                <a:cs typeface="Arial" charset="0"/>
              </a:endParaRPr>
            </a:p>
          </p:txBody>
        </p:sp>
        <p:sp>
          <p:nvSpPr>
            <p:cNvPr id="62" name="Text Box 25">
              <a:extLst>
                <a:ext uri="{FF2B5EF4-FFF2-40B4-BE49-F238E27FC236}">
                  <a16:creationId xmlns:a16="http://schemas.microsoft.com/office/drawing/2014/main" id="{FF5419F0-A61E-DF4E-8994-AA7772D64A0C}"/>
                </a:ext>
              </a:extLst>
            </p:cNvPr>
            <p:cNvSpPr txBox="1">
              <a:spLocks noChangeArrowheads="1"/>
            </p:cNvSpPr>
            <p:nvPr/>
          </p:nvSpPr>
          <p:spPr bwMode="auto">
            <a:xfrm>
              <a:off x="10740738" y="2137677"/>
              <a:ext cx="412933"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800" b="0" i="0" kern="0" dirty="0">
                  <a:solidFill>
                    <a:srgbClr val="000000"/>
                  </a:solidFill>
                  <a:latin typeface="+mn-lt"/>
                  <a:cs typeface="Arial" charset="0"/>
                </a:rPr>
                <a:t>B</a:t>
              </a:r>
            </a:p>
          </p:txBody>
        </p:sp>
        <p:sp>
          <p:nvSpPr>
            <p:cNvPr id="63" name="Text Box 26">
              <a:extLst>
                <a:ext uri="{FF2B5EF4-FFF2-40B4-BE49-F238E27FC236}">
                  <a16:creationId xmlns:a16="http://schemas.microsoft.com/office/drawing/2014/main" id="{6849FEF8-AECF-A148-8CDC-C71F2367AC54}"/>
                </a:ext>
              </a:extLst>
            </p:cNvPr>
            <p:cNvSpPr txBox="1">
              <a:spLocks noChangeArrowheads="1"/>
            </p:cNvSpPr>
            <p:nvPr/>
          </p:nvSpPr>
          <p:spPr bwMode="auto">
            <a:xfrm>
              <a:off x="8061935" y="3914988"/>
              <a:ext cx="492016"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800" b="0" i="0" kern="0" dirty="0">
                  <a:solidFill>
                    <a:srgbClr val="000000"/>
                  </a:solidFill>
                  <a:latin typeface="+mn-lt"/>
                  <a:cs typeface="Arial" charset="0"/>
                </a:rPr>
                <a:t>B</a:t>
              </a:r>
              <a:r>
                <a:rPr lang="en-US" sz="1800" i="0" kern="0" dirty="0">
                  <a:solidFill>
                    <a:srgbClr val="000000"/>
                  </a:solidFill>
                  <a:latin typeface="+mn-lt"/>
                  <a:cs typeface="Arial" charset="0"/>
                </a:rPr>
                <a:t>’</a:t>
              </a:r>
              <a:endParaRPr lang="en-US" sz="1800" b="0" i="0" kern="0" dirty="0">
                <a:solidFill>
                  <a:srgbClr val="000000"/>
                </a:solidFill>
                <a:latin typeface="+mn-lt"/>
                <a:cs typeface="Arial" charset="0"/>
              </a:endParaRPr>
            </a:p>
          </p:txBody>
        </p:sp>
        <p:sp>
          <p:nvSpPr>
            <p:cNvPr id="64" name="Text Box 27">
              <a:extLst>
                <a:ext uri="{FF2B5EF4-FFF2-40B4-BE49-F238E27FC236}">
                  <a16:creationId xmlns:a16="http://schemas.microsoft.com/office/drawing/2014/main" id="{9424AF7D-A121-114C-AC5C-79FC84F5CFB8}"/>
                </a:ext>
              </a:extLst>
            </p:cNvPr>
            <p:cNvSpPr txBox="1">
              <a:spLocks noChangeArrowheads="1"/>
            </p:cNvSpPr>
            <p:nvPr/>
          </p:nvSpPr>
          <p:spPr bwMode="auto">
            <a:xfrm>
              <a:off x="10739720" y="3994820"/>
              <a:ext cx="410797"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800" b="0" i="0" kern="0" dirty="0">
                  <a:solidFill>
                    <a:srgbClr val="000000"/>
                  </a:solidFill>
                  <a:latin typeface="+mn-lt"/>
                  <a:cs typeface="Arial" charset="0"/>
                </a:rPr>
                <a:t>C</a:t>
              </a:r>
            </a:p>
          </p:txBody>
        </p:sp>
        <p:sp>
          <p:nvSpPr>
            <p:cNvPr id="65" name="Text Box 28">
              <a:extLst>
                <a:ext uri="{FF2B5EF4-FFF2-40B4-BE49-F238E27FC236}">
                  <a16:creationId xmlns:a16="http://schemas.microsoft.com/office/drawing/2014/main" id="{200E3495-163D-C24E-87E9-B15114F849C7}"/>
                </a:ext>
              </a:extLst>
            </p:cNvPr>
            <p:cNvSpPr txBox="1">
              <a:spLocks noChangeArrowheads="1"/>
            </p:cNvSpPr>
            <p:nvPr/>
          </p:nvSpPr>
          <p:spPr bwMode="auto">
            <a:xfrm>
              <a:off x="8044749" y="2060029"/>
              <a:ext cx="487741"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800" b="0" i="0" kern="0" dirty="0">
                  <a:solidFill>
                    <a:srgbClr val="000000"/>
                  </a:solidFill>
                  <a:latin typeface="+mn-lt"/>
                  <a:cs typeface="Arial" charset="0"/>
                </a:rPr>
                <a:t>C’</a:t>
              </a:r>
            </a:p>
          </p:txBody>
        </p:sp>
        <p:grpSp>
          <p:nvGrpSpPr>
            <p:cNvPr id="105" name="Group 49">
              <a:extLst>
                <a:ext uri="{FF2B5EF4-FFF2-40B4-BE49-F238E27FC236}">
                  <a16:creationId xmlns:a16="http://schemas.microsoft.com/office/drawing/2014/main" id="{2909A8E8-3B3E-B94A-A268-12FA81AA752D}"/>
                </a:ext>
              </a:extLst>
            </p:cNvPr>
            <p:cNvGrpSpPr>
              <a:grpSpLocks/>
            </p:cNvGrpSpPr>
            <p:nvPr/>
          </p:nvGrpSpPr>
          <p:grpSpPr bwMode="auto">
            <a:xfrm>
              <a:off x="7686715" y="2428791"/>
              <a:ext cx="833957" cy="690324"/>
              <a:chOff x="-44" y="1473"/>
              <a:chExt cx="981" cy="1105"/>
            </a:xfrm>
          </p:grpSpPr>
          <p:pic>
            <p:nvPicPr>
              <p:cNvPr id="106" name="Picture 50" descr="desktop_computer_stylized_medium">
                <a:extLst>
                  <a:ext uri="{FF2B5EF4-FFF2-40B4-BE49-F238E27FC236}">
                    <a16:creationId xmlns:a16="http://schemas.microsoft.com/office/drawing/2014/main" id="{4C993D65-A8AC-C24F-A8E1-0C71ED99F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7" name="Freeform 51">
                <a:extLst>
                  <a:ext uri="{FF2B5EF4-FFF2-40B4-BE49-F238E27FC236}">
                    <a16:creationId xmlns:a16="http://schemas.microsoft.com/office/drawing/2014/main" id="{CB7E302C-C236-0244-87D6-1E3E70C4518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grpSp>
        <p:grpSp>
          <p:nvGrpSpPr>
            <p:cNvPr id="91" name="Group 49">
              <a:extLst>
                <a:ext uri="{FF2B5EF4-FFF2-40B4-BE49-F238E27FC236}">
                  <a16:creationId xmlns:a16="http://schemas.microsoft.com/office/drawing/2014/main" id="{5273BA26-CBE3-134E-8F22-04D4CD3E9FA1}"/>
                </a:ext>
              </a:extLst>
            </p:cNvPr>
            <p:cNvGrpSpPr>
              <a:grpSpLocks/>
            </p:cNvGrpSpPr>
            <p:nvPr/>
          </p:nvGrpSpPr>
          <p:grpSpPr bwMode="auto">
            <a:xfrm>
              <a:off x="7670306" y="3312731"/>
              <a:ext cx="833957" cy="690324"/>
              <a:chOff x="-44" y="1473"/>
              <a:chExt cx="981" cy="1105"/>
            </a:xfrm>
          </p:grpSpPr>
          <p:pic>
            <p:nvPicPr>
              <p:cNvPr id="92" name="Picture 50" descr="desktop_computer_stylized_medium">
                <a:extLst>
                  <a:ext uri="{FF2B5EF4-FFF2-40B4-BE49-F238E27FC236}">
                    <a16:creationId xmlns:a16="http://schemas.microsoft.com/office/drawing/2014/main" id="{0B5C182E-CEBC-6E47-AB60-C100909931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 name="Freeform 51">
                <a:extLst>
                  <a:ext uri="{FF2B5EF4-FFF2-40B4-BE49-F238E27FC236}">
                    <a16:creationId xmlns:a16="http://schemas.microsoft.com/office/drawing/2014/main" id="{FDBA5721-FF64-F348-B964-2E26A4468A0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grpSp>
        <p:sp>
          <p:nvSpPr>
            <p:cNvPr id="80" name="Text Box 35">
              <a:extLst>
                <a:ext uri="{FF2B5EF4-FFF2-40B4-BE49-F238E27FC236}">
                  <a16:creationId xmlns:a16="http://schemas.microsoft.com/office/drawing/2014/main" id="{D85F520A-7524-3D40-A439-8CDE292B34C5}"/>
                </a:ext>
              </a:extLst>
            </p:cNvPr>
            <p:cNvSpPr txBox="1">
              <a:spLocks noChangeArrowheads="1"/>
            </p:cNvSpPr>
            <p:nvPr/>
          </p:nvSpPr>
          <p:spPr bwMode="auto">
            <a:xfrm>
              <a:off x="9340357" y="2722016"/>
              <a:ext cx="363776"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C00000"/>
                  </a:solidFill>
                  <a:latin typeface="+mn-lt"/>
                  <a:cs typeface="Arial" charset="0"/>
                </a:rPr>
                <a:t>1</a:t>
              </a:r>
            </a:p>
          </p:txBody>
        </p:sp>
        <p:sp>
          <p:nvSpPr>
            <p:cNvPr id="81" name="Text Box 36">
              <a:extLst>
                <a:ext uri="{FF2B5EF4-FFF2-40B4-BE49-F238E27FC236}">
                  <a16:creationId xmlns:a16="http://schemas.microsoft.com/office/drawing/2014/main" id="{470DA178-E968-A943-85CD-CAF4B26DAEC8}"/>
                </a:ext>
              </a:extLst>
            </p:cNvPr>
            <p:cNvSpPr txBox="1">
              <a:spLocks noChangeArrowheads="1"/>
            </p:cNvSpPr>
            <p:nvPr/>
          </p:nvSpPr>
          <p:spPr bwMode="auto">
            <a:xfrm>
              <a:off x="9775744" y="2800425"/>
              <a:ext cx="363776"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C00000"/>
                  </a:solidFill>
                  <a:latin typeface="+mn-lt"/>
                  <a:cs typeface="Arial" charset="0"/>
                </a:rPr>
                <a:t>2</a:t>
              </a:r>
            </a:p>
          </p:txBody>
        </p:sp>
        <p:sp>
          <p:nvSpPr>
            <p:cNvPr id="82" name="Text Box 37">
              <a:extLst>
                <a:ext uri="{FF2B5EF4-FFF2-40B4-BE49-F238E27FC236}">
                  <a16:creationId xmlns:a16="http://schemas.microsoft.com/office/drawing/2014/main" id="{376E3621-6CFE-204E-8F4D-39AE53CF0430}"/>
                </a:ext>
              </a:extLst>
            </p:cNvPr>
            <p:cNvSpPr txBox="1">
              <a:spLocks noChangeArrowheads="1"/>
            </p:cNvSpPr>
            <p:nvPr/>
          </p:nvSpPr>
          <p:spPr bwMode="auto">
            <a:xfrm>
              <a:off x="9922900" y="3225116"/>
              <a:ext cx="363776"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C00000"/>
                  </a:solidFill>
                  <a:latin typeface="+mn-lt"/>
                  <a:cs typeface="Arial" charset="0"/>
                </a:rPr>
                <a:t>3</a:t>
              </a:r>
            </a:p>
          </p:txBody>
        </p:sp>
        <p:sp>
          <p:nvSpPr>
            <p:cNvPr id="83" name="Text Box 38">
              <a:extLst>
                <a:ext uri="{FF2B5EF4-FFF2-40B4-BE49-F238E27FC236}">
                  <a16:creationId xmlns:a16="http://schemas.microsoft.com/office/drawing/2014/main" id="{3011C175-89E3-8741-B58D-8B5BE4BAE690}"/>
                </a:ext>
              </a:extLst>
            </p:cNvPr>
            <p:cNvSpPr txBox="1">
              <a:spLocks noChangeArrowheads="1"/>
            </p:cNvSpPr>
            <p:nvPr/>
          </p:nvSpPr>
          <p:spPr bwMode="auto">
            <a:xfrm>
              <a:off x="9525472" y="3474353"/>
              <a:ext cx="363776"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C00000"/>
                  </a:solidFill>
                  <a:latin typeface="+mn-lt"/>
                  <a:cs typeface="Arial" charset="0"/>
                </a:rPr>
                <a:t>4</a:t>
              </a:r>
            </a:p>
          </p:txBody>
        </p:sp>
        <p:sp>
          <p:nvSpPr>
            <p:cNvPr id="84" name="Text Box 39">
              <a:extLst>
                <a:ext uri="{FF2B5EF4-FFF2-40B4-BE49-F238E27FC236}">
                  <a16:creationId xmlns:a16="http://schemas.microsoft.com/office/drawing/2014/main" id="{5B29F5A1-B63E-3846-A3E2-58E4C5752FB5}"/>
                </a:ext>
              </a:extLst>
            </p:cNvPr>
            <p:cNvSpPr txBox="1">
              <a:spLocks noChangeArrowheads="1"/>
            </p:cNvSpPr>
            <p:nvPr/>
          </p:nvSpPr>
          <p:spPr bwMode="auto">
            <a:xfrm>
              <a:off x="9061577" y="3440668"/>
              <a:ext cx="363776"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C00000"/>
                  </a:solidFill>
                  <a:latin typeface="+mn-lt"/>
                  <a:cs typeface="Arial" charset="0"/>
                </a:rPr>
                <a:t>5</a:t>
              </a:r>
            </a:p>
          </p:txBody>
        </p:sp>
        <p:sp>
          <p:nvSpPr>
            <p:cNvPr id="85" name="Text Box 40">
              <a:extLst>
                <a:ext uri="{FF2B5EF4-FFF2-40B4-BE49-F238E27FC236}">
                  <a16:creationId xmlns:a16="http://schemas.microsoft.com/office/drawing/2014/main" id="{5D63FF79-DA8B-0342-A3E1-AD2B9A26733B}"/>
                </a:ext>
              </a:extLst>
            </p:cNvPr>
            <p:cNvSpPr txBox="1">
              <a:spLocks noChangeArrowheads="1"/>
            </p:cNvSpPr>
            <p:nvPr/>
          </p:nvSpPr>
          <p:spPr bwMode="auto">
            <a:xfrm>
              <a:off x="8947485" y="3014530"/>
              <a:ext cx="319087"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C00000"/>
                  </a:solidFill>
                  <a:latin typeface="+mn-lt"/>
                  <a:cs typeface="Arial" charset="0"/>
                </a:rPr>
                <a:t>6</a:t>
              </a:r>
            </a:p>
          </p:txBody>
        </p:sp>
        <p:sp>
          <p:nvSpPr>
            <p:cNvPr id="108" name="Rectangle 37">
              <a:extLst>
                <a:ext uri="{FF2B5EF4-FFF2-40B4-BE49-F238E27FC236}">
                  <a16:creationId xmlns:a16="http://schemas.microsoft.com/office/drawing/2014/main" id="{25F61537-69D9-2542-AF7D-1F7D5E80C63C}"/>
                </a:ext>
              </a:extLst>
            </p:cNvPr>
            <p:cNvSpPr>
              <a:spLocks noChangeArrowheads="1"/>
            </p:cNvSpPr>
            <p:nvPr/>
          </p:nvSpPr>
          <p:spPr bwMode="auto">
            <a:xfrm rot="5400000">
              <a:off x="8461713" y="2732203"/>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a:defRPr/>
              </a:pPr>
              <a:r>
                <a:rPr lang="en-US" sz="1350" b="0" kern="0" dirty="0">
                  <a:solidFill>
                    <a:srgbClr val="000000"/>
                  </a:solidFill>
                  <a:latin typeface="Comic Sans MS" pitchFamily="66" charset="0"/>
                  <a:ea typeface="ＭＳ Ｐゴシック" charset="0"/>
                </a:rPr>
                <a:t> </a:t>
              </a:r>
            </a:p>
          </p:txBody>
        </p:sp>
        <p:sp>
          <p:nvSpPr>
            <p:cNvPr id="109" name="Rectangle 37">
              <a:extLst>
                <a:ext uri="{FF2B5EF4-FFF2-40B4-BE49-F238E27FC236}">
                  <a16:creationId xmlns:a16="http://schemas.microsoft.com/office/drawing/2014/main" id="{350C81E9-380A-7F46-91B4-FCA7A4B97870}"/>
                </a:ext>
              </a:extLst>
            </p:cNvPr>
            <p:cNvSpPr>
              <a:spLocks noChangeArrowheads="1"/>
            </p:cNvSpPr>
            <p:nvPr/>
          </p:nvSpPr>
          <p:spPr bwMode="auto">
            <a:xfrm rot="5400000">
              <a:off x="8476898" y="3630561"/>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a:defRPr/>
              </a:pPr>
              <a:r>
                <a:rPr lang="en-US" sz="1350" b="0" kern="0" dirty="0">
                  <a:solidFill>
                    <a:srgbClr val="000000"/>
                  </a:solidFill>
                  <a:latin typeface="Comic Sans MS" pitchFamily="66" charset="0"/>
                  <a:ea typeface="ＭＳ Ｐゴシック" charset="0"/>
                </a:rPr>
                <a:t> </a:t>
              </a:r>
            </a:p>
          </p:txBody>
        </p:sp>
        <p:sp>
          <p:nvSpPr>
            <p:cNvPr id="110" name="Rectangle 37">
              <a:extLst>
                <a:ext uri="{FF2B5EF4-FFF2-40B4-BE49-F238E27FC236}">
                  <a16:creationId xmlns:a16="http://schemas.microsoft.com/office/drawing/2014/main" id="{D9512E3C-142E-9744-90C8-CAECC07908AF}"/>
                </a:ext>
              </a:extLst>
            </p:cNvPr>
            <p:cNvSpPr>
              <a:spLocks noChangeArrowheads="1"/>
            </p:cNvSpPr>
            <p:nvPr/>
          </p:nvSpPr>
          <p:spPr bwMode="auto">
            <a:xfrm rot="5400000">
              <a:off x="10579799" y="2734470"/>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a:defRPr/>
              </a:pPr>
              <a:r>
                <a:rPr lang="en-US" sz="1350" b="0" kern="0" dirty="0">
                  <a:solidFill>
                    <a:srgbClr val="000000"/>
                  </a:solidFill>
                  <a:latin typeface="Comic Sans MS" pitchFamily="66" charset="0"/>
                  <a:ea typeface="ＭＳ Ｐゴシック" charset="0"/>
                </a:rPr>
                <a:t> </a:t>
              </a:r>
            </a:p>
          </p:txBody>
        </p:sp>
        <p:sp>
          <p:nvSpPr>
            <p:cNvPr id="111" name="Rectangle 37">
              <a:extLst>
                <a:ext uri="{FF2B5EF4-FFF2-40B4-BE49-F238E27FC236}">
                  <a16:creationId xmlns:a16="http://schemas.microsoft.com/office/drawing/2014/main" id="{411F0A98-6385-274D-A80E-3786685FBD70}"/>
                </a:ext>
              </a:extLst>
            </p:cNvPr>
            <p:cNvSpPr>
              <a:spLocks noChangeArrowheads="1"/>
            </p:cNvSpPr>
            <p:nvPr/>
          </p:nvSpPr>
          <p:spPr bwMode="auto">
            <a:xfrm rot="5400000">
              <a:off x="10594984" y="3632828"/>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a:defRPr/>
              </a:pPr>
              <a:r>
                <a:rPr lang="en-US" sz="1350" b="0" kern="0" dirty="0">
                  <a:solidFill>
                    <a:srgbClr val="000000"/>
                  </a:solidFill>
                  <a:latin typeface="Comic Sans MS" pitchFamily="66" charset="0"/>
                  <a:ea typeface="ＭＳ Ｐゴシック" charset="0"/>
                </a:rPr>
                <a:t> </a:t>
              </a:r>
            </a:p>
          </p:txBody>
        </p:sp>
        <p:grpSp>
          <p:nvGrpSpPr>
            <p:cNvPr id="100" name="Group 44">
              <a:extLst>
                <a:ext uri="{FF2B5EF4-FFF2-40B4-BE49-F238E27FC236}">
                  <a16:creationId xmlns:a16="http://schemas.microsoft.com/office/drawing/2014/main" id="{D14AFC91-71E2-F24B-902C-C917FA8FA94E}"/>
                </a:ext>
              </a:extLst>
            </p:cNvPr>
            <p:cNvGrpSpPr>
              <a:grpSpLocks/>
            </p:cNvGrpSpPr>
            <p:nvPr/>
          </p:nvGrpSpPr>
          <p:grpSpPr bwMode="auto">
            <a:xfrm>
              <a:off x="10416209" y="2517915"/>
              <a:ext cx="799548" cy="697947"/>
              <a:chOff x="-44" y="1473"/>
              <a:chExt cx="981" cy="1105"/>
            </a:xfrm>
          </p:grpSpPr>
          <p:pic>
            <p:nvPicPr>
              <p:cNvPr id="102" name="Picture 45" descr="desktop_computer_stylized_medium">
                <a:extLst>
                  <a:ext uri="{FF2B5EF4-FFF2-40B4-BE49-F238E27FC236}">
                    <a16:creationId xmlns:a16="http://schemas.microsoft.com/office/drawing/2014/main" id="{9D322BDD-E57A-8444-8AFE-B4159D0BDD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 name="Freeform 46">
                <a:extLst>
                  <a:ext uri="{FF2B5EF4-FFF2-40B4-BE49-F238E27FC236}">
                    <a16:creationId xmlns:a16="http://schemas.microsoft.com/office/drawing/2014/main" id="{7E0B05B5-6E51-3D4F-A876-9F08381512D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grpSp>
        <p:pic>
          <p:nvPicPr>
            <p:cNvPr id="88" name="Picture 45" descr="desktop_computer_stylized_medium">
              <a:extLst>
                <a:ext uri="{FF2B5EF4-FFF2-40B4-BE49-F238E27FC236}">
                  <a16:creationId xmlns:a16="http://schemas.microsoft.com/office/drawing/2014/main" id="{6ED0D78A-97A6-FC4F-BA50-97C8A6D92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0395649" y="3398050"/>
              <a:ext cx="853270" cy="7416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 name="Freeform 46">
              <a:extLst>
                <a:ext uri="{FF2B5EF4-FFF2-40B4-BE49-F238E27FC236}">
                  <a16:creationId xmlns:a16="http://schemas.microsoft.com/office/drawing/2014/main" id="{A05F0CAB-4DF9-BF46-9ACB-FF9BB4E4CEA3}"/>
                </a:ext>
              </a:extLst>
            </p:cNvPr>
            <p:cNvSpPr>
              <a:spLocks/>
            </p:cNvSpPr>
            <p:nvPr/>
          </p:nvSpPr>
          <p:spPr bwMode="auto">
            <a:xfrm flipH="1">
              <a:off x="10752102" y="3466315"/>
              <a:ext cx="414893" cy="339637"/>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cxnSp>
          <p:nvCxnSpPr>
            <p:cNvPr id="4" name="Straight Connector 3">
              <a:extLst>
                <a:ext uri="{FF2B5EF4-FFF2-40B4-BE49-F238E27FC236}">
                  <a16:creationId xmlns:a16="http://schemas.microsoft.com/office/drawing/2014/main" id="{5D7DEA5B-74C6-6D4E-A564-97C477937229}"/>
                </a:ext>
              </a:extLst>
            </p:cNvPr>
            <p:cNvCxnSpPr>
              <a:cxnSpLocks/>
              <a:stCxn id="108" idx="0"/>
              <a:endCxn id="111" idx="2"/>
            </p:cNvCxnSpPr>
            <p:nvPr/>
          </p:nvCxnSpPr>
          <p:spPr>
            <a:xfrm>
              <a:off x="8638885" y="2857428"/>
              <a:ext cx="1882821" cy="9006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8B44F92-1523-6C40-AD86-F840EA2D6FA1}"/>
                </a:ext>
              </a:extLst>
            </p:cNvPr>
            <p:cNvCxnSpPr>
              <a:cxnSpLocks/>
            </p:cNvCxnSpPr>
            <p:nvPr/>
          </p:nvCxnSpPr>
          <p:spPr>
            <a:xfrm flipV="1">
              <a:off x="8648700" y="2858184"/>
              <a:ext cx="1869638" cy="9044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Rectangle 37">
              <a:extLst>
                <a:ext uri="{FF2B5EF4-FFF2-40B4-BE49-F238E27FC236}">
                  <a16:creationId xmlns:a16="http://schemas.microsoft.com/office/drawing/2014/main" id="{D75AB559-876E-124D-AE96-8DE8C51BB978}"/>
                </a:ext>
              </a:extLst>
            </p:cNvPr>
            <p:cNvSpPr>
              <a:spLocks noChangeArrowheads="1"/>
            </p:cNvSpPr>
            <p:nvPr/>
          </p:nvSpPr>
          <p:spPr bwMode="auto">
            <a:xfrm rot="10800000">
              <a:off x="9534072" y="2230527"/>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a:defRPr/>
              </a:pPr>
              <a:r>
                <a:rPr lang="en-US" sz="1350" b="0" kern="0" dirty="0">
                  <a:solidFill>
                    <a:srgbClr val="000000"/>
                  </a:solidFill>
                  <a:latin typeface="Comic Sans MS" pitchFamily="66" charset="0"/>
                  <a:ea typeface="ＭＳ Ｐゴシック" charset="0"/>
                </a:rPr>
                <a:t> </a:t>
              </a:r>
            </a:p>
          </p:txBody>
        </p:sp>
        <p:sp>
          <p:nvSpPr>
            <p:cNvPr id="119" name="Rectangle 37">
              <a:extLst>
                <a:ext uri="{FF2B5EF4-FFF2-40B4-BE49-F238E27FC236}">
                  <a16:creationId xmlns:a16="http://schemas.microsoft.com/office/drawing/2014/main" id="{75D02172-6808-7F4C-B887-5DF27DF57A3D}"/>
                </a:ext>
              </a:extLst>
            </p:cNvPr>
            <p:cNvSpPr>
              <a:spLocks noChangeArrowheads="1"/>
            </p:cNvSpPr>
            <p:nvPr/>
          </p:nvSpPr>
          <p:spPr bwMode="auto">
            <a:xfrm rot="10800000">
              <a:off x="9531052" y="3935912"/>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a:defRPr/>
              </a:pPr>
              <a:r>
                <a:rPr lang="en-US" sz="1350" b="0" kern="0" dirty="0">
                  <a:solidFill>
                    <a:srgbClr val="000000"/>
                  </a:solidFill>
                  <a:latin typeface="Comic Sans MS" pitchFamily="66" charset="0"/>
                  <a:ea typeface="ＭＳ Ｐゴシック" charset="0"/>
                </a:rPr>
                <a:t> </a:t>
              </a:r>
            </a:p>
          </p:txBody>
        </p:sp>
        <p:grpSp>
          <p:nvGrpSpPr>
            <p:cNvPr id="122" name="Group 121">
              <a:extLst>
                <a:ext uri="{FF2B5EF4-FFF2-40B4-BE49-F238E27FC236}">
                  <a16:creationId xmlns:a16="http://schemas.microsoft.com/office/drawing/2014/main" id="{9BA061E6-1E33-7C4D-A760-2EAAE6F141CE}"/>
                </a:ext>
              </a:extLst>
            </p:cNvPr>
            <p:cNvGrpSpPr/>
            <p:nvPr/>
          </p:nvGrpSpPr>
          <p:grpSpPr>
            <a:xfrm>
              <a:off x="9236687" y="3108787"/>
              <a:ext cx="711278" cy="420709"/>
              <a:chOff x="3668110" y="2448910"/>
              <a:chExt cx="3794234" cy="2165130"/>
            </a:xfrm>
          </p:grpSpPr>
          <p:sp>
            <p:nvSpPr>
              <p:cNvPr id="123" name="Rectangle 122">
                <a:extLst>
                  <a:ext uri="{FF2B5EF4-FFF2-40B4-BE49-F238E27FC236}">
                    <a16:creationId xmlns:a16="http://schemas.microsoft.com/office/drawing/2014/main" id="{9EED6747-7F6F-7F43-9DCE-4375015BFE25}"/>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sp>
            <p:nvSpPr>
              <p:cNvPr id="124" name="Freeform 123">
                <a:extLst>
                  <a:ext uri="{FF2B5EF4-FFF2-40B4-BE49-F238E27FC236}">
                    <a16:creationId xmlns:a16="http://schemas.microsoft.com/office/drawing/2014/main" id="{713BD2F3-A046-C844-9290-8007C98F1EE3}"/>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grpSp>
            <p:nvGrpSpPr>
              <p:cNvPr id="125" name="Group 124">
                <a:extLst>
                  <a:ext uri="{FF2B5EF4-FFF2-40B4-BE49-F238E27FC236}">
                    <a16:creationId xmlns:a16="http://schemas.microsoft.com/office/drawing/2014/main" id="{58BA6AB3-60D9-084F-ADAD-5105679BCDE8}"/>
                  </a:ext>
                </a:extLst>
              </p:cNvPr>
              <p:cNvGrpSpPr/>
              <p:nvPr/>
            </p:nvGrpSpPr>
            <p:grpSpPr>
              <a:xfrm>
                <a:off x="3941378" y="2603243"/>
                <a:ext cx="3202061" cy="1066110"/>
                <a:chOff x="7939341" y="3037317"/>
                <a:chExt cx="897649" cy="353919"/>
              </a:xfrm>
            </p:grpSpPr>
            <p:sp>
              <p:nvSpPr>
                <p:cNvPr id="126" name="Freeform 125">
                  <a:extLst>
                    <a:ext uri="{FF2B5EF4-FFF2-40B4-BE49-F238E27FC236}">
                      <a16:creationId xmlns:a16="http://schemas.microsoft.com/office/drawing/2014/main" id="{B47D322F-8E6C-C740-9424-B4336CB3860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sp>
              <p:nvSpPr>
                <p:cNvPr id="127" name="Freeform 126">
                  <a:extLst>
                    <a:ext uri="{FF2B5EF4-FFF2-40B4-BE49-F238E27FC236}">
                      <a16:creationId xmlns:a16="http://schemas.microsoft.com/office/drawing/2014/main" id="{A90CA4C8-0135-1444-9709-18E5C661430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sp>
              <p:nvSpPr>
                <p:cNvPr id="128" name="Freeform 127">
                  <a:extLst>
                    <a:ext uri="{FF2B5EF4-FFF2-40B4-BE49-F238E27FC236}">
                      <a16:creationId xmlns:a16="http://schemas.microsoft.com/office/drawing/2014/main" id="{6F5E61E2-0756-ED4D-8685-32B20FE49B37}"/>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sp>
              <p:nvSpPr>
                <p:cNvPr id="129" name="Freeform 128">
                  <a:extLst>
                    <a:ext uri="{FF2B5EF4-FFF2-40B4-BE49-F238E27FC236}">
                      <a16:creationId xmlns:a16="http://schemas.microsoft.com/office/drawing/2014/main" id="{9EB332DA-F807-8347-93F2-C5388D159AB7}"/>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grpSp>
        </p:grpSp>
        <p:grpSp>
          <p:nvGrpSpPr>
            <p:cNvPr id="95" name="Group 44">
              <a:extLst>
                <a:ext uri="{FF2B5EF4-FFF2-40B4-BE49-F238E27FC236}">
                  <a16:creationId xmlns:a16="http://schemas.microsoft.com/office/drawing/2014/main" id="{426DCB6B-A219-374F-8F06-F18D724B8563}"/>
                </a:ext>
              </a:extLst>
            </p:cNvPr>
            <p:cNvGrpSpPr>
              <a:grpSpLocks/>
            </p:cNvGrpSpPr>
            <p:nvPr/>
          </p:nvGrpSpPr>
          <p:grpSpPr bwMode="auto">
            <a:xfrm>
              <a:off x="9011867" y="4020081"/>
              <a:ext cx="853270" cy="741697"/>
              <a:chOff x="-44" y="1473"/>
              <a:chExt cx="981" cy="1105"/>
            </a:xfrm>
          </p:grpSpPr>
          <p:pic>
            <p:nvPicPr>
              <p:cNvPr id="96" name="Picture 45" descr="desktop_computer_stylized_medium">
                <a:extLst>
                  <a:ext uri="{FF2B5EF4-FFF2-40B4-BE49-F238E27FC236}">
                    <a16:creationId xmlns:a16="http://schemas.microsoft.com/office/drawing/2014/main" id="{BA7C916A-9A78-3E4C-80BC-A0D48EEB77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7" name="Freeform 46">
                <a:extLst>
                  <a:ext uri="{FF2B5EF4-FFF2-40B4-BE49-F238E27FC236}">
                    <a16:creationId xmlns:a16="http://schemas.microsoft.com/office/drawing/2014/main" id="{3B939C3B-3462-3744-96CE-3ECDF9D8EDB7}"/>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grpSp>
        <p:grpSp>
          <p:nvGrpSpPr>
            <p:cNvPr id="73" name="Group 44">
              <a:extLst>
                <a:ext uri="{FF2B5EF4-FFF2-40B4-BE49-F238E27FC236}">
                  <a16:creationId xmlns:a16="http://schemas.microsoft.com/office/drawing/2014/main" id="{265543F6-BA09-9844-B798-D9E4755DE1B4}"/>
                </a:ext>
              </a:extLst>
            </p:cNvPr>
            <p:cNvGrpSpPr>
              <a:grpSpLocks/>
            </p:cNvGrpSpPr>
            <p:nvPr/>
          </p:nvGrpSpPr>
          <p:grpSpPr bwMode="auto">
            <a:xfrm>
              <a:off x="9087713" y="1697644"/>
              <a:ext cx="853270" cy="741697"/>
              <a:chOff x="-44" y="1473"/>
              <a:chExt cx="981" cy="1105"/>
            </a:xfrm>
          </p:grpSpPr>
          <p:pic>
            <p:nvPicPr>
              <p:cNvPr id="98" name="Picture 45" descr="desktop_computer_stylized_medium">
                <a:extLst>
                  <a:ext uri="{FF2B5EF4-FFF2-40B4-BE49-F238E27FC236}">
                    <a16:creationId xmlns:a16="http://schemas.microsoft.com/office/drawing/2014/main" id="{F5B56AF6-7AEE-0F4C-8EF5-5BAE871304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9" name="Freeform 46">
                <a:extLst>
                  <a:ext uri="{FF2B5EF4-FFF2-40B4-BE49-F238E27FC236}">
                    <a16:creationId xmlns:a16="http://schemas.microsoft.com/office/drawing/2014/main" id="{E5EF4B97-CB79-BF44-8332-3F89F741ACF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grpSp>
      </p:grpSp>
      <p:sp>
        <p:nvSpPr>
          <p:cNvPr id="56" name="Rectangle 3">
            <a:extLst>
              <a:ext uri="{FF2B5EF4-FFF2-40B4-BE49-F238E27FC236}">
                <a16:creationId xmlns:a16="http://schemas.microsoft.com/office/drawing/2014/main" id="{85F01849-AEE6-3441-878F-12EDB7FD0A7C}"/>
              </a:ext>
            </a:extLst>
          </p:cNvPr>
          <p:cNvSpPr txBox="1">
            <a:spLocks noChangeArrowheads="1"/>
          </p:cNvSpPr>
          <p:nvPr/>
        </p:nvSpPr>
        <p:spPr>
          <a:xfrm>
            <a:off x="732402" y="1803505"/>
            <a:ext cx="3842492" cy="3717014"/>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3831" indent="-173831">
              <a:lnSpc>
                <a:spcPct val="100000"/>
              </a:lnSpc>
              <a:defRPr/>
            </a:pPr>
            <a:endParaRPr lang="en-US" sz="2400" dirty="0"/>
          </a:p>
        </p:txBody>
      </p:sp>
      <p:grpSp>
        <p:nvGrpSpPr>
          <p:cNvPr id="87" name="Group 36">
            <a:extLst>
              <a:ext uri="{FF2B5EF4-FFF2-40B4-BE49-F238E27FC236}">
                <a16:creationId xmlns:a16="http://schemas.microsoft.com/office/drawing/2014/main" id="{DAA48F12-6533-5E49-BC8C-E6111336043F}"/>
              </a:ext>
            </a:extLst>
          </p:cNvPr>
          <p:cNvGrpSpPr>
            <a:grpSpLocks/>
          </p:cNvGrpSpPr>
          <p:nvPr/>
        </p:nvGrpSpPr>
        <p:grpSpPr bwMode="auto">
          <a:xfrm>
            <a:off x="7051428" y="2132404"/>
            <a:ext cx="1071563" cy="300037"/>
            <a:chOff x="1750" y="3514"/>
            <a:chExt cx="900" cy="252"/>
          </a:xfrm>
        </p:grpSpPr>
        <p:sp>
          <p:nvSpPr>
            <p:cNvPr id="90" name="Rectangle 32">
              <a:extLst>
                <a:ext uri="{FF2B5EF4-FFF2-40B4-BE49-F238E27FC236}">
                  <a16:creationId xmlns:a16="http://schemas.microsoft.com/office/drawing/2014/main" id="{D78A7103-7C7E-4148-ADEE-247272ED7AB7}"/>
                </a:ext>
              </a:extLst>
            </p:cNvPr>
            <p:cNvSpPr>
              <a:spLocks noChangeArrowheads="1"/>
            </p:cNvSpPr>
            <p:nvPr/>
          </p:nvSpPr>
          <p:spPr bwMode="auto">
            <a:xfrm>
              <a:off x="1771" y="3542"/>
              <a:ext cx="879" cy="166"/>
            </a:xfrm>
            <a:prstGeom prst="rect">
              <a:avLst/>
            </a:prstGeom>
            <a:solidFill>
              <a:srgbClr val="3333CC"/>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b="0" kern="0" dirty="0">
                <a:solidFill>
                  <a:srgbClr val="000000"/>
                </a:solidFill>
                <a:latin typeface="Arial" charset="0"/>
                <a:ea typeface="ＭＳ Ｐゴシック" charset="0"/>
                <a:cs typeface="Arial" charset="0"/>
              </a:endParaRPr>
            </a:p>
          </p:txBody>
        </p:sp>
        <p:sp>
          <p:nvSpPr>
            <p:cNvPr id="94" name="Text Box 33">
              <a:extLst>
                <a:ext uri="{FF2B5EF4-FFF2-40B4-BE49-F238E27FC236}">
                  <a16:creationId xmlns:a16="http://schemas.microsoft.com/office/drawing/2014/main" id="{DFB7B335-ED11-BB47-948B-912AABEB9A06}"/>
                </a:ext>
              </a:extLst>
            </p:cNvPr>
            <p:cNvSpPr txBox="1">
              <a:spLocks noChangeArrowheads="1"/>
            </p:cNvSpPr>
            <p:nvPr/>
          </p:nvSpPr>
          <p:spPr bwMode="auto">
            <a:xfrm>
              <a:off x="1750" y="3514"/>
              <a:ext cx="462"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FFFFFF"/>
                  </a:solidFill>
                  <a:latin typeface="Arial" charset="0"/>
                  <a:cs typeface="Arial" charset="0"/>
                </a:rPr>
                <a:t>A A</a:t>
              </a:r>
              <a:r>
                <a:rPr lang="ja-JP" altLang="en-US" sz="1350" b="0" i="0" kern="0">
                  <a:solidFill>
                    <a:srgbClr val="FFFFFF"/>
                  </a:solidFill>
                  <a:latin typeface="Arial" charset="0"/>
                  <a:cs typeface="Arial" charset="0"/>
                </a:rPr>
                <a:t>’</a:t>
              </a:r>
              <a:endParaRPr lang="en-US" sz="1350" b="0" i="0" kern="0" dirty="0">
                <a:solidFill>
                  <a:srgbClr val="FFFFFF"/>
                </a:solidFill>
                <a:latin typeface="Arial" charset="0"/>
                <a:cs typeface="Arial" charset="0"/>
              </a:endParaRPr>
            </a:p>
          </p:txBody>
        </p:sp>
        <p:sp>
          <p:nvSpPr>
            <p:cNvPr id="101" name="Line 34">
              <a:extLst>
                <a:ext uri="{FF2B5EF4-FFF2-40B4-BE49-F238E27FC236}">
                  <a16:creationId xmlns:a16="http://schemas.microsoft.com/office/drawing/2014/main" id="{5AD7E61E-1B4F-9F40-849C-B58555EB703B}"/>
                </a:ext>
              </a:extLst>
            </p:cNvPr>
            <p:cNvSpPr>
              <a:spLocks noChangeShapeType="1"/>
            </p:cNvSpPr>
            <p:nvPr/>
          </p:nvSpPr>
          <p:spPr bwMode="auto">
            <a:xfrm>
              <a:off x="1936" y="3545"/>
              <a:ext cx="0" cy="16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b="0" kern="0" dirty="0">
                <a:solidFill>
                  <a:srgbClr val="000000"/>
                </a:solidFill>
                <a:latin typeface="Arial" charset="0"/>
                <a:ea typeface="ＭＳ Ｐゴシック" charset="0"/>
              </a:endParaRPr>
            </a:p>
          </p:txBody>
        </p:sp>
        <p:sp>
          <p:nvSpPr>
            <p:cNvPr id="104" name="Line 35">
              <a:extLst>
                <a:ext uri="{FF2B5EF4-FFF2-40B4-BE49-F238E27FC236}">
                  <a16:creationId xmlns:a16="http://schemas.microsoft.com/office/drawing/2014/main" id="{9BB2E148-C440-834C-AD0F-790E8F10D633}"/>
                </a:ext>
              </a:extLst>
            </p:cNvPr>
            <p:cNvSpPr>
              <a:spLocks noChangeShapeType="1"/>
            </p:cNvSpPr>
            <p:nvPr/>
          </p:nvSpPr>
          <p:spPr bwMode="auto">
            <a:xfrm>
              <a:off x="2116" y="3540"/>
              <a:ext cx="0" cy="16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b="0" kern="0" dirty="0">
                <a:solidFill>
                  <a:srgbClr val="000000"/>
                </a:solidFill>
                <a:latin typeface="Arial" charset="0"/>
                <a:ea typeface="ＭＳ Ｐゴシック" charset="0"/>
              </a:endParaRPr>
            </a:p>
          </p:txBody>
        </p:sp>
      </p:grpSp>
      <p:grpSp>
        <p:nvGrpSpPr>
          <p:cNvPr id="112" name="Group 41">
            <a:extLst>
              <a:ext uri="{FF2B5EF4-FFF2-40B4-BE49-F238E27FC236}">
                <a16:creationId xmlns:a16="http://schemas.microsoft.com/office/drawing/2014/main" id="{3C28E805-471B-E04D-97A8-9A5E40DFB23E}"/>
              </a:ext>
            </a:extLst>
          </p:cNvPr>
          <p:cNvGrpSpPr>
            <a:grpSpLocks/>
          </p:cNvGrpSpPr>
          <p:nvPr/>
        </p:nvGrpSpPr>
        <p:grpSpPr bwMode="auto">
          <a:xfrm>
            <a:off x="7213354" y="1608535"/>
            <a:ext cx="1141809" cy="535781"/>
            <a:chOff x="4406" y="331"/>
            <a:chExt cx="959" cy="450"/>
          </a:xfrm>
        </p:grpSpPr>
        <p:sp>
          <p:nvSpPr>
            <p:cNvPr id="113" name="Line 37">
              <a:extLst>
                <a:ext uri="{FF2B5EF4-FFF2-40B4-BE49-F238E27FC236}">
                  <a16:creationId xmlns:a16="http://schemas.microsoft.com/office/drawing/2014/main" id="{6AB9F431-37D8-8C42-BF8F-9B4CFEC5C601}"/>
                </a:ext>
              </a:extLst>
            </p:cNvPr>
            <p:cNvSpPr>
              <a:spLocks noChangeShapeType="1"/>
            </p:cNvSpPr>
            <p:nvPr/>
          </p:nvSpPr>
          <p:spPr bwMode="auto">
            <a:xfrm flipV="1">
              <a:off x="4406" y="439"/>
              <a:ext cx="252" cy="339"/>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b="0" kern="0" dirty="0">
                <a:solidFill>
                  <a:srgbClr val="000000"/>
                </a:solidFill>
                <a:latin typeface="Arial" charset="0"/>
                <a:ea typeface="ＭＳ Ｐゴシック" charset="0"/>
              </a:endParaRPr>
            </a:p>
          </p:txBody>
        </p:sp>
        <p:sp>
          <p:nvSpPr>
            <p:cNvPr id="114" name="Line 38">
              <a:extLst>
                <a:ext uri="{FF2B5EF4-FFF2-40B4-BE49-F238E27FC236}">
                  <a16:creationId xmlns:a16="http://schemas.microsoft.com/office/drawing/2014/main" id="{01DF6A7E-0C82-EF4D-B658-AFDC6B130756}"/>
                </a:ext>
              </a:extLst>
            </p:cNvPr>
            <p:cNvSpPr>
              <a:spLocks noChangeShapeType="1"/>
            </p:cNvSpPr>
            <p:nvPr/>
          </p:nvSpPr>
          <p:spPr bwMode="auto">
            <a:xfrm flipV="1">
              <a:off x="4524" y="594"/>
              <a:ext cx="137" cy="187"/>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b="0" kern="0" dirty="0">
                <a:solidFill>
                  <a:srgbClr val="000000"/>
                </a:solidFill>
                <a:latin typeface="Arial" charset="0"/>
                <a:ea typeface="ＭＳ Ｐゴシック" charset="0"/>
              </a:endParaRPr>
            </a:p>
          </p:txBody>
        </p:sp>
        <p:sp>
          <p:nvSpPr>
            <p:cNvPr id="115" name="Text Box 39">
              <a:extLst>
                <a:ext uri="{FF2B5EF4-FFF2-40B4-BE49-F238E27FC236}">
                  <a16:creationId xmlns:a16="http://schemas.microsoft.com/office/drawing/2014/main" id="{89A8208A-B64D-A649-BF1C-4C74413EA27C}"/>
                </a:ext>
              </a:extLst>
            </p:cNvPr>
            <p:cNvSpPr txBox="1">
              <a:spLocks noChangeArrowheads="1"/>
            </p:cNvSpPr>
            <p:nvPr/>
          </p:nvSpPr>
          <p:spPr bwMode="auto">
            <a:xfrm>
              <a:off x="4643" y="331"/>
              <a:ext cx="722"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200" b="0" i="0" kern="0" dirty="0">
                  <a:solidFill>
                    <a:srgbClr val="000000"/>
                  </a:solidFill>
                  <a:latin typeface="Arial" charset="0"/>
                  <a:cs typeface="Arial" charset="0"/>
                </a:rPr>
                <a:t>Source: A</a:t>
              </a:r>
            </a:p>
          </p:txBody>
        </p:sp>
        <p:sp>
          <p:nvSpPr>
            <p:cNvPr id="117" name="Text Box 40">
              <a:extLst>
                <a:ext uri="{FF2B5EF4-FFF2-40B4-BE49-F238E27FC236}">
                  <a16:creationId xmlns:a16="http://schemas.microsoft.com/office/drawing/2014/main" id="{DAE4B472-EC59-3840-A021-8B5DF3B06B15}"/>
                </a:ext>
              </a:extLst>
            </p:cNvPr>
            <p:cNvSpPr txBox="1">
              <a:spLocks noChangeArrowheads="1"/>
            </p:cNvSpPr>
            <p:nvPr/>
          </p:nvSpPr>
          <p:spPr bwMode="auto">
            <a:xfrm>
              <a:off x="4660" y="492"/>
              <a:ext cx="644"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200" b="0" i="0" kern="0" dirty="0">
                  <a:solidFill>
                    <a:srgbClr val="000000"/>
                  </a:solidFill>
                  <a:latin typeface="Arial" charset="0"/>
                  <a:cs typeface="Arial" charset="0"/>
                </a:rPr>
                <a:t>Dest: A</a:t>
              </a:r>
              <a:r>
                <a:rPr lang="ja-JP" altLang="en-US" sz="1200" b="0" i="0" kern="0" dirty="0">
                  <a:solidFill>
                    <a:srgbClr val="000000"/>
                  </a:solidFill>
                  <a:latin typeface="Arial" charset="0"/>
                  <a:cs typeface="Arial" charset="0"/>
                </a:rPr>
                <a:t>’</a:t>
              </a:r>
              <a:endParaRPr lang="en-US" sz="1200" b="0" i="0" kern="0" dirty="0">
                <a:solidFill>
                  <a:srgbClr val="000000"/>
                </a:solidFill>
                <a:latin typeface="Arial" charset="0"/>
                <a:cs typeface="Arial" charset="0"/>
              </a:endParaRPr>
            </a:p>
          </p:txBody>
        </p:sp>
      </p:grpSp>
      <p:grpSp>
        <p:nvGrpSpPr>
          <p:cNvPr id="136" name="Group 47">
            <a:extLst>
              <a:ext uri="{FF2B5EF4-FFF2-40B4-BE49-F238E27FC236}">
                <a16:creationId xmlns:a16="http://schemas.microsoft.com/office/drawing/2014/main" id="{1B12577C-0191-8E4E-A291-946524830733}"/>
              </a:ext>
            </a:extLst>
          </p:cNvPr>
          <p:cNvGrpSpPr>
            <a:grpSpLocks/>
          </p:cNvGrpSpPr>
          <p:nvPr/>
        </p:nvGrpSpPr>
        <p:grpSpPr bwMode="auto">
          <a:xfrm>
            <a:off x="5144712" y="4728734"/>
            <a:ext cx="2369346" cy="1083469"/>
            <a:chOff x="3441" y="3154"/>
            <a:chExt cx="1990" cy="910"/>
          </a:xfrm>
        </p:grpSpPr>
        <p:sp>
          <p:nvSpPr>
            <p:cNvPr id="137" name="Rectangle 43">
              <a:extLst>
                <a:ext uri="{FF2B5EF4-FFF2-40B4-BE49-F238E27FC236}">
                  <a16:creationId xmlns:a16="http://schemas.microsoft.com/office/drawing/2014/main" id="{CFC4983A-87EB-6F46-ABFC-40F8E7DC672F}"/>
                </a:ext>
              </a:extLst>
            </p:cNvPr>
            <p:cNvSpPr>
              <a:spLocks noChangeArrowheads="1"/>
            </p:cNvSpPr>
            <p:nvPr/>
          </p:nvSpPr>
          <p:spPr bwMode="auto">
            <a:xfrm>
              <a:off x="3449" y="3154"/>
              <a:ext cx="1893" cy="907"/>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b="0" dirty="0">
                <a:solidFill>
                  <a:srgbClr val="000000"/>
                </a:solidFill>
                <a:latin typeface="+mn-lt"/>
                <a:cs typeface="Arial" charset="0"/>
              </a:endParaRPr>
            </a:p>
          </p:txBody>
        </p:sp>
        <p:sp>
          <p:nvSpPr>
            <p:cNvPr id="138" name="Text Box 42">
              <a:extLst>
                <a:ext uri="{FF2B5EF4-FFF2-40B4-BE49-F238E27FC236}">
                  <a16:creationId xmlns:a16="http://schemas.microsoft.com/office/drawing/2014/main" id="{73B1613F-E0C4-884E-BF3F-ED286CD7912B}"/>
                </a:ext>
              </a:extLst>
            </p:cNvPr>
            <p:cNvSpPr txBox="1">
              <a:spLocks noChangeArrowheads="1"/>
            </p:cNvSpPr>
            <p:nvPr/>
          </p:nvSpPr>
          <p:spPr bwMode="auto">
            <a:xfrm>
              <a:off x="3441" y="3175"/>
              <a:ext cx="1990" cy="2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b="0" i="0" dirty="0">
                  <a:solidFill>
                    <a:srgbClr val="000000"/>
                  </a:solidFill>
                  <a:latin typeface="+mn-lt"/>
                  <a:cs typeface="Arial" charset="0"/>
                </a:rPr>
                <a:t>MAC addr   interface    TTL</a:t>
              </a:r>
            </a:p>
          </p:txBody>
        </p:sp>
        <p:sp>
          <p:nvSpPr>
            <p:cNvPr id="139" name="Line 44">
              <a:extLst>
                <a:ext uri="{FF2B5EF4-FFF2-40B4-BE49-F238E27FC236}">
                  <a16:creationId xmlns:a16="http://schemas.microsoft.com/office/drawing/2014/main" id="{27310E1A-F7A8-C34F-B4AB-DA69889E7ED2}"/>
                </a:ext>
              </a:extLst>
            </p:cNvPr>
            <p:cNvSpPr>
              <a:spLocks noChangeShapeType="1"/>
            </p:cNvSpPr>
            <p:nvPr/>
          </p:nvSpPr>
          <p:spPr bwMode="auto">
            <a:xfrm>
              <a:off x="4226" y="3154"/>
              <a:ext cx="0" cy="90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1600" b="0" dirty="0">
                <a:latin typeface="+mn-lt"/>
              </a:endParaRPr>
            </a:p>
          </p:txBody>
        </p:sp>
        <p:sp>
          <p:nvSpPr>
            <p:cNvPr id="140" name="Line 45">
              <a:extLst>
                <a:ext uri="{FF2B5EF4-FFF2-40B4-BE49-F238E27FC236}">
                  <a16:creationId xmlns:a16="http://schemas.microsoft.com/office/drawing/2014/main" id="{8D5C0673-87EF-E145-991E-580068245AB7}"/>
                </a:ext>
              </a:extLst>
            </p:cNvPr>
            <p:cNvSpPr>
              <a:spLocks noChangeShapeType="1"/>
            </p:cNvSpPr>
            <p:nvPr/>
          </p:nvSpPr>
          <p:spPr bwMode="auto">
            <a:xfrm>
              <a:off x="4963" y="3157"/>
              <a:ext cx="0" cy="90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1600" b="0" dirty="0">
                <a:latin typeface="+mn-lt"/>
              </a:endParaRPr>
            </a:p>
          </p:txBody>
        </p:sp>
        <p:sp>
          <p:nvSpPr>
            <p:cNvPr id="141" name="Line 46">
              <a:extLst>
                <a:ext uri="{FF2B5EF4-FFF2-40B4-BE49-F238E27FC236}">
                  <a16:creationId xmlns:a16="http://schemas.microsoft.com/office/drawing/2014/main" id="{25D52884-545E-1443-BF74-A53234D42DD2}"/>
                </a:ext>
              </a:extLst>
            </p:cNvPr>
            <p:cNvSpPr>
              <a:spLocks noChangeShapeType="1"/>
            </p:cNvSpPr>
            <p:nvPr/>
          </p:nvSpPr>
          <p:spPr bwMode="auto">
            <a:xfrm>
              <a:off x="3452" y="3397"/>
              <a:ext cx="188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1600" b="0" dirty="0">
                <a:latin typeface="+mn-lt"/>
              </a:endParaRPr>
            </a:p>
          </p:txBody>
        </p:sp>
      </p:grpSp>
      <p:sp>
        <p:nvSpPr>
          <p:cNvPr id="142" name="Text Box 48">
            <a:extLst>
              <a:ext uri="{FF2B5EF4-FFF2-40B4-BE49-F238E27FC236}">
                <a16:creationId xmlns:a16="http://schemas.microsoft.com/office/drawing/2014/main" id="{2C00B571-E4E4-084A-9CDA-551389440F75}"/>
              </a:ext>
            </a:extLst>
          </p:cNvPr>
          <p:cNvSpPr txBox="1">
            <a:spLocks noChangeArrowheads="1"/>
          </p:cNvSpPr>
          <p:nvPr/>
        </p:nvSpPr>
        <p:spPr bwMode="auto">
          <a:xfrm>
            <a:off x="7419043" y="4551042"/>
            <a:ext cx="1723549"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sz="1800" b="0" dirty="0">
                <a:solidFill>
                  <a:srgbClr val="000000"/>
                </a:solidFill>
                <a:latin typeface="Arial" charset="0"/>
                <a:cs typeface="Arial" charset="0"/>
              </a:rPr>
              <a:t>Switch table </a:t>
            </a:r>
          </a:p>
          <a:p>
            <a:pPr algn="ctr">
              <a:defRPr/>
            </a:pPr>
            <a:r>
              <a:rPr lang="en-US" sz="1800" b="0" dirty="0">
                <a:solidFill>
                  <a:srgbClr val="000000"/>
                </a:solidFill>
                <a:latin typeface="Arial" charset="0"/>
                <a:cs typeface="Arial" charset="0"/>
              </a:rPr>
              <a:t>(initially empty)</a:t>
            </a:r>
          </a:p>
        </p:txBody>
      </p:sp>
      <p:grpSp>
        <p:nvGrpSpPr>
          <p:cNvPr id="143" name="Group 53">
            <a:extLst>
              <a:ext uri="{FF2B5EF4-FFF2-40B4-BE49-F238E27FC236}">
                <a16:creationId xmlns:a16="http://schemas.microsoft.com/office/drawing/2014/main" id="{D17C6D36-E54D-044E-A019-1162299E8C67}"/>
              </a:ext>
            </a:extLst>
          </p:cNvPr>
          <p:cNvGrpSpPr>
            <a:grpSpLocks/>
          </p:cNvGrpSpPr>
          <p:nvPr/>
        </p:nvGrpSpPr>
        <p:grpSpPr bwMode="auto">
          <a:xfrm>
            <a:off x="5470941" y="5053781"/>
            <a:ext cx="1915716" cy="344091"/>
            <a:chOff x="2376" y="3383"/>
            <a:chExt cx="1609" cy="289"/>
          </a:xfrm>
        </p:grpSpPr>
        <p:sp>
          <p:nvSpPr>
            <p:cNvPr id="144" name="Text Box 49">
              <a:extLst>
                <a:ext uri="{FF2B5EF4-FFF2-40B4-BE49-F238E27FC236}">
                  <a16:creationId xmlns:a16="http://schemas.microsoft.com/office/drawing/2014/main" id="{10AD2303-735E-E141-A4FF-C74D8EE49F44}"/>
                </a:ext>
              </a:extLst>
            </p:cNvPr>
            <p:cNvSpPr txBox="1">
              <a:spLocks noChangeArrowheads="1"/>
            </p:cNvSpPr>
            <p:nvPr/>
          </p:nvSpPr>
          <p:spPr bwMode="auto">
            <a:xfrm>
              <a:off x="2376" y="3388"/>
              <a:ext cx="255" cy="2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b="0" dirty="0">
                  <a:solidFill>
                    <a:srgbClr val="000000"/>
                  </a:solidFill>
                  <a:latin typeface="+mn-lt"/>
                  <a:cs typeface="Arial" charset="0"/>
                </a:rPr>
                <a:t>A</a:t>
              </a:r>
            </a:p>
          </p:txBody>
        </p:sp>
        <p:sp>
          <p:nvSpPr>
            <p:cNvPr id="145" name="Text Box 50">
              <a:extLst>
                <a:ext uri="{FF2B5EF4-FFF2-40B4-BE49-F238E27FC236}">
                  <a16:creationId xmlns:a16="http://schemas.microsoft.com/office/drawing/2014/main" id="{6F0C2F89-1DDF-4F4A-8300-2FCD7BA38D56}"/>
                </a:ext>
              </a:extLst>
            </p:cNvPr>
            <p:cNvSpPr txBox="1">
              <a:spLocks noChangeArrowheads="1"/>
            </p:cNvSpPr>
            <p:nvPr/>
          </p:nvSpPr>
          <p:spPr bwMode="auto">
            <a:xfrm>
              <a:off x="3133" y="3387"/>
              <a:ext cx="243" cy="2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b="0" dirty="0">
                  <a:solidFill>
                    <a:srgbClr val="000000"/>
                  </a:solidFill>
                  <a:latin typeface="+mn-lt"/>
                  <a:cs typeface="Arial" charset="0"/>
                </a:rPr>
                <a:t>1</a:t>
              </a:r>
            </a:p>
          </p:txBody>
        </p:sp>
        <p:sp>
          <p:nvSpPr>
            <p:cNvPr id="146" name="Text Box 51">
              <a:extLst>
                <a:ext uri="{FF2B5EF4-FFF2-40B4-BE49-F238E27FC236}">
                  <a16:creationId xmlns:a16="http://schemas.microsoft.com/office/drawing/2014/main" id="{53CB1A69-A5BC-F24D-B6A2-DB129666110D}"/>
                </a:ext>
              </a:extLst>
            </p:cNvPr>
            <p:cNvSpPr txBox="1">
              <a:spLocks noChangeArrowheads="1"/>
            </p:cNvSpPr>
            <p:nvPr/>
          </p:nvSpPr>
          <p:spPr bwMode="auto">
            <a:xfrm>
              <a:off x="3655" y="3383"/>
              <a:ext cx="330" cy="2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b="0" dirty="0">
                  <a:solidFill>
                    <a:srgbClr val="000000"/>
                  </a:solidFill>
                  <a:latin typeface="+mn-lt"/>
                  <a:cs typeface="Arial" charset="0"/>
                </a:rPr>
                <a:t>60</a:t>
              </a:r>
            </a:p>
          </p:txBody>
        </p:sp>
      </p:grpSp>
      <p:sp>
        <p:nvSpPr>
          <p:cNvPr id="147" name="Rectangle 3">
            <a:extLst>
              <a:ext uri="{FF2B5EF4-FFF2-40B4-BE49-F238E27FC236}">
                <a16:creationId xmlns:a16="http://schemas.microsoft.com/office/drawing/2014/main" id="{FBFA79B0-81AC-9341-8AC3-2D621A889701}"/>
              </a:ext>
            </a:extLst>
          </p:cNvPr>
          <p:cNvSpPr txBox="1">
            <a:spLocks noChangeArrowheads="1"/>
          </p:cNvSpPr>
          <p:nvPr/>
        </p:nvSpPr>
        <p:spPr>
          <a:xfrm>
            <a:off x="577591" y="2959526"/>
            <a:ext cx="3842492" cy="1057613"/>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0779" lvl="1" indent="-167879">
              <a:lnSpc>
                <a:spcPct val="100000"/>
              </a:lnSpc>
              <a:defRPr/>
            </a:pPr>
            <a:endParaRPr lang="en-US" sz="2100" dirty="0"/>
          </a:p>
        </p:txBody>
      </p:sp>
      <p:sp>
        <p:nvSpPr>
          <p:cNvPr id="148" name="Rectangle 3">
            <a:extLst>
              <a:ext uri="{FF2B5EF4-FFF2-40B4-BE49-F238E27FC236}">
                <a16:creationId xmlns:a16="http://schemas.microsoft.com/office/drawing/2014/main" id="{F0D7D631-1213-B24D-A84E-319118ACBB6D}"/>
              </a:ext>
            </a:extLst>
          </p:cNvPr>
          <p:cNvSpPr txBox="1">
            <a:spLocks noChangeArrowheads="1"/>
          </p:cNvSpPr>
          <p:nvPr/>
        </p:nvSpPr>
        <p:spPr>
          <a:xfrm>
            <a:off x="587718" y="3933247"/>
            <a:ext cx="3842492" cy="778373"/>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0779" lvl="1" indent="-167879">
              <a:lnSpc>
                <a:spcPct val="100000"/>
              </a:lnSpc>
              <a:defRPr/>
            </a:pPr>
            <a:endParaRPr lang="en-US" sz="2100" dirty="0"/>
          </a:p>
        </p:txBody>
      </p:sp>
      <p:sp>
        <p:nvSpPr>
          <p:cNvPr id="76" name="TextBox 75">
            <a:extLst>
              <a:ext uri="{FF2B5EF4-FFF2-40B4-BE49-F238E27FC236}">
                <a16:creationId xmlns:a16="http://schemas.microsoft.com/office/drawing/2014/main" id="{31EB22DE-0987-B643-B3B8-AC23F8C5A864}"/>
              </a:ext>
            </a:extLst>
          </p:cNvPr>
          <p:cNvSpPr txBox="1"/>
          <p:nvPr/>
        </p:nvSpPr>
        <p:spPr>
          <a:xfrm>
            <a:off x="235666" y="6483136"/>
            <a:ext cx="4878259" cy="307777"/>
          </a:xfrm>
          <a:prstGeom prst="rect">
            <a:avLst/>
          </a:prstGeom>
          <a:noFill/>
        </p:spPr>
        <p:txBody>
          <a:bodyPr wrap="none" rtlCol="0">
            <a:spAutoFit/>
          </a:bodyPr>
          <a:lstStyle/>
          <a:p>
            <a:r>
              <a:rPr lang="en-US" sz="1400" b="0" dirty="0">
                <a:solidFill>
                  <a:schemeClr val="bg1">
                    <a:lumMod val="65000"/>
                  </a:schemeClr>
                </a:solidFill>
                <a:latin typeface="Calibri" pitchFamily="34" charset="0"/>
              </a:rPr>
              <a:t>Kurose and Ross: Computer Networking – A top-down approach </a:t>
            </a:r>
          </a:p>
        </p:txBody>
      </p:sp>
    </p:spTree>
    <p:extLst>
      <p:ext uri="{BB962C8B-B14F-4D97-AF65-F5344CB8AC3E}">
        <p14:creationId xmlns:p14="http://schemas.microsoft.com/office/powerpoint/2010/main" val="1255798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dissolve">
                                      <p:cBhvr>
                                        <p:cTn id="7" dur="500"/>
                                        <p:tgtEl>
                                          <p:spTgt spid="8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36"/>
                                        </p:tgtEl>
                                        <p:attrNameLst>
                                          <p:attrName>style.visibility</p:attrName>
                                        </p:attrNameLst>
                                      </p:cBhvr>
                                      <p:to>
                                        <p:strVal val="visible"/>
                                      </p:to>
                                    </p:set>
                                    <p:animEffect transition="in" filter="dissolve">
                                      <p:cBhvr>
                                        <p:cTn id="15" dur="500"/>
                                        <p:tgtEl>
                                          <p:spTgt spid="13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42"/>
                                        </p:tgtEl>
                                        <p:attrNameLst>
                                          <p:attrName>style.visibility</p:attrName>
                                        </p:attrNameLst>
                                      </p:cBhvr>
                                      <p:to>
                                        <p:strVal val="visible"/>
                                      </p:to>
                                    </p:set>
                                    <p:animEffect transition="in" filter="dissolve">
                                      <p:cBhvr>
                                        <p:cTn id="18" dur="500"/>
                                        <p:tgtEl>
                                          <p:spTgt spid="14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12"/>
                                        </p:tgtEl>
                                        <p:attrNameLst>
                                          <p:attrName>style.visibility</p:attrName>
                                        </p:attrNameLst>
                                      </p:cBhvr>
                                      <p:to>
                                        <p:strVal val="hidden"/>
                                      </p:to>
                                    </p:set>
                                  </p:childTnLst>
                                </p:cTn>
                              </p:par>
                              <p:par>
                                <p:cTn id="23" presetID="0" presetClass="path" presetSubtype="0" accel="50000" decel="50000" fill="hold" nodeType="withEffect">
                                  <p:stCondLst>
                                    <p:cond delay="0"/>
                                  </p:stCondLst>
                                  <p:childTnLst>
                                    <p:animMotion origin="layout" path="M 2.5E-6 1.48148E-6 L -0.1069 0.11481 L -0.1069 0.24329 " pathEditMode="relative" rAng="0" ptsTypes="AAA">
                                      <p:cBhvr>
                                        <p:cTn id="24" dur="2000" fill="hold"/>
                                        <p:tgtEl>
                                          <p:spTgt spid="87"/>
                                        </p:tgtEl>
                                        <p:attrNameLst>
                                          <p:attrName>ppt_x</p:attrName>
                                          <p:attrName>ppt_y</p:attrName>
                                        </p:attrNameLst>
                                      </p:cBhvr>
                                      <p:rCtr x="-5352" y="12153"/>
                                    </p:animMotion>
                                  </p:childTnLst>
                                </p:cTn>
                              </p:par>
                              <p:par>
                                <p:cTn id="25" presetID="9" presetClass="entr" presetSubtype="0" fill="hold" grpId="0" nodeType="withEffect" nodePh="1">
                                  <p:stCondLst>
                                    <p:cond delay="0"/>
                                  </p:stCondLst>
                                  <p:endCondLst>
                                    <p:cond evt="begin" delay="0">
                                      <p:tn val="25"/>
                                    </p:cond>
                                  </p:endCondLst>
                                  <p:childTnLst>
                                    <p:set>
                                      <p:cBhvr>
                                        <p:cTn id="26" dur="1" fill="hold">
                                          <p:stCondLst>
                                            <p:cond delay="0"/>
                                          </p:stCondLst>
                                        </p:cTn>
                                        <p:tgtEl>
                                          <p:spTgt spid="147"/>
                                        </p:tgtEl>
                                        <p:attrNameLst>
                                          <p:attrName>style.visibility</p:attrName>
                                        </p:attrNameLst>
                                      </p:cBhvr>
                                      <p:to>
                                        <p:strVal val="visible"/>
                                      </p:to>
                                    </p:set>
                                    <p:animEffect transition="in" filter="dissolve">
                                      <p:cBhvr>
                                        <p:cTn id="27" dur="500"/>
                                        <p:tgtEl>
                                          <p:spTgt spid="14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43"/>
                                        </p:tgtEl>
                                        <p:attrNameLst>
                                          <p:attrName>style.visibility</p:attrName>
                                        </p:attrNameLst>
                                      </p:cBhvr>
                                      <p:to>
                                        <p:strVal val="visible"/>
                                      </p:to>
                                    </p:set>
                                    <p:animEffect transition="in" filter="dissolve">
                                      <p:cBhvr>
                                        <p:cTn id="32" dur="500"/>
                                        <p:tgtEl>
                                          <p:spTgt spid="143"/>
                                        </p:tgtEl>
                                      </p:cBhvr>
                                    </p:animEffect>
                                  </p:childTnLst>
                                </p:cTn>
                              </p:par>
                              <p:par>
                                <p:cTn id="33" presetID="9" presetClass="entr" presetSubtype="0" fill="hold" grpId="0" nodeType="withEffect" nodePh="1">
                                  <p:stCondLst>
                                    <p:cond delay="0"/>
                                  </p:stCondLst>
                                  <p:endCondLst>
                                    <p:cond evt="begin" delay="0">
                                      <p:tn val="33"/>
                                    </p:cond>
                                  </p:endCondLst>
                                  <p:childTnLst>
                                    <p:set>
                                      <p:cBhvr>
                                        <p:cTn id="34" dur="1" fill="hold">
                                          <p:stCondLst>
                                            <p:cond delay="0"/>
                                          </p:stCondLst>
                                        </p:cTn>
                                        <p:tgtEl>
                                          <p:spTgt spid="148"/>
                                        </p:tgtEl>
                                        <p:attrNameLst>
                                          <p:attrName>style.visibility</p:attrName>
                                        </p:attrNameLst>
                                      </p:cBhvr>
                                      <p:to>
                                        <p:strVal val="visible"/>
                                      </p:to>
                                    </p:set>
                                    <p:animEffect transition="in" filter="dissolve">
                                      <p:cBhvr>
                                        <p:cTn id="35"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P spid="147" grpId="0"/>
      <p:bldP spid="14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6F6693-B27A-E34C-A561-F7C338693CA9}"/>
              </a:ext>
            </a:extLst>
          </p:cNvPr>
          <p:cNvSpPr>
            <a:spLocks noGrp="1"/>
          </p:cNvSpPr>
          <p:nvPr>
            <p:ph idx="1"/>
          </p:nvPr>
        </p:nvSpPr>
        <p:spPr/>
        <p:txBody>
          <a:bodyPr/>
          <a:lstStyle/>
          <a:p>
            <a:pPr>
              <a:spcAft>
                <a:spcPts val="750"/>
              </a:spcAft>
              <a:buNone/>
              <a:defRPr/>
            </a:pPr>
            <a:r>
              <a:rPr lang="en-US" dirty="0"/>
              <a:t>When  frame is received at switch:</a:t>
            </a:r>
            <a:endParaRPr lang="en-US" sz="2100" dirty="0"/>
          </a:p>
          <a:p>
            <a:pPr lvl="1">
              <a:buFont typeface="Wingdings" charset="0"/>
              <a:buNone/>
              <a:defRPr/>
            </a:pPr>
            <a:r>
              <a:rPr lang="en-US" sz="1800" dirty="0"/>
              <a:t>1. </a:t>
            </a:r>
            <a:r>
              <a:rPr lang="en-US" sz="2100" dirty="0"/>
              <a:t>Record incoming link (interface), MAC address of sending host</a:t>
            </a:r>
          </a:p>
          <a:p>
            <a:pPr lvl="1">
              <a:buFont typeface="Wingdings" charset="0"/>
              <a:buNone/>
              <a:defRPr/>
            </a:pPr>
            <a:r>
              <a:rPr lang="en-US" sz="2100" dirty="0"/>
              <a:t>2. Index switch table using MAC destination address</a:t>
            </a:r>
            <a:endParaRPr lang="en-US" sz="2100" dirty="0">
              <a:solidFill>
                <a:schemeClr val="accent2"/>
              </a:solidFill>
            </a:endParaRPr>
          </a:p>
          <a:p>
            <a:pPr lvl="1">
              <a:buFont typeface="Wingdings" charset="0"/>
              <a:buNone/>
              <a:defRPr/>
            </a:pPr>
            <a:r>
              <a:rPr lang="en-US" sz="2100" dirty="0">
                <a:solidFill>
                  <a:srgbClr val="000099"/>
                </a:solidFill>
              </a:rPr>
              <a:t>3. </a:t>
            </a:r>
            <a:r>
              <a:rPr lang="en-US" sz="2100" dirty="0">
                <a:solidFill>
                  <a:srgbClr val="FF0000"/>
                </a:solidFill>
              </a:rPr>
              <a:t>If</a:t>
            </a:r>
            <a:r>
              <a:rPr lang="en-US" sz="2100" dirty="0">
                <a:solidFill>
                  <a:schemeClr val="accent2"/>
                </a:solidFill>
              </a:rPr>
              <a:t> </a:t>
            </a:r>
            <a:r>
              <a:rPr lang="en-US" sz="2100" dirty="0"/>
              <a:t>entry found for the destination</a:t>
            </a:r>
            <a:br>
              <a:rPr lang="en-US" sz="2100" dirty="0"/>
            </a:br>
            <a:r>
              <a:rPr lang="en-US" sz="2100" dirty="0">
                <a:solidFill>
                  <a:srgbClr val="FF0000"/>
                </a:solidFill>
              </a:rPr>
              <a:t>  then {</a:t>
            </a:r>
          </a:p>
          <a:p>
            <a:pPr lvl="1">
              <a:buFont typeface="Wingdings" charset="0"/>
              <a:buNone/>
              <a:defRPr/>
            </a:pPr>
            <a:r>
              <a:rPr lang="en-US" sz="2100" dirty="0">
                <a:solidFill>
                  <a:srgbClr val="000099"/>
                </a:solidFill>
              </a:rPr>
              <a:t>     </a:t>
            </a:r>
            <a:r>
              <a:rPr lang="en-US" sz="2100" dirty="0">
                <a:solidFill>
                  <a:srgbClr val="FF0000"/>
                </a:solidFill>
              </a:rPr>
              <a:t>if</a:t>
            </a:r>
            <a:r>
              <a:rPr lang="en-US" sz="2100" dirty="0">
                <a:solidFill>
                  <a:schemeClr val="accent2"/>
                </a:solidFill>
              </a:rPr>
              <a:t> </a:t>
            </a:r>
            <a:r>
              <a:rPr lang="en-US" sz="2100" dirty="0"/>
              <a:t>destination on segment from which frame arrived</a:t>
            </a:r>
            <a:br>
              <a:rPr lang="en-US" sz="2100" dirty="0"/>
            </a:br>
            <a:r>
              <a:rPr lang="en-US" sz="2100" dirty="0"/>
              <a:t>       </a:t>
            </a:r>
            <a:r>
              <a:rPr lang="en-US" sz="2100" dirty="0">
                <a:solidFill>
                  <a:srgbClr val="FF0000"/>
                </a:solidFill>
              </a:rPr>
              <a:t>then</a:t>
            </a:r>
            <a:r>
              <a:rPr lang="en-US" sz="2100" dirty="0"/>
              <a:t> </a:t>
            </a:r>
            <a:r>
              <a:rPr lang="en-US" sz="2100" dirty="0">
                <a:solidFill>
                  <a:srgbClr val="0070C0"/>
                </a:solidFill>
              </a:rPr>
              <a:t>drop frame</a:t>
            </a:r>
          </a:p>
          <a:p>
            <a:pPr lvl="1">
              <a:buFont typeface="Wingdings" charset="0"/>
              <a:buNone/>
              <a:defRPr/>
            </a:pPr>
            <a:r>
              <a:rPr lang="en-US" sz="2100" dirty="0"/>
              <a:t>           </a:t>
            </a:r>
            <a:r>
              <a:rPr lang="en-US" sz="2100" dirty="0">
                <a:solidFill>
                  <a:srgbClr val="FF0000"/>
                </a:solidFill>
              </a:rPr>
              <a:t>else</a:t>
            </a:r>
            <a:r>
              <a:rPr lang="en-US" sz="2100" dirty="0"/>
              <a:t> </a:t>
            </a:r>
            <a:r>
              <a:rPr lang="en-US" sz="2100" dirty="0">
                <a:solidFill>
                  <a:srgbClr val="0070C0"/>
                </a:solidFill>
              </a:rPr>
              <a:t>forward frame on interface indicated by entry</a:t>
            </a:r>
          </a:p>
          <a:p>
            <a:pPr lvl="1">
              <a:buFont typeface="Wingdings" charset="0"/>
              <a:buNone/>
              <a:defRPr/>
            </a:pPr>
            <a:r>
              <a:rPr lang="en-US" sz="2100" dirty="0"/>
              <a:t>     </a:t>
            </a:r>
            <a:r>
              <a:rPr lang="en-US" sz="2100" dirty="0">
                <a:solidFill>
                  <a:schemeClr val="accent2"/>
                </a:solidFill>
              </a:rPr>
              <a:t>  </a:t>
            </a:r>
            <a:r>
              <a:rPr lang="en-US" sz="2100" dirty="0">
                <a:solidFill>
                  <a:srgbClr val="FF0000"/>
                </a:solidFill>
              </a:rPr>
              <a:t>} </a:t>
            </a:r>
            <a:r>
              <a:rPr lang="en-US" sz="2100" dirty="0">
                <a:solidFill>
                  <a:schemeClr val="accent2"/>
                </a:solidFill>
              </a:rPr>
              <a:t>  </a:t>
            </a:r>
            <a:endParaRPr lang="en-US" sz="2100" dirty="0"/>
          </a:p>
          <a:p>
            <a:pPr lvl="1">
              <a:buFont typeface="Wingdings" charset="0"/>
              <a:buNone/>
              <a:defRPr/>
            </a:pPr>
            <a:r>
              <a:rPr lang="en-US" sz="2100" dirty="0"/>
              <a:t>      </a:t>
            </a:r>
            <a:r>
              <a:rPr lang="en-US" sz="2100" dirty="0">
                <a:solidFill>
                  <a:srgbClr val="FF0000"/>
                </a:solidFill>
              </a:rPr>
              <a:t>else</a:t>
            </a:r>
            <a:r>
              <a:rPr lang="en-US" sz="2100" dirty="0"/>
              <a:t> </a:t>
            </a:r>
            <a:r>
              <a:rPr lang="en-US" sz="2100" dirty="0">
                <a:solidFill>
                  <a:srgbClr val="0070C0"/>
                </a:solidFill>
              </a:rPr>
              <a:t>flood</a:t>
            </a:r>
            <a:r>
              <a:rPr lang="en-US" sz="2100" dirty="0"/>
              <a:t>  /* forward on all interfaces except arriving interface */</a:t>
            </a:r>
            <a:endParaRPr lang="en-US" dirty="0"/>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en-US" dirty="0">
                <a:latin typeface="+mn-lt"/>
              </a:rPr>
              <a:t>Switch: frame filtering/forwarding</a:t>
            </a:r>
          </a:p>
        </p:txBody>
      </p:sp>
      <p:sp>
        <p:nvSpPr>
          <p:cNvPr id="6" name="TextBox 5">
            <a:extLst>
              <a:ext uri="{FF2B5EF4-FFF2-40B4-BE49-F238E27FC236}">
                <a16:creationId xmlns:a16="http://schemas.microsoft.com/office/drawing/2014/main" id="{0C249690-7E2C-B240-A590-4118DE95783E}"/>
              </a:ext>
            </a:extLst>
          </p:cNvPr>
          <p:cNvSpPr txBox="1"/>
          <p:nvPr/>
        </p:nvSpPr>
        <p:spPr>
          <a:xfrm>
            <a:off x="235666" y="6483136"/>
            <a:ext cx="4878259" cy="307777"/>
          </a:xfrm>
          <a:prstGeom prst="rect">
            <a:avLst/>
          </a:prstGeom>
          <a:noFill/>
        </p:spPr>
        <p:txBody>
          <a:bodyPr wrap="none" rtlCol="0">
            <a:spAutoFit/>
          </a:bodyPr>
          <a:lstStyle/>
          <a:p>
            <a:r>
              <a:rPr lang="en-US" sz="1400" b="0" dirty="0">
                <a:solidFill>
                  <a:schemeClr val="bg1">
                    <a:lumMod val="65000"/>
                  </a:schemeClr>
                </a:solidFill>
                <a:latin typeface="Calibri" pitchFamily="34" charset="0"/>
              </a:rPr>
              <a:t>Kurose and Ross: Computer Networking – A top-down approach </a:t>
            </a:r>
          </a:p>
        </p:txBody>
      </p:sp>
    </p:spTree>
    <p:extLst>
      <p:ext uri="{BB962C8B-B14F-4D97-AF65-F5344CB8AC3E}">
        <p14:creationId xmlns:p14="http://schemas.microsoft.com/office/powerpoint/2010/main" val="396281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0" name="Group 229">
            <a:extLst>
              <a:ext uri="{FF2B5EF4-FFF2-40B4-BE49-F238E27FC236}">
                <a16:creationId xmlns:a16="http://schemas.microsoft.com/office/drawing/2014/main" id="{5D9C7336-B284-B248-977F-12A6ED5617B2}"/>
              </a:ext>
            </a:extLst>
          </p:cNvPr>
          <p:cNvGrpSpPr/>
          <p:nvPr/>
        </p:nvGrpSpPr>
        <p:grpSpPr>
          <a:xfrm>
            <a:off x="5145628" y="2272455"/>
            <a:ext cx="2683960" cy="2298101"/>
            <a:chOff x="7670306" y="1697644"/>
            <a:chExt cx="3578613" cy="3064134"/>
          </a:xfrm>
        </p:grpSpPr>
        <p:cxnSp>
          <p:nvCxnSpPr>
            <p:cNvPr id="231" name="Straight Connector 230">
              <a:extLst>
                <a:ext uri="{FF2B5EF4-FFF2-40B4-BE49-F238E27FC236}">
                  <a16:creationId xmlns:a16="http://schemas.microsoft.com/office/drawing/2014/main" id="{19CA1041-69D6-AC4E-B034-24CA20B57C9C}"/>
                </a:ext>
              </a:extLst>
            </p:cNvPr>
            <p:cNvCxnSpPr/>
            <p:nvPr/>
          </p:nvCxnSpPr>
          <p:spPr>
            <a:xfrm>
              <a:off x="9587512" y="2387296"/>
              <a:ext cx="0" cy="16481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3" name="Text Box 23">
              <a:extLst>
                <a:ext uri="{FF2B5EF4-FFF2-40B4-BE49-F238E27FC236}">
                  <a16:creationId xmlns:a16="http://schemas.microsoft.com/office/drawing/2014/main" id="{442EB782-14E1-9E40-83D8-F1C1B938DC33}"/>
                </a:ext>
              </a:extLst>
            </p:cNvPr>
            <p:cNvSpPr txBox="1">
              <a:spLocks noChangeArrowheads="1"/>
            </p:cNvSpPr>
            <p:nvPr/>
          </p:nvSpPr>
          <p:spPr bwMode="auto">
            <a:xfrm>
              <a:off x="9846148" y="1727551"/>
              <a:ext cx="423621"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800" b="0" i="0" kern="0" dirty="0">
                  <a:solidFill>
                    <a:srgbClr val="000000"/>
                  </a:solidFill>
                  <a:latin typeface="+mn-lt"/>
                  <a:cs typeface="Arial" charset="0"/>
                </a:rPr>
                <a:t>A</a:t>
              </a:r>
            </a:p>
          </p:txBody>
        </p:sp>
        <p:sp>
          <p:nvSpPr>
            <p:cNvPr id="234" name="Text Box 24">
              <a:extLst>
                <a:ext uri="{FF2B5EF4-FFF2-40B4-BE49-F238E27FC236}">
                  <a16:creationId xmlns:a16="http://schemas.microsoft.com/office/drawing/2014/main" id="{0318F838-23C5-BE44-9E0A-BDEEDCAB6C15}"/>
                </a:ext>
              </a:extLst>
            </p:cNvPr>
            <p:cNvSpPr txBox="1">
              <a:spLocks noChangeArrowheads="1"/>
            </p:cNvSpPr>
            <p:nvPr/>
          </p:nvSpPr>
          <p:spPr bwMode="auto">
            <a:xfrm>
              <a:off x="9844696" y="4149731"/>
              <a:ext cx="502701"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800" b="0" i="0" kern="0" dirty="0">
                  <a:solidFill>
                    <a:srgbClr val="000000"/>
                  </a:solidFill>
                  <a:latin typeface="+mn-lt"/>
                  <a:cs typeface="Arial" charset="0"/>
                </a:rPr>
                <a:t>A</a:t>
              </a:r>
              <a:r>
                <a:rPr lang="en-US" sz="1800" i="0" kern="0" dirty="0">
                  <a:solidFill>
                    <a:srgbClr val="000000"/>
                  </a:solidFill>
                  <a:latin typeface="+mn-lt"/>
                  <a:cs typeface="Arial" charset="0"/>
                </a:rPr>
                <a:t>’</a:t>
              </a:r>
              <a:endParaRPr lang="en-US" sz="1800" b="0" i="0" kern="0" dirty="0">
                <a:solidFill>
                  <a:srgbClr val="000000"/>
                </a:solidFill>
                <a:latin typeface="+mn-lt"/>
                <a:cs typeface="Arial" charset="0"/>
              </a:endParaRPr>
            </a:p>
          </p:txBody>
        </p:sp>
        <p:sp>
          <p:nvSpPr>
            <p:cNvPr id="235" name="Text Box 25">
              <a:extLst>
                <a:ext uri="{FF2B5EF4-FFF2-40B4-BE49-F238E27FC236}">
                  <a16:creationId xmlns:a16="http://schemas.microsoft.com/office/drawing/2014/main" id="{63DDD5B0-A791-0E47-A5AA-5DF8B5F1AB4C}"/>
                </a:ext>
              </a:extLst>
            </p:cNvPr>
            <p:cNvSpPr txBox="1">
              <a:spLocks noChangeArrowheads="1"/>
            </p:cNvSpPr>
            <p:nvPr/>
          </p:nvSpPr>
          <p:spPr bwMode="auto">
            <a:xfrm>
              <a:off x="10740738" y="2137677"/>
              <a:ext cx="412933"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800" b="0" i="0" kern="0" dirty="0">
                  <a:solidFill>
                    <a:srgbClr val="000000"/>
                  </a:solidFill>
                  <a:latin typeface="+mn-lt"/>
                  <a:cs typeface="Arial" charset="0"/>
                </a:rPr>
                <a:t>B</a:t>
              </a:r>
            </a:p>
          </p:txBody>
        </p:sp>
        <p:sp>
          <p:nvSpPr>
            <p:cNvPr id="236" name="Text Box 26">
              <a:extLst>
                <a:ext uri="{FF2B5EF4-FFF2-40B4-BE49-F238E27FC236}">
                  <a16:creationId xmlns:a16="http://schemas.microsoft.com/office/drawing/2014/main" id="{C027FE79-CD04-FD4A-881F-30A897250B57}"/>
                </a:ext>
              </a:extLst>
            </p:cNvPr>
            <p:cNvSpPr txBox="1">
              <a:spLocks noChangeArrowheads="1"/>
            </p:cNvSpPr>
            <p:nvPr/>
          </p:nvSpPr>
          <p:spPr bwMode="auto">
            <a:xfrm>
              <a:off x="8061935" y="3914988"/>
              <a:ext cx="492016"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800" b="0" i="0" kern="0" dirty="0">
                  <a:solidFill>
                    <a:srgbClr val="000000"/>
                  </a:solidFill>
                  <a:latin typeface="+mn-lt"/>
                  <a:cs typeface="Arial" charset="0"/>
                </a:rPr>
                <a:t>B</a:t>
              </a:r>
              <a:r>
                <a:rPr lang="en-US" sz="1800" i="0" kern="0" dirty="0">
                  <a:solidFill>
                    <a:srgbClr val="000000"/>
                  </a:solidFill>
                  <a:latin typeface="+mn-lt"/>
                  <a:cs typeface="Arial" charset="0"/>
                </a:rPr>
                <a:t>’</a:t>
              </a:r>
              <a:endParaRPr lang="en-US" sz="1800" b="0" i="0" kern="0" dirty="0">
                <a:solidFill>
                  <a:srgbClr val="000000"/>
                </a:solidFill>
                <a:latin typeface="+mn-lt"/>
                <a:cs typeface="Arial" charset="0"/>
              </a:endParaRPr>
            </a:p>
          </p:txBody>
        </p:sp>
        <p:sp>
          <p:nvSpPr>
            <p:cNvPr id="237" name="Text Box 27">
              <a:extLst>
                <a:ext uri="{FF2B5EF4-FFF2-40B4-BE49-F238E27FC236}">
                  <a16:creationId xmlns:a16="http://schemas.microsoft.com/office/drawing/2014/main" id="{A053DC0F-643C-F04F-B0B7-D3D3390D08E1}"/>
                </a:ext>
              </a:extLst>
            </p:cNvPr>
            <p:cNvSpPr txBox="1">
              <a:spLocks noChangeArrowheads="1"/>
            </p:cNvSpPr>
            <p:nvPr/>
          </p:nvSpPr>
          <p:spPr bwMode="auto">
            <a:xfrm>
              <a:off x="10739720" y="3994820"/>
              <a:ext cx="410797"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800" b="0" i="0" kern="0" dirty="0">
                  <a:solidFill>
                    <a:srgbClr val="000000"/>
                  </a:solidFill>
                  <a:latin typeface="+mn-lt"/>
                  <a:cs typeface="Arial" charset="0"/>
                </a:rPr>
                <a:t>C</a:t>
              </a:r>
            </a:p>
          </p:txBody>
        </p:sp>
        <p:sp>
          <p:nvSpPr>
            <p:cNvPr id="238" name="Text Box 28">
              <a:extLst>
                <a:ext uri="{FF2B5EF4-FFF2-40B4-BE49-F238E27FC236}">
                  <a16:creationId xmlns:a16="http://schemas.microsoft.com/office/drawing/2014/main" id="{B0BD91C8-3388-7343-9A43-D6ECC51BD0B0}"/>
                </a:ext>
              </a:extLst>
            </p:cNvPr>
            <p:cNvSpPr txBox="1">
              <a:spLocks noChangeArrowheads="1"/>
            </p:cNvSpPr>
            <p:nvPr/>
          </p:nvSpPr>
          <p:spPr bwMode="auto">
            <a:xfrm>
              <a:off x="8044749" y="2060029"/>
              <a:ext cx="487741"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800" b="0" i="0" kern="0" dirty="0">
                  <a:solidFill>
                    <a:srgbClr val="000000"/>
                  </a:solidFill>
                  <a:latin typeface="+mn-lt"/>
                  <a:cs typeface="Arial" charset="0"/>
                </a:rPr>
                <a:t>C’</a:t>
              </a:r>
            </a:p>
          </p:txBody>
        </p:sp>
        <p:grpSp>
          <p:nvGrpSpPr>
            <p:cNvPr id="239" name="Group 49">
              <a:extLst>
                <a:ext uri="{FF2B5EF4-FFF2-40B4-BE49-F238E27FC236}">
                  <a16:creationId xmlns:a16="http://schemas.microsoft.com/office/drawing/2014/main" id="{F3D12A85-8DCB-6F4C-87B3-910D40AD49F5}"/>
                </a:ext>
              </a:extLst>
            </p:cNvPr>
            <p:cNvGrpSpPr>
              <a:grpSpLocks/>
            </p:cNvGrpSpPr>
            <p:nvPr/>
          </p:nvGrpSpPr>
          <p:grpSpPr bwMode="auto">
            <a:xfrm>
              <a:off x="7686715" y="2428791"/>
              <a:ext cx="833957" cy="690324"/>
              <a:chOff x="-44" y="1473"/>
              <a:chExt cx="981" cy="1105"/>
            </a:xfrm>
          </p:grpSpPr>
          <p:pic>
            <p:nvPicPr>
              <p:cNvPr id="276" name="Picture 50" descr="desktop_computer_stylized_medium">
                <a:extLst>
                  <a:ext uri="{FF2B5EF4-FFF2-40B4-BE49-F238E27FC236}">
                    <a16:creationId xmlns:a16="http://schemas.microsoft.com/office/drawing/2014/main" id="{0FA5F242-D9CC-7B43-8B0F-CAA8253CEA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77" name="Freeform 51">
                <a:extLst>
                  <a:ext uri="{FF2B5EF4-FFF2-40B4-BE49-F238E27FC236}">
                    <a16:creationId xmlns:a16="http://schemas.microsoft.com/office/drawing/2014/main" id="{4E3DB5FC-CF20-3248-9431-D1DB3E948DF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grpSp>
        <p:grpSp>
          <p:nvGrpSpPr>
            <p:cNvPr id="240" name="Group 49">
              <a:extLst>
                <a:ext uri="{FF2B5EF4-FFF2-40B4-BE49-F238E27FC236}">
                  <a16:creationId xmlns:a16="http://schemas.microsoft.com/office/drawing/2014/main" id="{258BBD35-B717-1C41-8439-B58A64DE320A}"/>
                </a:ext>
              </a:extLst>
            </p:cNvPr>
            <p:cNvGrpSpPr>
              <a:grpSpLocks/>
            </p:cNvGrpSpPr>
            <p:nvPr/>
          </p:nvGrpSpPr>
          <p:grpSpPr bwMode="auto">
            <a:xfrm>
              <a:off x="7670306" y="3312731"/>
              <a:ext cx="833957" cy="690324"/>
              <a:chOff x="-44" y="1473"/>
              <a:chExt cx="981" cy="1105"/>
            </a:xfrm>
          </p:grpSpPr>
          <p:pic>
            <p:nvPicPr>
              <p:cNvPr id="274" name="Picture 50" descr="desktop_computer_stylized_medium">
                <a:extLst>
                  <a:ext uri="{FF2B5EF4-FFF2-40B4-BE49-F238E27FC236}">
                    <a16:creationId xmlns:a16="http://schemas.microsoft.com/office/drawing/2014/main" id="{6340044B-A1E6-C542-8E79-5919087AB8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75" name="Freeform 51">
                <a:extLst>
                  <a:ext uri="{FF2B5EF4-FFF2-40B4-BE49-F238E27FC236}">
                    <a16:creationId xmlns:a16="http://schemas.microsoft.com/office/drawing/2014/main" id="{733DB364-ACCE-4B43-AE61-F2D72C3FE79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grpSp>
        <p:sp>
          <p:nvSpPr>
            <p:cNvPr id="241" name="Text Box 35">
              <a:extLst>
                <a:ext uri="{FF2B5EF4-FFF2-40B4-BE49-F238E27FC236}">
                  <a16:creationId xmlns:a16="http://schemas.microsoft.com/office/drawing/2014/main" id="{B2B2BEF6-3229-AC41-BF08-049A7A48F094}"/>
                </a:ext>
              </a:extLst>
            </p:cNvPr>
            <p:cNvSpPr txBox="1">
              <a:spLocks noChangeArrowheads="1"/>
            </p:cNvSpPr>
            <p:nvPr/>
          </p:nvSpPr>
          <p:spPr bwMode="auto">
            <a:xfrm>
              <a:off x="9340357" y="2722016"/>
              <a:ext cx="363776"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FF0000"/>
                  </a:solidFill>
                  <a:latin typeface="+mn-lt"/>
                  <a:cs typeface="Arial" charset="0"/>
                </a:rPr>
                <a:t>1</a:t>
              </a:r>
            </a:p>
          </p:txBody>
        </p:sp>
        <p:sp>
          <p:nvSpPr>
            <p:cNvPr id="242" name="Text Box 36">
              <a:extLst>
                <a:ext uri="{FF2B5EF4-FFF2-40B4-BE49-F238E27FC236}">
                  <a16:creationId xmlns:a16="http://schemas.microsoft.com/office/drawing/2014/main" id="{29AB05FA-043D-1141-98C2-F8D6AD2F65A9}"/>
                </a:ext>
              </a:extLst>
            </p:cNvPr>
            <p:cNvSpPr txBox="1">
              <a:spLocks noChangeArrowheads="1"/>
            </p:cNvSpPr>
            <p:nvPr/>
          </p:nvSpPr>
          <p:spPr bwMode="auto">
            <a:xfrm>
              <a:off x="9775744" y="2800425"/>
              <a:ext cx="363776"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FF0000"/>
                  </a:solidFill>
                  <a:latin typeface="+mn-lt"/>
                  <a:cs typeface="Arial" charset="0"/>
                </a:rPr>
                <a:t>2</a:t>
              </a:r>
            </a:p>
          </p:txBody>
        </p:sp>
        <p:sp>
          <p:nvSpPr>
            <p:cNvPr id="243" name="Text Box 37">
              <a:extLst>
                <a:ext uri="{FF2B5EF4-FFF2-40B4-BE49-F238E27FC236}">
                  <a16:creationId xmlns:a16="http://schemas.microsoft.com/office/drawing/2014/main" id="{845B5800-C9CB-9C48-BBE7-C52D3843E182}"/>
                </a:ext>
              </a:extLst>
            </p:cNvPr>
            <p:cNvSpPr txBox="1">
              <a:spLocks noChangeArrowheads="1"/>
            </p:cNvSpPr>
            <p:nvPr/>
          </p:nvSpPr>
          <p:spPr bwMode="auto">
            <a:xfrm>
              <a:off x="9922900" y="3225116"/>
              <a:ext cx="363776"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FF0000"/>
                  </a:solidFill>
                  <a:latin typeface="+mn-lt"/>
                  <a:cs typeface="Arial" charset="0"/>
                </a:rPr>
                <a:t>3</a:t>
              </a:r>
            </a:p>
          </p:txBody>
        </p:sp>
        <p:sp>
          <p:nvSpPr>
            <p:cNvPr id="244" name="Text Box 38">
              <a:extLst>
                <a:ext uri="{FF2B5EF4-FFF2-40B4-BE49-F238E27FC236}">
                  <a16:creationId xmlns:a16="http://schemas.microsoft.com/office/drawing/2014/main" id="{6641849E-350C-FA4A-8B4F-5659349E1BEE}"/>
                </a:ext>
              </a:extLst>
            </p:cNvPr>
            <p:cNvSpPr txBox="1">
              <a:spLocks noChangeArrowheads="1"/>
            </p:cNvSpPr>
            <p:nvPr/>
          </p:nvSpPr>
          <p:spPr bwMode="auto">
            <a:xfrm>
              <a:off x="9525472" y="3474353"/>
              <a:ext cx="363776"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FF0000"/>
                  </a:solidFill>
                  <a:latin typeface="+mn-lt"/>
                  <a:cs typeface="Arial" charset="0"/>
                </a:rPr>
                <a:t>4</a:t>
              </a:r>
            </a:p>
          </p:txBody>
        </p:sp>
        <p:sp>
          <p:nvSpPr>
            <p:cNvPr id="245" name="Text Box 39">
              <a:extLst>
                <a:ext uri="{FF2B5EF4-FFF2-40B4-BE49-F238E27FC236}">
                  <a16:creationId xmlns:a16="http://schemas.microsoft.com/office/drawing/2014/main" id="{EA081912-6C33-A94C-B256-B5A4BA7F1465}"/>
                </a:ext>
              </a:extLst>
            </p:cNvPr>
            <p:cNvSpPr txBox="1">
              <a:spLocks noChangeArrowheads="1"/>
            </p:cNvSpPr>
            <p:nvPr/>
          </p:nvSpPr>
          <p:spPr bwMode="auto">
            <a:xfrm>
              <a:off x="9061577" y="3440668"/>
              <a:ext cx="363776"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FF0000"/>
                  </a:solidFill>
                  <a:latin typeface="+mn-lt"/>
                  <a:cs typeface="Arial" charset="0"/>
                </a:rPr>
                <a:t>5</a:t>
              </a:r>
            </a:p>
          </p:txBody>
        </p:sp>
        <p:sp>
          <p:nvSpPr>
            <p:cNvPr id="246" name="Text Box 40">
              <a:extLst>
                <a:ext uri="{FF2B5EF4-FFF2-40B4-BE49-F238E27FC236}">
                  <a16:creationId xmlns:a16="http://schemas.microsoft.com/office/drawing/2014/main" id="{537638BC-1028-1D4B-B4E0-32654E447AFA}"/>
                </a:ext>
              </a:extLst>
            </p:cNvPr>
            <p:cNvSpPr txBox="1">
              <a:spLocks noChangeArrowheads="1"/>
            </p:cNvSpPr>
            <p:nvPr/>
          </p:nvSpPr>
          <p:spPr bwMode="auto">
            <a:xfrm>
              <a:off x="8947485" y="3014530"/>
              <a:ext cx="319087"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FF0000"/>
                  </a:solidFill>
                  <a:latin typeface="+mn-lt"/>
                  <a:cs typeface="Arial" charset="0"/>
                </a:rPr>
                <a:t>6</a:t>
              </a:r>
            </a:p>
          </p:txBody>
        </p:sp>
        <p:sp>
          <p:nvSpPr>
            <p:cNvPr id="247" name="Rectangle 37">
              <a:extLst>
                <a:ext uri="{FF2B5EF4-FFF2-40B4-BE49-F238E27FC236}">
                  <a16:creationId xmlns:a16="http://schemas.microsoft.com/office/drawing/2014/main" id="{90D086F5-7A0E-AA45-A64C-8A5FF6B15962}"/>
                </a:ext>
              </a:extLst>
            </p:cNvPr>
            <p:cNvSpPr>
              <a:spLocks noChangeArrowheads="1"/>
            </p:cNvSpPr>
            <p:nvPr/>
          </p:nvSpPr>
          <p:spPr bwMode="auto">
            <a:xfrm rot="5400000">
              <a:off x="8461713" y="2732203"/>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a:defRPr/>
              </a:pPr>
              <a:r>
                <a:rPr lang="en-US" sz="1350" b="0" kern="0" dirty="0">
                  <a:solidFill>
                    <a:srgbClr val="000000"/>
                  </a:solidFill>
                  <a:latin typeface="Comic Sans MS" pitchFamily="66" charset="0"/>
                  <a:ea typeface="ＭＳ Ｐゴシック" charset="0"/>
                </a:rPr>
                <a:t> </a:t>
              </a:r>
            </a:p>
          </p:txBody>
        </p:sp>
        <p:sp>
          <p:nvSpPr>
            <p:cNvPr id="248" name="Rectangle 37">
              <a:extLst>
                <a:ext uri="{FF2B5EF4-FFF2-40B4-BE49-F238E27FC236}">
                  <a16:creationId xmlns:a16="http://schemas.microsoft.com/office/drawing/2014/main" id="{BA79AAD5-72BD-E845-9E60-E71A083155E2}"/>
                </a:ext>
              </a:extLst>
            </p:cNvPr>
            <p:cNvSpPr>
              <a:spLocks noChangeArrowheads="1"/>
            </p:cNvSpPr>
            <p:nvPr/>
          </p:nvSpPr>
          <p:spPr bwMode="auto">
            <a:xfrm rot="5400000">
              <a:off x="8476898" y="3630561"/>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a:defRPr/>
              </a:pPr>
              <a:r>
                <a:rPr lang="en-US" sz="1350" b="0" kern="0" dirty="0">
                  <a:solidFill>
                    <a:srgbClr val="000000"/>
                  </a:solidFill>
                  <a:latin typeface="Comic Sans MS" pitchFamily="66" charset="0"/>
                  <a:ea typeface="ＭＳ Ｐゴシック" charset="0"/>
                </a:rPr>
                <a:t> </a:t>
              </a:r>
            </a:p>
          </p:txBody>
        </p:sp>
        <p:sp>
          <p:nvSpPr>
            <p:cNvPr id="249" name="Rectangle 37">
              <a:extLst>
                <a:ext uri="{FF2B5EF4-FFF2-40B4-BE49-F238E27FC236}">
                  <a16:creationId xmlns:a16="http://schemas.microsoft.com/office/drawing/2014/main" id="{53C00B0F-614B-9B4A-8B5D-F18B57A035D4}"/>
                </a:ext>
              </a:extLst>
            </p:cNvPr>
            <p:cNvSpPr>
              <a:spLocks noChangeArrowheads="1"/>
            </p:cNvSpPr>
            <p:nvPr/>
          </p:nvSpPr>
          <p:spPr bwMode="auto">
            <a:xfrm rot="5400000">
              <a:off x="10579799" y="2734470"/>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a:defRPr/>
              </a:pPr>
              <a:r>
                <a:rPr lang="en-US" sz="1350" b="0" kern="0" dirty="0">
                  <a:solidFill>
                    <a:srgbClr val="000000"/>
                  </a:solidFill>
                  <a:latin typeface="Comic Sans MS" pitchFamily="66" charset="0"/>
                  <a:ea typeface="ＭＳ Ｐゴシック" charset="0"/>
                </a:rPr>
                <a:t> </a:t>
              </a:r>
            </a:p>
          </p:txBody>
        </p:sp>
        <p:sp>
          <p:nvSpPr>
            <p:cNvPr id="250" name="Rectangle 37">
              <a:extLst>
                <a:ext uri="{FF2B5EF4-FFF2-40B4-BE49-F238E27FC236}">
                  <a16:creationId xmlns:a16="http://schemas.microsoft.com/office/drawing/2014/main" id="{49C94F37-988D-9C40-8F4A-18EA0D634891}"/>
                </a:ext>
              </a:extLst>
            </p:cNvPr>
            <p:cNvSpPr>
              <a:spLocks noChangeArrowheads="1"/>
            </p:cNvSpPr>
            <p:nvPr/>
          </p:nvSpPr>
          <p:spPr bwMode="auto">
            <a:xfrm rot="5400000">
              <a:off x="10594984" y="3632828"/>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a:defRPr/>
              </a:pPr>
              <a:r>
                <a:rPr lang="en-US" sz="1350" b="0" kern="0" dirty="0">
                  <a:solidFill>
                    <a:srgbClr val="000000"/>
                  </a:solidFill>
                  <a:latin typeface="Comic Sans MS" pitchFamily="66" charset="0"/>
                  <a:ea typeface="ＭＳ Ｐゴシック" charset="0"/>
                </a:rPr>
                <a:t> </a:t>
              </a:r>
            </a:p>
          </p:txBody>
        </p:sp>
        <p:grpSp>
          <p:nvGrpSpPr>
            <p:cNvPr id="251" name="Group 44">
              <a:extLst>
                <a:ext uri="{FF2B5EF4-FFF2-40B4-BE49-F238E27FC236}">
                  <a16:creationId xmlns:a16="http://schemas.microsoft.com/office/drawing/2014/main" id="{7E9300E7-296C-AF4E-B26B-6F621B4937C0}"/>
                </a:ext>
              </a:extLst>
            </p:cNvPr>
            <p:cNvGrpSpPr>
              <a:grpSpLocks/>
            </p:cNvGrpSpPr>
            <p:nvPr/>
          </p:nvGrpSpPr>
          <p:grpSpPr bwMode="auto">
            <a:xfrm>
              <a:off x="10416209" y="2517915"/>
              <a:ext cx="799548" cy="697947"/>
              <a:chOff x="-44" y="1473"/>
              <a:chExt cx="981" cy="1105"/>
            </a:xfrm>
          </p:grpSpPr>
          <p:pic>
            <p:nvPicPr>
              <p:cNvPr id="272" name="Picture 45" descr="desktop_computer_stylized_medium">
                <a:extLst>
                  <a:ext uri="{FF2B5EF4-FFF2-40B4-BE49-F238E27FC236}">
                    <a16:creationId xmlns:a16="http://schemas.microsoft.com/office/drawing/2014/main" id="{BB1D91A6-CE77-6745-9F01-197C26458F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73" name="Freeform 46">
                <a:extLst>
                  <a:ext uri="{FF2B5EF4-FFF2-40B4-BE49-F238E27FC236}">
                    <a16:creationId xmlns:a16="http://schemas.microsoft.com/office/drawing/2014/main" id="{006EE6F6-0578-544E-992A-7AB336043B6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grpSp>
        <p:pic>
          <p:nvPicPr>
            <p:cNvPr id="252" name="Picture 45" descr="desktop_computer_stylized_medium">
              <a:extLst>
                <a:ext uri="{FF2B5EF4-FFF2-40B4-BE49-F238E27FC236}">
                  <a16:creationId xmlns:a16="http://schemas.microsoft.com/office/drawing/2014/main" id="{9ACA2EB6-F20A-2C4B-8A2F-E6D3F5E5F4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0395649" y="3398050"/>
              <a:ext cx="853270" cy="7416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3" name="Freeform 46">
              <a:extLst>
                <a:ext uri="{FF2B5EF4-FFF2-40B4-BE49-F238E27FC236}">
                  <a16:creationId xmlns:a16="http://schemas.microsoft.com/office/drawing/2014/main" id="{FFF48EE2-DF55-E144-A9BA-13654A919B91}"/>
                </a:ext>
              </a:extLst>
            </p:cNvPr>
            <p:cNvSpPr>
              <a:spLocks/>
            </p:cNvSpPr>
            <p:nvPr/>
          </p:nvSpPr>
          <p:spPr bwMode="auto">
            <a:xfrm flipH="1">
              <a:off x="10752102" y="3466315"/>
              <a:ext cx="414893" cy="339637"/>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cxnSp>
          <p:nvCxnSpPr>
            <p:cNvPr id="254" name="Straight Connector 253">
              <a:extLst>
                <a:ext uri="{FF2B5EF4-FFF2-40B4-BE49-F238E27FC236}">
                  <a16:creationId xmlns:a16="http://schemas.microsoft.com/office/drawing/2014/main" id="{786E80F9-DAE6-1B41-8589-04255A26C26C}"/>
                </a:ext>
              </a:extLst>
            </p:cNvPr>
            <p:cNvCxnSpPr>
              <a:cxnSpLocks/>
              <a:stCxn id="247" idx="0"/>
              <a:endCxn id="250" idx="2"/>
            </p:cNvCxnSpPr>
            <p:nvPr/>
          </p:nvCxnSpPr>
          <p:spPr>
            <a:xfrm>
              <a:off x="8638885" y="2857428"/>
              <a:ext cx="1882821" cy="9006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15D3AA51-A22B-CA45-B72B-D80C353622C6}"/>
                </a:ext>
              </a:extLst>
            </p:cNvPr>
            <p:cNvCxnSpPr>
              <a:cxnSpLocks/>
            </p:cNvCxnSpPr>
            <p:nvPr/>
          </p:nvCxnSpPr>
          <p:spPr>
            <a:xfrm flipV="1">
              <a:off x="8648700" y="2858184"/>
              <a:ext cx="1869638" cy="9044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Rectangle 37">
              <a:extLst>
                <a:ext uri="{FF2B5EF4-FFF2-40B4-BE49-F238E27FC236}">
                  <a16:creationId xmlns:a16="http://schemas.microsoft.com/office/drawing/2014/main" id="{067CFD89-4499-D246-A986-D0BCD2B68EF6}"/>
                </a:ext>
              </a:extLst>
            </p:cNvPr>
            <p:cNvSpPr>
              <a:spLocks noChangeArrowheads="1"/>
            </p:cNvSpPr>
            <p:nvPr/>
          </p:nvSpPr>
          <p:spPr bwMode="auto">
            <a:xfrm rot="10800000">
              <a:off x="9534072" y="2230527"/>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a:defRPr/>
              </a:pPr>
              <a:r>
                <a:rPr lang="en-US" sz="1350" b="0" kern="0" dirty="0">
                  <a:solidFill>
                    <a:srgbClr val="000000"/>
                  </a:solidFill>
                  <a:latin typeface="Comic Sans MS" pitchFamily="66" charset="0"/>
                  <a:ea typeface="ＭＳ Ｐゴシック" charset="0"/>
                </a:rPr>
                <a:t> </a:t>
              </a:r>
            </a:p>
          </p:txBody>
        </p:sp>
        <p:sp>
          <p:nvSpPr>
            <p:cNvPr id="257" name="Rectangle 37">
              <a:extLst>
                <a:ext uri="{FF2B5EF4-FFF2-40B4-BE49-F238E27FC236}">
                  <a16:creationId xmlns:a16="http://schemas.microsoft.com/office/drawing/2014/main" id="{61A42C6C-B063-584F-BF1D-F06305DDE73E}"/>
                </a:ext>
              </a:extLst>
            </p:cNvPr>
            <p:cNvSpPr>
              <a:spLocks noChangeArrowheads="1"/>
            </p:cNvSpPr>
            <p:nvPr/>
          </p:nvSpPr>
          <p:spPr bwMode="auto">
            <a:xfrm rot="10800000">
              <a:off x="9531052" y="3935912"/>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a:defRPr/>
              </a:pPr>
              <a:r>
                <a:rPr lang="en-US" sz="1350" b="0" kern="0" dirty="0">
                  <a:solidFill>
                    <a:srgbClr val="000000"/>
                  </a:solidFill>
                  <a:latin typeface="Comic Sans MS" pitchFamily="66" charset="0"/>
                  <a:ea typeface="ＭＳ Ｐゴシック" charset="0"/>
                </a:rPr>
                <a:t> </a:t>
              </a:r>
            </a:p>
          </p:txBody>
        </p:sp>
        <p:grpSp>
          <p:nvGrpSpPr>
            <p:cNvPr id="258" name="Group 257">
              <a:extLst>
                <a:ext uri="{FF2B5EF4-FFF2-40B4-BE49-F238E27FC236}">
                  <a16:creationId xmlns:a16="http://schemas.microsoft.com/office/drawing/2014/main" id="{AF5A4350-90DC-1B4D-96F3-BB88397B0C86}"/>
                </a:ext>
              </a:extLst>
            </p:cNvPr>
            <p:cNvGrpSpPr/>
            <p:nvPr/>
          </p:nvGrpSpPr>
          <p:grpSpPr>
            <a:xfrm>
              <a:off x="9236687" y="3108787"/>
              <a:ext cx="711278" cy="420709"/>
              <a:chOff x="3668110" y="2448910"/>
              <a:chExt cx="3794234" cy="2165130"/>
            </a:xfrm>
          </p:grpSpPr>
          <p:sp>
            <p:nvSpPr>
              <p:cNvPr id="265" name="Rectangle 264">
                <a:extLst>
                  <a:ext uri="{FF2B5EF4-FFF2-40B4-BE49-F238E27FC236}">
                    <a16:creationId xmlns:a16="http://schemas.microsoft.com/office/drawing/2014/main" id="{39002E78-2621-974E-B083-B26AFB5BECDC}"/>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sp>
            <p:nvSpPr>
              <p:cNvPr id="266" name="Freeform 265">
                <a:extLst>
                  <a:ext uri="{FF2B5EF4-FFF2-40B4-BE49-F238E27FC236}">
                    <a16:creationId xmlns:a16="http://schemas.microsoft.com/office/drawing/2014/main" id="{4E4FBC91-5F89-5B45-ADE8-ECD82C1228A0}"/>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grpSp>
            <p:nvGrpSpPr>
              <p:cNvPr id="267" name="Group 266">
                <a:extLst>
                  <a:ext uri="{FF2B5EF4-FFF2-40B4-BE49-F238E27FC236}">
                    <a16:creationId xmlns:a16="http://schemas.microsoft.com/office/drawing/2014/main" id="{B0D16B52-431B-3C43-9235-AEE9F9BC6347}"/>
                  </a:ext>
                </a:extLst>
              </p:cNvPr>
              <p:cNvGrpSpPr/>
              <p:nvPr/>
            </p:nvGrpSpPr>
            <p:grpSpPr>
              <a:xfrm>
                <a:off x="3941378" y="2603243"/>
                <a:ext cx="3202061" cy="1066110"/>
                <a:chOff x="7939341" y="3037317"/>
                <a:chExt cx="897649" cy="353919"/>
              </a:xfrm>
            </p:grpSpPr>
            <p:sp>
              <p:nvSpPr>
                <p:cNvPr id="268" name="Freeform 267">
                  <a:extLst>
                    <a:ext uri="{FF2B5EF4-FFF2-40B4-BE49-F238E27FC236}">
                      <a16:creationId xmlns:a16="http://schemas.microsoft.com/office/drawing/2014/main" id="{3FA7CB23-A881-CF4A-BF07-A7DFE7D23EB9}"/>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sp>
              <p:nvSpPr>
                <p:cNvPr id="269" name="Freeform 268">
                  <a:extLst>
                    <a:ext uri="{FF2B5EF4-FFF2-40B4-BE49-F238E27FC236}">
                      <a16:creationId xmlns:a16="http://schemas.microsoft.com/office/drawing/2014/main" id="{02B7B083-6A6E-184A-92E8-9F1B934DE8FD}"/>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sp>
              <p:nvSpPr>
                <p:cNvPr id="270" name="Freeform 269">
                  <a:extLst>
                    <a:ext uri="{FF2B5EF4-FFF2-40B4-BE49-F238E27FC236}">
                      <a16:creationId xmlns:a16="http://schemas.microsoft.com/office/drawing/2014/main" id="{56145C06-CABB-F140-BE89-9C6F8A9D8183}"/>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sp>
              <p:nvSpPr>
                <p:cNvPr id="271" name="Freeform 270">
                  <a:extLst>
                    <a:ext uri="{FF2B5EF4-FFF2-40B4-BE49-F238E27FC236}">
                      <a16:creationId xmlns:a16="http://schemas.microsoft.com/office/drawing/2014/main" id="{EFB9D617-C10B-044D-905E-DB979763CE54}"/>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grpSp>
        </p:grpSp>
        <p:grpSp>
          <p:nvGrpSpPr>
            <p:cNvPr id="259" name="Group 44">
              <a:extLst>
                <a:ext uri="{FF2B5EF4-FFF2-40B4-BE49-F238E27FC236}">
                  <a16:creationId xmlns:a16="http://schemas.microsoft.com/office/drawing/2014/main" id="{3019FB51-9833-4343-8126-22D5F2F3D902}"/>
                </a:ext>
              </a:extLst>
            </p:cNvPr>
            <p:cNvGrpSpPr>
              <a:grpSpLocks/>
            </p:cNvGrpSpPr>
            <p:nvPr/>
          </p:nvGrpSpPr>
          <p:grpSpPr bwMode="auto">
            <a:xfrm>
              <a:off x="9011867" y="4020081"/>
              <a:ext cx="853270" cy="741697"/>
              <a:chOff x="-44" y="1473"/>
              <a:chExt cx="981" cy="1105"/>
            </a:xfrm>
          </p:grpSpPr>
          <p:pic>
            <p:nvPicPr>
              <p:cNvPr id="263" name="Picture 45" descr="desktop_computer_stylized_medium">
                <a:extLst>
                  <a:ext uri="{FF2B5EF4-FFF2-40B4-BE49-F238E27FC236}">
                    <a16:creationId xmlns:a16="http://schemas.microsoft.com/office/drawing/2014/main" id="{B0D7DBF9-401C-CD44-9543-1523E4E9D0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4" name="Freeform 46">
                <a:extLst>
                  <a:ext uri="{FF2B5EF4-FFF2-40B4-BE49-F238E27FC236}">
                    <a16:creationId xmlns:a16="http://schemas.microsoft.com/office/drawing/2014/main" id="{A575CFD9-375B-754C-B04B-92FCB9BD719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grpSp>
        <p:grpSp>
          <p:nvGrpSpPr>
            <p:cNvPr id="260" name="Group 44">
              <a:extLst>
                <a:ext uri="{FF2B5EF4-FFF2-40B4-BE49-F238E27FC236}">
                  <a16:creationId xmlns:a16="http://schemas.microsoft.com/office/drawing/2014/main" id="{89E2D833-C5F0-7D4C-931F-4B3742677F62}"/>
                </a:ext>
              </a:extLst>
            </p:cNvPr>
            <p:cNvGrpSpPr>
              <a:grpSpLocks/>
            </p:cNvGrpSpPr>
            <p:nvPr/>
          </p:nvGrpSpPr>
          <p:grpSpPr bwMode="auto">
            <a:xfrm>
              <a:off x="9087713" y="1697644"/>
              <a:ext cx="853270" cy="741697"/>
              <a:chOff x="-44" y="1473"/>
              <a:chExt cx="981" cy="1105"/>
            </a:xfrm>
          </p:grpSpPr>
          <p:pic>
            <p:nvPicPr>
              <p:cNvPr id="261" name="Picture 45" descr="desktop_computer_stylized_medium">
                <a:extLst>
                  <a:ext uri="{FF2B5EF4-FFF2-40B4-BE49-F238E27FC236}">
                    <a16:creationId xmlns:a16="http://schemas.microsoft.com/office/drawing/2014/main" id="{548CE23B-194D-254B-8DDD-77CBA1F3C9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2" name="Freeform 46">
                <a:extLst>
                  <a:ext uri="{FF2B5EF4-FFF2-40B4-BE49-F238E27FC236}">
                    <a16:creationId xmlns:a16="http://schemas.microsoft.com/office/drawing/2014/main" id="{AA81A17E-A136-9648-BEC6-6585B4A5807D}"/>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grpSp>
      </p:grpSp>
      <p:sp>
        <p:nvSpPr>
          <p:cNvPr id="3" name="Content Placeholder 2">
            <a:extLst>
              <a:ext uri="{FF2B5EF4-FFF2-40B4-BE49-F238E27FC236}">
                <a16:creationId xmlns:a16="http://schemas.microsoft.com/office/drawing/2014/main" id="{7FF60A7F-7966-CF4D-8423-065E9751B196}"/>
              </a:ext>
            </a:extLst>
          </p:cNvPr>
          <p:cNvSpPr>
            <a:spLocks noGrp="1"/>
          </p:cNvSpPr>
          <p:nvPr>
            <p:ph idx="1"/>
          </p:nvPr>
        </p:nvSpPr>
        <p:spPr>
          <a:xfrm>
            <a:off x="360363" y="1034368"/>
            <a:ext cx="4617427" cy="5329014"/>
          </a:xfrm>
        </p:spPr>
        <p:txBody>
          <a:bodyPr/>
          <a:lstStyle/>
          <a:p>
            <a:r>
              <a:rPr lang="en-US" dirty="0"/>
              <a:t>Frame destination, A’, location unknown: </a:t>
            </a:r>
            <a:r>
              <a:rPr lang="en-US" dirty="0">
                <a:solidFill>
                  <a:srgbClr val="CC0000"/>
                </a:solidFill>
              </a:rPr>
              <a:t>flood</a:t>
            </a:r>
          </a:p>
          <a:p>
            <a:r>
              <a:rPr lang="en-US" dirty="0">
                <a:solidFill>
                  <a:srgbClr val="000000"/>
                </a:solidFill>
              </a:rPr>
              <a:t>Destination A location known:</a:t>
            </a:r>
            <a:r>
              <a:rPr lang="en-US" dirty="0">
                <a:solidFill>
                  <a:srgbClr val="CC0000"/>
                </a:solidFill>
              </a:rPr>
              <a:t> selectively send on just one link</a:t>
            </a:r>
          </a:p>
          <a:p>
            <a:endParaRPr lang="en-US" dirty="0">
              <a:solidFill>
                <a:srgbClr val="FF0000"/>
              </a:solidFill>
            </a:endParaRPr>
          </a:p>
          <a:p>
            <a:pPr marL="0" indent="0">
              <a:buNone/>
            </a:pPr>
            <a:endParaRPr lang="en-US" i="1" dirty="0"/>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en-US" dirty="0">
                <a:latin typeface="+mn-lt"/>
              </a:rPr>
              <a:t>Self-learning, forwarding: example</a:t>
            </a:r>
          </a:p>
        </p:txBody>
      </p:sp>
      <p:grpSp>
        <p:nvGrpSpPr>
          <p:cNvPr id="174" name="Group 32">
            <a:extLst>
              <a:ext uri="{FF2B5EF4-FFF2-40B4-BE49-F238E27FC236}">
                <a16:creationId xmlns:a16="http://schemas.microsoft.com/office/drawing/2014/main" id="{C266851A-F364-8B48-9090-9CB1462826F1}"/>
              </a:ext>
            </a:extLst>
          </p:cNvPr>
          <p:cNvGrpSpPr>
            <a:grpSpLocks/>
          </p:cNvGrpSpPr>
          <p:nvPr/>
        </p:nvGrpSpPr>
        <p:grpSpPr bwMode="auto">
          <a:xfrm>
            <a:off x="6882788" y="2056293"/>
            <a:ext cx="1071563" cy="300037"/>
            <a:chOff x="1750" y="3514"/>
            <a:chExt cx="900" cy="252"/>
          </a:xfrm>
        </p:grpSpPr>
        <p:sp>
          <p:nvSpPr>
            <p:cNvPr id="175" name="Rectangle 33">
              <a:extLst>
                <a:ext uri="{FF2B5EF4-FFF2-40B4-BE49-F238E27FC236}">
                  <a16:creationId xmlns:a16="http://schemas.microsoft.com/office/drawing/2014/main" id="{485FB877-F911-EB4F-A49F-95B5441AC494}"/>
                </a:ext>
              </a:extLst>
            </p:cNvPr>
            <p:cNvSpPr>
              <a:spLocks noChangeArrowheads="1"/>
            </p:cNvSpPr>
            <p:nvPr/>
          </p:nvSpPr>
          <p:spPr bwMode="auto">
            <a:xfrm>
              <a:off x="1771" y="3542"/>
              <a:ext cx="879" cy="166"/>
            </a:xfrm>
            <a:prstGeom prst="rect">
              <a:avLst/>
            </a:prstGeom>
            <a:solidFill>
              <a:srgbClr val="3333CC"/>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b="0" kern="0" dirty="0">
                <a:solidFill>
                  <a:srgbClr val="000000"/>
                </a:solidFill>
                <a:latin typeface="Arial" charset="0"/>
                <a:ea typeface="ＭＳ Ｐゴシック" charset="0"/>
                <a:cs typeface="Arial" charset="0"/>
              </a:endParaRPr>
            </a:p>
          </p:txBody>
        </p:sp>
        <p:sp>
          <p:nvSpPr>
            <p:cNvPr id="176" name="Text Box 34">
              <a:extLst>
                <a:ext uri="{FF2B5EF4-FFF2-40B4-BE49-F238E27FC236}">
                  <a16:creationId xmlns:a16="http://schemas.microsoft.com/office/drawing/2014/main" id="{9647B7AF-99C3-0645-BCDD-C2443A75EADD}"/>
                </a:ext>
              </a:extLst>
            </p:cNvPr>
            <p:cNvSpPr txBox="1">
              <a:spLocks noChangeArrowheads="1"/>
            </p:cNvSpPr>
            <p:nvPr/>
          </p:nvSpPr>
          <p:spPr bwMode="auto">
            <a:xfrm>
              <a:off x="1750" y="3514"/>
              <a:ext cx="462"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FFFFFF"/>
                  </a:solidFill>
                  <a:latin typeface="Arial" charset="0"/>
                  <a:cs typeface="Arial" charset="0"/>
                </a:rPr>
                <a:t>A A</a:t>
              </a:r>
              <a:r>
                <a:rPr lang="ja-JP" altLang="en-US" sz="1350" b="0" i="0" kern="0">
                  <a:solidFill>
                    <a:srgbClr val="FFFFFF"/>
                  </a:solidFill>
                  <a:latin typeface="Arial" charset="0"/>
                  <a:cs typeface="Arial" charset="0"/>
                </a:rPr>
                <a:t>’</a:t>
              </a:r>
              <a:endParaRPr lang="en-US" sz="1350" b="0" i="0" kern="0" dirty="0">
                <a:solidFill>
                  <a:srgbClr val="FFFFFF"/>
                </a:solidFill>
                <a:latin typeface="Arial" charset="0"/>
                <a:cs typeface="Arial" charset="0"/>
              </a:endParaRPr>
            </a:p>
          </p:txBody>
        </p:sp>
        <p:sp>
          <p:nvSpPr>
            <p:cNvPr id="177" name="Line 35">
              <a:extLst>
                <a:ext uri="{FF2B5EF4-FFF2-40B4-BE49-F238E27FC236}">
                  <a16:creationId xmlns:a16="http://schemas.microsoft.com/office/drawing/2014/main" id="{5F1C54FA-0D0F-9F4A-AF40-1A6B11BE78FB}"/>
                </a:ext>
              </a:extLst>
            </p:cNvPr>
            <p:cNvSpPr>
              <a:spLocks noChangeShapeType="1"/>
            </p:cNvSpPr>
            <p:nvPr/>
          </p:nvSpPr>
          <p:spPr bwMode="auto">
            <a:xfrm>
              <a:off x="1936" y="3541"/>
              <a:ext cx="0" cy="16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b="0" kern="0" dirty="0">
                <a:solidFill>
                  <a:srgbClr val="000000"/>
                </a:solidFill>
                <a:latin typeface="Arial" charset="0"/>
                <a:ea typeface="ＭＳ Ｐゴシック" charset="0"/>
              </a:endParaRPr>
            </a:p>
          </p:txBody>
        </p:sp>
        <p:sp>
          <p:nvSpPr>
            <p:cNvPr id="178" name="Line 36">
              <a:extLst>
                <a:ext uri="{FF2B5EF4-FFF2-40B4-BE49-F238E27FC236}">
                  <a16:creationId xmlns:a16="http://schemas.microsoft.com/office/drawing/2014/main" id="{591F0F0F-4084-B44F-BF0B-206ADFFC35A0}"/>
                </a:ext>
              </a:extLst>
            </p:cNvPr>
            <p:cNvSpPr>
              <a:spLocks noChangeShapeType="1"/>
            </p:cNvSpPr>
            <p:nvPr/>
          </p:nvSpPr>
          <p:spPr bwMode="auto">
            <a:xfrm>
              <a:off x="2116" y="3540"/>
              <a:ext cx="0" cy="16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b="0" kern="0" dirty="0">
                <a:solidFill>
                  <a:srgbClr val="000000"/>
                </a:solidFill>
                <a:latin typeface="Arial" charset="0"/>
                <a:ea typeface="ＭＳ Ｐゴシック" charset="0"/>
              </a:endParaRPr>
            </a:p>
          </p:txBody>
        </p:sp>
      </p:grpSp>
      <p:grpSp>
        <p:nvGrpSpPr>
          <p:cNvPr id="179" name="Group 37">
            <a:extLst>
              <a:ext uri="{FF2B5EF4-FFF2-40B4-BE49-F238E27FC236}">
                <a16:creationId xmlns:a16="http://schemas.microsoft.com/office/drawing/2014/main" id="{84CB8778-552F-DC47-8381-8923E80DD487}"/>
              </a:ext>
            </a:extLst>
          </p:cNvPr>
          <p:cNvGrpSpPr>
            <a:grpSpLocks/>
          </p:cNvGrpSpPr>
          <p:nvPr/>
        </p:nvGrpSpPr>
        <p:grpSpPr bwMode="auto">
          <a:xfrm>
            <a:off x="7044714" y="1532414"/>
            <a:ext cx="1141809" cy="535781"/>
            <a:chOff x="4406" y="331"/>
            <a:chExt cx="959" cy="450"/>
          </a:xfrm>
        </p:grpSpPr>
        <p:sp>
          <p:nvSpPr>
            <p:cNvPr id="180" name="Line 38">
              <a:extLst>
                <a:ext uri="{FF2B5EF4-FFF2-40B4-BE49-F238E27FC236}">
                  <a16:creationId xmlns:a16="http://schemas.microsoft.com/office/drawing/2014/main" id="{68CD449D-9E6F-2743-9791-A674C2479678}"/>
                </a:ext>
              </a:extLst>
            </p:cNvPr>
            <p:cNvSpPr>
              <a:spLocks noChangeShapeType="1"/>
            </p:cNvSpPr>
            <p:nvPr/>
          </p:nvSpPr>
          <p:spPr bwMode="auto">
            <a:xfrm flipV="1">
              <a:off x="4406" y="439"/>
              <a:ext cx="252" cy="339"/>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b="0" kern="0" dirty="0">
                <a:solidFill>
                  <a:srgbClr val="000000"/>
                </a:solidFill>
                <a:latin typeface="Arial" charset="0"/>
                <a:ea typeface="ＭＳ Ｐゴシック" charset="0"/>
              </a:endParaRPr>
            </a:p>
          </p:txBody>
        </p:sp>
        <p:sp>
          <p:nvSpPr>
            <p:cNvPr id="181" name="Line 39">
              <a:extLst>
                <a:ext uri="{FF2B5EF4-FFF2-40B4-BE49-F238E27FC236}">
                  <a16:creationId xmlns:a16="http://schemas.microsoft.com/office/drawing/2014/main" id="{8B49B4ED-E730-9C48-A972-53ED32223C1B}"/>
                </a:ext>
              </a:extLst>
            </p:cNvPr>
            <p:cNvSpPr>
              <a:spLocks noChangeShapeType="1"/>
            </p:cNvSpPr>
            <p:nvPr/>
          </p:nvSpPr>
          <p:spPr bwMode="auto">
            <a:xfrm flipV="1">
              <a:off x="4524" y="594"/>
              <a:ext cx="137" cy="187"/>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b="0" kern="0" dirty="0">
                <a:solidFill>
                  <a:srgbClr val="000000"/>
                </a:solidFill>
                <a:latin typeface="Arial" charset="0"/>
                <a:ea typeface="ＭＳ Ｐゴシック" charset="0"/>
              </a:endParaRPr>
            </a:p>
          </p:txBody>
        </p:sp>
        <p:sp>
          <p:nvSpPr>
            <p:cNvPr id="182" name="Text Box 40">
              <a:extLst>
                <a:ext uri="{FF2B5EF4-FFF2-40B4-BE49-F238E27FC236}">
                  <a16:creationId xmlns:a16="http://schemas.microsoft.com/office/drawing/2014/main" id="{D92E1CF2-C9E4-FF4B-B342-D208EAA416E1}"/>
                </a:ext>
              </a:extLst>
            </p:cNvPr>
            <p:cNvSpPr txBox="1">
              <a:spLocks noChangeArrowheads="1"/>
            </p:cNvSpPr>
            <p:nvPr/>
          </p:nvSpPr>
          <p:spPr bwMode="auto">
            <a:xfrm>
              <a:off x="4643" y="331"/>
              <a:ext cx="722"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200" b="0" i="0" kern="0" dirty="0">
                  <a:solidFill>
                    <a:srgbClr val="000000"/>
                  </a:solidFill>
                  <a:latin typeface="Arial" charset="0"/>
                  <a:cs typeface="Arial" charset="0"/>
                </a:rPr>
                <a:t>Source: A</a:t>
              </a:r>
            </a:p>
          </p:txBody>
        </p:sp>
        <p:sp>
          <p:nvSpPr>
            <p:cNvPr id="183" name="Text Box 41">
              <a:extLst>
                <a:ext uri="{FF2B5EF4-FFF2-40B4-BE49-F238E27FC236}">
                  <a16:creationId xmlns:a16="http://schemas.microsoft.com/office/drawing/2014/main" id="{6F725A7E-9279-3D44-A43B-0C1275684214}"/>
                </a:ext>
              </a:extLst>
            </p:cNvPr>
            <p:cNvSpPr txBox="1">
              <a:spLocks noChangeArrowheads="1"/>
            </p:cNvSpPr>
            <p:nvPr/>
          </p:nvSpPr>
          <p:spPr bwMode="auto">
            <a:xfrm>
              <a:off x="4660" y="492"/>
              <a:ext cx="644"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200" b="0" i="0" kern="0" dirty="0">
                  <a:solidFill>
                    <a:srgbClr val="000000"/>
                  </a:solidFill>
                  <a:latin typeface="Arial" charset="0"/>
                  <a:cs typeface="Arial" charset="0"/>
                </a:rPr>
                <a:t>Dest: A</a:t>
              </a:r>
              <a:r>
                <a:rPr lang="ja-JP" altLang="en-US" sz="1200" b="0" i="0" kern="0" dirty="0">
                  <a:solidFill>
                    <a:srgbClr val="000000"/>
                  </a:solidFill>
                  <a:latin typeface="Arial" charset="0"/>
                  <a:cs typeface="Arial" charset="0"/>
                </a:rPr>
                <a:t>’</a:t>
              </a:r>
              <a:endParaRPr lang="en-US" sz="1200" b="0" i="0" kern="0" dirty="0">
                <a:solidFill>
                  <a:srgbClr val="000000"/>
                </a:solidFill>
                <a:latin typeface="Arial" charset="0"/>
                <a:cs typeface="Arial" charset="0"/>
              </a:endParaRPr>
            </a:p>
          </p:txBody>
        </p:sp>
      </p:grpSp>
      <p:grpSp>
        <p:nvGrpSpPr>
          <p:cNvPr id="184" name="Group 42">
            <a:extLst>
              <a:ext uri="{FF2B5EF4-FFF2-40B4-BE49-F238E27FC236}">
                <a16:creationId xmlns:a16="http://schemas.microsoft.com/office/drawing/2014/main" id="{02E491F0-F4A4-3B4A-8F02-FCFB333B8BB2}"/>
              </a:ext>
            </a:extLst>
          </p:cNvPr>
          <p:cNvGrpSpPr>
            <a:grpSpLocks/>
          </p:cNvGrpSpPr>
          <p:nvPr/>
        </p:nvGrpSpPr>
        <p:grpSpPr bwMode="auto">
          <a:xfrm>
            <a:off x="4998029" y="4694754"/>
            <a:ext cx="2381251" cy="1083469"/>
            <a:chOff x="3441" y="3154"/>
            <a:chExt cx="2000" cy="910"/>
          </a:xfrm>
        </p:grpSpPr>
        <p:sp>
          <p:nvSpPr>
            <p:cNvPr id="185" name="Rectangle 43">
              <a:extLst>
                <a:ext uri="{FF2B5EF4-FFF2-40B4-BE49-F238E27FC236}">
                  <a16:creationId xmlns:a16="http://schemas.microsoft.com/office/drawing/2014/main" id="{17639B98-3172-DF4E-8DA8-73C48C521364}"/>
                </a:ext>
              </a:extLst>
            </p:cNvPr>
            <p:cNvSpPr>
              <a:spLocks noChangeArrowheads="1"/>
            </p:cNvSpPr>
            <p:nvPr/>
          </p:nvSpPr>
          <p:spPr bwMode="auto">
            <a:xfrm>
              <a:off x="3449" y="3154"/>
              <a:ext cx="1893" cy="90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b="0" kern="0" dirty="0">
                <a:solidFill>
                  <a:srgbClr val="000000"/>
                </a:solidFill>
                <a:latin typeface="+mn-lt"/>
                <a:ea typeface="ＭＳ Ｐゴシック" charset="0"/>
                <a:cs typeface="Arial" charset="0"/>
              </a:endParaRPr>
            </a:p>
          </p:txBody>
        </p:sp>
        <p:sp>
          <p:nvSpPr>
            <p:cNvPr id="186" name="Text Box 44">
              <a:extLst>
                <a:ext uri="{FF2B5EF4-FFF2-40B4-BE49-F238E27FC236}">
                  <a16:creationId xmlns:a16="http://schemas.microsoft.com/office/drawing/2014/main" id="{8FDEFC82-5E34-0D43-BB68-E0C8B0766A0B}"/>
                </a:ext>
              </a:extLst>
            </p:cNvPr>
            <p:cNvSpPr txBox="1">
              <a:spLocks noChangeArrowheads="1"/>
            </p:cNvSpPr>
            <p:nvPr/>
          </p:nvSpPr>
          <p:spPr bwMode="auto">
            <a:xfrm>
              <a:off x="3441" y="3175"/>
              <a:ext cx="2000"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000000"/>
                  </a:solidFill>
                  <a:latin typeface="+mn-lt"/>
                  <a:cs typeface="Arial" charset="0"/>
                </a:rPr>
                <a:t>MAC </a:t>
              </a:r>
              <a:r>
                <a:rPr lang="en-US" sz="1350" b="0" i="0" kern="0" dirty="0" err="1">
                  <a:solidFill>
                    <a:srgbClr val="000000"/>
                  </a:solidFill>
                  <a:latin typeface="+mn-lt"/>
                  <a:cs typeface="Arial" charset="0"/>
                </a:rPr>
                <a:t>addr</a:t>
              </a:r>
              <a:r>
                <a:rPr lang="en-US" sz="1350" b="0" i="0" kern="0" dirty="0">
                  <a:solidFill>
                    <a:srgbClr val="000000"/>
                  </a:solidFill>
                  <a:latin typeface="+mn-lt"/>
                  <a:cs typeface="Arial" charset="0"/>
                </a:rPr>
                <a:t>      interface         TTL</a:t>
              </a:r>
            </a:p>
          </p:txBody>
        </p:sp>
        <p:sp>
          <p:nvSpPr>
            <p:cNvPr id="187" name="Line 45">
              <a:extLst>
                <a:ext uri="{FF2B5EF4-FFF2-40B4-BE49-F238E27FC236}">
                  <a16:creationId xmlns:a16="http://schemas.microsoft.com/office/drawing/2014/main" id="{1CAFF5B7-050E-B24B-984E-13EE05E15BA0}"/>
                </a:ext>
              </a:extLst>
            </p:cNvPr>
            <p:cNvSpPr>
              <a:spLocks noChangeShapeType="1"/>
            </p:cNvSpPr>
            <p:nvPr/>
          </p:nvSpPr>
          <p:spPr bwMode="auto">
            <a:xfrm>
              <a:off x="4226" y="3154"/>
              <a:ext cx="0" cy="90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b="0" kern="0" dirty="0">
                <a:solidFill>
                  <a:srgbClr val="000000"/>
                </a:solidFill>
                <a:latin typeface="+mn-lt"/>
                <a:ea typeface="ＭＳ Ｐゴシック" charset="0"/>
              </a:endParaRPr>
            </a:p>
          </p:txBody>
        </p:sp>
        <p:sp>
          <p:nvSpPr>
            <p:cNvPr id="188" name="Line 46">
              <a:extLst>
                <a:ext uri="{FF2B5EF4-FFF2-40B4-BE49-F238E27FC236}">
                  <a16:creationId xmlns:a16="http://schemas.microsoft.com/office/drawing/2014/main" id="{5DD71EFC-96E5-5644-864B-DE9F18945147}"/>
                </a:ext>
              </a:extLst>
            </p:cNvPr>
            <p:cNvSpPr>
              <a:spLocks noChangeShapeType="1"/>
            </p:cNvSpPr>
            <p:nvPr/>
          </p:nvSpPr>
          <p:spPr bwMode="auto">
            <a:xfrm>
              <a:off x="4963" y="3157"/>
              <a:ext cx="0" cy="90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b="0" kern="0" dirty="0">
                <a:solidFill>
                  <a:srgbClr val="000000"/>
                </a:solidFill>
                <a:latin typeface="+mn-lt"/>
                <a:ea typeface="ＭＳ Ｐゴシック" charset="0"/>
              </a:endParaRPr>
            </a:p>
          </p:txBody>
        </p:sp>
        <p:sp>
          <p:nvSpPr>
            <p:cNvPr id="189" name="Line 47">
              <a:extLst>
                <a:ext uri="{FF2B5EF4-FFF2-40B4-BE49-F238E27FC236}">
                  <a16:creationId xmlns:a16="http://schemas.microsoft.com/office/drawing/2014/main" id="{EA938DD2-F21D-AD48-AC6C-D011FD8539B1}"/>
                </a:ext>
              </a:extLst>
            </p:cNvPr>
            <p:cNvSpPr>
              <a:spLocks noChangeShapeType="1"/>
            </p:cNvSpPr>
            <p:nvPr/>
          </p:nvSpPr>
          <p:spPr bwMode="auto">
            <a:xfrm>
              <a:off x="3452" y="3397"/>
              <a:ext cx="188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b="0" kern="0" dirty="0">
                <a:solidFill>
                  <a:srgbClr val="000000"/>
                </a:solidFill>
                <a:latin typeface="+mn-lt"/>
                <a:ea typeface="ＭＳ Ｐゴシック" charset="0"/>
              </a:endParaRPr>
            </a:p>
          </p:txBody>
        </p:sp>
      </p:grpSp>
      <p:sp>
        <p:nvSpPr>
          <p:cNvPr id="190" name="Text Box 48">
            <a:extLst>
              <a:ext uri="{FF2B5EF4-FFF2-40B4-BE49-F238E27FC236}">
                <a16:creationId xmlns:a16="http://schemas.microsoft.com/office/drawing/2014/main" id="{6BD98D70-4DED-E244-91B4-CC2840F0D797}"/>
              </a:ext>
            </a:extLst>
          </p:cNvPr>
          <p:cNvSpPr txBox="1">
            <a:spLocks noChangeArrowheads="1"/>
          </p:cNvSpPr>
          <p:nvPr/>
        </p:nvSpPr>
        <p:spPr bwMode="auto">
          <a:xfrm>
            <a:off x="7242109" y="4986457"/>
            <a:ext cx="1495922"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400" dirty="0">
                <a:solidFill>
                  <a:srgbClr val="000000"/>
                </a:solidFill>
                <a:latin typeface="Arial" charset="0"/>
                <a:cs typeface="Arial" charset="0"/>
              </a:rPr>
              <a:t>switch table </a:t>
            </a:r>
          </a:p>
          <a:p>
            <a:pPr algn="ctr" eaLnBrk="0" fontAlgn="base" hangingPunct="0">
              <a:spcBef>
                <a:spcPct val="0"/>
              </a:spcBef>
              <a:spcAft>
                <a:spcPct val="0"/>
              </a:spcAft>
              <a:defRPr/>
            </a:pPr>
            <a:r>
              <a:rPr lang="en-US" sz="1400" dirty="0">
                <a:solidFill>
                  <a:srgbClr val="000000"/>
                </a:solidFill>
                <a:latin typeface="Arial" charset="0"/>
                <a:cs typeface="Arial" charset="0"/>
              </a:rPr>
              <a:t>(initially empty)</a:t>
            </a:r>
          </a:p>
        </p:txBody>
      </p:sp>
      <p:grpSp>
        <p:nvGrpSpPr>
          <p:cNvPr id="191" name="Group 49">
            <a:extLst>
              <a:ext uri="{FF2B5EF4-FFF2-40B4-BE49-F238E27FC236}">
                <a16:creationId xmlns:a16="http://schemas.microsoft.com/office/drawing/2014/main" id="{8B9081E4-811C-DA49-AFAB-29F72B60D4BB}"/>
              </a:ext>
            </a:extLst>
          </p:cNvPr>
          <p:cNvGrpSpPr>
            <a:grpSpLocks/>
          </p:cNvGrpSpPr>
          <p:nvPr/>
        </p:nvGrpSpPr>
        <p:grpSpPr bwMode="auto">
          <a:xfrm>
            <a:off x="5324260" y="5019798"/>
            <a:ext cx="1941910" cy="375047"/>
            <a:chOff x="2376" y="3383"/>
            <a:chExt cx="1631" cy="315"/>
          </a:xfrm>
        </p:grpSpPr>
        <p:sp>
          <p:nvSpPr>
            <p:cNvPr id="192" name="Text Box 50">
              <a:extLst>
                <a:ext uri="{FF2B5EF4-FFF2-40B4-BE49-F238E27FC236}">
                  <a16:creationId xmlns:a16="http://schemas.microsoft.com/office/drawing/2014/main" id="{97D41679-78B9-5343-BEC1-DA708964B0FC}"/>
                </a:ext>
              </a:extLst>
            </p:cNvPr>
            <p:cNvSpPr txBox="1">
              <a:spLocks noChangeArrowheads="1"/>
            </p:cNvSpPr>
            <p:nvPr/>
          </p:nvSpPr>
          <p:spPr bwMode="auto">
            <a:xfrm>
              <a:off x="2376" y="3388"/>
              <a:ext cx="272" cy="3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800" b="0" dirty="0">
                  <a:solidFill>
                    <a:srgbClr val="000000"/>
                  </a:solidFill>
                  <a:latin typeface="+mn-lt"/>
                  <a:cs typeface="Arial" charset="0"/>
                </a:rPr>
                <a:t>A</a:t>
              </a:r>
            </a:p>
          </p:txBody>
        </p:sp>
        <p:sp>
          <p:nvSpPr>
            <p:cNvPr id="193" name="Text Box 51">
              <a:extLst>
                <a:ext uri="{FF2B5EF4-FFF2-40B4-BE49-F238E27FC236}">
                  <a16:creationId xmlns:a16="http://schemas.microsoft.com/office/drawing/2014/main" id="{D9DF1D7D-9670-A247-8047-BB6719D2649E}"/>
                </a:ext>
              </a:extLst>
            </p:cNvPr>
            <p:cNvSpPr txBox="1">
              <a:spLocks noChangeArrowheads="1"/>
            </p:cNvSpPr>
            <p:nvPr/>
          </p:nvSpPr>
          <p:spPr bwMode="auto">
            <a:xfrm>
              <a:off x="3133" y="3387"/>
              <a:ext cx="263" cy="3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800" b="0" dirty="0">
                  <a:solidFill>
                    <a:srgbClr val="000000"/>
                  </a:solidFill>
                  <a:latin typeface="+mn-lt"/>
                  <a:cs typeface="Arial" charset="0"/>
                </a:rPr>
                <a:t>1</a:t>
              </a:r>
            </a:p>
          </p:txBody>
        </p:sp>
        <p:sp>
          <p:nvSpPr>
            <p:cNvPr id="194" name="Text Box 52">
              <a:extLst>
                <a:ext uri="{FF2B5EF4-FFF2-40B4-BE49-F238E27FC236}">
                  <a16:creationId xmlns:a16="http://schemas.microsoft.com/office/drawing/2014/main" id="{2260A1CA-8A5E-9C4E-8BAE-4138F78D8125}"/>
                </a:ext>
              </a:extLst>
            </p:cNvPr>
            <p:cNvSpPr txBox="1">
              <a:spLocks noChangeArrowheads="1"/>
            </p:cNvSpPr>
            <p:nvPr/>
          </p:nvSpPr>
          <p:spPr bwMode="auto">
            <a:xfrm>
              <a:off x="3655" y="3383"/>
              <a:ext cx="352" cy="3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800" b="0" dirty="0">
                  <a:solidFill>
                    <a:srgbClr val="000000"/>
                  </a:solidFill>
                  <a:latin typeface="+mn-lt"/>
                  <a:cs typeface="Arial" charset="0"/>
                </a:rPr>
                <a:t>60</a:t>
              </a:r>
            </a:p>
          </p:txBody>
        </p:sp>
      </p:grpSp>
      <p:grpSp>
        <p:nvGrpSpPr>
          <p:cNvPr id="195" name="Group 59">
            <a:extLst>
              <a:ext uri="{FF2B5EF4-FFF2-40B4-BE49-F238E27FC236}">
                <a16:creationId xmlns:a16="http://schemas.microsoft.com/office/drawing/2014/main" id="{903E115E-BC14-4748-858A-D5FFC60F6755}"/>
              </a:ext>
            </a:extLst>
          </p:cNvPr>
          <p:cNvGrpSpPr>
            <a:grpSpLocks/>
          </p:cNvGrpSpPr>
          <p:nvPr/>
        </p:nvGrpSpPr>
        <p:grpSpPr bwMode="auto">
          <a:xfrm>
            <a:off x="6148173" y="3299306"/>
            <a:ext cx="1071563" cy="300037"/>
            <a:chOff x="1750" y="3514"/>
            <a:chExt cx="900" cy="252"/>
          </a:xfrm>
        </p:grpSpPr>
        <p:sp>
          <p:nvSpPr>
            <p:cNvPr id="196" name="Rectangle 60">
              <a:extLst>
                <a:ext uri="{FF2B5EF4-FFF2-40B4-BE49-F238E27FC236}">
                  <a16:creationId xmlns:a16="http://schemas.microsoft.com/office/drawing/2014/main" id="{644AB50C-EFB0-AF45-B9A3-6D66B4075A36}"/>
                </a:ext>
              </a:extLst>
            </p:cNvPr>
            <p:cNvSpPr>
              <a:spLocks noChangeArrowheads="1"/>
            </p:cNvSpPr>
            <p:nvPr/>
          </p:nvSpPr>
          <p:spPr bwMode="auto">
            <a:xfrm>
              <a:off x="1771" y="3542"/>
              <a:ext cx="879" cy="166"/>
            </a:xfrm>
            <a:prstGeom prst="rect">
              <a:avLst/>
            </a:prstGeom>
            <a:solidFill>
              <a:srgbClr val="3333CC"/>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b="0" kern="0" dirty="0">
                <a:solidFill>
                  <a:srgbClr val="000000"/>
                </a:solidFill>
                <a:latin typeface="Arial" charset="0"/>
                <a:ea typeface="ＭＳ Ｐゴシック" charset="0"/>
                <a:cs typeface="Arial" charset="0"/>
              </a:endParaRPr>
            </a:p>
          </p:txBody>
        </p:sp>
        <p:sp>
          <p:nvSpPr>
            <p:cNvPr id="197" name="Text Box 61">
              <a:extLst>
                <a:ext uri="{FF2B5EF4-FFF2-40B4-BE49-F238E27FC236}">
                  <a16:creationId xmlns:a16="http://schemas.microsoft.com/office/drawing/2014/main" id="{B284E544-83C3-AB4A-BC66-AA0DF1C5BB2D}"/>
                </a:ext>
              </a:extLst>
            </p:cNvPr>
            <p:cNvSpPr txBox="1">
              <a:spLocks noChangeArrowheads="1"/>
            </p:cNvSpPr>
            <p:nvPr/>
          </p:nvSpPr>
          <p:spPr bwMode="auto">
            <a:xfrm>
              <a:off x="1750" y="3514"/>
              <a:ext cx="462"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FFFFFF"/>
                  </a:solidFill>
                  <a:latin typeface="Arial" charset="0"/>
                  <a:cs typeface="Arial" charset="0"/>
                </a:rPr>
                <a:t>A A</a:t>
              </a:r>
              <a:r>
                <a:rPr lang="ja-JP" altLang="en-US" sz="1350" b="0" i="0" kern="0">
                  <a:solidFill>
                    <a:srgbClr val="FFFFFF"/>
                  </a:solidFill>
                  <a:latin typeface="Arial" charset="0"/>
                  <a:cs typeface="Arial" charset="0"/>
                </a:rPr>
                <a:t>’</a:t>
              </a:r>
              <a:endParaRPr lang="en-US" sz="1350" b="0" i="0" kern="0" dirty="0">
                <a:solidFill>
                  <a:srgbClr val="FFFFFF"/>
                </a:solidFill>
                <a:latin typeface="Arial" charset="0"/>
                <a:cs typeface="Arial" charset="0"/>
              </a:endParaRPr>
            </a:p>
          </p:txBody>
        </p:sp>
        <p:sp>
          <p:nvSpPr>
            <p:cNvPr id="198" name="Line 62">
              <a:extLst>
                <a:ext uri="{FF2B5EF4-FFF2-40B4-BE49-F238E27FC236}">
                  <a16:creationId xmlns:a16="http://schemas.microsoft.com/office/drawing/2014/main" id="{2CA577B3-39AE-804C-864D-443D5711C37B}"/>
                </a:ext>
              </a:extLst>
            </p:cNvPr>
            <p:cNvSpPr>
              <a:spLocks noChangeShapeType="1"/>
            </p:cNvSpPr>
            <p:nvPr/>
          </p:nvSpPr>
          <p:spPr bwMode="auto">
            <a:xfrm>
              <a:off x="1936" y="3535"/>
              <a:ext cx="0" cy="16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b="0" kern="0" dirty="0">
                <a:solidFill>
                  <a:srgbClr val="000000"/>
                </a:solidFill>
                <a:latin typeface="Arial" charset="0"/>
                <a:ea typeface="ＭＳ Ｐゴシック" charset="0"/>
              </a:endParaRPr>
            </a:p>
          </p:txBody>
        </p:sp>
        <p:sp>
          <p:nvSpPr>
            <p:cNvPr id="199" name="Line 63">
              <a:extLst>
                <a:ext uri="{FF2B5EF4-FFF2-40B4-BE49-F238E27FC236}">
                  <a16:creationId xmlns:a16="http://schemas.microsoft.com/office/drawing/2014/main" id="{74F06A00-0D46-7749-BC9F-11E00CDBB695}"/>
                </a:ext>
              </a:extLst>
            </p:cNvPr>
            <p:cNvSpPr>
              <a:spLocks noChangeShapeType="1"/>
            </p:cNvSpPr>
            <p:nvPr/>
          </p:nvSpPr>
          <p:spPr bwMode="auto">
            <a:xfrm>
              <a:off x="2116" y="3540"/>
              <a:ext cx="0" cy="16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b="0" kern="0" dirty="0">
                <a:solidFill>
                  <a:srgbClr val="000000"/>
                </a:solidFill>
                <a:latin typeface="Arial" charset="0"/>
                <a:ea typeface="ＭＳ Ｐゴシック" charset="0"/>
              </a:endParaRPr>
            </a:p>
          </p:txBody>
        </p:sp>
      </p:grpSp>
      <p:grpSp>
        <p:nvGrpSpPr>
          <p:cNvPr id="200" name="Group 64">
            <a:extLst>
              <a:ext uri="{FF2B5EF4-FFF2-40B4-BE49-F238E27FC236}">
                <a16:creationId xmlns:a16="http://schemas.microsoft.com/office/drawing/2014/main" id="{36F25405-B90C-2C46-B956-67AF3C9F032F}"/>
              </a:ext>
            </a:extLst>
          </p:cNvPr>
          <p:cNvGrpSpPr>
            <a:grpSpLocks/>
          </p:cNvGrpSpPr>
          <p:nvPr/>
        </p:nvGrpSpPr>
        <p:grpSpPr bwMode="auto">
          <a:xfrm>
            <a:off x="6148173" y="3298103"/>
            <a:ext cx="1071563" cy="300037"/>
            <a:chOff x="1750" y="3514"/>
            <a:chExt cx="900" cy="252"/>
          </a:xfrm>
        </p:grpSpPr>
        <p:sp>
          <p:nvSpPr>
            <p:cNvPr id="201" name="Rectangle 65">
              <a:extLst>
                <a:ext uri="{FF2B5EF4-FFF2-40B4-BE49-F238E27FC236}">
                  <a16:creationId xmlns:a16="http://schemas.microsoft.com/office/drawing/2014/main" id="{37F60D01-9E8D-FE4E-BD36-4CD886673870}"/>
                </a:ext>
              </a:extLst>
            </p:cNvPr>
            <p:cNvSpPr>
              <a:spLocks noChangeArrowheads="1"/>
            </p:cNvSpPr>
            <p:nvPr/>
          </p:nvSpPr>
          <p:spPr bwMode="auto">
            <a:xfrm>
              <a:off x="1771" y="3542"/>
              <a:ext cx="879" cy="166"/>
            </a:xfrm>
            <a:prstGeom prst="rect">
              <a:avLst/>
            </a:prstGeom>
            <a:solidFill>
              <a:srgbClr val="3333CC"/>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b="0" kern="0" dirty="0">
                <a:solidFill>
                  <a:srgbClr val="000000"/>
                </a:solidFill>
                <a:latin typeface="Arial" charset="0"/>
                <a:ea typeface="ＭＳ Ｐゴシック" charset="0"/>
                <a:cs typeface="Arial" charset="0"/>
              </a:endParaRPr>
            </a:p>
          </p:txBody>
        </p:sp>
        <p:sp>
          <p:nvSpPr>
            <p:cNvPr id="202" name="Text Box 66">
              <a:extLst>
                <a:ext uri="{FF2B5EF4-FFF2-40B4-BE49-F238E27FC236}">
                  <a16:creationId xmlns:a16="http://schemas.microsoft.com/office/drawing/2014/main" id="{A6DF3585-9FEA-0140-8050-A22A987FED97}"/>
                </a:ext>
              </a:extLst>
            </p:cNvPr>
            <p:cNvSpPr txBox="1">
              <a:spLocks noChangeArrowheads="1"/>
            </p:cNvSpPr>
            <p:nvPr/>
          </p:nvSpPr>
          <p:spPr bwMode="auto">
            <a:xfrm>
              <a:off x="1750" y="3514"/>
              <a:ext cx="462"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FFFFFF"/>
                  </a:solidFill>
                  <a:latin typeface="Arial" charset="0"/>
                  <a:cs typeface="Arial" charset="0"/>
                </a:rPr>
                <a:t>A A</a:t>
              </a:r>
              <a:r>
                <a:rPr lang="ja-JP" altLang="en-US" sz="1350" b="0" i="0" kern="0">
                  <a:solidFill>
                    <a:srgbClr val="FFFFFF"/>
                  </a:solidFill>
                  <a:latin typeface="Arial" charset="0"/>
                  <a:cs typeface="Arial" charset="0"/>
                </a:rPr>
                <a:t>’</a:t>
              </a:r>
              <a:endParaRPr lang="en-US" sz="1350" b="0" i="0" kern="0" dirty="0">
                <a:solidFill>
                  <a:srgbClr val="FFFFFF"/>
                </a:solidFill>
                <a:latin typeface="Arial" charset="0"/>
                <a:cs typeface="Arial" charset="0"/>
              </a:endParaRPr>
            </a:p>
          </p:txBody>
        </p:sp>
        <p:sp>
          <p:nvSpPr>
            <p:cNvPr id="203" name="Line 67">
              <a:extLst>
                <a:ext uri="{FF2B5EF4-FFF2-40B4-BE49-F238E27FC236}">
                  <a16:creationId xmlns:a16="http://schemas.microsoft.com/office/drawing/2014/main" id="{C515ADCC-D409-2C42-BCFA-38F14064C442}"/>
                </a:ext>
              </a:extLst>
            </p:cNvPr>
            <p:cNvSpPr>
              <a:spLocks noChangeShapeType="1"/>
            </p:cNvSpPr>
            <p:nvPr/>
          </p:nvSpPr>
          <p:spPr bwMode="auto">
            <a:xfrm>
              <a:off x="1936" y="3535"/>
              <a:ext cx="0" cy="16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b="0" kern="0" dirty="0">
                <a:solidFill>
                  <a:srgbClr val="000000"/>
                </a:solidFill>
                <a:latin typeface="Arial" charset="0"/>
                <a:ea typeface="ＭＳ Ｐゴシック" charset="0"/>
              </a:endParaRPr>
            </a:p>
          </p:txBody>
        </p:sp>
        <p:sp>
          <p:nvSpPr>
            <p:cNvPr id="204" name="Line 68">
              <a:extLst>
                <a:ext uri="{FF2B5EF4-FFF2-40B4-BE49-F238E27FC236}">
                  <a16:creationId xmlns:a16="http://schemas.microsoft.com/office/drawing/2014/main" id="{51ACED30-867C-7C4E-B7D2-EFBC84B12F04}"/>
                </a:ext>
              </a:extLst>
            </p:cNvPr>
            <p:cNvSpPr>
              <a:spLocks noChangeShapeType="1"/>
            </p:cNvSpPr>
            <p:nvPr/>
          </p:nvSpPr>
          <p:spPr bwMode="auto">
            <a:xfrm>
              <a:off x="2116" y="3540"/>
              <a:ext cx="0" cy="16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b="0" kern="0" dirty="0">
                <a:solidFill>
                  <a:srgbClr val="000000"/>
                </a:solidFill>
                <a:latin typeface="Arial" charset="0"/>
                <a:ea typeface="ＭＳ Ｐゴシック" charset="0"/>
              </a:endParaRPr>
            </a:p>
          </p:txBody>
        </p:sp>
      </p:grpSp>
      <p:grpSp>
        <p:nvGrpSpPr>
          <p:cNvPr id="205" name="Group 69">
            <a:extLst>
              <a:ext uri="{FF2B5EF4-FFF2-40B4-BE49-F238E27FC236}">
                <a16:creationId xmlns:a16="http://schemas.microsoft.com/office/drawing/2014/main" id="{B4E87009-38ED-E940-9BFA-C6965D3C976F}"/>
              </a:ext>
            </a:extLst>
          </p:cNvPr>
          <p:cNvGrpSpPr>
            <a:grpSpLocks/>
          </p:cNvGrpSpPr>
          <p:nvPr/>
        </p:nvGrpSpPr>
        <p:grpSpPr bwMode="auto">
          <a:xfrm>
            <a:off x="6148173" y="3300484"/>
            <a:ext cx="1071563" cy="300037"/>
            <a:chOff x="1750" y="3514"/>
            <a:chExt cx="900" cy="252"/>
          </a:xfrm>
        </p:grpSpPr>
        <p:sp>
          <p:nvSpPr>
            <p:cNvPr id="206" name="Rectangle 70">
              <a:extLst>
                <a:ext uri="{FF2B5EF4-FFF2-40B4-BE49-F238E27FC236}">
                  <a16:creationId xmlns:a16="http://schemas.microsoft.com/office/drawing/2014/main" id="{6248BF62-3EA1-6A49-93A8-FC813DA01DEA}"/>
                </a:ext>
              </a:extLst>
            </p:cNvPr>
            <p:cNvSpPr>
              <a:spLocks noChangeArrowheads="1"/>
            </p:cNvSpPr>
            <p:nvPr/>
          </p:nvSpPr>
          <p:spPr bwMode="auto">
            <a:xfrm>
              <a:off x="1771" y="3542"/>
              <a:ext cx="879" cy="166"/>
            </a:xfrm>
            <a:prstGeom prst="rect">
              <a:avLst/>
            </a:prstGeom>
            <a:solidFill>
              <a:srgbClr val="3333CC"/>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b="0" kern="0" dirty="0">
                <a:solidFill>
                  <a:srgbClr val="000000"/>
                </a:solidFill>
                <a:latin typeface="Arial" charset="0"/>
                <a:ea typeface="ＭＳ Ｐゴシック" charset="0"/>
                <a:cs typeface="Arial" charset="0"/>
              </a:endParaRPr>
            </a:p>
          </p:txBody>
        </p:sp>
        <p:sp>
          <p:nvSpPr>
            <p:cNvPr id="207" name="Text Box 71">
              <a:extLst>
                <a:ext uri="{FF2B5EF4-FFF2-40B4-BE49-F238E27FC236}">
                  <a16:creationId xmlns:a16="http://schemas.microsoft.com/office/drawing/2014/main" id="{00AA1FEE-7000-E747-9173-C6842FE0648D}"/>
                </a:ext>
              </a:extLst>
            </p:cNvPr>
            <p:cNvSpPr txBox="1">
              <a:spLocks noChangeArrowheads="1"/>
            </p:cNvSpPr>
            <p:nvPr/>
          </p:nvSpPr>
          <p:spPr bwMode="auto">
            <a:xfrm>
              <a:off x="1750" y="3514"/>
              <a:ext cx="462"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FFFFFF"/>
                  </a:solidFill>
                  <a:latin typeface="Arial" charset="0"/>
                  <a:cs typeface="Arial" charset="0"/>
                </a:rPr>
                <a:t>A A</a:t>
              </a:r>
              <a:r>
                <a:rPr lang="ja-JP" altLang="en-US" sz="1350" b="0" i="0" kern="0">
                  <a:solidFill>
                    <a:srgbClr val="FFFFFF"/>
                  </a:solidFill>
                  <a:latin typeface="Arial" charset="0"/>
                  <a:cs typeface="Arial" charset="0"/>
                </a:rPr>
                <a:t>’</a:t>
              </a:r>
              <a:endParaRPr lang="en-US" sz="1350" b="0" i="0" kern="0" dirty="0">
                <a:solidFill>
                  <a:srgbClr val="FFFFFF"/>
                </a:solidFill>
                <a:latin typeface="Arial" charset="0"/>
                <a:cs typeface="Arial" charset="0"/>
              </a:endParaRPr>
            </a:p>
          </p:txBody>
        </p:sp>
        <p:sp>
          <p:nvSpPr>
            <p:cNvPr id="208" name="Line 72">
              <a:extLst>
                <a:ext uri="{FF2B5EF4-FFF2-40B4-BE49-F238E27FC236}">
                  <a16:creationId xmlns:a16="http://schemas.microsoft.com/office/drawing/2014/main" id="{5FDDCB7C-81BC-B34E-AFC3-3CDA9605B9B5}"/>
                </a:ext>
              </a:extLst>
            </p:cNvPr>
            <p:cNvSpPr>
              <a:spLocks noChangeShapeType="1"/>
            </p:cNvSpPr>
            <p:nvPr/>
          </p:nvSpPr>
          <p:spPr bwMode="auto">
            <a:xfrm>
              <a:off x="1936" y="3535"/>
              <a:ext cx="0" cy="16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b="0" kern="0" dirty="0">
                <a:solidFill>
                  <a:srgbClr val="000000"/>
                </a:solidFill>
                <a:latin typeface="Arial" charset="0"/>
                <a:ea typeface="ＭＳ Ｐゴシック" charset="0"/>
              </a:endParaRPr>
            </a:p>
          </p:txBody>
        </p:sp>
        <p:sp>
          <p:nvSpPr>
            <p:cNvPr id="209" name="Line 73">
              <a:extLst>
                <a:ext uri="{FF2B5EF4-FFF2-40B4-BE49-F238E27FC236}">
                  <a16:creationId xmlns:a16="http://schemas.microsoft.com/office/drawing/2014/main" id="{EF8FD2D7-2282-C840-8B09-C82ADFC54F7D}"/>
                </a:ext>
              </a:extLst>
            </p:cNvPr>
            <p:cNvSpPr>
              <a:spLocks noChangeShapeType="1"/>
            </p:cNvSpPr>
            <p:nvPr/>
          </p:nvSpPr>
          <p:spPr bwMode="auto">
            <a:xfrm>
              <a:off x="2116" y="3540"/>
              <a:ext cx="0" cy="16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b="0" kern="0" dirty="0">
                <a:solidFill>
                  <a:srgbClr val="000000"/>
                </a:solidFill>
                <a:latin typeface="Arial" charset="0"/>
                <a:ea typeface="ＭＳ Ｐゴシック" charset="0"/>
              </a:endParaRPr>
            </a:p>
          </p:txBody>
        </p:sp>
      </p:grpSp>
      <p:grpSp>
        <p:nvGrpSpPr>
          <p:cNvPr id="210" name="Group 74">
            <a:extLst>
              <a:ext uri="{FF2B5EF4-FFF2-40B4-BE49-F238E27FC236}">
                <a16:creationId xmlns:a16="http://schemas.microsoft.com/office/drawing/2014/main" id="{7FD60212-2FF9-404A-9485-023D84866317}"/>
              </a:ext>
            </a:extLst>
          </p:cNvPr>
          <p:cNvGrpSpPr>
            <a:grpSpLocks/>
          </p:cNvGrpSpPr>
          <p:nvPr/>
        </p:nvGrpSpPr>
        <p:grpSpPr bwMode="auto">
          <a:xfrm>
            <a:off x="6148173" y="3300484"/>
            <a:ext cx="1071563" cy="300037"/>
            <a:chOff x="1750" y="3514"/>
            <a:chExt cx="900" cy="252"/>
          </a:xfrm>
        </p:grpSpPr>
        <p:sp>
          <p:nvSpPr>
            <p:cNvPr id="211" name="Rectangle 75">
              <a:extLst>
                <a:ext uri="{FF2B5EF4-FFF2-40B4-BE49-F238E27FC236}">
                  <a16:creationId xmlns:a16="http://schemas.microsoft.com/office/drawing/2014/main" id="{7D54E101-A7C1-BF47-A4DF-2F2002E4DB9B}"/>
                </a:ext>
              </a:extLst>
            </p:cNvPr>
            <p:cNvSpPr>
              <a:spLocks noChangeArrowheads="1"/>
            </p:cNvSpPr>
            <p:nvPr/>
          </p:nvSpPr>
          <p:spPr bwMode="auto">
            <a:xfrm>
              <a:off x="1771" y="3542"/>
              <a:ext cx="879" cy="166"/>
            </a:xfrm>
            <a:prstGeom prst="rect">
              <a:avLst/>
            </a:prstGeom>
            <a:solidFill>
              <a:srgbClr val="3333CC"/>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b="0" kern="0" dirty="0">
                <a:solidFill>
                  <a:srgbClr val="000000"/>
                </a:solidFill>
                <a:latin typeface="Arial" charset="0"/>
                <a:ea typeface="ＭＳ Ｐゴシック" charset="0"/>
                <a:cs typeface="Arial" charset="0"/>
              </a:endParaRPr>
            </a:p>
          </p:txBody>
        </p:sp>
        <p:sp>
          <p:nvSpPr>
            <p:cNvPr id="212" name="Text Box 76">
              <a:extLst>
                <a:ext uri="{FF2B5EF4-FFF2-40B4-BE49-F238E27FC236}">
                  <a16:creationId xmlns:a16="http://schemas.microsoft.com/office/drawing/2014/main" id="{E561303C-0E60-284F-98F1-C49081A2F3CB}"/>
                </a:ext>
              </a:extLst>
            </p:cNvPr>
            <p:cNvSpPr txBox="1">
              <a:spLocks noChangeArrowheads="1"/>
            </p:cNvSpPr>
            <p:nvPr/>
          </p:nvSpPr>
          <p:spPr bwMode="auto">
            <a:xfrm>
              <a:off x="1750" y="3514"/>
              <a:ext cx="462"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FFFFFF"/>
                  </a:solidFill>
                  <a:latin typeface="Arial" charset="0"/>
                  <a:cs typeface="Arial" charset="0"/>
                </a:rPr>
                <a:t>A A</a:t>
              </a:r>
              <a:r>
                <a:rPr lang="ja-JP" altLang="en-US" sz="1350" b="0" i="0" kern="0">
                  <a:solidFill>
                    <a:srgbClr val="FFFFFF"/>
                  </a:solidFill>
                  <a:latin typeface="Arial" charset="0"/>
                  <a:cs typeface="Arial" charset="0"/>
                </a:rPr>
                <a:t>’</a:t>
              </a:r>
              <a:endParaRPr lang="en-US" sz="1350" b="0" i="0" kern="0" dirty="0">
                <a:solidFill>
                  <a:srgbClr val="FFFFFF"/>
                </a:solidFill>
                <a:latin typeface="Arial" charset="0"/>
                <a:cs typeface="Arial" charset="0"/>
              </a:endParaRPr>
            </a:p>
          </p:txBody>
        </p:sp>
        <p:sp>
          <p:nvSpPr>
            <p:cNvPr id="213" name="Line 77">
              <a:extLst>
                <a:ext uri="{FF2B5EF4-FFF2-40B4-BE49-F238E27FC236}">
                  <a16:creationId xmlns:a16="http://schemas.microsoft.com/office/drawing/2014/main" id="{90071223-4F6D-B645-B6BA-5C215A4D1AA7}"/>
                </a:ext>
              </a:extLst>
            </p:cNvPr>
            <p:cNvSpPr>
              <a:spLocks noChangeShapeType="1"/>
            </p:cNvSpPr>
            <p:nvPr/>
          </p:nvSpPr>
          <p:spPr bwMode="auto">
            <a:xfrm>
              <a:off x="1936" y="3535"/>
              <a:ext cx="0" cy="16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b="0" kern="0" dirty="0">
                <a:solidFill>
                  <a:srgbClr val="000000"/>
                </a:solidFill>
                <a:latin typeface="Arial" charset="0"/>
                <a:ea typeface="ＭＳ Ｐゴシック" charset="0"/>
              </a:endParaRPr>
            </a:p>
          </p:txBody>
        </p:sp>
        <p:sp>
          <p:nvSpPr>
            <p:cNvPr id="214" name="Line 78">
              <a:extLst>
                <a:ext uri="{FF2B5EF4-FFF2-40B4-BE49-F238E27FC236}">
                  <a16:creationId xmlns:a16="http://schemas.microsoft.com/office/drawing/2014/main" id="{58840410-3DD1-334E-8F95-AA19BCF68EA8}"/>
                </a:ext>
              </a:extLst>
            </p:cNvPr>
            <p:cNvSpPr>
              <a:spLocks noChangeShapeType="1"/>
            </p:cNvSpPr>
            <p:nvPr/>
          </p:nvSpPr>
          <p:spPr bwMode="auto">
            <a:xfrm>
              <a:off x="2116" y="3540"/>
              <a:ext cx="0" cy="16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b="0" kern="0" dirty="0">
                <a:solidFill>
                  <a:srgbClr val="000000"/>
                </a:solidFill>
                <a:latin typeface="Arial" charset="0"/>
                <a:ea typeface="ＭＳ Ｐゴシック" charset="0"/>
              </a:endParaRPr>
            </a:p>
          </p:txBody>
        </p:sp>
      </p:grpSp>
      <p:grpSp>
        <p:nvGrpSpPr>
          <p:cNvPr id="215" name="Group 79">
            <a:extLst>
              <a:ext uri="{FF2B5EF4-FFF2-40B4-BE49-F238E27FC236}">
                <a16:creationId xmlns:a16="http://schemas.microsoft.com/office/drawing/2014/main" id="{B58C14CA-6C0A-E64E-95A3-6BDCBDD04063}"/>
              </a:ext>
            </a:extLst>
          </p:cNvPr>
          <p:cNvGrpSpPr>
            <a:grpSpLocks/>
          </p:cNvGrpSpPr>
          <p:nvPr/>
        </p:nvGrpSpPr>
        <p:grpSpPr bwMode="auto">
          <a:xfrm>
            <a:off x="6145792" y="3298103"/>
            <a:ext cx="1071563" cy="300037"/>
            <a:chOff x="1750" y="3514"/>
            <a:chExt cx="900" cy="252"/>
          </a:xfrm>
        </p:grpSpPr>
        <p:sp>
          <p:nvSpPr>
            <p:cNvPr id="216" name="Rectangle 80">
              <a:extLst>
                <a:ext uri="{FF2B5EF4-FFF2-40B4-BE49-F238E27FC236}">
                  <a16:creationId xmlns:a16="http://schemas.microsoft.com/office/drawing/2014/main" id="{53031030-6075-9644-9CD4-E1BE9D15DC1F}"/>
                </a:ext>
              </a:extLst>
            </p:cNvPr>
            <p:cNvSpPr>
              <a:spLocks noChangeArrowheads="1"/>
            </p:cNvSpPr>
            <p:nvPr/>
          </p:nvSpPr>
          <p:spPr bwMode="auto">
            <a:xfrm>
              <a:off x="1771" y="3542"/>
              <a:ext cx="879" cy="166"/>
            </a:xfrm>
            <a:prstGeom prst="rect">
              <a:avLst/>
            </a:prstGeom>
            <a:solidFill>
              <a:srgbClr val="3333CC"/>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b="0" kern="0" dirty="0">
                <a:solidFill>
                  <a:srgbClr val="000000"/>
                </a:solidFill>
                <a:latin typeface="Arial" charset="0"/>
                <a:ea typeface="ＭＳ Ｐゴシック" charset="0"/>
                <a:cs typeface="Arial" charset="0"/>
              </a:endParaRPr>
            </a:p>
          </p:txBody>
        </p:sp>
        <p:sp>
          <p:nvSpPr>
            <p:cNvPr id="217" name="Text Box 81">
              <a:extLst>
                <a:ext uri="{FF2B5EF4-FFF2-40B4-BE49-F238E27FC236}">
                  <a16:creationId xmlns:a16="http://schemas.microsoft.com/office/drawing/2014/main" id="{0EA82F91-189F-4D41-AFA6-0FA95AACC596}"/>
                </a:ext>
              </a:extLst>
            </p:cNvPr>
            <p:cNvSpPr txBox="1">
              <a:spLocks noChangeArrowheads="1"/>
            </p:cNvSpPr>
            <p:nvPr/>
          </p:nvSpPr>
          <p:spPr bwMode="auto">
            <a:xfrm>
              <a:off x="1750" y="3514"/>
              <a:ext cx="462"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FFFFFF"/>
                  </a:solidFill>
                  <a:latin typeface="Arial" charset="0"/>
                  <a:cs typeface="Arial" charset="0"/>
                </a:rPr>
                <a:t>A A</a:t>
              </a:r>
              <a:r>
                <a:rPr lang="ja-JP" altLang="en-US" sz="1350" b="0" i="0" kern="0">
                  <a:solidFill>
                    <a:srgbClr val="FFFFFF"/>
                  </a:solidFill>
                  <a:latin typeface="Arial" charset="0"/>
                  <a:cs typeface="Arial" charset="0"/>
                </a:rPr>
                <a:t>’</a:t>
              </a:r>
              <a:endParaRPr lang="en-US" sz="1350" b="0" i="0" kern="0" dirty="0">
                <a:solidFill>
                  <a:srgbClr val="FFFFFF"/>
                </a:solidFill>
                <a:latin typeface="Arial" charset="0"/>
                <a:cs typeface="Arial" charset="0"/>
              </a:endParaRPr>
            </a:p>
          </p:txBody>
        </p:sp>
        <p:sp>
          <p:nvSpPr>
            <p:cNvPr id="218" name="Line 82">
              <a:extLst>
                <a:ext uri="{FF2B5EF4-FFF2-40B4-BE49-F238E27FC236}">
                  <a16:creationId xmlns:a16="http://schemas.microsoft.com/office/drawing/2014/main" id="{8D0DFD4D-816F-A24A-A991-659C66E55D07}"/>
                </a:ext>
              </a:extLst>
            </p:cNvPr>
            <p:cNvSpPr>
              <a:spLocks noChangeShapeType="1"/>
            </p:cNvSpPr>
            <p:nvPr/>
          </p:nvSpPr>
          <p:spPr bwMode="auto">
            <a:xfrm>
              <a:off x="1936" y="3535"/>
              <a:ext cx="0" cy="16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b="0" kern="0" dirty="0">
                <a:solidFill>
                  <a:srgbClr val="000000"/>
                </a:solidFill>
                <a:latin typeface="Arial" charset="0"/>
                <a:ea typeface="ＭＳ Ｐゴシック" charset="0"/>
              </a:endParaRPr>
            </a:p>
          </p:txBody>
        </p:sp>
        <p:sp>
          <p:nvSpPr>
            <p:cNvPr id="219" name="Line 83">
              <a:extLst>
                <a:ext uri="{FF2B5EF4-FFF2-40B4-BE49-F238E27FC236}">
                  <a16:creationId xmlns:a16="http://schemas.microsoft.com/office/drawing/2014/main" id="{D760E2ED-6F20-9D4E-AE11-C1B99B28227C}"/>
                </a:ext>
              </a:extLst>
            </p:cNvPr>
            <p:cNvSpPr>
              <a:spLocks noChangeShapeType="1"/>
            </p:cNvSpPr>
            <p:nvPr/>
          </p:nvSpPr>
          <p:spPr bwMode="auto">
            <a:xfrm>
              <a:off x="2116" y="3540"/>
              <a:ext cx="0" cy="16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b="0" kern="0" dirty="0">
                <a:solidFill>
                  <a:srgbClr val="000000"/>
                </a:solidFill>
                <a:latin typeface="Arial" charset="0"/>
                <a:ea typeface="ＭＳ Ｐゴシック" charset="0"/>
              </a:endParaRPr>
            </a:p>
          </p:txBody>
        </p:sp>
      </p:grpSp>
      <p:grpSp>
        <p:nvGrpSpPr>
          <p:cNvPr id="221" name="Group 92">
            <a:extLst>
              <a:ext uri="{FF2B5EF4-FFF2-40B4-BE49-F238E27FC236}">
                <a16:creationId xmlns:a16="http://schemas.microsoft.com/office/drawing/2014/main" id="{3370A2C8-4CE7-C741-8929-9217859A0561}"/>
              </a:ext>
            </a:extLst>
          </p:cNvPr>
          <p:cNvGrpSpPr>
            <a:grpSpLocks/>
          </p:cNvGrpSpPr>
          <p:nvPr/>
        </p:nvGrpSpPr>
        <p:grpSpPr bwMode="auto">
          <a:xfrm>
            <a:off x="6397013" y="4124399"/>
            <a:ext cx="1071563" cy="300037"/>
            <a:chOff x="730" y="2472"/>
            <a:chExt cx="900" cy="252"/>
          </a:xfrm>
        </p:grpSpPr>
        <p:sp>
          <p:nvSpPr>
            <p:cNvPr id="222" name="Rectangle 88">
              <a:extLst>
                <a:ext uri="{FF2B5EF4-FFF2-40B4-BE49-F238E27FC236}">
                  <a16:creationId xmlns:a16="http://schemas.microsoft.com/office/drawing/2014/main" id="{E50BA891-DC66-6748-9209-EA9D4F2B0996}"/>
                </a:ext>
              </a:extLst>
            </p:cNvPr>
            <p:cNvSpPr>
              <a:spLocks noChangeArrowheads="1"/>
            </p:cNvSpPr>
            <p:nvPr/>
          </p:nvSpPr>
          <p:spPr bwMode="auto">
            <a:xfrm>
              <a:off x="751" y="2500"/>
              <a:ext cx="879" cy="166"/>
            </a:xfrm>
            <a:prstGeom prst="rect">
              <a:avLst/>
            </a:prstGeom>
            <a:solidFill>
              <a:srgbClr val="3333CC"/>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b="0" kern="0" dirty="0">
                <a:solidFill>
                  <a:srgbClr val="000000"/>
                </a:solidFill>
                <a:latin typeface="Arial" charset="0"/>
                <a:ea typeface="ＭＳ Ｐゴシック" charset="0"/>
                <a:cs typeface="Arial" charset="0"/>
              </a:endParaRPr>
            </a:p>
          </p:txBody>
        </p:sp>
        <p:sp>
          <p:nvSpPr>
            <p:cNvPr id="223" name="Text Box 89">
              <a:extLst>
                <a:ext uri="{FF2B5EF4-FFF2-40B4-BE49-F238E27FC236}">
                  <a16:creationId xmlns:a16="http://schemas.microsoft.com/office/drawing/2014/main" id="{17C11772-AB70-0344-B94C-1B06764AC93F}"/>
                </a:ext>
              </a:extLst>
            </p:cNvPr>
            <p:cNvSpPr txBox="1">
              <a:spLocks noChangeArrowheads="1"/>
            </p:cNvSpPr>
            <p:nvPr/>
          </p:nvSpPr>
          <p:spPr bwMode="auto">
            <a:xfrm>
              <a:off x="730" y="2472"/>
              <a:ext cx="462"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FFFFFF"/>
                  </a:solidFill>
                  <a:latin typeface="Arial" charset="0"/>
                  <a:cs typeface="Arial" charset="0"/>
                </a:rPr>
                <a:t>A</a:t>
              </a:r>
              <a:r>
                <a:rPr lang="ja-JP" altLang="en-US" sz="1350" b="0" i="0" kern="0">
                  <a:solidFill>
                    <a:srgbClr val="FFFFFF"/>
                  </a:solidFill>
                  <a:latin typeface="Arial" charset="0"/>
                  <a:cs typeface="Arial" charset="0"/>
                </a:rPr>
                <a:t>’</a:t>
              </a:r>
              <a:r>
                <a:rPr lang="en-US" sz="1350" b="0" i="0" kern="0" dirty="0">
                  <a:solidFill>
                    <a:srgbClr val="FFFFFF"/>
                  </a:solidFill>
                  <a:latin typeface="Arial" charset="0"/>
                  <a:cs typeface="Arial" charset="0"/>
                </a:rPr>
                <a:t> A</a:t>
              </a:r>
            </a:p>
          </p:txBody>
        </p:sp>
        <p:sp>
          <p:nvSpPr>
            <p:cNvPr id="224" name="Line 90">
              <a:extLst>
                <a:ext uri="{FF2B5EF4-FFF2-40B4-BE49-F238E27FC236}">
                  <a16:creationId xmlns:a16="http://schemas.microsoft.com/office/drawing/2014/main" id="{92A1D7A9-6B7D-6245-8648-0585E752CF77}"/>
                </a:ext>
              </a:extLst>
            </p:cNvPr>
            <p:cNvSpPr>
              <a:spLocks noChangeShapeType="1"/>
            </p:cNvSpPr>
            <p:nvPr/>
          </p:nvSpPr>
          <p:spPr bwMode="auto">
            <a:xfrm>
              <a:off x="937" y="2499"/>
              <a:ext cx="0" cy="16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b="0" kern="0" dirty="0">
                <a:solidFill>
                  <a:srgbClr val="000000"/>
                </a:solidFill>
                <a:latin typeface="Arial" charset="0"/>
                <a:ea typeface="ＭＳ Ｐゴシック" charset="0"/>
              </a:endParaRPr>
            </a:p>
          </p:txBody>
        </p:sp>
        <p:sp>
          <p:nvSpPr>
            <p:cNvPr id="225" name="Line 91">
              <a:extLst>
                <a:ext uri="{FF2B5EF4-FFF2-40B4-BE49-F238E27FC236}">
                  <a16:creationId xmlns:a16="http://schemas.microsoft.com/office/drawing/2014/main" id="{F9EF27B4-FE96-D148-89C0-7A525840FD57}"/>
                </a:ext>
              </a:extLst>
            </p:cNvPr>
            <p:cNvSpPr>
              <a:spLocks noChangeShapeType="1"/>
            </p:cNvSpPr>
            <p:nvPr/>
          </p:nvSpPr>
          <p:spPr bwMode="auto">
            <a:xfrm>
              <a:off x="1096" y="2498"/>
              <a:ext cx="0" cy="16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b="0" kern="0" dirty="0">
                <a:solidFill>
                  <a:srgbClr val="000000"/>
                </a:solidFill>
                <a:latin typeface="Arial" charset="0"/>
                <a:ea typeface="ＭＳ Ｐゴシック" charset="0"/>
              </a:endParaRPr>
            </a:p>
          </p:txBody>
        </p:sp>
      </p:grpSp>
      <p:grpSp>
        <p:nvGrpSpPr>
          <p:cNvPr id="226" name="Group 94">
            <a:extLst>
              <a:ext uri="{FF2B5EF4-FFF2-40B4-BE49-F238E27FC236}">
                <a16:creationId xmlns:a16="http://schemas.microsoft.com/office/drawing/2014/main" id="{EC5CFC4C-B38C-5948-9557-ADD689122F82}"/>
              </a:ext>
            </a:extLst>
          </p:cNvPr>
          <p:cNvGrpSpPr>
            <a:grpSpLocks/>
          </p:cNvGrpSpPr>
          <p:nvPr/>
        </p:nvGrpSpPr>
        <p:grpSpPr bwMode="auto">
          <a:xfrm>
            <a:off x="5321878" y="5234105"/>
            <a:ext cx="1941910" cy="375047"/>
            <a:chOff x="2376" y="3383"/>
            <a:chExt cx="1631" cy="315"/>
          </a:xfrm>
        </p:grpSpPr>
        <p:sp>
          <p:nvSpPr>
            <p:cNvPr id="227" name="Text Box 95">
              <a:extLst>
                <a:ext uri="{FF2B5EF4-FFF2-40B4-BE49-F238E27FC236}">
                  <a16:creationId xmlns:a16="http://schemas.microsoft.com/office/drawing/2014/main" id="{9D1F6511-0EBF-3C44-9268-558C639B4F9D}"/>
                </a:ext>
              </a:extLst>
            </p:cNvPr>
            <p:cNvSpPr txBox="1">
              <a:spLocks noChangeArrowheads="1"/>
            </p:cNvSpPr>
            <p:nvPr/>
          </p:nvSpPr>
          <p:spPr bwMode="auto">
            <a:xfrm>
              <a:off x="2376" y="3388"/>
              <a:ext cx="371" cy="3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800" b="0" dirty="0">
                  <a:solidFill>
                    <a:srgbClr val="000000"/>
                  </a:solidFill>
                  <a:latin typeface="+mn-lt"/>
                  <a:cs typeface="Arial" charset="0"/>
                </a:rPr>
                <a:t>A</a:t>
              </a:r>
              <a:r>
                <a:rPr lang="ja-JP" altLang="en-US" sz="1800" b="0">
                  <a:solidFill>
                    <a:srgbClr val="000000"/>
                  </a:solidFill>
                  <a:latin typeface="+mn-lt"/>
                  <a:cs typeface="Arial" charset="0"/>
                </a:rPr>
                <a:t>’</a:t>
              </a:r>
              <a:endParaRPr lang="en-US" sz="1800" b="0" dirty="0">
                <a:solidFill>
                  <a:srgbClr val="000000"/>
                </a:solidFill>
                <a:latin typeface="+mn-lt"/>
                <a:cs typeface="Arial" charset="0"/>
              </a:endParaRPr>
            </a:p>
          </p:txBody>
        </p:sp>
        <p:sp>
          <p:nvSpPr>
            <p:cNvPr id="228" name="Text Box 96">
              <a:extLst>
                <a:ext uri="{FF2B5EF4-FFF2-40B4-BE49-F238E27FC236}">
                  <a16:creationId xmlns:a16="http://schemas.microsoft.com/office/drawing/2014/main" id="{44CF8BAE-BCDF-884C-B092-5D9BC5021B54}"/>
                </a:ext>
              </a:extLst>
            </p:cNvPr>
            <p:cNvSpPr txBox="1">
              <a:spLocks noChangeArrowheads="1"/>
            </p:cNvSpPr>
            <p:nvPr/>
          </p:nvSpPr>
          <p:spPr bwMode="auto">
            <a:xfrm>
              <a:off x="3133" y="3387"/>
              <a:ext cx="263" cy="3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800" b="0" dirty="0">
                  <a:solidFill>
                    <a:srgbClr val="000000"/>
                  </a:solidFill>
                  <a:latin typeface="+mn-lt"/>
                  <a:cs typeface="Arial" charset="0"/>
                </a:rPr>
                <a:t>4</a:t>
              </a:r>
            </a:p>
          </p:txBody>
        </p:sp>
        <p:sp>
          <p:nvSpPr>
            <p:cNvPr id="229" name="Text Box 97">
              <a:extLst>
                <a:ext uri="{FF2B5EF4-FFF2-40B4-BE49-F238E27FC236}">
                  <a16:creationId xmlns:a16="http://schemas.microsoft.com/office/drawing/2014/main" id="{E14D8E40-E7CD-ED4A-9731-066C073643A7}"/>
                </a:ext>
              </a:extLst>
            </p:cNvPr>
            <p:cNvSpPr txBox="1">
              <a:spLocks noChangeArrowheads="1"/>
            </p:cNvSpPr>
            <p:nvPr/>
          </p:nvSpPr>
          <p:spPr bwMode="auto">
            <a:xfrm>
              <a:off x="3655" y="3383"/>
              <a:ext cx="352" cy="3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800" b="0" dirty="0">
                  <a:solidFill>
                    <a:srgbClr val="000000"/>
                  </a:solidFill>
                  <a:latin typeface="+mn-lt"/>
                  <a:cs typeface="Arial" charset="0"/>
                </a:rPr>
                <a:t>60</a:t>
              </a:r>
            </a:p>
          </p:txBody>
        </p:sp>
      </p:grpSp>
      <p:sp>
        <p:nvSpPr>
          <p:cNvPr id="280" name="Rectangle 93">
            <a:extLst>
              <a:ext uri="{FF2B5EF4-FFF2-40B4-BE49-F238E27FC236}">
                <a16:creationId xmlns:a16="http://schemas.microsoft.com/office/drawing/2014/main" id="{03EE78BF-359C-A14B-BDC2-3A060C04D335}"/>
              </a:ext>
            </a:extLst>
          </p:cNvPr>
          <p:cNvSpPr>
            <a:spLocks noChangeArrowheads="1"/>
          </p:cNvSpPr>
          <p:nvPr/>
        </p:nvSpPr>
        <p:spPr bwMode="auto">
          <a:xfrm>
            <a:off x="663490" y="2732738"/>
            <a:ext cx="3033713" cy="7084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09550" indent="-209550">
              <a:spcBef>
                <a:spcPct val="20000"/>
              </a:spcBef>
              <a:buClr>
                <a:srgbClr val="000099"/>
              </a:buClr>
              <a:buSzPct val="100000"/>
              <a:buFont typeface="Wingdings" charset="2"/>
              <a:buChar char="§"/>
              <a:defRPr/>
            </a:pPr>
            <a:endParaRPr lang="en-US" sz="2100" dirty="0">
              <a:solidFill>
                <a:srgbClr val="FF0000"/>
              </a:solidFill>
            </a:endParaRPr>
          </a:p>
        </p:txBody>
      </p:sp>
      <p:sp>
        <p:nvSpPr>
          <p:cNvPr id="281" name="Rectangle 98">
            <a:extLst>
              <a:ext uri="{FF2B5EF4-FFF2-40B4-BE49-F238E27FC236}">
                <a16:creationId xmlns:a16="http://schemas.microsoft.com/office/drawing/2014/main" id="{4A0C0776-2D33-A54C-8754-1AB68422550E}"/>
              </a:ext>
            </a:extLst>
          </p:cNvPr>
          <p:cNvSpPr>
            <a:spLocks noChangeArrowheads="1"/>
          </p:cNvSpPr>
          <p:nvPr/>
        </p:nvSpPr>
        <p:spPr bwMode="auto">
          <a:xfrm>
            <a:off x="790377" y="3088072"/>
            <a:ext cx="3313181" cy="9395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57175" indent="-257175">
              <a:lnSpc>
                <a:spcPts val="2250"/>
              </a:lnSpc>
              <a:spcBef>
                <a:spcPct val="20000"/>
              </a:spcBef>
              <a:buClr>
                <a:srgbClr val="000099"/>
              </a:buClr>
              <a:buSzPct val="65000"/>
              <a:defRPr/>
            </a:pPr>
            <a:r>
              <a:rPr lang="en-US" sz="2100" dirty="0">
                <a:solidFill>
                  <a:srgbClr val="CC0000"/>
                </a:solidFill>
              </a:rPr>
              <a:t>                </a:t>
            </a:r>
          </a:p>
        </p:txBody>
      </p:sp>
      <p:sp>
        <p:nvSpPr>
          <p:cNvPr id="111" name="TextBox 110">
            <a:extLst>
              <a:ext uri="{FF2B5EF4-FFF2-40B4-BE49-F238E27FC236}">
                <a16:creationId xmlns:a16="http://schemas.microsoft.com/office/drawing/2014/main" id="{D2DB26D7-8C86-1E4B-A844-5E17663D9AD5}"/>
              </a:ext>
            </a:extLst>
          </p:cNvPr>
          <p:cNvSpPr txBox="1"/>
          <p:nvPr/>
        </p:nvSpPr>
        <p:spPr>
          <a:xfrm>
            <a:off x="235666" y="6483136"/>
            <a:ext cx="4878259" cy="307777"/>
          </a:xfrm>
          <a:prstGeom prst="rect">
            <a:avLst/>
          </a:prstGeom>
          <a:noFill/>
        </p:spPr>
        <p:txBody>
          <a:bodyPr wrap="none" rtlCol="0">
            <a:spAutoFit/>
          </a:bodyPr>
          <a:lstStyle/>
          <a:p>
            <a:r>
              <a:rPr lang="en-US" sz="1400" b="0" dirty="0">
                <a:solidFill>
                  <a:schemeClr val="bg1">
                    <a:lumMod val="65000"/>
                  </a:schemeClr>
                </a:solidFill>
                <a:latin typeface="Calibri" pitchFamily="34" charset="0"/>
              </a:rPr>
              <a:t>Kurose and Ross: Computer Networking – A top-down approach </a:t>
            </a:r>
          </a:p>
        </p:txBody>
      </p:sp>
    </p:spTree>
    <p:extLst>
      <p:ext uri="{BB962C8B-B14F-4D97-AF65-F5344CB8AC3E}">
        <p14:creationId xmlns:p14="http://schemas.microsoft.com/office/powerpoint/2010/main" val="371446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dissolve">
                                      <p:cBhvr>
                                        <p:cTn id="7" dur="500"/>
                                        <p:tgtEl>
                                          <p:spTgt spid="17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84"/>
                                        </p:tgtEl>
                                        <p:attrNameLst>
                                          <p:attrName>style.visibility</p:attrName>
                                        </p:attrNameLst>
                                      </p:cBhvr>
                                      <p:to>
                                        <p:strVal val="visible"/>
                                      </p:to>
                                    </p:set>
                                    <p:animEffect transition="in" filter="dissolve">
                                      <p:cBhvr>
                                        <p:cTn id="15" dur="500"/>
                                        <p:tgtEl>
                                          <p:spTgt spid="18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90"/>
                                        </p:tgtEl>
                                        <p:attrNameLst>
                                          <p:attrName>style.visibility</p:attrName>
                                        </p:attrNameLst>
                                      </p:cBhvr>
                                      <p:to>
                                        <p:strVal val="visible"/>
                                      </p:to>
                                    </p:set>
                                    <p:animEffect transition="in" filter="dissolve">
                                      <p:cBhvr>
                                        <p:cTn id="18" dur="500"/>
                                        <p:tgtEl>
                                          <p:spTgt spid="19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79"/>
                                        </p:tgtEl>
                                        <p:attrNameLst>
                                          <p:attrName>style.visibility</p:attrName>
                                        </p:attrNameLst>
                                      </p:cBhvr>
                                      <p:to>
                                        <p:strVal val="hidden"/>
                                      </p:to>
                                    </p:set>
                                  </p:childTnLst>
                                </p:cTn>
                              </p:par>
                              <p:par>
                                <p:cTn id="23" presetID="0" presetClass="path" presetSubtype="0" accel="50000" decel="50000" fill="hold" nodeType="withEffect">
                                  <p:stCondLst>
                                    <p:cond delay="0"/>
                                  </p:stCondLst>
                                  <p:childTnLst>
                                    <p:animMotion origin="layout" path="M 1.875E-6 -3.7037E-6 L -0.1069 0.11482 L -0.1069 0.24329 " pathEditMode="relative" rAng="0" ptsTypes="AAA">
                                      <p:cBhvr>
                                        <p:cTn id="24" dur="2000" fill="hold"/>
                                        <p:tgtEl>
                                          <p:spTgt spid="174"/>
                                        </p:tgtEl>
                                        <p:attrNameLst>
                                          <p:attrName>ppt_x</p:attrName>
                                          <p:attrName>ppt_y</p:attrName>
                                        </p:attrNameLst>
                                      </p:cBhvr>
                                      <p:rCtr x="-5352" y="12153"/>
                                    </p:animMotion>
                                  </p:childTnLst>
                                </p:cTn>
                              </p:par>
                            </p:childTnLst>
                          </p:cTn>
                        </p:par>
                        <p:par>
                          <p:cTn id="25" fill="hold">
                            <p:stCondLst>
                              <p:cond delay="2000"/>
                            </p:stCondLst>
                            <p:childTnLst>
                              <p:par>
                                <p:cTn id="26" presetID="9" presetClass="entr" presetSubtype="0" fill="hold" nodeType="afterEffect">
                                  <p:stCondLst>
                                    <p:cond delay="0"/>
                                  </p:stCondLst>
                                  <p:childTnLst>
                                    <p:set>
                                      <p:cBhvr>
                                        <p:cTn id="27" dur="1" fill="hold">
                                          <p:stCondLst>
                                            <p:cond delay="0"/>
                                          </p:stCondLst>
                                        </p:cTn>
                                        <p:tgtEl>
                                          <p:spTgt spid="191"/>
                                        </p:tgtEl>
                                        <p:attrNameLst>
                                          <p:attrName>style.visibility</p:attrName>
                                        </p:attrNameLst>
                                      </p:cBhvr>
                                      <p:to>
                                        <p:strVal val="visible"/>
                                      </p:to>
                                    </p:set>
                                    <p:animEffect transition="in" filter="dissolve">
                                      <p:cBhvr>
                                        <p:cTn id="28" dur="500"/>
                                        <p:tgtEl>
                                          <p:spTgt spid="191"/>
                                        </p:tgtEl>
                                      </p:cBhvr>
                                    </p:animEffect>
                                  </p:childTnLst>
                                </p:cTn>
                              </p:par>
                            </p:childTnLst>
                          </p:cTn>
                        </p:par>
                        <p:par>
                          <p:cTn id="29" fill="hold">
                            <p:stCondLst>
                              <p:cond delay="2500"/>
                            </p:stCondLst>
                            <p:childTnLst>
                              <p:par>
                                <p:cTn id="30" presetID="1" presetClass="exit" presetSubtype="0" fill="hold" nodeType="afterEffect">
                                  <p:stCondLst>
                                    <p:cond delay="0"/>
                                  </p:stCondLst>
                                  <p:childTnLst>
                                    <p:set>
                                      <p:cBhvr>
                                        <p:cTn id="31" dur="1" fill="hold">
                                          <p:stCondLst>
                                            <p:cond delay="0"/>
                                          </p:stCondLst>
                                        </p:cTn>
                                        <p:tgtEl>
                                          <p:spTgt spid="174"/>
                                        </p:tgtEl>
                                        <p:attrNameLst>
                                          <p:attrName>style.visibility</p:attrName>
                                        </p:attrNameLst>
                                      </p:cBhvr>
                                      <p:to>
                                        <p:strVal val="hidden"/>
                                      </p:to>
                                    </p:set>
                                  </p:childTnLst>
                                </p:cTn>
                              </p:par>
                              <p:par>
                                <p:cTn id="32" presetID="1" presetClass="entr" presetSubtype="0" fill="hold" nodeType="withEffect">
                                  <p:stCondLst>
                                    <p:cond delay="0"/>
                                  </p:stCondLst>
                                  <p:childTnLst>
                                    <p:set>
                                      <p:cBhvr>
                                        <p:cTn id="33" dur="1" fill="hold">
                                          <p:stCondLst>
                                            <p:cond delay="0"/>
                                          </p:stCondLst>
                                        </p:cTn>
                                        <p:tgtEl>
                                          <p:spTgt spid="195"/>
                                        </p:tgtEl>
                                        <p:attrNameLst>
                                          <p:attrName>style.visibility</p:attrName>
                                        </p:attrNameLst>
                                      </p:cBhvr>
                                      <p:to>
                                        <p:strVal val="visible"/>
                                      </p:to>
                                    </p:set>
                                  </p:childTnLst>
                                </p:cTn>
                              </p:par>
                              <p:par>
                                <p:cTn id="34" presetID="0" presetClass="path" presetSubtype="0" accel="50000" decel="50000" fill="hold" nodeType="withEffect">
                                  <p:stCondLst>
                                    <p:cond delay="0"/>
                                  </p:stCondLst>
                                  <p:childTnLst>
                                    <p:animMotion origin="layout" path="M 4.16667E-7 -3.7037E-7 L -0.12122 -0.09815 " pathEditMode="relative" rAng="0" ptsTypes="AA">
                                      <p:cBhvr>
                                        <p:cTn id="35" dur="2000" fill="hold"/>
                                        <p:tgtEl>
                                          <p:spTgt spid="195"/>
                                        </p:tgtEl>
                                        <p:attrNameLst>
                                          <p:attrName>ppt_x</p:attrName>
                                          <p:attrName>ppt_y</p:attrName>
                                        </p:attrNameLst>
                                      </p:cBhvr>
                                      <p:rCtr x="-6068" y="-4907"/>
                                    </p:animMotion>
                                  </p:childTnLst>
                                </p:cTn>
                              </p:par>
                              <p:par>
                                <p:cTn id="36" presetID="1" presetClass="entr" presetSubtype="0" fill="hold" nodeType="withEffect">
                                  <p:stCondLst>
                                    <p:cond delay="0"/>
                                  </p:stCondLst>
                                  <p:childTnLst>
                                    <p:set>
                                      <p:cBhvr>
                                        <p:cTn id="37" dur="1" fill="hold">
                                          <p:stCondLst>
                                            <p:cond delay="0"/>
                                          </p:stCondLst>
                                        </p:cTn>
                                        <p:tgtEl>
                                          <p:spTgt spid="200"/>
                                        </p:tgtEl>
                                        <p:attrNameLst>
                                          <p:attrName>style.visibility</p:attrName>
                                        </p:attrNameLst>
                                      </p:cBhvr>
                                      <p:to>
                                        <p:strVal val="visible"/>
                                      </p:to>
                                    </p:set>
                                  </p:childTnLst>
                                </p:cTn>
                              </p:par>
                              <p:par>
                                <p:cTn id="38" presetID="0" presetClass="path" presetSubtype="0" accel="50000" decel="50000" fill="hold" nodeType="withEffect">
                                  <p:stCondLst>
                                    <p:cond delay="0"/>
                                  </p:stCondLst>
                                  <p:childTnLst>
                                    <p:animMotion origin="layout" path="M 4.16667E-7 1.11111E-6 L -0.10365 0.09444 " pathEditMode="relative" rAng="0" ptsTypes="AA">
                                      <p:cBhvr>
                                        <p:cTn id="39" dur="2000" fill="hold"/>
                                        <p:tgtEl>
                                          <p:spTgt spid="200"/>
                                        </p:tgtEl>
                                        <p:attrNameLst>
                                          <p:attrName>ppt_x</p:attrName>
                                          <p:attrName>ppt_y</p:attrName>
                                        </p:attrNameLst>
                                      </p:cBhvr>
                                      <p:rCtr x="-5182" y="4722"/>
                                    </p:animMotion>
                                  </p:childTnLst>
                                </p:cTn>
                              </p:par>
                              <p:par>
                                <p:cTn id="40" presetID="1" presetClass="entr" presetSubtype="0" fill="hold" nodeType="withEffect">
                                  <p:stCondLst>
                                    <p:cond delay="0"/>
                                  </p:stCondLst>
                                  <p:childTnLst>
                                    <p:set>
                                      <p:cBhvr>
                                        <p:cTn id="41" dur="1" fill="hold">
                                          <p:stCondLst>
                                            <p:cond delay="0"/>
                                          </p:stCondLst>
                                        </p:cTn>
                                        <p:tgtEl>
                                          <p:spTgt spid="205"/>
                                        </p:tgtEl>
                                        <p:attrNameLst>
                                          <p:attrName>style.visibility</p:attrName>
                                        </p:attrNameLst>
                                      </p:cBhvr>
                                      <p:to>
                                        <p:strVal val="visible"/>
                                      </p:to>
                                    </p:set>
                                  </p:childTnLst>
                                </p:cTn>
                              </p:par>
                              <p:par>
                                <p:cTn id="42" presetID="0" presetClass="path" presetSubtype="0" accel="50000" decel="50000" fill="hold" nodeType="withEffect">
                                  <p:stCondLst>
                                    <p:cond delay="0"/>
                                  </p:stCondLst>
                                  <p:childTnLst>
                                    <p:animMotion origin="layout" path="M 4.16667E-7 -1.85185E-6 L 0.0349 0.15509 " pathEditMode="relative" rAng="0" ptsTypes="AA">
                                      <p:cBhvr>
                                        <p:cTn id="43" dur="2000" fill="hold"/>
                                        <p:tgtEl>
                                          <p:spTgt spid="205"/>
                                        </p:tgtEl>
                                        <p:attrNameLst>
                                          <p:attrName>ppt_x</p:attrName>
                                          <p:attrName>ppt_y</p:attrName>
                                        </p:attrNameLst>
                                      </p:cBhvr>
                                      <p:rCtr x="1745" y="7755"/>
                                    </p:animMotion>
                                  </p:childTnLst>
                                </p:cTn>
                              </p:par>
                              <p:par>
                                <p:cTn id="44" presetID="1" presetClass="entr" presetSubtype="0" fill="hold" nodeType="withEffect">
                                  <p:stCondLst>
                                    <p:cond delay="0"/>
                                  </p:stCondLst>
                                  <p:childTnLst>
                                    <p:set>
                                      <p:cBhvr>
                                        <p:cTn id="45" dur="1" fill="hold">
                                          <p:stCondLst>
                                            <p:cond delay="0"/>
                                          </p:stCondLst>
                                        </p:cTn>
                                        <p:tgtEl>
                                          <p:spTgt spid="210"/>
                                        </p:tgtEl>
                                        <p:attrNameLst>
                                          <p:attrName>style.visibility</p:attrName>
                                        </p:attrNameLst>
                                      </p:cBhvr>
                                      <p:to>
                                        <p:strVal val="visible"/>
                                      </p:to>
                                    </p:set>
                                  </p:childTnLst>
                                </p:cTn>
                              </p:par>
                              <p:par>
                                <p:cTn id="46" presetID="0" presetClass="path" presetSubtype="0" accel="50000" decel="50000" fill="hold" nodeType="withEffect">
                                  <p:stCondLst>
                                    <p:cond delay="0"/>
                                  </p:stCondLst>
                                  <p:childTnLst>
                                    <p:animMotion origin="layout" path="M 4.16667E-7 -1.85185E-6 L 0.12083 0.05209 " pathEditMode="relative" rAng="0" ptsTypes="AA">
                                      <p:cBhvr>
                                        <p:cTn id="47" dur="2000" fill="hold"/>
                                        <p:tgtEl>
                                          <p:spTgt spid="210"/>
                                        </p:tgtEl>
                                        <p:attrNameLst>
                                          <p:attrName>ppt_x</p:attrName>
                                          <p:attrName>ppt_y</p:attrName>
                                        </p:attrNameLst>
                                      </p:cBhvr>
                                      <p:rCtr x="6042" y="2593"/>
                                    </p:animMotion>
                                  </p:childTnLst>
                                </p:cTn>
                              </p:par>
                              <p:par>
                                <p:cTn id="48" presetID="1" presetClass="entr" presetSubtype="0" fill="hold" nodeType="withEffect">
                                  <p:stCondLst>
                                    <p:cond delay="0"/>
                                  </p:stCondLst>
                                  <p:childTnLst>
                                    <p:set>
                                      <p:cBhvr>
                                        <p:cTn id="49" dur="1" fill="hold">
                                          <p:stCondLst>
                                            <p:cond delay="0"/>
                                          </p:stCondLst>
                                        </p:cTn>
                                        <p:tgtEl>
                                          <p:spTgt spid="215"/>
                                        </p:tgtEl>
                                        <p:attrNameLst>
                                          <p:attrName>style.visibility</p:attrName>
                                        </p:attrNameLst>
                                      </p:cBhvr>
                                      <p:to>
                                        <p:strVal val="visible"/>
                                      </p:to>
                                    </p:set>
                                  </p:childTnLst>
                                </p:cTn>
                              </p:par>
                              <p:par>
                                <p:cTn id="50" presetID="0" presetClass="path" presetSubtype="0" accel="50000" decel="50000" fill="hold" nodeType="withEffect">
                                  <p:stCondLst>
                                    <p:cond delay="0"/>
                                  </p:stCondLst>
                                  <p:childTnLst>
                                    <p:animMotion origin="layout" path="M 8.33333E-7 1.11111E-6 L 0.11549 -0.10232 " pathEditMode="relative" rAng="0" ptsTypes="AA">
                                      <p:cBhvr>
                                        <p:cTn id="51" dur="2000" fill="hold"/>
                                        <p:tgtEl>
                                          <p:spTgt spid="215"/>
                                        </p:tgtEl>
                                        <p:attrNameLst>
                                          <p:attrName>ppt_x</p:attrName>
                                          <p:attrName>ppt_y</p:attrName>
                                        </p:attrNameLst>
                                      </p:cBhvr>
                                      <p:rCtr x="5768" y="-5116"/>
                                    </p:animMotion>
                                  </p:childTnLst>
                                </p:cTn>
                              </p:par>
                            </p:childTnLst>
                          </p:cTn>
                        </p:par>
                        <p:par>
                          <p:cTn id="52" fill="hold">
                            <p:stCondLst>
                              <p:cond delay="4500"/>
                            </p:stCondLst>
                            <p:childTnLst>
                              <p:par>
                                <p:cTn id="53" presetID="1" presetClass="exit" presetSubtype="0" fill="hold" nodeType="afterEffect">
                                  <p:stCondLst>
                                    <p:cond delay="0"/>
                                  </p:stCondLst>
                                  <p:childTnLst>
                                    <p:set>
                                      <p:cBhvr>
                                        <p:cTn id="54" dur="1" fill="hold">
                                          <p:stCondLst>
                                            <p:cond delay="0"/>
                                          </p:stCondLst>
                                        </p:cTn>
                                        <p:tgtEl>
                                          <p:spTgt spid="215"/>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210"/>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205"/>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200"/>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19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21"/>
                                        </p:tgtEl>
                                        <p:attrNameLst>
                                          <p:attrName>style.visibility</p:attrName>
                                        </p:attrNameLst>
                                      </p:cBhvr>
                                      <p:to>
                                        <p:strVal val="visible"/>
                                      </p:to>
                                    </p:set>
                                    <p:animEffect transition="in" filter="dissolve">
                                      <p:cBhvr>
                                        <p:cTn id="67" dur="500"/>
                                        <p:tgtEl>
                                          <p:spTgt spid="221"/>
                                        </p:tgtEl>
                                      </p:cBhvr>
                                    </p:animEffect>
                                  </p:childTnLst>
                                </p:cTn>
                              </p:par>
                            </p:childTnLst>
                          </p:cTn>
                        </p:par>
                        <p:par>
                          <p:cTn id="68" fill="hold">
                            <p:stCondLst>
                              <p:cond delay="500"/>
                            </p:stCondLst>
                            <p:childTnLst>
                              <p:par>
                                <p:cTn id="69" presetID="0" presetClass="path" presetSubtype="0" accel="50000" decel="50000" fill="hold" nodeType="afterEffect">
                                  <p:stCondLst>
                                    <p:cond delay="0"/>
                                  </p:stCondLst>
                                  <p:childTnLst>
                                    <p:animMotion origin="layout" path="M -0.00143 -0.0051 L -0.03763 -0.17014 " pathEditMode="relative" rAng="0" ptsTypes="AA">
                                      <p:cBhvr>
                                        <p:cTn id="70" dur="2000" fill="hold"/>
                                        <p:tgtEl>
                                          <p:spTgt spid="221"/>
                                        </p:tgtEl>
                                        <p:attrNameLst>
                                          <p:attrName>ppt_x</p:attrName>
                                          <p:attrName>ppt_y</p:attrName>
                                        </p:attrNameLst>
                                      </p:cBhvr>
                                      <p:rCtr x="-1810" y="-8264"/>
                                    </p:animMotion>
                                  </p:childTnLst>
                                </p:cTn>
                              </p:par>
                            </p:childTnLst>
                          </p:cTn>
                        </p:par>
                        <p:par>
                          <p:cTn id="71" fill="hold">
                            <p:stCondLst>
                              <p:cond delay="2500"/>
                            </p:stCondLst>
                            <p:childTnLst>
                              <p:par>
                                <p:cTn id="72" presetID="1" presetClass="entr" presetSubtype="0" fill="hold" grpId="0" nodeType="afterEffect" nodePh="1">
                                  <p:stCondLst>
                                    <p:cond delay="0"/>
                                  </p:stCondLst>
                                  <p:endCondLst>
                                    <p:cond evt="begin" delay="0">
                                      <p:tn val="72"/>
                                    </p:cond>
                                  </p:endCondLst>
                                  <p:childTnLst>
                                    <p:set>
                                      <p:cBhvr>
                                        <p:cTn id="73" dur="1" fill="hold">
                                          <p:stCondLst>
                                            <p:cond delay="0"/>
                                          </p:stCondLst>
                                        </p:cTn>
                                        <p:tgtEl>
                                          <p:spTgt spid="280">
                                            <p:txEl>
                                              <p:pRg st="0" end="0"/>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281">
                                            <p:txEl>
                                              <p:pRg st="0" end="0"/>
                                            </p:txEl>
                                          </p:spTgt>
                                        </p:tgtEl>
                                        <p:attrNameLst>
                                          <p:attrName>style.visibility</p:attrName>
                                        </p:attrNameLst>
                                      </p:cBhvr>
                                      <p:to>
                                        <p:strVal val="visible"/>
                                      </p:to>
                                    </p:set>
                                  </p:childTnLst>
                                </p:cTn>
                              </p:par>
                            </p:childTnLst>
                          </p:cTn>
                        </p:par>
                        <p:par>
                          <p:cTn id="78" fill="hold">
                            <p:stCondLst>
                              <p:cond delay="0"/>
                            </p:stCondLst>
                            <p:childTnLst>
                              <p:par>
                                <p:cTn id="79" presetID="9" presetClass="entr" presetSubtype="0" fill="hold" nodeType="afterEffect">
                                  <p:stCondLst>
                                    <p:cond delay="0"/>
                                  </p:stCondLst>
                                  <p:childTnLst>
                                    <p:set>
                                      <p:cBhvr>
                                        <p:cTn id="80" dur="1" fill="hold">
                                          <p:stCondLst>
                                            <p:cond delay="0"/>
                                          </p:stCondLst>
                                        </p:cTn>
                                        <p:tgtEl>
                                          <p:spTgt spid="226"/>
                                        </p:tgtEl>
                                        <p:attrNameLst>
                                          <p:attrName>style.visibility</p:attrName>
                                        </p:attrNameLst>
                                      </p:cBhvr>
                                      <p:to>
                                        <p:strVal val="visible"/>
                                      </p:to>
                                    </p:set>
                                    <p:animEffect transition="in" filter="dissolve">
                                      <p:cBhvr>
                                        <p:cTn id="81" dur="500"/>
                                        <p:tgtEl>
                                          <p:spTgt spid="226"/>
                                        </p:tgtEl>
                                      </p:cBhvr>
                                    </p:animEffect>
                                  </p:childTnLst>
                                </p:cTn>
                              </p:par>
                            </p:childTnLst>
                          </p:cTn>
                        </p:par>
                        <p:par>
                          <p:cTn id="82" fill="hold">
                            <p:stCondLst>
                              <p:cond delay="500"/>
                            </p:stCondLst>
                            <p:childTnLst>
                              <p:par>
                                <p:cTn id="83" presetID="0" presetClass="path" presetSubtype="0" accel="50000" decel="50000" fill="hold" nodeType="afterEffect">
                                  <p:stCondLst>
                                    <p:cond delay="0"/>
                                  </p:stCondLst>
                                  <p:childTnLst>
                                    <p:animMotion origin="layout" path="M -0.03606 -0.1588 L -0.03476 -0.32871 " pathEditMode="relative" rAng="0" ptsTypes="AA">
                                      <p:cBhvr>
                                        <p:cTn id="84" dur="2000" fill="hold"/>
                                        <p:tgtEl>
                                          <p:spTgt spid="221"/>
                                        </p:tgtEl>
                                        <p:attrNameLst>
                                          <p:attrName>ppt_x</p:attrName>
                                          <p:attrName>ppt_y</p:attrName>
                                        </p:attrNameLst>
                                      </p:cBhvr>
                                      <p:rCtr x="65" y="-84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0"/>
      <p:bldP spid="280" grpId="0" build="p"/>
      <p:bldP spid="281"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9A1088-E6B8-0D4A-97DB-4E22586ADC75}"/>
              </a:ext>
            </a:extLst>
          </p:cNvPr>
          <p:cNvSpPr>
            <a:spLocks noGrp="1"/>
          </p:cNvSpPr>
          <p:nvPr>
            <p:ph idx="1"/>
          </p:nvPr>
        </p:nvSpPr>
        <p:spPr>
          <a:xfrm>
            <a:off x="360363" y="1034368"/>
            <a:ext cx="8386763" cy="976958"/>
          </a:xfrm>
        </p:spPr>
        <p:txBody>
          <a:bodyPr/>
          <a:lstStyle/>
          <a:p>
            <a:r>
              <a:rPr lang="en-US" dirty="0"/>
              <a:t>Self-learning switches can be connected together:</a:t>
            </a:r>
          </a:p>
          <a:p>
            <a:endParaRPr lang="en-US" dirty="0"/>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en-US" dirty="0">
                <a:latin typeface="+mn-lt"/>
              </a:rPr>
              <a:t>Interconnecting switches</a:t>
            </a:r>
          </a:p>
        </p:txBody>
      </p:sp>
      <p:sp>
        <p:nvSpPr>
          <p:cNvPr id="171" name="Rectangle 70">
            <a:extLst>
              <a:ext uri="{FF2B5EF4-FFF2-40B4-BE49-F238E27FC236}">
                <a16:creationId xmlns:a16="http://schemas.microsoft.com/office/drawing/2014/main" id="{4FA79001-8106-D44D-B7AE-1DA5FDFFADFD}"/>
              </a:ext>
            </a:extLst>
          </p:cNvPr>
          <p:cNvSpPr>
            <a:spLocks noChangeArrowheads="1"/>
          </p:cNvSpPr>
          <p:nvPr/>
        </p:nvSpPr>
        <p:spPr bwMode="auto">
          <a:xfrm>
            <a:off x="573645" y="4594964"/>
            <a:ext cx="8060199" cy="12573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F06E07"/>
              </a:buClr>
              <a:buSzPct val="60000"/>
              <a:buFont typeface="Wingdings 2" pitchFamily="2" charset="2"/>
              <a:buChar char="¢"/>
            </a:pPr>
            <a:r>
              <a:rPr lang="en-US" b="0" dirty="0">
                <a:solidFill>
                  <a:srgbClr val="FF0000"/>
                </a:solidFill>
                <a:latin typeface="Calibri" panose="020F0502020204030204" pitchFamily="34" charset="0"/>
                <a:cs typeface="Calibri" panose="020F0502020204030204" pitchFamily="34" charset="0"/>
              </a:rPr>
              <a:t>Question:</a:t>
            </a:r>
            <a:r>
              <a:rPr lang="en-US" b="0" dirty="0">
                <a:latin typeface="Calibri" panose="020F0502020204030204" pitchFamily="34" charset="0"/>
                <a:cs typeface="Calibri" panose="020F0502020204030204" pitchFamily="34" charset="0"/>
              </a:rPr>
              <a:t> Sending from A to G - how does S1 know to forward frame destined to G via S4 and S3?</a:t>
            </a:r>
          </a:p>
          <a:p>
            <a:pPr marL="342900" indent="-342900" eaLnBrk="1" hangingPunct="1">
              <a:spcBef>
                <a:spcPct val="20000"/>
              </a:spcBef>
              <a:buClr>
                <a:srgbClr val="F06E07"/>
              </a:buClr>
              <a:buSzPct val="60000"/>
              <a:buFont typeface="Wingdings 2" pitchFamily="2" charset="2"/>
              <a:buChar char="¢"/>
            </a:pPr>
            <a:r>
              <a:rPr lang="en-US" b="0" dirty="0">
                <a:solidFill>
                  <a:srgbClr val="FF0000"/>
                </a:solidFill>
                <a:latin typeface="Calibri" panose="020F0502020204030204" pitchFamily="34" charset="0"/>
                <a:cs typeface="Calibri" panose="020F0502020204030204" pitchFamily="34" charset="0"/>
              </a:rPr>
              <a:t>Answer:</a:t>
            </a:r>
            <a:r>
              <a:rPr lang="en-US" b="0" dirty="0">
                <a:latin typeface="Calibri" panose="020F0502020204030204" pitchFamily="34" charset="0"/>
                <a:cs typeface="Calibri" panose="020F0502020204030204" pitchFamily="34" charset="0"/>
              </a:rPr>
              <a:t> self learning! (works exactly the same as in single-switch case!)</a:t>
            </a:r>
          </a:p>
        </p:txBody>
      </p:sp>
      <p:grpSp>
        <p:nvGrpSpPr>
          <p:cNvPr id="172" name="Group 1">
            <a:extLst>
              <a:ext uri="{FF2B5EF4-FFF2-40B4-BE49-F238E27FC236}">
                <a16:creationId xmlns:a16="http://schemas.microsoft.com/office/drawing/2014/main" id="{6ACB2ECE-A6EE-2F42-BFE2-A88609E9FC4C}"/>
              </a:ext>
            </a:extLst>
          </p:cNvPr>
          <p:cNvGrpSpPr>
            <a:grpSpLocks/>
          </p:cNvGrpSpPr>
          <p:nvPr/>
        </p:nvGrpSpPr>
        <p:grpSpPr bwMode="auto">
          <a:xfrm>
            <a:off x="1888371" y="2848209"/>
            <a:ext cx="1550418" cy="1019175"/>
            <a:chOff x="958850" y="2444750"/>
            <a:chExt cx="2067770" cy="1358710"/>
          </a:xfrm>
        </p:grpSpPr>
        <p:sp>
          <p:nvSpPr>
            <p:cNvPr id="173" name="Line 20">
              <a:extLst>
                <a:ext uri="{FF2B5EF4-FFF2-40B4-BE49-F238E27FC236}">
                  <a16:creationId xmlns:a16="http://schemas.microsoft.com/office/drawing/2014/main" id="{A3FD6BE2-2CD4-6143-B6C7-1587A108B7DC}"/>
                </a:ext>
              </a:extLst>
            </p:cNvPr>
            <p:cNvSpPr>
              <a:spLocks noChangeShapeType="1"/>
            </p:cNvSpPr>
            <p:nvPr/>
          </p:nvSpPr>
          <p:spPr bwMode="auto">
            <a:xfrm flipH="1">
              <a:off x="1582903" y="3030456"/>
              <a:ext cx="55577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sp>
          <p:nvSpPr>
            <p:cNvPr id="220" name="Line 21">
              <a:extLst>
                <a:ext uri="{FF2B5EF4-FFF2-40B4-BE49-F238E27FC236}">
                  <a16:creationId xmlns:a16="http://schemas.microsoft.com/office/drawing/2014/main" id="{3DA59D3F-F827-094B-A805-1A54870E1193}"/>
                </a:ext>
              </a:extLst>
            </p:cNvPr>
            <p:cNvSpPr>
              <a:spLocks noChangeShapeType="1"/>
            </p:cNvSpPr>
            <p:nvPr/>
          </p:nvSpPr>
          <p:spPr bwMode="auto">
            <a:xfrm flipH="1">
              <a:off x="1970355" y="3078074"/>
              <a:ext cx="271534" cy="314281"/>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sp>
          <p:nvSpPr>
            <p:cNvPr id="232" name="Line 22">
              <a:extLst>
                <a:ext uri="{FF2B5EF4-FFF2-40B4-BE49-F238E27FC236}">
                  <a16:creationId xmlns:a16="http://schemas.microsoft.com/office/drawing/2014/main" id="{2168E2D5-CF45-3B47-AB69-F33DF11C943D}"/>
                </a:ext>
              </a:extLst>
            </p:cNvPr>
            <p:cNvSpPr>
              <a:spLocks noChangeShapeType="1"/>
            </p:cNvSpPr>
            <p:nvPr/>
          </p:nvSpPr>
          <p:spPr bwMode="auto">
            <a:xfrm>
              <a:off x="2389566" y="3106645"/>
              <a:ext cx="73044" cy="29523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sp>
          <p:nvSpPr>
            <p:cNvPr id="282" name="Text Box 64">
              <a:extLst>
                <a:ext uri="{FF2B5EF4-FFF2-40B4-BE49-F238E27FC236}">
                  <a16:creationId xmlns:a16="http://schemas.microsoft.com/office/drawing/2014/main" id="{0105097B-F91D-A240-ACB8-B8FE8F879894}"/>
                </a:ext>
              </a:extLst>
            </p:cNvPr>
            <p:cNvSpPr txBox="1">
              <a:spLocks noChangeArrowheads="1"/>
            </p:cNvSpPr>
            <p:nvPr/>
          </p:nvSpPr>
          <p:spPr bwMode="auto">
            <a:xfrm>
              <a:off x="958850" y="2844743"/>
              <a:ext cx="378836" cy="4000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000000"/>
                  </a:solidFill>
                  <a:latin typeface="+mn-lt"/>
                  <a:cs typeface="Arial" charset="0"/>
                </a:rPr>
                <a:t>A</a:t>
              </a:r>
            </a:p>
          </p:txBody>
        </p:sp>
        <p:sp>
          <p:nvSpPr>
            <p:cNvPr id="283" name="Text Box 65">
              <a:extLst>
                <a:ext uri="{FF2B5EF4-FFF2-40B4-BE49-F238E27FC236}">
                  <a16:creationId xmlns:a16="http://schemas.microsoft.com/office/drawing/2014/main" id="{1C6222BA-8E34-C046-9685-A8AA4450E81B}"/>
                </a:ext>
              </a:extLst>
            </p:cNvPr>
            <p:cNvSpPr txBox="1">
              <a:spLocks noChangeArrowheads="1"/>
            </p:cNvSpPr>
            <p:nvPr/>
          </p:nvSpPr>
          <p:spPr bwMode="auto">
            <a:xfrm>
              <a:off x="1408231" y="3306641"/>
              <a:ext cx="372424" cy="4000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000000"/>
                  </a:solidFill>
                  <a:latin typeface="+mn-lt"/>
                  <a:cs typeface="Arial" charset="0"/>
                </a:rPr>
                <a:t>B</a:t>
              </a:r>
            </a:p>
          </p:txBody>
        </p:sp>
        <p:sp>
          <p:nvSpPr>
            <p:cNvPr id="284" name="Text Box 73">
              <a:extLst>
                <a:ext uri="{FF2B5EF4-FFF2-40B4-BE49-F238E27FC236}">
                  <a16:creationId xmlns:a16="http://schemas.microsoft.com/office/drawing/2014/main" id="{54488D61-5701-C14F-AE1F-1F70DE4CE15D}"/>
                </a:ext>
              </a:extLst>
            </p:cNvPr>
            <p:cNvSpPr txBox="1">
              <a:spLocks noChangeArrowheads="1"/>
            </p:cNvSpPr>
            <p:nvPr/>
          </p:nvSpPr>
          <p:spPr bwMode="auto">
            <a:xfrm>
              <a:off x="2181548" y="2444750"/>
              <a:ext cx="430146" cy="4000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000000"/>
                  </a:solidFill>
                  <a:latin typeface="+mn-lt"/>
                  <a:cs typeface="Arial" charset="0"/>
                </a:rPr>
                <a:t>S</a:t>
              </a:r>
              <a:r>
                <a:rPr lang="en-US" sz="1350" b="0" i="0" kern="0" baseline="-25000" dirty="0">
                  <a:solidFill>
                    <a:srgbClr val="000000"/>
                  </a:solidFill>
                  <a:latin typeface="+mn-lt"/>
                  <a:cs typeface="Arial" charset="0"/>
                </a:rPr>
                <a:t>1</a:t>
              </a:r>
            </a:p>
          </p:txBody>
        </p:sp>
        <p:sp>
          <p:nvSpPr>
            <p:cNvPr id="285" name="Text Box 66">
              <a:extLst>
                <a:ext uri="{FF2B5EF4-FFF2-40B4-BE49-F238E27FC236}">
                  <a16:creationId xmlns:a16="http://schemas.microsoft.com/office/drawing/2014/main" id="{1CC25A49-338C-1F44-9BAE-7CAED2A9AD40}"/>
                </a:ext>
              </a:extLst>
            </p:cNvPr>
            <p:cNvSpPr txBox="1">
              <a:spLocks noChangeArrowheads="1"/>
            </p:cNvSpPr>
            <p:nvPr/>
          </p:nvSpPr>
          <p:spPr bwMode="auto">
            <a:xfrm>
              <a:off x="2656336" y="3298707"/>
              <a:ext cx="370284" cy="4000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000000"/>
                  </a:solidFill>
                  <a:latin typeface="+mn-lt"/>
                  <a:cs typeface="Arial" charset="0"/>
                </a:rPr>
                <a:t>C</a:t>
              </a:r>
            </a:p>
          </p:txBody>
        </p:sp>
        <p:grpSp>
          <p:nvGrpSpPr>
            <p:cNvPr id="286" name="Group 44">
              <a:extLst>
                <a:ext uri="{FF2B5EF4-FFF2-40B4-BE49-F238E27FC236}">
                  <a16:creationId xmlns:a16="http://schemas.microsoft.com/office/drawing/2014/main" id="{202C5460-F11A-2D44-9706-A94732DA78AB}"/>
                </a:ext>
              </a:extLst>
            </p:cNvPr>
            <p:cNvGrpSpPr>
              <a:grpSpLocks/>
            </p:cNvGrpSpPr>
            <p:nvPr/>
          </p:nvGrpSpPr>
          <p:grpSpPr bwMode="auto">
            <a:xfrm>
              <a:off x="1127760" y="2834640"/>
              <a:ext cx="568960" cy="481140"/>
              <a:chOff x="-44" y="1473"/>
              <a:chExt cx="981" cy="1105"/>
            </a:xfrm>
          </p:grpSpPr>
          <p:pic>
            <p:nvPicPr>
              <p:cNvPr id="294" name="Picture 45" descr="desktop_computer_stylized_medium">
                <a:extLst>
                  <a:ext uri="{FF2B5EF4-FFF2-40B4-BE49-F238E27FC236}">
                    <a16:creationId xmlns:a16="http://schemas.microsoft.com/office/drawing/2014/main" id="{7120F0F2-50A9-3C4D-910D-4BB9142A02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5" name="Freeform 46">
                <a:extLst>
                  <a:ext uri="{FF2B5EF4-FFF2-40B4-BE49-F238E27FC236}">
                    <a16:creationId xmlns:a16="http://schemas.microsoft.com/office/drawing/2014/main" id="{C9BEE683-FE6F-D043-B338-7EB0184590C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grpSp>
        <p:grpSp>
          <p:nvGrpSpPr>
            <p:cNvPr id="287" name="Group 44">
              <a:extLst>
                <a:ext uri="{FF2B5EF4-FFF2-40B4-BE49-F238E27FC236}">
                  <a16:creationId xmlns:a16="http://schemas.microsoft.com/office/drawing/2014/main" id="{A92DFDE4-2038-4B47-B1BF-86DCDC00242A}"/>
                </a:ext>
              </a:extLst>
            </p:cNvPr>
            <p:cNvGrpSpPr>
              <a:grpSpLocks/>
            </p:cNvGrpSpPr>
            <p:nvPr/>
          </p:nvGrpSpPr>
          <p:grpSpPr bwMode="auto">
            <a:xfrm>
              <a:off x="1534160" y="3291840"/>
              <a:ext cx="568960" cy="481140"/>
              <a:chOff x="-44" y="1473"/>
              <a:chExt cx="981" cy="1105"/>
            </a:xfrm>
          </p:grpSpPr>
          <p:pic>
            <p:nvPicPr>
              <p:cNvPr id="292" name="Picture 45" descr="desktop_computer_stylized_medium">
                <a:extLst>
                  <a:ext uri="{FF2B5EF4-FFF2-40B4-BE49-F238E27FC236}">
                    <a16:creationId xmlns:a16="http://schemas.microsoft.com/office/drawing/2014/main" id="{E569455D-4E55-0044-83EF-B08B7B4ED4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3" name="Freeform 46">
                <a:extLst>
                  <a:ext uri="{FF2B5EF4-FFF2-40B4-BE49-F238E27FC236}">
                    <a16:creationId xmlns:a16="http://schemas.microsoft.com/office/drawing/2014/main" id="{306E34CC-1F03-244B-B814-D6B9650DD43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grpSp>
        <p:grpSp>
          <p:nvGrpSpPr>
            <p:cNvPr id="288" name="Group 44">
              <a:extLst>
                <a:ext uri="{FF2B5EF4-FFF2-40B4-BE49-F238E27FC236}">
                  <a16:creationId xmlns:a16="http://schemas.microsoft.com/office/drawing/2014/main" id="{48CCA417-6C89-B64D-98DA-51EE4AF3DD26}"/>
                </a:ext>
              </a:extLst>
            </p:cNvPr>
            <p:cNvGrpSpPr>
              <a:grpSpLocks/>
            </p:cNvGrpSpPr>
            <p:nvPr/>
          </p:nvGrpSpPr>
          <p:grpSpPr bwMode="auto">
            <a:xfrm>
              <a:off x="2062480" y="3322320"/>
              <a:ext cx="568960" cy="481140"/>
              <a:chOff x="-44" y="1473"/>
              <a:chExt cx="981" cy="1105"/>
            </a:xfrm>
          </p:grpSpPr>
          <p:pic>
            <p:nvPicPr>
              <p:cNvPr id="290" name="Picture 45" descr="desktop_computer_stylized_medium">
                <a:extLst>
                  <a:ext uri="{FF2B5EF4-FFF2-40B4-BE49-F238E27FC236}">
                    <a16:creationId xmlns:a16="http://schemas.microsoft.com/office/drawing/2014/main" id="{074846CF-8FFE-1E48-8A24-4F106758ED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1" name="Freeform 46">
                <a:extLst>
                  <a:ext uri="{FF2B5EF4-FFF2-40B4-BE49-F238E27FC236}">
                    <a16:creationId xmlns:a16="http://schemas.microsoft.com/office/drawing/2014/main" id="{7DA76408-C614-1A41-A0F3-713C04FAF633}"/>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grpSp>
        <p:pic>
          <p:nvPicPr>
            <p:cNvPr id="289" name="Picture 3">
              <a:extLst>
                <a:ext uri="{FF2B5EF4-FFF2-40B4-BE49-F238E27FC236}">
                  <a16:creationId xmlns:a16="http://schemas.microsoft.com/office/drawing/2014/main" id="{8CEF6460-C3D7-8046-8A73-96F0A807C9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4817" y="2879664"/>
              <a:ext cx="678041" cy="2999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grpSp>
      <p:grpSp>
        <p:nvGrpSpPr>
          <p:cNvPr id="4" name="Group 3">
            <a:extLst>
              <a:ext uri="{FF2B5EF4-FFF2-40B4-BE49-F238E27FC236}">
                <a16:creationId xmlns:a16="http://schemas.microsoft.com/office/drawing/2014/main" id="{277404B8-E1BB-474B-A99A-C610AFAFCB65}"/>
              </a:ext>
            </a:extLst>
          </p:cNvPr>
          <p:cNvGrpSpPr/>
          <p:nvPr/>
        </p:nvGrpSpPr>
        <p:grpSpPr>
          <a:xfrm>
            <a:off x="2963064" y="2502928"/>
            <a:ext cx="3683142" cy="1556192"/>
            <a:chOff x="3950752" y="2194237"/>
            <a:chExt cx="4910855" cy="2074922"/>
          </a:xfrm>
        </p:grpSpPr>
        <p:grpSp>
          <p:nvGrpSpPr>
            <p:cNvPr id="296" name="Group 295">
              <a:extLst>
                <a:ext uri="{FF2B5EF4-FFF2-40B4-BE49-F238E27FC236}">
                  <a16:creationId xmlns:a16="http://schemas.microsoft.com/office/drawing/2014/main" id="{250CAC08-1B66-E940-BD6A-FDFBCA415BDC}"/>
                </a:ext>
              </a:extLst>
            </p:cNvPr>
            <p:cNvGrpSpPr>
              <a:grpSpLocks/>
            </p:cNvGrpSpPr>
            <p:nvPr/>
          </p:nvGrpSpPr>
          <p:grpSpPr bwMode="auto">
            <a:xfrm>
              <a:off x="3950752" y="2194237"/>
              <a:ext cx="4910855" cy="2074922"/>
              <a:chOff x="2379663" y="1984375"/>
              <a:chExt cx="4910399" cy="2074359"/>
            </a:xfrm>
          </p:grpSpPr>
          <p:sp>
            <p:nvSpPr>
              <p:cNvPr id="297" name="Line 23">
                <a:extLst>
                  <a:ext uri="{FF2B5EF4-FFF2-40B4-BE49-F238E27FC236}">
                    <a16:creationId xmlns:a16="http://schemas.microsoft.com/office/drawing/2014/main" id="{49AAAEFF-FE53-5C4F-9879-CAE69B40D997}"/>
                  </a:ext>
                </a:extLst>
              </p:cNvPr>
              <p:cNvSpPr>
                <a:spLocks noChangeShapeType="1"/>
              </p:cNvSpPr>
              <p:nvPr/>
            </p:nvSpPr>
            <p:spPr bwMode="auto">
              <a:xfrm flipH="1">
                <a:off x="3635258" y="3068344"/>
                <a:ext cx="346043" cy="215841"/>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sp>
            <p:nvSpPr>
              <p:cNvPr id="298" name="Line 24">
                <a:extLst>
                  <a:ext uri="{FF2B5EF4-FFF2-40B4-BE49-F238E27FC236}">
                    <a16:creationId xmlns:a16="http://schemas.microsoft.com/office/drawing/2014/main" id="{DD18F58C-CBA1-334F-87D1-D27087E0A473}"/>
                  </a:ext>
                </a:extLst>
              </p:cNvPr>
              <p:cNvSpPr>
                <a:spLocks noChangeShapeType="1"/>
              </p:cNvSpPr>
              <p:nvPr/>
            </p:nvSpPr>
            <p:spPr bwMode="auto">
              <a:xfrm flipH="1">
                <a:off x="3949554" y="3087389"/>
                <a:ext cx="125401" cy="58721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sp>
            <p:nvSpPr>
              <p:cNvPr id="299" name="Line 25">
                <a:extLst>
                  <a:ext uri="{FF2B5EF4-FFF2-40B4-BE49-F238E27FC236}">
                    <a16:creationId xmlns:a16="http://schemas.microsoft.com/office/drawing/2014/main" id="{0810A11B-6CE3-4B4A-892A-D88467FF0CB5}"/>
                  </a:ext>
                </a:extLst>
              </p:cNvPr>
              <p:cNvSpPr>
                <a:spLocks noChangeShapeType="1"/>
              </p:cNvSpPr>
              <p:nvPr/>
            </p:nvSpPr>
            <p:spPr bwMode="auto">
              <a:xfrm>
                <a:off x="4254326" y="3030254"/>
                <a:ext cx="230167" cy="36185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sp>
            <p:nvSpPr>
              <p:cNvPr id="300" name="Line 26">
                <a:extLst>
                  <a:ext uri="{FF2B5EF4-FFF2-40B4-BE49-F238E27FC236}">
                    <a16:creationId xmlns:a16="http://schemas.microsoft.com/office/drawing/2014/main" id="{D3BCC038-234F-EE40-8E10-0F7AEA9072D6}"/>
                  </a:ext>
                </a:extLst>
              </p:cNvPr>
              <p:cNvSpPr>
                <a:spLocks noChangeShapeType="1"/>
              </p:cNvSpPr>
              <p:nvPr/>
            </p:nvSpPr>
            <p:spPr bwMode="auto">
              <a:xfrm flipH="1">
                <a:off x="5532145" y="3106433"/>
                <a:ext cx="428585" cy="244409"/>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sp>
            <p:nvSpPr>
              <p:cNvPr id="301" name="Line 27">
                <a:extLst>
                  <a:ext uri="{FF2B5EF4-FFF2-40B4-BE49-F238E27FC236}">
                    <a16:creationId xmlns:a16="http://schemas.microsoft.com/office/drawing/2014/main" id="{CAF3C678-3D9A-294A-92F0-F6754B906383}"/>
                  </a:ext>
                </a:extLst>
              </p:cNvPr>
              <p:cNvSpPr>
                <a:spLocks noChangeShapeType="1"/>
              </p:cNvSpPr>
              <p:nvPr/>
            </p:nvSpPr>
            <p:spPr bwMode="auto">
              <a:xfrm flipH="1">
                <a:off x="6035335" y="3077866"/>
                <a:ext cx="9524" cy="46977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sp>
            <p:nvSpPr>
              <p:cNvPr id="302" name="Line 35">
                <a:extLst>
                  <a:ext uri="{FF2B5EF4-FFF2-40B4-BE49-F238E27FC236}">
                    <a16:creationId xmlns:a16="http://schemas.microsoft.com/office/drawing/2014/main" id="{35D390D2-019E-0B44-9120-1A7C03C987BB}"/>
                  </a:ext>
                </a:extLst>
              </p:cNvPr>
              <p:cNvSpPr>
                <a:spLocks noChangeShapeType="1"/>
              </p:cNvSpPr>
              <p:nvPr/>
            </p:nvSpPr>
            <p:spPr bwMode="auto">
              <a:xfrm flipH="1">
                <a:off x="2379663" y="2355749"/>
                <a:ext cx="1517509" cy="536429"/>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sp>
            <p:nvSpPr>
              <p:cNvPr id="303" name="Line 36">
                <a:extLst>
                  <a:ext uri="{FF2B5EF4-FFF2-40B4-BE49-F238E27FC236}">
                    <a16:creationId xmlns:a16="http://schemas.microsoft.com/office/drawing/2014/main" id="{07E72922-2BC5-824E-B2F0-2A0C9BBF1348}"/>
                  </a:ext>
                </a:extLst>
              </p:cNvPr>
              <p:cNvSpPr>
                <a:spLocks noChangeShapeType="1"/>
              </p:cNvSpPr>
              <p:nvPr/>
            </p:nvSpPr>
            <p:spPr bwMode="auto">
              <a:xfrm>
                <a:off x="4200356" y="2322421"/>
                <a:ext cx="0" cy="59991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sp>
            <p:nvSpPr>
              <p:cNvPr id="304" name="Line 37">
                <a:extLst>
                  <a:ext uri="{FF2B5EF4-FFF2-40B4-BE49-F238E27FC236}">
                    <a16:creationId xmlns:a16="http://schemas.microsoft.com/office/drawing/2014/main" id="{EB84757E-562A-C946-8296-30C62384C47E}"/>
                  </a:ext>
                </a:extLst>
              </p:cNvPr>
              <p:cNvSpPr>
                <a:spLocks noChangeShapeType="1"/>
              </p:cNvSpPr>
              <p:nvPr/>
            </p:nvSpPr>
            <p:spPr bwMode="auto">
              <a:xfrm flipH="1" flipV="1">
                <a:off x="4449571" y="2306551"/>
                <a:ext cx="1406394" cy="68402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sp>
            <p:nvSpPr>
              <p:cNvPr id="305" name="Line 63">
                <a:extLst>
                  <a:ext uri="{FF2B5EF4-FFF2-40B4-BE49-F238E27FC236}">
                    <a16:creationId xmlns:a16="http://schemas.microsoft.com/office/drawing/2014/main" id="{CBB1E0F6-DA9A-234C-8F78-2F42A9BA4E75}"/>
                  </a:ext>
                </a:extLst>
              </p:cNvPr>
              <p:cNvSpPr>
                <a:spLocks noChangeShapeType="1"/>
              </p:cNvSpPr>
              <p:nvPr/>
            </p:nvSpPr>
            <p:spPr bwMode="auto">
              <a:xfrm>
                <a:off x="6411539" y="3131826"/>
                <a:ext cx="285723" cy="15870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sp>
            <p:nvSpPr>
              <p:cNvPr id="306" name="Text Box 67">
                <a:extLst>
                  <a:ext uri="{FF2B5EF4-FFF2-40B4-BE49-F238E27FC236}">
                    <a16:creationId xmlns:a16="http://schemas.microsoft.com/office/drawing/2014/main" id="{65DA7922-1FE3-A54E-B585-6D332125EB39}"/>
                  </a:ext>
                </a:extLst>
              </p:cNvPr>
              <p:cNvSpPr txBox="1">
                <a:spLocks noChangeArrowheads="1"/>
              </p:cNvSpPr>
              <p:nvPr/>
            </p:nvSpPr>
            <p:spPr bwMode="auto">
              <a:xfrm>
                <a:off x="3620973" y="3222289"/>
                <a:ext cx="387249" cy="4000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000000"/>
                    </a:solidFill>
                    <a:latin typeface="+mn-lt"/>
                    <a:cs typeface="Arial" charset="0"/>
                  </a:rPr>
                  <a:t>D</a:t>
                </a:r>
              </a:p>
            </p:txBody>
          </p:sp>
          <p:sp>
            <p:nvSpPr>
              <p:cNvPr id="307" name="Text Box 68">
                <a:extLst>
                  <a:ext uri="{FF2B5EF4-FFF2-40B4-BE49-F238E27FC236}">
                    <a16:creationId xmlns:a16="http://schemas.microsoft.com/office/drawing/2014/main" id="{3343D53D-3E0E-2A4D-A833-D3A2A9F3B70F}"/>
                  </a:ext>
                </a:extLst>
              </p:cNvPr>
              <p:cNvSpPr txBox="1">
                <a:spLocks noChangeArrowheads="1"/>
              </p:cNvSpPr>
              <p:nvPr/>
            </p:nvSpPr>
            <p:spPr bwMode="auto">
              <a:xfrm>
                <a:off x="4094004" y="3658733"/>
                <a:ext cx="359468" cy="4000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000000"/>
                    </a:solidFill>
                    <a:latin typeface="+mn-lt"/>
                    <a:cs typeface="Arial" charset="0"/>
                  </a:rPr>
                  <a:t>E</a:t>
                </a:r>
              </a:p>
            </p:txBody>
          </p:sp>
          <p:sp>
            <p:nvSpPr>
              <p:cNvPr id="308" name="Text Box 69">
                <a:extLst>
                  <a:ext uri="{FF2B5EF4-FFF2-40B4-BE49-F238E27FC236}">
                    <a16:creationId xmlns:a16="http://schemas.microsoft.com/office/drawing/2014/main" id="{0A60F714-DC84-1843-A5C5-D915B65F1280}"/>
                  </a:ext>
                </a:extLst>
              </p:cNvPr>
              <p:cNvSpPr txBox="1">
                <a:spLocks noChangeArrowheads="1"/>
              </p:cNvSpPr>
              <p:nvPr/>
            </p:nvSpPr>
            <p:spPr bwMode="auto">
              <a:xfrm>
                <a:off x="4567034" y="3057234"/>
                <a:ext cx="353055" cy="4000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000000"/>
                    </a:solidFill>
                    <a:latin typeface="+mn-lt"/>
                    <a:cs typeface="Arial" charset="0"/>
                  </a:rPr>
                  <a:t>F</a:t>
                </a:r>
              </a:p>
            </p:txBody>
          </p:sp>
          <p:sp>
            <p:nvSpPr>
              <p:cNvPr id="309" name="Text Box 74">
                <a:extLst>
                  <a:ext uri="{FF2B5EF4-FFF2-40B4-BE49-F238E27FC236}">
                    <a16:creationId xmlns:a16="http://schemas.microsoft.com/office/drawing/2014/main" id="{D0CA346A-C9B0-5B42-8D05-2411A6B2DB73}"/>
                  </a:ext>
                </a:extLst>
              </p:cNvPr>
              <p:cNvSpPr txBox="1">
                <a:spLocks noChangeArrowheads="1"/>
              </p:cNvSpPr>
              <p:nvPr/>
            </p:nvSpPr>
            <p:spPr bwMode="auto">
              <a:xfrm>
                <a:off x="3408267" y="2768387"/>
                <a:ext cx="429992" cy="4000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000000"/>
                    </a:solidFill>
                    <a:latin typeface="+mn-lt"/>
                    <a:cs typeface="Arial" charset="0"/>
                  </a:rPr>
                  <a:t>S</a:t>
                </a:r>
                <a:r>
                  <a:rPr lang="en-US" sz="1350" b="0" i="0" kern="0" baseline="-25000" dirty="0">
                    <a:solidFill>
                      <a:srgbClr val="000000"/>
                    </a:solidFill>
                    <a:latin typeface="+mn-lt"/>
                    <a:cs typeface="Arial" charset="0"/>
                  </a:rPr>
                  <a:t>2</a:t>
                </a:r>
              </a:p>
            </p:txBody>
          </p:sp>
          <p:sp>
            <p:nvSpPr>
              <p:cNvPr id="310" name="Text Box 75">
                <a:extLst>
                  <a:ext uri="{FF2B5EF4-FFF2-40B4-BE49-F238E27FC236}">
                    <a16:creationId xmlns:a16="http://schemas.microsoft.com/office/drawing/2014/main" id="{F0F5C6E8-D75A-DE41-9CA5-225DDACA8B4F}"/>
                  </a:ext>
                </a:extLst>
              </p:cNvPr>
              <p:cNvSpPr txBox="1">
                <a:spLocks noChangeArrowheads="1"/>
              </p:cNvSpPr>
              <p:nvPr/>
            </p:nvSpPr>
            <p:spPr bwMode="auto">
              <a:xfrm>
                <a:off x="4635289" y="1984375"/>
                <a:ext cx="429992" cy="4000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000000"/>
                    </a:solidFill>
                    <a:latin typeface="+mn-lt"/>
                    <a:cs typeface="Arial" charset="0"/>
                  </a:rPr>
                  <a:t>S</a:t>
                </a:r>
                <a:r>
                  <a:rPr lang="en-US" sz="1350" b="0" i="0" kern="0" baseline="-25000" dirty="0">
                    <a:solidFill>
                      <a:srgbClr val="000000"/>
                    </a:solidFill>
                    <a:latin typeface="+mn-lt"/>
                    <a:cs typeface="Arial" charset="0"/>
                  </a:rPr>
                  <a:t>4</a:t>
                </a:r>
              </a:p>
            </p:txBody>
          </p:sp>
          <p:sp>
            <p:nvSpPr>
              <p:cNvPr id="311" name="Text Box 76">
                <a:extLst>
                  <a:ext uri="{FF2B5EF4-FFF2-40B4-BE49-F238E27FC236}">
                    <a16:creationId xmlns:a16="http://schemas.microsoft.com/office/drawing/2014/main" id="{70567B04-06CD-C745-BE8D-1EA39B3A8F08}"/>
                  </a:ext>
                </a:extLst>
              </p:cNvPr>
              <p:cNvSpPr txBox="1">
                <a:spLocks noChangeArrowheads="1"/>
              </p:cNvSpPr>
              <p:nvPr/>
            </p:nvSpPr>
            <p:spPr bwMode="auto">
              <a:xfrm>
                <a:off x="6009938" y="2570004"/>
                <a:ext cx="429992" cy="4000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000000"/>
                    </a:solidFill>
                    <a:latin typeface="+mn-lt"/>
                    <a:cs typeface="Arial" charset="0"/>
                  </a:rPr>
                  <a:t>S</a:t>
                </a:r>
                <a:r>
                  <a:rPr lang="en-US" sz="1350" b="0" i="0" kern="0" baseline="-25000" dirty="0">
                    <a:solidFill>
                      <a:srgbClr val="000000"/>
                    </a:solidFill>
                    <a:latin typeface="+mn-lt"/>
                    <a:cs typeface="Arial" charset="0"/>
                  </a:rPr>
                  <a:t>3</a:t>
                </a:r>
              </a:p>
            </p:txBody>
          </p:sp>
          <p:sp>
            <p:nvSpPr>
              <p:cNvPr id="312" name="Text Box 78">
                <a:extLst>
                  <a:ext uri="{FF2B5EF4-FFF2-40B4-BE49-F238E27FC236}">
                    <a16:creationId xmlns:a16="http://schemas.microsoft.com/office/drawing/2014/main" id="{92C2CEEA-E74F-CD4F-9E93-4106B97116C8}"/>
                  </a:ext>
                </a:extLst>
              </p:cNvPr>
              <p:cNvSpPr txBox="1">
                <a:spLocks noChangeArrowheads="1"/>
              </p:cNvSpPr>
              <p:nvPr/>
            </p:nvSpPr>
            <p:spPr bwMode="auto">
              <a:xfrm>
                <a:off x="6240104" y="3541291"/>
                <a:ext cx="389388" cy="4000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000000"/>
                    </a:solidFill>
                    <a:latin typeface="+mn-lt"/>
                    <a:cs typeface="Arial" charset="0"/>
                  </a:rPr>
                  <a:t>H</a:t>
                </a:r>
              </a:p>
            </p:txBody>
          </p:sp>
          <p:sp>
            <p:nvSpPr>
              <p:cNvPr id="313" name="Text Box 79">
                <a:extLst>
                  <a:ext uri="{FF2B5EF4-FFF2-40B4-BE49-F238E27FC236}">
                    <a16:creationId xmlns:a16="http://schemas.microsoft.com/office/drawing/2014/main" id="{767F8C52-0473-094B-81C9-B0074DCAC899}"/>
                  </a:ext>
                </a:extLst>
              </p:cNvPr>
              <p:cNvSpPr txBox="1">
                <a:spLocks noChangeArrowheads="1"/>
              </p:cNvSpPr>
              <p:nvPr/>
            </p:nvSpPr>
            <p:spPr bwMode="auto">
              <a:xfrm>
                <a:off x="6986160" y="3179440"/>
                <a:ext cx="303902" cy="4000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000000"/>
                    </a:solidFill>
                    <a:latin typeface="+mn-lt"/>
                    <a:cs typeface="Arial" charset="0"/>
                  </a:rPr>
                  <a:t>I</a:t>
                </a:r>
              </a:p>
            </p:txBody>
          </p:sp>
          <p:sp>
            <p:nvSpPr>
              <p:cNvPr id="314" name="Text Box 80">
                <a:extLst>
                  <a:ext uri="{FF2B5EF4-FFF2-40B4-BE49-F238E27FC236}">
                    <a16:creationId xmlns:a16="http://schemas.microsoft.com/office/drawing/2014/main" id="{AD433860-39B4-F94C-97D1-8ED2BC51F04D}"/>
                  </a:ext>
                </a:extLst>
              </p:cNvPr>
              <p:cNvSpPr txBox="1">
                <a:spLocks noChangeArrowheads="1"/>
              </p:cNvSpPr>
              <p:nvPr/>
            </p:nvSpPr>
            <p:spPr bwMode="auto">
              <a:xfrm>
                <a:off x="5103560" y="3595251"/>
                <a:ext cx="391524" cy="4000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b="0" i="0" kern="0" dirty="0">
                    <a:solidFill>
                      <a:srgbClr val="000000"/>
                    </a:solidFill>
                    <a:latin typeface="+mn-lt"/>
                    <a:cs typeface="Arial" charset="0"/>
                  </a:rPr>
                  <a:t>G</a:t>
                </a:r>
              </a:p>
            </p:txBody>
          </p:sp>
          <p:pic>
            <p:nvPicPr>
              <p:cNvPr id="315" name="Picture 3">
                <a:extLst>
                  <a:ext uri="{FF2B5EF4-FFF2-40B4-BE49-F238E27FC236}">
                    <a16:creationId xmlns:a16="http://schemas.microsoft.com/office/drawing/2014/main" id="{14EE1F48-9E60-234B-9CCF-63F7C147B0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3899" y="2930268"/>
                <a:ext cx="677799" cy="2999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grpSp>
            <p:nvGrpSpPr>
              <p:cNvPr id="316" name="Group 44">
                <a:extLst>
                  <a:ext uri="{FF2B5EF4-FFF2-40B4-BE49-F238E27FC236}">
                    <a16:creationId xmlns:a16="http://schemas.microsoft.com/office/drawing/2014/main" id="{843B54DD-D810-6746-9846-37B2CA4C4147}"/>
                  </a:ext>
                </a:extLst>
              </p:cNvPr>
              <p:cNvGrpSpPr>
                <a:grpSpLocks/>
              </p:cNvGrpSpPr>
              <p:nvPr/>
            </p:nvGrpSpPr>
            <p:grpSpPr bwMode="auto">
              <a:xfrm>
                <a:off x="3139440" y="3180080"/>
                <a:ext cx="568960" cy="481140"/>
                <a:chOff x="-44" y="1473"/>
                <a:chExt cx="981" cy="1105"/>
              </a:xfrm>
            </p:grpSpPr>
            <p:pic>
              <p:nvPicPr>
                <p:cNvPr id="334" name="Picture 45" descr="desktop_computer_stylized_medium">
                  <a:extLst>
                    <a:ext uri="{FF2B5EF4-FFF2-40B4-BE49-F238E27FC236}">
                      <a16:creationId xmlns:a16="http://schemas.microsoft.com/office/drawing/2014/main" id="{3D52FA82-0F33-BF48-BE19-E000988EA1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35" name="Freeform 46">
                  <a:extLst>
                    <a:ext uri="{FF2B5EF4-FFF2-40B4-BE49-F238E27FC236}">
                      <a16:creationId xmlns:a16="http://schemas.microsoft.com/office/drawing/2014/main" id="{2C894004-AB5E-DE41-B89A-F88D90E6DBB5}"/>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grpSp>
          <p:grpSp>
            <p:nvGrpSpPr>
              <p:cNvPr id="317" name="Group 44">
                <a:extLst>
                  <a:ext uri="{FF2B5EF4-FFF2-40B4-BE49-F238E27FC236}">
                    <a16:creationId xmlns:a16="http://schemas.microsoft.com/office/drawing/2014/main" id="{B697333C-8F88-6F49-AA8F-4C9781CC4A17}"/>
                  </a:ext>
                </a:extLst>
              </p:cNvPr>
              <p:cNvGrpSpPr>
                <a:grpSpLocks/>
              </p:cNvGrpSpPr>
              <p:nvPr/>
            </p:nvGrpSpPr>
            <p:grpSpPr bwMode="auto">
              <a:xfrm>
                <a:off x="3576320" y="3525520"/>
                <a:ext cx="568960" cy="481140"/>
                <a:chOff x="-44" y="1473"/>
                <a:chExt cx="981" cy="1105"/>
              </a:xfrm>
            </p:grpSpPr>
            <p:pic>
              <p:nvPicPr>
                <p:cNvPr id="332" name="Picture 45" descr="desktop_computer_stylized_medium">
                  <a:extLst>
                    <a:ext uri="{FF2B5EF4-FFF2-40B4-BE49-F238E27FC236}">
                      <a16:creationId xmlns:a16="http://schemas.microsoft.com/office/drawing/2014/main" id="{5D4339C7-D62D-5C40-8498-60F25F7FD1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33" name="Freeform 46">
                  <a:extLst>
                    <a:ext uri="{FF2B5EF4-FFF2-40B4-BE49-F238E27FC236}">
                      <a16:creationId xmlns:a16="http://schemas.microsoft.com/office/drawing/2014/main" id="{B5C6667F-C532-F44B-B08E-ED6763A8376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grpSp>
          <p:grpSp>
            <p:nvGrpSpPr>
              <p:cNvPr id="318" name="Group 44">
                <a:extLst>
                  <a:ext uri="{FF2B5EF4-FFF2-40B4-BE49-F238E27FC236}">
                    <a16:creationId xmlns:a16="http://schemas.microsoft.com/office/drawing/2014/main" id="{2B5BB1C4-0E8F-B54A-9FC0-4F56ED5ECBF2}"/>
                  </a:ext>
                </a:extLst>
              </p:cNvPr>
              <p:cNvGrpSpPr>
                <a:grpSpLocks/>
              </p:cNvGrpSpPr>
              <p:nvPr/>
            </p:nvGrpSpPr>
            <p:grpSpPr bwMode="auto">
              <a:xfrm>
                <a:off x="4135120" y="3281680"/>
                <a:ext cx="568960" cy="481140"/>
                <a:chOff x="-44" y="1473"/>
                <a:chExt cx="981" cy="1105"/>
              </a:xfrm>
            </p:grpSpPr>
            <p:pic>
              <p:nvPicPr>
                <p:cNvPr id="330" name="Picture 45" descr="desktop_computer_stylized_medium">
                  <a:extLst>
                    <a:ext uri="{FF2B5EF4-FFF2-40B4-BE49-F238E27FC236}">
                      <a16:creationId xmlns:a16="http://schemas.microsoft.com/office/drawing/2014/main" id="{A8C81D48-C92D-CB48-8DCD-645F4CADB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31" name="Freeform 46">
                  <a:extLst>
                    <a:ext uri="{FF2B5EF4-FFF2-40B4-BE49-F238E27FC236}">
                      <a16:creationId xmlns:a16="http://schemas.microsoft.com/office/drawing/2014/main" id="{9B794396-471F-E040-88AC-B51C16761F9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grpSp>
          <p:grpSp>
            <p:nvGrpSpPr>
              <p:cNvPr id="319" name="Group 44">
                <a:extLst>
                  <a:ext uri="{FF2B5EF4-FFF2-40B4-BE49-F238E27FC236}">
                    <a16:creationId xmlns:a16="http://schemas.microsoft.com/office/drawing/2014/main" id="{E0884B22-EEAE-D248-A754-2308A9D24232}"/>
                  </a:ext>
                </a:extLst>
              </p:cNvPr>
              <p:cNvGrpSpPr>
                <a:grpSpLocks/>
              </p:cNvGrpSpPr>
              <p:nvPr/>
            </p:nvGrpSpPr>
            <p:grpSpPr bwMode="auto">
              <a:xfrm>
                <a:off x="5049520" y="3261360"/>
                <a:ext cx="568960" cy="481140"/>
                <a:chOff x="-44" y="1473"/>
                <a:chExt cx="981" cy="1105"/>
              </a:xfrm>
            </p:grpSpPr>
            <p:pic>
              <p:nvPicPr>
                <p:cNvPr id="328" name="Picture 45" descr="desktop_computer_stylized_medium">
                  <a:extLst>
                    <a:ext uri="{FF2B5EF4-FFF2-40B4-BE49-F238E27FC236}">
                      <a16:creationId xmlns:a16="http://schemas.microsoft.com/office/drawing/2014/main" id="{71042587-5DB5-414E-BCB6-1C166E167C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29" name="Freeform 46">
                  <a:extLst>
                    <a:ext uri="{FF2B5EF4-FFF2-40B4-BE49-F238E27FC236}">
                      <a16:creationId xmlns:a16="http://schemas.microsoft.com/office/drawing/2014/main" id="{8C2EA73F-6D60-594A-AE51-D16A3EA7EEF3}"/>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grpSp>
          <p:grpSp>
            <p:nvGrpSpPr>
              <p:cNvPr id="320" name="Group 44">
                <a:extLst>
                  <a:ext uri="{FF2B5EF4-FFF2-40B4-BE49-F238E27FC236}">
                    <a16:creationId xmlns:a16="http://schemas.microsoft.com/office/drawing/2014/main" id="{A0D7C560-9874-664B-BBED-733D586AA0D3}"/>
                  </a:ext>
                </a:extLst>
              </p:cNvPr>
              <p:cNvGrpSpPr>
                <a:grpSpLocks/>
              </p:cNvGrpSpPr>
              <p:nvPr/>
            </p:nvGrpSpPr>
            <p:grpSpPr bwMode="auto">
              <a:xfrm>
                <a:off x="5588000" y="3434080"/>
                <a:ext cx="568960" cy="481140"/>
                <a:chOff x="-44" y="1473"/>
                <a:chExt cx="981" cy="1105"/>
              </a:xfrm>
            </p:grpSpPr>
            <p:pic>
              <p:nvPicPr>
                <p:cNvPr id="326" name="Picture 45" descr="desktop_computer_stylized_medium">
                  <a:extLst>
                    <a:ext uri="{FF2B5EF4-FFF2-40B4-BE49-F238E27FC236}">
                      <a16:creationId xmlns:a16="http://schemas.microsoft.com/office/drawing/2014/main" id="{650C7B5B-E94A-604C-9410-81943E94DB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27" name="Freeform 46">
                  <a:extLst>
                    <a:ext uri="{FF2B5EF4-FFF2-40B4-BE49-F238E27FC236}">
                      <a16:creationId xmlns:a16="http://schemas.microsoft.com/office/drawing/2014/main" id="{7AA9C5DC-63F6-3F4E-8635-3EE72EAD470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grpSp>
          <p:grpSp>
            <p:nvGrpSpPr>
              <p:cNvPr id="321" name="Group 44">
                <a:extLst>
                  <a:ext uri="{FF2B5EF4-FFF2-40B4-BE49-F238E27FC236}">
                    <a16:creationId xmlns:a16="http://schemas.microsoft.com/office/drawing/2014/main" id="{BCE68852-14F6-9845-8C5C-6CDD723AF6D6}"/>
                  </a:ext>
                </a:extLst>
              </p:cNvPr>
              <p:cNvGrpSpPr>
                <a:grpSpLocks/>
              </p:cNvGrpSpPr>
              <p:nvPr/>
            </p:nvGrpSpPr>
            <p:grpSpPr bwMode="auto">
              <a:xfrm>
                <a:off x="6380480" y="3149600"/>
                <a:ext cx="568960" cy="481140"/>
                <a:chOff x="-44" y="1473"/>
                <a:chExt cx="981" cy="1105"/>
              </a:xfrm>
            </p:grpSpPr>
            <p:pic>
              <p:nvPicPr>
                <p:cNvPr id="324" name="Picture 45" descr="desktop_computer_stylized_medium">
                  <a:extLst>
                    <a:ext uri="{FF2B5EF4-FFF2-40B4-BE49-F238E27FC236}">
                      <a16:creationId xmlns:a16="http://schemas.microsoft.com/office/drawing/2014/main" id="{949A9AE4-491E-BF40-A346-2463B1309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25" name="Freeform 46">
                  <a:extLst>
                    <a:ext uri="{FF2B5EF4-FFF2-40B4-BE49-F238E27FC236}">
                      <a16:creationId xmlns:a16="http://schemas.microsoft.com/office/drawing/2014/main" id="{87843F82-764B-4044-9508-F2FD38BC18F1}"/>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grpSp>
          <p:pic>
            <p:nvPicPr>
              <p:cNvPr id="322" name="Picture 3">
                <a:extLst>
                  <a:ext uri="{FF2B5EF4-FFF2-40B4-BE49-F238E27FC236}">
                    <a16:creationId xmlns:a16="http://schemas.microsoft.com/office/drawing/2014/main" id="{1165B26C-61A1-EA46-8168-13B1A65377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4313" y="2847741"/>
                <a:ext cx="677800" cy="3015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323" name="Picture 3">
                <a:extLst>
                  <a:ext uri="{FF2B5EF4-FFF2-40B4-BE49-F238E27FC236}">
                    <a16:creationId xmlns:a16="http://schemas.microsoft.com/office/drawing/2014/main" id="{A24E10B4-3314-8346-B6DA-C6D2CF4D78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4949" y="2116102"/>
                <a:ext cx="676212" cy="3015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grpSp>
        <p:grpSp>
          <p:nvGrpSpPr>
            <p:cNvPr id="344" name="Group 343">
              <a:extLst>
                <a:ext uri="{FF2B5EF4-FFF2-40B4-BE49-F238E27FC236}">
                  <a16:creationId xmlns:a16="http://schemas.microsoft.com/office/drawing/2014/main" id="{0D6DB29E-8183-5D4A-A6C1-D8FB12A01668}"/>
                </a:ext>
              </a:extLst>
            </p:cNvPr>
            <p:cNvGrpSpPr/>
            <p:nvPr/>
          </p:nvGrpSpPr>
          <p:grpSpPr>
            <a:xfrm>
              <a:off x="5398824" y="2310984"/>
              <a:ext cx="746763" cy="344773"/>
              <a:chOff x="3668110" y="2448910"/>
              <a:chExt cx="3794234" cy="2165130"/>
            </a:xfrm>
          </p:grpSpPr>
          <p:sp>
            <p:nvSpPr>
              <p:cNvPr id="345" name="Rectangle 344">
                <a:extLst>
                  <a:ext uri="{FF2B5EF4-FFF2-40B4-BE49-F238E27FC236}">
                    <a16:creationId xmlns:a16="http://schemas.microsoft.com/office/drawing/2014/main" id="{02115A91-641C-E845-93FC-31B53FD5B8B9}"/>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sp>
            <p:nvSpPr>
              <p:cNvPr id="346" name="Freeform 345">
                <a:extLst>
                  <a:ext uri="{FF2B5EF4-FFF2-40B4-BE49-F238E27FC236}">
                    <a16:creationId xmlns:a16="http://schemas.microsoft.com/office/drawing/2014/main" id="{F1A867AC-0657-BC47-AC4D-010D15AD77FA}"/>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grpSp>
            <p:nvGrpSpPr>
              <p:cNvPr id="347" name="Group 346">
                <a:extLst>
                  <a:ext uri="{FF2B5EF4-FFF2-40B4-BE49-F238E27FC236}">
                    <a16:creationId xmlns:a16="http://schemas.microsoft.com/office/drawing/2014/main" id="{CF10FB39-5E1F-B248-9A7A-4C01C4EFD35A}"/>
                  </a:ext>
                </a:extLst>
              </p:cNvPr>
              <p:cNvGrpSpPr/>
              <p:nvPr/>
            </p:nvGrpSpPr>
            <p:grpSpPr>
              <a:xfrm>
                <a:off x="3941378" y="2603243"/>
                <a:ext cx="3202061" cy="1066110"/>
                <a:chOff x="7939341" y="3037317"/>
                <a:chExt cx="897649" cy="353919"/>
              </a:xfrm>
            </p:grpSpPr>
            <p:sp>
              <p:nvSpPr>
                <p:cNvPr id="348" name="Freeform 347">
                  <a:extLst>
                    <a:ext uri="{FF2B5EF4-FFF2-40B4-BE49-F238E27FC236}">
                      <a16:creationId xmlns:a16="http://schemas.microsoft.com/office/drawing/2014/main" id="{6762CBB0-CBF1-DC47-8A14-38F59E1135BF}"/>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sp>
              <p:nvSpPr>
                <p:cNvPr id="349" name="Freeform 348">
                  <a:extLst>
                    <a:ext uri="{FF2B5EF4-FFF2-40B4-BE49-F238E27FC236}">
                      <a16:creationId xmlns:a16="http://schemas.microsoft.com/office/drawing/2014/main" id="{D05CC814-ADCE-AE43-B2BF-2E57EE6D6E93}"/>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sp>
              <p:nvSpPr>
                <p:cNvPr id="350" name="Freeform 349">
                  <a:extLst>
                    <a:ext uri="{FF2B5EF4-FFF2-40B4-BE49-F238E27FC236}">
                      <a16:creationId xmlns:a16="http://schemas.microsoft.com/office/drawing/2014/main" id="{90D34BF2-9267-B246-BC83-C97A4D97DEE8}"/>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sp>
              <p:nvSpPr>
                <p:cNvPr id="351" name="Freeform 350">
                  <a:extLst>
                    <a:ext uri="{FF2B5EF4-FFF2-40B4-BE49-F238E27FC236}">
                      <a16:creationId xmlns:a16="http://schemas.microsoft.com/office/drawing/2014/main" id="{1925F9C3-6A09-134C-8318-7290AD8B60A5}"/>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grpSp>
        </p:grpSp>
        <p:grpSp>
          <p:nvGrpSpPr>
            <p:cNvPr id="352" name="Group 351">
              <a:extLst>
                <a:ext uri="{FF2B5EF4-FFF2-40B4-BE49-F238E27FC236}">
                  <a16:creationId xmlns:a16="http://schemas.microsoft.com/office/drawing/2014/main" id="{E61C4667-123F-A845-BCC0-8455101ACF2F}"/>
                </a:ext>
              </a:extLst>
            </p:cNvPr>
            <p:cNvGrpSpPr/>
            <p:nvPr/>
          </p:nvGrpSpPr>
          <p:grpSpPr>
            <a:xfrm>
              <a:off x="7290083" y="3122951"/>
              <a:ext cx="746763" cy="344773"/>
              <a:chOff x="3668110" y="2448910"/>
              <a:chExt cx="3794234" cy="2165130"/>
            </a:xfrm>
          </p:grpSpPr>
          <p:sp>
            <p:nvSpPr>
              <p:cNvPr id="353" name="Rectangle 352">
                <a:extLst>
                  <a:ext uri="{FF2B5EF4-FFF2-40B4-BE49-F238E27FC236}">
                    <a16:creationId xmlns:a16="http://schemas.microsoft.com/office/drawing/2014/main" id="{7B7E719E-C4A3-4940-BB4F-671C6F1E7357}"/>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sp>
            <p:nvSpPr>
              <p:cNvPr id="354" name="Freeform 353">
                <a:extLst>
                  <a:ext uri="{FF2B5EF4-FFF2-40B4-BE49-F238E27FC236}">
                    <a16:creationId xmlns:a16="http://schemas.microsoft.com/office/drawing/2014/main" id="{71CB114A-BFFE-4245-9969-879EF7F16EA8}"/>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grpSp>
            <p:nvGrpSpPr>
              <p:cNvPr id="355" name="Group 354">
                <a:extLst>
                  <a:ext uri="{FF2B5EF4-FFF2-40B4-BE49-F238E27FC236}">
                    <a16:creationId xmlns:a16="http://schemas.microsoft.com/office/drawing/2014/main" id="{72121964-7151-184E-B215-6FFAE4FA284F}"/>
                  </a:ext>
                </a:extLst>
              </p:cNvPr>
              <p:cNvGrpSpPr/>
              <p:nvPr/>
            </p:nvGrpSpPr>
            <p:grpSpPr>
              <a:xfrm>
                <a:off x="3941378" y="2603243"/>
                <a:ext cx="3202061" cy="1066110"/>
                <a:chOff x="7939341" y="3037317"/>
                <a:chExt cx="897649" cy="353919"/>
              </a:xfrm>
            </p:grpSpPr>
            <p:sp>
              <p:nvSpPr>
                <p:cNvPr id="356" name="Freeform 355">
                  <a:extLst>
                    <a:ext uri="{FF2B5EF4-FFF2-40B4-BE49-F238E27FC236}">
                      <a16:creationId xmlns:a16="http://schemas.microsoft.com/office/drawing/2014/main" id="{BB494E8E-F2D9-8D4C-8855-005A1DEE030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sp>
              <p:nvSpPr>
                <p:cNvPr id="357" name="Freeform 356">
                  <a:extLst>
                    <a:ext uri="{FF2B5EF4-FFF2-40B4-BE49-F238E27FC236}">
                      <a16:creationId xmlns:a16="http://schemas.microsoft.com/office/drawing/2014/main" id="{21953B9A-7B59-5B48-B542-2BE643E43FA0}"/>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sp>
              <p:nvSpPr>
                <p:cNvPr id="358" name="Freeform 357">
                  <a:extLst>
                    <a:ext uri="{FF2B5EF4-FFF2-40B4-BE49-F238E27FC236}">
                      <a16:creationId xmlns:a16="http://schemas.microsoft.com/office/drawing/2014/main" id="{64E057B3-0410-8944-96E8-A73328F40DF9}"/>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sp>
              <p:nvSpPr>
                <p:cNvPr id="359" name="Freeform 358">
                  <a:extLst>
                    <a:ext uri="{FF2B5EF4-FFF2-40B4-BE49-F238E27FC236}">
                      <a16:creationId xmlns:a16="http://schemas.microsoft.com/office/drawing/2014/main" id="{4F3BC6AC-6740-644B-B895-210B6ABEA3B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grpSp>
        </p:grpSp>
        <p:grpSp>
          <p:nvGrpSpPr>
            <p:cNvPr id="360" name="Group 359">
              <a:extLst>
                <a:ext uri="{FF2B5EF4-FFF2-40B4-BE49-F238E27FC236}">
                  <a16:creationId xmlns:a16="http://schemas.microsoft.com/office/drawing/2014/main" id="{5C1BDD41-89CC-5142-82E0-31AD1AEA5928}"/>
                </a:ext>
              </a:extLst>
            </p:cNvPr>
            <p:cNvGrpSpPr/>
            <p:nvPr/>
          </p:nvGrpSpPr>
          <p:grpSpPr>
            <a:xfrm>
              <a:off x="5371262" y="3020518"/>
              <a:ext cx="746763" cy="344773"/>
              <a:chOff x="3668110" y="2448910"/>
              <a:chExt cx="3794234" cy="2165130"/>
            </a:xfrm>
          </p:grpSpPr>
          <p:sp>
            <p:nvSpPr>
              <p:cNvPr id="361" name="Rectangle 360">
                <a:extLst>
                  <a:ext uri="{FF2B5EF4-FFF2-40B4-BE49-F238E27FC236}">
                    <a16:creationId xmlns:a16="http://schemas.microsoft.com/office/drawing/2014/main" id="{8CAAD1B8-7EF7-104B-A99C-66500B373B15}"/>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sp>
            <p:nvSpPr>
              <p:cNvPr id="362" name="Freeform 361">
                <a:extLst>
                  <a:ext uri="{FF2B5EF4-FFF2-40B4-BE49-F238E27FC236}">
                    <a16:creationId xmlns:a16="http://schemas.microsoft.com/office/drawing/2014/main" id="{C3709934-88FB-7B49-8DD5-B867C648DC42}"/>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grpSp>
            <p:nvGrpSpPr>
              <p:cNvPr id="363" name="Group 362">
                <a:extLst>
                  <a:ext uri="{FF2B5EF4-FFF2-40B4-BE49-F238E27FC236}">
                    <a16:creationId xmlns:a16="http://schemas.microsoft.com/office/drawing/2014/main" id="{A129641A-31D4-0744-9BA2-E6B8031E0C71}"/>
                  </a:ext>
                </a:extLst>
              </p:cNvPr>
              <p:cNvGrpSpPr/>
              <p:nvPr/>
            </p:nvGrpSpPr>
            <p:grpSpPr>
              <a:xfrm>
                <a:off x="3941378" y="2603243"/>
                <a:ext cx="3202061" cy="1066110"/>
                <a:chOff x="7939341" y="3037317"/>
                <a:chExt cx="897649" cy="353919"/>
              </a:xfrm>
            </p:grpSpPr>
            <p:sp>
              <p:nvSpPr>
                <p:cNvPr id="364" name="Freeform 363">
                  <a:extLst>
                    <a:ext uri="{FF2B5EF4-FFF2-40B4-BE49-F238E27FC236}">
                      <a16:creationId xmlns:a16="http://schemas.microsoft.com/office/drawing/2014/main" id="{AC8F2956-A0C1-9347-A821-CF7760F8BF1F}"/>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sp>
              <p:nvSpPr>
                <p:cNvPr id="365" name="Freeform 364">
                  <a:extLst>
                    <a:ext uri="{FF2B5EF4-FFF2-40B4-BE49-F238E27FC236}">
                      <a16:creationId xmlns:a16="http://schemas.microsoft.com/office/drawing/2014/main" id="{3A2DD6F3-4BB4-7344-8796-936E8627C7EA}"/>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sp>
              <p:nvSpPr>
                <p:cNvPr id="366" name="Freeform 365">
                  <a:extLst>
                    <a:ext uri="{FF2B5EF4-FFF2-40B4-BE49-F238E27FC236}">
                      <a16:creationId xmlns:a16="http://schemas.microsoft.com/office/drawing/2014/main" id="{1B108877-A9F2-B740-94FB-2FACB13C189C}"/>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sp>
              <p:nvSpPr>
                <p:cNvPr id="367" name="Freeform 366">
                  <a:extLst>
                    <a:ext uri="{FF2B5EF4-FFF2-40B4-BE49-F238E27FC236}">
                      <a16:creationId xmlns:a16="http://schemas.microsoft.com/office/drawing/2014/main" id="{A4E7367F-EA46-6943-A52D-D2D39663AFD5}"/>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grpSp>
        </p:grpSp>
      </p:grpSp>
      <p:grpSp>
        <p:nvGrpSpPr>
          <p:cNvPr id="336" name="Group 335">
            <a:extLst>
              <a:ext uri="{FF2B5EF4-FFF2-40B4-BE49-F238E27FC236}">
                <a16:creationId xmlns:a16="http://schemas.microsoft.com/office/drawing/2014/main" id="{E7BFFEF5-1E5A-214E-815E-5352DB1D8B9D}"/>
              </a:ext>
            </a:extLst>
          </p:cNvPr>
          <p:cNvGrpSpPr/>
          <p:nvPr/>
        </p:nvGrpSpPr>
        <p:grpSpPr>
          <a:xfrm>
            <a:off x="2632833" y="3160055"/>
            <a:ext cx="560072" cy="258580"/>
            <a:chOff x="3668110" y="2448910"/>
            <a:chExt cx="3794234" cy="2165130"/>
          </a:xfrm>
        </p:grpSpPr>
        <p:sp>
          <p:nvSpPr>
            <p:cNvPr id="337" name="Rectangle 336">
              <a:extLst>
                <a:ext uri="{FF2B5EF4-FFF2-40B4-BE49-F238E27FC236}">
                  <a16:creationId xmlns:a16="http://schemas.microsoft.com/office/drawing/2014/main" id="{3882DC2F-B27B-0C40-807D-179D4FF6760D}"/>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sp>
          <p:nvSpPr>
            <p:cNvPr id="338" name="Freeform 337">
              <a:extLst>
                <a:ext uri="{FF2B5EF4-FFF2-40B4-BE49-F238E27FC236}">
                  <a16:creationId xmlns:a16="http://schemas.microsoft.com/office/drawing/2014/main" id="{C45558C7-AA03-9549-BB76-2D627A97AB46}"/>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grpSp>
          <p:nvGrpSpPr>
            <p:cNvPr id="339" name="Group 338">
              <a:extLst>
                <a:ext uri="{FF2B5EF4-FFF2-40B4-BE49-F238E27FC236}">
                  <a16:creationId xmlns:a16="http://schemas.microsoft.com/office/drawing/2014/main" id="{C5245A52-75E9-4F43-901F-B3CDDA16D9AB}"/>
                </a:ext>
              </a:extLst>
            </p:cNvPr>
            <p:cNvGrpSpPr/>
            <p:nvPr/>
          </p:nvGrpSpPr>
          <p:grpSpPr>
            <a:xfrm>
              <a:off x="3941378" y="2603243"/>
              <a:ext cx="3202061" cy="1066110"/>
              <a:chOff x="7939341" y="3037317"/>
              <a:chExt cx="897649" cy="353919"/>
            </a:xfrm>
          </p:grpSpPr>
          <p:sp>
            <p:nvSpPr>
              <p:cNvPr id="340" name="Freeform 339">
                <a:extLst>
                  <a:ext uri="{FF2B5EF4-FFF2-40B4-BE49-F238E27FC236}">
                    <a16:creationId xmlns:a16="http://schemas.microsoft.com/office/drawing/2014/main" id="{5719E44D-592D-2B40-8629-8CAC92FD2898}"/>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sp>
            <p:nvSpPr>
              <p:cNvPr id="341" name="Freeform 340">
                <a:extLst>
                  <a:ext uri="{FF2B5EF4-FFF2-40B4-BE49-F238E27FC236}">
                    <a16:creationId xmlns:a16="http://schemas.microsoft.com/office/drawing/2014/main" id="{8F866AE4-8716-1943-A767-116C65DECED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sp>
            <p:nvSpPr>
              <p:cNvPr id="342" name="Freeform 341">
                <a:extLst>
                  <a:ext uri="{FF2B5EF4-FFF2-40B4-BE49-F238E27FC236}">
                    <a16:creationId xmlns:a16="http://schemas.microsoft.com/office/drawing/2014/main" id="{5286B54F-3F16-8E4C-9916-F5AD40E1D773}"/>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sp>
            <p:nvSpPr>
              <p:cNvPr id="343" name="Freeform 342">
                <a:extLst>
                  <a:ext uri="{FF2B5EF4-FFF2-40B4-BE49-F238E27FC236}">
                    <a16:creationId xmlns:a16="http://schemas.microsoft.com/office/drawing/2014/main" id="{A4B59C80-FD6E-ED49-8253-93F2FF9267E5}"/>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grpSp>
      </p:grpSp>
      <p:sp>
        <p:nvSpPr>
          <p:cNvPr id="98" name="TextBox 97">
            <a:extLst>
              <a:ext uri="{FF2B5EF4-FFF2-40B4-BE49-F238E27FC236}">
                <a16:creationId xmlns:a16="http://schemas.microsoft.com/office/drawing/2014/main" id="{FE757434-02B3-6C4D-95BC-2D84E109417A}"/>
              </a:ext>
            </a:extLst>
          </p:cNvPr>
          <p:cNvSpPr txBox="1"/>
          <p:nvPr/>
        </p:nvSpPr>
        <p:spPr>
          <a:xfrm>
            <a:off x="235666" y="6483136"/>
            <a:ext cx="4878259" cy="307777"/>
          </a:xfrm>
          <a:prstGeom prst="rect">
            <a:avLst/>
          </a:prstGeom>
          <a:noFill/>
        </p:spPr>
        <p:txBody>
          <a:bodyPr wrap="none" rtlCol="0">
            <a:spAutoFit/>
          </a:bodyPr>
          <a:lstStyle/>
          <a:p>
            <a:r>
              <a:rPr lang="en-US" sz="1400" b="0" dirty="0">
                <a:solidFill>
                  <a:schemeClr val="bg1">
                    <a:lumMod val="65000"/>
                  </a:schemeClr>
                </a:solidFill>
                <a:latin typeface="Calibri" pitchFamily="34" charset="0"/>
              </a:rPr>
              <a:t>Kurose and Ross: Computer Networking – A top-down approach </a:t>
            </a:r>
          </a:p>
        </p:txBody>
      </p:sp>
    </p:spTree>
    <p:extLst>
      <p:ext uri="{BB962C8B-B14F-4D97-AF65-F5344CB8AC3E}">
        <p14:creationId xmlns:p14="http://schemas.microsoft.com/office/powerpoint/2010/main" val="20477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A44D79-3046-2C44-9CF8-5BC69AF41108}"/>
              </a:ext>
            </a:extLst>
          </p:cNvPr>
          <p:cNvSpPr>
            <a:spLocks noGrp="1"/>
          </p:cNvSpPr>
          <p:nvPr>
            <p:ph idx="1"/>
          </p:nvPr>
        </p:nvSpPr>
        <p:spPr>
          <a:xfrm>
            <a:off x="360364" y="1034368"/>
            <a:ext cx="4310712" cy="5274952"/>
          </a:xfrm>
          <a:noFill/>
          <a:ln>
            <a:noFill/>
          </a:ln>
        </p:spPr>
        <p:txBody>
          <a:bodyPr vert="horz" wrap="square" lIns="91440" tIns="45720" rIns="91440" bIns="45720" numCol="1" anchor="t" anchorCtr="0" compatLnSpc="1">
            <a:prstTxWarp prst="textNoShape">
              <a:avLst/>
            </a:prstTxWarp>
          </a:bodyPr>
          <a:lstStyle/>
          <a:p>
            <a:pPr marL="0" indent="0">
              <a:buNone/>
            </a:pPr>
            <a:r>
              <a:rPr lang="en-US" dirty="0">
                <a:solidFill>
                  <a:srgbClr val="FF0000"/>
                </a:solidFill>
              </a:rPr>
              <a:t>Both are store-and-forward: </a:t>
            </a:r>
          </a:p>
          <a:p>
            <a:r>
              <a:rPr lang="en-US" dirty="0">
                <a:solidFill>
                  <a:srgbClr val="FF0000"/>
                </a:solidFill>
              </a:rPr>
              <a:t>Routers:</a:t>
            </a:r>
            <a:r>
              <a:rPr lang="en-US" dirty="0"/>
              <a:t> network-layer devices (examine network-layer headers)</a:t>
            </a:r>
          </a:p>
          <a:p>
            <a:r>
              <a:rPr lang="en-US" dirty="0">
                <a:solidFill>
                  <a:srgbClr val="FF0000"/>
                </a:solidFill>
              </a:rPr>
              <a:t>Switches:</a:t>
            </a:r>
            <a:r>
              <a:rPr lang="en-US" dirty="0"/>
              <a:t> link-layer devices (examine link-layer headers)</a:t>
            </a:r>
          </a:p>
          <a:p>
            <a:pPr marL="0" indent="0">
              <a:buNone/>
            </a:pPr>
            <a:r>
              <a:rPr lang="en-US" dirty="0">
                <a:solidFill>
                  <a:srgbClr val="FF0000"/>
                </a:solidFill>
              </a:rPr>
              <a:t>Both have forwarding tables:</a:t>
            </a:r>
          </a:p>
          <a:p>
            <a:r>
              <a:rPr lang="en-US" dirty="0">
                <a:solidFill>
                  <a:srgbClr val="FF0000"/>
                </a:solidFill>
              </a:rPr>
              <a:t>Routers:</a:t>
            </a:r>
            <a:r>
              <a:rPr lang="en-US" dirty="0"/>
              <a:t> compute tables using routing algorithms, IP addresses</a:t>
            </a:r>
          </a:p>
          <a:p>
            <a:r>
              <a:rPr lang="en-US" dirty="0">
                <a:solidFill>
                  <a:srgbClr val="FF0000"/>
                </a:solidFill>
              </a:rPr>
              <a:t>Switches:</a:t>
            </a:r>
            <a:r>
              <a:rPr lang="en-US" dirty="0"/>
              <a:t> learn forwarding table using flooding, learning, MAC addresses </a:t>
            </a:r>
          </a:p>
          <a:p>
            <a:endParaRPr lang="en-US" dirty="0"/>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p:txBody>
          <a:bodyPr>
            <a:normAutofit/>
          </a:bodyPr>
          <a:lstStyle/>
          <a:p>
            <a:r>
              <a:rPr lang="en-US" b="0" dirty="0">
                <a:latin typeface="+mn-lt"/>
              </a:rPr>
              <a:t>Switches vs. routers</a:t>
            </a:r>
            <a:endParaRPr lang="en-US" sz="3300" dirty="0">
              <a:latin typeface="+mn-lt"/>
            </a:endParaRPr>
          </a:p>
        </p:txBody>
      </p:sp>
      <p:sp>
        <p:nvSpPr>
          <p:cNvPr id="221" name="Freeform 3">
            <a:extLst>
              <a:ext uri="{FF2B5EF4-FFF2-40B4-BE49-F238E27FC236}">
                <a16:creationId xmlns:a16="http://schemas.microsoft.com/office/drawing/2014/main" id="{01F07BE4-0531-7444-A1F5-60C180F08530}"/>
              </a:ext>
            </a:extLst>
          </p:cNvPr>
          <p:cNvSpPr>
            <a:spLocks/>
          </p:cNvSpPr>
          <p:nvPr/>
        </p:nvSpPr>
        <p:spPr bwMode="auto">
          <a:xfrm flipH="1">
            <a:off x="7021369" y="2426494"/>
            <a:ext cx="478631" cy="602729"/>
          </a:xfrm>
          <a:custGeom>
            <a:avLst/>
            <a:gdLst>
              <a:gd name="T0" fmla="*/ 2147483647 w 402"/>
              <a:gd name="T1" fmla="*/ 2147483647 h 537"/>
              <a:gd name="T2" fmla="*/ 2147483647 w 402"/>
              <a:gd name="T3" fmla="*/ 0 h 537"/>
              <a:gd name="T4" fmla="*/ 0 w 402"/>
              <a:gd name="T5" fmla="*/ 2147483647 h 537"/>
              <a:gd name="T6" fmla="*/ 2147483647 w 402"/>
              <a:gd name="T7" fmla="*/ 2147483647 h 537"/>
              <a:gd name="T8" fmla="*/ 2147483647 w 402"/>
              <a:gd name="T9" fmla="*/ 2147483647 h 537"/>
              <a:gd name="T10" fmla="*/ 0 60000 65536"/>
              <a:gd name="T11" fmla="*/ 0 60000 65536"/>
              <a:gd name="T12" fmla="*/ 0 60000 65536"/>
              <a:gd name="T13" fmla="*/ 0 60000 65536"/>
              <a:gd name="T14" fmla="*/ 0 60000 65536"/>
              <a:gd name="T15" fmla="*/ 0 w 402"/>
              <a:gd name="T16" fmla="*/ 0 h 537"/>
              <a:gd name="T17" fmla="*/ 402 w 402"/>
              <a:gd name="T18" fmla="*/ 537 h 537"/>
            </a:gdLst>
            <a:ahLst/>
            <a:cxnLst>
              <a:cxn ang="T10">
                <a:pos x="T0" y="T1"/>
              </a:cxn>
              <a:cxn ang="T11">
                <a:pos x="T2" y="T3"/>
              </a:cxn>
              <a:cxn ang="T12">
                <a:pos x="T4" y="T5"/>
              </a:cxn>
              <a:cxn ang="T13">
                <a:pos x="T6" y="T7"/>
              </a:cxn>
              <a:cxn ang="T14">
                <a:pos x="T8" y="T9"/>
              </a:cxn>
            </a:cxnLst>
            <a:rect l="T15" t="T16" r="T17" b="T18"/>
            <a:pathLst>
              <a:path w="402" h="537">
                <a:moveTo>
                  <a:pt x="402" y="363"/>
                </a:moveTo>
                <a:lnTo>
                  <a:pt x="28" y="0"/>
                </a:lnTo>
                <a:lnTo>
                  <a:pt x="0" y="470"/>
                </a:lnTo>
                <a:lnTo>
                  <a:pt x="242" y="537"/>
                </a:lnTo>
                <a:lnTo>
                  <a:pt x="402" y="363"/>
                </a:lnTo>
                <a:close/>
              </a:path>
            </a:pathLst>
          </a:custGeom>
          <a:gradFill rotWithShape="1">
            <a:gsLst>
              <a:gs pos="0">
                <a:schemeClr val="bg1">
                  <a:lumMod val="75000"/>
                </a:schemeClr>
              </a:gs>
              <a:gs pos="100000">
                <a:srgbClr val="FFFF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685800">
              <a:defRPr/>
            </a:pPr>
            <a:endParaRPr lang="en-US" sz="1350" b="0" kern="0" dirty="0">
              <a:solidFill>
                <a:srgbClr val="000000"/>
              </a:solidFill>
              <a:ea typeface="ＭＳ Ｐゴシック" charset="0"/>
            </a:endParaRPr>
          </a:p>
        </p:txBody>
      </p:sp>
      <p:sp>
        <p:nvSpPr>
          <p:cNvPr id="222" name="Freeform 10">
            <a:extLst>
              <a:ext uri="{FF2B5EF4-FFF2-40B4-BE49-F238E27FC236}">
                <a16:creationId xmlns:a16="http://schemas.microsoft.com/office/drawing/2014/main" id="{AB992FF6-010D-6E4B-AAE6-09AEF8090B80}"/>
              </a:ext>
            </a:extLst>
          </p:cNvPr>
          <p:cNvSpPr>
            <a:spLocks/>
          </p:cNvSpPr>
          <p:nvPr/>
        </p:nvSpPr>
        <p:spPr bwMode="auto">
          <a:xfrm>
            <a:off x="7011845" y="1490964"/>
            <a:ext cx="270272" cy="1138209"/>
          </a:xfrm>
          <a:custGeom>
            <a:avLst/>
            <a:gdLst>
              <a:gd name="T0" fmla="*/ 2147483647 w 267"/>
              <a:gd name="T1" fmla="*/ 2147483647 h 1186"/>
              <a:gd name="T2" fmla="*/ 0 w 267"/>
              <a:gd name="T3" fmla="*/ 0 h 1186"/>
              <a:gd name="T4" fmla="*/ 0 w 267"/>
              <a:gd name="T5" fmla="*/ 2147483647 h 1186"/>
              <a:gd name="T6" fmla="*/ 2147483647 w 267"/>
              <a:gd name="T7" fmla="*/ 2147483647 h 1186"/>
              <a:gd name="T8" fmla="*/ 2147483647 w 267"/>
              <a:gd name="T9" fmla="*/ 2147483647 h 1186"/>
              <a:gd name="T10" fmla="*/ 0 60000 65536"/>
              <a:gd name="T11" fmla="*/ 0 60000 65536"/>
              <a:gd name="T12" fmla="*/ 0 60000 65536"/>
              <a:gd name="T13" fmla="*/ 0 60000 65536"/>
              <a:gd name="T14" fmla="*/ 0 60000 65536"/>
              <a:gd name="T15" fmla="*/ 0 w 267"/>
              <a:gd name="T16" fmla="*/ 0 h 1186"/>
              <a:gd name="T17" fmla="*/ 267 w 267"/>
              <a:gd name="T18" fmla="*/ 1186 h 1186"/>
            </a:gdLst>
            <a:ahLst/>
            <a:cxnLst>
              <a:cxn ang="T10">
                <a:pos x="T0" y="T1"/>
              </a:cxn>
              <a:cxn ang="T11">
                <a:pos x="T2" y="T3"/>
              </a:cxn>
              <a:cxn ang="T12">
                <a:pos x="T4" y="T5"/>
              </a:cxn>
              <a:cxn ang="T13">
                <a:pos x="T6" y="T7"/>
              </a:cxn>
              <a:cxn ang="T14">
                <a:pos x="T8" y="T9"/>
              </a:cxn>
            </a:cxnLst>
            <a:rect l="T15" t="T16" r="T17" b="T18"/>
            <a:pathLst>
              <a:path w="267" h="1186">
                <a:moveTo>
                  <a:pt x="254" y="466"/>
                </a:moveTo>
                <a:lnTo>
                  <a:pt x="0" y="0"/>
                </a:lnTo>
                <a:lnTo>
                  <a:pt x="0" y="1186"/>
                </a:lnTo>
                <a:lnTo>
                  <a:pt x="267" y="652"/>
                </a:lnTo>
                <a:lnTo>
                  <a:pt x="254" y="466"/>
                </a:lnTo>
                <a:close/>
              </a:path>
            </a:pathLst>
          </a:custGeom>
          <a:gradFill rotWithShape="1">
            <a:gsLst>
              <a:gs pos="0">
                <a:schemeClr val="bg1">
                  <a:lumMod val="75000"/>
                </a:schemeClr>
              </a:gs>
              <a:gs pos="100000">
                <a:srgbClr val="FFFF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685800">
              <a:defRPr/>
            </a:pPr>
            <a:endParaRPr lang="en-US" sz="1350" b="0" kern="0" dirty="0">
              <a:solidFill>
                <a:srgbClr val="000000"/>
              </a:solidFill>
              <a:ea typeface="ＭＳ Ｐゴシック" charset="0"/>
            </a:endParaRPr>
          </a:p>
        </p:txBody>
      </p:sp>
      <p:sp>
        <p:nvSpPr>
          <p:cNvPr id="224" name="Rectangle 24">
            <a:extLst>
              <a:ext uri="{FF2B5EF4-FFF2-40B4-BE49-F238E27FC236}">
                <a16:creationId xmlns:a16="http://schemas.microsoft.com/office/drawing/2014/main" id="{40F95C2F-93D8-8641-B89D-44099AAF3351}"/>
              </a:ext>
            </a:extLst>
          </p:cNvPr>
          <p:cNvSpPr>
            <a:spLocks noChangeArrowheads="1"/>
          </p:cNvSpPr>
          <p:nvPr/>
        </p:nvSpPr>
        <p:spPr bwMode="auto">
          <a:xfrm>
            <a:off x="6058155" y="1504033"/>
            <a:ext cx="954881" cy="1152525"/>
          </a:xfrm>
          <a:prstGeom prst="rect">
            <a:avLst/>
          </a:prstGeom>
          <a:solidFill>
            <a:srgbClr val="FFFFFF"/>
          </a:solidFill>
          <a:ln w="28575">
            <a:solidFill>
              <a:srgbClr val="000000"/>
            </a:solidFill>
            <a:miter lim="800000"/>
            <a:headEnd/>
            <a:tailEnd/>
          </a:ln>
          <a:effectLst>
            <a:outerShdw blurRad="50800" dist="38100" dir="18900000" algn="bl" rotWithShape="0">
              <a:prstClr val="black">
                <a:alpha val="40000"/>
              </a:prstClr>
            </a:outerShdw>
          </a:effectLst>
        </p:spPr>
        <p:txBody>
          <a:bodyPr wrap="none" anchor="ctr"/>
          <a:lstStyle/>
          <a:p>
            <a:pPr defTabSz="685800">
              <a:defRPr/>
            </a:pPr>
            <a:endParaRPr lang="en-US" sz="1800" b="0" kern="0" dirty="0">
              <a:solidFill>
                <a:srgbClr val="000000"/>
              </a:solidFill>
              <a:ea typeface="ＭＳ Ｐゴシック" charset="0"/>
              <a:cs typeface="Arial" charset="0"/>
            </a:endParaRPr>
          </a:p>
        </p:txBody>
      </p:sp>
      <p:sp>
        <p:nvSpPr>
          <p:cNvPr id="225" name="Line 25">
            <a:extLst>
              <a:ext uri="{FF2B5EF4-FFF2-40B4-BE49-F238E27FC236}">
                <a16:creationId xmlns:a16="http://schemas.microsoft.com/office/drawing/2014/main" id="{D33B7F54-4590-CD44-AAC5-D038D030BE3D}"/>
              </a:ext>
            </a:extLst>
          </p:cNvPr>
          <p:cNvSpPr>
            <a:spLocks noChangeShapeType="1"/>
          </p:cNvSpPr>
          <p:nvPr/>
        </p:nvSpPr>
        <p:spPr bwMode="auto">
          <a:xfrm>
            <a:off x="6058154" y="1742158"/>
            <a:ext cx="947738" cy="2381"/>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a:defRPr/>
            </a:pPr>
            <a:endParaRPr lang="en-US" sz="1350" b="0" kern="0" dirty="0">
              <a:solidFill>
                <a:srgbClr val="000000"/>
              </a:solidFill>
              <a:ea typeface="ＭＳ Ｐゴシック" charset="0"/>
            </a:endParaRPr>
          </a:p>
        </p:txBody>
      </p:sp>
      <p:sp>
        <p:nvSpPr>
          <p:cNvPr id="226" name="Text Box 26">
            <a:extLst>
              <a:ext uri="{FF2B5EF4-FFF2-40B4-BE49-F238E27FC236}">
                <a16:creationId xmlns:a16="http://schemas.microsoft.com/office/drawing/2014/main" id="{A909BE45-EB97-0B47-8BBD-A683AD590BE4}"/>
              </a:ext>
            </a:extLst>
          </p:cNvPr>
          <p:cNvSpPr txBox="1">
            <a:spLocks noChangeArrowheads="1"/>
          </p:cNvSpPr>
          <p:nvPr/>
        </p:nvSpPr>
        <p:spPr bwMode="auto">
          <a:xfrm>
            <a:off x="6042676" y="1479029"/>
            <a:ext cx="988219" cy="12235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eaLnBrk="0" fontAlgn="base" hangingPunct="0">
              <a:lnSpc>
                <a:spcPct val="110000"/>
              </a:lnSpc>
              <a:spcBef>
                <a:spcPct val="0"/>
              </a:spcBef>
              <a:spcAft>
                <a:spcPct val="0"/>
              </a:spcAft>
            </a:pPr>
            <a:r>
              <a:rPr lang="en-US" sz="1350" i="0" dirty="0">
                <a:solidFill>
                  <a:srgbClr val="000000"/>
                </a:solidFill>
                <a:latin typeface="+mn-lt"/>
                <a:cs typeface="Arial" charset="0"/>
              </a:rPr>
              <a:t>application</a:t>
            </a:r>
          </a:p>
          <a:p>
            <a:pPr algn="ctr" eaLnBrk="0" fontAlgn="base" hangingPunct="0">
              <a:lnSpc>
                <a:spcPct val="110000"/>
              </a:lnSpc>
              <a:spcBef>
                <a:spcPct val="0"/>
              </a:spcBef>
              <a:spcAft>
                <a:spcPct val="0"/>
              </a:spcAft>
            </a:pPr>
            <a:r>
              <a:rPr lang="en-US" sz="1350" i="0" dirty="0">
                <a:solidFill>
                  <a:srgbClr val="000000"/>
                </a:solidFill>
                <a:latin typeface="+mn-lt"/>
                <a:cs typeface="Arial" charset="0"/>
              </a:rPr>
              <a:t>transport</a:t>
            </a:r>
          </a:p>
          <a:p>
            <a:pPr algn="ctr" eaLnBrk="0" fontAlgn="base" hangingPunct="0">
              <a:lnSpc>
                <a:spcPct val="110000"/>
              </a:lnSpc>
              <a:spcBef>
                <a:spcPct val="0"/>
              </a:spcBef>
              <a:spcAft>
                <a:spcPct val="0"/>
              </a:spcAft>
            </a:pPr>
            <a:r>
              <a:rPr lang="en-US" sz="1350" i="0" dirty="0">
                <a:solidFill>
                  <a:srgbClr val="000000"/>
                </a:solidFill>
                <a:latin typeface="+mn-lt"/>
                <a:cs typeface="Arial" charset="0"/>
              </a:rPr>
              <a:t>network</a:t>
            </a:r>
          </a:p>
          <a:p>
            <a:pPr algn="ctr" eaLnBrk="0" fontAlgn="base" hangingPunct="0">
              <a:lnSpc>
                <a:spcPct val="110000"/>
              </a:lnSpc>
              <a:spcBef>
                <a:spcPct val="0"/>
              </a:spcBef>
              <a:spcAft>
                <a:spcPct val="0"/>
              </a:spcAft>
            </a:pPr>
            <a:r>
              <a:rPr lang="en-US" sz="1350" i="0" dirty="0">
                <a:solidFill>
                  <a:srgbClr val="000000"/>
                </a:solidFill>
                <a:latin typeface="+mn-lt"/>
                <a:cs typeface="Arial" charset="0"/>
              </a:rPr>
              <a:t>link</a:t>
            </a:r>
          </a:p>
          <a:p>
            <a:pPr algn="ctr" eaLnBrk="0" fontAlgn="base" hangingPunct="0">
              <a:lnSpc>
                <a:spcPct val="110000"/>
              </a:lnSpc>
              <a:spcBef>
                <a:spcPct val="0"/>
              </a:spcBef>
              <a:spcAft>
                <a:spcPct val="0"/>
              </a:spcAft>
            </a:pPr>
            <a:r>
              <a:rPr lang="en-US" sz="1350" i="0" dirty="0">
                <a:solidFill>
                  <a:srgbClr val="000000"/>
                </a:solidFill>
                <a:latin typeface="+mn-lt"/>
                <a:cs typeface="Arial" charset="0"/>
              </a:rPr>
              <a:t>physical</a:t>
            </a:r>
          </a:p>
        </p:txBody>
      </p:sp>
      <p:sp>
        <p:nvSpPr>
          <p:cNvPr id="227" name="Line 27">
            <a:extLst>
              <a:ext uri="{FF2B5EF4-FFF2-40B4-BE49-F238E27FC236}">
                <a16:creationId xmlns:a16="http://schemas.microsoft.com/office/drawing/2014/main" id="{745AFD95-7E6A-4A41-A5E2-AA9F581238E4}"/>
              </a:ext>
            </a:extLst>
          </p:cNvPr>
          <p:cNvSpPr>
            <a:spLocks noChangeShapeType="1"/>
          </p:cNvSpPr>
          <p:nvPr/>
        </p:nvSpPr>
        <p:spPr bwMode="auto">
          <a:xfrm>
            <a:off x="6064107" y="1982665"/>
            <a:ext cx="947738" cy="2381"/>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a:defRPr/>
            </a:pPr>
            <a:endParaRPr lang="en-US" sz="1350" b="0" kern="0" dirty="0">
              <a:solidFill>
                <a:srgbClr val="000000"/>
              </a:solidFill>
              <a:ea typeface="ＭＳ Ｐゴシック" charset="0"/>
            </a:endParaRPr>
          </a:p>
        </p:txBody>
      </p:sp>
      <p:sp>
        <p:nvSpPr>
          <p:cNvPr id="228" name="Line 28">
            <a:extLst>
              <a:ext uri="{FF2B5EF4-FFF2-40B4-BE49-F238E27FC236}">
                <a16:creationId xmlns:a16="http://schemas.microsoft.com/office/drawing/2014/main" id="{B0DBF066-F9B4-A742-A513-93884F553186}"/>
              </a:ext>
            </a:extLst>
          </p:cNvPr>
          <p:cNvSpPr>
            <a:spLocks noChangeShapeType="1"/>
          </p:cNvSpPr>
          <p:nvPr/>
        </p:nvSpPr>
        <p:spPr bwMode="auto">
          <a:xfrm>
            <a:off x="6067679" y="2193405"/>
            <a:ext cx="947738" cy="2381"/>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a:defRPr/>
            </a:pPr>
            <a:endParaRPr lang="en-US" sz="1350" b="0" kern="0" dirty="0">
              <a:solidFill>
                <a:srgbClr val="000000"/>
              </a:solidFill>
              <a:ea typeface="ＭＳ Ｐゴシック" charset="0"/>
            </a:endParaRPr>
          </a:p>
        </p:txBody>
      </p:sp>
      <p:sp>
        <p:nvSpPr>
          <p:cNvPr id="229" name="Line 29">
            <a:extLst>
              <a:ext uri="{FF2B5EF4-FFF2-40B4-BE49-F238E27FC236}">
                <a16:creationId xmlns:a16="http://schemas.microsoft.com/office/drawing/2014/main" id="{F534CDCB-A35A-D441-9712-36C2335EB29A}"/>
              </a:ext>
            </a:extLst>
          </p:cNvPr>
          <p:cNvSpPr>
            <a:spLocks noChangeShapeType="1"/>
          </p:cNvSpPr>
          <p:nvPr/>
        </p:nvSpPr>
        <p:spPr bwMode="auto">
          <a:xfrm>
            <a:off x="6067679" y="2400574"/>
            <a:ext cx="947738" cy="2381"/>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a:defRPr/>
            </a:pPr>
            <a:endParaRPr lang="en-US" sz="1350" b="0" kern="0" dirty="0">
              <a:solidFill>
                <a:srgbClr val="000000"/>
              </a:solidFill>
              <a:ea typeface="ＭＳ Ｐゴシック" charset="0"/>
            </a:endParaRPr>
          </a:p>
        </p:txBody>
      </p:sp>
      <p:grpSp>
        <p:nvGrpSpPr>
          <p:cNvPr id="230" name="Group 88">
            <a:extLst>
              <a:ext uri="{FF2B5EF4-FFF2-40B4-BE49-F238E27FC236}">
                <a16:creationId xmlns:a16="http://schemas.microsoft.com/office/drawing/2014/main" id="{99EDF56C-6A01-F94E-A728-5194B4128F84}"/>
              </a:ext>
            </a:extLst>
          </p:cNvPr>
          <p:cNvGrpSpPr>
            <a:grpSpLocks/>
          </p:cNvGrpSpPr>
          <p:nvPr/>
        </p:nvGrpSpPr>
        <p:grpSpPr bwMode="auto">
          <a:xfrm>
            <a:off x="7139243" y="3455194"/>
            <a:ext cx="996554" cy="766763"/>
            <a:chOff x="3593" y="192"/>
            <a:chExt cx="837" cy="644"/>
          </a:xfrm>
        </p:grpSpPr>
        <p:sp>
          <p:nvSpPr>
            <p:cNvPr id="232" name="Rectangle 90">
              <a:extLst>
                <a:ext uri="{FF2B5EF4-FFF2-40B4-BE49-F238E27FC236}">
                  <a16:creationId xmlns:a16="http://schemas.microsoft.com/office/drawing/2014/main" id="{2B37CAA8-6688-1947-99A7-8F92E5A76BCE}"/>
                </a:ext>
              </a:extLst>
            </p:cNvPr>
            <p:cNvSpPr>
              <a:spLocks noChangeArrowheads="1"/>
            </p:cNvSpPr>
            <p:nvPr/>
          </p:nvSpPr>
          <p:spPr bwMode="auto">
            <a:xfrm>
              <a:off x="3628" y="213"/>
              <a:ext cx="802" cy="596"/>
            </a:xfrm>
            <a:prstGeom prst="rect">
              <a:avLst/>
            </a:prstGeom>
            <a:solidFill>
              <a:srgbClr val="FFFFFF"/>
            </a:solidFill>
            <a:ln w="28575">
              <a:solidFill>
                <a:srgbClr val="000000"/>
              </a:solidFill>
              <a:miter lim="800000"/>
              <a:headEnd/>
              <a:tailEnd/>
            </a:ln>
            <a:effectLst>
              <a:outerShdw blurRad="50800" dist="38100" dir="18900000" algn="bl" rotWithShape="0">
                <a:prstClr val="black">
                  <a:alpha val="40000"/>
                </a:prstClr>
              </a:outerShdw>
            </a:effectLst>
          </p:spPr>
          <p:txBody>
            <a:bodyPr wrap="none" anchor="ctr"/>
            <a:lstStyle/>
            <a:p>
              <a:pPr defTabSz="685800">
                <a:defRPr/>
              </a:pPr>
              <a:endParaRPr lang="en-US" sz="1800" b="0" kern="0" dirty="0">
                <a:solidFill>
                  <a:srgbClr val="000000"/>
                </a:solidFill>
                <a:ea typeface="ＭＳ Ｐゴシック" charset="0"/>
                <a:cs typeface="Arial" charset="0"/>
              </a:endParaRPr>
            </a:p>
          </p:txBody>
        </p:sp>
        <p:sp>
          <p:nvSpPr>
            <p:cNvPr id="233" name="Line 91">
              <a:extLst>
                <a:ext uri="{FF2B5EF4-FFF2-40B4-BE49-F238E27FC236}">
                  <a16:creationId xmlns:a16="http://schemas.microsoft.com/office/drawing/2014/main" id="{769A4C50-D6BC-5A4A-9CA6-C318AA142C54}"/>
                </a:ext>
              </a:extLst>
            </p:cNvPr>
            <p:cNvSpPr>
              <a:spLocks noChangeShapeType="1"/>
            </p:cNvSpPr>
            <p:nvPr/>
          </p:nvSpPr>
          <p:spPr bwMode="auto">
            <a:xfrm>
              <a:off x="3628" y="413"/>
              <a:ext cx="796"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a:defRPr/>
              </a:pPr>
              <a:endParaRPr lang="en-US" sz="1350" b="0" kern="0" dirty="0">
                <a:solidFill>
                  <a:srgbClr val="000000"/>
                </a:solidFill>
                <a:ea typeface="ＭＳ Ｐゴシック" charset="0"/>
              </a:endParaRPr>
            </a:p>
          </p:txBody>
        </p:sp>
        <p:sp>
          <p:nvSpPr>
            <p:cNvPr id="234" name="Text Box 92">
              <a:extLst>
                <a:ext uri="{FF2B5EF4-FFF2-40B4-BE49-F238E27FC236}">
                  <a16:creationId xmlns:a16="http://schemas.microsoft.com/office/drawing/2014/main" id="{3E12E849-9B9D-4241-8E11-CE64E8ECB9B4}"/>
                </a:ext>
              </a:extLst>
            </p:cNvPr>
            <p:cNvSpPr txBox="1">
              <a:spLocks noChangeArrowheads="1"/>
            </p:cNvSpPr>
            <p:nvPr/>
          </p:nvSpPr>
          <p:spPr bwMode="auto">
            <a:xfrm>
              <a:off x="3593" y="192"/>
              <a:ext cx="830" cy="6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a:lnSpc>
                  <a:spcPct val="110000"/>
                </a:lnSpc>
                <a:defRPr/>
              </a:pPr>
              <a:r>
                <a:rPr lang="en-US" sz="1350" b="0" i="0" kern="0" dirty="0">
                  <a:solidFill>
                    <a:srgbClr val="000000"/>
                  </a:solidFill>
                  <a:latin typeface="+mn-lt"/>
                  <a:cs typeface="Arial" charset="0"/>
                </a:rPr>
                <a:t>network</a:t>
              </a:r>
            </a:p>
            <a:p>
              <a:pPr algn="ctr" defTabSz="685800">
                <a:lnSpc>
                  <a:spcPct val="110000"/>
                </a:lnSpc>
                <a:defRPr/>
              </a:pPr>
              <a:r>
                <a:rPr lang="en-US" sz="1350" b="0" i="0" kern="0" dirty="0">
                  <a:solidFill>
                    <a:srgbClr val="000000"/>
                  </a:solidFill>
                  <a:latin typeface="+mn-lt"/>
                  <a:cs typeface="Arial" charset="0"/>
                </a:rPr>
                <a:t>link</a:t>
              </a:r>
            </a:p>
            <a:p>
              <a:pPr algn="ctr" defTabSz="685800">
                <a:lnSpc>
                  <a:spcPct val="110000"/>
                </a:lnSpc>
                <a:defRPr/>
              </a:pPr>
              <a:r>
                <a:rPr lang="en-US" sz="1350" b="0" i="0" kern="0" dirty="0">
                  <a:solidFill>
                    <a:srgbClr val="000000"/>
                  </a:solidFill>
                  <a:latin typeface="+mn-lt"/>
                  <a:cs typeface="Arial" charset="0"/>
                </a:rPr>
                <a:t>physical</a:t>
              </a:r>
            </a:p>
          </p:txBody>
        </p:sp>
        <p:sp>
          <p:nvSpPr>
            <p:cNvPr id="235" name="Line 93">
              <a:extLst>
                <a:ext uri="{FF2B5EF4-FFF2-40B4-BE49-F238E27FC236}">
                  <a16:creationId xmlns:a16="http://schemas.microsoft.com/office/drawing/2014/main" id="{B1DB0967-A4F5-4942-A8F6-F4308097ADEA}"/>
                </a:ext>
              </a:extLst>
            </p:cNvPr>
            <p:cNvSpPr>
              <a:spLocks noChangeShapeType="1"/>
            </p:cNvSpPr>
            <p:nvPr/>
          </p:nvSpPr>
          <p:spPr bwMode="auto">
            <a:xfrm>
              <a:off x="3633" y="615"/>
              <a:ext cx="796"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a:defRPr/>
              </a:pPr>
              <a:endParaRPr lang="en-US" sz="1350" b="0" kern="0" dirty="0">
                <a:solidFill>
                  <a:srgbClr val="000000"/>
                </a:solidFill>
                <a:ea typeface="ＭＳ Ｐゴシック" charset="0"/>
              </a:endParaRPr>
            </a:p>
          </p:txBody>
        </p:sp>
      </p:grpSp>
      <p:grpSp>
        <p:nvGrpSpPr>
          <p:cNvPr id="236" name="Group 94">
            <a:extLst>
              <a:ext uri="{FF2B5EF4-FFF2-40B4-BE49-F238E27FC236}">
                <a16:creationId xmlns:a16="http://schemas.microsoft.com/office/drawing/2014/main" id="{A2F919B7-DD6F-7244-A0F2-19268AF16CDA}"/>
              </a:ext>
            </a:extLst>
          </p:cNvPr>
          <p:cNvGrpSpPr>
            <a:grpSpLocks/>
          </p:cNvGrpSpPr>
          <p:nvPr/>
        </p:nvGrpSpPr>
        <p:grpSpPr bwMode="auto">
          <a:xfrm>
            <a:off x="7426182" y="2430339"/>
            <a:ext cx="988219" cy="538163"/>
            <a:chOff x="4714" y="633"/>
            <a:chExt cx="830" cy="452"/>
          </a:xfrm>
        </p:grpSpPr>
        <p:sp>
          <p:nvSpPr>
            <p:cNvPr id="238" name="Rectangle 96">
              <a:extLst>
                <a:ext uri="{FF2B5EF4-FFF2-40B4-BE49-F238E27FC236}">
                  <a16:creationId xmlns:a16="http://schemas.microsoft.com/office/drawing/2014/main" id="{A2C107D3-D803-9C4C-8309-56EECF5D3DA6}"/>
                </a:ext>
              </a:extLst>
            </p:cNvPr>
            <p:cNvSpPr>
              <a:spLocks noChangeArrowheads="1"/>
            </p:cNvSpPr>
            <p:nvPr/>
          </p:nvSpPr>
          <p:spPr bwMode="auto">
            <a:xfrm>
              <a:off x="4723" y="642"/>
              <a:ext cx="802" cy="413"/>
            </a:xfrm>
            <a:prstGeom prst="rect">
              <a:avLst/>
            </a:prstGeom>
            <a:solidFill>
              <a:srgbClr val="FFFFFF"/>
            </a:solidFill>
            <a:ln w="28575">
              <a:solidFill>
                <a:srgbClr val="000000"/>
              </a:solidFill>
              <a:miter lim="800000"/>
              <a:headEnd/>
              <a:tailEnd/>
            </a:ln>
            <a:effectLst>
              <a:outerShdw blurRad="50800" dist="38100" dir="18900000" algn="bl" rotWithShape="0">
                <a:prstClr val="black">
                  <a:alpha val="40000"/>
                </a:prstClr>
              </a:outerShdw>
            </a:effectLst>
          </p:spPr>
          <p:txBody>
            <a:bodyPr wrap="none" anchor="ctr"/>
            <a:lstStyle/>
            <a:p>
              <a:pPr defTabSz="685800">
                <a:defRPr/>
              </a:pPr>
              <a:endParaRPr lang="en-US" sz="1800" b="0" kern="0" dirty="0">
                <a:solidFill>
                  <a:srgbClr val="000000"/>
                </a:solidFill>
                <a:ea typeface="ＭＳ Ｐゴシック" charset="0"/>
                <a:cs typeface="Arial" charset="0"/>
              </a:endParaRPr>
            </a:p>
          </p:txBody>
        </p:sp>
        <p:sp>
          <p:nvSpPr>
            <p:cNvPr id="239" name="Line 97">
              <a:extLst>
                <a:ext uri="{FF2B5EF4-FFF2-40B4-BE49-F238E27FC236}">
                  <a16:creationId xmlns:a16="http://schemas.microsoft.com/office/drawing/2014/main" id="{99CB6AF6-DE90-BC49-BA50-9A0CC7951357}"/>
                </a:ext>
              </a:extLst>
            </p:cNvPr>
            <p:cNvSpPr>
              <a:spLocks noChangeShapeType="1"/>
            </p:cNvSpPr>
            <p:nvPr/>
          </p:nvSpPr>
          <p:spPr bwMode="auto">
            <a:xfrm>
              <a:off x="4723" y="842"/>
              <a:ext cx="796"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a:defRPr/>
              </a:pPr>
              <a:endParaRPr lang="en-US" sz="1350" b="0" kern="0" dirty="0">
                <a:solidFill>
                  <a:srgbClr val="000000"/>
                </a:solidFill>
                <a:ea typeface="ＭＳ Ｐゴシック" charset="0"/>
              </a:endParaRPr>
            </a:p>
          </p:txBody>
        </p:sp>
        <p:sp>
          <p:nvSpPr>
            <p:cNvPr id="240" name="Text Box 98">
              <a:extLst>
                <a:ext uri="{FF2B5EF4-FFF2-40B4-BE49-F238E27FC236}">
                  <a16:creationId xmlns:a16="http://schemas.microsoft.com/office/drawing/2014/main" id="{626648BF-F132-7741-A82C-B2A2D25C64F0}"/>
                </a:ext>
              </a:extLst>
            </p:cNvPr>
            <p:cNvSpPr txBox="1">
              <a:spLocks noChangeArrowheads="1"/>
            </p:cNvSpPr>
            <p:nvPr/>
          </p:nvSpPr>
          <p:spPr bwMode="auto">
            <a:xfrm>
              <a:off x="4714" y="633"/>
              <a:ext cx="830" cy="4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a:lnSpc>
                  <a:spcPct val="110000"/>
                </a:lnSpc>
                <a:defRPr/>
              </a:pPr>
              <a:r>
                <a:rPr lang="en-US" sz="1350" b="0" i="0" kern="0" dirty="0">
                  <a:solidFill>
                    <a:srgbClr val="000000"/>
                  </a:solidFill>
                  <a:latin typeface="+mn-lt"/>
                  <a:cs typeface="Arial" charset="0"/>
                </a:rPr>
                <a:t>link</a:t>
              </a:r>
            </a:p>
            <a:p>
              <a:pPr algn="ctr" defTabSz="685800">
                <a:lnSpc>
                  <a:spcPct val="110000"/>
                </a:lnSpc>
                <a:defRPr/>
              </a:pPr>
              <a:r>
                <a:rPr lang="en-US" sz="1350" b="0" i="0" kern="0" dirty="0">
                  <a:solidFill>
                    <a:srgbClr val="000000"/>
                  </a:solidFill>
                  <a:latin typeface="+mn-lt"/>
                  <a:cs typeface="Arial" charset="0"/>
                </a:rPr>
                <a:t>physical</a:t>
              </a:r>
            </a:p>
          </p:txBody>
        </p:sp>
      </p:grpSp>
      <p:sp>
        <p:nvSpPr>
          <p:cNvPr id="241" name="Text Box 167">
            <a:extLst>
              <a:ext uri="{FF2B5EF4-FFF2-40B4-BE49-F238E27FC236}">
                <a16:creationId xmlns:a16="http://schemas.microsoft.com/office/drawing/2014/main" id="{0D414E66-52A4-FD45-9F38-C0B146F4F52B}"/>
              </a:ext>
            </a:extLst>
          </p:cNvPr>
          <p:cNvSpPr txBox="1">
            <a:spLocks noChangeArrowheads="1"/>
          </p:cNvSpPr>
          <p:nvPr/>
        </p:nvSpPr>
        <p:spPr bwMode="auto">
          <a:xfrm>
            <a:off x="6504639" y="3064942"/>
            <a:ext cx="646395" cy="3000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fontAlgn="base">
              <a:spcBef>
                <a:spcPct val="0"/>
              </a:spcBef>
              <a:spcAft>
                <a:spcPct val="0"/>
              </a:spcAft>
            </a:pPr>
            <a:r>
              <a:rPr lang="en-US" sz="1350" i="0" dirty="0">
                <a:solidFill>
                  <a:srgbClr val="000000"/>
                </a:solidFill>
                <a:latin typeface="+mn-lt"/>
                <a:cs typeface="Arial" charset="0"/>
              </a:rPr>
              <a:t>switch</a:t>
            </a:r>
          </a:p>
        </p:txBody>
      </p:sp>
      <p:grpSp>
        <p:nvGrpSpPr>
          <p:cNvPr id="242" name="Group 39">
            <a:extLst>
              <a:ext uri="{FF2B5EF4-FFF2-40B4-BE49-F238E27FC236}">
                <a16:creationId xmlns:a16="http://schemas.microsoft.com/office/drawing/2014/main" id="{A9D85F99-184A-C247-8EEF-D6424E29B19D}"/>
              </a:ext>
            </a:extLst>
          </p:cNvPr>
          <p:cNvGrpSpPr>
            <a:grpSpLocks/>
          </p:cNvGrpSpPr>
          <p:nvPr/>
        </p:nvGrpSpPr>
        <p:grpSpPr bwMode="auto">
          <a:xfrm>
            <a:off x="5452942" y="1972516"/>
            <a:ext cx="710803" cy="253603"/>
            <a:chOff x="1080" y="911"/>
            <a:chExt cx="597" cy="213"/>
          </a:xfrm>
        </p:grpSpPr>
        <p:sp>
          <p:nvSpPr>
            <p:cNvPr id="243" name="Rectangle 40">
              <a:extLst>
                <a:ext uri="{FF2B5EF4-FFF2-40B4-BE49-F238E27FC236}">
                  <a16:creationId xmlns:a16="http://schemas.microsoft.com/office/drawing/2014/main" id="{93627791-CAF3-F246-8904-D04C8A4CAD9B}"/>
                </a:ext>
              </a:extLst>
            </p:cNvPr>
            <p:cNvSpPr>
              <a:spLocks noChangeArrowheads="1"/>
            </p:cNvSpPr>
            <p:nvPr/>
          </p:nvSpPr>
          <p:spPr bwMode="auto">
            <a:xfrm>
              <a:off x="1082" y="939"/>
              <a:ext cx="576" cy="135"/>
            </a:xfrm>
            <a:prstGeom prst="rect">
              <a:avLst/>
            </a:prstGeom>
            <a:solidFill>
              <a:srgbClr val="FFFFFF"/>
            </a:solidFill>
            <a:ln w="9525">
              <a:solidFill>
                <a:srgbClr val="000000"/>
              </a:solidFill>
              <a:miter lim="800000"/>
              <a:headEnd/>
              <a:tailEnd/>
            </a:ln>
            <a:effectLst>
              <a:outerShdw blurRad="50800" dist="38100" dir="13500000" algn="br"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b="0" kern="0" dirty="0">
                <a:solidFill>
                  <a:srgbClr val="CC0000"/>
                </a:solidFill>
                <a:ea typeface="ＭＳ Ｐゴシック" charset="0"/>
                <a:cs typeface="Arial" charset="0"/>
              </a:endParaRPr>
            </a:p>
          </p:txBody>
        </p:sp>
        <p:sp>
          <p:nvSpPr>
            <p:cNvPr id="244" name="Text Box 4">
              <a:extLst>
                <a:ext uri="{FF2B5EF4-FFF2-40B4-BE49-F238E27FC236}">
                  <a16:creationId xmlns:a16="http://schemas.microsoft.com/office/drawing/2014/main" id="{B40F8DAC-E0F6-FF42-8FD8-853D7E460A33}"/>
                </a:ext>
              </a:extLst>
            </p:cNvPr>
            <p:cNvSpPr txBox="1">
              <a:spLocks noChangeArrowheads="1"/>
            </p:cNvSpPr>
            <p:nvPr/>
          </p:nvSpPr>
          <p:spPr bwMode="auto">
            <a:xfrm>
              <a:off x="1080" y="911"/>
              <a:ext cx="597"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a:defRPr/>
              </a:pPr>
              <a:r>
                <a:rPr lang="en-US" sz="1050" b="0" i="0" kern="0" dirty="0">
                  <a:solidFill>
                    <a:srgbClr val="CC0000"/>
                  </a:solidFill>
                  <a:latin typeface="+mn-lt"/>
                  <a:cs typeface="Arial" charset="0"/>
                </a:rPr>
                <a:t>datagram</a:t>
              </a:r>
            </a:p>
          </p:txBody>
        </p:sp>
      </p:grpSp>
      <p:sp>
        <p:nvSpPr>
          <p:cNvPr id="246" name="Rectangle 58">
            <a:extLst>
              <a:ext uri="{FF2B5EF4-FFF2-40B4-BE49-F238E27FC236}">
                <a16:creationId xmlns:a16="http://schemas.microsoft.com/office/drawing/2014/main" id="{904DF746-C0E7-BF47-8215-521928307836}"/>
              </a:ext>
            </a:extLst>
          </p:cNvPr>
          <p:cNvSpPr>
            <a:spLocks noChangeArrowheads="1"/>
          </p:cNvSpPr>
          <p:nvPr/>
        </p:nvSpPr>
        <p:spPr bwMode="auto">
          <a:xfrm>
            <a:off x="5984336" y="4311527"/>
            <a:ext cx="954881" cy="1152525"/>
          </a:xfrm>
          <a:prstGeom prst="rect">
            <a:avLst/>
          </a:prstGeom>
          <a:solidFill>
            <a:srgbClr val="FFFFFF"/>
          </a:solidFill>
          <a:ln w="28575">
            <a:solidFill>
              <a:srgbClr val="000000"/>
            </a:solidFill>
            <a:miter lim="800000"/>
            <a:headEnd/>
            <a:tailEnd/>
          </a:ln>
          <a:effectLst>
            <a:outerShdw blurRad="50800" dist="38100" dir="18900000" algn="bl" rotWithShape="0">
              <a:prstClr val="black">
                <a:alpha val="40000"/>
              </a:prstClr>
            </a:outerShdw>
          </a:effectLst>
        </p:spPr>
        <p:txBody>
          <a:bodyPr wrap="none" anchor="ctr"/>
          <a:lstStyle/>
          <a:p>
            <a:pPr defTabSz="685800">
              <a:defRPr/>
            </a:pPr>
            <a:endParaRPr lang="en-US" sz="1800" b="0" kern="0" dirty="0">
              <a:solidFill>
                <a:srgbClr val="000000"/>
              </a:solidFill>
              <a:ea typeface="ＭＳ Ｐゴシック" charset="0"/>
              <a:cs typeface="Arial" charset="0"/>
            </a:endParaRPr>
          </a:p>
        </p:txBody>
      </p:sp>
      <p:sp>
        <p:nvSpPr>
          <p:cNvPr id="247" name="Line 59">
            <a:extLst>
              <a:ext uri="{FF2B5EF4-FFF2-40B4-BE49-F238E27FC236}">
                <a16:creationId xmlns:a16="http://schemas.microsoft.com/office/drawing/2014/main" id="{4A61DB1F-938B-0D45-86D5-7E3D32CE6B90}"/>
              </a:ext>
            </a:extLst>
          </p:cNvPr>
          <p:cNvSpPr>
            <a:spLocks noChangeShapeType="1"/>
          </p:cNvSpPr>
          <p:nvPr/>
        </p:nvSpPr>
        <p:spPr bwMode="auto">
          <a:xfrm>
            <a:off x="5984335" y="4549652"/>
            <a:ext cx="947738" cy="2381"/>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a:defRPr/>
            </a:pPr>
            <a:endParaRPr lang="en-US" sz="1350" b="0" kern="0" dirty="0">
              <a:solidFill>
                <a:srgbClr val="000000"/>
              </a:solidFill>
              <a:ea typeface="ＭＳ Ｐゴシック" charset="0"/>
            </a:endParaRPr>
          </a:p>
        </p:txBody>
      </p:sp>
      <p:sp>
        <p:nvSpPr>
          <p:cNvPr id="248" name="Text Box 60">
            <a:extLst>
              <a:ext uri="{FF2B5EF4-FFF2-40B4-BE49-F238E27FC236}">
                <a16:creationId xmlns:a16="http://schemas.microsoft.com/office/drawing/2014/main" id="{29965BFE-AAD6-C14F-A3B2-09C709999017}"/>
              </a:ext>
            </a:extLst>
          </p:cNvPr>
          <p:cNvSpPr txBox="1">
            <a:spLocks noChangeArrowheads="1"/>
          </p:cNvSpPr>
          <p:nvPr/>
        </p:nvSpPr>
        <p:spPr bwMode="auto">
          <a:xfrm>
            <a:off x="5968857" y="4291286"/>
            <a:ext cx="988219" cy="12235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eaLnBrk="0" fontAlgn="base" hangingPunct="0">
              <a:lnSpc>
                <a:spcPct val="110000"/>
              </a:lnSpc>
              <a:spcBef>
                <a:spcPct val="0"/>
              </a:spcBef>
              <a:spcAft>
                <a:spcPct val="0"/>
              </a:spcAft>
            </a:pPr>
            <a:r>
              <a:rPr lang="en-US" sz="1350" i="0" dirty="0">
                <a:solidFill>
                  <a:srgbClr val="000000"/>
                </a:solidFill>
                <a:latin typeface="+mn-lt"/>
                <a:cs typeface="Arial" charset="0"/>
              </a:rPr>
              <a:t>application</a:t>
            </a:r>
          </a:p>
          <a:p>
            <a:pPr algn="ctr" eaLnBrk="0" fontAlgn="base" hangingPunct="0">
              <a:lnSpc>
                <a:spcPct val="110000"/>
              </a:lnSpc>
              <a:spcBef>
                <a:spcPct val="0"/>
              </a:spcBef>
              <a:spcAft>
                <a:spcPct val="0"/>
              </a:spcAft>
            </a:pPr>
            <a:r>
              <a:rPr lang="en-US" sz="1350" i="0" dirty="0">
                <a:solidFill>
                  <a:srgbClr val="000000"/>
                </a:solidFill>
                <a:latin typeface="+mn-lt"/>
                <a:cs typeface="Arial" charset="0"/>
              </a:rPr>
              <a:t>transport</a:t>
            </a:r>
          </a:p>
          <a:p>
            <a:pPr algn="ctr" eaLnBrk="0" fontAlgn="base" hangingPunct="0">
              <a:lnSpc>
                <a:spcPct val="110000"/>
              </a:lnSpc>
              <a:spcBef>
                <a:spcPct val="0"/>
              </a:spcBef>
              <a:spcAft>
                <a:spcPct val="0"/>
              </a:spcAft>
            </a:pPr>
            <a:r>
              <a:rPr lang="en-US" sz="1350" i="0" dirty="0">
                <a:solidFill>
                  <a:srgbClr val="000000"/>
                </a:solidFill>
                <a:latin typeface="+mn-lt"/>
                <a:cs typeface="Arial" charset="0"/>
              </a:rPr>
              <a:t>network</a:t>
            </a:r>
          </a:p>
          <a:p>
            <a:pPr algn="ctr" eaLnBrk="0" fontAlgn="base" hangingPunct="0">
              <a:lnSpc>
                <a:spcPct val="110000"/>
              </a:lnSpc>
              <a:spcBef>
                <a:spcPct val="0"/>
              </a:spcBef>
              <a:spcAft>
                <a:spcPct val="0"/>
              </a:spcAft>
            </a:pPr>
            <a:r>
              <a:rPr lang="en-US" sz="1350" i="0" dirty="0">
                <a:solidFill>
                  <a:srgbClr val="000000"/>
                </a:solidFill>
                <a:latin typeface="+mn-lt"/>
                <a:cs typeface="Arial" charset="0"/>
              </a:rPr>
              <a:t>link</a:t>
            </a:r>
          </a:p>
          <a:p>
            <a:pPr algn="ctr" eaLnBrk="0" fontAlgn="base" hangingPunct="0">
              <a:lnSpc>
                <a:spcPct val="110000"/>
              </a:lnSpc>
              <a:spcBef>
                <a:spcPct val="0"/>
              </a:spcBef>
              <a:spcAft>
                <a:spcPct val="0"/>
              </a:spcAft>
            </a:pPr>
            <a:r>
              <a:rPr lang="en-US" sz="1350" i="0" dirty="0">
                <a:solidFill>
                  <a:srgbClr val="000000"/>
                </a:solidFill>
                <a:latin typeface="+mn-lt"/>
                <a:cs typeface="Arial" charset="0"/>
              </a:rPr>
              <a:t>physical</a:t>
            </a:r>
          </a:p>
        </p:txBody>
      </p:sp>
      <p:sp>
        <p:nvSpPr>
          <p:cNvPr id="249" name="Line 61">
            <a:extLst>
              <a:ext uri="{FF2B5EF4-FFF2-40B4-BE49-F238E27FC236}">
                <a16:creationId xmlns:a16="http://schemas.microsoft.com/office/drawing/2014/main" id="{5777DFE7-3058-8B41-BCBE-0C467A09331A}"/>
              </a:ext>
            </a:extLst>
          </p:cNvPr>
          <p:cNvSpPr>
            <a:spLocks noChangeShapeType="1"/>
          </p:cNvSpPr>
          <p:nvPr/>
        </p:nvSpPr>
        <p:spPr bwMode="auto">
          <a:xfrm>
            <a:off x="5990288" y="4790158"/>
            <a:ext cx="947738" cy="2381"/>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a:defRPr/>
            </a:pPr>
            <a:endParaRPr lang="en-US" sz="1350" b="0" kern="0" dirty="0">
              <a:solidFill>
                <a:srgbClr val="000000"/>
              </a:solidFill>
              <a:ea typeface="ＭＳ Ｐゴシック" charset="0"/>
            </a:endParaRPr>
          </a:p>
        </p:txBody>
      </p:sp>
      <p:sp>
        <p:nvSpPr>
          <p:cNvPr id="250" name="Line 62">
            <a:extLst>
              <a:ext uri="{FF2B5EF4-FFF2-40B4-BE49-F238E27FC236}">
                <a16:creationId xmlns:a16="http://schemas.microsoft.com/office/drawing/2014/main" id="{810CDF14-3EE2-C44A-B1BA-C360A7B12FBF}"/>
              </a:ext>
            </a:extLst>
          </p:cNvPr>
          <p:cNvSpPr>
            <a:spLocks noChangeShapeType="1"/>
          </p:cNvSpPr>
          <p:nvPr/>
        </p:nvSpPr>
        <p:spPr bwMode="auto">
          <a:xfrm>
            <a:off x="5993860" y="5000899"/>
            <a:ext cx="947738" cy="2381"/>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a:defRPr/>
            </a:pPr>
            <a:endParaRPr lang="en-US" sz="1350" b="0" kern="0" dirty="0">
              <a:solidFill>
                <a:srgbClr val="000000"/>
              </a:solidFill>
              <a:ea typeface="ＭＳ Ｐゴシック" charset="0"/>
            </a:endParaRPr>
          </a:p>
        </p:txBody>
      </p:sp>
      <p:sp>
        <p:nvSpPr>
          <p:cNvPr id="251" name="Line 63">
            <a:extLst>
              <a:ext uri="{FF2B5EF4-FFF2-40B4-BE49-F238E27FC236}">
                <a16:creationId xmlns:a16="http://schemas.microsoft.com/office/drawing/2014/main" id="{1E96DEAF-7097-7648-BDB7-732EDCB108C0}"/>
              </a:ext>
            </a:extLst>
          </p:cNvPr>
          <p:cNvSpPr>
            <a:spLocks noChangeShapeType="1"/>
          </p:cNvSpPr>
          <p:nvPr/>
        </p:nvSpPr>
        <p:spPr bwMode="auto">
          <a:xfrm>
            <a:off x="5993860" y="5208067"/>
            <a:ext cx="947738" cy="2381"/>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a:defRPr/>
            </a:pPr>
            <a:endParaRPr lang="en-US" sz="1350" b="0" kern="0" dirty="0">
              <a:solidFill>
                <a:srgbClr val="000000"/>
              </a:solidFill>
              <a:ea typeface="ＭＳ Ｐゴシック" charset="0"/>
            </a:endParaRPr>
          </a:p>
        </p:txBody>
      </p:sp>
      <p:sp>
        <p:nvSpPr>
          <p:cNvPr id="252" name="Freeform 49">
            <a:extLst>
              <a:ext uri="{FF2B5EF4-FFF2-40B4-BE49-F238E27FC236}">
                <a16:creationId xmlns:a16="http://schemas.microsoft.com/office/drawing/2014/main" id="{E2EE8043-3257-FE4A-92F4-B6F48FD9FDFC}"/>
              </a:ext>
            </a:extLst>
          </p:cNvPr>
          <p:cNvSpPr>
            <a:spLocks/>
          </p:cNvSpPr>
          <p:nvPr/>
        </p:nvSpPr>
        <p:spPr bwMode="auto">
          <a:xfrm>
            <a:off x="6948488" y="4317206"/>
            <a:ext cx="305054" cy="1338536"/>
          </a:xfrm>
          <a:custGeom>
            <a:avLst/>
            <a:gdLst>
              <a:gd name="T0" fmla="*/ 0 w 240"/>
              <a:gd name="T1" fmla="*/ 2147483647 h 1170"/>
              <a:gd name="T2" fmla="*/ 2147483647 w 240"/>
              <a:gd name="T3" fmla="*/ 0 h 1170"/>
              <a:gd name="T4" fmla="*/ 2147483647 w 240"/>
              <a:gd name="T5" fmla="*/ 2147483647 h 1170"/>
              <a:gd name="T6" fmla="*/ 2147483647 w 240"/>
              <a:gd name="T7" fmla="*/ 2147483647 h 1170"/>
              <a:gd name="T8" fmla="*/ 0 w 240"/>
              <a:gd name="T9" fmla="*/ 2147483647 h 11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 h="1170">
                <a:moveTo>
                  <a:pt x="0" y="960"/>
                </a:moveTo>
                <a:lnTo>
                  <a:pt x="6" y="0"/>
                </a:lnTo>
                <a:lnTo>
                  <a:pt x="240" y="1092"/>
                </a:lnTo>
                <a:lnTo>
                  <a:pt x="168" y="1170"/>
                </a:lnTo>
                <a:lnTo>
                  <a:pt x="0" y="960"/>
                </a:lnTo>
                <a:close/>
              </a:path>
            </a:pathLst>
          </a:custGeom>
          <a:gradFill rotWithShape="1">
            <a:gsLst>
              <a:gs pos="1000">
                <a:schemeClr val="bg1">
                  <a:lumMod val="75000"/>
                </a:schemeClr>
              </a:gs>
              <a:gs pos="100000">
                <a:srgbClr val="FFFFFF"/>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b="0" kern="0" dirty="0">
              <a:solidFill>
                <a:srgbClr val="000000"/>
              </a:solidFill>
              <a:latin typeface="Arial" charset="0"/>
              <a:ea typeface="ＭＳ Ｐゴシック" charset="0"/>
            </a:endParaRPr>
          </a:p>
        </p:txBody>
      </p:sp>
      <p:grpSp>
        <p:nvGrpSpPr>
          <p:cNvPr id="253" name="Group 50">
            <a:extLst>
              <a:ext uri="{FF2B5EF4-FFF2-40B4-BE49-F238E27FC236}">
                <a16:creationId xmlns:a16="http://schemas.microsoft.com/office/drawing/2014/main" id="{3FA51AA2-677E-5946-8932-3BD724A74658}"/>
              </a:ext>
            </a:extLst>
          </p:cNvPr>
          <p:cNvGrpSpPr>
            <a:grpSpLocks/>
          </p:cNvGrpSpPr>
          <p:nvPr/>
        </p:nvGrpSpPr>
        <p:grpSpPr bwMode="auto">
          <a:xfrm>
            <a:off x="5334255" y="2173167"/>
            <a:ext cx="821531" cy="277416"/>
            <a:chOff x="998" y="1077"/>
            <a:chExt cx="690" cy="233"/>
          </a:xfrm>
        </p:grpSpPr>
        <p:sp>
          <p:nvSpPr>
            <p:cNvPr id="254" name="Rectangle 51">
              <a:extLst>
                <a:ext uri="{FF2B5EF4-FFF2-40B4-BE49-F238E27FC236}">
                  <a16:creationId xmlns:a16="http://schemas.microsoft.com/office/drawing/2014/main" id="{105093D3-1052-BA4D-BBC3-7D514C18117E}"/>
                </a:ext>
              </a:extLst>
            </p:cNvPr>
            <p:cNvSpPr>
              <a:spLocks noChangeArrowheads="1"/>
            </p:cNvSpPr>
            <p:nvPr/>
          </p:nvSpPr>
          <p:spPr bwMode="auto">
            <a:xfrm>
              <a:off x="998" y="1113"/>
              <a:ext cx="690" cy="135"/>
            </a:xfrm>
            <a:prstGeom prst="rect">
              <a:avLst/>
            </a:prstGeom>
            <a:solidFill>
              <a:srgbClr val="FFFFFF"/>
            </a:solidFill>
            <a:ln w="9525">
              <a:solidFill>
                <a:srgbClr val="000000"/>
              </a:solidFill>
              <a:miter lim="800000"/>
              <a:headEnd/>
              <a:tailEnd/>
            </a:ln>
            <a:effectLst>
              <a:outerShdw blurRad="50800" dist="38100" dir="13500000" algn="br"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b="0" kern="0" dirty="0">
                <a:solidFill>
                  <a:srgbClr val="CC0000"/>
                </a:solidFill>
                <a:ea typeface="ＭＳ Ｐゴシック" charset="0"/>
                <a:cs typeface="Arial" charset="0"/>
              </a:endParaRPr>
            </a:p>
          </p:txBody>
        </p:sp>
        <p:sp>
          <p:nvSpPr>
            <p:cNvPr id="255" name="Text Box 7">
              <a:extLst>
                <a:ext uri="{FF2B5EF4-FFF2-40B4-BE49-F238E27FC236}">
                  <a16:creationId xmlns:a16="http://schemas.microsoft.com/office/drawing/2014/main" id="{B6817446-3AB0-0941-94BC-0C21B9600CEB}"/>
                </a:ext>
              </a:extLst>
            </p:cNvPr>
            <p:cNvSpPr txBox="1">
              <a:spLocks noChangeArrowheads="1"/>
            </p:cNvSpPr>
            <p:nvPr/>
          </p:nvSpPr>
          <p:spPr bwMode="auto">
            <a:xfrm>
              <a:off x="1107" y="1077"/>
              <a:ext cx="469"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a:defRPr/>
              </a:pPr>
              <a:r>
                <a:rPr lang="en-US" sz="1200" b="0" i="0" kern="0" dirty="0">
                  <a:solidFill>
                    <a:srgbClr val="CC0000"/>
                  </a:solidFill>
                  <a:latin typeface="+mn-lt"/>
                  <a:cs typeface="Arial" charset="0"/>
                </a:rPr>
                <a:t>frame</a:t>
              </a:r>
            </a:p>
          </p:txBody>
        </p:sp>
      </p:grpSp>
      <p:sp>
        <p:nvSpPr>
          <p:cNvPr id="256" name="Freeform 53">
            <a:extLst>
              <a:ext uri="{FF2B5EF4-FFF2-40B4-BE49-F238E27FC236}">
                <a16:creationId xmlns:a16="http://schemas.microsoft.com/office/drawing/2014/main" id="{40CB35A5-C775-B24E-BAD3-715AFA2E5F97}"/>
              </a:ext>
            </a:extLst>
          </p:cNvPr>
          <p:cNvSpPr>
            <a:spLocks/>
          </p:cNvSpPr>
          <p:nvPr/>
        </p:nvSpPr>
        <p:spPr bwMode="auto">
          <a:xfrm>
            <a:off x="6074824" y="1355204"/>
            <a:ext cx="2193131" cy="3986213"/>
          </a:xfrm>
          <a:custGeom>
            <a:avLst/>
            <a:gdLst>
              <a:gd name="T0" fmla="*/ 2147483647 w 1842"/>
              <a:gd name="T1" fmla="*/ 0 h 3348"/>
              <a:gd name="T2" fmla="*/ 2147483647 w 1842"/>
              <a:gd name="T3" fmla="*/ 2147483647 h 3348"/>
              <a:gd name="T4" fmla="*/ 2147483647 w 1842"/>
              <a:gd name="T5" fmla="*/ 2147483647 h 3348"/>
              <a:gd name="T6" fmla="*/ 2147483647 w 1842"/>
              <a:gd name="T7" fmla="*/ 2147483647 h 3348"/>
              <a:gd name="T8" fmla="*/ 2147483647 w 1842"/>
              <a:gd name="T9" fmla="*/ 2147483647 h 3348"/>
              <a:gd name="T10" fmla="*/ 2147483647 w 1842"/>
              <a:gd name="T11" fmla="*/ 2147483647 h 3348"/>
              <a:gd name="T12" fmla="*/ 2147483647 w 1842"/>
              <a:gd name="T13" fmla="*/ 2147483647 h 3348"/>
              <a:gd name="T14" fmla="*/ 2147483647 w 1842"/>
              <a:gd name="T15" fmla="*/ 2147483647 h 3348"/>
              <a:gd name="T16" fmla="*/ 2147483647 w 1842"/>
              <a:gd name="T17" fmla="*/ 2147483647 h 3348"/>
              <a:gd name="T18" fmla="*/ 2147483647 w 1842"/>
              <a:gd name="T19" fmla="*/ 2147483647 h 3348"/>
              <a:gd name="T20" fmla="*/ 2147483647 w 1842"/>
              <a:gd name="T21" fmla="*/ 2147483647 h 3348"/>
              <a:gd name="T22" fmla="*/ 2147483647 w 1842"/>
              <a:gd name="T23" fmla="*/ 2147483647 h 3348"/>
              <a:gd name="T24" fmla="*/ 0 w 1842"/>
              <a:gd name="T25" fmla="*/ 2147483647 h 33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42" h="3348">
                <a:moveTo>
                  <a:pt x="132" y="0"/>
                </a:moveTo>
                <a:lnTo>
                  <a:pt x="138" y="1200"/>
                </a:lnTo>
                <a:lnTo>
                  <a:pt x="1326" y="1200"/>
                </a:lnTo>
                <a:lnTo>
                  <a:pt x="1326" y="948"/>
                </a:lnTo>
                <a:lnTo>
                  <a:pt x="1830" y="948"/>
                </a:lnTo>
                <a:lnTo>
                  <a:pt x="1842" y="2496"/>
                </a:lnTo>
                <a:lnTo>
                  <a:pt x="1656" y="2340"/>
                </a:lnTo>
                <a:lnTo>
                  <a:pt x="1644" y="1896"/>
                </a:lnTo>
                <a:lnTo>
                  <a:pt x="1248" y="1902"/>
                </a:lnTo>
                <a:lnTo>
                  <a:pt x="1230" y="2430"/>
                </a:lnTo>
                <a:lnTo>
                  <a:pt x="774" y="3348"/>
                </a:lnTo>
                <a:lnTo>
                  <a:pt x="6" y="3348"/>
                </a:lnTo>
                <a:lnTo>
                  <a:pt x="0" y="2226"/>
                </a:lnTo>
              </a:path>
            </a:pathLst>
          </a:custGeom>
          <a:noFill/>
          <a:ln w="28575" cap="flat" cmpd="sng">
            <a:solidFill>
              <a:srgbClr val="C00000"/>
            </a:solidFill>
            <a:prstDash val="solid"/>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en-US" sz="1800" dirty="0">
              <a:solidFill>
                <a:srgbClr val="000000"/>
              </a:solidFill>
              <a:ea typeface="ＭＳ Ｐゴシック" charset="0"/>
            </a:endParaRPr>
          </a:p>
        </p:txBody>
      </p:sp>
      <p:grpSp>
        <p:nvGrpSpPr>
          <p:cNvPr id="257" name="Group 54">
            <a:extLst>
              <a:ext uri="{FF2B5EF4-FFF2-40B4-BE49-F238E27FC236}">
                <a16:creationId xmlns:a16="http://schemas.microsoft.com/office/drawing/2014/main" id="{F9CD8691-4A81-E546-B8E4-9D2D7EC78DD3}"/>
              </a:ext>
            </a:extLst>
          </p:cNvPr>
          <p:cNvGrpSpPr>
            <a:grpSpLocks/>
          </p:cNvGrpSpPr>
          <p:nvPr/>
        </p:nvGrpSpPr>
        <p:grpSpPr bwMode="auto">
          <a:xfrm>
            <a:off x="8163180" y="2437485"/>
            <a:ext cx="821531" cy="277416"/>
            <a:chOff x="998" y="1077"/>
            <a:chExt cx="690" cy="233"/>
          </a:xfrm>
        </p:grpSpPr>
        <p:sp>
          <p:nvSpPr>
            <p:cNvPr id="258" name="Rectangle 55">
              <a:extLst>
                <a:ext uri="{FF2B5EF4-FFF2-40B4-BE49-F238E27FC236}">
                  <a16:creationId xmlns:a16="http://schemas.microsoft.com/office/drawing/2014/main" id="{5F582994-70F9-254C-9BBF-4D91B215415C}"/>
                </a:ext>
              </a:extLst>
            </p:cNvPr>
            <p:cNvSpPr>
              <a:spLocks noChangeArrowheads="1"/>
            </p:cNvSpPr>
            <p:nvPr/>
          </p:nvSpPr>
          <p:spPr bwMode="auto">
            <a:xfrm>
              <a:off x="998" y="1113"/>
              <a:ext cx="690" cy="135"/>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b="0" kern="0" dirty="0">
                <a:solidFill>
                  <a:srgbClr val="CC0000"/>
                </a:solidFill>
                <a:ea typeface="ＭＳ Ｐゴシック" charset="0"/>
                <a:cs typeface="Arial" charset="0"/>
              </a:endParaRPr>
            </a:p>
          </p:txBody>
        </p:sp>
        <p:sp>
          <p:nvSpPr>
            <p:cNvPr id="259" name="Text Box 7">
              <a:extLst>
                <a:ext uri="{FF2B5EF4-FFF2-40B4-BE49-F238E27FC236}">
                  <a16:creationId xmlns:a16="http://schemas.microsoft.com/office/drawing/2014/main" id="{6B480047-4735-F440-AD49-79B7CB8487BC}"/>
                </a:ext>
              </a:extLst>
            </p:cNvPr>
            <p:cNvSpPr txBox="1">
              <a:spLocks noChangeArrowheads="1"/>
            </p:cNvSpPr>
            <p:nvPr/>
          </p:nvSpPr>
          <p:spPr bwMode="auto">
            <a:xfrm>
              <a:off x="1107" y="1077"/>
              <a:ext cx="469"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a:defRPr/>
              </a:pPr>
              <a:r>
                <a:rPr lang="en-US" sz="1200" b="0" i="0" kern="0" dirty="0">
                  <a:solidFill>
                    <a:srgbClr val="CC0000"/>
                  </a:solidFill>
                  <a:latin typeface="+mn-lt"/>
                  <a:cs typeface="Arial" charset="0"/>
                </a:rPr>
                <a:t>frame</a:t>
              </a:r>
            </a:p>
          </p:txBody>
        </p:sp>
      </p:grpSp>
      <p:grpSp>
        <p:nvGrpSpPr>
          <p:cNvPr id="260" name="Group 57">
            <a:extLst>
              <a:ext uri="{FF2B5EF4-FFF2-40B4-BE49-F238E27FC236}">
                <a16:creationId xmlns:a16="http://schemas.microsoft.com/office/drawing/2014/main" id="{B859AA0B-050D-C941-823C-E4E952BCB494}"/>
              </a:ext>
            </a:extLst>
          </p:cNvPr>
          <p:cNvGrpSpPr>
            <a:grpSpLocks/>
          </p:cNvGrpSpPr>
          <p:nvPr/>
        </p:nvGrpSpPr>
        <p:grpSpPr bwMode="auto">
          <a:xfrm>
            <a:off x="7920292" y="3748364"/>
            <a:ext cx="821531" cy="277416"/>
            <a:chOff x="998" y="1074"/>
            <a:chExt cx="690" cy="233"/>
          </a:xfrm>
        </p:grpSpPr>
        <p:sp>
          <p:nvSpPr>
            <p:cNvPr id="261" name="Rectangle 58">
              <a:extLst>
                <a:ext uri="{FF2B5EF4-FFF2-40B4-BE49-F238E27FC236}">
                  <a16:creationId xmlns:a16="http://schemas.microsoft.com/office/drawing/2014/main" id="{520FEFD6-584A-7247-9BEE-CBC0030830E2}"/>
                </a:ext>
              </a:extLst>
            </p:cNvPr>
            <p:cNvSpPr>
              <a:spLocks noChangeArrowheads="1"/>
            </p:cNvSpPr>
            <p:nvPr/>
          </p:nvSpPr>
          <p:spPr bwMode="auto">
            <a:xfrm>
              <a:off x="998" y="1113"/>
              <a:ext cx="690" cy="135"/>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b="0" kern="0" dirty="0">
                <a:solidFill>
                  <a:srgbClr val="CC0000"/>
                </a:solidFill>
                <a:ea typeface="ＭＳ Ｐゴシック" charset="0"/>
                <a:cs typeface="Arial" charset="0"/>
              </a:endParaRPr>
            </a:p>
          </p:txBody>
        </p:sp>
        <p:sp>
          <p:nvSpPr>
            <p:cNvPr id="262" name="Text Box 7">
              <a:extLst>
                <a:ext uri="{FF2B5EF4-FFF2-40B4-BE49-F238E27FC236}">
                  <a16:creationId xmlns:a16="http://schemas.microsoft.com/office/drawing/2014/main" id="{ADDBB7BA-B523-4144-ABAF-24B0D2DA2E4C}"/>
                </a:ext>
              </a:extLst>
            </p:cNvPr>
            <p:cNvSpPr txBox="1">
              <a:spLocks noChangeArrowheads="1"/>
            </p:cNvSpPr>
            <p:nvPr/>
          </p:nvSpPr>
          <p:spPr bwMode="auto">
            <a:xfrm>
              <a:off x="1107" y="1074"/>
              <a:ext cx="469"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a:defRPr/>
              </a:pPr>
              <a:r>
                <a:rPr lang="en-US" sz="1200" b="0" i="0" kern="0" dirty="0">
                  <a:solidFill>
                    <a:srgbClr val="CC0000"/>
                  </a:solidFill>
                  <a:latin typeface="+mn-lt"/>
                  <a:cs typeface="Arial" charset="0"/>
                </a:rPr>
                <a:t>frame</a:t>
              </a:r>
            </a:p>
          </p:txBody>
        </p:sp>
      </p:grpSp>
      <p:grpSp>
        <p:nvGrpSpPr>
          <p:cNvPr id="263" name="Group 60">
            <a:extLst>
              <a:ext uri="{FF2B5EF4-FFF2-40B4-BE49-F238E27FC236}">
                <a16:creationId xmlns:a16="http://schemas.microsoft.com/office/drawing/2014/main" id="{8897CB89-B9E0-DE4D-A4A0-0E6A835276E0}"/>
              </a:ext>
            </a:extLst>
          </p:cNvPr>
          <p:cNvGrpSpPr>
            <a:grpSpLocks/>
          </p:cNvGrpSpPr>
          <p:nvPr/>
        </p:nvGrpSpPr>
        <p:grpSpPr bwMode="auto">
          <a:xfrm>
            <a:off x="7984586" y="3542383"/>
            <a:ext cx="710803" cy="253603"/>
            <a:chOff x="1082" y="919"/>
            <a:chExt cx="597" cy="213"/>
          </a:xfrm>
        </p:grpSpPr>
        <p:sp>
          <p:nvSpPr>
            <p:cNvPr id="264" name="Rectangle 61">
              <a:extLst>
                <a:ext uri="{FF2B5EF4-FFF2-40B4-BE49-F238E27FC236}">
                  <a16:creationId xmlns:a16="http://schemas.microsoft.com/office/drawing/2014/main" id="{8EC4E045-23CD-4D4D-9AE0-1CFBFBBD211D}"/>
                </a:ext>
              </a:extLst>
            </p:cNvPr>
            <p:cNvSpPr>
              <a:spLocks noChangeArrowheads="1"/>
            </p:cNvSpPr>
            <p:nvPr/>
          </p:nvSpPr>
          <p:spPr bwMode="auto">
            <a:xfrm>
              <a:off x="1082" y="939"/>
              <a:ext cx="576" cy="135"/>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b="0" kern="0" dirty="0">
                <a:solidFill>
                  <a:srgbClr val="CC0000"/>
                </a:solidFill>
                <a:ea typeface="ＭＳ Ｐゴシック" charset="0"/>
                <a:cs typeface="Arial" charset="0"/>
              </a:endParaRPr>
            </a:p>
          </p:txBody>
        </p:sp>
        <p:sp>
          <p:nvSpPr>
            <p:cNvPr id="265" name="Text Box 4">
              <a:extLst>
                <a:ext uri="{FF2B5EF4-FFF2-40B4-BE49-F238E27FC236}">
                  <a16:creationId xmlns:a16="http://schemas.microsoft.com/office/drawing/2014/main" id="{D40BDD0B-C795-BE49-93B1-203BB0E2A19B}"/>
                </a:ext>
              </a:extLst>
            </p:cNvPr>
            <p:cNvSpPr txBox="1">
              <a:spLocks noChangeArrowheads="1"/>
            </p:cNvSpPr>
            <p:nvPr/>
          </p:nvSpPr>
          <p:spPr bwMode="auto">
            <a:xfrm>
              <a:off x="1082" y="919"/>
              <a:ext cx="597"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a:defRPr/>
              </a:pPr>
              <a:r>
                <a:rPr lang="en-US" sz="1050" b="0" i="0" kern="0" dirty="0">
                  <a:solidFill>
                    <a:srgbClr val="CC0000"/>
                  </a:solidFill>
                  <a:latin typeface="+mn-lt"/>
                  <a:cs typeface="Arial" charset="0"/>
                </a:rPr>
                <a:t>datagram</a:t>
              </a:r>
            </a:p>
          </p:txBody>
        </p:sp>
      </p:grpSp>
      <p:sp>
        <p:nvSpPr>
          <p:cNvPr id="266" name="Freeform 63">
            <a:extLst>
              <a:ext uri="{FF2B5EF4-FFF2-40B4-BE49-F238E27FC236}">
                <a16:creationId xmlns:a16="http://schemas.microsoft.com/office/drawing/2014/main" id="{5370C3AC-7652-584B-A1A9-E013FF8219B8}"/>
              </a:ext>
            </a:extLst>
          </p:cNvPr>
          <p:cNvSpPr>
            <a:spLocks/>
          </p:cNvSpPr>
          <p:nvPr/>
        </p:nvSpPr>
        <p:spPr bwMode="auto">
          <a:xfrm>
            <a:off x="6932073" y="3467100"/>
            <a:ext cx="249777" cy="731044"/>
          </a:xfrm>
          <a:custGeom>
            <a:avLst/>
            <a:gdLst>
              <a:gd name="T0" fmla="*/ 2147483647 w 228"/>
              <a:gd name="T1" fmla="*/ 0 h 582"/>
              <a:gd name="T2" fmla="*/ 2147483647 w 228"/>
              <a:gd name="T3" fmla="*/ 2147483647 h 582"/>
              <a:gd name="T4" fmla="*/ 2147483647 w 228"/>
              <a:gd name="T5" fmla="*/ 2147483647 h 582"/>
              <a:gd name="T6" fmla="*/ 0 w 228"/>
              <a:gd name="T7" fmla="*/ 2147483647 h 582"/>
              <a:gd name="T8" fmla="*/ 2147483647 w 228"/>
              <a:gd name="T9" fmla="*/ 0 h 5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8" h="582">
                <a:moveTo>
                  <a:pt x="228" y="0"/>
                </a:moveTo>
                <a:lnTo>
                  <a:pt x="228" y="582"/>
                </a:lnTo>
                <a:lnTo>
                  <a:pt x="12" y="360"/>
                </a:lnTo>
                <a:lnTo>
                  <a:pt x="0" y="222"/>
                </a:lnTo>
                <a:lnTo>
                  <a:pt x="228" y="0"/>
                </a:lnTo>
                <a:close/>
              </a:path>
            </a:pathLst>
          </a:custGeom>
          <a:gradFill rotWithShape="1">
            <a:gsLst>
              <a:gs pos="0">
                <a:srgbClr val="FFFFFF"/>
              </a:gs>
              <a:gs pos="100000">
                <a:schemeClr val="bg1">
                  <a:lumMod val="75000"/>
                </a:schemeClr>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grpSp>
        <p:nvGrpSpPr>
          <p:cNvPr id="267" name="Group 44">
            <a:extLst>
              <a:ext uri="{FF2B5EF4-FFF2-40B4-BE49-F238E27FC236}">
                <a16:creationId xmlns:a16="http://schemas.microsoft.com/office/drawing/2014/main" id="{919B7E9F-8F5F-8440-A2CE-0FC37936B7B9}"/>
              </a:ext>
            </a:extLst>
          </p:cNvPr>
          <p:cNvGrpSpPr>
            <a:grpSpLocks/>
          </p:cNvGrpSpPr>
          <p:nvPr/>
        </p:nvGrpSpPr>
        <p:grpSpPr bwMode="auto">
          <a:xfrm>
            <a:off x="6974936" y="1823121"/>
            <a:ext cx="571500" cy="520303"/>
            <a:chOff x="-44" y="1473"/>
            <a:chExt cx="981" cy="1105"/>
          </a:xfrm>
        </p:grpSpPr>
        <p:pic>
          <p:nvPicPr>
            <p:cNvPr id="268" name="Picture 45" descr="desktop_computer_stylized_medium">
              <a:extLst>
                <a:ext uri="{FF2B5EF4-FFF2-40B4-BE49-F238E27FC236}">
                  <a16:creationId xmlns:a16="http://schemas.microsoft.com/office/drawing/2014/main" id="{B1A8FCBB-0DDE-8A49-8F61-157033BBCF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9" name="Freeform 46">
              <a:extLst>
                <a:ext uri="{FF2B5EF4-FFF2-40B4-BE49-F238E27FC236}">
                  <a16:creationId xmlns:a16="http://schemas.microsoft.com/office/drawing/2014/main" id="{CD07C411-AE4D-9944-871E-4D956D09EBF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b="0" kern="0" dirty="0">
                <a:solidFill>
                  <a:srgbClr val="000000"/>
                </a:solidFill>
                <a:ea typeface="ＭＳ Ｐゴシック" charset="0"/>
              </a:endParaRPr>
            </a:p>
          </p:txBody>
        </p:sp>
      </p:grpSp>
      <p:grpSp>
        <p:nvGrpSpPr>
          <p:cNvPr id="270" name="Group 44">
            <a:extLst>
              <a:ext uri="{FF2B5EF4-FFF2-40B4-BE49-F238E27FC236}">
                <a16:creationId xmlns:a16="http://schemas.microsoft.com/office/drawing/2014/main" id="{FED5811E-55B1-CB4F-A7F6-E2DB2227A207}"/>
              </a:ext>
            </a:extLst>
          </p:cNvPr>
          <p:cNvGrpSpPr>
            <a:grpSpLocks/>
          </p:cNvGrpSpPr>
          <p:nvPr/>
        </p:nvGrpSpPr>
        <p:grpSpPr bwMode="auto">
          <a:xfrm>
            <a:off x="6959457" y="5314033"/>
            <a:ext cx="571500" cy="520303"/>
            <a:chOff x="-44" y="1473"/>
            <a:chExt cx="981" cy="1105"/>
          </a:xfrm>
        </p:grpSpPr>
        <p:pic>
          <p:nvPicPr>
            <p:cNvPr id="271" name="Picture 45" descr="desktop_computer_stylized_medium">
              <a:extLst>
                <a:ext uri="{FF2B5EF4-FFF2-40B4-BE49-F238E27FC236}">
                  <a16:creationId xmlns:a16="http://schemas.microsoft.com/office/drawing/2014/main" id="{DAC5DA2F-A245-084F-88A6-0B1CA06A2B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72" name="Freeform 46">
              <a:extLst>
                <a:ext uri="{FF2B5EF4-FFF2-40B4-BE49-F238E27FC236}">
                  <a16:creationId xmlns:a16="http://schemas.microsoft.com/office/drawing/2014/main" id="{7F81D0E8-D949-8340-BAA4-FACAF209E1EE}"/>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b="0" kern="0" dirty="0">
                <a:solidFill>
                  <a:srgbClr val="000000"/>
                </a:solidFill>
                <a:latin typeface="Arial" charset="0"/>
                <a:ea typeface="ＭＳ Ｐゴシック" charset="0"/>
              </a:endParaRPr>
            </a:p>
          </p:txBody>
        </p:sp>
      </p:grpSp>
      <p:grpSp>
        <p:nvGrpSpPr>
          <p:cNvPr id="286" name="Group 285">
            <a:extLst>
              <a:ext uri="{FF2B5EF4-FFF2-40B4-BE49-F238E27FC236}">
                <a16:creationId xmlns:a16="http://schemas.microsoft.com/office/drawing/2014/main" id="{6DB73E28-359B-0D44-919E-7D576FF49810}"/>
              </a:ext>
            </a:extLst>
          </p:cNvPr>
          <p:cNvGrpSpPr/>
          <p:nvPr/>
        </p:nvGrpSpPr>
        <p:grpSpPr>
          <a:xfrm>
            <a:off x="6616783" y="2710006"/>
            <a:ext cx="685800" cy="359765"/>
            <a:chOff x="3668110" y="2448910"/>
            <a:chExt cx="3794234" cy="2165130"/>
          </a:xfrm>
        </p:grpSpPr>
        <p:sp>
          <p:nvSpPr>
            <p:cNvPr id="287" name="Rectangle 286">
              <a:extLst>
                <a:ext uri="{FF2B5EF4-FFF2-40B4-BE49-F238E27FC236}">
                  <a16:creationId xmlns:a16="http://schemas.microsoft.com/office/drawing/2014/main" id="{6FF260AB-3623-1541-8810-5D38FD706BCA}"/>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endParaRPr>
            </a:p>
          </p:txBody>
        </p:sp>
        <p:sp>
          <p:nvSpPr>
            <p:cNvPr id="288" name="Freeform 287">
              <a:extLst>
                <a:ext uri="{FF2B5EF4-FFF2-40B4-BE49-F238E27FC236}">
                  <a16:creationId xmlns:a16="http://schemas.microsoft.com/office/drawing/2014/main" id="{8E0FB9FE-D5C1-F441-81C2-D0BDD75CF2F0}"/>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endParaRPr>
            </a:p>
          </p:txBody>
        </p:sp>
        <p:grpSp>
          <p:nvGrpSpPr>
            <p:cNvPr id="289" name="Group 288">
              <a:extLst>
                <a:ext uri="{FF2B5EF4-FFF2-40B4-BE49-F238E27FC236}">
                  <a16:creationId xmlns:a16="http://schemas.microsoft.com/office/drawing/2014/main" id="{16A8BBE1-A115-D94A-AB3D-932C52B2CCDC}"/>
                </a:ext>
              </a:extLst>
            </p:cNvPr>
            <p:cNvGrpSpPr/>
            <p:nvPr/>
          </p:nvGrpSpPr>
          <p:grpSpPr>
            <a:xfrm>
              <a:off x="3941378" y="2603243"/>
              <a:ext cx="3202061" cy="1066110"/>
              <a:chOff x="7939341" y="3037317"/>
              <a:chExt cx="897649" cy="353919"/>
            </a:xfrm>
          </p:grpSpPr>
          <p:sp>
            <p:nvSpPr>
              <p:cNvPr id="290" name="Freeform 289">
                <a:extLst>
                  <a:ext uri="{FF2B5EF4-FFF2-40B4-BE49-F238E27FC236}">
                    <a16:creationId xmlns:a16="http://schemas.microsoft.com/office/drawing/2014/main" id="{AE632F04-B824-F24E-98A6-1C6189B5D07D}"/>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endParaRPr>
              </a:p>
            </p:txBody>
          </p:sp>
          <p:sp>
            <p:nvSpPr>
              <p:cNvPr id="291" name="Freeform 290">
                <a:extLst>
                  <a:ext uri="{FF2B5EF4-FFF2-40B4-BE49-F238E27FC236}">
                    <a16:creationId xmlns:a16="http://schemas.microsoft.com/office/drawing/2014/main" id="{BD78FFCE-583D-8D49-9DA6-5DB4C3DF02FD}"/>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endParaRPr>
              </a:p>
            </p:txBody>
          </p:sp>
          <p:sp>
            <p:nvSpPr>
              <p:cNvPr id="292" name="Freeform 291">
                <a:extLst>
                  <a:ext uri="{FF2B5EF4-FFF2-40B4-BE49-F238E27FC236}">
                    <a16:creationId xmlns:a16="http://schemas.microsoft.com/office/drawing/2014/main" id="{7991B3E7-75B9-F24D-8313-C898F7A28E30}"/>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endParaRPr>
              </a:p>
            </p:txBody>
          </p:sp>
          <p:sp>
            <p:nvSpPr>
              <p:cNvPr id="293" name="Freeform 292">
                <a:extLst>
                  <a:ext uri="{FF2B5EF4-FFF2-40B4-BE49-F238E27FC236}">
                    <a16:creationId xmlns:a16="http://schemas.microsoft.com/office/drawing/2014/main" id="{ACB88455-804A-7740-B912-3AA1AA670D4E}"/>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endParaRPr>
              </a:p>
            </p:txBody>
          </p:sp>
        </p:grpSp>
      </p:grpSp>
      <p:grpSp>
        <p:nvGrpSpPr>
          <p:cNvPr id="294" name="Group 293">
            <a:extLst>
              <a:ext uri="{FF2B5EF4-FFF2-40B4-BE49-F238E27FC236}">
                <a16:creationId xmlns:a16="http://schemas.microsoft.com/office/drawing/2014/main" id="{901C6627-1DCF-2049-84D1-192052A1D393}"/>
              </a:ext>
            </a:extLst>
          </p:cNvPr>
          <p:cNvGrpSpPr/>
          <p:nvPr/>
        </p:nvGrpSpPr>
        <p:grpSpPr>
          <a:xfrm>
            <a:off x="6345821" y="3663115"/>
            <a:ext cx="671141" cy="331871"/>
            <a:chOff x="7493876" y="2774731"/>
            <a:chExt cx="1481958" cy="894622"/>
          </a:xfrm>
        </p:grpSpPr>
        <p:sp>
          <p:nvSpPr>
            <p:cNvPr id="295" name="Freeform 294">
              <a:extLst>
                <a:ext uri="{FF2B5EF4-FFF2-40B4-BE49-F238E27FC236}">
                  <a16:creationId xmlns:a16="http://schemas.microsoft.com/office/drawing/2014/main" id="{BE684CCD-414D-8E47-AA7F-53C0B4E9B1A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b="0" dirty="0">
                  <a:solidFill>
                    <a:prstClr val="white"/>
                  </a:solidFill>
                </a:rPr>
                <a:t>                   </a:t>
              </a:r>
            </a:p>
          </p:txBody>
        </p:sp>
        <p:sp>
          <p:nvSpPr>
            <p:cNvPr id="296" name="Oval 295">
              <a:extLst>
                <a:ext uri="{FF2B5EF4-FFF2-40B4-BE49-F238E27FC236}">
                  <a16:creationId xmlns:a16="http://schemas.microsoft.com/office/drawing/2014/main" id="{CDAB3155-198F-9E49-9692-760762600E3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b="0" dirty="0">
                  <a:solidFill>
                    <a:prstClr val="white"/>
                  </a:solidFill>
                </a:rPr>
                <a:t>              </a:t>
              </a:r>
            </a:p>
          </p:txBody>
        </p:sp>
        <p:grpSp>
          <p:nvGrpSpPr>
            <p:cNvPr id="297" name="Group 296">
              <a:extLst>
                <a:ext uri="{FF2B5EF4-FFF2-40B4-BE49-F238E27FC236}">
                  <a16:creationId xmlns:a16="http://schemas.microsoft.com/office/drawing/2014/main" id="{80396737-09C0-7C4A-A270-73907BCCF924}"/>
                </a:ext>
              </a:extLst>
            </p:cNvPr>
            <p:cNvGrpSpPr/>
            <p:nvPr/>
          </p:nvGrpSpPr>
          <p:grpSpPr>
            <a:xfrm>
              <a:off x="7713663" y="2848339"/>
              <a:ext cx="1042107" cy="425543"/>
              <a:chOff x="7786941" y="2884917"/>
              <a:chExt cx="897649" cy="353919"/>
            </a:xfrm>
          </p:grpSpPr>
          <p:sp>
            <p:nvSpPr>
              <p:cNvPr id="298" name="Freeform 297">
                <a:extLst>
                  <a:ext uri="{FF2B5EF4-FFF2-40B4-BE49-F238E27FC236}">
                    <a16:creationId xmlns:a16="http://schemas.microsoft.com/office/drawing/2014/main" id="{E92282CC-91FB-4F46-8BF9-915E613138B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endParaRPr>
              </a:p>
            </p:txBody>
          </p:sp>
          <p:sp>
            <p:nvSpPr>
              <p:cNvPr id="299" name="Freeform 298">
                <a:extLst>
                  <a:ext uri="{FF2B5EF4-FFF2-40B4-BE49-F238E27FC236}">
                    <a16:creationId xmlns:a16="http://schemas.microsoft.com/office/drawing/2014/main" id="{87BECC80-2C78-C544-82A6-8865B57817C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endParaRPr>
              </a:p>
            </p:txBody>
          </p:sp>
          <p:sp>
            <p:nvSpPr>
              <p:cNvPr id="300" name="Freeform 299">
                <a:extLst>
                  <a:ext uri="{FF2B5EF4-FFF2-40B4-BE49-F238E27FC236}">
                    <a16:creationId xmlns:a16="http://schemas.microsoft.com/office/drawing/2014/main" id="{A8DE6C25-8200-BB48-A3FA-57CBE9613C2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endParaRPr>
              </a:p>
            </p:txBody>
          </p:sp>
          <p:sp>
            <p:nvSpPr>
              <p:cNvPr id="301" name="Freeform 300">
                <a:extLst>
                  <a:ext uri="{FF2B5EF4-FFF2-40B4-BE49-F238E27FC236}">
                    <a16:creationId xmlns:a16="http://schemas.microsoft.com/office/drawing/2014/main" id="{98F6125B-3A5F-394B-A7E8-7917BA0EB18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endParaRPr>
              </a:p>
            </p:txBody>
          </p:sp>
        </p:grpSp>
      </p:grpSp>
      <p:sp>
        <p:nvSpPr>
          <p:cNvPr id="302" name="Rectangle 3">
            <a:extLst>
              <a:ext uri="{FF2B5EF4-FFF2-40B4-BE49-F238E27FC236}">
                <a16:creationId xmlns:a16="http://schemas.microsoft.com/office/drawing/2014/main" id="{795B37CE-BA46-A349-8A61-92AB4E79040F}"/>
              </a:ext>
            </a:extLst>
          </p:cNvPr>
          <p:cNvSpPr txBox="1">
            <a:spLocks noChangeArrowheads="1"/>
          </p:cNvSpPr>
          <p:nvPr/>
        </p:nvSpPr>
        <p:spPr>
          <a:xfrm>
            <a:off x="644701" y="1956197"/>
            <a:ext cx="4702803" cy="1789141"/>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defRPr/>
            </a:pPr>
            <a:endParaRPr lang="en-US" sz="2100" dirty="0"/>
          </a:p>
        </p:txBody>
      </p:sp>
      <p:sp>
        <p:nvSpPr>
          <p:cNvPr id="303" name="Rectangle 3">
            <a:extLst>
              <a:ext uri="{FF2B5EF4-FFF2-40B4-BE49-F238E27FC236}">
                <a16:creationId xmlns:a16="http://schemas.microsoft.com/office/drawing/2014/main" id="{2E27120A-F39B-F74A-A7B4-81F35A55090D}"/>
              </a:ext>
            </a:extLst>
          </p:cNvPr>
          <p:cNvSpPr txBox="1">
            <a:spLocks noChangeArrowheads="1"/>
          </p:cNvSpPr>
          <p:nvPr/>
        </p:nvSpPr>
        <p:spPr>
          <a:xfrm>
            <a:off x="643091" y="3567666"/>
            <a:ext cx="4702803" cy="1877683"/>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spcBef>
                <a:spcPts val="0"/>
              </a:spcBef>
              <a:buNone/>
              <a:defRPr/>
            </a:pPr>
            <a:endParaRPr lang="en-US" sz="1800" i="1" dirty="0">
              <a:solidFill>
                <a:srgbClr val="CC0000"/>
              </a:solidFill>
            </a:endParaRPr>
          </a:p>
        </p:txBody>
      </p:sp>
      <p:sp>
        <p:nvSpPr>
          <p:cNvPr id="4" name="TextBox 3">
            <a:extLst>
              <a:ext uri="{FF2B5EF4-FFF2-40B4-BE49-F238E27FC236}">
                <a16:creationId xmlns:a16="http://schemas.microsoft.com/office/drawing/2014/main" id="{92A7A553-1C09-924A-BDCA-FF0D10729D77}"/>
              </a:ext>
            </a:extLst>
          </p:cNvPr>
          <p:cNvSpPr txBox="1"/>
          <p:nvPr/>
        </p:nvSpPr>
        <p:spPr>
          <a:xfrm>
            <a:off x="1022951" y="6289142"/>
            <a:ext cx="6460743" cy="461665"/>
          </a:xfrm>
          <a:prstGeom prst="rect">
            <a:avLst/>
          </a:prstGeom>
          <a:noFill/>
        </p:spPr>
        <p:txBody>
          <a:bodyPr wrap="none" rtlCol="0">
            <a:spAutoFit/>
          </a:bodyPr>
          <a:lstStyle/>
          <a:p>
            <a:r>
              <a:rPr lang="en-US" dirty="0">
                <a:solidFill>
                  <a:srgbClr val="0070C0"/>
                </a:solidFill>
                <a:latin typeface="Calibri" pitchFamily="34" charset="0"/>
              </a:rPr>
              <a:t>Question: Why we don’t use flooding in IP layer? </a:t>
            </a:r>
          </a:p>
        </p:txBody>
      </p:sp>
      <p:sp>
        <p:nvSpPr>
          <p:cNvPr id="73" name="TextBox 72">
            <a:extLst>
              <a:ext uri="{FF2B5EF4-FFF2-40B4-BE49-F238E27FC236}">
                <a16:creationId xmlns:a16="http://schemas.microsoft.com/office/drawing/2014/main" id="{FF31F803-7520-3047-B446-C2ACA074B9C6}"/>
              </a:ext>
            </a:extLst>
          </p:cNvPr>
          <p:cNvSpPr txBox="1"/>
          <p:nvPr/>
        </p:nvSpPr>
        <p:spPr>
          <a:xfrm>
            <a:off x="4465731" y="560"/>
            <a:ext cx="4878259" cy="307777"/>
          </a:xfrm>
          <a:prstGeom prst="rect">
            <a:avLst/>
          </a:prstGeom>
          <a:noFill/>
        </p:spPr>
        <p:txBody>
          <a:bodyPr wrap="none" rtlCol="0">
            <a:spAutoFit/>
          </a:bodyPr>
          <a:lstStyle/>
          <a:p>
            <a:r>
              <a:rPr lang="en-US" sz="1400" b="0" dirty="0">
                <a:solidFill>
                  <a:schemeClr val="bg1">
                    <a:lumMod val="65000"/>
                  </a:schemeClr>
                </a:solidFill>
                <a:latin typeface="Calibri" pitchFamily="34" charset="0"/>
              </a:rPr>
              <a:t>Kurose and Ross: Computer Networking – A top-down approach </a:t>
            </a:r>
          </a:p>
        </p:txBody>
      </p:sp>
    </p:spTree>
    <p:extLst>
      <p:ext uri="{BB962C8B-B14F-4D97-AF65-F5344CB8AC3E}">
        <p14:creationId xmlns:p14="http://schemas.microsoft.com/office/powerpoint/2010/main" val="131747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303"/>
                                        </p:tgtEl>
                                        <p:attrNameLst>
                                          <p:attrName>style.visibility</p:attrName>
                                        </p:attrNameLst>
                                      </p:cBhvr>
                                      <p:to>
                                        <p:strVal val="visible"/>
                                      </p:to>
                                    </p:set>
                                    <p:animEffect transition="in" filter="dissolve">
                                      <p:cBhvr>
                                        <p:cTn id="7" dur="500"/>
                                        <p:tgtEl>
                                          <p:spTgt spid="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2C12E-71AD-BD49-B1D2-490F02654D41}"/>
              </a:ext>
            </a:extLst>
          </p:cNvPr>
          <p:cNvSpPr>
            <a:spLocks noGrp="1"/>
          </p:cNvSpPr>
          <p:nvPr>
            <p:ph type="ctrTitle"/>
          </p:nvPr>
        </p:nvSpPr>
        <p:spPr>
          <a:xfrm>
            <a:off x="611560" y="2564904"/>
            <a:ext cx="7772400" cy="1470025"/>
          </a:xfrm>
        </p:spPr>
        <p:txBody>
          <a:bodyPr/>
          <a:lstStyle/>
          <a:p>
            <a:r>
              <a:rPr lang="en-US" dirty="0"/>
              <a:t>Loops are not beautiful !</a:t>
            </a:r>
            <a:br>
              <a:rPr lang="en-US" dirty="0"/>
            </a:br>
            <a:endParaRPr lang="en-US" dirty="0"/>
          </a:p>
        </p:txBody>
      </p:sp>
    </p:spTree>
    <p:extLst>
      <p:ext uri="{BB962C8B-B14F-4D97-AF65-F5344CB8AC3E}">
        <p14:creationId xmlns:p14="http://schemas.microsoft.com/office/powerpoint/2010/main" val="3941713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815EC8-EBA3-7D40-8FAA-38630CA03C83}"/>
              </a:ext>
            </a:extLst>
          </p:cNvPr>
          <p:cNvSpPr>
            <a:spLocks noGrp="1"/>
          </p:cNvSpPr>
          <p:nvPr>
            <p:ph idx="1"/>
          </p:nvPr>
        </p:nvSpPr>
        <p:spPr/>
        <p:txBody>
          <a:bodyPr/>
          <a:lstStyle/>
          <a:p>
            <a:r>
              <a:rPr lang="en-IN" altLang="en-US" dirty="0"/>
              <a:t>Book: Computer Networking: A Top-down Approach, Book, Jim Kurose and Ross, 8</a:t>
            </a:r>
            <a:r>
              <a:rPr lang="en-IN" altLang="en-US" baseline="30000" dirty="0"/>
              <a:t>th</a:t>
            </a:r>
            <a:r>
              <a:rPr lang="en-IN" altLang="en-US" dirty="0"/>
              <a:t> Edition</a:t>
            </a:r>
          </a:p>
          <a:p>
            <a:r>
              <a:rPr lang="en-IN" altLang="en-US" dirty="0"/>
              <a:t>Book: I</a:t>
            </a:r>
            <a:r>
              <a:rPr lang="en-IN" dirty="0"/>
              <a:t>nterconnections: Bridges, Routers, Switches, and Internetworking Protocols, </a:t>
            </a:r>
            <a:r>
              <a:rPr lang="en-IN" dirty="0" err="1"/>
              <a:t>Radia</a:t>
            </a:r>
            <a:r>
              <a:rPr lang="en-IN" dirty="0"/>
              <a:t> Perlman</a:t>
            </a:r>
          </a:p>
          <a:p>
            <a:r>
              <a:rPr lang="en-IN" altLang="en-US" dirty="0"/>
              <a:t>Book: The All-New Switch Book, The complete guide to LAN Switching Technology, Rich Seifert, and Jim Edwards</a:t>
            </a:r>
          </a:p>
          <a:p>
            <a:r>
              <a:rPr lang="en-US" dirty="0"/>
              <a:t>Lecture Slides: D. </a:t>
            </a:r>
            <a:r>
              <a:rPr lang="en-US" dirty="0" err="1"/>
              <a:t>Choffnes</a:t>
            </a:r>
            <a:r>
              <a:rPr lang="en-US" dirty="0"/>
              <a:t> Northeastern University</a:t>
            </a:r>
          </a:p>
          <a:p>
            <a:r>
              <a:rPr lang="en-US" altLang="en-US" dirty="0"/>
              <a:t>Book: </a:t>
            </a:r>
            <a:r>
              <a:rPr lang="en-IN" dirty="0"/>
              <a:t>Computer Networks: A Systems Approach, Larry Peterson and Bruce Davie, online: https://</a:t>
            </a:r>
            <a:r>
              <a:rPr lang="en-IN" dirty="0" err="1"/>
              <a:t>book.systemsapproach.org</a:t>
            </a:r>
            <a:r>
              <a:rPr lang="en-IN" dirty="0"/>
              <a:t>/</a:t>
            </a:r>
            <a:r>
              <a:rPr lang="en-IN" dirty="0" err="1"/>
              <a:t>index.html</a:t>
            </a:r>
            <a:endParaRPr lang="en-IN" dirty="0"/>
          </a:p>
          <a:p>
            <a:pPr marL="0" indent="0">
              <a:buNone/>
            </a:pPr>
            <a:br>
              <a:rPr lang="en-IN" dirty="0"/>
            </a:br>
            <a:endParaRPr lang="en-IN" dirty="0"/>
          </a:p>
          <a:p>
            <a:endParaRPr lang="en-IN" altLang="en-US" dirty="0"/>
          </a:p>
          <a:p>
            <a:pPr marL="0" indent="0">
              <a:buNone/>
            </a:pPr>
            <a:endParaRPr lang="en-US" dirty="0"/>
          </a:p>
        </p:txBody>
      </p:sp>
      <p:sp>
        <p:nvSpPr>
          <p:cNvPr id="3" name="Title 2">
            <a:extLst>
              <a:ext uri="{FF2B5EF4-FFF2-40B4-BE49-F238E27FC236}">
                <a16:creationId xmlns:a16="http://schemas.microsoft.com/office/drawing/2014/main" id="{27F5A83C-557D-E94B-9F65-56C3F05E8259}"/>
              </a:ext>
            </a:extLst>
          </p:cNvPr>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32774391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Number Placeholder 3">
            <a:extLst>
              <a:ext uri="{FF2B5EF4-FFF2-40B4-BE49-F238E27FC236}">
                <a16:creationId xmlns:a16="http://schemas.microsoft.com/office/drawing/2014/main" id="{B29E0D62-7606-3441-A7A2-BCA25206FC3F}"/>
              </a:ext>
            </a:extLst>
          </p:cNvPr>
          <p:cNvSpPr>
            <a:spLocks noGrp="1"/>
          </p:cNvSpPr>
          <p:nvPr>
            <p:ph type="sldNum" sz="quarter" idx="4294967295"/>
          </p:nvPr>
        </p:nvSpPr>
        <p:spPr bwMode="auto">
          <a:xfrm>
            <a:off x="457200" y="6553200"/>
            <a:ext cx="25146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77ADFF"/>
              </a:buClr>
              <a:buFont typeface="Courier New" panose="02070309020205020404" pitchFamily="49" charset="0"/>
              <a:buChar char="o"/>
              <a:defRPr kumimoji="1"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77ADFF"/>
              </a:buClr>
              <a:buFont typeface="Courier New" panose="02070309020205020404" pitchFamily="49" charset="0"/>
              <a:buChar char="o"/>
              <a:defRPr kumimoji="1"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rgbClr val="77ADFF"/>
              </a:buClr>
              <a:buFont typeface="Courier New" panose="02070309020205020404" pitchFamily="49" charset="0"/>
              <a:buChar char="o"/>
              <a:defRPr kumimoji="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rgbClr val="77ADFF"/>
              </a:buClr>
              <a:buFont typeface="Courier New" panose="02070309020205020404" pitchFamily="49" charset="0"/>
              <a:buChar char="o"/>
              <a:defRPr kumimoji="1"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9pPr>
          </a:lstStyle>
          <a:p>
            <a:pPr>
              <a:lnSpc>
                <a:spcPts val="1000"/>
              </a:lnSpc>
              <a:spcBef>
                <a:spcPct val="0"/>
              </a:spcBef>
              <a:buClrTx/>
              <a:buFontTx/>
              <a:buNone/>
            </a:pPr>
            <a:fld id="{B095F843-6077-684A-BE8C-1BD6FBB3F68F}" type="slidenum">
              <a:rPr kumimoji="0" lang="en-US" altLang="en-US" sz="900">
                <a:solidFill>
                  <a:schemeClr val="bg2"/>
                </a:solidFill>
              </a:rPr>
              <a:pPr>
                <a:lnSpc>
                  <a:spcPts val="1000"/>
                </a:lnSpc>
                <a:spcBef>
                  <a:spcPct val="0"/>
                </a:spcBef>
                <a:buClrTx/>
                <a:buFontTx/>
                <a:buNone/>
              </a:pPr>
              <a:t>30</a:t>
            </a:fld>
            <a:endParaRPr kumimoji="0" lang="en-US" altLang="en-US" sz="900">
              <a:solidFill>
                <a:schemeClr val="bg2"/>
              </a:solidFill>
            </a:endParaRPr>
          </a:p>
        </p:txBody>
      </p:sp>
      <p:sp>
        <p:nvSpPr>
          <p:cNvPr id="114690" name="Rectangle 2">
            <a:extLst>
              <a:ext uri="{FF2B5EF4-FFF2-40B4-BE49-F238E27FC236}">
                <a16:creationId xmlns:a16="http://schemas.microsoft.com/office/drawing/2014/main" id="{34E73687-CA11-4046-A0E0-2BBD9BD4713D}"/>
              </a:ext>
            </a:extLst>
          </p:cNvPr>
          <p:cNvSpPr>
            <a:spLocks noGrp="1" noChangeArrowheads="1"/>
          </p:cNvSpPr>
          <p:nvPr>
            <p:ph type="title"/>
          </p:nvPr>
        </p:nvSpPr>
        <p:spPr/>
        <p:txBody>
          <a:bodyPr/>
          <a:lstStyle/>
          <a:p>
            <a:r>
              <a:rPr lang="en-US" altLang="en-US"/>
              <a:t>Flooding Can Lead to Loops</a:t>
            </a:r>
          </a:p>
        </p:txBody>
      </p:sp>
      <p:sp>
        <p:nvSpPr>
          <p:cNvPr id="114691" name="Rectangle 3">
            <a:extLst>
              <a:ext uri="{FF2B5EF4-FFF2-40B4-BE49-F238E27FC236}">
                <a16:creationId xmlns:a16="http://schemas.microsoft.com/office/drawing/2014/main" id="{5D2A5CFD-5E07-DE4E-B51E-AAAD1FF384E1}"/>
              </a:ext>
            </a:extLst>
          </p:cNvPr>
          <p:cNvSpPr>
            <a:spLocks noGrp="1" noChangeArrowheads="1"/>
          </p:cNvSpPr>
          <p:nvPr>
            <p:ph type="body" idx="1"/>
          </p:nvPr>
        </p:nvSpPr>
        <p:spPr>
          <a:xfrm>
            <a:off x="457200" y="1219200"/>
            <a:ext cx="8458200" cy="3276600"/>
          </a:xfrm>
        </p:spPr>
        <p:txBody>
          <a:bodyPr/>
          <a:lstStyle/>
          <a:p>
            <a:pPr>
              <a:lnSpc>
                <a:spcPct val="90000"/>
              </a:lnSpc>
            </a:pPr>
            <a:r>
              <a:rPr lang="en-US" altLang="en-US" dirty="0"/>
              <a:t>Switches sometimes need to broadcast frames</a:t>
            </a:r>
          </a:p>
          <a:p>
            <a:pPr lvl="1">
              <a:lnSpc>
                <a:spcPct val="90000"/>
              </a:lnSpc>
            </a:pPr>
            <a:r>
              <a:rPr lang="en-US" altLang="en-US" dirty="0"/>
              <a:t>Upon receiving a frame with an unfamiliar destination</a:t>
            </a:r>
          </a:p>
          <a:p>
            <a:pPr lvl="1">
              <a:lnSpc>
                <a:spcPct val="90000"/>
              </a:lnSpc>
            </a:pPr>
            <a:r>
              <a:rPr lang="en-US" altLang="en-US" dirty="0"/>
              <a:t>Upon receiving a frame sent to the broadcast address</a:t>
            </a:r>
          </a:p>
          <a:p>
            <a:pPr lvl="1">
              <a:lnSpc>
                <a:spcPct val="90000"/>
              </a:lnSpc>
            </a:pPr>
            <a:r>
              <a:rPr lang="en-US" altLang="en-US" dirty="0">
                <a:solidFill>
                  <a:srgbClr val="0070C0"/>
                </a:solidFill>
              </a:rPr>
              <a:t>Implemented by </a:t>
            </a:r>
            <a:r>
              <a:rPr lang="en-US" altLang="en-US" b="1" dirty="0">
                <a:solidFill>
                  <a:srgbClr val="0070C0"/>
                </a:solidFill>
              </a:rPr>
              <a:t>flooding</a:t>
            </a:r>
          </a:p>
          <a:p>
            <a:pPr>
              <a:lnSpc>
                <a:spcPct val="90000"/>
              </a:lnSpc>
            </a:pPr>
            <a:r>
              <a:rPr lang="en-US" altLang="en-US" dirty="0">
                <a:solidFill>
                  <a:srgbClr val="0070C0"/>
                </a:solidFill>
              </a:rPr>
              <a:t>Flooding</a:t>
            </a:r>
            <a:r>
              <a:rPr lang="en-US" altLang="en-US" dirty="0"/>
              <a:t> can lead to </a:t>
            </a:r>
            <a:r>
              <a:rPr lang="en-US" altLang="en-US" dirty="0">
                <a:solidFill>
                  <a:srgbClr val="FF3300"/>
                </a:solidFill>
              </a:rPr>
              <a:t>forwarding loops</a:t>
            </a:r>
            <a:endParaRPr lang="en-US" altLang="en-US" dirty="0"/>
          </a:p>
          <a:p>
            <a:pPr lvl="1">
              <a:lnSpc>
                <a:spcPct val="90000"/>
              </a:lnSpc>
            </a:pPr>
            <a:r>
              <a:rPr lang="en-US" altLang="en-US" dirty="0"/>
              <a:t>E.g., if the network contains a cycle of switches</a:t>
            </a:r>
          </a:p>
          <a:p>
            <a:pPr lvl="2">
              <a:lnSpc>
                <a:spcPct val="90000"/>
              </a:lnSpc>
            </a:pPr>
            <a:r>
              <a:rPr lang="en-US" altLang="en-US" dirty="0"/>
              <a:t>Either accidentally, or by design for higher reliability</a:t>
            </a:r>
          </a:p>
          <a:p>
            <a:pPr lvl="1">
              <a:lnSpc>
                <a:spcPct val="90000"/>
              </a:lnSpc>
            </a:pPr>
            <a:r>
              <a:rPr lang="en-US" altLang="en-US" dirty="0"/>
              <a:t>“Broadcast storm”</a:t>
            </a:r>
          </a:p>
        </p:txBody>
      </p:sp>
      <p:sp>
        <p:nvSpPr>
          <p:cNvPr id="114692" name="Rectangle 4">
            <a:extLst>
              <a:ext uri="{FF2B5EF4-FFF2-40B4-BE49-F238E27FC236}">
                <a16:creationId xmlns:a16="http://schemas.microsoft.com/office/drawing/2014/main" id="{F3BA9D01-8C77-2C4E-9390-6EDDCD69C44D}"/>
              </a:ext>
            </a:extLst>
          </p:cNvPr>
          <p:cNvSpPr>
            <a:spLocks noChangeArrowheads="1"/>
          </p:cNvSpPr>
          <p:nvPr/>
        </p:nvSpPr>
        <p:spPr bwMode="auto">
          <a:xfrm>
            <a:off x="3043238" y="5665788"/>
            <a:ext cx="450850" cy="123825"/>
          </a:xfrm>
          <a:prstGeom prst="rect">
            <a:avLst/>
          </a:prstGeom>
          <a:solidFill>
            <a:srgbClr val="CC99FF"/>
          </a:solidFill>
          <a:ln w="9525">
            <a:miter lim="800000"/>
            <a:headEnd/>
            <a:tailEnd/>
          </a:ln>
          <a:scene3d>
            <a:camera prst="legacyObliqueTopRight"/>
            <a:lightRig rig="legacyFlat3" dir="l"/>
          </a:scene3d>
          <a:sp3d extrusionH="430200" prstMaterial="legacyMatte">
            <a:bevelT w="13500" h="13500" prst="angle"/>
            <a:bevelB w="13500" h="13500" prst="angle"/>
            <a:extrusionClr>
              <a:srgbClr val="CC99FF"/>
            </a:extrusionClr>
            <a:contourClr>
              <a:srgbClr val="CC99FF"/>
            </a:contourClr>
          </a:sp3d>
        </p:spPr>
        <p:txBody>
          <a:bodyPr wrap="none" anchor="ctr">
            <a:flatTx/>
          </a:bodyPr>
          <a:lstStyle>
            <a:lvl1pPr>
              <a:spcBef>
                <a:spcPct val="20000"/>
              </a:spcBef>
              <a:buClr>
                <a:srgbClr val="77ADFF"/>
              </a:buClr>
              <a:buFont typeface="Courier New" panose="02070309020205020404" pitchFamily="49" charset="0"/>
              <a:buChar char="o"/>
              <a:defRPr kumimoji="1"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77ADFF"/>
              </a:buClr>
              <a:buFont typeface="Courier New" panose="02070309020205020404" pitchFamily="49" charset="0"/>
              <a:buChar char="o"/>
              <a:defRPr kumimoji="1"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rgbClr val="77ADFF"/>
              </a:buClr>
              <a:buFont typeface="Courier New" panose="02070309020205020404" pitchFamily="49" charset="0"/>
              <a:buChar char="o"/>
              <a:defRPr kumimoji="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rgbClr val="77ADFF"/>
              </a:buClr>
              <a:buFont typeface="Courier New" panose="02070309020205020404" pitchFamily="49" charset="0"/>
              <a:buChar char="o"/>
              <a:defRPr kumimoji="1"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kumimoji="0" lang="en-US" altLang="en-US" sz="1800"/>
          </a:p>
        </p:txBody>
      </p:sp>
      <p:sp>
        <p:nvSpPr>
          <p:cNvPr id="114693" name="Line 5">
            <a:extLst>
              <a:ext uri="{FF2B5EF4-FFF2-40B4-BE49-F238E27FC236}">
                <a16:creationId xmlns:a16="http://schemas.microsoft.com/office/drawing/2014/main" id="{F3E6942A-2F48-DC4B-8CFD-A730A0FBF1AA}"/>
              </a:ext>
            </a:extLst>
          </p:cNvPr>
          <p:cNvSpPr>
            <a:spLocks noChangeShapeType="1"/>
          </p:cNvSpPr>
          <p:nvPr/>
        </p:nvSpPr>
        <p:spPr bwMode="auto">
          <a:xfrm flipH="1">
            <a:off x="3400425" y="4876800"/>
            <a:ext cx="9525" cy="5889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4694" name="Line 6">
            <a:extLst>
              <a:ext uri="{FF2B5EF4-FFF2-40B4-BE49-F238E27FC236}">
                <a16:creationId xmlns:a16="http://schemas.microsoft.com/office/drawing/2014/main" id="{9D09884C-9E41-EE48-83BF-409F8AFD2F7F}"/>
              </a:ext>
            </a:extLst>
          </p:cNvPr>
          <p:cNvSpPr>
            <a:spLocks noChangeShapeType="1"/>
          </p:cNvSpPr>
          <p:nvPr/>
        </p:nvSpPr>
        <p:spPr bwMode="auto">
          <a:xfrm flipH="1">
            <a:off x="3351213" y="5789613"/>
            <a:ext cx="9525" cy="4841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4695" name="Line 7">
            <a:extLst>
              <a:ext uri="{FF2B5EF4-FFF2-40B4-BE49-F238E27FC236}">
                <a16:creationId xmlns:a16="http://schemas.microsoft.com/office/drawing/2014/main" id="{919258E2-E007-3446-B356-4D7BA46B5C62}"/>
              </a:ext>
            </a:extLst>
          </p:cNvPr>
          <p:cNvSpPr>
            <a:spLocks noChangeShapeType="1"/>
          </p:cNvSpPr>
          <p:nvPr/>
        </p:nvSpPr>
        <p:spPr bwMode="auto">
          <a:xfrm>
            <a:off x="1752600" y="4876800"/>
            <a:ext cx="5268913"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696" name="Rectangle 8">
            <a:extLst>
              <a:ext uri="{FF2B5EF4-FFF2-40B4-BE49-F238E27FC236}">
                <a16:creationId xmlns:a16="http://schemas.microsoft.com/office/drawing/2014/main" id="{3013DCA0-D957-5B44-AAE6-8903D489C8DE}"/>
              </a:ext>
            </a:extLst>
          </p:cNvPr>
          <p:cNvSpPr>
            <a:spLocks noChangeArrowheads="1"/>
          </p:cNvSpPr>
          <p:nvPr/>
        </p:nvSpPr>
        <p:spPr bwMode="auto">
          <a:xfrm>
            <a:off x="5253038" y="5665788"/>
            <a:ext cx="450850" cy="123825"/>
          </a:xfrm>
          <a:prstGeom prst="rect">
            <a:avLst/>
          </a:prstGeom>
          <a:solidFill>
            <a:srgbClr val="CC99FF"/>
          </a:solidFill>
          <a:ln w="9525">
            <a:miter lim="800000"/>
            <a:headEnd/>
            <a:tailEnd/>
          </a:ln>
          <a:scene3d>
            <a:camera prst="legacyObliqueTopRight"/>
            <a:lightRig rig="legacyFlat3" dir="l"/>
          </a:scene3d>
          <a:sp3d extrusionH="430200" prstMaterial="legacyMatte">
            <a:bevelT w="13500" h="13500" prst="angle"/>
            <a:bevelB w="13500" h="13500" prst="angle"/>
            <a:extrusionClr>
              <a:srgbClr val="CC99FF"/>
            </a:extrusionClr>
            <a:contourClr>
              <a:srgbClr val="CC99FF"/>
            </a:contourClr>
          </a:sp3d>
        </p:spPr>
        <p:txBody>
          <a:bodyPr wrap="none" anchor="ctr">
            <a:flatTx/>
          </a:bodyPr>
          <a:lstStyle>
            <a:lvl1pPr>
              <a:spcBef>
                <a:spcPct val="20000"/>
              </a:spcBef>
              <a:buClr>
                <a:srgbClr val="77ADFF"/>
              </a:buClr>
              <a:buFont typeface="Courier New" panose="02070309020205020404" pitchFamily="49" charset="0"/>
              <a:buChar char="o"/>
              <a:defRPr kumimoji="1"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77ADFF"/>
              </a:buClr>
              <a:buFont typeface="Courier New" panose="02070309020205020404" pitchFamily="49" charset="0"/>
              <a:buChar char="o"/>
              <a:defRPr kumimoji="1"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rgbClr val="77ADFF"/>
              </a:buClr>
              <a:buFont typeface="Courier New" panose="02070309020205020404" pitchFamily="49" charset="0"/>
              <a:buChar char="o"/>
              <a:defRPr kumimoji="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rgbClr val="77ADFF"/>
              </a:buClr>
              <a:buFont typeface="Courier New" panose="02070309020205020404" pitchFamily="49" charset="0"/>
              <a:buChar char="o"/>
              <a:defRPr kumimoji="1"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77ADFF"/>
              </a:buClr>
              <a:buFont typeface="Courier New" panose="02070309020205020404" pitchFamily="49" charset="0"/>
              <a:buChar char="o"/>
              <a:defRPr kumimoji="1"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kumimoji="0" lang="en-US" altLang="en-US" sz="1800"/>
          </a:p>
        </p:txBody>
      </p:sp>
      <p:sp>
        <p:nvSpPr>
          <p:cNvPr id="114697" name="Line 9">
            <a:extLst>
              <a:ext uri="{FF2B5EF4-FFF2-40B4-BE49-F238E27FC236}">
                <a16:creationId xmlns:a16="http://schemas.microsoft.com/office/drawing/2014/main" id="{145CB52A-7AB3-4C4C-A43B-2249F8CDA7B9}"/>
              </a:ext>
            </a:extLst>
          </p:cNvPr>
          <p:cNvSpPr>
            <a:spLocks noChangeShapeType="1"/>
          </p:cNvSpPr>
          <p:nvPr/>
        </p:nvSpPr>
        <p:spPr bwMode="auto">
          <a:xfrm flipH="1">
            <a:off x="5610225" y="4876800"/>
            <a:ext cx="9525" cy="5889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4698" name="Line 10">
            <a:extLst>
              <a:ext uri="{FF2B5EF4-FFF2-40B4-BE49-F238E27FC236}">
                <a16:creationId xmlns:a16="http://schemas.microsoft.com/office/drawing/2014/main" id="{E9B70691-7E12-BB4F-861F-2B4806E739E9}"/>
              </a:ext>
            </a:extLst>
          </p:cNvPr>
          <p:cNvSpPr>
            <a:spLocks noChangeShapeType="1"/>
          </p:cNvSpPr>
          <p:nvPr/>
        </p:nvSpPr>
        <p:spPr bwMode="auto">
          <a:xfrm flipH="1">
            <a:off x="5561013" y="5789613"/>
            <a:ext cx="9525" cy="4841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4699" name="Line 11">
            <a:extLst>
              <a:ext uri="{FF2B5EF4-FFF2-40B4-BE49-F238E27FC236}">
                <a16:creationId xmlns:a16="http://schemas.microsoft.com/office/drawing/2014/main" id="{A018828D-75CF-C447-A471-9E327213A0F5}"/>
              </a:ext>
            </a:extLst>
          </p:cNvPr>
          <p:cNvSpPr>
            <a:spLocks noChangeShapeType="1"/>
          </p:cNvSpPr>
          <p:nvPr/>
        </p:nvSpPr>
        <p:spPr bwMode="auto">
          <a:xfrm>
            <a:off x="1800225" y="6273800"/>
            <a:ext cx="5268913"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00" name="Line 12">
            <a:extLst>
              <a:ext uri="{FF2B5EF4-FFF2-40B4-BE49-F238E27FC236}">
                <a16:creationId xmlns:a16="http://schemas.microsoft.com/office/drawing/2014/main" id="{89CD84B8-4D4B-0B4C-81A7-C2D5BCCBABD5}"/>
              </a:ext>
            </a:extLst>
          </p:cNvPr>
          <p:cNvSpPr>
            <a:spLocks noChangeShapeType="1"/>
          </p:cNvSpPr>
          <p:nvPr/>
        </p:nvSpPr>
        <p:spPr bwMode="auto">
          <a:xfrm>
            <a:off x="2728913" y="5092700"/>
            <a:ext cx="0" cy="965200"/>
          </a:xfrm>
          <a:prstGeom prst="line">
            <a:avLst/>
          </a:prstGeom>
          <a:noFill/>
          <a:ln w="38100">
            <a:solidFill>
              <a:srgbClr val="FF3300"/>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14701" name="Line 13">
            <a:extLst>
              <a:ext uri="{FF2B5EF4-FFF2-40B4-BE49-F238E27FC236}">
                <a16:creationId xmlns:a16="http://schemas.microsoft.com/office/drawing/2014/main" id="{BA677392-5710-0344-A6E4-676FE144DDE7}"/>
              </a:ext>
            </a:extLst>
          </p:cNvPr>
          <p:cNvSpPr>
            <a:spLocks noChangeShapeType="1"/>
          </p:cNvSpPr>
          <p:nvPr/>
        </p:nvSpPr>
        <p:spPr bwMode="auto">
          <a:xfrm flipV="1">
            <a:off x="5068888" y="5092700"/>
            <a:ext cx="0" cy="965200"/>
          </a:xfrm>
          <a:prstGeom prst="line">
            <a:avLst/>
          </a:prstGeom>
          <a:noFill/>
          <a:ln w="38100">
            <a:solidFill>
              <a:srgbClr val="FF3300"/>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14702" name="Line 14">
            <a:extLst>
              <a:ext uri="{FF2B5EF4-FFF2-40B4-BE49-F238E27FC236}">
                <a16:creationId xmlns:a16="http://schemas.microsoft.com/office/drawing/2014/main" id="{84C4214A-0173-2D40-AEAC-8FC429701F48}"/>
              </a:ext>
            </a:extLst>
          </p:cNvPr>
          <p:cNvSpPr>
            <a:spLocks noChangeShapeType="1"/>
          </p:cNvSpPr>
          <p:nvPr/>
        </p:nvSpPr>
        <p:spPr bwMode="auto">
          <a:xfrm>
            <a:off x="3810000" y="6477000"/>
            <a:ext cx="1295400" cy="0"/>
          </a:xfrm>
          <a:prstGeom prst="line">
            <a:avLst/>
          </a:prstGeom>
          <a:noFill/>
          <a:ln w="38100">
            <a:solidFill>
              <a:srgbClr val="FF3300"/>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14703" name="Line 15">
            <a:extLst>
              <a:ext uri="{FF2B5EF4-FFF2-40B4-BE49-F238E27FC236}">
                <a16:creationId xmlns:a16="http://schemas.microsoft.com/office/drawing/2014/main" id="{7CE9EC60-5B91-AC46-B57F-B3CC5B4B1417}"/>
              </a:ext>
            </a:extLst>
          </p:cNvPr>
          <p:cNvSpPr>
            <a:spLocks noChangeShapeType="1"/>
          </p:cNvSpPr>
          <p:nvPr/>
        </p:nvSpPr>
        <p:spPr bwMode="auto">
          <a:xfrm flipH="1">
            <a:off x="3886200" y="4648200"/>
            <a:ext cx="1295400" cy="0"/>
          </a:xfrm>
          <a:prstGeom prst="line">
            <a:avLst/>
          </a:prstGeom>
          <a:noFill/>
          <a:ln w="38100">
            <a:solidFill>
              <a:srgbClr val="FF3300"/>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637580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Danger of Loops</a:t>
            </a:r>
          </a:p>
        </p:txBody>
      </p:sp>
      <p:sp>
        <p:nvSpPr>
          <p:cNvPr id="4" name="Content Placeholder 3"/>
          <p:cNvSpPr>
            <a:spLocks noGrp="1"/>
          </p:cNvSpPr>
          <p:nvPr>
            <p:ph sz="quarter" idx="4294967295"/>
          </p:nvPr>
        </p:nvSpPr>
        <p:spPr>
          <a:xfrm>
            <a:off x="311052" y="1347473"/>
            <a:ext cx="4171543" cy="5014913"/>
          </a:xfrm>
        </p:spPr>
        <p:txBody>
          <a:bodyPr/>
          <a:lstStyle/>
          <a:p>
            <a:r>
              <a:rPr lang="en-US" dirty="0"/>
              <a:t>&lt;</a:t>
            </a:r>
            <a:r>
              <a:rPr lang="en-US" dirty="0" err="1"/>
              <a:t>Src</a:t>
            </a:r>
            <a:r>
              <a:rPr lang="en-US" dirty="0"/>
              <a:t>=AA, </a:t>
            </a:r>
            <a:r>
              <a:rPr lang="en-US" dirty="0" err="1"/>
              <a:t>Dest</a:t>
            </a:r>
            <a:r>
              <a:rPr lang="en-US" dirty="0"/>
              <a:t>=DD&gt;</a:t>
            </a:r>
          </a:p>
          <a:p>
            <a:r>
              <a:rPr lang="en-US" dirty="0"/>
              <a:t>This continues to infinity</a:t>
            </a:r>
          </a:p>
          <a:p>
            <a:pPr lvl="1"/>
            <a:r>
              <a:rPr lang="en-US" dirty="0"/>
              <a:t>How do we stop this?</a:t>
            </a:r>
          </a:p>
          <a:p>
            <a:r>
              <a:rPr lang="en-US" dirty="0"/>
              <a:t>Remove loops from the topology</a:t>
            </a:r>
          </a:p>
          <a:p>
            <a:pPr lvl="1"/>
            <a:r>
              <a:rPr lang="en-US" dirty="0"/>
              <a:t>Without physically unplugging cables</a:t>
            </a:r>
          </a:p>
          <a:p>
            <a:r>
              <a:rPr lang="en-US" dirty="0"/>
              <a:t>802.1 uses an algorithm to build and maintain a </a:t>
            </a:r>
            <a:r>
              <a:rPr lang="en-US" dirty="0">
                <a:solidFill>
                  <a:srgbClr val="0070C0"/>
                </a:solidFill>
              </a:rPr>
              <a:t>spanning tree</a:t>
            </a:r>
            <a:r>
              <a:rPr lang="en-US" dirty="0">
                <a:solidFill>
                  <a:schemeClr val="accent1"/>
                </a:solidFill>
              </a:rPr>
              <a:t> </a:t>
            </a:r>
            <a:r>
              <a:rPr lang="en-US" dirty="0"/>
              <a:t>for routing</a:t>
            </a:r>
          </a:p>
          <a:p>
            <a:pPr lvl="1"/>
            <a:endParaRPr lang="en-US" dirty="0"/>
          </a:p>
        </p:txBody>
      </p:sp>
      <p:cxnSp>
        <p:nvCxnSpPr>
          <p:cNvPr id="5" name="Elbow Connector 4"/>
          <p:cNvCxnSpPr>
            <a:stCxn id="14" idx="3"/>
            <a:endCxn id="6" idx="2"/>
          </p:cNvCxnSpPr>
          <p:nvPr/>
        </p:nvCxnSpPr>
        <p:spPr>
          <a:xfrm flipV="1">
            <a:off x="6988464" y="4360220"/>
            <a:ext cx="680483" cy="907007"/>
          </a:xfrm>
          <a:prstGeom prst="bentConnector2">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6" name="Picture 2" descr="C:\Users\t0ph3r\Documents\CS 4700\assets\cisco-switch-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1105" y="3991511"/>
            <a:ext cx="875683" cy="368709"/>
          </a:xfrm>
          <a:prstGeom prst="rect">
            <a:avLst/>
          </a:prstGeom>
          <a:noFill/>
          <a:extLst>
            <a:ext uri="{909E8E84-426E-40dd-AFC4-6F175D3DCCD1}">
              <a14:hiddenFill xmlns:a14="http://schemas.microsoft.com/office/drawing/2010/main" xmlns="">
                <a:solidFill>
                  <a:srgbClr val="FFFFFF"/>
                </a:solidFill>
              </a14:hiddenFill>
            </a:ext>
          </a:extLst>
        </p:spPr>
      </p:pic>
      <p:cxnSp>
        <p:nvCxnSpPr>
          <p:cNvPr id="7" name="Straight Connector 6"/>
          <p:cNvCxnSpPr/>
          <p:nvPr/>
        </p:nvCxnSpPr>
        <p:spPr>
          <a:xfrm flipH="1" flipV="1">
            <a:off x="6731917" y="5251134"/>
            <a:ext cx="256547" cy="775912"/>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2" descr="C:\Users\t0ph3r\Documents\CS 4700\assets\black_serv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5055" y="5759083"/>
            <a:ext cx="704783" cy="704783"/>
          </a:xfrm>
          <a:prstGeom prst="rect">
            <a:avLst/>
          </a:prstGeom>
          <a:noFill/>
          <a:extLst>
            <a:ext uri="{909E8E84-426E-40dd-AFC4-6F175D3DCCD1}">
              <a14:hiddenFill xmlns:a14="http://schemas.microsoft.com/office/drawing/2010/main" xmlns="">
                <a:solidFill>
                  <a:srgbClr val="FFFFFF"/>
                </a:solidFill>
              </a14:hiddenFill>
            </a:ext>
          </a:extLst>
        </p:spPr>
      </p:pic>
      <p:cxnSp>
        <p:nvCxnSpPr>
          <p:cNvPr id="9" name="Straight Connector 8"/>
          <p:cNvCxnSpPr/>
          <p:nvPr/>
        </p:nvCxnSpPr>
        <p:spPr>
          <a:xfrm flipV="1">
            <a:off x="6178243" y="5251134"/>
            <a:ext cx="272079" cy="689912"/>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2" descr="C:\Users\t0ph3r\Documents\CS 4700\assets\black_serv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5852" y="5759083"/>
            <a:ext cx="704783" cy="704783"/>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Box 11"/>
          <p:cNvSpPr txBox="1"/>
          <p:nvPr/>
        </p:nvSpPr>
        <p:spPr>
          <a:xfrm>
            <a:off x="5944846" y="6430310"/>
            <a:ext cx="521297" cy="461665"/>
          </a:xfrm>
          <a:prstGeom prst="rect">
            <a:avLst/>
          </a:prstGeom>
          <a:noFill/>
        </p:spPr>
        <p:txBody>
          <a:bodyPr wrap="none" rtlCol="0">
            <a:spAutoFit/>
          </a:bodyPr>
          <a:lstStyle/>
          <a:p>
            <a:r>
              <a:rPr lang="en-US" b="0" dirty="0"/>
              <a:t>AA</a:t>
            </a:r>
          </a:p>
        </p:txBody>
      </p:sp>
      <p:sp>
        <p:nvSpPr>
          <p:cNvPr id="13" name="TextBox 12"/>
          <p:cNvSpPr txBox="1"/>
          <p:nvPr/>
        </p:nvSpPr>
        <p:spPr>
          <a:xfrm>
            <a:off x="6914355" y="4339692"/>
            <a:ext cx="859531" cy="461665"/>
          </a:xfrm>
          <a:prstGeom prst="rect">
            <a:avLst/>
          </a:prstGeom>
          <a:noFill/>
        </p:spPr>
        <p:txBody>
          <a:bodyPr wrap="none" rtlCol="0">
            <a:spAutoFit/>
          </a:bodyPr>
          <a:lstStyle/>
          <a:p>
            <a:r>
              <a:rPr lang="en-US" b="0" dirty="0"/>
              <a:t>Port 1</a:t>
            </a:r>
          </a:p>
        </p:txBody>
      </p:sp>
      <p:cxnSp>
        <p:nvCxnSpPr>
          <p:cNvPr id="19" name="Straight Connector 18"/>
          <p:cNvCxnSpPr/>
          <p:nvPr/>
        </p:nvCxnSpPr>
        <p:spPr>
          <a:xfrm flipH="1">
            <a:off x="6773226" y="2217343"/>
            <a:ext cx="285528" cy="875843"/>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pic>
        <p:nvPicPr>
          <p:cNvPr id="20" name="Picture 2" descr="C:\Users\t0ph3r\Documents\CS 4700\assets\black_serv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7380" y="1864952"/>
            <a:ext cx="704783" cy="704783"/>
          </a:xfrm>
          <a:prstGeom prst="rect">
            <a:avLst/>
          </a:prstGeom>
          <a:noFill/>
          <a:extLst>
            <a:ext uri="{909E8E84-426E-40dd-AFC4-6F175D3DCCD1}">
              <a14:hiddenFill xmlns:a14="http://schemas.microsoft.com/office/drawing/2010/main" xmlns="">
                <a:solidFill>
                  <a:srgbClr val="FFFFFF"/>
                </a:solidFill>
              </a14:hiddenFill>
            </a:ext>
          </a:extLst>
        </p:spPr>
      </p:pic>
      <p:cxnSp>
        <p:nvCxnSpPr>
          <p:cNvPr id="21" name="Straight Connector 20"/>
          <p:cNvCxnSpPr/>
          <p:nvPr/>
        </p:nvCxnSpPr>
        <p:spPr>
          <a:xfrm>
            <a:off x="6260859" y="2353556"/>
            <a:ext cx="230771" cy="739630"/>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pic>
        <p:nvPicPr>
          <p:cNvPr id="22" name="Picture 2" descr="C:\Users\t0ph3r\Documents\CS 4700\assets\black_serv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177" y="1864952"/>
            <a:ext cx="704783" cy="704783"/>
          </a:xfrm>
          <a:prstGeom prst="rect">
            <a:avLst/>
          </a:prstGeom>
          <a:noFill/>
          <a:extLst>
            <a:ext uri="{909E8E84-426E-40dd-AFC4-6F175D3DCCD1}">
              <a14:hiddenFill xmlns:a14="http://schemas.microsoft.com/office/drawing/2010/main" xmlns="">
                <a:solidFill>
                  <a:srgbClr val="FFFFFF"/>
                </a:solidFill>
              </a14:hiddenFill>
            </a:ext>
          </a:extLst>
        </p:spPr>
      </p:pic>
      <p:sp>
        <p:nvSpPr>
          <p:cNvPr id="25" name="TextBox 24"/>
          <p:cNvSpPr txBox="1"/>
          <p:nvPr/>
        </p:nvSpPr>
        <p:spPr>
          <a:xfrm>
            <a:off x="6260859" y="2878446"/>
            <a:ext cx="768913" cy="461665"/>
          </a:xfrm>
          <a:prstGeom prst="rect">
            <a:avLst/>
          </a:prstGeom>
          <a:solidFill>
            <a:schemeClr val="accent4"/>
          </a:solidFill>
          <a:ln>
            <a:solidFill>
              <a:schemeClr val="accent5">
                <a:lumMod val="50000"/>
              </a:schemeClr>
            </a:solidFill>
          </a:ln>
        </p:spPr>
        <p:txBody>
          <a:bodyPr wrap="square" rtlCol="0">
            <a:spAutoFit/>
          </a:bodyPr>
          <a:lstStyle/>
          <a:p>
            <a:pPr algn="ctr"/>
            <a:r>
              <a:rPr lang="en-US" sz="2400" b="0" dirty="0">
                <a:solidFill>
                  <a:schemeClr val="bg1"/>
                </a:solidFill>
              </a:rPr>
              <a:t>Hub</a:t>
            </a:r>
            <a:endParaRPr lang="en-US" sz="3200" b="0" dirty="0">
              <a:solidFill>
                <a:schemeClr val="bg1"/>
              </a:solidFill>
            </a:endParaRPr>
          </a:p>
        </p:txBody>
      </p:sp>
      <p:cxnSp>
        <p:nvCxnSpPr>
          <p:cNvPr id="28" name="Elbow Connector 27"/>
          <p:cNvCxnSpPr>
            <a:stCxn id="14" idx="1"/>
            <a:endCxn id="29" idx="2"/>
          </p:cNvCxnSpPr>
          <p:nvPr/>
        </p:nvCxnSpPr>
        <p:spPr>
          <a:xfrm rot="10800000">
            <a:off x="5601669" y="4360221"/>
            <a:ext cx="617882" cy="907007"/>
          </a:xfrm>
          <a:prstGeom prst="bentConnector2">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29" name="Picture 2" descr="C:\Users\t0ph3r\Documents\CS 4700\assets\cisco-switch-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63827" y="3991511"/>
            <a:ext cx="875683" cy="368709"/>
          </a:xfrm>
          <a:prstGeom prst="rect">
            <a:avLst/>
          </a:prstGeom>
          <a:noFill/>
          <a:extLst>
            <a:ext uri="{909E8E84-426E-40dd-AFC4-6F175D3DCCD1}">
              <a14:hiddenFill xmlns:a14="http://schemas.microsoft.com/office/drawing/2010/main" xmlns="">
                <a:solidFill>
                  <a:srgbClr val="FFFFFF"/>
                </a:solidFill>
              </a14:hiddenFill>
            </a:ext>
          </a:extLst>
        </p:spPr>
      </p:pic>
      <p:sp>
        <p:nvSpPr>
          <p:cNvPr id="30" name="TextBox 29"/>
          <p:cNvSpPr txBox="1"/>
          <p:nvPr/>
        </p:nvSpPr>
        <p:spPr>
          <a:xfrm>
            <a:off x="5567429" y="4339692"/>
            <a:ext cx="859531" cy="461665"/>
          </a:xfrm>
          <a:prstGeom prst="rect">
            <a:avLst/>
          </a:prstGeom>
          <a:noFill/>
        </p:spPr>
        <p:txBody>
          <a:bodyPr wrap="none" rtlCol="0">
            <a:spAutoFit/>
          </a:bodyPr>
          <a:lstStyle/>
          <a:p>
            <a:r>
              <a:rPr lang="en-US" b="0" dirty="0"/>
              <a:t>Port 1</a:t>
            </a:r>
          </a:p>
        </p:txBody>
      </p:sp>
      <p:sp>
        <p:nvSpPr>
          <p:cNvPr id="14" name="TextBox 13"/>
          <p:cNvSpPr txBox="1"/>
          <p:nvPr/>
        </p:nvSpPr>
        <p:spPr>
          <a:xfrm>
            <a:off x="6219551" y="5036394"/>
            <a:ext cx="768913" cy="461665"/>
          </a:xfrm>
          <a:prstGeom prst="rect">
            <a:avLst/>
          </a:prstGeom>
          <a:solidFill>
            <a:schemeClr val="accent4"/>
          </a:solidFill>
          <a:ln>
            <a:solidFill>
              <a:schemeClr val="accent5">
                <a:lumMod val="50000"/>
              </a:schemeClr>
            </a:solidFill>
          </a:ln>
        </p:spPr>
        <p:txBody>
          <a:bodyPr wrap="square" rtlCol="0">
            <a:spAutoFit/>
          </a:bodyPr>
          <a:lstStyle/>
          <a:p>
            <a:pPr algn="ctr"/>
            <a:r>
              <a:rPr lang="en-US" sz="2400" b="0" dirty="0">
                <a:solidFill>
                  <a:schemeClr val="bg1"/>
                </a:solidFill>
              </a:rPr>
              <a:t>Hub</a:t>
            </a:r>
            <a:endParaRPr lang="en-US" sz="3200" b="0" dirty="0">
              <a:solidFill>
                <a:schemeClr val="bg1"/>
              </a:solidFill>
            </a:endParaRPr>
          </a:p>
        </p:txBody>
      </p:sp>
      <p:cxnSp>
        <p:nvCxnSpPr>
          <p:cNvPr id="35" name="Elbow Connector 34"/>
          <p:cNvCxnSpPr>
            <a:stCxn id="29" idx="0"/>
            <a:endCxn id="25" idx="1"/>
          </p:cNvCxnSpPr>
          <p:nvPr/>
        </p:nvCxnSpPr>
        <p:spPr>
          <a:xfrm rot="5400000" flipH="1" flipV="1">
            <a:off x="5490148" y="3220800"/>
            <a:ext cx="882232" cy="659190"/>
          </a:xfrm>
          <a:prstGeom prst="bentConnector2">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578347" y="3670264"/>
            <a:ext cx="859531" cy="461665"/>
          </a:xfrm>
          <a:prstGeom prst="rect">
            <a:avLst/>
          </a:prstGeom>
          <a:noFill/>
        </p:spPr>
        <p:txBody>
          <a:bodyPr wrap="none" rtlCol="0">
            <a:spAutoFit/>
          </a:bodyPr>
          <a:lstStyle/>
          <a:p>
            <a:r>
              <a:rPr lang="en-US" b="0" dirty="0"/>
              <a:t>Port 2</a:t>
            </a:r>
          </a:p>
        </p:txBody>
      </p:sp>
      <p:cxnSp>
        <p:nvCxnSpPr>
          <p:cNvPr id="37" name="Elbow Connector 36"/>
          <p:cNvCxnSpPr>
            <a:stCxn id="6" idx="0"/>
            <a:endCxn id="25" idx="3"/>
          </p:cNvCxnSpPr>
          <p:nvPr/>
        </p:nvCxnSpPr>
        <p:spPr>
          <a:xfrm rot="16200000" flipV="1">
            <a:off x="6908244" y="3230807"/>
            <a:ext cx="882232" cy="639175"/>
          </a:xfrm>
          <a:prstGeom prst="bentConnector2">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915990" y="3670264"/>
            <a:ext cx="859531" cy="461665"/>
          </a:xfrm>
          <a:prstGeom prst="rect">
            <a:avLst/>
          </a:prstGeom>
          <a:noFill/>
        </p:spPr>
        <p:txBody>
          <a:bodyPr wrap="none" rtlCol="0">
            <a:spAutoFit/>
          </a:bodyPr>
          <a:lstStyle/>
          <a:p>
            <a:r>
              <a:rPr lang="en-US" b="0" dirty="0"/>
              <a:t>Port 2</a:t>
            </a:r>
          </a:p>
        </p:txBody>
      </p:sp>
      <p:graphicFrame>
        <p:nvGraphicFramePr>
          <p:cNvPr id="51" name="Table 50"/>
          <p:cNvGraphicFramePr>
            <a:graphicFrameLocks noGrp="1"/>
          </p:cNvGraphicFramePr>
          <p:nvPr>
            <p:extLst/>
          </p:nvPr>
        </p:nvGraphicFramePr>
        <p:xfrm>
          <a:off x="4189339" y="4017537"/>
          <a:ext cx="915765" cy="370840"/>
        </p:xfrm>
        <a:graphic>
          <a:graphicData uri="http://schemas.openxmlformats.org/drawingml/2006/table">
            <a:tbl>
              <a:tblPr bandRow="1">
                <a:tableStyleId>{5C22544A-7EE6-4342-B048-85BDC9FD1C3A}</a:tableStyleId>
              </a:tblPr>
              <a:tblGrid>
                <a:gridCol w="605236">
                  <a:extLst>
                    <a:ext uri="{9D8B030D-6E8A-4147-A177-3AD203B41FA5}">
                      <a16:colId xmlns:a16="http://schemas.microsoft.com/office/drawing/2014/main" val="20000"/>
                    </a:ext>
                  </a:extLst>
                </a:gridCol>
                <a:gridCol w="310529">
                  <a:extLst>
                    <a:ext uri="{9D8B030D-6E8A-4147-A177-3AD203B41FA5}">
                      <a16:colId xmlns:a16="http://schemas.microsoft.com/office/drawing/2014/main" val="20001"/>
                    </a:ext>
                  </a:extLst>
                </a:gridCol>
              </a:tblGrid>
              <a:tr h="370840">
                <a:tc>
                  <a:txBody>
                    <a:bodyPr/>
                    <a:lstStyle/>
                    <a:p>
                      <a:r>
                        <a:rPr lang="en-US" dirty="0"/>
                        <a:t>AA</a:t>
                      </a:r>
                    </a:p>
                  </a:txBody>
                  <a:tcPr/>
                </a:tc>
                <a:tc>
                  <a:txBody>
                    <a:bodyPr/>
                    <a:lstStyle/>
                    <a:p>
                      <a:r>
                        <a:rPr lang="en-US" dirty="0"/>
                        <a:t>1</a:t>
                      </a:r>
                    </a:p>
                  </a:txBody>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extLst/>
          </p:nvPr>
        </p:nvGraphicFramePr>
        <p:xfrm>
          <a:off x="8165511" y="3968852"/>
          <a:ext cx="915765" cy="370840"/>
        </p:xfrm>
        <a:graphic>
          <a:graphicData uri="http://schemas.openxmlformats.org/drawingml/2006/table">
            <a:tbl>
              <a:tblPr bandRow="1">
                <a:tableStyleId>{5C22544A-7EE6-4342-B048-85BDC9FD1C3A}</a:tableStyleId>
              </a:tblPr>
              <a:tblGrid>
                <a:gridCol w="605236">
                  <a:extLst>
                    <a:ext uri="{9D8B030D-6E8A-4147-A177-3AD203B41FA5}">
                      <a16:colId xmlns:a16="http://schemas.microsoft.com/office/drawing/2014/main" val="20000"/>
                    </a:ext>
                  </a:extLst>
                </a:gridCol>
                <a:gridCol w="310529">
                  <a:extLst>
                    <a:ext uri="{9D8B030D-6E8A-4147-A177-3AD203B41FA5}">
                      <a16:colId xmlns:a16="http://schemas.microsoft.com/office/drawing/2014/main" val="20001"/>
                    </a:ext>
                  </a:extLst>
                </a:gridCol>
              </a:tblGrid>
              <a:tr h="370840">
                <a:tc>
                  <a:txBody>
                    <a:bodyPr/>
                    <a:lstStyle/>
                    <a:p>
                      <a:r>
                        <a:rPr lang="en-US" dirty="0"/>
                        <a:t>AA</a:t>
                      </a:r>
                    </a:p>
                  </a:txBody>
                  <a:tcPr/>
                </a:tc>
                <a:tc>
                  <a:txBody>
                    <a:bodyPr/>
                    <a:lstStyle/>
                    <a:p>
                      <a:r>
                        <a:rPr lang="en-US" dirty="0"/>
                        <a:t>1</a:t>
                      </a:r>
                    </a:p>
                  </a:txBody>
                  <a:tcPr/>
                </a:tc>
                <a:extLst>
                  <a:ext uri="{0D108BD9-81ED-4DB2-BD59-A6C34878D82A}">
                    <a16:rowId xmlns:a16="http://schemas.microsoft.com/office/drawing/2014/main" val="10000"/>
                  </a:ext>
                </a:extLst>
              </a:tr>
            </a:tbl>
          </a:graphicData>
        </a:graphic>
      </p:graphicFrame>
      <p:sp>
        <p:nvSpPr>
          <p:cNvPr id="53" name="TextBox 52"/>
          <p:cNvSpPr txBox="1"/>
          <p:nvPr/>
        </p:nvSpPr>
        <p:spPr>
          <a:xfrm>
            <a:off x="6771224" y="6430310"/>
            <a:ext cx="521297" cy="461665"/>
          </a:xfrm>
          <a:prstGeom prst="rect">
            <a:avLst/>
          </a:prstGeom>
          <a:noFill/>
        </p:spPr>
        <p:txBody>
          <a:bodyPr wrap="none" rtlCol="0">
            <a:spAutoFit/>
          </a:bodyPr>
          <a:lstStyle/>
          <a:p>
            <a:r>
              <a:rPr lang="en-US" b="0" dirty="0"/>
              <a:t>BB</a:t>
            </a:r>
          </a:p>
        </p:txBody>
      </p:sp>
      <p:sp>
        <p:nvSpPr>
          <p:cNvPr id="54" name="TextBox 53"/>
          <p:cNvSpPr txBox="1"/>
          <p:nvPr/>
        </p:nvSpPr>
        <p:spPr>
          <a:xfrm>
            <a:off x="5944846" y="1495620"/>
            <a:ext cx="550151" cy="461665"/>
          </a:xfrm>
          <a:prstGeom prst="rect">
            <a:avLst/>
          </a:prstGeom>
          <a:noFill/>
        </p:spPr>
        <p:txBody>
          <a:bodyPr wrap="none" rtlCol="0">
            <a:spAutoFit/>
          </a:bodyPr>
          <a:lstStyle/>
          <a:p>
            <a:r>
              <a:rPr lang="en-US" b="0" dirty="0"/>
              <a:t>CC</a:t>
            </a:r>
          </a:p>
        </p:txBody>
      </p:sp>
      <p:sp>
        <p:nvSpPr>
          <p:cNvPr id="55" name="TextBox 54"/>
          <p:cNvSpPr txBox="1"/>
          <p:nvPr/>
        </p:nvSpPr>
        <p:spPr>
          <a:xfrm>
            <a:off x="6771224" y="1495620"/>
            <a:ext cx="550151" cy="461665"/>
          </a:xfrm>
          <a:prstGeom prst="rect">
            <a:avLst/>
          </a:prstGeom>
          <a:noFill/>
        </p:spPr>
        <p:txBody>
          <a:bodyPr wrap="none" rtlCol="0">
            <a:spAutoFit/>
          </a:bodyPr>
          <a:lstStyle/>
          <a:p>
            <a:r>
              <a:rPr lang="en-US" b="0" dirty="0"/>
              <a:t>DD</a:t>
            </a:r>
          </a:p>
        </p:txBody>
      </p:sp>
      <p:sp>
        <p:nvSpPr>
          <p:cNvPr id="56" name="Right Arrow 55"/>
          <p:cNvSpPr/>
          <p:nvPr/>
        </p:nvSpPr>
        <p:spPr>
          <a:xfrm rot="18000000">
            <a:off x="6081111" y="5441950"/>
            <a:ext cx="446872" cy="394282"/>
          </a:xfrm>
          <a:prstGeom prst="rightArrow">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p>
        </p:txBody>
      </p:sp>
      <p:sp>
        <p:nvSpPr>
          <p:cNvPr id="57" name="Bent Arrow 56"/>
          <p:cNvSpPr/>
          <p:nvPr/>
        </p:nvSpPr>
        <p:spPr>
          <a:xfrm rot="16200000">
            <a:off x="5261738" y="4450370"/>
            <a:ext cx="964710" cy="86830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chemeClr val="tx1"/>
              </a:solidFill>
            </a:endParaRPr>
          </a:p>
        </p:txBody>
      </p:sp>
      <p:sp>
        <p:nvSpPr>
          <p:cNvPr id="58" name="Bent Arrow 57"/>
          <p:cNvSpPr/>
          <p:nvPr/>
        </p:nvSpPr>
        <p:spPr>
          <a:xfrm rot="16200000" flipV="1">
            <a:off x="6993645" y="4450178"/>
            <a:ext cx="964710" cy="89146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chemeClr val="tx1"/>
              </a:solidFill>
            </a:endParaRPr>
          </a:p>
        </p:txBody>
      </p:sp>
      <p:sp>
        <p:nvSpPr>
          <p:cNvPr id="59" name="Curved Right Arrow 58"/>
          <p:cNvSpPr/>
          <p:nvPr/>
        </p:nvSpPr>
        <p:spPr>
          <a:xfrm rot="5400000">
            <a:off x="6019212" y="2325482"/>
            <a:ext cx="872464" cy="240787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chemeClr val="tx1"/>
              </a:solidFill>
            </a:endParaRPr>
          </a:p>
        </p:txBody>
      </p:sp>
      <p:sp>
        <p:nvSpPr>
          <p:cNvPr id="60" name="Curved Right Arrow 59"/>
          <p:cNvSpPr/>
          <p:nvPr/>
        </p:nvSpPr>
        <p:spPr>
          <a:xfrm rot="5400000" flipV="1">
            <a:off x="6489208" y="2348070"/>
            <a:ext cx="872464" cy="236269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chemeClr val="tx1"/>
              </a:solidFill>
            </a:endParaRPr>
          </a:p>
        </p:txBody>
      </p:sp>
      <p:graphicFrame>
        <p:nvGraphicFramePr>
          <p:cNvPr id="61" name="Table 60"/>
          <p:cNvGraphicFramePr>
            <a:graphicFrameLocks noGrp="1"/>
          </p:cNvGraphicFramePr>
          <p:nvPr>
            <p:extLst/>
          </p:nvPr>
        </p:nvGraphicFramePr>
        <p:xfrm>
          <a:off x="4189339" y="4025926"/>
          <a:ext cx="915765" cy="370840"/>
        </p:xfrm>
        <a:graphic>
          <a:graphicData uri="http://schemas.openxmlformats.org/drawingml/2006/table">
            <a:tbl>
              <a:tblPr bandRow="1">
                <a:tableStyleId>{21E4AEA4-8DFA-4A89-87EB-49C32662AFE0}</a:tableStyleId>
              </a:tblPr>
              <a:tblGrid>
                <a:gridCol w="605236">
                  <a:extLst>
                    <a:ext uri="{9D8B030D-6E8A-4147-A177-3AD203B41FA5}">
                      <a16:colId xmlns:a16="http://schemas.microsoft.com/office/drawing/2014/main" val="20000"/>
                    </a:ext>
                  </a:extLst>
                </a:gridCol>
                <a:gridCol w="310529">
                  <a:extLst>
                    <a:ext uri="{9D8B030D-6E8A-4147-A177-3AD203B41FA5}">
                      <a16:colId xmlns:a16="http://schemas.microsoft.com/office/drawing/2014/main" val="20001"/>
                    </a:ext>
                  </a:extLst>
                </a:gridCol>
              </a:tblGrid>
              <a:tr h="370840">
                <a:tc>
                  <a:txBody>
                    <a:bodyPr/>
                    <a:lstStyle/>
                    <a:p>
                      <a:r>
                        <a:rPr lang="en-US" dirty="0"/>
                        <a:t>AA</a:t>
                      </a:r>
                    </a:p>
                  </a:txBody>
                  <a:tcPr/>
                </a:tc>
                <a:tc>
                  <a:txBody>
                    <a:bodyPr/>
                    <a:lstStyle/>
                    <a:p>
                      <a:r>
                        <a:rPr lang="en-US" dirty="0"/>
                        <a:t>2</a:t>
                      </a:r>
                    </a:p>
                  </a:txBody>
                  <a:tcPr/>
                </a:tc>
                <a:extLst>
                  <a:ext uri="{0D108BD9-81ED-4DB2-BD59-A6C34878D82A}">
                    <a16:rowId xmlns:a16="http://schemas.microsoft.com/office/drawing/2014/main" val="10000"/>
                  </a:ext>
                </a:extLst>
              </a:tr>
            </a:tbl>
          </a:graphicData>
        </a:graphic>
      </p:graphicFrame>
      <p:graphicFrame>
        <p:nvGraphicFramePr>
          <p:cNvPr id="62" name="Table 61"/>
          <p:cNvGraphicFramePr>
            <a:graphicFrameLocks noGrp="1"/>
          </p:cNvGraphicFramePr>
          <p:nvPr>
            <p:extLst/>
          </p:nvPr>
        </p:nvGraphicFramePr>
        <p:xfrm>
          <a:off x="8165511" y="3977241"/>
          <a:ext cx="915765" cy="370840"/>
        </p:xfrm>
        <a:graphic>
          <a:graphicData uri="http://schemas.openxmlformats.org/drawingml/2006/table">
            <a:tbl>
              <a:tblPr bandRow="1">
                <a:tableStyleId>{21E4AEA4-8DFA-4A89-87EB-49C32662AFE0}</a:tableStyleId>
              </a:tblPr>
              <a:tblGrid>
                <a:gridCol w="605236">
                  <a:extLst>
                    <a:ext uri="{9D8B030D-6E8A-4147-A177-3AD203B41FA5}">
                      <a16:colId xmlns:a16="http://schemas.microsoft.com/office/drawing/2014/main" val="20000"/>
                    </a:ext>
                  </a:extLst>
                </a:gridCol>
                <a:gridCol w="310529">
                  <a:extLst>
                    <a:ext uri="{9D8B030D-6E8A-4147-A177-3AD203B41FA5}">
                      <a16:colId xmlns:a16="http://schemas.microsoft.com/office/drawing/2014/main" val="20001"/>
                    </a:ext>
                  </a:extLst>
                </a:gridCol>
              </a:tblGrid>
              <a:tr h="370840">
                <a:tc>
                  <a:txBody>
                    <a:bodyPr/>
                    <a:lstStyle/>
                    <a:p>
                      <a:r>
                        <a:rPr lang="en-US" dirty="0"/>
                        <a:t>AA</a:t>
                      </a:r>
                    </a:p>
                  </a:txBody>
                  <a:tcPr/>
                </a:tc>
                <a:tc>
                  <a:txBody>
                    <a:bodyPr/>
                    <a:lstStyle/>
                    <a:p>
                      <a:r>
                        <a:rPr lang="en-US" dirty="0"/>
                        <a:t>2</a:t>
                      </a:r>
                    </a:p>
                  </a:txBody>
                  <a:tcPr/>
                </a:tc>
                <a:extLst>
                  <a:ext uri="{0D108BD9-81ED-4DB2-BD59-A6C34878D82A}">
                    <a16:rowId xmlns:a16="http://schemas.microsoft.com/office/drawing/2014/main" val="10000"/>
                  </a:ext>
                </a:extLst>
              </a:tr>
            </a:tbl>
          </a:graphicData>
        </a:graphic>
      </p:graphicFrame>
      <p:sp>
        <p:nvSpPr>
          <p:cNvPr id="63" name="Curved Right Arrow 62"/>
          <p:cNvSpPr/>
          <p:nvPr/>
        </p:nvSpPr>
        <p:spPr>
          <a:xfrm rot="5400000" flipH="1">
            <a:off x="5951616" y="3625953"/>
            <a:ext cx="874681" cy="240787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chemeClr val="tx1"/>
              </a:solidFill>
            </a:endParaRPr>
          </a:p>
        </p:txBody>
      </p:sp>
      <p:sp>
        <p:nvSpPr>
          <p:cNvPr id="64" name="Curved Right Arrow 63"/>
          <p:cNvSpPr/>
          <p:nvPr/>
        </p:nvSpPr>
        <p:spPr>
          <a:xfrm rot="5400000" flipH="1" flipV="1">
            <a:off x="6421613" y="3648542"/>
            <a:ext cx="874682" cy="236269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chemeClr val="tx1"/>
              </a:solidFill>
            </a:endParaRPr>
          </a:p>
        </p:txBody>
      </p:sp>
      <p:graphicFrame>
        <p:nvGraphicFramePr>
          <p:cNvPr id="65" name="Table 64"/>
          <p:cNvGraphicFramePr>
            <a:graphicFrameLocks noGrp="1"/>
          </p:cNvGraphicFramePr>
          <p:nvPr>
            <p:extLst/>
          </p:nvPr>
        </p:nvGraphicFramePr>
        <p:xfrm>
          <a:off x="4189339" y="4031210"/>
          <a:ext cx="915765" cy="370840"/>
        </p:xfrm>
        <a:graphic>
          <a:graphicData uri="http://schemas.openxmlformats.org/drawingml/2006/table">
            <a:tbl>
              <a:tblPr bandRow="1">
                <a:tableStyleId>{5C22544A-7EE6-4342-B048-85BDC9FD1C3A}</a:tableStyleId>
              </a:tblPr>
              <a:tblGrid>
                <a:gridCol w="605236">
                  <a:extLst>
                    <a:ext uri="{9D8B030D-6E8A-4147-A177-3AD203B41FA5}">
                      <a16:colId xmlns:a16="http://schemas.microsoft.com/office/drawing/2014/main" val="20000"/>
                    </a:ext>
                  </a:extLst>
                </a:gridCol>
                <a:gridCol w="310529">
                  <a:extLst>
                    <a:ext uri="{9D8B030D-6E8A-4147-A177-3AD203B41FA5}">
                      <a16:colId xmlns:a16="http://schemas.microsoft.com/office/drawing/2014/main" val="20001"/>
                    </a:ext>
                  </a:extLst>
                </a:gridCol>
              </a:tblGrid>
              <a:tr h="370840">
                <a:tc>
                  <a:txBody>
                    <a:bodyPr/>
                    <a:lstStyle/>
                    <a:p>
                      <a:r>
                        <a:rPr lang="en-US" dirty="0"/>
                        <a:t>AA</a:t>
                      </a:r>
                    </a:p>
                  </a:txBody>
                  <a:tcPr/>
                </a:tc>
                <a:tc>
                  <a:txBody>
                    <a:bodyPr/>
                    <a:lstStyle/>
                    <a:p>
                      <a:r>
                        <a:rPr lang="en-US" dirty="0"/>
                        <a:t>1</a:t>
                      </a:r>
                    </a:p>
                  </a:txBody>
                  <a:tcPr/>
                </a:tc>
                <a:extLst>
                  <a:ext uri="{0D108BD9-81ED-4DB2-BD59-A6C34878D82A}">
                    <a16:rowId xmlns:a16="http://schemas.microsoft.com/office/drawing/2014/main" val="10000"/>
                  </a:ext>
                </a:extLst>
              </a:tr>
            </a:tbl>
          </a:graphicData>
        </a:graphic>
      </p:graphicFrame>
      <p:graphicFrame>
        <p:nvGraphicFramePr>
          <p:cNvPr id="66" name="Table 65"/>
          <p:cNvGraphicFramePr>
            <a:graphicFrameLocks noGrp="1"/>
          </p:cNvGraphicFramePr>
          <p:nvPr>
            <p:extLst/>
          </p:nvPr>
        </p:nvGraphicFramePr>
        <p:xfrm>
          <a:off x="8165511" y="3982525"/>
          <a:ext cx="915765" cy="370840"/>
        </p:xfrm>
        <a:graphic>
          <a:graphicData uri="http://schemas.openxmlformats.org/drawingml/2006/table">
            <a:tbl>
              <a:tblPr bandRow="1">
                <a:tableStyleId>{5C22544A-7EE6-4342-B048-85BDC9FD1C3A}</a:tableStyleId>
              </a:tblPr>
              <a:tblGrid>
                <a:gridCol w="605236">
                  <a:extLst>
                    <a:ext uri="{9D8B030D-6E8A-4147-A177-3AD203B41FA5}">
                      <a16:colId xmlns:a16="http://schemas.microsoft.com/office/drawing/2014/main" val="20000"/>
                    </a:ext>
                  </a:extLst>
                </a:gridCol>
                <a:gridCol w="310529">
                  <a:extLst>
                    <a:ext uri="{9D8B030D-6E8A-4147-A177-3AD203B41FA5}">
                      <a16:colId xmlns:a16="http://schemas.microsoft.com/office/drawing/2014/main" val="20001"/>
                    </a:ext>
                  </a:extLst>
                </a:gridCol>
              </a:tblGrid>
              <a:tr h="370840">
                <a:tc>
                  <a:txBody>
                    <a:bodyPr/>
                    <a:lstStyle/>
                    <a:p>
                      <a:r>
                        <a:rPr lang="en-US" dirty="0"/>
                        <a:t>AA</a:t>
                      </a:r>
                    </a:p>
                  </a:txBody>
                  <a:tcPr/>
                </a:tc>
                <a:tc>
                  <a:txBody>
                    <a:bodyPr/>
                    <a:lstStyle/>
                    <a:p>
                      <a:r>
                        <a:rPr lang="en-US" dirty="0"/>
                        <a:t>1</a:t>
                      </a:r>
                    </a:p>
                  </a:txBody>
                  <a:tcPr/>
                </a:tc>
                <a:extLst>
                  <a:ext uri="{0D108BD9-81ED-4DB2-BD59-A6C34878D82A}">
                    <a16:rowId xmlns:a16="http://schemas.microsoft.com/office/drawing/2014/main" val="10000"/>
                  </a:ext>
                </a:extLst>
              </a:tr>
            </a:tbl>
          </a:graphicData>
        </a:graphic>
      </p:graphicFrame>
      <p:sp>
        <p:nvSpPr>
          <p:cNvPr id="42" name="Rectangle 41">
            <a:extLst>
              <a:ext uri="{FF2B5EF4-FFF2-40B4-BE49-F238E27FC236}">
                <a16:creationId xmlns:a16="http://schemas.microsoft.com/office/drawing/2014/main" id="{50DC58FB-B697-BE45-BBF5-C55DBBB8AD40}"/>
              </a:ext>
            </a:extLst>
          </p:cNvPr>
          <p:cNvSpPr/>
          <p:nvPr/>
        </p:nvSpPr>
        <p:spPr>
          <a:xfrm>
            <a:off x="18298" y="6497160"/>
            <a:ext cx="5958009" cy="307777"/>
          </a:xfrm>
          <a:prstGeom prst="rect">
            <a:avLst/>
          </a:prstGeom>
        </p:spPr>
        <p:txBody>
          <a:bodyPr wrap="square">
            <a:spAutoFit/>
          </a:bodyPr>
          <a:lstStyle/>
          <a:p>
            <a:r>
              <a:rPr lang="en-US" sz="1400" b="0" dirty="0">
                <a:solidFill>
                  <a:schemeClr val="bg1">
                    <a:lumMod val="65000"/>
                  </a:schemeClr>
                </a:solidFill>
                <a:latin typeface="Calibri" panose="020F0502020204030204" pitchFamily="34" charset="0"/>
                <a:cs typeface="Calibri" panose="020F0502020204030204" pitchFamily="34" charset="0"/>
              </a:rPr>
              <a:t>Lecture Slides: D. </a:t>
            </a:r>
            <a:r>
              <a:rPr lang="en-US" sz="1400" b="0" dirty="0" err="1">
                <a:solidFill>
                  <a:schemeClr val="bg1">
                    <a:lumMod val="65000"/>
                  </a:schemeClr>
                </a:solidFill>
                <a:latin typeface="Calibri" panose="020F0502020204030204" pitchFamily="34" charset="0"/>
                <a:cs typeface="Calibri" panose="020F0502020204030204" pitchFamily="34" charset="0"/>
              </a:rPr>
              <a:t>Choffnes</a:t>
            </a:r>
            <a:r>
              <a:rPr lang="en-US" sz="1400" b="0" dirty="0">
                <a:solidFill>
                  <a:schemeClr val="bg1">
                    <a:lumMod val="65000"/>
                  </a:schemeClr>
                </a:solidFill>
                <a:latin typeface="Calibri" panose="020F0502020204030204" pitchFamily="34" charset="0"/>
                <a:cs typeface="Calibri" panose="020F0502020204030204" pitchFamily="34" charset="0"/>
              </a:rPr>
              <a:t>,  Northeastern University</a:t>
            </a:r>
          </a:p>
        </p:txBody>
      </p:sp>
    </p:spTree>
    <p:extLst>
      <p:ext uri="{BB962C8B-B14F-4D97-AF65-F5344CB8AC3E}">
        <p14:creationId xmlns:p14="http://schemas.microsoft.com/office/powerpoint/2010/main" val="3717820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down)">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down)">
                                      <p:cBhvr>
                                        <p:cTn id="12" dur="500"/>
                                        <p:tgtEl>
                                          <p:spTgt spid="5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wipe(down)">
                                      <p:cBhvr>
                                        <p:cTn id="15" dur="500"/>
                                        <p:tgtEl>
                                          <p:spTgt spid="58"/>
                                        </p:tgtEl>
                                      </p:cBhvr>
                                    </p:animEffect>
                                  </p:childTnLst>
                                </p:cTn>
                              </p:par>
                            </p:childTnLst>
                          </p:cTn>
                        </p:par>
                        <p:par>
                          <p:cTn id="16" fill="hold">
                            <p:stCondLst>
                              <p:cond delay="500"/>
                            </p:stCondLst>
                            <p:childTnLst>
                              <p:par>
                                <p:cTn id="17" presetID="42" presetClass="entr" presetSubtype="0" fill="hold" nodeType="after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500"/>
                                        <p:tgtEl>
                                          <p:spTgt spid="51"/>
                                        </p:tgtEl>
                                      </p:cBhvr>
                                    </p:animEffect>
                                    <p:anim calcmode="lin" valueType="num">
                                      <p:cBhvr>
                                        <p:cTn id="20" dur="500" fill="hold"/>
                                        <p:tgtEl>
                                          <p:spTgt spid="51"/>
                                        </p:tgtEl>
                                        <p:attrNameLst>
                                          <p:attrName>ppt_x</p:attrName>
                                        </p:attrNameLst>
                                      </p:cBhvr>
                                      <p:tavLst>
                                        <p:tav tm="0">
                                          <p:val>
                                            <p:strVal val="#ppt_x"/>
                                          </p:val>
                                        </p:tav>
                                        <p:tav tm="100000">
                                          <p:val>
                                            <p:strVal val="#ppt_x"/>
                                          </p:val>
                                        </p:tav>
                                      </p:tavLst>
                                    </p:anim>
                                    <p:anim calcmode="lin" valueType="num">
                                      <p:cBhvr>
                                        <p:cTn id="21" dur="500" fill="hold"/>
                                        <p:tgtEl>
                                          <p:spTgt spid="51"/>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fade">
                                      <p:cBhvr>
                                        <p:cTn id="24" dur="500"/>
                                        <p:tgtEl>
                                          <p:spTgt spid="52"/>
                                        </p:tgtEl>
                                      </p:cBhvr>
                                    </p:animEffect>
                                    <p:anim calcmode="lin" valueType="num">
                                      <p:cBhvr>
                                        <p:cTn id="25" dur="500" fill="hold"/>
                                        <p:tgtEl>
                                          <p:spTgt spid="52"/>
                                        </p:tgtEl>
                                        <p:attrNameLst>
                                          <p:attrName>ppt_x</p:attrName>
                                        </p:attrNameLst>
                                      </p:cBhvr>
                                      <p:tavLst>
                                        <p:tav tm="0">
                                          <p:val>
                                            <p:strVal val="#ppt_x"/>
                                          </p:val>
                                        </p:tav>
                                        <p:tav tm="100000">
                                          <p:val>
                                            <p:strVal val="#ppt_x"/>
                                          </p:val>
                                        </p:tav>
                                      </p:tavLst>
                                    </p:anim>
                                    <p:anim calcmode="lin" valueType="num">
                                      <p:cBhvr>
                                        <p:cTn id="26" dur="5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wipe(left)">
                                      <p:cBhvr>
                                        <p:cTn id="31" dur="500"/>
                                        <p:tgtEl>
                                          <p:spTgt spid="6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grpId="0" nodeType="click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wipe(right)">
                                      <p:cBhvr>
                                        <p:cTn id="36" dur="500"/>
                                        <p:tgtEl>
                                          <p:spTgt spid="59"/>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61"/>
                                        </p:tgtEl>
                                        <p:attrNameLst>
                                          <p:attrName>style.visibility</p:attrName>
                                        </p:attrNameLst>
                                      </p:cBhvr>
                                      <p:to>
                                        <p:strVal val="visible"/>
                                      </p:to>
                                    </p:set>
                                    <p:animEffect transition="in" filter="fade">
                                      <p:cBhvr>
                                        <p:cTn id="41" dur="500"/>
                                        <p:tgtEl>
                                          <p:spTgt spid="61"/>
                                        </p:tgtEl>
                                      </p:cBhvr>
                                    </p:animEffect>
                                    <p:anim calcmode="lin" valueType="num">
                                      <p:cBhvr>
                                        <p:cTn id="42" dur="500" fill="hold"/>
                                        <p:tgtEl>
                                          <p:spTgt spid="61"/>
                                        </p:tgtEl>
                                        <p:attrNameLst>
                                          <p:attrName>ppt_x</p:attrName>
                                        </p:attrNameLst>
                                      </p:cBhvr>
                                      <p:tavLst>
                                        <p:tav tm="0">
                                          <p:val>
                                            <p:strVal val="#ppt_x"/>
                                          </p:val>
                                        </p:tav>
                                        <p:tav tm="100000">
                                          <p:val>
                                            <p:strVal val="#ppt_x"/>
                                          </p:val>
                                        </p:tav>
                                      </p:tavLst>
                                    </p:anim>
                                    <p:anim calcmode="lin" valueType="num">
                                      <p:cBhvr>
                                        <p:cTn id="43" dur="500" fill="hold"/>
                                        <p:tgtEl>
                                          <p:spTgt spid="61"/>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fade">
                                      <p:cBhvr>
                                        <p:cTn id="46" dur="500"/>
                                        <p:tgtEl>
                                          <p:spTgt spid="62"/>
                                        </p:tgtEl>
                                      </p:cBhvr>
                                    </p:animEffect>
                                    <p:anim calcmode="lin" valueType="num">
                                      <p:cBhvr>
                                        <p:cTn id="47" dur="500" fill="hold"/>
                                        <p:tgtEl>
                                          <p:spTgt spid="62"/>
                                        </p:tgtEl>
                                        <p:attrNameLst>
                                          <p:attrName>ppt_x</p:attrName>
                                        </p:attrNameLst>
                                      </p:cBhvr>
                                      <p:tavLst>
                                        <p:tav tm="0">
                                          <p:val>
                                            <p:strVal val="#ppt_x"/>
                                          </p:val>
                                        </p:tav>
                                        <p:tav tm="100000">
                                          <p:val>
                                            <p:strVal val="#ppt_x"/>
                                          </p:val>
                                        </p:tav>
                                      </p:tavLst>
                                    </p:anim>
                                    <p:anim calcmode="lin" valueType="num">
                                      <p:cBhvr>
                                        <p:cTn id="48" dur="5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56"/>
                                        </p:tgtEl>
                                      </p:cBhvr>
                                    </p:animEffect>
                                    <p:set>
                                      <p:cBhvr>
                                        <p:cTn id="53" dur="1" fill="hold">
                                          <p:stCondLst>
                                            <p:cond delay="499"/>
                                          </p:stCondLst>
                                        </p:cTn>
                                        <p:tgtEl>
                                          <p:spTgt spid="56"/>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57"/>
                                        </p:tgtEl>
                                      </p:cBhvr>
                                    </p:animEffect>
                                    <p:set>
                                      <p:cBhvr>
                                        <p:cTn id="56" dur="1" fill="hold">
                                          <p:stCondLst>
                                            <p:cond delay="499"/>
                                          </p:stCondLst>
                                        </p:cTn>
                                        <p:tgtEl>
                                          <p:spTgt spid="57"/>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58"/>
                                        </p:tgtEl>
                                      </p:cBhvr>
                                    </p:animEffect>
                                    <p:set>
                                      <p:cBhvr>
                                        <p:cTn id="59" dur="1" fill="hold">
                                          <p:stCondLst>
                                            <p:cond delay="499"/>
                                          </p:stCondLst>
                                        </p:cTn>
                                        <p:tgtEl>
                                          <p:spTgt spid="58"/>
                                        </p:tgtEl>
                                        <p:attrNameLst>
                                          <p:attrName>style.visibility</p:attrName>
                                        </p:attrNameLst>
                                      </p:cBhvr>
                                      <p:to>
                                        <p:strVal val="hidden"/>
                                      </p:to>
                                    </p:set>
                                  </p:childTnLst>
                                </p:cTn>
                              </p:par>
                            </p:childTnLst>
                          </p:cTn>
                        </p:par>
                        <p:par>
                          <p:cTn id="60" fill="hold">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64"/>
                                        </p:tgtEl>
                                        <p:attrNameLst>
                                          <p:attrName>style.visibility</p:attrName>
                                        </p:attrNameLst>
                                      </p:cBhvr>
                                      <p:to>
                                        <p:strVal val="visible"/>
                                      </p:to>
                                    </p:set>
                                    <p:animEffect transition="in" filter="wipe(left)">
                                      <p:cBhvr>
                                        <p:cTn id="63" dur="500"/>
                                        <p:tgtEl>
                                          <p:spTgt spid="64"/>
                                        </p:tgtEl>
                                      </p:cBhvr>
                                    </p:animEffect>
                                  </p:childTnLst>
                                </p:cTn>
                              </p:par>
                            </p:childTnLst>
                          </p:cTn>
                        </p:par>
                        <p:par>
                          <p:cTn id="64" fill="hold">
                            <p:stCondLst>
                              <p:cond delay="1000"/>
                            </p:stCondLst>
                            <p:childTnLst>
                              <p:par>
                                <p:cTn id="65" presetID="22" presetClass="entr" presetSubtype="2" fill="hold" grpId="0" nodeType="after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wipe(right)">
                                      <p:cBhvr>
                                        <p:cTn id="67" dur="500"/>
                                        <p:tgtEl>
                                          <p:spTgt spid="63"/>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65"/>
                                        </p:tgtEl>
                                        <p:attrNameLst>
                                          <p:attrName>style.visibility</p:attrName>
                                        </p:attrNameLst>
                                      </p:cBhvr>
                                      <p:to>
                                        <p:strVal val="visible"/>
                                      </p:to>
                                    </p:set>
                                    <p:animEffect transition="in" filter="fade">
                                      <p:cBhvr>
                                        <p:cTn id="72" dur="500"/>
                                        <p:tgtEl>
                                          <p:spTgt spid="65"/>
                                        </p:tgtEl>
                                      </p:cBhvr>
                                    </p:animEffect>
                                    <p:anim calcmode="lin" valueType="num">
                                      <p:cBhvr>
                                        <p:cTn id="73" dur="500" fill="hold"/>
                                        <p:tgtEl>
                                          <p:spTgt spid="65"/>
                                        </p:tgtEl>
                                        <p:attrNameLst>
                                          <p:attrName>ppt_x</p:attrName>
                                        </p:attrNameLst>
                                      </p:cBhvr>
                                      <p:tavLst>
                                        <p:tav tm="0">
                                          <p:val>
                                            <p:strVal val="#ppt_x"/>
                                          </p:val>
                                        </p:tav>
                                        <p:tav tm="100000">
                                          <p:val>
                                            <p:strVal val="#ppt_x"/>
                                          </p:val>
                                        </p:tav>
                                      </p:tavLst>
                                    </p:anim>
                                    <p:anim calcmode="lin" valueType="num">
                                      <p:cBhvr>
                                        <p:cTn id="74" dur="500" fill="hold"/>
                                        <p:tgtEl>
                                          <p:spTgt spid="65"/>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66"/>
                                        </p:tgtEl>
                                        <p:attrNameLst>
                                          <p:attrName>style.visibility</p:attrName>
                                        </p:attrNameLst>
                                      </p:cBhvr>
                                      <p:to>
                                        <p:strVal val="visible"/>
                                      </p:to>
                                    </p:set>
                                    <p:animEffect transition="in" filter="fade">
                                      <p:cBhvr>
                                        <p:cTn id="77" dur="500"/>
                                        <p:tgtEl>
                                          <p:spTgt spid="66"/>
                                        </p:tgtEl>
                                      </p:cBhvr>
                                    </p:animEffect>
                                    <p:anim calcmode="lin" valueType="num">
                                      <p:cBhvr>
                                        <p:cTn id="78" dur="500" fill="hold"/>
                                        <p:tgtEl>
                                          <p:spTgt spid="66"/>
                                        </p:tgtEl>
                                        <p:attrNameLst>
                                          <p:attrName>ppt_x</p:attrName>
                                        </p:attrNameLst>
                                      </p:cBhvr>
                                      <p:tavLst>
                                        <p:tav tm="0">
                                          <p:val>
                                            <p:strVal val="#ppt_x"/>
                                          </p:val>
                                        </p:tav>
                                        <p:tav tm="100000">
                                          <p:val>
                                            <p:strVal val="#ppt_x"/>
                                          </p:val>
                                        </p:tav>
                                      </p:tavLst>
                                    </p:anim>
                                    <p:anim calcmode="lin" valueType="num">
                                      <p:cBhvr>
                                        <p:cTn id="79" dur="5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4">
                                            <p:txEl>
                                              <p:pRg st="1" end="1"/>
                                            </p:txEl>
                                          </p:spTgt>
                                        </p:tgtEl>
                                        <p:attrNameLst>
                                          <p:attrName>style.visibility</p:attrName>
                                        </p:attrNameLst>
                                      </p:cBhvr>
                                      <p:to>
                                        <p:strVal val="visible"/>
                                      </p:to>
                                    </p:set>
                                    <p:animEffect transition="in" filter="fade">
                                      <p:cBhvr>
                                        <p:cTn id="84" dur="500"/>
                                        <p:tgtEl>
                                          <p:spTgt spid="4">
                                            <p:txEl>
                                              <p:pRg st="1" end="1"/>
                                            </p:txEl>
                                          </p:spTgt>
                                        </p:tgtEl>
                                      </p:cBhvr>
                                    </p:animEffect>
                                    <p:anim calcmode="lin" valueType="num">
                                      <p:cBhvr>
                                        <p:cTn id="8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86" dur="500" fill="hold"/>
                                        <p:tgtEl>
                                          <p:spTgt spid="4">
                                            <p:txEl>
                                              <p:pRg st="1" end="1"/>
                                            </p:txEl>
                                          </p:spTgt>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4">
                                            <p:txEl>
                                              <p:pRg st="2" end="2"/>
                                            </p:txEl>
                                          </p:spTgt>
                                        </p:tgtEl>
                                        <p:attrNameLst>
                                          <p:attrName>style.visibility</p:attrName>
                                        </p:attrNameLst>
                                      </p:cBhvr>
                                      <p:to>
                                        <p:strVal val="visible"/>
                                      </p:to>
                                    </p:set>
                                    <p:animEffect transition="in" filter="fade">
                                      <p:cBhvr>
                                        <p:cTn id="89" dur="500"/>
                                        <p:tgtEl>
                                          <p:spTgt spid="4">
                                            <p:txEl>
                                              <p:pRg st="2" end="2"/>
                                            </p:txEl>
                                          </p:spTgt>
                                        </p:tgtEl>
                                      </p:cBhvr>
                                    </p:animEffect>
                                    <p:anim calcmode="lin" valueType="num">
                                      <p:cBhvr>
                                        <p:cTn id="90"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1"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nodeType="clickEffect">
                                  <p:stCondLst>
                                    <p:cond delay="0"/>
                                  </p:stCondLst>
                                  <p:childTnLst>
                                    <p:set>
                                      <p:cBhvr>
                                        <p:cTn id="95" dur="1" fill="hold">
                                          <p:stCondLst>
                                            <p:cond delay="0"/>
                                          </p:stCondLst>
                                        </p:cTn>
                                        <p:tgtEl>
                                          <p:spTgt spid="4">
                                            <p:txEl>
                                              <p:pRg st="3" end="3"/>
                                            </p:txEl>
                                          </p:spTgt>
                                        </p:tgtEl>
                                        <p:attrNameLst>
                                          <p:attrName>style.visibility</p:attrName>
                                        </p:attrNameLst>
                                      </p:cBhvr>
                                      <p:to>
                                        <p:strVal val="visible"/>
                                      </p:to>
                                    </p:set>
                                    <p:animEffect transition="in" filter="fade">
                                      <p:cBhvr>
                                        <p:cTn id="96" dur="500"/>
                                        <p:tgtEl>
                                          <p:spTgt spid="4">
                                            <p:txEl>
                                              <p:pRg st="3" end="3"/>
                                            </p:txEl>
                                          </p:spTgt>
                                        </p:tgtEl>
                                      </p:cBhvr>
                                    </p:animEffect>
                                    <p:anim calcmode="lin" valueType="num">
                                      <p:cBhvr>
                                        <p:cTn id="9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98" dur="500" fill="hold"/>
                                        <p:tgtEl>
                                          <p:spTgt spid="4">
                                            <p:txEl>
                                              <p:pRg st="3" end="3"/>
                                            </p:txEl>
                                          </p:spTgt>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0"/>
                                  </p:stCondLst>
                                  <p:childTnLst>
                                    <p:set>
                                      <p:cBhvr>
                                        <p:cTn id="100" dur="1" fill="hold">
                                          <p:stCondLst>
                                            <p:cond delay="0"/>
                                          </p:stCondLst>
                                        </p:cTn>
                                        <p:tgtEl>
                                          <p:spTgt spid="4">
                                            <p:txEl>
                                              <p:pRg st="4" end="4"/>
                                            </p:txEl>
                                          </p:spTgt>
                                        </p:tgtEl>
                                        <p:attrNameLst>
                                          <p:attrName>style.visibility</p:attrName>
                                        </p:attrNameLst>
                                      </p:cBhvr>
                                      <p:to>
                                        <p:strVal val="visible"/>
                                      </p:to>
                                    </p:set>
                                    <p:animEffect transition="in" filter="fade">
                                      <p:cBhvr>
                                        <p:cTn id="101" dur="500"/>
                                        <p:tgtEl>
                                          <p:spTgt spid="4">
                                            <p:txEl>
                                              <p:pRg st="4" end="4"/>
                                            </p:txEl>
                                          </p:spTgt>
                                        </p:tgtEl>
                                      </p:cBhvr>
                                    </p:animEffect>
                                    <p:anim calcmode="lin" valueType="num">
                                      <p:cBhvr>
                                        <p:cTn id="102"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03"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par>
                          <p:cTn id="104" fill="hold">
                            <p:stCondLst>
                              <p:cond delay="500"/>
                            </p:stCondLst>
                            <p:childTnLst>
                              <p:par>
                                <p:cTn id="105" presetID="42" presetClass="entr" presetSubtype="0" fill="hold" nodeType="afterEffect">
                                  <p:stCondLst>
                                    <p:cond delay="0"/>
                                  </p:stCondLst>
                                  <p:childTnLst>
                                    <p:set>
                                      <p:cBhvr>
                                        <p:cTn id="106" dur="1" fill="hold">
                                          <p:stCondLst>
                                            <p:cond delay="0"/>
                                          </p:stCondLst>
                                        </p:cTn>
                                        <p:tgtEl>
                                          <p:spTgt spid="4">
                                            <p:txEl>
                                              <p:pRg st="5" end="5"/>
                                            </p:txEl>
                                          </p:spTgt>
                                        </p:tgtEl>
                                        <p:attrNameLst>
                                          <p:attrName>style.visibility</p:attrName>
                                        </p:attrNameLst>
                                      </p:cBhvr>
                                      <p:to>
                                        <p:strVal val="visible"/>
                                      </p:to>
                                    </p:set>
                                    <p:animEffect transition="in" filter="fade">
                                      <p:cBhvr>
                                        <p:cTn id="107" dur="500"/>
                                        <p:tgtEl>
                                          <p:spTgt spid="4">
                                            <p:txEl>
                                              <p:pRg st="5" end="5"/>
                                            </p:txEl>
                                          </p:spTgt>
                                        </p:tgtEl>
                                      </p:cBhvr>
                                    </p:animEffect>
                                    <p:anim calcmode="lin" valueType="num">
                                      <p:cBhvr>
                                        <p:cTn id="108"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09" dur="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7" grpId="0" animBg="1"/>
      <p:bldP spid="57" grpId="1" animBg="1"/>
      <p:bldP spid="58" grpId="0" animBg="1"/>
      <p:bldP spid="58" grpId="1" animBg="1"/>
      <p:bldP spid="59" grpId="0" animBg="1"/>
      <p:bldP spid="60" grpId="0" animBg="1"/>
      <p:bldP spid="63" grpId="0" animBg="1"/>
      <p:bldP spid="6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0996-DB5D-7646-8080-A4755ECDCA34}"/>
              </a:ext>
            </a:extLst>
          </p:cNvPr>
          <p:cNvSpPr>
            <a:spLocks noGrp="1"/>
          </p:cNvSpPr>
          <p:nvPr>
            <p:ph type="title"/>
          </p:nvPr>
        </p:nvSpPr>
        <p:spPr/>
        <p:txBody>
          <a:bodyPr/>
          <a:lstStyle/>
          <a:p>
            <a:r>
              <a:rPr lang="en-US" dirty="0"/>
              <a:t>Flooding can happen when we use all switches</a:t>
            </a:r>
          </a:p>
        </p:txBody>
      </p:sp>
      <p:grpSp>
        <p:nvGrpSpPr>
          <p:cNvPr id="3" name="Group 58">
            <a:extLst>
              <a:ext uri="{FF2B5EF4-FFF2-40B4-BE49-F238E27FC236}">
                <a16:creationId xmlns:a16="http://schemas.microsoft.com/office/drawing/2014/main" id="{658F3FC2-CF81-7F4C-964D-E6C730F54426}"/>
              </a:ext>
            </a:extLst>
          </p:cNvPr>
          <p:cNvGrpSpPr>
            <a:grpSpLocks/>
          </p:cNvGrpSpPr>
          <p:nvPr/>
        </p:nvGrpSpPr>
        <p:grpSpPr bwMode="auto">
          <a:xfrm>
            <a:off x="2771800" y="4077070"/>
            <a:ext cx="1589610" cy="726716"/>
            <a:chOff x="958850" y="2834640"/>
            <a:chExt cx="2120041" cy="968820"/>
          </a:xfrm>
        </p:grpSpPr>
        <p:sp>
          <p:nvSpPr>
            <p:cNvPr id="4" name="Line 20">
              <a:extLst>
                <a:ext uri="{FF2B5EF4-FFF2-40B4-BE49-F238E27FC236}">
                  <a16:creationId xmlns:a16="http://schemas.microsoft.com/office/drawing/2014/main" id="{A3357E27-69E1-D547-8043-1CF46B3D9C1B}"/>
                </a:ext>
              </a:extLst>
            </p:cNvPr>
            <p:cNvSpPr>
              <a:spLocks noChangeShapeType="1"/>
            </p:cNvSpPr>
            <p:nvPr/>
          </p:nvSpPr>
          <p:spPr bwMode="auto">
            <a:xfrm flipH="1">
              <a:off x="1582903" y="3030456"/>
              <a:ext cx="55577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600" b="0" dirty="0">
                <a:latin typeface="+mn-lt"/>
              </a:endParaRPr>
            </a:p>
          </p:txBody>
        </p:sp>
        <p:sp>
          <p:nvSpPr>
            <p:cNvPr id="5" name="Line 21">
              <a:extLst>
                <a:ext uri="{FF2B5EF4-FFF2-40B4-BE49-F238E27FC236}">
                  <a16:creationId xmlns:a16="http://schemas.microsoft.com/office/drawing/2014/main" id="{5B74C8F7-39EC-7740-AEFD-BA81CC7A1ACA}"/>
                </a:ext>
              </a:extLst>
            </p:cNvPr>
            <p:cNvSpPr>
              <a:spLocks noChangeShapeType="1"/>
            </p:cNvSpPr>
            <p:nvPr/>
          </p:nvSpPr>
          <p:spPr bwMode="auto">
            <a:xfrm flipH="1">
              <a:off x="1970355" y="3078074"/>
              <a:ext cx="271534" cy="31428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600" b="0" dirty="0">
                <a:latin typeface="+mn-lt"/>
              </a:endParaRPr>
            </a:p>
          </p:txBody>
        </p:sp>
        <p:sp>
          <p:nvSpPr>
            <p:cNvPr id="6" name="Line 22">
              <a:extLst>
                <a:ext uri="{FF2B5EF4-FFF2-40B4-BE49-F238E27FC236}">
                  <a16:creationId xmlns:a16="http://schemas.microsoft.com/office/drawing/2014/main" id="{9F13EFE2-A475-9D49-B18E-572032B27A91}"/>
                </a:ext>
              </a:extLst>
            </p:cNvPr>
            <p:cNvSpPr>
              <a:spLocks noChangeShapeType="1"/>
            </p:cNvSpPr>
            <p:nvPr/>
          </p:nvSpPr>
          <p:spPr bwMode="auto">
            <a:xfrm>
              <a:off x="2389566" y="3106645"/>
              <a:ext cx="73044" cy="29523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600" b="0" dirty="0">
                <a:latin typeface="+mn-lt"/>
              </a:endParaRPr>
            </a:p>
          </p:txBody>
        </p:sp>
        <p:sp>
          <p:nvSpPr>
            <p:cNvPr id="7" name="Text Box 64">
              <a:extLst>
                <a:ext uri="{FF2B5EF4-FFF2-40B4-BE49-F238E27FC236}">
                  <a16:creationId xmlns:a16="http://schemas.microsoft.com/office/drawing/2014/main" id="{DC846E32-C137-3044-8E97-6C2A965A8584}"/>
                </a:ext>
              </a:extLst>
            </p:cNvPr>
            <p:cNvSpPr txBox="1">
              <a:spLocks noChangeArrowheads="1"/>
            </p:cNvSpPr>
            <p:nvPr/>
          </p:nvSpPr>
          <p:spPr bwMode="auto">
            <a:xfrm>
              <a:off x="958850" y="2844743"/>
              <a:ext cx="404491" cy="4513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b="0" i="0" dirty="0">
                  <a:solidFill>
                    <a:srgbClr val="000000"/>
                  </a:solidFill>
                  <a:latin typeface="+mn-lt"/>
                  <a:cs typeface="Arial" charset="0"/>
                </a:rPr>
                <a:t>A</a:t>
              </a:r>
            </a:p>
          </p:txBody>
        </p:sp>
        <p:sp>
          <p:nvSpPr>
            <p:cNvPr id="8" name="Text Box 65">
              <a:extLst>
                <a:ext uri="{FF2B5EF4-FFF2-40B4-BE49-F238E27FC236}">
                  <a16:creationId xmlns:a16="http://schemas.microsoft.com/office/drawing/2014/main" id="{11229667-8DAF-B54B-811F-EE01F91AAAE8}"/>
                </a:ext>
              </a:extLst>
            </p:cNvPr>
            <p:cNvSpPr txBox="1">
              <a:spLocks noChangeArrowheads="1"/>
            </p:cNvSpPr>
            <p:nvPr/>
          </p:nvSpPr>
          <p:spPr bwMode="auto">
            <a:xfrm>
              <a:off x="1408232" y="3306638"/>
              <a:ext cx="395939" cy="4513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b="0" i="0" dirty="0">
                  <a:solidFill>
                    <a:srgbClr val="000000"/>
                  </a:solidFill>
                  <a:latin typeface="+mn-lt"/>
                  <a:cs typeface="Arial" charset="0"/>
                </a:rPr>
                <a:t>B</a:t>
              </a:r>
            </a:p>
          </p:txBody>
        </p:sp>
        <p:sp>
          <p:nvSpPr>
            <p:cNvPr id="9" name="Text Box 73">
              <a:extLst>
                <a:ext uri="{FF2B5EF4-FFF2-40B4-BE49-F238E27FC236}">
                  <a16:creationId xmlns:a16="http://schemas.microsoft.com/office/drawing/2014/main" id="{D98F8800-8891-1140-8E54-F7B710AC8EFE}"/>
                </a:ext>
              </a:extLst>
            </p:cNvPr>
            <p:cNvSpPr txBox="1">
              <a:spLocks noChangeArrowheads="1"/>
            </p:cNvSpPr>
            <p:nvPr/>
          </p:nvSpPr>
          <p:spPr bwMode="auto">
            <a:xfrm>
              <a:off x="2614539" y="2863793"/>
              <a:ext cx="464352" cy="4513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b="0" i="0" dirty="0">
                  <a:solidFill>
                    <a:srgbClr val="000000"/>
                  </a:solidFill>
                  <a:latin typeface="+mn-lt"/>
                  <a:cs typeface="Arial" charset="0"/>
                </a:rPr>
                <a:t>S</a:t>
              </a:r>
              <a:r>
                <a:rPr lang="en-US" sz="1600" b="0" i="0" baseline="-25000" dirty="0">
                  <a:solidFill>
                    <a:srgbClr val="000000"/>
                  </a:solidFill>
                  <a:latin typeface="+mn-lt"/>
                  <a:cs typeface="Arial" charset="0"/>
                </a:rPr>
                <a:t>2</a:t>
              </a:r>
            </a:p>
          </p:txBody>
        </p:sp>
        <p:sp>
          <p:nvSpPr>
            <p:cNvPr id="10" name="Text Box 66">
              <a:extLst>
                <a:ext uri="{FF2B5EF4-FFF2-40B4-BE49-F238E27FC236}">
                  <a16:creationId xmlns:a16="http://schemas.microsoft.com/office/drawing/2014/main" id="{9DA59358-01AE-6848-A44D-5ED806881671}"/>
                </a:ext>
              </a:extLst>
            </p:cNvPr>
            <p:cNvSpPr txBox="1">
              <a:spLocks noChangeArrowheads="1"/>
            </p:cNvSpPr>
            <p:nvPr/>
          </p:nvSpPr>
          <p:spPr bwMode="auto">
            <a:xfrm>
              <a:off x="2656337" y="3298707"/>
              <a:ext cx="391664" cy="4513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b="0" i="0" dirty="0">
                  <a:solidFill>
                    <a:srgbClr val="000000"/>
                  </a:solidFill>
                  <a:latin typeface="+mn-lt"/>
                  <a:cs typeface="Arial" charset="0"/>
                </a:rPr>
                <a:t>C</a:t>
              </a:r>
            </a:p>
          </p:txBody>
        </p:sp>
        <p:grpSp>
          <p:nvGrpSpPr>
            <p:cNvPr id="11" name="Group 44">
              <a:extLst>
                <a:ext uri="{FF2B5EF4-FFF2-40B4-BE49-F238E27FC236}">
                  <a16:creationId xmlns:a16="http://schemas.microsoft.com/office/drawing/2014/main" id="{BD373E12-A6B2-874A-B617-998248B07E59}"/>
                </a:ext>
              </a:extLst>
            </p:cNvPr>
            <p:cNvGrpSpPr>
              <a:grpSpLocks/>
            </p:cNvGrpSpPr>
            <p:nvPr/>
          </p:nvGrpSpPr>
          <p:grpSpPr bwMode="auto">
            <a:xfrm>
              <a:off x="1127760" y="2834640"/>
              <a:ext cx="568960" cy="481140"/>
              <a:chOff x="-44" y="1473"/>
              <a:chExt cx="981" cy="1105"/>
            </a:xfrm>
          </p:grpSpPr>
          <p:pic>
            <p:nvPicPr>
              <p:cNvPr id="19" name="Picture 45" descr="desktop_computer_stylized_medium">
                <a:extLst>
                  <a:ext uri="{FF2B5EF4-FFF2-40B4-BE49-F238E27FC236}">
                    <a16:creationId xmlns:a16="http://schemas.microsoft.com/office/drawing/2014/main" id="{FA378F1B-1359-1749-B264-88F2AB9CB8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Freeform 46">
                <a:extLst>
                  <a:ext uri="{FF2B5EF4-FFF2-40B4-BE49-F238E27FC236}">
                    <a16:creationId xmlns:a16="http://schemas.microsoft.com/office/drawing/2014/main" id="{6697FDF1-05A7-FB48-B4D9-8298E71068F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600" b="0" dirty="0">
                  <a:latin typeface="+mn-lt"/>
                </a:endParaRPr>
              </a:p>
            </p:txBody>
          </p:sp>
        </p:grpSp>
        <p:grpSp>
          <p:nvGrpSpPr>
            <p:cNvPr id="12" name="Group 44">
              <a:extLst>
                <a:ext uri="{FF2B5EF4-FFF2-40B4-BE49-F238E27FC236}">
                  <a16:creationId xmlns:a16="http://schemas.microsoft.com/office/drawing/2014/main" id="{63C62436-2DA6-5949-B84F-62EB6EC9AE8C}"/>
                </a:ext>
              </a:extLst>
            </p:cNvPr>
            <p:cNvGrpSpPr>
              <a:grpSpLocks/>
            </p:cNvGrpSpPr>
            <p:nvPr/>
          </p:nvGrpSpPr>
          <p:grpSpPr bwMode="auto">
            <a:xfrm>
              <a:off x="1534160" y="3291840"/>
              <a:ext cx="568960" cy="481140"/>
              <a:chOff x="-44" y="1473"/>
              <a:chExt cx="981" cy="1105"/>
            </a:xfrm>
          </p:grpSpPr>
          <p:pic>
            <p:nvPicPr>
              <p:cNvPr id="17" name="Picture 45" descr="desktop_computer_stylized_medium">
                <a:extLst>
                  <a:ext uri="{FF2B5EF4-FFF2-40B4-BE49-F238E27FC236}">
                    <a16:creationId xmlns:a16="http://schemas.microsoft.com/office/drawing/2014/main" id="{CD20C169-8D30-DC4C-BE30-60B62D06FA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Freeform 46">
                <a:extLst>
                  <a:ext uri="{FF2B5EF4-FFF2-40B4-BE49-F238E27FC236}">
                    <a16:creationId xmlns:a16="http://schemas.microsoft.com/office/drawing/2014/main" id="{CE7737B7-6720-5E4D-ADE0-C68A8EE17563}"/>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600" b="0" dirty="0">
                  <a:latin typeface="+mn-lt"/>
                </a:endParaRPr>
              </a:p>
            </p:txBody>
          </p:sp>
        </p:grpSp>
        <p:grpSp>
          <p:nvGrpSpPr>
            <p:cNvPr id="13" name="Group 44">
              <a:extLst>
                <a:ext uri="{FF2B5EF4-FFF2-40B4-BE49-F238E27FC236}">
                  <a16:creationId xmlns:a16="http://schemas.microsoft.com/office/drawing/2014/main" id="{3DE15CFF-212F-EB4D-BAD5-336757B4D658}"/>
                </a:ext>
              </a:extLst>
            </p:cNvPr>
            <p:cNvGrpSpPr>
              <a:grpSpLocks/>
            </p:cNvGrpSpPr>
            <p:nvPr/>
          </p:nvGrpSpPr>
          <p:grpSpPr bwMode="auto">
            <a:xfrm>
              <a:off x="2062480" y="3322320"/>
              <a:ext cx="568960" cy="481140"/>
              <a:chOff x="-44" y="1473"/>
              <a:chExt cx="981" cy="1105"/>
            </a:xfrm>
          </p:grpSpPr>
          <p:pic>
            <p:nvPicPr>
              <p:cNvPr id="15" name="Picture 45" descr="desktop_computer_stylized_medium">
                <a:extLst>
                  <a:ext uri="{FF2B5EF4-FFF2-40B4-BE49-F238E27FC236}">
                    <a16:creationId xmlns:a16="http://schemas.microsoft.com/office/drawing/2014/main" id="{E3B0D27C-A14B-484D-9AF0-6A8C77CFD4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Freeform 46">
                <a:extLst>
                  <a:ext uri="{FF2B5EF4-FFF2-40B4-BE49-F238E27FC236}">
                    <a16:creationId xmlns:a16="http://schemas.microsoft.com/office/drawing/2014/main" id="{96C2F845-AEB0-B44F-BA3F-7D63A66F8DB2}"/>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600" b="0" dirty="0">
                  <a:latin typeface="+mn-lt"/>
                </a:endParaRPr>
              </a:p>
            </p:txBody>
          </p:sp>
        </p:grpSp>
        <p:pic>
          <p:nvPicPr>
            <p:cNvPr id="14" name="Picture 3">
              <a:extLst>
                <a:ext uri="{FF2B5EF4-FFF2-40B4-BE49-F238E27FC236}">
                  <a16:creationId xmlns:a16="http://schemas.microsoft.com/office/drawing/2014/main" id="{30F65170-2590-E349-837F-B254C80240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4817" y="2879664"/>
              <a:ext cx="678041" cy="299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grpSp>
        <p:nvGrpSpPr>
          <p:cNvPr id="21" name="Group 76">
            <a:extLst>
              <a:ext uri="{FF2B5EF4-FFF2-40B4-BE49-F238E27FC236}">
                <a16:creationId xmlns:a16="http://schemas.microsoft.com/office/drawing/2014/main" id="{29C12246-0E2B-434A-A6EC-41ECC18F9C1C}"/>
              </a:ext>
            </a:extLst>
          </p:cNvPr>
          <p:cNvGrpSpPr>
            <a:grpSpLocks/>
          </p:cNvGrpSpPr>
          <p:nvPr/>
        </p:nvGrpSpPr>
        <p:grpSpPr bwMode="auto">
          <a:xfrm>
            <a:off x="4008857" y="3030829"/>
            <a:ext cx="3691156" cy="1981734"/>
            <a:chOff x="2379663" y="1468421"/>
            <a:chExt cx="4921084" cy="2641594"/>
          </a:xfrm>
        </p:grpSpPr>
        <p:sp>
          <p:nvSpPr>
            <p:cNvPr id="22" name="Line 23">
              <a:extLst>
                <a:ext uri="{FF2B5EF4-FFF2-40B4-BE49-F238E27FC236}">
                  <a16:creationId xmlns:a16="http://schemas.microsoft.com/office/drawing/2014/main" id="{3F10CC5D-E175-CA4C-9603-394D7E4F4EBB}"/>
                </a:ext>
              </a:extLst>
            </p:cNvPr>
            <p:cNvSpPr>
              <a:spLocks noChangeShapeType="1"/>
            </p:cNvSpPr>
            <p:nvPr/>
          </p:nvSpPr>
          <p:spPr bwMode="auto">
            <a:xfrm flipH="1">
              <a:off x="3635258" y="3068344"/>
              <a:ext cx="346043" cy="21584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600" b="0" dirty="0">
                <a:latin typeface="+mn-lt"/>
              </a:endParaRPr>
            </a:p>
          </p:txBody>
        </p:sp>
        <p:sp>
          <p:nvSpPr>
            <p:cNvPr id="23" name="Line 24">
              <a:extLst>
                <a:ext uri="{FF2B5EF4-FFF2-40B4-BE49-F238E27FC236}">
                  <a16:creationId xmlns:a16="http://schemas.microsoft.com/office/drawing/2014/main" id="{98812190-04F9-5E44-B05E-95DD1E867EA7}"/>
                </a:ext>
              </a:extLst>
            </p:cNvPr>
            <p:cNvSpPr>
              <a:spLocks noChangeShapeType="1"/>
            </p:cNvSpPr>
            <p:nvPr/>
          </p:nvSpPr>
          <p:spPr bwMode="auto">
            <a:xfrm flipH="1">
              <a:off x="3949554" y="3087389"/>
              <a:ext cx="125401" cy="58721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600" b="0" dirty="0">
                <a:latin typeface="+mn-lt"/>
              </a:endParaRPr>
            </a:p>
          </p:txBody>
        </p:sp>
        <p:sp>
          <p:nvSpPr>
            <p:cNvPr id="24" name="Line 25">
              <a:extLst>
                <a:ext uri="{FF2B5EF4-FFF2-40B4-BE49-F238E27FC236}">
                  <a16:creationId xmlns:a16="http://schemas.microsoft.com/office/drawing/2014/main" id="{D73D087D-0080-734F-A5F4-C607EA462F0B}"/>
                </a:ext>
              </a:extLst>
            </p:cNvPr>
            <p:cNvSpPr>
              <a:spLocks noChangeShapeType="1"/>
            </p:cNvSpPr>
            <p:nvPr/>
          </p:nvSpPr>
          <p:spPr bwMode="auto">
            <a:xfrm>
              <a:off x="4254326" y="3030254"/>
              <a:ext cx="230167" cy="36185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600" b="0" dirty="0">
                <a:latin typeface="+mn-lt"/>
              </a:endParaRPr>
            </a:p>
          </p:txBody>
        </p:sp>
        <p:sp>
          <p:nvSpPr>
            <p:cNvPr id="25" name="Line 26">
              <a:extLst>
                <a:ext uri="{FF2B5EF4-FFF2-40B4-BE49-F238E27FC236}">
                  <a16:creationId xmlns:a16="http://schemas.microsoft.com/office/drawing/2014/main" id="{B85E15CA-B442-474A-99D8-8BF6F4332BA3}"/>
                </a:ext>
              </a:extLst>
            </p:cNvPr>
            <p:cNvSpPr>
              <a:spLocks noChangeShapeType="1"/>
            </p:cNvSpPr>
            <p:nvPr/>
          </p:nvSpPr>
          <p:spPr bwMode="auto">
            <a:xfrm flipH="1">
              <a:off x="5532145" y="3106433"/>
              <a:ext cx="428585" cy="24440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600" b="0" dirty="0">
                <a:latin typeface="+mn-lt"/>
              </a:endParaRPr>
            </a:p>
          </p:txBody>
        </p:sp>
        <p:sp>
          <p:nvSpPr>
            <p:cNvPr id="26" name="Line 27">
              <a:extLst>
                <a:ext uri="{FF2B5EF4-FFF2-40B4-BE49-F238E27FC236}">
                  <a16:creationId xmlns:a16="http://schemas.microsoft.com/office/drawing/2014/main" id="{6A6844FD-8003-4D4E-AE05-7CBD85B36D1D}"/>
                </a:ext>
              </a:extLst>
            </p:cNvPr>
            <p:cNvSpPr>
              <a:spLocks noChangeShapeType="1"/>
            </p:cNvSpPr>
            <p:nvPr/>
          </p:nvSpPr>
          <p:spPr bwMode="auto">
            <a:xfrm flipH="1">
              <a:off x="6035335" y="3077866"/>
              <a:ext cx="9524" cy="46977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600" b="0" dirty="0">
                <a:latin typeface="+mn-lt"/>
              </a:endParaRPr>
            </a:p>
          </p:txBody>
        </p:sp>
        <p:sp>
          <p:nvSpPr>
            <p:cNvPr id="27" name="Line 35">
              <a:extLst>
                <a:ext uri="{FF2B5EF4-FFF2-40B4-BE49-F238E27FC236}">
                  <a16:creationId xmlns:a16="http://schemas.microsoft.com/office/drawing/2014/main" id="{FD172C1A-9314-9C42-AD0B-DF0DF0FC03F3}"/>
                </a:ext>
              </a:extLst>
            </p:cNvPr>
            <p:cNvSpPr>
              <a:spLocks noChangeShapeType="1"/>
            </p:cNvSpPr>
            <p:nvPr/>
          </p:nvSpPr>
          <p:spPr bwMode="auto">
            <a:xfrm flipH="1">
              <a:off x="2379663" y="2355749"/>
              <a:ext cx="1517509" cy="53642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600" b="0" dirty="0">
                <a:latin typeface="+mn-lt"/>
              </a:endParaRPr>
            </a:p>
          </p:txBody>
        </p:sp>
        <p:sp>
          <p:nvSpPr>
            <p:cNvPr id="28" name="Line 36">
              <a:extLst>
                <a:ext uri="{FF2B5EF4-FFF2-40B4-BE49-F238E27FC236}">
                  <a16:creationId xmlns:a16="http://schemas.microsoft.com/office/drawing/2014/main" id="{9F92C71B-649A-D540-AF10-D2181C1B1342}"/>
                </a:ext>
              </a:extLst>
            </p:cNvPr>
            <p:cNvSpPr>
              <a:spLocks noChangeShapeType="1"/>
            </p:cNvSpPr>
            <p:nvPr/>
          </p:nvSpPr>
          <p:spPr bwMode="auto">
            <a:xfrm>
              <a:off x="4200356" y="2322421"/>
              <a:ext cx="0" cy="5999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600" b="0" dirty="0">
                <a:latin typeface="+mn-lt"/>
              </a:endParaRPr>
            </a:p>
          </p:txBody>
        </p:sp>
        <p:sp>
          <p:nvSpPr>
            <p:cNvPr id="29" name="Line 37">
              <a:extLst>
                <a:ext uri="{FF2B5EF4-FFF2-40B4-BE49-F238E27FC236}">
                  <a16:creationId xmlns:a16="http://schemas.microsoft.com/office/drawing/2014/main" id="{190E1748-2E16-F340-8B2E-15646A6674D4}"/>
                </a:ext>
              </a:extLst>
            </p:cNvPr>
            <p:cNvSpPr>
              <a:spLocks noChangeShapeType="1"/>
            </p:cNvSpPr>
            <p:nvPr/>
          </p:nvSpPr>
          <p:spPr bwMode="auto">
            <a:xfrm flipH="1" flipV="1">
              <a:off x="4449571" y="2306551"/>
              <a:ext cx="1406394" cy="68402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600" b="0" dirty="0">
                <a:latin typeface="+mn-lt"/>
              </a:endParaRPr>
            </a:p>
          </p:txBody>
        </p:sp>
        <p:sp>
          <p:nvSpPr>
            <p:cNvPr id="30" name="Line 63">
              <a:extLst>
                <a:ext uri="{FF2B5EF4-FFF2-40B4-BE49-F238E27FC236}">
                  <a16:creationId xmlns:a16="http://schemas.microsoft.com/office/drawing/2014/main" id="{B8CEDBB4-5962-2C46-B2F7-51BCFE828717}"/>
                </a:ext>
              </a:extLst>
            </p:cNvPr>
            <p:cNvSpPr>
              <a:spLocks noChangeShapeType="1"/>
            </p:cNvSpPr>
            <p:nvPr/>
          </p:nvSpPr>
          <p:spPr bwMode="auto">
            <a:xfrm>
              <a:off x="6411539" y="3131826"/>
              <a:ext cx="285723" cy="15870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600" b="0" dirty="0">
                <a:latin typeface="+mn-lt"/>
              </a:endParaRPr>
            </a:p>
          </p:txBody>
        </p:sp>
        <p:sp>
          <p:nvSpPr>
            <p:cNvPr id="31" name="Text Box 67">
              <a:extLst>
                <a:ext uri="{FF2B5EF4-FFF2-40B4-BE49-F238E27FC236}">
                  <a16:creationId xmlns:a16="http://schemas.microsoft.com/office/drawing/2014/main" id="{CB4523CB-CD74-7C4B-B1F9-17F1F16C922A}"/>
                </a:ext>
              </a:extLst>
            </p:cNvPr>
            <p:cNvSpPr txBox="1">
              <a:spLocks noChangeArrowheads="1"/>
            </p:cNvSpPr>
            <p:nvPr/>
          </p:nvSpPr>
          <p:spPr bwMode="auto">
            <a:xfrm>
              <a:off x="3620973" y="3222290"/>
              <a:ext cx="415033" cy="4512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b="0" i="0" dirty="0">
                  <a:solidFill>
                    <a:srgbClr val="000000"/>
                  </a:solidFill>
                  <a:latin typeface="+mn-lt"/>
                  <a:cs typeface="Arial" charset="0"/>
                </a:rPr>
                <a:t>D</a:t>
              </a:r>
            </a:p>
          </p:txBody>
        </p:sp>
        <p:sp>
          <p:nvSpPr>
            <p:cNvPr id="32" name="Text Box 68">
              <a:extLst>
                <a:ext uri="{FF2B5EF4-FFF2-40B4-BE49-F238E27FC236}">
                  <a16:creationId xmlns:a16="http://schemas.microsoft.com/office/drawing/2014/main" id="{E8A6B766-6347-7845-9A6F-31C7D6E140F1}"/>
                </a:ext>
              </a:extLst>
            </p:cNvPr>
            <p:cNvSpPr txBox="1">
              <a:spLocks noChangeArrowheads="1"/>
            </p:cNvSpPr>
            <p:nvPr/>
          </p:nvSpPr>
          <p:spPr bwMode="auto">
            <a:xfrm>
              <a:off x="4094003" y="3658732"/>
              <a:ext cx="380839" cy="4512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b="0" i="0" dirty="0">
                  <a:solidFill>
                    <a:srgbClr val="000000"/>
                  </a:solidFill>
                  <a:latin typeface="+mn-lt"/>
                  <a:cs typeface="Arial" charset="0"/>
                </a:rPr>
                <a:t>E</a:t>
              </a:r>
            </a:p>
          </p:txBody>
        </p:sp>
        <p:sp>
          <p:nvSpPr>
            <p:cNvPr id="33" name="Text Box 69">
              <a:extLst>
                <a:ext uri="{FF2B5EF4-FFF2-40B4-BE49-F238E27FC236}">
                  <a16:creationId xmlns:a16="http://schemas.microsoft.com/office/drawing/2014/main" id="{7D01A565-B50C-E64B-A5B2-3C8B98267F2C}"/>
                </a:ext>
              </a:extLst>
            </p:cNvPr>
            <p:cNvSpPr txBox="1">
              <a:spLocks noChangeArrowheads="1"/>
            </p:cNvSpPr>
            <p:nvPr/>
          </p:nvSpPr>
          <p:spPr bwMode="auto">
            <a:xfrm>
              <a:off x="4567035" y="3057234"/>
              <a:ext cx="372291" cy="4512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b="0" i="0" dirty="0">
                  <a:solidFill>
                    <a:srgbClr val="000000"/>
                  </a:solidFill>
                  <a:latin typeface="+mn-lt"/>
                  <a:cs typeface="Arial" charset="0"/>
                </a:rPr>
                <a:t>F</a:t>
              </a:r>
            </a:p>
          </p:txBody>
        </p:sp>
        <p:sp>
          <p:nvSpPr>
            <p:cNvPr id="34" name="Text Box 74">
              <a:extLst>
                <a:ext uri="{FF2B5EF4-FFF2-40B4-BE49-F238E27FC236}">
                  <a16:creationId xmlns:a16="http://schemas.microsoft.com/office/drawing/2014/main" id="{43E001EF-E5F1-124F-B8DC-49371F5BB8F1}"/>
                </a:ext>
              </a:extLst>
            </p:cNvPr>
            <p:cNvSpPr txBox="1">
              <a:spLocks noChangeArrowheads="1"/>
            </p:cNvSpPr>
            <p:nvPr/>
          </p:nvSpPr>
          <p:spPr bwMode="auto">
            <a:xfrm>
              <a:off x="3408267" y="2768386"/>
              <a:ext cx="464186" cy="4512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b="0" i="0" dirty="0">
                  <a:solidFill>
                    <a:srgbClr val="000000"/>
                  </a:solidFill>
                  <a:latin typeface="+mn-lt"/>
                  <a:cs typeface="Arial" charset="0"/>
                </a:rPr>
                <a:t>S</a:t>
              </a:r>
              <a:r>
                <a:rPr lang="en-US" sz="1600" b="0" i="0" baseline="-25000" dirty="0">
                  <a:solidFill>
                    <a:srgbClr val="000000"/>
                  </a:solidFill>
                  <a:latin typeface="+mn-lt"/>
                  <a:cs typeface="Arial" charset="0"/>
                </a:rPr>
                <a:t>3</a:t>
              </a:r>
            </a:p>
          </p:txBody>
        </p:sp>
        <p:sp>
          <p:nvSpPr>
            <p:cNvPr id="35" name="Text Box 75">
              <a:extLst>
                <a:ext uri="{FF2B5EF4-FFF2-40B4-BE49-F238E27FC236}">
                  <a16:creationId xmlns:a16="http://schemas.microsoft.com/office/drawing/2014/main" id="{F9507AC6-77B5-6646-AA3A-4D48FAD4985B}"/>
                </a:ext>
              </a:extLst>
            </p:cNvPr>
            <p:cNvSpPr txBox="1">
              <a:spLocks noChangeArrowheads="1"/>
            </p:cNvSpPr>
            <p:nvPr/>
          </p:nvSpPr>
          <p:spPr bwMode="auto">
            <a:xfrm>
              <a:off x="4065366" y="1468421"/>
              <a:ext cx="464186" cy="4512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b="0" i="0" dirty="0">
                  <a:solidFill>
                    <a:srgbClr val="000000"/>
                  </a:solidFill>
                  <a:latin typeface="+mn-lt"/>
                  <a:cs typeface="Arial" charset="0"/>
                </a:rPr>
                <a:t>S</a:t>
              </a:r>
              <a:r>
                <a:rPr lang="en-US" sz="1600" b="0" i="0" baseline="-25000" dirty="0">
                  <a:solidFill>
                    <a:srgbClr val="000000"/>
                  </a:solidFill>
                  <a:latin typeface="+mn-lt"/>
                  <a:cs typeface="Arial" charset="0"/>
                </a:rPr>
                <a:t>1</a:t>
              </a:r>
            </a:p>
          </p:txBody>
        </p:sp>
        <p:sp>
          <p:nvSpPr>
            <p:cNvPr id="36" name="Text Box 76">
              <a:extLst>
                <a:ext uri="{FF2B5EF4-FFF2-40B4-BE49-F238E27FC236}">
                  <a16:creationId xmlns:a16="http://schemas.microsoft.com/office/drawing/2014/main" id="{D86F00D1-C481-DC48-B94B-584C84886C46}"/>
                </a:ext>
              </a:extLst>
            </p:cNvPr>
            <p:cNvSpPr txBox="1">
              <a:spLocks noChangeArrowheads="1"/>
            </p:cNvSpPr>
            <p:nvPr/>
          </p:nvSpPr>
          <p:spPr bwMode="auto">
            <a:xfrm>
              <a:off x="5997749" y="2460179"/>
              <a:ext cx="464186" cy="4512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b="0" i="0" dirty="0">
                  <a:solidFill>
                    <a:srgbClr val="000000"/>
                  </a:solidFill>
                  <a:latin typeface="+mn-lt"/>
                  <a:cs typeface="Arial" charset="0"/>
                </a:rPr>
                <a:t>S</a:t>
              </a:r>
              <a:r>
                <a:rPr lang="en-US" sz="1600" b="0" i="0" baseline="-25000" dirty="0">
                  <a:solidFill>
                    <a:srgbClr val="000000"/>
                  </a:solidFill>
                  <a:latin typeface="+mn-lt"/>
                  <a:cs typeface="Arial" charset="0"/>
                </a:rPr>
                <a:t>4</a:t>
              </a:r>
            </a:p>
          </p:txBody>
        </p:sp>
        <p:sp>
          <p:nvSpPr>
            <p:cNvPr id="37" name="Text Box 78">
              <a:extLst>
                <a:ext uri="{FF2B5EF4-FFF2-40B4-BE49-F238E27FC236}">
                  <a16:creationId xmlns:a16="http://schemas.microsoft.com/office/drawing/2014/main" id="{BE63B364-A714-DD4B-AECC-E353EB9497CF}"/>
                </a:ext>
              </a:extLst>
            </p:cNvPr>
            <p:cNvSpPr txBox="1">
              <a:spLocks noChangeArrowheads="1"/>
            </p:cNvSpPr>
            <p:nvPr/>
          </p:nvSpPr>
          <p:spPr bwMode="auto">
            <a:xfrm>
              <a:off x="6240104" y="3541291"/>
              <a:ext cx="417169" cy="4512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b="0" i="0" dirty="0">
                  <a:solidFill>
                    <a:srgbClr val="000000"/>
                  </a:solidFill>
                  <a:latin typeface="+mn-lt"/>
                  <a:cs typeface="Arial" charset="0"/>
                </a:rPr>
                <a:t>H</a:t>
              </a:r>
            </a:p>
          </p:txBody>
        </p:sp>
        <p:sp>
          <p:nvSpPr>
            <p:cNvPr id="38" name="Text Box 79">
              <a:extLst>
                <a:ext uri="{FF2B5EF4-FFF2-40B4-BE49-F238E27FC236}">
                  <a16:creationId xmlns:a16="http://schemas.microsoft.com/office/drawing/2014/main" id="{09D1D227-CDC2-AF41-B3D4-71D0080E9162}"/>
                </a:ext>
              </a:extLst>
            </p:cNvPr>
            <p:cNvSpPr txBox="1">
              <a:spLocks noChangeArrowheads="1"/>
            </p:cNvSpPr>
            <p:nvPr/>
          </p:nvSpPr>
          <p:spPr bwMode="auto">
            <a:xfrm>
              <a:off x="6986160" y="3179440"/>
              <a:ext cx="314587" cy="4512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b="0" i="0" dirty="0">
                  <a:solidFill>
                    <a:srgbClr val="000000"/>
                  </a:solidFill>
                  <a:latin typeface="+mn-lt"/>
                  <a:cs typeface="Arial" charset="0"/>
                </a:rPr>
                <a:t>I</a:t>
              </a:r>
            </a:p>
          </p:txBody>
        </p:sp>
        <p:sp>
          <p:nvSpPr>
            <p:cNvPr id="39" name="Text Box 80">
              <a:extLst>
                <a:ext uri="{FF2B5EF4-FFF2-40B4-BE49-F238E27FC236}">
                  <a16:creationId xmlns:a16="http://schemas.microsoft.com/office/drawing/2014/main" id="{5EAF3859-2CD4-ED49-834F-879BAD0EC903}"/>
                </a:ext>
              </a:extLst>
            </p:cNvPr>
            <p:cNvSpPr txBox="1">
              <a:spLocks noChangeArrowheads="1"/>
            </p:cNvSpPr>
            <p:nvPr/>
          </p:nvSpPr>
          <p:spPr bwMode="auto">
            <a:xfrm>
              <a:off x="5103561" y="3595251"/>
              <a:ext cx="419308" cy="4512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b="0" i="0" dirty="0">
                  <a:solidFill>
                    <a:srgbClr val="000000"/>
                  </a:solidFill>
                  <a:latin typeface="+mn-lt"/>
                  <a:cs typeface="Arial" charset="0"/>
                </a:rPr>
                <a:t>G</a:t>
              </a:r>
            </a:p>
          </p:txBody>
        </p:sp>
        <p:pic>
          <p:nvPicPr>
            <p:cNvPr id="40" name="Picture 3">
              <a:extLst>
                <a:ext uri="{FF2B5EF4-FFF2-40B4-BE49-F238E27FC236}">
                  <a16:creationId xmlns:a16="http://schemas.microsoft.com/office/drawing/2014/main" id="{667638FD-226F-BA4E-9FDA-F09D4E768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3899" y="2930268"/>
              <a:ext cx="677799" cy="2999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nvGrpSpPr>
            <p:cNvPr id="41" name="Group 44">
              <a:extLst>
                <a:ext uri="{FF2B5EF4-FFF2-40B4-BE49-F238E27FC236}">
                  <a16:creationId xmlns:a16="http://schemas.microsoft.com/office/drawing/2014/main" id="{872DCA92-0F7F-A24C-A23C-D3A1B03CB015}"/>
                </a:ext>
              </a:extLst>
            </p:cNvPr>
            <p:cNvGrpSpPr>
              <a:grpSpLocks/>
            </p:cNvGrpSpPr>
            <p:nvPr/>
          </p:nvGrpSpPr>
          <p:grpSpPr bwMode="auto">
            <a:xfrm>
              <a:off x="3139440" y="3180080"/>
              <a:ext cx="568960" cy="481140"/>
              <a:chOff x="-44" y="1473"/>
              <a:chExt cx="981" cy="1105"/>
            </a:xfrm>
          </p:grpSpPr>
          <p:pic>
            <p:nvPicPr>
              <p:cNvPr id="59" name="Picture 45" descr="desktop_computer_stylized_medium">
                <a:extLst>
                  <a:ext uri="{FF2B5EF4-FFF2-40B4-BE49-F238E27FC236}">
                    <a16:creationId xmlns:a16="http://schemas.microsoft.com/office/drawing/2014/main" id="{E4AC6B92-0F00-4D44-93BA-9506425DF4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 name="Freeform 46">
                <a:extLst>
                  <a:ext uri="{FF2B5EF4-FFF2-40B4-BE49-F238E27FC236}">
                    <a16:creationId xmlns:a16="http://schemas.microsoft.com/office/drawing/2014/main" id="{D22A7ECC-9D6F-2645-981E-482EC8FEF73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600" b="0" dirty="0">
                  <a:latin typeface="+mn-lt"/>
                </a:endParaRPr>
              </a:p>
            </p:txBody>
          </p:sp>
        </p:grpSp>
        <p:grpSp>
          <p:nvGrpSpPr>
            <p:cNvPr id="42" name="Group 44">
              <a:extLst>
                <a:ext uri="{FF2B5EF4-FFF2-40B4-BE49-F238E27FC236}">
                  <a16:creationId xmlns:a16="http://schemas.microsoft.com/office/drawing/2014/main" id="{F59F0A2C-73F8-CD45-AABB-84F2664F7616}"/>
                </a:ext>
              </a:extLst>
            </p:cNvPr>
            <p:cNvGrpSpPr>
              <a:grpSpLocks/>
            </p:cNvGrpSpPr>
            <p:nvPr/>
          </p:nvGrpSpPr>
          <p:grpSpPr bwMode="auto">
            <a:xfrm>
              <a:off x="3576320" y="3525520"/>
              <a:ext cx="568960" cy="481140"/>
              <a:chOff x="-44" y="1473"/>
              <a:chExt cx="981" cy="1105"/>
            </a:xfrm>
          </p:grpSpPr>
          <p:pic>
            <p:nvPicPr>
              <p:cNvPr id="57" name="Picture 45" descr="desktop_computer_stylized_medium">
                <a:extLst>
                  <a:ext uri="{FF2B5EF4-FFF2-40B4-BE49-F238E27FC236}">
                    <a16:creationId xmlns:a16="http://schemas.microsoft.com/office/drawing/2014/main" id="{22BC36D1-646F-F64E-BAB7-6D6D4EBC52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8" name="Freeform 46">
                <a:extLst>
                  <a:ext uri="{FF2B5EF4-FFF2-40B4-BE49-F238E27FC236}">
                    <a16:creationId xmlns:a16="http://schemas.microsoft.com/office/drawing/2014/main" id="{4B76D48F-DE63-2E45-8CC5-BD5EE99B9CA2}"/>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600" b="0" dirty="0">
                  <a:latin typeface="+mn-lt"/>
                </a:endParaRPr>
              </a:p>
            </p:txBody>
          </p:sp>
        </p:grpSp>
        <p:grpSp>
          <p:nvGrpSpPr>
            <p:cNvPr id="43" name="Group 44">
              <a:extLst>
                <a:ext uri="{FF2B5EF4-FFF2-40B4-BE49-F238E27FC236}">
                  <a16:creationId xmlns:a16="http://schemas.microsoft.com/office/drawing/2014/main" id="{3D3CC567-1B59-774E-B021-E485238C4347}"/>
                </a:ext>
              </a:extLst>
            </p:cNvPr>
            <p:cNvGrpSpPr>
              <a:grpSpLocks/>
            </p:cNvGrpSpPr>
            <p:nvPr/>
          </p:nvGrpSpPr>
          <p:grpSpPr bwMode="auto">
            <a:xfrm>
              <a:off x="4135120" y="3281680"/>
              <a:ext cx="568960" cy="481140"/>
              <a:chOff x="-44" y="1473"/>
              <a:chExt cx="981" cy="1105"/>
            </a:xfrm>
          </p:grpSpPr>
          <p:pic>
            <p:nvPicPr>
              <p:cNvPr id="55" name="Picture 45" descr="desktop_computer_stylized_medium">
                <a:extLst>
                  <a:ext uri="{FF2B5EF4-FFF2-40B4-BE49-F238E27FC236}">
                    <a16:creationId xmlns:a16="http://schemas.microsoft.com/office/drawing/2014/main" id="{9CE1F8B6-E4A0-524A-8354-7740BB8DF2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6" name="Freeform 46">
                <a:extLst>
                  <a:ext uri="{FF2B5EF4-FFF2-40B4-BE49-F238E27FC236}">
                    <a16:creationId xmlns:a16="http://schemas.microsoft.com/office/drawing/2014/main" id="{6D652236-125E-1740-BFDD-B69B043D2225}"/>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600" b="0" dirty="0">
                  <a:latin typeface="+mn-lt"/>
                </a:endParaRPr>
              </a:p>
            </p:txBody>
          </p:sp>
        </p:grpSp>
        <p:grpSp>
          <p:nvGrpSpPr>
            <p:cNvPr id="44" name="Group 44">
              <a:extLst>
                <a:ext uri="{FF2B5EF4-FFF2-40B4-BE49-F238E27FC236}">
                  <a16:creationId xmlns:a16="http://schemas.microsoft.com/office/drawing/2014/main" id="{19A49653-83B6-404F-A4D4-26E94107AEDD}"/>
                </a:ext>
              </a:extLst>
            </p:cNvPr>
            <p:cNvGrpSpPr>
              <a:grpSpLocks/>
            </p:cNvGrpSpPr>
            <p:nvPr/>
          </p:nvGrpSpPr>
          <p:grpSpPr bwMode="auto">
            <a:xfrm>
              <a:off x="5049520" y="3261360"/>
              <a:ext cx="568960" cy="481140"/>
              <a:chOff x="-44" y="1473"/>
              <a:chExt cx="981" cy="1105"/>
            </a:xfrm>
          </p:grpSpPr>
          <p:pic>
            <p:nvPicPr>
              <p:cNvPr id="53" name="Picture 45" descr="desktop_computer_stylized_medium">
                <a:extLst>
                  <a:ext uri="{FF2B5EF4-FFF2-40B4-BE49-F238E27FC236}">
                    <a16:creationId xmlns:a16="http://schemas.microsoft.com/office/drawing/2014/main" id="{900DF1CF-FAFA-FD46-A76F-774FE73098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4" name="Freeform 46">
                <a:extLst>
                  <a:ext uri="{FF2B5EF4-FFF2-40B4-BE49-F238E27FC236}">
                    <a16:creationId xmlns:a16="http://schemas.microsoft.com/office/drawing/2014/main" id="{7C9ADE64-B36D-AD45-A8AA-387F9AC1C7DD}"/>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600" b="0" dirty="0">
                  <a:latin typeface="+mn-lt"/>
                </a:endParaRPr>
              </a:p>
            </p:txBody>
          </p:sp>
        </p:grpSp>
        <p:grpSp>
          <p:nvGrpSpPr>
            <p:cNvPr id="45" name="Group 44">
              <a:extLst>
                <a:ext uri="{FF2B5EF4-FFF2-40B4-BE49-F238E27FC236}">
                  <a16:creationId xmlns:a16="http://schemas.microsoft.com/office/drawing/2014/main" id="{9A124024-A8DD-A44B-A1F8-57855158B96F}"/>
                </a:ext>
              </a:extLst>
            </p:cNvPr>
            <p:cNvGrpSpPr>
              <a:grpSpLocks/>
            </p:cNvGrpSpPr>
            <p:nvPr/>
          </p:nvGrpSpPr>
          <p:grpSpPr bwMode="auto">
            <a:xfrm>
              <a:off x="5588000" y="3434080"/>
              <a:ext cx="568960" cy="481140"/>
              <a:chOff x="-44" y="1473"/>
              <a:chExt cx="981" cy="1105"/>
            </a:xfrm>
          </p:grpSpPr>
          <p:pic>
            <p:nvPicPr>
              <p:cNvPr id="51" name="Picture 45" descr="desktop_computer_stylized_medium">
                <a:extLst>
                  <a:ext uri="{FF2B5EF4-FFF2-40B4-BE49-F238E27FC236}">
                    <a16:creationId xmlns:a16="http://schemas.microsoft.com/office/drawing/2014/main" id="{C266E796-1797-BB4B-949E-E69EA881D3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2" name="Freeform 46">
                <a:extLst>
                  <a:ext uri="{FF2B5EF4-FFF2-40B4-BE49-F238E27FC236}">
                    <a16:creationId xmlns:a16="http://schemas.microsoft.com/office/drawing/2014/main" id="{7A8B66A0-B29B-0143-A52F-0381F7733B6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600" b="0" dirty="0">
                  <a:latin typeface="+mn-lt"/>
                </a:endParaRPr>
              </a:p>
            </p:txBody>
          </p:sp>
        </p:grpSp>
        <p:grpSp>
          <p:nvGrpSpPr>
            <p:cNvPr id="46" name="Group 44">
              <a:extLst>
                <a:ext uri="{FF2B5EF4-FFF2-40B4-BE49-F238E27FC236}">
                  <a16:creationId xmlns:a16="http://schemas.microsoft.com/office/drawing/2014/main" id="{BA1B3605-7B2C-1A4E-886F-0FF5837CA3E9}"/>
                </a:ext>
              </a:extLst>
            </p:cNvPr>
            <p:cNvGrpSpPr>
              <a:grpSpLocks/>
            </p:cNvGrpSpPr>
            <p:nvPr/>
          </p:nvGrpSpPr>
          <p:grpSpPr bwMode="auto">
            <a:xfrm>
              <a:off x="6380480" y="3149600"/>
              <a:ext cx="568960" cy="481140"/>
              <a:chOff x="-44" y="1473"/>
              <a:chExt cx="981" cy="1105"/>
            </a:xfrm>
          </p:grpSpPr>
          <p:pic>
            <p:nvPicPr>
              <p:cNvPr id="49" name="Picture 45" descr="desktop_computer_stylized_medium">
                <a:extLst>
                  <a:ext uri="{FF2B5EF4-FFF2-40B4-BE49-F238E27FC236}">
                    <a16:creationId xmlns:a16="http://schemas.microsoft.com/office/drawing/2014/main" id="{220B837E-ACA3-0640-BD61-C92BCE0727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0" name="Freeform 46">
                <a:extLst>
                  <a:ext uri="{FF2B5EF4-FFF2-40B4-BE49-F238E27FC236}">
                    <a16:creationId xmlns:a16="http://schemas.microsoft.com/office/drawing/2014/main" id="{9C03931F-9E80-5048-A49E-CC2D67C46001}"/>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600" b="0" dirty="0">
                  <a:latin typeface="+mn-lt"/>
                </a:endParaRPr>
              </a:p>
            </p:txBody>
          </p:sp>
        </p:grpSp>
        <p:pic>
          <p:nvPicPr>
            <p:cNvPr id="47" name="Picture 3">
              <a:extLst>
                <a:ext uri="{FF2B5EF4-FFF2-40B4-BE49-F238E27FC236}">
                  <a16:creationId xmlns:a16="http://schemas.microsoft.com/office/drawing/2014/main" id="{017B4EF6-8913-C149-BDDF-D6703EF3BC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4313" y="2847741"/>
              <a:ext cx="677800" cy="3015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48" name="Picture 3">
              <a:extLst>
                <a:ext uri="{FF2B5EF4-FFF2-40B4-BE49-F238E27FC236}">
                  <a16:creationId xmlns:a16="http://schemas.microsoft.com/office/drawing/2014/main" id="{50E255EE-8D99-3E4B-B531-B4DF834C06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4949" y="2116102"/>
              <a:ext cx="676212" cy="301543"/>
            </a:xfrm>
            <a:prstGeom prst="rect">
              <a:avLst/>
            </a:prstGeom>
            <a:solidFill>
              <a:srgbClr val="C00000"/>
            </a:solidFill>
            <a:ln>
              <a:solidFill>
                <a:srgbClr val="C0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grpSp>
        <p:nvGrpSpPr>
          <p:cNvPr id="61" name="Group 58">
            <a:extLst>
              <a:ext uri="{FF2B5EF4-FFF2-40B4-BE49-F238E27FC236}">
                <a16:creationId xmlns:a16="http://schemas.microsoft.com/office/drawing/2014/main" id="{79D80A7E-7035-A744-99F8-1607C0458F4E}"/>
              </a:ext>
            </a:extLst>
          </p:cNvPr>
          <p:cNvGrpSpPr>
            <a:grpSpLocks/>
          </p:cNvGrpSpPr>
          <p:nvPr/>
        </p:nvGrpSpPr>
        <p:grpSpPr bwMode="auto">
          <a:xfrm>
            <a:off x="1771673" y="2698761"/>
            <a:ext cx="1491984" cy="1243228"/>
            <a:chOff x="958850" y="2444750"/>
            <a:chExt cx="1989838" cy="1657405"/>
          </a:xfrm>
        </p:grpSpPr>
        <p:sp>
          <p:nvSpPr>
            <p:cNvPr id="62" name="Line 20">
              <a:extLst>
                <a:ext uri="{FF2B5EF4-FFF2-40B4-BE49-F238E27FC236}">
                  <a16:creationId xmlns:a16="http://schemas.microsoft.com/office/drawing/2014/main" id="{546AFD75-198D-5141-94C4-EE29356D1DEF}"/>
                </a:ext>
              </a:extLst>
            </p:cNvPr>
            <p:cNvSpPr>
              <a:spLocks noChangeShapeType="1"/>
            </p:cNvSpPr>
            <p:nvPr/>
          </p:nvSpPr>
          <p:spPr bwMode="auto">
            <a:xfrm flipH="1">
              <a:off x="1582903" y="3030456"/>
              <a:ext cx="55577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600" b="0" dirty="0">
                <a:latin typeface="+mn-lt"/>
              </a:endParaRPr>
            </a:p>
          </p:txBody>
        </p:sp>
        <p:sp>
          <p:nvSpPr>
            <p:cNvPr id="63" name="Line 21">
              <a:extLst>
                <a:ext uri="{FF2B5EF4-FFF2-40B4-BE49-F238E27FC236}">
                  <a16:creationId xmlns:a16="http://schemas.microsoft.com/office/drawing/2014/main" id="{87929E26-3929-6F4E-8C42-0E9038A5CFD6}"/>
                </a:ext>
              </a:extLst>
            </p:cNvPr>
            <p:cNvSpPr>
              <a:spLocks noChangeShapeType="1"/>
            </p:cNvSpPr>
            <p:nvPr/>
          </p:nvSpPr>
          <p:spPr bwMode="auto">
            <a:xfrm flipH="1">
              <a:off x="1970355" y="3078074"/>
              <a:ext cx="271534" cy="31428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600" b="0" dirty="0">
                <a:latin typeface="+mn-lt"/>
              </a:endParaRPr>
            </a:p>
          </p:txBody>
        </p:sp>
        <p:sp>
          <p:nvSpPr>
            <p:cNvPr id="64" name="Line 22">
              <a:extLst>
                <a:ext uri="{FF2B5EF4-FFF2-40B4-BE49-F238E27FC236}">
                  <a16:creationId xmlns:a16="http://schemas.microsoft.com/office/drawing/2014/main" id="{53A263BA-3846-1C4D-A7E0-6EC26E64392B}"/>
                </a:ext>
              </a:extLst>
            </p:cNvPr>
            <p:cNvSpPr>
              <a:spLocks noChangeShapeType="1"/>
            </p:cNvSpPr>
            <p:nvPr/>
          </p:nvSpPr>
          <p:spPr bwMode="auto">
            <a:xfrm>
              <a:off x="2389566" y="3106645"/>
              <a:ext cx="73044" cy="29523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600" b="0" dirty="0">
                <a:latin typeface="+mn-lt"/>
              </a:endParaRPr>
            </a:p>
          </p:txBody>
        </p:sp>
        <p:sp>
          <p:nvSpPr>
            <p:cNvPr id="65" name="Text Box 64">
              <a:extLst>
                <a:ext uri="{FF2B5EF4-FFF2-40B4-BE49-F238E27FC236}">
                  <a16:creationId xmlns:a16="http://schemas.microsoft.com/office/drawing/2014/main" id="{7D90FC04-F226-544A-B226-03F6D6838AEE}"/>
                </a:ext>
              </a:extLst>
            </p:cNvPr>
            <p:cNvSpPr txBox="1">
              <a:spLocks noChangeArrowheads="1"/>
            </p:cNvSpPr>
            <p:nvPr/>
          </p:nvSpPr>
          <p:spPr bwMode="auto">
            <a:xfrm>
              <a:off x="958850" y="2844743"/>
              <a:ext cx="389527" cy="4513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b="0" i="0" dirty="0">
                  <a:solidFill>
                    <a:srgbClr val="000000"/>
                  </a:solidFill>
                  <a:latin typeface="+mn-lt"/>
                  <a:cs typeface="Arial" charset="0"/>
                </a:rPr>
                <a:t>K</a:t>
              </a:r>
            </a:p>
          </p:txBody>
        </p:sp>
        <p:sp>
          <p:nvSpPr>
            <p:cNvPr id="66" name="Text Box 65">
              <a:extLst>
                <a:ext uri="{FF2B5EF4-FFF2-40B4-BE49-F238E27FC236}">
                  <a16:creationId xmlns:a16="http://schemas.microsoft.com/office/drawing/2014/main" id="{8A44A0D8-4D77-E145-934A-770C7D06B648}"/>
                </a:ext>
              </a:extLst>
            </p:cNvPr>
            <p:cNvSpPr txBox="1">
              <a:spLocks noChangeArrowheads="1"/>
            </p:cNvSpPr>
            <p:nvPr/>
          </p:nvSpPr>
          <p:spPr bwMode="auto">
            <a:xfrm>
              <a:off x="1408231" y="3306641"/>
              <a:ext cx="361733" cy="4513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b="0" i="0" dirty="0">
                  <a:solidFill>
                    <a:srgbClr val="000000"/>
                  </a:solidFill>
                  <a:latin typeface="+mn-lt"/>
                  <a:cs typeface="Arial" charset="0"/>
                </a:rPr>
                <a:t>L</a:t>
              </a:r>
            </a:p>
          </p:txBody>
        </p:sp>
        <p:sp>
          <p:nvSpPr>
            <p:cNvPr id="67" name="Text Box 73">
              <a:extLst>
                <a:ext uri="{FF2B5EF4-FFF2-40B4-BE49-F238E27FC236}">
                  <a16:creationId xmlns:a16="http://schemas.microsoft.com/office/drawing/2014/main" id="{BB25A79D-4F94-AA4A-9770-6D57B8DAA5CC}"/>
                </a:ext>
              </a:extLst>
            </p:cNvPr>
            <p:cNvSpPr txBox="1">
              <a:spLocks noChangeArrowheads="1"/>
            </p:cNvSpPr>
            <p:nvPr/>
          </p:nvSpPr>
          <p:spPr bwMode="auto">
            <a:xfrm>
              <a:off x="2181548" y="2444750"/>
              <a:ext cx="464352" cy="4513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b="0" i="0" dirty="0">
                  <a:solidFill>
                    <a:srgbClr val="000000"/>
                  </a:solidFill>
                  <a:latin typeface="+mn-lt"/>
                  <a:cs typeface="Arial" charset="0"/>
                </a:rPr>
                <a:t>S</a:t>
              </a:r>
              <a:r>
                <a:rPr lang="en-US" sz="1600" b="0" i="0" baseline="-25000" dirty="0">
                  <a:solidFill>
                    <a:srgbClr val="000000"/>
                  </a:solidFill>
                  <a:latin typeface="+mn-lt"/>
                  <a:cs typeface="Arial" charset="0"/>
                </a:rPr>
                <a:t>5</a:t>
              </a:r>
            </a:p>
          </p:txBody>
        </p:sp>
        <p:sp>
          <p:nvSpPr>
            <p:cNvPr id="68" name="Text Box 66">
              <a:extLst>
                <a:ext uri="{FF2B5EF4-FFF2-40B4-BE49-F238E27FC236}">
                  <a16:creationId xmlns:a16="http://schemas.microsoft.com/office/drawing/2014/main" id="{7224854F-6D67-D24B-88DD-00FA4894D23D}"/>
                </a:ext>
              </a:extLst>
            </p:cNvPr>
            <p:cNvSpPr txBox="1">
              <a:spLocks noChangeArrowheads="1"/>
            </p:cNvSpPr>
            <p:nvPr/>
          </p:nvSpPr>
          <p:spPr bwMode="auto">
            <a:xfrm>
              <a:off x="2469369" y="3650813"/>
              <a:ext cx="479319" cy="4513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b="0" i="0" dirty="0">
                  <a:solidFill>
                    <a:srgbClr val="000000"/>
                  </a:solidFill>
                  <a:latin typeface="+mn-lt"/>
                  <a:cs typeface="Arial" charset="0"/>
                </a:rPr>
                <a:t>M</a:t>
              </a:r>
            </a:p>
          </p:txBody>
        </p:sp>
        <p:grpSp>
          <p:nvGrpSpPr>
            <p:cNvPr id="69" name="Group 44">
              <a:extLst>
                <a:ext uri="{FF2B5EF4-FFF2-40B4-BE49-F238E27FC236}">
                  <a16:creationId xmlns:a16="http://schemas.microsoft.com/office/drawing/2014/main" id="{DCD9BD53-770F-2645-9A99-16A402CB71B6}"/>
                </a:ext>
              </a:extLst>
            </p:cNvPr>
            <p:cNvGrpSpPr>
              <a:grpSpLocks/>
            </p:cNvGrpSpPr>
            <p:nvPr/>
          </p:nvGrpSpPr>
          <p:grpSpPr bwMode="auto">
            <a:xfrm>
              <a:off x="1127760" y="2834640"/>
              <a:ext cx="568960" cy="481140"/>
              <a:chOff x="-44" y="1473"/>
              <a:chExt cx="981" cy="1105"/>
            </a:xfrm>
          </p:grpSpPr>
          <p:pic>
            <p:nvPicPr>
              <p:cNvPr id="77" name="Picture 45" descr="desktop_computer_stylized_medium">
                <a:extLst>
                  <a:ext uri="{FF2B5EF4-FFF2-40B4-BE49-F238E27FC236}">
                    <a16:creationId xmlns:a16="http://schemas.microsoft.com/office/drawing/2014/main" id="{DE3C0908-6617-3240-9A75-83436BFA87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8" name="Freeform 46">
                <a:extLst>
                  <a:ext uri="{FF2B5EF4-FFF2-40B4-BE49-F238E27FC236}">
                    <a16:creationId xmlns:a16="http://schemas.microsoft.com/office/drawing/2014/main" id="{48470C0E-B2A9-874A-80B5-85A4C3488A8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600" b="0" dirty="0">
                  <a:latin typeface="+mn-lt"/>
                </a:endParaRPr>
              </a:p>
            </p:txBody>
          </p:sp>
        </p:grpSp>
        <p:grpSp>
          <p:nvGrpSpPr>
            <p:cNvPr id="70" name="Group 44">
              <a:extLst>
                <a:ext uri="{FF2B5EF4-FFF2-40B4-BE49-F238E27FC236}">
                  <a16:creationId xmlns:a16="http://schemas.microsoft.com/office/drawing/2014/main" id="{FDDB08F2-0D6A-9E4C-9196-0D5F246242D2}"/>
                </a:ext>
              </a:extLst>
            </p:cNvPr>
            <p:cNvGrpSpPr>
              <a:grpSpLocks/>
            </p:cNvGrpSpPr>
            <p:nvPr/>
          </p:nvGrpSpPr>
          <p:grpSpPr bwMode="auto">
            <a:xfrm>
              <a:off x="1534160" y="3291840"/>
              <a:ext cx="568960" cy="481140"/>
              <a:chOff x="-44" y="1473"/>
              <a:chExt cx="981" cy="1105"/>
            </a:xfrm>
          </p:grpSpPr>
          <p:pic>
            <p:nvPicPr>
              <p:cNvPr id="75" name="Picture 45" descr="desktop_computer_stylized_medium">
                <a:extLst>
                  <a:ext uri="{FF2B5EF4-FFF2-40B4-BE49-F238E27FC236}">
                    <a16:creationId xmlns:a16="http://schemas.microsoft.com/office/drawing/2014/main" id="{D95DE6EA-0DFE-A64B-85F9-09CE501040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6" name="Freeform 46">
                <a:extLst>
                  <a:ext uri="{FF2B5EF4-FFF2-40B4-BE49-F238E27FC236}">
                    <a16:creationId xmlns:a16="http://schemas.microsoft.com/office/drawing/2014/main" id="{17522537-0B97-8F45-917E-CE410901ADC5}"/>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600" b="0" dirty="0">
                  <a:latin typeface="+mn-lt"/>
                </a:endParaRPr>
              </a:p>
            </p:txBody>
          </p:sp>
        </p:grpSp>
        <p:grpSp>
          <p:nvGrpSpPr>
            <p:cNvPr id="71" name="Group 44">
              <a:extLst>
                <a:ext uri="{FF2B5EF4-FFF2-40B4-BE49-F238E27FC236}">
                  <a16:creationId xmlns:a16="http://schemas.microsoft.com/office/drawing/2014/main" id="{989FD7E8-30AA-B642-9704-E912B924B8CB}"/>
                </a:ext>
              </a:extLst>
            </p:cNvPr>
            <p:cNvGrpSpPr>
              <a:grpSpLocks/>
            </p:cNvGrpSpPr>
            <p:nvPr/>
          </p:nvGrpSpPr>
          <p:grpSpPr bwMode="auto">
            <a:xfrm>
              <a:off x="2062480" y="3322320"/>
              <a:ext cx="568960" cy="481140"/>
              <a:chOff x="-44" y="1473"/>
              <a:chExt cx="981" cy="1105"/>
            </a:xfrm>
          </p:grpSpPr>
          <p:pic>
            <p:nvPicPr>
              <p:cNvPr id="73" name="Picture 45" descr="desktop_computer_stylized_medium">
                <a:extLst>
                  <a:ext uri="{FF2B5EF4-FFF2-40B4-BE49-F238E27FC236}">
                    <a16:creationId xmlns:a16="http://schemas.microsoft.com/office/drawing/2014/main" id="{AD0995D1-254A-1A4A-8DBA-6E537FE639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4" name="Freeform 46">
                <a:extLst>
                  <a:ext uri="{FF2B5EF4-FFF2-40B4-BE49-F238E27FC236}">
                    <a16:creationId xmlns:a16="http://schemas.microsoft.com/office/drawing/2014/main" id="{6FB3B8B9-51B8-934A-8D5A-E04C91FEE1D5}"/>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600" b="0" dirty="0">
                  <a:latin typeface="+mn-lt"/>
                </a:endParaRPr>
              </a:p>
            </p:txBody>
          </p:sp>
        </p:grpSp>
        <p:pic>
          <p:nvPicPr>
            <p:cNvPr id="72" name="Picture 3">
              <a:extLst>
                <a:ext uri="{FF2B5EF4-FFF2-40B4-BE49-F238E27FC236}">
                  <a16:creationId xmlns:a16="http://schemas.microsoft.com/office/drawing/2014/main" id="{53A94810-C07E-3B40-B6CD-49D60A9367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4817" y="2879664"/>
              <a:ext cx="678041" cy="299996"/>
            </a:xfrm>
            <a:prstGeom prst="rect">
              <a:avLst/>
            </a:prstGeom>
            <a:solidFill>
              <a:schemeClr val="accent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cxnSp>
        <p:nvCxnSpPr>
          <p:cNvPr id="79" name="Straight Connector 78">
            <a:extLst>
              <a:ext uri="{FF2B5EF4-FFF2-40B4-BE49-F238E27FC236}">
                <a16:creationId xmlns:a16="http://schemas.microsoft.com/office/drawing/2014/main" id="{FD4B4C1C-8DF9-A840-BBD8-3A5A02CB32D1}"/>
              </a:ext>
            </a:extLst>
          </p:cNvPr>
          <p:cNvCxnSpPr>
            <a:cxnSpLocks/>
            <a:stCxn id="72" idx="3"/>
            <a:endCxn id="92" idx="1"/>
          </p:cNvCxnSpPr>
          <p:nvPr/>
        </p:nvCxnSpPr>
        <p:spPr bwMode="auto">
          <a:xfrm flipV="1">
            <a:off x="3071837" y="2394560"/>
            <a:ext cx="1663303" cy="74294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0" name="Straight Connector 79">
            <a:extLst>
              <a:ext uri="{FF2B5EF4-FFF2-40B4-BE49-F238E27FC236}">
                <a16:creationId xmlns:a16="http://schemas.microsoft.com/office/drawing/2014/main" id="{BB907E98-2B45-C047-9B71-3D35004849C5}"/>
              </a:ext>
            </a:extLst>
          </p:cNvPr>
          <p:cNvCxnSpPr>
            <a:endCxn id="14" idx="0"/>
          </p:cNvCxnSpPr>
          <p:nvPr/>
        </p:nvCxnSpPr>
        <p:spPr bwMode="auto">
          <a:xfrm>
            <a:off x="2984920" y="3215495"/>
            <a:ext cx="832842" cy="89534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81" name="Group 58">
            <a:extLst>
              <a:ext uri="{FF2B5EF4-FFF2-40B4-BE49-F238E27FC236}">
                <a16:creationId xmlns:a16="http://schemas.microsoft.com/office/drawing/2014/main" id="{2D4FA56B-8FD4-F148-81E2-AE5A201BFA16}"/>
              </a:ext>
            </a:extLst>
          </p:cNvPr>
          <p:cNvGrpSpPr>
            <a:grpSpLocks/>
          </p:cNvGrpSpPr>
          <p:nvPr/>
        </p:nvGrpSpPr>
        <p:grpSpPr bwMode="auto">
          <a:xfrm>
            <a:off x="4018382" y="1870086"/>
            <a:ext cx="1906142" cy="1286168"/>
            <a:chOff x="1058888" y="2330466"/>
            <a:chExt cx="2542195" cy="1714652"/>
          </a:xfrm>
        </p:grpSpPr>
        <p:sp>
          <p:nvSpPr>
            <p:cNvPr id="82" name="Line 20">
              <a:extLst>
                <a:ext uri="{FF2B5EF4-FFF2-40B4-BE49-F238E27FC236}">
                  <a16:creationId xmlns:a16="http://schemas.microsoft.com/office/drawing/2014/main" id="{BB2B6003-6791-6A40-982D-2E5AC5355AFE}"/>
                </a:ext>
              </a:extLst>
            </p:cNvPr>
            <p:cNvSpPr>
              <a:spLocks noChangeShapeType="1"/>
            </p:cNvSpPr>
            <p:nvPr/>
          </p:nvSpPr>
          <p:spPr bwMode="auto">
            <a:xfrm flipH="1" flipV="1">
              <a:off x="1695644" y="2681254"/>
              <a:ext cx="443029" cy="34920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600" b="0" dirty="0">
                <a:latin typeface="+mn-lt"/>
              </a:endParaRPr>
            </a:p>
          </p:txBody>
        </p:sp>
        <p:sp>
          <p:nvSpPr>
            <p:cNvPr id="83" name="Line 21">
              <a:extLst>
                <a:ext uri="{FF2B5EF4-FFF2-40B4-BE49-F238E27FC236}">
                  <a16:creationId xmlns:a16="http://schemas.microsoft.com/office/drawing/2014/main" id="{6E7C064C-A453-7E46-92CD-814FBCFFAD1D}"/>
                </a:ext>
              </a:extLst>
            </p:cNvPr>
            <p:cNvSpPr>
              <a:spLocks noChangeShapeType="1"/>
            </p:cNvSpPr>
            <p:nvPr/>
          </p:nvSpPr>
          <p:spPr bwMode="auto">
            <a:xfrm flipH="1">
              <a:off x="2181546" y="3078073"/>
              <a:ext cx="60343" cy="60427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600" b="0" dirty="0">
                <a:latin typeface="+mn-lt"/>
              </a:endParaRPr>
            </a:p>
          </p:txBody>
        </p:sp>
        <p:sp>
          <p:nvSpPr>
            <p:cNvPr id="84" name="Line 22">
              <a:extLst>
                <a:ext uri="{FF2B5EF4-FFF2-40B4-BE49-F238E27FC236}">
                  <a16:creationId xmlns:a16="http://schemas.microsoft.com/office/drawing/2014/main" id="{C91E28AD-6601-984D-BC70-91E2AC405259}"/>
                </a:ext>
              </a:extLst>
            </p:cNvPr>
            <p:cNvSpPr>
              <a:spLocks noChangeShapeType="1"/>
            </p:cNvSpPr>
            <p:nvPr/>
          </p:nvSpPr>
          <p:spPr bwMode="auto">
            <a:xfrm flipV="1">
              <a:off x="2675392" y="2895536"/>
              <a:ext cx="249305" cy="968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600" b="0" dirty="0">
                <a:latin typeface="+mn-lt"/>
              </a:endParaRPr>
            </a:p>
          </p:txBody>
        </p:sp>
        <p:sp>
          <p:nvSpPr>
            <p:cNvPr id="85" name="Text Box 64">
              <a:extLst>
                <a:ext uri="{FF2B5EF4-FFF2-40B4-BE49-F238E27FC236}">
                  <a16:creationId xmlns:a16="http://schemas.microsoft.com/office/drawing/2014/main" id="{3E102755-A446-0C49-BEB5-FE384115DE51}"/>
                </a:ext>
              </a:extLst>
            </p:cNvPr>
            <p:cNvSpPr txBox="1">
              <a:spLocks noChangeArrowheads="1"/>
            </p:cNvSpPr>
            <p:nvPr/>
          </p:nvSpPr>
          <p:spPr bwMode="auto">
            <a:xfrm>
              <a:off x="1058888" y="2330466"/>
              <a:ext cx="423733" cy="4513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b="0" i="0" dirty="0">
                  <a:solidFill>
                    <a:srgbClr val="000000"/>
                  </a:solidFill>
                  <a:latin typeface="+mn-lt"/>
                  <a:cs typeface="Arial" charset="0"/>
                </a:rPr>
                <a:t>N</a:t>
              </a:r>
            </a:p>
          </p:txBody>
        </p:sp>
        <p:sp>
          <p:nvSpPr>
            <p:cNvPr id="86" name="Text Box 65">
              <a:extLst>
                <a:ext uri="{FF2B5EF4-FFF2-40B4-BE49-F238E27FC236}">
                  <a16:creationId xmlns:a16="http://schemas.microsoft.com/office/drawing/2014/main" id="{F703C605-55F4-8443-AADA-76B263B8895E}"/>
                </a:ext>
              </a:extLst>
            </p:cNvPr>
            <p:cNvSpPr txBox="1">
              <a:spLocks noChangeArrowheads="1"/>
            </p:cNvSpPr>
            <p:nvPr/>
          </p:nvSpPr>
          <p:spPr bwMode="auto">
            <a:xfrm>
              <a:off x="1671127" y="3430054"/>
              <a:ext cx="428009" cy="4513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b="0" i="0" dirty="0">
                  <a:solidFill>
                    <a:srgbClr val="000000"/>
                  </a:solidFill>
                  <a:latin typeface="+mn-lt"/>
                  <a:cs typeface="Arial" charset="0"/>
                </a:rPr>
                <a:t>O</a:t>
              </a:r>
            </a:p>
          </p:txBody>
        </p:sp>
        <p:sp>
          <p:nvSpPr>
            <p:cNvPr id="87" name="Text Box 73">
              <a:extLst>
                <a:ext uri="{FF2B5EF4-FFF2-40B4-BE49-F238E27FC236}">
                  <a16:creationId xmlns:a16="http://schemas.microsoft.com/office/drawing/2014/main" id="{3159CA45-C37F-B04A-8919-D2C73824019F}"/>
                </a:ext>
              </a:extLst>
            </p:cNvPr>
            <p:cNvSpPr txBox="1">
              <a:spLocks noChangeArrowheads="1"/>
            </p:cNvSpPr>
            <p:nvPr/>
          </p:nvSpPr>
          <p:spPr bwMode="auto">
            <a:xfrm>
              <a:off x="2181549" y="2444750"/>
              <a:ext cx="464352" cy="4513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b="0" i="0" dirty="0">
                  <a:solidFill>
                    <a:srgbClr val="000000"/>
                  </a:solidFill>
                  <a:latin typeface="+mn-lt"/>
                  <a:cs typeface="Arial" charset="0"/>
                </a:rPr>
                <a:t>S</a:t>
              </a:r>
              <a:r>
                <a:rPr lang="en-US" sz="1600" b="0" i="0" baseline="-25000" dirty="0">
                  <a:solidFill>
                    <a:srgbClr val="000000"/>
                  </a:solidFill>
                  <a:latin typeface="+mn-lt"/>
                  <a:cs typeface="Arial" charset="0"/>
                </a:rPr>
                <a:t>6</a:t>
              </a:r>
            </a:p>
          </p:txBody>
        </p:sp>
        <p:sp>
          <p:nvSpPr>
            <p:cNvPr id="88" name="Text Box 66">
              <a:extLst>
                <a:ext uri="{FF2B5EF4-FFF2-40B4-BE49-F238E27FC236}">
                  <a16:creationId xmlns:a16="http://schemas.microsoft.com/office/drawing/2014/main" id="{F92CF7B9-34DD-B347-9EDD-5201FB05ED0D}"/>
                </a:ext>
              </a:extLst>
            </p:cNvPr>
            <p:cNvSpPr txBox="1">
              <a:spLocks noChangeArrowheads="1"/>
            </p:cNvSpPr>
            <p:nvPr/>
          </p:nvSpPr>
          <p:spPr bwMode="auto">
            <a:xfrm>
              <a:off x="3213695" y="2655859"/>
              <a:ext cx="387388" cy="4513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b="0" i="0" dirty="0">
                  <a:solidFill>
                    <a:srgbClr val="000000"/>
                  </a:solidFill>
                  <a:latin typeface="+mn-lt"/>
                  <a:cs typeface="Arial" charset="0"/>
                </a:rPr>
                <a:t>P</a:t>
              </a:r>
            </a:p>
          </p:txBody>
        </p:sp>
        <p:grpSp>
          <p:nvGrpSpPr>
            <p:cNvPr id="89" name="Group 44">
              <a:extLst>
                <a:ext uri="{FF2B5EF4-FFF2-40B4-BE49-F238E27FC236}">
                  <a16:creationId xmlns:a16="http://schemas.microsoft.com/office/drawing/2014/main" id="{C811FAC1-C3B8-CF41-996A-B643DC17D8FF}"/>
                </a:ext>
              </a:extLst>
            </p:cNvPr>
            <p:cNvGrpSpPr>
              <a:grpSpLocks/>
            </p:cNvGrpSpPr>
            <p:nvPr/>
          </p:nvGrpSpPr>
          <p:grpSpPr bwMode="auto">
            <a:xfrm>
              <a:off x="1170678" y="2491964"/>
              <a:ext cx="568960" cy="481140"/>
              <a:chOff x="30" y="686"/>
              <a:chExt cx="981" cy="1105"/>
            </a:xfrm>
          </p:grpSpPr>
          <p:pic>
            <p:nvPicPr>
              <p:cNvPr id="97" name="Picture 45" descr="desktop_computer_stylized_medium">
                <a:extLst>
                  <a:ext uri="{FF2B5EF4-FFF2-40B4-BE49-F238E27FC236}">
                    <a16:creationId xmlns:a16="http://schemas.microsoft.com/office/drawing/2014/main" id="{84895343-9993-1C41-9EB8-866CA7B460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0" y="686"/>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8" name="Freeform 46">
                <a:extLst>
                  <a:ext uri="{FF2B5EF4-FFF2-40B4-BE49-F238E27FC236}">
                    <a16:creationId xmlns:a16="http://schemas.microsoft.com/office/drawing/2014/main" id="{E46FF586-1E0B-B54E-B3BE-F0272C4A2C79}"/>
                  </a:ext>
                </a:extLst>
              </p:cNvPr>
              <p:cNvSpPr>
                <a:spLocks/>
              </p:cNvSpPr>
              <p:nvPr/>
            </p:nvSpPr>
            <p:spPr bwMode="auto">
              <a:xfrm flipH="1">
                <a:off x="448" y="857"/>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600" b="0" dirty="0">
                  <a:latin typeface="+mn-lt"/>
                </a:endParaRPr>
              </a:p>
            </p:txBody>
          </p:sp>
        </p:grpSp>
        <p:grpSp>
          <p:nvGrpSpPr>
            <p:cNvPr id="90" name="Group 44">
              <a:extLst>
                <a:ext uri="{FF2B5EF4-FFF2-40B4-BE49-F238E27FC236}">
                  <a16:creationId xmlns:a16="http://schemas.microsoft.com/office/drawing/2014/main" id="{F98D87C9-C3D6-B443-AD8C-A4BBF09B2683}"/>
                </a:ext>
              </a:extLst>
            </p:cNvPr>
            <p:cNvGrpSpPr>
              <a:grpSpLocks/>
            </p:cNvGrpSpPr>
            <p:nvPr/>
          </p:nvGrpSpPr>
          <p:grpSpPr bwMode="auto">
            <a:xfrm>
              <a:off x="1807910" y="3563978"/>
              <a:ext cx="568960" cy="481140"/>
              <a:chOff x="428" y="2098"/>
              <a:chExt cx="981" cy="1105"/>
            </a:xfrm>
          </p:grpSpPr>
          <p:pic>
            <p:nvPicPr>
              <p:cNvPr id="95" name="Picture 45" descr="desktop_computer_stylized_medium">
                <a:extLst>
                  <a:ext uri="{FF2B5EF4-FFF2-40B4-BE49-F238E27FC236}">
                    <a16:creationId xmlns:a16="http://schemas.microsoft.com/office/drawing/2014/main" id="{B300FDBB-9B2C-6047-963A-DCB2AC4D38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28" y="2098"/>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6" name="Freeform 46">
                <a:extLst>
                  <a:ext uri="{FF2B5EF4-FFF2-40B4-BE49-F238E27FC236}">
                    <a16:creationId xmlns:a16="http://schemas.microsoft.com/office/drawing/2014/main" id="{07674789-B904-D54F-88D5-014BF6A781C9}"/>
                  </a:ext>
                </a:extLst>
              </p:cNvPr>
              <p:cNvSpPr>
                <a:spLocks/>
              </p:cNvSpPr>
              <p:nvPr/>
            </p:nvSpPr>
            <p:spPr bwMode="auto">
              <a:xfrm flipH="1">
                <a:off x="843" y="2238"/>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600" b="0" dirty="0">
                  <a:latin typeface="+mn-lt"/>
                </a:endParaRPr>
              </a:p>
            </p:txBody>
          </p:sp>
        </p:grpSp>
        <p:grpSp>
          <p:nvGrpSpPr>
            <p:cNvPr id="91" name="Group 44">
              <a:extLst>
                <a:ext uri="{FF2B5EF4-FFF2-40B4-BE49-F238E27FC236}">
                  <a16:creationId xmlns:a16="http://schemas.microsoft.com/office/drawing/2014/main" id="{7A19910C-DEF3-4B4D-A469-250A680C19D0}"/>
                </a:ext>
              </a:extLst>
            </p:cNvPr>
            <p:cNvGrpSpPr>
              <a:grpSpLocks/>
            </p:cNvGrpSpPr>
            <p:nvPr/>
          </p:nvGrpSpPr>
          <p:grpSpPr bwMode="auto">
            <a:xfrm>
              <a:off x="2705678" y="2593861"/>
              <a:ext cx="568960" cy="481140"/>
              <a:chOff x="1065" y="-200"/>
              <a:chExt cx="981" cy="1105"/>
            </a:xfrm>
          </p:grpSpPr>
          <p:pic>
            <p:nvPicPr>
              <p:cNvPr id="93" name="Picture 45" descr="desktop_computer_stylized_medium">
                <a:extLst>
                  <a:ext uri="{FF2B5EF4-FFF2-40B4-BE49-F238E27FC236}">
                    <a16:creationId xmlns:a16="http://schemas.microsoft.com/office/drawing/2014/main" id="{FAF1B908-06ED-8149-A917-2E6E7E4508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065" y="-200"/>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4" name="Freeform 46">
                <a:extLst>
                  <a:ext uri="{FF2B5EF4-FFF2-40B4-BE49-F238E27FC236}">
                    <a16:creationId xmlns:a16="http://schemas.microsoft.com/office/drawing/2014/main" id="{36006688-9DF7-B04D-8171-DFFFD3171E9D}"/>
                  </a:ext>
                </a:extLst>
              </p:cNvPr>
              <p:cNvSpPr>
                <a:spLocks/>
              </p:cNvSpPr>
              <p:nvPr/>
            </p:nvSpPr>
            <p:spPr bwMode="auto">
              <a:xfrm flipH="1">
                <a:off x="1483" y="-94"/>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600" b="0" dirty="0">
                  <a:latin typeface="+mn-lt"/>
                </a:endParaRPr>
              </a:p>
            </p:txBody>
          </p:sp>
        </p:grpSp>
        <p:pic>
          <p:nvPicPr>
            <p:cNvPr id="92" name="Picture 3">
              <a:extLst>
                <a:ext uri="{FF2B5EF4-FFF2-40B4-BE49-F238E27FC236}">
                  <a16:creationId xmlns:a16="http://schemas.microsoft.com/office/drawing/2014/main" id="{EA61039A-B8E7-1148-9230-60D9086FB6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4817" y="2879664"/>
              <a:ext cx="678041" cy="299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cxnSp>
        <p:nvCxnSpPr>
          <p:cNvPr id="99" name="Straight Connector 98">
            <a:extLst>
              <a:ext uri="{FF2B5EF4-FFF2-40B4-BE49-F238E27FC236}">
                <a16:creationId xmlns:a16="http://schemas.microsoft.com/office/drawing/2014/main" id="{0C79D31D-3662-9346-9AA3-747B975BE624}"/>
              </a:ext>
            </a:extLst>
          </p:cNvPr>
          <p:cNvCxnSpPr>
            <a:cxnSpLocks/>
            <a:endCxn id="92" idx="2"/>
          </p:cNvCxnSpPr>
          <p:nvPr/>
        </p:nvCxnSpPr>
        <p:spPr bwMode="auto">
          <a:xfrm flipH="1" flipV="1">
            <a:off x="4989339" y="2507073"/>
            <a:ext cx="353021" cy="9548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13" name="TextBox 112">
            <a:extLst>
              <a:ext uri="{FF2B5EF4-FFF2-40B4-BE49-F238E27FC236}">
                <a16:creationId xmlns:a16="http://schemas.microsoft.com/office/drawing/2014/main" id="{38CA4C19-21E8-BC40-BB8A-5C601342370B}"/>
              </a:ext>
            </a:extLst>
          </p:cNvPr>
          <p:cNvSpPr txBox="1"/>
          <p:nvPr/>
        </p:nvSpPr>
        <p:spPr>
          <a:xfrm>
            <a:off x="235666" y="6483136"/>
            <a:ext cx="4982454" cy="307777"/>
          </a:xfrm>
          <a:prstGeom prst="rect">
            <a:avLst/>
          </a:prstGeom>
          <a:noFill/>
        </p:spPr>
        <p:txBody>
          <a:bodyPr wrap="none" rtlCol="0">
            <a:spAutoFit/>
          </a:bodyPr>
          <a:lstStyle/>
          <a:p>
            <a:r>
              <a:rPr lang="en-US" sz="1400" b="0" dirty="0">
                <a:solidFill>
                  <a:schemeClr val="bg1">
                    <a:lumMod val="65000"/>
                  </a:schemeClr>
                </a:solidFill>
                <a:latin typeface="Calibri" pitchFamily="34" charset="0"/>
              </a:rPr>
              <a:t>Kurose and Ross: Computer Networking – A top-down approach </a:t>
            </a:r>
          </a:p>
        </p:txBody>
      </p:sp>
    </p:spTree>
    <p:extLst>
      <p:ext uri="{BB962C8B-B14F-4D97-AF65-F5344CB8AC3E}">
        <p14:creationId xmlns:p14="http://schemas.microsoft.com/office/powerpoint/2010/main" val="2187816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74D420-C696-B744-B08A-8B6F7953C5F5}"/>
              </a:ext>
            </a:extLst>
          </p:cNvPr>
          <p:cNvSpPr>
            <a:spLocks noGrp="1"/>
          </p:cNvSpPr>
          <p:nvPr>
            <p:ph idx="1"/>
          </p:nvPr>
        </p:nvSpPr>
        <p:spPr>
          <a:xfrm>
            <a:off x="418317" y="937898"/>
            <a:ext cx="8386763" cy="5329014"/>
          </a:xfrm>
          <a:noFill/>
          <a:ln>
            <a:noFill/>
          </a:ln>
        </p:spPr>
        <p:txBody>
          <a:bodyPr vert="horz" wrap="square" lIns="91440" tIns="45720" rIns="91440" bIns="45720" numCol="1" anchor="t" anchorCtr="0" compatLnSpc="1">
            <a:prstTxWarp prst="textNoShape">
              <a:avLst/>
            </a:prstTxWarp>
          </a:bodyPr>
          <a:lstStyle/>
          <a:p>
            <a:pPr marL="0" indent="0">
              <a:buNone/>
            </a:pPr>
            <a:r>
              <a:rPr lang="en-US" dirty="0">
                <a:solidFill>
                  <a:srgbClr val="FF0000"/>
                </a:solidFill>
              </a:rPr>
              <a:t>Effects of Loop</a:t>
            </a:r>
          </a:p>
          <a:p>
            <a:r>
              <a:rPr lang="en-US" dirty="0"/>
              <a:t>Unicast frame duplication</a:t>
            </a:r>
          </a:p>
          <a:p>
            <a:r>
              <a:rPr lang="en-US" dirty="0"/>
              <a:t>Multicast frame multiplication</a:t>
            </a:r>
          </a:p>
          <a:p>
            <a:r>
              <a:rPr lang="en-US" dirty="0"/>
              <a:t>Address table non-convergence </a:t>
            </a:r>
          </a:p>
          <a:p>
            <a:pPr lvl="1"/>
            <a:r>
              <a:rPr lang="en-US" dirty="0"/>
              <a:t>Ethernet frames have no TTL field</a:t>
            </a:r>
          </a:p>
          <a:p>
            <a:pPr lvl="1"/>
            <a:r>
              <a:rPr lang="en-US" dirty="0"/>
              <a:t>After an Ethernet frame starts to loop, it will probably continue until someone shuts off one of the switches or breaks a link</a:t>
            </a:r>
          </a:p>
          <a:p>
            <a:pPr marL="0" indent="0">
              <a:buNone/>
            </a:pPr>
            <a:r>
              <a:rPr lang="en-US" dirty="0">
                <a:solidFill>
                  <a:srgbClr val="FF0000"/>
                </a:solidFill>
              </a:rPr>
              <a:t>Question: </a:t>
            </a:r>
          </a:p>
          <a:p>
            <a:r>
              <a:rPr lang="en-US" dirty="0"/>
              <a:t>Can we design network only as a Tree ?</a:t>
            </a:r>
          </a:p>
          <a:p>
            <a:r>
              <a:rPr lang="en-US" dirty="0"/>
              <a:t>Is it always possible to keep loops away in a complex network topology with thousands of switches ?</a:t>
            </a:r>
          </a:p>
          <a:p>
            <a:endParaRPr lang="en-US" dirty="0"/>
          </a:p>
        </p:txBody>
      </p:sp>
      <p:sp>
        <p:nvSpPr>
          <p:cNvPr id="35841" name="Title 1">
            <a:extLst>
              <a:ext uri="{FF2B5EF4-FFF2-40B4-BE49-F238E27FC236}">
                <a16:creationId xmlns:a16="http://schemas.microsoft.com/office/drawing/2014/main" id="{4682F853-4176-DC48-A402-1584D9164710}"/>
              </a:ext>
            </a:extLst>
          </p:cNvPr>
          <p:cNvSpPr>
            <a:spLocks noGrp="1"/>
          </p:cNvSpPr>
          <p:nvPr>
            <p:ph type="title"/>
          </p:nvPr>
        </p:nvSpPr>
        <p:spPr/>
        <p:txBody>
          <a:bodyPr/>
          <a:lstStyle/>
          <a:p>
            <a:r>
              <a:rPr lang="en-US" altLang="en-US"/>
              <a:t>Loop are not beautiful </a:t>
            </a:r>
          </a:p>
        </p:txBody>
      </p:sp>
    </p:spTree>
    <p:extLst>
      <p:ext uri="{BB962C8B-B14F-4D97-AF65-F5344CB8AC3E}">
        <p14:creationId xmlns:p14="http://schemas.microsoft.com/office/powerpoint/2010/main" val="2444393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4">
            <a:extLst>
              <a:ext uri="{FF2B5EF4-FFF2-40B4-BE49-F238E27FC236}">
                <a16:creationId xmlns:a16="http://schemas.microsoft.com/office/drawing/2014/main" id="{85AB6BD9-663D-014A-9E19-994108911D65}"/>
              </a:ext>
            </a:extLst>
          </p:cNvPr>
          <p:cNvSpPr>
            <a:spLocks noGrp="1"/>
          </p:cNvSpPr>
          <p:nvPr>
            <p:ph type="sldNum" sz="quarter" idx="4294967295"/>
          </p:nvPr>
        </p:nvSpPr>
        <p:spPr bwMode="auto">
          <a:xfrm>
            <a:off x="8077200" y="6629400"/>
            <a:ext cx="9144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E732BDB-1545-8C47-93A8-0FD2DA516F04}" type="slidenum">
              <a:rPr lang="en-US" altLang="en-US" sz="1000"/>
              <a:pPr eaLnBrk="1" hangingPunct="1"/>
              <a:t>34</a:t>
            </a:fld>
            <a:endParaRPr lang="en-US" altLang="en-US" sz="1000"/>
          </a:p>
        </p:txBody>
      </p:sp>
      <p:sp>
        <p:nvSpPr>
          <p:cNvPr id="36866" name="Rectangle 2">
            <a:extLst>
              <a:ext uri="{FF2B5EF4-FFF2-40B4-BE49-F238E27FC236}">
                <a16:creationId xmlns:a16="http://schemas.microsoft.com/office/drawing/2014/main" id="{FB1C1256-5C16-ED45-A238-BAB975EE1505}"/>
              </a:ext>
            </a:extLst>
          </p:cNvPr>
          <p:cNvSpPr>
            <a:spLocks noGrp="1" noChangeArrowheads="1"/>
          </p:cNvSpPr>
          <p:nvPr>
            <p:ph type="title"/>
          </p:nvPr>
        </p:nvSpPr>
        <p:spPr>
          <a:xfrm>
            <a:off x="381000" y="152400"/>
            <a:ext cx="7848600" cy="609600"/>
          </a:xfrm>
        </p:spPr>
        <p:txBody>
          <a:bodyPr/>
          <a:lstStyle/>
          <a:p>
            <a:pPr eaLnBrk="1" hangingPunct="1"/>
            <a:r>
              <a:rPr lang="en-US" altLang="en-US" dirty="0"/>
              <a:t>Spanning Tree Protocol (STP) – </a:t>
            </a:r>
            <a:r>
              <a:rPr lang="en-US" altLang="en-US" dirty="0" err="1"/>
              <a:t>Radia</a:t>
            </a:r>
            <a:r>
              <a:rPr lang="en-US" altLang="en-US" dirty="0"/>
              <a:t> Perlman</a:t>
            </a:r>
          </a:p>
        </p:txBody>
      </p:sp>
      <p:sp>
        <p:nvSpPr>
          <p:cNvPr id="36867" name="Rectangle 3">
            <a:extLst>
              <a:ext uri="{FF2B5EF4-FFF2-40B4-BE49-F238E27FC236}">
                <a16:creationId xmlns:a16="http://schemas.microsoft.com/office/drawing/2014/main" id="{8E6EE880-E4D7-0D49-90BD-52AB2A0BDDDE}"/>
              </a:ext>
            </a:extLst>
          </p:cNvPr>
          <p:cNvSpPr>
            <a:spLocks noGrp="1" noChangeArrowheads="1"/>
          </p:cNvSpPr>
          <p:nvPr>
            <p:ph type="body" idx="1"/>
          </p:nvPr>
        </p:nvSpPr>
        <p:spPr>
          <a:xfrm>
            <a:off x="457200" y="1219200"/>
            <a:ext cx="4267200" cy="2895600"/>
          </a:xfrm>
        </p:spPr>
        <p:txBody>
          <a:bodyPr/>
          <a:lstStyle/>
          <a:p>
            <a:pPr eaLnBrk="1" hangingPunct="1"/>
            <a:r>
              <a:rPr lang="ja-JP" altLang="en-US">
                <a:cs typeface="Arial" panose="020B0604020202020204" pitchFamily="34" charset="0"/>
              </a:rPr>
              <a:t>“</a:t>
            </a:r>
            <a:r>
              <a:rPr lang="en-US" altLang="ja-JP" dirty="0">
                <a:cs typeface="Arial" panose="020B0604020202020204" pitchFamily="34" charset="0"/>
              </a:rPr>
              <a:t>STP often accounts for more than 50 % of the configuration, troubleshooting and maintenance headaches in real-world campus networks (especially if they are poorly designed).</a:t>
            </a:r>
            <a:r>
              <a:rPr lang="ja-JP" altLang="en-US">
                <a:cs typeface="Arial" panose="020B0604020202020204" pitchFamily="34" charset="0"/>
              </a:rPr>
              <a:t>”</a:t>
            </a:r>
            <a:r>
              <a:rPr lang="en-US" altLang="ja-JP" dirty="0">
                <a:cs typeface="Arial" panose="020B0604020202020204" pitchFamily="34" charset="0"/>
              </a:rPr>
              <a:t> </a:t>
            </a:r>
          </a:p>
          <a:p>
            <a:pPr eaLnBrk="1" hangingPunct="1"/>
            <a:r>
              <a:rPr lang="en-US" altLang="en-US" dirty="0" err="1">
                <a:solidFill>
                  <a:srgbClr val="FF0000"/>
                </a:solidFill>
                <a:cs typeface="Arial" panose="020B0604020202020204" pitchFamily="34" charset="0"/>
              </a:rPr>
              <a:t>Radia</a:t>
            </a:r>
            <a:r>
              <a:rPr lang="en-US" altLang="en-US" dirty="0">
                <a:solidFill>
                  <a:srgbClr val="FF0000"/>
                </a:solidFill>
                <a:cs typeface="Arial" panose="020B0604020202020204" pitchFamily="34" charset="0"/>
              </a:rPr>
              <a:t> Perlman </a:t>
            </a:r>
            <a:r>
              <a:rPr lang="en-US" altLang="en-US" dirty="0">
                <a:cs typeface="Arial" panose="020B0604020202020204" pitchFamily="34" charset="0"/>
              </a:rPr>
              <a:t>– Developer of STP</a:t>
            </a:r>
            <a:endParaRPr lang="en-US" altLang="en-US" dirty="0"/>
          </a:p>
        </p:txBody>
      </p:sp>
      <p:pic>
        <p:nvPicPr>
          <p:cNvPr id="6" name="Picture 1">
            <a:extLst>
              <a:ext uri="{FF2B5EF4-FFF2-40B4-BE49-F238E27FC236}">
                <a16:creationId xmlns:a16="http://schemas.microsoft.com/office/drawing/2014/main" id="{D911EEC0-E9D7-CD4D-8CBD-A8273D0233EF}"/>
              </a:ext>
            </a:extLst>
          </p:cNvPr>
          <p:cNvPicPr>
            <a:picLocks noChangeAspect="1"/>
          </p:cNvPicPr>
          <p:nvPr/>
        </p:nvPicPr>
        <p:blipFill rotWithShape="1">
          <a:blip r:embed="rId3">
            <a:extLst>
              <a:ext uri="{28A0092B-C50C-407E-A947-70E740481C1C}">
                <a14:useLocalDpi xmlns:a14="http://schemas.microsoft.com/office/drawing/2010/main" val="0"/>
              </a:ext>
            </a:extLst>
          </a:blip>
          <a:srcRect l="45416" t="27743" r="21774" b="4838"/>
          <a:stretch/>
        </p:blipFill>
        <p:spPr bwMode="auto">
          <a:xfrm>
            <a:off x="5652120" y="1235946"/>
            <a:ext cx="2248661" cy="3465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5528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A subset of edges in a graph that:</a:t>
            </a:r>
          </a:p>
          <a:p>
            <a:pPr lvl="1"/>
            <a:r>
              <a:rPr lang="en-US" dirty="0"/>
              <a:t>Span all nodes</a:t>
            </a:r>
          </a:p>
          <a:p>
            <a:pPr lvl="1"/>
            <a:r>
              <a:rPr lang="en-US" dirty="0">
                <a:solidFill>
                  <a:srgbClr val="0070C0"/>
                </a:solidFill>
              </a:rPr>
              <a:t>Do not create any cycles</a:t>
            </a:r>
          </a:p>
          <a:p>
            <a:r>
              <a:rPr lang="en-US" dirty="0"/>
              <a:t>This structure is a tree</a:t>
            </a:r>
          </a:p>
        </p:txBody>
      </p:sp>
      <p:sp>
        <p:nvSpPr>
          <p:cNvPr id="2" name="Title 1"/>
          <p:cNvSpPr>
            <a:spLocks noGrp="1"/>
          </p:cNvSpPr>
          <p:nvPr>
            <p:ph type="title"/>
          </p:nvPr>
        </p:nvSpPr>
        <p:spPr/>
        <p:txBody>
          <a:bodyPr/>
          <a:lstStyle/>
          <a:p>
            <a:r>
              <a:rPr lang="en-US" dirty="0"/>
              <a:t>Spanning Tree Definition</a:t>
            </a:r>
          </a:p>
        </p:txBody>
      </p:sp>
      <p:sp>
        <p:nvSpPr>
          <p:cNvPr id="5" name="Oval 4"/>
          <p:cNvSpPr/>
          <p:nvPr/>
        </p:nvSpPr>
        <p:spPr>
          <a:xfrm>
            <a:off x="371475" y="3881437"/>
            <a:ext cx="495300" cy="495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p:cNvSpPr/>
          <p:nvPr/>
        </p:nvSpPr>
        <p:spPr>
          <a:xfrm>
            <a:off x="371475" y="5233987"/>
            <a:ext cx="495300" cy="495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7" name="Oval 6"/>
          <p:cNvSpPr/>
          <p:nvPr/>
        </p:nvSpPr>
        <p:spPr>
          <a:xfrm>
            <a:off x="2409825" y="3881437"/>
            <a:ext cx="495300" cy="495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p:cNvSpPr/>
          <p:nvPr/>
        </p:nvSpPr>
        <p:spPr>
          <a:xfrm>
            <a:off x="2409825" y="4995862"/>
            <a:ext cx="495300" cy="495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9" name="Oval 8"/>
          <p:cNvSpPr/>
          <p:nvPr/>
        </p:nvSpPr>
        <p:spPr>
          <a:xfrm>
            <a:off x="2409825" y="6110287"/>
            <a:ext cx="495300" cy="495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0" name="Oval 9"/>
          <p:cNvSpPr/>
          <p:nvPr/>
        </p:nvSpPr>
        <p:spPr>
          <a:xfrm>
            <a:off x="4324350" y="3881437"/>
            <a:ext cx="495300" cy="495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1" name="Oval 10"/>
          <p:cNvSpPr/>
          <p:nvPr/>
        </p:nvSpPr>
        <p:spPr>
          <a:xfrm>
            <a:off x="4324350" y="6110287"/>
            <a:ext cx="495300" cy="495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3" name="Straight Connector 12"/>
          <p:cNvCxnSpPr>
            <a:stCxn id="5" idx="6"/>
            <a:endCxn id="7" idx="2"/>
          </p:cNvCxnSpPr>
          <p:nvPr/>
        </p:nvCxnSpPr>
        <p:spPr>
          <a:xfrm>
            <a:off x="866775" y="4129087"/>
            <a:ext cx="154305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6"/>
            <a:endCxn id="10" idx="2"/>
          </p:cNvCxnSpPr>
          <p:nvPr/>
        </p:nvCxnSpPr>
        <p:spPr>
          <a:xfrm>
            <a:off x="2905125" y="4129087"/>
            <a:ext cx="141922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6"/>
            <a:endCxn id="10" idx="3"/>
          </p:cNvCxnSpPr>
          <p:nvPr/>
        </p:nvCxnSpPr>
        <p:spPr>
          <a:xfrm flipV="1">
            <a:off x="2905125" y="4304202"/>
            <a:ext cx="1491760" cy="9393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 idx="4"/>
            <a:endCxn id="8" idx="0"/>
          </p:cNvCxnSpPr>
          <p:nvPr/>
        </p:nvCxnSpPr>
        <p:spPr>
          <a:xfrm>
            <a:off x="2657475" y="4376737"/>
            <a:ext cx="0" cy="6191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4"/>
            <a:endCxn id="9" idx="0"/>
          </p:cNvCxnSpPr>
          <p:nvPr/>
        </p:nvCxnSpPr>
        <p:spPr>
          <a:xfrm>
            <a:off x="2657475" y="5491162"/>
            <a:ext cx="0" cy="6191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0" idx="4"/>
            <a:endCxn id="11" idx="0"/>
          </p:cNvCxnSpPr>
          <p:nvPr/>
        </p:nvCxnSpPr>
        <p:spPr>
          <a:xfrm>
            <a:off x="4572000" y="4376737"/>
            <a:ext cx="0" cy="173355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9" idx="6"/>
            <a:endCxn id="11" idx="2"/>
          </p:cNvCxnSpPr>
          <p:nvPr/>
        </p:nvCxnSpPr>
        <p:spPr>
          <a:xfrm>
            <a:off x="2905125" y="6357937"/>
            <a:ext cx="141922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5" idx="4"/>
            <a:endCxn id="6" idx="0"/>
          </p:cNvCxnSpPr>
          <p:nvPr/>
        </p:nvCxnSpPr>
        <p:spPr>
          <a:xfrm>
            <a:off x="619125" y="4376737"/>
            <a:ext cx="0" cy="85725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6" idx="6"/>
            <a:endCxn id="8" idx="2"/>
          </p:cNvCxnSpPr>
          <p:nvPr/>
        </p:nvCxnSpPr>
        <p:spPr>
          <a:xfrm flipV="1">
            <a:off x="866775" y="5243512"/>
            <a:ext cx="1543050" cy="2381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6" idx="5"/>
            <a:endCxn id="9" idx="2"/>
          </p:cNvCxnSpPr>
          <p:nvPr/>
        </p:nvCxnSpPr>
        <p:spPr>
          <a:xfrm>
            <a:off x="794240" y="5656752"/>
            <a:ext cx="1615585" cy="70118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7" idx="6"/>
            <a:endCxn id="10" idx="2"/>
          </p:cNvCxnSpPr>
          <p:nvPr/>
        </p:nvCxnSpPr>
        <p:spPr>
          <a:xfrm>
            <a:off x="2905125" y="4129087"/>
            <a:ext cx="1419225"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 idx="4"/>
            <a:endCxn id="8" idx="0"/>
          </p:cNvCxnSpPr>
          <p:nvPr/>
        </p:nvCxnSpPr>
        <p:spPr>
          <a:xfrm>
            <a:off x="2657475" y="4376737"/>
            <a:ext cx="0" cy="61912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8" idx="4"/>
            <a:endCxn id="9" idx="0"/>
          </p:cNvCxnSpPr>
          <p:nvPr/>
        </p:nvCxnSpPr>
        <p:spPr>
          <a:xfrm>
            <a:off x="2657475" y="5491162"/>
            <a:ext cx="0" cy="61912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0" idx="4"/>
            <a:endCxn id="11" idx="0"/>
          </p:cNvCxnSpPr>
          <p:nvPr/>
        </p:nvCxnSpPr>
        <p:spPr>
          <a:xfrm>
            <a:off x="4572000" y="4376737"/>
            <a:ext cx="0" cy="173355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5" idx="4"/>
            <a:endCxn id="6" idx="0"/>
          </p:cNvCxnSpPr>
          <p:nvPr/>
        </p:nvCxnSpPr>
        <p:spPr>
          <a:xfrm>
            <a:off x="619125" y="4376737"/>
            <a:ext cx="0" cy="85725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6" idx="6"/>
            <a:endCxn id="8" idx="2"/>
          </p:cNvCxnSpPr>
          <p:nvPr/>
        </p:nvCxnSpPr>
        <p:spPr>
          <a:xfrm flipV="1">
            <a:off x="866775" y="5243512"/>
            <a:ext cx="1543050" cy="23812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371475" y="3881437"/>
            <a:ext cx="495300" cy="4953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4" name="Oval 53"/>
          <p:cNvSpPr/>
          <p:nvPr/>
        </p:nvSpPr>
        <p:spPr>
          <a:xfrm>
            <a:off x="371475" y="5233987"/>
            <a:ext cx="495300" cy="4953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55" name="Oval 54"/>
          <p:cNvSpPr/>
          <p:nvPr/>
        </p:nvSpPr>
        <p:spPr>
          <a:xfrm>
            <a:off x="2409825" y="3881437"/>
            <a:ext cx="495300" cy="4953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6" name="Oval 55"/>
          <p:cNvSpPr/>
          <p:nvPr/>
        </p:nvSpPr>
        <p:spPr>
          <a:xfrm>
            <a:off x="2409825" y="4995862"/>
            <a:ext cx="495300" cy="4953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7" name="Oval 56"/>
          <p:cNvSpPr/>
          <p:nvPr/>
        </p:nvSpPr>
        <p:spPr>
          <a:xfrm>
            <a:off x="2409825" y="6110287"/>
            <a:ext cx="495300" cy="4953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58" name="Oval 57"/>
          <p:cNvSpPr/>
          <p:nvPr/>
        </p:nvSpPr>
        <p:spPr>
          <a:xfrm>
            <a:off x="4324350" y="3881437"/>
            <a:ext cx="495300" cy="4953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9" name="Oval 58"/>
          <p:cNvSpPr/>
          <p:nvPr/>
        </p:nvSpPr>
        <p:spPr>
          <a:xfrm>
            <a:off x="4324350" y="6110287"/>
            <a:ext cx="495300" cy="4953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60" name="Oval 59"/>
          <p:cNvSpPr/>
          <p:nvPr/>
        </p:nvSpPr>
        <p:spPr>
          <a:xfrm>
            <a:off x="7352565" y="2861163"/>
            <a:ext cx="495300" cy="4953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61" name="Straight Connector 60"/>
          <p:cNvCxnSpPr>
            <a:stCxn id="69" idx="4"/>
            <a:endCxn id="71" idx="0"/>
          </p:cNvCxnSpPr>
          <p:nvPr/>
        </p:nvCxnSpPr>
        <p:spPr>
          <a:xfrm>
            <a:off x="8647965" y="4470888"/>
            <a:ext cx="0" cy="487608"/>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69" idx="0"/>
            <a:endCxn id="60" idx="5"/>
          </p:cNvCxnSpPr>
          <p:nvPr/>
        </p:nvCxnSpPr>
        <p:spPr>
          <a:xfrm flipH="1" flipV="1">
            <a:off x="7775330" y="3283928"/>
            <a:ext cx="872635" cy="69166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60" idx="4"/>
          </p:cNvCxnSpPr>
          <p:nvPr/>
        </p:nvCxnSpPr>
        <p:spPr>
          <a:xfrm>
            <a:off x="7600215" y="3356463"/>
            <a:ext cx="0" cy="61912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71" idx="4"/>
            <a:endCxn id="72" idx="0"/>
          </p:cNvCxnSpPr>
          <p:nvPr/>
        </p:nvCxnSpPr>
        <p:spPr>
          <a:xfrm>
            <a:off x="8647965" y="5453796"/>
            <a:ext cx="0" cy="588718"/>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67" idx="4"/>
            <a:endCxn id="68" idx="4"/>
          </p:cNvCxnSpPr>
          <p:nvPr/>
        </p:nvCxnSpPr>
        <p:spPr>
          <a:xfrm flipV="1">
            <a:off x="6581040" y="4470888"/>
            <a:ext cx="0" cy="119062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68" idx="0"/>
            <a:endCxn id="60" idx="3"/>
          </p:cNvCxnSpPr>
          <p:nvPr/>
        </p:nvCxnSpPr>
        <p:spPr>
          <a:xfrm flipV="1">
            <a:off x="6581040" y="3283928"/>
            <a:ext cx="844060" cy="69166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6333390" y="5166213"/>
            <a:ext cx="495300" cy="4953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8" name="Oval 67"/>
          <p:cNvSpPr/>
          <p:nvPr/>
        </p:nvSpPr>
        <p:spPr>
          <a:xfrm>
            <a:off x="6333390" y="3975588"/>
            <a:ext cx="495300" cy="4953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69" name="Oval 68"/>
          <p:cNvSpPr/>
          <p:nvPr/>
        </p:nvSpPr>
        <p:spPr>
          <a:xfrm>
            <a:off x="8400315" y="3975588"/>
            <a:ext cx="495300" cy="4953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0" name="Oval 69"/>
          <p:cNvSpPr/>
          <p:nvPr/>
        </p:nvSpPr>
        <p:spPr>
          <a:xfrm>
            <a:off x="7352565" y="3975588"/>
            <a:ext cx="495300" cy="4953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71" name="Oval 70"/>
          <p:cNvSpPr/>
          <p:nvPr/>
        </p:nvSpPr>
        <p:spPr>
          <a:xfrm>
            <a:off x="8400315" y="4958496"/>
            <a:ext cx="495300" cy="4953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2" name="Oval 71"/>
          <p:cNvSpPr/>
          <p:nvPr/>
        </p:nvSpPr>
        <p:spPr>
          <a:xfrm>
            <a:off x="8400315" y="6042514"/>
            <a:ext cx="495300" cy="4953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92" name="Striped Right Arrow 91"/>
          <p:cNvSpPr/>
          <p:nvPr/>
        </p:nvSpPr>
        <p:spPr>
          <a:xfrm>
            <a:off x="4991100" y="4376737"/>
            <a:ext cx="1167910" cy="99536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122FADA-B1DD-7E46-84B6-68B4100260DB}"/>
              </a:ext>
            </a:extLst>
          </p:cNvPr>
          <p:cNvSpPr/>
          <p:nvPr/>
        </p:nvSpPr>
        <p:spPr>
          <a:xfrm>
            <a:off x="4868860" y="0"/>
            <a:ext cx="5958009" cy="307777"/>
          </a:xfrm>
          <a:prstGeom prst="rect">
            <a:avLst/>
          </a:prstGeom>
        </p:spPr>
        <p:txBody>
          <a:bodyPr wrap="square">
            <a:spAutoFit/>
          </a:bodyPr>
          <a:lstStyle/>
          <a:p>
            <a:r>
              <a:rPr lang="en-US" sz="1400" b="0" dirty="0">
                <a:solidFill>
                  <a:schemeClr val="bg1">
                    <a:lumMod val="65000"/>
                  </a:schemeClr>
                </a:solidFill>
                <a:latin typeface="Calibri" panose="020F0502020204030204" pitchFamily="34" charset="0"/>
                <a:cs typeface="Calibri" panose="020F0502020204030204" pitchFamily="34" charset="0"/>
              </a:rPr>
              <a:t>Lecture Slides: D. </a:t>
            </a:r>
            <a:r>
              <a:rPr lang="en-US" sz="1400" b="0" dirty="0" err="1">
                <a:solidFill>
                  <a:schemeClr val="bg1">
                    <a:lumMod val="65000"/>
                  </a:schemeClr>
                </a:solidFill>
                <a:latin typeface="Calibri" panose="020F0502020204030204" pitchFamily="34" charset="0"/>
                <a:cs typeface="Calibri" panose="020F0502020204030204" pitchFamily="34" charset="0"/>
              </a:rPr>
              <a:t>Choffnes</a:t>
            </a:r>
            <a:r>
              <a:rPr lang="en-US" sz="1400" b="0" dirty="0">
                <a:solidFill>
                  <a:schemeClr val="bg1">
                    <a:lumMod val="65000"/>
                  </a:schemeClr>
                </a:solidFill>
                <a:latin typeface="Calibri" panose="020F0502020204030204" pitchFamily="34" charset="0"/>
                <a:cs typeface="Calibri" panose="020F0502020204030204" pitchFamily="34" charset="0"/>
              </a:rPr>
              <a:t>,  Northeastern University</a:t>
            </a:r>
          </a:p>
        </p:txBody>
      </p:sp>
    </p:spTree>
    <p:extLst>
      <p:ext uri="{BB962C8B-B14F-4D97-AF65-F5344CB8AC3E}">
        <p14:creationId xmlns:p14="http://schemas.microsoft.com/office/powerpoint/2010/main" val="263952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arn(outHorizontal)">
                                      <p:cBhvr>
                                        <p:cTn id="7" dur="500"/>
                                        <p:tgtEl>
                                          <p:spTgt spid="3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barn(inVertical)">
                                      <p:cBhvr>
                                        <p:cTn id="11" dur="500"/>
                                        <p:tgtEl>
                                          <p:spTgt spid="53"/>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barn(inVertical)">
                                      <p:cBhvr>
                                        <p:cTn id="14" dur="500"/>
                                        <p:tgtEl>
                                          <p:spTgt spid="54"/>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barn(outVertical)">
                                      <p:cBhvr>
                                        <p:cTn id="19" dur="500"/>
                                        <p:tgtEl>
                                          <p:spTgt spid="39"/>
                                        </p:tgtEl>
                                      </p:cBhvr>
                                    </p:animEffect>
                                  </p:childTnLst>
                                </p:cTn>
                              </p:par>
                            </p:childTnLst>
                          </p:cTn>
                        </p:par>
                        <p:par>
                          <p:cTn id="20" fill="hold">
                            <p:stCondLst>
                              <p:cond delay="500"/>
                            </p:stCondLst>
                            <p:childTnLst>
                              <p:par>
                                <p:cTn id="21" presetID="16" presetClass="entr" presetSubtype="21" fill="hold" grpId="0"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barn(inVertical)">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42" fill="hold"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barn(outHorizontal)">
                                      <p:cBhvr>
                                        <p:cTn id="28" dur="500"/>
                                        <p:tgtEl>
                                          <p:spTgt spid="35"/>
                                        </p:tgtEl>
                                      </p:cBhvr>
                                    </p:animEffect>
                                  </p:childTnLst>
                                </p:cTn>
                              </p:par>
                              <p:par>
                                <p:cTn id="29" presetID="16" presetClass="entr" presetSubtype="42"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barn(outHorizontal)">
                                      <p:cBhvr>
                                        <p:cTn id="31" dur="500"/>
                                        <p:tgtEl>
                                          <p:spTgt spid="36"/>
                                        </p:tgtEl>
                                      </p:cBhvr>
                                    </p:animEffect>
                                  </p:childTnLst>
                                </p:cTn>
                              </p:par>
                            </p:childTnLst>
                          </p:cTn>
                        </p:par>
                        <p:par>
                          <p:cTn id="32" fill="hold">
                            <p:stCondLst>
                              <p:cond delay="500"/>
                            </p:stCondLst>
                            <p:childTnLst>
                              <p:par>
                                <p:cTn id="33" presetID="16" presetClass="entr" presetSubtype="21" fill="hold" grpId="0" nodeType="after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barn(inVertical)">
                                      <p:cBhvr>
                                        <p:cTn id="35" dur="500"/>
                                        <p:tgtEl>
                                          <p:spTgt spid="55"/>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barn(inVertical)">
                                      <p:cBhvr>
                                        <p:cTn id="38" dur="500"/>
                                        <p:tgtEl>
                                          <p:spTgt spid="57"/>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37"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barn(outVertical)">
                                      <p:cBhvr>
                                        <p:cTn id="43" dur="500"/>
                                        <p:tgtEl>
                                          <p:spTgt spid="34"/>
                                        </p:tgtEl>
                                      </p:cBhvr>
                                    </p:animEffect>
                                  </p:childTnLst>
                                </p:cTn>
                              </p:par>
                            </p:childTnLst>
                          </p:cTn>
                        </p:par>
                        <p:par>
                          <p:cTn id="44" fill="hold">
                            <p:stCondLst>
                              <p:cond delay="500"/>
                            </p:stCondLst>
                            <p:childTnLst>
                              <p:par>
                                <p:cTn id="45" presetID="16" presetClass="entr" presetSubtype="21" fill="hold" grpId="0" nodeType="after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barn(inVertical)">
                                      <p:cBhvr>
                                        <p:cTn id="47" dur="500"/>
                                        <p:tgtEl>
                                          <p:spTgt spid="58"/>
                                        </p:tgtEl>
                                      </p:cBhvr>
                                    </p:animEffect>
                                  </p:childTnLst>
                                </p:cTn>
                              </p:par>
                            </p:childTnLst>
                          </p:cTn>
                        </p:par>
                        <p:par>
                          <p:cTn id="48" fill="hold">
                            <p:stCondLst>
                              <p:cond delay="1000"/>
                            </p:stCondLst>
                            <p:childTnLst>
                              <p:par>
                                <p:cTn id="49" presetID="16" presetClass="entr" presetSubtype="42" fill="hold" nodeType="after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barn(outHorizontal)">
                                      <p:cBhvr>
                                        <p:cTn id="51" dur="500"/>
                                        <p:tgtEl>
                                          <p:spTgt spid="37"/>
                                        </p:tgtEl>
                                      </p:cBhvr>
                                    </p:animEffect>
                                  </p:childTnLst>
                                </p:cTn>
                              </p:par>
                            </p:childTnLst>
                          </p:cTn>
                        </p:par>
                        <p:par>
                          <p:cTn id="52" fill="hold">
                            <p:stCondLst>
                              <p:cond delay="1500"/>
                            </p:stCondLst>
                            <p:childTnLst>
                              <p:par>
                                <p:cTn id="53" presetID="16" presetClass="entr" presetSubtype="21" fill="hold" grpId="0" nodeType="after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barn(inVertical)">
                                      <p:cBhvr>
                                        <p:cTn id="55" dur="500"/>
                                        <p:tgtEl>
                                          <p:spTgt spid="59"/>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4">
                                            <p:txEl>
                                              <p:pRg st="3" end="3"/>
                                            </p:txEl>
                                          </p:spTgt>
                                        </p:tgtEl>
                                        <p:attrNameLst>
                                          <p:attrName>style.visibility</p:attrName>
                                        </p:attrNameLst>
                                      </p:cBhvr>
                                      <p:to>
                                        <p:strVal val="visible"/>
                                      </p:to>
                                    </p:set>
                                    <p:animEffect transition="in" filter="fade">
                                      <p:cBhvr>
                                        <p:cTn id="60" dur="500"/>
                                        <p:tgtEl>
                                          <p:spTgt spid="4">
                                            <p:txEl>
                                              <p:pRg st="3" end="3"/>
                                            </p:txEl>
                                          </p:spTgt>
                                        </p:tgtEl>
                                      </p:cBhvr>
                                    </p:animEffect>
                                    <p:anim calcmode="lin" valueType="num">
                                      <p:cBhvr>
                                        <p:cTn id="6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62" dur="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92"/>
                                        </p:tgtEl>
                                        <p:attrNameLst>
                                          <p:attrName>style.visibility</p:attrName>
                                        </p:attrNameLst>
                                      </p:cBhvr>
                                      <p:to>
                                        <p:strVal val="visible"/>
                                      </p:to>
                                    </p:set>
                                    <p:animEffect transition="in" filter="wipe(left)">
                                      <p:cBhvr>
                                        <p:cTn id="67" dur="500"/>
                                        <p:tgtEl>
                                          <p:spTgt spid="92"/>
                                        </p:tgtEl>
                                      </p:cBhvr>
                                    </p:animEffect>
                                  </p:childTnLst>
                                </p:cTn>
                              </p:par>
                            </p:childTnLst>
                          </p:cTn>
                        </p:par>
                        <p:par>
                          <p:cTn id="68" fill="hold">
                            <p:stCondLst>
                              <p:cond delay="500"/>
                            </p:stCondLst>
                            <p:childTnLst>
                              <p:par>
                                <p:cTn id="69" presetID="42" presetClass="entr" presetSubtype="0" fill="hold" grpId="0" nodeType="after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fade">
                                      <p:cBhvr>
                                        <p:cTn id="71" dur="500"/>
                                        <p:tgtEl>
                                          <p:spTgt spid="60"/>
                                        </p:tgtEl>
                                      </p:cBhvr>
                                    </p:animEffect>
                                    <p:anim calcmode="lin" valueType="num">
                                      <p:cBhvr>
                                        <p:cTn id="72" dur="500" fill="hold"/>
                                        <p:tgtEl>
                                          <p:spTgt spid="60"/>
                                        </p:tgtEl>
                                        <p:attrNameLst>
                                          <p:attrName>ppt_x</p:attrName>
                                        </p:attrNameLst>
                                      </p:cBhvr>
                                      <p:tavLst>
                                        <p:tav tm="0">
                                          <p:val>
                                            <p:strVal val="#ppt_x"/>
                                          </p:val>
                                        </p:tav>
                                        <p:tav tm="100000">
                                          <p:val>
                                            <p:strVal val="#ppt_x"/>
                                          </p:val>
                                        </p:tav>
                                      </p:tavLst>
                                    </p:anim>
                                    <p:anim calcmode="lin" valueType="num">
                                      <p:cBhvr>
                                        <p:cTn id="73" dur="500" fill="hold"/>
                                        <p:tgtEl>
                                          <p:spTgt spid="60"/>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61"/>
                                        </p:tgtEl>
                                        <p:attrNameLst>
                                          <p:attrName>style.visibility</p:attrName>
                                        </p:attrNameLst>
                                      </p:cBhvr>
                                      <p:to>
                                        <p:strVal val="visible"/>
                                      </p:to>
                                    </p:set>
                                    <p:animEffect transition="in" filter="fade">
                                      <p:cBhvr>
                                        <p:cTn id="76" dur="500"/>
                                        <p:tgtEl>
                                          <p:spTgt spid="61"/>
                                        </p:tgtEl>
                                      </p:cBhvr>
                                    </p:animEffect>
                                    <p:anim calcmode="lin" valueType="num">
                                      <p:cBhvr>
                                        <p:cTn id="77" dur="500" fill="hold"/>
                                        <p:tgtEl>
                                          <p:spTgt spid="61"/>
                                        </p:tgtEl>
                                        <p:attrNameLst>
                                          <p:attrName>ppt_x</p:attrName>
                                        </p:attrNameLst>
                                      </p:cBhvr>
                                      <p:tavLst>
                                        <p:tav tm="0">
                                          <p:val>
                                            <p:strVal val="#ppt_x"/>
                                          </p:val>
                                        </p:tav>
                                        <p:tav tm="100000">
                                          <p:val>
                                            <p:strVal val="#ppt_x"/>
                                          </p:val>
                                        </p:tav>
                                      </p:tavLst>
                                    </p:anim>
                                    <p:anim calcmode="lin" valueType="num">
                                      <p:cBhvr>
                                        <p:cTn id="78" dur="500" fill="hold"/>
                                        <p:tgtEl>
                                          <p:spTgt spid="61"/>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62"/>
                                        </p:tgtEl>
                                        <p:attrNameLst>
                                          <p:attrName>style.visibility</p:attrName>
                                        </p:attrNameLst>
                                      </p:cBhvr>
                                      <p:to>
                                        <p:strVal val="visible"/>
                                      </p:to>
                                    </p:set>
                                    <p:animEffect transition="in" filter="fade">
                                      <p:cBhvr>
                                        <p:cTn id="81" dur="500"/>
                                        <p:tgtEl>
                                          <p:spTgt spid="62"/>
                                        </p:tgtEl>
                                      </p:cBhvr>
                                    </p:animEffect>
                                    <p:anim calcmode="lin" valueType="num">
                                      <p:cBhvr>
                                        <p:cTn id="82" dur="500" fill="hold"/>
                                        <p:tgtEl>
                                          <p:spTgt spid="62"/>
                                        </p:tgtEl>
                                        <p:attrNameLst>
                                          <p:attrName>ppt_x</p:attrName>
                                        </p:attrNameLst>
                                      </p:cBhvr>
                                      <p:tavLst>
                                        <p:tav tm="0">
                                          <p:val>
                                            <p:strVal val="#ppt_x"/>
                                          </p:val>
                                        </p:tav>
                                        <p:tav tm="100000">
                                          <p:val>
                                            <p:strVal val="#ppt_x"/>
                                          </p:val>
                                        </p:tav>
                                      </p:tavLst>
                                    </p:anim>
                                    <p:anim calcmode="lin" valueType="num">
                                      <p:cBhvr>
                                        <p:cTn id="83" dur="500" fill="hold"/>
                                        <p:tgtEl>
                                          <p:spTgt spid="62"/>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63"/>
                                        </p:tgtEl>
                                        <p:attrNameLst>
                                          <p:attrName>style.visibility</p:attrName>
                                        </p:attrNameLst>
                                      </p:cBhvr>
                                      <p:to>
                                        <p:strVal val="visible"/>
                                      </p:to>
                                    </p:set>
                                    <p:animEffect transition="in" filter="fade">
                                      <p:cBhvr>
                                        <p:cTn id="86" dur="500"/>
                                        <p:tgtEl>
                                          <p:spTgt spid="63"/>
                                        </p:tgtEl>
                                      </p:cBhvr>
                                    </p:animEffect>
                                    <p:anim calcmode="lin" valueType="num">
                                      <p:cBhvr>
                                        <p:cTn id="87" dur="500" fill="hold"/>
                                        <p:tgtEl>
                                          <p:spTgt spid="63"/>
                                        </p:tgtEl>
                                        <p:attrNameLst>
                                          <p:attrName>ppt_x</p:attrName>
                                        </p:attrNameLst>
                                      </p:cBhvr>
                                      <p:tavLst>
                                        <p:tav tm="0">
                                          <p:val>
                                            <p:strVal val="#ppt_x"/>
                                          </p:val>
                                        </p:tav>
                                        <p:tav tm="100000">
                                          <p:val>
                                            <p:strVal val="#ppt_x"/>
                                          </p:val>
                                        </p:tav>
                                      </p:tavLst>
                                    </p:anim>
                                    <p:anim calcmode="lin" valueType="num">
                                      <p:cBhvr>
                                        <p:cTn id="88" dur="500" fill="hold"/>
                                        <p:tgtEl>
                                          <p:spTgt spid="63"/>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0"/>
                                  </p:stCondLst>
                                  <p:childTnLst>
                                    <p:set>
                                      <p:cBhvr>
                                        <p:cTn id="90" dur="1" fill="hold">
                                          <p:stCondLst>
                                            <p:cond delay="0"/>
                                          </p:stCondLst>
                                        </p:cTn>
                                        <p:tgtEl>
                                          <p:spTgt spid="64"/>
                                        </p:tgtEl>
                                        <p:attrNameLst>
                                          <p:attrName>style.visibility</p:attrName>
                                        </p:attrNameLst>
                                      </p:cBhvr>
                                      <p:to>
                                        <p:strVal val="visible"/>
                                      </p:to>
                                    </p:set>
                                    <p:animEffect transition="in" filter="fade">
                                      <p:cBhvr>
                                        <p:cTn id="91" dur="500"/>
                                        <p:tgtEl>
                                          <p:spTgt spid="64"/>
                                        </p:tgtEl>
                                      </p:cBhvr>
                                    </p:animEffect>
                                    <p:anim calcmode="lin" valueType="num">
                                      <p:cBhvr>
                                        <p:cTn id="92" dur="500" fill="hold"/>
                                        <p:tgtEl>
                                          <p:spTgt spid="64"/>
                                        </p:tgtEl>
                                        <p:attrNameLst>
                                          <p:attrName>ppt_x</p:attrName>
                                        </p:attrNameLst>
                                      </p:cBhvr>
                                      <p:tavLst>
                                        <p:tav tm="0">
                                          <p:val>
                                            <p:strVal val="#ppt_x"/>
                                          </p:val>
                                        </p:tav>
                                        <p:tav tm="100000">
                                          <p:val>
                                            <p:strVal val="#ppt_x"/>
                                          </p:val>
                                        </p:tav>
                                      </p:tavLst>
                                    </p:anim>
                                    <p:anim calcmode="lin" valueType="num">
                                      <p:cBhvr>
                                        <p:cTn id="93" dur="500" fill="hold"/>
                                        <p:tgtEl>
                                          <p:spTgt spid="64"/>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65"/>
                                        </p:tgtEl>
                                        <p:attrNameLst>
                                          <p:attrName>style.visibility</p:attrName>
                                        </p:attrNameLst>
                                      </p:cBhvr>
                                      <p:to>
                                        <p:strVal val="visible"/>
                                      </p:to>
                                    </p:set>
                                    <p:animEffect transition="in" filter="fade">
                                      <p:cBhvr>
                                        <p:cTn id="96" dur="500"/>
                                        <p:tgtEl>
                                          <p:spTgt spid="65"/>
                                        </p:tgtEl>
                                      </p:cBhvr>
                                    </p:animEffect>
                                    <p:anim calcmode="lin" valueType="num">
                                      <p:cBhvr>
                                        <p:cTn id="97" dur="500" fill="hold"/>
                                        <p:tgtEl>
                                          <p:spTgt spid="65"/>
                                        </p:tgtEl>
                                        <p:attrNameLst>
                                          <p:attrName>ppt_x</p:attrName>
                                        </p:attrNameLst>
                                      </p:cBhvr>
                                      <p:tavLst>
                                        <p:tav tm="0">
                                          <p:val>
                                            <p:strVal val="#ppt_x"/>
                                          </p:val>
                                        </p:tav>
                                        <p:tav tm="100000">
                                          <p:val>
                                            <p:strVal val="#ppt_x"/>
                                          </p:val>
                                        </p:tav>
                                      </p:tavLst>
                                    </p:anim>
                                    <p:anim calcmode="lin" valueType="num">
                                      <p:cBhvr>
                                        <p:cTn id="98" dur="500" fill="hold"/>
                                        <p:tgtEl>
                                          <p:spTgt spid="65"/>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0"/>
                                  </p:stCondLst>
                                  <p:childTnLst>
                                    <p:set>
                                      <p:cBhvr>
                                        <p:cTn id="100" dur="1" fill="hold">
                                          <p:stCondLst>
                                            <p:cond delay="0"/>
                                          </p:stCondLst>
                                        </p:cTn>
                                        <p:tgtEl>
                                          <p:spTgt spid="66"/>
                                        </p:tgtEl>
                                        <p:attrNameLst>
                                          <p:attrName>style.visibility</p:attrName>
                                        </p:attrNameLst>
                                      </p:cBhvr>
                                      <p:to>
                                        <p:strVal val="visible"/>
                                      </p:to>
                                    </p:set>
                                    <p:animEffect transition="in" filter="fade">
                                      <p:cBhvr>
                                        <p:cTn id="101" dur="500"/>
                                        <p:tgtEl>
                                          <p:spTgt spid="66"/>
                                        </p:tgtEl>
                                      </p:cBhvr>
                                    </p:animEffect>
                                    <p:anim calcmode="lin" valueType="num">
                                      <p:cBhvr>
                                        <p:cTn id="102" dur="500" fill="hold"/>
                                        <p:tgtEl>
                                          <p:spTgt spid="66"/>
                                        </p:tgtEl>
                                        <p:attrNameLst>
                                          <p:attrName>ppt_x</p:attrName>
                                        </p:attrNameLst>
                                      </p:cBhvr>
                                      <p:tavLst>
                                        <p:tav tm="0">
                                          <p:val>
                                            <p:strVal val="#ppt_x"/>
                                          </p:val>
                                        </p:tav>
                                        <p:tav tm="100000">
                                          <p:val>
                                            <p:strVal val="#ppt_x"/>
                                          </p:val>
                                        </p:tav>
                                      </p:tavLst>
                                    </p:anim>
                                    <p:anim calcmode="lin" valueType="num">
                                      <p:cBhvr>
                                        <p:cTn id="103" dur="500" fill="hold"/>
                                        <p:tgtEl>
                                          <p:spTgt spid="66"/>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67"/>
                                        </p:tgtEl>
                                        <p:attrNameLst>
                                          <p:attrName>style.visibility</p:attrName>
                                        </p:attrNameLst>
                                      </p:cBhvr>
                                      <p:to>
                                        <p:strVal val="visible"/>
                                      </p:to>
                                    </p:set>
                                    <p:animEffect transition="in" filter="fade">
                                      <p:cBhvr>
                                        <p:cTn id="106" dur="500"/>
                                        <p:tgtEl>
                                          <p:spTgt spid="67"/>
                                        </p:tgtEl>
                                      </p:cBhvr>
                                    </p:animEffect>
                                    <p:anim calcmode="lin" valueType="num">
                                      <p:cBhvr>
                                        <p:cTn id="107" dur="500" fill="hold"/>
                                        <p:tgtEl>
                                          <p:spTgt spid="67"/>
                                        </p:tgtEl>
                                        <p:attrNameLst>
                                          <p:attrName>ppt_x</p:attrName>
                                        </p:attrNameLst>
                                      </p:cBhvr>
                                      <p:tavLst>
                                        <p:tav tm="0">
                                          <p:val>
                                            <p:strVal val="#ppt_x"/>
                                          </p:val>
                                        </p:tav>
                                        <p:tav tm="100000">
                                          <p:val>
                                            <p:strVal val="#ppt_x"/>
                                          </p:val>
                                        </p:tav>
                                      </p:tavLst>
                                    </p:anim>
                                    <p:anim calcmode="lin" valueType="num">
                                      <p:cBhvr>
                                        <p:cTn id="108" dur="500" fill="hold"/>
                                        <p:tgtEl>
                                          <p:spTgt spid="67"/>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68"/>
                                        </p:tgtEl>
                                        <p:attrNameLst>
                                          <p:attrName>style.visibility</p:attrName>
                                        </p:attrNameLst>
                                      </p:cBhvr>
                                      <p:to>
                                        <p:strVal val="visible"/>
                                      </p:to>
                                    </p:set>
                                    <p:animEffect transition="in" filter="fade">
                                      <p:cBhvr>
                                        <p:cTn id="111" dur="500"/>
                                        <p:tgtEl>
                                          <p:spTgt spid="68"/>
                                        </p:tgtEl>
                                      </p:cBhvr>
                                    </p:animEffect>
                                    <p:anim calcmode="lin" valueType="num">
                                      <p:cBhvr>
                                        <p:cTn id="112" dur="500" fill="hold"/>
                                        <p:tgtEl>
                                          <p:spTgt spid="68"/>
                                        </p:tgtEl>
                                        <p:attrNameLst>
                                          <p:attrName>ppt_x</p:attrName>
                                        </p:attrNameLst>
                                      </p:cBhvr>
                                      <p:tavLst>
                                        <p:tav tm="0">
                                          <p:val>
                                            <p:strVal val="#ppt_x"/>
                                          </p:val>
                                        </p:tav>
                                        <p:tav tm="100000">
                                          <p:val>
                                            <p:strVal val="#ppt_x"/>
                                          </p:val>
                                        </p:tav>
                                      </p:tavLst>
                                    </p:anim>
                                    <p:anim calcmode="lin" valueType="num">
                                      <p:cBhvr>
                                        <p:cTn id="113" dur="500" fill="hold"/>
                                        <p:tgtEl>
                                          <p:spTgt spid="68"/>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69"/>
                                        </p:tgtEl>
                                        <p:attrNameLst>
                                          <p:attrName>style.visibility</p:attrName>
                                        </p:attrNameLst>
                                      </p:cBhvr>
                                      <p:to>
                                        <p:strVal val="visible"/>
                                      </p:to>
                                    </p:set>
                                    <p:animEffect transition="in" filter="fade">
                                      <p:cBhvr>
                                        <p:cTn id="116" dur="500"/>
                                        <p:tgtEl>
                                          <p:spTgt spid="69"/>
                                        </p:tgtEl>
                                      </p:cBhvr>
                                    </p:animEffect>
                                    <p:anim calcmode="lin" valueType="num">
                                      <p:cBhvr>
                                        <p:cTn id="117" dur="500" fill="hold"/>
                                        <p:tgtEl>
                                          <p:spTgt spid="69"/>
                                        </p:tgtEl>
                                        <p:attrNameLst>
                                          <p:attrName>ppt_x</p:attrName>
                                        </p:attrNameLst>
                                      </p:cBhvr>
                                      <p:tavLst>
                                        <p:tav tm="0">
                                          <p:val>
                                            <p:strVal val="#ppt_x"/>
                                          </p:val>
                                        </p:tav>
                                        <p:tav tm="100000">
                                          <p:val>
                                            <p:strVal val="#ppt_x"/>
                                          </p:val>
                                        </p:tav>
                                      </p:tavLst>
                                    </p:anim>
                                    <p:anim calcmode="lin" valueType="num">
                                      <p:cBhvr>
                                        <p:cTn id="118" dur="500" fill="hold"/>
                                        <p:tgtEl>
                                          <p:spTgt spid="69"/>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70"/>
                                        </p:tgtEl>
                                        <p:attrNameLst>
                                          <p:attrName>style.visibility</p:attrName>
                                        </p:attrNameLst>
                                      </p:cBhvr>
                                      <p:to>
                                        <p:strVal val="visible"/>
                                      </p:to>
                                    </p:set>
                                    <p:animEffect transition="in" filter="fade">
                                      <p:cBhvr>
                                        <p:cTn id="121" dur="500"/>
                                        <p:tgtEl>
                                          <p:spTgt spid="70"/>
                                        </p:tgtEl>
                                      </p:cBhvr>
                                    </p:animEffect>
                                    <p:anim calcmode="lin" valueType="num">
                                      <p:cBhvr>
                                        <p:cTn id="122" dur="500" fill="hold"/>
                                        <p:tgtEl>
                                          <p:spTgt spid="70"/>
                                        </p:tgtEl>
                                        <p:attrNameLst>
                                          <p:attrName>ppt_x</p:attrName>
                                        </p:attrNameLst>
                                      </p:cBhvr>
                                      <p:tavLst>
                                        <p:tav tm="0">
                                          <p:val>
                                            <p:strVal val="#ppt_x"/>
                                          </p:val>
                                        </p:tav>
                                        <p:tav tm="100000">
                                          <p:val>
                                            <p:strVal val="#ppt_x"/>
                                          </p:val>
                                        </p:tav>
                                      </p:tavLst>
                                    </p:anim>
                                    <p:anim calcmode="lin" valueType="num">
                                      <p:cBhvr>
                                        <p:cTn id="123" dur="500" fill="hold"/>
                                        <p:tgtEl>
                                          <p:spTgt spid="70"/>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71"/>
                                        </p:tgtEl>
                                        <p:attrNameLst>
                                          <p:attrName>style.visibility</p:attrName>
                                        </p:attrNameLst>
                                      </p:cBhvr>
                                      <p:to>
                                        <p:strVal val="visible"/>
                                      </p:to>
                                    </p:set>
                                    <p:animEffect transition="in" filter="fade">
                                      <p:cBhvr>
                                        <p:cTn id="126" dur="500"/>
                                        <p:tgtEl>
                                          <p:spTgt spid="71"/>
                                        </p:tgtEl>
                                      </p:cBhvr>
                                    </p:animEffect>
                                    <p:anim calcmode="lin" valueType="num">
                                      <p:cBhvr>
                                        <p:cTn id="127" dur="500" fill="hold"/>
                                        <p:tgtEl>
                                          <p:spTgt spid="71"/>
                                        </p:tgtEl>
                                        <p:attrNameLst>
                                          <p:attrName>ppt_x</p:attrName>
                                        </p:attrNameLst>
                                      </p:cBhvr>
                                      <p:tavLst>
                                        <p:tav tm="0">
                                          <p:val>
                                            <p:strVal val="#ppt_x"/>
                                          </p:val>
                                        </p:tav>
                                        <p:tav tm="100000">
                                          <p:val>
                                            <p:strVal val="#ppt_x"/>
                                          </p:val>
                                        </p:tav>
                                      </p:tavLst>
                                    </p:anim>
                                    <p:anim calcmode="lin" valueType="num">
                                      <p:cBhvr>
                                        <p:cTn id="128" dur="500" fill="hold"/>
                                        <p:tgtEl>
                                          <p:spTgt spid="71"/>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72"/>
                                        </p:tgtEl>
                                        <p:attrNameLst>
                                          <p:attrName>style.visibility</p:attrName>
                                        </p:attrNameLst>
                                      </p:cBhvr>
                                      <p:to>
                                        <p:strVal val="visible"/>
                                      </p:to>
                                    </p:set>
                                    <p:animEffect transition="in" filter="fade">
                                      <p:cBhvr>
                                        <p:cTn id="131" dur="500"/>
                                        <p:tgtEl>
                                          <p:spTgt spid="72"/>
                                        </p:tgtEl>
                                      </p:cBhvr>
                                    </p:animEffect>
                                    <p:anim calcmode="lin" valueType="num">
                                      <p:cBhvr>
                                        <p:cTn id="132" dur="500" fill="hold"/>
                                        <p:tgtEl>
                                          <p:spTgt spid="72"/>
                                        </p:tgtEl>
                                        <p:attrNameLst>
                                          <p:attrName>ppt_x</p:attrName>
                                        </p:attrNameLst>
                                      </p:cBhvr>
                                      <p:tavLst>
                                        <p:tav tm="0">
                                          <p:val>
                                            <p:strVal val="#ppt_x"/>
                                          </p:val>
                                        </p:tav>
                                        <p:tav tm="100000">
                                          <p:val>
                                            <p:strVal val="#ppt_x"/>
                                          </p:val>
                                        </p:tav>
                                      </p:tavLst>
                                    </p:anim>
                                    <p:anim calcmode="lin" valueType="num">
                                      <p:cBhvr>
                                        <p:cTn id="133" dur="5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animBg="1"/>
      <p:bldP spid="57" grpId="0" animBg="1"/>
      <p:bldP spid="58" grpId="0" animBg="1"/>
      <p:bldP spid="59" grpId="0" animBg="1"/>
      <p:bldP spid="60" grpId="0" animBg="1"/>
      <p:bldP spid="67" grpId="0" animBg="1"/>
      <p:bldP spid="68" grpId="0" animBg="1"/>
      <p:bldP spid="69" grpId="0" animBg="1"/>
      <p:bldP spid="70" grpId="0" animBg="1"/>
      <p:bldP spid="71" grpId="0" animBg="1"/>
      <p:bldP spid="72" grpId="0" animBg="1"/>
      <p:bldP spid="9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Spanning Tree Poem</a:t>
            </a:r>
          </a:p>
        </p:txBody>
      </p:sp>
      <p:sp>
        <p:nvSpPr>
          <p:cNvPr id="3" name="Slide Number Placeholder 2"/>
          <p:cNvSpPr>
            <a:spLocks noGrp="1"/>
          </p:cNvSpPr>
          <p:nvPr>
            <p:ph type="sldNum" sz="quarter" idx="12"/>
          </p:nvPr>
        </p:nvSpPr>
        <p:spPr/>
        <p:txBody>
          <a:bodyPr>
            <a:normAutofit fontScale="25000" lnSpcReduction="20000"/>
          </a:bodyPr>
          <a:lstStyle/>
          <a:p>
            <a:fld id="{283B9EA5-CE9A-4950-A80C-5ADF06B45BB8}" type="slidenum">
              <a:rPr lang="en-US" smtClean="0"/>
              <a:pPr/>
              <a:t>36</a:t>
            </a:fld>
            <a:endParaRPr lang="en-US" dirty="0"/>
          </a:p>
        </p:txBody>
      </p:sp>
      <p:sp>
        <p:nvSpPr>
          <p:cNvPr id="4" name="Content Placeholder 3"/>
          <p:cNvSpPr>
            <a:spLocks noGrp="1"/>
          </p:cNvSpPr>
          <p:nvPr>
            <p:ph sz="quarter" idx="1"/>
          </p:nvPr>
        </p:nvSpPr>
        <p:spPr/>
        <p:txBody>
          <a:bodyPr>
            <a:normAutofit fontScale="92500" lnSpcReduction="20000"/>
          </a:bodyPr>
          <a:lstStyle/>
          <a:p>
            <a:pPr marL="1783080" lvl="5" indent="0">
              <a:lnSpc>
                <a:spcPct val="110000"/>
              </a:lnSpc>
              <a:buClr>
                <a:schemeClr val="accent1"/>
              </a:buClr>
              <a:buNone/>
            </a:pPr>
            <a:r>
              <a:rPr lang="en-US" sz="2200" kern="1200" dirty="0">
                <a:solidFill>
                  <a:srgbClr val="0070C0"/>
                </a:solidFill>
                <a:latin typeface="+mn-lt"/>
                <a:ea typeface="+mn-ea"/>
                <a:cs typeface="+mn-cs"/>
              </a:rPr>
              <a:t>	</a:t>
            </a:r>
            <a:r>
              <a:rPr lang="en-US" sz="2200" kern="1200" dirty="0" err="1">
                <a:solidFill>
                  <a:srgbClr val="0070C0"/>
                </a:solidFill>
                <a:latin typeface="+mn-lt"/>
                <a:ea typeface="+mn-ea"/>
                <a:cs typeface="+mn-cs"/>
              </a:rPr>
              <a:t>Algorhyme</a:t>
            </a:r>
            <a:endParaRPr lang="en-US" sz="2200" kern="1200" dirty="0">
              <a:solidFill>
                <a:srgbClr val="0070C0"/>
              </a:solidFill>
              <a:latin typeface="+mn-lt"/>
              <a:ea typeface="+mn-ea"/>
              <a:cs typeface="+mn-cs"/>
            </a:endParaRPr>
          </a:p>
          <a:p>
            <a:pPr marL="1783080" lvl="5" indent="0">
              <a:buNone/>
            </a:pPr>
            <a:endParaRPr lang="en-US" dirty="0"/>
          </a:p>
          <a:p>
            <a:pPr marL="1783080" lvl="5" indent="0">
              <a:lnSpc>
                <a:spcPct val="110000"/>
              </a:lnSpc>
              <a:buClr>
                <a:schemeClr val="accent1"/>
              </a:buClr>
              <a:buNone/>
            </a:pPr>
            <a:r>
              <a:rPr lang="en-US" sz="1800" kern="1200" dirty="0">
                <a:latin typeface="+mn-lt"/>
                <a:ea typeface="+mn-ea"/>
                <a:cs typeface="+mn-cs"/>
              </a:rPr>
              <a:t>        I think that I shall never see</a:t>
            </a:r>
          </a:p>
          <a:p>
            <a:pPr marL="1783080" lvl="5" indent="0">
              <a:lnSpc>
                <a:spcPct val="110000"/>
              </a:lnSpc>
              <a:buClr>
                <a:schemeClr val="accent1"/>
              </a:buClr>
              <a:buNone/>
            </a:pPr>
            <a:r>
              <a:rPr lang="en-US" sz="1800" kern="1200" dirty="0">
                <a:latin typeface="+mn-lt"/>
                <a:ea typeface="+mn-ea"/>
                <a:cs typeface="+mn-cs"/>
              </a:rPr>
              <a:t>        a graph more lovely than a tree.</a:t>
            </a:r>
          </a:p>
          <a:p>
            <a:pPr marL="1783080" lvl="5" indent="0">
              <a:lnSpc>
                <a:spcPct val="110000"/>
              </a:lnSpc>
              <a:buClr>
                <a:schemeClr val="accent1"/>
              </a:buClr>
              <a:buNone/>
            </a:pPr>
            <a:r>
              <a:rPr lang="en-US" sz="1800" kern="1200" dirty="0">
                <a:latin typeface="+mn-lt"/>
                <a:ea typeface="+mn-ea"/>
                <a:cs typeface="+mn-cs"/>
              </a:rPr>
              <a:t>        A tree whose crucial property</a:t>
            </a:r>
          </a:p>
          <a:p>
            <a:pPr marL="1783080" lvl="5" indent="0">
              <a:lnSpc>
                <a:spcPct val="110000"/>
              </a:lnSpc>
              <a:buClr>
                <a:schemeClr val="accent1"/>
              </a:buClr>
              <a:buNone/>
            </a:pPr>
            <a:r>
              <a:rPr lang="en-US" sz="1800" kern="1200" dirty="0">
                <a:latin typeface="+mn-lt"/>
                <a:ea typeface="+mn-ea"/>
                <a:cs typeface="+mn-cs"/>
              </a:rPr>
              <a:t>        is loop-free connectivity.</a:t>
            </a:r>
          </a:p>
          <a:p>
            <a:pPr marL="1783080" lvl="5" indent="0">
              <a:lnSpc>
                <a:spcPct val="110000"/>
              </a:lnSpc>
              <a:buClr>
                <a:schemeClr val="accent1"/>
              </a:buClr>
              <a:buNone/>
            </a:pPr>
            <a:r>
              <a:rPr lang="en-US" sz="1800" kern="1200" dirty="0">
                <a:latin typeface="+mn-lt"/>
                <a:ea typeface="+mn-ea"/>
                <a:cs typeface="+mn-cs"/>
              </a:rPr>
              <a:t>        A tree that must be sure to span</a:t>
            </a:r>
          </a:p>
          <a:p>
            <a:pPr marL="1783080" lvl="5" indent="0">
              <a:lnSpc>
                <a:spcPct val="110000"/>
              </a:lnSpc>
              <a:buClr>
                <a:schemeClr val="accent1"/>
              </a:buClr>
              <a:buNone/>
            </a:pPr>
            <a:r>
              <a:rPr lang="en-US" sz="1800" kern="1200" dirty="0">
                <a:latin typeface="+mn-lt"/>
                <a:ea typeface="+mn-ea"/>
                <a:cs typeface="+mn-cs"/>
              </a:rPr>
              <a:t>        so packet can reach every LAN.</a:t>
            </a:r>
          </a:p>
          <a:p>
            <a:pPr marL="1783080" lvl="5" indent="0">
              <a:lnSpc>
                <a:spcPct val="110000"/>
              </a:lnSpc>
              <a:buClr>
                <a:schemeClr val="accent1"/>
              </a:buClr>
              <a:buNone/>
            </a:pPr>
            <a:r>
              <a:rPr lang="en-US" sz="1800" kern="1200" dirty="0">
                <a:latin typeface="+mn-lt"/>
                <a:ea typeface="+mn-ea"/>
                <a:cs typeface="+mn-cs"/>
              </a:rPr>
              <a:t>        First, the root must be selected.</a:t>
            </a:r>
          </a:p>
          <a:p>
            <a:pPr marL="1783080" lvl="5" indent="0">
              <a:lnSpc>
                <a:spcPct val="110000"/>
              </a:lnSpc>
              <a:buClr>
                <a:schemeClr val="accent1"/>
              </a:buClr>
              <a:buNone/>
            </a:pPr>
            <a:r>
              <a:rPr lang="en-US" sz="1800" kern="1200" dirty="0">
                <a:latin typeface="+mn-lt"/>
                <a:ea typeface="+mn-ea"/>
                <a:cs typeface="+mn-cs"/>
              </a:rPr>
              <a:t>        By ID, it is elected.</a:t>
            </a:r>
          </a:p>
          <a:p>
            <a:pPr marL="1783080" lvl="5" indent="0">
              <a:lnSpc>
                <a:spcPct val="110000"/>
              </a:lnSpc>
              <a:buClr>
                <a:schemeClr val="accent1"/>
              </a:buClr>
              <a:buNone/>
            </a:pPr>
            <a:r>
              <a:rPr lang="en-US" sz="1800" kern="1200" dirty="0">
                <a:latin typeface="+mn-lt"/>
                <a:ea typeface="+mn-ea"/>
                <a:cs typeface="+mn-cs"/>
              </a:rPr>
              <a:t>        Least-cost paths from root are traced.</a:t>
            </a:r>
          </a:p>
          <a:p>
            <a:pPr marL="1783080" lvl="5" indent="0">
              <a:lnSpc>
                <a:spcPct val="110000"/>
              </a:lnSpc>
              <a:buClr>
                <a:schemeClr val="accent1"/>
              </a:buClr>
              <a:buNone/>
            </a:pPr>
            <a:r>
              <a:rPr lang="en-US" sz="1800" kern="1200" dirty="0">
                <a:latin typeface="+mn-lt"/>
                <a:ea typeface="+mn-ea"/>
                <a:cs typeface="+mn-cs"/>
              </a:rPr>
              <a:t>        In the tree, these paths are placed.</a:t>
            </a:r>
          </a:p>
          <a:p>
            <a:pPr marL="1783080" lvl="5" indent="0">
              <a:lnSpc>
                <a:spcPct val="110000"/>
              </a:lnSpc>
              <a:buClr>
                <a:schemeClr val="accent1"/>
              </a:buClr>
              <a:buNone/>
            </a:pPr>
            <a:r>
              <a:rPr lang="en-US" sz="1800" kern="1200" dirty="0">
                <a:latin typeface="+mn-lt"/>
                <a:ea typeface="+mn-ea"/>
                <a:cs typeface="+mn-cs"/>
              </a:rPr>
              <a:t>        A mesh is made by folks like me,</a:t>
            </a:r>
          </a:p>
          <a:p>
            <a:pPr marL="1783080" lvl="5" indent="0">
              <a:lnSpc>
                <a:spcPct val="110000"/>
              </a:lnSpc>
              <a:buClr>
                <a:schemeClr val="accent1"/>
              </a:buClr>
              <a:buNone/>
            </a:pPr>
            <a:r>
              <a:rPr lang="en-US" sz="1800" kern="1200" dirty="0">
                <a:latin typeface="+mn-lt"/>
                <a:ea typeface="+mn-ea"/>
                <a:cs typeface="+mn-cs"/>
              </a:rPr>
              <a:t>        then bridges find a spanning tree.</a:t>
            </a:r>
          </a:p>
          <a:p>
            <a:pPr marL="1783080" lvl="5" indent="0">
              <a:buNone/>
            </a:pPr>
            <a:endParaRPr lang="en-US" dirty="0"/>
          </a:p>
          <a:p>
            <a:pPr marL="1783080" lvl="5" indent="0">
              <a:buNone/>
            </a:pPr>
            <a:r>
              <a:rPr lang="en-US" dirty="0"/>
              <a:t>                         </a:t>
            </a:r>
            <a:r>
              <a:rPr lang="en-US" sz="1800" kern="1200" dirty="0" err="1">
                <a:latin typeface="+mn-lt"/>
                <a:ea typeface="+mn-ea"/>
                <a:cs typeface="+mn-cs"/>
              </a:rPr>
              <a:t>Radia</a:t>
            </a:r>
            <a:r>
              <a:rPr lang="en-US" sz="1800" kern="1200" dirty="0">
                <a:latin typeface="+mn-lt"/>
                <a:ea typeface="+mn-ea"/>
                <a:cs typeface="+mn-cs"/>
              </a:rPr>
              <a:t> Perlman </a:t>
            </a:r>
          </a:p>
          <a:p>
            <a:pPr marL="1783080" lvl="5" indent="0">
              <a:buNone/>
            </a:pPr>
            <a:r>
              <a:rPr lang="en-US" sz="1800" kern="1200" dirty="0">
                <a:latin typeface="+mn-lt"/>
                <a:ea typeface="+mn-ea"/>
                <a:cs typeface="+mn-cs"/>
                <a:hlinkClick r:id="rId2">
                  <a:extLst>
                    <a:ext uri="{A12FA001-AC4F-418D-AE19-62706E023703}">
                      <ahyp:hlinkClr xmlns:ahyp="http://schemas.microsoft.com/office/drawing/2018/hyperlinkcolor" val="tx"/>
                    </a:ext>
                  </a:extLst>
                </a:hlinkClick>
              </a:rPr>
              <a:t>https:// .youtube.com/watch?v=iE_</a:t>
            </a:r>
            <a:r>
              <a:rPr lang="en-US" sz="1800" kern="1200" dirty="0">
                <a:solidFill>
                  <a:srgbClr val="0070C0"/>
                </a:solidFill>
                <a:latin typeface="+mn-lt"/>
                <a:ea typeface="+mn-ea"/>
                <a:cs typeface="+mn-cs"/>
                <a:hlinkClick r:id="rId2">
                  <a:extLst>
                    <a:ext uri="{A12FA001-AC4F-418D-AE19-62706E023703}">
                      <ahyp:hlinkClr xmlns:ahyp="http://schemas.microsoft.com/office/drawing/2018/hyperlinkcolor" val="tx"/>
                    </a:ext>
                  </a:extLst>
                </a:hlinkClick>
              </a:rPr>
              <a:t>AbM8ZykI</a:t>
            </a:r>
            <a:r>
              <a:rPr lang="en-US" sz="1800" kern="1200" dirty="0">
                <a:solidFill>
                  <a:srgbClr val="0070C0"/>
                </a:solidFill>
                <a:latin typeface="+mn-lt"/>
                <a:ea typeface="+mn-ea"/>
                <a:cs typeface="+mn-cs"/>
              </a:rPr>
              <a:t> </a:t>
            </a:r>
            <a:r>
              <a:rPr lang="en-US" sz="1800" kern="1200" dirty="0">
                <a:solidFill>
                  <a:srgbClr val="0070C0"/>
                </a:solidFill>
                <a:latin typeface="+mn-lt"/>
                <a:ea typeface="+mn-ea"/>
                <a:cs typeface="+mn-cs"/>
                <a:sym typeface="Wingdings"/>
              </a:rPr>
              <a:t> for the musically inclined …</a:t>
            </a:r>
            <a:endParaRPr lang="en-US" sz="1800" kern="1200" dirty="0">
              <a:solidFill>
                <a:srgbClr val="0070C0"/>
              </a:solidFill>
              <a:latin typeface="+mn-lt"/>
              <a:ea typeface="+mn-ea"/>
              <a:cs typeface="+mn-cs"/>
            </a:endParaRPr>
          </a:p>
        </p:txBody>
      </p:sp>
    </p:spTree>
    <p:extLst>
      <p:ext uri="{BB962C8B-B14F-4D97-AF65-F5344CB8AC3E}">
        <p14:creationId xmlns:p14="http://schemas.microsoft.com/office/powerpoint/2010/main" val="12461369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514350" indent="-514350">
              <a:buSzPct val="80000"/>
              <a:buFont typeface="+mj-lt"/>
              <a:buAutoNum type="arabicPeriod"/>
            </a:pPr>
            <a:r>
              <a:rPr lang="en-US" dirty="0"/>
              <a:t>Elect a bridge to be the root of the tree</a:t>
            </a:r>
          </a:p>
          <a:p>
            <a:pPr marL="514350" indent="-514350">
              <a:buSzPct val="80000"/>
              <a:buFont typeface="+mj-lt"/>
              <a:buAutoNum type="arabicPeriod"/>
            </a:pPr>
            <a:r>
              <a:rPr lang="en-US" dirty="0"/>
              <a:t>Every bridge finds shortest path to the root</a:t>
            </a:r>
          </a:p>
          <a:p>
            <a:pPr marL="514350" indent="-514350">
              <a:buSzPct val="80000"/>
              <a:buFont typeface="+mj-lt"/>
              <a:buAutoNum type="arabicPeriod"/>
            </a:pPr>
            <a:r>
              <a:rPr lang="en-US" dirty="0"/>
              <a:t>Union of these paths becomes the spanning tree</a:t>
            </a:r>
          </a:p>
          <a:p>
            <a:pPr marL="514350" indent="-514350">
              <a:buFont typeface="+mj-lt"/>
              <a:buAutoNum type="arabicPeriod"/>
            </a:pPr>
            <a:endParaRPr lang="en-US" dirty="0"/>
          </a:p>
          <a:p>
            <a:r>
              <a:rPr lang="en-US" dirty="0"/>
              <a:t>Bridges exchange Configuration Bridge Protocol Data Units (</a:t>
            </a:r>
            <a:r>
              <a:rPr lang="en-US" dirty="0">
                <a:solidFill>
                  <a:srgbClr val="0070C0"/>
                </a:solidFill>
              </a:rPr>
              <a:t>BPDUs</a:t>
            </a:r>
            <a:r>
              <a:rPr lang="en-US" dirty="0"/>
              <a:t>) to build the tree</a:t>
            </a:r>
          </a:p>
          <a:p>
            <a:pPr lvl="1"/>
            <a:r>
              <a:rPr lang="en-US" dirty="0"/>
              <a:t>Used to elect the root bridge</a:t>
            </a:r>
          </a:p>
          <a:p>
            <a:pPr lvl="1"/>
            <a:r>
              <a:rPr lang="en-US" dirty="0"/>
              <a:t>Calculate shortest paths</a:t>
            </a:r>
          </a:p>
          <a:p>
            <a:pPr lvl="1"/>
            <a:r>
              <a:rPr lang="en-US" dirty="0"/>
              <a:t>Locate the next hop closest to the root, and its port</a:t>
            </a:r>
          </a:p>
          <a:p>
            <a:pPr lvl="1"/>
            <a:r>
              <a:rPr lang="en-US" dirty="0"/>
              <a:t>Select ports to be included in the spanning trees</a:t>
            </a:r>
          </a:p>
        </p:txBody>
      </p:sp>
      <p:sp>
        <p:nvSpPr>
          <p:cNvPr id="2" name="Title 1"/>
          <p:cNvSpPr>
            <a:spLocks noGrp="1"/>
          </p:cNvSpPr>
          <p:nvPr>
            <p:ph type="title"/>
          </p:nvPr>
        </p:nvSpPr>
        <p:spPr/>
        <p:txBody>
          <a:bodyPr/>
          <a:lstStyle/>
          <a:p>
            <a:r>
              <a:rPr lang="en-US" dirty="0"/>
              <a:t>802.1 Spanning Tree Approach</a:t>
            </a:r>
          </a:p>
        </p:txBody>
      </p:sp>
      <p:sp>
        <p:nvSpPr>
          <p:cNvPr id="5" name="Rectangle 4">
            <a:extLst>
              <a:ext uri="{FF2B5EF4-FFF2-40B4-BE49-F238E27FC236}">
                <a16:creationId xmlns:a16="http://schemas.microsoft.com/office/drawing/2014/main" id="{FDB6641B-B9EF-BA41-AEBF-234B6C93B061}"/>
              </a:ext>
            </a:extLst>
          </p:cNvPr>
          <p:cNvSpPr/>
          <p:nvPr/>
        </p:nvSpPr>
        <p:spPr>
          <a:xfrm>
            <a:off x="18298" y="6497160"/>
            <a:ext cx="5958009" cy="307777"/>
          </a:xfrm>
          <a:prstGeom prst="rect">
            <a:avLst/>
          </a:prstGeom>
        </p:spPr>
        <p:txBody>
          <a:bodyPr wrap="square">
            <a:spAutoFit/>
          </a:bodyPr>
          <a:lstStyle/>
          <a:p>
            <a:r>
              <a:rPr lang="en-US" sz="1400" b="0" dirty="0">
                <a:solidFill>
                  <a:schemeClr val="bg1">
                    <a:lumMod val="65000"/>
                  </a:schemeClr>
                </a:solidFill>
                <a:latin typeface="Calibri" panose="020F0502020204030204" pitchFamily="34" charset="0"/>
                <a:cs typeface="Calibri" panose="020F0502020204030204" pitchFamily="34" charset="0"/>
              </a:rPr>
              <a:t>Lecture Slides: D. </a:t>
            </a:r>
            <a:r>
              <a:rPr lang="en-US" sz="1400" b="0" dirty="0" err="1">
                <a:solidFill>
                  <a:schemeClr val="bg1">
                    <a:lumMod val="65000"/>
                  </a:schemeClr>
                </a:solidFill>
                <a:latin typeface="Calibri" panose="020F0502020204030204" pitchFamily="34" charset="0"/>
                <a:cs typeface="Calibri" panose="020F0502020204030204" pitchFamily="34" charset="0"/>
              </a:rPr>
              <a:t>Choffnes</a:t>
            </a:r>
            <a:r>
              <a:rPr lang="en-US" sz="1400" b="0" dirty="0">
                <a:solidFill>
                  <a:schemeClr val="bg1">
                    <a:lumMod val="65000"/>
                  </a:schemeClr>
                </a:solidFill>
                <a:latin typeface="Calibri" panose="020F0502020204030204" pitchFamily="34" charset="0"/>
                <a:cs typeface="Calibri" panose="020F0502020204030204" pitchFamily="34" charset="0"/>
              </a:rPr>
              <a:t>,  Northeastern University</a:t>
            </a:r>
          </a:p>
        </p:txBody>
      </p:sp>
    </p:spTree>
    <p:extLst>
      <p:ext uri="{BB962C8B-B14F-4D97-AF65-F5344CB8AC3E}">
        <p14:creationId xmlns:p14="http://schemas.microsoft.com/office/powerpoint/2010/main" val="225383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anim calcmode="lin" valueType="num">
                                      <p:cBhvr>
                                        <p:cTn id="8"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fade">
                                      <p:cBhvr>
                                        <p:cTn id="12" dur="500"/>
                                        <p:tgtEl>
                                          <p:spTgt spid="4">
                                            <p:txEl>
                                              <p:pRg st="5" end="5"/>
                                            </p:txEl>
                                          </p:spTgt>
                                        </p:tgtEl>
                                      </p:cBhvr>
                                    </p:animEffect>
                                    <p:anim calcmode="lin" valueType="num">
                                      <p:cBhvr>
                                        <p:cTn id="1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fade">
                                      <p:cBhvr>
                                        <p:cTn id="17" dur="500"/>
                                        <p:tgtEl>
                                          <p:spTgt spid="4">
                                            <p:txEl>
                                              <p:pRg st="6" end="6"/>
                                            </p:txEl>
                                          </p:spTgt>
                                        </p:tgtEl>
                                      </p:cBhvr>
                                    </p:animEffect>
                                    <p:anim calcmode="lin" valueType="num">
                                      <p:cBhvr>
                                        <p:cTn id="18"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9" dur="500" fill="hold"/>
                                        <p:tgtEl>
                                          <p:spTgt spid="4">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fade">
                                      <p:cBhvr>
                                        <p:cTn id="22" dur="500"/>
                                        <p:tgtEl>
                                          <p:spTgt spid="4">
                                            <p:txEl>
                                              <p:pRg st="7" end="7"/>
                                            </p:txEl>
                                          </p:spTgt>
                                        </p:tgtEl>
                                      </p:cBhvr>
                                    </p:animEffect>
                                    <p:anim calcmode="lin" valueType="num">
                                      <p:cBhvr>
                                        <p:cTn id="2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24" dur="500" fill="hold"/>
                                        <p:tgtEl>
                                          <p:spTgt spid="4">
                                            <p:txEl>
                                              <p:pRg st="7" end="7"/>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anim calcmode="lin" valueType="num">
                                      <p:cBhvr>
                                        <p:cTn id="28"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29" dur="5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2C12E-71AD-BD49-B1D2-490F02654D41}"/>
              </a:ext>
            </a:extLst>
          </p:cNvPr>
          <p:cNvSpPr>
            <a:spLocks noGrp="1"/>
          </p:cNvSpPr>
          <p:nvPr>
            <p:ph type="ctrTitle"/>
          </p:nvPr>
        </p:nvSpPr>
        <p:spPr>
          <a:xfrm>
            <a:off x="611560" y="2564904"/>
            <a:ext cx="7772400" cy="1470025"/>
          </a:xfrm>
        </p:spPr>
        <p:txBody>
          <a:bodyPr/>
          <a:lstStyle/>
          <a:p>
            <a:r>
              <a:rPr lang="en-US" dirty="0"/>
              <a:t>Why Ethernet?</a:t>
            </a:r>
          </a:p>
        </p:txBody>
      </p:sp>
    </p:spTree>
    <p:extLst>
      <p:ext uri="{BB962C8B-B14F-4D97-AF65-F5344CB8AC3E}">
        <p14:creationId xmlns:p14="http://schemas.microsoft.com/office/powerpoint/2010/main" val="42513016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99A4923-3ED3-0046-95A7-DB1F86CF3B46}"/>
              </a:ext>
            </a:extLst>
          </p:cNvPr>
          <p:cNvSpPr>
            <a:spLocks noGrp="1"/>
          </p:cNvSpPr>
          <p:nvPr>
            <p:ph idx="1"/>
          </p:nvPr>
        </p:nvSpPr>
        <p:spPr>
          <a:xfrm>
            <a:off x="755576" y="1034368"/>
            <a:ext cx="7991550" cy="5329014"/>
          </a:xfrm>
        </p:spPr>
        <p:txBody>
          <a:bodyPr/>
          <a:lstStyle/>
          <a:p>
            <a:r>
              <a:rPr lang="en-US" sz="2000" dirty="0"/>
              <a:t>The Ethernet is the de-facto standard for LAN technology</a:t>
            </a:r>
          </a:p>
          <a:p>
            <a:pPr lvl="1"/>
            <a:r>
              <a:rPr lang="en-US" sz="1800" dirty="0"/>
              <a:t>Dominant technology for over 30 years</a:t>
            </a:r>
          </a:p>
          <a:p>
            <a:r>
              <a:rPr lang="en-US" sz="2000" dirty="0"/>
              <a:t>Now, Point-to-point technology – No collisions</a:t>
            </a:r>
          </a:p>
          <a:p>
            <a:r>
              <a:rPr lang="en-US" sz="2000" dirty="0"/>
              <a:t>Modern Ethernet allows</a:t>
            </a:r>
          </a:p>
          <a:p>
            <a:pPr lvl="1"/>
            <a:r>
              <a:rPr lang="en-US" sz="1800" dirty="0"/>
              <a:t>Jumbo packets: up to 9000 bytes</a:t>
            </a:r>
          </a:p>
          <a:p>
            <a:pPr lvl="1"/>
            <a:r>
              <a:rPr lang="en-US" sz="1800" dirty="0"/>
              <a:t>10 Gbps or higher speed</a:t>
            </a:r>
          </a:p>
          <a:p>
            <a:r>
              <a:rPr lang="en-US" sz="2000" dirty="0"/>
              <a:t>It remains backward compatible </a:t>
            </a:r>
          </a:p>
          <a:p>
            <a:r>
              <a:rPr lang="en-IN" sz="2000" dirty="0"/>
              <a:t>Easy to administer and maintain</a:t>
            </a:r>
          </a:p>
          <a:p>
            <a:r>
              <a:rPr lang="en-IN" sz="2000" dirty="0"/>
              <a:t>There is no routing or configuration tables to be kept up-to-date</a:t>
            </a:r>
          </a:p>
          <a:p>
            <a:pPr lvl="1"/>
            <a:r>
              <a:rPr lang="en-IN" sz="1800" dirty="0"/>
              <a:t>Easy to add a new host to the network</a:t>
            </a:r>
          </a:p>
          <a:p>
            <a:r>
              <a:rPr lang="en-IN" sz="2000" dirty="0"/>
              <a:t>Inexpensive: cable/</a:t>
            </a:r>
            <a:r>
              <a:rPr lang="en-IN" sz="2000" dirty="0" err="1"/>
              <a:t>fiber</a:t>
            </a:r>
            <a:r>
              <a:rPr lang="en-IN" sz="2000" dirty="0"/>
              <a:t> is relatively cheap</a:t>
            </a:r>
          </a:p>
          <a:p>
            <a:r>
              <a:rPr lang="en-IN" sz="2000" dirty="0"/>
              <a:t>High scalability</a:t>
            </a:r>
          </a:p>
          <a:p>
            <a:r>
              <a:rPr lang="en-IN" sz="2000" dirty="0"/>
              <a:t>Very popular</a:t>
            </a:r>
            <a:endParaRPr lang="en-US" sz="2000" dirty="0"/>
          </a:p>
        </p:txBody>
      </p:sp>
      <p:sp>
        <p:nvSpPr>
          <p:cNvPr id="3" name="Title 2">
            <a:extLst>
              <a:ext uri="{FF2B5EF4-FFF2-40B4-BE49-F238E27FC236}">
                <a16:creationId xmlns:a16="http://schemas.microsoft.com/office/drawing/2014/main" id="{4D473D65-94FF-CA4C-9BED-A2D99200BE60}"/>
              </a:ext>
            </a:extLst>
          </p:cNvPr>
          <p:cNvSpPr>
            <a:spLocks noGrp="1"/>
          </p:cNvSpPr>
          <p:nvPr>
            <p:ph type="title"/>
          </p:nvPr>
        </p:nvSpPr>
        <p:spPr/>
        <p:txBody>
          <a:bodyPr/>
          <a:lstStyle/>
          <a:p>
            <a:r>
              <a:rPr lang="en-US" dirty="0"/>
              <a:t>Ethernet Advantages</a:t>
            </a:r>
          </a:p>
        </p:txBody>
      </p:sp>
    </p:spTree>
    <p:extLst>
      <p:ext uri="{BB962C8B-B14F-4D97-AF65-F5344CB8AC3E}">
        <p14:creationId xmlns:p14="http://schemas.microsoft.com/office/powerpoint/2010/main" val="1632316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2C12E-71AD-BD49-B1D2-490F02654D41}"/>
              </a:ext>
            </a:extLst>
          </p:cNvPr>
          <p:cNvSpPr>
            <a:spLocks noGrp="1"/>
          </p:cNvSpPr>
          <p:nvPr>
            <p:ph type="ctrTitle"/>
          </p:nvPr>
        </p:nvSpPr>
        <p:spPr>
          <a:xfrm>
            <a:off x="611560" y="2564904"/>
            <a:ext cx="7772400" cy="1470025"/>
          </a:xfrm>
        </p:spPr>
        <p:txBody>
          <a:bodyPr/>
          <a:lstStyle/>
          <a:p>
            <a:r>
              <a:rPr lang="en-US" dirty="0"/>
              <a:t>Ethernet: CSMA/CD,  Frame Structure</a:t>
            </a:r>
          </a:p>
        </p:txBody>
      </p:sp>
    </p:spTree>
    <p:extLst>
      <p:ext uri="{BB962C8B-B14F-4D97-AF65-F5344CB8AC3E}">
        <p14:creationId xmlns:p14="http://schemas.microsoft.com/office/powerpoint/2010/main" val="12496711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91E0B6-98E1-B844-9D78-F0FF3F73C864}"/>
              </a:ext>
            </a:extLst>
          </p:cNvPr>
          <p:cNvSpPr>
            <a:spLocks noGrp="1"/>
          </p:cNvSpPr>
          <p:nvPr>
            <p:ph type="ctrTitle"/>
          </p:nvPr>
        </p:nvSpPr>
        <p:spPr>
          <a:xfrm>
            <a:off x="251520" y="2492896"/>
            <a:ext cx="7772400" cy="1470025"/>
          </a:xfrm>
        </p:spPr>
        <p:txBody>
          <a:bodyPr/>
          <a:lstStyle/>
          <a:p>
            <a:r>
              <a:rPr lang="en-US" dirty="0"/>
              <a:t>Backup Slides</a:t>
            </a:r>
          </a:p>
        </p:txBody>
      </p:sp>
    </p:spTree>
    <p:extLst>
      <p:ext uri="{BB962C8B-B14F-4D97-AF65-F5344CB8AC3E}">
        <p14:creationId xmlns:p14="http://schemas.microsoft.com/office/powerpoint/2010/main" val="36860432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C5F013-7873-6A4F-9A04-A23489973E0F}"/>
              </a:ext>
            </a:extLst>
          </p:cNvPr>
          <p:cNvSpPr>
            <a:spLocks noGrp="1"/>
          </p:cNvSpPr>
          <p:nvPr>
            <p:ph type="title"/>
          </p:nvPr>
        </p:nvSpPr>
        <p:spPr>
          <a:xfrm>
            <a:off x="720485" y="332656"/>
            <a:ext cx="7591425" cy="762000"/>
          </a:xfrm>
        </p:spPr>
        <p:txBody>
          <a:bodyPr/>
          <a:lstStyle/>
          <a:p>
            <a:r>
              <a:rPr lang="en-US" dirty="0"/>
              <a:t>Ethernet Types</a:t>
            </a:r>
          </a:p>
        </p:txBody>
      </p:sp>
      <p:pic>
        <p:nvPicPr>
          <p:cNvPr id="5" name="Picture 4">
            <a:extLst>
              <a:ext uri="{FF2B5EF4-FFF2-40B4-BE49-F238E27FC236}">
                <a16:creationId xmlns:a16="http://schemas.microsoft.com/office/drawing/2014/main" id="{6CF79A16-582B-E349-ADC4-D73D87E421F6}"/>
              </a:ext>
            </a:extLst>
          </p:cNvPr>
          <p:cNvPicPr>
            <a:picLocks noChangeAspect="1"/>
          </p:cNvPicPr>
          <p:nvPr/>
        </p:nvPicPr>
        <p:blipFill>
          <a:blip r:embed="rId2"/>
          <a:stretch>
            <a:fillRect/>
          </a:stretch>
        </p:blipFill>
        <p:spPr>
          <a:xfrm>
            <a:off x="755576" y="1628800"/>
            <a:ext cx="7893209" cy="4536504"/>
          </a:xfrm>
          <a:prstGeom prst="rect">
            <a:avLst/>
          </a:prstGeom>
        </p:spPr>
      </p:pic>
    </p:spTree>
    <p:extLst>
      <p:ext uri="{BB962C8B-B14F-4D97-AF65-F5344CB8AC3E}">
        <p14:creationId xmlns:p14="http://schemas.microsoft.com/office/powerpoint/2010/main" val="25225348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solidFill>
                  <a:srgbClr val="0070C0"/>
                </a:solidFill>
              </a:rPr>
              <a:t>Bridge ID (BID) </a:t>
            </a:r>
            <a:r>
              <a:rPr lang="en-US" dirty="0"/>
              <a:t>= &lt;Random Number&gt;</a:t>
            </a:r>
            <a:endParaRPr lang="en-US" dirty="0">
              <a:solidFill>
                <a:schemeClr val="accent1"/>
              </a:solidFill>
            </a:endParaRPr>
          </a:p>
          <a:p>
            <a:r>
              <a:rPr lang="en-US" dirty="0">
                <a:solidFill>
                  <a:srgbClr val="0070C0"/>
                </a:solidFill>
              </a:rPr>
              <a:t>Root Bridge: </a:t>
            </a:r>
            <a:r>
              <a:rPr lang="en-US" dirty="0"/>
              <a:t>bridge with the lowest BID in the tree</a:t>
            </a:r>
          </a:p>
          <a:p>
            <a:r>
              <a:rPr lang="en-US" dirty="0">
                <a:solidFill>
                  <a:srgbClr val="0070C0"/>
                </a:solidFill>
              </a:rPr>
              <a:t>Path Cost: </a:t>
            </a:r>
            <a:r>
              <a:rPr lang="en-US" dirty="0"/>
              <a:t>cost (in hops) from a transmitting bridge to the root</a:t>
            </a:r>
          </a:p>
          <a:p>
            <a:r>
              <a:rPr lang="en-US" dirty="0"/>
              <a:t>Each port on a bridge has a unique </a:t>
            </a:r>
            <a:r>
              <a:rPr lang="en-US" dirty="0">
                <a:solidFill>
                  <a:srgbClr val="0070C0"/>
                </a:solidFill>
              </a:rPr>
              <a:t>Port ID</a:t>
            </a:r>
          </a:p>
          <a:p>
            <a:r>
              <a:rPr lang="en-US" dirty="0">
                <a:solidFill>
                  <a:srgbClr val="0070C0"/>
                </a:solidFill>
              </a:rPr>
              <a:t>Root Port: </a:t>
            </a:r>
            <a:r>
              <a:rPr lang="en-US" dirty="0"/>
              <a:t>port that forwards to the root on each bridge</a:t>
            </a:r>
          </a:p>
          <a:p>
            <a:r>
              <a:rPr lang="en-US" dirty="0">
                <a:solidFill>
                  <a:srgbClr val="0070C0"/>
                </a:solidFill>
              </a:rPr>
              <a:t>Designated Bridge: </a:t>
            </a:r>
            <a:r>
              <a:rPr lang="en-US" dirty="0"/>
              <a:t>the bridge on a LAN that provides the minimal cost path to the root</a:t>
            </a:r>
          </a:p>
          <a:p>
            <a:pPr lvl="1"/>
            <a:r>
              <a:rPr lang="en-US" dirty="0"/>
              <a:t>The designated bridge on each LAN is unique</a:t>
            </a:r>
          </a:p>
          <a:p>
            <a:endParaRPr lang="en-US" dirty="0">
              <a:solidFill>
                <a:schemeClr val="accent1"/>
              </a:solidFill>
            </a:endParaRPr>
          </a:p>
          <a:p>
            <a:pPr marL="0" indent="0">
              <a:buNone/>
            </a:pPr>
            <a:endParaRPr lang="en-US" dirty="0">
              <a:solidFill>
                <a:schemeClr val="accent1"/>
              </a:solidFill>
            </a:endParaRPr>
          </a:p>
        </p:txBody>
      </p:sp>
      <p:sp>
        <p:nvSpPr>
          <p:cNvPr id="2" name="Title 1"/>
          <p:cNvSpPr>
            <a:spLocks noGrp="1"/>
          </p:cNvSpPr>
          <p:nvPr>
            <p:ph type="title"/>
          </p:nvPr>
        </p:nvSpPr>
        <p:spPr/>
        <p:txBody>
          <a:bodyPr/>
          <a:lstStyle/>
          <a:p>
            <a:r>
              <a:rPr lang="en-US" dirty="0"/>
              <a:t>Definitions</a:t>
            </a:r>
          </a:p>
        </p:txBody>
      </p:sp>
      <p:sp>
        <p:nvSpPr>
          <p:cNvPr id="3" name="Slide Number Placeholder 2"/>
          <p:cNvSpPr>
            <a:spLocks noGrp="1"/>
          </p:cNvSpPr>
          <p:nvPr>
            <p:ph type="sldNum" sz="quarter" idx="4294967295"/>
          </p:nvPr>
        </p:nvSpPr>
        <p:spPr>
          <a:xfrm>
            <a:off x="0" y="1255713"/>
            <a:ext cx="533400" cy="304800"/>
          </a:xfrm>
          <a:prstGeom prst="rect">
            <a:avLst/>
          </a:prstGeom>
        </p:spPr>
        <p:txBody>
          <a:bodyPr>
            <a:normAutofit fontScale="9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83B9EA5-CE9A-4950-A80C-5ADF06B45BB8}" type="slidenum">
              <a:rPr kumimoji="0" lang="en-US" sz="1800" b="1" i="0" u="none" strike="noStrike" kern="1200" cap="none" spc="0" normalizeH="0" baseline="0" noProof="0" smtClean="0">
                <a:ln>
                  <a:noFill/>
                </a:ln>
                <a:solidFill>
                  <a:srgbClr val="FFFFFF"/>
                </a:solidFill>
                <a:effectLst/>
                <a:uLnTx/>
                <a:uFillTx/>
                <a:latin typeface="Tw Cen M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42</a:t>
            </a:fld>
            <a:endParaRPr kumimoji="0" lang="en-US" sz="1800" b="1" i="0" u="none" strike="noStrike" kern="1200" cap="none" spc="0" normalizeH="0" baseline="0" noProof="0" dirty="0">
              <a:ln>
                <a:noFill/>
              </a:ln>
              <a:solidFill>
                <a:srgbClr val="FFFFFF"/>
              </a:solidFill>
              <a:effectLst/>
              <a:uLnTx/>
              <a:uFillTx/>
              <a:latin typeface="Tw Cen MT"/>
              <a:ea typeface="+mn-ea"/>
              <a:cs typeface="+mn-cs"/>
            </a:endParaRPr>
          </a:p>
        </p:txBody>
      </p:sp>
      <p:sp>
        <p:nvSpPr>
          <p:cNvPr id="5" name="Rectangle 4">
            <a:extLst>
              <a:ext uri="{FF2B5EF4-FFF2-40B4-BE49-F238E27FC236}">
                <a16:creationId xmlns:a16="http://schemas.microsoft.com/office/drawing/2014/main" id="{B4965291-7169-9C4D-BA9C-0DD928CE7C5D}"/>
              </a:ext>
            </a:extLst>
          </p:cNvPr>
          <p:cNvSpPr/>
          <p:nvPr/>
        </p:nvSpPr>
        <p:spPr>
          <a:xfrm>
            <a:off x="18298" y="6497160"/>
            <a:ext cx="5958009" cy="307777"/>
          </a:xfrm>
          <a:prstGeom prst="rect">
            <a:avLst/>
          </a:prstGeom>
        </p:spPr>
        <p:txBody>
          <a:bodyPr wrap="square">
            <a:spAutoFit/>
          </a:bodyPr>
          <a:lstStyle/>
          <a:p>
            <a:r>
              <a:rPr lang="en-US" sz="1400" b="0" dirty="0">
                <a:solidFill>
                  <a:schemeClr val="bg1">
                    <a:lumMod val="65000"/>
                  </a:schemeClr>
                </a:solidFill>
                <a:latin typeface="Calibri" panose="020F0502020204030204" pitchFamily="34" charset="0"/>
                <a:cs typeface="Calibri" panose="020F0502020204030204" pitchFamily="34" charset="0"/>
              </a:rPr>
              <a:t>Lecture Slides: D. </a:t>
            </a:r>
            <a:r>
              <a:rPr lang="en-US" sz="1400" b="0" dirty="0" err="1">
                <a:solidFill>
                  <a:schemeClr val="bg1">
                    <a:lumMod val="65000"/>
                  </a:schemeClr>
                </a:solidFill>
                <a:latin typeface="Calibri" panose="020F0502020204030204" pitchFamily="34" charset="0"/>
                <a:cs typeface="Calibri" panose="020F0502020204030204" pitchFamily="34" charset="0"/>
              </a:rPr>
              <a:t>Choffnes</a:t>
            </a:r>
            <a:r>
              <a:rPr lang="en-US" sz="1400" b="0" dirty="0">
                <a:solidFill>
                  <a:schemeClr val="bg1">
                    <a:lumMod val="65000"/>
                  </a:schemeClr>
                </a:solidFill>
                <a:latin typeface="Calibri" panose="020F0502020204030204" pitchFamily="34" charset="0"/>
                <a:cs typeface="Calibri" panose="020F0502020204030204" pitchFamily="34" charset="0"/>
              </a:rPr>
              <a:t>,  Northeastern University</a:t>
            </a:r>
          </a:p>
        </p:txBody>
      </p:sp>
    </p:spTree>
    <p:extLst>
      <p:ext uri="{BB962C8B-B14F-4D97-AF65-F5344CB8AC3E}">
        <p14:creationId xmlns:p14="http://schemas.microsoft.com/office/powerpoint/2010/main" val="35064978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514350" indent="-514350">
              <a:buSzPct val="80000"/>
              <a:buFont typeface="+mj-lt"/>
              <a:buAutoNum type="arabicPeriod"/>
            </a:pPr>
            <a:r>
              <a:rPr lang="en-US" dirty="0"/>
              <a:t>Elect a bridge to be the root of the tree</a:t>
            </a:r>
          </a:p>
          <a:p>
            <a:pPr marL="514350" indent="-514350">
              <a:buSzPct val="80000"/>
              <a:buFont typeface="+mj-lt"/>
              <a:buAutoNum type="arabicPeriod"/>
            </a:pPr>
            <a:r>
              <a:rPr lang="en-US" dirty="0"/>
              <a:t>Every bridge finds shortest path to the root</a:t>
            </a:r>
          </a:p>
          <a:p>
            <a:pPr marL="514350" indent="-514350">
              <a:buSzPct val="80000"/>
              <a:buFont typeface="+mj-lt"/>
              <a:buAutoNum type="arabicPeriod"/>
            </a:pPr>
            <a:r>
              <a:rPr lang="en-US" dirty="0"/>
              <a:t>Union of these paths becomes the spanning tree</a:t>
            </a:r>
          </a:p>
          <a:p>
            <a:pPr marL="514350" indent="-514350">
              <a:buFont typeface="+mj-lt"/>
              <a:buAutoNum type="arabicPeriod"/>
            </a:pPr>
            <a:endParaRPr lang="en-US" dirty="0"/>
          </a:p>
          <a:p>
            <a:r>
              <a:rPr lang="en-US" dirty="0"/>
              <a:t>Bridges exchange Configuration Bridge Protocol Data Units (</a:t>
            </a:r>
            <a:r>
              <a:rPr lang="en-US" dirty="0">
                <a:solidFill>
                  <a:srgbClr val="0070C0"/>
                </a:solidFill>
              </a:rPr>
              <a:t>BPDUs</a:t>
            </a:r>
            <a:r>
              <a:rPr lang="en-US" dirty="0"/>
              <a:t>) to build the tree</a:t>
            </a:r>
          </a:p>
          <a:p>
            <a:pPr lvl="1"/>
            <a:r>
              <a:rPr lang="en-US" dirty="0"/>
              <a:t>Used to elect the root bridge</a:t>
            </a:r>
          </a:p>
          <a:p>
            <a:pPr lvl="1"/>
            <a:r>
              <a:rPr lang="en-US" dirty="0"/>
              <a:t>Calculate shortest paths</a:t>
            </a:r>
          </a:p>
          <a:p>
            <a:pPr lvl="1"/>
            <a:r>
              <a:rPr lang="en-US" dirty="0"/>
              <a:t>Locate the next hop closest to the root, and its port</a:t>
            </a:r>
          </a:p>
          <a:p>
            <a:pPr lvl="1"/>
            <a:r>
              <a:rPr lang="en-US" dirty="0"/>
              <a:t>Select ports to be included in the spanning trees</a:t>
            </a:r>
          </a:p>
        </p:txBody>
      </p:sp>
      <p:sp>
        <p:nvSpPr>
          <p:cNvPr id="2" name="Title 1"/>
          <p:cNvSpPr>
            <a:spLocks noGrp="1"/>
          </p:cNvSpPr>
          <p:nvPr>
            <p:ph type="title"/>
          </p:nvPr>
        </p:nvSpPr>
        <p:spPr/>
        <p:txBody>
          <a:bodyPr/>
          <a:lstStyle/>
          <a:p>
            <a:r>
              <a:rPr lang="en-US" dirty="0"/>
              <a:t>802.1 Spanning Tree Approach</a:t>
            </a:r>
          </a:p>
        </p:txBody>
      </p:sp>
      <p:sp>
        <p:nvSpPr>
          <p:cNvPr id="5" name="Rectangle 4">
            <a:extLst>
              <a:ext uri="{FF2B5EF4-FFF2-40B4-BE49-F238E27FC236}">
                <a16:creationId xmlns:a16="http://schemas.microsoft.com/office/drawing/2014/main" id="{52853FDD-6F07-7543-B1C2-DC1F946E663B}"/>
              </a:ext>
            </a:extLst>
          </p:cNvPr>
          <p:cNvSpPr/>
          <p:nvPr/>
        </p:nvSpPr>
        <p:spPr>
          <a:xfrm>
            <a:off x="18298" y="6497160"/>
            <a:ext cx="5958009" cy="307777"/>
          </a:xfrm>
          <a:prstGeom prst="rect">
            <a:avLst/>
          </a:prstGeom>
        </p:spPr>
        <p:txBody>
          <a:bodyPr wrap="square">
            <a:spAutoFit/>
          </a:bodyPr>
          <a:lstStyle/>
          <a:p>
            <a:r>
              <a:rPr lang="en-US" sz="1400" b="0" dirty="0">
                <a:solidFill>
                  <a:schemeClr val="bg1">
                    <a:lumMod val="65000"/>
                  </a:schemeClr>
                </a:solidFill>
                <a:latin typeface="Calibri" panose="020F0502020204030204" pitchFamily="34" charset="0"/>
                <a:cs typeface="Calibri" panose="020F0502020204030204" pitchFamily="34" charset="0"/>
              </a:rPr>
              <a:t>Lecture Slides: D. </a:t>
            </a:r>
            <a:r>
              <a:rPr lang="en-US" sz="1400" b="0" dirty="0" err="1">
                <a:solidFill>
                  <a:schemeClr val="bg1">
                    <a:lumMod val="65000"/>
                  </a:schemeClr>
                </a:solidFill>
                <a:latin typeface="Calibri" panose="020F0502020204030204" pitchFamily="34" charset="0"/>
                <a:cs typeface="Calibri" panose="020F0502020204030204" pitchFamily="34" charset="0"/>
              </a:rPr>
              <a:t>Choffnes</a:t>
            </a:r>
            <a:r>
              <a:rPr lang="en-US" sz="1400" b="0" dirty="0">
                <a:solidFill>
                  <a:schemeClr val="bg1">
                    <a:lumMod val="65000"/>
                  </a:schemeClr>
                </a:solidFill>
                <a:latin typeface="Calibri" panose="020F0502020204030204" pitchFamily="34" charset="0"/>
                <a:cs typeface="Calibri" panose="020F0502020204030204" pitchFamily="34" charset="0"/>
              </a:rPr>
              <a:t>,  Northeastern University</a:t>
            </a:r>
          </a:p>
        </p:txBody>
      </p:sp>
    </p:spTree>
    <p:extLst>
      <p:ext uri="{BB962C8B-B14F-4D97-AF65-F5344CB8AC3E}">
        <p14:creationId xmlns:p14="http://schemas.microsoft.com/office/powerpoint/2010/main" val="161287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anim calcmode="lin" valueType="num">
                                      <p:cBhvr>
                                        <p:cTn id="8"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fade">
                                      <p:cBhvr>
                                        <p:cTn id="12" dur="500"/>
                                        <p:tgtEl>
                                          <p:spTgt spid="4">
                                            <p:txEl>
                                              <p:pRg st="5" end="5"/>
                                            </p:txEl>
                                          </p:spTgt>
                                        </p:tgtEl>
                                      </p:cBhvr>
                                    </p:animEffect>
                                    <p:anim calcmode="lin" valueType="num">
                                      <p:cBhvr>
                                        <p:cTn id="1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fade">
                                      <p:cBhvr>
                                        <p:cTn id="17" dur="500"/>
                                        <p:tgtEl>
                                          <p:spTgt spid="4">
                                            <p:txEl>
                                              <p:pRg st="6" end="6"/>
                                            </p:txEl>
                                          </p:spTgt>
                                        </p:tgtEl>
                                      </p:cBhvr>
                                    </p:animEffect>
                                    <p:anim calcmode="lin" valueType="num">
                                      <p:cBhvr>
                                        <p:cTn id="18"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9" dur="500" fill="hold"/>
                                        <p:tgtEl>
                                          <p:spTgt spid="4">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fade">
                                      <p:cBhvr>
                                        <p:cTn id="22" dur="500"/>
                                        <p:tgtEl>
                                          <p:spTgt spid="4">
                                            <p:txEl>
                                              <p:pRg st="7" end="7"/>
                                            </p:txEl>
                                          </p:spTgt>
                                        </p:tgtEl>
                                      </p:cBhvr>
                                    </p:animEffect>
                                    <p:anim calcmode="lin" valueType="num">
                                      <p:cBhvr>
                                        <p:cTn id="2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24" dur="500" fill="hold"/>
                                        <p:tgtEl>
                                          <p:spTgt spid="4">
                                            <p:txEl>
                                              <p:pRg st="7" end="7"/>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anim calcmode="lin" valueType="num">
                                      <p:cBhvr>
                                        <p:cTn id="28"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29" dur="5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Initially, all hosts assume they are the root</a:t>
            </a:r>
          </a:p>
          <a:p>
            <a:r>
              <a:rPr lang="en-US" dirty="0"/>
              <a:t>Bridges broadcast BPDUs:</a:t>
            </a:r>
          </a:p>
          <a:p>
            <a:endParaRPr lang="en-US" dirty="0"/>
          </a:p>
          <a:p>
            <a:endParaRPr lang="en-US" dirty="0"/>
          </a:p>
          <a:p>
            <a:r>
              <a:rPr lang="en-US" dirty="0"/>
              <a:t>Based on received BPDUs, each switch chooses:</a:t>
            </a:r>
          </a:p>
          <a:p>
            <a:pPr lvl="1"/>
            <a:r>
              <a:rPr lang="en-US" dirty="0"/>
              <a:t>A new root (smallest known Root ID)</a:t>
            </a:r>
          </a:p>
          <a:p>
            <a:pPr lvl="1"/>
            <a:r>
              <a:rPr lang="en-US" dirty="0"/>
              <a:t>A new root port (what interface goes towards the root)</a:t>
            </a:r>
          </a:p>
          <a:p>
            <a:pPr lvl="1"/>
            <a:r>
              <a:rPr lang="en-US" dirty="0"/>
              <a:t>A new designated bridge (who is the next hop to root)</a:t>
            </a:r>
          </a:p>
        </p:txBody>
      </p:sp>
      <p:sp>
        <p:nvSpPr>
          <p:cNvPr id="2" name="Title 1"/>
          <p:cNvSpPr>
            <a:spLocks noGrp="1"/>
          </p:cNvSpPr>
          <p:nvPr>
            <p:ph type="title"/>
          </p:nvPr>
        </p:nvSpPr>
        <p:spPr/>
        <p:txBody>
          <a:bodyPr/>
          <a:lstStyle/>
          <a:p>
            <a:r>
              <a:rPr lang="en-US" dirty="0"/>
              <a:t>Determining the Root</a:t>
            </a:r>
          </a:p>
        </p:txBody>
      </p:sp>
      <p:sp>
        <p:nvSpPr>
          <p:cNvPr id="3" name="Slide Number Placeholder 2"/>
          <p:cNvSpPr>
            <a:spLocks noGrp="1"/>
          </p:cNvSpPr>
          <p:nvPr>
            <p:ph type="sldNum" sz="quarter" idx="4294967295"/>
          </p:nvPr>
        </p:nvSpPr>
        <p:spPr>
          <a:xfrm>
            <a:off x="0" y="1255713"/>
            <a:ext cx="533400" cy="304800"/>
          </a:xfrm>
          <a:prstGeom prst="rect">
            <a:avLst/>
          </a:prstGeom>
        </p:spPr>
        <p:txBody>
          <a:bodyPr>
            <a:normAutofit fontScale="9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83B9EA5-CE9A-4950-A80C-5ADF06B45BB8}" type="slidenum">
              <a:rPr kumimoji="0" lang="en-US" sz="1800" b="1" i="0" u="none" strike="noStrike" kern="1200" cap="none" spc="0" normalizeH="0" baseline="0" noProof="0" smtClean="0">
                <a:ln>
                  <a:noFill/>
                </a:ln>
                <a:solidFill>
                  <a:srgbClr val="FFFFFF"/>
                </a:solidFill>
                <a:effectLst/>
                <a:uLnTx/>
                <a:uFillTx/>
                <a:latin typeface="Tw Cen M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44</a:t>
            </a:fld>
            <a:endParaRPr kumimoji="0" lang="en-US" sz="1800" b="1" i="0" u="none" strike="noStrike" kern="1200" cap="none" spc="0" normalizeH="0" baseline="0" noProof="0" dirty="0">
              <a:ln>
                <a:noFill/>
              </a:ln>
              <a:solidFill>
                <a:srgbClr val="FFFFFF"/>
              </a:solidFill>
              <a:effectLst/>
              <a:uLnTx/>
              <a:uFillTx/>
              <a:latin typeface="Tw Cen MT"/>
              <a:ea typeface="+mn-ea"/>
              <a:cs typeface="+mn-cs"/>
            </a:endParaRPr>
          </a:p>
        </p:txBody>
      </p:sp>
      <p:grpSp>
        <p:nvGrpSpPr>
          <p:cNvPr id="9" name="Group 8"/>
          <p:cNvGrpSpPr/>
          <p:nvPr/>
        </p:nvGrpSpPr>
        <p:grpSpPr>
          <a:xfrm>
            <a:off x="1547664" y="2204864"/>
            <a:ext cx="5192088" cy="400110"/>
            <a:chOff x="1938564" y="1885296"/>
            <a:chExt cx="5192088" cy="400110"/>
          </a:xfrm>
        </p:grpSpPr>
        <p:sp>
          <p:nvSpPr>
            <p:cNvPr id="5" name="TextBox 4"/>
            <p:cNvSpPr txBox="1"/>
            <p:nvPr/>
          </p:nvSpPr>
          <p:spPr>
            <a:xfrm>
              <a:off x="1938564" y="1885296"/>
              <a:ext cx="1337481" cy="400110"/>
            </a:xfrm>
            <a:prstGeom prst="rect">
              <a:avLst/>
            </a:prstGeom>
            <a:solidFill>
              <a:schemeClr val="accent2"/>
            </a:solidFill>
            <a:ln w="38100">
              <a:solidFill>
                <a:schemeClr val="accent2">
                  <a:lumMod val="50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w Cen MT"/>
                  <a:ea typeface="+mn-ea"/>
                  <a:cs typeface="+mn-cs"/>
                </a:rPr>
                <a:t>Root ID</a:t>
              </a:r>
            </a:p>
          </p:txBody>
        </p:sp>
        <p:sp>
          <p:nvSpPr>
            <p:cNvPr id="6" name="TextBox 5"/>
            <p:cNvSpPr txBox="1"/>
            <p:nvPr/>
          </p:nvSpPr>
          <p:spPr>
            <a:xfrm>
              <a:off x="3276044" y="1885296"/>
              <a:ext cx="2383545" cy="400110"/>
            </a:xfrm>
            <a:prstGeom prst="rect">
              <a:avLst/>
            </a:prstGeom>
            <a:solidFill>
              <a:srgbClr val="FF0000"/>
            </a:solidFill>
            <a:ln w="38100">
              <a:solidFill>
                <a:schemeClr val="accent3">
                  <a:lumMod val="50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w Cen MT"/>
                  <a:ea typeface="+mn-ea"/>
                  <a:cs typeface="+mn-cs"/>
                </a:rPr>
                <a:t>Path Cost to Root</a:t>
              </a:r>
            </a:p>
          </p:txBody>
        </p:sp>
        <p:sp>
          <p:nvSpPr>
            <p:cNvPr id="7" name="TextBox 6"/>
            <p:cNvSpPr txBox="1"/>
            <p:nvPr/>
          </p:nvSpPr>
          <p:spPr>
            <a:xfrm>
              <a:off x="5659589" y="1885296"/>
              <a:ext cx="1471063" cy="400110"/>
            </a:xfrm>
            <a:prstGeom prst="rect">
              <a:avLst/>
            </a:prstGeom>
            <a:solidFill>
              <a:schemeClr val="accent4"/>
            </a:solidFill>
            <a:ln w="38100">
              <a:solidFill>
                <a:schemeClr val="accent4">
                  <a:lumMod val="50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w Cen MT"/>
                  <a:ea typeface="+mn-ea"/>
                  <a:cs typeface="+mn-cs"/>
                </a:rPr>
                <a:t>Bridge ID</a:t>
              </a:r>
            </a:p>
          </p:txBody>
        </p:sp>
      </p:grpSp>
      <p:sp>
        <p:nvSpPr>
          <p:cNvPr id="10" name="Rectangle 9">
            <a:extLst>
              <a:ext uri="{FF2B5EF4-FFF2-40B4-BE49-F238E27FC236}">
                <a16:creationId xmlns:a16="http://schemas.microsoft.com/office/drawing/2014/main" id="{32027200-BE22-F743-B8AF-E3C06CB7DBF6}"/>
              </a:ext>
            </a:extLst>
          </p:cNvPr>
          <p:cNvSpPr/>
          <p:nvPr/>
        </p:nvSpPr>
        <p:spPr>
          <a:xfrm>
            <a:off x="18298" y="6497160"/>
            <a:ext cx="5958009" cy="307777"/>
          </a:xfrm>
          <a:prstGeom prst="rect">
            <a:avLst/>
          </a:prstGeom>
        </p:spPr>
        <p:txBody>
          <a:bodyPr wrap="square">
            <a:spAutoFit/>
          </a:bodyPr>
          <a:lstStyle/>
          <a:p>
            <a:r>
              <a:rPr lang="en-US" sz="1400" b="0" dirty="0">
                <a:solidFill>
                  <a:schemeClr val="bg1">
                    <a:lumMod val="65000"/>
                  </a:schemeClr>
                </a:solidFill>
                <a:latin typeface="Calibri" panose="020F0502020204030204" pitchFamily="34" charset="0"/>
                <a:cs typeface="Calibri" panose="020F0502020204030204" pitchFamily="34" charset="0"/>
              </a:rPr>
              <a:t>Lecture Slides: D. </a:t>
            </a:r>
            <a:r>
              <a:rPr lang="en-US" sz="1400" b="0" dirty="0" err="1">
                <a:solidFill>
                  <a:schemeClr val="bg1">
                    <a:lumMod val="65000"/>
                  </a:schemeClr>
                </a:solidFill>
                <a:latin typeface="Calibri" panose="020F0502020204030204" pitchFamily="34" charset="0"/>
                <a:cs typeface="Calibri" panose="020F0502020204030204" pitchFamily="34" charset="0"/>
              </a:rPr>
              <a:t>Choffnes</a:t>
            </a:r>
            <a:r>
              <a:rPr lang="en-US" sz="1400" b="0" dirty="0">
                <a:solidFill>
                  <a:schemeClr val="bg1">
                    <a:lumMod val="65000"/>
                  </a:schemeClr>
                </a:solidFill>
                <a:latin typeface="Calibri" panose="020F0502020204030204" pitchFamily="34" charset="0"/>
                <a:cs typeface="Calibri" panose="020F0502020204030204" pitchFamily="34" charset="0"/>
              </a:rPr>
              <a:t>,  Northeastern University</a:t>
            </a:r>
          </a:p>
        </p:txBody>
      </p:sp>
    </p:spTree>
    <p:extLst>
      <p:ext uri="{BB962C8B-B14F-4D97-AF65-F5344CB8AC3E}">
        <p14:creationId xmlns:p14="http://schemas.microsoft.com/office/powerpoint/2010/main" val="30583653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if R1 &lt; R2: use BPDU1</a:t>
            </a:r>
          </a:p>
          <a:p>
            <a:pPr marL="0" indent="0">
              <a:buNone/>
            </a:pPr>
            <a:r>
              <a:rPr lang="en-US" dirty="0"/>
              <a:t>else if R1 == R2 and Cost1 &lt; Cost2: use BPDU1</a:t>
            </a:r>
          </a:p>
          <a:p>
            <a:pPr marL="0" indent="0">
              <a:buNone/>
            </a:pPr>
            <a:r>
              <a:rPr lang="en-US" dirty="0"/>
              <a:t>else if R1 == R2 and Cost1 == Cost 2 and B1 &lt; B2: 	use BPDU1</a:t>
            </a:r>
          </a:p>
          <a:p>
            <a:pPr marL="0" indent="0">
              <a:buNone/>
            </a:pPr>
            <a:r>
              <a:rPr lang="en-US" dirty="0"/>
              <a:t>else: use BPDU2</a:t>
            </a:r>
          </a:p>
        </p:txBody>
      </p:sp>
      <p:sp>
        <p:nvSpPr>
          <p:cNvPr id="2" name="Title 1"/>
          <p:cNvSpPr>
            <a:spLocks noGrp="1"/>
          </p:cNvSpPr>
          <p:nvPr>
            <p:ph type="title"/>
          </p:nvPr>
        </p:nvSpPr>
        <p:spPr/>
        <p:txBody>
          <a:bodyPr/>
          <a:lstStyle/>
          <a:p>
            <a:r>
              <a:rPr lang="en-US" dirty="0"/>
              <a:t>Comparing BPDUs</a:t>
            </a:r>
          </a:p>
        </p:txBody>
      </p:sp>
      <p:sp>
        <p:nvSpPr>
          <p:cNvPr id="3" name="Slide Number Placeholder 2"/>
          <p:cNvSpPr>
            <a:spLocks noGrp="1"/>
          </p:cNvSpPr>
          <p:nvPr>
            <p:ph type="sldNum" sz="quarter" idx="4294967295"/>
          </p:nvPr>
        </p:nvSpPr>
        <p:spPr>
          <a:xfrm>
            <a:off x="0" y="1255713"/>
            <a:ext cx="533400" cy="304800"/>
          </a:xfrm>
          <a:prstGeom prst="rect">
            <a:avLst/>
          </a:prstGeom>
        </p:spPr>
        <p:txBody>
          <a:bodyPr>
            <a:normAutofit fontScale="9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83B9EA5-CE9A-4950-A80C-5ADF06B45BB8}" type="slidenum">
              <a:rPr kumimoji="0" lang="en-US" sz="1800" b="1" i="0" u="none" strike="noStrike" kern="1200" cap="none" spc="0" normalizeH="0" baseline="0" noProof="0" smtClean="0">
                <a:ln>
                  <a:noFill/>
                </a:ln>
                <a:solidFill>
                  <a:srgbClr val="FFFFFF"/>
                </a:solidFill>
                <a:effectLst/>
                <a:uLnTx/>
                <a:uFillTx/>
                <a:latin typeface="Tw Cen M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45</a:t>
            </a:fld>
            <a:endParaRPr kumimoji="0" lang="en-US" sz="1800" b="1" i="0" u="none" strike="noStrike" kern="1200" cap="none" spc="0" normalizeH="0" baseline="0" noProof="0" dirty="0">
              <a:ln>
                <a:noFill/>
              </a:ln>
              <a:solidFill>
                <a:srgbClr val="FFFFFF"/>
              </a:solidFill>
              <a:effectLst/>
              <a:uLnTx/>
              <a:uFillTx/>
              <a:latin typeface="Tw Cen MT"/>
              <a:ea typeface="+mn-ea"/>
              <a:cs typeface="+mn-cs"/>
            </a:endParaRPr>
          </a:p>
        </p:txBody>
      </p:sp>
      <p:grpSp>
        <p:nvGrpSpPr>
          <p:cNvPr id="5" name="Group 4"/>
          <p:cNvGrpSpPr/>
          <p:nvPr/>
        </p:nvGrpSpPr>
        <p:grpSpPr>
          <a:xfrm>
            <a:off x="1506850" y="2944135"/>
            <a:ext cx="2596044" cy="400110"/>
            <a:chOff x="1938565" y="1885296"/>
            <a:chExt cx="2596044" cy="400110"/>
          </a:xfrm>
        </p:grpSpPr>
        <p:sp>
          <p:nvSpPr>
            <p:cNvPr id="6" name="TextBox 5"/>
            <p:cNvSpPr txBox="1"/>
            <p:nvPr/>
          </p:nvSpPr>
          <p:spPr>
            <a:xfrm>
              <a:off x="1938565" y="1885296"/>
              <a:ext cx="668740" cy="400110"/>
            </a:xfrm>
            <a:prstGeom prst="rect">
              <a:avLst/>
            </a:prstGeom>
            <a:solidFill>
              <a:schemeClr val="accent2"/>
            </a:solidFill>
            <a:ln w="38100">
              <a:solidFill>
                <a:schemeClr val="accent2">
                  <a:lumMod val="50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w Cen MT"/>
                  <a:ea typeface="+mn-ea"/>
                  <a:cs typeface="+mn-cs"/>
                </a:rPr>
                <a:t>R1</a:t>
              </a:r>
            </a:p>
          </p:txBody>
        </p:sp>
        <p:sp>
          <p:nvSpPr>
            <p:cNvPr id="7" name="TextBox 6"/>
            <p:cNvSpPr txBox="1"/>
            <p:nvPr/>
          </p:nvSpPr>
          <p:spPr>
            <a:xfrm>
              <a:off x="2607306" y="1885296"/>
              <a:ext cx="1191772" cy="400110"/>
            </a:xfrm>
            <a:prstGeom prst="rect">
              <a:avLst/>
            </a:prstGeom>
            <a:solidFill>
              <a:srgbClr val="FF0000"/>
            </a:solidFill>
            <a:ln w="38100">
              <a:solidFill>
                <a:schemeClr val="accent3">
                  <a:lumMod val="50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w Cen MT"/>
                  <a:ea typeface="+mn-ea"/>
                  <a:cs typeface="+mn-cs"/>
                </a:rPr>
                <a:t>Cost1</a:t>
              </a:r>
            </a:p>
          </p:txBody>
        </p:sp>
        <p:sp>
          <p:nvSpPr>
            <p:cNvPr id="8" name="TextBox 7"/>
            <p:cNvSpPr txBox="1"/>
            <p:nvPr/>
          </p:nvSpPr>
          <p:spPr>
            <a:xfrm>
              <a:off x="3799078" y="1885296"/>
              <a:ext cx="735531" cy="400110"/>
            </a:xfrm>
            <a:prstGeom prst="rect">
              <a:avLst/>
            </a:prstGeom>
            <a:solidFill>
              <a:schemeClr val="accent4"/>
            </a:solidFill>
            <a:ln w="38100">
              <a:solidFill>
                <a:schemeClr val="accent4">
                  <a:lumMod val="50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w Cen MT"/>
                  <a:ea typeface="+mn-ea"/>
                  <a:cs typeface="+mn-cs"/>
                </a:rPr>
                <a:t>B1</a:t>
              </a:r>
            </a:p>
          </p:txBody>
        </p:sp>
      </p:grpSp>
      <p:grpSp>
        <p:nvGrpSpPr>
          <p:cNvPr id="9" name="Group 8"/>
          <p:cNvGrpSpPr/>
          <p:nvPr/>
        </p:nvGrpSpPr>
        <p:grpSpPr>
          <a:xfrm>
            <a:off x="4961250" y="2944135"/>
            <a:ext cx="2596044" cy="400110"/>
            <a:chOff x="1938565" y="1885296"/>
            <a:chExt cx="2596044" cy="400110"/>
          </a:xfrm>
        </p:grpSpPr>
        <p:sp>
          <p:nvSpPr>
            <p:cNvPr id="10" name="TextBox 9"/>
            <p:cNvSpPr txBox="1"/>
            <p:nvPr/>
          </p:nvSpPr>
          <p:spPr>
            <a:xfrm>
              <a:off x="1938565" y="1885296"/>
              <a:ext cx="668740" cy="400110"/>
            </a:xfrm>
            <a:prstGeom prst="rect">
              <a:avLst/>
            </a:prstGeom>
            <a:solidFill>
              <a:schemeClr val="accent2"/>
            </a:solidFill>
            <a:ln w="38100">
              <a:solidFill>
                <a:schemeClr val="accent2">
                  <a:lumMod val="50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w Cen MT"/>
                  <a:ea typeface="+mn-ea"/>
                  <a:cs typeface="+mn-cs"/>
                </a:rPr>
                <a:t>R2</a:t>
              </a:r>
            </a:p>
          </p:txBody>
        </p:sp>
        <p:sp>
          <p:nvSpPr>
            <p:cNvPr id="11" name="TextBox 10"/>
            <p:cNvSpPr txBox="1"/>
            <p:nvPr/>
          </p:nvSpPr>
          <p:spPr>
            <a:xfrm>
              <a:off x="2607306" y="1885296"/>
              <a:ext cx="1191772" cy="400110"/>
            </a:xfrm>
            <a:prstGeom prst="rect">
              <a:avLst/>
            </a:prstGeom>
            <a:solidFill>
              <a:srgbClr val="FF0000"/>
            </a:solidFill>
            <a:ln w="38100">
              <a:solidFill>
                <a:schemeClr val="accent3">
                  <a:lumMod val="50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w Cen MT"/>
                  <a:ea typeface="+mn-ea"/>
                  <a:cs typeface="+mn-cs"/>
                </a:rPr>
                <a:t>Cost2</a:t>
              </a:r>
            </a:p>
          </p:txBody>
        </p:sp>
        <p:sp>
          <p:nvSpPr>
            <p:cNvPr id="12" name="TextBox 11"/>
            <p:cNvSpPr txBox="1"/>
            <p:nvPr/>
          </p:nvSpPr>
          <p:spPr>
            <a:xfrm>
              <a:off x="3799078" y="1885296"/>
              <a:ext cx="735531" cy="400110"/>
            </a:xfrm>
            <a:prstGeom prst="rect">
              <a:avLst/>
            </a:prstGeom>
            <a:solidFill>
              <a:schemeClr val="accent4"/>
            </a:solidFill>
            <a:ln w="38100">
              <a:solidFill>
                <a:schemeClr val="accent4">
                  <a:lumMod val="50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w Cen MT"/>
                  <a:ea typeface="+mn-ea"/>
                  <a:cs typeface="+mn-cs"/>
                </a:rPr>
                <a:t>B2</a:t>
              </a:r>
            </a:p>
          </p:txBody>
        </p:sp>
      </p:grpSp>
      <p:sp>
        <p:nvSpPr>
          <p:cNvPr id="13" name="TextBox 12"/>
          <p:cNvSpPr txBox="1"/>
          <p:nvPr/>
        </p:nvSpPr>
        <p:spPr>
          <a:xfrm>
            <a:off x="2165381" y="2482470"/>
            <a:ext cx="1212191"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w Cen MT"/>
                <a:ea typeface="+mn-ea"/>
                <a:cs typeface="+mn-cs"/>
              </a:rPr>
              <a:t>BPDU1</a:t>
            </a:r>
          </a:p>
        </p:txBody>
      </p:sp>
      <p:sp>
        <p:nvSpPr>
          <p:cNvPr id="14" name="TextBox 13"/>
          <p:cNvSpPr txBox="1"/>
          <p:nvPr/>
        </p:nvSpPr>
        <p:spPr>
          <a:xfrm>
            <a:off x="5619781" y="2482470"/>
            <a:ext cx="1212191"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w Cen MT"/>
                <a:ea typeface="+mn-ea"/>
                <a:cs typeface="+mn-cs"/>
              </a:rPr>
              <a:t>BPDU2</a:t>
            </a:r>
          </a:p>
        </p:txBody>
      </p:sp>
      <p:cxnSp>
        <p:nvCxnSpPr>
          <p:cNvPr id="15" name="Straight Connector 14"/>
          <p:cNvCxnSpPr/>
          <p:nvPr/>
        </p:nvCxnSpPr>
        <p:spPr>
          <a:xfrm flipH="1">
            <a:off x="305331" y="4149080"/>
            <a:ext cx="3553283"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305331" y="4509120"/>
            <a:ext cx="772106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305331" y="4941168"/>
            <a:ext cx="825140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05331" y="5445224"/>
            <a:ext cx="2681708"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98F343FA-7F14-824C-BEDE-D16854017098}"/>
              </a:ext>
            </a:extLst>
          </p:cNvPr>
          <p:cNvSpPr/>
          <p:nvPr/>
        </p:nvSpPr>
        <p:spPr>
          <a:xfrm>
            <a:off x="18298" y="6497160"/>
            <a:ext cx="5958009" cy="307777"/>
          </a:xfrm>
          <a:prstGeom prst="rect">
            <a:avLst/>
          </a:prstGeom>
        </p:spPr>
        <p:txBody>
          <a:bodyPr wrap="square">
            <a:spAutoFit/>
          </a:bodyPr>
          <a:lstStyle/>
          <a:p>
            <a:r>
              <a:rPr lang="en-US" sz="1400" b="0" dirty="0">
                <a:solidFill>
                  <a:schemeClr val="bg1">
                    <a:lumMod val="65000"/>
                  </a:schemeClr>
                </a:solidFill>
                <a:latin typeface="Calibri" panose="020F0502020204030204" pitchFamily="34" charset="0"/>
                <a:cs typeface="Calibri" panose="020F0502020204030204" pitchFamily="34" charset="0"/>
              </a:rPr>
              <a:t>Lecture Slides: D. </a:t>
            </a:r>
            <a:r>
              <a:rPr lang="en-US" sz="1400" b="0" dirty="0" err="1">
                <a:solidFill>
                  <a:schemeClr val="bg1">
                    <a:lumMod val="65000"/>
                  </a:schemeClr>
                </a:solidFill>
                <a:latin typeface="Calibri" panose="020F0502020204030204" pitchFamily="34" charset="0"/>
                <a:cs typeface="Calibri" panose="020F0502020204030204" pitchFamily="34" charset="0"/>
              </a:rPr>
              <a:t>Choffnes</a:t>
            </a:r>
            <a:r>
              <a:rPr lang="en-US" sz="1400" b="0" dirty="0">
                <a:solidFill>
                  <a:schemeClr val="bg1">
                    <a:lumMod val="65000"/>
                  </a:schemeClr>
                </a:solidFill>
                <a:latin typeface="Calibri" panose="020F0502020204030204" pitchFamily="34" charset="0"/>
                <a:cs typeface="Calibri" panose="020F0502020204030204" pitchFamily="34" charset="0"/>
              </a:rPr>
              <a:t>,  Northeastern University</a:t>
            </a:r>
          </a:p>
        </p:txBody>
      </p:sp>
    </p:spTree>
    <p:extLst>
      <p:ext uri="{BB962C8B-B14F-4D97-AF65-F5344CB8AC3E}">
        <p14:creationId xmlns:p14="http://schemas.microsoft.com/office/powerpoint/2010/main" val="221698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2" fill="hold" nodeType="clickEffect">
                                  <p:stCondLst>
                                    <p:cond delay="0"/>
                                  </p:stCondLst>
                                  <p:childTnLst>
                                    <p:animEffect transition="out" filter="wipe(right)">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xit" presetSubtype="2" fill="hold" nodeType="clickEffect">
                                  <p:stCondLst>
                                    <p:cond delay="0"/>
                                  </p:stCondLst>
                                  <p:childTnLst>
                                    <p:animEffect transition="out" filter="wipe(right)">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xit" presetSubtype="2" fill="hold" nodeType="clickEffect">
                                  <p:stCondLst>
                                    <p:cond delay="0"/>
                                  </p:stCondLst>
                                  <p:childTnLst>
                                    <p:animEffect transition="out" filter="wipe(right)">
                                      <p:cBhvr>
                                        <p:cTn id="29" dur="500"/>
                                        <p:tgtEl>
                                          <p:spTgt spid="18"/>
                                        </p:tgtEl>
                                      </p:cBhvr>
                                    </p:animEffect>
                                    <p:set>
                                      <p:cBhvr>
                                        <p:cTn id="30" dur="1" fill="hold">
                                          <p:stCondLst>
                                            <p:cond delay="499"/>
                                          </p:stCondLst>
                                        </p:cTn>
                                        <p:tgtEl>
                                          <p:spTgt spid="18"/>
                                        </p:tgtEl>
                                        <p:attrNameLst>
                                          <p:attrName>style.visibility</p:attrName>
                                        </p:attrNameLst>
                                      </p:cBhvr>
                                      <p:to>
                                        <p:strVal val="hidden"/>
                                      </p:to>
                                    </p:se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Spanning Tree Construction</a:t>
            </a:r>
          </a:p>
        </p:txBody>
      </p:sp>
      <p:sp>
        <p:nvSpPr>
          <p:cNvPr id="3" name="Slide Number Placeholder 2"/>
          <p:cNvSpPr>
            <a:spLocks noGrp="1"/>
          </p:cNvSpPr>
          <p:nvPr>
            <p:ph type="sldNum" sz="quarter" idx="4294967295"/>
          </p:nvPr>
        </p:nvSpPr>
        <p:spPr>
          <a:xfrm>
            <a:off x="0" y="1255713"/>
            <a:ext cx="533400" cy="304800"/>
          </a:xfrm>
          <a:prstGeom prst="rect">
            <a:avLst/>
          </a:prstGeom>
        </p:spPr>
        <p:txBody>
          <a:bodyPr>
            <a:normAutofit fontScale="9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83B9EA5-CE9A-4950-A80C-5ADF06B45BB8}" type="slidenum">
              <a:rPr kumimoji="0" lang="en-US" sz="1800" b="1" i="0" u="none" strike="noStrike" kern="1200" cap="none" spc="0" normalizeH="0" baseline="0" noProof="0" smtClean="0">
                <a:ln>
                  <a:noFill/>
                </a:ln>
                <a:solidFill>
                  <a:srgbClr val="FFFFFF"/>
                </a:solidFill>
                <a:effectLst/>
                <a:uLnTx/>
                <a:uFillTx/>
                <a:latin typeface="Tw Cen M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46</a:t>
            </a:fld>
            <a:endParaRPr kumimoji="0" lang="en-US" sz="1800" b="1" i="0" u="none" strike="noStrike" kern="1200" cap="none" spc="0" normalizeH="0" baseline="0" noProof="0" dirty="0">
              <a:ln>
                <a:noFill/>
              </a:ln>
              <a:solidFill>
                <a:srgbClr val="FFFFFF"/>
              </a:solidFill>
              <a:effectLst/>
              <a:uLnTx/>
              <a:uFillTx/>
              <a:latin typeface="Tw Cen MT"/>
              <a:ea typeface="+mn-ea"/>
              <a:cs typeface="+mn-cs"/>
            </a:endParaRPr>
          </a:p>
        </p:txBody>
      </p:sp>
      <p:cxnSp>
        <p:nvCxnSpPr>
          <p:cNvPr id="13" name="Straight Connector 12"/>
          <p:cNvCxnSpPr>
            <a:stCxn id="5" idx="2"/>
            <a:endCxn id="6" idx="0"/>
          </p:cNvCxnSpPr>
          <p:nvPr/>
        </p:nvCxnSpPr>
        <p:spPr>
          <a:xfrm>
            <a:off x="1981188" y="2975455"/>
            <a:ext cx="0" cy="121546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3"/>
            <a:endCxn id="7" idx="1"/>
          </p:cNvCxnSpPr>
          <p:nvPr/>
        </p:nvCxnSpPr>
        <p:spPr>
          <a:xfrm>
            <a:off x="2419029" y="2791101"/>
            <a:ext cx="185453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3"/>
            <a:endCxn id="8" idx="1"/>
          </p:cNvCxnSpPr>
          <p:nvPr/>
        </p:nvCxnSpPr>
        <p:spPr>
          <a:xfrm flipV="1">
            <a:off x="5149245" y="2791100"/>
            <a:ext cx="1749758" cy="1"/>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8" idx="2"/>
            <a:endCxn id="9" idx="3"/>
          </p:cNvCxnSpPr>
          <p:nvPr/>
        </p:nvCxnSpPr>
        <p:spPr>
          <a:xfrm rot="5400000">
            <a:off x="5543134" y="2581565"/>
            <a:ext cx="1399822" cy="2187601"/>
          </a:xfrm>
          <a:prstGeom prst="bentConnector2">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Elbow Connector 20"/>
          <p:cNvCxnSpPr>
            <a:endCxn id="11" idx="0"/>
          </p:cNvCxnSpPr>
          <p:nvPr/>
        </p:nvCxnSpPr>
        <p:spPr>
          <a:xfrm rot="16200000" flipH="1">
            <a:off x="4405145" y="4943037"/>
            <a:ext cx="1793187" cy="895779"/>
          </a:xfrm>
          <a:prstGeom prst="bentConnector3">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0" idx="0"/>
          </p:cNvCxnSpPr>
          <p:nvPr/>
        </p:nvCxnSpPr>
        <p:spPr>
          <a:xfrm rot="5400000" flipH="1" flipV="1">
            <a:off x="3122972" y="4911189"/>
            <a:ext cx="1793189" cy="959476"/>
          </a:xfrm>
          <a:prstGeom prst="bentConnector3">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0" idx="3"/>
            <a:endCxn id="11" idx="1"/>
          </p:cNvCxnSpPr>
          <p:nvPr/>
        </p:nvCxnSpPr>
        <p:spPr>
          <a:xfrm>
            <a:off x="3977669" y="6471876"/>
            <a:ext cx="1334117"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6" idx="3"/>
            <a:endCxn id="9" idx="1"/>
          </p:cNvCxnSpPr>
          <p:nvPr/>
        </p:nvCxnSpPr>
        <p:spPr>
          <a:xfrm>
            <a:off x="2419029" y="4375276"/>
            <a:ext cx="185453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32" idx="1"/>
          </p:cNvCxnSpPr>
          <p:nvPr/>
        </p:nvCxnSpPr>
        <p:spPr>
          <a:xfrm>
            <a:off x="403934" y="2473554"/>
            <a:ext cx="485527" cy="3175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32" idx="1"/>
          </p:cNvCxnSpPr>
          <p:nvPr/>
        </p:nvCxnSpPr>
        <p:spPr>
          <a:xfrm flipV="1">
            <a:off x="403934" y="2791099"/>
            <a:ext cx="485527" cy="3131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0" name="Picture 2" descr="C:\Users\t0ph3r\Documents\CS 4700\assets\black_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148" y="2832467"/>
            <a:ext cx="543573" cy="543573"/>
          </a:xfrm>
          <a:prstGeom prst="rect">
            <a:avLst/>
          </a:prstGeom>
          <a:noFill/>
          <a:extLst>
            <a:ext uri="{909E8E84-426E-40dd-AFC4-6F175D3DCCD1}">
              <a14:hiddenFill xmlns:a14="http://schemas.microsoft.com/office/drawing/2010/main" xmlns="">
                <a:solidFill>
                  <a:srgbClr val="FFFFFF"/>
                </a:solidFill>
              </a14:hiddenFill>
            </a:ext>
          </a:extLst>
        </p:spPr>
      </p:pic>
      <p:pic>
        <p:nvPicPr>
          <p:cNvPr id="31" name="Picture 2" descr="C:\Users\t0ph3r\Documents\CS 4700\assets\black_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148" y="2201768"/>
            <a:ext cx="543573" cy="543573"/>
          </a:xfrm>
          <a:prstGeom prst="rect">
            <a:avLst/>
          </a:prstGeom>
          <a:noFill/>
          <a:extLst>
            <a:ext uri="{909E8E84-426E-40dd-AFC4-6F175D3DCCD1}">
              <a14:hiddenFill xmlns:a14="http://schemas.microsoft.com/office/drawing/2010/main" xmlns="">
                <a:solidFill>
                  <a:srgbClr val="FFFFFF"/>
                </a:solidFill>
              </a14:hiddenFill>
            </a:ext>
          </a:extLst>
        </p:spPr>
      </p:pic>
      <p:cxnSp>
        <p:nvCxnSpPr>
          <p:cNvPr id="38" name="Straight Connector 37"/>
          <p:cNvCxnSpPr>
            <a:stCxn id="32" idx="3"/>
            <a:endCxn id="5" idx="1"/>
          </p:cNvCxnSpPr>
          <p:nvPr/>
        </p:nvCxnSpPr>
        <p:spPr>
          <a:xfrm>
            <a:off x="1147063" y="2791099"/>
            <a:ext cx="396283" cy="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44" idx="1"/>
          </p:cNvCxnSpPr>
          <p:nvPr/>
        </p:nvCxnSpPr>
        <p:spPr>
          <a:xfrm>
            <a:off x="403934" y="4135419"/>
            <a:ext cx="485527" cy="3175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44" idx="1"/>
          </p:cNvCxnSpPr>
          <p:nvPr/>
        </p:nvCxnSpPr>
        <p:spPr>
          <a:xfrm flipV="1">
            <a:off x="403934" y="4452964"/>
            <a:ext cx="485527" cy="3131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2" name="Picture 2" descr="C:\Users\t0ph3r\Documents\CS 4700\assets\black_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148" y="4494332"/>
            <a:ext cx="543573" cy="543573"/>
          </a:xfrm>
          <a:prstGeom prst="rect">
            <a:avLst/>
          </a:prstGeom>
          <a:noFill/>
          <a:extLst>
            <a:ext uri="{909E8E84-426E-40dd-AFC4-6F175D3DCCD1}">
              <a14:hiddenFill xmlns:a14="http://schemas.microsoft.com/office/drawing/2010/main" xmlns="">
                <a:solidFill>
                  <a:srgbClr val="FFFFFF"/>
                </a:solidFill>
              </a14:hiddenFill>
            </a:ext>
          </a:extLst>
        </p:spPr>
      </p:pic>
      <p:pic>
        <p:nvPicPr>
          <p:cNvPr id="43" name="Picture 2" descr="C:\Users\t0ph3r\Documents\CS 4700\assets\black_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148" y="3863633"/>
            <a:ext cx="543573" cy="543573"/>
          </a:xfrm>
          <a:prstGeom prst="rect">
            <a:avLst/>
          </a:prstGeom>
          <a:noFill/>
          <a:extLst>
            <a:ext uri="{909E8E84-426E-40dd-AFC4-6F175D3DCCD1}">
              <a14:hiddenFill xmlns:a14="http://schemas.microsoft.com/office/drawing/2010/main" xmlns="">
                <a:solidFill>
                  <a:srgbClr val="FFFFFF"/>
                </a:solidFill>
              </a14:hiddenFill>
            </a:ext>
          </a:extLst>
        </p:spPr>
      </p:pic>
      <p:cxnSp>
        <p:nvCxnSpPr>
          <p:cNvPr id="45" name="Straight Connector 44"/>
          <p:cNvCxnSpPr>
            <a:stCxn id="44" idx="3"/>
          </p:cNvCxnSpPr>
          <p:nvPr/>
        </p:nvCxnSpPr>
        <p:spPr>
          <a:xfrm>
            <a:off x="1147063" y="4452964"/>
            <a:ext cx="49978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52" idx="1"/>
          </p:cNvCxnSpPr>
          <p:nvPr/>
        </p:nvCxnSpPr>
        <p:spPr>
          <a:xfrm>
            <a:off x="2002369" y="6015734"/>
            <a:ext cx="0" cy="52430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52" idx="1"/>
          </p:cNvCxnSpPr>
          <p:nvPr/>
        </p:nvCxnSpPr>
        <p:spPr>
          <a:xfrm flipV="1">
            <a:off x="1516842" y="6540039"/>
            <a:ext cx="485527" cy="413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0" name="Picture 2" descr="C:\Users\t0ph3r\Documents\CS 4700\assets\black_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056" y="6268252"/>
            <a:ext cx="543573" cy="543573"/>
          </a:xfrm>
          <a:prstGeom prst="rect">
            <a:avLst/>
          </a:prstGeom>
          <a:noFill/>
          <a:extLst>
            <a:ext uri="{909E8E84-426E-40dd-AFC4-6F175D3DCCD1}">
              <a14:hiddenFill xmlns:a14="http://schemas.microsoft.com/office/drawing/2010/main" xmlns="">
                <a:solidFill>
                  <a:srgbClr val="FFFFFF"/>
                </a:solidFill>
              </a14:hiddenFill>
            </a:ext>
          </a:extLst>
        </p:spPr>
      </p:pic>
      <p:pic>
        <p:nvPicPr>
          <p:cNvPr id="51" name="Picture 2" descr="C:\Users\t0ph3r\Documents\CS 4700\assets\black_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2667" y="5743948"/>
            <a:ext cx="543573" cy="543573"/>
          </a:xfrm>
          <a:prstGeom prst="rect">
            <a:avLst/>
          </a:prstGeom>
          <a:noFill/>
          <a:extLst>
            <a:ext uri="{909E8E84-426E-40dd-AFC4-6F175D3DCCD1}">
              <a14:hiddenFill xmlns:a14="http://schemas.microsoft.com/office/drawing/2010/main" xmlns="">
                <a:solidFill>
                  <a:srgbClr val="FFFFFF"/>
                </a:solidFill>
              </a14:hiddenFill>
            </a:ext>
          </a:extLst>
        </p:spPr>
      </p:pic>
      <p:cxnSp>
        <p:nvCxnSpPr>
          <p:cNvPr id="53" name="Straight Connector 52"/>
          <p:cNvCxnSpPr>
            <a:stCxn id="52" idx="3"/>
          </p:cNvCxnSpPr>
          <p:nvPr/>
        </p:nvCxnSpPr>
        <p:spPr>
          <a:xfrm flipV="1">
            <a:off x="2259971" y="6540038"/>
            <a:ext cx="1086324" cy="1"/>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6722460" y="6507870"/>
            <a:ext cx="485527" cy="1"/>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6722459" y="6017984"/>
            <a:ext cx="122907" cy="4898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027384" y="6510067"/>
            <a:ext cx="49978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8309676" y="2793116"/>
            <a:ext cx="485527" cy="3175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8309675" y="2479961"/>
            <a:ext cx="485527" cy="3131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2" name="Picture 2" descr="C:\Users\t0ph3r\Documents\CS 4700\assets\black_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8894" y="2866652"/>
            <a:ext cx="543573" cy="543573"/>
          </a:xfrm>
          <a:prstGeom prst="rect">
            <a:avLst/>
          </a:prstGeom>
          <a:noFill/>
          <a:extLst>
            <a:ext uri="{909E8E84-426E-40dd-AFC4-6F175D3DCCD1}">
              <a14:hiddenFill xmlns:a14="http://schemas.microsoft.com/office/drawing/2010/main" xmlns="">
                <a:solidFill>
                  <a:srgbClr val="FFFFFF"/>
                </a:solidFill>
              </a14:hiddenFill>
            </a:ext>
          </a:extLst>
        </p:spPr>
      </p:pic>
      <p:pic>
        <p:nvPicPr>
          <p:cNvPr id="63" name="Picture 2" descr="C:\Users\t0ph3r\Documents\CS 4700\assets\black_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8894" y="2235953"/>
            <a:ext cx="543573" cy="543573"/>
          </a:xfrm>
          <a:prstGeom prst="rect">
            <a:avLst/>
          </a:prstGeom>
          <a:noFill/>
          <a:extLst>
            <a:ext uri="{909E8E84-426E-40dd-AFC4-6F175D3DCCD1}">
              <a14:hiddenFill xmlns:a14="http://schemas.microsoft.com/office/drawing/2010/main" xmlns="">
                <a:solidFill>
                  <a:srgbClr val="FFFFFF"/>
                </a:solidFill>
              </a14:hiddenFill>
            </a:ext>
          </a:extLst>
        </p:spPr>
      </p:pic>
      <p:cxnSp>
        <p:nvCxnSpPr>
          <p:cNvPr id="65" name="Straight Connector 64"/>
          <p:cNvCxnSpPr/>
          <p:nvPr/>
        </p:nvCxnSpPr>
        <p:spPr>
          <a:xfrm>
            <a:off x="7614600" y="2795312"/>
            <a:ext cx="49978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70" idx="0"/>
          </p:cNvCxnSpPr>
          <p:nvPr/>
        </p:nvCxnSpPr>
        <p:spPr>
          <a:xfrm>
            <a:off x="4273562" y="1851884"/>
            <a:ext cx="451484" cy="169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70" idx="0"/>
          </p:cNvCxnSpPr>
          <p:nvPr/>
        </p:nvCxnSpPr>
        <p:spPr>
          <a:xfrm flipV="1">
            <a:off x="4725046" y="1836810"/>
            <a:ext cx="424198" cy="18466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8" name="Picture 2" descr="C:\Users\t0ph3r\Documents\CS 4700\assets\black_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0243" y="1565024"/>
            <a:ext cx="543573" cy="543573"/>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descr="C:\Users\t0ph3r\Documents\CS 4700\assets\black_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5727" y="1565024"/>
            <a:ext cx="543573" cy="543573"/>
          </a:xfrm>
          <a:prstGeom prst="rect">
            <a:avLst/>
          </a:prstGeom>
          <a:noFill/>
          <a:extLst>
            <a:ext uri="{909E8E84-426E-40dd-AFC4-6F175D3DCCD1}">
              <a14:hiddenFill xmlns:a14="http://schemas.microsoft.com/office/drawing/2010/main" xmlns="">
                <a:solidFill>
                  <a:srgbClr val="FFFFFF"/>
                </a:solidFill>
              </a14:hiddenFill>
            </a:ext>
          </a:extLst>
        </p:spPr>
      </p:pic>
      <p:cxnSp>
        <p:nvCxnSpPr>
          <p:cNvPr id="71" name="Straight Connector 70"/>
          <p:cNvCxnSpPr>
            <a:endCxn id="70" idx="2"/>
          </p:cNvCxnSpPr>
          <p:nvPr/>
        </p:nvCxnSpPr>
        <p:spPr>
          <a:xfrm flipV="1">
            <a:off x="4725046" y="2279074"/>
            <a:ext cx="0" cy="35457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2" descr="C:\Users\t0ph3r\Documents\CS 4700\assets\cisco-switch-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3346" y="2606746"/>
            <a:ext cx="875683" cy="368709"/>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2" descr="C:\Users\t0ph3r\Documents\CS 4700\assets\cisco-switch-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3346" y="4190921"/>
            <a:ext cx="875683" cy="368709"/>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2" descr="C:\Users\t0ph3r\Documents\CS 4700\assets\cisco-switch-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3562" y="2606746"/>
            <a:ext cx="875683" cy="368709"/>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2" descr="C:\Users\t0ph3r\Documents\CS 4700\assets\cisco-switch-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99003" y="2606745"/>
            <a:ext cx="875683" cy="368709"/>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2" descr="C:\Users\t0ph3r\Documents\CS 4700\assets\cisco-switch-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3561" y="4190921"/>
            <a:ext cx="875683" cy="368709"/>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2" descr="C:\Users\t0ph3r\Documents\CS 4700\assets\cisco-switch-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1986" y="6287521"/>
            <a:ext cx="875683" cy="368709"/>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2" descr="C:\Users\t0ph3r\Documents\CS 4700\assets\cisco-switch-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11786" y="6287521"/>
            <a:ext cx="875683" cy="368709"/>
          </a:xfrm>
          <a:prstGeom prst="rect">
            <a:avLst/>
          </a:prstGeom>
          <a:noFill/>
          <a:extLst>
            <a:ext uri="{909E8E84-426E-40dd-AFC4-6F175D3DCCD1}">
              <a14:hiddenFill xmlns:a14="http://schemas.microsoft.com/office/drawing/2010/main" xmlns="">
                <a:solidFill>
                  <a:srgbClr val="FFFFFF"/>
                </a:solidFill>
              </a14:hiddenFill>
            </a:ext>
          </a:extLst>
        </p:spPr>
      </p:pic>
      <p:sp>
        <p:nvSpPr>
          <p:cNvPr id="32" name="Rectangle 31"/>
          <p:cNvSpPr/>
          <p:nvPr/>
        </p:nvSpPr>
        <p:spPr>
          <a:xfrm>
            <a:off x="889461" y="2662298"/>
            <a:ext cx="257602" cy="257602"/>
          </a:xfrm>
          <a:prstGeom prst="rect">
            <a:avLst/>
          </a:prstGeom>
          <a:solidFill>
            <a:schemeClr val="accent4"/>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a:ea typeface="+mn-ea"/>
              <a:cs typeface="+mn-cs"/>
            </a:endParaRPr>
          </a:p>
        </p:txBody>
      </p:sp>
      <p:sp>
        <p:nvSpPr>
          <p:cNvPr id="44" name="Rectangle 43"/>
          <p:cNvSpPr/>
          <p:nvPr/>
        </p:nvSpPr>
        <p:spPr>
          <a:xfrm>
            <a:off x="889461" y="4324163"/>
            <a:ext cx="257602" cy="257602"/>
          </a:xfrm>
          <a:prstGeom prst="rect">
            <a:avLst/>
          </a:prstGeom>
          <a:solidFill>
            <a:schemeClr val="accent4"/>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a:ea typeface="+mn-ea"/>
              <a:cs typeface="+mn-cs"/>
            </a:endParaRPr>
          </a:p>
        </p:txBody>
      </p:sp>
      <p:sp>
        <p:nvSpPr>
          <p:cNvPr id="52" name="Rectangle 51"/>
          <p:cNvSpPr/>
          <p:nvPr/>
        </p:nvSpPr>
        <p:spPr>
          <a:xfrm>
            <a:off x="2002369" y="6411238"/>
            <a:ext cx="257602" cy="257602"/>
          </a:xfrm>
          <a:prstGeom prst="rect">
            <a:avLst/>
          </a:prstGeom>
          <a:solidFill>
            <a:schemeClr val="accent4"/>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a:ea typeface="+mn-ea"/>
              <a:cs typeface="+mn-cs"/>
            </a:endParaRPr>
          </a:p>
        </p:txBody>
      </p:sp>
      <p:pic>
        <p:nvPicPr>
          <p:cNvPr id="56" name="Picture 2" descr="C:\Users\t0ph3r\Documents\CS 4700\assets\black_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1403" y="6236084"/>
            <a:ext cx="543573" cy="543573"/>
          </a:xfrm>
          <a:prstGeom prst="rect">
            <a:avLst/>
          </a:prstGeom>
          <a:noFill/>
          <a:extLst>
            <a:ext uri="{909E8E84-426E-40dd-AFC4-6F175D3DCCD1}">
              <a14:hiddenFill xmlns:a14="http://schemas.microsoft.com/office/drawing/2010/main" xmlns="">
                <a:solidFill>
                  <a:srgbClr val="FFFFFF"/>
                </a:solidFill>
              </a14:hiddenFill>
            </a:ext>
          </a:extLst>
        </p:spPr>
      </p:pic>
      <p:pic>
        <p:nvPicPr>
          <p:cNvPr id="57" name="Picture 2" descr="C:\Users\t0ph3r\Documents\CS 4700\assets\black_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3580" y="5746198"/>
            <a:ext cx="543573" cy="543573"/>
          </a:xfrm>
          <a:prstGeom prst="rect">
            <a:avLst/>
          </a:prstGeom>
          <a:noFill/>
          <a:extLst>
            <a:ext uri="{909E8E84-426E-40dd-AFC4-6F175D3DCCD1}">
              <a14:hiddenFill xmlns:a14="http://schemas.microsoft.com/office/drawing/2010/main" xmlns="">
                <a:solidFill>
                  <a:srgbClr val="FFFFFF"/>
                </a:solidFill>
              </a14:hiddenFill>
            </a:ext>
          </a:extLst>
        </p:spPr>
      </p:pic>
      <p:sp>
        <p:nvSpPr>
          <p:cNvPr id="58" name="Rectangle 57"/>
          <p:cNvSpPr/>
          <p:nvPr/>
        </p:nvSpPr>
        <p:spPr>
          <a:xfrm>
            <a:off x="6464858" y="6381266"/>
            <a:ext cx="257602" cy="257602"/>
          </a:xfrm>
          <a:prstGeom prst="rect">
            <a:avLst/>
          </a:prstGeom>
          <a:solidFill>
            <a:schemeClr val="accent4"/>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a:ea typeface="+mn-ea"/>
              <a:cs typeface="+mn-cs"/>
            </a:endParaRPr>
          </a:p>
        </p:txBody>
      </p:sp>
      <p:sp>
        <p:nvSpPr>
          <p:cNvPr id="64" name="Rectangle 63"/>
          <p:cNvSpPr/>
          <p:nvPr/>
        </p:nvSpPr>
        <p:spPr>
          <a:xfrm>
            <a:off x="8052074" y="2666511"/>
            <a:ext cx="257602" cy="257602"/>
          </a:xfrm>
          <a:prstGeom prst="rect">
            <a:avLst/>
          </a:prstGeom>
          <a:solidFill>
            <a:schemeClr val="accent4"/>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a:ea typeface="+mn-ea"/>
              <a:cs typeface="+mn-cs"/>
            </a:endParaRPr>
          </a:p>
        </p:txBody>
      </p:sp>
      <p:sp>
        <p:nvSpPr>
          <p:cNvPr id="70" name="Rectangle 69"/>
          <p:cNvSpPr/>
          <p:nvPr/>
        </p:nvSpPr>
        <p:spPr>
          <a:xfrm>
            <a:off x="4596245" y="2021472"/>
            <a:ext cx="257602" cy="257602"/>
          </a:xfrm>
          <a:prstGeom prst="rect">
            <a:avLst/>
          </a:prstGeom>
          <a:solidFill>
            <a:schemeClr val="accent4"/>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a:ea typeface="+mn-ea"/>
              <a:cs typeface="+mn-cs"/>
            </a:endParaRPr>
          </a:p>
        </p:txBody>
      </p:sp>
      <p:sp>
        <p:nvSpPr>
          <p:cNvPr id="25" name="TextBox 24"/>
          <p:cNvSpPr txBox="1"/>
          <p:nvPr/>
        </p:nvSpPr>
        <p:spPr>
          <a:xfrm>
            <a:off x="1067071" y="2145080"/>
            <a:ext cx="95410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w Cen MT"/>
                <a:ea typeface="+mn-ea"/>
                <a:cs typeface="+mn-cs"/>
              </a:rPr>
              <a:t>0: 0/0</a:t>
            </a:r>
          </a:p>
        </p:txBody>
      </p:sp>
      <p:sp>
        <p:nvSpPr>
          <p:cNvPr id="72" name="TextBox 71"/>
          <p:cNvSpPr txBox="1"/>
          <p:nvPr/>
        </p:nvSpPr>
        <p:spPr>
          <a:xfrm>
            <a:off x="3242083" y="2167655"/>
            <a:ext cx="1297150"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w Cen MT"/>
                <a:ea typeface="+mn-ea"/>
                <a:cs typeface="+mn-cs"/>
              </a:rPr>
              <a:t>12: 12/0</a:t>
            </a:r>
          </a:p>
        </p:txBody>
      </p:sp>
      <p:sp>
        <p:nvSpPr>
          <p:cNvPr id="73" name="TextBox 72"/>
          <p:cNvSpPr txBox="1"/>
          <p:nvPr/>
        </p:nvSpPr>
        <p:spPr>
          <a:xfrm>
            <a:off x="6368315" y="2101211"/>
            <a:ext cx="95410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w Cen MT"/>
                <a:ea typeface="+mn-ea"/>
                <a:cs typeface="+mn-cs"/>
              </a:rPr>
              <a:t>3: 3/0</a:t>
            </a:r>
          </a:p>
        </p:txBody>
      </p:sp>
      <p:sp>
        <p:nvSpPr>
          <p:cNvPr id="74" name="TextBox 73"/>
          <p:cNvSpPr txBox="1"/>
          <p:nvPr/>
        </p:nvSpPr>
        <p:spPr>
          <a:xfrm>
            <a:off x="736747" y="3729256"/>
            <a:ext cx="1297151"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w Cen MT"/>
                <a:ea typeface="+mn-ea"/>
                <a:cs typeface="+mn-cs"/>
              </a:rPr>
              <a:t>27: 27/0</a:t>
            </a:r>
          </a:p>
        </p:txBody>
      </p:sp>
      <p:sp>
        <p:nvSpPr>
          <p:cNvPr id="75" name="TextBox 74"/>
          <p:cNvSpPr txBox="1"/>
          <p:nvPr/>
        </p:nvSpPr>
        <p:spPr>
          <a:xfrm>
            <a:off x="3637625" y="3682956"/>
            <a:ext cx="1297150"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w Cen MT"/>
                <a:ea typeface="+mn-ea"/>
                <a:cs typeface="+mn-cs"/>
              </a:rPr>
              <a:t>41: 41/0</a:t>
            </a:r>
          </a:p>
        </p:txBody>
      </p:sp>
      <p:sp>
        <p:nvSpPr>
          <p:cNvPr id="76" name="TextBox 75"/>
          <p:cNvSpPr txBox="1"/>
          <p:nvPr/>
        </p:nvSpPr>
        <p:spPr>
          <a:xfrm>
            <a:off x="2553471" y="5801263"/>
            <a:ext cx="954107"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w Cen MT"/>
                <a:ea typeface="+mn-ea"/>
                <a:cs typeface="+mn-cs"/>
              </a:rPr>
              <a:t>9: 9/0</a:t>
            </a:r>
          </a:p>
        </p:txBody>
      </p:sp>
      <p:sp>
        <p:nvSpPr>
          <p:cNvPr id="77" name="TextBox 76"/>
          <p:cNvSpPr txBox="1"/>
          <p:nvPr/>
        </p:nvSpPr>
        <p:spPr>
          <a:xfrm>
            <a:off x="4363699" y="5793381"/>
            <a:ext cx="1297150"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w Cen MT"/>
                <a:ea typeface="+mn-ea"/>
                <a:cs typeface="+mn-cs"/>
              </a:rPr>
              <a:t>68: 68/0</a:t>
            </a:r>
          </a:p>
        </p:txBody>
      </p:sp>
      <p:cxnSp>
        <p:nvCxnSpPr>
          <p:cNvPr id="29" name="Straight Arrow Connector 28"/>
          <p:cNvCxnSpPr>
            <a:stCxn id="7" idx="1"/>
            <a:endCxn id="5" idx="3"/>
          </p:cNvCxnSpPr>
          <p:nvPr/>
        </p:nvCxnSpPr>
        <p:spPr>
          <a:xfrm flipH="1">
            <a:off x="2419029" y="2791101"/>
            <a:ext cx="1854533" cy="0"/>
          </a:xfrm>
          <a:prstGeom prst="straightConnector1">
            <a:avLst/>
          </a:prstGeom>
          <a:ln w="571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 idx="0"/>
            <a:endCxn id="5" idx="2"/>
          </p:cNvCxnSpPr>
          <p:nvPr/>
        </p:nvCxnSpPr>
        <p:spPr>
          <a:xfrm flipV="1">
            <a:off x="1981188" y="2975455"/>
            <a:ext cx="0" cy="1215466"/>
          </a:xfrm>
          <a:prstGeom prst="straightConnector1">
            <a:avLst/>
          </a:prstGeom>
          <a:ln w="571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01243" y="3682956"/>
            <a:ext cx="1125629" cy="461665"/>
          </a:xfrm>
          <a:prstGeom prst="rect">
            <a:avLst/>
          </a:prstGeom>
          <a:solidFill>
            <a:schemeClr val="bg2">
              <a:lumMod val="90000"/>
            </a:schemeClr>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w Cen MT"/>
                <a:ea typeface="+mn-ea"/>
                <a:cs typeface="+mn-cs"/>
              </a:rPr>
              <a:t>27: 0/1</a:t>
            </a:r>
          </a:p>
        </p:txBody>
      </p:sp>
      <p:sp>
        <p:nvSpPr>
          <p:cNvPr id="80" name="TextBox 79"/>
          <p:cNvSpPr txBox="1"/>
          <p:nvPr/>
        </p:nvSpPr>
        <p:spPr>
          <a:xfrm>
            <a:off x="3327843" y="2167654"/>
            <a:ext cx="1125629" cy="461665"/>
          </a:xfrm>
          <a:prstGeom prst="rect">
            <a:avLst/>
          </a:prstGeom>
          <a:solidFill>
            <a:schemeClr val="bg2">
              <a:lumMod val="90000"/>
            </a:schemeClr>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w Cen MT"/>
                <a:ea typeface="+mn-ea"/>
                <a:cs typeface="+mn-cs"/>
              </a:rPr>
              <a:t>12: 0/1</a:t>
            </a:r>
          </a:p>
        </p:txBody>
      </p:sp>
      <p:cxnSp>
        <p:nvCxnSpPr>
          <p:cNvPr id="47" name="Elbow Connector 46"/>
          <p:cNvCxnSpPr>
            <a:stCxn id="9" idx="3"/>
            <a:endCxn id="8" idx="2"/>
          </p:cNvCxnSpPr>
          <p:nvPr/>
        </p:nvCxnSpPr>
        <p:spPr>
          <a:xfrm flipV="1">
            <a:off x="5149244" y="2975454"/>
            <a:ext cx="2187601" cy="1399822"/>
          </a:xfrm>
          <a:prstGeom prst="bentConnector2">
            <a:avLst/>
          </a:prstGeom>
          <a:ln w="571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3710746" y="3673754"/>
            <a:ext cx="1125629" cy="461665"/>
          </a:xfrm>
          <a:prstGeom prst="rect">
            <a:avLst/>
          </a:prstGeom>
          <a:solidFill>
            <a:schemeClr val="bg2">
              <a:lumMod val="90000"/>
            </a:schemeClr>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w Cen MT"/>
                <a:ea typeface="+mn-ea"/>
                <a:cs typeface="+mn-cs"/>
              </a:rPr>
              <a:t>41: 3/1</a:t>
            </a:r>
          </a:p>
        </p:txBody>
      </p:sp>
      <p:sp>
        <p:nvSpPr>
          <p:cNvPr id="82" name="TextBox 81"/>
          <p:cNvSpPr txBox="1"/>
          <p:nvPr/>
        </p:nvSpPr>
        <p:spPr>
          <a:xfrm>
            <a:off x="4438727" y="5764992"/>
            <a:ext cx="1125629" cy="461665"/>
          </a:xfrm>
          <a:prstGeom prst="rect">
            <a:avLst/>
          </a:prstGeom>
          <a:solidFill>
            <a:schemeClr val="bg2">
              <a:lumMod val="90000"/>
            </a:schemeClr>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w Cen MT"/>
                <a:ea typeface="+mn-ea"/>
                <a:cs typeface="+mn-cs"/>
              </a:rPr>
              <a:t>68: 9/1</a:t>
            </a:r>
          </a:p>
        </p:txBody>
      </p:sp>
      <p:cxnSp>
        <p:nvCxnSpPr>
          <p:cNvPr id="89" name="Straight Arrow Connector 88"/>
          <p:cNvCxnSpPr>
            <a:stCxn id="11" idx="1"/>
            <a:endCxn id="10" idx="3"/>
          </p:cNvCxnSpPr>
          <p:nvPr/>
        </p:nvCxnSpPr>
        <p:spPr>
          <a:xfrm flipH="1">
            <a:off x="3977669" y="6471876"/>
            <a:ext cx="1334117" cy="0"/>
          </a:xfrm>
          <a:prstGeom prst="straightConnector1">
            <a:avLst/>
          </a:prstGeom>
          <a:ln w="571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3710745" y="3682955"/>
            <a:ext cx="1125629" cy="461665"/>
          </a:xfrm>
          <a:prstGeom prst="rect">
            <a:avLst/>
          </a:prstGeom>
          <a:solidFill>
            <a:srgbClr val="FFC000"/>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w Cen MT"/>
                <a:ea typeface="+mn-ea"/>
                <a:cs typeface="+mn-cs"/>
              </a:rPr>
              <a:t>41: 0/2</a:t>
            </a:r>
          </a:p>
        </p:txBody>
      </p:sp>
      <p:sp>
        <p:nvSpPr>
          <p:cNvPr id="93" name="TextBox 92"/>
          <p:cNvSpPr txBox="1"/>
          <p:nvPr/>
        </p:nvSpPr>
        <p:spPr>
          <a:xfrm>
            <a:off x="6368312" y="2099794"/>
            <a:ext cx="954108" cy="461665"/>
          </a:xfrm>
          <a:prstGeom prst="rect">
            <a:avLst/>
          </a:prstGeom>
          <a:solidFill>
            <a:srgbClr val="FFC000"/>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w Cen MT"/>
                <a:ea typeface="+mn-ea"/>
                <a:cs typeface="+mn-cs"/>
              </a:rPr>
              <a:t>3: 0/2</a:t>
            </a:r>
          </a:p>
        </p:txBody>
      </p:sp>
      <p:cxnSp>
        <p:nvCxnSpPr>
          <p:cNvPr id="94" name="Straight Arrow Connector 93"/>
          <p:cNvCxnSpPr>
            <a:stCxn id="9" idx="1"/>
            <a:endCxn id="6" idx="3"/>
          </p:cNvCxnSpPr>
          <p:nvPr/>
        </p:nvCxnSpPr>
        <p:spPr>
          <a:xfrm flipH="1">
            <a:off x="2419029" y="4375276"/>
            <a:ext cx="1854532" cy="0"/>
          </a:xfrm>
          <a:prstGeom prst="straightConnector1">
            <a:avLst/>
          </a:prstGeom>
          <a:ln w="571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8" idx="1"/>
            <a:endCxn id="7" idx="3"/>
          </p:cNvCxnSpPr>
          <p:nvPr/>
        </p:nvCxnSpPr>
        <p:spPr>
          <a:xfrm flipH="1">
            <a:off x="5149245" y="2791100"/>
            <a:ext cx="1749758" cy="1"/>
          </a:xfrm>
          <a:prstGeom prst="straightConnector1">
            <a:avLst/>
          </a:prstGeom>
          <a:ln w="571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4436855" y="5764991"/>
            <a:ext cx="1125629" cy="461665"/>
          </a:xfrm>
          <a:prstGeom prst="rect">
            <a:avLst/>
          </a:prstGeom>
          <a:solidFill>
            <a:srgbClr val="FFC000"/>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w Cen MT"/>
                <a:ea typeface="+mn-ea"/>
                <a:cs typeface="+mn-cs"/>
              </a:rPr>
              <a:t>68: 3/2</a:t>
            </a:r>
          </a:p>
        </p:txBody>
      </p:sp>
      <p:sp>
        <p:nvSpPr>
          <p:cNvPr id="101" name="TextBox 100"/>
          <p:cNvSpPr txBox="1"/>
          <p:nvPr/>
        </p:nvSpPr>
        <p:spPr>
          <a:xfrm>
            <a:off x="2527674" y="5793380"/>
            <a:ext cx="954108" cy="461665"/>
          </a:xfrm>
          <a:prstGeom prst="rect">
            <a:avLst/>
          </a:prstGeom>
          <a:solidFill>
            <a:srgbClr val="FFC000"/>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w Cen MT"/>
                <a:ea typeface="+mn-ea"/>
                <a:cs typeface="+mn-cs"/>
              </a:rPr>
              <a:t>9: 3/2</a:t>
            </a:r>
          </a:p>
        </p:txBody>
      </p:sp>
      <p:cxnSp>
        <p:nvCxnSpPr>
          <p:cNvPr id="103" name="Elbow Connector 102"/>
          <p:cNvCxnSpPr>
            <a:stCxn id="10" idx="0"/>
          </p:cNvCxnSpPr>
          <p:nvPr/>
        </p:nvCxnSpPr>
        <p:spPr>
          <a:xfrm rot="5400000" flipH="1" flipV="1">
            <a:off x="3155621" y="4943838"/>
            <a:ext cx="1727891" cy="959477"/>
          </a:xfrm>
          <a:prstGeom prst="bentConnector3">
            <a:avLst>
              <a:gd name="adj1" fmla="val 52010"/>
            </a:avLst>
          </a:prstGeom>
          <a:ln w="571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11" idx="0"/>
          </p:cNvCxnSpPr>
          <p:nvPr/>
        </p:nvCxnSpPr>
        <p:spPr>
          <a:xfrm rot="16200000" flipV="1">
            <a:off x="4437794" y="4975686"/>
            <a:ext cx="1727891" cy="895779"/>
          </a:xfrm>
          <a:prstGeom prst="bentConnector3">
            <a:avLst>
              <a:gd name="adj1" fmla="val 52009"/>
            </a:avLst>
          </a:prstGeom>
          <a:ln w="571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4436490" y="5769543"/>
            <a:ext cx="1125629" cy="461665"/>
          </a:xfrm>
          <a:prstGeom prst="rect">
            <a:avLst/>
          </a:prstGeom>
          <a:solidFill>
            <a:srgbClr val="92D050"/>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w Cen MT"/>
                <a:ea typeface="+mn-ea"/>
                <a:cs typeface="+mn-cs"/>
              </a:rPr>
              <a:t>68: 0/3</a:t>
            </a:r>
          </a:p>
        </p:txBody>
      </p:sp>
      <p:sp>
        <p:nvSpPr>
          <p:cNvPr id="113" name="TextBox 112"/>
          <p:cNvSpPr txBox="1"/>
          <p:nvPr/>
        </p:nvSpPr>
        <p:spPr>
          <a:xfrm>
            <a:off x="2527106" y="5795531"/>
            <a:ext cx="954108" cy="461665"/>
          </a:xfrm>
          <a:prstGeom prst="rect">
            <a:avLst/>
          </a:prstGeom>
          <a:solidFill>
            <a:srgbClr val="92D050"/>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w Cen MT"/>
                <a:ea typeface="+mn-ea"/>
                <a:cs typeface="+mn-cs"/>
              </a:rPr>
              <a:t>9: 0/3</a:t>
            </a:r>
          </a:p>
        </p:txBody>
      </p:sp>
      <p:sp>
        <p:nvSpPr>
          <p:cNvPr id="114" name="Multiply 113"/>
          <p:cNvSpPr/>
          <p:nvPr/>
        </p:nvSpPr>
        <p:spPr>
          <a:xfrm>
            <a:off x="4398045" y="6244763"/>
            <a:ext cx="559257" cy="530608"/>
          </a:xfrm>
          <a:prstGeom prst="mathMultiply">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a:ea typeface="+mn-ea"/>
              <a:cs typeface="+mn-cs"/>
            </a:endParaRPr>
          </a:p>
        </p:txBody>
      </p:sp>
      <p:sp>
        <p:nvSpPr>
          <p:cNvPr id="115" name="Multiply 114"/>
          <p:cNvSpPr/>
          <p:nvPr/>
        </p:nvSpPr>
        <p:spPr>
          <a:xfrm>
            <a:off x="7055343" y="4109973"/>
            <a:ext cx="559257" cy="530608"/>
          </a:xfrm>
          <a:prstGeom prst="mathMultiply">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a:ea typeface="+mn-ea"/>
              <a:cs typeface="+mn-cs"/>
            </a:endParaRPr>
          </a:p>
        </p:txBody>
      </p:sp>
      <p:sp>
        <p:nvSpPr>
          <p:cNvPr id="83" name="Rectangle 82">
            <a:extLst>
              <a:ext uri="{FF2B5EF4-FFF2-40B4-BE49-F238E27FC236}">
                <a16:creationId xmlns:a16="http://schemas.microsoft.com/office/drawing/2014/main" id="{5265BC39-DE77-5449-9984-1D9C2120F67B}"/>
              </a:ext>
            </a:extLst>
          </p:cNvPr>
          <p:cNvSpPr/>
          <p:nvPr/>
        </p:nvSpPr>
        <p:spPr>
          <a:xfrm>
            <a:off x="5142281" y="-29762"/>
            <a:ext cx="4385379" cy="307777"/>
          </a:xfrm>
          <a:prstGeom prst="rect">
            <a:avLst/>
          </a:prstGeom>
        </p:spPr>
        <p:txBody>
          <a:bodyPr wrap="square">
            <a:spAutoFit/>
          </a:bodyPr>
          <a:lstStyle/>
          <a:p>
            <a:r>
              <a:rPr lang="en-US" sz="1400" b="0" dirty="0">
                <a:solidFill>
                  <a:schemeClr val="bg1">
                    <a:lumMod val="65000"/>
                  </a:schemeClr>
                </a:solidFill>
                <a:latin typeface="Calibri" panose="020F0502020204030204" pitchFamily="34" charset="0"/>
                <a:cs typeface="Calibri" panose="020F0502020204030204" pitchFamily="34" charset="0"/>
              </a:rPr>
              <a:t>Lecture Slides: D. </a:t>
            </a:r>
            <a:r>
              <a:rPr lang="en-US" sz="1400" b="0" dirty="0" err="1">
                <a:solidFill>
                  <a:schemeClr val="bg1">
                    <a:lumMod val="65000"/>
                  </a:schemeClr>
                </a:solidFill>
                <a:latin typeface="Calibri" panose="020F0502020204030204" pitchFamily="34" charset="0"/>
                <a:cs typeface="Calibri" panose="020F0502020204030204" pitchFamily="34" charset="0"/>
              </a:rPr>
              <a:t>Choffnes</a:t>
            </a:r>
            <a:r>
              <a:rPr lang="en-US" sz="1400" b="0" dirty="0">
                <a:solidFill>
                  <a:schemeClr val="bg1">
                    <a:lumMod val="65000"/>
                  </a:schemeClr>
                </a:solidFill>
                <a:latin typeface="Calibri" panose="020F0502020204030204" pitchFamily="34" charset="0"/>
                <a:cs typeface="Calibri" panose="020F0502020204030204" pitchFamily="34" charset="0"/>
              </a:rPr>
              <a:t>,  Northeastern University</a:t>
            </a:r>
          </a:p>
        </p:txBody>
      </p:sp>
    </p:spTree>
    <p:extLst>
      <p:ext uri="{BB962C8B-B14F-4D97-AF65-F5344CB8AC3E}">
        <p14:creationId xmlns:p14="http://schemas.microsoft.com/office/powerpoint/2010/main" val="369099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anim calcmode="lin" valueType="num">
                                      <p:cBhvr>
                                        <p:cTn id="8" dur="500" fill="hold"/>
                                        <p:tgtEl>
                                          <p:spTgt spid="79"/>
                                        </p:tgtEl>
                                        <p:attrNameLst>
                                          <p:attrName>ppt_x</p:attrName>
                                        </p:attrNameLst>
                                      </p:cBhvr>
                                      <p:tavLst>
                                        <p:tav tm="0">
                                          <p:val>
                                            <p:strVal val="#ppt_x"/>
                                          </p:val>
                                        </p:tav>
                                        <p:tav tm="100000">
                                          <p:val>
                                            <p:strVal val="#ppt_x"/>
                                          </p:val>
                                        </p:tav>
                                      </p:tavLst>
                                    </p:anim>
                                    <p:anim calcmode="lin" valueType="num">
                                      <p:cBhvr>
                                        <p:cTn id="9" dur="500" fill="hold"/>
                                        <p:tgtEl>
                                          <p:spTgt spid="7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fade">
                                      <p:cBhvr>
                                        <p:cTn id="12" dur="500"/>
                                        <p:tgtEl>
                                          <p:spTgt spid="80"/>
                                        </p:tgtEl>
                                      </p:cBhvr>
                                    </p:animEffect>
                                    <p:anim calcmode="lin" valueType="num">
                                      <p:cBhvr>
                                        <p:cTn id="13" dur="500" fill="hold"/>
                                        <p:tgtEl>
                                          <p:spTgt spid="80"/>
                                        </p:tgtEl>
                                        <p:attrNameLst>
                                          <p:attrName>ppt_x</p:attrName>
                                        </p:attrNameLst>
                                      </p:cBhvr>
                                      <p:tavLst>
                                        <p:tav tm="0">
                                          <p:val>
                                            <p:strVal val="#ppt_x"/>
                                          </p:val>
                                        </p:tav>
                                        <p:tav tm="100000">
                                          <p:val>
                                            <p:strVal val="#ppt_x"/>
                                          </p:val>
                                        </p:tav>
                                      </p:tavLst>
                                    </p:anim>
                                    <p:anim calcmode="lin" valueType="num">
                                      <p:cBhvr>
                                        <p:cTn id="14" dur="500" fill="hold"/>
                                        <p:tgtEl>
                                          <p:spTgt spid="80"/>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78"/>
                                        </p:tgtEl>
                                        <p:attrNameLst>
                                          <p:attrName>style.visibility</p:attrName>
                                        </p:attrNameLst>
                                      </p:cBhvr>
                                      <p:to>
                                        <p:strVal val="visible"/>
                                      </p:to>
                                    </p:set>
                                    <p:animEffect transition="in" filter="wipe(down)">
                                      <p:cBhvr>
                                        <p:cTn id="18" dur="500"/>
                                        <p:tgtEl>
                                          <p:spTgt spid="78"/>
                                        </p:tgtEl>
                                      </p:cBhvr>
                                    </p:animEffect>
                                  </p:childTnLst>
                                </p:cTn>
                              </p:par>
                              <p:par>
                                <p:cTn id="19" presetID="22" presetClass="entr" presetSubtype="2"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right)">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1"/>
                                        </p:tgtEl>
                                        <p:attrNameLst>
                                          <p:attrName>style.visibility</p:attrName>
                                        </p:attrNameLst>
                                      </p:cBhvr>
                                      <p:to>
                                        <p:strVal val="visible"/>
                                      </p:to>
                                    </p:set>
                                    <p:animEffect transition="in" filter="fade">
                                      <p:cBhvr>
                                        <p:cTn id="26" dur="500"/>
                                        <p:tgtEl>
                                          <p:spTgt spid="81"/>
                                        </p:tgtEl>
                                      </p:cBhvr>
                                    </p:animEffect>
                                    <p:anim calcmode="lin" valueType="num">
                                      <p:cBhvr>
                                        <p:cTn id="27" dur="500" fill="hold"/>
                                        <p:tgtEl>
                                          <p:spTgt spid="81"/>
                                        </p:tgtEl>
                                        <p:attrNameLst>
                                          <p:attrName>ppt_x</p:attrName>
                                        </p:attrNameLst>
                                      </p:cBhvr>
                                      <p:tavLst>
                                        <p:tav tm="0">
                                          <p:val>
                                            <p:strVal val="#ppt_x"/>
                                          </p:val>
                                        </p:tav>
                                        <p:tav tm="100000">
                                          <p:val>
                                            <p:strVal val="#ppt_x"/>
                                          </p:val>
                                        </p:tav>
                                      </p:tavLst>
                                    </p:anim>
                                    <p:anim calcmode="lin" valueType="num">
                                      <p:cBhvr>
                                        <p:cTn id="28" dur="500" fill="hold"/>
                                        <p:tgtEl>
                                          <p:spTgt spid="81"/>
                                        </p:tgtEl>
                                        <p:attrNameLst>
                                          <p:attrName>ppt_y</p:attrName>
                                        </p:attrNameLst>
                                      </p:cBhvr>
                                      <p:tavLst>
                                        <p:tav tm="0">
                                          <p:val>
                                            <p:strVal val="#ppt_y+.1"/>
                                          </p:val>
                                        </p:tav>
                                        <p:tav tm="100000">
                                          <p:val>
                                            <p:strVal val="#ppt_y"/>
                                          </p:val>
                                        </p:tav>
                                      </p:tavLst>
                                    </p:anim>
                                  </p:childTnLst>
                                </p:cTn>
                              </p:par>
                            </p:childTnLst>
                          </p:cTn>
                        </p:par>
                        <p:par>
                          <p:cTn id="29" fill="hold">
                            <p:stCondLst>
                              <p:cond delay="500"/>
                            </p:stCondLst>
                            <p:childTnLst>
                              <p:par>
                                <p:cTn id="30" presetID="22" presetClass="entr" presetSubtype="4" fill="hold" nodeType="after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down)">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82"/>
                                        </p:tgtEl>
                                        <p:attrNameLst>
                                          <p:attrName>style.visibility</p:attrName>
                                        </p:attrNameLst>
                                      </p:cBhvr>
                                      <p:to>
                                        <p:strVal val="visible"/>
                                      </p:to>
                                    </p:set>
                                    <p:animEffect transition="in" filter="fade">
                                      <p:cBhvr>
                                        <p:cTn id="37" dur="500"/>
                                        <p:tgtEl>
                                          <p:spTgt spid="82"/>
                                        </p:tgtEl>
                                      </p:cBhvr>
                                    </p:animEffect>
                                    <p:anim calcmode="lin" valueType="num">
                                      <p:cBhvr>
                                        <p:cTn id="38" dur="500" fill="hold"/>
                                        <p:tgtEl>
                                          <p:spTgt spid="82"/>
                                        </p:tgtEl>
                                        <p:attrNameLst>
                                          <p:attrName>ppt_x</p:attrName>
                                        </p:attrNameLst>
                                      </p:cBhvr>
                                      <p:tavLst>
                                        <p:tav tm="0">
                                          <p:val>
                                            <p:strVal val="#ppt_x"/>
                                          </p:val>
                                        </p:tav>
                                        <p:tav tm="100000">
                                          <p:val>
                                            <p:strVal val="#ppt_x"/>
                                          </p:val>
                                        </p:tav>
                                      </p:tavLst>
                                    </p:anim>
                                    <p:anim calcmode="lin" valueType="num">
                                      <p:cBhvr>
                                        <p:cTn id="39" dur="500" fill="hold"/>
                                        <p:tgtEl>
                                          <p:spTgt spid="82"/>
                                        </p:tgtEl>
                                        <p:attrNameLst>
                                          <p:attrName>ppt_y</p:attrName>
                                        </p:attrNameLst>
                                      </p:cBhvr>
                                      <p:tavLst>
                                        <p:tav tm="0">
                                          <p:val>
                                            <p:strVal val="#ppt_y+.1"/>
                                          </p:val>
                                        </p:tav>
                                        <p:tav tm="100000">
                                          <p:val>
                                            <p:strVal val="#ppt_y"/>
                                          </p:val>
                                        </p:tav>
                                      </p:tavLst>
                                    </p:anim>
                                  </p:childTnLst>
                                </p:cTn>
                              </p:par>
                            </p:childTnLst>
                          </p:cTn>
                        </p:par>
                        <p:par>
                          <p:cTn id="40" fill="hold">
                            <p:stCondLst>
                              <p:cond delay="500"/>
                            </p:stCondLst>
                            <p:childTnLst>
                              <p:par>
                                <p:cTn id="41" presetID="22" presetClass="entr" presetSubtype="2" fill="hold" nodeType="afterEffect">
                                  <p:stCondLst>
                                    <p:cond delay="0"/>
                                  </p:stCondLst>
                                  <p:childTnLst>
                                    <p:set>
                                      <p:cBhvr>
                                        <p:cTn id="42" dur="1" fill="hold">
                                          <p:stCondLst>
                                            <p:cond delay="0"/>
                                          </p:stCondLst>
                                        </p:cTn>
                                        <p:tgtEl>
                                          <p:spTgt spid="89"/>
                                        </p:tgtEl>
                                        <p:attrNameLst>
                                          <p:attrName>style.visibility</p:attrName>
                                        </p:attrNameLst>
                                      </p:cBhvr>
                                      <p:to>
                                        <p:strVal val="visible"/>
                                      </p:to>
                                    </p:set>
                                    <p:animEffect transition="in" filter="wipe(right)">
                                      <p:cBhvr>
                                        <p:cTn id="43" dur="500"/>
                                        <p:tgtEl>
                                          <p:spTgt spid="89"/>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00"/>
                                        </p:tgtEl>
                                        <p:attrNameLst>
                                          <p:attrName>style.visibility</p:attrName>
                                        </p:attrNameLst>
                                      </p:cBhvr>
                                      <p:to>
                                        <p:strVal val="visible"/>
                                      </p:to>
                                    </p:set>
                                    <p:animEffect transition="in" filter="fade">
                                      <p:cBhvr>
                                        <p:cTn id="48" dur="500"/>
                                        <p:tgtEl>
                                          <p:spTgt spid="100"/>
                                        </p:tgtEl>
                                      </p:cBhvr>
                                    </p:animEffect>
                                    <p:anim calcmode="lin" valueType="num">
                                      <p:cBhvr>
                                        <p:cTn id="49" dur="500" fill="hold"/>
                                        <p:tgtEl>
                                          <p:spTgt spid="100"/>
                                        </p:tgtEl>
                                        <p:attrNameLst>
                                          <p:attrName>ppt_x</p:attrName>
                                        </p:attrNameLst>
                                      </p:cBhvr>
                                      <p:tavLst>
                                        <p:tav tm="0">
                                          <p:val>
                                            <p:strVal val="#ppt_x"/>
                                          </p:val>
                                        </p:tav>
                                        <p:tav tm="100000">
                                          <p:val>
                                            <p:strVal val="#ppt_x"/>
                                          </p:val>
                                        </p:tav>
                                      </p:tavLst>
                                    </p:anim>
                                    <p:anim calcmode="lin" valueType="num">
                                      <p:cBhvr>
                                        <p:cTn id="50" dur="500" fill="hold"/>
                                        <p:tgtEl>
                                          <p:spTgt spid="100"/>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01"/>
                                        </p:tgtEl>
                                        <p:attrNameLst>
                                          <p:attrName>style.visibility</p:attrName>
                                        </p:attrNameLst>
                                      </p:cBhvr>
                                      <p:to>
                                        <p:strVal val="visible"/>
                                      </p:to>
                                    </p:set>
                                    <p:animEffect transition="in" filter="fade">
                                      <p:cBhvr>
                                        <p:cTn id="53" dur="500"/>
                                        <p:tgtEl>
                                          <p:spTgt spid="101"/>
                                        </p:tgtEl>
                                      </p:cBhvr>
                                    </p:animEffect>
                                    <p:anim calcmode="lin" valueType="num">
                                      <p:cBhvr>
                                        <p:cTn id="54" dur="500" fill="hold"/>
                                        <p:tgtEl>
                                          <p:spTgt spid="101"/>
                                        </p:tgtEl>
                                        <p:attrNameLst>
                                          <p:attrName>ppt_x</p:attrName>
                                        </p:attrNameLst>
                                      </p:cBhvr>
                                      <p:tavLst>
                                        <p:tav tm="0">
                                          <p:val>
                                            <p:strVal val="#ppt_x"/>
                                          </p:val>
                                        </p:tav>
                                        <p:tav tm="100000">
                                          <p:val>
                                            <p:strVal val="#ppt_x"/>
                                          </p:val>
                                        </p:tav>
                                      </p:tavLst>
                                    </p:anim>
                                    <p:anim calcmode="lin" valueType="num">
                                      <p:cBhvr>
                                        <p:cTn id="55" dur="500" fill="hold"/>
                                        <p:tgtEl>
                                          <p:spTgt spid="101"/>
                                        </p:tgtEl>
                                        <p:attrNameLst>
                                          <p:attrName>ppt_y</p:attrName>
                                        </p:attrNameLst>
                                      </p:cBhvr>
                                      <p:tavLst>
                                        <p:tav tm="0">
                                          <p:val>
                                            <p:strVal val="#ppt_y+.1"/>
                                          </p:val>
                                        </p:tav>
                                        <p:tav tm="100000">
                                          <p:val>
                                            <p:strVal val="#ppt_y"/>
                                          </p:val>
                                        </p:tav>
                                      </p:tavLst>
                                    </p:anim>
                                  </p:childTnLst>
                                </p:cTn>
                              </p:par>
                            </p:childTnLst>
                          </p:cTn>
                        </p:par>
                        <p:par>
                          <p:cTn id="56" fill="hold">
                            <p:stCondLst>
                              <p:cond delay="500"/>
                            </p:stCondLst>
                            <p:childTnLst>
                              <p:par>
                                <p:cTn id="57" presetID="22" presetClass="exit" presetSubtype="2" fill="hold" nodeType="afterEffect">
                                  <p:stCondLst>
                                    <p:cond delay="0"/>
                                  </p:stCondLst>
                                  <p:childTnLst>
                                    <p:animEffect transition="out" filter="wipe(right)">
                                      <p:cBhvr>
                                        <p:cTn id="58" dur="500"/>
                                        <p:tgtEl>
                                          <p:spTgt spid="89"/>
                                        </p:tgtEl>
                                      </p:cBhvr>
                                    </p:animEffect>
                                    <p:set>
                                      <p:cBhvr>
                                        <p:cTn id="59" dur="1" fill="hold">
                                          <p:stCondLst>
                                            <p:cond delay="499"/>
                                          </p:stCondLst>
                                        </p:cTn>
                                        <p:tgtEl>
                                          <p:spTgt spid="89"/>
                                        </p:tgtEl>
                                        <p:attrNameLst>
                                          <p:attrName>style.visibility</p:attrName>
                                        </p:attrNameLst>
                                      </p:cBhvr>
                                      <p:to>
                                        <p:strVal val="hidden"/>
                                      </p:to>
                                    </p:set>
                                  </p:childTnLst>
                                </p:cTn>
                              </p:par>
                            </p:childTnLst>
                          </p:cTn>
                        </p:par>
                        <p:par>
                          <p:cTn id="60" fill="hold">
                            <p:stCondLst>
                              <p:cond delay="1000"/>
                            </p:stCondLst>
                            <p:childTnLst>
                              <p:par>
                                <p:cTn id="61" presetID="22" presetClass="entr" presetSubtype="4" fill="hold" nodeType="afterEffect">
                                  <p:stCondLst>
                                    <p:cond delay="0"/>
                                  </p:stCondLst>
                                  <p:childTnLst>
                                    <p:set>
                                      <p:cBhvr>
                                        <p:cTn id="62" dur="1" fill="hold">
                                          <p:stCondLst>
                                            <p:cond delay="0"/>
                                          </p:stCondLst>
                                        </p:cTn>
                                        <p:tgtEl>
                                          <p:spTgt spid="103"/>
                                        </p:tgtEl>
                                        <p:attrNameLst>
                                          <p:attrName>style.visibility</p:attrName>
                                        </p:attrNameLst>
                                      </p:cBhvr>
                                      <p:to>
                                        <p:strVal val="visible"/>
                                      </p:to>
                                    </p:set>
                                    <p:animEffect transition="in" filter="wipe(down)">
                                      <p:cBhvr>
                                        <p:cTn id="63" dur="500"/>
                                        <p:tgtEl>
                                          <p:spTgt spid="103"/>
                                        </p:tgtEl>
                                      </p:cBhvr>
                                    </p:animEffect>
                                  </p:childTnLst>
                                </p:cTn>
                              </p:par>
                              <p:par>
                                <p:cTn id="64" presetID="22" presetClass="entr" presetSubtype="4" fill="hold" nodeType="withEffect">
                                  <p:stCondLst>
                                    <p:cond delay="0"/>
                                  </p:stCondLst>
                                  <p:childTnLst>
                                    <p:set>
                                      <p:cBhvr>
                                        <p:cTn id="65" dur="1" fill="hold">
                                          <p:stCondLst>
                                            <p:cond delay="0"/>
                                          </p:stCondLst>
                                        </p:cTn>
                                        <p:tgtEl>
                                          <p:spTgt spid="106"/>
                                        </p:tgtEl>
                                        <p:attrNameLst>
                                          <p:attrName>style.visibility</p:attrName>
                                        </p:attrNameLst>
                                      </p:cBhvr>
                                      <p:to>
                                        <p:strVal val="visible"/>
                                      </p:to>
                                    </p:set>
                                    <p:animEffect transition="in" filter="wipe(down)">
                                      <p:cBhvr>
                                        <p:cTn id="66" dur="500"/>
                                        <p:tgtEl>
                                          <p:spTgt spid="106"/>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92"/>
                                        </p:tgtEl>
                                        <p:attrNameLst>
                                          <p:attrName>style.visibility</p:attrName>
                                        </p:attrNameLst>
                                      </p:cBhvr>
                                      <p:to>
                                        <p:strVal val="visible"/>
                                      </p:to>
                                    </p:set>
                                    <p:animEffect transition="in" filter="fade">
                                      <p:cBhvr>
                                        <p:cTn id="71" dur="500"/>
                                        <p:tgtEl>
                                          <p:spTgt spid="92"/>
                                        </p:tgtEl>
                                      </p:cBhvr>
                                    </p:animEffect>
                                    <p:anim calcmode="lin" valueType="num">
                                      <p:cBhvr>
                                        <p:cTn id="72" dur="500" fill="hold"/>
                                        <p:tgtEl>
                                          <p:spTgt spid="92"/>
                                        </p:tgtEl>
                                        <p:attrNameLst>
                                          <p:attrName>ppt_x</p:attrName>
                                        </p:attrNameLst>
                                      </p:cBhvr>
                                      <p:tavLst>
                                        <p:tav tm="0">
                                          <p:val>
                                            <p:strVal val="#ppt_x"/>
                                          </p:val>
                                        </p:tav>
                                        <p:tav tm="100000">
                                          <p:val>
                                            <p:strVal val="#ppt_x"/>
                                          </p:val>
                                        </p:tav>
                                      </p:tavLst>
                                    </p:anim>
                                    <p:anim calcmode="lin" valueType="num">
                                      <p:cBhvr>
                                        <p:cTn id="73" dur="500" fill="hold"/>
                                        <p:tgtEl>
                                          <p:spTgt spid="92"/>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93"/>
                                        </p:tgtEl>
                                        <p:attrNameLst>
                                          <p:attrName>style.visibility</p:attrName>
                                        </p:attrNameLst>
                                      </p:cBhvr>
                                      <p:to>
                                        <p:strVal val="visible"/>
                                      </p:to>
                                    </p:set>
                                    <p:animEffect transition="in" filter="fade">
                                      <p:cBhvr>
                                        <p:cTn id="76" dur="500"/>
                                        <p:tgtEl>
                                          <p:spTgt spid="93"/>
                                        </p:tgtEl>
                                      </p:cBhvr>
                                    </p:animEffect>
                                    <p:anim calcmode="lin" valueType="num">
                                      <p:cBhvr>
                                        <p:cTn id="77" dur="500" fill="hold"/>
                                        <p:tgtEl>
                                          <p:spTgt spid="93"/>
                                        </p:tgtEl>
                                        <p:attrNameLst>
                                          <p:attrName>ppt_x</p:attrName>
                                        </p:attrNameLst>
                                      </p:cBhvr>
                                      <p:tavLst>
                                        <p:tav tm="0">
                                          <p:val>
                                            <p:strVal val="#ppt_x"/>
                                          </p:val>
                                        </p:tav>
                                        <p:tav tm="100000">
                                          <p:val>
                                            <p:strVal val="#ppt_x"/>
                                          </p:val>
                                        </p:tav>
                                      </p:tavLst>
                                    </p:anim>
                                    <p:anim calcmode="lin" valueType="num">
                                      <p:cBhvr>
                                        <p:cTn id="78" dur="500" fill="hold"/>
                                        <p:tgtEl>
                                          <p:spTgt spid="93"/>
                                        </p:tgtEl>
                                        <p:attrNameLst>
                                          <p:attrName>ppt_y</p:attrName>
                                        </p:attrNameLst>
                                      </p:cBhvr>
                                      <p:tavLst>
                                        <p:tav tm="0">
                                          <p:val>
                                            <p:strVal val="#ppt_y+.1"/>
                                          </p:val>
                                        </p:tav>
                                        <p:tav tm="100000">
                                          <p:val>
                                            <p:strVal val="#ppt_y"/>
                                          </p:val>
                                        </p:tav>
                                      </p:tavLst>
                                    </p:anim>
                                  </p:childTnLst>
                                </p:cTn>
                              </p:par>
                            </p:childTnLst>
                          </p:cTn>
                        </p:par>
                        <p:par>
                          <p:cTn id="79" fill="hold">
                            <p:stCondLst>
                              <p:cond delay="500"/>
                            </p:stCondLst>
                            <p:childTnLst>
                              <p:par>
                                <p:cTn id="80" presetID="22" presetClass="exit" presetSubtype="4" fill="hold" nodeType="afterEffect">
                                  <p:stCondLst>
                                    <p:cond delay="0"/>
                                  </p:stCondLst>
                                  <p:childTnLst>
                                    <p:animEffect transition="out" filter="wipe(down)">
                                      <p:cBhvr>
                                        <p:cTn id="81" dur="500"/>
                                        <p:tgtEl>
                                          <p:spTgt spid="47"/>
                                        </p:tgtEl>
                                      </p:cBhvr>
                                    </p:animEffect>
                                    <p:set>
                                      <p:cBhvr>
                                        <p:cTn id="82" dur="1" fill="hold">
                                          <p:stCondLst>
                                            <p:cond delay="499"/>
                                          </p:stCondLst>
                                        </p:cTn>
                                        <p:tgtEl>
                                          <p:spTgt spid="47"/>
                                        </p:tgtEl>
                                        <p:attrNameLst>
                                          <p:attrName>style.visibility</p:attrName>
                                        </p:attrNameLst>
                                      </p:cBhvr>
                                      <p:to>
                                        <p:strVal val="hidden"/>
                                      </p:to>
                                    </p:set>
                                  </p:childTnLst>
                                </p:cTn>
                              </p:par>
                            </p:childTnLst>
                          </p:cTn>
                        </p:par>
                        <p:par>
                          <p:cTn id="83" fill="hold">
                            <p:stCondLst>
                              <p:cond delay="1000"/>
                            </p:stCondLst>
                            <p:childTnLst>
                              <p:par>
                                <p:cTn id="84" presetID="22" presetClass="entr" presetSubtype="2" fill="hold" nodeType="afterEffect">
                                  <p:stCondLst>
                                    <p:cond delay="0"/>
                                  </p:stCondLst>
                                  <p:childTnLst>
                                    <p:set>
                                      <p:cBhvr>
                                        <p:cTn id="85" dur="1" fill="hold">
                                          <p:stCondLst>
                                            <p:cond delay="0"/>
                                          </p:stCondLst>
                                        </p:cTn>
                                        <p:tgtEl>
                                          <p:spTgt spid="94"/>
                                        </p:tgtEl>
                                        <p:attrNameLst>
                                          <p:attrName>style.visibility</p:attrName>
                                        </p:attrNameLst>
                                      </p:cBhvr>
                                      <p:to>
                                        <p:strVal val="visible"/>
                                      </p:to>
                                    </p:set>
                                    <p:animEffect transition="in" filter="wipe(right)">
                                      <p:cBhvr>
                                        <p:cTn id="86" dur="500"/>
                                        <p:tgtEl>
                                          <p:spTgt spid="94"/>
                                        </p:tgtEl>
                                      </p:cBhvr>
                                    </p:animEffect>
                                  </p:childTnLst>
                                </p:cTn>
                              </p:par>
                              <p:par>
                                <p:cTn id="87" presetID="22" presetClass="entr" presetSubtype="2" fill="hold" nodeType="withEffect">
                                  <p:stCondLst>
                                    <p:cond delay="0"/>
                                  </p:stCondLst>
                                  <p:childTnLst>
                                    <p:set>
                                      <p:cBhvr>
                                        <p:cTn id="88" dur="1" fill="hold">
                                          <p:stCondLst>
                                            <p:cond delay="0"/>
                                          </p:stCondLst>
                                        </p:cTn>
                                        <p:tgtEl>
                                          <p:spTgt spid="97"/>
                                        </p:tgtEl>
                                        <p:attrNameLst>
                                          <p:attrName>style.visibility</p:attrName>
                                        </p:attrNameLst>
                                      </p:cBhvr>
                                      <p:to>
                                        <p:strVal val="visible"/>
                                      </p:to>
                                    </p:set>
                                    <p:animEffect transition="in" filter="wipe(right)">
                                      <p:cBhvr>
                                        <p:cTn id="89" dur="500"/>
                                        <p:tgtEl>
                                          <p:spTgt spid="97"/>
                                        </p:tgtEl>
                                      </p:cBhvr>
                                    </p:animEffect>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grpId="0" nodeType="clickEffect">
                                  <p:stCondLst>
                                    <p:cond delay="0"/>
                                  </p:stCondLst>
                                  <p:childTnLst>
                                    <p:set>
                                      <p:cBhvr>
                                        <p:cTn id="93" dur="1" fill="hold">
                                          <p:stCondLst>
                                            <p:cond delay="0"/>
                                          </p:stCondLst>
                                        </p:cTn>
                                        <p:tgtEl>
                                          <p:spTgt spid="112"/>
                                        </p:tgtEl>
                                        <p:attrNameLst>
                                          <p:attrName>style.visibility</p:attrName>
                                        </p:attrNameLst>
                                      </p:cBhvr>
                                      <p:to>
                                        <p:strVal val="visible"/>
                                      </p:to>
                                    </p:set>
                                    <p:animEffect transition="in" filter="fade">
                                      <p:cBhvr>
                                        <p:cTn id="94" dur="500"/>
                                        <p:tgtEl>
                                          <p:spTgt spid="112"/>
                                        </p:tgtEl>
                                      </p:cBhvr>
                                    </p:animEffect>
                                    <p:anim calcmode="lin" valueType="num">
                                      <p:cBhvr>
                                        <p:cTn id="95" dur="500" fill="hold"/>
                                        <p:tgtEl>
                                          <p:spTgt spid="112"/>
                                        </p:tgtEl>
                                        <p:attrNameLst>
                                          <p:attrName>ppt_x</p:attrName>
                                        </p:attrNameLst>
                                      </p:cBhvr>
                                      <p:tavLst>
                                        <p:tav tm="0">
                                          <p:val>
                                            <p:strVal val="#ppt_x"/>
                                          </p:val>
                                        </p:tav>
                                        <p:tav tm="100000">
                                          <p:val>
                                            <p:strVal val="#ppt_x"/>
                                          </p:val>
                                        </p:tav>
                                      </p:tavLst>
                                    </p:anim>
                                    <p:anim calcmode="lin" valueType="num">
                                      <p:cBhvr>
                                        <p:cTn id="96" dur="500" fill="hold"/>
                                        <p:tgtEl>
                                          <p:spTgt spid="112"/>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113"/>
                                        </p:tgtEl>
                                        <p:attrNameLst>
                                          <p:attrName>style.visibility</p:attrName>
                                        </p:attrNameLst>
                                      </p:cBhvr>
                                      <p:to>
                                        <p:strVal val="visible"/>
                                      </p:to>
                                    </p:set>
                                    <p:animEffect transition="in" filter="fade">
                                      <p:cBhvr>
                                        <p:cTn id="99" dur="500"/>
                                        <p:tgtEl>
                                          <p:spTgt spid="113"/>
                                        </p:tgtEl>
                                      </p:cBhvr>
                                    </p:animEffect>
                                    <p:anim calcmode="lin" valueType="num">
                                      <p:cBhvr>
                                        <p:cTn id="100" dur="500" fill="hold"/>
                                        <p:tgtEl>
                                          <p:spTgt spid="113"/>
                                        </p:tgtEl>
                                        <p:attrNameLst>
                                          <p:attrName>ppt_x</p:attrName>
                                        </p:attrNameLst>
                                      </p:cBhvr>
                                      <p:tavLst>
                                        <p:tav tm="0">
                                          <p:val>
                                            <p:strVal val="#ppt_x"/>
                                          </p:val>
                                        </p:tav>
                                        <p:tav tm="100000">
                                          <p:val>
                                            <p:strVal val="#ppt_x"/>
                                          </p:val>
                                        </p:tav>
                                      </p:tavLst>
                                    </p:anim>
                                    <p:anim calcmode="lin" valueType="num">
                                      <p:cBhvr>
                                        <p:cTn id="101" dur="500" fill="hold"/>
                                        <p:tgtEl>
                                          <p:spTgt spid="113"/>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114"/>
                                        </p:tgtEl>
                                        <p:attrNameLst>
                                          <p:attrName>style.visibility</p:attrName>
                                        </p:attrNameLst>
                                      </p:cBhvr>
                                      <p:to>
                                        <p:strVal val="visible"/>
                                      </p:to>
                                    </p:set>
                                    <p:animEffect transition="in" filter="fade">
                                      <p:cBhvr>
                                        <p:cTn id="106" dur="500"/>
                                        <p:tgtEl>
                                          <p:spTgt spid="114"/>
                                        </p:tgtEl>
                                      </p:cBhvr>
                                    </p:animEffect>
                                    <p:anim calcmode="lin" valueType="num">
                                      <p:cBhvr>
                                        <p:cTn id="107" dur="500" fill="hold"/>
                                        <p:tgtEl>
                                          <p:spTgt spid="114"/>
                                        </p:tgtEl>
                                        <p:attrNameLst>
                                          <p:attrName>ppt_x</p:attrName>
                                        </p:attrNameLst>
                                      </p:cBhvr>
                                      <p:tavLst>
                                        <p:tav tm="0">
                                          <p:val>
                                            <p:strVal val="#ppt_x"/>
                                          </p:val>
                                        </p:tav>
                                        <p:tav tm="100000">
                                          <p:val>
                                            <p:strVal val="#ppt_x"/>
                                          </p:val>
                                        </p:tav>
                                      </p:tavLst>
                                    </p:anim>
                                    <p:anim calcmode="lin" valueType="num">
                                      <p:cBhvr>
                                        <p:cTn id="108" dur="500" fill="hold"/>
                                        <p:tgtEl>
                                          <p:spTgt spid="114"/>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115"/>
                                        </p:tgtEl>
                                        <p:attrNameLst>
                                          <p:attrName>style.visibility</p:attrName>
                                        </p:attrNameLst>
                                      </p:cBhvr>
                                      <p:to>
                                        <p:strVal val="visible"/>
                                      </p:to>
                                    </p:set>
                                    <p:animEffect transition="in" filter="fade">
                                      <p:cBhvr>
                                        <p:cTn id="111" dur="500"/>
                                        <p:tgtEl>
                                          <p:spTgt spid="115"/>
                                        </p:tgtEl>
                                      </p:cBhvr>
                                    </p:animEffect>
                                    <p:anim calcmode="lin" valueType="num">
                                      <p:cBhvr>
                                        <p:cTn id="112" dur="500" fill="hold"/>
                                        <p:tgtEl>
                                          <p:spTgt spid="115"/>
                                        </p:tgtEl>
                                        <p:attrNameLst>
                                          <p:attrName>ppt_x</p:attrName>
                                        </p:attrNameLst>
                                      </p:cBhvr>
                                      <p:tavLst>
                                        <p:tav tm="0">
                                          <p:val>
                                            <p:strVal val="#ppt_x"/>
                                          </p:val>
                                        </p:tav>
                                        <p:tav tm="100000">
                                          <p:val>
                                            <p:strVal val="#ppt_x"/>
                                          </p:val>
                                        </p:tav>
                                      </p:tavLst>
                                    </p:anim>
                                    <p:anim calcmode="lin" valueType="num">
                                      <p:cBhvr>
                                        <p:cTn id="113" dur="500" fill="hold"/>
                                        <p:tgtEl>
                                          <p:spTgt spid="1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0" grpId="0" animBg="1"/>
      <p:bldP spid="81" grpId="0" animBg="1"/>
      <p:bldP spid="82" grpId="0" animBg="1"/>
      <p:bldP spid="92" grpId="0" animBg="1"/>
      <p:bldP spid="93" grpId="0" animBg="1"/>
      <p:bldP spid="100" grpId="0" animBg="1"/>
      <p:bldP spid="101" grpId="0" animBg="1"/>
      <p:bldP spid="112" grpId="0" animBg="1"/>
      <p:bldP spid="113" grpId="0" animBg="1"/>
      <p:bldP spid="114" grpId="0" animBg="1"/>
      <p:bldP spid="11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D696BDC-0355-7E42-BA07-CCBD8B4260BA}"/>
              </a:ext>
            </a:extLst>
          </p:cNvPr>
          <p:cNvSpPr>
            <a:spLocks noGrp="1"/>
          </p:cNvSpPr>
          <p:nvPr>
            <p:ph idx="1"/>
          </p:nvPr>
        </p:nvSpPr>
        <p:spPr/>
        <p:txBody>
          <a:bodyPr/>
          <a:lstStyle/>
          <a:p>
            <a:r>
              <a:rPr lang="en-IN" dirty="0"/>
              <a:t>CRC is 4 Byte field. This field contains a 32-bits hash code of data, which is generated over the Destination Address, Source Address, Length, and Data field. If the checksum computed by destination is not the same as sent checksum value, data received is corrupted.</a:t>
            </a:r>
            <a:endParaRPr lang="en-US" dirty="0"/>
          </a:p>
        </p:txBody>
      </p:sp>
      <p:sp>
        <p:nvSpPr>
          <p:cNvPr id="3" name="Title 2">
            <a:extLst>
              <a:ext uri="{FF2B5EF4-FFF2-40B4-BE49-F238E27FC236}">
                <a16:creationId xmlns:a16="http://schemas.microsoft.com/office/drawing/2014/main" id="{396E6FDF-D849-CE4E-A531-5F03897FC384}"/>
              </a:ext>
            </a:extLst>
          </p:cNvPr>
          <p:cNvSpPr>
            <a:spLocks noGrp="1"/>
          </p:cNvSpPr>
          <p:nvPr>
            <p:ph type="title"/>
          </p:nvPr>
        </p:nvSpPr>
        <p:spPr/>
        <p:txBody>
          <a:bodyPr/>
          <a:lstStyle/>
          <a:p>
            <a:r>
              <a:rPr lang="en-US" dirty="0"/>
              <a:t>CRC Field</a:t>
            </a:r>
          </a:p>
        </p:txBody>
      </p:sp>
    </p:spTree>
    <p:extLst>
      <p:ext uri="{BB962C8B-B14F-4D97-AF65-F5344CB8AC3E}">
        <p14:creationId xmlns:p14="http://schemas.microsoft.com/office/powerpoint/2010/main" val="50678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5333FE-EA31-E74F-B5B8-C28327E1A476}"/>
              </a:ext>
            </a:extLst>
          </p:cNvPr>
          <p:cNvSpPr>
            <a:spLocks noGrp="1"/>
          </p:cNvSpPr>
          <p:nvPr>
            <p:ph idx="1"/>
          </p:nvPr>
        </p:nvSpPr>
        <p:spPr>
          <a:xfrm>
            <a:off x="343004" y="908050"/>
            <a:ext cx="8386763" cy="5329014"/>
          </a:xfrm>
        </p:spPr>
        <p:txBody>
          <a:bodyPr/>
          <a:lstStyle/>
          <a:p>
            <a:pPr marL="457200" indent="-457200">
              <a:buSzPct val="80000"/>
              <a:buFont typeface="+mj-lt"/>
              <a:buAutoNum type="arabicPeriod"/>
            </a:pPr>
            <a:r>
              <a:rPr lang="en-US" dirty="0"/>
              <a:t>NIC receives datagram from network layer, creates frame</a:t>
            </a:r>
          </a:p>
          <a:p>
            <a:pPr marL="457200" indent="-457200">
              <a:buSzPct val="80000"/>
              <a:buFont typeface="+mj-lt"/>
              <a:buAutoNum type="arabicPeriod"/>
            </a:pPr>
            <a:r>
              <a:rPr lang="en-US" dirty="0"/>
              <a:t>If NIC senses channel:</a:t>
            </a:r>
          </a:p>
          <a:p>
            <a:pPr marL="857250" lvl="2" indent="0">
              <a:buNone/>
            </a:pPr>
            <a:r>
              <a:rPr lang="en-US" dirty="0">
                <a:solidFill>
                  <a:srgbClr val="0070C0"/>
                </a:solidFill>
              </a:rPr>
              <a:t>if idle</a:t>
            </a:r>
            <a:r>
              <a:rPr lang="en-US" dirty="0"/>
              <a:t>: start frame transmission. </a:t>
            </a:r>
          </a:p>
          <a:p>
            <a:pPr marL="857250" lvl="2" indent="0">
              <a:buNone/>
            </a:pPr>
            <a:r>
              <a:rPr lang="en-US" dirty="0">
                <a:solidFill>
                  <a:srgbClr val="0070C0"/>
                </a:solidFill>
              </a:rPr>
              <a:t>if busy</a:t>
            </a:r>
            <a:r>
              <a:rPr lang="en-US" dirty="0"/>
              <a:t>: wait until channel idle, then transmit</a:t>
            </a:r>
          </a:p>
          <a:p>
            <a:pPr marL="457200" indent="-457200">
              <a:buSzPct val="80000"/>
              <a:buFont typeface="+mj-lt"/>
              <a:buAutoNum type="arabicPeriod"/>
            </a:pPr>
            <a:r>
              <a:rPr lang="en-US" dirty="0"/>
              <a:t>If NIC transmits entire frame without collision, NIC is done with frame !</a:t>
            </a:r>
          </a:p>
          <a:p>
            <a:pPr marL="457200" indent="-457200">
              <a:buSzPct val="80000"/>
              <a:buFont typeface="+mj-lt"/>
              <a:buAutoNum type="arabicPeriod"/>
            </a:pPr>
            <a:r>
              <a:rPr lang="en-US" dirty="0"/>
              <a:t>If NIC detects another transmission while sending:  abort, send jam signal</a:t>
            </a:r>
          </a:p>
          <a:p>
            <a:pPr marL="457200" indent="-457200">
              <a:buSzPct val="80000"/>
              <a:buFont typeface="+mj-lt"/>
              <a:buAutoNum type="arabicPeriod"/>
            </a:pPr>
            <a:r>
              <a:rPr lang="en-US" dirty="0"/>
              <a:t>After aborting, NIC enters </a:t>
            </a:r>
            <a:r>
              <a:rPr lang="en-US" dirty="0">
                <a:solidFill>
                  <a:srgbClr val="0070C0"/>
                </a:solidFill>
              </a:rPr>
              <a:t>binary (exponential) </a:t>
            </a:r>
            <a:r>
              <a:rPr lang="en-US" dirty="0" err="1">
                <a:solidFill>
                  <a:srgbClr val="0070C0"/>
                </a:solidFill>
              </a:rPr>
              <a:t>backoff</a:t>
            </a:r>
            <a:r>
              <a:rPr lang="en-US" dirty="0"/>
              <a:t>: </a:t>
            </a:r>
          </a:p>
          <a:p>
            <a:pPr marL="914400" lvl="1" indent="-457200">
              <a:buSzPct val="80000"/>
              <a:buFont typeface="+mj-lt"/>
              <a:buAutoNum type="arabicPeriod"/>
            </a:pPr>
            <a:r>
              <a:rPr lang="en-US" dirty="0"/>
              <a:t>after </a:t>
            </a:r>
            <a:r>
              <a:rPr lang="en-US" dirty="0" err="1"/>
              <a:t>m</a:t>
            </a:r>
            <a:r>
              <a:rPr lang="en-US" baseline="30000" dirty="0" err="1"/>
              <a:t>th</a:t>
            </a:r>
            <a:r>
              <a:rPr lang="en-US" dirty="0"/>
              <a:t> collision, NIC chooses K at random from {0,1,2, …, 2</a:t>
            </a:r>
            <a:r>
              <a:rPr lang="en-US" baseline="30000" dirty="0"/>
              <a:t>m-1</a:t>
            </a:r>
            <a:r>
              <a:rPr lang="en-US" dirty="0"/>
              <a:t>}. NIC waits K</a:t>
            </a:r>
            <a:r>
              <a:rPr lang="el-GR" dirty="0"/>
              <a:t>·</a:t>
            </a:r>
            <a:r>
              <a:rPr lang="en-US" dirty="0"/>
              <a:t>512 bit times, returns to Step 2</a:t>
            </a:r>
          </a:p>
          <a:p>
            <a:pPr marL="914400" lvl="1" indent="-457200">
              <a:buSzPct val="80000"/>
              <a:buFont typeface="+mj-lt"/>
              <a:buAutoNum type="arabicPeriod"/>
            </a:pPr>
            <a:r>
              <a:rPr lang="en-US" dirty="0"/>
              <a:t>more collisions: longer </a:t>
            </a:r>
            <a:r>
              <a:rPr lang="en-US" dirty="0" err="1"/>
              <a:t>backoff</a:t>
            </a:r>
            <a:r>
              <a:rPr lang="en-US" dirty="0"/>
              <a:t> interval</a:t>
            </a:r>
          </a:p>
          <a:p>
            <a:endParaRPr lang="en-US" dirty="0"/>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p:txBody>
          <a:bodyPr>
            <a:normAutofit/>
          </a:bodyPr>
          <a:lstStyle/>
          <a:p>
            <a:r>
              <a:rPr lang="en-US" b="0" dirty="0">
                <a:latin typeface="+mn-lt"/>
              </a:rPr>
              <a:t>Ethernet CSMA/CD algorithm</a:t>
            </a:r>
            <a:endParaRPr lang="en-US" sz="3300" dirty="0">
              <a:latin typeface="+mn-lt"/>
            </a:endParaRPr>
          </a:p>
        </p:txBody>
      </p:sp>
    </p:spTree>
    <p:extLst>
      <p:ext uri="{BB962C8B-B14F-4D97-AF65-F5344CB8AC3E}">
        <p14:creationId xmlns:p14="http://schemas.microsoft.com/office/powerpoint/2010/main" val="593932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A13E4-44C7-754D-A8CD-04E8F1CBAC2F}"/>
              </a:ext>
            </a:extLst>
          </p:cNvPr>
          <p:cNvSpPr>
            <a:spLocks noGrp="1"/>
          </p:cNvSpPr>
          <p:nvPr>
            <p:ph type="title"/>
          </p:nvPr>
        </p:nvSpPr>
        <p:spPr/>
        <p:txBody>
          <a:bodyPr/>
          <a:lstStyle/>
          <a:p>
            <a:r>
              <a:rPr lang="en-US" dirty="0"/>
              <a:t>Ethernet Generations</a:t>
            </a:r>
          </a:p>
        </p:txBody>
      </p:sp>
      <p:sp>
        <p:nvSpPr>
          <p:cNvPr id="5" name="Rectangle 3">
            <a:extLst>
              <a:ext uri="{FF2B5EF4-FFF2-40B4-BE49-F238E27FC236}">
                <a16:creationId xmlns:a16="http://schemas.microsoft.com/office/drawing/2014/main" id="{EFA90B57-09A7-5145-BE54-436623F3CAF0}"/>
              </a:ext>
            </a:extLst>
          </p:cNvPr>
          <p:cNvSpPr txBox="1">
            <a:spLocks noChangeArrowheads="1"/>
          </p:cNvSpPr>
          <p:nvPr/>
        </p:nvSpPr>
        <p:spPr bwMode="auto">
          <a:xfrm>
            <a:off x="76200" y="1124744"/>
            <a:ext cx="4038600" cy="55046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0" i="0">
                <a:solidFill>
                  <a:schemeClr val="tx1"/>
                </a:solidFill>
                <a:latin typeface="Calibri" panose="020F0502020204030204" pitchFamily="34" charset="0"/>
                <a:ea typeface="+mn-ea"/>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b="0" i="0">
                <a:solidFill>
                  <a:schemeClr val="tx1"/>
                </a:solidFill>
                <a:latin typeface="Calibri" panose="020F0502020204030204" pitchFamily="34" charset="0"/>
                <a:cs typeface="Calibri" panose="020F0502020204030204" pitchFamily="34" charset="0"/>
              </a:defRPr>
            </a:lvl2pPr>
            <a:lvl3pPr marL="1143000" indent="-228600" algn="l" rtl="0" eaLnBrk="1" fontAlgn="base" hangingPunct="1">
              <a:spcBef>
                <a:spcPct val="20000"/>
              </a:spcBef>
              <a:spcAft>
                <a:spcPct val="0"/>
              </a:spcAft>
              <a:buClr>
                <a:srgbClr val="0070C0"/>
              </a:buClr>
              <a:buSzPct val="80000"/>
              <a:buFont typeface="Wingdings" pitchFamily="2" charset="2"/>
              <a:buChar char="§"/>
              <a:defRPr sz="2000" b="0" i="0">
                <a:solidFill>
                  <a:schemeClr val="tx1"/>
                </a:solidFill>
                <a:latin typeface="Calibri" panose="020F0502020204030204" pitchFamily="34" charset="0"/>
                <a:cs typeface="Calibri" panose="020F0502020204030204" pitchFamily="34" charset="0"/>
              </a:defRPr>
            </a:lvl3pPr>
            <a:lvl4pPr marL="1600200" indent="-228600" algn="l" rtl="0" eaLnBrk="1" fontAlgn="base" hangingPunct="1">
              <a:spcBef>
                <a:spcPct val="20000"/>
              </a:spcBef>
              <a:spcAft>
                <a:spcPct val="0"/>
              </a:spcAft>
              <a:buChar char="–"/>
              <a:defRPr sz="2000" b="0" i="0">
                <a:solidFill>
                  <a:schemeClr val="tx1"/>
                </a:solidFill>
                <a:latin typeface="Calibri" panose="020F0502020204030204" pitchFamily="34" charset="0"/>
                <a:cs typeface="Calibri" panose="020F0502020204030204" pitchFamily="34" charset="0"/>
              </a:defRPr>
            </a:lvl4pPr>
            <a:lvl5pPr marL="2057400" indent="-228600" algn="l" rtl="0" eaLnBrk="1" fontAlgn="base" hangingPunct="1">
              <a:spcBef>
                <a:spcPct val="20000"/>
              </a:spcBef>
              <a:spcAft>
                <a:spcPct val="0"/>
              </a:spcAft>
              <a:buChar char="»"/>
              <a:defRPr sz="2000" b="0" i="0">
                <a:solidFill>
                  <a:schemeClr val="tx1"/>
                </a:solidFill>
                <a:latin typeface="Calibri" panose="020F0502020204030204" pitchFamily="34" charset="0"/>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altLang="en-US" sz="2000" kern="0" dirty="0">
                <a:solidFill>
                  <a:srgbClr val="CC3300"/>
                </a:solidFill>
              </a:rPr>
              <a:t>Original Ethernet: </a:t>
            </a:r>
          </a:p>
          <a:p>
            <a:pPr lvl="1"/>
            <a:r>
              <a:rPr lang="en-US" altLang="en-US" kern="0" dirty="0"/>
              <a:t>Coaxial cable (10Base5)</a:t>
            </a:r>
          </a:p>
          <a:p>
            <a:pPr lvl="1"/>
            <a:r>
              <a:rPr lang="en-US" altLang="en-US" kern="0" dirty="0" err="1"/>
              <a:t>Thicknet</a:t>
            </a:r>
            <a:r>
              <a:rPr lang="en-US" altLang="en-US" kern="0" dirty="0"/>
              <a:t>.</a:t>
            </a:r>
          </a:p>
          <a:p>
            <a:endParaRPr lang="en-US" altLang="en-US" sz="2000" kern="0" dirty="0"/>
          </a:p>
          <a:p>
            <a:endParaRPr lang="en-US" altLang="en-US" sz="2000" kern="0" dirty="0"/>
          </a:p>
          <a:p>
            <a:r>
              <a:rPr lang="en-US" altLang="en-US" sz="2000" kern="0" dirty="0">
                <a:solidFill>
                  <a:srgbClr val="CC3300"/>
                </a:solidFill>
              </a:rPr>
              <a:t>Next Generation: </a:t>
            </a:r>
          </a:p>
          <a:p>
            <a:pPr lvl="1"/>
            <a:r>
              <a:rPr lang="en-US" altLang="en-US" kern="0" dirty="0"/>
              <a:t>Thin coax cable (10Base2)</a:t>
            </a:r>
          </a:p>
          <a:p>
            <a:pPr lvl="1"/>
            <a:r>
              <a:rPr lang="en-US" altLang="en-US" kern="0" dirty="0" err="1"/>
              <a:t>Thinnet</a:t>
            </a:r>
            <a:r>
              <a:rPr lang="en-US" altLang="en-US" kern="0" dirty="0"/>
              <a:t>.</a:t>
            </a:r>
          </a:p>
          <a:p>
            <a:pPr lvl="1"/>
            <a:endParaRPr lang="en-US" altLang="en-US" kern="0" dirty="0"/>
          </a:p>
          <a:p>
            <a:pPr lvl="1"/>
            <a:endParaRPr lang="en-US" altLang="en-US" kern="0" dirty="0"/>
          </a:p>
          <a:p>
            <a:r>
              <a:rPr lang="en-US" altLang="en-US" sz="2000" kern="0" dirty="0">
                <a:solidFill>
                  <a:srgbClr val="CC3300"/>
                </a:solidFill>
              </a:rPr>
              <a:t>Modern Ethernet: </a:t>
            </a:r>
          </a:p>
          <a:p>
            <a:pPr lvl="1"/>
            <a:r>
              <a:rPr lang="en-US" altLang="en-US" kern="0" dirty="0"/>
              <a:t>Twisted pair ethernet (10BaseT)</a:t>
            </a:r>
          </a:p>
          <a:p>
            <a:pPr lvl="1"/>
            <a:r>
              <a:rPr lang="en-US" altLang="en-US" kern="0" dirty="0"/>
              <a:t>Uses hub: physical star but logical bus.</a:t>
            </a:r>
          </a:p>
        </p:txBody>
      </p:sp>
      <p:pic>
        <p:nvPicPr>
          <p:cNvPr id="6" name="Picture 5">
            <a:extLst>
              <a:ext uri="{FF2B5EF4-FFF2-40B4-BE49-F238E27FC236}">
                <a16:creationId xmlns:a16="http://schemas.microsoft.com/office/drawing/2014/main" id="{6BE4578D-C454-0F4F-8A83-6EBBEDF002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895600"/>
            <a:ext cx="4191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a16="http://schemas.microsoft.com/office/drawing/2014/main" id="{615EC85C-4094-664F-8718-8CFAD7282B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4572000"/>
            <a:ext cx="4029075"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8">
            <a:extLst>
              <a:ext uri="{FF2B5EF4-FFF2-40B4-BE49-F238E27FC236}">
                <a16:creationId xmlns:a16="http://schemas.microsoft.com/office/drawing/2014/main" id="{6B5DEFEF-442D-6547-B7E4-3DE97635E8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4724400" y="914400"/>
            <a:ext cx="3733800" cy="1781175"/>
          </a:xfrm>
          <a:prstGeom prst="rect">
            <a:avLst/>
          </a:prstGeo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pic>
    </p:spTree>
    <p:extLst>
      <p:ext uri="{BB962C8B-B14F-4D97-AF65-F5344CB8AC3E}">
        <p14:creationId xmlns:p14="http://schemas.microsoft.com/office/powerpoint/2010/main" val="2595452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93683-9A25-2E42-A803-76DD8FFCB7FD}"/>
              </a:ext>
            </a:extLst>
          </p:cNvPr>
          <p:cNvSpPr>
            <a:spLocks noGrp="1"/>
          </p:cNvSpPr>
          <p:nvPr>
            <p:ph type="title"/>
          </p:nvPr>
        </p:nvSpPr>
        <p:spPr/>
        <p:txBody>
          <a:bodyPr/>
          <a:lstStyle/>
          <a:p>
            <a:r>
              <a:rPr lang="en-US" dirty="0"/>
              <a:t>Physical Media for Ethernet</a:t>
            </a:r>
          </a:p>
        </p:txBody>
      </p:sp>
      <p:pic>
        <p:nvPicPr>
          <p:cNvPr id="5" name="Picture 10">
            <a:extLst>
              <a:ext uri="{FF2B5EF4-FFF2-40B4-BE49-F238E27FC236}">
                <a16:creationId xmlns:a16="http://schemas.microsoft.com/office/drawing/2014/main" id="{C04E532C-0229-A84E-984A-B65837F189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963997"/>
            <a:ext cx="6840760" cy="21168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2050" name="Picture 2" descr="Optical Fiber Cable SC / SC 5m - Audiophonics">
            <a:extLst>
              <a:ext uri="{FF2B5EF4-FFF2-40B4-BE49-F238E27FC236}">
                <a16:creationId xmlns:a16="http://schemas.microsoft.com/office/drawing/2014/main" id="{B7FB88A7-2C41-D24F-ADD2-0E3C22A5D0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142" y="3307644"/>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ireless ethernet modem router sign isolated on Vector Image">
            <a:extLst>
              <a:ext uri="{FF2B5EF4-FFF2-40B4-BE49-F238E27FC236}">
                <a16:creationId xmlns:a16="http://schemas.microsoft.com/office/drawing/2014/main" id="{77FDF34E-C807-4843-A9A7-82C927067D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3307644"/>
            <a:ext cx="2120900" cy="2286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88AF72C-B351-624E-AC88-2AEADE9CFA95}"/>
              </a:ext>
            </a:extLst>
          </p:cNvPr>
          <p:cNvSpPr txBox="1"/>
          <p:nvPr/>
        </p:nvSpPr>
        <p:spPr>
          <a:xfrm>
            <a:off x="1187624" y="5805264"/>
            <a:ext cx="830677" cy="461665"/>
          </a:xfrm>
          <a:prstGeom prst="rect">
            <a:avLst/>
          </a:prstGeom>
          <a:noFill/>
        </p:spPr>
        <p:txBody>
          <a:bodyPr wrap="none" rtlCol="0">
            <a:spAutoFit/>
          </a:bodyPr>
          <a:lstStyle/>
          <a:p>
            <a:r>
              <a:rPr lang="en-US" dirty="0">
                <a:latin typeface="Calibri" pitchFamily="34" charset="0"/>
              </a:rPr>
              <a:t>Fiber</a:t>
            </a:r>
          </a:p>
        </p:txBody>
      </p:sp>
      <p:sp>
        <p:nvSpPr>
          <p:cNvPr id="7" name="TextBox 6">
            <a:extLst>
              <a:ext uri="{FF2B5EF4-FFF2-40B4-BE49-F238E27FC236}">
                <a16:creationId xmlns:a16="http://schemas.microsoft.com/office/drawing/2014/main" id="{20E138A1-74AD-F44B-BE2C-62C3CFBD2DBD}"/>
              </a:ext>
            </a:extLst>
          </p:cNvPr>
          <p:cNvSpPr txBox="1"/>
          <p:nvPr/>
        </p:nvSpPr>
        <p:spPr>
          <a:xfrm>
            <a:off x="5463729" y="5805263"/>
            <a:ext cx="1277657" cy="461665"/>
          </a:xfrm>
          <a:prstGeom prst="rect">
            <a:avLst/>
          </a:prstGeom>
          <a:noFill/>
        </p:spPr>
        <p:txBody>
          <a:bodyPr wrap="none" rtlCol="0">
            <a:spAutoFit/>
          </a:bodyPr>
          <a:lstStyle/>
          <a:p>
            <a:r>
              <a:rPr lang="en-US" dirty="0">
                <a:latin typeface="Calibri" pitchFamily="34" charset="0"/>
              </a:rPr>
              <a:t>Wireless</a:t>
            </a:r>
          </a:p>
        </p:txBody>
      </p:sp>
    </p:spTree>
    <p:extLst>
      <p:ext uri="{BB962C8B-B14F-4D97-AF65-F5344CB8AC3E}">
        <p14:creationId xmlns:p14="http://schemas.microsoft.com/office/powerpoint/2010/main" val="2990275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a:extLst>
              <a:ext uri="{FF2B5EF4-FFF2-40B4-BE49-F238E27FC236}">
                <a16:creationId xmlns:a16="http://schemas.microsoft.com/office/drawing/2014/main" id="{228221FB-2257-574C-90F7-2E03D67E2604}"/>
              </a:ext>
            </a:extLst>
          </p:cNvPr>
          <p:cNvSpPr>
            <a:spLocks noGrp="1" noChangeArrowheads="1"/>
          </p:cNvSpPr>
          <p:nvPr>
            <p:ph type="title"/>
          </p:nvPr>
        </p:nvSpPr>
        <p:spPr>
          <a:xfrm>
            <a:off x="609600" y="0"/>
            <a:ext cx="7772400" cy="990600"/>
          </a:xfrm>
        </p:spPr>
        <p:txBody>
          <a:bodyPr rIns="126999"/>
          <a:lstStyle/>
          <a:p>
            <a:pPr eaLnBrk="1" hangingPunct="1"/>
            <a:r>
              <a:rPr lang="en-US" altLang="en-US" sz="3800" dirty="0"/>
              <a:t>Ethernet Switches</a:t>
            </a:r>
          </a:p>
        </p:txBody>
      </p:sp>
      <p:sp>
        <p:nvSpPr>
          <p:cNvPr id="78851" name="Rectangle 5">
            <a:extLst>
              <a:ext uri="{FF2B5EF4-FFF2-40B4-BE49-F238E27FC236}">
                <a16:creationId xmlns:a16="http://schemas.microsoft.com/office/drawing/2014/main" id="{F8ACF1C3-342D-7044-BF6D-733970FCDCCA}"/>
              </a:ext>
            </a:extLst>
          </p:cNvPr>
          <p:cNvSpPr>
            <a:spLocks noGrp="1" noChangeArrowheads="1"/>
          </p:cNvSpPr>
          <p:nvPr>
            <p:ph type="body" idx="1"/>
          </p:nvPr>
        </p:nvSpPr>
        <p:spPr>
          <a:xfrm>
            <a:off x="514350" y="1103313"/>
            <a:ext cx="8296275" cy="2447925"/>
          </a:xfrm>
        </p:spPr>
        <p:txBody>
          <a:bodyPr rIns="126999"/>
          <a:lstStyle/>
          <a:p>
            <a:pPr eaLnBrk="1" hangingPunct="1">
              <a:lnSpc>
                <a:spcPct val="75000"/>
              </a:lnSpc>
            </a:pPr>
            <a:endParaRPr lang="en-US" altLang="en-US" dirty="0"/>
          </a:p>
          <a:p>
            <a:pPr marL="303213">
              <a:lnSpc>
                <a:spcPct val="75000"/>
              </a:lnSpc>
            </a:pPr>
            <a:r>
              <a:rPr lang="en-US" altLang="en-US" dirty="0"/>
              <a:t>Initially, hubs (passive) were used in Ethernet </a:t>
            </a:r>
          </a:p>
          <a:p>
            <a:pPr marL="703263" lvl="1">
              <a:lnSpc>
                <a:spcPct val="75000"/>
              </a:lnSpc>
            </a:pPr>
            <a:r>
              <a:rPr lang="en-US" altLang="en-US" dirty="0"/>
              <a:t>Just a signal repeater</a:t>
            </a:r>
          </a:p>
          <a:p>
            <a:pPr marL="303213">
              <a:lnSpc>
                <a:spcPct val="75000"/>
              </a:lnSpc>
            </a:pPr>
            <a:r>
              <a:rPr lang="en-US" altLang="en-US" dirty="0"/>
              <a:t>Now, active </a:t>
            </a:r>
            <a:r>
              <a:rPr lang="en-US" altLang="en-US" dirty="0">
                <a:solidFill>
                  <a:srgbClr val="CC0000"/>
                </a:solidFill>
                <a:latin typeface="Gill Sans MT Italic" charset="0"/>
                <a:sym typeface="Gill Sans MT Italic" charset="0"/>
              </a:rPr>
              <a:t>switch</a:t>
            </a:r>
            <a:r>
              <a:rPr lang="en-US" altLang="en-US" dirty="0">
                <a:solidFill>
                  <a:srgbClr val="CC0000"/>
                </a:solidFill>
              </a:rPr>
              <a:t> </a:t>
            </a:r>
            <a:r>
              <a:rPr lang="en-US" altLang="en-US" dirty="0"/>
              <a:t>in center</a:t>
            </a:r>
          </a:p>
          <a:p>
            <a:pPr marL="303213">
              <a:lnSpc>
                <a:spcPct val="75000"/>
              </a:lnSpc>
            </a:pPr>
            <a:r>
              <a:rPr lang="en-US" altLang="en-US" dirty="0"/>
              <a:t>Each </a:t>
            </a:r>
            <a:r>
              <a:rPr lang="ja-JP" altLang="en-US"/>
              <a:t>“</a:t>
            </a:r>
            <a:r>
              <a:rPr lang="en-US" altLang="ja-JP" dirty="0"/>
              <a:t>spoke</a:t>
            </a:r>
            <a:r>
              <a:rPr lang="ja-JP" altLang="en-US"/>
              <a:t>”</a:t>
            </a:r>
            <a:r>
              <a:rPr lang="en-US" altLang="ja-JP" dirty="0"/>
              <a:t> runs a (separate) Ethernet protocol</a:t>
            </a:r>
          </a:p>
          <a:p>
            <a:pPr marL="703263" lvl="1" eaLnBrk="1" hangingPunct="1">
              <a:lnSpc>
                <a:spcPct val="75000"/>
              </a:lnSpc>
            </a:pPr>
            <a:r>
              <a:rPr lang="en-US" altLang="en-US" dirty="0"/>
              <a:t>No collision </a:t>
            </a:r>
          </a:p>
        </p:txBody>
      </p:sp>
      <p:sp>
        <p:nvSpPr>
          <p:cNvPr id="78852" name="Line 6">
            <a:extLst>
              <a:ext uri="{FF2B5EF4-FFF2-40B4-BE49-F238E27FC236}">
                <a16:creationId xmlns:a16="http://schemas.microsoft.com/office/drawing/2014/main" id="{57D57A12-5630-5E49-BB6A-8E589504C225}"/>
              </a:ext>
            </a:extLst>
          </p:cNvPr>
          <p:cNvSpPr>
            <a:spLocks noChangeShapeType="1"/>
          </p:cNvSpPr>
          <p:nvPr/>
        </p:nvSpPr>
        <p:spPr bwMode="auto">
          <a:xfrm>
            <a:off x="5316538" y="5108575"/>
            <a:ext cx="974725"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8853" name="Line 7">
            <a:extLst>
              <a:ext uri="{FF2B5EF4-FFF2-40B4-BE49-F238E27FC236}">
                <a16:creationId xmlns:a16="http://schemas.microsoft.com/office/drawing/2014/main" id="{48D25985-5CC7-F74B-9242-86C140BD71D9}"/>
              </a:ext>
            </a:extLst>
          </p:cNvPr>
          <p:cNvSpPr>
            <a:spLocks noChangeShapeType="1"/>
          </p:cNvSpPr>
          <p:nvPr/>
        </p:nvSpPr>
        <p:spPr bwMode="auto">
          <a:xfrm>
            <a:off x="6554788" y="4518025"/>
            <a:ext cx="3175"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8854" name="Line 8">
            <a:extLst>
              <a:ext uri="{FF2B5EF4-FFF2-40B4-BE49-F238E27FC236}">
                <a16:creationId xmlns:a16="http://schemas.microsoft.com/office/drawing/2014/main" id="{B081EAB9-5D92-4D42-9822-D2F0BCF797D9}"/>
              </a:ext>
            </a:extLst>
          </p:cNvPr>
          <p:cNvSpPr>
            <a:spLocks noChangeShapeType="1"/>
          </p:cNvSpPr>
          <p:nvPr/>
        </p:nvSpPr>
        <p:spPr bwMode="auto">
          <a:xfrm flipH="1">
            <a:off x="6746875" y="5124450"/>
            <a:ext cx="1004888"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8855" name="Line 9">
            <a:extLst>
              <a:ext uri="{FF2B5EF4-FFF2-40B4-BE49-F238E27FC236}">
                <a16:creationId xmlns:a16="http://schemas.microsoft.com/office/drawing/2014/main" id="{A33873C3-A22C-7F44-96C9-F7F77BE28392}"/>
              </a:ext>
            </a:extLst>
          </p:cNvPr>
          <p:cNvSpPr>
            <a:spLocks noChangeShapeType="1"/>
          </p:cNvSpPr>
          <p:nvPr/>
        </p:nvSpPr>
        <p:spPr bwMode="auto">
          <a:xfrm rot="10800000" flipH="1">
            <a:off x="6554788" y="5251450"/>
            <a:ext cx="11112" cy="7096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8856" name="Rectangle 10">
            <a:extLst>
              <a:ext uri="{FF2B5EF4-FFF2-40B4-BE49-F238E27FC236}">
                <a16:creationId xmlns:a16="http://schemas.microsoft.com/office/drawing/2014/main" id="{397C4B42-3390-0D4F-BEA1-FC7312F5E12D}"/>
              </a:ext>
            </a:extLst>
          </p:cNvPr>
          <p:cNvSpPr>
            <a:spLocks/>
          </p:cNvSpPr>
          <p:nvPr/>
        </p:nvSpPr>
        <p:spPr bwMode="auto">
          <a:xfrm>
            <a:off x="5464175" y="5486400"/>
            <a:ext cx="5397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40" bIns="0">
            <a:spAutoFit/>
          </a:bodyPr>
          <a:lstStyle>
            <a:lvl1pPr marL="396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ym typeface="Arial" panose="020B0604020202020204" pitchFamily="34" charset="0"/>
              </a:rPr>
              <a:t>switch</a:t>
            </a:r>
          </a:p>
        </p:txBody>
      </p:sp>
      <p:sp>
        <p:nvSpPr>
          <p:cNvPr id="78857" name="Line 11">
            <a:extLst>
              <a:ext uri="{FF2B5EF4-FFF2-40B4-BE49-F238E27FC236}">
                <a16:creationId xmlns:a16="http://schemas.microsoft.com/office/drawing/2014/main" id="{6F718FF7-2BBD-3B40-B45C-0C22E99C4786}"/>
              </a:ext>
            </a:extLst>
          </p:cNvPr>
          <p:cNvSpPr>
            <a:spLocks noChangeShapeType="1"/>
          </p:cNvSpPr>
          <p:nvPr/>
        </p:nvSpPr>
        <p:spPr bwMode="auto">
          <a:xfrm rot="10800000" flipH="1">
            <a:off x="5834063" y="5275263"/>
            <a:ext cx="417512" cy="2397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78858" name="Line 12">
            <a:extLst>
              <a:ext uri="{FF2B5EF4-FFF2-40B4-BE49-F238E27FC236}">
                <a16:creationId xmlns:a16="http://schemas.microsoft.com/office/drawing/2014/main" id="{CFF15F93-4B29-2C4E-8005-3ECB72DC3333}"/>
              </a:ext>
            </a:extLst>
          </p:cNvPr>
          <p:cNvSpPr>
            <a:spLocks noChangeShapeType="1"/>
          </p:cNvSpPr>
          <p:nvPr/>
        </p:nvSpPr>
        <p:spPr bwMode="auto">
          <a:xfrm flipH="1">
            <a:off x="2160588" y="4103688"/>
            <a:ext cx="750887" cy="1466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8859" name="Line 13">
            <a:extLst>
              <a:ext uri="{FF2B5EF4-FFF2-40B4-BE49-F238E27FC236}">
                <a16:creationId xmlns:a16="http://schemas.microsoft.com/office/drawing/2014/main" id="{37D12E80-C097-BA43-9380-6B7DD00F1E04}"/>
              </a:ext>
            </a:extLst>
          </p:cNvPr>
          <p:cNvSpPr>
            <a:spLocks noChangeShapeType="1"/>
          </p:cNvSpPr>
          <p:nvPr/>
        </p:nvSpPr>
        <p:spPr bwMode="auto">
          <a:xfrm>
            <a:off x="2132013" y="4879975"/>
            <a:ext cx="390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8860" name="Line 14">
            <a:extLst>
              <a:ext uri="{FF2B5EF4-FFF2-40B4-BE49-F238E27FC236}">
                <a16:creationId xmlns:a16="http://schemas.microsoft.com/office/drawing/2014/main" id="{DB58B9FA-B6CF-F144-AB21-BE3AE5B77E3C}"/>
              </a:ext>
            </a:extLst>
          </p:cNvPr>
          <p:cNvSpPr>
            <a:spLocks noChangeShapeType="1"/>
          </p:cNvSpPr>
          <p:nvPr/>
        </p:nvSpPr>
        <p:spPr bwMode="auto">
          <a:xfrm>
            <a:off x="1914525" y="5434013"/>
            <a:ext cx="3079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8861" name="Line 15">
            <a:extLst>
              <a:ext uri="{FF2B5EF4-FFF2-40B4-BE49-F238E27FC236}">
                <a16:creationId xmlns:a16="http://schemas.microsoft.com/office/drawing/2014/main" id="{EB808E9A-1105-C14E-BD22-BE1B8DBA49B6}"/>
              </a:ext>
            </a:extLst>
          </p:cNvPr>
          <p:cNvSpPr>
            <a:spLocks noChangeShapeType="1"/>
          </p:cNvSpPr>
          <p:nvPr/>
        </p:nvSpPr>
        <p:spPr bwMode="auto">
          <a:xfrm rot="10800000" flipH="1">
            <a:off x="2632075" y="4651375"/>
            <a:ext cx="287338" cy="14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8862" name="Line 16">
            <a:extLst>
              <a:ext uri="{FF2B5EF4-FFF2-40B4-BE49-F238E27FC236}">
                <a16:creationId xmlns:a16="http://schemas.microsoft.com/office/drawing/2014/main" id="{29960D57-B612-CC4D-81C3-62DFEB33C425}"/>
              </a:ext>
            </a:extLst>
          </p:cNvPr>
          <p:cNvSpPr>
            <a:spLocks noChangeShapeType="1"/>
          </p:cNvSpPr>
          <p:nvPr/>
        </p:nvSpPr>
        <p:spPr bwMode="auto">
          <a:xfrm>
            <a:off x="2422525" y="4275138"/>
            <a:ext cx="39370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8863" name="Line 17">
            <a:extLst>
              <a:ext uri="{FF2B5EF4-FFF2-40B4-BE49-F238E27FC236}">
                <a16:creationId xmlns:a16="http://schemas.microsoft.com/office/drawing/2014/main" id="{BB693FC7-0F98-C44D-9307-8A7CFFE8C66F}"/>
              </a:ext>
            </a:extLst>
          </p:cNvPr>
          <p:cNvSpPr>
            <a:spLocks noChangeShapeType="1"/>
          </p:cNvSpPr>
          <p:nvPr/>
        </p:nvSpPr>
        <p:spPr bwMode="auto">
          <a:xfrm>
            <a:off x="2422525" y="4275138"/>
            <a:ext cx="39370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8864" name="Line 18">
            <a:extLst>
              <a:ext uri="{FF2B5EF4-FFF2-40B4-BE49-F238E27FC236}">
                <a16:creationId xmlns:a16="http://schemas.microsoft.com/office/drawing/2014/main" id="{A772E444-B7D2-E04F-BCA3-91B1C28E9085}"/>
              </a:ext>
            </a:extLst>
          </p:cNvPr>
          <p:cNvSpPr>
            <a:spLocks noChangeShapeType="1"/>
          </p:cNvSpPr>
          <p:nvPr/>
        </p:nvSpPr>
        <p:spPr bwMode="auto">
          <a:xfrm>
            <a:off x="2314575" y="5322888"/>
            <a:ext cx="3079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8865" name="Rectangle 19">
            <a:extLst>
              <a:ext uri="{FF2B5EF4-FFF2-40B4-BE49-F238E27FC236}">
                <a16:creationId xmlns:a16="http://schemas.microsoft.com/office/drawing/2014/main" id="{6B8FB004-6620-F64A-862D-C64108D978A4}"/>
              </a:ext>
            </a:extLst>
          </p:cNvPr>
          <p:cNvSpPr>
            <a:spLocks/>
          </p:cNvSpPr>
          <p:nvPr/>
        </p:nvSpPr>
        <p:spPr bwMode="auto">
          <a:xfrm>
            <a:off x="1430338" y="5908675"/>
            <a:ext cx="1866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40" bIns="0">
            <a:spAutoFit/>
          </a:bodyPr>
          <a:lstStyle>
            <a:lvl1pPr marL="396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300">
                <a:solidFill>
                  <a:srgbClr val="CC0000"/>
                </a:solidFill>
                <a:latin typeface="Arial Italic" charset="0"/>
                <a:sym typeface="Arial Italic" charset="0"/>
              </a:rPr>
              <a:t>bus: </a:t>
            </a:r>
            <a:r>
              <a:rPr lang="en-US" altLang="en-US" sz="1600">
                <a:sym typeface="Arial" panose="020B0604020202020204" pitchFamily="34" charset="0"/>
              </a:rPr>
              <a:t>coaxial cable</a:t>
            </a:r>
          </a:p>
        </p:txBody>
      </p:sp>
      <p:sp>
        <p:nvSpPr>
          <p:cNvPr id="78866" name="Rectangle 20">
            <a:extLst>
              <a:ext uri="{FF2B5EF4-FFF2-40B4-BE49-F238E27FC236}">
                <a16:creationId xmlns:a16="http://schemas.microsoft.com/office/drawing/2014/main" id="{4A1C19A8-ED75-7F4B-87BE-742181CDAE72}"/>
              </a:ext>
            </a:extLst>
          </p:cNvPr>
          <p:cNvSpPr>
            <a:spLocks/>
          </p:cNvSpPr>
          <p:nvPr/>
        </p:nvSpPr>
        <p:spPr bwMode="auto">
          <a:xfrm>
            <a:off x="4989513" y="5691188"/>
            <a:ext cx="541337"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40" bIns="0">
            <a:spAutoFit/>
          </a:bodyPr>
          <a:lstStyle>
            <a:lvl1pPr marL="396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300">
                <a:solidFill>
                  <a:srgbClr val="CC0000"/>
                </a:solidFill>
                <a:latin typeface="Arial Italic" charset="0"/>
                <a:sym typeface="Arial Italic" charset="0"/>
              </a:rPr>
              <a:t>star</a:t>
            </a:r>
          </a:p>
        </p:txBody>
      </p:sp>
      <p:grpSp>
        <p:nvGrpSpPr>
          <p:cNvPr id="78867" name="Group 25">
            <a:extLst>
              <a:ext uri="{FF2B5EF4-FFF2-40B4-BE49-F238E27FC236}">
                <a16:creationId xmlns:a16="http://schemas.microsoft.com/office/drawing/2014/main" id="{E6894027-60EE-3244-A243-9BD8A6C463AD}"/>
              </a:ext>
            </a:extLst>
          </p:cNvPr>
          <p:cNvGrpSpPr>
            <a:grpSpLocks/>
          </p:cNvGrpSpPr>
          <p:nvPr/>
        </p:nvGrpSpPr>
        <p:grpSpPr bwMode="auto">
          <a:xfrm>
            <a:off x="2733675" y="4397375"/>
            <a:ext cx="719138" cy="603250"/>
            <a:chOff x="0" y="0"/>
            <a:chExt cx="504" cy="421"/>
          </a:xfrm>
        </p:grpSpPr>
        <p:grpSp>
          <p:nvGrpSpPr>
            <p:cNvPr id="78908" name="Group 23">
              <a:extLst>
                <a:ext uri="{FF2B5EF4-FFF2-40B4-BE49-F238E27FC236}">
                  <a16:creationId xmlns:a16="http://schemas.microsoft.com/office/drawing/2014/main" id="{1E8A4831-A8F5-CB43-9C5F-33C4F44A2922}"/>
                </a:ext>
              </a:extLst>
            </p:cNvPr>
            <p:cNvGrpSpPr>
              <a:grpSpLocks/>
            </p:cNvGrpSpPr>
            <p:nvPr/>
          </p:nvGrpSpPr>
          <p:grpSpPr bwMode="auto">
            <a:xfrm>
              <a:off x="0" y="0"/>
              <a:ext cx="504" cy="421"/>
              <a:chOff x="0" y="0"/>
              <a:chExt cx="504" cy="421"/>
            </a:xfrm>
          </p:grpSpPr>
          <p:pic>
            <p:nvPicPr>
              <p:cNvPr id="78910" name="Picture 21">
                <a:extLst>
                  <a:ext uri="{FF2B5EF4-FFF2-40B4-BE49-F238E27FC236}">
                    <a16:creationId xmlns:a16="http://schemas.microsoft.com/office/drawing/2014/main" id="{BC7E3FD5-ED39-2B4F-B57B-749FD31C564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04"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8911" name="Freeform 22">
                <a:extLst>
                  <a:ext uri="{FF2B5EF4-FFF2-40B4-BE49-F238E27FC236}">
                    <a16:creationId xmlns:a16="http://schemas.microsoft.com/office/drawing/2014/main" id="{FE11AAA7-EDD7-A542-A56D-BBEF5A7787EE}"/>
                  </a:ext>
                </a:extLst>
              </p:cNvPr>
              <p:cNvSpPr>
                <a:spLocks/>
              </p:cNvSpPr>
              <p:nvPr/>
            </p:nvSpPr>
            <p:spPr bwMode="auto">
              <a:xfrm flipH="1">
                <a:off x="212" y="40"/>
                <a:ext cx="242" cy="19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lnTo>
                      <a:pt x="18202" y="822"/>
                    </a:lnTo>
                    <a:lnTo>
                      <a:pt x="21600" y="17257"/>
                    </a:lnTo>
                    <a:lnTo>
                      <a:pt x="4733" y="21600"/>
                    </a:lnTo>
                    <a:lnTo>
                      <a:pt x="0" y="0"/>
                    </a:lnTo>
                    <a:close/>
                    <a:moveTo>
                      <a:pt x="0" y="0"/>
                    </a:moveTo>
                  </a:path>
                </a:pathLst>
              </a:custGeom>
              <a:gradFill rotWithShape="0">
                <a:gsLst>
                  <a:gs pos="0">
                    <a:srgbClr val="FFFFFF"/>
                  </a:gs>
                  <a:gs pos="100000">
                    <a:srgbClr val="000099"/>
                  </a:gs>
                </a:gsLst>
                <a:lin ang="189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sp>
          <p:nvSpPr>
            <p:cNvPr id="78909" name="Rectangle 24">
              <a:extLst>
                <a:ext uri="{FF2B5EF4-FFF2-40B4-BE49-F238E27FC236}">
                  <a16:creationId xmlns:a16="http://schemas.microsoft.com/office/drawing/2014/main" id="{F1682A77-66AA-3043-BD7A-3E44DA6AAD22}"/>
                </a:ext>
              </a:extLst>
            </p:cNvPr>
            <p:cNvSpPr>
              <a:spLocks/>
            </p:cNvSpPr>
            <p:nvPr/>
          </p:nvSpPr>
          <p:spPr bwMode="auto">
            <a:xfrm rot="-5400000">
              <a:off x="127" y="134"/>
              <a:ext cx="64" cy="97"/>
            </a:xfrm>
            <a:prstGeom prst="rect">
              <a:avLst/>
            </a:prstGeom>
            <a:gradFill rotWithShape="0">
              <a:gsLst>
                <a:gs pos="0">
                  <a:srgbClr val="008000"/>
                </a:gs>
                <a:gs pos="50000">
                  <a:srgbClr val="FFFFFF"/>
                </a:gs>
                <a:gs pos="100000">
                  <a:srgbClr val="008000"/>
                </a:gs>
              </a:gsLst>
              <a:lin ang="5400000" scaled="1"/>
            </a:gradFill>
            <a:ln w="9525">
              <a:solidFill>
                <a:srgbClr val="008000"/>
              </a:solidFill>
              <a:miter lim="800000"/>
              <a:headEnd/>
              <a:tailEnd/>
            </a:ln>
          </p:spPr>
          <p:txBody>
            <a:bodyPr lIns="0" tIns="0" rIns="0" bIns="0"/>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grpSp>
      <p:grpSp>
        <p:nvGrpSpPr>
          <p:cNvPr id="78868" name="Group 30">
            <a:extLst>
              <a:ext uri="{FF2B5EF4-FFF2-40B4-BE49-F238E27FC236}">
                <a16:creationId xmlns:a16="http://schemas.microsoft.com/office/drawing/2014/main" id="{0F4E8B5E-E378-7840-AFD7-D8B57849F6D4}"/>
              </a:ext>
            </a:extLst>
          </p:cNvPr>
          <p:cNvGrpSpPr>
            <a:grpSpLocks/>
          </p:cNvGrpSpPr>
          <p:nvPr/>
        </p:nvGrpSpPr>
        <p:grpSpPr bwMode="auto">
          <a:xfrm>
            <a:off x="1757363" y="3965575"/>
            <a:ext cx="701675" cy="517525"/>
            <a:chOff x="0" y="0"/>
            <a:chExt cx="491" cy="362"/>
          </a:xfrm>
        </p:grpSpPr>
        <p:sp>
          <p:nvSpPr>
            <p:cNvPr id="78904" name="Rectangle 26">
              <a:extLst>
                <a:ext uri="{FF2B5EF4-FFF2-40B4-BE49-F238E27FC236}">
                  <a16:creationId xmlns:a16="http://schemas.microsoft.com/office/drawing/2014/main" id="{25119F2A-66DD-3A47-9CD1-00C08B4345C7}"/>
                </a:ext>
              </a:extLst>
            </p:cNvPr>
            <p:cNvSpPr>
              <a:spLocks/>
            </p:cNvSpPr>
            <p:nvPr/>
          </p:nvSpPr>
          <p:spPr bwMode="auto">
            <a:xfrm rot="-5400000">
              <a:off x="405" y="156"/>
              <a:ext cx="52" cy="119"/>
            </a:xfrm>
            <a:prstGeom prst="rect">
              <a:avLst/>
            </a:prstGeom>
            <a:gradFill rotWithShape="0">
              <a:gsLst>
                <a:gs pos="0">
                  <a:srgbClr val="008000"/>
                </a:gs>
                <a:gs pos="50000">
                  <a:srgbClr val="FFFFFF"/>
                </a:gs>
                <a:gs pos="100000">
                  <a:srgbClr val="008000"/>
                </a:gs>
              </a:gsLst>
              <a:lin ang="5400000" scaled="1"/>
            </a:gradFill>
            <a:ln w="9525">
              <a:solidFill>
                <a:srgbClr val="008000"/>
              </a:solidFill>
              <a:miter lim="800000"/>
              <a:headEnd/>
              <a:tailEnd/>
            </a:ln>
          </p:spPr>
          <p:txBody>
            <a:bodyPr lIns="0" tIns="0" rIns="0" bIns="0"/>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grpSp>
          <p:nvGrpSpPr>
            <p:cNvPr id="78905" name="Group 29">
              <a:extLst>
                <a:ext uri="{FF2B5EF4-FFF2-40B4-BE49-F238E27FC236}">
                  <a16:creationId xmlns:a16="http://schemas.microsoft.com/office/drawing/2014/main" id="{1A37D643-242C-7944-A29C-AE1B079EA82B}"/>
                </a:ext>
              </a:extLst>
            </p:cNvPr>
            <p:cNvGrpSpPr>
              <a:grpSpLocks/>
            </p:cNvGrpSpPr>
            <p:nvPr/>
          </p:nvGrpSpPr>
          <p:grpSpPr bwMode="auto">
            <a:xfrm>
              <a:off x="0" y="0"/>
              <a:ext cx="447" cy="362"/>
              <a:chOff x="0" y="0"/>
              <a:chExt cx="447" cy="362"/>
            </a:xfrm>
          </p:grpSpPr>
          <p:pic>
            <p:nvPicPr>
              <p:cNvPr id="78906" name="Picture 27">
                <a:extLst>
                  <a:ext uri="{FF2B5EF4-FFF2-40B4-BE49-F238E27FC236}">
                    <a16:creationId xmlns:a16="http://schemas.microsoft.com/office/drawing/2014/main" id="{4B9B99FA-2D19-A24E-A333-53498A1F6ED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47"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8907" name="Freeform 28">
                <a:extLst>
                  <a:ext uri="{FF2B5EF4-FFF2-40B4-BE49-F238E27FC236}">
                    <a16:creationId xmlns:a16="http://schemas.microsoft.com/office/drawing/2014/main" id="{400C3669-B830-1F48-9290-B679DA8CF3F1}"/>
                  </a:ext>
                </a:extLst>
              </p:cNvPr>
              <p:cNvSpPr>
                <a:spLocks/>
              </p:cNvSpPr>
              <p:nvPr/>
            </p:nvSpPr>
            <p:spPr bwMode="auto">
              <a:xfrm flipH="1">
                <a:off x="190" y="32"/>
                <a:ext cx="218" cy="16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lnTo>
                      <a:pt x="18202" y="822"/>
                    </a:lnTo>
                    <a:lnTo>
                      <a:pt x="21600" y="17257"/>
                    </a:lnTo>
                    <a:lnTo>
                      <a:pt x="4733" y="21600"/>
                    </a:lnTo>
                    <a:lnTo>
                      <a:pt x="0" y="0"/>
                    </a:lnTo>
                    <a:close/>
                    <a:moveTo>
                      <a:pt x="0" y="0"/>
                    </a:moveTo>
                  </a:path>
                </a:pathLst>
              </a:custGeom>
              <a:gradFill rotWithShape="0">
                <a:gsLst>
                  <a:gs pos="0">
                    <a:srgbClr val="FFFFFF"/>
                  </a:gs>
                  <a:gs pos="100000">
                    <a:srgbClr val="000099"/>
                  </a:gs>
                </a:gsLst>
                <a:lin ang="189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grpSp>
        <p:nvGrpSpPr>
          <p:cNvPr id="78869" name="Group 35">
            <a:extLst>
              <a:ext uri="{FF2B5EF4-FFF2-40B4-BE49-F238E27FC236}">
                <a16:creationId xmlns:a16="http://schemas.microsoft.com/office/drawing/2014/main" id="{B3DA38E6-BD53-FA4C-8D62-0417C724D743}"/>
              </a:ext>
            </a:extLst>
          </p:cNvPr>
          <p:cNvGrpSpPr>
            <a:grpSpLocks/>
          </p:cNvGrpSpPr>
          <p:nvPr/>
        </p:nvGrpSpPr>
        <p:grpSpPr bwMode="auto">
          <a:xfrm>
            <a:off x="1474788" y="4551363"/>
            <a:ext cx="700087" cy="515937"/>
            <a:chOff x="0" y="0"/>
            <a:chExt cx="490" cy="362"/>
          </a:xfrm>
        </p:grpSpPr>
        <p:sp>
          <p:nvSpPr>
            <p:cNvPr id="78900" name="Rectangle 31">
              <a:extLst>
                <a:ext uri="{FF2B5EF4-FFF2-40B4-BE49-F238E27FC236}">
                  <a16:creationId xmlns:a16="http://schemas.microsoft.com/office/drawing/2014/main" id="{1BF1CB7D-C1FE-3949-AFEF-8CCF74ED71E4}"/>
                </a:ext>
              </a:extLst>
            </p:cNvPr>
            <p:cNvSpPr>
              <a:spLocks/>
            </p:cNvSpPr>
            <p:nvPr/>
          </p:nvSpPr>
          <p:spPr bwMode="auto">
            <a:xfrm rot="-5400000">
              <a:off x="404" y="158"/>
              <a:ext cx="52" cy="119"/>
            </a:xfrm>
            <a:prstGeom prst="rect">
              <a:avLst/>
            </a:prstGeom>
            <a:gradFill rotWithShape="0">
              <a:gsLst>
                <a:gs pos="0">
                  <a:srgbClr val="008000"/>
                </a:gs>
                <a:gs pos="50000">
                  <a:srgbClr val="FFFFFF"/>
                </a:gs>
                <a:gs pos="100000">
                  <a:srgbClr val="008000"/>
                </a:gs>
              </a:gsLst>
              <a:lin ang="5400000" scaled="1"/>
            </a:gradFill>
            <a:ln w="9525">
              <a:solidFill>
                <a:srgbClr val="008000"/>
              </a:solidFill>
              <a:miter lim="800000"/>
              <a:headEnd/>
              <a:tailEnd/>
            </a:ln>
          </p:spPr>
          <p:txBody>
            <a:bodyPr lIns="0" tIns="0" rIns="0" bIns="0"/>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grpSp>
          <p:nvGrpSpPr>
            <p:cNvPr id="78901" name="Group 34">
              <a:extLst>
                <a:ext uri="{FF2B5EF4-FFF2-40B4-BE49-F238E27FC236}">
                  <a16:creationId xmlns:a16="http://schemas.microsoft.com/office/drawing/2014/main" id="{86AAFD14-D4AF-8043-B244-F307CE143F1B}"/>
                </a:ext>
              </a:extLst>
            </p:cNvPr>
            <p:cNvGrpSpPr>
              <a:grpSpLocks/>
            </p:cNvGrpSpPr>
            <p:nvPr/>
          </p:nvGrpSpPr>
          <p:grpSpPr bwMode="auto">
            <a:xfrm>
              <a:off x="0" y="0"/>
              <a:ext cx="447" cy="362"/>
              <a:chOff x="0" y="0"/>
              <a:chExt cx="447" cy="362"/>
            </a:xfrm>
          </p:grpSpPr>
          <p:pic>
            <p:nvPicPr>
              <p:cNvPr id="78902" name="Picture 32">
                <a:extLst>
                  <a:ext uri="{FF2B5EF4-FFF2-40B4-BE49-F238E27FC236}">
                    <a16:creationId xmlns:a16="http://schemas.microsoft.com/office/drawing/2014/main" id="{474DD753-7CCC-6846-8191-C2153B37536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47"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8903" name="Freeform 33">
                <a:extLst>
                  <a:ext uri="{FF2B5EF4-FFF2-40B4-BE49-F238E27FC236}">
                    <a16:creationId xmlns:a16="http://schemas.microsoft.com/office/drawing/2014/main" id="{1E65B1A9-020B-864B-A7AB-65D566931D73}"/>
                  </a:ext>
                </a:extLst>
              </p:cNvPr>
              <p:cNvSpPr>
                <a:spLocks/>
              </p:cNvSpPr>
              <p:nvPr/>
            </p:nvSpPr>
            <p:spPr bwMode="auto">
              <a:xfrm flipH="1">
                <a:off x="189" y="34"/>
                <a:ext cx="218" cy="16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lnTo>
                      <a:pt x="18202" y="822"/>
                    </a:lnTo>
                    <a:lnTo>
                      <a:pt x="21600" y="17257"/>
                    </a:lnTo>
                    <a:lnTo>
                      <a:pt x="4733" y="21600"/>
                    </a:lnTo>
                    <a:lnTo>
                      <a:pt x="0" y="0"/>
                    </a:lnTo>
                    <a:close/>
                    <a:moveTo>
                      <a:pt x="0" y="0"/>
                    </a:moveTo>
                  </a:path>
                </a:pathLst>
              </a:custGeom>
              <a:gradFill rotWithShape="0">
                <a:gsLst>
                  <a:gs pos="0">
                    <a:srgbClr val="FFFFFF"/>
                  </a:gs>
                  <a:gs pos="100000">
                    <a:srgbClr val="000099"/>
                  </a:gs>
                </a:gsLst>
                <a:lin ang="189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grpSp>
        <p:nvGrpSpPr>
          <p:cNvPr id="78870" name="Group 40">
            <a:extLst>
              <a:ext uri="{FF2B5EF4-FFF2-40B4-BE49-F238E27FC236}">
                <a16:creationId xmlns:a16="http://schemas.microsoft.com/office/drawing/2014/main" id="{092F6BF1-8CB8-0646-9A57-29AD64758D20}"/>
              </a:ext>
            </a:extLst>
          </p:cNvPr>
          <p:cNvGrpSpPr>
            <a:grpSpLocks/>
          </p:cNvGrpSpPr>
          <p:nvPr/>
        </p:nvGrpSpPr>
        <p:grpSpPr bwMode="auto">
          <a:xfrm>
            <a:off x="1279525" y="5108575"/>
            <a:ext cx="700088" cy="517525"/>
            <a:chOff x="0" y="0"/>
            <a:chExt cx="491" cy="362"/>
          </a:xfrm>
        </p:grpSpPr>
        <p:sp>
          <p:nvSpPr>
            <p:cNvPr id="78896" name="Rectangle 36">
              <a:extLst>
                <a:ext uri="{FF2B5EF4-FFF2-40B4-BE49-F238E27FC236}">
                  <a16:creationId xmlns:a16="http://schemas.microsoft.com/office/drawing/2014/main" id="{7EAC417F-9AEF-B04F-A836-0364012ACEEA}"/>
                </a:ext>
              </a:extLst>
            </p:cNvPr>
            <p:cNvSpPr>
              <a:spLocks/>
            </p:cNvSpPr>
            <p:nvPr/>
          </p:nvSpPr>
          <p:spPr bwMode="auto">
            <a:xfrm rot="-5400000">
              <a:off x="405" y="158"/>
              <a:ext cx="52" cy="119"/>
            </a:xfrm>
            <a:prstGeom prst="rect">
              <a:avLst/>
            </a:prstGeom>
            <a:gradFill rotWithShape="0">
              <a:gsLst>
                <a:gs pos="0">
                  <a:srgbClr val="008000"/>
                </a:gs>
                <a:gs pos="50000">
                  <a:srgbClr val="FFFFFF"/>
                </a:gs>
                <a:gs pos="100000">
                  <a:srgbClr val="008000"/>
                </a:gs>
              </a:gsLst>
              <a:lin ang="5400000" scaled="1"/>
            </a:gradFill>
            <a:ln w="9525">
              <a:solidFill>
                <a:srgbClr val="008000"/>
              </a:solidFill>
              <a:miter lim="800000"/>
              <a:headEnd/>
              <a:tailEnd/>
            </a:ln>
          </p:spPr>
          <p:txBody>
            <a:bodyPr lIns="0" tIns="0" rIns="0" bIns="0"/>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grpSp>
          <p:nvGrpSpPr>
            <p:cNvPr id="78897" name="Group 39">
              <a:extLst>
                <a:ext uri="{FF2B5EF4-FFF2-40B4-BE49-F238E27FC236}">
                  <a16:creationId xmlns:a16="http://schemas.microsoft.com/office/drawing/2014/main" id="{890867DE-A309-7F48-AC59-AD4D5BB4F67C}"/>
                </a:ext>
              </a:extLst>
            </p:cNvPr>
            <p:cNvGrpSpPr>
              <a:grpSpLocks/>
            </p:cNvGrpSpPr>
            <p:nvPr/>
          </p:nvGrpSpPr>
          <p:grpSpPr bwMode="auto">
            <a:xfrm>
              <a:off x="0" y="0"/>
              <a:ext cx="447" cy="362"/>
              <a:chOff x="0" y="0"/>
              <a:chExt cx="447" cy="362"/>
            </a:xfrm>
          </p:grpSpPr>
          <p:pic>
            <p:nvPicPr>
              <p:cNvPr id="78898" name="Picture 37">
                <a:extLst>
                  <a:ext uri="{FF2B5EF4-FFF2-40B4-BE49-F238E27FC236}">
                    <a16:creationId xmlns:a16="http://schemas.microsoft.com/office/drawing/2014/main" id="{5EA54A06-215E-CA46-88C4-DD683CF7AAD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47"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8899" name="Freeform 38">
                <a:extLst>
                  <a:ext uri="{FF2B5EF4-FFF2-40B4-BE49-F238E27FC236}">
                    <a16:creationId xmlns:a16="http://schemas.microsoft.com/office/drawing/2014/main" id="{A43B94F9-AE6E-1748-9DDD-465030132589}"/>
                  </a:ext>
                </a:extLst>
              </p:cNvPr>
              <p:cNvSpPr>
                <a:spLocks/>
              </p:cNvSpPr>
              <p:nvPr/>
            </p:nvSpPr>
            <p:spPr bwMode="auto">
              <a:xfrm flipH="1">
                <a:off x="190" y="34"/>
                <a:ext cx="218" cy="16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lnTo>
                      <a:pt x="18202" y="822"/>
                    </a:lnTo>
                    <a:lnTo>
                      <a:pt x="21600" y="17257"/>
                    </a:lnTo>
                    <a:lnTo>
                      <a:pt x="4733" y="21600"/>
                    </a:lnTo>
                    <a:lnTo>
                      <a:pt x="0" y="0"/>
                    </a:lnTo>
                    <a:close/>
                    <a:moveTo>
                      <a:pt x="0" y="0"/>
                    </a:moveTo>
                  </a:path>
                </a:pathLst>
              </a:custGeom>
              <a:gradFill rotWithShape="0">
                <a:gsLst>
                  <a:gs pos="0">
                    <a:srgbClr val="FFFFFF"/>
                  </a:gs>
                  <a:gs pos="100000">
                    <a:srgbClr val="000099"/>
                  </a:gs>
                </a:gsLst>
                <a:lin ang="189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grpSp>
        <p:nvGrpSpPr>
          <p:cNvPr id="78871" name="Group 45">
            <a:extLst>
              <a:ext uri="{FF2B5EF4-FFF2-40B4-BE49-F238E27FC236}">
                <a16:creationId xmlns:a16="http://schemas.microsoft.com/office/drawing/2014/main" id="{AFB40061-A805-FC4A-8ED3-6D54933906C0}"/>
              </a:ext>
            </a:extLst>
          </p:cNvPr>
          <p:cNvGrpSpPr>
            <a:grpSpLocks/>
          </p:cNvGrpSpPr>
          <p:nvPr/>
        </p:nvGrpSpPr>
        <p:grpSpPr bwMode="auto">
          <a:xfrm>
            <a:off x="2447925" y="5068888"/>
            <a:ext cx="719138" cy="600075"/>
            <a:chOff x="0" y="0"/>
            <a:chExt cx="504" cy="420"/>
          </a:xfrm>
        </p:grpSpPr>
        <p:grpSp>
          <p:nvGrpSpPr>
            <p:cNvPr id="78892" name="Group 43">
              <a:extLst>
                <a:ext uri="{FF2B5EF4-FFF2-40B4-BE49-F238E27FC236}">
                  <a16:creationId xmlns:a16="http://schemas.microsoft.com/office/drawing/2014/main" id="{6C292B53-7540-6648-A171-E973284C63DB}"/>
                </a:ext>
              </a:extLst>
            </p:cNvPr>
            <p:cNvGrpSpPr>
              <a:grpSpLocks/>
            </p:cNvGrpSpPr>
            <p:nvPr/>
          </p:nvGrpSpPr>
          <p:grpSpPr bwMode="auto">
            <a:xfrm>
              <a:off x="0" y="0"/>
              <a:ext cx="504" cy="420"/>
              <a:chOff x="0" y="0"/>
              <a:chExt cx="504" cy="420"/>
            </a:xfrm>
          </p:grpSpPr>
          <p:pic>
            <p:nvPicPr>
              <p:cNvPr id="78894" name="Picture 41">
                <a:extLst>
                  <a:ext uri="{FF2B5EF4-FFF2-40B4-BE49-F238E27FC236}">
                    <a16:creationId xmlns:a16="http://schemas.microsoft.com/office/drawing/2014/main" id="{E7151918-BFDE-7741-A106-EBAABFF54A2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0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8895" name="Freeform 42">
                <a:extLst>
                  <a:ext uri="{FF2B5EF4-FFF2-40B4-BE49-F238E27FC236}">
                    <a16:creationId xmlns:a16="http://schemas.microsoft.com/office/drawing/2014/main" id="{FB55AEC7-70A7-9845-B67D-DF6933F821FD}"/>
                  </a:ext>
                </a:extLst>
              </p:cNvPr>
              <p:cNvSpPr>
                <a:spLocks/>
              </p:cNvSpPr>
              <p:nvPr/>
            </p:nvSpPr>
            <p:spPr bwMode="auto">
              <a:xfrm flipH="1">
                <a:off x="212" y="40"/>
                <a:ext cx="24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lnTo>
                      <a:pt x="18202" y="822"/>
                    </a:lnTo>
                    <a:lnTo>
                      <a:pt x="21600" y="17257"/>
                    </a:lnTo>
                    <a:lnTo>
                      <a:pt x="4733" y="21600"/>
                    </a:lnTo>
                    <a:lnTo>
                      <a:pt x="0" y="0"/>
                    </a:lnTo>
                    <a:close/>
                    <a:moveTo>
                      <a:pt x="0" y="0"/>
                    </a:moveTo>
                  </a:path>
                </a:pathLst>
              </a:custGeom>
              <a:gradFill rotWithShape="0">
                <a:gsLst>
                  <a:gs pos="0">
                    <a:srgbClr val="FFFFFF"/>
                  </a:gs>
                  <a:gs pos="100000">
                    <a:srgbClr val="000099"/>
                  </a:gs>
                </a:gsLst>
                <a:lin ang="189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sp>
          <p:nvSpPr>
            <p:cNvPr id="78893" name="Rectangle 44">
              <a:extLst>
                <a:ext uri="{FF2B5EF4-FFF2-40B4-BE49-F238E27FC236}">
                  <a16:creationId xmlns:a16="http://schemas.microsoft.com/office/drawing/2014/main" id="{645E0347-33A6-6D40-A1A9-4FC9852BD49C}"/>
                </a:ext>
              </a:extLst>
            </p:cNvPr>
            <p:cNvSpPr>
              <a:spLocks/>
            </p:cNvSpPr>
            <p:nvPr/>
          </p:nvSpPr>
          <p:spPr bwMode="auto">
            <a:xfrm rot="-5400000">
              <a:off x="127" y="134"/>
              <a:ext cx="64" cy="97"/>
            </a:xfrm>
            <a:prstGeom prst="rect">
              <a:avLst/>
            </a:prstGeom>
            <a:gradFill rotWithShape="0">
              <a:gsLst>
                <a:gs pos="0">
                  <a:srgbClr val="008000"/>
                </a:gs>
                <a:gs pos="50000">
                  <a:srgbClr val="FFFFFF"/>
                </a:gs>
                <a:gs pos="100000">
                  <a:srgbClr val="008000"/>
                </a:gs>
              </a:gsLst>
              <a:lin ang="5400000" scaled="1"/>
            </a:gradFill>
            <a:ln w="9525">
              <a:solidFill>
                <a:srgbClr val="008000"/>
              </a:solidFill>
              <a:miter lim="800000"/>
              <a:headEnd/>
              <a:tailEnd/>
            </a:ln>
          </p:spPr>
          <p:txBody>
            <a:bodyPr lIns="0" tIns="0" rIns="0" bIns="0"/>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grpSp>
      <p:grpSp>
        <p:nvGrpSpPr>
          <p:cNvPr id="78872" name="Group 50">
            <a:extLst>
              <a:ext uri="{FF2B5EF4-FFF2-40B4-BE49-F238E27FC236}">
                <a16:creationId xmlns:a16="http://schemas.microsoft.com/office/drawing/2014/main" id="{23468739-4872-2F4D-A4B9-3A8F5B950B01}"/>
              </a:ext>
            </a:extLst>
          </p:cNvPr>
          <p:cNvGrpSpPr>
            <a:grpSpLocks/>
          </p:cNvGrpSpPr>
          <p:nvPr/>
        </p:nvGrpSpPr>
        <p:grpSpPr bwMode="auto">
          <a:xfrm>
            <a:off x="4422775" y="4687888"/>
            <a:ext cx="911225" cy="690562"/>
            <a:chOff x="0" y="0"/>
            <a:chExt cx="637" cy="483"/>
          </a:xfrm>
        </p:grpSpPr>
        <p:sp>
          <p:nvSpPr>
            <p:cNvPr id="78888" name="Rectangle 46">
              <a:extLst>
                <a:ext uri="{FF2B5EF4-FFF2-40B4-BE49-F238E27FC236}">
                  <a16:creationId xmlns:a16="http://schemas.microsoft.com/office/drawing/2014/main" id="{7131D022-3612-9441-812F-B976767D1F9D}"/>
                </a:ext>
              </a:extLst>
            </p:cNvPr>
            <p:cNvSpPr>
              <a:spLocks/>
            </p:cNvSpPr>
            <p:nvPr/>
          </p:nvSpPr>
          <p:spPr bwMode="auto">
            <a:xfrm rot="-5400000">
              <a:off x="525" y="214"/>
              <a:ext cx="70" cy="155"/>
            </a:xfrm>
            <a:prstGeom prst="rect">
              <a:avLst/>
            </a:prstGeom>
            <a:gradFill rotWithShape="0">
              <a:gsLst>
                <a:gs pos="0">
                  <a:srgbClr val="008000"/>
                </a:gs>
                <a:gs pos="50000">
                  <a:srgbClr val="FFFFFF"/>
                </a:gs>
                <a:gs pos="100000">
                  <a:srgbClr val="008000"/>
                </a:gs>
              </a:gsLst>
              <a:lin ang="5400000" scaled="1"/>
            </a:gradFill>
            <a:ln w="9525">
              <a:solidFill>
                <a:srgbClr val="008000"/>
              </a:solidFill>
              <a:miter lim="800000"/>
              <a:headEnd/>
              <a:tailEnd/>
            </a:ln>
          </p:spPr>
          <p:txBody>
            <a:bodyPr lIns="0" tIns="0" rIns="0" bIns="0"/>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grpSp>
          <p:nvGrpSpPr>
            <p:cNvPr id="78889" name="Group 49">
              <a:extLst>
                <a:ext uri="{FF2B5EF4-FFF2-40B4-BE49-F238E27FC236}">
                  <a16:creationId xmlns:a16="http://schemas.microsoft.com/office/drawing/2014/main" id="{1A3B8BF5-9426-D742-911F-D190E37D9054}"/>
                </a:ext>
              </a:extLst>
            </p:cNvPr>
            <p:cNvGrpSpPr>
              <a:grpSpLocks/>
            </p:cNvGrpSpPr>
            <p:nvPr/>
          </p:nvGrpSpPr>
          <p:grpSpPr bwMode="auto">
            <a:xfrm>
              <a:off x="0" y="0"/>
              <a:ext cx="583" cy="483"/>
              <a:chOff x="0" y="0"/>
              <a:chExt cx="583" cy="483"/>
            </a:xfrm>
          </p:grpSpPr>
          <p:pic>
            <p:nvPicPr>
              <p:cNvPr id="78890" name="Picture 47">
                <a:extLst>
                  <a:ext uri="{FF2B5EF4-FFF2-40B4-BE49-F238E27FC236}">
                    <a16:creationId xmlns:a16="http://schemas.microsoft.com/office/drawing/2014/main" id="{01FFE8B2-0363-244C-AFA0-193305A2643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83"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8891" name="Freeform 48">
                <a:extLst>
                  <a:ext uri="{FF2B5EF4-FFF2-40B4-BE49-F238E27FC236}">
                    <a16:creationId xmlns:a16="http://schemas.microsoft.com/office/drawing/2014/main" id="{82333AF4-94C5-8C43-A015-3BBB5C97E56B}"/>
                  </a:ext>
                </a:extLst>
              </p:cNvPr>
              <p:cNvSpPr>
                <a:spLocks/>
              </p:cNvSpPr>
              <p:nvPr/>
            </p:nvSpPr>
            <p:spPr bwMode="auto">
              <a:xfrm flipH="1">
                <a:off x="246" y="46"/>
                <a:ext cx="283" cy="22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lnTo>
                      <a:pt x="18202" y="822"/>
                    </a:lnTo>
                    <a:lnTo>
                      <a:pt x="21600" y="17257"/>
                    </a:lnTo>
                    <a:lnTo>
                      <a:pt x="4733" y="21600"/>
                    </a:lnTo>
                    <a:lnTo>
                      <a:pt x="0" y="0"/>
                    </a:lnTo>
                    <a:close/>
                    <a:moveTo>
                      <a:pt x="0" y="0"/>
                    </a:moveTo>
                  </a:path>
                </a:pathLst>
              </a:custGeom>
              <a:gradFill rotWithShape="0">
                <a:gsLst>
                  <a:gs pos="0">
                    <a:srgbClr val="FFFFFF"/>
                  </a:gs>
                  <a:gs pos="100000">
                    <a:srgbClr val="000099"/>
                  </a:gs>
                </a:gsLst>
                <a:lin ang="189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grpSp>
        <p:nvGrpSpPr>
          <p:cNvPr id="78873" name="Group 55">
            <a:extLst>
              <a:ext uri="{FF2B5EF4-FFF2-40B4-BE49-F238E27FC236}">
                <a16:creationId xmlns:a16="http://schemas.microsoft.com/office/drawing/2014/main" id="{DED8206C-4CD2-3E43-8C13-283A2DB5ED15}"/>
              </a:ext>
            </a:extLst>
          </p:cNvPr>
          <p:cNvGrpSpPr>
            <a:grpSpLocks/>
          </p:cNvGrpSpPr>
          <p:nvPr/>
        </p:nvGrpSpPr>
        <p:grpSpPr bwMode="auto">
          <a:xfrm>
            <a:off x="7548563" y="4779963"/>
            <a:ext cx="854075" cy="741362"/>
            <a:chOff x="0" y="0"/>
            <a:chExt cx="597" cy="518"/>
          </a:xfrm>
        </p:grpSpPr>
        <p:grpSp>
          <p:nvGrpSpPr>
            <p:cNvPr id="78884" name="Group 53">
              <a:extLst>
                <a:ext uri="{FF2B5EF4-FFF2-40B4-BE49-F238E27FC236}">
                  <a16:creationId xmlns:a16="http://schemas.microsoft.com/office/drawing/2014/main" id="{6CF44B7B-9197-504C-9249-F5A3E5759111}"/>
                </a:ext>
              </a:extLst>
            </p:cNvPr>
            <p:cNvGrpSpPr>
              <a:grpSpLocks/>
            </p:cNvGrpSpPr>
            <p:nvPr/>
          </p:nvGrpSpPr>
          <p:grpSpPr bwMode="auto">
            <a:xfrm>
              <a:off x="0" y="0"/>
              <a:ext cx="597" cy="518"/>
              <a:chOff x="0" y="0"/>
              <a:chExt cx="597" cy="518"/>
            </a:xfrm>
          </p:grpSpPr>
          <p:pic>
            <p:nvPicPr>
              <p:cNvPr id="78886" name="Picture 51">
                <a:extLst>
                  <a:ext uri="{FF2B5EF4-FFF2-40B4-BE49-F238E27FC236}">
                    <a16:creationId xmlns:a16="http://schemas.microsoft.com/office/drawing/2014/main" id="{4C647291-137E-C04E-AAB4-62A688419AD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9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8887" name="Freeform 52">
                <a:extLst>
                  <a:ext uri="{FF2B5EF4-FFF2-40B4-BE49-F238E27FC236}">
                    <a16:creationId xmlns:a16="http://schemas.microsoft.com/office/drawing/2014/main" id="{8F3D0916-27F2-A540-8FAD-3533898A1C81}"/>
                  </a:ext>
                </a:extLst>
              </p:cNvPr>
              <p:cNvSpPr>
                <a:spLocks/>
              </p:cNvSpPr>
              <p:nvPr/>
            </p:nvSpPr>
            <p:spPr bwMode="auto">
              <a:xfrm flipH="1">
                <a:off x="254" y="49"/>
                <a:ext cx="291" cy="23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lnTo>
                      <a:pt x="18202" y="822"/>
                    </a:lnTo>
                    <a:lnTo>
                      <a:pt x="21600" y="17257"/>
                    </a:lnTo>
                    <a:lnTo>
                      <a:pt x="4733" y="21600"/>
                    </a:lnTo>
                    <a:lnTo>
                      <a:pt x="0" y="0"/>
                    </a:lnTo>
                    <a:close/>
                    <a:moveTo>
                      <a:pt x="0" y="0"/>
                    </a:moveTo>
                  </a:path>
                </a:pathLst>
              </a:custGeom>
              <a:gradFill rotWithShape="0">
                <a:gsLst>
                  <a:gs pos="0">
                    <a:srgbClr val="FFFFFF"/>
                  </a:gs>
                  <a:gs pos="100000">
                    <a:srgbClr val="000099"/>
                  </a:gs>
                </a:gsLst>
                <a:lin ang="189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sp>
          <p:nvSpPr>
            <p:cNvPr id="78885" name="Rectangle 54">
              <a:extLst>
                <a:ext uri="{FF2B5EF4-FFF2-40B4-BE49-F238E27FC236}">
                  <a16:creationId xmlns:a16="http://schemas.microsoft.com/office/drawing/2014/main" id="{6937050A-C7DD-9C47-9605-F89082A5BE51}"/>
                </a:ext>
              </a:extLst>
            </p:cNvPr>
            <p:cNvSpPr>
              <a:spLocks/>
            </p:cNvSpPr>
            <p:nvPr/>
          </p:nvSpPr>
          <p:spPr bwMode="auto">
            <a:xfrm rot="-5400000">
              <a:off x="152" y="168"/>
              <a:ext cx="78" cy="116"/>
            </a:xfrm>
            <a:prstGeom prst="rect">
              <a:avLst/>
            </a:prstGeom>
            <a:gradFill rotWithShape="0">
              <a:gsLst>
                <a:gs pos="0">
                  <a:srgbClr val="008000"/>
                </a:gs>
                <a:gs pos="50000">
                  <a:srgbClr val="FFFFFF"/>
                </a:gs>
                <a:gs pos="100000">
                  <a:srgbClr val="008000"/>
                </a:gs>
              </a:gsLst>
              <a:lin ang="5400000" scaled="1"/>
            </a:gradFill>
            <a:ln w="9525">
              <a:solidFill>
                <a:srgbClr val="008000"/>
              </a:solidFill>
              <a:miter lim="800000"/>
              <a:headEnd/>
              <a:tailEnd/>
            </a:ln>
          </p:spPr>
          <p:txBody>
            <a:bodyPr lIns="0" tIns="0" rIns="0" bIns="0"/>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grpSp>
      <p:sp>
        <p:nvSpPr>
          <p:cNvPr id="78874" name="Rectangle 56">
            <a:extLst>
              <a:ext uri="{FF2B5EF4-FFF2-40B4-BE49-F238E27FC236}">
                <a16:creationId xmlns:a16="http://schemas.microsoft.com/office/drawing/2014/main" id="{5EC3794E-3073-554B-83A7-2B5FFF97F1AA}"/>
              </a:ext>
            </a:extLst>
          </p:cNvPr>
          <p:cNvSpPr>
            <a:spLocks/>
          </p:cNvSpPr>
          <p:nvPr/>
        </p:nvSpPr>
        <p:spPr bwMode="auto">
          <a:xfrm>
            <a:off x="6496050" y="4351338"/>
            <a:ext cx="111125" cy="158750"/>
          </a:xfrm>
          <a:prstGeom prst="rect">
            <a:avLst/>
          </a:prstGeom>
          <a:gradFill rotWithShape="0">
            <a:gsLst>
              <a:gs pos="0">
                <a:srgbClr val="008000"/>
              </a:gs>
              <a:gs pos="50000">
                <a:srgbClr val="FFFFFF"/>
              </a:gs>
              <a:gs pos="100000">
                <a:srgbClr val="008000"/>
              </a:gs>
            </a:gsLst>
            <a:lin ang="0" scaled="1"/>
          </a:gradFill>
          <a:ln w="9525">
            <a:solidFill>
              <a:srgbClr val="008000"/>
            </a:solidFill>
            <a:miter lim="800000"/>
            <a:headEnd/>
            <a:tailEnd/>
          </a:ln>
        </p:spPr>
        <p:txBody>
          <a:bodyPr lIns="0" tIns="0" rIns="0" bIns="0"/>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grpSp>
        <p:nvGrpSpPr>
          <p:cNvPr id="78875" name="Group 59">
            <a:extLst>
              <a:ext uri="{FF2B5EF4-FFF2-40B4-BE49-F238E27FC236}">
                <a16:creationId xmlns:a16="http://schemas.microsoft.com/office/drawing/2014/main" id="{0CB483FD-8C8F-1543-ACFE-112372B05BEF}"/>
              </a:ext>
            </a:extLst>
          </p:cNvPr>
          <p:cNvGrpSpPr>
            <a:grpSpLocks/>
          </p:cNvGrpSpPr>
          <p:nvPr/>
        </p:nvGrpSpPr>
        <p:grpSpPr bwMode="auto">
          <a:xfrm>
            <a:off x="6116638" y="3783013"/>
            <a:ext cx="850900" cy="739775"/>
            <a:chOff x="0" y="0"/>
            <a:chExt cx="596" cy="518"/>
          </a:xfrm>
        </p:grpSpPr>
        <p:pic>
          <p:nvPicPr>
            <p:cNvPr id="78882" name="Picture 57">
              <a:extLst>
                <a:ext uri="{FF2B5EF4-FFF2-40B4-BE49-F238E27FC236}">
                  <a16:creationId xmlns:a16="http://schemas.microsoft.com/office/drawing/2014/main" id="{16BFCFB8-87EC-6D40-8CDF-578F245E646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8883" name="Freeform 58">
              <a:extLst>
                <a:ext uri="{FF2B5EF4-FFF2-40B4-BE49-F238E27FC236}">
                  <a16:creationId xmlns:a16="http://schemas.microsoft.com/office/drawing/2014/main" id="{CF17D703-4797-D540-A88A-99467F8CC601}"/>
                </a:ext>
              </a:extLst>
            </p:cNvPr>
            <p:cNvSpPr>
              <a:spLocks/>
            </p:cNvSpPr>
            <p:nvPr/>
          </p:nvSpPr>
          <p:spPr bwMode="auto">
            <a:xfrm flipH="1">
              <a:off x="254" y="50"/>
              <a:ext cx="290" cy="23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lnTo>
                    <a:pt x="18202" y="822"/>
                  </a:lnTo>
                  <a:lnTo>
                    <a:pt x="21600" y="17257"/>
                  </a:lnTo>
                  <a:lnTo>
                    <a:pt x="4733" y="21600"/>
                  </a:lnTo>
                  <a:lnTo>
                    <a:pt x="0" y="0"/>
                  </a:lnTo>
                  <a:close/>
                  <a:moveTo>
                    <a:pt x="0" y="0"/>
                  </a:moveTo>
                </a:path>
              </a:pathLst>
            </a:custGeom>
            <a:gradFill rotWithShape="0">
              <a:gsLst>
                <a:gs pos="0">
                  <a:srgbClr val="FFFFFF"/>
                </a:gs>
                <a:gs pos="100000">
                  <a:srgbClr val="000099"/>
                </a:gs>
              </a:gsLst>
              <a:lin ang="189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nvGrpSpPr>
          <p:cNvPr id="78876" name="Group 64">
            <a:extLst>
              <a:ext uri="{FF2B5EF4-FFF2-40B4-BE49-F238E27FC236}">
                <a16:creationId xmlns:a16="http://schemas.microsoft.com/office/drawing/2014/main" id="{0EE974F9-5032-7F43-AD39-042A08CC3E06}"/>
              </a:ext>
            </a:extLst>
          </p:cNvPr>
          <p:cNvGrpSpPr>
            <a:grpSpLocks/>
          </p:cNvGrpSpPr>
          <p:nvPr/>
        </p:nvGrpSpPr>
        <p:grpSpPr bwMode="auto">
          <a:xfrm>
            <a:off x="5943600" y="5924550"/>
            <a:ext cx="852488" cy="839788"/>
            <a:chOff x="0" y="0"/>
            <a:chExt cx="597" cy="587"/>
          </a:xfrm>
        </p:grpSpPr>
        <p:sp>
          <p:nvSpPr>
            <p:cNvPr id="78878" name="Rectangle 60">
              <a:extLst>
                <a:ext uri="{FF2B5EF4-FFF2-40B4-BE49-F238E27FC236}">
                  <a16:creationId xmlns:a16="http://schemas.microsoft.com/office/drawing/2014/main" id="{77987DB4-9242-FC41-9CBE-67A4D4601504}"/>
                </a:ext>
              </a:extLst>
            </p:cNvPr>
            <p:cNvSpPr>
              <a:spLocks/>
            </p:cNvSpPr>
            <p:nvPr/>
          </p:nvSpPr>
          <p:spPr bwMode="auto">
            <a:xfrm>
              <a:off x="387" y="0"/>
              <a:ext cx="78" cy="112"/>
            </a:xfrm>
            <a:prstGeom prst="rect">
              <a:avLst/>
            </a:prstGeom>
            <a:gradFill rotWithShape="0">
              <a:gsLst>
                <a:gs pos="0">
                  <a:srgbClr val="008000"/>
                </a:gs>
                <a:gs pos="50000">
                  <a:srgbClr val="FFFFFF"/>
                </a:gs>
                <a:gs pos="100000">
                  <a:srgbClr val="008000"/>
                </a:gs>
              </a:gsLst>
              <a:lin ang="0" scaled="1"/>
            </a:gradFill>
            <a:ln w="9525">
              <a:solidFill>
                <a:srgbClr val="008000"/>
              </a:solidFill>
              <a:miter lim="800000"/>
              <a:headEnd/>
              <a:tailEnd/>
            </a:ln>
          </p:spPr>
          <p:txBody>
            <a:bodyPr lIns="0" tIns="0" rIns="0" bIns="0"/>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grpSp>
          <p:nvGrpSpPr>
            <p:cNvPr id="78879" name="Group 63">
              <a:extLst>
                <a:ext uri="{FF2B5EF4-FFF2-40B4-BE49-F238E27FC236}">
                  <a16:creationId xmlns:a16="http://schemas.microsoft.com/office/drawing/2014/main" id="{777460B7-D124-4A4A-BE39-971465DABD71}"/>
                </a:ext>
              </a:extLst>
            </p:cNvPr>
            <p:cNvGrpSpPr>
              <a:grpSpLocks/>
            </p:cNvGrpSpPr>
            <p:nvPr/>
          </p:nvGrpSpPr>
          <p:grpSpPr bwMode="auto">
            <a:xfrm>
              <a:off x="0" y="68"/>
              <a:ext cx="597" cy="519"/>
              <a:chOff x="0" y="0"/>
              <a:chExt cx="597" cy="518"/>
            </a:xfrm>
          </p:grpSpPr>
          <p:pic>
            <p:nvPicPr>
              <p:cNvPr id="78880" name="Picture 61">
                <a:extLst>
                  <a:ext uri="{FF2B5EF4-FFF2-40B4-BE49-F238E27FC236}">
                    <a16:creationId xmlns:a16="http://schemas.microsoft.com/office/drawing/2014/main" id="{08CE475F-9063-AC41-9246-46FED6117D73}"/>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9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8881" name="Freeform 62">
                <a:extLst>
                  <a:ext uri="{FF2B5EF4-FFF2-40B4-BE49-F238E27FC236}">
                    <a16:creationId xmlns:a16="http://schemas.microsoft.com/office/drawing/2014/main" id="{9EB9DF1A-1409-9649-88A9-07FC64F8D6D7}"/>
                  </a:ext>
                </a:extLst>
              </p:cNvPr>
              <p:cNvSpPr>
                <a:spLocks/>
              </p:cNvSpPr>
              <p:nvPr/>
            </p:nvSpPr>
            <p:spPr bwMode="auto">
              <a:xfrm flipH="1">
                <a:off x="254" y="47"/>
                <a:ext cx="291" cy="23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lnTo>
                      <a:pt x="18202" y="822"/>
                    </a:lnTo>
                    <a:lnTo>
                      <a:pt x="21600" y="17257"/>
                    </a:lnTo>
                    <a:lnTo>
                      <a:pt x="4733" y="21600"/>
                    </a:lnTo>
                    <a:lnTo>
                      <a:pt x="0" y="0"/>
                    </a:lnTo>
                    <a:close/>
                    <a:moveTo>
                      <a:pt x="0" y="0"/>
                    </a:moveTo>
                  </a:path>
                </a:pathLst>
              </a:custGeom>
              <a:gradFill rotWithShape="0">
                <a:gsLst>
                  <a:gs pos="0">
                    <a:srgbClr val="FFFFFF"/>
                  </a:gs>
                  <a:gs pos="100000">
                    <a:srgbClr val="000099"/>
                  </a:gs>
                </a:gsLst>
                <a:lin ang="189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pic>
        <p:nvPicPr>
          <p:cNvPr id="78877" name="Picture 65">
            <a:extLst>
              <a:ext uri="{FF2B5EF4-FFF2-40B4-BE49-F238E27FC236}">
                <a16:creationId xmlns:a16="http://schemas.microsoft.com/office/drawing/2014/main" id="{82C736C5-A099-BD4A-8852-1D643F71778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4750" y="4962525"/>
            <a:ext cx="60483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ight Arrow 1">
            <a:extLst>
              <a:ext uri="{FF2B5EF4-FFF2-40B4-BE49-F238E27FC236}">
                <a16:creationId xmlns:a16="http://schemas.microsoft.com/office/drawing/2014/main" id="{66B83E67-BE62-EB47-A1A6-692BD33607B4}"/>
              </a:ext>
            </a:extLst>
          </p:cNvPr>
          <p:cNvSpPr/>
          <p:nvPr/>
        </p:nvSpPr>
        <p:spPr bwMode="auto">
          <a:xfrm>
            <a:off x="3851920" y="4898409"/>
            <a:ext cx="570855" cy="405429"/>
          </a:xfrm>
          <a:prstGeom prst="rightArrow">
            <a:avLst/>
          </a:prstGeom>
          <a:noFill/>
          <a:ln w="2540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65" name="TextBox 64">
            <a:extLst>
              <a:ext uri="{FF2B5EF4-FFF2-40B4-BE49-F238E27FC236}">
                <a16:creationId xmlns:a16="http://schemas.microsoft.com/office/drawing/2014/main" id="{A3148FDB-D82B-E64A-9548-B6DD81C84C06}"/>
              </a:ext>
            </a:extLst>
          </p:cNvPr>
          <p:cNvSpPr txBox="1"/>
          <p:nvPr/>
        </p:nvSpPr>
        <p:spPr>
          <a:xfrm>
            <a:off x="235666" y="6483136"/>
            <a:ext cx="4878259" cy="307777"/>
          </a:xfrm>
          <a:prstGeom prst="rect">
            <a:avLst/>
          </a:prstGeom>
          <a:noFill/>
        </p:spPr>
        <p:txBody>
          <a:bodyPr wrap="none" rtlCol="0">
            <a:spAutoFit/>
          </a:bodyPr>
          <a:lstStyle/>
          <a:p>
            <a:r>
              <a:rPr lang="en-US" sz="1400" b="0" dirty="0">
                <a:solidFill>
                  <a:schemeClr val="bg1">
                    <a:lumMod val="65000"/>
                  </a:schemeClr>
                </a:solidFill>
                <a:latin typeface="Calibri" pitchFamily="34" charset="0"/>
              </a:rPr>
              <a:t>Kurose and Ross: Computer Networking – A top-down approach </a:t>
            </a:r>
          </a:p>
        </p:txBody>
      </p:sp>
    </p:spTree>
    <p:extLst>
      <p:ext uri="{BB962C8B-B14F-4D97-AF65-F5344CB8AC3E}">
        <p14:creationId xmlns:p14="http://schemas.microsoft.com/office/powerpoint/2010/main" val="122370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en-US" dirty="0">
                <a:latin typeface="+mn-lt"/>
              </a:rPr>
              <a:t>Ethernet frame structure</a:t>
            </a:r>
          </a:p>
        </p:txBody>
      </p:sp>
      <p:sp>
        <p:nvSpPr>
          <p:cNvPr id="64" name="Rectangle 3">
            <a:extLst>
              <a:ext uri="{FF2B5EF4-FFF2-40B4-BE49-F238E27FC236}">
                <a16:creationId xmlns:a16="http://schemas.microsoft.com/office/drawing/2014/main" id="{4B00453C-4C5E-1142-B1BF-526E638BF9DC}"/>
              </a:ext>
            </a:extLst>
          </p:cNvPr>
          <p:cNvSpPr txBox="1">
            <a:spLocks noChangeArrowheads="1"/>
          </p:cNvSpPr>
          <p:nvPr/>
        </p:nvSpPr>
        <p:spPr>
          <a:xfrm>
            <a:off x="792898" y="1233889"/>
            <a:ext cx="8351102" cy="2349200"/>
          </a:xfrm>
          <a:prstGeom prst="rect">
            <a:avLst/>
          </a:prstGeom>
          <a:noFill/>
          <a:ln>
            <a:noFill/>
          </a:ln>
        </p:spPr>
        <p:txBody>
          <a:bodyPr vert="horz" wrap="square" lIns="91440" tIns="45720" rIns="126999" bIns="45720" numCol="1" anchor="t" anchorCtr="0" compatLnSpc="1">
            <a:prstTxWarp prst="textNoShape">
              <a:avLst/>
            </a:prstTxWarp>
          </a:bodyPr>
          <a:lstStyle>
            <a:lvl1pPr marL="342900" indent="-342900" eaLnBrk="1" hangingPunct="1">
              <a:lnSpc>
                <a:spcPct val="75000"/>
              </a:lnSpc>
              <a:spcBef>
                <a:spcPct val="20000"/>
              </a:spcBef>
              <a:buClr>
                <a:srgbClr val="F06E07"/>
              </a:buClr>
              <a:buSzPct val="60000"/>
              <a:buFont typeface="Wingdings 2" pitchFamily="2" charset="2"/>
              <a:buChar char="¢"/>
              <a:defRPr b="0" i="0">
                <a:latin typeface="Calibri" panose="020F0502020204030204" pitchFamily="34" charset="0"/>
                <a:ea typeface="Calibri" panose="020F0502020204030204" pitchFamily="34" charset="0"/>
                <a:cs typeface="Calibri" panose="020F0502020204030204" pitchFamily="34" charset="0"/>
              </a:defRPr>
            </a:lvl1pPr>
            <a:lvl2pPr marL="703263" lvl="1" indent="-285750" eaLnBrk="1" hangingPunct="1">
              <a:lnSpc>
                <a:spcPct val="75000"/>
              </a:lnSpc>
              <a:spcBef>
                <a:spcPct val="20000"/>
              </a:spcBef>
              <a:buClr>
                <a:srgbClr val="990000"/>
              </a:buClr>
              <a:buSzPct val="110000"/>
              <a:buFont typeface="Wingdings" pitchFamily="2" charset="2"/>
              <a:buChar char="§"/>
              <a:defRPr sz="2000" b="0" i="0" baseline="0">
                <a:latin typeface="Calibri" panose="020F0502020204030204" pitchFamily="34" charset="0"/>
                <a:ea typeface="Calibri" panose="020F0502020204030204" pitchFamily="34" charset="0"/>
                <a:cs typeface="Calibri" panose="020F0502020204030204" pitchFamily="34" charset="0"/>
              </a:defRPr>
            </a:lvl2pPr>
            <a:lvl3pPr marL="1143000" indent="-228600" eaLnBrk="1" hangingPunct="1">
              <a:spcBef>
                <a:spcPct val="20000"/>
              </a:spcBef>
              <a:buClr>
                <a:srgbClr val="0070C0"/>
              </a:buClr>
              <a:buSzPct val="80000"/>
              <a:buFont typeface="Wingdings" pitchFamily="2" charset="2"/>
              <a:buChar char="§"/>
              <a:defRPr sz="2000" b="0" i="0">
                <a:latin typeface="Calibri" panose="020F0502020204030204" pitchFamily="34" charset="0"/>
                <a:ea typeface="Calibri" panose="020F0502020204030204" pitchFamily="34" charset="0"/>
                <a:cs typeface="Calibri" panose="020F0502020204030204" pitchFamily="34" charset="0"/>
              </a:defRPr>
            </a:lvl3pPr>
            <a:lvl4pPr marL="1600200" indent="-228600" eaLnBrk="1" hangingPunct="1">
              <a:spcBef>
                <a:spcPct val="20000"/>
              </a:spcBef>
              <a:buChar char="–"/>
              <a:defRPr sz="2000" b="0" i="0">
                <a:latin typeface="Calibri" panose="020F0502020204030204" pitchFamily="34" charset="0"/>
                <a:ea typeface="Calibri" panose="020F0502020204030204" pitchFamily="34" charset="0"/>
                <a:cs typeface="Calibri" panose="020F0502020204030204" pitchFamily="34" charset="0"/>
              </a:defRPr>
            </a:lvl4pPr>
            <a:lvl5pPr marL="2057400" indent="-228600" eaLnBrk="1" hangingPunct="1">
              <a:spcBef>
                <a:spcPct val="20000"/>
              </a:spcBef>
              <a:buChar char="»"/>
              <a:defRPr sz="2000" b="0" i="0">
                <a:latin typeface="Calibri" panose="020F0502020204030204" pitchFamily="34" charset="0"/>
                <a:ea typeface="Calibri" panose="020F0502020204030204" pitchFamily="34" charset="0"/>
                <a:cs typeface="Calibri" panose="020F0502020204030204" pitchFamily="34" charset="0"/>
              </a:defRPr>
            </a:lvl5pPr>
            <a:lvl6pPr marL="2514600" indent="-228600" fontAlgn="base">
              <a:spcBef>
                <a:spcPct val="20000"/>
              </a:spcBef>
              <a:spcAft>
                <a:spcPct val="0"/>
              </a:spcAft>
              <a:buChar char="»"/>
              <a:defRPr sz="2000">
                <a:latin typeface="Arial" charset="0"/>
              </a:defRPr>
            </a:lvl6pPr>
            <a:lvl7pPr marL="2971800" indent="-228600" fontAlgn="base">
              <a:spcBef>
                <a:spcPct val="20000"/>
              </a:spcBef>
              <a:spcAft>
                <a:spcPct val="0"/>
              </a:spcAft>
              <a:buChar char="»"/>
              <a:defRPr sz="2000">
                <a:latin typeface="Arial" charset="0"/>
              </a:defRPr>
            </a:lvl7pPr>
            <a:lvl8pPr marL="3429000" indent="-228600" fontAlgn="base">
              <a:spcBef>
                <a:spcPct val="20000"/>
              </a:spcBef>
              <a:spcAft>
                <a:spcPct val="0"/>
              </a:spcAft>
              <a:buChar char="»"/>
              <a:defRPr sz="2000">
                <a:latin typeface="Arial" charset="0"/>
              </a:defRPr>
            </a:lvl8pPr>
            <a:lvl9pPr marL="3886200" indent="-228600" fontAlgn="base">
              <a:spcBef>
                <a:spcPct val="20000"/>
              </a:spcBef>
              <a:spcAft>
                <a:spcPct val="0"/>
              </a:spcAft>
              <a:buChar char="»"/>
              <a:defRPr sz="2000">
                <a:latin typeface="Arial" charset="0"/>
              </a:defRPr>
            </a:lvl9pPr>
          </a:lstStyle>
          <a:p>
            <a:r>
              <a:rPr lang="en-US"/>
              <a:t>Sending </a:t>
            </a:r>
            <a:r>
              <a:rPr lang="en-US" dirty="0"/>
              <a:t>interface encapsulates </a:t>
            </a:r>
            <a:r>
              <a:rPr lang="en-US"/>
              <a:t>IP </a:t>
            </a:r>
            <a:r>
              <a:rPr lang="en-US" dirty="0"/>
              <a:t>packet (datagram </a:t>
            </a:r>
            <a:r>
              <a:rPr lang="en-US"/>
              <a:t>) in </a:t>
            </a:r>
            <a:r>
              <a:rPr lang="en-US" dirty="0"/>
              <a:t>Ethernet frame</a:t>
            </a:r>
          </a:p>
          <a:p>
            <a:endParaRPr lang="en-US" dirty="0"/>
          </a:p>
          <a:p>
            <a:endParaRPr lang="en-US" dirty="0"/>
          </a:p>
          <a:p>
            <a:endParaRPr lang="en-US" dirty="0"/>
          </a:p>
        </p:txBody>
      </p:sp>
      <p:grpSp>
        <p:nvGrpSpPr>
          <p:cNvPr id="65" name="Group 51">
            <a:extLst>
              <a:ext uri="{FF2B5EF4-FFF2-40B4-BE49-F238E27FC236}">
                <a16:creationId xmlns:a16="http://schemas.microsoft.com/office/drawing/2014/main" id="{994C70D6-C6AB-E54E-8D0F-FF67C69F8D38}"/>
              </a:ext>
            </a:extLst>
          </p:cNvPr>
          <p:cNvGrpSpPr>
            <a:grpSpLocks/>
          </p:cNvGrpSpPr>
          <p:nvPr/>
        </p:nvGrpSpPr>
        <p:grpSpPr bwMode="auto">
          <a:xfrm>
            <a:off x="1621583" y="2376114"/>
            <a:ext cx="5900834" cy="828304"/>
            <a:chOff x="940711" y="4902593"/>
            <a:chExt cx="6291001" cy="992895"/>
          </a:xfrm>
        </p:grpSpPr>
        <p:sp>
          <p:nvSpPr>
            <p:cNvPr id="66" name="Line 10">
              <a:extLst>
                <a:ext uri="{FF2B5EF4-FFF2-40B4-BE49-F238E27FC236}">
                  <a16:creationId xmlns:a16="http://schemas.microsoft.com/office/drawing/2014/main" id="{1608A646-C375-F246-B6A1-8B07BEE7EECD}"/>
                </a:ext>
              </a:extLst>
            </p:cNvPr>
            <p:cNvSpPr>
              <a:spLocks noChangeShapeType="1"/>
            </p:cNvSpPr>
            <p:nvPr/>
          </p:nvSpPr>
          <p:spPr bwMode="auto">
            <a:xfrm>
              <a:off x="3570934" y="5199463"/>
              <a:ext cx="0" cy="20464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1500" dirty="0"/>
            </a:p>
          </p:txBody>
        </p:sp>
        <p:sp>
          <p:nvSpPr>
            <p:cNvPr id="67" name="Rectangle 1">
              <a:extLst>
                <a:ext uri="{FF2B5EF4-FFF2-40B4-BE49-F238E27FC236}">
                  <a16:creationId xmlns:a16="http://schemas.microsoft.com/office/drawing/2014/main" id="{122AD258-BA7C-5743-BDF1-579DC5FE4C4B}"/>
                </a:ext>
              </a:extLst>
            </p:cNvPr>
            <p:cNvSpPr>
              <a:spLocks noChangeArrowheads="1"/>
            </p:cNvSpPr>
            <p:nvPr/>
          </p:nvSpPr>
          <p:spPr bwMode="auto">
            <a:xfrm>
              <a:off x="976959" y="5272489"/>
              <a:ext cx="6254753" cy="547846"/>
            </a:xfrm>
            <a:prstGeom prst="rect">
              <a:avLst/>
            </a:prstGeom>
            <a:solidFill>
              <a:srgbClr val="00B050"/>
            </a:solidFill>
            <a:ln w="9525">
              <a:solidFill>
                <a:schemeClr val="bg1"/>
              </a:solidFill>
              <a:round/>
              <a:headEnd/>
              <a:tailEnd/>
            </a:ln>
            <a:effectLst>
              <a:outerShdw blurRad="50800" dist="38100" dir="18900000" algn="bl" rotWithShape="0">
                <a:prstClr val="black">
                  <a:alpha val="40000"/>
                </a:prstClr>
              </a:outerShdw>
            </a:effectLst>
          </p:spPr>
          <p:txBody>
            <a:bodyPr wrap="none"/>
            <a:lstStyle/>
            <a:p>
              <a:endParaRPr lang="en-US" sz="1500" dirty="0"/>
            </a:p>
          </p:txBody>
        </p:sp>
        <p:cxnSp>
          <p:nvCxnSpPr>
            <p:cNvPr id="68" name="Straight Connector 3">
              <a:extLst>
                <a:ext uri="{FF2B5EF4-FFF2-40B4-BE49-F238E27FC236}">
                  <a16:creationId xmlns:a16="http://schemas.microsoft.com/office/drawing/2014/main" id="{389D496F-CC2B-3A43-95D1-ABF0C03ECFBB}"/>
                </a:ext>
              </a:extLst>
            </p:cNvPr>
            <p:cNvCxnSpPr>
              <a:cxnSpLocks noChangeShapeType="1"/>
            </p:cNvCxnSpPr>
            <p:nvPr/>
          </p:nvCxnSpPr>
          <p:spPr bwMode="auto">
            <a:xfrm>
              <a:off x="1970955" y="5262636"/>
              <a:ext cx="0" cy="550375"/>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9" name="Straight Connector 32">
              <a:extLst>
                <a:ext uri="{FF2B5EF4-FFF2-40B4-BE49-F238E27FC236}">
                  <a16:creationId xmlns:a16="http://schemas.microsoft.com/office/drawing/2014/main" id="{F87D7576-1243-F94E-ADCF-31C735652646}"/>
                </a:ext>
              </a:extLst>
            </p:cNvPr>
            <p:cNvCxnSpPr>
              <a:cxnSpLocks noChangeShapeType="1"/>
            </p:cNvCxnSpPr>
            <p:nvPr/>
          </p:nvCxnSpPr>
          <p:spPr bwMode="auto">
            <a:xfrm>
              <a:off x="2701175" y="5265808"/>
              <a:ext cx="0" cy="583683"/>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0" name="Straight Connector 33">
              <a:extLst>
                <a:ext uri="{FF2B5EF4-FFF2-40B4-BE49-F238E27FC236}">
                  <a16:creationId xmlns:a16="http://schemas.microsoft.com/office/drawing/2014/main" id="{14FE0A1A-93B7-6346-BDD3-6DC30F917A24}"/>
                </a:ext>
              </a:extLst>
            </p:cNvPr>
            <p:cNvCxnSpPr>
              <a:cxnSpLocks noChangeShapeType="1"/>
            </p:cNvCxnSpPr>
            <p:nvPr/>
          </p:nvCxnSpPr>
          <p:spPr bwMode="auto">
            <a:xfrm>
              <a:off x="3429808" y="5270567"/>
              <a:ext cx="0" cy="548789"/>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1" name="Straight Connector 34">
              <a:extLst>
                <a:ext uri="{FF2B5EF4-FFF2-40B4-BE49-F238E27FC236}">
                  <a16:creationId xmlns:a16="http://schemas.microsoft.com/office/drawing/2014/main" id="{66187199-26A8-6B43-9A30-9F6334B2BD4C}"/>
                </a:ext>
              </a:extLst>
            </p:cNvPr>
            <p:cNvCxnSpPr>
              <a:cxnSpLocks noChangeShapeType="1"/>
            </p:cNvCxnSpPr>
            <p:nvPr/>
          </p:nvCxnSpPr>
          <p:spPr bwMode="auto">
            <a:xfrm>
              <a:off x="3683797" y="5265808"/>
              <a:ext cx="0" cy="580510"/>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2" name="Straight Connector 35">
              <a:extLst>
                <a:ext uri="{FF2B5EF4-FFF2-40B4-BE49-F238E27FC236}">
                  <a16:creationId xmlns:a16="http://schemas.microsoft.com/office/drawing/2014/main" id="{0A42998D-88F0-C542-80A5-78C2C193217E}"/>
                </a:ext>
              </a:extLst>
            </p:cNvPr>
            <p:cNvCxnSpPr>
              <a:cxnSpLocks noChangeShapeType="1"/>
            </p:cNvCxnSpPr>
            <p:nvPr/>
          </p:nvCxnSpPr>
          <p:spPr bwMode="auto">
            <a:xfrm>
              <a:off x="5650628" y="5272152"/>
              <a:ext cx="0" cy="623336"/>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3" name="TextBox 5">
              <a:extLst>
                <a:ext uri="{FF2B5EF4-FFF2-40B4-BE49-F238E27FC236}">
                  <a16:creationId xmlns:a16="http://schemas.microsoft.com/office/drawing/2014/main" id="{D8C6AB0E-F540-8A4E-8BBA-EB58089CD6FD}"/>
                </a:ext>
              </a:extLst>
            </p:cNvPr>
            <p:cNvSpPr txBox="1">
              <a:spLocks noChangeArrowheads="1"/>
            </p:cNvSpPr>
            <p:nvPr/>
          </p:nvSpPr>
          <p:spPr bwMode="auto">
            <a:xfrm>
              <a:off x="1927354" y="5375237"/>
              <a:ext cx="844810" cy="4014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900"/>
                </a:lnSpc>
              </a:pPr>
              <a:r>
                <a:rPr lang="en-US" sz="1200" dirty="0">
                  <a:solidFill>
                    <a:schemeClr val="bg1"/>
                  </a:solidFill>
                  <a:latin typeface="+mn-lt"/>
                  <a:cs typeface="Arial" charset="0"/>
                </a:rPr>
                <a:t>dest.</a:t>
              </a:r>
            </a:p>
            <a:p>
              <a:pPr algn="ctr">
                <a:lnSpc>
                  <a:spcPts val="900"/>
                </a:lnSpc>
              </a:pPr>
              <a:r>
                <a:rPr lang="en-US" sz="1200" dirty="0">
                  <a:solidFill>
                    <a:schemeClr val="bg1"/>
                  </a:solidFill>
                  <a:latin typeface="+mn-lt"/>
                  <a:cs typeface="Arial" charset="0"/>
                </a:rPr>
                <a:t>address</a:t>
              </a:r>
            </a:p>
          </p:txBody>
        </p:sp>
        <p:sp>
          <p:nvSpPr>
            <p:cNvPr id="76" name="TextBox 37">
              <a:extLst>
                <a:ext uri="{FF2B5EF4-FFF2-40B4-BE49-F238E27FC236}">
                  <a16:creationId xmlns:a16="http://schemas.microsoft.com/office/drawing/2014/main" id="{03FFAEAD-5C41-4246-B3E9-7B76999E94B4}"/>
                </a:ext>
              </a:extLst>
            </p:cNvPr>
            <p:cNvSpPr txBox="1">
              <a:spLocks noChangeArrowheads="1"/>
            </p:cNvSpPr>
            <p:nvPr/>
          </p:nvSpPr>
          <p:spPr bwMode="auto">
            <a:xfrm>
              <a:off x="2652391" y="5379038"/>
              <a:ext cx="844810" cy="4014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900"/>
                </a:lnSpc>
              </a:pPr>
              <a:r>
                <a:rPr lang="en-US" sz="1200" dirty="0">
                  <a:solidFill>
                    <a:schemeClr val="bg1"/>
                  </a:solidFill>
                  <a:latin typeface="+mn-lt"/>
                  <a:cs typeface="Arial" charset="0"/>
                </a:rPr>
                <a:t>source</a:t>
              </a:r>
            </a:p>
            <a:p>
              <a:pPr algn="ctr">
                <a:lnSpc>
                  <a:spcPts val="900"/>
                </a:lnSpc>
              </a:pPr>
              <a:r>
                <a:rPr lang="en-US" sz="1200" dirty="0">
                  <a:solidFill>
                    <a:schemeClr val="bg1"/>
                  </a:solidFill>
                  <a:latin typeface="+mn-lt"/>
                  <a:cs typeface="Arial" charset="0"/>
                </a:rPr>
                <a:t>address</a:t>
              </a:r>
            </a:p>
          </p:txBody>
        </p:sp>
        <p:sp>
          <p:nvSpPr>
            <p:cNvPr id="77" name="TextBox 38">
              <a:extLst>
                <a:ext uri="{FF2B5EF4-FFF2-40B4-BE49-F238E27FC236}">
                  <a16:creationId xmlns:a16="http://schemas.microsoft.com/office/drawing/2014/main" id="{4CBFC6F3-AE10-314B-B936-C5F4A8AE62C2}"/>
                </a:ext>
              </a:extLst>
            </p:cNvPr>
            <p:cNvSpPr txBox="1">
              <a:spLocks noChangeArrowheads="1"/>
            </p:cNvSpPr>
            <p:nvPr/>
          </p:nvSpPr>
          <p:spPr bwMode="auto">
            <a:xfrm>
              <a:off x="3969632" y="5447787"/>
              <a:ext cx="1377407" cy="2692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900"/>
                </a:lnSpc>
              </a:pPr>
              <a:r>
                <a:rPr lang="en-US" sz="1350" dirty="0">
                  <a:solidFill>
                    <a:schemeClr val="bg1"/>
                  </a:solidFill>
                  <a:latin typeface="+mn-lt"/>
                  <a:cs typeface="Arial" charset="0"/>
                </a:rPr>
                <a:t>data (payload)</a:t>
              </a:r>
            </a:p>
          </p:txBody>
        </p:sp>
        <p:sp>
          <p:nvSpPr>
            <p:cNvPr id="78" name="TextBox 39">
              <a:extLst>
                <a:ext uri="{FF2B5EF4-FFF2-40B4-BE49-F238E27FC236}">
                  <a16:creationId xmlns:a16="http://schemas.microsoft.com/office/drawing/2014/main" id="{48BAC0FD-0D2D-7649-9DEF-4A90342AC0AF}"/>
                </a:ext>
              </a:extLst>
            </p:cNvPr>
            <p:cNvSpPr txBox="1">
              <a:spLocks noChangeArrowheads="1"/>
            </p:cNvSpPr>
            <p:nvPr/>
          </p:nvSpPr>
          <p:spPr bwMode="auto">
            <a:xfrm>
              <a:off x="5941065" y="5431291"/>
              <a:ext cx="855572" cy="2692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900"/>
                </a:lnSpc>
              </a:pPr>
              <a:r>
                <a:rPr lang="en-US" sz="1350" dirty="0">
                  <a:solidFill>
                    <a:schemeClr val="bg1"/>
                  </a:solidFill>
                  <a:latin typeface="+mn-lt"/>
                  <a:cs typeface="Arial" charset="0"/>
                </a:rPr>
                <a:t>CRC</a:t>
              </a:r>
            </a:p>
          </p:txBody>
        </p:sp>
        <p:sp>
          <p:nvSpPr>
            <p:cNvPr id="79" name="TextBox 40">
              <a:extLst>
                <a:ext uri="{FF2B5EF4-FFF2-40B4-BE49-F238E27FC236}">
                  <a16:creationId xmlns:a16="http://schemas.microsoft.com/office/drawing/2014/main" id="{BDA70AA3-D12B-1944-AB73-0E0BABDA7EE8}"/>
                </a:ext>
              </a:extLst>
            </p:cNvPr>
            <p:cNvSpPr txBox="1">
              <a:spLocks noChangeArrowheads="1"/>
            </p:cNvSpPr>
            <p:nvPr/>
          </p:nvSpPr>
          <p:spPr bwMode="auto">
            <a:xfrm>
              <a:off x="940711" y="5468237"/>
              <a:ext cx="1070128" cy="2692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900"/>
                </a:lnSpc>
              </a:pPr>
              <a:r>
                <a:rPr lang="en-US" sz="1350" dirty="0">
                  <a:solidFill>
                    <a:schemeClr val="bg1"/>
                  </a:solidFill>
                  <a:latin typeface="+mn-lt"/>
                  <a:cs typeface="Arial" charset="0"/>
                </a:rPr>
                <a:t>preamble</a:t>
              </a:r>
            </a:p>
          </p:txBody>
        </p:sp>
        <p:sp>
          <p:nvSpPr>
            <p:cNvPr id="88" name="Text Box 9">
              <a:extLst>
                <a:ext uri="{FF2B5EF4-FFF2-40B4-BE49-F238E27FC236}">
                  <a16:creationId xmlns:a16="http://schemas.microsoft.com/office/drawing/2014/main" id="{B8872802-E974-8E40-A27B-DFD5D80F231E}"/>
                </a:ext>
              </a:extLst>
            </p:cNvPr>
            <p:cNvSpPr txBox="1">
              <a:spLocks noChangeArrowheads="1"/>
            </p:cNvSpPr>
            <p:nvPr/>
          </p:nvSpPr>
          <p:spPr bwMode="auto">
            <a:xfrm>
              <a:off x="3321504" y="4902593"/>
              <a:ext cx="770260" cy="3597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1350" dirty="0">
                  <a:solidFill>
                    <a:srgbClr val="000000"/>
                  </a:solidFill>
                  <a:latin typeface="+mn-lt"/>
                </a:rPr>
                <a:t>type</a:t>
              </a:r>
            </a:p>
          </p:txBody>
        </p:sp>
      </p:grpSp>
      <p:sp>
        <p:nvSpPr>
          <p:cNvPr id="89" name="Rectangle 3">
            <a:extLst>
              <a:ext uri="{FF2B5EF4-FFF2-40B4-BE49-F238E27FC236}">
                <a16:creationId xmlns:a16="http://schemas.microsoft.com/office/drawing/2014/main" id="{2C36AD46-76A5-B740-906F-47C5DF160D37}"/>
              </a:ext>
            </a:extLst>
          </p:cNvPr>
          <p:cNvSpPr txBox="1">
            <a:spLocks noChangeArrowheads="1"/>
          </p:cNvSpPr>
          <p:nvPr/>
        </p:nvSpPr>
        <p:spPr>
          <a:xfrm>
            <a:off x="792898" y="3757650"/>
            <a:ext cx="8351102" cy="1831590"/>
          </a:xfrm>
          <a:prstGeom prst="rect">
            <a:avLst/>
          </a:prstGeom>
          <a:noFill/>
          <a:ln>
            <a:noFill/>
          </a:ln>
        </p:spPr>
        <p:txBody>
          <a:bodyPr vert="horz" wrap="square" lIns="91440" tIns="45720" rIns="126999" bIns="45720" numCol="1" anchor="t" anchorCtr="0" compatLnSpc="1">
            <a:prstTxWarp prst="textNoShape">
              <a:avLst/>
            </a:prstTxWarp>
          </a:bodyPr>
          <a:lstStyle>
            <a:lvl1pPr marL="342900" indent="-342900" eaLnBrk="1" hangingPunct="1">
              <a:lnSpc>
                <a:spcPct val="75000"/>
              </a:lnSpc>
              <a:spcBef>
                <a:spcPct val="20000"/>
              </a:spcBef>
              <a:buClr>
                <a:srgbClr val="F06E07"/>
              </a:buClr>
              <a:buSzPct val="60000"/>
              <a:buFont typeface="Wingdings 2" pitchFamily="2" charset="2"/>
              <a:buChar char="¢"/>
              <a:defRPr b="0" i="0">
                <a:latin typeface="Calibri" panose="020F0502020204030204" pitchFamily="34" charset="0"/>
                <a:ea typeface="Calibri" panose="020F0502020204030204" pitchFamily="34" charset="0"/>
                <a:cs typeface="Calibri" panose="020F0502020204030204" pitchFamily="34" charset="0"/>
              </a:defRPr>
            </a:lvl1pPr>
            <a:lvl2pPr marL="703263" lvl="1" indent="-285750" eaLnBrk="1" hangingPunct="1">
              <a:lnSpc>
                <a:spcPct val="75000"/>
              </a:lnSpc>
              <a:spcBef>
                <a:spcPct val="20000"/>
              </a:spcBef>
              <a:buClr>
                <a:srgbClr val="990000"/>
              </a:buClr>
              <a:buSzPct val="110000"/>
              <a:buFont typeface="Wingdings" pitchFamily="2" charset="2"/>
              <a:buChar char="§"/>
              <a:defRPr sz="2000" b="0" i="0" baseline="0">
                <a:latin typeface="Calibri" panose="020F0502020204030204" pitchFamily="34" charset="0"/>
                <a:ea typeface="Calibri" panose="020F0502020204030204" pitchFamily="34" charset="0"/>
                <a:cs typeface="Calibri" panose="020F0502020204030204" pitchFamily="34" charset="0"/>
              </a:defRPr>
            </a:lvl2pPr>
            <a:lvl3pPr marL="1143000" indent="-228600" eaLnBrk="1" hangingPunct="1">
              <a:spcBef>
                <a:spcPct val="20000"/>
              </a:spcBef>
              <a:buClr>
                <a:srgbClr val="0070C0"/>
              </a:buClr>
              <a:buSzPct val="80000"/>
              <a:buFont typeface="Wingdings" pitchFamily="2" charset="2"/>
              <a:buChar char="§"/>
              <a:defRPr sz="2000" b="0" i="0">
                <a:latin typeface="Calibri" panose="020F0502020204030204" pitchFamily="34" charset="0"/>
                <a:ea typeface="Calibri" panose="020F0502020204030204" pitchFamily="34" charset="0"/>
                <a:cs typeface="Calibri" panose="020F0502020204030204" pitchFamily="34" charset="0"/>
              </a:defRPr>
            </a:lvl3pPr>
            <a:lvl4pPr marL="1600200" indent="-228600" eaLnBrk="1" hangingPunct="1">
              <a:spcBef>
                <a:spcPct val="20000"/>
              </a:spcBef>
              <a:buChar char="–"/>
              <a:defRPr sz="2000" b="0" i="0">
                <a:latin typeface="Calibri" panose="020F0502020204030204" pitchFamily="34" charset="0"/>
                <a:ea typeface="Calibri" panose="020F0502020204030204" pitchFamily="34" charset="0"/>
                <a:cs typeface="Calibri" panose="020F0502020204030204" pitchFamily="34" charset="0"/>
              </a:defRPr>
            </a:lvl4pPr>
            <a:lvl5pPr marL="2057400" indent="-228600" eaLnBrk="1" hangingPunct="1">
              <a:spcBef>
                <a:spcPct val="20000"/>
              </a:spcBef>
              <a:buChar char="»"/>
              <a:defRPr sz="2000" b="0" i="0">
                <a:latin typeface="Calibri" panose="020F0502020204030204" pitchFamily="34" charset="0"/>
                <a:ea typeface="Calibri" panose="020F0502020204030204" pitchFamily="34" charset="0"/>
                <a:cs typeface="Calibri" panose="020F0502020204030204" pitchFamily="34" charset="0"/>
              </a:defRPr>
            </a:lvl5pPr>
            <a:lvl6pPr marL="2514600" indent="-228600" fontAlgn="base">
              <a:spcBef>
                <a:spcPct val="20000"/>
              </a:spcBef>
              <a:spcAft>
                <a:spcPct val="0"/>
              </a:spcAft>
              <a:buChar char="»"/>
              <a:defRPr sz="2000">
                <a:latin typeface="Arial" charset="0"/>
              </a:defRPr>
            </a:lvl6pPr>
            <a:lvl7pPr marL="2971800" indent="-228600" fontAlgn="base">
              <a:spcBef>
                <a:spcPct val="20000"/>
              </a:spcBef>
              <a:spcAft>
                <a:spcPct val="0"/>
              </a:spcAft>
              <a:buChar char="»"/>
              <a:defRPr sz="2000">
                <a:latin typeface="Arial" charset="0"/>
              </a:defRPr>
            </a:lvl7pPr>
            <a:lvl8pPr marL="3429000" indent="-228600" fontAlgn="base">
              <a:spcBef>
                <a:spcPct val="20000"/>
              </a:spcBef>
              <a:spcAft>
                <a:spcPct val="0"/>
              </a:spcAft>
              <a:buChar char="»"/>
              <a:defRPr sz="2000">
                <a:latin typeface="Arial" charset="0"/>
              </a:defRPr>
            </a:lvl8pPr>
            <a:lvl9pPr marL="3886200" indent="-228600" fontAlgn="base">
              <a:spcBef>
                <a:spcPct val="20000"/>
              </a:spcBef>
              <a:spcAft>
                <a:spcPct val="0"/>
              </a:spcAft>
              <a:buChar char="»"/>
              <a:defRPr sz="2000">
                <a:latin typeface="Arial" charset="0"/>
              </a:defRPr>
            </a:lvl9pPr>
          </a:lstStyle>
          <a:p>
            <a:pPr marL="0" indent="0">
              <a:buNone/>
            </a:pPr>
            <a:r>
              <a:rPr lang="en-US" dirty="0">
                <a:solidFill>
                  <a:srgbClr val="FF0000"/>
                </a:solidFill>
              </a:rPr>
              <a:t>Preamble: </a:t>
            </a:r>
          </a:p>
          <a:p>
            <a:r>
              <a:rPr lang="en-US" dirty="0"/>
              <a:t> Used to synchronize receiver, sender clock rates</a:t>
            </a:r>
          </a:p>
          <a:p>
            <a:r>
              <a:rPr lang="en-US" dirty="0"/>
              <a:t>7 bytes of 10101010 followed by one byte of 10101011 (called SFD)</a:t>
            </a:r>
          </a:p>
          <a:p>
            <a:pPr lvl="1"/>
            <a:r>
              <a:rPr lang="en-IN" dirty="0"/>
              <a:t>The SFD (Start Frame Delimiter) is designed to break the bit pattern of the preamble and signal the start of the actual frame</a:t>
            </a:r>
            <a:endParaRPr lang="en-US" dirty="0"/>
          </a:p>
        </p:txBody>
      </p:sp>
      <p:sp>
        <p:nvSpPr>
          <p:cNvPr id="21" name="TextBox 20">
            <a:extLst>
              <a:ext uri="{FF2B5EF4-FFF2-40B4-BE49-F238E27FC236}">
                <a16:creationId xmlns:a16="http://schemas.microsoft.com/office/drawing/2014/main" id="{93249379-9BC0-E24E-93FE-7CCBD669A7DF}"/>
              </a:ext>
            </a:extLst>
          </p:cNvPr>
          <p:cNvSpPr txBox="1"/>
          <p:nvPr/>
        </p:nvSpPr>
        <p:spPr>
          <a:xfrm>
            <a:off x="235666" y="6483136"/>
            <a:ext cx="4878259" cy="307777"/>
          </a:xfrm>
          <a:prstGeom prst="rect">
            <a:avLst/>
          </a:prstGeom>
          <a:noFill/>
        </p:spPr>
        <p:txBody>
          <a:bodyPr wrap="none" rtlCol="0">
            <a:spAutoFit/>
          </a:bodyPr>
          <a:lstStyle/>
          <a:p>
            <a:r>
              <a:rPr lang="en-US" sz="1400" b="0" dirty="0">
                <a:solidFill>
                  <a:schemeClr val="bg1">
                    <a:lumMod val="65000"/>
                  </a:schemeClr>
                </a:solidFill>
                <a:latin typeface="Calibri" pitchFamily="34" charset="0"/>
              </a:rPr>
              <a:t>Kurose and Ross: Computer Networking – A top-down approach </a:t>
            </a:r>
          </a:p>
        </p:txBody>
      </p:sp>
    </p:spTree>
    <p:extLst>
      <p:ext uri="{BB962C8B-B14F-4D97-AF65-F5344CB8AC3E}">
        <p14:creationId xmlns:p14="http://schemas.microsoft.com/office/powerpoint/2010/main" val="1298314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nternet Technologies Part 2" id="{6BDDD7C2-841E-974B-9D62-E6EF22FFC008}" vid="{95571C0D-BEE9-ED40-87D1-402625A7BE60}"/>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net Technologies Part 2" id="{6BDDD7C2-841E-974B-9D62-E6EF22FFC008}" vid="{586D22AA-D216-FA46-891E-7198D35F3E5E}"/>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23148</TotalTime>
  <Words>2987</Words>
  <Application>Microsoft Macintosh PowerPoint</Application>
  <PresentationFormat>On-screen Show (4:3)</PresentationFormat>
  <Paragraphs>667</Paragraphs>
  <Slides>47</Slides>
  <Notes>20</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47</vt:i4>
      </vt:variant>
    </vt:vector>
  </HeadingPairs>
  <TitlesOfParts>
    <vt:vector size="63" baseType="lpstr">
      <vt:lpstr>ＭＳ Ｐゴシック</vt:lpstr>
      <vt:lpstr>Arial</vt:lpstr>
      <vt:lpstr>Arial Italic</vt:lpstr>
      <vt:lpstr>Arial Narrow</vt:lpstr>
      <vt:lpstr>Calibri</vt:lpstr>
      <vt:lpstr>Calibri Light</vt:lpstr>
      <vt:lpstr>Comic Sans MS</vt:lpstr>
      <vt:lpstr>Gill Sans MT Italic</vt:lpstr>
      <vt:lpstr>Times</vt:lpstr>
      <vt:lpstr>Times New Roman</vt:lpstr>
      <vt:lpstr>Tw Cen MT</vt:lpstr>
      <vt:lpstr>Wingdings</vt:lpstr>
      <vt:lpstr>Wingdings 2</vt:lpstr>
      <vt:lpstr>template2007</vt:lpstr>
      <vt:lpstr>Custom Design</vt:lpstr>
      <vt:lpstr>Clip</vt:lpstr>
      <vt:lpstr>CS212 Lecture: The Ethernet </vt:lpstr>
      <vt:lpstr>Contents</vt:lpstr>
      <vt:lpstr>References</vt:lpstr>
      <vt:lpstr>Ethernet: CSMA/CD,  Frame Structure</vt:lpstr>
      <vt:lpstr>Ethernet CSMA/CD algorithm</vt:lpstr>
      <vt:lpstr>Ethernet Generations</vt:lpstr>
      <vt:lpstr>Physical Media for Ethernet</vt:lpstr>
      <vt:lpstr>Ethernet Switches</vt:lpstr>
      <vt:lpstr>Ethernet frame structure</vt:lpstr>
      <vt:lpstr>Ethernet frame structure (more)</vt:lpstr>
      <vt:lpstr>Ethernet frame structure (more)</vt:lpstr>
      <vt:lpstr>Ethernet: unreliable, connectionless</vt:lpstr>
      <vt:lpstr>802.3 Ethernet standards: link &amp; physical layers</vt:lpstr>
      <vt:lpstr>Switched Ethernet</vt:lpstr>
      <vt:lpstr>Thick Ethernet  Hubs</vt:lpstr>
      <vt:lpstr>Ethernet: Using Hubs (repeaters)</vt:lpstr>
      <vt:lpstr>Bridging / Switching</vt:lpstr>
      <vt:lpstr>Ethernet Switch</vt:lpstr>
      <vt:lpstr>Ethernet: Using switched to connect LANs</vt:lpstr>
      <vt:lpstr>Switches Internals</vt:lpstr>
      <vt:lpstr>Switch: multiple simultaneous transmissions</vt:lpstr>
      <vt:lpstr>Switch: Multiple simultaneous transmissions</vt:lpstr>
      <vt:lpstr>Switch forwarding table</vt:lpstr>
      <vt:lpstr>Switch: Self-learning</vt:lpstr>
      <vt:lpstr>Switch: frame filtering/forwarding</vt:lpstr>
      <vt:lpstr>Self-learning, forwarding: example</vt:lpstr>
      <vt:lpstr>Interconnecting switches</vt:lpstr>
      <vt:lpstr>Switches vs. routers</vt:lpstr>
      <vt:lpstr>Loops are not beautiful ! </vt:lpstr>
      <vt:lpstr>Flooding Can Lead to Loops</vt:lpstr>
      <vt:lpstr>The Danger of Loops</vt:lpstr>
      <vt:lpstr>Flooding can happen when we use all switches</vt:lpstr>
      <vt:lpstr>Loop are not beautiful </vt:lpstr>
      <vt:lpstr>Spanning Tree Protocol (STP) – Radia Perlman</vt:lpstr>
      <vt:lpstr>Spanning Tree Definition</vt:lpstr>
      <vt:lpstr>Spanning Tree Poem</vt:lpstr>
      <vt:lpstr>802.1 Spanning Tree Approach</vt:lpstr>
      <vt:lpstr>Why Ethernet?</vt:lpstr>
      <vt:lpstr>Ethernet Advantages</vt:lpstr>
      <vt:lpstr>Backup Slides</vt:lpstr>
      <vt:lpstr>Ethernet Types</vt:lpstr>
      <vt:lpstr>Definitions</vt:lpstr>
      <vt:lpstr>802.1 Spanning Tree Approach</vt:lpstr>
      <vt:lpstr>Determining the Root</vt:lpstr>
      <vt:lpstr>Comparing BPDUs</vt:lpstr>
      <vt:lpstr>Spanning Tree Construction</vt:lpstr>
      <vt:lpstr>CRC Field</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Internet Technologies – Part 2 What is the Internet?</dc:title>
  <dc:creator>Microsoft Office User</dc:creator>
  <dc:description>Redesign of slides created by Randal E. Bryant and David R. O'Hallaron</dc:description>
  <cp:lastModifiedBy>Microsoft Office User</cp:lastModifiedBy>
  <cp:revision>67</cp:revision>
  <cp:lastPrinted>2020-12-22T13:01:20Z</cp:lastPrinted>
  <dcterms:created xsi:type="dcterms:W3CDTF">2021-01-13T10:14:13Z</dcterms:created>
  <dcterms:modified xsi:type="dcterms:W3CDTF">2021-05-06T11:21:54Z</dcterms:modified>
</cp:coreProperties>
</file>