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69" r:id="rId2"/>
  </p:sldMasterIdLst>
  <p:notesMasterIdLst>
    <p:notesMasterId r:id="rId34"/>
  </p:notesMasterIdLst>
  <p:handoutMasterIdLst>
    <p:handoutMasterId r:id="rId35"/>
  </p:handoutMasterIdLst>
  <p:sldIdLst>
    <p:sldId id="542" r:id="rId3"/>
    <p:sldId id="691" r:id="rId4"/>
    <p:sldId id="850" r:id="rId5"/>
    <p:sldId id="851" r:id="rId6"/>
    <p:sldId id="797" r:id="rId7"/>
    <p:sldId id="829" r:id="rId8"/>
    <p:sldId id="830" r:id="rId9"/>
    <p:sldId id="831" r:id="rId10"/>
    <p:sldId id="832" r:id="rId11"/>
    <p:sldId id="833" r:id="rId12"/>
    <p:sldId id="845" r:id="rId13"/>
    <p:sldId id="834" r:id="rId14"/>
    <p:sldId id="835" r:id="rId15"/>
    <p:sldId id="836" r:id="rId16"/>
    <p:sldId id="846" r:id="rId17"/>
    <p:sldId id="837" r:id="rId18"/>
    <p:sldId id="840" r:id="rId19"/>
    <p:sldId id="841" r:id="rId20"/>
    <p:sldId id="842" r:id="rId21"/>
    <p:sldId id="688" r:id="rId22"/>
    <p:sldId id="320" r:id="rId23"/>
    <p:sldId id="321" r:id="rId24"/>
    <p:sldId id="322" r:id="rId25"/>
    <p:sldId id="323" r:id="rId26"/>
    <p:sldId id="324" r:id="rId27"/>
    <p:sldId id="843" r:id="rId28"/>
    <p:sldId id="844" r:id="rId29"/>
    <p:sldId id="847" r:id="rId30"/>
    <p:sldId id="848" r:id="rId31"/>
    <p:sldId id="849" r:id="rId32"/>
    <p:sldId id="689" r:id="rId33"/>
  </p:sldIdLst>
  <p:sldSz cx="9144000" cy="6858000" type="screen4x3"/>
  <p:notesSz cx="7302500" cy="9586913"/>
  <p:custDataLst>
    <p:tags r:id="rId3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BA4F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51" autoAdjust="0"/>
    <p:restoredTop sz="94660"/>
  </p:normalViewPr>
  <p:slideViewPr>
    <p:cSldViewPr snapToObjects="1">
      <p:cViewPr varScale="1">
        <p:scale>
          <a:sx n="111" d="100"/>
          <a:sy n="111" d="100"/>
        </p:scale>
        <p:origin x="56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93606838-62BA-634B-9B43-031B16521F6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1379D897-A7DE-3C47-8BA2-C547FC082E9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>
            <a:extLst>
              <a:ext uri="{FF2B5EF4-FFF2-40B4-BE49-F238E27FC236}">
                <a16:creationId xmlns:a16="http://schemas.microsoft.com/office/drawing/2014/main" id="{E695D54D-C59C-D745-916B-4344A0E101C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>
            <a:extLst>
              <a:ext uri="{FF2B5EF4-FFF2-40B4-BE49-F238E27FC236}">
                <a16:creationId xmlns:a16="http://schemas.microsoft.com/office/drawing/2014/main" id="{91924BA3-4E83-BB4D-BC12-DCD7E73B71C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CD1A3B7-1DC4-E34C-A560-A03E1F0DF6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FDB9E674-2DC6-B34D-B4F4-640BCB3E70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>
            <a:extLst>
              <a:ext uri="{FF2B5EF4-FFF2-40B4-BE49-F238E27FC236}">
                <a16:creationId xmlns:a16="http://schemas.microsoft.com/office/drawing/2014/main" id="{A8AE672F-5155-A440-AA6A-E621E1432A1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CC6E739-A937-0D4B-8AA5-3EF2F347B57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8581" name="Rectangle 5">
            <a:extLst>
              <a:ext uri="{FF2B5EF4-FFF2-40B4-BE49-F238E27FC236}">
                <a16:creationId xmlns:a16="http://schemas.microsoft.com/office/drawing/2014/main" id="{BC8C197B-0126-BE49-853F-7958A338089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>
            <a:extLst>
              <a:ext uri="{FF2B5EF4-FFF2-40B4-BE49-F238E27FC236}">
                <a16:creationId xmlns:a16="http://schemas.microsoft.com/office/drawing/2014/main" id="{C72DA90D-0B1D-474B-B456-97C02BB51B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>
            <a:extLst>
              <a:ext uri="{FF2B5EF4-FFF2-40B4-BE49-F238E27FC236}">
                <a16:creationId xmlns:a16="http://schemas.microsoft.com/office/drawing/2014/main" id="{EFEBE265-82B3-4A45-87ED-894E64F288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BA451682-2A9D-624D-AAC3-8E51F0D8D1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lide Image Placeholder 1">
            <a:extLst>
              <a:ext uri="{FF2B5EF4-FFF2-40B4-BE49-F238E27FC236}">
                <a16:creationId xmlns:a16="http://schemas.microsoft.com/office/drawing/2014/main" id="{0D024EB9-FFF0-A04A-9F94-D5E8C0F277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6" name="Notes Placeholder 2">
            <a:extLst>
              <a:ext uri="{FF2B5EF4-FFF2-40B4-BE49-F238E27FC236}">
                <a16:creationId xmlns:a16="http://schemas.microsoft.com/office/drawing/2014/main" id="{59EF32A0-C287-B142-A7D2-787A926C9D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147" name="Slide Number Placeholder 3">
            <a:extLst>
              <a:ext uri="{FF2B5EF4-FFF2-40B4-BE49-F238E27FC236}">
                <a16:creationId xmlns:a16="http://schemas.microsoft.com/office/drawing/2014/main" id="{9B0109D8-3A2A-E04F-A1E5-49E9804DF6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fld id="{B09570EE-C1B7-0B47-ABF1-B7290CC78761}" type="slidenum">
              <a:rPr lang="en-US" altLang="en-US" sz="1200" b="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93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464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2C34-F2BA-E541-A50D-062F88F8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4500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C98A-2890-2543-B56B-80D4DA10B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2F50-98DE-8045-85C5-E378A10D9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5907F-EA05-AB44-A6B9-89FC1FA0D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265F-AE72-024F-AFED-45C577F8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ECD77-473B-8F40-9F12-DF746231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30644-2560-CA4D-91DE-87698214F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97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6EA3-B77A-D747-8203-AEE03241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17FD-5E0E-EE4E-95B6-A0F90D32E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6F65D-D183-7E46-ABD2-8F645175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69341-FA30-E54B-85FA-8DB06CC9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67675-A156-3640-8267-BF51EBC7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D307C-0B68-F342-A90B-AA8E67B00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05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ECB-AB95-184B-8443-EEC43DE5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65E05-8D34-5B44-BFD6-D117F7513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1695B-4BEC-BF46-B72F-56810C4AF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812DD-7950-EA45-B3E5-B6102777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5F2E0-2CB7-034E-9227-4CEFD0AE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22B65-00D6-0540-A433-62CBB70B7F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28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0A03-4CD5-F043-816F-C0C61E32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A966-85B0-7243-A700-C2559E313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B775D-FCE7-CD4A-930D-FFADEAA9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00D1454-15EF-0049-989B-FBD97D91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BD1103E-1CFC-5444-9440-3C71A2EF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7DF48A-3D0A-6D4E-8D71-7A07C3FE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346E2-1438-D54A-AF4A-4B19758EE2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97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130F-AF59-4A4A-BE9B-29328542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CA6C5-8DC1-5440-BDAE-43AF0C524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5C348-5B39-864B-A48B-9F41D8DEA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FC358-F4EA-0948-9388-DAFBCD2F8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35568-3167-D948-9E2B-2476F698F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60D2AD1-8909-4346-8593-FAE41246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9F9F694-517D-B84A-8EB7-D46CF64B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06CA36-9137-F045-9B12-271E75A5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03D50-21BE-7340-9AB2-29F152802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14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4F60-6F5F-0E4B-B721-FEE92052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CE47EB3-D8E9-0240-BA87-4DCBEB8ED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6311422-E79E-1841-89F5-FDCEE6FC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26F7971-5518-B248-A41A-F32C6DFB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CCAA5-8C8D-BB44-9CBA-2C48F7787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17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52DE4BA-44B0-9A45-9659-160510793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97FF6DC-A309-4D4D-B1B9-E85B2F16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7972987-BB5F-524A-88EA-3CC262CD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45DB9-12A0-704A-BBD5-734668438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23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97DD-014C-D44E-8F1D-57400DDE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9825-7529-144A-A220-87CEEF7A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AE02F-6E2E-674E-8DE2-D104D0312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FD8D73-B2C0-0545-920F-47C52536B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F3E9749-578B-1E4D-9D5B-F13D5D54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6DD39C0-9B9C-344A-80A3-BAEC25E4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C6937-A775-E44F-BFC9-AD3ACE50E7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28A258-6777-8F46-ADE2-DAB494C8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57366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5AD4-285C-1E44-9E92-7A9D229E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97E31-CF5D-AF41-A422-8411A2B65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F5D02-0312-6A4A-B541-B2A7F7570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D06E185-79FA-1349-855A-2BC3CE768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C999703-5E7C-C34D-B156-45BD2D1C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7ED92FC-6688-EB4C-87FF-7C43764B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243E3-AF69-6345-BF50-C11FEC4C7E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64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396A-F63F-7E49-8812-A3E76840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CEA53-86BB-F841-8C44-BD5BCCD6E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0B212-4346-1E40-ABD8-A0CB1419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EC575-C379-AB41-A682-959FE5B2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8C770-DA9C-0342-A984-C8720C64D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1736B-2146-4B4D-A27E-B8E6E3A5D4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375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0D1F5-4E33-5548-B60F-3A6315F84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30BDE-5AA4-1849-8900-A7B8640F5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0CB0C-DFEC-774C-A222-E554FD61D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02E01-DEE1-4148-BCFE-F4D7C6E3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E4B02-8E0A-EC48-B1B3-5C2547F4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7B102-DE93-6344-8794-54F095E62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5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84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 b="1" i="0">
                <a:solidFill>
                  <a:srgbClr val="FF0000"/>
                </a:solidFill>
                <a:latin typeface="Calibri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9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DD08-A91D-F340-BE57-66A5CF41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2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11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599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84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2F63E47-E0A2-3A4B-AB04-04CEE7B8E4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0363" y="188913"/>
            <a:ext cx="84232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043D14F-13C2-5C45-B8E2-7F4AC9D5B8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0363" y="1034368"/>
            <a:ext cx="8386763" cy="532901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32B09C0-D40A-9140-874A-42860032D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126" y="6489700"/>
            <a:ext cx="366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>
              <a:defRPr/>
            </a:pPr>
            <a:fld id="{CBA2ACFD-63AF-8343-857A-FD91222F6CBF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‹#›</a:t>
            </a:fld>
            <a:endParaRPr lang="en-US" altLang="en-US" sz="1200" dirty="0">
              <a:solidFill>
                <a:srgbClr val="89898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marL="119063" indent="-119063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9063" indent="-119063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9063" indent="-119063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19063" indent="-119063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06E07"/>
        </a:buClr>
        <a:buSzPct val="60000"/>
        <a:buFont typeface="Wingdings 2" pitchFamily="2" charset="2"/>
        <a:buChar char="¢"/>
        <a:defRPr sz="2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 baseline="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EDD680B8-A515-4945-A5F5-45C68C890B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E396017F-A8DC-2E44-9077-E911E6237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021C1-E507-A943-B791-6BF9469BC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DE54-8E2C-874D-892A-E2642BFEA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1BDB9-DFC6-FB49-814A-B5943A238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9DE8750-D7AF-1C4A-A5A0-85F7F49622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2">
            <a:extLst>
              <a:ext uri="{FF2B5EF4-FFF2-40B4-BE49-F238E27FC236}">
                <a16:creationId xmlns:a16="http://schemas.microsoft.com/office/drawing/2014/main" id="{F8B1FADD-336E-3942-9E1E-6259D3742A4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51130" y="210964"/>
            <a:ext cx="7983205" cy="1216273"/>
          </a:xfrm>
        </p:spPr>
        <p:txBody>
          <a:bodyPr/>
          <a:lstStyle/>
          <a:p>
            <a:pPr marL="0" indent="0" algn="l"/>
            <a:r>
              <a:rPr lang="en-US" altLang="en-US" sz="3000" dirty="0"/>
              <a:t>Lecture 0: Introduction to Digital Technologies and Digital Transformation</a:t>
            </a:r>
          </a:p>
        </p:txBody>
      </p:sp>
      <p:sp>
        <p:nvSpPr>
          <p:cNvPr id="5122" name="Subtitle 2">
            <a:extLst>
              <a:ext uri="{FF2B5EF4-FFF2-40B4-BE49-F238E27FC236}">
                <a16:creationId xmlns:a16="http://schemas.microsoft.com/office/drawing/2014/main" id="{EAD7D7ED-FF36-344E-9476-A56AA17B7A3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29241" y="5012046"/>
            <a:ext cx="7677492" cy="1752600"/>
          </a:xfrm>
        </p:spPr>
        <p:txBody>
          <a:bodyPr/>
          <a:lstStyle/>
          <a:p>
            <a:pPr algn="r"/>
            <a:r>
              <a:rPr lang="en-US" altLang="en-US" b="1" dirty="0"/>
              <a:t>Ravi Mittal</a:t>
            </a:r>
          </a:p>
          <a:p>
            <a:pPr algn="r"/>
            <a:r>
              <a:rPr lang="en-US" altLang="en-US" dirty="0" err="1"/>
              <a:t>ravi.mittal@iitgoa.ac.in</a:t>
            </a:r>
            <a:endParaRPr lang="en-US" altLang="en-US" dirty="0"/>
          </a:p>
          <a:p>
            <a:pPr algn="r"/>
            <a:r>
              <a:rPr lang="en-US" altLang="en-US" dirty="0"/>
              <a:t>Indian Institute of Technology, Goa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4629BAEB-DE06-E945-8EEE-3E7DAFE02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619957" y="-577942"/>
            <a:ext cx="3456384" cy="7437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Tech  </a:t>
            </a:r>
            <a:r>
              <a:rPr lang="en-US" dirty="0">
                <a:sym typeface="Wingdings"/>
              </a:rPr>
              <a:t> Digital Tech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1905000" cy="1267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066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667000"/>
            <a:ext cx="1524000" cy="1524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800" y="2667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5203" y="1295400"/>
            <a:ext cx="2022338" cy="1066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2800" y="990600"/>
            <a:ext cx="1816100" cy="1816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0600" y="2590800"/>
            <a:ext cx="1700463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1400" y="2667000"/>
            <a:ext cx="1333500" cy="1333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37545" y="4800600"/>
            <a:ext cx="2597285" cy="685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00400" y="4495800"/>
            <a:ext cx="1143000" cy="1143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81200" y="5772592"/>
            <a:ext cx="1436077" cy="108540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04800" y="5715000"/>
            <a:ext cx="914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24400" y="4495801"/>
            <a:ext cx="1371600" cy="8930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29400" y="4343400"/>
            <a:ext cx="1066800" cy="130328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53400" y="4648200"/>
            <a:ext cx="736600" cy="736600"/>
          </a:xfrm>
          <a:prstGeom prst="rect">
            <a:avLst/>
          </a:prstGeom>
        </p:spPr>
      </p:pic>
      <p:sp>
        <p:nvSpPr>
          <p:cNvPr id="24" name="Striped Right Arrow 23"/>
          <p:cNvSpPr/>
          <p:nvPr/>
        </p:nvSpPr>
        <p:spPr bwMode="auto">
          <a:xfrm>
            <a:off x="2590800" y="1828800"/>
            <a:ext cx="381000" cy="228600"/>
          </a:xfrm>
          <a:prstGeom prst="strip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Striped Right Arrow 24"/>
          <p:cNvSpPr/>
          <p:nvPr/>
        </p:nvSpPr>
        <p:spPr bwMode="auto">
          <a:xfrm>
            <a:off x="6553200" y="1752600"/>
            <a:ext cx="381000" cy="228600"/>
          </a:xfrm>
          <a:prstGeom prst="strip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Striped Right Arrow 26"/>
          <p:cNvSpPr/>
          <p:nvPr/>
        </p:nvSpPr>
        <p:spPr bwMode="auto">
          <a:xfrm>
            <a:off x="2286000" y="3200400"/>
            <a:ext cx="381000" cy="228600"/>
          </a:xfrm>
          <a:prstGeom prst="strip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Striped Right Arrow 27"/>
          <p:cNvSpPr/>
          <p:nvPr/>
        </p:nvSpPr>
        <p:spPr bwMode="auto">
          <a:xfrm>
            <a:off x="6781800" y="3200400"/>
            <a:ext cx="381000" cy="228600"/>
          </a:xfrm>
          <a:prstGeom prst="strip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Striped Right Arrow 28"/>
          <p:cNvSpPr/>
          <p:nvPr/>
        </p:nvSpPr>
        <p:spPr bwMode="auto">
          <a:xfrm>
            <a:off x="2819400" y="4876800"/>
            <a:ext cx="381000" cy="228600"/>
          </a:xfrm>
          <a:prstGeom prst="strip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Striped Right Arrow 29"/>
          <p:cNvSpPr/>
          <p:nvPr/>
        </p:nvSpPr>
        <p:spPr bwMode="auto">
          <a:xfrm>
            <a:off x="1295400" y="6172200"/>
            <a:ext cx="381000" cy="228600"/>
          </a:xfrm>
          <a:prstGeom prst="strip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Striped Right Arrow 30"/>
          <p:cNvSpPr/>
          <p:nvPr/>
        </p:nvSpPr>
        <p:spPr bwMode="auto">
          <a:xfrm>
            <a:off x="6324600" y="4800600"/>
            <a:ext cx="381000" cy="228600"/>
          </a:xfrm>
          <a:prstGeom prst="strip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Striped Right Arrow 31"/>
          <p:cNvSpPr/>
          <p:nvPr/>
        </p:nvSpPr>
        <p:spPr bwMode="auto">
          <a:xfrm>
            <a:off x="7696200" y="4800600"/>
            <a:ext cx="381000" cy="228600"/>
          </a:xfrm>
          <a:prstGeom prst="strip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79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idx="4294967295"/>
          </p:nvPr>
        </p:nvSpPr>
        <p:spPr>
          <a:xfrm>
            <a:off x="539552" y="1700808"/>
            <a:ext cx="7772400" cy="1470025"/>
          </a:xfrm>
        </p:spPr>
        <p:txBody>
          <a:bodyPr/>
          <a:lstStyle/>
          <a:p>
            <a:pPr algn="ctr"/>
            <a:r>
              <a:rPr lang="en-US" sz="4800" dirty="0"/>
              <a:t>Why Digital Technologies?</a:t>
            </a:r>
          </a:p>
        </p:txBody>
      </p:sp>
    </p:spTree>
    <p:extLst>
      <p:ext uri="{BB962C8B-B14F-4D97-AF65-F5344CB8AC3E}">
        <p14:creationId xmlns:p14="http://schemas.microsoft.com/office/powerpoint/2010/main" val="1200087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Storage Advantages</a:t>
            </a:r>
          </a:p>
          <a:p>
            <a:pPr lvl="1"/>
            <a:r>
              <a:rPr lang="en-US" dirty="0"/>
              <a:t>High density </a:t>
            </a:r>
            <a:r>
              <a:rPr lang="en-US" dirty="0">
                <a:sym typeface="Wingdings"/>
              </a:rPr>
              <a:t> Few Terabytes of data can be stored in a home device</a:t>
            </a:r>
          </a:p>
          <a:p>
            <a:pPr lvl="1"/>
            <a:r>
              <a:rPr lang="en-US" dirty="0">
                <a:sym typeface="Wingdings"/>
              </a:rPr>
              <a:t>Easy to recover from errors</a:t>
            </a:r>
          </a:p>
          <a:p>
            <a:pPr lvl="1"/>
            <a:r>
              <a:rPr lang="en-US" dirty="0">
                <a:sym typeface="Wingdings"/>
              </a:rPr>
              <a:t>Easy to copy</a:t>
            </a:r>
          </a:p>
          <a:p>
            <a:pPr lvl="1"/>
            <a:r>
              <a:rPr lang="en-US" dirty="0">
                <a:sym typeface="Wingdings"/>
              </a:rPr>
              <a:t>Storage is more durable  can be retained for long time</a:t>
            </a:r>
          </a:p>
          <a:p>
            <a:r>
              <a:rPr lang="en-US" dirty="0">
                <a:sym typeface="Wingdings"/>
              </a:rPr>
              <a:t>Computing advantages</a:t>
            </a:r>
          </a:p>
          <a:p>
            <a:pPr lvl="1"/>
            <a:r>
              <a:rPr lang="en-US" dirty="0"/>
              <a:t> Moore’s law </a:t>
            </a:r>
          </a:p>
          <a:p>
            <a:pPr lvl="1"/>
            <a:r>
              <a:rPr lang="en-US" dirty="0"/>
              <a:t>Processors are becoming more and more powerful with time</a:t>
            </a:r>
          </a:p>
          <a:p>
            <a:pPr lvl="1"/>
            <a:r>
              <a:rPr lang="en-US" dirty="0"/>
              <a:t>Information is easy to manipulate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Digital Technology?</a:t>
            </a:r>
          </a:p>
        </p:txBody>
      </p:sp>
    </p:spTree>
    <p:extLst>
      <p:ext uri="{BB962C8B-B14F-4D97-AF65-F5344CB8AC3E}">
        <p14:creationId xmlns:p14="http://schemas.microsoft.com/office/powerpoint/2010/main" val="1076679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Communication Advantages</a:t>
            </a:r>
          </a:p>
          <a:p>
            <a:pPr lvl="1"/>
            <a:r>
              <a:rPr lang="en-US" dirty="0"/>
              <a:t>Very high speed of communication (higher bandwidth)</a:t>
            </a:r>
          </a:p>
          <a:p>
            <a:pPr lvl="2"/>
            <a:r>
              <a:rPr lang="en-US" dirty="0"/>
              <a:t>A single fiber can carry 100’s of terabyte of data</a:t>
            </a:r>
          </a:p>
          <a:p>
            <a:pPr lvl="1"/>
            <a:r>
              <a:rPr lang="en-US" dirty="0"/>
              <a:t>Low signal degradation with distance</a:t>
            </a:r>
          </a:p>
          <a:p>
            <a:pPr lvl="2"/>
            <a:r>
              <a:rPr lang="en-US" dirty="0"/>
              <a:t>Signals can be regenerated </a:t>
            </a:r>
          </a:p>
          <a:p>
            <a:pPr lvl="2"/>
            <a:r>
              <a:rPr lang="en-US" dirty="0"/>
              <a:t>Less resistance to interference (noise)</a:t>
            </a:r>
          </a:p>
          <a:p>
            <a:pPr lvl="1"/>
            <a:r>
              <a:rPr lang="en-US" dirty="0"/>
              <a:t>The Internet has become possible 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Low cost </a:t>
            </a:r>
          </a:p>
          <a:p>
            <a:pPr lvl="1"/>
            <a:r>
              <a:rPr lang="en-US" dirty="0"/>
              <a:t>Low cost due to many factors: High degree of integration, easy to design and replicate</a:t>
            </a:r>
          </a:p>
          <a:p>
            <a:r>
              <a:rPr lang="en-US" dirty="0"/>
              <a:t> High Flexibility </a:t>
            </a:r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Digital Technology?</a:t>
            </a:r>
          </a:p>
        </p:txBody>
      </p:sp>
    </p:spTree>
    <p:extLst>
      <p:ext uri="{BB962C8B-B14F-4D97-AF65-F5344CB8AC3E}">
        <p14:creationId xmlns:p14="http://schemas.microsoft.com/office/powerpoint/2010/main" val="3301824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design</a:t>
            </a:r>
          </a:p>
          <a:p>
            <a:r>
              <a:rPr lang="en-US" dirty="0"/>
              <a:t>Higher precision rate in terms of accuracy</a:t>
            </a:r>
          </a:p>
          <a:p>
            <a:r>
              <a:rPr lang="en-US" dirty="0"/>
              <a:t> High Flexible</a:t>
            </a:r>
          </a:p>
          <a:p>
            <a:pPr lvl="1"/>
            <a:r>
              <a:rPr lang="en-US" dirty="0"/>
              <a:t>Computer based digital systems can be controlled remotely </a:t>
            </a:r>
          </a:p>
          <a:p>
            <a:pPr lvl="1"/>
            <a:r>
              <a:rPr lang="en-US" dirty="0"/>
              <a:t>Computer based digital systems can be easily updated or modified to add new functionality</a:t>
            </a:r>
          </a:p>
          <a:p>
            <a:r>
              <a:rPr lang="en-US" dirty="0"/>
              <a:t>High reliability </a:t>
            </a:r>
          </a:p>
          <a:p>
            <a:pPr lvl="1"/>
            <a:r>
              <a:rPr lang="en-US" dirty="0"/>
              <a:t>Digital systems can be made fault-tolerant </a:t>
            </a:r>
          </a:p>
          <a:p>
            <a:pPr lvl="1"/>
            <a:r>
              <a:rPr lang="en-US" dirty="0"/>
              <a:t>Easy to recover from errors </a:t>
            </a:r>
          </a:p>
          <a:p>
            <a:pPr lvl="1"/>
            <a:r>
              <a:rPr lang="en-US" dirty="0"/>
              <a:t>Software can be remotely (and automatically) updated</a:t>
            </a:r>
          </a:p>
          <a:p>
            <a:r>
              <a:rPr lang="en-US" dirty="0"/>
              <a:t>It is easy to attach a small computer (microcontroller or microprocessor) to any non-digital device so as to </a:t>
            </a:r>
          </a:p>
          <a:p>
            <a:pPr lvl="1"/>
            <a:r>
              <a:rPr lang="en-US" dirty="0"/>
              <a:t>Enhance its features and capabilities</a:t>
            </a:r>
          </a:p>
          <a:p>
            <a:pPr lvl="1"/>
            <a:r>
              <a:rPr lang="en-US" dirty="0"/>
              <a:t>Manageability, Controllability, Maintainability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Digital Technologies?</a:t>
            </a:r>
          </a:p>
        </p:txBody>
      </p:sp>
    </p:spTree>
    <p:extLst>
      <p:ext uri="{BB962C8B-B14F-4D97-AF65-F5344CB8AC3E}">
        <p14:creationId xmlns:p14="http://schemas.microsoft.com/office/powerpoint/2010/main" val="3461612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idx="4294967295"/>
          </p:nvPr>
        </p:nvSpPr>
        <p:spPr>
          <a:xfrm>
            <a:off x="539552" y="1700808"/>
            <a:ext cx="7772400" cy="1470025"/>
          </a:xfrm>
        </p:spPr>
        <p:txBody>
          <a:bodyPr/>
          <a:lstStyle/>
          <a:p>
            <a:pPr algn="ctr"/>
            <a:r>
              <a:rPr lang="en-US" sz="4800" dirty="0"/>
              <a:t>Thing </a:t>
            </a:r>
            <a:r>
              <a:rPr lang="en-US" sz="4800" dirty="0">
                <a:sym typeface="Wingdings" pitchFamily="2" charset="2"/>
              </a:rPr>
              <a:t> Computer Thing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47109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Everything is becoming Digital and Intelligent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8B498-BD50-9748-BD53-10A9C9DB9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71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Earlier things had computer in them</a:t>
            </a:r>
          </a:p>
          <a:p>
            <a:r>
              <a:rPr lang="en-US" dirty="0"/>
              <a:t>Now, computer have things attached to them</a:t>
            </a:r>
          </a:p>
          <a:p>
            <a:endParaRPr lang="en-US" dirty="0"/>
          </a:p>
          <a:p>
            <a:r>
              <a:rPr lang="en-US" dirty="0"/>
              <a:t>Computers are becoming smaller, cheaper, and more powerful. Internet connectivity is almost free</a:t>
            </a:r>
          </a:p>
          <a:p>
            <a:pPr lvl="1"/>
            <a:r>
              <a:rPr lang="en-US" dirty="0"/>
              <a:t>Manufactures are making everything smart</a:t>
            </a:r>
          </a:p>
          <a:p>
            <a:r>
              <a:rPr lang="en-US" dirty="0"/>
              <a:t>Do you notice that you are buying computers with things attached to them?</a:t>
            </a:r>
          </a:p>
          <a:p>
            <a:pPr lvl="1"/>
            <a:r>
              <a:rPr lang="en-US" dirty="0"/>
              <a:t>If not, start doing it now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becoming smart</a:t>
            </a:r>
          </a:p>
        </p:txBody>
      </p:sp>
    </p:spTree>
    <p:extLst>
      <p:ext uri="{BB962C8B-B14F-4D97-AF65-F5344CB8AC3E}">
        <p14:creationId xmlns:p14="http://schemas.microsoft.com/office/powerpoint/2010/main" val="938205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Pacemakers and Insulin pumps are smart with Internet connectivity</a:t>
            </a:r>
          </a:p>
          <a:p>
            <a:r>
              <a:rPr lang="en-US" dirty="0"/>
              <a:t>Pills are smart controlled by Internet</a:t>
            </a:r>
          </a:p>
          <a:p>
            <a:r>
              <a:rPr lang="en-US" dirty="0"/>
              <a:t>Fitness tracker are smart with Internet connectivity</a:t>
            </a:r>
          </a:p>
          <a:p>
            <a:r>
              <a:rPr lang="en-US" dirty="0"/>
              <a:t>Everything is becoming smart: toys, pens, toothbrush, coffee cup, Barbie doll, smart sensors for plants, a smart motorcycle helmet, a smart toilet, a smart bed, smart lock</a:t>
            </a:r>
          </a:p>
          <a:p>
            <a:r>
              <a:rPr lang="en-US" dirty="0"/>
              <a:t>Smart office space with automatic controls: light, temperature, elevator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Smart things with Internet connectivity</a:t>
            </a:r>
          </a:p>
        </p:txBody>
      </p:sp>
    </p:spTree>
    <p:extLst>
      <p:ext uri="{BB962C8B-B14F-4D97-AF65-F5344CB8AC3E}">
        <p14:creationId xmlns:p14="http://schemas.microsoft.com/office/powerpoint/2010/main" val="1132409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Market economics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customers demand smart things </a:t>
            </a:r>
            <a:r>
              <a:rPr lang="en-US" dirty="0">
                <a:sym typeface="Wingdings"/>
              </a:rPr>
              <a:t> mass production of general purpose chips, sensors, computing systems </a:t>
            </a:r>
          </a:p>
          <a:p>
            <a:pPr lvl="1"/>
            <a:r>
              <a:rPr lang="en-US" dirty="0">
                <a:sym typeface="Wingdings"/>
              </a:rPr>
              <a:t>Things can be remotely controlled, accessed, secured, and “data collected”</a:t>
            </a:r>
          </a:p>
          <a:p>
            <a:pPr lvl="1"/>
            <a:r>
              <a:rPr lang="en-US" dirty="0">
                <a:sym typeface="Wingdings"/>
              </a:rPr>
              <a:t>Additional features</a:t>
            </a:r>
          </a:p>
          <a:p>
            <a:r>
              <a:rPr lang="en-US" dirty="0">
                <a:sym typeface="Wingdings"/>
              </a:rPr>
              <a:t>Advantages of hyper connectivity</a:t>
            </a:r>
          </a:p>
          <a:p>
            <a:pPr lvl="1"/>
            <a:r>
              <a:rPr lang="en-US" dirty="0">
                <a:sym typeface="Wingdings"/>
              </a:rPr>
              <a:t>As more and more things get interconnected, collective benefits become multifold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“Smart trend”</a:t>
            </a:r>
          </a:p>
        </p:txBody>
      </p:sp>
    </p:spTree>
    <p:extLst>
      <p:ext uri="{BB962C8B-B14F-4D97-AF65-F5344CB8AC3E}">
        <p14:creationId xmlns:p14="http://schemas.microsoft.com/office/powerpoint/2010/main" val="275966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09336D-322C-6E41-BCD8-2A3C62C74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61" y="188640"/>
            <a:ext cx="8215687" cy="7620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2399D2-4FC8-6245-A5A4-EC82EB9DD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Digital?</a:t>
            </a:r>
          </a:p>
          <a:p>
            <a:r>
              <a:rPr lang="en-US" dirty="0"/>
              <a:t>Why digital technologies</a:t>
            </a:r>
          </a:p>
          <a:p>
            <a:r>
              <a:rPr lang="en-US" dirty="0"/>
              <a:t>Thing </a:t>
            </a:r>
            <a:r>
              <a:rPr lang="en-US" dirty="0">
                <a:sym typeface="Wingdings" pitchFamily="2" charset="2"/>
              </a:rPr>
              <a:t> Computer Thing</a:t>
            </a:r>
          </a:p>
          <a:p>
            <a:r>
              <a:rPr lang="en-US" dirty="0">
                <a:sym typeface="Wingdings" pitchFamily="2" charset="2"/>
              </a:rPr>
              <a:t>Advantages of Scale, Scope, and Speed</a:t>
            </a:r>
          </a:p>
          <a:p>
            <a:r>
              <a:rPr lang="en-US" dirty="0">
                <a:sym typeface="Wingdings" pitchFamily="2" charset="2"/>
              </a:rPr>
              <a:t>What is Digital Transformation?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73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F848-D20B-7F42-A979-304FD4598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7772400" cy="1470025"/>
          </a:xfrm>
        </p:spPr>
        <p:txBody>
          <a:bodyPr/>
          <a:lstStyle/>
          <a:p>
            <a:r>
              <a:rPr lang="en-US" b="0" dirty="0">
                <a:solidFill>
                  <a:srgbClr val="FF0000"/>
                </a:solidFill>
                <a:latin typeface="+mj-lt"/>
                <a:ea typeface="Ayuthaya" pitchFamily="2" charset="-34"/>
                <a:cs typeface="Ayuthaya" pitchFamily="2" charset="-34"/>
              </a:rPr>
              <a:t>Advantages of Scale, Scope and Speed</a:t>
            </a:r>
          </a:p>
        </p:txBody>
      </p:sp>
    </p:spTree>
    <p:extLst>
      <p:ext uri="{BB962C8B-B14F-4D97-AF65-F5344CB8AC3E}">
        <p14:creationId xmlns:p14="http://schemas.microsoft.com/office/powerpoint/2010/main" val="3873612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companies expanded their business linearly </a:t>
            </a:r>
            <a:r>
              <a:rPr lang="mr-IN" dirty="0"/>
              <a:t>–</a:t>
            </a:r>
            <a:r>
              <a:rPr lang="en-US" dirty="0"/>
              <a:t> steady and progressive expansion</a:t>
            </a:r>
          </a:p>
          <a:p>
            <a:pPr lvl="1"/>
            <a:r>
              <a:rPr lang="en-US" dirty="0"/>
              <a:t>New stores, new products, new factories, new territories </a:t>
            </a:r>
          </a:p>
          <a:p>
            <a:r>
              <a:rPr lang="en-US" dirty="0"/>
              <a:t>Digital companies grow </a:t>
            </a:r>
            <a:r>
              <a:rPr lang="en-US" i="1" dirty="0">
                <a:solidFill>
                  <a:srgbClr val="0070C0"/>
                </a:solidFill>
              </a:rPr>
              <a:t>exponentially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Uber, Airbnb, Netflix, Google not only grew exponentially, but also amassed detailed data on their operations and customers</a:t>
            </a:r>
          </a:p>
          <a:p>
            <a:r>
              <a:rPr lang="en-US" dirty="0"/>
              <a:t>Scale includes not only sales growth but </a:t>
            </a:r>
            <a:r>
              <a:rPr lang="en-US" i="1" dirty="0">
                <a:solidFill>
                  <a:srgbClr val="0070C0"/>
                </a:solidFill>
              </a:rPr>
              <a:t>digital intelligence </a:t>
            </a:r>
            <a:r>
              <a:rPr lang="en-US" dirty="0">
                <a:solidFill>
                  <a:srgbClr val="0070C0"/>
                </a:solidFill>
              </a:rPr>
              <a:t>around it</a:t>
            </a:r>
          </a:p>
          <a:p>
            <a:pPr marL="51435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Scale, Scope, and Speed -  </a:t>
            </a:r>
            <a:r>
              <a:rPr lang="en-US" b="1" dirty="0"/>
              <a:t>Scale</a:t>
            </a:r>
          </a:p>
        </p:txBody>
      </p:sp>
    </p:spTree>
    <p:extLst>
      <p:ext uri="{BB962C8B-B14F-4D97-AF65-F5344CB8AC3E}">
        <p14:creationId xmlns:p14="http://schemas.microsoft.com/office/powerpoint/2010/main" val="3053820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Apple:</a:t>
            </a:r>
            <a:r>
              <a:rPr lang="en-US" dirty="0"/>
              <a:t> PC seller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PC, Laptop, Mobile, Pad, Apple TV, Watch, and Music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Google:</a:t>
            </a:r>
            <a:r>
              <a:rPr lang="en-US" b="1" dirty="0"/>
              <a:t> </a:t>
            </a:r>
            <a:r>
              <a:rPr lang="en-US" dirty="0"/>
              <a:t>Search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Mobile web (Android), YouTube, Automobiles, health-care, Maps, Google Play Movies and TV, </a:t>
            </a:r>
            <a:r>
              <a:rPr lang="en-US" dirty="0" err="1"/>
              <a:t>WiFi</a:t>
            </a:r>
            <a:r>
              <a:rPr lang="en-US" dirty="0"/>
              <a:t> Routers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Amazon:</a:t>
            </a:r>
            <a:r>
              <a:rPr lang="en-US" dirty="0"/>
              <a:t> ecommerce book seller </a:t>
            </a:r>
            <a:r>
              <a:rPr lang="en-US" dirty="0">
                <a:sym typeface="Wingdings"/>
              </a:rPr>
              <a:t> online e-retailer  Cloud </a:t>
            </a:r>
            <a:r>
              <a:rPr lang="en-US" dirty="0">
                <a:sym typeface="Wingdings" pitchFamily="2" charset="2"/>
              </a:rPr>
              <a:t> Amazon Prime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These companies use: </a:t>
            </a:r>
            <a:endParaRPr lang="en-US" dirty="0">
              <a:solidFill>
                <a:srgbClr val="0070C0"/>
              </a:solidFill>
              <a:sym typeface="Wingdings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sym typeface="Wingdings"/>
              </a:rPr>
              <a:t>data analytics </a:t>
            </a:r>
            <a:r>
              <a:rPr lang="mr-IN" dirty="0">
                <a:sym typeface="Wingdings"/>
              </a:rPr>
              <a:t>–</a:t>
            </a:r>
            <a:r>
              <a:rPr lang="en-US" dirty="0">
                <a:sym typeface="Wingdings"/>
              </a:rPr>
              <a:t> to know their customers</a:t>
            </a:r>
          </a:p>
          <a:p>
            <a:pPr lvl="1"/>
            <a:r>
              <a:rPr lang="en-US" dirty="0">
                <a:solidFill>
                  <a:srgbClr val="0070C0"/>
                </a:solidFill>
                <a:sym typeface="Wingdings"/>
              </a:rPr>
              <a:t>Machine learning and AI </a:t>
            </a:r>
            <a:r>
              <a:rPr lang="mr-IN" dirty="0">
                <a:sym typeface="Wingdings"/>
              </a:rPr>
              <a:t>–</a:t>
            </a:r>
            <a:r>
              <a:rPr lang="en-US" dirty="0">
                <a:sym typeface="Wingdings"/>
              </a:rPr>
              <a:t> take advantage of huge volume of data and sift it, sort it, analyze it expand the scope with new products and markets (even in unrelated industries)</a:t>
            </a:r>
          </a:p>
          <a:p>
            <a:pPr lvl="2"/>
            <a:r>
              <a:rPr lang="en-US" dirty="0">
                <a:sym typeface="Wingdings"/>
              </a:rPr>
              <a:t>Payment gateway vendors start selling Mutual funds</a:t>
            </a:r>
          </a:p>
          <a:p>
            <a:pPr lvl="1"/>
            <a:r>
              <a:rPr lang="en-US" dirty="0">
                <a:solidFill>
                  <a:srgbClr val="0070C0"/>
                </a:solidFill>
                <a:sym typeface="Wingdings"/>
              </a:rPr>
              <a:t>Tracking</a:t>
            </a:r>
            <a:r>
              <a:rPr lang="en-US" dirty="0">
                <a:sym typeface="Wingdings"/>
              </a:rPr>
              <a:t> of customers and adjusting offerings quickly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Scale, Scope, and Speed -  </a:t>
            </a:r>
            <a:r>
              <a:rPr lang="en-US" b="1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2556150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 </a:t>
            </a:r>
            <a:r>
              <a:rPr lang="en-US" dirty="0" err="1"/>
              <a:t>Zukerberg’s</a:t>
            </a:r>
            <a:r>
              <a:rPr lang="en-US" dirty="0"/>
              <a:t> motto: </a:t>
            </a:r>
            <a:r>
              <a:rPr lang="en-US" i="1" dirty="0">
                <a:solidFill>
                  <a:srgbClr val="0070C0"/>
                </a:solidFill>
              </a:rPr>
              <a:t>Move fast and break things</a:t>
            </a:r>
            <a:r>
              <a:rPr lang="en-US" dirty="0">
                <a:solidFill>
                  <a:srgbClr val="0070C0"/>
                </a:solidFill>
              </a:rPr>
              <a:t>.. </a:t>
            </a:r>
            <a:r>
              <a:rPr lang="en-US" dirty="0"/>
              <a:t>Unless you are not breaking things, you are not moving fast enough”</a:t>
            </a:r>
          </a:p>
          <a:p>
            <a:r>
              <a:rPr lang="en-US" dirty="0"/>
              <a:t>Continuous iterations and improvements</a:t>
            </a:r>
          </a:p>
          <a:p>
            <a:r>
              <a:rPr lang="en-US" dirty="0"/>
              <a:t>Google deploy products in the open and keeps adding new features on daily or weekly basis</a:t>
            </a:r>
          </a:p>
          <a:p>
            <a:pPr lvl="1"/>
            <a:r>
              <a:rPr lang="en-US" dirty="0"/>
              <a:t>Closely observe how customers use it</a:t>
            </a:r>
          </a:p>
          <a:p>
            <a:pPr lvl="1"/>
            <a:r>
              <a:rPr lang="en-US" dirty="0"/>
              <a:t>Customers become trusted co-developers</a:t>
            </a:r>
          </a:p>
          <a:p>
            <a:r>
              <a:rPr lang="en-US" dirty="0"/>
              <a:t>Tesla maintains and upgrades its cars over-the-air software updates – Continuous maintenance with speed</a:t>
            </a:r>
          </a:p>
          <a:p>
            <a:r>
              <a:rPr lang="en-US" dirty="0"/>
              <a:t>Companies that meet the needs of their customers faster than competitors grow faster and more profitable</a:t>
            </a:r>
          </a:p>
          <a:p>
            <a:r>
              <a:rPr lang="en-US" dirty="0">
                <a:solidFill>
                  <a:srgbClr val="0070C0"/>
                </a:solidFill>
              </a:rPr>
              <a:t>Time</a:t>
            </a:r>
            <a:r>
              <a:rPr lang="en-US" dirty="0"/>
              <a:t> is competitive weapon</a:t>
            </a:r>
          </a:p>
          <a:p>
            <a:r>
              <a:rPr lang="en-US" dirty="0"/>
              <a:t>Speed is possible with Digital Technologies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Scale, Scope, and Speed -  </a:t>
            </a:r>
            <a:r>
              <a:rPr lang="en-US" b="1" dirty="0"/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2001752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product design and development, manufacturing, and supply chain synchronization</a:t>
            </a:r>
          </a:p>
          <a:p>
            <a:r>
              <a:rPr lang="en-US" dirty="0"/>
              <a:t>Back office must speedup the back-office processes </a:t>
            </a:r>
          </a:p>
          <a:p>
            <a:r>
              <a:rPr lang="en-US" dirty="0"/>
              <a:t>The slowest process in the organization define your speed</a:t>
            </a:r>
          </a:p>
          <a:p>
            <a:r>
              <a:rPr lang="en-US" dirty="0"/>
              <a:t>Need to calibrate the speed of your delivery to the benchmark set by companies born in the digital era</a:t>
            </a:r>
          </a:p>
          <a:p>
            <a:r>
              <a:rPr lang="en-US" dirty="0"/>
              <a:t>Great Advantage – Reuse and extension of existing solutions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Scale, Scope, and Speed -  </a:t>
            </a:r>
            <a:r>
              <a:rPr lang="en-US" b="1" dirty="0"/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1651403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Scale and Scope: </a:t>
            </a:r>
            <a:r>
              <a:rPr lang="en-US" dirty="0"/>
              <a:t>define company’s strategic ambition</a:t>
            </a:r>
          </a:p>
          <a:p>
            <a:pPr lvl="1"/>
            <a:r>
              <a:rPr lang="en-US" dirty="0"/>
              <a:t>What set of businesses should we operate and at what scale ?</a:t>
            </a:r>
          </a:p>
          <a:p>
            <a:r>
              <a:rPr lang="en-US" dirty="0">
                <a:solidFill>
                  <a:srgbClr val="0070C0"/>
                </a:solidFill>
              </a:rPr>
              <a:t>Scale at Speed</a:t>
            </a:r>
            <a:r>
              <a:rPr lang="en-US" i="1" dirty="0">
                <a:solidFill>
                  <a:srgbClr val="0070C0"/>
                </a:solidFill>
              </a:rPr>
              <a:t>: </a:t>
            </a:r>
            <a:r>
              <a:rPr lang="en-US" i="1" dirty="0"/>
              <a:t>fast-mover </a:t>
            </a:r>
            <a:r>
              <a:rPr lang="en-US" dirty="0"/>
              <a:t>advantage</a:t>
            </a:r>
          </a:p>
          <a:p>
            <a:pPr lvl="1"/>
            <a:r>
              <a:rPr lang="en-US" dirty="0"/>
              <a:t>Limited by company’s internal organizational processes and systems</a:t>
            </a:r>
          </a:p>
          <a:p>
            <a:r>
              <a:rPr lang="en-US" dirty="0">
                <a:solidFill>
                  <a:srgbClr val="0070C0"/>
                </a:solidFill>
              </a:rPr>
              <a:t>Changing scope at Speed</a:t>
            </a:r>
          </a:p>
          <a:p>
            <a:pPr lvl="1"/>
            <a:r>
              <a:rPr lang="en-US" dirty="0"/>
              <a:t>Launching new products</a:t>
            </a:r>
          </a:p>
          <a:p>
            <a:pPr lvl="1"/>
            <a:r>
              <a:rPr lang="en-US" dirty="0"/>
              <a:t>Tapping into scarce resources: interconnected data, patents, talents, R&amp;D projects</a:t>
            </a:r>
          </a:p>
          <a:p>
            <a:r>
              <a:rPr lang="en-US" dirty="0"/>
              <a:t>Challenge is not in competing with old incumbents but with newer-age companies that are aiming to disrupt and transform your industry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(Scale + Scope + Speed)</a:t>
            </a:r>
          </a:p>
        </p:txBody>
      </p:sp>
    </p:spTree>
    <p:extLst>
      <p:ext uri="{BB962C8B-B14F-4D97-AF65-F5344CB8AC3E}">
        <p14:creationId xmlns:p14="http://schemas.microsoft.com/office/powerpoint/2010/main" val="296972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F848-D20B-7F42-A979-304FD4598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7772400" cy="1470025"/>
          </a:xfrm>
        </p:spPr>
        <p:txBody>
          <a:bodyPr/>
          <a:lstStyle/>
          <a:p>
            <a:r>
              <a:rPr lang="en-US" b="0" dirty="0">
                <a:latin typeface="+mj-lt"/>
                <a:ea typeface="Ayuthaya" pitchFamily="2" charset="-34"/>
                <a:cs typeface="Ayuthaya" pitchFamily="2" charset="-34"/>
              </a:rPr>
              <a:t>What is Digital Transformation?</a:t>
            </a:r>
            <a:endParaRPr lang="en-US" b="0" dirty="0">
              <a:solidFill>
                <a:srgbClr val="FF0000"/>
              </a:solidFill>
              <a:latin typeface="+mj-lt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39096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D0CF13-DF9A-4642-9833-48E81F8AD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Enterprise wide change enabled through technology </a:t>
            </a:r>
          </a:p>
          <a:p>
            <a:r>
              <a:rPr lang="en-US" dirty="0"/>
              <a:t>Leverage digital technologies to enable innovation of the business and operating models</a:t>
            </a:r>
          </a:p>
          <a:p>
            <a:r>
              <a:rPr lang="en-US" dirty="0"/>
              <a:t>Digital Transformation is the transformation of business and organizational activities, processes, competencies and models to fully leverage the main features of digital technologies: Scale,  Scope, and Speed</a:t>
            </a:r>
          </a:p>
          <a:p>
            <a:r>
              <a:rPr lang="en-IN" dirty="0"/>
              <a:t>Digital transformation is the process of using digital technologies to create new — or modify existing — business processes, culture, and customer experiences to meet changing business and market requirements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5A7CB3-EC40-7B43-9A76-00C2E3E3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188913"/>
            <a:ext cx="8676133" cy="719137"/>
          </a:xfrm>
        </p:spPr>
        <p:txBody>
          <a:bodyPr/>
          <a:lstStyle/>
          <a:p>
            <a:r>
              <a:rPr lang="en-US" dirty="0"/>
              <a:t>Digital Transformation Definitions – Many definitions</a:t>
            </a:r>
          </a:p>
        </p:txBody>
      </p:sp>
    </p:spTree>
    <p:extLst>
      <p:ext uri="{BB962C8B-B14F-4D97-AF65-F5344CB8AC3E}">
        <p14:creationId xmlns:p14="http://schemas.microsoft.com/office/powerpoint/2010/main" val="268359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BCD8FD-D1AC-BA4D-BC7B-143E15537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Digital Technologies and their applications in Digital Transformation. We will cover following topics</a:t>
            </a:r>
          </a:p>
          <a:p>
            <a:pPr lvl="1"/>
            <a:r>
              <a:rPr lang="en-US" dirty="0"/>
              <a:t>Evolution of Processor Technology (Moore’s law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Evolution of Communication/Networking Technologies</a:t>
            </a:r>
          </a:p>
          <a:p>
            <a:pPr lvl="1"/>
            <a:r>
              <a:rPr lang="en-US" dirty="0"/>
              <a:t>Local Area Networks</a:t>
            </a:r>
          </a:p>
          <a:p>
            <a:pPr lvl="1"/>
            <a:r>
              <a:rPr lang="en-US" dirty="0"/>
              <a:t>Internet Technologies</a:t>
            </a:r>
          </a:p>
          <a:p>
            <a:pPr lvl="1"/>
            <a:r>
              <a:rPr lang="en-US" dirty="0"/>
              <a:t>Datacenter and Cloud Computing</a:t>
            </a:r>
          </a:p>
          <a:p>
            <a:pPr lvl="1"/>
            <a:r>
              <a:rPr lang="en-US" dirty="0"/>
              <a:t>Internet of Things (IoT)</a:t>
            </a:r>
          </a:p>
          <a:p>
            <a:pPr lvl="1"/>
            <a:r>
              <a:rPr lang="en-US" dirty="0"/>
              <a:t>Mobile Technologies</a:t>
            </a:r>
          </a:p>
          <a:p>
            <a:pPr lvl="1"/>
            <a:r>
              <a:rPr lang="en-US" dirty="0"/>
              <a:t>Blockchain and Bitcoin</a:t>
            </a:r>
          </a:p>
          <a:p>
            <a:pPr lvl="1"/>
            <a:r>
              <a:rPr lang="en-US" dirty="0"/>
              <a:t>Data Analytics</a:t>
            </a:r>
          </a:p>
          <a:p>
            <a:pPr lvl="1"/>
            <a:r>
              <a:rPr lang="en-US" dirty="0"/>
              <a:t>AI and Deep Learning</a:t>
            </a:r>
          </a:p>
          <a:p>
            <a:pPr lvl="1"/>
            <a:r>
              <a:rPr lang="en-US" dirty="0"/>
              <a:t>Cyber Security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207D73-D0C5-1347-B0AE-AEC16E20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Contents - 1</a:t>
            </a:r>
          </a:p>
        </p:txBody>
      </p:sp>
    </p:spTree>
    <p:extLst>
      <p:ext uri="{BB962C8B-B14F-4D97-AF65-F5344CB8AC3E}">
        <p14:creationId xmlns:p14="http://schemas.microsoft.com/office/powerpoint/2010/main" val="970991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BCD8FD-D1AC-BA4D-BC7B-143E15537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1034368"/>
            <a:ext cx="8386763" cy="5490976"/>
          </a:xfrm>
        </p:spPr>
        <p:txBody>
          <a:bodyPr/>
          <a:lstStyle/>
          <a:p>
            <a:r>
              <a:rPr lang="en-US" dirty="0"/>
              <a:t>Digital Transformation Methodologies</a:t>
            </a:r>
          </a:p>
          <a:p>
            <a:pPr lvl="1"/>
            <a:r>
              <a:rPr lang="en-IN" dirty="0"/>
              <a:t>ICT Evolution and Adoption</a:t>
            </a:r>
          </a:p>
          <a:p>
            <a:pPr lvl="1"/>
            <a:r>
              <a:rPr lang="en-IN" dirty="0"/>
              <a:t>The Digital Economy</a:t>
            </a:r>
          </a:p>
          <a:p>
            <a:pPr lvl="1"/>
            <a:r>
              <a:rPr lang="en-IN" dirty="0"/>
              <a:t>What is Digital Transformation (Characteristics of a digital enterprise)?</a:t>
            </a:r>
          </a:p>
          <a:p>
            <a:pPr lvl="1"/>
            <a:r>
              <a:rPr lang="en-IN" dirty="0"/>
              <a:t>Business-Technology Alignment</a:t>
            </a:r>
          </a:p>
          <a:p>
            <a:pPr lvl="1"/>
            <a:r>
              <a:rPr lang="en-IN" dirty="0"/>
              <a:t>Digital Culture and Mindset</a:t>
            </a:r>
          </a:p>
          <a:p>
            <a:pPr lvl="1"/>
            <a:r>
              <a:rPr lang="en-IN" dirty="0"/>
              <a:t>Digital Business Process and Change Management</a:t>
            </a:r>
          </a:p>
          <a:p>
            <a:pPr lvl="1"/>
            <a:r>
              <a:rPr lang="en-IN" dirty="0"/>
              <a:t>Technology Drivers of the Digital Enterprise – 1</a:t>
            </a:r>
          </a:p>
          <a:p>
            <a:pPr lvl="1"/>
            <a:r>
              <a:rPr lang="en-IN" dirty="0"/>
              <a:t>Technology Drivers of the Digital Enterprise – 2</a:t>
            </a:r>
          </a:p>
          <a:p>
            <a:pPr lvl="1"/>
            <a:r>
              <a:rPr lang="en-IN" dirty="0"/>
              <a:t>Customer Experience Management</a:t>
            </a:r>
          </a:p>
          <a:p>
            <a:pPr lvl="1"/>
            <a:r>
              <a:rPr lang="en-IN" dirty="0"/>
              <a:t>Building blocks of the Digital enterprise</a:t>
            </a:r>
          </a:p>
          <a:p>
            <a:pPr lvl="1"/>
            <a:r>
              <a:rPr lang="en-IN" dirty="0"/>
              <a:t>Disruptive Innovation – tools, techniques, and examples</a:t>
            </a:r>
          </a:p>
          <a:p>
            <a:pPr lvl="1"/>
            <a:r>
              <a:rPr lang="en-IN" dirty="0"/>
              <a:t>Digital Transformation Model – from current state to end state</a:t>
            </a:r>
          </a:p>
          <a:p>
            <a:pPr lvl="1"/>
            <a:r>
              <a:rPr lang="en-IN" dirty="0"/>
              <a:t>DX Case Studies </a:t>
            </a:r>
          </a:p>
          <a:p>
            <a:pPr lvl="1"/>
            <a:r>
              <a:rPr lang="en-IN" dirty="0"/>
              <a:t>DX Project presentation (exercise for students)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207D73-D0C5-1347-B0AE-AEC16E20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Contents -2</a:t>
            </a:r>
          </a:p>
        </p:txBody>
      </p:sp>
    </p:spTree>
    <p:extLst>
      <p:ext uri="{BB962C8B-B14F-4D97-AF65-F5344CB8AC3E}">
        <p14:creationId xmlns:p14="http://schemas.microsoft.com/office/powerpoint/2010/main" val="298739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20C3BD-4268-0C47-B838-E1DDA5DC0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Instructors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E5070-26BB-204B-8C3C-36BD20589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624" y="1078609"/>
            <a:ext cx="6403784" cy="537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48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235F95-06E8-1D4A-8E8B-A091DFC76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End-term exam (20%)</a:t>
            </a:r>
          </a:p>
          <a:p>
            <a:r>
              <a:rPr lang="en-US" dirty="0"/>
              <a:t>1 Mid-term exam (20%)</a:t>
            </a:r>
          </a:p>
          <a:p>
            <a:r>
              <a:rPr lang="en-US" dirty="0"/>
              <a:t>Class attendance and Attentiveness (20%)</a:t>
            </a:r>
          </a:p>
          <a:p>
            <a:r>
              <a:rPr lang="en-US" dirty="0"/>
              <a:t>Project and assignments (40%)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69A242-7672-674C-A588-DD9B9C35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Grading </a:t>
            </a:r>
          </a:p>
        </p:txBody>
      </p:sp>
    </p:spTree>
    <p:extLst>
      <p:ext uri="{BB962C8B-B14F-4D97-AF65-F5344CB8AC3E}">
        <p14:creationId xmlns:p14="http://schemas.microsoft.com/office/powerpoint/2010/main" val="3680316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14D300-E006-DE45-A8A5-852C27C88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61" y="188640"/>
            <a:ext cx="8215687" cy="762000"/>
          </a:xfrm>
        </p:spPr>
        <p:txBody>
          <a:bodyPr/>
          <a:lstStyle/>
          <a:p>
            <a:r>
              <a:rPr lang="en-US" dirty="0"/>
              <a:t>Lecture 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CFDDD5-C629-F94B-B053-627C5BA7A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last 5 decades or so, there has been a lot advancements and innovations in digital technologies</a:t>
            </a:r>
          </a:p>
          <a:p>
            <a:r>
              <a:rPr lang="en-US" dirty="0"/>
              <a:t>There are many advantages of digital technologies: simplicity, easy to manipulate (calculations), easy to storage, easy to communicate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Analog (non-digital) things are becoming Computer-Things</a:t>
            </a:r>
          </a:p>
          <a:p>
            <a:r>
              <a:rPr lang="en-US" dirty="0"/>
              <a:t>There has been tremendous progress in computing and communication technologies – resulting in businesses adopting use of digital technologies for their advantages – scope, scale, and speed of doing business</a:t>
            </a:r>
          </a:p>
        </p:txBody>
      </p:sp>
    </p:spTree>
    <p:extLst>
      <p:ext uri="{BB962C8B-B14F-4D97-AF65-F5344CB8AC3E}">
        <p14:creationId xmlns:p14="http://schemas.microsoft.com/office/powerpoint/2010/main" val="367094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D9E232-4615-D94C-B9B0-CE560AA63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Ravi Mittal </a:t>
            </a:r>
          </a:p>
          <a:p>
            <a:pPr lvl="1"/>
            <a:r>
              <a:rPr lang="en-US" dirty="0"/>
              <a:t>Check my </a:t>
            </a:r>
            <a:r>
              <a:rPr lang="en-US" dirty="0" err="1"/>
              <a:t>Linkedin</a:t>
            </a:r>
            <a:r>
              <a:rPr lang="en-US" dirty="0"/>
              <a:t> page.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C6D392-B5D2-C245-81E8-657D36F7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Instructors</a:t>
            </a:r>
          </a:p>
        </p:txBody>
      </p:sp>
    </p:spTree>
    <p:extLst>
      <p:ext uri="{BB962C8B-B14F-4D97-AF65-F5344CB8AC3E}">
        <p14:creationId xmlns:p14="http://schemas.microsoft.com/office/powerpoint/2010/main" val="87242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idx="4294967295"/>
          </p:nvPr>
        </p:nvSpPr>
        <p:spPr>
          <a:xfrm>
            <a:off x="539552" y="1700808"/>
            <a:ext cx="7772400" cy="1470025"/>
          </a:xfrm>
        </p:spPr>
        <p:txBody>
          <a:bodyPr/>
          <a:lstStyle/>
          <a:p>
            <a:pPr algn="ctr"/>
            <a:r>
              <a:rPr lang="en-US" sz="4800" dirty="0"/>
              <a:t>What is Digital?</a:t>
            </a:r>
          </a:p>
        </p:txBody>
      </p:sp>
    </p:spTree>
    <p:extLst>
      <p:ext uri="{BB962C8B-B14F-4D97-AF65-F5344CB8AC3E}">
        <p14:creationId xmlns:p14="http://schemas.microsoft.com/office/powerpoint/2010/main" val="122613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Electronic technology that generates, stores, and processes data in terms of two states: positive and non-positive</a:t>
            </a:r>
          </a:p>
          <a:p>
            <a:pPr lvl="1"/>
            <a:r>
              <a:rPr lang="en-US" dirty="0"/>
              <a:t>Positive is expressed as number 1 and non-positive is expressed as number 0</a:t>
            </a:r>
          </a:p>
          <a:p>
            <a:pPr lvl="1"/>
            <a:r>
              <a:rPr lang="en-US" dirty="0"/>
              <a:t>We can also express positive as “True” and non-positive as “False”</a:t>
            </a:r>
          </a:p>
          <a:p>
            <a:pPr lvl="1"/>
            <a:r>
              <a:rPr lang="en-US" dirty="0"/>
              <a:t>We can express any logical function in terms of 0s and Is using logical functions</a:t>
            </a:r>
          </a:p>
          <a:p>
            <a:pPr lvl="1"/>
            <a:r>
              <a:rPr lang="en-US" altLang="zh-CN" dirty="0"/>
              <a:t>Discrete values; varies abruptly</a:t>
            </a:r>
            <a:endParaRPr lang="en-US" dirty="0"/>
          </a:p>
          <a:p>
            <a:r>
              <a:rPr lang="en-US" dirty="0"/>
              <a:t> Data is stored and communicated as a string of 0s and 1s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Digital ?</a:t>
            </a:r>
          </a:p>
        </p:txBody>
      </p:sp>
    </p:spTree>
    <p:extLst>
      <p:ext uri="{BB962C8B-B14F-4D97-AF65-F5344CB8AC3E}">
        <p14:creationId xmlns:p14="http://schemas.microsoft.com/office/powerpoint/2010/main" val="182020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Non-digital is known as Analog</a:t>
            </a:r>
          </a:p>
          <a:p>
            <a:r>
              <a:rPr lang="en-US" dirty="0"/>
              <a:t>In analog technology, data is coded through continuous signal of varying frequency or amplitude </a:t>
            </a:r>
          </a:p>
          <a:p>
            <a:r>
              <a:rPr lang="en-US" dirty="0"/>
              <a:t>Analog signal technology is in use for over a century </a:t>
            </a:r>
          </a:p>
          <a:p>
            <a:pPr lvl="1"/>
            <a:r>
              <a:rPr lang="en-US" dirty="0"/>
              <a:t>Plain Old Telephone</a:t>
            </a:r>
          </a:p>
          <a:p>
            <a:pPr lvl="1"/>
            <a:r>
              <a:rPr lang="en-US" dirty="0"/>
              <a:t>Radar</a:t>
            </a:r>
          </a:p>
          <a:p>
            <a:pPr lvl="1"/>
            <a:r>
              <a:rPr lang="en-US" dirty="0"/>
              <a:t>Cassette tape player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Non-Digital?</a:t>
            </a:r>
          </a:p>
        </p:txBody>
      </p:sp>
      <p:pic>
        <p:nvPicPr>
          <p:cNvPr id="1026" name="Picture 2" descr="POTS: Plain Old Telephone Service Explained - United World Telecom">
            <a:extLst>
              <a:ext uri="{FF2B5EF4-FFF2-40B4-BE49-F238E27FC236}">
                <a16:creationId xmlns:a16="http://schemas.microsoft.com/office/drawing/2014/main" id="{8E7AD3D6-16F9-4248-AB14-CB3C5735A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4509120"/>
            <a:ext cx="2363159" cy="16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st Gramophone Player Working Antique Gramophone Record Player Phonograph Music Player MS Handicrafts">
            <a:extLst>
              <a:ext uri="{FF2B5EF4-FFF2-40B4-BE49-F238E27FC236}">
                <a16:creationId xmlns:a16="http://schemas.microsoft.com/office/drawing/2014/main" id="{D58260C6-C687-B94C-AE59-68A21418D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555" y="3707896"/>
            <a:ext cx="2924944" cy="292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0.gstatic.com/images?q=tbn:ANd9GcS2f_zfZ1kFhz_OSLm0Xo9byk9fgbrvFBnjuNzj-tdtBZfq0tsGMRbMtBpidDM-lWZCjRJAzdnB&amp;usqp=CAc">
            <a:extLst>
              <a:ext uri="{FF2B5EF4-FFF2-40B4-BE49-F238E27FC236}">
                <a16:creationId xmlns:a16="http://schemas.microsoft.com/office/drawing/2014/main" id="{E8F2A40E-DF95-384D-B4D6-D57BFB302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162442"/>
            <a:ext cx="2015852" cy="201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at is an analog device? - Quora">
            <a:extLst>
              <a:ext uri="{FF2B5EF4-FFF2-40B4-BE49-F238E27FC236}">
                <a16:creationId xmlns:a16="http://schemas.microsoft.com/office/drawing/2014/main" id="{AF336C81-3629-8A44-A43F-ECF5EFE7A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933" y="2801015"/>
            <a:ext cx="1727762" cy="137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42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FE3649-7C20-8E4A-9D81-6C8474DB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Vs Digital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87F4E2-9156-3247-AE15-FC6316643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2514600"/>
            <a:ext cx="4318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1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70262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495800"/>
            <a:ext cx="68580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ill Sans MT" charset="0"/>
                <a:ea typeface="ＭＳ Ｐゴシック" charset="0"/>
              </a:rPr>
              <a:t>Analog and Digital Signal</a:t>
            </a:r>
          </a:p>
        </p:txBody>
      </p:sp>
      <p:sp>
        <p:nvSpPr>
          <p:cNvPr id="34820" name="TextBox 5"/>
          <p:cNvSpPr txBox="1">
            <a:spLocks noChangeArrowheads="1"/>
          </p:cNvSpPr>
          <p:nvPr/>
        </p:nvSpPr>
        <p:spPr bwMode="auto">
          <a:xfrm>
            <a:off x="2133600" y="1600200"/>
            <a:ext cx="3852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Analog Signal: Varies Continuously</a:t>
            </a:r>
          </a:p>
        </p:txBody>
      </p:sp>
      <p:sp>
        <p:nvSpPr>
          <p:cNvPr id="34821" name="TextBox 6"/>
          <p:cNvSpPr txBox="1">
            <a:spLocks noChangeArrowheads="1"/>
          </p:cNvSpPr>
          <p:nvPr/>
        </p:nvSpPr>
        <p:spPr bwMode="auto">
          <a:xfrm>
            <a:off x="2514600" y="4419600"/>
            <a:ext cx="4867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Digital Signal: Discrete values, varies abruptly </a:t>
            </a:r>
          </a:p>
        </p:txBody>
      </p:sp>
    </p:spTree>
    <p:extLst>
      <p:ext uri="{BB962C8B-B14F-4D97-AF65-F5344CB8AC3E}">
        <p14:creationId xmlns:p14="http://schemas.microsoft.com/office/powerpoint/2010/main" val="15873757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lass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4B4F8662-00CB-B64E-AF8D-38542E6D372E}" vid="{B590FC25-2631-3048-871A-A8E57DD68222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B4F8662-00CB-B64E-AF8D-38542E6D372E}" vid="{6E76AB64-057C-B444-8753-318A918B0839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3023</TotalTime>
  <Words>1463</Words>
  <Application>Microsoft Macintosh PowerPoint</Application>
  <PresentationFormat>On-screen Show (4:3)</PresentationFormat>
  <Paragraphs>182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ＭＳ Ｐゴシック</vt:lpstr>
      <vt:lpstr>Arial</vt:lpstr>
      <vt:lpstr>Arial Narrow</vt:lpstr>
      <vt:lpstr>Ayuthaya</vt:lpstr>
      <vt:lpstr>Calibri</vt:lpstr>
      <vt:lpstr>Calibri Light</vt:lpstr>
      <vt:lpstr>Courier New</vt:lpstr>
      <vt:lpstr>Gill Sans MT</vt:lpstr>
      <vt:lpstr>Times New Roman</vt:lpstr>
      <vt:lpstr>Wingdings</vt:lpstr>
      <vt:lpstr>Wingdings 2</vt:lpstr>
      <vt:lpstr>template2007</vt:lpstr>
      <vt:lpstr>Custom Design</vt:lpstr>
      <vt:lpstr>Lecture 0: Introduction to Digital Technologies and Digital Transformation</vt:lpstr>
      <vt:lpstr>Contents</vt:lpstr>
      <vt:lpstr>About Instructors</vt:lpstr>
      <vt:lpstr>About Instructors</vt:lpstr>
      <vt:lpstr>What is Digital?</vt:lpstr>
      <vt:lpstr>What is Digital ?</vt:lpstr>
      <vt:lpstr>What is Non-Digital?</vt:lpstr>
      <vt:lpstr>Analog Vs Digital</vt:lpstr>
      <vt:lpstr>Analog and Digital Signal</vt:lpstr>
      <vt:lpstr>Analog Tech   Digital Tech</vt:lpstr>
      <vt:lpstr>Why Digital Technologies?</vt:lpstr>
      <vt:lpstr>Why Digital Technology?</vt:lpstr>
      <vt:lpstr>Why Digital Technology?</vt:lpstr>
      <vt:lpstr>Why Digital Technologies?</vt:lpstr>
      <vt:lpstr>Thing  Computer Thing</vt:lpstr>
      <vt:lpstr>Everything is becoming Digital and Intelligent</vt:lpstr>
      <vt:lpstr>Everything is becoming smart</vt:lpstr>
      <vt:lpstr>Smart things with Internet connectivity</vt:lpstr>
      <vt:lpstr>Reasons for “Smart trend”</vt:lpstr>
      <vt:lpstr>Advantages of Scale, Scope and Speed</vt:lpstr>
      <vt:lpstr>Scale, Scope, and Speed -  Scale</vt:lpstr>
      <vt:lpstr>Scale, Scope, and Speed -  Scope</vt:lpstr>
      <vt:lpstr>Scale, Scope, and Speed -  Speed</vt:lpstr>
      <vt:lpstr>Scale, Scope, and Speed -  Speed</vt:lpstr>
      <vt:lpstr>Advantages of (Scale + Scope + Speed)</vt:lpstr>
      <vt:lpstr>What is Digital Transformation?</vt:lpstr>
      <vt:lpstr>Digital Transformation Definitions – Many definitions</vt:lpstr>
      <vt:lpstr>Course Contents - 1</vt:lpstr>
      <vt:lpstr>Course Contents -2</vt:lpstr>
      <vt:lpstr>About Grading </vt:lpstr>
      <vt:lpstr>Lecture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0: Introduction to Digital Transformation</dc:title>
  <dc:creator>Microsoft Office User</dc:creator>
  <dc:description>Redesign of slides created by Randal E. Bryant and David R. O'Hallaron</dc:description>
  <cp:lastModifiedBy>Microsoft Office User</cp:lastModifiedBy>
  <cp:revision>20</cp:revision>
  <cp:lastPrinted>2020-12-22T13:01:20Z</cp:lastPrinted>
  <dcterms:created xsi:type="dcterms:W3CDTF">2021-01-19T10:10:40Z</dcterms:created>
  <dcterms:modified xsi:type="dcterms:W3CDTF">2021-01-29T11:39:18Z</dcterms:modified>
</cp:coreProperties>
</file>