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12.jp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gif"/><Relationship Id="rId4" Type="http://schemas.openxmlformats.org/officeDocument/2006/relationships/image" Target="../media/image13.gif"/><Relationship Id="rId10" Type="http://schemas.openxmlformats.org/officeDocument/2006/relationships/image" Target="../media/image22.png"/><Relationship Id="rId9" Type="http://schemas.openxmlformats.org/officeDocument/2006/relationships/image" Target="../media/image11.jpg"/><Relationship Id="rId5" Type="http://schemas.openxmlformats.org/officeDocument/2006/relationships/image" Target="../media/image18.png"/><Relationship Id="rId6" Type="http://schemas.openxmlformats.org/officeDocument/2006/relationships/image" Target="../media/image10.jp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checkmark icon - Free green check mark icons"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245" y="2176449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238" y="4004700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322" y="2189356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7" name="Google Shape;1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229" y="1761144"/>
            <a:ext cx="489295" cy="48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type="title"/>
          </p:nvPr>
        </p:nvSpPr>
        <p:spPr>
          <a:xfrm>
            <a:off x="789369" y="283626"/>
            <a:ext cx="1099519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Key Success Factors of Digital Transformation</a:t>
            </a:r>
            <a:endParaRPr/>
          </a:p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338617" y="181810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F9FC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765794" y="2617568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4F4DE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Mindset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753483" y="419637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Technology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5315159" y="4995837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 Management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876835" y="4176524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E5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–Business Models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885224" y="2608370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D6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0193392" y="5494701"/>
            <a:ext cx="1991030" cy="830997"/>
          </a:xfrm>
          <a:prstGeom prst="rect">
            <a:avLst/>
          </a:prstGeom>
          <a:solidFill>
            <a:srgbClr val="FD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for DATA is embedded in each KSF 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6671395" y="1818105"/>
            <a:ext cx="3405673" cy="1569660"/>
            <a:chOff x="6671395" y="1818105"/>
            <a:chExt cx="3405673" cy="1569660"/>
          </a:xfrm>
        </p:grpSpPr>
        <p:sp>
          <p:nvSpPr>
            <p:cNvPr id="119" name="Google Shape;119;p13"/>
            <p:cNvSpPr txBox="1"/>
            <p:nvPr/>
          </p:nvSpPr>
          <p:spPr>
            <a:xfrm>
              <a:off x="8585299" y="1818105"/>
              <a:ext cx="1491769" cy="1569660"/>
            </a:xfrm>
            <a:prstGeom prst="rect">
              <a:avLst/>
            </a:prstGeom>
            <a:solidFill>
              <a:srgbClr val="C8F9F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Moore’s Law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Communication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671395" y="2136710"/>
              <a:ext cx="1922106" cy="0"/>
            </a:xfrm>
            <a:custGeom>
              <a:rect b="b" l="l" r="r" t="t"/>
              <a:pathLst>
                <a:path extrusionOk="0" h="120000" w="1922106">
                  <a:moveTo>
                    <a:pt x="0" y="0"/>
                  </a:moveTo>
                  <a:lnTo>
                    <a:pt x="1922106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8126970" y="3262330"/>
            <a:ext cx="3579189" cy="1569660"/>
            <a:chOff x="8126970" y="3262330"/>
            <a:chExt cx="3579189" cy="1569660"/>
          </a:xfrm>
        </p:grpSpPr>
        <p:sp>
          <p:nvSpPr>
            <p:cNvPr id="122" name="Google Shape;122;p13"/>
            <p:cNvSpPr txBox="1"/>
            <p:nvPr/>
          </p:nvSpPr>
          <p:spPr>
            <a:xfrm>
              <a:off x="10214390" y="3262330"/>
              <a:ext cx="1491769" cy="1569660"/>
            </a:xfrm>
            <a:prstGeom prst="rect">
              <a:avLst/>
            </a:prstGeom>
            <a:solidFill>
              <a:srgbClr val="E4F4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Risk-takers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Data-Driven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Obsessed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Empowered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Adaptable </a:t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126970" y="3573624"/>
              <a:ext cx="2099388" cy="279919"/>
            </a:xfrm>
            <a:custGeom>
              <a:rect b="b" l="l" r="r" t="t"/>
              <a:pathLst>
                <a:path extrusionOk="0" h="279919" w="2099388">
                  <a:moveTo>
                    <a:pt x="0" y="0"/>
                  </a:moveTo>
                  <a:lnTo>
                    <a:pt x="410547" y="279919"/>
                  </a:lnTo>
                  <a:lnTo>
                    <a:pt x="2099388" y="279919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>
            <a:off x="8080317" y="4521284"/>
            <a:ext cx="1996751" cy="1569660"/>
            <a:chOff x="8080317" y="4521284"/>
            <a:chExt cx="1996751" cy="1569660"/>
          </a:xfrm>
        </p:grpSpPr>
        <p:sp>
          <p:nvSpPr>
            <p:cNvPr id="125" name="Google Shape;125;p13"/>
            <p:cNvSpPr txBox="1"/>
            <p:nvPr/>
          </p:nvSpPr>
          <p:spPr>
            <a:xfrm>
              <a:off x="8585299" y="4521284"/>
              <a:ext cx="1491769" cy="15696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 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Culture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 for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Aligned Priorities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Tactical alignment</a:t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080317" y="5206482"/>
              <a:ext cx="503853" cy="0"/>
            </a:xfrm>
            <a:custGeom>
              <a:rect b="b" l="l" r="r" t="t"/>
              <a:pathLst>
                <a:path extrusionOk="0" h="120000" w="503853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450560" y="3270393"/>
            <a:ext cx="3580271" cy="1569660"/>
            <a:chOff x="450560" y="3270393"/>
            <a:chExt cx="3580271" cy="1569660"/>
          </a:xfrm>
        </p:grpSpPr>
        <p:sp>
          <p:nvSpPr>
            <p:cNvPr id="128" name="Google Shape;128;p13"/>
            <p:cNvSpPr txBox="1"/>
            <p:nvPr/>
          </p:nvSpPr>
          <p:spPr>
            <a:xfrm flipH="1">
              <a:off x="450560" y="3270393"/>
              <a:ext cx="1491769" cy="1569660"/>
            </a:xfrm>
            <a:prstGeom prst="rect">
              <a:avLst/>
            </a:prstGeom>
            <a:solidFill>
              <a:srgbClr val="FFE5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Disruptive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Non-disruptive Innvn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Common techniques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Cross-Pollination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Intersection &amp; Fusion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Dare-To-Try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Innovation in DX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Backbone &amp; Empwrmt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50105" y="4096139"/>
              <a:ext cx="2080726" cy="429208"/>
            </a:xfrm>
            <a:custGeom>
              <a:rect b="b" l="l" r="r" t="t"/>
              <a:pathLst>
                <a:path extrusionOk="0" h="429208" w="2080726">
                  <a:moveTo>
                    <a:pt x="2080726" y="429208"/>
                  </a:moveTo>
                  <a:lnTo>
                    <a:pt x="164218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3"/>
          <p:cNvGrpSpPr/>
          <p:nvPr/>
        </p:nvGrpSpPr>
        <p:grpSpPr>
          <a:xfrm>
            <a:off x="2057330" y="1818105"/>
            <a:ext cx="1992163" cy="1569660"/>
            <a:chOff x="2057330" y="1818105"/>
            <a:chExt cx="1992163" cy="1569660"/>
          </a:xfrm>
        </p:grpSpPr>
        <p:sp>
          <p:nvSpPr>
            <p:cNvPr id="131" name="Google Shape;131;p13"/>
            <p:cNvSpPr txBox="1"/>
            <p:nvPr/>
          </p:nvSpPr>
          <p:spPr>
            <a:xfrm flipH="1">
              <a:off x="2057330" y="1818105"/>
              <a:ext cx="1514089" cy="1569660"/>
            </a:xfrm>
            <a:prstGeom prst="rect">
              <a:avLst/>
            </a:prstGeom>
            <a:solidFill>
              <a:srgbClr val="9FD6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Vision and Mission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KRAs and KPIs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Workflow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Process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Instinctual Connect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 Management</a:t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582962" y="2901820"/>
              <a:ext cx="466531" cy="0"/>
            </a:xfrm>
            <a:custGeom>
              <a:rect b="b" l="l" r="r" t="t"/>
              <a:pathLst>
                <a:path extrusionOk="0" h="120000" w="466531">
                  <a:moveTo>
                    <a:pt x="46653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2057331" y="4586598"/>
            <a:ext cx="3447737" cy="1569660"/>
            <a:chOff x="2057331" y="4586598"/>
            <a:chExt cx="3447737" cy="1569660"/>
          </a:xfrm>
        </p:grpSpPr>
        <p:sp>
          <p:nvSpPr>
            <p:cNvPr id="134" name="Google Shape;134;p13"/>
            <p:cNvSpPr txBox="1"/>
            <p:nvPr/>
          </p:nvSpPr>
          <p:spPr>
            <a:xfrm flipH="1">
              <a:off x="2057331" y="4586598"/>
              <a:ext cx="1491769" cy="156966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 Interaction stages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Touchpoints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Data to Insights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Insights to 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Life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centricity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 of Customer</a:t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545640" y="5990253"/>
              <a:ext cx="1959428" cy="0"/>
            </a:xfrm>
            <a:custGeom>
              <a:rect b="b" l="l" r="r" t="t"/>
              <a:pathLst>
                <a:path extrusionOk="0" h="120000" w="1959428">
                  <a:moveTo>
                    <a:pt x="0" y="0"/>
                  </a:moveTo>
                  <a:lnTo>
                    <a:pt x="1959428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5308171" y="3538125"/>
            <a:ext cx="1515227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89DEFE"/>
                </a:solidFill>
                <a:latin typeface="Calibri"/>
                <a:ea typeface="Calibri"/>
                <a:cs typeface="Calibri"/>
                <a:sym typeface="Calibri"/>
              </a:rPr>
              <a:t>DIGITAL TRANS-FORMATION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5137352" y="1602003"/>
            <a:ext cx="1854372" cy="1939734"/>
          </a:xfrm>
          <a:custGeom>
            <a:rect b="b" l="l" r="r" t="t"/>
            <a:pathLst>
              <a:path extrusionOk="0" h="1939734" w="1854372">
                <a:moveTo>
                  <a:pt x="0" y="969867"/>
                </a:moveTo>
                <a:cubicBezTo>
                  <a:pt x="9122" y="407761"/>
                  <a:pt x="383642" y="71441"/>
                  <a:pt x="927186" y="0"/>
                </a:cubicBezTo>
                <a:cubicBezTo>
                  <a:pt x="1447311" y="-41765"/>
                  <a:pt x="1749518" y="364984"/>
                  <a:pt x="1854372" y="969867"/>
                </a:cubicBezTo>
                <a:cubicBezTo>
                  <a:pt x="1873187" y="1394852"/>
                  <a:pt x="1333120" y="1941721"/>
                  <a:pt x="927186" y="1939734"/>
                </a:cubicBezTo>
                <a:cubicBezTo>
                  <a:pt x="398577" y="1889203"/>
                  <a:pt x="-37937" y="1537015"/>
                  <a:pt x="0" y="969867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 That Failed At Digital Transformation And What We Can Learn From  Them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rgbClr val="113051">
              <a:alpha val="80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Drivers of the Digital Enterprise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Series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rgbClr val="113051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Ashish Pachory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8994710" y="5299788"/>
            <a:ext cx="2967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apachory@iitgoa.ac.in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5"/>
          <p:cNvGrpSpPr/>
          <p:nvPr/>
        </p:nvGrpSpPr>
        <p:grpSpPr>
          <a:xfrm>
            <a:off x="2628166" y="4572476"/>
            <a:ext cx="4639992" cy="1276950"/>
            <a:chOff x="2607593" y="4699132"/>
            <a:chExt cx="4639992" cy="1276950"/>
          </a:xfrm>
        </p:grpSpPr>
        <p:sp>
          <p:nvSpPr>
            <p:cNvPr id="153" name="Google Shape;153;p15"/>
            <p:cNvSpPr/>
            <p:nvPr/>
          </p:nvSpPr>
          <p:spPr>
            <a:xfrm>
              <a:off x="2751785" y="4699132"/>
              <a:ext cx="4495800" cy="685800"/>
            </a:xfrm>
            <a:prstGeom prst="rect">
              <a:avLst/>
            </a:prstGeom>
            <a:solidFill>
              <a:schemeClr val="accent2"/>
            </a:solidFill>
            <a:ln cap="flat" cmpd="sng" w="349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INFRASTRUCTURE</a:t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 rot="-607586">
              <a:off x="3315568" y="5211747"/>
              <a:ext cx="35993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HSDN, Cellular, Optical, WiFi, IOT, Internet TCP/IP</a:t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 rot="3491792">
              <a:off x="2556057" y="5453573"/>
              <a:ext cx="723775" cy="281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TELCO</a:t>
              </a:r>
              <a:endParaRPr/>
            </a:p>
          </p:txBody>
        </p:sp>
      </p:grp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2720534" y="3937130"/>
            <a:ext cx="4495800" cy="1196595"/>
            <a:chOff x="2720534" y="3937130"/>
            <a:chExt cx="4495800" cy="1196595"/>
          </a:xfrm>
        </p:grpSpPr>
        <p:sp>
          <p:nvSpPr>
            <p:cNvPr id="159" name="Google Shape;159;p15"/>
            <p:cNvSpPr/>
            <p:nvPr/>
          </p:nvSpPr>
          <p:spPr>
            <a:xfrm>
              <a:off x="2720534" y="3937130"/>
              <a:ext cx="4495800" cy="685800"/>
            </a:xfrm>
            <a:prstGeom prst="rect">
              <a:avLst/>
            </a:prstGeom>
            <a:solidFill>
              <a:schemeClr val="accent1"/>
            </a:solidFill>
            <a:ln cap="flat" cmpd="sng" w="349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INFRASTRUCTURE</a:t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 rot="-607586">
              <a:off x="2966055" y="4511968"/>
              <a:ext cx="3946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IaaS, Data Centre, Private Cloud, Public Cloud, Data Store</a:t>
              </a:r>
              <a:endParaRPr/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2683793" y="3175130"/>
            <a:ext cx="4495800" cy="1117712"/>
            <a:chOff x="2683793" y="3175130"/>
            <a:chExt cx="4495800" cy="1117712"/>
          </a:xfrm>
        </p:grpSpPr>
        <p:sp>
          <p:nvSpPr>
            <p:cNvPr id="162" name="Google Shape;162;p15"/>
            <p:cNvSpPr/>
            <p:nvPr/>
          </p:nvSpPr>
          <p:spPr>
            <a:xfrm>
              <a:off x="2683793" y="3175130"/>
              <a:ext cx="4495800" cy="685800"/>
            </a:xfrm>
            <a:prstGeom prst="rect">
              <a:avLst/>
            </a:prstGeom>
            <a:solidFill>
              <a:srgbClr val="089CA2"/>
            </a:solidFill>
            <a:ln cap="flat" cmpd="sng" w="349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ENABLERS</a:t>
              </a: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 rot="-607586">
              <a:off x="3241255" y="3694984"/>
              <a:ext cx="36743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SaaS, PaaS, App Developers,  Big Data, Analytics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2665143" y="2414834"/>
            <a:ext cx="4495800" cy="1211109"/>
            <a:chOff x="2302813" y="2514598"/>
            <a:chExt cx="4495800" cy="1211109"/>
          </a:xfrm>
        </p:grpSpPr>
        <p:sp>
          <p:nvSpPr>
            <p:cNvPr id="165" name="Google Shape;165;p15"/>
            <p:cNvSpPr/>
            <p:nvPr/>
          </p:nvSpPr>
          <p:spPr>
            <a:xfrm>
              <a:off x="2302813" y="2514598"/>
              <a:ext cx="4495800" cy="685800"/>
            </a:xfrm>
            <a:prstGeom prst="rect">
              <a:avLst/>
            </a:prstGeom>
            <a:solidFill>
              <a:srgbClr val="7E9532"/>
            </a:solidFill>
            <a:ln cap="flat" cmpd="sng" w="349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WEB PLATFORM</a:t>
              </a: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 rot="-607586">
              <a:off x="2534266" y="3103950"/>
              <a:ext cx="3946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iOS, Android, Windows, HTML5, Web Browser, Middleware</a:t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2683793" y="1656975"/>
            <a:ext cx="4495800" cy="1211109"/>
            <a:chOff x="2302813" y="2514598"/>
            <a:chExt cx="4495800" cy="1211109"/>
          </a:xfrm>
        </p:grpSpPr>
        <p:sp>
          <p:nvSpPr>
            <p:cNvPr id="168" name="Google Shape;168;p15"/>
            <p:cNvSpPr/>
            <p:nvPr/>
          </p:nvSpPr>
          <p:spPr>
            <a:xfrm>
              <a:off x="2302813" y="2514598"/>
              <a:ext cx="4495800" cy="685800"/>
            </a:xfrm>
            <a:prstGeom prst="rect">
              <a:avLst/>
            </a:prstGeom>
            <a:solidFill>
              <a:srgbClr val="FFFF00"/>
            </a:solidFill>
            <a:ln cap="flat" cmpd="sng" w="349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EXPERIENCE PLATFORMS</a:t>
              </a:r>
              <a:endParaRPr/>
            </a:p>
          </p:txBody>
        </p:sp>
        <p:sp>
          <p:nvSpPr>
            <p:cNvPr id="169" name="Google Shape;169;p15"/>
            <p:cNvSpPr txBox="1"/>
            <p:nvPr/>
          </p:nvSpPr>
          <p:spPr>
            <a:xfrm rot="-607586">
              <a:off x="2534266" y="3103950"/>
              <a:ext cx="3946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Social, Gaming, Money, Health, Education. Corporate, SME,</a:t>
              </a:r>
              <a:endParaRPr/>
            </a:p>
          </p:txBody>
        </p:sp>
      </p:grpSp>
      <p:sp>
        <p:nvSpPr>
          <p:cNvPr id="170" name="Google Shape;170;p15"/>
          <p:cNvSpPr txBox="1"/>
          <p:nvPr/>
        </p:nvSpPr>
        <p:spPr>
          <a:xfrm rot="-607586">
            <a:off x="2873042" y="1450331"/>
            <a:ext cx="39462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282585" y="63664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Visible to the End-User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1269989" y="3175130"/>
            <a:ext cx="990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Invisible to the End-User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847785" y="75501"/>
            <a:ext cx="3344215" cy="6199442"/>
          </a:xfrm>
          <a:prstGeom prst="rect">
            <a:avLst/>
          </a:prstGeom>
          <a:solidFill>
            <a:srgbClr val="418AD8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434708" y="75501"/>
            <a:ext cx="984934" cy="61994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9723921" y="1863706"/>
            <a:ext cx="21468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The App is only the </a:t>
            </a:r>
            <a:r>
              <a:rPr b="1" lang="en-IN" sz="3200" u="sng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  <a:r>
              <a:rPr b="1" lang="en-IN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of the digital iceberg </a:t>
            </a:r>
            <a:endParaRPr/>
          </a:p>
        </p:txBody>
      </p:sp>
      <p:grpSp>
        <p:nvGrpSpPr>
          <p:cNvPr id="176" name="Google Shape;176;p15"/>
          <p:cNvGrpSpPr/>
          <p:nvPr/>
        </p:nvGrpSpPr>
        <p:grpSpPr>
          <a:xfrm>
            <a:off x="1058595" y="1586647"/>
            <a:ext cx="7450394" cy="4141473"/>
            <a:chOff x="1058595" y="1989926"/>
            <a:chExt cx="7450394" cy="4141473"/>
          </a:xfrm>
        </p:grpSpPr>
        <p:cxnSp>
          <p:nvCxnSpPr>
            <p:cNvPr id="177" name="Google Shape;177;p15"/>
            <p:cNvCxnSpPr/>
            <p:nvPr/>
          </p:nvCxnSpPr>
          <p:spPr>
            <a:xfrm>
              <a:off x="1117589" y="1989926"/>
              <a:ext cx="7391400" cy="0"/>
            </a:xfrm>
            <a:prstGeom prst="straightConnector1">
              <a:avLst/>
            </a:prstGeom>
            <a:noFill/>
            <a:ln cap="flat" cmpd="thickThin" w="28575">
              <a:solidFill>
                <a:schemeClr val="accent1"/>
              </a:solidFill>
              <a:prstDash val="lgDashDot"/>
              <a:miter lim="800000"/>
              <a:headEnd len="sm" w="sm" type="none"/>
              <a:tailEnd len="sm" w="sm" type="none"/>
            </a:ln>
          </p:spPr>
        </p:cxnSp>
        <p:sp>
          <p:nvSpPr>
            <p:cNvPr id="178" name="Google Shape;178;p15"/>
            <p:cNvSpPr/>
            <p:nvPr/>
          </p:nvSpPr>
          <p:spPr>
            <a:xfrm>
              <a:off x="1058595" y="2016599"/>
              <a:ext cx="7315200" cy="4114800"/>
            </a:xfrm>
            <a:prstGeom prst="rect">
              <a:avLst/>
            </a:prstGeom>
            <a:solidFill>
              <a:srgbClr val="5CF0F7">
                <a:alpha val="29803"/>
              </a:srgbClr>
            </a:solidFill>
            <a:ln cap="flat" cmpd="sng" w="12700">
              <a:solidFill>
                <a:srgbClr val="E4F4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5"/>
          <p:cNvSpPr/>
          <p:nvPr/>
        </p:nvSpPr>
        <p:spPr>
          <a:xfrm>
            <a:off x="2651776" y="965327"/>
            <a:ext cx="4495800" cy="685800"/>
          </a:xfrm>
          <a:prstGeom prst="rect">
            <a:avLst/>
          </a:prstGeom>
          <a:solidFill>
            <a:srgbClr val="387025"/>
          </a:solidFill>
          <a:ln cap="flat" cmpd="sng" w="349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algn="ctr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Globalisation - Free image on Pixabay"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14" y="4577372"/>
            <a:ext cx="4042174" cy="13722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Is Moore’s Law enough to drive Digital Transformation?</a:t>
            </a:r>
            <a:endParaRPr/>
          </a:p>
        </p:txBody>
      </p:sp>
      <p:sp>
        <p:nvSpPr>
          <p:cNvPr id="187" name="Google Shape;18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10530382" y="5303195"/>
            <a:ext cx="646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5391699" y="4528019"/>
            <a:ext cx="4743630" cy="803027"/>
            <a:chOff x="5391699" y="4528019"/>
            <a:chExt cx="4743630" cy="803027"/>
          </a:xfrm>
        </p:grpSpPr>
        <p:sp>
          <p:nvSpPr>
            <p:cNvPr id="191" name="Google Shape;191;p16"/>
            <p:cNvSpPr/>
            <p:nvPr/>
          </p:nvSpPr>
          <p:spPr>
            <a:xfrm>
              <a:off x="5410929" y="4540304"/>
              <a:ext cx="4572000" cy="790742"/>
            </a:xfrm>
            <a:prstGeom prst="rect">
              <a:avLst/>
            </a:prstGeom>
            <a:solidFill>
              <a:srgbClr val="387025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oogle Shape;192;p16"/>
            <p:cNvGrpSpPr/>
            <p:nvPr/>
          </p:nvGrpSpPr>
          <p:grpSpPr>
            <a:xfrm>
              <a:off x="7925529" y="4528019"/>
              <a:ext cx="2209800" cy="758804"/>
              <a:chOff x="6934200" y="3657600"/>
              <a:chExt cx="2209800" cy="731222"/>
            </a:xfrm>
          </p:grpSpPr>
          <p:sp>
            <p:nvSpPr>
              <p:cNvPr id="193" name="Google Shape;193;p16"/>
              <p:cNvSpPr txBox="1"/>
              <p:nvPr/>
            </p:nvSpPr>
            <p:spPr>
              <a:xfrm>
                <a:off x="6934200" y="3657600"/>
                <a:ext cx="22098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Hardware/System Architecture</a:t>
                </a:r>
                <a:endParaRPr/>
              </a:p>
            </p:txBody>
          </p:sp>
          <p:sp>
            <p:nvSpPr>
              <p:cNvPr id="194" name="Google Shape;194;p16"/>
              <p:cNvSpPr txBox="1"/>
              <p:nvPr/>
            </p:nvSpPr>
            <p:spPr>
              <a:xfrm>
                <a:off x="6934200" y="3811488"/>
                <a:ext cx="1905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In-premise Data Centre</a:t>
                </a:r>
                <a:endParaRPr/>
              </a:p>
            </p:txBody>
          </p:sp>
          <p:sp>
            <p:nvSpPr>
              <p:cNvPr id="195" name="Google Shape;195;p16"/>
              <p:cNvSpPr txBox="1"/>
              <p:nvPr/>
            </p:nvSpPr>
            <p:spPr>
              <a:xfrm>
                <a:off x="6934200" y="3957935"/>
                <a:ext cx="20574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Cloud based Architecture</a:t>
                </a:r>
                <a:endParaRPr/>
              </a:p>
            </p:txBody>
          </p:sp>
          <p:sp>
            <p:nvSpPr>
              <p:cNvPr id="196" name="Google Shape;196;p16"/>
              <p:cNvSpPr txBox="1"/>
              <p:nvPr/>
            </p:nvSpPr>
            <p:spPr>
              <a:xfrm>
                <a:off x="6934200" y="4111823"/>
                <a:ext cx="20574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Security and DR Architecture</a:t>
                </a:r>
                <a:endParaRPr/>
              </a:p>
            </p:txBody>
          </p:sp>
        </p:grpSp>
        <p:sp>
          <p:nvSpPr>
            <p:cNvPr id="197" name="Google Shape;197;p16"/>
            <p:cNvSpPr txBox="1"/>
            <p:nvPr/>
          </p:nvSpPr>
          <p:spPr>
            <a:xfrm>
              <a:off x="5391699" y="4721928"/>
              <a:ext cx="2895600" cy="351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COMPUTING ARCHITECTURE</a:t>
              </a: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8316883" y="3326916"/>
            <a:ext cx="2895600" cy="1174470"/>
            <a:chOff x="8316883" y="3326916"/>
            <a:chExt cx="2895600" cy="1174470"/>
          </a:xfrm>
        </p:grpSpPr>
        <p:sp>
          <p:nvSpPr>
            <p:cNvPr id="199" name="Google Shape;199;p16"/>
            <p:cNvSpPr/>
            <p:nvPr/>
          </p:nvSpPr>
          <p:spPr>
            <a:xfrm>
              <a:off x="8352394" y="3330892"/>
              <a:ext cx="2824578" cy="1143000"/>
            </a:xfrm>
            <a:prstGeom prst="rect">
              <a:avLst/>
            </a:prstGeom>
            <a:solidFill>
              <a:srgbClr val="EF6803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8316883" y="3326916"/>
              <a:ext cx="2895600" cy="351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NEXT WAVE IT</a:t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9723257" y="3670389"/>
              <a:ext cx="14892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Computing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Enterprise Mobility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Social Media Platform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</a:t>
              </a:r>
              <a:endParaRPr/>
            </a:p>
          </p:txBody>
        </p:sp>
      </p:grpSp>
      <p:pic>
        <p:nvPicPr>
          <p:cNvPr descr="Digital | AbiShar Technologies - IT Services &amp; Outsourcing" id="202" name="Google Shape;2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881" y="3445778"/>
            <a:ext cx="2102007" cy="113273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3" name="Google Shape;203;p16"/>
          <p:cNvGrpSpPr/>
          <p:nvPr/>
        </p:nvGrpSpPr>
        <p:grpSpPr>
          <a:xfrm>
            <a:off x="5410928" y="3335794"/>
            <a:ext cx="2865265" cy="1143000"/>
            <a:chOff x="5410928" y="3335794"/>
            <a:chExt cx="2865265" cy="1143000"/>
          </a:xfrm>
        </p:grpSpPr>
        <p:sp>
          <p:nvSpPr>
            <p:cNvPr id="204" name="Google Shape;204;p16"/>
            <p:cNvSpPr/>
            <p:nvPr/>
          </p:nvSpPr>
          <p:spPr>
            <a:xfrm>
              <a:off x="5410928" y="3335794"/>
              <a:ext cx="2865265" cy="1143000"/>
            </a:xfrm>
            <a:prstGeom prst="rect">
              <a:avLst/>
            </a:prstGeom>
            <a:solidFill>
              <a:srgbClr val="0075A2"/>
            </a:solidFill>
            <a:ln cap="flat" cmpd="sng" w="12700">
              <a:solidFill>
                <a:srgbClr val="11305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5474659" y="3353088"/>
              <a:ext cx="2731763" cy="351324"/>
            </a:xfrm>
            <a:prstGeom prst="rect">
              <a:avLst/>
            </a:prstGeom>
            <a:solidFill>
              <a:srgbClr val="0075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/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6232667" y="3811438"/>
              <a:ext cx="2005981" cy="646331"/>
            </a:xfrm>
            <a:prstGeom prst="rect">
              <a:avLst/>
            </a:prstGeom>
            <a:solidFill>
              <a:srgbClr val="0075A2"/>
            </a:solidFill>
            <a:ln>
              <a:noFill/>
            </a:ln>
          </p:spPr>
          <p:txBody>
            <a:bodyPr anchorCtr="0" anchor="t" bIns="45700" lIns="36000" spcFirstLastPara="1" rIns="36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Services (CEM, ERP…)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development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/>
            </a:p>
          </p:txBody>
        </p:sp>
      </p:grpSp>
      <p:pic>
        <p:nvPicPr>
          <p:cNvPr descr="Software Development - Quality IT Solution Pvt Ltd" id="207" name="Google Shape;2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921" y="3454167"/>
            <a:ext cx="1919960" cy="111481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8" name="Google Shape;208;p16"/>
          <p:cNvGrpSpPr/>
          <p:nvPr/>
        </p:nvGrpSpPr>
        <p:grpSpPr>
          <a:xfrm>
            <a:off x="5410928" y="4533538"/>
            <a:ext cx="5766043" cy="1415988"/>
            <a:chOff x="5410928" y="4533538"/>
            <a:chExt cx="5766043" cy="1415988"/>
          </a:xfrm>
        </p:grpSpPr>
        <p:grpSp>
          <p:nvGrpSpPr>
            <p:cNvPr id="209" name="Google Shape;209;p16"/>
            <p:cNvGrpSpPr/>
            <p:nvPr/>
          </p:nvGrpSpPr>
          <p:grpSpPr>
            <a:xfrm>
              <a:off x="5410928" y="4533538"/>
              <a:ext cx="5766043" cy="1415988"/>
              <a:chOff x="3131156" y="4192053"/>
              <a:chExt cx="5766043" cy="1415988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3131156" y="4192053"/>
                <a:ext cx="5766043" cy="1415988"/>
              </a:xfrm>
              <a:custGeom>
                <a:rect b="b" l="l" r="r" t="t"/>
                <a:pathLst>
                  <a:path extrusionOk="0" h="1438182" w="5805996">
                    <a:moveTo>
                      <a:pt x="0" y="861134"/>
                    </a:moveTo>
                    <a:lnTo>
                      <a:pt x="8877" y="1438182"/>
                    </a:lnTo>
                    <a:lnTo>
                      <a:pt x="5805996" y="1429305"/>
                    </a:lnTo>
                    <a:lnTo>
                      <a:pt x="5805996" y="0"/>
                    </a:lnTo>
                    <a:lnTo>
                      <a:pt x="4696287" y="0"/>
                    </a:lnTo>
                    <a:lnTo>
                      <a:pt x="4696287" y="878889"/>
                    </a:lnTo>
                    <a:lnTo>
                      <a:pt x="0" y="86113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rgbClr val="0A51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6"/>
              <p:cNvSpPr txBox="1"/>
              <p:nvPr/>
            </p:nvSpPr>
            <p:spPr>
              <a:xfrm>
                <a:off x="3990439" y="5171191"/>
                <a:ext cx="3936875" cy="33855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COMMUNICATION NETWORK [HSDN]</a:t>
                </a:r>
                <a:endParaRPr/>
              </a:p>
            </p:txBody>
          </p:sp>
        </p:grpSp>
        <p:sp>
          <p:nvSpPr>
            <p:cNvPr id="212" name="Google Shape;212;p16"/>
            <p:cNvSpPr txBox="1"/>
            <p:nvPr/>
          </p:nvSpPr>
          <p:spPr>
            <a:xfrm>
              <a:off x="10157945" y="5189510"/>
              <a:ext cx="7871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Coverage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</p:grpSp>
      <p:pic>
        <p:nvPicPr>
          <p:cNvPr descr="Free Online Course: Computation Structures 2: Computer Architecture from  edX | Class Central" id="213" name="Google Shape;2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532" y="4581893"/>
            <a:ext cx="3213148" cy="80302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4" name="Google Shape;214;p16"/>
          <p:cNvGrpSpPr/>
          <p:nvPr/>
        </p:nvGrpSpPr>
        <p:grpSpPr>
          <a:xfrm>
            <a:off x="5265553" y="2620987"/>
            <a:ext cx="5911418" cy="707886"/>
            <a:chOff x="5265553" y="2620987"/>
            <a:chExt cx="5911418" cy="707886"/>
          </a:xfrm>
        </p:grpSpPr>
        <p:sp>
          <p:nvSpPr>
            <p:cNvPr id="215" name="Google Shape;215;p16"/>
            <p:cNvSpPr/>
            <p:nvPr/>
          </p:nvSpPr>
          <p:spPr>
            <a:xfrm>
              <a:off x="5265553" y="2620987"/>
              <a:ext cx="471737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DIGITAL ENTERPRISE</a:t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0003270" y="2652409"/>
              <a:ext cx="9698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113051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113051"/>
                  </a:solidFill>
                  <a:latin typeface="Calibri"/>
                  <a:ea typeface="Calibri"/>
                  <a:cs typeface="Calibri"/>
                  <a:sym typeface="Calibri"/>
                </a:rPr>
                <a:t>Portals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113051"/>
                  </a:solidFill>
                  <a:latin typeface="Calibri"/>
                  <a:ea typeface="Calibri"/>
                  <a:cs typeface="Calibri"/>
                  <a:sym typeface="Calibri"/>
                </a:rPr>
                <a:t>Partnerships</a:t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5391699" y="2692866"/>
              <a:ext cx="5785272" cy="605874"/>
            </a:xfrm>
            <a:prstGeom prst="rect">
              <a:avLst/>
            </a:pr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715" y="2696636"/>
            <a:ext cx="4042174" cy="707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/>
        </p:nvSpPr>
        <p:spPr>
          <a:xfrm>
            <a:off x="1258349" y="1845578"/>
            <a:ext cx="9897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Aside from Moore’s law the Digital Ecosystem is shaped by advancements in Networking, Software, and Next-Wave IT (SMAC and others)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Evolution of Data Networks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CELLULAR DATA </a:t>
            </a:r>
            <a:endParaRPr/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WIRELINE DATA</a:t>
            </a:r>
            <a:endParaRPr/>
          </a:p>
        </p:txBody>
      </p:sp>
      <p:sp>
        <p:nvSpPr>
          <p:cNvPr id="229" name="Google Shape;229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5GROWTH on Twitter: &quot;💡 The evolution of mobile wireless communication  technology: from 1G to 5G. #5G #infographic @5GPPP #H2020… &quot;"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40441"/>
            <a:ext cx="4441371" cy="342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4152123" y="5318178"/>
            <a:ext cx="1821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Kbps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4 months 27 days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4335004" y="4593472"/>
            <a:ext cx="1821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Kbps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5 days 13 hrs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4536232" y="3948268"/>
            <a:ext cx="1821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Mbps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4 hrs 15 mins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4784427" y="3303924"/>
            <a:ext cx="1821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Gbps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30 secs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5018361" y="2674998"/>
            <a:ext cx="1821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Gbps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1.5 Secs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 rot="-4376407">
            <a:off x="-787116" y="3835228"/>
            <a:ext cx="3732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How long would it take to download the movie </a:t>
            </a:r>
            <a:r>
              <a:rPr b="1" lang="en-IN" sz="14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StarWars: The Force Awakens </a:t>
            </a:r>
            <a:r>
              <a:rPr lang="en-IN" sz="1400">
                <a:solidFill>
                  <a:srgbClr val="56A9F3"/>
                </a:solidFill>
                <a:latin typeface="Calibri"/>
                <a:ea typeface="Calibri"/>
                <a:cs typeface="Calibri"/>
                <a:sym typeface="Calibri"/>
              </a:rPr>
              <a:t>(~4GB)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870491" y="2305666"/>
            <a:ext cx="2801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85 MILLION times increase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060" y="1737360"/>
            <a:ext cx="4926554" cy="423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Computing Architecture</a:t>
            </a:r>
            <a:endParaRPr/>
          </a:p>
        </p:txBody>
      </p:sp>
      <p:sp>
        <p:nvSpPr>
          <p:cNvPr id="245" name="Google Shape;24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The Evolution To Cloud Computing (How Did We Get Here?) – The Enterprise  Cloud Blog"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11" y="1980127"/>
            <a:ext cx="5736983" cy="40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4894" y="2340931"/>
            <a:ext cx="5504573" cy="335534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1097280" y="1980127"/>
            <a:ext cx="14555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 of Hardware Architecture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6445278" y="5729650"/>
            <a:ext cx="52438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(Typical) Digital Enterprise Architecture Framework – </a:t>
            </a:r>
            <a:r>
              <a:rPr i="1" lang="en-IN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Agile, Flexible, Future-ready, standards-compliant</a:t>
            </a:r>
            <a:r>
              <a:rPr lang="en-IN"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8508989" y="6449786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Software</a:t>
            </a:r>
            <a:endParaRPr/>
          </a:p>
        </p:txBody>
      </p:sp>
      <p:sp>
        <p:nvSpPr>
          <p:cNvPr id="257" name="Google Shape;25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50 Years of Software | IEEE Computer Society"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303" y="1792437"/>
            <a:ext cx="5983817" cy="450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810" y="1792437"/>
            <a:ext cx="3750870" cy="450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Next-Wave IT</a:t>
            </a:r>
            <a:endParaRPr/>
          </a:p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68" name="Google Shape;268;p20"/>
          <p:cNvGrpSpPr/>
          <p:nvPr/>
        </p:nvGrpSpPr>
        <p:grpSpPr>
          <a:xfrm>
            <a:off x="3266740" y="1964971"/>
            <a:ext cx="5410200" cy="4267203"/>
            <a:chOff x="1905000" y="1600197"/>
            <a:chExt cx="5410200" cy="4267203"/>
          </a:xfrm>
        </p:grpSpPr>
        <p:sp>
          <p:nvSpPr>
            <p:cNvPr id="269" name="Google Shape;269;p20"/>
            <p:cNvSpPr/>
            <p:nvPr/>
          </p:nvSpPr>
          <p:spPr>
            <a:xfrm rot="10800000">
              <a:off x="1905000" y="1600197"/>
              <a:ext cx="5410200" cy="4267202"/>
            </a:xfrm>
            <a:prstGeom prst="corner">
              <a:avLst>
                <a:gd fmla="val 11259" name="adj1"/>
                <a:gd fmla="val 50846" name="adj2"/>
              </a:avLst>
            </a:prstGeom>
            <a:solidFill>
              <a:srgbClr val="ECF2D9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20"/>
            <p:cNvGrpSpPr/>
            <p:nvPr/>
          </p:nvGrpSpPr>
          <p:grpSpPr>
            <a:xfrm>
              <a:off x="1905000" y="2133600"/>
              <a:ext cx="1066800" cy="1066800"/>
              <a:chOff x="1905000" y="2133600"/>
              <a:chExt cx="1066800" cy="1066800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1905000" y="2133600"/>
                <a:ext cx="1066800" cy="1066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72" name="Google Shape;27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73802" y="2227556"/>
                <a:ext cx="939554" cy="891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3" name="Google Shape;273;p20"/>
            <p:cNvGrpSpPr/>
            <p:nvPr/>
          </p:nvGrpSpPr>
          <p:grpSpPr>
            <a:xfrm>
              <a:off x="1905000" y="3390900"/>
              <a:ext cx="1066800" cy="1143000"/>
              <a:chOff x="1905000" y="3429000"/>
              <a:chExt cx="1066800" cy="1143000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1905000" y="3429000"/>
                <a:ext cx="1066800" cy="1143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75" name="Google Shape;275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56046" y="3581400"/>
                <a:ext cx="986957" cy="8429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6" name="Google Shape;276;p20"/>
            <p:cNvGrpSpPr/>
            <p:nvPr/>
          </p:nvGrpSpPr>
          <p:grpSpPr>
            <a:xfrm>
              <a:off x="1916124" y="4724400"/>
              <a:ext cx="1066800" cy="1143000"/>
              <a:chOff x="1916124" y="4724400"/>
              <a:chExt cx="1066800" cy="1143000"/>
            </a:xfrm>
          </p:grpSpPr>
          <p:sp>
            <p:nvSpPr>
              <p:cNvPr id="277" name="Google Shape;277;p20"/>
              <p:cNvSpPr/>
              <p:nvPr/>
            </p:nvSpPr>
            <p:spPr>
              <a:xfrm>
                <a:off x="1916124" y="4724400"/>
                <a:ext cx="1066800" cy="1143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http://i.stack.imgur.com/ZbTUk.png" id="278" name="Google Shape;278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55306" y="4800600"/>
                <a:ext cx="100071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" name="Google Shape;279;p20"/>
            <p:cNvSpPr/>
            <p:nvPr/>
          </p:nvSpPr>
          <p:spPr>
            <a:xfrm>
              <a:off x="3048000" y="2133600"/>
              <a:ext cx="1981200" cy="373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2989556" y="2243092"/>
              <a:ext cx="476862" cy="3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Next Wave IT</a:t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514078" y="2438400"/>
              <a:ext cx="1066800" cy="404349"/>
            </a:xfrm>
            <a:prstGeom prst="rect">
              <a:avLst/>
            </a:prstGeom>
            <a:solidFill>
              <a:srgbClr val="FFFDE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505200" y="3135822"/>
              <a:ext cx="1075678" cy="404349"/>
            </a:xfrm>
            <a:prstGeom prst="rect">
              <a:avLst/>
            </a:prstGeom>
            <a:solidFill>
              <a:srgbClr val="FFFDE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Mobile</a:t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505200" y="3833244"/>
              <a:ext cx="1075678" cy="404349"/>
            </a:xfrm>
            <a:prstGeom prst="rect">
              <a:avLst/>
            </a:prstGeom>
            <a:solidFill>
              <a:srgbClr val="FFFDE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Analytics</a:t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514078" y="4530666"/>
              <a:ext cx="1066800" cy="404349"/>
            </a:xfrm>
            <a:prstGeom prst="rect">
              <a:avLst/>
            </a:prstGeom>
            <a:solidFill>
              <a:srgbClr val="FFFDE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Cloud</a:t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514078" y="5228086"/>
              <a:ext cx="1066800" cy="404349"/>
            </a:xfrm>
            <a:prstGeom prst="rect">
              <a:avLst/>
            </a:prstGeom>
            <a:solidFill>
              <a:srgbClr val="FFFDE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&lt;Future&gt;</a:t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800600" y="2673472"/>
              <a:ext cx="913663" cy="445916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Connect</a:t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800600" y="3452438"/>
              <a:ext cx="913663" cy="445916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Collaborate</a:t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800600" y="4231404"/>
              <a:ext cx="913663" cy="445916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Liberate</a:t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800600" y="5010369"/>
              <a:ext cx="913663" cy="445916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Empower</a:t>
              </a:r>
              <a:endParaRPr/>
            </a:p>
          </p:txBody>
        </p:sp>
        <p:sp>
          <p:nvSpPr>
            <p:cNvPr id="290" name="Google Shape;290;p20"/>
            <p:cNvSpPr txBox="1"/>
            <p:nvPr/>
          </p:nvSpPr>
          <p:spPr>
            <a:xfrm rot="-5400000">
              <a:off x="4477759" y="3597208"/>
              <a:ext cx="3388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DIGITAL ENTERPRISE ECOSYSTEM</a:t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03032" y="1722486"/>
              <a:ext cx="835968" cy="40668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ttps://media.licdn.com/media-proxy/ext?w=180&amp;h=110&amp;f=c&amp;hash=KfR9JiBLgkZDCWKKG%2Ft7VBe6lSg%3D&amp;ora=1%2CaFBCTXdkRmpGL2lvQUFBPQ%2CxAVta5g-0R6jlwgOwVIi76POoEO9qVRIQ5bLA3L0Rnv_vZafJzf0KpiBPef_4EJTOHBewVBxYO2oQTb-EpCja9utOYIkydS9fdD5NVdWcU1u0ydF_NY" id="292" name="Google Shape;292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57086" y="1764861"/>
              <a:ext cx="720461" cy="581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tibo.com/img/projects/CS298-local-service-provider-recommendation-service.png" id="293" name="Google Shape;293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6474842" y="2565003"/>
              <a:ext cx="692348" cy="662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pecohelpcenter.com/wp-content/uploads/2012/05/happypeople1.png" id="294" name="Google Shape;294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57086" y="3446652"/>
              <a:ext cx="751511" cy="446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cdn2.hubspot.net/hubfs/445465/b2b.jpg" id="295" name="Google Shape;295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397171" y="4094182"/>
              <a:ext cx="840290" cy="630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0"/>
            <p:cNvSpPr txBox="1"/>
            <p:nvPr/>
          </p:nvSpPr>
          <p:spPr>
            <a:xfrm>
              <a:off x="6459390" y="2236561"/>
              <a:ext cx="81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Partners</a:t>
              </a:r>
              <a:endParaRPr/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6482441" y="3014910"/>
              <a:ext cx="8106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Service Providers</a:t>
              </a:r>
              <a:endParaRPr/>
            </a:p>
          </p:txBody>
        </p:sp>
        <p:sp>
          <p:nvSpPr>
            <p:cNvPr id="298" name="Google Shape;298;p20"/>
            <p:cNvSpPr txBox="1"/>
            <p:nvPr/>
          </p:nvSpPr>
          <p:spPr>
            <a:xfrm>
              <a:off x="6456661" y="3883014"/>
              <a:ext cx="81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Consumers</a:t>
              </a:r>
              <a:endParaRPr/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6474842" y="4594340"/>
              <a:ext cx="81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Markets</a:t>
              </a:r>
              <a:endParaRPr/>
            </a:p>
          </p:txBody>
        </p:sp>
        <p:pic>
          <p:nvPicPr>
            <p:cNvPr descr="http://launchpoint.marketo.com/assets/Uploads/mycentrify-user-portal-and-mobile-app.png" id="300" name="Google Shape;300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531105" y="4935015"/>
              <a:ext cx="603472" cy="508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20"/>
            <p:cNvSpPr txBox="1"/>
            <p:nvPr/>
          </p:nvSpPr>
          <p:spPr>
            <a:xfrm>
              <a:off x="6397171" y="5353390"/>
              <a:ext cx="8701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Apps, Portals,</a:t>
              </a:r>
              <a:b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IN" sz="1200">
                  <a:solidFill>
                    <a:srgbClr val="0B5394"/>
                  </a:solidFill>
                  <a:latin typeface="Calibri"/>
                  <a:ea typeface="Calibri"/>
                  <a:cs typeface="Calibri"/>
                  <a:sym typeface="Calibri"/>
                </a:rPr>
                <a:t>Developers</a:t>
              </a:r>
              <a:endParaRPr/>
            </a:p>
          </p:txBody>
        </p:sp>
      </p:grpSp>
      <p:sp>
        <p:nvSpPr>
          <p:cNvPr id="302" name="Google Shape;302;p20"/>
          <p:cNvSpPr txBox="1"/>
          <p:nvPr/>
        </p:nvSpPr>
        <p:spPr>
          <a:xfrm rot="-5400000">
            <a:off x="2595242" y="2815345"/>
            <a:ext cx="1101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 rot="-5400000">
            <a:off x="2496512" y="4007020"/>
            <a:ext cx="1101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COMPUTING ARCHITECURE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 rot="-5400000">
            <a:off x="2512999" y="5386509"/>
            <a:ext cx="1101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DATA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