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9" r:id="rId2"/>
  </p:sldMasterIdLst>
  <p:notesMasterIdLst>
    <p:notesMasterId r:id="rId62"/>
  </p:notesMasterIdLst>
  <p:handoutMasterIdLst>
    <p:handoutMasterId r:id="rId63"/>
  </p:handoutMasterIdLst>
  <p:sldIdLst>
    <p:sldId id="542" r:id="rId3"/>
    <p:sldId id="1195" r:id="rId4"/>
    <p:sldId id="691" r:id="rId5"/>
    <p:sldId id="1196" r:id="rId6"/>
    <p:sldId id="1188" r:id="rId7"/>
    <p:sldId id="1189" r:id="rId8"/>
    <p:sldId id="1190" r:id="rId9"/>
    <p:sldId id="1187" r:id="rId10"/>
    <p:sldId id="692" r:id="rId11"/>
    <p:sldId id="688" r:id="rId12"/>
    <p:sldId id="693" r:id="rId13"/>
    <p:sldId id="694" r:id="rId14"/>
    <p:sldId id="695" r:id="rId15"/>
    <p:sldId id="310" r:id="rId16"/>
    <p:sldId id="1192" r:id="rId17"/>
    <p:sldId id="258" r:id="rId18"/>
    <p:sldId id="1193" r:id="rId19"/>
    <p:sldId id="1194" r:id="rId20"/>
    <p:sldId id="1191" r:id="rId21"/>
    <p:sldId id="696" r:id="rId22"/>
    <p:sldId id="659" r:id="rId23"/>
    <p:sldId id="697" r:id="rId24"/>
    <p:sldId id="349" r:id="rId25"/>
    <p:sldId id="698" r:id="rId26"/>
    <p:sldId id="535" r:id="rId27"/>
    <p:sldId id="813" r:id="rId28"/>
    <p:sldId id="814" r:id="rId29"/>
    <p:sldId id="816" r:id="rId30"/>
    <p:sldId id="815" r:id="rId31"/>
    <p:sldId id="817" r:id="rId32"/>
    <p:sldId id="358" r:id="rId33"/>
    <p:sldId id="1181" r:id="rId34"/>
    <p:sldId id="1182" r:id="rId35"/>
    <p:sldId id="1183" r:id="rId36"/>
    <p:sldId id="323" r:id="rId37"/>
    <p:sldId id="352" r:id="rId38"/>
    <p:sldId id="1184" r:id="rId39"/>
    <p:sldId id="396" r:id="rId40"/>
    <p:sldId id="307" r:id="rId41"/>
    <p:sldId id="820" r:id="rId42"/>
    <p:sldId id="821" r:id="rId43"/>
    <p:sldId id="1185" r:id="rId44"/>
    <p:sldId id="312" r:id="rId45"/>
    <p:sldId id="313" r:id="rId46"/>
    <p:sldId id="822" r:id="rId47"/>
    <p:sldId id="413" r:id="rId48"/>
    <p:sldId id="415" r:id="rId49"/>
    <p:sldId id="847" r:id="rId50"/>
    <p:sldId id="849" r:id="rId51"/>
    <p:sldId id="1166" r:id="rId52"/>
    <p:sldId id="1168" r:id="rId53"/>
    <p:sldId id="1169" r:id="rId54"/>
    <p:sldId id="1170" r:id="rId55"/>
    <p:sldId id="1171" r:id="rId56"/>
    <p:sldId id="1172" r:id="rId57"/>
    <p:sldId id="1179" r:id="rId58"/>
    <p:sldId id="848" r:id="rId59"/>
    <p:sldId id="818" r:id="rId60"/>
    <p:sldId id="1186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CBA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0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93606838-62BA-634B-9B43-031B16521F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1379D897-A7DE-3C47-8BA2-C547FC082E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E695D54D-C59C-D745-916B-4344A0E101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91924BA3-4E83-BB4D-BC12-DCD7E73B71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CD1A3B7-1DC4-E34C-A560-A03E1F0DF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FDB9E674-2DC6-B34D-B4F4-640BCB3E7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A8AE672F-5155-A440-AA6A-E621E1432A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C6E739-A937-0D4B-8AA5-3EF2F347B57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>
            <a:extLst>
              <a:ext uri="{FF2B5EF4-FFF2-40B4-BE49-F238E27FC236}">
                <a16:creationId xmlns:a16="http://schemas.microsoft.com/office/drawing/2014/main" id="{BC8C197B-0126-BE49-853F-7958A3380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C72DA90D-0B1D-474B-B456-97C02BB51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>
            <a:extLst>
              <a:ext uri="{FF2B5EF4-FFF2-40B4-BE49-F238E27FC236}">
                <a16:creationId xmlns:a16="http://schemas.microsoft.com/office/drawing/2014/main" id="{EFEBE265-82B3-4A45-87ED-894E64F28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A451682-2A9D-624D-AAC3-8E51F0D8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0D024EB9-FFF0-A04A-9F94-D5E8C0F27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59EF32A0-C287-B142-A7D2-787A926C9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9B0109D8-3A2A-E04F-A1E5-49E9804DF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fld id="{B09570EE-C1B7-0B47-ABF1-B7290CC78761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/>
              <a:t>Universität Karlsruhe</a:t>
            </a:r>
          </a:p>
          <a:p>
            <a:r>
              <a:rPr lang="de-DE"/>
              <a:t>Institut für Telematik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de-DE">
                <a:latin typeface="Arial" pitchFamily="34" charset="0"/>
                <a:ea typeface="MS PGothic" pitchFamily="34" charset="-128"/>
              </a:rPr>
              <a:t>Mobilkommunikation</a:t>
            </a:r>
          </a:p>
          <a:p>
            <a:r>
              <a:rPr lang="de-DE">
                <a:latin typeface="Arial" pitchFamily="34" charset="0"/>
                <a:ea typeface="MS PGothic" pitchFamily="34" charset="-128"/>
              </a:rPr>
              <a:t>SS 1998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Prof. Dr. Dr. h.c. G. Krüger</a:t>
            </a:r>
          </a:p>
          <a:p>
            <a:r>
              <a:rPr lang="de-DE"/>
              <a:t>E. Dorner / Dr. J. Schiller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D26B8-85F9-463B-BA69-2562BCA1C7C3}" type="slidenum">
              <a:rPr lang="de-DE"/>
              <a:pPr/>
              <a:t>36</a:t>
            </a:fld>
            <a:endParaRPr lang="de-DE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61988"/>
            <a:ext cx="4718050" cy="3538537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AC4F14F-F207-C445-9283-1078090DB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2AFF85-CBED-3842-89FD-EE779A832464}" type="slidenum">
              <a:rPr lang="ko-KR" altLang="en-US" sz="1200"/>
              <a:pPr/>
              <a:t>38</a:t>
            </a:fld>
            <a:endParaRPr lang="en-US" altLang="ko-KR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A3A316B-355C-A648-8D2B-BC3570788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0831EB0-49C5-184B-AEF1-711668466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54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7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97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9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2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5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pitchFamily="18" charset="0"/>
              </a:rPr>
              <a:t>FCC allocates spectrum to users – who are these?</a:t>
            </a:r>
          </a:p>
          <a:p>
            <a:r>
              <a:rPr lang="en-US">
                <a:latin typeface="Times New Roman" pitchFamily="18" charset="0"/>
              </a:rPr>
              <a:t>Govt. itself (various agencies), military.</a:t>
            </a:r>
          </a:p>
          <a:p>
            <a:r>
              <a:rPr lang="en-US">
                <a:latin typeface="Times New Roman" pitchFamily="18" charset="0"/>
              </a:rPr>
              <a:t>Public-safety.</a:t>
            </a:r>
          </a:p>
          <a:p>
            <a:r>
              <a:rPr lang="en-US">
                <a:latin typeface="Times New Roman" pitchFamily="18" charset="0"/>
              </a:rPr>
              <a:t>Broadcasters</a:t>
            </a:r>
          </a:p>
          <a:p>
            <a:r>
              <a:rPr lang="en-US">
                <a:latin typeface="Times New Roman" pitchFamily="18" charset="0"/>
              </a:rPr>
              <a:t>Telecommunications providers (aka operators) – license holders.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Different bands behave differently …</a:t>
            </a:r>
          </a:p>
          <a:p>
            <a:r>
              <a:rPr lang="en-US">
                <a:latin typeface="Times New Roman" pitchFamily="18" charset="0"/>
              </a:rPr>
              <a:t>Most wave propagation properties are frequency/wave-length dependent:</a:t>
            </a: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23759" eaLnBrk="0" hangingPunct="0"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16947" indent="-275749" algn="r" defTabSz="923759" eaLnBrk="0" hangingPunct="0"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02995" indent="-220599" algn="r" defTabSz="923759" eaLnBrk="0" hangingPunct="0"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544193" indent="-220599" algn="r" defTabSz="923759" eaLnBrk="0" hangingPunct="0"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1985391" indent="-220599" algn="r" defTabSz="923759" eaLnBrk="0" hangingPunct="0"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426589" indent="-220599" algn="r" defTabSz="92375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867787" indent="-220599" algn="r" defTabSz="92375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308985" indent="-220599" algn="r" defTabSz="92375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750183" indent="-220599" algn="r" defTabSz="92375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64B9B94B-1076-447B-B82A-CED75E1AFBAC}" type="slidenum">
              <a:rPr lang="en-US" sz="1300" b="0">
                <a:latin typeface="Times New Roman" pitchFamily="18" charset="0"/>
              </a:rPr>
              <a:pPr eaLnBrk="1" hangingPunct="1"/>
              <a:t>14</a:t>
            </a:fld>
            <a:endParaRPr lang="en-US" sz="13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C7DAD2-7824-FC44-9CE1-88E08372A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DFF76-85FE-8B44-840C-6CBE51ED384B}" type="slidenum">
              <a:rPr lang="el-GR" altLang="en-US"/>
              <a:pPr/>
              <a:t>16</a:t>
            </a:fld>
            <a:endParaRPr lang="el-GR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3289C64-E0A0-D84B-92B1-4F41A6D11D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58D03B-E6EB-A14B-936F-0E7BCADD38F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724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0A6B596F-E0A3-6A4B-9E7A-5D69CC24B6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F8C0345C-20CE-2B41-A8EB-FCDBD372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All these are empowered by the evoluation of mobile networks.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Today, the world is advancing to 4G LTE and even LTE advanced. </a:t>
            </a: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At this time point, almost everyone knows that 3G/4G mobile networks are everywhere.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This fact can be easily supported by many numbers.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For example, 3G/4G have been deployed in 203 countries; serving 6.8 billions user.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By 2014 (this year), it will go beyond our global population.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Last year, more than half a billion smartphones and tablets are shipped,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The market is $1 trillion by 2016. </a:t>
            </a: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And so on…</a:t>
            </a: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=========================================================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Mobile network is the largest scale wireless infrastructure. </a:t>
            </a: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It covers the whole planet and serves billions of users. </a:t>
            </a:r>
          </a:p>
          <a:p>
            <a:pPr defTabSz="461963"/>
            <a:r>
              <a:rPr lang="en-US" altLang="en-US">
                <a:ea typeface="ＭＳ Ｐゴシック" panose="020B0600070205080204" pitchFamily="34" charset="-128"/>
              </a:rPr>
              <a:t>It provides mobile users with data service and carrier-grade quality voice service</a:t>
            </a: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  <a:p>
            <a:pPr defTabSz="461963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6B86E0F5-B928-0F41-8D3A-421807FF8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628CA1-845F-3248-B094-EE468C5F602A}" type="slidenum">
              <a:rPr lang="en-US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0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/>
              <a:t>Universität Karlsruhe</a:t>
            </a:r>
          </a:p>
          <a:p>
            <a:r>
              <a:rPr lang="de-DE"/>
              <a:t>Institut für Telematik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de-DE">
                <a:latin typeface="Arial" pitchFamily="34" charset="0"/>
                <a:ea typeface="MS PGothic" pitchFamily="34" charset="-128"/>
              </a:rPr>
              <a:t>Mobilkommunikation</a:t>
            </a:r>
          </a:p>
          <a:p>
            <a:r>
              <a:rPr lang="de-DE">
                <a:latin typeface="Arial" pitchFamily="34" charset="0"/>
                <a:ea typeface="MS PGothic" pitchFamily="34" charset="-128"/>
              </a:rPr>
              <a:t>SS 1998</a:t>
            </a: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Prof. Dr. Dr. h.c. G. Krüger</a:t>
            </a:r>
          </a:p>
          <a:p>
            <a:r>
              <a:rPr lang="de-DE"/>
              <a:t>E. Dorner / Dr. J. Schiller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9DA8E-2EC5-4C35-8FB0-9CDF77A30BD4}" type="slidenum">
              <a:rPr lang="de-DE"/>
              <a:pPr/>
              <a:t>23</a:t>
            </a:fld>
            <a:endParaRPr lang="de-DE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61988"/>
            <a:ext cx="4718050" cy="3538537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8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285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28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/>
              <a:t>Universität Karlsruhe</a:t>
            </a:r>
          </a:p>
          <a:p>
            <a:r>
              <a:rPr lang="de-DE"/>
              <a:t>Institut für Telematik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de-DE">
                <a:latin typeface="Arial" pitchFamily="34" charset="0"/>
                <a:ea typeface="MS PGothic" pitchFamily="34" charset="-128"/>
              </a:rPr>
              <a:t>Mobilkommunikation</a:t>
            </a:r>
          </a:p>
          <a:p>
            <a:r>
              <a:rPr lang="de-DE">
                <a:latin typeface="Arial" pitchFamily="34" charset="0"/>
                <a:ea typeface="MS PGothic" pitchFamily="34" charset="-128"/>
              </a:rPr>
              <a:t>SS 1998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/>
              <a:t>Prof. Dr. Dr. h.c. G. Krüger</a:t>
            </a:r>
          </a:p>
          <a:p>
            <a:r>
              <a:rPr lang="de-DE"/>
              <a:t>E. Dorner / Dr. J. Schiller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E5C9B-F302-4A88-9EFD-82F553B30A9A}" type="slidenum">
              <a:rPr lang="de-DE"/>
              <a:pPr/>
              <a:t>31</a:t>
            </a:fld>
            <a:endParaRPr lang="de-DE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61988"/>
            <a:ext cx="4718050" cy="3538537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F5FF0C4-C731-C14D-97BA-635D84541B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 altLang="en-US"/>
              <a:t>Universität Karlsruhe</a:t>
            </a:r>
          </a:p>
          <a:p>
            <a:r>
              <a:rPr lang="de-DE" altLang="en-US"/>
              <a:t>Institut für Telematik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6D6656-A521-5B4E-A2A2-589F64B0EC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 altLang="en-US"/>
              <a:t>Mobilkommunikation</a:t>
            </a:r>
          </a:p>
          <a:p>
            <a:r>
              <a:rPr lang="de-DE" altLang="en-US"/>
              <a:t>SS 1998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796929-94CB-9C4C-AAA9-394E1E0D43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 altLang="en-US"/>
              <a:t>Prof. Dr. Dr. h.c. G. Krüger</a:t>
            </a:r>
          </a:p>
          <a:p>
            <a:r>
              <a:rPr lang="de-DE" altLang="en-US"/>
              <a:t>E. Dorner / Dr. J. Schiller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2092CF-3861-7C48-B9A9-B1EFEC78E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7B555-DFE5-4A42-B375-61BFBEEE51EC}" type="slidenum">
              <a:rPr lang="de-DE" altLang="en-US"/>
              <a:pPr/>
              <a:t>35</a:t>
            </a:fld>
            <a:endParaRPr lang="de-DE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03033329-5F0F-E344-9E38-D880819AD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468254A-8C05-344C-A308-EC1F57AD6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64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C34-F2BA-E541-A50D-062F88F8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450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58599-20BB-A141-AF67-08AB8A74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C48D-5F4E-C54F-99CA-BCE1469A04EC}" type="datetimeFigureOut">
              <a:rPr lang="zh-CN" altLang="en-US"/>
              <a:pPr>
                <a:defRPr/>
              </a:pPr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853FA-C5BD-6D49-8F6F-CC7B9FEC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2DB1D-C09B-DC4C-8384-ADFFA23E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8C1C4-A0C4-9446-8588-ADE42527D3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3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9906-5E17-6044-972C-FA4AA4F8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B556-D08A-1C45-AB39-7B3177EA62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9ABE-8273-2D4B-858C-B7D19FCA285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7D6A57-69D5-A943-8444-23B2F176889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110EF7-2EE4-9C42-A402-1765285D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F3DCE7-64EE-404C-B706-5F954013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F96A18-790A-3E41-9D21-6131E0FE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4A6352-C99F-9B4D-B45C-D8CF92384D8A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60586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98A-2890-2543-B56B-80D4DA10B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2F50-98DE-8045-85C5-E378A10D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907F-EA05-AB44-A6B9-89FC1FA0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265F-AE72-024F-AFED-45C577F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CD77-473B-8F40-9F12-DF746231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30644-2560-CA4D-91DE-87698214F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EA3-B77A-D747-8203-AEE03241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7FD-5E0E-EE4E-95B6-A0F90D32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F65D-D183-7E46-ABD2-8F645175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9341-FA30-E54B-85FA-8DB06CC9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7675-A156-3640-8267-BF51EBC7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D307C-0B68-F342-A90B-AA8E67B00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ECB-AB95-184B-8443-EEC43DE5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65E05-8D34-5B44-BFD6-D117F75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695B-4BEC-BF46-B72F-56810C4A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12DD-7950-EA45-B3E5-B6102777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F2E0-2CB7-034E-9227-4CEFD0AE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22B65-00D6-0540-A433-62CBB70B7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A03-4CD5-F043-816F-C0C61E32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966-85B0-7243-A700-C2559E31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775D-FCE7-CD4A-930D-FFADEAA9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0D1454-15EF-0049-989B-FBD97D91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D1103E-1CFC-5444-9440-3C71A2EF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7DF48A-3D0A-6D4E-8D71-7A07C3F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346E2-1438-D54A-AF4A-4B19758EE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7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130F-AF59-4A4A-BE9B-29328542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A6C5-8DC1-5440-BDAE-43AF0C5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C348-5B39-864B-A48B-9F41D8DE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FC358-F4EA-0948-9388-DAFBCD2F8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35568-3167-D948-9E2B-2476F698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0D2AD1-8909-4346-8593-FAE41246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F9F694-517D-B84A-8EB7-D46CF64B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06CA36-9137-F045-9B12-271E75A5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03D50-21BE-7340-9AB2-29F15280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F60-6F5F-0E4B-B721-FEE9205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E47EB3-D8E9-0240-BA87-4DCBEB8E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6311422-E79E-1841-89F5-FDCEE6FC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6F7971-5518-B248-A41A-F32C6DFB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CCAA5-8C8D-BB44-9CBA-2C48F7787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28A258-6777-8F46-ADE2-DAB494C8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5736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2DE4BA-44B0-9A45-9659-16051079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7FF6DC-A309-4D4D-B1B9-E85B2F16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972987-BB5F-524A-88EA-3CC262CD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5DB9-12A0-704A-BBD5-734668438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2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7DD-014C-D44E-8F1D-57400DDE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825-7529-144A-A220-87CEEF7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E02F-6E2E-674E-8DE2-D104D031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FD8D73-B2C0-0545-920F-47C52536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3E9749-578B-1E4D-9D5B-F13D5D54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DD39C0-9B9C-344A-80A3-BAEC25E4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C6937-A775-E44F-BFC9-AD3ACE50E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AD4-285C-1E44-9E92-7A9D229E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97E31-CF5D-AF41-A422-8411A2B6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5D02-0312-6A4A-B541-B2A7F7570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06E185-79FA-1349-855A-2BC3CE76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999703-5E7C-C34D-B156-45BD2D1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ED92FC-6688-EB4C-87FF-7C43764B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243E3-AF69-6345-BF50-C11FEC4C7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4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396A-F63F-7E49-8812-A3E76840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CEA53-86BB-F841-8C44-BD5BCCD6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B212-4346-1E40-ABD8-A0CB1419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C575-C379-AB41-A682-959FE5B2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C770-DA9C-0342-A984-C8720C64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736B-2146-4B4D-A27E-B8E6E3A5D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7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0D1F5-4E33-5548-B60F-3A6315F8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0BDE-5AA4-1849-8900-A7B8640F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CB0C-DFEC-774C-A222-E554FD61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2E01-DEE1-4148-BCFE-F4D7C6E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B02-8E0A-EC48-B1B3-5C2547F4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B102-DE93-6344-8794-54F095E62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 b="1" i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DD08-A91D-F340-BE57-66A5CF41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11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9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4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F63E47-E0A2-3A4B-AB04-04CEE7B8E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188913"/>
            <a:ext cx="84232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043D14F-13C2-5C45-B8E2-7F4AC9D5B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034368"/>
            <a:ext cx="8386763" cy="53290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2B09C0-D40A-9140-874A-4286003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6489700"/>
            <a:ext cx="366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defRPr/>
            </a:pPr>
            <a:fld id="{CBA2ACFD-63AF-8343-857A-FD91222F6CB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‹#›</a:t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92" r:id="rId12"/>
    <p:sldLayoutId id="2147483693" r:id="rId13"/>
  </p:sldLayoutIdLst>
  <p:hf sldNum="0" hdr="0" ftr="0" dt="0"/>
  <p:txStyles>
    <p:titleStyle>
      <a:lvl1pPr marL="119063" indent="-119063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Calibri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19063" indent="-119063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06E07"/>
        </a:buClr>
        <a:buSzPct val="60000"/>
        <a:buFont typeface="Wingdings 2" pitchFamily="2" charset="2"/>
        <a:buChar char="¢"/>
        <a:defRPr sz="2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DD680B8-A515-4945-A5F5-45C68C89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396017F-A8DC-2E44-9077-E911E623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21C1-E507-A943-B791-6BF9469BC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E54-8E2C-874D-892A-E2642BFE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BDB9-DFC6-FB49-814A-B5943A23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DE8750-D7AF-1C4A-A5A0-85F7F4962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www.iec.org/online/tutorials/cell_comm/images/figure05.gi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2">
            <a:extLst>
              <a:ext uri="{FF2B5EF4-FFF2-40B4-BE49-F238E27FC236}">
                <a16:creationId xmlns:a16="http://schemas.microsoft.com/office/drawing/2014/main" id="{F8B1FADD-336E-3942-9E1E-6259D3742A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624" y="1268760"/>
            <a:ext cx="7772400" cy="1470025"/>
          </a:xfrm>
        </p:spPr>
        <p:txBody>
          <a:bodyPr/>
          <a:lstStyle/>
          <a:p>
            <a:pPr marL="0" indent="0" algn="l"/>
            <a:r>
              <a:rPr lang="en-US" altLang="en-US" sz="3000" dirty="0">
                <a:solidFill>
                  <a:srgbClr val="0070C0"/>
                </a:solidFill>
              </a:rPr>
              <a:t>Mobile Communication 1G – 5G Evolution</a:t>
            </a:r>
            <a:endParaRPr lang="en-US" altLang="en-US" sz="3000" dirty="0">
              <a:solidFill>
                <a:srgbClr val="FF0000"/>
              </a:solidFill>
            </a:endParaRPr>
          </a:p>
        </p:txBody>
      </p:sp>
      <p:sp>
        <p:nvSpPr>
          <p:cNvPr id="5122" name="Subtitle 2">
            <a:extLst>
              <a:ext uri="{FF2B5EF4-FFF2-40B4-BE49-F238E27FC236}">
                <a16:creationId xmlns:a16="http://schemas.microsoft.com/office/drawing/2014/main" id="{EAD7D7ED-FF36-344E-9476-A56AA17B7A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290" y="4869160"/>
            <a:ext cx="7677492" cy="1752600"/>
          </a:xfrm>
        </p:spPr>
        <p:txBody>
          <a:bodyPr/>
          <a:lstStyle/>
          <a:p>
            <a:pPr algn="r"/>
            <a:r>
              <a:rPr lang="en-US" altLang="en-US" b="1" dirty="0"/>
              <a:t>Ravi Mittal</a:t>
            </a:r>
          </a:p>
          <a:p>
            <a:pPr algn="r"/>
            <a:r>
              <a:rPr lang="en-US" altLang="en-US" dirty="0" err="1"/>
              <a:t>ravi.mittal@iitgoa.ac.in</a:t>
            </a:r>
            <a:endParaRPr lang="en-US" altLang="en-US" dirty="0"/>
          </a:p>
          <a:p>
            <a:pPr algn="r"/>
            <a:r>
              <a:rPr lang="en-US" altLang="en-US" dirty="0"/>
              <a:t>Indian Institute of Technology, Goa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Mobile - Evolution</a:t>
            </a:r>
            <a:endParaRPr lang="en-US" b="0" dirty="0">
              <a:solidFill>
                <a:srgbClr val="FF0000"/>
              </a:solidFill>
              <a:latin typeface="+mj-lt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361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1EA49-C92D-1A40-A93A-A08F1359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34368"/>
            <a:ext cx="8386763" cy="1170496"/>
          </a:xfrm>
        </p:spPr>
        <p:txBody>
          <a:bodyPr/>
          <a:lstStyle/>
          <a:p>
            <a:r>
              <a:rPr lang="en-US" dirty="0"/>
              <a:t>Remember that initial mobile phones were designed only for calls (voice)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F52A7-F903-8E4F-9FDF-C419FE8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Mobiles – Only for Voice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74EB5-D694-2945-B1DB-024D6C6C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20786"/>
            <a:ext cx="3178820" cy="215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4A914-FF62-9D4C-B278-69237B196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43" y="2999922"/>
            <a:ext cx="3797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1EA49-C92D-1A40-A93A-A08F1359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34368"/>
            <a:ext cx="8386763" cy="1674552"/>
          </a:xfrm>
        </p:spPr>
        <p:txBody>
          <a:bodyPr/>
          <a:lstStyle/>
          <a:p>
            <a:r>
              <a:rPr lang="en-US" dirty="0"/>
              <a:t>Mobile devices today – A powerful computer that also does voice calls</a:t>
            </a:r>
          </a:p>
          <a:p>
            <a:r>
              <a:rPr lang="en-US" dirty="0"/>
              <a:t>Support of millions of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F52A7-F903-8E4F-9FDF-C419FE8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 Mobiles – Millions of Applications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0214D16-F35E-9A46-BC49-0B8FD5E1B532}"/>
              </a:ext>
            </a:extLst>
          </p:cNvPr>
          <p:cNvSpPr txBox="1">
            <a:spLocks/>
          </p:cNvSpPr>
          <p:nvPr/>
        </p:nvSpPr>
        <p:spPr bwMode="auto">
          <a:xfrm>
            <a:off x="360362" y="4509120"/>
            <a:ext cx="8386763" cy="16745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6E07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There are many types of cellular technologies. Let’s first discuss the basics.</a:t>
            </a:r>
          </a:p>
        </p:txBody>
      </p:sp>
    </p:spTree>
    <p:extLst>
      <p:ext uri="{BB962C8B-B14F-4D97-AF65-F5344CB8AC3E}">
        <p14:creationId xmlns:p14="http://schemas.microsoft.com/office/powerpoint/2010/main" val="343624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3A662-4302-C64C-A86F-231D9BFB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34368"/>
            <a:ext cx="8386763" cy="2394632"/>
          </a:xfrm>
        </p:spPr>
        <p:txBody>
          <a:bodyPr/>
          <a:lstStyle/>
          <a:p>
            <a:r>
              <a:rPr lang="en-US" dirty="0"/>
              <a:t>Cellular networks are based on “Radio Technology”</a:t>
            </a:r>
          </a:p>
          <a:p>
            <a:r>
              <a:rPr lang="en-US" dirty="0">
                <a:latin typeface="Calibri" charset="0"/>
                <a:ea typeface="宋体" charset="0"/>
              </a:rPr>
              <a:t>Radio waves are electromagnetic waves</a:t>
            </a:r>
          </a:p>
          <a:p>
            <a:r>
              <a:rPr lang="en-US" dirty="0">
                <a:latin typeface="Calibri" charset="0"/>
                <a:ea typeface="宋体" charset="0"/>
              </a:rPr>
              <a:t>Your device both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宋体" charset="0"/>
              </a:rPr>
              <a:t>generates</a:t>
            </a:r>
            <a:r>
              <a:rPr lang="en-US" dirty="0">
                <a:latin typeface="Calibri" charset="0"/>
                <a:ea typeface="宋体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宋体" charset="0"/>
              </a:rPr>
              <a:t>receives</a:t>
            </a:r>
            <a:r>
              <a:rPr lang="en-US" dirty="0">
                <a:latin typeface="Calibri" charset="0"/>
                <a:ea typeface="宋体" charset="0"/>
              </a:rPr>
              <a:t> radio signals</a:t>
            </a:r>
          </a:p>
          <a:p>
            <a:r>
              <a:rPr lang="en-US" dirty="0">
                <a:latin typeface="Calibri" charset="0"/>
                <a:ea typeface="宋体" charset="0"/>
              </a:rPr>
              <a:t>Radio communications are used in many applications</a:t>
            </a:r>
          </a:p>
          <a:p>
            <a:pPr lvl="1"/>
            <a:r>
              <a:rPr lang="en-US" dirty="0">
                <a:latin typeface="Calibri" charset="0"/>
                <a:ea typeface="宋体" charset="0"/>
              </a:rPr>
              <a:t>For different applications, frequency ranges are different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16A29-F82C-334C-971B-7862AC5A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0"/>
            <a:ext cx="8423275" cy="719137"/>
          </a:xfrm>
        </p:spPr>
        <p:txBody>
          <a:bodyPr/>
          <a:lstStyle/>
          <a:p>
            <a:r>
              <a:rPr lang="en-US" dirty="0"/>
              <a:t>Cellular Network Basics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B45BFC-B259-F34E-B4BE-FA12E665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022" b="-40022"/>
          <a:stretch>
            <a:fillRect/>
          </a:stretch>
        </p:blipFill>
        <p:spPr bwMode="auto">
          <a:xfrm>
            <a:off x="1113965" y="2634342"/>
            <a:ext cx="6252030" cy="3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D87CF53-5333-1345-8F01-2DE5CD1556D9}"/>
              </a:ext>
            </a:extLst>
          </p:cNvPr>
          <p:cNvSpPr/>
          <p:nvPr/>
        </p:nvSpPr>
        <p:spPr>
          <a:xfrm rot="16200000">
            <a:off x="4733156" y="5371874"/>
            <a:ext cx="762000" cy="76200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fr-FR" sz="160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E2F8639-28A9-2B47-A62F-2D78AF07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656" y="5790974"/>
            <a:ext cx="419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FF0000"/>
                </a:solidFill>
                <a:latin typeface="+mj-lt"/>
              </a:rPr>
              <a:t>Cell phones operate in this 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A10AD-2936-7842-A006-10761C9EB160}"/>
              </a:ext>
            </a:extLst>
          </p:cNvPr>
          <p:cNvSpPr txBox="1"/>
          <p:nvPr/>
        </p:nvSpPr>
        <p:spPr>
          <a:xfrm>
            <a:off x="107504" y="3457636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Logarithmic scale</a:t>
            </a:r>
          </a:p>
        </p:txBody>
      </p:sp>
    </p:spTree>
    <p:extLst>
      <p:ext uri="{BB962C8B-B14F-4D97-AF65-F5344CB8AC3E}">
        <p14:creationId xmlns:p14="http://schemas.microsoft.com/office/powerpoint/2010/main" val="153219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152400"/>
            <a:ext cx="7953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ctr" eaLnBrk="1" hangingPunct="1"/>
            <a:r>
              <a:rPr lang="en-US" sz="3200" b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Radio Spectrum</a:t>
            </a:r>
          </a:p>
        </p:txBody>
      </p:sp>
      <p:pic>
        <p:nvPicPr>
          <p:cNvPr id="9220" name="Picture 2" descr="http://media-3.web.britannica.com/eb-media/21/4621-004-A7C0178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71913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4" descr="http://ddq74coujkv1i.cloudfront.net/radio-spectr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5867400" cy="2476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4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D568B-B9CE-8643-9313-B1C03E52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cell?</a:t>
            </a:r>
          </a:p>
        </p:txBody>
      </p:sp>
      <p:pic>
        <p:nvPicPr>
          <p:cNvPr id="14342" name="Picture 6" descr="PPT - Cellular Telephony - Architecture PowerPoint Presentation, free  download - ID:1132200">
            <a:extLst>
              <a:ext uri="{FF2B5EF4-FFF2-40B4-BE49-F238E27FC236}">
                <a16:creationId xmlns:a16="http://schemas.microsoft.com/office/drawing/2014/main" id="{993ADB17-A209-0C44-9B13-AF6A47F9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050"/>
            <a:ext cx="745232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4D356F-5ED5-2A4D-9BD7-2854E7279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3337"/>
            <a:ext cx="727280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9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222447F-3FB1-E64C-8F93-4C33567B9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3169" y="2902"/>
            <a:ext cx="7772400" cy="1143000"/>
          </a:xfrm>
        </p:spPr>
        <p:txBody>
          <a:bodyPr/>
          <a:lstStyle/>
          <a:p>
            <a:r>
              <a:rPr lang="en-US" altLang="en-US" dirty="0"/>
              <a:t>What is a Cell?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7523E13-8C86-6A44-B63F-21E9D93121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10356" y="1050925"/>
            <a:ext cx="7415213" cy="4467225"/>
          </a:xfrm>
        </p:spPr>
        <p:txBody>
          <a:bodyPr/>
          <a:lstStyle/>
          <a:p>
            <a:r>
              <a:rPr lang="en-US" altLang="en-US" sz="2000" dirty="0"/>
              <a:t>Areas divided into cells</a:t>
            </a:r>
          </a:p>
          <a:p>
            <a:pPr lvl="1"/>
            <a:r>
              <a:rPr lang="en-US" altLang="en-US" sz="2000" dirty="0"/>
              <a:t>Each served by its own antenna</a:t>
            </a:r>
          </a:p>
          <a:p>
            <a:pPr lvl="1"/>
            <a:r>
              <a:rPr lang="en-US" altLang="en-US" sz="2000" dirty="0"/>
              <a:t>Served by base station consisting of transmitter, receiver, and control unit</a:t>
            </a:r>
          </a:p>
          <a:p>
            <a:pPr lvl="1"/>
            <a:r>
              <a:rPr lang="en-US" altLang="en-US" sz="2000" dirty="0"/>
              <a:t>Certain channels (e.g. bands of frequencies) allocated to each cell</a:t>
            </a:r>
          </a:p>
          <a:p>
            <a:pPr lvl="1"/>
            <a:r>
              <a:rPr lang="en-US" altLang="en-US" sz="2000" dirty="0"/>
              <a:t>Cells set up such that antennas of all neighbors are approximately equidistant (hexagonal pattern)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Use multiple low-power transmitters (100 W or less)</a:t>
            </a:r>
          </a:p>
          <a:p>
            <a:pPr lvl="1"/>
            <a:endParaRPr lang="en-US" altLang="en-US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19B3E73-BDF1-2145-BD6E-B778B4B4FC7D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4511675"/>
            <a:ext cx="2592387" cy="2089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7B92E2E-16BE-8E47-9265-CA1BC5A13A0E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5013325"/>
            <a:ext cx="2133600" cy="1009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3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C3CE-6400-C54A-B7E2-7FD77842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of frequencies in nearby cells</a:t>
            </a:r>
          </a:p>
          <a:p>
            <a:pPr lvl="1"/>
            <a:r>
              <a:rPr lang="en-US" altLang="en-US" dirty="0"/>
              <a:t>Adjacent cells assigned different frequencies to avoid interference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9EA6F5-571E-0A41-A2AD-C964CF4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Cellular System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C341DC75-A275-0342-88EC-4E5D9E06E881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2974975"/>
            <a:ext cx="1905000" cy="1447800"/>
            <a:chOff x="1596" y="1392"/>
            <a:chExt cx="960" cy="672"/>
          </a:xfrm>
        </p:grpSpPr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EF95C72-20D2-D240-9B5F-BACA141F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4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D8DBAF67-3AD5-C343-ADB6-3BFFD67B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5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DAF40EB0-A4D4-D74D-9C11-C8130F3B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9E2EDB12-1C03-754A-8348-B5B31098E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3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B6DD9CAD-3B2C-F941-A52B-5F2FA890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7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67295F82-E9B3-6145-926A-9D1FE234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6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35ED2C69-9334-2C49-BED6-DB7ABD13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7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5DFE0E77-4129-F741-9935-EA3BF14DD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39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3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7" name="AutoShape 13">
              <a:extLst>
                <a:ext uri="{FF2B5EF4-FFF2-40B4-BE49-F238E27FC236}">
                  <a16:creationId xmlns:a16="http://schemas.microsoft.com/office/drawing/2014/main" id="{3CDD62FD-3750-4243-9E47-3B48A32A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7BCEA342-DC8B-7242-B0FC-AC3A8F2C7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4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445A3C09-F222-A346-9DD9-6D90B7382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5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0" name="AutoShape 16">
              <a:extLst>
                <a:ext uri="{FF2B5EF4-FFF2-40B4-BE49-F238E27FC236}">
                  <a16:creationId xmlns:a16="http://schemas.microsoft.com/office/drawing/2014/main" id="{4F70940D-C440-874B-A53C-42DA4E6CC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pic>
        <p:nvPicPr>
          <p:cNvPr id="21" name="Picture 5" descr="Figure 5">
            <a:extLst>
              <a:ext uri="{FF2B5EF4-FFF2-40B4-BE49-F238E27FC236}">
                <a16:creationId xmlns:a16="http://schemas.microsoft.com/office/drawing/2014/main" id="{1F73E925-F7D6-3743-860D-C51684F99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66" y="2492895"/>
            <a:ext cx="3646444" cy="39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B9CB99-EA1A-5B43-978C-EB50144733B0}"/>
              </a:ext>
            </a:extLst>
          </p:cNvPr>
          <p:cNvSpPr/>
          <p:nvPr/>
        </p:nvSpPr>
        <p:spPr>
          <a:xfrm>
            <a:off x="521445" y="55360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Cells with the same number (colour) have the same set of frequencies </a:t>
            </a:r>
          </a:p>
        </p:txBody>
      </p:sp>
    </p:spTree>
    <p:extLst>
      <p:ext uri="{BB962C8B-B14F-4D97-AF65-F5344CB8AC3E}">
        <p14:creationId xmlns:p14="http://schemas.microsoft.com/office/powerpoint/2010/main" val="220837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9C3CE-6400-C54A-B7E2-7FD77842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Capacity</a:t>
            </a:r>
          </a:p>
          <a:p>
            <a:r>
              <a:rPr lang="en-US" altLang="en-US" dirty="0"/>
              <a:t>Less transmission power</a:t>
            </a:r>
          </a:p>
          <a:p>
            <a:r>
              <a:rPr lang="en-US" altLang="en-US" dirty="0"/>
              <a:t>Reduced Setup time </a:t>
            </a:r>
          </a:p>
          <a:p>
            <a:pPr lvl="1"/>
            <a:r>
              <a:rPr lang="en-US" altLang="en-US" dirty="0"/>
              <a:t>Compare this with landline telephone network</a:t>
            </a:r>
          </a:p>
          <a:p>
            <a:r>
              <a:rPr lang="en-US" altLang="en-US" dirty="0"/>
              <a:t>Cell size can be changed</a:t>
            </a:r>
          </a:p>
          <a:p>
            <a:r>
              <a:rPr lang="en-US" altLang="en-US" dirty="0"/>
              <a:t>Fault tolerance</a:t>
            </a:r>
          </a:p>
          <a:p>
            <a:pPr lvl="1"/>
            <a:r>
              <a:rPr lang="en-US" altLang="en-US" dirty="0"/>
              <a:t>Robustness against failure of single component</a:t>
            </a:r>
          </a:p>
          <a:p>
            <a:r>
              <a:rPr lang="en-US" altLang="en-US" dirty="0"/>
              <a:t>Handover is required</a:t>
            </a:r>
          </a:p>
          <a:p>
            <a:r>
              <a:rPr lang="en-US" altLang="en-US" dirty="0"/>
              <a:t>Frequency planning should be good</a:t>
            </a:r>
          </a:p>
          <a:p>
            <a:pPr lvl="1"/>
            <a:r>
              <a:rPr lang="en-US" altLang="en-US" dirty="0"/>
              <a:t>Spectrum is expensive</a:t>
            </a:r>
          </a:p>
          <a:p>
            <a:pPr lvl="2"/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9EA6F5-571E-0A41-A2AD-C964CF4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Advantage/Disadvantages of Cellular System</a:t>
            </a:r>
          </a:p>
        </p:txBody>
      </p:sp>
    </p:spTree>
    <p:extLst>
      <p:ext uri="{BB962C8B-B14F-4D97-AF65-F5344CB8AC3E}">
        <p14:creationId xmlns:p14="http://schemas.microsoft.com/office/powerpoint/2010/main" val="347116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ellular Communication Network Technologies | Tnuda">
            <a:extLst>
              <a:ext uri="{FF2B5EF4-FFF2-40B4-BE49-F238E27FC236}">
                <a16:creationId xmlns:a16="http://schemas.microsoft.com/office/drawing/2014/main" id="{132384BD-69F1-8343-87AA-6A48A080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826968" cy="40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F3A24-7D7A-C040-A2D8-6855D4F6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cell sizes for Rural and Urban</a:t>
            </a:r>
          </a:p>
        </p:txBody>
      </p:sp>
    </p:spTree>
    <p:extLst>
      <p:ext uri="{BB962C8B-B14F-4D97-AF65-F5344CB8AC3E}">
        <p14:creationId xmlns:p14="http://schemas.microsoft.com/office/powerpoint/2010/main" val="42573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344D9-EBC8-F047-A1D9-1784A9A0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Kurose and Ross, Book, Computer Networking, A Top down approach,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J. Schiller, Book, Mobile Communication, 2008, Pearson</a:t>
            </a:r>
          </a:p>
          <a:p>
            <a:r>
              <a:rPr lang="en-US" dirty="0"/>
              <a:t>Multiple Internet presentations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C7DF-2DC5-D14C-B492-82D1A40C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4049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69F5-7D17-544B-87DC-CBA60FFC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 Evolution: 0G to 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120-A931-E94A-A107-3400D90B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96752"/>
            <a:ext cx="8386763" cy="5329014"/>
          </a:xfrm>
        </p:spPr>
        <p:txBody>
          <a:bodyPr/>
          <a:lstStyle/>
          <a:p>
            <a:r>
              <a:rPr lang="en-US" dirty="0">
                <a:latin typeface="Calibri" charset="0"/>
                <a:ea typeface="宋体" charset="0"/>
              </a:rPr>
              <a:t>0G:  Briefcase-size mobile radio telephones</a:t>
            </a:r>
          </a:p>
          <a:p>
            <a:r>
              <a:rPr lang="en-US" dirty="0">
                <a:latin typeface="Calibri" charset="0"/>
                <a:ea typeface="宋体" charset="0"/>
              </a:rPr>
              <a:t>1G:  </a:t>
            </a:r>
            <a:r>
              <a:rPr lang="en-US" i="1" dirty="0">
                <a:latin typeface="Calibri" charset="0"/>
                <a:ea typeface="宋体" charset="0"/>
              </a:rPr>
              <a:t>Analog</a:t>
            </a:r>
            <a:r>
              <a:rPr lang="en-US" dirty="0">
                <a:latin typeface="Calibri" charset="0"/>
                <a:ea typeface="宋体" charset="0"/>
              </a:rPr>
              <a:t> cellular telephony</a:t>
            </a:r>
          </a:p>
          <a:p>
            <a:r>
              <a:rPr lang="en-US" dirty="0">
                <a:latin typeface="Calibri" charset="0"/>
                <a:ea typeface="宋体" charset="0"/>
              </a:rPr>
              <a:t>2G:  </a:t>
            </a:r>
            <a:r>
              <a:rPr lang="en-US" i="1" dirty="0">
                <a:latin typeface="Calibri" charset="0"/>
                <a:ea typeface="宋体" charset="0"/>
              </a:rPr>
              <a:t>Digital</a:t>
            </a:r>
            <a:r>
              <a:rPr lang="en-US" dirty="0">
                <a:latin typeface="Calibri" charset="0"/>
                <a:ea typeface="宋体" charset="0"/>
              </a:rPr>
              <a:t> cellular telephony</a:t>
            </a:r>
          </a:p>
          <a:p>
            <a:r>
              <a:rPr lang="en-US" dirty="0">
                <a:latin typeface="Calibri" charset="0"/>
                <a:ea typeface="宋体" charset="0"/>
              </a:rPr>
              <a:t>3G:  </a:t>
            </a:r>
            <a:r>
              <a:rPr lang="en-US" i="1" dirty="0">
                <a:latin typeface="Calibri" charset="0"/>
                <a:ea typeface="宋体" charset="0"/>
              </a:rPr>
              <a:t>High-speed</a:t>
            </a:r>
            <a:r>
              <a:rPr lang="en-US" dirty="0">
                <a:latin typeface="Calibri" charset="0"/>
                <a:ea typeface="宋体" charset="0"/>
              </a:rPr>
              <a:t> digital cellular telephony (including </a:t>
            </a:r>
            <a:r>
              <a:rPr lang="en-US" i="1" dirty="0">
                <a:latin typeface="Calibri" charset="0"/>
                <a:ea typeface="宋体" charset="0"/>
              </a:rPr>
              <a:t>video telephony</a:t>
            </a:r>
            <a:r>
              <a:rPr lang="en-US" dirty="0">
                <a:latin typeface="Calibri" charset="0"/>
                <a:ea typeface="宋体" charset="0"/>
              </a:rPr>
              <a:t>)</a:t>
            </a:r>
          </a:p>
          <a:p>
            <a:r>
              <a:rPr lang="en-US" dirty="0">
                <a:latin typeface="Calibri" charset="0"/>
                <a:ea typeface="宋体" charset="0"/>
              </a:rPr>
              <a:t>LTE (4G):  IP-based “anytime, anywhere” voice, data, and multimedia telephony at </a:t>
            </a:r>
            <a:r>
              <a:rPr lang="en-US" i="1" dirty="0">
                <a:latin typeface="Calibri" charset="0"/>
                <a:ea typeface="宋体" charset="0"/>
              </a:rPr>
              <a:t>faster</a:t>
            </a:r>
            <a:r>
              <a:rPr lang="en-US" dirty="0">
                <a:latin typeface="Calibri" charset="0"/>
                <a:ea typeface="宋体" charset="0"/>
              </a:rPr>
              <a:t> data rates than 3G</a:t>
            </a:r>
          </a:p>
          <a:p>
            <a:r>
              <a:rPr lang="en-US" dirty="0">
                <a:latin typeface="Calibri" charset="0"/>
                <a:ea typeface="宋体" charset="0"/>
              </a:rPr>
              <a:t>5G: Enhanced Mobile Broadband (</a:t>
            </a:r>
            <a:r>
              <a:rPr lang="en-US" dirty="0" err="1">
                <a:latin typeface="Calibri" charset="0"/>
                <a:ea typeface="宋体" charset="0"/>
              </a:rPr>
              <a:t>eMBB</a:t>
            </a:r>
            <a:r>
              <a:rPr lang="en-US" dirty="0">
                <a:latin typeface="Calibri" charset="0"/>
                <a:ea typeface="宋体" charset="0"/>
              </a:rPr>
              <a:t>) – Ultra HD Video, Massive Machine type communication – for smart homes and smart city, Ultra reliable and low latency communication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526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9138D4A-ADCD-3148-8B89-0AF54207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Mobile Network Evolution</a:t>
            </a:r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898CB34E-F9E0-D449-ADCC-C38A0538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06" y="2754274"/>
            <a:ext cx="8839200" cy="1447800"/>
          </a:xfrm>
          <a:prstGeom prst="notchedRightArrow">
            <a:avLst>
              <a:gd name="adj1" fmla="val 50000"/>
              <a:gd name="adj2" fmla="val 50001"/>
            </a:avLst>
          </a:prstGeom>
          <a:solidFill>
            <a:srgbClr val="BB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1G                    2G                      3G                       4G                      5G</a:t>
            </a:r>
          </a:p>
          <a:p>
            <a:pPr algn="ctr">
              <a:defRPr/>
            </a:pPr>
            <a:r>
              <a:rPr lang="en-US" sz="2000" dirty="0">
                <a:solidFill>
                  <a:schemeClr val="lt1"/>
                </a:solidFill>
                <a:latin typeface="+mn-lt"/>
                <a:ea typeface="+mn-ea"/>
              </a:rPr>
              <a:t>Mid 1980s      1990s               2000s                 2010s                2020s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4EEB1D-C572-0446-AFB5-6BDB5D9E4512}"/>
              </a:ext>
            </a:extLst>
          </p:cNvPr>
          <p:cNvGrpSpPr>
            <a:grpSpLocks/>
          </p:cNvGrpSpPr>
          <p:nvPr/>
        </p:nvGrpSpPr>
        <p:grpSpPr bwMode="auto">
          <a:xfrm>
            <a:off x="256706" y="4033006"/>
            <a:ext cx="7224713" cy="2405062"/>
            <a:chOff x="522009" y="3135797"/>
            <a:chExt cx="7225121" cy="2403909"/>
          </a:xfrm>
        </p:grpSpPr>
        <p:grpSp>
          <p:nvGrpSpPr>
            <p:cNvPr id="28682" name="Group 69">
              <a:extLst>
                <a:ext uri="{FF2B5EF4-FFF2-40B4-BE49-F238E27FC236}">
                  <a16:creationId xmlns:a16="http://schemas.microsoft.com/office/drawing/2014/main" id="{9D74C0DA-5CFD-2D41-9902-A941E11B1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09" y="3135797"/>
              <a:ext cx="5147895" cy="1856837"/>
              <a:chOff x="615596" y="3634272"/>
              <a:chExt cx="5147895" cy="1856837"/>
            </a:xfrm>
          </p:grpSpPr>
          <p:pic>
            <p:nvPicPr>
              <p:cNvPr id="28688" name="Picture 75">
                <a:extLst>
                  <a:ext uri="{FF2B5EF4-FFF2-40B4-BE49-F238E27FC236}">
                    <a16:creationId xmlns:a16="http://schemas.microsoft.com/office/drawing/2014/main" id="{E7435C84-3BF9-DF40-A070-8DAD84276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436" y="4426549"/>
                <a:ext cx="657609" cy="657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F7CDDF-5C50-3F4B-8193-0012B6AA6176}"/>
                  </a:ext>
                </a:extLst>
              </p:cNvPr>
              <p:cNvSpPr/>
              <p:nvPr/>
            </p:nvSpPr>
            <p:spPr>
              <a:xfrm>
                <a:off x="2017438" y="3694568"/>
                <a:ext cx="76204" cy="1523269"/>
              </a:xfrm>
              <a:prstGeom prst="rect">
                <a:avLst/>
              </a:prstGeom>
              <a:gradFill flip="none" rotWithShape="1">
                <a:gsLst>
                  <a:gs pos="0">
                    <a:srgbClr val="B60000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690" name="Rectangle 77">
                <a:extLst>
                  <a:ext uri="{FF2B5EF4-FFF2-40B4-BE49-F238E27FC236}">
                    <a16:creationId xmlns:a16="http://schemas.microsoft.com/office/drawing/2014/main" id="{CDE2AC6F-7380-1143-8B71-49CF5E3B1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596" y="3634272"/>
                <a:ext cx="1087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</a:rPr>
                  <a:t>analog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</a:rPr>
                  <a:t>voice</a:t>
                </a:r>
              </a:p>
            </p:txBody>
          </p:sp>
          <p:pic>
            <p:nvPicPr>
              <p:cNvPr id="28691" name="Picture 78">
                <a:extLst>
                  <a:ext uri="{FF2B5EF4-FFF2-40B4-BE49-F238E27FC236}">
                    <a16:creationId xmlns:a16="http://schemas.microsoft.com/office/drawing/2014/main" id="{4D6344C1-9941-ED49-B508-B131F1237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7864" y="4521605"/>
                <a:ext cx="435783" cy="4357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2" name="Picture 79">
                <a:extLst>
                  <a:ext uri="{FF2B5EF4-FFF2-40B4-BE49-F238E27FC236}">
                    <a16:creationId xmlns:a16="http://schemas.microsoft.com/office/drawing/2014/main" id="{F5AAD46B-F62B-6941-BE07-4E76C4DC6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930" y="4507652"/>
                <a:ext cx="452841" cy="452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3" name="Picture 80">
                <a:extLst>
                  <a:ext uri="{FF2B5EF4-FFF2-40B4-BE49-F238E27FC236}">
                    <a16:creationId xmlns:a16="http://schemas.microsoft.com/office/drawing/2014/main" id="{5038E1C2-163A-214F-BBA0-7EEC1EF65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3100" y="4454390"/>
                <a:ext cx="598838" cy="59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4" name="Rectangle 81">
                <a:extLst>
                  <a:ext uri="{FF2B5EF4-FFF2-40B4-BE49-F238E27FC236}">
                    <a16:creationId xmlns:a16="http://schemas.microsoft.com/office/drawing/2014/main" id="{09CECDCC-BAD9-2B49-BBF1-25B6FE63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501" y="3688320"/>
                <a:ext cx="187256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</a:rPr>
                  <a:t>Digital voice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400" dirty="0">
                    <a:solidFill>
                      <a:srgbClr val="000000"/>
                    </a:solidFill>
                  </a:rPr>
                  <a:t>+ Simple data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B3F881-43AD-EF46-9AFE-5C6B518AC6BE}"/>
                  </a:ext>
                </a:extLst>
              </p:cNvPr>
              <p:cNvSpPr/>
              <p:nvPr/>
            </p:nvSpPr>
            <p:spPr>
              <a:xfrm>
                <a:off x="3879681" y="3694568"/>
                <a:ext cx="76204" cy="1523269"/>
              </a:xfrm>
              <a:prstGeom prst="rect">
                <a:avLst/>
              </a:prstGeom>
              <a:gradFill flip="none" rotWithShape="1">
                <a:gsLst>
                  <a:gs pos="0">
                    <a:srgbClr val="B60000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696" name="Picture 83">
                <a:extLst>
                  <a:ext uri="{FF2B5EF4-FFF2-40B4-BE49-F238E27FC236}">
                    <a16:creationId xmlns:a16="http://schemas.microsoft.com/office/drawing/2014/main" id="{753CBD59-C646-A243-9654-7C95D02E0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0269" y="4867614"/>
                <a:ext cx="621610" cy="62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7" name="Rectangle 84">
                <a:extLst>
                  <a:ext uri="{FF2B5EF4-FFF2-40B4-BE49-F238E27FC236}">
                    <a16:creationId xmlns:a16="http://schemas.microsoft.com/office/drawing/2014/main" id="{5311FDAE-A884-7748-9187-6A44E4D4B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512" y="3688320"/>
                <a:ext cx="1553502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</a:rPr>
                  <a:t>Mobile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0000"/>
                    </a:solidFill>
                  </a:rPr>
                  <a:t>broadband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7422A0-AA45-D84C-9293-F913F2B57317}"/>
                  </a:ext>
                </a:extLst>
              </p:cNvPr>
              <p:cNvSpPr/>
              <p:nvPr/>
            </p:nvSpPr>
            <p:spPr>
              <a:xfrm>
                <a:off x="5687946" y="3664420"/>
                <a:ext cx="76204" cy="1523269"/>
              </a:xfrm>
              <a:prstGeom prst="rect">
                <a:avLst/>
              </a:prstGeom>
              <a:gradFill flip="none" rotWithShape="1">
                <a:gsLst>
                  <a:gs pos="0">
                    <a:srgbClr val="B60000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28699" name="Picture 86">
                <a:extLst>
                  <a:ext uri="{FF2B5EF4-FFF2-40B4-BE49-F238E27FC236}">
                    <a16:creationId xmlns:a16="http://schemas.microsoft.com/office/drawing/2014/main" id="{74F13C7E-8874-B74E-B385-AB414777C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5269" y="4878245"/>
                <a:ext cx="612864" cy="612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00" name="Picture 87">
                <a:extLst>
                  <a:ext uri="{FF2B5EF4-FFF2-40B4-BE49-F238E27FC236}">
                    <a16:creationId xmlns:a16="http://schemas.microsoft.com/office/drawing/2014/main" id="{B0DB6F5B-2856-A543-A029-A520C71C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3030" y="4880608"/>
                <a:ext cx="595622" cy="595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8683" name="Picture 70">
              <a:extLst>
                <a:ext uri="{FF2B5EF4-FFF2-40B4-BE49-F238E27FC236}">
                  <a16:creationId xmlns:a16="http://schemas.microsoft.com/office/drawing/2014/main" id="{AB6655D7-0B97-E64C-8238-20703B346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302" y="3955760"/>
              <a:ext cx="435783" cy="43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4" name="Picture 71">
              <a:extLst>
                <a:ext uri="{FF2B5EF4-FFF2-40B4-BE49-F238E27FC236}">
                  <a16:creationId xmlns:a16="http://schemas.microsoft.com/office/drawing/2014/main" id="{36E64C62-4B55-B141-AB3F-7CDD999A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368" y="3941807"/>
              <a:ext cx="452841" cy="452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5" name="Picture 72">
              <a:extLst>
                <a:ext uri="{FF2B5EF4-FFF2-40B4-BE49-F238E27FC236}">
                  <a16:creationId xmlns:a16="http://schemas.microsoft.com/office/drawing/2014/main" id="{03540D2C-405B-054A-801E-92E77394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823" y="4009177"/>
              <a:ext cx="1814450" cy="1530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0A1BE7-5A54-5048-9F69-E9F2A3BABB83}"/>
                </a:ext>
              </a:extLst>
            </p:cNvPr>
            <p:cNvSpPr/>
            <p:nvPr/>
          </p:nvSpPr>
          <p:spPr>
            <a:xfrm>
              <a:off x="7670926" y="3200853"/>
              <a:ext cx="76204" cy="1523269"/>
            </a:xfrm>
            <a:prstGeom prst="rect">
              <a:avLst/>
            </a:prstGeom>
            <a:gradFill flip="none" rotWithShape="1">
              <a:gsLst>
                <a:gs pos="0">
                  <a:srgbClr val="B60000"/>
                </a:gs>
                <a:gs pos="100000">
                  <a:srgbClr val="FFFFFF"/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87" name="Rectangle 74">
              <a:extLst>
                <a:ext uri="{FF2B5EF4-FFF2-40B4-BE49-F238E27FC236}">
                  <a16:creationId xmlns:a16="http://schemas.microsoft.com/office/drawing/2014/main" id="{DD281DBA-9A64-0548-AE56-6D21A3603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240" y="3182028"/>
              <a:ext cx="214898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400" dirty="0">
                  <a:solidFill>
                    <a:srgbClr val="000000"/>
                  </a:solidFill>
                </a:rPr>
                <a:t>Mobile Internet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TW" sz="2400" dirty="0">
                  <a:solidFill>
                    <a:srgbClr val="000000"/>
                  </a:solidFill>
                </a:rPr>
                <a:t>More &amp; faster</a:t>
              </a:r>
            </a:p>
          </p:txBody>
        </p:sp>
      </p:grpSp>
      <p:sp>
        <p:nvSpPr>
          <p:cNvPr id="28678" name="Rectangle 26">
            <a:extLst>
              <a:ext uri="{FF2B5EF4-FFF2-40B4-BE49-F238E27FC236}">
                <a16:creationId xmlns:a16="http://schemas.microsoft.com/office/drawing/2014/main" id="{4E66BAB7-9511-3048-9BDE-6C0A76E5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504950"/>
            <a:ext cx="29289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sz="3200" b="1">
                <a:latin typeface="Calibri" panose="020F0502020204030204" pitchFamily="34" charset="0"/>
              </a:rPr>
              <a:t>3G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WCDMA/HSPA+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CDMA2000/EVDO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TD-SCDMA</a:t>
            </a:r>
          </a:p>
        </p:txBody>
      </p:sp>
      <p:sp>
        <p:nvSpPr>
          <p:cNvPr id="28679" name="Rectangle 27">
            <a:extLst>
              <a:ext uri="{FF2B5EF4-FFF2-40B4-BE49-F238E27FC236}">
                <a16:creationId xmlns:a16="http://schemas.microsoft.com/office/drawing/2014/main" id="{A326F890-5CC2-EB45-915F-189FED10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3" y="1461294"/>
            <a:ext cx="1793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sz="3200" b="1">
                <a:latin typeface="Calibri" panose="020F0502020204030204" pitchFamily="34" charset="0"/>
              </a:rPr>
              <a:t>1G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AMPS, NMT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TACS</a:t>
            </a:r>
          </a:p>
        </p:txBody>
      </p:sp>
      <p:sp>
        <p:nvSpPr>
          <p:cNvPr id="28680" name="Rectangle 28">
            <a:extLst>
              <a:ext uri="{FF2B5EF4-FFF2-40B4-BE49-F238E27FC236}">
                <a16:creationId xmlns:a16="http://schemas.microsoft.com/office/drawing/2014/main" id="{34D067A0-CCE9-814A-AC9A-CADEA4D4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1463675"/>
            <a:ext cx="1793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sz="3200" b="1">
                <a:latin typeface="Calibri" panose="020F0502020204030204" pitchFamily="34" charset="0"/>
              </a:rPr>
              <a:t>2G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GSM/GPRS/</a:t>
            </a:r>
            <a:br>
              <a:rPr lang="en-US" altLang="zh-TW">
                <a:latin typeface="Calibri" panose="020F0502020204030204" pitchFamily="34" charset="0"/>
              </a:rPr>
            </a:br>
            <a:r>
              <a:rPr lang="en-US" altLang="zh-TW">
                <a:latin typeface="Calibri" panose="020F0502020204030204" pitchFamily="34" charset="0"/>
              </a:rPr>
              <a:t>EDGE</a:t>
            </a:r>
          </a:p>
          <a:p>
            <a:pPr algn="ctr"/>
            <a:r>
              <a:rPr lang="en-US" altLang="zh-TW">
                <a:latin typeface="Calibri" panose="020F0502020204030204" pitchFamily="34" charset="0"/>
              </a:rPr>
              <a:t>cdmaOne</a:t>
            </a:r>
          </a:p>
        </p:txBody>
      </p:sp>
      <p:sp>
        <p:nvSpPr>
          <p:cNvPr id="28681" name="Rectangle 29">
            <a:extLst>
              <a:ext uri="{FF2B5EF4-FFF2-40B4-BE49-F238E27FC236}">
                <a16:creationId xmlns:a16="http://schemas.microsoft.com/office/drawing/2014/main" id="{B6466DF7-4EA1-A247-AF31-96F174D8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1504950"/>
            <a:ext cx="2081212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sz="3200" b="1" dirty="0">
                <a:latin typeface="Calibri" panose="020F0502020204030204" pitchFamily="34" charset="0"/>
              </a:rPr>
              <a:t>4G</a:t>
            </a:r>
          </a:p>
          <a:p>
            <a:pPr algn="ctr"/>
            <a:r>
              <a:rPr lang="en-US" altLang="zh-TW" dirty="0">
                <a:latin typeface="Calibri" panose="020F0502020204030204" pitchFamily="34" charset="0"/>
              </a:rPr>
              <a:t>LTE</a:t>
            </a:r>
          </a:p>
          <a:p>
            <a:pPr algn="ctr"/>
            <a:r>
              <a:rPr lang="en-US" altLang="zh-TW" dirty="0">
                <a:latin typeface="Calibri" panose="020F0502020204030204" pitchFamily="34" charset="0"/>
              </a:rPr>
              <a:t>LTE-A</a:t>
            </a:r>
          </a:p>
        </p:txBody>
      </p:sp>
      <p:sp>
        <p:nvSpPr>
          <p:cNvPr id="30" name="Rectangle 74">
            <a:extLst>
              <a:ext uri="{FF2B5EF4-FFF2-40B4-BE49-F238E27FC236}">
                <a16:creationId xmlns:a16="http://schemas.microsoft.com/office/drawing/2014/main" id="{AD707A53-7D0C-D04C-83F3-2B1B8E98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338" y="4098948"/>
            <a:ext cx="173829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Mobile Internet – Ultra High Speed, Low latency, Machine to machine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2000" dirty="0">
              <a:solidFill>
                <a:srgbClr val="0070C0"/>
              </a:solidFill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FC286513-9C4F-B04E-A526-FDDABCB5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32" y="1519854"/>
            <a:ext cx="20812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sz="3200" dirty="0">
                <a:latin typeface="Calibri" panose="020F0502020204030204" pitchFamily="34" charset="0"/>
              </a:rPr>
              <a:t>5</a:t>
            </a:r>
            <a:r>
              <a:rPr lang="en-US" altLang="zh-TW" sz="3200" b="1" dirty="0">
                <a:latin typeface="Calibri" panose="020F0502020204030204" pitchFamily="34" charset="0"/>
              </a:rPr>
              <a:t>G</a:t>
            </a:r>
          </a:p>
          <a:p>
            <a:pPr algn="ctr"/>
            <a:r>
              <a:rPr lang="en-US" altLang="zh-TW" dirty="0">
                <a:latin typeface="Calibri" panose="020F0502020204030204" pitchFamily="34" charset="0"/>
              </a:rPr>
              <a:t>LTE Advance Pro NR</a:t>
            </a:r>
          </a:p>
        </p:txBody>
      </p:sp>
    </p:spTree>
    <p:extLst>
      <p:ext uri="{BB962C8B-B14F-4D97-AF65-F5344CB8AC3E}">
        <p14:creationId xmlns:p14="http://schemas.microsoft.com/office/powerpoint/2010/main" val="117306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www.grandmetric.com/wp-content/uploads/2018/12/mobile-wireless-network-evolution.jpg">
            <a:extLst>
              <a:ext uri="{FF2B5EF4-FFF2-40B4-BE49-F238E27FC236}">
                <a16:creationId xmlns:a16="http://schemas.microsoft.com/office/drawing/2014/main" id="{FBAD846B-F0C6-8A45-AF8D-E13DE283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9" y="692696"/>
            <a:ext cx="8537807" cy="480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6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Development of mobile telecommunication systems</a:t>
            </a:r>
          </a:p>
        </p:txBody>
      </p:sp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1800226" y="6116870"/>
            <a:ext cx="37284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1G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2525316" y="6115283"/>
            <a:ext cx="37284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2G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5000626" y="6115283"/>
            <a:ext cx="34171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3G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3586164" y="6116870"/>
            <a:ext cx="4691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2.5G</a:t>
            </a:r>
          </a:p>
        </p:txBody>
      </p:sp>
      <p:sp>
        <p:nvSpPr>
          <p:cNvPr id="26631" name="Text Box 11"/>
          <p:cNvSpPr txBox="1">
            <a:spLocks noChangeArrowheads="1"/>
          </p:cNvSpPr>
          <p:nvPr/>
        </p:nvSpPr>
        <p:spPr bwMode="auto">
          <a:xfrm>
            <a:off x="2327672" y="5289785"/>
            <a:ext cx="79624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IS-95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cdmaOne</a:t>
            </a: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327673" y="2060808"/>
            <a:ext cx="73328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IS-136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TDMA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D-AMPS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2327672" y="2852970"/>
            <a:ext cx="50598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 b="1">
                <a:latin typeface="Arial" pitchFamily="34" charset="0"/>
              </a:rPr>
              <a:t>GSM</a:t>
            </a: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2327674" y="3140308"/>
            <a:ext cx="4824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PDC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300414" y="2852970"/>
            <a:ext cx="6619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de-DE" sz="1100" b="1" dirty="0">
                <a:latin typeface="Arial" pitchFamily="34" charset="0"/>
              </a:rPr>
              <a:t>GPRS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4838701" y="3500671"/>
            <a:ext cx="16942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i="1">
                <a:latin typeface="Arial" pitchFamily="34" charset="0"/>
              </a:rPr>
              <a:t>IMT-DS</a:t>
            </a:r>
          </a:p>
          <a:p>
            <a:pPr eaLnBrk="0" hangingPunct="0"/>
            <a:r>
              <a:rPr lang="de-DE" sz="1100" b="1">
                <a:latin typeface="Arial" pitchFamily="34" charset="0"/>
              </a:rPr>
              <a:t>UTRA FDD / W-CDMA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4001692" y="2421170"/>
            <a:ext cx="5691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b="1">
                <a:latin typeface="Arial" pitchFamily="34" charset="0"/>
              </a:rPr>
              <a:t>EDGE</a:t>
            </a:r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4838701" y="4072172"/>
            <a:ext cx="17359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i="1">
                <a:latin typeface="Arial" pitchFamily="34" charset="0"/>
              </a:rPr>
              <a:t>IMT-TC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UTRA TDD / TD-CDMA</a:t>
            </a:r>
          </a:p>
        </p:txBody>
      </p:sp>
      <p:sp>
        <p:nvSpPr>
          <p:cNvPr id="26639" name="Text Box 19"/>
          <p:cNvSpPr txBox="1">
            <a:spLocks noChangeArrowheads="1"/>
          </p:cNvSpPr>
          <p:nvPr/>
        </p:nvSpPr>
        <p:spPr bwMode="auto">
          <a:xfrm>
            <a:off x="3248025" y="5412020"/>
            <a:ext cx="107751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cdma2000 1X</a:t>
            </a:r>
          </a:p>
        </p:txBody>
      </p:sp>
      <p:sp>
        <p:nvSpPr>
          <p:cNvPr id="26640" name="Text Box 20"/>
          <p:cNvSpPr txBox="1">
            <a:spLocks noChangeArrowheads="1"/>
          </p:cNvSpPr>
          <p:nvPr/>
        </p:nvSpPr>
        <p:spPr bwMode="auto">
          <a:xfrm>
            <a:off x="5635230" y="5794610"/>
            <a:ext cx="83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1X EV-DV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(3X)</a:t>
            </a:r>
          </a:p>
        </p:txBody>
      </p:sp>
      <p:sp>
        <p:nvSpPr>
          <p:cNvPr id="26641" name="Text Box 23"/>
          <p:cNvSpPr txBox="1">
            <a:spLocks noChangeArrowheads="1"/>
          </p:cNvSpPr>
          <p:nvPr/>
        </p:nvSpPr>
        <p:spPr bwMode="auto">
          <a:xfrm>
            <a:off x="1619251" y="1484545"/>
            <a:ext cx="59726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AMPS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>
            <a:off x="1619250" y="1724258"/>
            <a:ext cx="4876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NMT</a:t>
            </a:r>
          </a:p>
        </p:txBody>
      </p:sp>
      <p:sp>
        <p:nvSpPr>
          <p:cNvPr id="26643" name="Text Box 27"/>
          <p:cNvSpPr txBox="1">
            <a:spLocks noChangeArrowheads="1"/>
          </p:cNvSpPr>
          <p:nvPr/>
        </p:nvSpPr>
        <p:spPr bwMode="auto">
          <a:xfrm>
            <a:off x="4838700" y="2492608"/>
            <a:ext cx="80605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i="1">
                <a:latin typeface="Arial" pitchFamily="34" charset="0"/>
              </a:rPr>
              <a:t>IMT-SC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IS-136HS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UWC-136</a:t>
            </a:r>
          </a:p>
        </p:txBody>
      </p:sp>
      <p:sp>
        <p:nvSpPr>
          <p:cNvPr id="26644" name="Text Box 28"/>
          <p:cNvSpPr txBox="1">
            <a:spLocks noChangeArrowheads="1"/>
          </p:cNvSpPr>
          <p:nvPr/>
        </p:nvSpPr>
        <p:spPr bwMode="auto">
          <a:xfrm>
            <a:off x="4838701" y="4724635"/>
            <a:ext cx="940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i="1">
                <a:latin typeface="Arial" pitchFamily="34" charset="0"/>
              </a:rPr>
              <a:t>IMT-TC</a:t>
            </a:r>
            <a:endParaRPr lang="de-DE" sz="1100">
              <a:latin typeface="Arial" pitchFamily="34" charset="0"/>
            </a:endParaRPr>
          </a:p>
          <a:p>
            <a:pPr eaLnBrk="0" hangingPunct="0"/>
            <a:r>
              <a:rPr lang="de-DE" sz="1100">
                <a:latin typeface="Arial" pitchFamily="34" charset="0"/>
              </a:rPr>
              <a:t>TD-SCDMA</a:t>
            </a:r>
          </a:p>
        </p:txBody>
      </p:sp>
      <p:cxnSp>
        <p:nvCxnSpPr>
          <p:cNvPr id="26645" name="AutoShape 29"/>
          <p:cNvCxnSpPr>
            <a:cxnSpLocks noChangeShapeType="1"/>
            <a:stCxn id="26633" idx="3"/>
            <a:endCxn id="26635" idx="1"/>
          </p:cNvCxnSpPr>
          <p:nvPr/>
        </p:nvCxnSpPr>
        <p:spPr bwMode="auto">
          <a:xfrm>
            <a:off x="2833659" y="2983775"/>
            <a:ext cx="46675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6" name="AutoShape 30"/>
          <p:cNvCxnSpPr>
            <a:cxnSpLocks noChangeShapeType="1"/>
            <a:stCxn id="26633" idx="3"/>
            <a:endCxn id="26637" idx="1"/>
          </p:cNvCxnSpPr>
          <p:nvPr/>
        </p:nvCxnSpPr>
        <p:spPr bwMode="auto">
          <a:xfrm flipV="1">
            <a:off x="2833659" y="2636614"/>
            <a:ext cx="1168033" cy="3471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7" name="AutoShape 31"/>
          <p:cNvCxnSpPr>
            <a:cxnSpLocks noChangeShapeType="1"/>
            <a:stCxn id="26635" idx="3"/>
            <a:endCxn id="26637" idx="2"/>
          </p:cNvCxnSpPr>
          <p:nvPr/>
        </p:nvCxnSpPr>
        <p:spPr bwMode="auto">
          <a:xfrm flipV="1">
            <a:off x="3962400" y="2852057"/>
            <a:ext cx="323852" cy="1317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8" name="AutoShape 32"/>
          <p:cNvCxnSpPr>
            <a:cxnSpLocks noChangeShapeType="1"/>
            <a:stCxn id="26635" idx="3"/>
            <a:endCxn id="26636" idx="1"/>
          </p:cNvCxnSpPr>
          <p:nvPr/>
        </p:nvCxnSpPr>
        <p:spPr bwMode="auto">
          <a:xfrm>
            <a:off x="3962400" y="2983775"/>
            <a:ext cx="876301" cy="732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9" name="AutoShape 33"/>
          <p:cNvCxnSpPr>
            <a:cxnSpLocks noChangeShapeType="1"/>
            <a:stCxn id="26637" idx="3"/>
            <a:endCxn id="26643" idx="1"/>
          </p:cNvCxnSpPr>
          <p:nvPr/>
        </p:nvCxnSpPr>
        <p:spPr bwMode="auto">
          <a:xfrm>
            <a:off x="4570811" y="2636614"/>
            <a:ext cx="267889" cy="156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50" name="AutoShape 34"/>
          <p:cNvCxnSpPr>
            <a:cxnSpLocks noChangeShapeType="1"/>
            <a:stCxn id="26632" idx="3"/>
            <a:endCxn id="26637" idx="1"/>
          </p:cNvCxnSpPr>
          <p:nvPr/>
        </p:nvCxnSpPr>
        <p:spPr bwMode="auto">
          <a:xfrm>
            <a:off x="3060960" y="2360890"/>
            <a:ext cx="940732" cy="2757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51" name="Text Box 35"/>
          <p:cNvSpPr txBox="1">
            <a:spLocks noChangeArrowheads="1"/>
          </p:cNvSpPr>
          <p:nvPr/>
        </p:nvSpPr>
        <p:spPr bwMode="auto">
          <a:xfrm>
            <a:off x="1619250" y="1268645"/>
            <a:ext cx="5688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CT0/1</a:t>
            </a:r>
          </a:p>
        </p:txBody>
      </p:sp>
      <p:sp>
        <p:nvSpPr>
          <p:cNvPr id="26652" name="Text Box 36"/>
          <p:cNvSpPr txBox="1">
            <a:spLocks noChangeArrowheads="1"/>
          </p:cNvSpPr>
          <p:nvPr/>
        </p:nvSpPr>
        <p:spPr bwMode="auto">
          <a:xfrm>
            <a:off x="2327673" y="1629008"/>
            <a:ext cx="4511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CT2</a:t>
            </a:r>
          </a:p>
        </p:txBody>
      </p:sp>
      <p:sp>
        <p:nvSpPr>
          <p:cNvPr id="26653" name="Text Box 37"/>
          <p:cNvSpPr txBox="1">
            <a:spLocks noChangeArrowheads="1"/>
          </p:cNvSpPr>
          <p:nvPr/>
        </p:nvSpPr>
        <p:spPr bwMode="auto">
          <a:xfrm>
            <a:off x="4838700" y="1771885"/>
            <a:ext cx="638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i="1">
                <a:latin typeface="Arial" pitchFamily="34" charset="0"/>
              </a:rPr>
              <a:t>IMT-FT</a:t>
            </a:r>
          </a:p>
          <a:p>
            <a:pPr eaLnBrk="0" hangingPunct="0"/>
            <a:r>
              <a:rPr lang="de-DE" sz="1100">
                <a:latin typeface="Arial" pitchFamily="34" charset="0"/>
              </a:rPr>
              <a:t>DECT</a:t>
            </a:r>
          </a:p>
        </p:txBody>
      </p:sp>
      <p:sp>
        <p:nvSpPr>
          <p:cNvPr id="26654" name="Text Box 38"/>
          <p:cNvSpPr txBox="1">
            <a:spLocks noChangeArrowheads="1"/>
          </p:cNvSpPr>
          <p:nvPr/>
        </p:nvSpPr>
        <p:spPr bwMode="auto">
          <a:xfrm rot="-5400000">
            <a:off x="1099817" y="4768453"/>
            <a:ext cx="6078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>
                <a:latin typeface="Arial" pitchFamily="34" charset="0"/>
              </a:rPr>
              <a:t>CDMA</a:t>
            </a:r>
          </a:p>
        </p:txBody>
      </p:sp>
      <p:sp>
        <p:nvSpPr>
          <p:cNvPr id="26655" name="Text Box 39"/>
          <p:cNvSpPr txBox="1">
            <a:spLocks noChangeArrowheads="1"/>
          </p:cNvSpPr>
          <p:nvPr/>
        </p:nvSpPr>
        <p:spPr bwMode="auto">
          <a:xfrm rot="-5400000">
            <a:off x="1124090" y="2630091"/>
            <a:ext cx="5950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>
                <a:latin typeface="Arial" pitchFamily="34" charset="0"/>
              </a:rPr>
              <a:t>TDMA</a:t>
            </a:r>
          </a:p>
        </p:txBody>
      </p:sp>
      <p:sp>
        <p:nvSpPr>
          <p:cNvPr id="26656" name="Text Box 40"/>
          <p:cNvSpPr txBox="1">
            <a:spLocks noChangeArrowheads="1"/>
          </p:cNvSpPr>
          <p:nvPr/>
        </p:nvSpPr>
        <p:spPr bwMode="auto">
          <a:xfrm rot="-5400000">
            <a:off x="1106231" y="1517253"/>
            <a:ext cx="5950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100">
                <a:latin typeface="Arial" pitchFamily="34" charset="0"/>
              </a:rPr>
              <a:t>FDMA</a:t>
            </a:r>
          </a:p>
        </p:txBody>
      </p:sp>
      <p:sp>
        <p:nvSpPr>
          <p:cNvPr id="26657" name="Line 41"/>
          <p:cNvSpPr>
            <a:spLocks noChangeShapeType="1"/>
          </p:cNvSpPr>
          <p:nvPr/>
        </p:nvSpPr>
        <p:spPr bwMode="auto">
          <a:xfrm>
            <a:off x="1331120" y="3500670"/>
            <a:ext cx="626506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26658" name="Line 42"/>
          <p:cNvSpPr>
            <a:spLocks noChangeShapeType="1"/>
          </p:cNvSpPr>
          <p:nvPr/>
        </p:nvSpPr>
        <p:spPr bwMode="auto">
          <a:xfrm>
            <a:off x="1331120" y="2060808"/>
            <a:ext cx="626506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de-DE" sz="1200"/>
          </a:p>
        </p:txBody>
      </p:sp>
      <p:cxnSp>
        <p:nvCxnSpPr>
          <p:cNvPr id="26659" name="AutoShape 43"/>
          <p:cNvCxnSpPr>
            <a:cxnSpLocks noChangeShapeType="1"/>
            <a:stCxn id="26652" idx="3"/>
            <a:endCxn id="26653" idx="1"/>
          </p:cNvCxnSpPr>
          <p:nvPr/>
        </p:nvCxnSpPr>
        <p:spPr bwMode="auto">
          <a:xfrm>
            <a:off x="2778832" y="1759813"/>
            <a:ext cx="2059868" cy="227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0" name="AutoShape 44"/>
          <p:cNvCxnSpPr>
            <a:cxnSpLocks noChangeShapeType="1"/>
            <a:stCxn id="26651" idx="3"/>
            <a:endCxn id="26652" idx="1"/>
          </p:cNvCxnSpPr>
          <p:nvPr/>
        </p:nvCxnSpPr>
        <p:spPr bwMode="auto">
          <a:xfrm>
            <a:off x="2188054" y="1399450"/>
            <a:ext cx="139619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1" name="AutoShape 45"/>
          <p:cNvCxnSpPr>
            <a:cxnSpLocks noChangeShapeType="1"/>
            <a:stCxn id="26641" idx="3"/>
            <a:endCxn id="26632" idx="1"/>
          </p:cNvCxnSpPr>
          <p:nvPr/>
        </p:nvCxnSpPr>
        <p:spPr bwMode="auto">
          <a:xfrm>
            <a:off x="2216515" y="1615350"/>
            <a:ext cx="111158" cy="745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2" name="AutoShape 46"/>
          <p:cNvCxnSpPr>
            <a:cxnSpLocks noChangeShapeType="1"/>
            <a:stCxn id="26642" idx="3"/>
            <a:endCxn id="26633" idx="1"/>
          </p:cNvCxnSpPr>
          <p:nvPr/>
        </p:nvCxnSpPr>
        <p:spPr bwMode="auto">
          <a:xfrm>
            <a:off x="2106915" y="1855063"/>
            <a:ext cx="220757" cy="1128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3" name="AutoShape 47"/>
          <p:cNvCxnSpPr>
            <a:cxnSpLocks noChangeShapeType="1"/>
            <a:stCxn id="26631" idx="3"/>
            <a:endCxn id="26639" idx="1"/>
          </p:cNvCxnSpPr>
          <p:nvPr/>
        </p:nvCxnSpPr>
        <p:spPr bwMode="auto">
          <a:xfrm>
            <a:off x="3123915" y="5505229"/>
            <a:ext cx="124110" cy="37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4" name="AutoShape 51"/>
          <p:cNvCxnSpPr>
            <a:cxnSpLocks noChangeShapeType="1"/>
            <a:stCxn id="26639" idx="3"/>
            <a:endCxn id="26668" idx="1"/>
          </p:cNvCxnSpPr>
          <p:nvPr/>
        </p:nvCxnSpPr>
        <p:spPr bwMode="auto">
          <a:xfrm flipV="1">
            <a:off x="4325541" y="5505229"/>
            <a:ext cx="531019" cy="37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5" name="AutoShape 52"/>
          <p:cNvCxnSpPr>
            <a:cxnSpLocks noChangeShapeType="1"/>
            <a:stCxn id="26634" idx="3"/>
            <a:endCxn id="26636" idx="1"/>
          </p:cNvCxnSpPr>
          <p:nvPr/>
        </p:nvCxnSpPr>
        <p:spPr bwMode="auto">
          <a:xfrm>
            <a:off x="2810173" y="3271113"/>
            <a:ext cx="2028528" cy="4450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6" name="AutoShape 53"/>
          <p:cNvCxnSpPr>
            <a:cxnSpLocks noChangeShapeType="1"/>
            <a:stCxn id="26635" idx="3"/>
            <a:endCxn id="26638" idx="1"/>
          </p:cNvCxnSpPr>
          <p:nvPr/>
        </p:nvCxnSpPr>
        <p:spPr bwMode="auto">
          <a:xfrm>
            <a:off x="3962400" y="2983775"/>
            <a:ext cx="876301" cy="13038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67" name="AutoShape 54"/>
          <p:cNvCxnSpPr>
            <a:cxnSpLocks noChangeShapeType="1"/>
            <a:stCxn id="26635" idx="3"/>
            <a:endCxn id="26644" idx="1"/>
          </p:cNvCxnSpPr>
          <p:nvPr/>
        </p:nvCxnSpPr>
        <p:spPr bwMode="auto">
          <a:xfrm>
            <a:off x="3962400" y="2983775"/>
            <a:ext cx="876301" cy="19563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68" name="Text Box 55"/>
          <p:cNvSpPr txBox="1">
            <a:spLocks noChangeArrowheads="1"/>
          </p:cNvSpPr>
          <p:nvPr/>
        </p:nvSpPr>
        <p:spPr bwMode="auto">
          <a:xfrm>
            <a:off x="4856560" y="5289785"/>
            <a:ext cx="16275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i="1">
                <a:latin typeface="Arial" pitchFamily="34" charset="0"/>
              </a:rPr>
              <a:t>IMT-MC</a:t>
            </a:r>
            <a:endParaRPr lang="de-DE" sz="1100">
              <a:latin typeface="Arial" pitchFamily="34" charset="0"/>
            </a:endParaRPr>
          </a:p>
          <a:p>
            <a:pPr eaLnBrk="0" hangingPunct="0"/>
            <a:r>
              <a:rPr lang="de-DE" sz="1100">
                <a:latin typeface="Arial" pitchFamily="34" charset="0"/>
              </a:rPr>
              <a:t>cdma2000 1X EV-DO</a:t>
            </a:r>
          </a:p>
        </p:txBody>
      </p:sp>
      <p:cxnSp>
        <p:nvCxnSpPr>
          <p:cNvPr id="26669" name="AutoShape 57"/>
          <p:cNvCxnSpPr>
            <a:cxnSpLocks noChangeShapeType="1"/>
            <a:stCxn id="26644" idx="3"/>
            <a:endCxn id="26638" idx="2"/>
          </p:cNvCxnSpPr>
          <p:nvPr/>
        </p:nvCxnSpPr>
        <p:spPr bwMode="auto">
          <a:xfrm flipH="1" flipV="1">
            <a:off x="5706667" y="4503059"/>
            <a:ext cx="72628" cy="437020"/>
          </a:xfrm>
          <a:prstGeom prst="curvedConnector4">
            <a:avLst>
              <a:gd name="adj1" fmla="val -314755"/>
              <a:gd name="adj2" fmla="val 7464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70" name="Text Box 58"/>
          <p:cNvSpPr txBox="1">
            <a:spLocks noChangeArrowheads="1"/>
          </p:cNvSpPr>
          <p:nvPr/>
        </p:nvSpPr>
        <p:spPr bwMode="auto">
          <a:xfrm>
            <a:off x="6080522" y="4005495"/>
            <a:ext cx="5512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HSPA</a:t>
            </a:r>
          </a:p>
        </p:txBody>
      </p:sp>
      <p:cxnSp>
        <p:nvCxnSpPr>
          <p:cNvPr id="26671" name="AutoShape 62"/>
          <p:cNvCxnSpPr>
            <a:cxnSpLocks noChangeShapeType="1"/>
            <a:stCxn id="26636" idx="2"/>
            <a:endCxn id="26670" idx="1"/>
          </p:cNvCxnSpPr>
          <p:nvPr/>
        </p:nvCxnSpPr>
        <p:spPr bwMode="auto">
          <a:xfrm>
            <a:off x="5685831" y="3931558"/>
            <a:ext cx="394691" cy="204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72" name="Text Box 8"/>
          <p:cNvSpPr txBox="1">
            <a:spLocks noChangeArrowheads="1"/>
          </p:cNvSpPr>
          <p:nvPr/>
        </p:nvSpPr>
        <p:spPr bwMode="auto">
          <a:xfrm>
            <a:off x="6593682" y="6094645"/>
            <a:ext cx="54054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3.9G</a:t>
            </a:r>
          </a:p>
        </p:txBody>
      </p:sp>
      <p:sp>
        <p:nvSpPr>
          <p:cNvPr id="26673" name="Text Box 8"/>
          <p:cNvSpPr txBox="1">
            <a:spLocks noChangeArrowheads="1"/>
          </p:cNvSpPr>
          <p:nvPr/>
        </p:nvSpPr>
        <p:spPr bwMode="auto">
          <a:xfrm>
            <a:off x="7242572" y="6094645"/>
            <a:ext cx="34170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dirty="0">
                <a:latin typeface="Arial" pitchFamily="34" charset="0"/>
              </a:rPr>
              <a:t>4G</a:t>
            </a:r>
          </a:p>
        </p:txBody>
      </p:sp>
      <p:sp>
        <p:nvSpPr>
          <p:cNvPr id="26674" name="Text Box 10"/>
          <p:cNvSpPr txBox="1">
            <a:spLocks noChangeArrowheads="1"/>
          </p:cNvSpPr>
          <p:nvPr/>
        </p:nvSpPr>
        <p:spPr bwMode="auto">
          <a:xfrm>
            <a:off x="6641308" y="1917933"/>
            <a:ext cx="4691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b="1">
                <a:latin typeface="Arial" pitchFamily="34" charset="0"/>
              </a:rPr>
              <a:t>LTE</a:t>
            </a:r>
          </a:p>
        </p:txBody>
      </p:sp>
      <p:sp>
        <p:nvSpPr>
          <p:cNvPr id="26675" name="Text Box 10"/>
          <p:cNvSpPr txBox="1">
            <a:spLocks noChangeArrowheads="1"/>
          </p:cNvSpPr>
          <p:nvPr/>
        </p:nvSpPr>
        <p:spPr bwMode="auto">
          <a:xfrm>
            <a:off x="7218761" y="1825860"/>
            <a:ext cx="78224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>
                <a:latin typeface="Arial" pitchFamily="34" charset="0"/>
              </a:rPr>
              <a:t>LTE</a:t>
            </a:r>
          </a:p>
          <a:p>
            <a:pPr eaLnBrk="0" hangingPunct="0"/>
            <a:r>
              <a:rPr lang="de-DE" sz="1000">
                <a:latin typeface="Arial" pitchFamily="34" charset="0"/>
              </a:rPr>
              <a:t>advanced</a:t>
            </a:r>
            <a:endParaRPr lang="de-DE" sz="1100">
              <a:latin typeface="Arial" pitchFamily="34" charset="0"/>
            </a:endParaRPr>
          </a:p>
        </p:txBody>
      </p:sp>
      <p:cxnSp>
        <p:nvCxnSpPr>
          <p:cNvPr id="26676" name="AutoShape 62"/>
          <p:cNvCxnSpPr>
            <a:cxnSpLocks noChangeShapeType="1"/>
            <a:stCxn id="26636" idx="3"/>
            <a:endCxn id="26674" idx="1"/>
          </p:cNvCxnSpPr>
          <p:nvPr/>
        </p:nvCxnSpPr>
        <p:spPr bwMode="auto">
          <a:xfrm flipV="1">
            <a:off x="6532961" y="2048738"/>
            <a:ext cx="108347" cy="16673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77" name="AutoShape 62"/>
          <p:cNvCxnSpPr>
            <a:cxnSpLocks noChangeShapeType="1"/>
            <a:stCxn id="26674" idx="3"/>
            <a:endCxn id="26675" idx="1"/>
          </p:cNvCxnSpPr>
          <p:nvPr/>
        </p:nvCxnSpPr>
        <p:spPr bwMode="auto">
          <a:xfrm flipV="1">
            <a:off x="7110414" y="2033609"/>
            <a:ext cx="108347" cy="151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8046795" y="6115283"/>
            <a:ext cx="34170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de-DE" sz="1100" dirty="0">
                <a:latin typeface="Arial" pitchFamily="34" charset="0"/>
              </a:rPr>
              <a:t>5G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2A08F-FE32-2243-83A6-935C7F71FD1B}"/>
              </a:ext>
            </a:extLst>
          </p:cNvPr>
          <p:cNvSpPr/>
          <p:nvPr/>
        </p:nvSpPr>
        <p:spPr>
          <a:xfrm>
            <a:off x="58638" y="6525532"/>
            <a:ext cx="5716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+mn-lt"/>
                <a:ea typeface="MS PGothic" pitchFamily="34" charset="-128"/>
              </a:rPr>
              <a:t>Ref: Prof. Dr.-</a:t>
            </a:r>
            <a:r>
              <a:rPr lang="en-US" sz="1200" b="0" dirty="0" err="1">
                <a:latin typeface="+mn-lt"/>
                <a:ea typeface="MS PGothic" pitchFamily="34" charset="-128"/>
              </a:rPr>
              <a:t>Ing</a:t>
            </a:r>
            <a:r>
              <a:rPr lang="en-US" sz="1200" b="0" dirty="0">
                <a:latin typeface="+mn-lt"/>
                <a:ea typeface="MS PGothic" pitchFamily="34" charset="-128"/>
              </a:rPr>
              <a:t>. </a:t>
            </a:r>
            <a:r>
              <a:rPr lang="en-US" sz="1200" b="0" dirty="0" err="1">
                <a:latin typeface="+mn-lt"/>
                <a:ea typeface="MS PGothic" pitchFamily="34" charset="-128"/>
              </a:rPr>
              <a:t>Jochen</a:t>
            </a:r>
            <a:r>
              <a:rPr lang="en-US" sz="1200" b="0" dirty="0">
                <a:latin typeface="+mn-lt"/>
                <a:ea typeface="MS PGothic" pitchFamily="34" charset="-128"/>
              </a:rPr>
              <a:t> H. Schiller</a:t>
            </a:r>
          </a:p>
        </p:txBody>
      </p:sp>
    </p:spTree>
    <p:extLst>
      <p:ext uri="{BB962C8B-B14F-4D97-AF65-F5344CB8AC3E}">
        <p14:creationId xmlns:p14="http://schemas.microsoft.com/office/powerpoint/2010/main" val="105234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Basic Concept – Cellular Networks</a:t>
            </a:r>
            <a:endParaRPr lang="en-US" b="0" dirty="0">
              <a:solidFill>
                <a:srgbClr val="FF0000"/>
              </a:solidFill>
              <a:latin typeface="+mj-lt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3744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latin typeface="Calibri" charset="0"/>
                <a:ea typeface="宋体" charset="0"/>
              </a:rPr>
              <a:t>Base stations: </a:t>
            </a: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Transmit and receive signals from mobiles at given frequency range</a:t>
            </a:r>
          </a:p>
          <a:p>
            <a:pPr lvl="1"/>
            <a:r>
              <a:rPr lang="en-US" altLang="zh-CN" sz="2000" dirty="0">
                <a:latin typeface="Calibri" charset="0"/>
                <a:ea typeface="宋体" charset="0"/>
              </a:rPr>
              <a:t>Multiple base stations use the same spectrum (spectral reuse)</a:t>
            </a:r>
          </a:p>
          <a:p>
            <a:pPr lvl="1"/>
            <a:r>
              <a:rPr lang="en-US" altLang="zh-CN" dirty="0">
                <a:latin typeface="Calibri" charset="0"/>
                <a:ea typeface="宋体" charset="0"/>
              </a:rPr>
              <a:t>Each mobile is typically serviced by the nearest base station</a:t>
            </a:r>
            <a:endParaRPr lang="en-US" altLang="zh-CN" sz="2000" dirty="0">
              <a:latin typeface="Calibri" charset="0"/>
              <a:ea typeface="宋体" charset="0"/>
            </a:endParaRPr>
          </a:p>
          <a:p>
            <a:r>
              <a:rPr lang="en-US" altLang="zh-CN" dirty="0">
                <a:latin typeface="Calibri" charset="0"/>
                <a:ea typeface="宋体" charset="0"/>
              </a:rPr>
              <a:t>Cell: The service area of each base station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alibri" charset="0"/>
                <a:ea typeface="宋体" charset="0"/>
              </a:rPr>
              <a:t>Cellular Network - Basics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pic>
        <p:nvPicPr>
          <p:cNvPr id="5124" name="Picture 2" descr="http://www.orms-today.org/orms-4-02/art/bourjolly_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356992"/>
            <a:ext cx="44577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3E85EFA4-6BE7-7D4E-BB8A-73F4EB5C89A5}"/>
              </a:ext>
            </a:extLst>
          </p:cNvPr>
          <p:cNvGrpSpPr>
            <a:grpSpLocks/>
          </p:cNvGrpSpPr>
          <p:nvPr/>
        </p:nvGrpSpPr>
        <p:grpSpPr bwMode="auto">
          <a:xfrm>
            <a:off x="1285652" y="4509120"/>
            <a:ext cx="1905000" cy="1447800"/>
            <a:chOff x="1596" y="1392"/>
            <a:chExt cx="960" cy="672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9FAE4E8E-82DC-DE42-A525-A9B2DA5BA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4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D1CE0A75-8035-D547-82AA-E5A873B29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5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E48DA2F1-1454-704F-8731-46D5B7C77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2B98877-0B58-A544-89C4-418C8CB81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3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B1DBD15F-9D67-484D-ADD5-FB6F7A61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7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85EE9E2A-84D4-484B-A7AB-449C7D346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6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A151F773-792A-1344-AF00-E06F13F05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7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C242D68F-358D-7543-9810-0977A3B7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39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3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2792F641-28C9-3F4E-8E0E-5435AD22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E40B9C20-08F2-C24E-8742-C5DB5B2C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4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C3DE5909-CF54-B340-88E1-2ED98B8FC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5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120F1BFA-46B3-7042-835E-B2FE50F5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Arial" panose="020B0604020202020204" pitchFamily="34" charset="0"/>
                </a:rPr>
                <a:t>f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1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36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6"/>
            <a:ext cx="987425" cy="738188"/>
            <a:chOff x="2197" y="1155"/>
            <a:chExt cx="622" cy="465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15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6"/>
            <a:ext cx="987425" cy="738188"/>
            <a:chOff x="2197" y="1155"/>
            <a:chExt cx="622" cy="465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9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+mn-lt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300278" y="165032"/>
            <a:ext cx="78119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ctr" eaLnBrk="1" hangingPunct="1"/>
            <a:r>
              <a:rPr lang="en-US" sz="3200" b="0" dirty="0">
                <a:solidFill>
                  <a:srgbClr val="FF0000"/>
                </a:solidFill>
                <a:latin typeface="Calibri" charset="0"/>
                <a:ea typeface="宋体" charset="0"/>
                <a:cs typeface="Calibri" panose="020F0502020204030204" pitchFamily="34" charset="0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24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indent="-34290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2000" b="0" dirty="0">
                  <a:latin typeface="+mn-lt"/>
                  <a:cs typeface="+mn-cs"/>
                </a:rPr>
                <a:t> </a:t>
              </a:r>
              <a:r>
                <a:rPr lang="en-US" sz="1800" b="0" dirty="0">
                  <a:latin typeface="+mn-lt"/>
                </a:rPr>
                <a:t>connects cells to wired tel. net.</a:t>
              </a:r>
            </a:p>
            <a:p>
              <a:pPr marL="285750" indent="-28575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1800" b="0" dirty="0">
                  <a:latin typeface="+mn-lt"/>
                </a:rPr>
                <a:t> manages call setup </a:t>
              </a:r>
            </a:p>
            <a:p>
              <a:pPr marL="285750" indent="-28575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1800" b="0" dirty="0">
                  <a:latin typeface="+mn-lt"/>
                </a:rPr>
                <a:t> handles mobility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b="0" dirty="0">
                <a:latin typeface="+mn-lt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b="0" dirty="0">
                  <a:latin typeface="+mn-lt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0" dirty="0">
                    <a:solidFill>
                      <a:srgbClr val="C00000"/>
                    </a:solidFill>
                    <a:latin typeface="+mn-lt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latin typeface="+mn-lt"/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486688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285750" indent="-28575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1800" b="0" dirty="0">
                  <a:latin typeface="+mn-lt"/>
                  <a:cs typeface="+mn-cs"/>
                </a:rPr>
                <a:t> Covers geographical region</a:t>
              </a:r>
            </a:p>
            <a:p>
              <a:pPr marL="285750" indent="-28575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1800" b="0" dirty="0">
                  <a:latin typeface="+mn-lt"/>
                  <a:cs typeface="+mn-cs"/>
                </a:rPr>
                <a:t> </a:t>
              </a:r>
              <a:r>
                <a:rPr lang="en-US" sz="1800" b="0" i="1" dirty="0">
                  <a:solidFill>
                    <a:srgbClr val="C00000"/>
                  </a:solidFill>
                  <a:latin typeface="+mn-lt"/>
                  <a:cs typeface="+mn-cs"/>
                </a:rPr>
                <a:t>base station</a:t>
              </a:r>
              <a:r>
                <a:rPr lang="en-US" sz="1800" b="0" dirty="0">
                  <a:solidFill>
                    <a:srgbClr val="C00000"/>
                  </a:solidFill>
                  <a:latin typeface="+mn-lt"/>
                  <a:cs typeface="+mn-cs"/>
                </a:rPr>
                <a:t> </a:t>
              </a:r>
              <a:r>
                <a:rPr lang="en-US" sz="1800" b="0" dirty="0">
                  <a:latin typeface="+mn-lt"/>
                  <a:cs typeface="+mn-cs"/>
                </a:rPr>
                <a:t>(BS) analogous to 802.11 AP</a:t>
              </a:r>
            </a:p>
            <a:p>
              <a:pPr marL="285750" indent="-28575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1800" b="0" dirty="0">
                  <a:solidFill>
                    <a:srgbClr val="C00000"/>
                  </a:solidFill>
                  <a:latin typeface="+mn-lt"/>
                  <a:cs typeface="+mn-cs"/>
                </a:rPr>
                <a:t> </a:t>
              </a:r>
              <a:r>
                <a:rPr lang="en-US" sz="1800" b="0" i="1" dirty="0">
                  <a:solidFill>
                    <a:srgbClr val="C00000"/>
                  </a:solidFill>
                  <a:latin typeface="+mn-lt"/>
                  <a:cs typeface="+mn-cs"/>
                </a:rPr>
                <a:t>mobile users</a:t>
              </a:r>
              <a:r>
                <a:rPr lang="en-US" sz="1800" b="0" dirty="0">
                  <a:solidFill>
                    <a:srgbClr val="C00000"/>
                  </a:solidFill>
                  <a:latin typeface="+mn-lt"/>
                  <a:cs typeface="+mn-cs"/>
                </a:rPr>
                <a:t> </a:t>
              </a:r>
              <a:r>
                <a:rPr lang="en-US" sz="1800" b="0" dirty="0">
                  <a:latin typeface="+mn-lt"/>
                  <a:cs typeface="+mn-cs"/>
                </a:rPr>
                <a:t>attach to network through BS</a:t>
              </a:r>
            </a:p>
            <a:p>
              <a:pPr marL="285750" indent="-285750">
                <a:buClr>
                  <a:srgbClr val="FF0000"/>
                </a:buClr>
                <a:buSzPct val="75000"/>
                <a:buFont typeface="Wingdings" pitchFamily="2" charset="2"/>
                <a:buChar char="§"/>
                <a:defRPr/>
              </a:pPr>
              <a:r>
                <a:rPr lang="en-US" sz="1800" b="0" dirty="0">
                  <a:latin typeface="+mn-lt"/>
                  <a:cs typeface="+mn-cs"/>
                </a:rPr>
                <a:t> </a:t>
              </a:r>
              <a:r>
                <a:rPr lang="en-US" sz="1800" b="0" i="1" dirty="0">
                  <a:solidFill>
                    <a:srgbClr val="C00000"/>
                  </a:solidFill>
                  <a:latin typeface="+mn-lt"/>
                  <a:cs typeface="+mn-cs"/>
                </a:rPr>
                <a:t>air-interface:</a:t>
              </a:r>
              <a:r>
                <a:rPr lang="en-US" sz="1800" b="0" dirty="0">
                  <a:solidFill>
                    <a:srgbClr val="C00000"/>
                  </a:solidFill>
                  <a:latin typeface="+mn-lt"/>
                  <a:cs typeface="+mn-cs"/>
                </a:rPr>
                <a:t> </a:t>
              </a:r>
              <a:r>
                <a:rPr lang="en-US" sz="1800" b="0" dirty="0">
                  <a:latin typeface="+mn-lt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b="0" dirty="0">
                <a:latin typeface="+mn-lt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52"/>
              <a:chOff x="442" y="3293"/>
              <a:chExt cx="547" cy="252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b="0" dirty="0">
                  <a:latin typeface="+mn-lt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0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solidFill>
                      <a:srgbClr val="C00000"/>
                    </a:solidFill>
                    <a:latin typeface="+mn-lt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b="0" dirty="0">
                <a:latin typeface="+mn-lt"/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n-lt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</p:grp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+mn-lt"/>
                </a:endParaRPr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14E0065-C2DE-7C44-B8F7-1A2ED5BF31EE}"/>
              </a:ext>
            </a:extLst>
          </p:cNvPr>
          <p:cNvSpPr/>
          <p:nvPr/>
        </p:nvSpPr>
        <p:spPr>
          <a:xfrm>
            <a:off x="58638" y="6525532"/>
            <a:ext cx="5716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+mn-lt"/>
                <a:ea typeface="MS PGothic" pitchFamily="34" charset="-128"/>
              </a:rPr>
              <a:t>Ref: Computer Networking  Book: Kurose and Ross </a:t>
            </a:r>
          </a:p>
        </p:txBody>
      </p:sp>
    </p:spTree>
    <p:extLst>
      <p:ext uri="{BB962C8B-B14F-4D97-AF65-F5344CB8AC3E}">
        <p14:creationId xmlns:p14="http://schemas.microsoft.com/office/powerpoint/2010/main" val="3561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60363" y="1034368"/>
            <a:ext cx="3698875" cy="5329014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+mn-lt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combined FDMA/TDMA: </a:t>
            </a:r>
            <a:r>
              <a:rPr lang="en-US" sz="2400" dirty="0">
                <a:latin typeface="+mn-lt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CDMA: </a:t>
            </a:r>
            <a:r>
              <a:rPr lang="en-US" sz="2400" dirty="0">
                <a:latin typeface="+mn-lt"/>
                <a:cs typeface="+mn-cs"/>
              </a:rPr>
              <a:t>code division multiple access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A0B155D-DE0E-4F44-AD16-7C361371625C}"/>
              </a:ext>
            </a:extLst>
          </p:cNvPr>
          <p:cNvSpPr/>
          <p:nvPr/>
        </p:nvSpPr>
        <p:spPr>
          <a:xfrm>
            <a:off x="58638" y="6525532"/>
            <a:ext cx="57161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+mn-lt"/>
                <a:ea typeface="MS PGothic" pitchFamily="34" charset="-128"/>
              </a:rPr>
              <a:t>Ref: Computer Networking  Book: Kurose and Ross </a:t>
            </a:r>
          </a:p>
        </p:txBody>
      </p:sp>
    </p:spTree>
    <p:extLst>
      <p:ext uri="{BB962C8B-B14F-4D97-AF65-F5344CB8AC3E}">
        <p14:creationId xmlns:p14="http://schemas.microsoft.com/office/powerpoint/2010/main" val="265052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17841A-FD3A-014F-92C4-DEF330C7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5" y="1062640"/>
            <a:ext cx="4986204" cy="5329014"/>
          </a:xfrm>
        </p:spPr>
        <p:txBody>
          <a:bodyPr/>
          <a:lstStyle/>
          <a:p>
            <a:r>
              <a:rPr lang="en-US" altLang="en-US" dirty="0"/>
              <a:t>What happens when a user is mobile?</a:t>
            </a:r>
          </a:p>
          <a:p>
            <a:pPr lvl="1"/>
            <a:r>
              <a:rPr lang="en-US" altLang="en-US" dirty="0"/>
              <a:t>Especially when crossing a cell boundary while  continuing the call</a:t>
            </a:r>
          </a:p>
          <a:p>
            <a:r>
              <a:rPr lang="en-US" altLang="en-US" dirty="0"/>
              <a:t>Handoff (typically 30 </a:t>
            </a:r>
            <a:r>
              <a:rPr lang="en-US" altLang="en-US" dirty="0" err="1"/>
              <a:t>msec</a:t>
            </a:r>
            <a:endParaRPr lang="en-US" altLang="en-US" sz="2000" dirty="0"/>
          </a:p>
          <a:p>
            <a:pPr lvl="1"/>
            <a:r>
              <a:rPr lang="en-US" altLang="ko-KR" dirty="0"/>
              <a:t>At any time, mobile station (MS) is in one cell and under the control of a BS </a:t>
            </a:r>
          </a:p>
          <a:p>
            <a:pPr lvl="1"/>
            <a:r>
              <a:rPr lang="en-US" altLang="ko-KR" dirty="0"/>
              <a:t>When a MS leaves a cell, BS notices weak signal</a:t>
            </a:r>
          </a:p>
          <a:p>
            <a:pPr lvl="1"/>
            <a:r>
              <a:rPr lang="en-US" altLang="ko-KR" dirty="0"/>
              <a:t>BS asks surrounding BSs if they are getting a stronger signal</a:t>
            </a:r>
          </a:p>
          <a:p>
            <a:pPr lvl="1"/>
            <a:r>
              <a:rPr lang="en-US" altLang="ko-KR" dirty="0"/>
              <a:t>BS transfers ownership to one with strongest signal </a:t>
            </a:r>
          </a:p>
          <a:p>
            <a:pPr lvl="1"/>
            <a:r>
              <a:rPr lang="en-US" altLang="ko-KR" dirty="0"/>
              <a:t>new channel is assigned to the MS and it is notified about new boss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F054C-FE9F-C248-B4EF-20F264F5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Handoff !</a:t>
            </a:r>
          </a:p>
        </p:txBody>
      </p:sp>
      <p:grpSp>
        <p:nvGrpSpPr>
          <p:cNvPr id="5" name="Group 78">
            <a:extLst>
              <a:ext uri="{FF2B5EF4-FFF2-40B4-BE49-F238E27FC236}">
                <a16:creationId xmlns:a16="http://schemas.microsoft.com/office/drawing/2014/main" id="{3019D2B0-F5D0-9F4F-AF5A-E63B0F5CCE0E}"/>
              </a:ext>
            </a:extLst>
          </p:cNvPr>
          <p:cNvGrpSpPr>
            <a:grpSpLocks/>
          </p:cNvGrpSpPr>
          <p:nvPr/>
        </p:nvGrpSpPr>
        <p:grpSpPr bwMode="auto">
          <a:xfrm>
            <a:off x="4932040" y="1196752"/>
            <a:ext cx="4070217" cy="3081536"/>
            <a:chOff x="144" y="288"/>
            <a:chExt cx="5044" cy="292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4F9B96-210B-1C41-880B-A01EF360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76"/>
              <a:ext cx="1483" cy="1248"/>
            </a:xfrm>
            <a:prstGeom prst="hexagon">
              <a:avLst>
                <a:gd name="adj" fmla="val 29708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C47505A-2CEF-EA43-9BC9-724C5497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576"/>
              <a:ext cx="1137" cy="2313"/>
            </a:xfrm>
            <a:custGeom>
              <a:avLst/>
              <a:gdLst>
                <a:gd name="T0" fmla="*/ 148 w 1137"/>
                <a:gd name="T1" fmla="*/ 327 h 2313"/>
                <a:gd name="T2" fmla="*/ 39 w 1137"/>
                <a:gd name="T3" fmla="*/ 873 h 2313"/>
                <a:gd name="T4" fmla="*/ 0 w 1137"/>
                <a:gd name="T5" fmla="*/ 1761 h 2313"/>
                <a:gd name="T6" fmla="*/ 101 w 1137"/>
                <a:gd name="T7" fmla="*/ 1855 h 2313"/>
                <a:gd name="T8" fmla="*/ 226 w 1137"/>
                <a:gd name="T9" fmla="*/ 2003 h 2313"/>
                <a:gd name="T10" fmla="*/ 257 w 1137"/>
                <a:gd name="T11" fmla="*/ 2104 h 2313"/>
                <a:gd name="T12" fmla="*/ 381 w 1137"/>
                <a:gd name="T13" fmla="*/ 2221 h 2313"/>
                <a:gd name="T14" fmla="*/ 436 w 1137"/>
                <a:gd name="T15" fmla="*/ 2268 h 2313"/>
                <a:gd name="T16" fmla="*/ 600 w 1137"/>
                <a:gd name="T17" fmla="*/ 2291 h 2313"/>
                <a:gd name="T18" fmla="*/ 732 w 1137"/>
                <a:gd name="T19" fmla="*/ 2291 h 2313"/>
                <a:gd name="T20" fmla="*/ 849 w 1137"/>
                <a:gd name="T21" fmla="*/ 2244 h 2313"/>
                <a:gd name="T22" fmla="*/ 927 w 1137"/>
                <a:gd name="T23" fmla="*/ 2229 h 2313"/>
                <a:gd name="T24" fmla="*/ 1106 w 1137"/>
                <a:gd name="T25" fmla="*/ 1839 h 2313"/>
                <a:gd name="T26" fmla="*/ 1137 w 1137"/>
                <a:gd name="T27" fmla="*/ 1106 h 2313"/>
                <a:gd name="T28" fmla="*/ 1122 w 1137"/>
                <a:gd name="T29" fmla="*/ 927 h 2313"/>
                <a:gd name="T30" fmla="*/ 1106 w 1137"/>
                <a:gd name="T31" fmla="*/ 849 h 2313"/>
                <a:gd name="T32" fmla="*/ 1083 w 1137"/>
                <a:gd name="T33" fmla="*/ 600 h 2313"/>
                <a:gd name="T34" fmla="*/ 1020 w 1137"/>
                <a:gd name="T35" fmla="*/ 421 h 2313"/>
                <a:gd name="T36" fmla="*/ 833 w 1137"/>
                <a:gd name="T37" fmla="*/ 171 h 2313"/>
                <a:gd name="T38" fmla="*/ 709 w 1137"/>
                <a:gd name="T39" fmla="*/ 140 h 2313"/>
                <a:gd name="T40" fmla="*/ 639 w 1137"/>
                <a:gd name="T41" fmla="*/ 101 h 2313"/>
                <a:gd name="T42" fmla="*/ 498 w 1137"/>
                <a:gd name="T43" fmla="*/ 0 h 2313"/>
                <a:gd name="T44" fmla="*/ 428 w 1137"/>
                <a:gd name="T45" fmla="*/ 31 h 2313"/>
                <a:gd name="T46" fmla="*/ 319 w 1137"/>
                <a:gd name="T47" fmla="*/ 148 h 2313"/>
                <a:gd name="T48" fmla="*/ 249 w 1137"/>
                <a:gd name="T49" fmla="*/ 241 h 2313"/>
                <a:gd name="T50" fmla="*/ 202 w 1137"/>
                <a:gd name="T51" fmla="*/ 296 h 2313"/>
                <a:gd name="T52" fmla="*/ 179 w 1137"/>
                <a:gd name="T53" fmla="*/ 312 h 2313"/>
                <a:gd name="T54" fmla="*/ 155 w 1137"/>
                <a:gd name="T55" fmla="*/ 358 h 2313"/>
                <a:gd name="T56" fmla="*/ 132 w 1137"/>
                <a:gd name="T57" fmla="*/ 374 h 2313"/>
                <a:gd name="T58" fmla="*/ 148 w 1137"/>
                <a:gd name="T59" fmla="*/ 327 h 231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37"/>
                <a:gd name="T91" fmla="*/ 0 h 2313"/>
                <a:gd name="T92" fmla="*/ 1137 w 1137"/>
                <a:gd name="T93" fmla="*/ 2313 h 231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37" h="2313">
                  <a:moveTo>
                    <a:pt x="148" y="327"/>
                  </a:moveTo>
                  <a:cubicBezTo>
                    <a:pt x="53" y="463"/>
                    <a:pt x="53" y="710"/>
                    <a:pt x="39" y="873"/>
                  </a:cubicBezTo>
                  <a:cubicBezTo>
                    <a:pt x="14" y="1168"/>
                    <a:pt x="12" y="1465"/>
                    <a:pt x="0" y="1761"/>
                  </a:cubicBezTo>
                  <a:cubicBezTo>
                    <a:pt x="24" y="1824"/>
                    <a:pt x="53" y="1814"/>
                    <a:pt x="101" y="1855"/>
                  </a:cubicBezTo>
                  <a:cubicBezTo>
                    <a:pt x="151" y="1897"/>
                    <a:pt x="180" y="1957"/>
                    <a:pt x="226" y="2003"/>
                  </a:cubicBezTo>
                  <a:cubicBezTo>
                    <a:pt x="236" y="2034"/>
                    <a:pt x="241" y="2076"/>
                    <a:pt x="257" y="2104"/>
                  </a:cubicBezTo>
                  <a:cubicBezTo>
                    <a:pt x="286" y="2154"/>
                    <a:pt x="341" y="2182"/>
                    <a:pt x="381" y="2221"/>
                  </a:cubicBezTo>
                  <a:cubicBezTo>
                    <a:pt x="396" y="2236"/>
                    <a:pt x="415" y="2258"/>
                    <a:pt x="436" y="2268"/>
                  </a:cubicBezTo>
                  <a:cubicBezTo>
                    <a:pt x="480" y="2290"/>
                    <a:pt x="558" y="2287"/>
                    <a:pt x="600" y="2291"/>
                  </a:cubicBezTo>
                  <a:cubicBezTo>
                    <a:pt x="663" y="2313"/>
                    <a:pt x="664" y="2303"/>
                    <a:pt x="732" y="2291"/>
                  </a:cubicBezTo>
                  <a:cubicBezTo>
                    <a:pt x="771" y="2277"/>
                    <a:pt x="809" y="2255"/>
                    <a:pt x="849" y="2244"/>
                  </a:cubicBezTo>
                  <a:cubicBezTo>
                    <a:pt x="875" y="2237"/>
                    <a:pt x="901" y="2235"/>
                    <a:pt x="927" y="2229"/>
                  </a:cubicBezTo>
                  <a:cubicBezTo>
                    <a:pt x="1059" y="2137"/>
                    <a:pt x="1058" y="1977"/>
                    <a:pt x="1106" y="1839"/>
                  </a:cubicBezTo>
                  <a:cubicBezTo>
                    <a:pt x="1112" y="1594"/>
                    <a:pt x="1128" y="1351"/>
                    <a:pt x="1137" y="1106"/>
                  </a:cubicBezTo>
                  <a:cubicBezTo>
                    <a:pt x="1130" y="990"/>
                    <a:pt x="1137" y="1002"/>
                    <a:pt x="1122" y="927"/>
                  </a:cubicBezTo>
                  <a:cubicBezTo>
                    <a:pt x="1117" y="901"/>
                    <a:pt x="1106" y="849"/>
                    <a:pt x="1106" y="849"/>
                  </a:cubicBezTo>
                  <a:cubicBezTo>
                    <a:pt x="1114" y="729"/>
                    <a:pt x="1110" y="704"/>
                    <a:pt x="1083" y="600"/>
                  </a:cubicBezTo>
                  <a:cubicBezTo>
                    <a:pt x="1076" y="535"/>
                    <a:pt x="1058" y="475"/>
                    <a:pt x="1020" y="421"/>
                  </a:cubicBezTo>
                  <a:cubicBezTo>
                    <a:pt x="985" y="302"/>
                    <a:pt x="935" y="238"/>
                    <a:pt x="833" y="171"/>
                  </a:cubicBezTo>
                  <a:cubicBezTo>
                    <a:pt x="799" y="149"/>
                    <a:pt x="748" y="151"/>
                    <a:pt x="709" y="140"/>
                  </a:cubicBezTo>
                  <a:cubicBezTo>
                    <a:pt x="683" y="133"/>
                    <a:pt x="639" y="101"/>
                    <a:pt x="639" y="101"/>
                  </a:cubicBezTo>
                  <a:cubicBezTo>
                    <a:pt x="622" y="53"/>
                    <a:pt x="543" y="28"/>
                    <a:pt x="498" y="0"/>
                  </a:cubicBezTo>
                  <a:cubicBezTo>
                    <a:pt x="474" y="8"/>
                    <a:pt x="447" y="12"/>
                    <a:pt x="428" y="31"/>
                  </a:cubicBezTo>
                  <a:cubicBezTo>
                    <a:pt x="390" y="69"/>
                    <a:pt x="365" y="116"/>
                    <a:pt x="319" y="148"/>
                  </a:cubicBezTo>
                  <a:cubicBezTo>
                    <a:pt x="296" y="181"/>
                    <a:pt x="277" y="213"/>
                    <a:pt x="249" y="241"/>
                  </a:cubicBezTo>
                  <a:cubicBezTo>
                    <a:pt x="239" y="272"/>
                    <a:pt x="234" y="285"/>
                    <a:pt x="202" y="296"/>
                  </a:cubicBezTo>
                  <a:cubicBezTo>
                    <a:pt x="194" y="301"/>
                    <a:pt x="185" y="305"/>
                    <a:pt x="179" y="312"/>
                  </a:cubicBezTo>
                  <a:cubicBezTo>
                    <a:pt x="129" y="375"/>
                    <a:pt x="220" y="293"/>
                    <a:pt x="155" y="358"/>
                  </a:cubicBezTo>
                  <a:cubicBezTo>
                    <a:pt x="148" y="365"/>
                    <a:pt x="134" y="383"/>
                    <a:pt x="132" y="374"/>
                  </a:cubicBezTo>
                  <a:cubicBezTo>
                    <a:pt x="128" y="358"/>
                    <a:pt x="143" y="343"/>
                    <a:pt x="148" y="327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074D117-A70B-BB42-BC08-52B24D59B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2"/>
              <a:ext cx="1060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ko-KR" sz="1200">
                  <a:ea typeface="굴림" panose="020B0600000101010101" pitchFamily="34" charset="-127"/>
                </a:rPr>
                <a:t>Public </a:t>
              </a:r>
            </a:p>
            <a:p>
              <a:r>
                <a:rPr lang="en-US" altLang="ko-KR" sz="1200">
                  <a:ea typeface="굴림" panose="020B0600000101010101" pitchFamily="34" charset="-127"/>
                </a:rPr>
                <a:t>Switched</a:t>
              </a:r>
            </a:p>
            <a:p>
              <a:r>
                <a:rPr lang="en-US" altLang="ko-KR" sz="1200">
                  <a:ea typeface="굴림" panose="020B0600000101010101" pitchFamily="34" charset="-127"/>
                </a:rPr>
                <a:t>Telephone</a:t>
              </a:r>
            </a:p>
            <a:p>
              <a:r>
                <a:rPr lang="en-US" altLang="ko-KR" sz="1200">
                  <a:ea typeface="굴림" panose="020B0600000101010101" pitchFamily="34" charset="-127"/>
                </a:rPr>
                <a:t>Network</a:t>
              </a:r>
            </a:p>
            <a:p>
              <a:r>
                <a:rPr lang="en-US" altLang="ko-KR" sz="1200">
                  <a:ea typeface="굴림" panose="020B0600000101010101" pitchFamily="34" charset="-127"/>
                </a:rPr>
                <a:t>(PSTN)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CD0E5787-4794-6C44-A3FF-28F9BBD08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" y="1345"/>
              <a:ext cx="1060" cy="9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ko-KR" sz="1200" dirty="0">
                  <a:ea typeface="굴림" panose="020B0600000101010101" pitchFamily="34" charset="-127"/>
                </a:rPr>
                <a:t>Mobile</a:t>
              </a:r>
            </a:p>
            <a:p>
              <a:r>
                <a:rPr lang="en-US" altLang="ko-KR" sz="1200" dirty="0">
                  <a:ea typeface="굴림" panose="020B0600000101010101" pitchFamily="34" charset="-127"/>
                </a:rPr>
                <a:t>Telephone</a:t>
              </a:r>
            </a:p>
            <a:p>
              <a:r>
                <a:rPr lang="en-US" altLang="ko-KR" sz="1200" dirty="0">
                  <a:ea typeface="굴림" panose="020B0600000101010101" pitchFamily="34" charset="-127"/>
                </a:rPr>
                <a:t>Switching</a:t>
              </a:r>
            </a:p>
            <a:p>
              <a:r>
                <a:rPr lang="en-US" altLang="ko-KR" sz="1200" dirty="0">
                  <a:ea typeface="굴림" panose="020B0600000101010101" pitchFamily="34" charset="-127"/>
                </a:rPr>
                <a:t>Center</a:t>
              </a:r>
            </a:p>
            <a:p>
              <a:r>
                <a:rPr lang="en-US" altLang="ko-KR" sz="1200" dirty="0">
                  <a:ea typeface="굴림" panose="020B0600000101010101" pitchFamily="34" charset="-127"/>
                </a:rPr>
                <a:t>(MTSC)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A1FBBAD-1A57-3F4A-A2B7-300D70956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58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31B5029-3FD3-DB40-8BA8-6BE69611A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0DE8C4B-7D31-DA40-85E3-2FE8FAF7D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22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493F891-9E48-9141-8EDA-4BB04C562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3" y="1248"/>
              <a:ext cx="4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9405966-866C-1440-A169-888167050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1" y="720"/>
              <a:ext cx="10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41DF5666-8003-2A46-922F-1FDE433D7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1104"/>
              <a:ext cx="33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152BCDF-9156-004B-9143-B3546CBE3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04"/>
              <a:ext cx="16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AB3AE220-9571-8341-898B-F040F81B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24"/>
              <a:ext cx="1680" cy="1392"/>
            </a:xfrm>
            <a:prstGeom prst="hexagon">
              <a:avLst>
                <a:gd name="adj" fmla="val 30172"/>
                <a:gd name="vf" fmla="val 1154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160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1D7E0D8-2451-5248-B2B1-8A03CBB4E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5" y="2688"/>
              <a:ext cx="4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48540750-7064-304A-A4B6-C425B7BBA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21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BF4EF548-40C6-2743-ACCD-96920CE0E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2544"/>
              <a:ext cx="336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767E82C-C69C-9C48-9831-A7A9B698E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7" y="2064"/>
              <a:ext cx="16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D212C0F9-8CCD-4749-B043-BCF65A28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88"/>
              <a:ext cx="7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34" charset="-127"/>
                </a:rPr>
                <a:t>Cell 1</a:t>
              </a:r>
              <a:endParaRPr lang="en-US" altLang="ko-KR" sz="1600">
                <a:ea typeface="굴림" panose="020B0600000101010101" pitchFamily="34" charset="-127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415A23D-4C0E-7A47-A41D-43A36CB14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871"/>
              <a:ext cx="7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ko-KR" sz="1400">
                  <a:ea typeface="굴림" panose="020B0600000101010101" pitchFamily="34" charset="-127"/>
                </a:rPr>
                <a:t>Cell 2</a:t>
              </a:r>
              <a:endParaRPr lang="en-US" altLang="ko-KR" sz="1600">
                <a:ea typeface="굴림" panose="020B0600000101010101" pitchFamily="34" charset="-127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DE0501-4678-9C46-BA66-355E48644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256"/>
              <a:ext cx="480" cy="432"/>
              <a:chOff x="1584" y="2256"/>
              <a:chExt cx="233" cy="435"/>
            </a:xfrm>
          </p:grpSpPr>
          <p:grpSp>
            <p:nvGrpSpPr>
              <p:cNvPr id="57" name="Group 24">
                <a:extLst>
                  <a:ext uri="{FF2B5EF4-FFF2-40B4-BE49-F238E27FC236}">
                    <a16:creationId xmlns:a16="http://schemas.microsoft.com/office/drawing/2014/main" id="{5023A2DF-C3BF-CE4C-ACC6-7827474DB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256"/>
                <a:ext cx="233" cy="75"/>
                <a:chOff x="1770" y="1918"/>
                <a:chExt cx="233" cy="75"/>
              </a:xfrm>
            </p:grpSpPr>
            <p:sp>
              <p:nvSpPr>
                <p:cNvPr id="75" name="Freeform 25">
                  <a:extLst>
                    <a:ext uri="{FF2B5EF4-FFF2-40B4-BE49-F238E27FC236}">
                      <a16:creationId xmlns:a16="http://schemas.microsoft.com/office/drawing/2014/main" id="{A9B9196E-AD46-EB45-8ED4-E6AAE3981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0" y="1949"/>
                  <a:ext cx="73" cy="43"/>
                </a:xfrm>
                <a:custGeom>
                  <a:avLst/>
                  <a:gdLst>
                    <a:gd name="T0" fmla="*/ 0 w 579"/>
                    <a:gd name="T1" fmla="*/ 345 h 345"/>
                    <a:gd name="T2" fmla="*/ 153 w 579"/>
                    <a:gd name="T3" fmla="*/ 226 h 345"/>
                    <a:gd name="T4" fmla="*/ 163 w 579"/>
                    <a:gd name="T5" fmla="*/ 283 h 345"/>
                    <a:gd name="T6" fmla="*/ 399 w 579"/>
                    <a:gd name="T7" fmla="*/ 93 h 345"/>
                    <a:gd name="T8" fmla="*/ 409 w 579"/>
                    <a:gd name="T9" fmla="*/ 125 h 345"/>
                    <a:gd name="T10" fmla="*/ 579 w 579"/>
                    <a:gd name="T11" fmla="*/ 0 h 3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9"/>
                    <a:gd name="T19" fmla="*/ 0 h 345"/>
                    <a:gd name="T20" fmla="*/ 579 w 579"/>
                    <a:gd name="T21" fmla="*/ 345 h 3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9" h="345">
                      <a:moveTo>
                        <a:pt x="0" y="345"/>
                      </a:moveTo>
                      <a:lnTo>
                        <a:pt x="153" y="226"/>
                      </a:lnTo>
                      <a:lnTo>
                        <a:pt x="163" y="283"/>
                      </a:lnTo>
                      <a:lnTo>
                        <a:pt x="399" y="93"/>
                      </a:lnTo>
                      <a:lnTo>
                        <a:pt x="409" y="125"/>
                      </a:lnTo>
                      <a:lnTo>
                        <a:pt x="579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sp>
              <p:nvSpPr>
                <p:cNvPr id="76" name="Freeform 26">
                  <a:extLst>
                    <a:ext uri="{FF2B5EF4-FFF2-40B4-BE49-F238E27FC236}">
                      <a16:creationId xmlns:a16="http://schemas.microsoft.com/office/drawing/2014/main" id="{E38C9B8A-80D8-2A46-B645-B900DCD8D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" y="1918"/>
                  <a:ext cx="51" cy="65"/>
                </a:xfrm>
                <a:custGeom>
                  <a:avLst/>
                  <a:gdLst>
                    <a:gd name="T0" fmla="*/ 0 w 404"/>
                    <a:gd name="T1" fmla="*/ 523 h 523"/>
                    <a:gd name="T2" fmla="*/ 58 w 404"/>
                    <a:gd name="T3" fmla="*/ 373 h 523"/>
                    <a:gd name="T4" fmla="*/ 126 w 404"/>
                    <a:gd name="T5" fmla="*/ 420 h 523"/>
                    <a:gd name="T6" fmla="*/ 255 w 404"/>
                    <a:gd name="T7" fmla="*/ 148 h 523"/>
                    <a:gd name="T8" fmla="*/ 309 w 404"/>
                    <a:gd name="T9" fmla="*/ 184 h 523"/>
                    <a:gd name="T10" fmla="*/ 404 w 404"/>
                    <a:gd name="T11" fmla="*/ 0 h 5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4"/>
                    <a:gd name="T19" fmla="*/ 0 h 523"/>
                    <a:gd name="T20" fmla="*/ 404 w 404"/>
                    <a:gd name="T21" fmla="*/ 523 h 5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4" h="523">
                      <a:moveTo>
                        <a:pt x="0" y="523"/>
                      </a:moveTo>
                      <a:lnTo>
                        <a:pt x="58" y="373"/>
                      </a:lnTo>
                      <a:lnTo>
                        <a:pt x="126" y="420"/>
                      </a:lnTo>
                      <a:lnTo>
                        <a:pt x="255" y="148"/>
                      </a:lnTo>
                      <a:lnTo>
                        <a:pt x="309" y="184"/>
                      </a:lnTo>
                      <a:lnTo>
                        <a:pt x="404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sp>
              <p:nvSpPr>
                <p:cNvPr id="77" name="Freeform 27">
                  <a:extLst>
                    <a:ext uri="{FF2B5EF4-FFF2-40B4-BE49-F238E27FC236}">
                      <a16:creationId xmlns:a16="http://schemas.microsoft.com/office/drawing/2014/main" id="{4920285E-DA64-7E4E-AA56-D1EA01695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3" y="1918"/>
                  <a:ext cx="51" cy="65"/>
                </a:xfrm>
                <a:custGeom>
                  <a:avLst/>
                  <a:gdLst>
                    <a:gd name="T0" fmla="*/ 406 w 406"/>
                    <a:gd name="T1" fmla="*/ 523 h 523"/>
                    <a:gd name="T2" fmla="*/ 345 w 406"/>
                    <a:gd name="T3" fmla="*/ 378 h 523"/>
                    <a:gd name="T4" fmla="*/ 273 w 406"/>
                    <a:gd name="T5" fmla="*/ 422 h 523"/>
                    <a:gd name="T6" fmla="*/ 140 w 406"/>
                    <a:gd name="T7" fmla="*/ 148 h 523"/>
                    <a:gd name="T8" fmla="*/ 89 w 406"/>
                    <a:gd name="T9" fmla="*/ 190 h 523"/>
                    <a:gd name="T10" fmla="*/ 0 w 406"/>
                    <a:gd name="T11" fmla="*/ 0 h 5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6"/>
                    <a:gd name="T19" fmla="*/ 0 h 523"/>
                    <a:gd name="T20" fmla="*/ 406 w 406"/>
                    <a:gd name="T21" fmla="*/ 523 h 5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6" h="523">
                      <a:moveTo>
                        <a:pt x="406" y="523"/>
                      </a:moveTo>
                      <a:lnTo>
                        <a:pt x="345" y="378"/>
                      </a:lnTo>
                      <a:lnTo>
                        <a:pt x="273" y="422"/>
                      </a:lnTo>
                      <a:lnTo>
                        <a:pt x="140" y="148"/>
                      </a:lnTo>
                      <a:lnTo>
                        <a:pt x="89" y="1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sp>
              <p:nvSpPr>
                <p:cNvPr id="78" name="Freeform 28">
                  <a:extLst>
                    <a:ext uri="{FF2B5EF4-FFF2-40B4-BE49-F238E27FC236}">
                      <a16:creationId xmlns:a16="http://schemas.microsoft.com/office/drawing/2014/main" id="{DB0C96A1-B5B2-3240-B2BF-35CEE0733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" y="1950"/>
                  <a:ext cx="71" cy="43"/>
                </a:xfrm>
                <a:custGeom>
                  <a:avLst/>
                  <a:gdLst>
                    <a:gd name="T0" fmla="*/ 570 w 570"/>
                    <a:gd name="T1" fmla="*/ 344 h 344"/>
                    <a:gd name="T2" fmla="*/ 416 w 570"/>
                    <a:gd name="T3" fmla="*/ 218 h 344"/>
                    <a:gd name="T4" fmla="*/ 413 w 570"/>
                    <a:gd name="T5" fmla="*/ 275 h 344"/>
                    <a:gd name="T6" fmla="*/ 180 w 570"/>
                    <a:gd name="T7" fmla="*/ 81 h 344"/>
                    <a:gd name="T8" fmla="*/ 165 w 570"/>
                    <a:gd name="T9" fmla="*/ 127 h 344"/>
                    <a:gd name="T10" fmla="*/ 0 w 570"/>
                    <a:gd name="T11" fmla="*/ 0 h 3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0"/>
                    <a:gd name="T19" fmla="*/ 0 h 344"/>
                    <a:gd name="T20" fmla="*/ 570 w 570"/>
                    <a:gd name="T21" fmla="*/ 344 h 3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0" h="344">
                      <a:moveTo>
                        <a:pt x="570" y="344"/>
                      </a:moveTo>
                      <a:lnTo>
                        <a:pt x="416" y="218"/>
                      </a:lnTo>
                      <a:lnTo>
                        <a:pt x="413" y="275"/>
                      </a:lnTo>
                      <a:lnTo>
                        <a:pt x="180" y="81"/>
                      </a:lnTo>
                      <a:lnTo>
                        <a:pt x="165" y="12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</p:grpSp>
          <p:grpSp>
            <p:nvGrpSpPr>
              <p:cNvPr id="58" name="Group 29">
                <a:extLst>
                  <a:ext uri="{FF2B5EF4-FFF2-40B4-BE49-F238E27FC236}">
                    <a16:creationId xmlns:a16="http://schemas.microsoft.com/office/drawing/2014/main" id="{9AED2356-30F7-6F43-8A1D-0CE9EBABC5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7" y="2338"/>
                <a:ext cx="47" cy="353"/>
                <a:chOff x="1863" y="2000"/>
                <a:chExt cx="47" cy="353"/>
              </a:xfrm>
            </p:grpSpPr>
            <p:sp>
              <p:nvSpPr>
                <p:cNvPr id="59" name="Line 30">
                  <a:extLst>
                    <a:ext uri="{FF2B5EF4-FFF2-40B4-BE49-F238E27FC236}">
                      <a16:creationId xmlns:a16="http://schemas.microsoft.com/office/drawing/2014/main" id="{AA840969-C8C0-A04E-A305-DA5550A46C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1" y="2127"/>
                  <a:ext cx="1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grpSp>
              <p:nvGrpSpPr>
                <p:cNvPr id="60" name="Group 31">
                  <a:extLst>
                    <a:ext uri="{FF2B5EF4-FFF2-40B4-BE49-F238E27FC236}">
                      <a16:creationId xmlns:a16="http://schemas.microsoft.com/office/drawing/2014/main" id="{AC42CBB3-3D62-1149-ACD1-4EAD002C7F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3" y="2000"/>
                  <a:ext cx="47" cy="353"/>
                  <a:chOff x="1863" y="2000"/>
                  <a:chExt cx="47" cy="353"/>
                </a:xfrm>
              </p:grpSpPr>
              <p:sp>
                <p:nvSpPr>
                  <p:cNvPr id="61" name="Line 32">
                    <a:extLst>
                      <a:ext uri="{FF2B5EF4-FFF2-40B4-BE49-F238E27FC236}">
                        <a16:creationId xmlns:a16="http://schemas.microsoft.com/office/drawing/2014/main" id="{B3CFD77C-614C-344F-89E9-D04F940F48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8" y="2005"/>
                    <a:ext cx="1" cy="7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2" name="Line 33">
                    <a:extLst>
                      <a:ext uri="{FF2B5EF4-FFF2-40B4-BE49-F238E27FC236}">
                        <a16:creationId xmlns:a16="http://schemas.microsoft.com/office/drawing/2014/main" id="{2626D660-1C0F-FB44-B1D1-210BCDA2E1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3" y="2074"/>
                    <a:ext cx="19" cy="27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3" name="Line 34">
                    <a:extLst>
                      <a:ext uri="{FF2B5EF4-FFF2-40B4-BE49-F238E27FC236}">
                        <a16:creationId xmlns:a16="http://schemas.microsoft.com/office/drawing/2014/main" id="{609C4E1E-6547-9249-8D0C-49B6E88559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92" y="2074"/>
                    <a:ext cx="18" cy="27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4" name="Line 35">
                    <a:extLst>
                      <a:ext uri="{FF2B5EF4-FFF2-40B4-BE49-F238E27FC236}">
                        <a16:creationId xmlns:a16="http://schemas.microsoft.com/office/drawing/2014/main" id="{801051B2-CFF1-2A47-9D89-64B3115F01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66" y="2345"/>
                    <a:ext cx="44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5" name="Line 36">
                    <a:extLst>
                      <a:ext uri="{FF2B5EF4-FFF2-40B4-BE49-F238E27FC236}">
                        <a16:creationId xmlns:a16="http://schemas.microsoft.com/office/drawing/2014/main" id="{F29E6E56-3E75-054D-AFF1-C4E197D869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1" y="2269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6" name="Line 37">
                    <a:extLst>
                      <a:ext uri="{FF2B5EF4-FFF2-40B4-BE49-F238E27FC236}">
                        <a16:creationId xmlns:a16="http://schemas.microsoft.com/office/drawing/2014/main" id="{5765A1CA-57BF-ED47-95FE-E4DA52B451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0" y="2270"/>
                    <a:ext cx="39" cy="77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7" name="Line 38">
                    <a:extLst>
                      <a:ext uri="{FF2B5EF4-FFF2-40B4-BE49-F238E27FC236}">
                        <a16:creationId xmlns:a16="http://schemas.microsoft.com/office/drawing/2014/main" id="{8D1DBF0C-7291-6743-A9A2-F072D84ACA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67" y="2269"/>
                    <a:ext cx="38" cy="75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8" name="Line 39">
                    <a:extLst>
                      <a:ext uri="{FF2B5EF4-FFF2-40B4-BE49-F238E27FC236}">
                        <a16:creationId xmlns:a16="http://schemas.microsoft.com/office/drawing/2014/main" id="{98F09889-8909-654B-8A2A-1B648616C0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6" y="2195"/>
                    <a:ext cx="24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69" name="Line 40">
                    <a:extLst>
                      <a:ext uri="{FF2B5EF4-FFF2-40B4-BE49-F238E27FC236}">
                        <a16:creationId xmlns:a16="http://schemas.microsoft.com/office/drawing/2014/main" id="{37A7ED1E-6F61-3048-9730-D0B5A21C5D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5" y="2195"/>
                    <a:ext cx="28" cy="7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70" name="Line 41">
                    <a:extLst>
                      <a:ext uri="{FF2B5EF4-FFF2-40B4-BE49-F238E27FC236}">
                        <a16:creationId xmlns:a16="http://schemas.microsoft.com/office/drawing/2014/main" id="{DE90A9C1-8254-0B40-AD4F-EDDAEAEFF0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8" y="2195"/>
                    <a:ext cx="30" cy="7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71" name="Line 42">
                    <a:extLst>
                      <a:ext uri="{FF2B5EF4-FFF2-40B4-BE49-F238E27FC236}">
                        <a16:creationId xmlns:a16="http://schemas.microsoft.com/office/drawing/2014/main" id="{591D316E-E7CC-7945-9712-F731F7F9C0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8" y="2127"/>
                    <a:ext cx="21" cy="69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72" name="Line 43">
                    <a:extLst>
                      <a:ext uri="{FF2B5EF4-FFF2-40B4-BE49-F238E27FC236}">
                        <a16:creationId xmlns:a16="http://schemas.microsoft.com/office/drawing/2014/main" id="{3638AC9A-F9CD-C44B-8CDD-1E661D8846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4" y="2126"/>
                    <a:ext cx="20" cy="7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73" name="Line 44">
                    <a:extLst>
                      <a:ext uri="{FF2B5EF4-FFF2-40B4-BE49-F238E27FC236}">
                        <a16:creationId xmlns:a16="http://schemas.microsoft.com/office/drawing/2014/main" id="{B8D26BC0-CA1C-4A4B-AC07-1D7B24A8A6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8" y="2075"/>
                    <a:ext cx="14" cy="53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74" name="Oval 45">
                    <a:extLst>
                      <a:ext uri="{FF2B5EF4-FFF2-40B4-BE49-F238E27FC236}">
                        <a16:creationId xmlns:a16="http://schemas.microsoft.com/office/drawing/2014/main" id="{C2196C4F-6446-7041-A0F8-89B41FC7BE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2000"/>
                    <a:ext cx="11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1600"/>
                  </a:p>
                </p:txBody>
              </p:sp>
            </p:grpSp>
          </p:grpSp>
        </p:grpSp>
        <p:grpSp>
          <p:nvGrpSpPr>
            <p:cNvPr id="25" name="Group 46">
              <a:extLst>
                <a:ext uri="{FF2B5EF4-FFF2-40B4-BE49-F238E27FC236}">
                  <a16:creationId xmlns:a16="http://schemas.microsoft.com/office/drawing/2014/main" id="{295E7521-A665-FD47-A881-073B312E0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816"/>
              <a:ext cx="480" cy="432"/>
              <a:chOff x="1584" y="2256"/>
              <a:chExt cx="233" cy="435"/>
            </a:xfrm>
          </p:grpSpPr>
          <p:grpSp>
            <p:nvGrpSpPr>
              <p:cNvPr id="35" name="Group 47">
                <a:extLst>
                  <a:ext uri="{FF2B5EF4-FFF2-40B4-BE49-F238E27FC236}">
                    <a16:creationId xmlns:a16="http://schemas.microsoft.com/office/drawing/2014/main" id="{C39B872B-71F6-D946-9C9D-3D9D8493D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256"/>
                <a:ext cx="233" cy="75"/>
                <a:chOff x="1770" y="1918"/>
                <a:chExt cx="233" cy="75"/>
              </a:xfrm>
            </p:grpSpPr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2E5FD884-9E32-404A-86DF-DFEF57594A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0" y="1949"/>
                  <a:ext cx="73" cy="43"/>
                </a:xfrm>
                <a:custGeom>
                  <a:avLst/>
                  <a:gdLst>
                    <a:gd name="T0" fmla="*/ 0 w 579"/>
                    <a:gd name="T1" fmla="*/ 345 h 345"/>
                    <a:gd name="T2" fmla="*/ 153 w 579"/>
                    <a:gd name="T3" fmla="*/ 226 h 345"/>
                    <a:gd name="T4" fmla="*/ 163 w 579"/>
                    <a:gd name="T5" fmla="*/ 283 h 345"/>
                    <a:gd name="T6" fmla="*/ 399 w 579"/>
                    <a:gd name="T7" fmla="*/ 93 h 345"/>
                    <a:gd name="T8" fmla="*/ 409 w 579"/>
                    <a:gd name="T9" fmla="*/ 125 h 345"/>
                    <a:gd name="T10" fmla="*/ 579 w 579"/>
                    <a:gd name="T11" fmla="*/ 0 h 3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9"/>
                    <a:gd name="T19" fmla="*/ 0 h 345"/>
                    <a:gd name="T20" fmla="*/ 579 w 579"/>
                    <a:gd name="T21" fmla="*/ 345 h 3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9" h="345">
                      <a:moveTo>
                        <a:pt x="0" y="345"/>
                      </a:moveTo>
                      <a:lnTo>
                        <a:pt x="153" y="226"/>
                      </a:lnTo>
                      <a:lnTo>
                        <a:pt x="163" y="283"/>
                      </a:lnTo>
                      <a:lnTo>
                        <a:pt x="399" y="93"/>
                      </a:lnTo>
                      <a:lnTo>
                        <a:pt x="409" y="125"/>
                      </a:lnTo>
                      <a:lnTo>
                        <a:pt x="579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sp>
              <p:nvSpPr>
                <p:cNvPr id="54" name="Freeform 49">
                  <a:extLst>
                    <a:ext uri="{FF2B5EF4-FFF2-40B4-BE49-F238E27FC236}">
                      <a16:creationId xmlns:a16="http://schemas.microsoft.com/office/drawing/2014/main" id="{43652E16-294B-4547-99CF-F9F1A1322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" y="1918"/>
                  <a:ext cx="51" cy="65"/>
                </a:xfrm>
                <a:custGeom>
                  <a:avLst/>
                  <a:gdLst>
                    <a:gd name="T0" fmla="*/ 0 w 404"/>
                    <a:gd name="T1" fmla="*/ 523 h 523"/>
                    <a:gd name="T2" fmla="*/ 58 w 404"/>
                    <a:gd name="T3" fmla="*/ 373 h 523"/>
                    <a:gd name="T4" fmla="*/ 126 w 404"/>
                    <a:gd name="T5" fmla="*/ 420 h 523"/>
                    <a:gd name="T6" fmla="*/ 255 w 404"/>
                    <a:gd name="T7" fmla="*/ 148 h 523"/>
                    <a:gd name="T8" fmla="*/ 309 w 404"/>
                    <a:gd name="T9" fmla="*/ 184 h 523"/>
                    <a:gd name="T10" fmla="*/ 404 w 404"/>
                    <a:gd name="T11" fmla="*/ 0 h 5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4"/>
                    <a:gd name="T19" fmla="*/ 0 h 523"/>
                    <a:gd name="T20" fmla="*/ 404 w 404"/>
                    <a:gd name="T21" fmla="*/ 523 h 5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4" h="523">
                      <a:moveTo>
                        <a:pt x="0" y="523"/>
                      </a:moveTo>
                      <a:lnTo>
                        <a:pt x="58" y="373"/>
                      </a:lnTo>
                      <a:lnTo>
                        <a:pt x="126" y="420"/>
                      </a:lnTo>
                      <a:lnTo>
                        <a:pt x="255" y="148"/>
                      </a:lnTo>
                      <a:lnTo>
                        <a:pt x="309" y="184"/>
                      </a:lnTo>
                      <a:lnTo>
                        <a:pt x="404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sp>
              <p:nvSpPr>
                <p:cNvPr id="55" name="Freeform 50">
                  <a:extLst>
                    <a:ext uri="{FF2B5EF4-FFF2-40B4-BE49-F238E27FC236}">
                      <a16:creationId xmlns:a16="http://schemas.microsoft.com/office/drawing/2014/main" id="{973E15F1-003A-C549-B370-8ADBA02C7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3" y="1918"/>
                  <a:ext cx="51" cy="65"/>
                </a:xfrm>
                <a:custGeom>
                  <a:avLst/>
                  <a:gdLst>
                    <a:gd name="T0" fmla="*/ 406 w 406"/>
                    <a:gd name="T1" fmla="*/ 523 h 523"/>
                    <a:gd name="T2" fmla="*/ 345 w 406"/>
                    <a:gd name="T3" fmla="*/ 378 h 523"/>
                    <a:gd name="T4" fmla="*/ 273 w 406"/>
                    <a:gd name="T5" fmla="*/ 422 h 523"/>
                    <a:gd name="T6" fmla="*/ 140 w 406"/>
                    <a:gd name="T7" fmla="*/ 148 h 523"/>
                    <a:gd name="T8" fmla="*/ 89 w 406"/>
                    <a:gd name="T9" fmla="*/ 190 h 523"/>
                    <a:gd name="T10" fmla="*/ 0 w 406"/>
                    <a:gd name="T11" fmla="*/ 0 h 5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6"/>
                    <a:gd name="T19" fmla="*/ 0 h 523"/>
                    <a:gd name="T20" fmla="*/ 406 w 406"/>
                    <a:gd name="T21" fmla="*/ 523 h 5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6" h="523">
                      <a:moveTo>
                        <a:pt x="406" y="523"/>
                      </a:moveTo>
                      <a:lnTo>
                        <a:pt x="345" y="378"/>
                      </a:lnTo>
                      <a:lnTo>
                        <a:pt x="273" y="422"/>
                      </a:lnTo>
                      <a:lnTo>
                        <a:pt x="140" y="148"/>
                      </a:lnTo>
                      <a:lnTo>
                        <a:pt x="89" y="1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sp>
              <p:nvSpPr>
                <p:cNvPr id="56" name="Freeform 51">
                  <a:extLst>
                    <a:ext uri="{FF2B5EF4-FFF2-40B4-BE49-F238E27FC236}">
                      <a16:creationId xmlns:a16="http://schemas.microsoft.com/office/drawing/2014/main" id="{3B71CB9B-D617-A341-9D1B-A0EF04BB6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" y="1950"/>
                  <a:ext cx="71" cy="43"/>
                </a:xfrm>
                <a:custGeom>
                  <a:avLst/>
                  <a:gdLst>
                    <a:gd name="T0" fmla="*/ 570 w 570"/>
                    <a:gd name="T1" fmla="*/ 344 h 344"/>
                    <a:gd name="T2" fmla="*/ 416 w 570"/>
                    <a:gd name="T3" fmla="*/ 218 h 344"/>
                    <a:gd name="T4" fmla="*/ 413 w 570"/>
                    <a:gd name="T5" fmla="*/ 275 h 344"/>
                    <a:gd name="T6" fmla="*/ 180 w 570"/>
                    <a:gd name="T7" fmla="*/ 81 h 344"/>
                    <a:gd name="T8" fmla="*/ 165 w 570"/>
                    <a:gd name="T9" fmla="*/ 127 h 344"/>
                    <a:gd name="T10" fmla="*/ 0 w 570"/>
                    <a:gd name="T11" fmla="*/ 0 h 3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0"/>
                    <a:gd name="T19" fmla="*/ 0 h 344"/>
                    <a:gd name="T20" fmla="*/ 570 w 570"/>
                    <a:gd name="T21" fmla="*/ 344 h 3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0" h="344">
                      <a:moveTo>
                        <a:pt x="570" y="344"/>
                      </a:moveTo>
                      <a:lnTo>
                        <a:pt x="416" y="218"/>
                      </a:lnTo>
                      <a:lnTo>
                        <a:pt x="413" y="275"/>
                      </a:lnTo>
                      <a:lnTo>
                        <a:pt x="180" y="81"/>
                      </a:lnTo>
                      <a:lnTo>
                        <a:pt x="165" y="12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FF505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</p:grpSp>
          <p:grpSp>
            <p:nvGrpSpPr>
              <p:cNvPr id="36" name="Group 52">
                <a:extLst>
                  <a:ext uri="{FF2B5EF4-FFF2-40B4-BE49-F238E27FC236}">
                    <a16:creationId xmlns:a16="http://schemas.microsoft.com/office/drawing/2014/main" id="{2D584D6C-8038-DD46-8A9F-1334A4DBE5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7" y="2338"/>
                <a:ext cx="47" cy="353"/>
                <a:chOff x="1863" y="2000"/>
                <a:chExt cx="47" cy="353"/>
              </a:xfrm>
            </p:grpSpPr>
            <p:sp>
              <p:nvSpPr>
                <p:cNvPr id="37" name="Line 53">
                  <a:extLst>
                    <a:ext uri="{FF2B5EF4-FFF2-40B4-BE49-F238E27FC236}">
                      <a16:creationId xmlns:a16="http://schemas.microsoft.com/office/drawing/2014/main" id="{9CFF6A33-13C9-2049-B200-74A3328BA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1" y="2127"/>
                  <a:ext cx="14" cy="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600"/>
                </a:p>
              </p:txBody>
            </p:sp>
            <p:grpSp>
              <p:nvGrpSpPr>
                <p:cNvPr id="38" name="Group 54">
                  <a:extLst>
                    <a:ext uri="{FF2B5EF4-FFF2-40B4-BE49-F238E27FC236}">
                      <a16:creationId xmlns:a16="http://schemas.microsoft.com/office/drawing/2014/main" id="{88EBFFA3-ACEA-424A-A1E1-FC422FC16D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63" y="2000"/>
                  <a:ext cx="47" cy="353"/>
                  <a:chOff x="1863" y="2000"/>
                  <a:chExt cx="47" cy="353"/>
                </a:xfrm>
              </p:grpSpPr>
              <p:sp>
                <p:nvSpPr>
                  <p:cNvPr id="39" name="Line 55">
                    <a:extLst>
                      <a:ext uri="{FF2B5EF4-FFF2-40B4-BE49-F238E27FC236}">
                        <a16:creationId xmlns:a16="http://schemas.microsoft.com/office/drawing/2014/main" id="{92CEFD38-7F33-EC4C-92DD-B3437EF150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8" y="2005"/>
                    <a:ext cx="1" cy="7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0" name="Line 56">
                    <a:extLst>
                      <a:ext uri="{FF2B5EF4-FFF2-40B4-BE49-F238E27FC236}">
                        <a16:creationId xmlns:a16="http://schemas.microsoft.com/office/drawing/2014/main" id="{CD6782B0-1ADE-1542-8314-5AE27EDE7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3" y="2074"/>
                    <a:ext cx="19" cy="27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1" name="Line 57">
                    <a:extLst>
                      <a:ext uri="{FF2B5EF4-FFF2-40B4-BE49-F238E27FC236}">
                        <a16:creationId xmlns:a16="http://schemas.microsoft.com/office/drawing/2014/main" id="{14212DBF-B215-A44E-91A4-51267CFF26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92" y="2074"/>
                    <a:ext cx="18" cy="27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2" name="Line 58">
                    <a:extLst>
                      <a:ext uri="{FF2B5EF4-FFF2-40B4-BE49-F238E27FC236}">
                        <a16:creationId xmlns:a16="http://schemas.microsoft.com/office/drawing/2014/main" id="{4FD45276-6B90-1444-9B0E-50FE91FEC4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66" y="2345"/>
                    <a:ext cx="44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3" name="Line 59">
                    <a:extLst>
                      <a:ext uri="{FF2B5EF4-FFF2-40B4-BE49-F238E27FC236}">
                        <a16:creationId xmlns:a16="http://schemas.microsoft.com/office/drawing/2014/main" id="{44B19A10-C933-8048-A6C6-2757048601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1" y="2269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4" name="Line 60">
                    <a:extLst>
                      <a:ext uri="{FF2B5EF4-FFF2-40B4-BE49-F238E27FC236}">
                        <a16:creationId xmlns:a16="http://schemas.microsoft.com/office/drawing/2014/main" id="{9764A507-B5D0-4E41-AA6D-A650CD858A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0" y="2270"/>
                    <a:ext cx="39" cy="77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5" name="Line 61">
                    <a:extLst>
                      <a:ext uri="{FF2B5EF4-FFF2-40B4-BE49-F238E27FC236}">
                        <a16:creationId xmlns:a16="http://schemas.microsoft.com/office/drawing/2014/main" id="{3C228B65-CF71-8647-AD2E-6A93B5FFAD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67" y="2269"/>
                    <a:ext cx="38" cy="75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6" name="Line 62">
                    <a:extLst>
                      <a:ext uri="{FF2B5EF4-FFF2-40B4-BE49-F238E27FC236}">
                        <a16:creationId xmlns:a16="http://schemas.microsoft.com/office/drawing/2014/main" id="{A2B0A6AF-1735-9C4E-848B-3B1B875706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6" y="2195"/>
                    <a:ext cx="24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7" name="Line 63">
                    <a:extLst>
                      <a:ext uri="{FF2B5EF4-FFF2-40B4-BE49-F238E27FC236}">
                        <a16:creationId xmlns:a16="http://schemas.microsoft.com/office/drawing/2014/main" id="{F9A97420-F9E9-7443-87B4-7D92A5A394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5" y="2195"/>
                    <a:ext cx="28" cy="7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8" name="Line 64">
                    <a:extLst>
                      <a:ext uri="{FF2B5EF4-FFF2-40B4-BE49-F238E27FC236}">
                        <a16:creationId xmlns:a16="http://schemas.microsoft.com/office/drawing/2014/main" id="{6D2EA047-7FBC-D14E-954D-6ACF542201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8" y="2195"/>
                    <a:ext cx="30" cy="74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49" name="Line 65">
                    <a:extLst>
                      <a:ext uri="{FF2B5EF4-FFF2-40B4-BE49-F238E27FC236}">
                        <a16:creationId xmlns:a16="http://schemas.microsoft.com/office/drawing/2014/main" id="{7B79A775-470E-9D47-894B-EC6962CFCA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8" y="2127"/>
                    <a:ext cx="21" cy="69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50" name="Line 66">
                    <a:extLst>
                      <a:ext uri="{FF2B5EF4-FFF2-40B4-BE49-F238E27FC236}">
                        <a16:creationId xmlns:a16="http://schemas.microsoft.com/office/drawing/2014/main" id="{D7BAA3BA-BEFE-D245-8507-DF2858335F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4" y="2126"/>
                    <a:ext cx="20" cy="70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51" name="Line 67">
                    <a:extLst>
                      <a:ext uri="{FF2B5EF4-FFF2-40B4-BE49-F238E27FC236}">
                        <a16:creationId xmlns:a16="http://schemas.microsoft.com/office/drawing/2014/main" id="{0EFE0DEA-D6BA-8741-90DA-7DDB984751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8" y="2075"/>
                    <a:ext cx="14" cy="53"/>
                  </a:xfrm>
                  <a:prstGeom prst="line">
                    <a:avLst/>
                  </a:pr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52" name="Oval 68">
                    <a:extLst>
                      <a:ext uri="{FF2B5EF4-FFF2-40B4-BE49-F238E27FC236}">
                        <a16:creationId xmlns:a16="http://schemas.microsoft.com/office/drawing/2014/main" id="{D3CC9989-123B-3845-B77C-9B816A7165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2000"/>
                    <a:ext cx="11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 sz="1600"/>
                  </a:p>
                </p:txBody>
              </p:sp>
            </p:grpSp>
          </p:grpSp>
        </p:grpSp>
        <p:graphicFrame>
          <p:nvGraphicFramePr>
            <p:cNvPr id="26" name="Object 69">
              <a:extLst>
                <a:ext uri="{FF2B5EF4-FFF2-40B4-BE49-F238E27FC236}">
                  <a16:creationId xmlns:a16="http://schemas.microsoft.com/office/drawing/2014/main" id="{C99DBCBB-D70E-6146-8DFD-85C6FC781C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928"/>
            <a:ext cx="48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Clip" r:id="rId3" imgW="8737600" imgH="3416300" progId="MS_ClipArt_Gallery.2">
                    <p:embed/>
                  </p:oleObj>
                </mc:Choice>
                <mc:Fallback>
                  <p:oleObj name="Clip" r:id="rId3" imgW="8737600" imgH="3416300" progId="MS_ClipArt_Gallery.2">
                    <p:embed/>
                    <p:pic>
                      <p:nvPicPr>
                        <p:cNvPr id="2050" name="Object 69">
                          <a:extLst>
                            <a:ext uri="{FF2B5EF4-FFF2-40B4-BE49-F238E27FC236}">
                              <a16:creationId xmlns:a16="http://schemas.microsoft.com/office/drawing/2014/main" id="{683AEDC4-8D5D-E24E-BBB5-A5171B6001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28"/>
                          <a:ext cx="48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70">
              <a:extLst>
                <a:ext uri="{FF2B5EF4-FFF2-40B4-BE49-F238E27FC236}">
                  <a16:creationId xmlns:a16="http://schemas.microsoft.com/office/drawing/2014/main" id="{422C08D1-112C-5E47-8643-1EABFF8B84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496"/>
            <a:ext cx="48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Clip" r:id="rId5" imgW="8737600" imgH="3416300" progId="MS_ClipArt_Gallery.2">
                    <p:embed/>
                  </p:oleObj>
                </mc:Choice>
                <mc:Fallback>
                  <p:oleObj name="Clip" r:id="rId5" imgW="8737600" imgH="3416300" progId="MS_ClipArt_Gallery.2">
                    <p:embed/>
                    <p:pic>
                      <p:nvPicPr>
                        <p:cNvPr id="2051" name="Object 70">
                          <a:extLst>
                            <a:ext uri="{FF2B5EF4-FFF2-40B4-BE49-F238E27FC236}">
                              <a16:creationId xmlns:a16="http://schemas.microsoft.com/office/drawing/2014/main" id="{BAB435F1-8A83-6643-B6AF-77D92BFE2C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496"/>
                          <a:ext cx="48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71">
              <a:extLst>
                <a:ext uri="{FF2B5EF4-FFF2-40B4-BE49-F238E27FC236}">
                  <a16:creationId xmlns:a16="http://schemas.microsoft.com/office/drawing/2014/main" id="{71510C47-5931-6B4F-841F-936F0D862A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488"/>
            <a:ext cx="48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Clip" r:id="rId6" imgW="8737600" imgH="3416300" progId="MS_ClipArt_Gallery.2">
                    <p:embed/>
                  </p:oleObj>
                </mc:Choice>
                <mc:Fallback>
                  <p:oleObj name="Clip" r:id="rId6" imgW="8737600" imgH="3416300" progId="MS_ClipArt_Gallery.2">
                    <p:embed/>
                    <p:pic>
                      <p:nvPicPr>
                        <p:cNvPr id="2052" name="Object 71">
                          <a:extLst>
                            <a:ext uri="{FF2B5EF4-FFF2-40B4-BE49-F238E27FC236}">
                              <a16:creationId xmlns:a16="http://schemas.microsoft.com/office/drawing/2014/main" id="{F5A6F8DE-DEE3-494C-8BBC-DBA897B82C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488"/>
                          <a:ext cx="48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2">
              <a:extLst>
                <a:ext uri="{FF2B5EF4-FFF2-40B4-BE49-F238E27FC236}">
                  <a16:creationId xmlns:a16="http://schemas.microsoft.com/office/drawing/2014/main" id="{6981EF46-E902-8446-A8B5-F1C4A640E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008"/>
            <a:ext cx="48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Clip" r:id="rId7" imgW="8737600" imgH="3416300" progId="MS_ClipArt_Gallery.2">
                    <p:embed/>
                  </p:oleObj>
                </mc:Choice>
                <mc:Fallback>
                  <p:oleObj name="Clip" r:id="rId7" imgW="8737600" imgH="3416300" progId="MS_ClipArt_Gallery.2">
                    <p:embed/>
                    <p:pic>
                      <p:nvPicPr>
                        <p:cNvPr id="2053" name="Object 72">
                          <a:extLst>
                            <a:ext uri="{FF2B5EF4-FFF2-40B4-BE49-F238E27FC236}">
                              <a16:creationId xmlns:a16="http://schemas.microsoft.com/office/drawing/2014/main" id="{1412B268-461E-3345-99BB-6C72895139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008"/>
                          <a:ext cx="48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73">
              <a:extLst>
                <a:ext uri="{FF2B5EF4-FFF2-40B4-BE49-F238E27FC236}">
                  <a16:creationId xmlns:a16="http://schemas.microsoft.com/office/drawing/2014/main" id="{B4E88C9D-064B-8C4A-88A0-C7BC408B6C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576"/>
            <a:ext cx="48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Clip" r:id="rId8" imgW="8737600" imgH="3416300" progId="MS_ClipArt_Gallery.2">
                    <p:embed/>
                  </p:oleObj>
                </mc:Choice>
                <mc:Fallback>
                  <p:oleObj name="Clip" r:id="rId8" imgW="8737600" imgH="3416300" progId="MS_ClipArt_Gallery.2">
                    <p:embed/>
                    <p:pic>
                      <p:nvPicPr>
                        <p:cNvPr id="2054" name="Object 73">
                          <a:extLst>
                            <a:ext uri="{FF2B5EF4-FFF2-40B4-BE49-F238E27FC236}">
                              <a16:creationId xmlns:a16="http://schemas.microsoft.com/office/drawing/2014/main" id="{086F7B9D-1B5C-4548-8B65-1D83815B83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76"/>
                          <a:ext cx="48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utoShape 74">
              <a:extLst>
                <a:ext uri="{FF2B5EF4-FFF2-40B4-BE49-F238E27FC236}">
                  <a16:creationId xmlns:a16="http://schemas.microsoft.com/office/drawing/2014/main" id="{040426A9-9520-E34A-86E6-3D1E665A9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48"/>
              <a:ext cx="384" cy="288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ko-KR" sz="1200">
                  <a:ea typeface="굴림" panose="020B0600000101010101" pitchFamily="34" charset="-127"/>
                </a:rPr>
                <a:t>HLR</a:t>
              </a:r>
              <a:endParaRPr lang="en-US" altLang="ko-KR" sz="1600">
                <a:ea typeface="굴림" panose="020B0600000101010101" pitchFamily="34" charset="-127"/>
              </a:endParaRPr>
            </a:p>
          </p:txBody>
        </p:sp>
        <p:sp>
          <p:nvSpPr>
            <p:cNvPr id="32" name="AutoShape 75">
              <a:extLst>
                <a:ext uri="{FF2B5EF4-FFF2-40B4-BE49-F238E27FC236}">
                  <a16:creationId xmlns:a16="http://schemas.microsoft.com/office/drawing/2014/main" id="{C360D379-E1B7-A541-BD1E-14449710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48"/>
              <a:ext cx="384" cy="288"/>
            </a:xfrm>
            <a:prstGeom prst="can">
              <a:avLst>
                <a:gd name="adj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ko-KR" sz="1200">
                  <a:ea typeface="굴림" panose="020B0600000101010101" pitchFamily="34" charset="-127"/>
                </a:rPr>
                <a:t>VLR</a:t>
              </a:r>
              <a:endParaRPr lang="en-US" altLang="ko-KR" sz="1600">
                <a:ea typeface="굴림" panose="020B0600000101010101" pitchFamily="34" charset="-127"/>
              </a:endParaRP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F2608AD8-0AC3-6640-849E-5439DC2C6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27652667-BF51-0844-B2BD-0E03BBF36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0507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+mj-lt"/>
                <a:ea typeface="Ayuthaya" pitchFamily="2" charset="-34"/>
                <a:cs typeface="Ayuthaya" pitchFamily="2" charset="-34"/>
              </a:rPr>
              <a:t>2G Network: GSM</a:t>
            </a:r>
          </a:p>
        </p:txBody>
      </p:sp>
    </p:spTree>
    <p:extLst>
      <p:ext uri="{BB962C8B-B14F-4D97-AF65-F5344CB8AC3E}">
        <p14:creationId xmlns:p14="http://schemas.microsoft.com/office/powerpoint/2010/main" val="18574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9336D-322C-6E41-BCD8-2A3C62C7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61" y="188640"/>
            <a:ext cx="8215687" cy="762000"/>
          </a:xfrm>
        </p:spPr>
        <p:txBody>
          <a:bodyPr/>
          <a:lstStyle/>
          <a:p>
            <a:r>
              <a:rPr lang="en-US" dirty="0"/>
              <a:t>We will study..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399D2-4FC8-6245-A5A4-EC82EB9D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we know about Mobile Technology?</a:t>
            </a:r>
          </a:p>
          <a:p>
            <a:r>
              <a:rPr lang="en-US" dirty="0"/>
              <a:t>Limited mobility vs full mobility</a:t>
            </a:r>
          </a:p>
          <a:p>
            <a:r>
              <a:rPr lang="en-US" dirty="0"/>
              <a:t>Brief History of Mobile Networks</a:t>
            </a:r>
          </a:p>
          <a:p>
            <a:r>
              <a:rPr lang="en-US" dirty="0"/>
              <a:t>Basic concept – Cellular Networks</a:t>
            </a:r>
          </a:p>
          <a:p>
            <a:r>
              <a:rPr lang="en-US" dirty="0"/>
              <a:t>2G Network – GSM</a:t>
            </a:r>
          </a:p>
          <a:p>
            <a:r>
              <a:rPr lang="en-US" dirty="0"/>
              <a:t>3G Network </a:t>
            </a:r>
          </a:p>
          <a:p>
            <a:r>
              <a:rPr lang="en-US" dirty="0"/>
              <a:t>4G Network – LTE Long Term Evolution</a:t>
            </a:r>
          </a:p>
          <a:p>
            <a:r>
              <a:rPr lang="en-US" dirty="0"/>
              <a:t>5G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5870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4161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38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2953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24947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5938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0756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6430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+mn-lt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1251332" y="100232"/>
            <a:ext cx="56671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ctr" eaLnBrk="1" hangingPunct="1"/>
            <a:r>
              <a:rPr lang="en-US" sz="320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671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+mn-lt"/>
            </a:endParaRPr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9439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01128" y="2675609"/>
            <a:ext cx="929935" cy="4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1600" dirty="0">
                <a:latin typeface="+mn-lt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dirty="0">
                <a:latin typeface="+mn-lt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48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205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3832" y="31378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GSM Architecture</a:t>
            </a:r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400300" y="1212850"/>
            <a:ext cx="3429000" cy="1981200"/>
          </a:xfrm>
          <a:prstGeom prst="rect">
            <a:avLst/>
          </a:prstGeom>
          <a:solidFill>
            <a:srgbClr val="3366FF">
              <a:alpha val="50195"/>
            </a:srgb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5314950" y="4108450"/>
            <a:ext cx="1200150" cy="1371600"/>
          </a:xfrm>
          <a:prstGeom prst="hexagon">
            <a:avLst>
              <a:gd name="adj" fmla="val 29167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2571750" y="4794250"/>
            <a:ext cx="1200150" cy="1371600"/>
          </a:xfrm>
          <a:prstGeom prst="hexagon">
            <a:avLst>
              <a:gd name="adj" fmla="val 29167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3486150" y="4108450"/>
            <a:ext cx="1200150" cy="1371600"/>
          </a:xfrm>
          <a:prstGeom prst="hexagon">
            <a:avLst>
              <a:gd name="adj" fmla="val 29167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4400550" y="4794250"/>
            <a:ext cx="1200150" cy="1371600"/>
          </a:xfrm>
          <a:prstGeom prst="hexagon">
            <a:avLst>
              <a:gd name="adj" fmla="val 29167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4400550" y="3422650"/>
            <a:ext cx="1200150" cy="1371600"/>
          </a:xfrm>
          <a:prstGeom prst="hexagon">
            <a:avLst>
              <a:gd name="adj" fmla="val 29167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886450" y="1289050"/>
            <a:ext cx="1657350" cy="1295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fixed network</a:t>
            </a:r>
          </a:p>
        </p:txBody>
      </p:sp>
      <p:cxnSp>
        <p:nvCxnSpPr>
          <p:cNvPr id="54282" name="AutoShape 10"/>
          <p:cNvCxnSpPr>
            <a:cxnSpLocks noChangeShapeType="1"/>
            <a:stCxn id="54281" idx="6"/>
          </p:cNvCxnSpPr>
          <p:nvPr/>
        </p:nvCxnSpPr>
        <p:spPr bwMode="auto">
          <a:xfrm flipV="1">
            <a:off x="7543800" y="1898650"/>
            <a:ext cx="28575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3" name="AutoShape 11"/>
          <p:cNvCxnSpPr>
            <a:cxnSpLocks noChangeShapeType="1"/>
            <a:stCxn id="54281" idx="5"/>
          </p:cNvCxnSpPr>
          <p:nvPr/>
        </p:nvCxnSpPr>
        <p:spPr bwMode="auto">
          <a:xfrm>
            <a:off x="7300912" y="2395538"/>
            <a:ext cx="471488" cy="112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4" name="AutoShape 12"/>
          <p:cNvCxnSpPr>
            <a:cxnSpLocks noChangeShapeType="1"/>
            <a:stCxn id="54281" idx="7"/>
          </p:cNvCxnSpPr>
          <p:nvPr/>
        </p:nvCxnSpPr>
        <p:spPr bwMode="auto">
          <a:xfrm flipV="1">
            <a:off x="7300912" y="1365252"/>
            <a:ext cx="414338" cy="1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743200" y="3879850"/>
            <a:ext cx="628650" cy="4572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BSC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5657850" y="3422650"/>
            <a:ext cx="628650" cy="457200"/>
          </a:xfrm>
          <a:prstGeom prst="rect">
            <a:avLst/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BSC</a:t>
            </a:r>
          </a:p>
        </p:txBody>
      </p:sp>
      <p:cxnSp>
        <p:nvCxnSpPr>
          <p:cNvPr id="54287" name="AutoShape 15"/>
          <p:cNvCxnSpPr>
            <a:cxnSpLocks noChangeShapeType="1"/>
            <a:stCxn id="54285" idx="2"/>
            <a:endCxn id="54438" idx="0"/>
          </p:cNvCxnSpPr>
          <p:nvPr/>
        </p:nvCxnSpPr>
        <p:spPr bwMode="auto">
          <a:xfrm>
            <a:off x="3057526" y="4337050"/>
            <a:ext cx="3691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8" name="AutoShape 16"/>
          <p:cNvCxnSpPr>
            <a:cxnSpLocks noChangeShapeType="1"/>
            <a:stCxn id="54285" idx="2"/>
            <a:endCxn id="54414" idx="0"/>
          </p:cNvCxnSpPr>
          <p:nvPr/>
        </p:nvCxnSpPr>
        <p:spPr bwMode="auto">
          <a:xfrm>
            <a:off x="3057526" y="4337050"/>
            <a:ext cx="951310" cy="985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89" name="AutoShape 17"/>
          <p:cNvCxnSpPr>
            <a:cxnSpLocks noChangeShapeType="1"/>
            <a:stCxn id="54285" idx="2"/>
          </p:cNvCxnSpPr>
          <p:nvPr/>
        </p:nvCxnSpPr>
        <p:spPr bwMode="auto">
          <a:xfrm flipH="1">
            <a:off x="2457450" y="4337050"/>
            <a:ext cx="6000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0" name="AutoShape 19"/>
          <p:cNvCxnSpPr>
            <a:cxnSpLocks noChangeShapeType="1"/>
            <a:stCxn id="54286" idx="1"/>
            <a:endCxn id="54330" idx="1"/>
          </p:cNvCxnSpPr>
          <p:nvPr/>
        </p:nvCxnSpPr>
        <p:spPr bwMode="auto">
          <a:xfrm flipH="1">
            <a:off x="4985148" y="3651252"/>
            <a:ext cx="672703" cy="1008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1" name="AutoShape 20"/>
          <p:cNvCxnSpPr>
            <a:cxnSpLocks noChangeShapeType="1"/>
            <a:stCxn id="54286" idx="2"/>
            <a:endCxn id="54385" idx="1"/>
          </p:cNvCxnSpPr>
          <p:nvPr/>
        </p:nvCxnSpPr>
        <p:spPr bwMode="auto">
          <a:xfrm>
            <a:off x="5972176" y="3879850"/>
            <a:ext cx="45244" cy="1417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2" name="AutoShape 21"/>
          <p:cNvCxnSpPr>
            <a:cxnSpLocks noChangeShapeType="1"/>
            <a:stCxn id="54293" idx="2"/>
            <a:endCxn id="54285" idx="0"/>
          </p:cNvCxnSpPr>
          <p:nvPr/>
        </p:nvCxnSpPr>
        <p:spPr bwMode="auto">
          <a:xfrm flipH="1">
            <a:off x="3057525" y="2965450"/>
            <a:ext cx="40005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4293" name="Rectangle 22"/>
          <p:cNvSpPr>
            <a:spLocks noChangeArrowheads="1"/>
          </p:cNvSpPr>
          <p:nvPr/>
        </p:nvSpPr>
        <p:spPr bwMode="auto">
          <a:xfrm>
            <a:off x="3143250" y="2508250"/>
            <a:ext cx="62865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MSC</a:t>
            </a:r>
          </a:p>
        </p:txBody>
      </p:sp>
      <p:sp>
        <p:nvSpPr>
          <p:cNvPr id="54294" name="Rectangle 23"/>
          <p:cNvSpPr>
            <a:spLocks noChangeArrowheads="1"/>
          </p:cNvSpPr>
          <p:nvPr/>
        </p:nvSpPr>
        <p:spPr bwMode="auto">
          <a:xfrm>
            <a:off x="5086350" y="2508250"/>
            <a:ext cx="62865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MSC</a:t>
            </a:r>
          </a:p>
        </p:txBody>
      </p:sp>
      <p:sp>
        <p:nvSpPr>
          <p:cNvPr id="54295" name="Rectangle 24"/>
          <p:cNvSpPr>
            <a:spLocks noChangeArrowheads="1"/>
          </p:cNvSpPr>
          <p:nvPr/>
        </p:nvSpPr>
        <p:spPr bwMode="auto">
          <a:xfrm>
            <a:off x="4514850" y="1593850"/>
            <a:ext cx="62865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GMSC</a:t>
            </a:r>
          </a:p>
        </p:txBody>
      </p:sp>
      <p:cxnSp>
        <p:nvCxnSpPr>
          <p:cNvPr id="54296" name="AutoShape 25"/>
          <p:cNvCxnSpPr>
            <a:cxnSpLocks noChangeShapeType="1"/>
            <a:stCxn id="54295" idx="2"/>
            <a:endCxn id="54293" idx="0"/>
          </p:cNvCxnSpPr>
          <p:nvPr/>
        </p:nvCxnSpPr>
        <p:spPr bwMode="auto">
          <a:xfrm flipH="1">
            <a:off x="3457575" y="205105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7" name="AutoShape 26"/>
          <p:cNvCxnSpPr>
            <a:cxnSpLocks noChangeShapeType="1"/>
            <a:stCxn id="54295" idx="3"/>
            <a:endCxn id="54281" idx="2"/>
          </p:cNvCxnSpPr>
          <p:nvPr/>
        </p:nvCxnSpPr>
        <p:spPr bwMode="auto">
          <a:xfrm>
            <a:off x="5143500" y="1822450"/>
            <a:ext cx="74295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298" name="AutoShape 27"/>
          <p:cNvCxnSpPr>
            <a:cxnSpLocks noChangeShapeType="1"/>
            <a:stCxn id="54295" idx="2"/>
            <a:endCxn id="54294" idx="0"/>
          </p:cNvCxnSpPr>
          <p:nvPr/>
        </p:nvCxnSpPr>
        <p:spPr bwMode="auto">
          <a:xfrm>
            <a:off x="4829175" y="2051050"/>
            <a:ext cx="5715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4299" name="Rectangle 28"/>
          <p:cNvSpPr>
            <a:spLocks noChangeArrowheads="1"/>
          </p:cNvSpPr>
          <p:nvPr/>
        </p:nvSpPr>
        <p:spPr bwMode="auto">
          <a:xfrm>
            <a:off x="2171700" y="1060450"/>
            <a:ext cx="9144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OMC, EIR, </a:t>
            </a:r>
            <a:br>
              <a:rPr lang="de-DE" sz="1400">
                <a:latin typeface="+mn-lt"/>
              </a:rPr>
            </a:br>
            <a:r>
              <a:rPr lang="de-DE" sz="1400">
                <a:latin typeface="+mn-lt"/>
              </a:rPr>
              <a:t>AUC</a:t>
            </a:r>
          </a:p>
        </p:txBody>
      </p:sp>
      <p:cxnSp>
        <p:nvCxnSpPr>
          <p:cNvPr id="54300" name="AutoShape 29"/>
          <p:cNvCxnSpPr>
            <a:cxnSpLocks noChangeShapeType="1"/>
            <a:stCxn id="54305" idx="3"/>
            <a:endCxn id="54293" idx="0"/>
          </p:cNvCxnSpPr>
          <p:nvPr/>
        </p:nvCxnSpPr>
        <p:spPr bwMode="auto">
          <a:xfrm flipH="1">
            <a:off x="3457575" y="1974850"/>
            <a:ext cx="8572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1" name="AutoShape 30"/>
          <p:cNvCxnSpPr>
            <a:cxnSpLocks noChangeShapeType="1"/>
            <a:stCxn id="54305" idx="3"/>
            <a:endCxn id="54294" idx="0"/>
          </p:cNvCxnSpPr>
          <p:nvPr/>
        </p:nvCxnSpPr>
        <p:spPr bwMode="auto">
          <a:xfrm>
            <a:off x="3543300" y="1974850"/>
            <a:ext cx="185737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2" name="AutoShape 31"/>
          <p:cNvCxnSpPr>
            <a:cxnSpLocks noChangeShapeType="1"/>
            <a:stCxn id="54295" idx="1"/>
            <a:endCxn id="54305" idx="3"/>
          </p:cNvCxnSpPr>
          <p:nvPr/>
        </p:nvCxnSpPr>
        <p:spPr bwMode="auto">
          <a:xfrm flipH="1">
            <a:off x="3543300" y="1822450"/>
            <a:ext cx="9715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303" name="AutoShape 32"/>
          <p:cNvCxnSpPr>
            <a:cxnSpLocks noChangeShapeType="1"/>
            <a:stCxn id="54293" idx="1"/>
            <a:endCxn id="54304" idx="4"/>
          </p:cNvCxnSpPr>
          <p:nvPr/>
        </p:nvCxnSpPr>
        <p:spPr bwMode="auto">
          <a:xfrm flipH="1" flipV="1">
            <a:off x="2914650" y="266065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4304" name="AutoShape 33"/>
          <p:cNvSpPr>
            <a:spLocks noChangeArrowheads="1"/>
          </p:cNvSpPr>
          <p:nvPr/>
        </p:nvSpPr>
        <p:spPr bwMode="auto">
          <a:xfrm>
            <a:off x="2457450" y="2355850"/>
            <a:ext cx="457200" cy="609600"/>
          </a:xfrm>
          <a:prstGeom prst="flowChartMagneticDisk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VLR</a:t>
            </a:r>
          </a:p>
        </p:txBody>
      </p:sp>
      <p:sp>
        <p:nvSpPr>
          <p:cNvPr id="54305" name="AutoShape 34"/>
          <p:cNvSpPr>
            <a:spLocks noChangeArrowheads="1"/>
          </p:cNvSpPr>
          <p:nvPr/>
        </p:nvSpPr>
        <p:spPr bwMode="auto">
          <a:xfrm>
            <a:off x="3314700" y="1365250"/>
            <a:ext cx="457200" cy="609600"/>
          </a:xfrm>
          <a:prstGeom prst="flowChartMagneticDisk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 dirty="0">
                <a:latin typeface="+mn-lt"/>
              </a:rPr>
              <a:t>HLR</a:t>
            </a:r>
          </a:p>
        </p:txBody>
      </p:sp>
      <p:grpSp>
        <p:nvGrpSpPr>
          <p:cNvPr id="54306" name="Group 35"/>
          <p:cNvGrpSpPr>
            <a:grpSpLocks/>
          </p:cNvGrpSpPr>
          <p:nvPr/>
        </p:nvGrpSpPr>
        <p:grpSpPr bwMode="auto">
          <a:xfrm>
            <a:off x="2800350" y="4870450"/>
            <a:ext cx="706041" cy="1155700"/>
            <a:chOff x="1392" y="2880"/>
            <a:chExt cx="593" cy="728"/>
          </a:xfrm>
        </p:grpSpPr>
        <p:grpSp>
          <p:nvGrpSpPr>
            <p:cNvPr id="54430" name="Group 36"/>
            <p:cNvGrpSpPr>
              <a:grpSpLocks/>
            </p:cNvGrpSpPr>
            <p:nvPr/>
          </p:nvGrpSpPr>
          <p:grpSpPr bwMode="auto">
            <a:xfrm>
              <a:off x="1639" y="3189"/>
              <a:ext cx="155" cy="419"/>
              <a:chOff x="3319" y="2565"/>
              <a:chExt cx="155" cy="419"/>
            </a:xfrm>
          </p:grpSpPr>
          <p:grpSp>
            <p:nvGrpSpPr>
              <p:cNvPr id="54435" name="Group 37"/>
              <p:cNvGrpSpPr>
                <a:grpSpLocks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54443" name="Group 38"/>
                <p:cNvGrpSpPr>
                  <a:grpSpLocks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544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52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5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5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5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56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</p:grpSp>
            <p:sp>
              <p:nvSpPr>
                <p:cNvPr id="5444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5" name="Line 47"/>
                <p:cNvSpPr>
                  <a:spLocks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8" name="Line 50"/>
                <p:cNvSpPr>
                  <a:spLocks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50" name="Line 52"/>
                <p:cNvSpPr>
                  <a:spLocks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grpSp>
            <p:nvGrpSpPr>
              <p:cNvPr id="54436" name="Group 53"/>
              <p:cNvGrpSpPr>
                <a:grpSpLocks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5443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39" name="Line 55"/>
                <p:cNvSpPr>
                  <a:spLocks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1" name="Line 57"/>
                <p:cNvSpPr>
                  <a:spLocks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42" name="Line 58"/>
                <p:cNvSpPr>
                  <a:spLocks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sp>
            <p:nvSpPr>
              <p:cNvPr id="54437" name="Oval 59"/>
              <p:cNvSpPr>
                <a:spLocks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54431" name="Group 60"/>
            <p:cNvGrpSpPr>
              <a:grpSpLocks/>
            </p:cNvGrpSpPr>
            <p:nvPr/>
          </p:nvGrpSpPr>
          <p:grpSpPr bwMode="auto">
            <a:xfrm>
              <a:off x="1392" y="2880"/>
              <a:ext cx="593" cy="591"/>
              <a:chOff x="129" y="2935"/>
              <a:chExt cx="593" cy="591"/>
            </a:xfrm>
          </p:grpSpPr>
          <p:sp>
            <p:nvSpPr>
              <p:cNvPr id="54432" name="Arc 61"/>
              <p:cNvSpPr>
                <a:spLocks/>
              </p:cNvSpPr>
              <p:nvPr/>
            </p:nvSpPr>
            <p:spPr bwMode="auto">
              <a:xfrm rot="3712493">
                <a:off x="130" y="2934"/>
                <a:ext cx="591" cy="593"/>
              </a:xfrm>
              <a:custGeom>
                <a:avLst/>
                <a:gdLst>
                  <a:gd name="T0" fmla="*/ 6 w 43200"/>
                  <a:gd name="T1" fmla="*/ 8 h 43200"/>
                  <a:gd name="T2" fmla="*/ 8 w 43200"/>
                  <a:gd name="T3" fmla="*/ 4 h 43200"/>
                  <a:gd name="T4" fmla="*/ 4 w 43200"/>
                  <a:gd name="T5" fmla="*/ 4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0289" y="4137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433" name="Arc 62"/>
              <p:cNvSpPr>
                <a:spLocks/>
              </p:cNvSpPr>
              <p:nvPr/>
            </p:nvSpPr>
            <p:spPr bwMode="auto">
              <a:xfrm rot="3712493">
                <a:off x="249" y="3063"/>
                <a:ext cx="336" cy="353"/>
              </a:xfrm>
              <a:custGeom>
                <a:avLst/>
                <a:gdLst>
                  <a:gd name="T0" fmla="*/ 2 w 43200"/>
                  <a:gd name="T1" fmla="*/ 3 h 43200"/>
                  <a:gd name="T2" fmla="*/ 3 w 43200"/>
                  <a:gd name="T3" fmla="*/ 1 h 43200"/>
                  <a:gd name="T4" fmla="*/ 1 w 4320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434" name="Arc 63"/>
              <p:cNvSpPr>
                <a:spLocks/>
              </p:cNvSpPr>
              <p:nvPr/>
            </p:nvSpPr>
            <p:spPr bwMode="auto">
              <a:xfrm rot="3712493">
                <a:off x="336" y="3168"/>
                <a:ext cx="192" cy="192"/>
              </a:xfrm>
              <a:custGeom>
                <a:avLst/>
                <a:gdLst>
                  <a:gd name="T0" fmla="*/ 1 w 43200"/>
                  <a:gd name="T1" fmla="*/ 1 h 43200"/>
                  <a:gd name="T2" fmla="*/ 1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</p:grpSp>
      </p:grpSp>
      <p:grpSp>
        <p:nvGrpSpPr>
          <p:cNvPr id="54307" name="Group 64"/>
          <p:cNvGrpSpPr>
            <a:grpSpLocks/>
          </p:cNvGrpSpPr>
          <p:nvPr/>
        </p:nvGrpSpPr>
        <p:grpSpPr bwMode="auto">
          <a:xfrm>
            <a:off x="3714750" y="4184650"/>
            <a:ext cx="706041" cy="1155700"/>
            <a:chOff x="1392" y="2880"/>
            <a:chExt cx="593" cy="728"/>
          </a:xfrm>
        </p:grpSpPr>
        <p:grpSp>
          <p:nvGrpSpPr>
            <p:cNvPr id="54402" name="Group 65"/>
            <p:cNvGrpSpPr>
              <a:grpSpLocks/>
            </p:cNvGrpSpPr>
            <p:nvPr/>
          </p:nvGrpSpPr>
          <p:grpSpPr bwMode="auto">
            <a:xfrm>
              <a:off x="1639" y="3189"/>
              <a:ext cx="155" cy="419"/>
              <a:chOff x="3319" y="2565"/>
              <a:chExt cx="155" cy="419"/>
            </a:xfrm>
          </p:grpSpPr>
          <p:grpSp>
            <p:nvGrpSpPr>
              <p:cNvPr id="54407" name="Group 66"/>
              <p:cNvGrpSpPr>
                <a:grpSpLocks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54415" name="Group 67"/>
                <p:cNvGrpSpPr>
                  <a:grpSpLocks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5442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24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2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26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2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28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2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</p:grpSp>
            <p:sp>
              <p:nvSpPr>
                <p:cNvPr id="5441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7" name="Line 76"/>
                <p:cNvSpPr>
                  <a:spLocks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8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9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20" name="Line 79"/>
                <p:cNvSpPr>
                  <a:spLocks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21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22" name="Line 81"/>
                <p:cNvSpPr>
                  <a:spLocks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grpSp>
            <p:nvGrpSpPr>
              <p:cNvPr id="54408" name="Group 82"/>
              <p:cNvGrpSpPr>
                <a:grpSpLocks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54410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1" name="Line 84"/>
                <p:cNvSpPr>
                  <a:spLocks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3" name="Line 86"/>
                <p:cNvSpPr>
                  <a:spLocks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414" name="Line 87"/>
                <p:cNvSpPr>
                  <a:spLocks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sp>
            <p:nvSpPr>
              <p:cNvPr id="54409" name="Oval 88"/>
              <p:cNvSpPr>
                <a:spLocks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54403" name="Group 89"/>
            <p:cNvGrpSpPr>
              <a:grpSpLocks/>
            </p:cNvGrpSpPr>
            <p:nvPr/>
          </p:nvGrpSpPr>
          <p:grpSpPr bwMode="auto">
            <a:xfrm>
              <a:off x="1392" y="2880"/>
              <a:ext cx="593" cy="591"/>
              <a:chOff x="129" y="2935"/>
              <a:chExt cx="593" cy="591"/>
            </a:xfrm>
          </p:grpSpPr>
          <p:sp>
            <p:nvSpPr>
              <p:cNvPr id="54404" name="Arc 90"/>
              <p:cNvSpPr>
                <a:spLocks/>
              </p:cNvSpPr>
              <p:nvPr/>
            </p:nvSpPr>
            <p:spPr bwMode="auto">
              <a:xfrm rot="3712493">
                <a:off x="130" y="2934"/>
                <a:ext cx="591" cy="593"/>
              </a:xfrm>
              <a:custGeom>
                <a:avLst/>
                <a:gdLst>
                  <a:gd name="T0" fmla="*/ 6 w 43200"/>
                  <a:gd name="T1" fmla="*/ 8 h 43200"/>
                  <a:gd name="T2" fmla="*/ 8 w 43200"/>
                  <a:gd name="T3" fmla="*/ 4 h 43200"/>
                  <a:gd name="T4" fmla="*/ 4 w 43200"/>
                  <a:gd name="T5" fmla="*/ 4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0289" y="4137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405" name="Arc 91"/>
              <p:cNvSpPr>
                <a:spLocks/>
              </p:cNvSpPr>
              <p:nvPr/>
            </p:nvSpPr>
            <p:spPr bwMode="auto">
              <a:xfrm rot="3712493">
                <a:off x="249" y="3063"/>
                <a:ext cx="336" cy="353"/>
              </a:xfrm>
              <a:custGeom>
                <a:avLst/>
                <a:gdLst>
                  <a:gd name="T0" fmla="*/ 2 w 43200"/>
                  <a:gd name="T1" fmla="*/ 3 h 43200"/>
                  <a:gd name="T2" fmla="*/ 3 w 43200"/>
                  <a:gd name="T3" fmla="*/ 1 h 43200"/>
                  <a:gd name="T4" fmla="*/ 1 w 4320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406" name="Arc 92"/>
              <p:cNvSpPr>
                <a:spLocks/>
              </p:cNvSpPr>
              <p:nvPr/>
            </p:nvSpPr>
            <p:spPr bwMode="auto">
              <a:xfrm rot="3712493">
                <a:off x="336" y="3168"/>
                <a:ext cx="192" cy="192"/>
              </a:xfrm>
              <a:custGeom>
                <a:avLst/>
                <a:gdLst>
                  <a:gd name="T0" fmla="*/ 1 w 43200"/>
                  <a:gd name="T1" fmla="*/ 1 h 43200"/>
                  <a:gd name="T2" fmla="*/ 1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</p:grpSp>
      </p:grpSp>
      <p:grpSp>
        <p:nvGrpSpPr>
          <p:cNvPr id="54308" name="Group 93"/>
          <p:cNvGrpSpPr>
            <a:grpSpLocks/>
          </p:cNvGrpSpPr>
          <p:nvPr/>
        </p:nvGrpSpPr>
        <p:grpSpPr bwMode="auto">
          <a:xfrm>
            <a:off x="5543550" y="4184650"/>
            <a:ext cx="706041" cy="1155700"/>
            <a:chOff x="1392" y="2880"/>
            <a:chExt cx="593" cy="728"/>
          </a:xfrm>
        </p:grpSpPr>
        <p:grpSp>
          <p:nvGrpSpPr>
            <p:cNvPr id="54374" name="Group 94"/>
            <p:cNvGrpSpPr>
              <a:grpSpLocks/>
            </p:cNvGrpSpPr>
            <p:nvPr/>
          </p:nvGrpSpPr>
          <p:grpSpPr bwMode="auto">
            <a:xfrm>
              <a:off x="1639" y="3189"/>
              <a:ext cx="155" cy="419"/>
              <a:chOff x="3319" y="2565"/>
              <a:chExt cx="155" cy="419"/>
            </a:xfrm>
          </p:grpSpPr>
          <p:grpSp>
            <p:nvGrpSpPr>
              <p:cNvPr id="54379" name="Group 95"/>
              <p:cNvGrpSpPr>
                <a:grpSpLocks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54387" name="Group 96"/>
                <p:cNvGrpSpPr>
                  <a:grpSpLocks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5439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9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9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98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9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00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40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</p:grpSp>
            <p:sp>
              <p:nvSpPr>
                <p:cNvPr id="54388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89" name="Line 105"/>
                <p:cNvSpPr>
                  <a:spLocks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90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9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92" name="Line 108"/>
                <p:cNvSpPr>
                  <a:spLocks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93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94" name="Line 110"/>
                <p:cNvSpPr>
                  <a:spLocks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grpSp>
            <p:nvGrpSpPr>
              <p:cNvPr id="54380" name="Group 111"/>
              <p:cNvGrpSpPr>
                <a:grpSpLocks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5438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83" name="Line 113"/>
                <p:cNvSpPr>
                  <a:spLocks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8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85" name="Line 115"/>
                <p:cNvSpPr>
                  <a:spLocks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86" name="Line 116"/>
                <p:cNvSpPr>
                  <a:spLocks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sp>
            <p:nvSpPr>
              <p:cNvPr id="54381" name="Oval 117"/>
              <p:cNvSpPr>
                <a:spLocks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54375" name="Group 118"/>
            <p:cNvGrpSpPr>
              <a:grpSpLocks/>
            </p:cNvGrpSpPr>
            <p:nvPr/>
          </p:nvGrpSpPr>
          <p:grpSpPr bwMode="auto">
            <a:xfrm>
              <a:off x="1392" y="2880"/>
              <a:ext cx="593" cy="591"/>
              <a:chOff x="129" y="2935"/>
              <a:chExt cx="593" cy="591"/>
            </a:xfrm>
          </p:grpSpPr>
          <p:sp>
            <p:nvSpPr>
              <p:cNvPr id="54376" name="Arc 119"/>
              <p:cNvSpPr>
                <a:spLocks/>
              </p:cNvSpPr>
              <p:nvPr/>
            </p:nvSpPr>
            <p:spPr bwMode="auto">
              <a:xfrm rot="3712493">
                <a:off x="130" y="2934"/>
                <a:ext cx="591" cy="593"/>
              </a:xfrm>
              <a:custGeom>
                <a:avLst/>
                <a:gdLst>
                  <a:gd name="T0" fmla="*/ 6 w 43200"/>
                  <a:gd name="T1" fmla="*/ 8 h 43200"/>
                  <a:gd name="T2" fmla="*/ 8 w 43200"/>
                  <a:gd name="T3" fmla="*/ 4 h 43200"/>
                  <a:gd name="T4" fmla="*/ 4 w 43200"/>
                  <a:gd name="T5" fmla="*/ 4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0289" y="4137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377" name="Arc 120"/>
              <p:cNvSpPr>
                <a:spLocks/>
              </p:cNvSpPr>
              <p:nvPr/>
            </p:nvSpPr>
            <p:spPr bwMode="auto">
              <a:xfrm rot="3712493">
                <a:off x="249" y="3063"/>
                <a:ext cx="336" cy="353"/>
              </a:xfrm>
              <a:custGeom>
                <a:avLst/>
                <a:gdLst>
                  <a:gd name="T0" fmla="*/ 2 w 43200"/>
                  <a:gd name="T1" fmla="*/ 3 h 43200"/>
                  <a:gd name="T2" fmla="*/ 3 w 43200"/>
                  <a:gd name="T3" fmla="*/ 1 h 43200"/>
                  <a:gd name="T4" fmla="*/ 1 w 4320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378" name="Arc 121"/>
              <p:cNvSpPr>
                <a:spLocks/>
              </p:cNvSpPr>
              <p:nvPr/>
            </p:nvSpPr>
            <p:spPr bwMode="auto">
              <a:xfrm rot="3712493">
                <a:off x="336" y="3168"/>
                <a:ext cx="192" cy="192"/>
              </a:xfrm>
              <a:custGeom>
                <a:avLst/>
                <a:gdLst>
                  <a:gd name="T0" fmla="*/ 1 w 43200"/>
                  <a:gd name="T1" fmla="*/ 1 h 43200"/>
                  <a:gd name="T2" fmla="*/ 1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</p:grpSp>
      </p:grpSp>
      <p:grpSp>
        <p:nvGrpSpPr>
          <p:cNvPr id="54309" name="Group 122"/>
          <p:cNvGrpSpPr>
            <a:grpSpLocks/>
          </p:cNvGrpSpPr>
          <p:nvPr/>
        </p:nvGrpSpPr>
        <p:grpSpPr bwMode="auto">
          <a:xfrm>
            <a:off x="4572000" y="4946650"/>
            <a:ext cx="706041" cy="1155700"/>
            <a:chOff x="1392" y="2880"/>
            <a:chExt cx="593" cy="728"/>
          </a:xfrm>
        </p:grpSpPr>
        <p:grpSp>
          <p:nvGrpSpPr>
            <p:cNvPr id="54346" name="Group 123"/>
            <p:cNvGrpSpPr>
              <a:grpSpLocks/>
            </p:cNvGrpSpPr>
            <p:nvPr/>
          </p:nvGrpSpPr>
          <p:grpSpPr bwMode="auto">
            <a:xfrm>
              <a:off x="1639" y="3189"/>
              <a:ext cx="155" cy="419"/>
              <a:chOff x="3319" y="2565"/>
              <a:chExt cx="155" cy="419"/>
            </a:xfrm>
          </p:grpSpPr>
          <p:grpSp>
            <p:nvGrpSpPr>
              <p:cNvPr id="54351" name="Group 124"/>
              <p:cNvGrpSpPr>
                <a:grpSpLocks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54359" name="Group 125"/>
                <p:cNvGrpSpPr>
                  <a:grpSpLocks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54367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68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69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70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71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72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73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</p:grpSp>
            <p:sp>
              <p:nvSpPr>
                <p:cNvPr id="5436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61" name="Line 134"/>
                <p:cNvSpPr>
                  <a:spLocks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6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6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64" name="Line 137"/>
                <p:cNvSpPr>
                  <a:spLocks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65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66" name="Line 139"/>
                <p:cNvSpPr>
                  <a:spLocks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grpSp>
            <p:nvGrpSpPr>
              <p:cNvPr id="54352" name="Group 140"/>
              <p:cNvGrpSpPr>
                <a:grpSpLocks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54354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55" name="Line 142"/>
                <p:cNvSpPr>
                  <a:spLocks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56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57" name="Line 144"/>
                <p:cNvSpPr>
                  <a:spLocks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58" name="Line 145"/>
                <p:cNvSpPr>
                  <a:spLocks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sp>
            <p:nvSpPr>
              <p:cNvPr id="54353" name="Oval 146"/>
              <p:cNvSpPr>
                <a:spLocks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54347" name="Group 147"/>
            <p:cNvGrpSpPr>
              <a:grpSpLocks/>
            </p:cNvGrpSpPr>
            <p:nvPr/>
          </p:nvGrpSpPr>
          <p:grpSpPr bwMode="auto">
            <a:xfrm>
              <a:off x="1392" y="2880"/>
              <a:ext cx="593" cy="591"/>
              <a:chOff x="129" y="2935"/>
              <a:chExt cx="593" cy="591"/>
            </a:xfrm>
          </p:grpSpPr>
          <p:sp>
            <p:nvSpPr>
              <p:cNvPr id="54348" name="Arc 148"/>
              <p:cNvSpPr>
                <a:spLocks/>
              </p:cNvSpPr>
              <p:nvPr/>
            </p:nvSpPr>
            <p:spPr bwMode="auto">
              <a:xfrm rot="3712493">
                <a:off x="130" y="2934"/>
                <a:ext cx="591" cy="593"/>
              </a:xfrm>
              <a:custGeom>
                <a:avLst/>
                <a:gdLst>
                  <a:gd name="T0" fmla="*/ 6 w 43200"/>
                  <a:gd name="T1" fmla="*/ 8 h 43200"/>
                  <a:gd name="T2" fmla="*/ 8 w 43200"/>
                  <a:gd name="T3" fmla="*/ 4 h 43200"/>
                  <a:gd name="T4" fmla="*/ 4 w 43200"/>
                  <a:gd name="T5" fmla="*/ 4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0289" y="4137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349" name="Arc 149"/>
              <p:cNvSpPr>
                <a:spLocks/>
              </p:cNvSpPr>
              <p:nvPr/>
            </p:nvSpPr>
            <p:spPr bwMode="auto">
              <a:xfrm rot="3712493">
                <a:off x="249" y="3063"/>
                <a:ext cx="336" cy="353"/>
              </a:xfrm>
              <a:custGeom>
                <a:avLst/>
                <a:gdLst>
                  <a:gd name="T0" fmla="*/ 2 w 43200"/>
                  <a:gd name="T1" fmla="*/ 3 h 43200"/>
                  <a:gd name="T2" fmla="*/ 3 w 43200"/>
                  <a:gd name="T3" fmla="*/ 1 h 43200"/>
                  <a:gd name="T4" fmla="*/ 1 w 4320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350" name="Arc 150"/>
              <p:cNvSpPr>
                <a:spLocks/>
              </p:cNvSpPr>
              <p:nvPr/>
            </p:nvSpPr>
            <p:spPr bwMode="auto">
              <a:xfrm rot="3712493">
                <a:off x="336" y="3168"/>
                <a:ext cx="192" cy="192"/>
              </a:xfrm>
              <a:custGeom>
                <a:avLst/>
                <a:gdLst>
                  <a:gd name="T0" fmla="*/ 1 w 43200"/>
                  <a:gd name="T1" fmla="*/ 1 h 43200"/>
                  <a:gd name="T2" fmla="*/ 1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</p:grpSp>
      </p:grpSp>
      <p:grpSp>
        <p:nvGrpSpPr>
          <p:cNvPr id="54310" name="Group 151"/>
          <p:cNvGrpSpPr>
            <a:grpSpLocks/>
          </p:cNvGrpSpPr>
          <p:nvPr/>
        </p:nvGrpSpPr>
        <p:grpSpPr bwMode="auto">
          <a:xfrm>
            <a:off x="4572000" y="3498850"/>
            <a:ext cx="706041" cy="1155700"/>
            <a:chOff x="1392" y="2880"/>
            <a:chExt cx="593" cy="728"/>
          </a:xfrm>
        </p:grpSpPr>
        <p:grpSp>
          <p:nvGrpSpPr>
            <p:cNvPr id="54318" name="Group 152"/>
            <p:cNvGrpSpPr>
              <a:grpSpLocks/>
            </p:cNvGrpSpPr>
            <p:nvPr/>
          </p:nvGrpSpPr>
          <p:grpSpPr bwMode="auto">
            <a:xfrm>
              <a:off x="1639" y="3189"/>
              <a:ext cx="155" cy="419"/>
              <a:chOff x="3319" y="2565"/>
              <a:chExt cx="155" cy="419"/>
            </a:xfrm>
          </p:grpSpPr>
          <p:grpSp>
            <p:nvGrpSpPr>
              <p:cNvPr id="54323" name="Group 153"/>
              <p:cNvGrpSpPr>
                <a:grpSpLocks/>
              </p:cNvGrpSpPr>
              <p:nvPr/>
            </p:nvGrpSpPr>
            <p:grpSpPr bwMode="auto">
              <a:xfrm>
                <a:off x="3320" y="2709"/>
                <a:ext cx="154" cy="275"/>
                <a:chOff x="3320" y="2709"/>
                <a:chExt cx="154" cy="275"/>
              </a:xfrm>
            </p:grpSpPr>
            <p:grpSp>
              <p:nvGrpSpPr>
                <p:cNvPr id="54331" name="Group 154"/>
                <p:cNvGrpSpPr>
                  <a:grpSpLocks/>
                </p:cNvGrpSpPr>
                <p:nvPr/>
              </p:nvGrpSpPr>
              <p:grpSpPr bwMode="auto">
                <a:xfrm>
                  <a:off x="3320" y="2716"/>
                  <a:ext cx="99" cy="266"/>
                  <a:chOff x="3320" y="2716"/>
                  <a:chExt cx="99" cy="266"/>
                </a:xfrm>
              </p:grpSpPr>
              <p:sp>
                <p:nvSpPr>
                  <p:cNvPr id="54339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7"/>
                    <a:ext cx="3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40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48" y="2719"/>
                    <a:ext cx="46" cy="56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41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2775"/>
                    <a:ext cx="62" cy="119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42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20" y="2892"/>
                    <a:ext cx="89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43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3332" y="2892"/>
                    <a:ext cx="87" cy="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44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1" y="2776"/>
                    <a:ext cx="68" cy="115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  <p:sp>
                <p:nvSpPr>
                  <p:cNvPr id="5434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716"/>
                    <a:ext cx="42" cy="63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de-DE" sz="1600">
                      <a:latin typeface="+mn-lt"/>
                    </a:endParaRPr>
                  </a:p>
                </p:txBody>
              </p:sp>
            </p:grpSp>
            <p:sp>
              <p:nvSpPr>
                <p:cNvPr id="54332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3417" y="2874"/>
                  <a:ext cx="36" cy="1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3" name="Line 163"/>
                <p:cNvSpPr>
                  <a:spLocks noChangeShapeType="1"/>
                </p:cNvSpPr>
                <p:nvPr/>
              </p:nvSpPr>
              <p:spPr bwMode="auto">
                <a:xfrm>
                  <a:off x="3403" y="2778"/>
                  <a:ext cx="52" cy="9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4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3402" y="2710"/>
                  <a:ext cx="12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5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3396" y="2709"/>
                  <a:ext cx="22" cy="10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6" name="Line 166"/>
                <p:cNvSpPr>
                  <a:spLocks noChangeShapeType="1"/>
                </p:cNvSpPr>
                <p:nvPr/>
              </p:nvSpPr>
              <p:spPr bwMode="auto">
                <a:xfrm>
                  <a:off x="3397" y="2718"/>
                  <a:ext cx="32" cy="4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7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3412" y="2767"/>
                  <a:ext cx="14" cy="126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8" name="Line 168"/>
                <p:cNvSpPr>
                  <a:spLocks noChangeShapeType="1"/>
                </p:cNvSpPr>
                <p:nvPr/>
              </p:nvSpPr>
              <p:spPr bwMode="auto">
                <a:xfrm>
                  <a:off x="3412" y="2892"/>
                  <a:ext cx="62" cy="59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grpSp>
            <p:nvGrpSpPr>
              <p:cNvPr id="54324" name="Group 169"/>
              <p:cNvGrpSpPr>
                <a:grpSpLocks/>
              </p:cNvGrpSpPr>
              <p:nvPr/>
            </p:nvGrpSpPr>
            <p:grpSpPr bwMode="auto">
              <a:xfrm>
                <a:off x="3319" y="2579"/>
                <a:ext cx="152" cy="403"/>
                <a:chOff x="3319" y="2579"/>
                <a:chExt cx="152" cy="403"/>
              </a:xfrm>
            </p:grpSpPr>
            <p:sp>
              <p:nvSpPr>
                <p:cNvPr id="54326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3319" y="2579"/>
                  <a:ext cx="59" cy="399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27" name="Line 171"/>
                <p:cNvSpPr>
                  <a:spLocks noChangeShapeType="1"/>
                </p:cNvSpPr>
                <p:nvPr/>
              </p:nvSpPr>
              <p:spPr bwMode="auto">
                <a:xfrm>
                  <a:off x="3379" y="2589"/>
                  <a:ext cx="38" cy="393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28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3418" y="2948"/>
                  <a:ext cx="53" cy="3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29" name="Line 173"/>
                <p:cNvSpPr>
                  <a:spLocks noChangeShapeType="1"/>
                </p:cNvSpPr>
                <p:nvPr/>
              </p:nvSpPr>
              <p:spPr bwMode="auto">
                <a:xfrm>
                  <a:off x="3387" y="2587"/>
                  <a:ext cx="83" cy="364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  <p:sp>
              <p:nvSpPr>
                <p:cNvPr id="54330" name="Line 174"/>
                <p:cNvSpPr>
                  <a:spLocks noChangeShapeType="1"/>
                </p:cNvSpPr>
                <p:nvPr/>
              </p:nvSpPr>
              <p:spPr bwMode="auto">
                <a:xfrm>
                  <a:off x="3319" y="2979"/>
                  <a:ext cx="100" cy="2"/>
                </a:xfrm>
                <a:prstGeom prst="line">
                  <a:avLst/>
                </a:prstGeom>
                <a:noFill/>
                <a:ln w="20638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00">
                    <a:latin typeface="+mn-lt"/>
                  </a:endParaRPr>
                </a:p>
              </p:txBody>
            </p:sp>
          </p:grpSp>
          <p:sp>
            <p:nvSpPr>
              <p:cNvPr id="54325" name="Oval 175"/>
              <p:cNvSpPr>
                <a:spLocks noChangeArrowheads="1"/>
              </p:cNvSpPr>
              <p:nvPr/>
            </p:nvSpPr>
            <p:spPr bwMode="auto">
              <a:xfrm>
                <a:off x="3363" y="2565"/>
                <a:ext cx="43" cy="4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54319" name="Group 176"/>
            <p:cNvGrpSpPr>
              <a:grpSpLocks/>
            </p:cNvGrpSpPr>
            <p:nvPr/>
          </p:nvGrpSpPr>
          <p:grpSpPr bwMode="auto">
            <a:xfrm>
              <a:off x="1392" y="2880"/>
              <a:ext cx="593" cy="591"/>
              <a:chOff x="129" y="2935"/>
              <a:chExt cx="593" cy="591"/>
            </a:xfrm>
          </p:grpSpPr>
          <p:sp>
            <p:nvSpPr>
              <p:cNvPr id="54320" name="Arc 177"/>
              <p:cNvSpPr>
                <a:spLocks/>
              </p:cNvSpPr>
              <p:nvPr/>
            </p:nvSpPr>
            <p:spPr bwMode="auto">
              <a:xfrm rot="3712493">
                <a:off x="130" y="2934"/>
                <a:ext cx="591" cy="593"/>
              </a:xfrm>
              <a:custGeom>
                <a:avLst/>
                <a:gdLst>
                  <a:gd name="T0" fmla="*/ 6 w 43200"/>
                  <a:gd name="T1" fmla="*/ 8 h 43200"/>
                  <a:gd name="T2" fmla="*/ 8 w 43200"/>
                  <a:gd name="T3" fmla="*/ 4 h 43200"/>
                  <a:gd name="T4" fmla="*/ 4 w 43200"/>
                  <a:gd name="T5" fmla="*/ 4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0289" y="41374"/>
                    </a:moveTo>
                    <a:cubicBezTo>
                      <a:pt x="27550" y="42578"/>
                      <a:pt x="24591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0289" y="4137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321" name="Arc 178"/>
              <p:cNvSpPr>
                <a:spLocks/>
              </p:cNvSpPr>
              <p:nvPr/>
            </p:nvSpPr>
            <p:spPr bwMode="auto">
              <a:xfrm rot="3712493">
                <a:off x="249" y="3063"/>
                <a:ext cx="336" cy="353"/>
              </a:xfrm>
              <a:custGeom>
                <a:avLst/>
                <a:gdLst>
                  <a:gd name="T0" fmla="*/ 2 w 43200"/>
                  <a:gd name="T1" fmla="*/ 3 h 43200"/>
                  <a:gd name="T2" fmla="*/ 3 w 43200"/>
                  <a:gd name="T3" fmla="*/ 1 h 43200"/>
                  <a:gd name="T4" fmla="*/ 1 w 43200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  <p:sp>
            <p:nvSpPr>
              <p:cNvPr id="54322" name="Arc 179"/>
              <p:cNvSpPr>
                <a:spLocks/>
              </p:cNvSpPr>
              <p:nvPr/>
            </p:nvSpPr>
            <p:spPr bwMode="auto">
              <a:xfrm rot="3712493">
                <a:off x="336" y="3168"/>
                <a:ext cx="192" cy="192"/>
              </a:xfrm>
              <a:custGeom>
                <a:avLst/>
                <a:gdLst>
                  <a:gd name="T0" fmla="*/ 1 w 43200"/>
                  <a:gd name="T1" fmla="*/ 1 h 43200"/>
                  <a:gd name="T2" fmla="*/ 1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</a:path>
                  <a:path w="43200" h="43200" stroke="0" extrusionOk="0">
                    <a:moveTo>
                      <a:pt x="33626" y="39542"/>
                    </a:moveTo>
                    <a:cubicBezTo>
                      <a:pt x="30068" y="41926"/>
                      <a:pt x="25882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658"/>
                      <a:pt x="43199" y="21716"/>
                      <a:pt x="43199" y="21774"/>
                    </a:cubicBezTo>
                    <a:lnTo>
                      <a:pt x="21600" y="21600"/>
                    </a:lnTo>
                    <a:lnTo>
                      <a:pt x="33626" y="39542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 sz="1600">
                  <a:latin typeface="+mn-lt"/>
                </a:endParaRPr>
              </a:p>
            </p:txBody>
          </p:sp>
        </p:grpSp>
      </p:grpSp>
      <p:cxnSp>
        <p:nvCxnSpPr>
          <p:cNvPr id="54311" name="AutoShape 180"/>
          <p:cNvCxnSpPr>
            <a:cxnSpLocks noChangeShapeType="1"/>
            <a:stCxn id="54294" idx="2"/>
            <a:endCxn id="54286" idx="0"/>
          </p:cNvCxnSpPr>
          <p:nvPr/>
        </p:nvCxnSpPr>
        <p:spPr bwMode="auto">
          <a:xfrm>
            <a:off x="5400675" y="2965450"/>
            <a:ext cx="5715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4312" name="Text Box 181"/>
          <p:cNvSpPr txBox="1">
            <a:spLocks noChangeArrowheads="1"/>
          </p:cNvSpPr>
          <p:nvPr/>
        </p:nvSpPr>
        <p:spPr bwMode="auto">
          <a:xfrm>
            <a:off x="0" y="1676400"/>
            <a:ext cx="197650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400" dirty="0">
                <a:latin typeface="+mn-lt"/>
              </a:rPr>
              <a:t>NSS (Network </a:t>
            </a:r>
            <a:r>
              <a:rPr lang="de-DE" sz="1400" dirty="0" err="1">
                <a:latin typeface="+mn-lt"/>
              </a:rPr>
              <a:t>Switching</a:t>
            </a:r>
            <a:endParaRPr lang="de-DE" sz="1400" dirty="0">
              <a:latin typeface="+mn-lt"/>
            </a:endParaRPr>
          </a:p>
          <a:p>
            <a:pPr eaLnBrk="0" hangingPunct="0"/>
            <a:r>
              <a:rPr lang="de-DE" sz="1400" dirty="0">
                <a:latin typeface="+mn-lt"/>
              </a:rPr>
              <a:t> System </a:t>
            </a:r>
            <a:r>
              <a:rPr lang="de-DE" sz="1400" dirty="0" err="1">
                <a:latin typeface="+mn-lt"/>
              </a:rPr>
              <a:t>with</a:t>
            </a:r>
            <a:r>
              <a:rPr lang="de-DE" sz="1400" dirty="0">
                <a:latin typeface="+mn-lt"/>
              </a:rPr>
              <a:t> OSS </a:t>
            </a:r>
          </a:p>
          <a:p>
            <a:pPr eaLnBrk="0" hangingPunct="0"/>
            <a:r>
              <a:rPr lang="de-DE" sz="1400" dirty="0">
                <a:latin typeface="+mn-lt"/>
              </a:rPr>
              <a:t>(Operational Support</a:t>
            </a:r>
          </a:p>
          <a:p>
            <a:pPr eaLnBrk="0" hangingPunct="0"/>
            <a:r>
              <a:rPr lang="de-DE" sz="1400" dirty="0">
                <a:latin typeface="+mn-lt"/>
              </a:rPr>
              <a:t>System)</a:t>
            </a:r>
          </a:p>
        </p:txBody>
      </p:sp>
      <p:sp>
        <p:nvSpPr>
          <p:cNvPr id="54313" name="Text Box 182"/>
          <p:cNvSpPr txBox="1">
            <a:spLocks noChangeArrowheads="1"/>
          </p:cNvSpPr>
          <p:nvPr/>
        </p:nvSpPr>
        <p:spPr bwMode="auto">
          <a:xfrm>
            <a:off x="228600" y="4572000"/>
            <a:ext cx="1010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sz="1400" dirty="0">
                <a:latin typeface="+mn-lt"/>
              </a:rPr>
              <a:t>RSS: Radio </a:t>
            </a:r>
          </a:p>
          <a:p>
            <a:pPr eaLnBrk="0" hangingPunct="0"/>
            <a:r>
              <a:rPr lang="de-DE" sz="1400" dirty="0">
                <a:latin typeface="+mn-lt"/>
              </a:rPr>
              <a:t>Subsystem</a:t>
            </a:r>
          </a:p>
        </p:txBody>
      </p:sp>
      <p:sp>
        <p:nvSpPr>
          <p:cNvPr id="54314" name="AutoShape 184"/>
          <p:cNvSpPr>
            <a:spLocks/>
          </p:cNvSpPr>
          <p:nvPr/>
        </p:nvSpPr>
        <p:spPr bwMode="auto">
          <a:xfrm>
            <a:off x="2000250" y="3346450"/>
            <a:ext cx="171450" cy="2819400"/>
          </a:xfrm>
          <a:prstGeom prst="leftBrace">
            <a:avLst>
              <a:gd name="adj1" fmla="val 1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4315" name="AutoShape 185"/>
          <p:cNvSpPr>
            <a:spLocks/>
          </p:cNvSpPr>
          <p:nvPr/>
        </p:nvSpPr>
        <p:spPr bwMode="auto">
          <a:xfrm>
            <a:off x="2000250" y="1060450"/>
            <a:ext cx="17145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cxnSp>
        <p:nvCxnSpPr>
          <p:cNvPr id="54316" name="AutoShape 186"/>
          <p:cNvCxnSpPr>
            <a:cxnSpLocks noChangeShapeType="1"/>
            <a:stCxn id="54294" idx="1"/>
            <a:endCxn id="54317" idx="4"/>
          </p:cNvCxnSpPr>
          <p:nvPr/>
        </p:nvCxnSpPr>
        <p:spPr bwMode="auto">
          <a:xfrm flipH="1">
            <a:off x="4857750" y="273685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4317" name="AutoShape 187"/>
          <p:cNvSpPr>
            <a:spLocks noChangeArrowheads="1"/>
          </p:cNvSpPr>
          <p:nvPr/>
        </p:nvSpPr>
        <p:spPr bwMode="auto">
          <a:xfrm>
            <a:off x="4400550" y="2508250"/>
            <a:ext cx="457200" cy="609600"/>
          </a:xfrm>
          <a:prstGeom prst="flowChartMagneticDisk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sz="1400">
                <a:latin typeface="+mn-lt"/>
              </a:rPr>
              <a:t>VLR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5638800"/>
            <a:ext cx="3088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OMC: Operations and Maintenance center</a:t>
            </a:r>
          </a:p>
          <a:p>
            <a:r>
              <a:rPr lang="en-US" sz="1200" dirty="0"/>
              <a:t>EIR:  Equipment Identity Register</a:t>
            </a:r>
          </a:p>
          <a:p>
            <a:r>
              <a:rPr lang="en-US" sz="1200" dirty="0"/>
              <a:t>AUC: Authentication Center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494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8933-C86D-3B4A-9E32-0139ED89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Transmits and receives signals to/from Mobile Stations</a:t>
            </a:r>
          </a:p>
          <a:p>
            <a:r>
              <a:rPr lang="en-US" dirty="0"/>
              <a:t>Coverage Area depends on</a:t>
            </a:r>
          </a:p>
          <a:p>
            <a:pPr lvl="1"/>
            <a:r>
              <a:rPr lang="en-US" dirty="0"/>
              <a:t>Transmitting Power of the BTS</a:t>
            </a:r>
          </a:p>
          <a:p>
            <a:pPr lvl="1"/>
            <a:r>
              <a:rPr lang="en-US" dirty="0"/>
              <a:t>Transmitting power of the mobile station (user devices)</a:t>
            </a:r>
          </a:p>
          <a:p>
            <a:pPr lvl="1"/>
            <a:r>
              <a:rPr lang="en-US" dirty="0"/>
              <a:t>Height of the base station antenna</a:t>
            </a:r>
          </a:p>
          <a:p>
            <a:pPr lvl="1"/>
            <a:r>
              <a:rPr lang="en-US" dirty="0"/>
              <a:t>Obstructions – tall buildings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BTS is in the middle of the cell</a:t>
            </a:r>
          </a:p>
          <a:p>
            <a:r>
              <a:rPr lang="en-US" dirty="0"/>
              <a:t>Uses FDM/TDM communication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71140B-F2F9-AC43-A556-4C8F4818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Components - BTS</a:t>
            </a:r>
          </a:p>
        </p:txBody>
      </p:sp>
      <p:grpSp>
        <p:nvGrpSpPr>
          <p:cNvPr id="8" name="Group 782">
            <a:extLst>
              <a:ext uri="{FF2B5EF4-FFF2-40B4-BE49-F238E27FC236}">
                <a16:creationId xmlns:a16="http://schemas.microsoft.com/office/drawing/2014/main" id="{D7FD1CBA-1551-4C4B-BAF1-672B867A4A67}"/>
              </a:ext>
            </a:extLst>
          </p:cNvPr>
          <p:cNvGrpSpPr>
            <a:grpSpLocks/>
          </p:cNvGrpSpPr>
          <p:nvPr/>
        </p:nvGrpSpPr>
        <p:grpSpPr bwMode="auto">
          <a:xfrm>
            <a:off x="6012160" y="3429000"/>
            <a:ext cx="2411438" cy="2182731"/>
            <a:chOff x="742" y="2409"/>
            <a:chExt cx="576" cy="881"/>
          </a:xfrm>
        </p:grpSpPr>
        <p:grpSp>
          <p:nvGrpSpPr>
            <p:cNvPr id="9" name="Group 783">
              <a:extLst>
                <a:ext uri="{FF2B5EF4-FFF2-40B4-BE49-F238E27FC236}">
                  <a16:creationId xmlns:a16="http://schemas.microsoft.com/office/drawing/2014/main" id="{66EC6FBA-3243-7944-8A7E-E8645935E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" name="Line 270">
                <a:extLst>
                  <a:ext uri="{FF2B5EF4-FFF2-40B4-BE49-F238E27FC236}">
                    <a16:creationId xmlns:a16="http://schemas.microsoft.com/office/drawing/2014/main" id="{6BFFC387-C4CE-FA4A-9B4F-6182070B0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Line 271">
                <a:extLst>
                  <a:ext uri="{FF2B5EF4-FFF2-40B4-BE49-F238E27FC236}">
                    <a16:creationId xmlns:a16="http://schemas.microsoft.com/office/drawing/2014/main" id="{2BBDB6CC-917F-4C49-AF2D-055408B5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4" name="Line 272">
                <a:extLst>
                  <a:ext uri="{FF2B5EF4-FFF2-40B4-BE49-F238E27FC236}">
                    <a16:creationId xmlns:a16="http://schemas.microsoft.com/office/drawing/2014/main" id="{7EC936E8-C15E-054C-B00A-DE8313CA7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5" name="Line 273">
                <a:extLst>
                  <a:ext uri="{FF2B5EF4-FFF2-40B4-BE49-F238E27FC236}">
                    <a16:creationId xmlns:a16="http://schemas.microsoft.com/office/drawing/2014/main" id="{8451B055-631B-5B46-9AE8-5B12D9B71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6" name="Line 274">
                <a:extLst>
                  <a:ext uri="{FF2B5EF4-FFF2-40B4-BE49-F238E27FC236}">
                    <a16:creationId xmlns:a16="http://schemas.microsoft.com/office/drawing/2014/main" id="{1B92C417-9960-9444-BFFA-4DB198C8C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7" name="Line 275">
                <a:extLst>
                  <a:ext uri="{FF2B5EF4-FFF2-40B4-BE49-F238E27FC236}">
                    <a16:creationId xmlns:a16="http://schemas.microsoft.com/office/drawing/2014/main" id="{D85099C8-BA0B-BF4B-8418-9681C95AC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8" name="Line 276">
                <a:extLst>
                  <a:ext uri="{FF2B5EF4-FFF2-40B4-BE49-F238E27FC236}">
                    <a16:creationId xmlns:a16="http://schemas.microsoft.com/office/drawing/2014/main" id="{20F243A5-06FF-3C41-BE79-4EE69C1AA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Line 277">
                <a:extLst>
                  <a:ext uri="{FF2B5EF4-FFF2-40B4-BE49-F238E27FC236}">
                    <a16:creationId xmlns:a16="http://schemas.microsoft.com/office/drawing/2014/main" id="{6CD48498-E015-0D49-9D10-19683725B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Line 278">
                <a:extLst>
                  <a:ext uri="{FF2B5EF4-FFF2-40B4-BE49-F238E27FC236}">
                    <a16:creationId xmlns:a16="http://schemas.microsoft.com/office/drawing/2014/main" id="{DB9EA676-C0F9-8341-B534-55D881B39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Line 279">
                <a:extLst>
                  <a:ext uri="{FF2B5EF4-FFF2-40B4-BE49-F238E27FC236}">
                    <a16:creationId xmlns:a16="http://schemas.microsoft.com/office/drawing/2014/main" id="{63AEC771-C2E0-D14B-B460-82B739931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2" name="Line 280">
                <a:extLst>
                  <a:ext uri="{FF2B5EF4-FFF2-40B4-BE49-F238E27FC236}">
                    <a16:creationId xmlns:a16="http://schemas.microsoft.com/office/drawing/2014/main" id="{76404CFE-531D-AA45-8635-E7394B6EF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3" name="Line 281">
                <a:extLst>
                  <a:ext uri="{FF2B5EF4-FFF2-40B4-BE49-F238E27FC236}">
                    <a16:creationId xmlns:a16="http://schemas.microsoft.com/office/drawing/2014/main" id="{FA287221-3B02-E049-8C21-665F881B3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4" name="Line 282">
                <a:extLst>
                  <a:ext uri="{FF2B5EF4-FFF2-40B4-BE49-F238E27FC236}">
                    <a16:creationId xmlns:a16="http://schemas.microsoft.com/office/drawing/2014/main" id="{48B4FD1B-FAC3-644E-83E1-D3CDD01AD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" name="Line 283">
                <a:extLst>
                  <a:ext uri="{FF2B5EF4-FFF2-40B4-BE49-F238E27FC236}">
                    <a16:creationId xmlns:a16="http://schemas.microsoft.com/office/drawing/2014/main" id="{19F7301B-E951-CB47-982F-5EE20F7751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6" name="Line 284">
                <a:extLst>
                  <a:ext uri="{FF2B5EF4-FFF2-40B4-BE49-F238E27FC236}">
                    <a16:creationId xmlns:a16="http://schemas.microsoft.com/office/drawing/2014/main" id="{DF847272-9AF3-3241-A4B5-4C8CCF15D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0" name="Picture 799" descr="cell_tower_radiation copy">
              <a:extLst>
                <a:ext uri="{FF2B5EF4-FFF2-40B4-BE49-F238E27FC236}">
                  <a16:creationId xmlns:a16="http://schemas.microsoft.com/office/drawing/2014/main" id="{221F89BD-A08B-874C-9BAA-B7E81B971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800">
              <a:extLst>
                <a:ext uri="{FF2B5EF4-FFF2-40B4-BE49-F238E27FC236}">
                  <a16:creationId xmlns:a16="http://schemas.microsoft.com/office/drawing/2014/main" id="{7B68BA9B-3924-D14B-B725-AB86DCA7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880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8933-C86D-3B4A-9E32-0139ED89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Station Controller (BSC)</a:t>
            </a:r>
          </a:p>
          <a:p>
            <a:pPr lvl="1"/>
            <a:r>
              <a:rPr lang="en-US" dirty="0"/>
              <a:t>Services tens of BTSs</a:t>
            </a:r>
          </a:p>
          <a:p>
            <a:pPr lvl="1"/>
            <a:r>
              <a:rPr lang="en-US" dirty="0"/>
              <a:t>Role	</a:t>
            </a:r>
          </a:p>
          <a:p>
            <a:pPr lvl="2"/>
            <a:r>
              <a:rPr lang="en-US" dirty="0"/>
              <a:t>To allocate BTS radio channels to mobile subscribers (mobile phone)</a:t>
            </a:r>
          </a:p>
          <a:p>
            <a:pPr lvl="2"/>
            <a:r>
              <a:rPr lang="en-US" dirty="0"/>
              <a:t>Performing paging – Finding the cell in which the mobile user is resident</a:t>
            </a:r>
          </a:p>
          <a:p>
            <a:pPr lvl="2"/>
            <a:r>
              <a:rPr lang="en-US" dirty="0"/>
              <a:t>Performing handoff </a:t>
            </a:r>
          </a:p>
          <a:p>
            <a:pPr lvl="1"/>
            <a:r>
              <a:rPr lang="en-US" dirty="0"/>
              <a:t>Base Station Subsystem </a:t>
            </a:r>
          </a:p>
          <a:p>
            <a:pPr lvl="2"/>
            <a:r>
              <a:rPr lang="en-US" dirty="0"/>
              <a:t>BSC + set of BTSs</a:t>
            </a:r>
          </a:p>
          <a:p>
            <a:r>
              <a:rPr lang="en-US" dirty="0"/>
              <a:t>Mobile Switching System (MSC)</a:t>
            </a:r>
          </a:p>
          <a:p>
            <a:pPr lvl="1"/>
            <a:r>
              <a:rPr lang="en-US" dirty="0"/>
              <a:t>User authorization and Accounting</a:t>
            </a:r>
          </a:p>
          <a:p>
            <a:pPr lvl="1"/>
            <a:r>
              <a:rPr lang="en-US" dirty="0"/>
              <a:t>Call establishment and teardown</a:t>
            </a:r>
          </a:p>
          <a:p>
            <a:pPr lvl="1"/>
            <a:r>
              <a:rPr lang="en-US" dirty="0"/>
              <a:t>Handoff management</a:t>
            </a:r>
          </a:p>
          <a:p>
            <a:pPr lvl="1"/>
            <a:r>
              <a:rPr lang="en-US" dirty="0"/>
              <a:t>A cellular provider’s network has multiple MSCs </a:t>
            </a:r>
          </a:p>
          <a:p>
            <a:pPr lvl="2"/>
            <a:r>
              <a:rPr lang="en-US" dirty="0"/>
              <a:t>Gateway MSCs – connect to larger public telephone network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71140B-F2F9-AC43-A556-4C8F4818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Components – BSC and MSC</a:t>
            </a:r>
          </a:p>
        </p:txBody>
      </p:sp>
    </p:spTree>
    <p:extLst>
      <p:ext uri="{BB962C8B-B14F-4D97-AF65-F5344CB8AC3E}">
        <p14:creationId xmlns:p14="http://schemas.microsoft.com/office/powerpoint/2010/main" val="196359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0055F1-84E6-704E-9C90-B5F29C4E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Databases </a:t>
            </a:r>
          </a:p>
          <a:p>
            <a:endParaRPr lang="en-US" altLang="en-US" dirty="0"/>
          </a:p>
          <a:p>
            <a:r>
              <a:rPr lang="en-US" altLang="en-US" dirty="0"/>
              <a:t>Home Location Register (HLR)</a:t>
            </a:r>
          </a:p>
          <a:p>
            <a:pPr lvl="1"/>
            <a:r>
              <a:rPr lang="en-US" altLang="en-US" dirty="0"/>
              <a:t>Central master database containing user data, permanent and semi-permanent data of all subscribers assigned to the HLR </a:t>
            </a:r>
          </a:p>
          <a:p>
            <a:pPr lvl="1"/>
            <a:r>
              <a:rPr lang="en-US" altLang="en-US" dirty="0"/>
              <a:t>One provider can have several HLRs</a:t>
            </a:r>
          </a:p>
          <a:p>
            <a:endParaRPr lang="en-US" altLang="en-US" dirty="0"/>
          </a:p>
          <a:p>
            <a:r>
              <a:rPr lang="en-US" altLang="en-US" dirty="0"/>
              <a:t>Visitor Location Register (VLR)</a:t>
            </a:r>
          </a:p>
          <a:p>
            <a:pPr lvl="1"/>
            <a:r>
              <a:rPr lang="en-US" altLang="en-US" dirty="0"/>
              <a:t>Local database for a subset of user data, including data about all user currently in the domain of the VLR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8D88F-E992-E548-9B09-DCF9CFA1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Components – HLR, VLR</a:t>
            </a:r>
          </a:p>
        </p:txBody>
      </p:sp>
    </p:spTree>
    <p:extLst>
      <p:ext uri="{BB962C8B-B14F-4D97-AF65-F5344CB8AC3E}">
        <p14:creationId xmlns:p14="http://schemas.microsoft.com/office/powerpoint/2010/main" val="127197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925008D-42EE-B64B-8609-B38A512B0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Terminated Call</a:t>
            </a:r>
          </a:p>
        </p:txBody>
      </p:sp>
      <p:grpSp>
        <p:nvGrpSpPr>
          <p:cNvPr id="135172" name="Group 4">
            <a:extLst>
              <a:ext uri="{FF2B5EF4-FFF2-40B4-BE49-F238E27FC236}">
                <a16:creationId xmlns:a16="http://schemas.microsoft.com/office/drawing/2014/main" id="{E6C33BA4-CE06-A043-B200-A2A14163473C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2438400"/>
            <a:ext cx="1365250" cy="763588"/>
            <a:chOff x="1392" y="2976"/>
            <a:chExt cx="860" cy="481"/>
          </a:xfrm>
        </p:grpSpPr>
        <p:graphicFrame>
          <p:nvGraphicFramePr>
            <p:cNvPr id="135173" name="Object 5">
              <a:extLst>
                <a:ext uri="{FF2B5EF4-FFF2-40B4-BE49-F238E27FC236}">
                  <a16:creationId xmlns:a16="http://schemas.microsoft.com/office/drawing/2014/main" id="{FB9E97E2-1A83-6C4F-927B-F2C4EE7F5BC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92" y="2976"/>
            <a:ext cx="86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ClipArt" r:id="rId4" imgW="33185100" imgH="18567400" progId="MS_ClipArt_Gallery.2">
                    <p:embed/>
                  </p:oleObj>
                </mc:Choice>
                <mc:Fallback>
                  <p:oleObj name="ClipArt" r:id="rId4" imgW="33185100" imgH="18567400" progId="MS_ClipArt_Gallery.2">
                    <p:embed/>
                    <p:pic>
                      <p:nvPicPr>
                        <p:cNvPr id="135173" name="Object 5">
                          <a:extLst>
                            <a:ext uri="{FF2B5EF4-FFF2-40B4-BE49-F238E27FC236}">
                              <a16:creationId xmlns:a16="http://schemas.microsoft.com/office/drawing/2014/main" id="{FB9E97E2-1A83-6C4F-927B-F2C4EE7F5BC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86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4" name="Rectangle 6">
              <a:extLst>
                <a:ext uri="{FF2B5EF4-FFF2-40B4-BE49-F238E27FC236}">
                  <a16:creationId xmlns:a16="http://schemas.microsoft.com/office/drawing/2014/main" id="{E5C5924D-1890-7947-8649-032B9ECB1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20"/>
              <a:ext cx="4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en-US" sz="1400"/>
                <a:t>PSTN</a:t>
              </a:r>
            </a:p>
          </p:txBody>
        </p:sp>
      </p:grp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E3F6BBD5-D3F3-7844-A835-3E9071AC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603500"/>
            <a:ext cx="696912" cy="444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1400"/>
              <a:t>calling</a:t>
            </a:r>
          </a:p>
          <a:p>
            <a:r>
              <a:rPr lang="de-DE" altLang="en-US" sz="1400"/>
              <a:t>station</a:t>
            </a:r>
          </a:p>
        </p:txBody>
      </p:sp>
      <p:sp>
        <p:nvSpPr>
          <p:cNvPr id="135176" name="Rectangle 8">
            <a:extLst>
              <a:ext uri="{FF2B5EF4-FFF2-40B4-BE49-F238E27FC236}">
                <a16:creationId xmlns:a16="http://schemas.microsoft.com/office/drawing/2014/main" id="{21A4DBFA-D8B8-8A44-88EF-CAE17426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2667000"/>
            <a:ext cx="6858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400"/>
              <a:t>GMSC</a:t>
            </a:r>
          </a:p>
        </p:txBody>
      </p:sp>
      <p:sp>
        <p:nvSpPr>
          <p:cNvPr id="135185" name="Rectangle 17">
            <a:extLst>
              <a:ext uri="{FF2B5EF4-FFF2-40B4-BE49-F238E27FC236}">
                <a16:creationId xmlns:a16="http://schemas.microsoft.com/office/drawing/2014/main" id="{D35A205C-94A9-C145-8245-C9CE6C328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1676400"/>
            <a:ext cx="6858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400"/>
              <a:t>HLR</a:t>
            </a:r>
          </a:p>
        </p:txBody>
      </p:sp>
      <p:sp>
        <p:nvSpPr>
          <p:cNvPr id="135186" name="Rectangle 18">
            <a:extLst>
              <a:ext uri="{FF2B5EF4-FFF2-40B4-BE49-F238E27FC236}">
                <a16:creationId xmlns:a16="http://schemas.microsoft.com/office/drawing/2014/main" id="{8C431474-1B58-F241-AF02-CF05ACC82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1676400"/>
            <a:ext cx="609600" cy="304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400"/>
              <a:t>VLR</a:t>
            </a:r>
          </a:p>
        </p:txBody>
      </p:sp>
      <p:sp>
        <p:nvSpPr>
          <p:cNvPr id="135187" name="Rectangle 19">
            <a:extLst>
              <a:ext uri="{FF2B5EF4-FFF2-40B4-BE49-F238E27FC236}">
                <a16:creationId xmlns:a16="http://schemas.microsoft.com/office/drawing/2014/main" id="{A77E14A2-4209-154D-9D37-33539B52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554038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1400"/>
              <a:t>BSS</a:t>
            </a:r>
          </a:p>
        </p:txBody>
      </p:sp>
      <p:sp>
        <p:nvSpPr>
          <p:cNvPr id="135188" name="Rectangle 20">
            <a:extLst>
              <a:ext uri="{FF2B5EF4-FFF2-40B4-BE49-F238E27FC236}">
                <a16:creationId xmlns:a16="http://schemas.microsoft.com/office/drawing/2014/main" id="{4410888E-2DA4-7A4A-A020-8136A15A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657600"/>
            <a:ext cx="554037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1400"/>
              <a:t>BSS</a:t>
            </a:r>
          </a:p>
        </p:txBody>
      </p:sp>
      <p:sp>
        <p:nvSpPr>
          <p:cNvPr id="135189" name="Rectangle 21">
            <a:extLst>
              <a:ext uri="{FF2B5EF4-FFF2-40B4-BE49-F238E27FC236}">
                <a16:creationId xmlns:a16="http://schemas.microsoft.com/office/drawing/2014/main" id="{F55362CE-E224-F142-A4BA-36C6D24D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657600"/>
            <a:ext cx="554037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1400"/>
              <a:t>BSS</a:t>
            </a:r>
          </a:p>
        </p:txBody>
      </p:sp>
      <p:sp>
        <p:nvSpPr>
          <p:cNvPr id="135190" name="Rectangle 22">
            <a:extLst>
              <a:ext uri="{FF2B5EF4-FFF2-40B4-BE49-F238E27FC236}">
                <a16:creationId xmlns:a16="http://schemas.microsoft.com/office/drawing/2014/main" id="{495C81E1-459B-2A4E-958F-9B41FA77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2667000"/>
            <a:ext cx="6096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400"/>
              <a:t>MSC</a:t>
            </a:r>
          </a:p>
        </p:txBody>
      </p:sp>
      <p:grpSp>
        <p:nvGrpSpPr>
          <p:cNvPr id="135222" name="Group 54">
            <a:extLst>
              <a:ext uri="{FF2B5EF4-FFF2-40B4-BE49-F238E27FC236}">
                <a16:creationId xmlns:a16="http://schemas.microsoft.com/office/drawing/2014/main" id="{33BB0754-AC8B-E141-AFA8-B8C52E181C1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03444" y="3890169"/>
            <a:ext cx="312738" cy="609600"/>
            <a:chOff x="3599" y="2103"/>
            <a:chExt cx="197" cy="384"/>
          </a:xfrm>
        </p:grpSpPr>
        <p:sp>
          <p:nvSpPr>
            <p:cNvPr id="135193" name="Arc 25">
              <a:extLst>
                <a:ext uri="{FF2B5EF4-FFF2-40B4-BE49-F238E27FC236}">
                  <a16:creationId xmlns:a16="http://schemas.microsoft.com/office/drawing/2014/main" id="{58097461-4F86-DD4F-9A89-367F016E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103"/>
              <a:ext cx="195" cy="384"/>
            </a:xfrm>
            <a:custGeom>
              <a:avLst/>
              <a:gdLst>
                <a:gd name="G0" fmla="+- 417 0 0"/>
                <a:gd name="G1" fmla="+- 21600 0 0"/>
                <a:gd name="G2" fmla="+- 21600 0 0"/>
                <a:gd name="T0" fmla="*/ 313 w 22017"/>
                <a:gd name="T1" fmla="*/ 0 h 43200"/>
                <a:gd name="T2" fmla="*/ 0 w 22017"/>
                <a:gd name="T3" fmla="*/ 43196 h 43200"/>
                <a:gd name="T4" fmla="*/ 417 w 2201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17" h="43200" fill="none" extrusionOk="0">
                  <a:moveTo>
                    <a:pt x="313" y="0"/>
                  </a:moveTo>
                  <a:cubicBezTo>
                    <a:pt x="347" y="0"/>
                    <a:pt x="382" y="0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</a:path>
                <a:path w="22017" h="43200" stroke="0" extrusionOk="0">
                  <a:moveTo>
                    <a:pt x="313" y="0"/>
                  </a:moveTo>
                  <a:cubicBezTo>
                    <a:pt x="347" y="0"/>
                    <a:pt x="382" y="0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  <a:lnTo>
                    <a:pt x="4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4" name="Arc 26">
              <a:extLst>
                <a:ext uri="{FF2B5EF4-FFF2-40B4-BE49-F238E27FC236}">
                  <a16:creationId xmlns:a16="http://schemas.microsoft.com/office/drawing/2014/main" id="{6E1381D5-752E-0F40-B308-665C003C9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151"/>
              <a:ext cx="149" cy="288"/>
            </a:xfrm>
            <a:custGeom>
              <a:avLst/>
              <a:gdLst>
                <a:gd name="G0" fmla="+- 552 0 0"/>
                <a:gd name="G1" fmla="+- 21600 0 0"/>
                <a:gd name="G2" fmla="+- 21600 0 0"/>
                <a:gd name="T0" fmla="*/ 415 w 22152"/>
                <a:gd name="T1" fmla="*/ 0 h 43200"/>
                <a:gd name="T2" fmla="*/ 0 w 22152"/>
                <a:gd name="T3" fmla="*/ 43193 h 43200"/>
                <a:gd name="T4" fmla="*/ 552 w 221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52" h="43200" fill="none" extrusionOk="0">
                  <a:moveTo>
                    <a:pt x="415" y="0"/>
                  </a:moveTo>
                  <a:cubicBezTo>
                    <a:pt x="460" y="0"/>
                    <a:pt x="506" y="0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</a:path>
                <a:path w="22152" h="43200" stroke="0" extrusionOk="0">
                  <a:moveTo>
                    <a:pt x="415" y="0"/>
                  </a:moveTo>
                  <a:cubicBezTo>
                    <a:pt x="460" y="0"/>
                    <a:pt x="506" y="0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  <a:lnTo>
                    <a:pt x="552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5" name="Arc 27">
              <a:extLst>
                <a:ext uri="{FF2B5EF4-FFF2-40B4-BE49-F238E27FC236}">
                  <a16:creationId xmlns:a16="http://schemas.microsoft.com/office/drawing/2014/main" id="{FBB28988-8D3E-174F-B99C-499595478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199"/>
              <a:ext cx="101" cy="192"/>
            </a:xfrm>
            <a:custGeom>
              <a:avLst/>
              <a:gdLst>
                <a:gd name="G0" fmla="+- 615 0 0"/>
                <a:gd name="G1" fmla="+- 21600 0 0"/>
                <a:gd name="G2" fmla="+- 21600 0 0"/>
                <a:gd name="T0" fmla="*/ 412 w 22215"/>
                <a:gd name="T1" fmla="*/ 1 h 43200"/>
                <a:gd name="T2" fmla="*/ 0 w 22215"/>
                <a:gd name="T3" fmla="*/ 43191 h 43200"/>
                <a:gd name="T4" fmla="*/ 615 w 222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15" h="43200" fill="none" extrusionOk="0">
                  <a:moveTo>
                    <a:pt x="411" y="0"/>
                  </a:moveTo>
                  <a:cubicBezTo>
                    <a:pt x="479" y="0"/>
                    <a:pt x="547" y="0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</a:path>
                <a:path w="22215" h="43200" stroke="0" extrusionOk="0">
                  <a:moveTo>
                    <a:pt x="411" y="0"/>
                  </a:moveTo>
                  <a:cubicBezTo>
                    <a:pt x="479" y="0"/>
                    <a:pt x="547" y="0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  <a:lnTo>
                    <a:pt x="61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205" name="Rectangle 37">
            <a:extLst>
              <a:ext uri="{FF2B5EF4-FFF2-40B4-BE49-F238E27FC236}">
                <a16:creationId xmlns:a16="http://schemas.microsoft.com/office/drawing/2014/main" id="{AFFC9EAA-C1F7-BC4D-A9AA-3EFA887E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3" y="4953000"/>
            <a:ext cx="46355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altLang="en-US" sz="1400"/>
              <a:t>MS</a:t>
            </a:r>
          </a:p>
        </p:txBody>
      </p:sp>
      <p:cxnSp>
        <p:nvCxnSpPr>
          <p:cNvPr id="135206" name="AutoShape 38">
            <a:extLst>
              <a:ext uri="{FF2B5EF4-FFF2-40B4-BE49-F238E27FC236}">
                <a16:creationId xmlns:a16="http://schemas.microsoft.com/office/drawing/2014/main" id="{8FB45611-C788-1F48-AB79-4F839F7E4C72}"/>
              </a:ext>
            </a:extLst>
          </p:cNvPr>
          <p:cNvCxnSpPr>
            <a:cxnSpLocks noChangeShapeType="1"/>
            <a:stCxn id="0" idx="1"/>
            <a:endCxn id="135175" idx="3"/>
          </p:cNvCxnSpPr>
          <p:nvPr/>
        </p:nvCxnSpPr>
        <p:spPr bwMode="auto">
          <a:xfrm flipH="1">
            <a:off x="4479925" y="2820988"/>
            <a:ext cx="21748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7" name="AutoShape 39">
            <a:extLst>
              <a:ext uri="{FF2B5EF4-FFF2-40B4-BE49-F238E27FC236}">
                <a16:creationId xmlns:a16="http://schemas.microsoft.com/office/drawing/2014/main" id="{EA10C41A-0082-734F-821E-AAEB1D22A129}"/>
              </a:ext>
            </a:extLst>
          </p:cNvPr>
          <p:cNvCxnSpPr>
            <a:cxnSpLocks noChangeShapeType="1"/>
            <a:stCxn id="0" idx="3"/>
            <a:endCxn id="135176" idx="1"/>
          </p:cNvCxnSpPr>
          <p:nvPr/>
        </p:nvCxnSpPr>
        <p:spPr bwMode="auto">
          <a:xfrm>
            <a:off x="6062663" y="2820988"/>
            <a:ext cx="2349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8" name="AutoShape 40">
            <a:extLst>
              <a:ext uri="{FF2B5EF4-FFF2-40B4-BE49-F238E27FC236}">
                <a16:creationId xmlns:a16="http://schemas.microsoft.com/office/drawing/2014/main" id="{0E326BB0-86C1-8A4D-88B8-BD80681AAC36}"/>
              </a:ext>
            </a:extLst>
          </p:cNvPr>
          <p:cNvCxnSpPr>
            <a:cxnSpLocks noChangeShapeType="1"/>
            <a:stCxn id="135190" idx="2"/>
            <a:endCxn id="135189" idx="0"/>
          </p:cNvCxnSpPr>
          <p:nvPr/>
        </p:nvCxnSpPr>
        <p:spPr bwMode="auto">
          <a:xfrm flipH="1">
            <a:off x="6346825" y="2984500"/>
            <a:ext cx="1322388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09" name="AutoShape 41">
            <a:extLst>
              <a:ext uri="{FF2B5EF4-FFF2-40B4-BE49-F238E27FC236}">
                <a16:creationId xmlns:a16="http://schemas.microsoft.com/office/drawing/2014/main" id="{D78A51B9-C8C4-4B4E-9B4F-00FF2D7EEF43}"/>
              </a:ext>
            </a:extLst>
          </p:cNvPr>
          <p:cNvCxnSpPr>
            <a:cxnSpLocks noChangeShapeType="1"/>
            <a:stCxn id="135190" idx="2"/>
            <a:endCxn id="135187" idx="0"/>
          </p:cNvCxnSpPr>
          <p:nvPr/>
        </p:nvCxnSpPr>
        <p:spPr bwMode="auto">
          <a:xfrm>
            <a:off x="7669213" y="2984500"/>
            <a:ext cx="990600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10" name="AutoShape 42">
            <a:extLst>
              <a:ext uri="{FF2B5EF4-FFF2-40B4-BE49-F238E27FC236}">
                <a16:creationId xmlns:a16="http://schemas.microsoft.com/office/drawing/2014/main" id="{378632FD-40D0-9B4D-A88C-7DBCC2514090}"/>
              </a:ext>
            </a:extLst>
          </p:cNvPr>
          <p:cNvCxnSpPr>
            <a:cxnSpLocks noChangeShapeType="1"/>
            <a:stCxn id="135190" idx="2"/>
            <a:endCxn id="135188" idx="0"/>
          </p:cNvCxnSpPr>
          <p:nvPr/>
        </p:nvCxnSpPr>
        <p:spPr bwMode="auto">
          <a:xfrm flipH="1">
            <a:off x="7489825" y="2984500"/>
            <a:ext cx="179388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11" name="AutoShape 43">
            <a:extLst>
              <a:ext uri="{FF2B5EF4-FFF2-40B4-BE49-F238E27FC236}">
                <a16:creationId xmlns:a16="http://schemas.microsoft.com/office/drawing/2014/main" id="{4E2019F5-555D-9C46-84B7-B6B8DD8A6B46}"/>
              </a:ext>
            </a:extLst>
          </p:cNvPr>
          <p:cNvCxnSpPr>
            <a:cxnSpLocks noChangeShapeType="1"/>
            <a:stCxn id="135186" idx="2"/>
            <a:endCxn id="135190" idx="0"/>
          </p:cNvCxnSpPr>
          <p:nvPr/>
        </p:nvCxnSpPr>
        <p:spPr bwMode="auto">
          <a:xfrm>
            <a:off x="7669213" y="1981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12" name="AutoShape 44">
            <a:extLst>
              <a:ext uri="{FF2B5EF4-FFF2-40B4-BE49-F238E27FC236}">
                <a16:creationId xmlns:a16="http://schemas.microsoft.com/office/drawing/2014/main" id="{7F881FA7-E945-4243-A2C7-E8A008E50A45}"/>
              </a:ext>
            </a:extLst>
          </p:cNvPr>
          <p:cNvCxnSpPr>
            <a:cxnSpLocks noChangeShapeType="1"/>
            <a:stCxn id="135176" idx="3"/>
            <a:endCxn id="135190" idx="1"/>
          </p:cNvCxnSpPr>
          <p:nvPr/>
        </p:nvCxnSpPr>
        <p:spPr bwMode="auto">
          <a:xfrm>
            <a:off x="6983413" y="28257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13" name="AutoShape 45">
            <a:extLst>
              <a:ext uri="{FF2B5EF4-FFF2-40B4-BE49-F238E27FC236}">
                <a16:creationId xmlns:a16="http://schemas.microsoft.com/office/drawing/2014/main" id="{D1196D07-9735-5F47-B2CC-785E1B7F7B1D}"/>
              </a:ext>
            </a:extLst>
          </p:cNvPr>
          <p:cNvCxnSpPr>
            <a:cxnSpLocks noChangeShapeType="1"/>
            <a:stCxn id="135176" idx="0"/>
            <a:endCxn id="135185" idx="2"/>
          </p:cNvCxnSpPr>
          <p:nvPr/>
        </p:nvCxnSpPr>
        <p:spPr bwMode="auto">
          <a:xfrm flipV="1">
            <a:off x="6640513" y="1993900"/>
            <a:ext cx="0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221" name="AutoShape 53">
            <a:extLst>
              <a:ext uri="{FF2B5EF4-FFF2-40B4-BE49-F238E27FC236}">
                <a16:creationId xmlns:a16="http://schemas.microsoft.com/office/drawing/2014/main" id="{56F5FD6D-D571-9D41-AFB6-2F15A5B20EF0}"/>
              </a:ext>
            </a:extLst>
          </p:cNvPr>
          <p:cNvCxnSpPr>
            <a:cxnSpLocks noChangeShapeType="1"/>
            <a:stCxn id="135185" idx="3"/>
            <a:endCxn id="135186" idx="1"/>
          </p:cNvCxnSpPr>
          <p:nvPr/>
        </p:nvCxnSpPr>
        <p:spPr bwMode="auto">
          <a:xfrm flipV="1">
            <a:off x="6983413" y="1828800"/>
            <a:ext cx="381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5223" name="Group 55">
            <a:extLst>
              <a:ext uri="{FF2B5EF4-FFF2-40B4-BE49-F238E27FC236}">
                <a16:creationId xmlns:a16="http://schemas.microsoft.com/office/drawing/2014/main" id="{A7A05468-F96B-B14E-AC43-EAE2AC07CD2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360444" y="3890169"/>
            <a:ext cx="312738" cy="609600"/>
            <a:chOff x="3599" y="2103"/>
            <a:chExt cx="197" cy="384"/>
          </a:xfrm>
        </p:grpSpPr>
        <p:sp>
          <p:nvSpPr>
            <p:cNvPr id="135224" name="Arc 56">
              <a:extLst>
                <a:ext uri="{FF2B5EF4-FFF2-40B4-BE49-F238E27FC236}">
                  <a16:creationId xmlns:a16="http://schemas.microsoft.com/office/drawing/2014/main" id="{53919DEF-79B9-FA43-82B6-CE50D25E2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103"/>
              <a:ext cx="195" cy="384"/>
            </a:xfrm>
            <a:custGeom>
              <a:avLst/>
              <a:gdLst>
                <a:gd name="G0" fmla="+- 417 0 0"/>
                <a:gd name="G1" fmla="+- 21600 0 0"/>
                <a:gd name="G2" fmla="+- 21600 0 0"/>
                <a:gd name="T0" fmla="*/ 313 w 22017"/>
                <a:gd name="T1" fmla="*/ 0 h 43200"/>
                <a:gd name="T2" fmla="*/ 0 w 22017"/>
                <a:gd name="T3" fmla="*/ 43196 h 43200"/>
                <a:gd name="T4" fmla="*/ 417 w 2201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17" h="43200" fill="none" extrusionOk="0">
                  <a:moveTo>
                    <a:pt x="313" y="0"/>
                  </a:moveTo>
                  <a:cubicBezTo>
                    <a:pt x="347" y="0"/>
                    <a:pt x="382" y="0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</a:path>
                <a:path w="22017" h="43200" stroke="0" extrusionOk="0">
                  <a:moveTo>
                    <a:pt x="313" y="0"/>
                  </a:moveTo>
                  <a:cubicBezTo>
                    <a:pt x="347" y="0"/>
                    <a:pt x="382" y="0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  <a:lnTo>
                    <a:pt x="4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5" name="Arc 57">
              <a:extLst>
                <a:ext uri="{FF2B5EF4-FFF2-40B4-BE49-F238E27FC236}">
                  <a16:creationId xmlns:a16="http://schemas.microsoft.com/office/drawing/2014/main" id="{EB694FC9-8C1B-894B-B8EE-27469F4E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151"/>
              <a:ext cx="149" cy="288"/>
            </a:xfrm>
            <a:custGeom>
              <a:avLst/>
              <a:gdLst>
                <a:gd name="G0" fmla="+- 552 0 0"/>
                <a:gd name="G1" fmla="+- 21600 0 0"/>
                <a:gd name="G2" fmla="+- 21600 0 0"/>
                <a:gd name="T0" fmla="*/ 415 w 22152"/>
                <a:gd name="T1" fmla="*/ 0 h 43200"/>
                <a:gd name="T2" fmla="*/ 0 w 22152"/>
                <a:gd name="T3" fmla="*/ 43193 h 43200"/>
                <a:gd name="T4" fmla="*/ 552 w 221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52" h="43200" fill="none" extrusionOk="0">
                  <a:moveTo>
                    <a:pt x="415" y="0"/>
                  </a:moveTo>
                  <a:cubicBezTo>
                    <a:pt x="460" y="0"/>
                    <a:pt x="506" y="0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</a:path>
                <a:path w="22152" h="43200" stroke="0" extrusionOk="0">
                  <a:moveTo>
                    <a:pt x="415" y="0"/>
                  </a:moveTo>
                  <a:cubicBezTo>
                    <a:pt x="460" y="0"/>
                    <a:pt x="506" y="0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  <a:lnTo>
                    <a:pt x="552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6" name="Arc 58">
              <a:extLst>
                <a:ext uri="{FF2B5EF4-FFF2-40B4-BE49-F238E27FC236}">
                  <a16:creationId xmlns:a16="http://schemas.microsoft.com/office/drawing/2014/main" id="{944EE356-F1FC-1349-A6E8-7236ADD2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199"/>
              <a:ext cx="101" cy="192"/>
            </a:xfrm>
            <a:custGeom>
              <a:avLst/>
              <a:gdLst>
                <a:gd name="G0" fmla="+- 615 0 0"/>
                <a:gd name="G1" fmla="+- 21600 0 0"/>
                <a:gd name="G2" fmla="+- 21600 0 0"/>
                <a:gd name="T0" fmla="*/ 412 w 22215"/>
                <a:gd name="T1" fmla="*/ 1 h 43200"/>
                <a:gd name="T2" fmla="*/ 0 w 22215"/>
                <a:gd name="T3" fmla="*/ 43191 h 43200"/>
                <a:gd name="T4" fmla="*/ 615 w 222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15" h="43200" fill="none" extrusionOk="0">
                  <a:moveTo>
                    <a:pt x="411" y="0"/>
                  </a:moveTo>
                  <a:cubicBezTo>
                    <a:pt x="479" y="0"/>
                    <a:pt x="547" y="0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</a:path>
                <a:path w="22215" h="43200" stroke="0" extrusionOk="0">
                  <a:moveTo>
                    <a:pt x="411" y="0"/>
                  </a:moveTo>
                  <a:cubicBezTo>
                    <a:pt x="479" y="0"/>
                    <a:pt x="547" y="0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  <a:lnTo>
                    <a:pt x="61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227" name="Group 59">
            <a:extLst>
              <a:ext uri="{FF2B5EF4-FFF2-40B4-BE49-F238E27FC236}">
                <a16:creationId xmlns:a16="http://schemas.microsoft.com/office/drawing/2014/main" id="{11584DE9-1F91-C043-A096-B47ED15E0EF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217444" y="3890169"/>
            <a:ext cx="312738" cy="609600"/>
            <a:chOff x="3599" y="2103"/>
            <a:chExt cx="197" cy="384"/>
          </a:xfrm>
        </p:grpSpPr>
        <p:sp>
          <p:nvSpPr>
            <p:cNvPr id="135228" name="Arc 60">
              <a:extLst>
                <a:ext uri="{FF2B5EF4-FFF2-40B4-BE49-F238E27FC236}">
                  <a16:creationId xmlns:a16="http://schemas.microsoft.com/office/drawing/2014/main" id="{83BCED74-28B2-C042-8868-D46761DF3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103"/>
              <a:ext cx="195" cy="384"/>
            </a:xfrm>
            <a:custGeom>
              <a:avLst/>
              <a:gdLst>
                <a:gd name="G0" fmla="+- 417 0 0"/>
                <a:gd name="G1" fmla="+- 21600 0 0"/>
                <a:gd name="G2" fmla="+- 21600 0 0"/>
                <a:gd name="T0" fmla="*/ 313 w 22017"/>
                <a:gd name="T1" fmla="*/ 0 h 43200"/>
                <a:gd name="T2" fmla="*/ 0 w 22017"/>
                <a:gd name="T3" fmla="*/ 43196 h 43200"/>
                <a:gd name="T4" fmla="*/ 417 w 2201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17" h="43200" fill="none" extrusionOk="0">
                  <a:moveTo>
                    <a:pt x="313" y="0"/>
                  </a:moveTo>
                  <a:cubicBezTo>
                    <a:pt x="347" y="0"/>
                    <a:pt x="382" y="0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</a:path>
                <a:path w="22017" h="43200" stroke="0" extrusionOk="0">
                  <a:moveTo>
                    <a:pt x="313" y="0"/>
                  </a:moveTo>
                  <a:cubicBezTo>
                    <a:pt x="347" y="0"/>
                    <a:pt x="382" y="0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  <a:lnTo>
                    <a:pt x="417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9" name="Arc 61">
              <a:extLst>
                <a:ext uri="{FF2B5EF4-FFF2-40B4-BE49-F238E27FC236}">
                  <a16:creationId xmlns:a16="http://schemas.microsoft.com/office/drawing/2014/main" id="{B8306DBF-19C8-5244-948D-82318F542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151"/>
              <a:ext cx="149" cy="288"/>
            </a:xfrm>
            <a:custGeom>
              <a:avLst/>
              <a:gdLst>
                <a:gd name="G0" fmla="+- 552 0 0"/>
                <a:gd name="G1" fmla="+- 21600 0 0"/>
                <a:gd name="G2" fmla="+- 21600 0 0"/>
                <a:gd name="T0" fmla="*/ 415 w 22152"/>
                <a:gd name="T1" fmla="*/ 0 h 43200"/>
                <a:gd name="T2" fmla="*/ 0 w 22152"/>
                <a:gd name="T3" fmla="*/ 43193 h 43200"/>
                <a:gd name="T4" fmla="*/ 552 w 221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52" h="43200" fill="none" extrusionOk="0">
                  <a:moveTo>
                    <a:pt x="415" y="0"/>
                  </a:moveTo>
                  <a:cubicBezTo>
                    <a:pt x="460" y="0"/>
                    <a:pt x="506" y="0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</a:path>
                <a:path w="22152" h="43200" stroke="0" extrusionOk="0">
                  <a:moveTo>
                    <a:pt x="415" y="0"/>
                  </a:moveTo>
                  <a:cubicBezTo>
                    <a:pt x="460" y="0"/>
                    <a:pt x="506" y="0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  <a:lnTo>
                    <a:pt x="552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30" name="Arc 62">
              <a:extLst>
                <a:ext uri="{FF2B5EF4-FFF2-40B4-BE49-F238E27FC236}">
                  <a16:creationId xmlns:a16="http://schemas.microsoft.com/office/drawing/2014/main" id="{F52D91C3-C247-1D44-A5CF-713954AE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199"/>
              <a:ext cx="101" cy="192"/>
            </a:xfrm>
            <a:custGeom>
              <a:avLst/>
              <a:gdLst>
                <a:gd name="G0" fmla="+- 615 0 0"/>
                <a:gd name="G1" fmla="+- 21600 0 0"/>
                <a:gd name="G2" fmla="+- 21600 0 0"/>
                <a:gd name="T0" fmla="*/ 412 w 22215"/>
                <a:gd name="T1" fmla="*/ 1 h 43200"/>
                <a:gd name="T2" fmla="*/ 0 w 22215"/>
                <a:gd name="T3" fmla="*/ 43191 h 43200"/>
                <a:gd name="T4" fmla="*/ 615 w 222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15" h="43200" fill="none" extrusionOk="0">
                  <a:moveTo>
                    <a:pt x="411" y="0"/>
                  </a:moveTo>
                  <a:cubicBezTo>
                    <a:pt x="479" y="0"/>
                    <a:pt x="547" y="0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</a:path>
                <a:path w="22215" h="43200" stroke="0" extrusionOk="0">
                  <a:moveTo>
                    <a:pt x="411" y="0"/>
                  </a:moveTo>
                  <a:cubicBezTo>
                    <a:pt x="479" y="0"/>
                    <a:pt x="547" y="0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  <a:lnTo>
                    <a:pt x="61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5231" name="AutoShape 63">
            <a:extLst>
              <a:ext uri="{FF2B5EF4-FFF2-40B4-BE49-F238E27FC236}">
                <a16:creationId xmlns:a16="http://schemas.microsoft.com/office/drawing/2014/main" id="{67DEA2CD-B75B-F646-B20B-32A7C28C9E79}"/>
              </a:ext>
            </a:extLst>
          </p:cNvPr>
          <p:cNvCxnSpPr>
            <a:cxnSpLocks noChangeShapeType="1"/>
            <a:stCxn id="135205" idx="0"/>
          </p:cNvCxnSpPr>
          <p:nvPr/>
        </p:nvCxnSpPr>
        <p:spPr bwMode="auto">
          <a:xfrm flipV="1">
            <a:off x="7519988" y="4352925"/>
            <a:ext cx="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232" name="Text Box 64">
            <a:extLst>
              <a:ext uri="{FF2B5EF4-FFF2-40B4-BE49-F238E27FC236}">
                <a16:creationId xmlns:a16="http://schemas.microsoft.com/office/drawing/2014/main" id="{3D02FD14-9019-454B-A9F5-4595BD52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2819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135233" name="Text Box 65">
            <a:extLst>
              <a:ext uri="{FF2B5EF4-FFF2-40B4-BE49-F238E27FC236}">
                <a16:creationId xmlns:a16="http://schemas.microsoft.com/office/drawing/2014/main" id="{8F324917-47F4-8D49-9E94-9D99FC5AB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8194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135234" name="Text Box 66">
            <a:extLst>
              <a:ext uri="{FF2B5EF4-FFF2-40B4-BE49-F238E27FC236}">
                <a16:creationId xmlns:a16="http://schemas.microsoft.com/office/drawing/2014/main" id="{2B950A7F-4CAA-2743-BAE8-990AB3393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2133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135235" name="Text Box 67">
            <a:extLst>
              <a:ext uri="{FF2B5EF4-FFF2-40B4-BE49-F238E27FC236}">
                <a16:creationId xmlns:a16="http://schemas.microsoft.com/office/drawing/2014/main" id="{D2D26C11-400B-5545-A8BF-8526216AA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15240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4</a:t>
            </a:r>
          </a:p>
        </p:txBody>
      </p:sp>
      <p:sp>
        <p:nvSpPr>
          <p:cNvPr id="135236" name="Text Box 68">
            <a:extLst>
              <a:ext uri="{FF2B5EF4-FFF2-40B4-BE49-F238E27FC236}">
                <a16:creationId xmlns:a16="http://schemas.microsoft.com/office/drawing/2014/main" id="{8602DEC1-3733-C74F-A43A-CB8FA3E3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18288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5</a:t>
            </a:r>
          </a:p>
        </p:txBody>
      </p:sp>
      <p:sp>
        <p:nvSpPr>
          <p:cNvPr id="135237" name="Text Box 69">
            <a:extLst>
              <a:ext uri="{FF2B5EF4-FFF2-40B4-BE49-F238E27FC236}">
                <a16:creationId xmlns:a16="http://schemas.microsoft.com/office/drawing/2014/main" id="{E18E8721-6B16-FB46-B056-D6D11811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2133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6</a:t>
            </a:r>
          </a:p>
        </p:txBody>
      </p:sp>
      <p:sp>
        <p:nvSpPr>
          <p:cNvPr id="135238" name="Text Box 70">
            <a:extLst>
              <a:ext uri="{FF2B5EF4-FFF2-40B4-BE49-F238E27FC236}">
                <a16:creationId xmlns:a16="http://schemas.microsoft.com/office/drawing/2014/main" id="{76A0AF3A-31C6-1D42-B7CC-77C08CE92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3" y="2514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7</a:t>
            </a:r>
          </a:p>
        </p:txBody>
      </p:sp>
      <p:sp>
        <p:nvSpPr>
          <p:cNvPr id="135239" name="Text Box 71">
            <a:extLst>
              <a:ext uri="{FF2B5EF4-FFF2-40B4-BE49-F238E27FC236}">
                <a16:creationId xmlns:a16="http://schemas.microsoft.com/office/drawing/2014/main" id="{5799D580-2C63-0643-A87A-D0CB7938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19812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8</a:t>
            </a:r>
          </a:p>
        </p:txBody>
      </p:sp>
      <p:sp>
        <p:nvSpPr>
          <p:cNvPr id="135240" name="Text Box 72">
            <a:extLst>
              <a:ext uri="{FF2B5EF4-FFF2-40B4-BE49-F238E27FC236}">
                <a16:creationId xmlns:a16="http://schemas.microsoft.com/office/drawing/2014/main" id="{E8327CC6-7661-F54C-B45F-2B6EAB9D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19812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9</a:t>
            </a:r>
          </a:p>
        </p:txBody>
      </p:sp>
      <p:sp>
        <p:nvSpPr>
          <p:cNvPr id="135241" name="Text Box 73">
            <a:extLst>
              <a:ext uri="{FF2B5EF4-FFF2-40B4-BE49-F238E27FC236}">
                <a16:creationId xmlns:a16="http://schemas.microsoft.com/office/drawing/2014/main" id="{67907153-B8F9-0749-82D2-9CC4A7F3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3124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10</a:t>
            </a:r>
          </a:p>
        </p:txBody>
      </p:sp>
      <p:sp>
        <p:nvSpPr>
          <p:cNvPr id="135242" name="Text Box 74">
            <a:extLst>
              <a:ext uri="{FF2B5EF4-FFF2-40B4-BE49-F238E27FC236}">
                <a16:creationId xmlns:a16="http://schemas.microsoft.com/office/drawing/2014/main" id="{135E8DF7-6FC3-0649-9B7D-24228084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813" y="44196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</a:t>
            </a:r>
          </a:p>
        </p:txBody>
      </p:sp>
      <p:sp>
        <p:nvSpPr>
          <p:cNvPr id="135243" name="Text Box 75">
            <a:extLst>
              <a:ext uri="{FF2B5EF4-FFF2-40B4-BE49-F238E27FC236}">
                <a16:creationId xmlns:a16="http://schemas.microsoft.com/office/drawing/2014/main" id="{18E9AA96-56BF-ED45-BA77-05F6E159F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44196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12</a:t>
            </a:r>
          </a:p>
        </p:txBody>
      </p:sp>
      <p:sp>
        <p:nvSpPr>
          <p:cNvPr id="135244" name="Text Box 76">
            <a:extLst>
              <a:ext uri="{FF2B5EF4-FFF2-40B4-BE49-F238E27FC236}">
                <a16:creationId xmlns:a16="http://schemas.microsoft.com/office/drawing/2014/main" id="{E4036ED5-01DB-1E42-BC79-82C39116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3124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13</a:t>
            </a:r>
          </a:p>
        </p:txBody>
      </p:sp>
      <p:sp>
        <p:nvSpPr>
          <p:cNvPr id="135245" name="Text Box 77">
            <a:extLst>
              <a:ext uri="{FF2B5EF4-FFF2-40B4-BE49-F238E27FC236}">
                <a16:creationId xmlns:a16="http://schemas.microsoft.com/office/drawing/2014/main" id="{F1FE5321-1479-884D-B8C2-F95CD1DDF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3352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16</a:t>
            </a:r>
          </a:p>
        </p:txBody>
      </p:sp>
      <p:sp>
        <p:nvSpPr>
          <p:cNvPr id="135246" name="Text Box 78">
            <a:extLst>
              <a:ext uri="{FF2B5EF4-FFF2-40B4-BE49-F238E27FC236}">
                <a16:creationId xmlns:a16="http://schemas.microsoft.com/office/drawing/2014/main" id="{9CF93E99-96DD-B04D-AD58-69FE9EB25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32004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10</a:t>
            </a:r>
          </a:p>
        </p:txBody>
      </p:sp>
      <p:sp>
        <p:nvSpPr>
          <p:cNvPr id="135247" name="Text Box 79">
            <a:extLst>
              <a:ext uri="{FF2B5EF4-FFF2-40B4-BE49-F238E27FC236}">
                <a16:creationId xmlns:a16="http://schemas.microsoft.com/office/drawing/2014/main" id="{24231FDD-7BE0-EF48-A5AC-DC538B83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124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10</a:t>
            </a:r>
          </a:p>
        </p:txBody>
      </p:sp>
      <p:sp>
        <p:nvSpPr>
          <p:cNvPr id="135248" name="Text Box 80">
            <a:extLst>
              <a:ext uri="{FF2B5EF4-FFF2-40B4-BE49-F238E27FC236}">
                <a16:creationId xmlns:a16="http://schemas.microsoft.com/office/drawing/2014/main" id="{B3166950-9A56-BD46-82B9-DE68A6270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3886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</a:t>
            </a:r>
          </a:p>
        </p:txBody>
      </p:sp>
      <p:sp>
        <p:nvSpPr>
          <p:cNvPr id="135249" name="Text Box 81">
            <a:extLst>
              <a:ext uri="{FF2B5EF4-FFF2-40B4-BE49-F238E27FC236}">
                <a16:creationId xmlns:a16="http://schemas.microsoft.com/office/drawing/2014/main" id="{A51AC83A-5DC1-934B-BFA5-12E872E33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3886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</a:t>
            </a:r>
          </a:p>
        </p:txBody>
      </p:sp>
      <p:sp>
        <p:nvSpPr>
          <p:cNvPr id="135250" name="Text Box 82">
            <a:extLst>
              <a:ext uri="{FF2B5EF4-FFF2-40B4-BE49-F238E27FC236}">
                <a16:creationId xmlns:a16="http://schemas.microsoft.com/office/drawing/2014/main" id="{03FB4340-8628-0546-BFF4-F3B02F84B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213" y="3886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11</a:t>
            </a:r>
          </a:p>
        </p:txBody>
      </p:sp>
      <p:sp>
        <p:nvSpPr>
          <p:cNvPr id="135251" name="Text Box 83">
            <a:extLst>
              <a:ext uri="{FF2B5EF4-FFF2-40B4-BE49-F238E27FC236}">
                <a16:creationId xmlns:a16="http://schemas.microsoft.com/office/drawing/2014/main" id="{92AD13CF-7FEC-EF4C-AD05-67D5056A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2209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14</a:t>
            </a:r>
          </a:p>
        </p:txBody>
      </p:sp>
      <p:sp>
        <p:nvSpPr>
          <p:cNvPr id="135252" name="Text Box 84">
            <a:extLst>
              <a:ext uri="{FF2B5EF4-FFF2-40B4-BE49-F238E27FC236}">
                <a16:creationId xmlns:a16="http://schemas.microsoft.com/office/drawing/2014/main" id="{12B2EDF0-BE7D-AB43-8EB2-93C6FFD7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209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15</a:t>
            </a:r>
          </a:p>
        </p:txBody>
      </p:sp>
      <p:sp>
        <p:nvSpPr>
          <p:cNvPr id="135253" name="Text Box 85">
            <a:extLst>
              <a:ext uri="{FF2B5EF4-FFF2-40B4-BE49-F238E27FC236}">
                <a16:creationId xmlns:a16="http://schemas.microsoft.com/office/drawing/2014/main" id="{A55B994F-CDC8-454B-80F7-D4B11D000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46482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17</a:t>
            </a:r>
          </a:p>
        </p:txBody>
      </p:sp>
      <p:sp>
        <p:nvSpPr>
          <p:cNvPr id="135255" name="Rectangle 87">
            <a:extLst>
              <a:ext uri="{FF2B5EF4-FFF2-40B4-BE49-F238E27FC236}">
                <a16:creationId xmlns:a16="http://schemas.microsoft.com/office/drawing/2014/main" id="{874A1098-72DA-FC4D-8B76-1C847463F9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4183063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1: calling a GSM subscriber</a:t>
            </a:r>
          </a:p>
          <a:p>
            <a:pPr marL="0" indent="0">
              <a:buNone/>
            </a:pPr>
            <a:r>
              <a:rPr lang="en-US" altLang="en-US" sz="1800" dirty="0"/>
              <a:t>2: forwarding call to GMSC</a:t>
            </a:r>
          </a:p>
          <a:p>
            <a:pPr marL="0" indent="0">
              <a:buNone/>
            </a:pPr>
            <a:r>
              <a:rPr lang="en-US" altLang="en-US" sz="1800" dirty="0"/>
              <a:t>3: signal call setup to HLR</a:t>
            </a:r>
          </a:p>
          <a:p>
            <a:pPr marL="0" indent="0">
              <a:buNone/>
            </a:pPr>
            <a:r>
              <a:rPr lang="en-US" altLang="en-US" sz="1800" dirty="0"/>
              <a:t>4, 5: request MSRN from VLR</a:t>
            </a:r>
          </a:p>
          <a:p>
            <a:pPr marL="0" indent="0">
              <a:buNone/>
            </a:pPr>
            <a:r>
              <a:rPr lang="en-US" altLang="en-US" sz="1800" dirty="0"/>
              <a:t>6: forward responsible (</a:t>
            </a:r>
            <a:r>
              <a:rPr lang="en-US" altLang="en-US" sz="1800" dirty="0" err="1"/>
              <a:t>destn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dirty="0"/>
              <a:t>    MSC </a:t>
            </a:r>
            <a:r>
              <a:rPr lang="en-US" altLang="en-US" sz="1800" dirty="0" err="1"/>
              <a:t>addr</a:t>
            </a:r>
            <a:r>
              <a:rPr lang="en-US" altLang="en-US" sz="1800" dirty="0"/>
              <a:t> to GMSC</a:t>
            </a:r>
          </a:p>
          <a:p>
            <a:pPr marL="0" indent="0">
              <a:buNone/>
            </a:pPr>
            <a:r>
              <a:rPr lang="en-US" altLang="en-US" sz="1800" dirty="0"/>
              <a:t>7: forward call to </a:t>
            </a:r>
          </a:p>
          <a:p>
            <a:pPr marL="0" indent="0">
              <a:buNone/>
            </a:pPr>
            <a:r>
              <a:rPr lang="en-US" altLang="en-US" sz="1800" dirty="0"/>
              <a:t>    current MSC</a:t>
            </a:r>
          </a:p>
          <a:p>
            <a:pPr marL="0" indent="0">
              <a:buNone/>
            </a:pPr>
            <a:r>
              <a:rPr lang="en-US" altLang="en-US" sz="1800" dirty="0"/>
              <a:t>8, 9: get current status of MS</a:t>
            </a:r>
          </a:p>
          <a:p>
            <a:pPr marL="0" indent="0">
              <a:buNone/>
            </a:pPr>
            <a:r>
              <a:rPr lang="en-US" altLang="en-US" sz="1800" dirty="0"/>
              <a:t>10, 11: paging of MS</a:t>
            </a:r>
          </a:p>
          <a:p>
            <a:pPr marL="0" indent="0">
              <a:buNone/>
            </a:pPr>
            <a:r>
              <a:rPr lang="en-US" altLang="en-US" sz="1800" dirty="0"/>
              <a:t>12, 13: MS answers</a:t>
            </a:r>
          </a:p>
          <a:p>
            <a:pPr marL="0" indent="0">
              <a:buNone/>
            </a:pPr>
            <a:r>
              <a:rPr lang="en-US" altLang="en-US" sz="1800" dirty="0"/>
              <a:t>14, 15: security checks</a:t>
            </a:r>
          </a:p>
          <a:p>
            <a:pPr marL="0" indent="0">
              <a:buNone/>
            </a:pPr>
            <a:r>
              <a:rPr lang="en-US" altLang="en-US" sz="1800" dirty="0"/>
              <a:t>16, 17: set up connection</a:t>
            </a:r>
          </a:p>
          <a:p>
            <a:pPr marL="0" indent="0"/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9B4E3-9BAF-A442-B132-B34E6E4B9A4D}"/>
              </a:ext>
            </a:extLst>
          </p:cNvPr>
          <p:cNvSpPr txBox="1"/>
          <p:nvPr/>
        </p:nvSpPr>
        <p:spPr>
          <a:xfrm>
            <a:off x="467544" y="6019800"/>
            <a:ext cx="8604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alibri" pitchFamily="34" charset="0"/>
              </a:rPr>
              <a:t>MSRN: Mobile Station Roaming Number – Assigned by visitor-network to mobile </a:t>
            </a:r>
          </a:p>
          <a:p>
            <a:r>
              <a:rPr lang="en-US" sz="2000" b="0" dirty="0">
                <a:latin typeface="Calibri" pitchFamily="34" charset="0"/>
              </a:rPr>
              <a:t>when it roams in another area. It is stored in HLR.</a:t>
            </a:r>
          </a:p>
        </p:txBody>
      </p:sp>
    </p:spTree>
    <p:extLst>
      <p:ext uri="{BB962C8B-B14F-4D97-AF65-F5344CB8AC3E}">
        <p14:creationId xmlns:p14="http://schemas.microsoft.com/office/powerpoint/2010/main" val="3448689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mobile, wireless communication; support for voice and data services</a:t>
            </a:r>
          </a:p>
          <a:p>
            <a:r>
              <a:rPr lang="en-US" dirty="0"/>
              <a:t>Total mobility </a:t>
            </a:r>
          </a:p>
          <a:p>
            <a:pPr lvl="1"/>
            <a:r>
              <a:rPr lang="en-US" dirty="0"/>
              <a:t>international access, chip-card enables use of access points of different providers</a:t>
            </a:r>
          </a:p>
          <a:p>
            <a:r>
              <a:rPr lang="en-US" dirty="0"/>
              <a:t>Worldwide connectivity</a:t>
            </a:r>
          </a:p>
          <a:p>
            <a:pPr lvl="1"/>
            <a:r>
              <a:rPr lang="en-US" dirty="0"/>
              <a:t>one number, the network handles localization</a:t>
            </a:r>
          </a:p>
          <a:p>
            <a:r>
              <a:rPr lang="en-US" dirty="0"/>
              <a:t>High capacity </a:t>
            </a:r>
          </a:p>
          <a:p>
            <a:pPr lvl="1"/>
            <a:r>
              <a:rPr lang="en-US" dirty="0"/>
              <a:t>better frequency efficiency, smaller cells, more customers per cell</a:t>
            </a:r>
          </a:p>
          <a:p>
            <a:r>
              <a:rPr lang="en-US" dirty="0"/>
              <a:t>High transmission quality</a:t>
            </a:r>
          </a:p>
          <a:p>
            <a:pPr lvl="1"/>
            <a:r>
              <a:rPr lang="en-US" dirty="0"/>
              <a:t>high audio quality and reliability for wireless, uninterrupted phone calls at higher speeds (e.g., from cars, trains)</a:t>
            </a:r>
          </a:p>
          <a:p>
            <a:r>
              <a:rPr lang="en-US" dirty="0"/>
              <a:t>Security functions </a:t>
            </a:r>
          </a:p>
          <a:p>
            <a:pPr lvl="1"/>
            <a:r>
              <a:rPr lang="en-US" dirty="0"/>
              <a:t>access control, authentication via chip-card and PIN</a:t>
            </a:r>
          </a:p>
          <a:p>
            <a:pPr lvl="1"/>
            <a:endParaRPr lang="en-US" dirty="0"/>
          </a:p>
        </p:txBody>
      </p:sp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360363" y="188913"/>
            <a:ext cx="8423275" cy="719137"/>
          </a:xfrm>
        </p:spPr>
        <p:txBody>
          <a:bodyPr/>
          <a:lstStyle/>
          <a:p>
            <a:r>
              <a:rPr lang="en-US" sz="2800" dirty="0"/>
              <a:t>Performance characteristics of GSM (</a:t>
            </a:r>
            <a:r>
              <a:rPr lang="en-US" sz="2800" dirty="0" err="1"/>
              <a:t>wrt</a:t>
            </a:r>
            <a:r>
              <a:rPr lang="en-US" sz="2800" dirty="0"/>
              <a:t>. analog sys.)</a:t>
            </a:r>
          </a:p>
        </p:txBody>
      </p:sp>
    </p:spTree>
    <p:extLst>
      <p:ext uri="{BB962C8B-B14F-4D97-AF65-F5344CB8AC3E}">
        <p14:creationId xmlns:p14="http://schemas.microsoft.com/office/powerpoint/2010/main" val="144687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B0C617-2E6C-5F46-BA26-4480ADC7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Internet (Data) connectivity</a:t>
            </a:r>
          </a:p>
          <a:p>
            <a:r>
              <a:rPr lang="en-US" dirty="0"/>
              <a:t>In 2.5G Network, GPRS for data communication was introduced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15416-E032-304D-9B8D-262ED481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2G limitations</a:t>
            </a:r>
          </a:p>
        </p:txBody>
      </p:sp>
    </p:spTree>
    <p:extLst>
      <p:ext uri="{BB962C8B-B14F-4D97-AF65-F5344CB8AC3E}">
        <p14:creationId xmlns:p14="http://schemas.microsoft.com/office/powerpoint/2010/main" val="3094836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0DFF0A4A-62F8-A048-9843-3AF1874E1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7338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DADDAAE3-F1DB-A645-9493-603C501DA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362200"/>
            <a:ext cx="12954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01C0D795-EBF9-DA41-8E79-192C5DCA36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486400"/>
            <a:ext cx="533400" cy="1524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24DCCEB8-DB29-474E-83A0-D8B2889093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267200"/>
            <a:ext cx="152400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4AAE18E5-92C6-D548-9DF3-A3B2275E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899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Century Gothic" panose="020B0502020202020204" pitchFamily="34" charset="0"/>
                <a:ea typeface="굴림" panose="020B0600000101010101" pitchFamily="34" charset="-127"/>
              </a:rPr>
              <a:t>Enabling </a:t>
            </a:r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  <a:ea typeface="굴림" panose="020B0600000101010101" pitchFamily="34" charset="-127"/>
              </a:rPr>
              <a:t>Technologies </a:t>
            </a:r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47FC0BE5-026D-E549-833C-665FAFFF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1676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D5F71F4A-56AC-1042-877D-318282AF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14045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Oval 10">
            <a:extLst>
              <a:ext uri="{FF2B5EF4-FFF2-40B4-BE49-F238E27FC236}">
                <a16:creationId xmlns:a16="http://schemas.microsoft.com/office/drawing/2014/main" id="{30370ACA-C3B3-1F43-9E75-FB32634D0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5626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ko-KR" altLang="en-US" sz="1200" b="1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AMPS</a:t>
            </a:r>
          </a:p>
          <a:p>
            <a:pPr algn="ctr"/>
            <a:endParaRPr lang="ko-KR" altLang="en-US" sz="1200" b="1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51211" name="Oval 11">
            <a:extLst>
              <a:ext uri="{FF2B5EF4-FFF2-40B4-BE49-F238E27FC236}">
                <a16:creationId xmlns:a16="http://schemas.microsoft.com/office/drawing/2014/main" id="{FDF0BB9A-FA26-3B49-986D-9CDDB826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57800"/>
            <a:ext cx="9144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GSM</a:t>
            </a:r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2C73CACD-C0C0-FD49-9D7F-D4A7FEDA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IS-95</a:t>
            </a:r>
          </a:p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1EDF39B2-797D-914C-9DA8-7FD8A443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914400" cy="533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ko-KR" altLang="en-US" sz="1200" b="1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GPRS</a:t>
            </a:r>
          </a:p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51214" name="Oval 14">
            <a:extLst>
              <a:ext uri="{FF2B5EF4-FFF2-40B4-BE49-F238E27FC236}">
                <a16:creationId xmlns:a16="http://schemas.microsoft.com/office/drawing/2014/main" id="{56D736C8-61EE-A449-AFD8-46852423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1066800" cy="685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CDMA-2000</a:t>
            </a:r>
          </a:p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1XRTT</a:t>
            </a:r>
          </a:p>
        </p:txBody>
      </p:sp>
      <p:sp>
        <p:nvSpPr>
          <p:cNvPr id="51215" name="Oval 15">
            <a:extLst>
              <a:ext uri="{FF2B5EF4-FFF2-40B4-BE49-F238E27FC236}">
                <a16:creationId xmlns:a16="http://schemas.microsoft.com/office/drawing/2014/main" id="{4185A6FA-FB83-3F40-A2D6-E2833B208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00200"/>
            <a:ext cx="1600200" cy="1524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ko-KR" altLang="en-US" sz="1200" b="1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51216" name="Oval 16">
            <a:extLst>
              <a:ext uri="{FF2B5EF4-FFF2-40B4-BE49-F238E27FC236}">
                <a16:creationId xmlns:a16="http://schemas.microsoft.com/office/drawing/2014/main" id="{B236F72E-545C-374F-95E2-F2DDAF5B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95600"/>
            <a:ext cx="1295400" cy="762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EDGE</a:t>
            </a:r>
          </a:p>
        </p:txBody>
      </p:sp>
      <p:sp>
        <p:nvSpPr>
          <p:cNvPr id="51217" name="Oval 17">
            <a:extLst>
              <a:ext uri="{FF2B5EF4-FFF2-40B4-BE49-F238E27FC236}">
                <a16:creationId xmlns:a16="http://schemas.microsoft.com/office/drawing/2014/main" id="{FA4350D0-9F7B-FD47-B8DD-AC1FA48E5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28800"/>
            <a:ext cx="1066800" cy="8382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CDMA2000</a:t>
            </a:r>
          </a:p>
          <a:p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3XRTT</a:t>
            </a:r>
          </a:p>
          <a:p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(UMTS)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47B96FAC-6798-7943-BF50-FFFDF5B2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0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2000" b="1">
                <a:solidFill>
                  <a:srgbClr val="1FC4FF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2.5G</a:t>
            </a: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04EEC4BF-0CCD-EE42-902E-ABC055A0F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2954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20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3G</a:t>
            </a: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13B9F10A-0EDF-2C4D-92F9-1A59DBA4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4217988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2000" b="1">
                <a:solidFill>
                  <a:srgbClr val="00668A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2G</a:t>
            </a: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D60337B5-8A48-0648-B407-AC8FCB717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627188"/>
            <a:ext cx="839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2 Mbps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FD3D6913-E428-6A4E-A0B2-821DA105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2465388"/>
            <a:ext cx="10001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500 kbps</a:t>
            </a: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12AC3738-04A6-A043-BF4F-0180BACF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124200"/>
            <a:ext cx="10318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150 Kbps</a:t>
            </a: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08364652-39E1-7242-BAE7-32AD3547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657600"/>
            <a:ext cx="10318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100 Kbps</a:t>
            </a: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B65C2F75-7AEC-CB4E-8887-36270159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4419600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50 Kbps</a:t>
            </a: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87BD4A37-B9D7-7D45-9544-0BB3453F5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4953000"/>
            <a:ext cx="925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10 Kbps</a:t>
            </a:r>
          </a:p>
        </p:txBody>
      </p:sp>
      <p:sp>
        <p:nvSpPr>
          <p:cNvPr id="51227" name="Text Box 27">
            <a:extLst>
              <a:ext uri="{FF2B5EF4-FFF2-40B4-BE49-F238E27FC236}">
                <a16:creationId xmlns:a16="http://schemas.microsoft.com/office/drawing/2014/main" id="{8CB9C476-8764-7B4A-8AD6-5A163320A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61229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1999</a:t>
            </a:r>
          </a:p>
        </p:txBody>
      </p:sp>
      <p:sp>
        <p:nvSpPr>
          <p:cNvPr id="51228" name="Text Box 28">
            <a:extLst>
              <a:ext uri="{FF2B5EF4-FFF2-40B4-BE49-F238E27FC236}">
                <a16:creationId xmlns:a16="http://schemas.microsoft.com/office/drawing/2014/main" id="{0EAA112C-DB98-8B4B-8A20-F93401D6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61229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2000</a:t>
            </a:r>
          </a:p>
        </p:txBody>
      </p:sp>
      <p:sp>
        <p:nvSpPr>
          <p:cNvPr id="51229" name="Text Box 29">
            <a:extLst>
              <a:ext uri="{FF2B5EF4-FFF2-40B4-BE49-F238E27FC236}">
                <a16:creationId xmlns:a16="http://schemas.microsoft.com/office/drawing/2014/main" id="{2CDDB0BE-D2D9-8249-BF3D-D629C228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6122988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2001 </a:t>
            </a:r>
          </a:p>
        </p:txBody>
      </p:sp>
      <p:sp>
        <p:nvSpPr>
          <p:cNvPr id="51230" name="Text Box 30">
            <a:extLst>
              <a:ext uri="{FF2B5EF4-FFF2-40B4-BE49-F238E27FC236}">
                <a16:creationId xmlns:a16="http://schemas.microsoft.com/office/drawing/2014/main" id="{21657EAA-2336-1E4B-B3CA-B9D519A7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6122988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2002 </a:t>
            </a:r>
          </a:p>
        </p:txBody>
      </p:sp>
      <p:sp>
        <p:nvSpPr>
          <p:cNvPr id="51231" name="Text Box 31">
            <a:extLst>
              <a:ext uri="{FF2B5EF4-FFF2-40B4-BE49-F238E27FC236}">
                <a16:creationId xmlns:a16="http://schemas.microsoft.com/office/drawing/2014/main" id="{67754BE7-FE6E-3842-8BB2-003BF6764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275" y="6122988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2003 </a:t>
            </a:r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E637AABE-010D-1D4F-A84B-51665D6C7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1653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93A3E88A-BE16-A24C-81EA-5052A7E84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4701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A6BCBBBB-DB0D-0049-A0AE-FD8866D61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77495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Text Box 35">
            <a:extLst>
              <a:ext uri="{FF2B5EF4-FFF2-40B4-BE49-F238E27FC236}">
                <a16:creationId xmlns:a16="http://schemas.microsoft.com/office/drawing/2014/main" id="{40DECA40-078E-4943-BED3-C2E2BE3A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74925"/>
            <a:ext cx="154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TDMA Migration</a:t>
            </a:r>
          </a:p>
        </p:txBody>
      </p:sp>
      <p:sp>
        <p:nvSpPr>
          <p:cNvPr id="51236" name="Text Box 36">
            <a:extLst>
              <a:ext uri="{FF2B5EF4-FFF2-40B4-BE49-F238E27FC236}">
                <a16:creationId xmlns:a16="http://schemas.microsoft.com/office/drawing/2014/main" id="{44084680-9855-014F-9310-F1D13AD3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70125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1G-2G Migration</a:t>
            </a:r>
          </a:p>
        </p:txBody>
      </p:sp>
      <p:sp>
        <p:nvSpPr>
          <p:cNvPr id="51237" name="Text Box 37">
            <a:extLst>
              <a:ext uri="{FF2B5EF4-FFF2-40B4-BE49-F238E27FC236}">
                <a16:creationId xmlns:a16="http://schemas.microsoft.com/office/drawing/2014/main" id="{62C1153D-2014-104F-8E19-1C7F7725B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965325"/>
            <a:ext cx="1563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400" b="1">
                <a:latin typeface="Arial" panose="020B0604020202020204" pitchFamily="34" charset="0"/>
                <a:ea typeface="굴림" panose="020B0600000101010101" pitchFamily="34" charset="-127"/>
              </a:rPr>
              <a:t>CDMA Migration</a:t>
            </a:r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BC4FB4B6-2E20-2A4F-A70B-029375C70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61991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1600" b="1">
                <a:solidFill>
                  <a:schemeClr val="bg2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1980</a:t>
            </a:r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6F6C2BA1-D619-2841-A17B-21C4F0D6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53000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 sz="2000" b="1">
                <a:solidFill>
                  <a:srgbClr val="00668A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1G</a:t>
            </a:r>
          </a:p>
        </p:txBody>
      </p:sp>
      <p:sp>
        <p:nvSpPr>
          <p:cNvPr id="51240" name="Text Box 40">
            <a:extLst>
              <a:ext uri="{FF2B5EF4-FFF2-40B4-BE49-F238E27FC236}">
                <a16:creationId xmlns:a16="http://schemas.microsoft.com/office/drawing/2014/main" id="{B1D38B25-87BA-824F-B2A0-5E726F9B4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96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ko-KR" sz="1500" b="1">
                <a:latin typeface="Arial" panose="020B0604020202020204" pitchFamily="34" charset="0"/>
                <a:ea typeface="굴림" panose="020B0600000101010101" pitchFamily="34" charset="-127"/>
              </a:rPr>
              <a:t>1 Kbps</a:t>
            </a:r>
          </a:p>
        </p:txBody>
      </p:sp>
      <p:sp>
        <p:nvSpPr>
          <p:cNvPr id="51241" name="Line 41">
            <a:extLst>
              <a:ext uri="{FF2B5EF4-FFF2-40B4-BE49-F238E27FC236}">
                <a16:creationId xmlns:a16="http://schemas.microsoft.com/office/drawing/2014/main" id="{7605000D-87B9-F743-BDEC-CA89A626B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1816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2" name="Line 42">
            <a:extLst>
              <a:ext uri="{FF2B5EF4-FFF2-40B4-BE49-F238E27FC236}">
                <a16:creationId xmlns:a16="http://schemas.microsoft.com/office/drawing/2014/main" id="{A4C9C713-795A-624F-A5AD-6BEA48929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5052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3" name="Rectangle 43">
            <a:extLst>
              <a:ext uri="{FF2B5EF4-FFF2-40B4-BE49-F238E27FC236}">
                <a16:creationId xmlns:a16="http://schemas.microsoft.com/office/drawing/2014/main" id="{300F8658-5F67-9643-B611-76FA3694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133600"/>
            <a:ext cx="83502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W-CDMA</a:t>
            </a:r>
          </a:p>
          <a:p>
            <a:r>
              <a:rPr lang="en-US" altLang="ko-KR" sz="1200" b="1">
                <a:latin typeface="Arial" panose="020B0604020202020204" pitchFamily="34" charset="0"/>
                <a:ea typeface="굴림" panose="020B0600000101010101" pitchFamily="34" charset="-127"/>
              </a:rPr>
              <a:t>(UMTS)</a:t>
            </a:r>
          </a:p>
        </p:txBody>
      </p:sp>
      <p:sp>
        <p:nvSpPr>
          <p:cNvPr id="51244" name="Line 44">
            <a:extLst>
              <a:ext uri="{FF2B5EF4-FFF2-40B4-BE49-F238E27FC236}">
                <a16:creationId xmlns:a16="http://schemas.microsoft.com/office/drawing/2014/main" id="{5B849CF0-63C0-9C48-B87F-0F34A7DA4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121920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45" name="Line 45">
            <a:extLst>
              <a:ext uri="{FF2B5EF4-FFF2-40B4-BE49-F238E27FC236}">
                <a16:creationId xmlns:a16="http://schemas.microsoft.com/office/drawing/2014/main" id="{3514EFDD-CC5C-614A-B108-037DFF3AB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667000"/>
            <a:ext cx="1295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CB777F-28EB-284D-9E27-F7F62CA3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1G to 3G</a:t>
            </a:r>
          </a:p>
        </p:txBody>
      </p:sp>
    </p:spTree>
    <p:extLst>
      <p:ext uri="{BB962C8B-B14F-4D97-AF65-F5344CB8AC3E}">
        <p14:creationId xmlns:p14="http://schemas.microsoft.com/office/powerpoint/2010/main" val="735948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0AEEBCCE-6DD2-4E42-9368-96F41C8B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GSM Evolution to 3G</a:t>
            </a:r>
            <a:endParaRPr lang="zh-CN" altLang="en-US" dirty="0"/>
          </a:p>
        </p:txBody>
      </p:sp>
      <p:grpSp>
        <p:nvGrpSpPr>
          <p:cNvPr id="4" name="Group 1027">
            <a:extLst>
              <a:ext uri="{FF2B5EF4-FFF2-40B4-BE49-F238E27FC236}">
                <a16:creationId xmlns:a16="http://schemas.microsoft.com/office/drawing/2014/main" id="{1176EAE4-BA35-E84A-8609-C2C4346CA94C}"/>
              </a:ext>
            </a:extLst>
          </p:cNvPr>
          <p:cNvGrpSpPr>
            <a:grpSpLocks/>
          </p:cNvGrpSpPr>
          <p:nvPr/>
        </p:nvGrpSpPr>
        <p:grpSpPr bwMode="auto">
          <a:xfrm>
            <a:off x="0" y="3302000"/>
            <a:ext cx="2362200" cy="1676400"/>
            <a:chOff x="0" y="1872"/>
            <a:chExt cx="1488" cy="1056"/>
          </a:xfrm>
        </p:grpSpPr>
        <p:sp>
          <p:nvSpPr>
            <p:cNvPr id="32789" name="Rectangle 1028">
              <a:extLst>
                <a:ext uri="{FF2B5EF4-FFF2-40B4-BE49-F238E27FC236}">
                  <a16:creationId xmlns:a16="http://schemas.microsoft.com/office/drawing/2014/main" id="{20334A72-C7D3-B34A-82B9-A0C09411C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72"/>
              <a:ext cx="1488" cy="6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+mn-lt"/>
                </a:rPr>
                <a:t>GSM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9.6kbps (one timeslot)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GSM Data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Also called CSD</a:t>
              </a:r>
            </a:p>
          </p:txBody>
        </p:sp>
        <p:sp>
          <p:nvSpPr>
            <p:cNvPr id="32790" name="Rectangle 1029">
              <a:extLst>
                <a:ext uri="{FF2B5EF4-FFF2-40B4-BE49-F238E27FC236}">
                  <a16:creationId xmlns:a16="http://schemas.microsoft.com/office/drawing/2014/main" id="{A6B9AD39-87C9-1147-A4A6-FB01F570E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88"/>
              <a:ext cx="576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+mn-lt"/>
                </a:rPr>
                <a:t>GSM</a:t>
              </a:r>
            </a:p>
          </p:txBody>
        </p:sp>
      </p:grpSp>
      <p:grpSp>
        <p:nvGrpSpPr>
          <p:cNvPr id="7" name="Group 1030">
            <a:extLst>
              <a:ext uri="{FF2B5EF4-FFF2-40B4-BE49-F238E27FC236}">
                <a16:creationId xmlns:a16="http://schemas.microsoft.com/office/drawing/2014/main" id="{CD5D0FDE-16FF-8B48-A248-9A24DB7F645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759201"/>
            <a:ext cx="4800600" cy="2865438"/>
            <a:chOff x="576" y="2160"/>
            <a:chExt cx="3024" cy="1805"/>
          </a:xfrm>
        </p:grpSpPr>
        <p:sp>
          <p:nvSpPr>
            <p:cNvPr id="32785" name="Rectangle 1031">
              <a:extLst>
                <a:ext uri="{FF2B5EF4-FFF2-40B4-BE49-F238E27FC236}">
                  <a16:creationId xmlns:a16="http://schemas.microsoft.com/office/drawing/2014/main" id="{DBA99A3D-FD4C-FB40-B4FA-6E011364C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6"/>
              <a:ext cx="3024" cy="98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+mn-lt"/>
                </a:rPr>
                <a:t>General Packet Radio Services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Data rates up to ~ 115 kbps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Max: 8 timeslots used as any one time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Packet switched; resources not tied up all the time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Contention based.  Efficient, but variable delays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GSM / GPRS core network re-used by WCDMA (3G)</a:t>
              </a:r>
            </a:p>
          </p:txBody>
        </p:sp>
        <p:sp>
          <p:nvSpPr>
            <p:cNvPr id="32786" name="Rectangle 1032">
              <a:extLst>
                <a:ext uri="{FF2B5EF4-FFF2-40B4-BE49-F238E27FC236}">
                  <a16:creationId xmlns:a16="http://schemas.microsoft.com/office/drawing/2014/main" id="{B030E5F9-E768-6844-94CB-C9B7EC446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576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+mn-lt"/>
                </a:rPr>
                <a:t>GPRS</a:t>
              </a:r>
            </a:p>
          </p:txBody>
        </p:sp>
        <p:cxnSp>
          <p:nvCxnSpPr>
            <p:cNvPr id="32787" name="AutoShape 1033">
              <a:extLst>
                <a:ext uri="{FF2B5EF4-FFF2-40B4-BE49-F238E27FC236}">
                  <a16:creationId xmlns:a16="http://schemas.microsoft.com/office/drawing/2014/main" id="{6247DE10-B0AF-D942-A604-47C84F62973E}"/>
                </a:ext>
              </a:extLst>
            </p:cNvPr>
            <p:cNvCxnSpPr>
              <a:cxnSpLocks noChangeShapeType="1"/>
              <a:stCxn id="32790" idx="3"/>
              <a:endCxn id="32786" idx="1"/>
            </p:cNvCxnSpPr>
            <p:nvPr/>
          </p:nvCxnSpPr>
          <p:spPr bwMode="auto">
            <a:xfrm flipV="1">
              <a:off x="816" y="2808"/>
              <a:ext cx="1344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8" name="AutoShape 1034">
              <a:extLst>
                <a:ext uri="{FF2B5EF4-FFF2-40B4-BE49-F238E27FC236}">
                  <a16:creationId xmlns:a16="http://schemas.microsoft.com/office/drawing/2014/main" id="{BD54741F-CA6C-544E-A6C8-8B75F8F37A94}"/>
                </a:ext>
              </a:extLst>
            </p:cNvPr>
            <p:cNvCxnSpPr>
              <a:cxnSpLocks noChangeShapeType="1"/>
              <a:stCxn id="32782" idx="2"/>
              <a:endCxn id="32786" idx="0"/>
            </p:cNvCxnSpPr>
            <p:nvPr/>
          </p:nvCxnSpPr>
          <p:spPr bwMode="auto">
            <a:xfrm>
              <a:off x="2208" y="2160"/>
              <a:ext cx="240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1035">
            <a:extLst>
              <a:ext uri="{FF2B5EF4-FFF2-40B4-BE49-F238E27FC236}">
                <a16:creationId xmlns:a16="http://schemas.microsoft.com/office/drawing/2014/main" id="{DEAC319B-3D67-4E4B-AAD9-2572FF970FB1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1320800"/>
            <a:ext cx="5092700" cy="3797300"/>
            <a:chOff x="375" y="624"/>
            <a:chExt cx="3208" cy="2392"/>
          </a:xfrm>
        </p:grpSpPr>
        <p:sp>
          <p:nvSpPr>
            <p:cNvPr id="32782" name="Rectangle 1036">
              <a:extLst>
                <a:ext uri="{FF2B5EF4-FFF2-40B4-BE49-F238E27FC236}">
                  <a16:creationId xmlns:a16="http://schemas.microsoft.com/office/drawing/2014/main" id="{01ACC1F9-5E6E-9441-9E86-46B78C83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576" cy="240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+mn-lt"/>
                </a:rPr>
                <a:t>HSCSD</a:t>
              </a:r>
            </a:p>
          </p:txBody>
        </p:sp>
        <p:cxnSp>
          <p:nvCxnSpPr>
            <p:cNvPr id="32783" name="AutoShape 1037">
              <a:extLst>
                <a:ext uri="{FF2B5EF4-FFF2-40B4-BE49-F238E27FC236}">
                  <a16:creationId xmlns:a16="http://schemas.microsoft.com/office/drawing/2014/main" id="{2106FA50-A252-6A46-AA36-BE02D7FFFC69}"/>
                </a:ext>
              </a:extLst>
            </p:cNvPr>
            <p:cNvCxnSpPr>
              <a:cxnSpLocks noChangeShapeType="1"/>
              <a:stCxn id="32790" idx="3"/>
              <a:endCxn id="32782" idx="1"/>
            </p:cNvCxnSpPr>
            <p:nvPr/>
          </p:nvCxnSpPr>
          <p:spPr bwMode="auto">
            <a:xfrm flipV="1">
              <a:off x="816" y="2040"/>
              <a:ext cx="1104" cy="9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038">
              <a:extLst>
                <a:ext uri="{FF2B5EF4-FFF2-40B4-BE49-F238E27FC236}">
                  <a16:creationId xmlns:a16="http://schemas.microsoft.com/office/drawing/2014/main" id="{1AAE55F4-9640-A844-A728-A0494F35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624"/>
              <a:ext cx="3208" cy="83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+mn-lt"/>
                </a:rPr>
                <a:t>High Speed Circuit Switched Data</a:t>
              </a:r>
            </a:p>
            <a:p>
              <a:pPr eaLnBrk="1" hangingPunct="1"/>
              <a:r>
                <a:rPr lang="en-US" altLang="zh-CN" sz="1600" dirty="0">
                  <a:latin typeface="+mn-lt"/>
                </a:rPr>
                <a:t>Dedicate up to 4 timeslots for data connection ~ 50 kbps</a:t>
              </a:r>
            </a:p>
            <a:p>
              <a:pPr eaLnBrk="1" hangingPunct="1"/>
              <a:r>
                <a:rPr lang="en-US" altLang="zh-CN" sz="1600" dirty="0">
                  <a:latin typeface="+mn-lt"/>
                </a:rPr>
                <a:t>Good for real-time applications </a:t>
              </a:r>
              <a:r>
                <a:rPr lang="en-US" altLang="zh-CN" sz="1600" dirty="0" err="1">
                  <a:latin typeface="+mn-lt"/>
                </a:rPr>
                <a:t>c.w</a:t>
              </a:r>
              <a:r>
                <a:rPr lang="en-US" altLang="zh-CN" sz="1600" dirty="0">
                  <a:latin typeface="+mn-lt"/>
                </a:rPr>
                <a:t>. GPRS</a:t>
              </a:r>
            </a:p>
            <a:p>
              <a:pPr eaLnBrk="1" hangingPunct="1"/>
              <a:r>
                <a:rPr lang="en-US" altLang="zh-CN" sz="1600" dirty="0">
                  <a:latin typeface="+mn-lt"/>
                </a:rPr>
                <a:t>Inefficient -&gt; ties up resources, even when nothing sent</a:t>
              </a:r>
            </a:p>
            <a:p>
              <a:pPr eaLnBrk="1" hangingPunct="1"/>
              <a:r>
                <a:rPr lang="en-US" altLang="zh-CN" sz="1600" dirty="0">
                  <a:latin typeface="+mn-lt"/>
                </a:rPr>
                <a:t>Not as popular as GPRS (many skipping HSCSD)</a:t>
              </a:r>
            </a:p>
          </p:txBody>
        </p:sp>
      </p:grpSp>
      <p:grpSp>
        <p:nvGrpSpPr>
          <p:cNvPr id="16" name="Group 1039">
            <a:extLst>
              <a:ext uri="{FF2B5EF4-FFF2-40B4-BE49-F238E27FC236}">
                <a16:creationId xmlns:a16="http://schemas.microsoft.com/office/drawing/2014/main" id="{C63A9DB6-7D64-8D4B-828E-CA8FAF504E6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073400"/>
            <a:ext cx="4495800" cy="2590800"/>
            <a:chOff x="2736" y="1728"/>
            <a:chExt cx="2832" cy="1632"/>
          </a:xfrm>
        </p:grpSpPr>
        <p:sp>
          <p:nvSpPr>
            <p:cNvPr id="32779" name="Rectangle 1040">
              <a:extLst>
                <a:ext uri="{FF2B5EF4-FFF2-40B4-BE49-F238E27FC236}">
                  <a16:creationId xmlns:a16="http://schemas.microsoft.com/office/drawing/2014/main" id="{AE84DACD-90A1-634B-A107-F26F6C03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0"/>
              <a:ext cx="576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+mn-lt"/>
                </a:rPr>
                <a:t>EDGE</a:t>
              </a:r>
            </a:p>
          </p:txBody>
        </p:sp>
        <p:cxnSp>
          <p:nvCxnSpPr>
            <p:cNvPr id="32780" name="AutoShape 1041">
              <a:extLst>
                <a:ext uri="{FF2B5EF4-FFF2-40B4-BE49-F238E27FC236}">
                  <a16:creationId xmlns:a16="http://schemas.microsoft.com/office/drawing/2014/main" id="{D979F826-3ED1-A147-9DF9-FA7018561F7A}"/>
                </a:ext>
              </a:extLst>
            </p:cNvPr>
            <p:cNvCxnSpPr>
              <a:cxnSpLocks noChangeShapeType="1"/>
              <a:stCxn id="32786" idx="3"/>
              <a:endCxn id="32779" idx="1"/>
            </p:cNvCxnSpPr>
            <p:nvPr/>
          </p:nvCxnSpPr>
          <p:spPr bwMode="auto">
            <a:xfrm>
              <a:off x="2736" y="3016"/>
              <a:ext cx="1008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1" name="Rectangle 1042">
              <a:extLst>
                <a:ext uri="{FF2B5EF4-FFF2-40B4-BE49-F238E27FC236}">
                  <a16:creationId xmlns:a16="http://schemas.microsoft.com/office/drawing/2014/main" id="{A90069D4-E794-3B4C-9BD2-A03C28E3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28"/>
              <a:ext cx="2784" cy="98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+mn-lt"/>
                </a:rPr>
                <a:t>Enhanced Data Rates for Global Evolution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Uses 8PSK modulation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3x improvement in data rate on short distances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Can fall back to GMSK for greater distances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Combine with GPRS (EGPRS) ~ 384 kbps</a:t>
              </a:r>
            </a:p>
            <a:p>
              <a:pPr eaLnBrk="1" hangingPunct="1"/>
              <a:r>
                <a:rPr lang="en-US" altLang="zh-CN" sz="1600">
                  <a:latin typeface="+mn-lt"/>
                </a:rPr>
                <a:t>Can also be combined with HSCSD</a:t>
              </a:r>
            </a:p>
          </p:txBody>
        </p:sp>
      </p:grpSp>
      <p:grpSp>
        <p:nvGrpSpPr>
          <p:cNvPr id="20" name="Group 1043">
            <a:extLst>
              <a:ext uri="{FF2B5EF4-FFF2-40B4-BE49-F238E27FC236}">
                <a16:creationId xmlns:a16="http://schemas.microsoft.com/office/drawing/2014/main" id="{09006963-ED61-324D-9C01-19479D627C9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73600"/>
            <a:ext cx="4572000" cy="1130300"/>
            <a:chOff x="2736" y="2736"/>
            <a:chExt cx="2880" cy="712"/>
          </a:xfrm>
        </p:grpSpPr>
        <p:cxnSp>
          <p:nvCxnSpPr>
            <p:cNvPr id="32776" name="AutoShape 1044">
              <a:extLst>
                <a:ext uri="{FF2B5EF4-FFF2-40B4-BE49-F238E27FC236}">
                  <a16:creationId xmlns:a16="http://schemas.microsoft.com/office/drawing/2014/main" id="{DC340E34-5593-ED4E-B6A3-792FC4DAD6DA}"/>
                </a:ext>
              </a:extLst>
            </p:cNvPr>
            <p:cNvCxnSpPr>
              <a:cxnSpLocks noChangeShapeType="1"/>
              <a:stCxn id="32779" idx="3"/>
            </p:cNvCxnSpPr>
            <p:nvPr/>
          </p:nvCxnSpPr>
          <p:spPr bwMode="auto">
            <a:xfrm flipV="1">
              <a:off x="4320" y="3146"/>
              <a:ext cx="384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7" name="Rectangle 1045">
              <a:extLst>
                <a:ext uri="{FF2B5EF4-FFF2-40B4-BE49-F238E27FC236}">
                  <a16:creationId xmlns:a16="http://schemas.microsoft.com/office/drawing/2014/main" id="{0E66ACA7-F3EF-2945-8C70-8A12D8F74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736"/>
              <a:ext cx="720" cy="336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  <a:latin typeface="+mn-lt"/>
                </a:rPr>
                <a:t>WCDMA</a:t>
              </a:r>
            </a:p>
          </p:txBody>
        </p:sp>
        <p:cxnSp>
          <p:nvCxnSpPr>
            <p:cNvPr id="32778" name="AutoShape 1046">
              <a:extLst>
                <a:ext uri="{FF2B5EF4-FFF2-40B4-BE49-F238E27FC236}">
                  <a16:creationId xmlns:a16="http://schemas.microsoft.com/office/drawing/2014/main" id="{8BFADD8B-F250-AE44-9D58-C022E4F407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36" y="2784"/>
              <a:ext cx="2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728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Why should we learn about Mobile Technology?</a:t>
            </a:r>
            <a:endParaRPr lang="en-US" b="0" dirty="0">
              <a:solidFill>
                <a:srgbClr val="FF0000"/>
              </a:solidFill>
              <a:latin typeface="+mj-lt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608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3</a:t>
            </a:r>
            <a:r>
              <a:rPr lang="en-US" b="0" dirty="0">
                <a:solidFill>
                  <a:srgbClr val="FF0000"/>
                </a:solidFill>
                <a:latin typeface="+mj-lt"/>
                <a:ea typeface="Ayuthaya" pitchFamily="2" charset="-34"/>
                <a:cs typeface="Ayuthaya" pitchFamily="2" charset="-34"/>
              </a:rPr>
              <a:t>G Network</a:t>
            </a:r>
          </a:p>
        </p:txBody>
      </p:sp>
    </p:spTree>
    <p:extLst>
      <p:ext uri="{BB962C8B-B14F-4D97-AF65-F5344CB8AC3E}">
        <p14:creationId xmlns:p14="http://schemas.microsoft.com/office/powerpoint/2010/main" val="79511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224631" cy="75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sz="2000" dirty="0">
                <a:latin typeface="+mn-lt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sz="2000" dirty="0">
                <a:latin typeface="+mn-lt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sz="2000" dirty="0">
                <a:latin typeface="+mn-lt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671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760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+mn-lt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9439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11787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+mn-lt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+mn-lt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48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+mn-lt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788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400" dirty="0">
                <a:latin typeface="+mn-lt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01823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+mn-lt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48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2076455" y="5308600"/>
            <a:ext cx="1771639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latin typeface="+mn-lt"/>
                <a:cs typeface="Arial" charset="0"/>
              </a:rPr>
              <a:t>radio access network</a:t>
            </a:r>
          </a:p>
          <a:p>
            <a:pPr algn="ctr"/>
            <a:r>
              <a:rPr lang="en-US" sz="1100" dirty="0">
                <a:latin typeface="+mn-lt"/>
                <a:cs typeface="Arial" charset="0"/>
              </a:rPr>
              <a:t>Universal Terrestrial Radio </a:t>
            </a:r>
          </a:p>
          <a:p>
            <a:pPr algn="ctr"/>
            <a:r>
              <a:rPr lang="en-US" sz="1100" dirty="0">
                <a:latin typeface="+mn-lt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637967" y="5280025"/>
            <a:ext cx="1919115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latin typeface="+mn-lt"/>
                <a:cs typeface="Arial" charset="0"/>
              </a:rPr>
              <a:t>core network</a:t>
            </a:r>
          </a:p>
          <a:p>
            <a:pPr algn="ctr"/>
            <a:r>
              <a:rPr lang="en-US" sz="1100" dirty="0">
                <a:latin typeface="+mn-lt"/>
                <a:cs typeface="Arial" charset="0"/>
              </a:rPr>
              <a:t>General Packet Radio Service </a:t>
            </a:r>
          </a:p>
          <a:p>
            <a:pPr algn="ctr"/>
            <a:r>
              <a:rPr lang="en-US" sz="1100" dirty="0">
                <a:latin typeface="+mn-lt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63729" y="5297488"/>
            <a:ext cx="78874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latin typeface="+mn-lt"/>
                <a:cs typeface="Arial" charset="0"/>
              </a:rPr>
              <a:t>public</a:t>
            </a:r>
          </a:p>
          <a:p>
            <a:pPr algn="ctr"/>
            <a:r>
              <a:rPr lang="en-US" sz="1400" dirty="0">
                <a:latin typeface="+mn-lt"/>
                <a:cs typeface="Arial" charset="0"/>
              </a:rPr>
              <a:t>Internet</a:t>
            </a:r>
            <a:endParaRPr lang="en-US" sz="1100" dirty="0">
              <a:latin typeface="+mn-lt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861138" y="4913313"/>
            <a:ext cx="1270411" cy="460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400" dirty="0">
                <a:latin typeface="+mn-lt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100" dirty="0">
                <a:latin typeface="+mn-lt"/>
                <a:cs typeface="Arial" charset="0"/>
              </a:rPr>
              <a:t>(WCDMA, HSPA</a:t>
            </a:r>
            <a:r>
              <a:rPr lang="en-US" sz="1400" dirty="0">
                <a:latin typeface="+mn-lt"/>
                <a:cs typeface="Arial" charset="0"/>
              </a:rPr>
              <a:t>)</a:t>
            </a:r>
            <a:endParaRPr lang="en-US" sz="1100" dirty="0">
              <a:latin typeface="+mn-lt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ctr" eaLnBrk="1" hangingPunct="1"/>
            <a:r>
              <a:rPr lang="en-US" sz="3200" b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3G (voice+data) network architecture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+mn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7807E6-6CF7-9140-A5EF-0B8799DF6AF3}"/>
              </a:ext>
            </a:extLst>
          </p:cNvPr>
          <p:cNvSpPr txBox="1"/>
          <p:nvPr/>
        </p:nvSpPr>
        <p:spPr>
          <a:xfrm>
            <a:off x="1206712" y="6052874"/>
            <a:ext cx="4026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SGSN: Service GPRS Support Node</a:t>
            </a:r>
          </a:p>
          <a:p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GGSN: Gateway GPRS Support Node</a:t>
            </a:r>
          </a:p>
        </p:txBody>
      </p:sp>
    </p:spTree>
    <p:extLst>
      <p:ext uri="{BB962C8B-B14F-4D97-AF65-F5344CB8AC3E}">
        <p14:creationId xmlns:p14="http://schemas.microsoft.com/office/powerpoint/2010/main" val="1487465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C3F3-C613-BC47-9649-9B3ED0A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4C85-4179-D646-98E2-E17E79C3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consideration of use of existing 2G infrastructure </a:t>
            </a:r>
          </a:p>
          <a:p>
            <a:pPr lvl="1"/>
            <a:r>
              <a:rPr lang="en-US" dirty="0"/>
              <a:t>Add parallel infrastructure for data communication </a:t>
            </a:r>
          </a:p>
          <a:p>
            <a:r>
              <a:rPr lang="en-US" dirty="0"/>
              <a:t>Evolved version of GPRS</a:t>
            </a:r>
          </a:p>
          <a:p>
            <a:r>
              <a:rPr lang="en-US" dirty="0"/>
              <a:t>It uses Direct Sequence Widespread CDMA within TDMA slots</a:t>
            </a:r>
          </a:p>
          <a:p>
            <a:r>
              <a:rPr lang="en-US" dirty="0"/>
              <a:t>Data Services  associated with WCDMA specification are known as HSPA (High Speed Packet Access)</a:t>
            </a:r>
          </a:p>
          <a:p>
            <a:pPr lvl="1"/>
            <a:r>
              <a:rPr lang="en-US" dirty="0"/>
              <a:t>Downlink speed : </a:t>
            </a:r>
            <a:r>
              <a:rPr lang="en-US" dirty="0">
                <a:solidFill>
                  <a:srgbClr val="FF0000"/>
                </a:solidFill>
              </a:rPr>
              <a:t>up to 14 </a:t>
            </a:r>
            <a:r>
              <a:rPr lang="en-US" dirty="0" err="1">
                <a:solidFill>
                  <a:srgbClr val="FF0000"/>
                </a:solidFill>
              </a:rPr>
              <a:t>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Serving GPRS support Nodes (SGSNs)</a:t>
            </a:r>
          </a:p>
          <a:p>
            <a:pPr lvl="1"/>
            <a:r>
              <a:rPr lang="en-US" dirty="0"/>
              <a:t>Responsible for delivering packets to/from the mobile nodes in the radio access network to which SGSN is attached</a:t>
            </a:r>
          </a:p>
          <a:p>
            <a:pPr lvl="1"/>
            <a:r>
              <a:rPr lang="en-US" dirty="0"/>
              <a:t>SGSN interacts with MSC for that area providing</a:t>
            </a:r>
          </a:p>
          <a:p>
            <a:pPr lvl="2"/>
            <a:r>
              <a:rPr lang="en-US" dirty="0"/>
              <a:t>User authorization, handoff</a:t>
            </a:r>
          </a:p>
          <a:p>
            <a:pPr lvl="2"/>
            <a:r>
              <a:rPr lang="en-US" dirty="0"/>
              <a:t>Maintaining user location (cell) information about active mobile nodes</a:t>
            </a:r>
          </a:p>
          <a:p>
            <a:pPr lvl="1"/>
            <a:r>
              <a:rPr lang="en-US" dirty="0"/>
              <a:t>Forwards packets between mobile nodes and GGSN</a:t>
            </a:r>
          </a:p>
          <a:p>
            <a:r>
              <a:rPr lang="en-US" dirty="0"/>
              <a:t>Gateway GPRS Support Nodes (GGSNs)</a:t>
            </a:r>
          </a:p>
          <a:p>
            <a:pPr lvl="1"/>
            <a:r>
              <a:rPr lang="en-US" dirty="0"/>
              <a:t>Acts as a Gateway </a:t>
            </a:r>
          </a:p>
          <a:p>
            <a:pPr lvl="2"/>
            <a:r>
              <a:rPr lang="en-US" dirty="0"/>
              <a:t>Connects multiple SGSNs to the larger Internet</a:t>
            </a:r>
          </a:p>
          <a:p>
            <a:pPr lvl="1"/>
            <a:r>
              <a:rPr lang="en-US" dirty="0"/>
              <a:t>For outside world, GGSN looks like any other gateway router</a:t>
            </a:r>
          </a:p>
          <a:p>
            <a:pPr lvl="1"/>
            <a:r>
              <a:rPr lang="en-US" dirty="0"/>
              <a:t>Mobility of the 3G mobile nodes within GGSN is hidden from the outside world </a:t>
            </a:r>
          </a:p>
          <a:p>
            <a:pPr marL="0" indent="0">
              <a:buNone/>
            </a:pPr>
            <a:r>
              <a:rPr lang="en-US" dirty="0"/>
              <a:t>GPRS: Generalized Packet Radio Service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kern="1200" dirty="0">
                <a:ea typeface="+mn-ea"/>
              </a:rPr>
              <a:t>3G (</a:t>
            </a:r>
            <a:r>
              <a:rPr lang="en-US" kern="1200" dirty="0" err="1">
                <a:ea typeface="+mn-ea"/>
              </a:rPr>
              <a:t>voice+data</a:t>
            </a:r>
            <a:r>
              <a:rPr lang="en-US" kern="1200" dirty="0">
                <a:ea typeface="+mn-ea"/>
              </a:rPr>
              <a:t>)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16107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3G standard: UMTS (Universal Mobile Telecommunication Service(</a:t>
            </a:r>
          </a:p>
          <a:p>
            <a:r>
              <a:rPr lang="en-US" dirty="0"/>
              <a:t>Radio Network Controller (RNC)</a:t>
            </a:r>
          </a:p>
          <a:p>
            <a:pPr lvl="1"/>
            <a:r>
              <a:rPr lang="en-US" dirty="0"/>
              <a:t>Controls several cell base transceiver stations (BTSs)</a:t>
            </a:r>
          </a:p>
          <a:p>
            <a:pPr lvl="1"/>
            <a:r>
              <a:rPr lang="en-US" dirty="0"/>
              <a:t>Connects to circuit switched voice network via MSC</a:t>
            </a:r>
          </a:p>
          <a:p>
            <a:pPr lvl="1"/>
            <a:r>
              <a:rPr lang="en-US" dirty="0"/>
              <a:t>Connects to packet switched Internet via SGSN</a:t>
            </a:r>
          </a:p>
          <a:p>
            <a:r>
              <a:rPr lang="en-US" dirty="0"/>
              <a:t>Common first/last hop radio access network</a:t>
            </a:r>
          </a:p>
          <a:p>
            <a:r>
              <a:rPr lang="en-US" dirty="0"/>
              <a:t>3G UMTS uses CDMA technique known as </a:t>
            </a:r>
            <a:r>
              <a:rPr lang="mr-IN" dirty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Direct Sequence Wideband CDMA (DS-WCDMA)</a:t>
            </a:r>
          </a:p>
          <a:p>
            <a:r>
              <a:rPr lang="en-US" dirty="0">
                <a:solidFill>
                  <a:srgbClr val="000000"/>
                </a:solidFill>
              </a:rPr>
              <a:t>The data service </a:t>
            </a:r>
            <a:r>
              <a:rPr lang="mr-IN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HSP (High Speed Packet Access)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Downlink data rate </a:t>
            </a:r>
            <a:r>
              <a:rPr lang="mr-IN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14 Mbps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kern="1200" dirty="0">
                <a:ea typeface="+mn-ea"/>
              </a:rPr>
              <a:t>3G (</a:t>
            </a:r>
            <a:r>
              <a:rPr lang="en-US" kern="1200" dirty="0" err="1">
                <a:ea typeface="+mn-ea"/>
              </a:rPr>
              <a:t>voice+data</a:t>
            </a:r>
            <a:r>
              <a:rPr lang="en-US" kern="1200" dirty="0">
                <a:ea typeface="+mn-ea"/>
              </a:rPr>
              <a:t>)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618456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+mj-lt"/>
                <a:ea typeface="Ayuthaya" pitchFamily="2" charset="-34"/>
                <a:cs typeface="Ayuthaya" pitchFamily="2" charset="-34"/>
              </a:rPr>
              <a:t>4G Network</a:t>
            </a:r>
          </a:p>
        </p:txBody>
      </p:sp>
    </p:spTree>
    <p:extLst>
      <p:ext uri="{BB962C8B-B14F-4D97-AF65-F5344CB8AC3E}">
        <p14:creationId xmlns:p14="http://schemas.microsoft.com/office/powerpoint/2010/main" val="2584879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785333" y="1761944"/>
            <a:ext cx="3479800" cy="2349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vs 4G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4144" y="2320925"/>
            <a:ext cx="8839200" cy="38443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lr>
                <a:srgbClr val="F06E07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3G and earlier maintains two data paths</a:t>
            </a:r>
          </a:p>
          <a:p>
            <a:pPr lvl="1"/>
            <a:r>
              <a:rPr lang="en-US" dirty="0"/>
              <a:t>Circuit switched: Phone calls (8kbps) and SMS/MMS</a:t>
            </a:r>
          </a:p>
          <a:p>
            <a:pPr lvl="1"/>
            <a:r>
              <a:rPr lang="en-US" dirty="0"/>
              <a:t>Packet switched: All IP data</a:t>
            </a:r>
          </a:p>
          <a:p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259632" y="1233533"/>
            <a:ext cx="6295571" cy="1124857"/>
          </a:xfrm>
          <a:custGeom>
            <a:avLst/>
            <a:gdLst>
              <a:gd name="connsiteX0" fmla="*/ 0 w 6295571"/>
              <a:gd name="connsiteY0" fmla="*/ 997857 h 1124857"/>
              <a:gd name="connsiteX1" fmla="*/ 489857 w 6295571"/>
              <a:gd name="connsiteY1" fmla="*/ 1016000 h 1124857"/>
              <a:gd name="connsiteX2" fmla="*/ 743857 w 6295571"/>
              <a:gd name="connsiteY2" fmla="*/ 1070429 h 1124857"/>
              <a:gd name="connsiteX3" fmla="*/ 870857 w 6295571"/>
              <a:gd name="connsiteY3" fmla="*/ 1088572 h 1124857"/>
              <a:gd name="connsiteX4" fmla="*/ 1034143 w 6295571"/>
              <a:gd name="connsiteY4" fmla="*/ 1124857 h 1124857"/>
              <a:gd name="connsiteX5" fmla="*/ 1905000 w 6295571"/>
              <a:gd name="connsiteY5" fmla="*/ 1106715 h 1124857"/>
              <a:gd name="connsiteX6" fmla="*/ 2068286 w 6295571"/>
              <a:gd name="connsiteY6" fmla="*/ 1034143 h 1124857"/>
              <a:gd name="connsiteX7" fmla="*/ 2122714 w 6295571"/>
              <a:gd name="connsiteY7" fmla="*/ 1016000 h 1124857"/>
              <a:gd name="connsiteX8" fmla="*/ 2177143 w 6295571"/>
              <a:gd name="connsiteY8" fmla="*/ 979715 h 1124857"/>
              <a:gd name="connsiteX9" fmla="*/ 2231571 w 6295571"/>
              <a:gd name="connsiteY9" fmla="*/ 961572 h 1124857"/>
              <a:gd name="connsiteX10" fmla="*/ 2286000 w 6295571"/>
              <a:gd name="connsiteY10" fmla="*/ 925286 h 1124857"/>
              <a:gd name="connsiteX11" fmla="*/ 2358571 w 6295571"/>
              <a:gd name="connsiteY11" fmla="*/ 907143 h 1124857"/>
              <a:gd name="connsiteX12" fmla="*/ 2413000 w 6295571"/>
              <a:gd name="connsiteY12" fmla="*/ 889000 h 1124857"/>
              <a:gd name="connsiteX13" fmla="*/ 2540000 w 6295571"/>
              <a:gd name="connsiteY13" fmla="*/ 834572 h 1124857"/>
              <a:gd name="connsiteX14" fmla="*/ 2648857 w 6295571"/>
              <a:gd name="connsiteY14" fmla="*/ 743857 h 1124857"/>
              <a:gd name="connsiteX15" fmla="*/ 2757714 w 6295571"/>
              <a:gd name="connsiteY15" fmla="*/ 671286 h 1124857"/>
              <a:gd name="connsiteX16" fmla="*/ 2794000 w 6295571"/>
              <a:gd name="connsiteY16" fmla="*/ 616857 h 1124857"/>
              <a:gd name="connsiteX17" fmla="*/ 2848428 w 6295571"/>
              <a:gd name="connsiteY17" fmla="*/ 508000 h 1124857"/>
              <a:gd name="connsiteX18" fmla="*/ 2902857 w 6295571"/>
              <a:gd name="connsiteY18" fmla="*/ 471715 h 1124857"/>
              <a:gd name="connsiteX19" fmla="*/ 3011714 w 6295571"/>
              <a:gd name="connsiteY19" fmla="*/ 362857 h 1124857"/>
              <a:gd name="connsiteX20" fmla="*/ 3066143 w 6295571"/>
              <a:gd name="connsiteY20" fmla="*/ 308429 h 1124857"/>
              <a:gd name="connsiteX21" fmla="*/ 3102428 w 6295571"/>
              <a:gd name="connsiteY21" fmla="*/ 254000 h 1124857"/>
              <a:gd name="connsiteX22" fmla="*/ 3156857 w 6295571"/>
              <a:gd name="connsiteY22" fmla="*/ 235857 h 1124857"/>
              <a:gd name="connsiteX23" fmla="*/ 3211286 w 6295571"/>
              <a:gd name="connsiteY23" fmla="*/ 199572 h 1124857"/>
              <a:gd name="connsiteX24" fmla="*/ 3265714 w 6295571"/>
              <a:gd name="connsiteY24" fmla="*/ 181429 h 1124857"/>
              <a:gd name="connsiteX25" fmla="*/ 3320143 w 6295571"/>
              <a:gd name="connsiteY25" fmla="*/ 145143 h 1124857"/>
              <a:gd name="connsiteX26" fmla="*/ 3374571 w 6295571"/>
              <a:gd name="connsiteY26" fmla="*/ 127000 h 1124857"/>
              <a:gd name="connsiteX27" fmla="*/ 3429000 w 6295571"/>
              <a:gd name="connsiteY27" fmla="*/ 90715 h 1124857"/>
              <a:gd name="connsiteX28" fmla="*/ 3574143 w 6295571"/>
              <a:gd name="connsiteY28" fmla="*/ 72572 h 1124857"/>
              <a:gd name="connsiteX29" fmla="*/ 3918857 w 6295571"/>
              <a:gd name="connsiteY29" fmla="*/ 36286 h 1124857"/>
              <a:gd name="connsiteX30" fmla="*/ 4082143 w 6295571"/>
              <a:gd name="connsiteY30" fmla="*/ 0 h 1124857"/>
              <a:gd name="connsiteX31" fmla="*/ 4535714 w 6295571"/>
              <a:gd name="connsiteY31" fmla="*/ 18143 h 1124857"/>
              <a:gd name="connsiteX32" fmla="*/ 4626428 w 6295571"/>
              <a:gd name="connsiteY32" fmla="*/ 36286 h 1124857"/>
              <a:gd name="connsiteX33" fmla="*/ 4699000 w 6295571"/>
              <a:gd name="connsiteY33" fmla="*/ 54429 h 1124857"/>
              <a:gd name="connsiteX34" fmla="*/ 6150428 w 6295571"/>
              <a:gd name="connsiteY34" fmla="*/ 72572 h 1124857"/>
              <a:gd name="connsiteX35" fmla="*/ 6295571 w 6295571"/>
              <a:gd name="connsiteY35" fmla="*/ 127000 h 112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95571" h="1124857">
                <a:moveTo>
                  <a:pt x="0" y="997857"/>
                </a:moveTo>
                <a:cubicBezTo>
                  <a:pt x="163286" y="1003905"/>
                  <a:pt x="326759" y="1006115"/>
                  <a:pt x="489857" y="1016000"/>
                </a:cubicBezTo>
                <a:cubicBezTo>
                  <a:pt x="617861" y="1023758"/>
                  <a:pt x="603756" y="1050414"/>
                  <a:pt x="743857" y="1070429"/>
                </a:cubicBezTo>
                <a:cubicBezTo>
                  <a:pt x="786190" y="1076477"/>
                  <a:pt x="828676" y="1081542"/>
                  <a:pt x="870857" y="1088572"/>
                </a:cubicBezTo>
                <a:cubicBezTo>
                  <a:pt x="939947" y="1100087"/>
                  <a:pt x="968912" y="1108550"/>
                  <a:pt x="1034143" y="1124857"/>
                </a:cubicBezTo>
                <a:cubicBezTo>
                  <a:pt x="1324429" y="1118810"/>
                  <a:pt x="1615098" y="1122820"/>
                  <a:pt x="1905000" y="1106715"/>
                </a:cubicBezTo>
                <a:cubicBezTo>
                  <a:pt x="2010313" y="1100864"/>
                  <a:pt x="1995846" y="1070363"/>
                  <a:pt x="2068286" y="1034143"/>
                </a:cubicBezTo>
                <a:cubicBezTo>
                  <a:pt x="2085391" y="1025590"/>
                  <a:pt x="2105609" y="1024552"/>
                  <a:pt x="2122714" y="1016000"/>
                </a:cubicBezTo>
                <a:cubicBezTo>
                  <a:pt x="2142217" y="1006249"/>
                  <a:pt x="2157640" y="989466"/>
                  <a:pt x="2177143" y="979715"/>
                </a:cubicBezTo>
                <a:cubicBezTo>
                  <a:pt x="2194248" y="971163"/>
                  <a:pt x="2214466" y="970125"/>
                  <a:pt x="2231571" y="961572"/>
                </a:cubicBezTo>
                <a:cubicBezTo>
                  <a:pt x="2251074" y="951820"/>
                  <a:pt x="2265958" y="933876"/>
                  <a:pt x="2286000" y="925286"/>
                </a:cubicBezTo>
                <a:cubicBezTo>
                  <a:pt x="2308919" y="915464"/>
                  <a:pt x="2334596" y="913993"/>
                  <a:pt x="2358571" y="907143"/>
                </a:cubicBezTo>
                <a:cubicBezTo>
                  <a:pt x="2376960" y="901889"/>
                  <a:pt x="2395422" y="896533"/>
                  <a:pt x="2413000" y="889000"/>
                </a:cubicBezTo>
                <a:cubicBezTo>
                  <a:pt x="2569935" y="821743"/>
                  <a:pt x="2412354" y="877121"/>
                  <a:pt x="2540000" y="834572"/>
                </a:cubicBezTo>
                <a:cubicBezTo>
                  <a:pt x="2698993" y="675576"/>
                  <a:pt x="2497318" y="870138"/>
                  <a:pt x="2648857" y="743857"/>
                </a:cubicBezTo>
                <a:cubicBezTo>
                  <a:pt x="2739459" y="668356"/>
                  <a:pt x="2662063" y="703170"/>
                  <a:pt x="2757714" y="671286"/>
                </a:cubicBezTo>
                <a:cubicBezTo>
                  <a:pt x="2769809" y="653143"/>
                  <a:pt x="2784248" y="636360"/>
                  <a:pt x="2794000" y="616857"/>
                </a:cubicBezTo>
                <a:cubicBezTo>
                  <a:pt x="2823511" y="557836"/>
                  <a:pt x="2796436" y="559992"/>
                  <a:pt x="2848428" y="508000"/>
                </a:cubicBezTo>
                <a:cubicBezTo>
                  <a:pt x="2863846" y="492582"/>
                  <a:pt x="2886560" y="486201"/>
                  <a:pt x="2902857" y="471715"/>
                </a:cubicBezTo>
                <a:cubicBezTo>
                  <a:pt x="2941211" y="437623"/>
                  <a:pt x="2975428" y="399143"/>
                  <a:pt x="3011714" y="362857"/>
                </a:cubicBezTo>
                <a:cubicBezTo>
                  <a:pt x="3029857" y="344714"/>
                  <a:pt x="3051911" y="329778"/>
                  <a:pt x="3066143" y="308429"/>
                </a:cubicBezTo>
                <a:cubicBezTo>
                  <a:pt x="3078238" y="290286"/>
                  <a:pt x="3085401" y="267622"/>
                  <a:pt x="3102428" y="254000"/>
                </a:cubicBezTo>
                <a:cubicBezTo>
                  <a:pt x="3117362" y="242053"/>
                  <a:pt x="3139752" y="244410"/>
                  <a:pt x="3156857" y="235857"/>
                </a:cubicBezTo>
                <a:cubicBezTo>
                  <a:pt x="3176360" y="226106"/>
                  <a:pt x="3191783" y="209323"/>
                  <a:pt x="3211286" y="199572"/>
                </a:cubicBezTo>
                <a:cubicBezTo>
                  <a:pt x="3228391" y="191020"/>
                  <a:pt x="3248609" y="189982"/>
                  <a:pt x="3265714" y="181429"/>
                </a:cubicBezTo>
                <a:cubicBezTo>
                  <a:pt x="3285217" y="171677"/>
                  <a:pt x="3300640" y="154895"/>
                  <a:pt x="3320143" y="145143"/>
                </a:cubicBezTo>
                <a:cubicBezTo>
                  <a:pt x="3337248" y="136590"/>
                  <a:pt x="3357466" y="135552"/>
                  <a:pt x="3374571" y="127000"/>
                </a:cubicBezTo>
                <a:cubicBezTo>
                  <a:pt x="3394074" y="117249"/>
                  <a:pt x="3407963" y="96452"/>
                  <a:pt x="3429000" y="90715"/>
                </a:cubicBezTo>
                <a:cubicBezTo>
                  <a:pt x="3476040" y="77886"/>
                  <a:pt x="3525627" y="77424"/>
                  <a:pt x="3574143" y="72572"/>
                </a:cubicBezTo>
                <a:cubicBezTo>
                  <a:pt x="3845858" y="45400"/>
                  <a:pt x="3713080" y="67944"/>
                  <a:pt x="3918857" y="36286"/>
                </a:cubicBezTo>
                <a:cubicBezTo>
                  <a:pt x="4037455" y="18040"/>
                  <a:pt x="3997559" y="28195"/>
                  <a:pt x="4082143" y="0"/>
                </a:cubicBezTo>
                <a:cubicBezTo>
                  <a:pt x="4233333" y="6048"/>
                  <a:pt x="4384738" y="8078"/>
                  <a:pt x="4535714" y="18143"/>
                </a:cubicBezTo>
                <a:cubicBezTo>
                  <a:pt x="4566483" y="20194"/>
                  <a:pt x="4596325" y="29597"/>
                  <a:pt x="4626428" y="36286"/>
                </a:cubicBezTo>
                <a:cubicBezTo>
                  <a:pt x="4650769" y="41695"/>
                  <a:pt x="4674072" y="53835"/>
                  <a:pt x="4699000" y="54429"/>
                </a:cubicBezTo>
                <a:cubicBezTo>
                  <a:pt x="5182710" y="65946"/>
                  <a:pt x="5666619" y="66524"/>
                  <a:pt x="6150428" y="72572"/>
                </a:cubicBezTo>
                <a:cubicBezTo>
                  <a:pt x="6276158" y="93527"/>
                  <a:pt x="6233274" y="64703"/>
                  <a:pt x="6295571" y="127000"/>
                </a:cubicBezTo>
              </a:path>
            </a:pathLst>
          </a:custGeom>
          <a:ln w="76200" cmpd="sng">
            <a:solidFill>
              <a:srgbClr val="DA1F28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259632" y="2099653"/>
            <a:ext cx="5352143" cy="442543"/>
          </a:xfrm>
          <a:custGeom>
            <a:avLst/>
            <a:gdLst>
              <a:gd name="connsiteX0" fmla="*/ 0 w 5352143"/>
              <a:gd name="connsiteY0" fmla="*/ 276880 h 442543"/>
              <a:gd name="connsiteX1" fmla="*/ 671286 w 5352143"/>
              <a:gd name="connsiteY1" fmla="*/ 295023 h 442543"/>
              <a:gd name="connsiteX2" fmla="*/ 743857 w 5352143"/>
              <a:gd name="connsiteY2" fmla="*/ 313166 h 442543"/>
              <a:gd name="connsiteX3" fmla="*/ 870857 w 5352143"/>
              <a:gd name="connsiteY3" fmla="*/ 331309 h 442543"/>
              <a:gd name="connsiteX4" fmla="*/ 1614714 w 5352143"/>
              <a:gd name="connsiteY4" fmla="*/ 295023 h 442543"/>
              <a:gd name="connsiteX5" fmla="*/ 1705428 w 5352143"/>
              <a:gd name="connsiteY5" fmla="*/ 276880 h 442543"/>
              <a:gd name="connsiteX6" fmla="*/ 1814286 w 5352143"/>
              <a:gd name="connsiteY6" fmla="*/ 258737 h 442543"/>
              <a:gd name="connsiteX7" fmla="*/ 1868714 w 5352143"/>
              <a:gd name="connsiteY7" fmla="*/ 240595 h 442543"/>
              <a:gd name="connsiteX8" fmla="*/ 2140857 w 5352143"/>
              <a:gd name="connsiteY8" fmla="*/ 222452 h 442543"/>
              <a:gd name="connsiteX9" fmla="*/ 2467428 w 5352143"/>
              <a:gd name="connsiteY9" fmla="*/ 168023 h 442543"/>
              <a:gd name="connsiteX10" fmla="*/ 2612571 w 5352143"/>
              <a:gd name="connsiteY10" fmla="*/ 131737 h 442543"/>
              <a:gd name="connsiteX11" fmla="*/ 2667000 w 5352143"/>
              <a:gd name="connsiteY11" fmla="*/ 77309 h 442543"/>
              <a:gd name="connsiteX12" fmla="*/ 2884714 w 5352143"/>
              <a:gd name="connsiteY12" fmla="*/ 41023 h 442543"/>
              <a:gd name="connsiteX13" fmla="*/ 2939143 w 5352143"/>
              <a:gd name="connsiteY13" fmla="*/ 4737 h 442543"/>
              <a:gd name="connsiteX14" fmla="*/ 3175000 w 5352143"/>
              <a:gd name="connsiteY14" fmla="*/ 59166 h 442543"/>
              <a:gd name="connsiteX15" fmla="*/ 3229428 w 5352143"/>
              <a:gd name="connsiteY15" fmla="*/ 168023 h 442543"/>
              <a:gd name="connsiteX16" fmla="*/ 3283857 w 5352143"/>
              <a:gd name="connsiteY16" fmla="*/ 186166 h 442543"/>
              <a:gd name="connsiteX17" fmla="*/ 3320143 w 5352143"/>
              <a:gd name="connsiteY17" fmla="*/ 240595 h 442543"/>
              <a:gd name="connsiteX18" fmla="*/ 3429000 w 5352143"/>
              <a:gd name="connsiteY18" fmla="*/ 276880 h 442543"/>
              <a:gd name="connsiteX19" fmla="*/ 3556000 w 5352143"/>
              <a:gd name="connsiteY19" fmla="*/ 331309 h 442543"/>
              <a:gd name="connsiteX20" fmla="*/ 3828143 w 5352143"/>
              <a:gd name="connsiteY20" fmla="*/ 385737 h 442543"/>
              <a:gd name="connsiteX21" fmla="*/ 4807857 w 5352143"/>
              <a:gd name="connsiteY21" fmla="*/ 403880 h 442543"/>
              <a:gd name="connsiteX22" fmla="*/ 4916714 w 5352143"/>
              <a:gd name="connsiteY22" fmla="*/ 367595 h 442543"/>
              <a:gd name="connsiteX23" fmla="*/ 4971143 w 5352143"/>
              <a:gd name="connsiteY23" fmla="*/ 349452 h 442543"/>
              <a:gd name="connsiteX24" fmla="*/ 5043714 w 5352143"/>
              <a:gd name="connsiteY24" fmla="*/ 331309 h 442543"/>
              <a:gd name="connsiteX25" fmla="*/ 5098143 w 5352143"/>
              <a:gd name="connsiteY25" fmla="*/ 313166 h 442543"/>
              <a:gd name="connsiteX26" fmla="*/ 5243286 w 5352143"/>
              <a:gd name="connsiteY26" fmla="*/ 276880 h 442543"/>
              <a:gd name="connsiteX27" fmla="*/ 5352143 w 5352143"/>
              <a:gd name="connsiteY27" fmla="*/ 258737 h 44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52143" h="442543">
                <a:moveTo>
                  <a:pt x="0" y="276880"/>
                </a:moveTo>
                <a:cubicBezTo>
                  <a:pt x="223762" y="282928"/>
                  <a:pt x="447708" y="284117"/>
                  <a:pt x="671286" y="295023"/>
                </a:cubicBezTo>
                <a:cubicBezTo>
                  <a:pt x="696191" y="296238"/>
                  <a:pt x="719324" y="308705"/>
                  <a:pt x="743857" y="313166"/>
                </a:cubicBezTo>
                <a:cubicBezTo>
                  <a:pt x="785930" y="320816"/>
                  <a:pt x="828524" y="325261"/>
                  <a:pt x="870857" y="331309"/>
                </a:cubicBezTo>
                <a:lnTo>
                  <a:pt x="1614714" y="295023"/>
                </a:lnTo>
                <a:cubicBezTo>
                  <a:pt x="1645444" y="292462"/>
                  <a:pt x="1675089" y="282396"/>
                  <a:pt x="1705428" y="276880"/>
                </a:cubicBezTo>
                <a:cubicBezTo>
                  <a:pt x="1741621" y="270299"/>
                  <a:pt x="1778375" y="266717"/>
                  <a:pt x="1814286" y="258737"/>
                </a:cubicBezTo>
                <a:cubicBezTo>
                  <a:pt x="1832955" y="254589"/>
                  <a:pt x="1849707" y="242707"/>
                  <a:pt x="1868714" y="240595"/>
                </a:cubicBezTo>
                <a:cubicBezTo>
                  <a:pt x="1959074" y="230555"/>
                  <a:pt x="2050283" y="230328"/>
                  <a:pt x="2140857" y="222452"/>
                </a:cubicBezTo>
                <a:cubicBezTo>
                  <a:pt x="2243475" y="213529"/>
                  <a:pt x="2369388" y="192533"/>
                  <a:pt x="2467428" y="168023"/>
                </a:cubicBezTo>
                <a:lnTo>
                  <a:pt x="2612571" y="131737"/>
                </a:lnTo>
                <a:cubicBezTo>
                  <a:pt x="2630714" y="113594"/>
                  <a:pt x="2644051" y="88783"/>
                  <a:pt x="2667000" y="77309"/>
                </a:cubicBezTo>
                <a:cubicBezTo>
                  <a:pt x="2688224" y="66697"/>
                  <a:pt x="2881703" y="41453"/>
                  <a:pt x="2884714" y="41023"/>
                </a:cubicBezTo>
                <a:cubicBezTo>
                  <a:pt x="2902857" y="28928"/>
                  <a:pt x="2917402" y="6409"/>
                  <a:pt x="2939143" y="4737"/>
                </a:cubicBezTo>
                <a:cubicBezTo>
                  <a:pt x="3093938" y="-7170"/>
                  <a:pt x="3087340" y="726"/>
                  <a:pt x="3175000" y="59166"/>
                </a:cubicBezTo>
                <a:cubicBezTo>
                  <a:pt x="3186951" y="95020"/>
                  <a:pt x="3197456" y="142445"/>
                  <a:pt x="3229428" y="168023"/>
                </a:cubicBezTo>
                <a:cubicBezTo>
                  <a:pt x="3244362" y="179970"/>
                  <a:pt x="3265714" y="180118"/>
                  <a:pt x="3283857" y="186166"/>
                </a:cubicBezTo>
                <a:cubicBezTo>
                  <a:pt x="3295952" y="204309"/>
                  <a:pt x="3301652" y="229038"/>
                  <a:pt x="3320143" y="240595"/>
                </a:cubicBezTo>
                <a:cubicBezTo>
                  <a:pt x="3352578" y="260867"/>
                  <a:pt x="3429000" y="276880"/>
                  <a:pt x="3429000" y="276880"/>
                </a:cubicBezTo>
                <a:cubicBezTo>
                  <a:pt x="3515352" y="334449"/>
                  <a:pt x="3449493" y="299357"/>
                  <a:pt x="3556000" y="331309"/>
                </a:cubicBezTo>
                <a:cubicBezTo>
                  <a:pt x="3745189" y="388066"/>
                  <a:pt x="3586211" y="358857"/>
                  <a:pt x="3828143" y="385737"/>
                </a:cubicBezTo>
                <a:cubicBezTo>
                  <a:pt x="4243234" y="489510"/>
                  <a:pt x="3923428" y="423107"/>
                  <a:pt x="4807857" y="403880"/>
                </a:cubicBezTo>
                <a:lnTo>
                  <a:pt x="4916714" y="367595"/>
                </a:lnTo>
                <a:cubicBezTo>
                  <a:pt x="4934857" y="361547"/>
                  <a:pt x="4952590" y="354090"/>
                  <a:pt x="4971143" y="349452"/>
                </a:cubicBezTo>
                <a:cubicBezTo>
                  <a:pt x="4995333" y="343404"/>
                  <a:pt x="5019739" y="338159"/>
                  <a:pt x="5043714" y="331309"/>
                </a:cubicBezTo>
                <a:cubicBezTo>
                  <a:pt x="5062103" y="326055"/>
                  <a:pt x="5079692" y="318198"/>
                  <a:pt x="5098143" y="313166"/>
                </a:cubicBezTo>
                <a:cubicBezTo>
                  <a:pt x="5146256" y="300044"/>
                  <a:pt x="5195975" y="292651"/>
                  <a:pt x="5243286" y="276880"/>
                </a:cubicBezTo>
                <a:cubicBezTo>
                  <a:pt x="5314926" y="253000"/>
                  <a:pt x="5278590" y="258737"/>
                  <a:pt x="5352143" y="258737"/>
                </a:cubicBezTo>
              </a:path>
            </a:pathLst>
          </a:custGeom>
          <a:ln w="76200" cmpd="sng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3G vs 4G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8500" t="41507" r="-8500"/>
          <a:stretch/>
        </p:blipFill>
        <p:spPr>
          <a:xfrm>
            <a:off x="152400" y="3719286"/>
            <a:ext cx="8839200" cy="2986314"/>
          </a:xfr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160387" y="126876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Clr>
                <a:srgbClr val="F06E07"/>
              </a:buClr>
              <a:buSzPct val="60000"/>
              <a:buFont typeface="Wingdings 2" pitchFamily="2" charset="2"/>
              <a:buChar char="¢"/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eaLnBrk="1" hangingPunct="1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 sz="20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charset="0"/>
              </a:defRPr>
            </a:lvl9pPr>
          </a:lstStyle>
          <a:p>
            <a:r>
              <a:rPr lang="en-US" dirty="0"/>
              <a:t>4G - LTE uses “all in one” approach</a:t>
            </a:r>
          </a:p>
          <a:p>
            <a:pPr lvl="1"/>
            <a:r>
              <a:rPr lang="en-US" dirty="0"/>
              <a:t>Everything over IP, including voice</a:t>
            </a:r>
          </a:p>
          <a:p>
            <a:pPr lvl="1"/>
            <a:r>
              <a:rPr lang="en-US" dirty="0"/>
              <a:t>S-GW (Serving Gateway) replaced SGSN, P-GW replaces GGSN</a:t>
            </a:r>
          </a:p>
        </p:txBody>
      </p:sp>
    </p:spTree>
    <p:extLst>
      <p:ext uri="{BB962C8B-B14F-4D97-AF65-F5344CB8AC3E}">
        <p14:creationId xmlns:p14="http://schemas.microsoft.com/office/powerpoint/2010/main" val="3047297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201996" cy="75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591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7489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9329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9235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46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77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46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ctr" eaLnBrk="1" hangingPunct="1"/>
            <a:r>
              <a:rPr lang="en-US" sz="3200" b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3G versus 4G LTE network architecture</a:t>
            </a:r>
          </a:p>
        </p:txBody>
      </p: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792205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646331"/>
            <a:chOff x="1495425" y="5249771"/>
            <a:chExt cx="5413375" cy="646331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851474" y="5249771"/>
              <a:ext cx="1729961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610216" y="5310625"/>
              <a:ext cx="1646861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(EPC)</a:t>
              </a:r>
              <a:endParaRPr lang="en-US" sz="1100" b="0" dirty="0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48923" cy="880827"/>
            <a:chOff x="4804140" y="4632965"/>
            <a:chExt cx="748923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48923" cy="61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77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777008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46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769057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465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0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14363" cy="880827"/>
            <a:chOff x="4804140" y="4632965"/>
            <a:chExt cx="61436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582211" cy="61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90"/>
                </a:solidFill>
                <a:latin typeface="+mn-lt"/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604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000090"/>
                </a:solidFill>
                <a:latin typeface="+mn-lt"/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0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 dirty="0">
                  <a:latin typeface="+mn-lt"/>
                </a:endParaRPr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 dirty="0">
                  <a:latin typeface="+mn-lt"/>
                </a:endParaRPr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 dirty="0">
                  <a:latin typeface="+mn-lt"/>
                </a:endParaRPr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 dirty="0">
                  <a:latin typeface="+mn-lt"/>
                </a:endParaRPr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 dirty="0">
                  <a:latin typeface="+mn-lt"/>
                </a:endParaRPr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sz="2000" b="0" dirty="0">
                    <a:latin typeface="+mn-lt"/>
                  </a:endParaRPr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000" b="0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813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2616153" y="190109"/>
            <a:ext cx="4161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indent="-119063" algn="ctr" eaLnBrk="1" hangingPunct="1"/>
            <a:r>
              <a:rPr lang="en-US" sz="3200" b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4G: differences from 3G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379" y="970217"/>
            <a:ext cx="7772400" cy="1988674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</a:rPr>
              <a:t>All IP core</a:t>
            </a:r>
            <a:r>
              <a:rPr lang="en-US" dirty="0"/>
              <a:t>: IP packets tunneled (through core IP network) from base station to gateway</a:t>
            </a:r>
          </a:p>
          <a:p>
            <a:r>
              <a:rPr lang="en-US" dirty="0"/>
              <a:t>no separation between voice and data – all traffic carried over IP core to gateway</a:t>
            </a:r>
          </a:p>
          <a:p>
            <a:r>
              <a:rPr lang="en-US" dirty="0"/>
              <a:t>Separate control plane and data plane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639854"/>
            <a:chOff x="1495425" y="5249771"/>
            <a:chExt cx="5413375" cy="639854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887542" y="5249771"/>
              <a:ext cx="1657825" cy="60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0" dirty="0">
                  <a:solidFill>
                    <a:srgbClr val="000000"/>
                  </a:solidFill>
                  <a:latin typeface="+mn-lt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0" dirty="0">
                  <a:solidFill>
                    <a:srgbClr val="000000"/>
                  </a:solidFill>
                  <a:latin typeface="+mn-lt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715339" y="5310625"/>
              <a:ext cx="1436612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0" dirty="0">
                  <a:solidFill>
                    <a:srgbClr val="000000"/>
                  </a:solidFill>
                  <a:latin typeface="+mn-lt"/>
                  <a:cs typeface="Arial" charset="0"/>
                </a:rPr>
                <a:t>(EPC)</a:t>
              </a:r>
              <a:endParaRPr lang="en-US" sz="1050" b="0" dirty="0">
                <a:solidFill>
                  <a:srgbClr val="000000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6889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0" dirty="0">
                <a:solidFill>
                  <a:srgbClr val="000000"/>
                </a:solidFill>
                <a:latin typeface="+mn-lt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716991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+mn-lt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b="0" dirty="0">
                  <a:solidFill>
                    <a:srgbClr val="000000"/>
                  </a:solidFill>
                  <a:latin typeface="+mn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710003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+mn-lt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3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+mn-lt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0" dirty="0">
              <a:solidFill>
                <a:srgbClr val="00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692" y="3766274"/>
            <a:ext cx="1565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UE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63545" y="3766274"/>
            <a:ext cx="145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eNodeB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074697" y="3376022"/>
            <a:ext cx="1315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Packet data 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network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 Gateway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5464" y="3396468"/>
            <a:ext cx="100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Serving 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Gateway</a:t>
            </a:r>
          </a:p>
          <a:p>
            <a:pPr algn="ctr"/>
            <a:r>
              <a:rPr lang="en-US" sz="1800" b="0" dirty="0">
                <a:solidFill>
                  <a:srgbClr val="000090"/>
                </a:solidFill>
                <a:latin typeface="+mn-lt"/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74" y="4319798"/>
            <a:ext cx="348784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C0000"/>
                </a:solidFill>
                <a:latin typeface="+mn-lt"/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81873" cy="2661882"/>
            <a:chOff x="2387580" y="3037521"/>
            <a:chExt cx="3781873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b="0" dirty="0">
                <a:solidFill>
                  <a:srgbClr val="000000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691215" cy="880827"/>
              <a:chOff x="4804140" y="4632965"/>
              <a:chExt cx="691215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91215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b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14363" cy="880827"/>
              <a:chOff x="4804140" y="4632965"/>
              <a:chExt cx="61436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 b="0" dirty="0">
                    <a:solidFill>
                      <a:srgbClr val="000000"/>
                    </a:solidFill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54053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b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34105" y="3037521"/>
              <a:ext cx="14966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0090"/>
                  </a:solidFill>
                  <a:latin typeface="+mn-lt"/>
                </a:rPr>
                <a:t>Mobility </a:t>
              </a:r>
            </a:p>
            <a:p>
              <a:pPr algn="ctr"/>
              <a:r>
                <a:rPr lang="en-US" sz="1800" b="0" dirty="0">
                  <a:solidFill>
                    <a:srgbClr val="000090"/>
                  </a:solidFill>
                  <a:latin typeface="+mn-lt"/>
                </a:rPr>
                <a:t>Management </a:t>
              </a:r>
            </a:p>
            <a:p>
              <a:pPr algn="ctr"/>
              <a:r>
                <a:rPr lang="en-US" sz="1800" b="0" dirty="0">
                  <a:solidFill>
                    <a:srgbClr val="000090"/>
                  </a:solidFill>
                  <a:latin typeface="+mn-lt"/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68808" y="4630375"/>
              <a:ext cx="850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rgbClr val="CC0000"/>
                  </a:solidFill>
                  <a:latin typeface="+mn-lt"/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26833" y="3058008"/>
              <a:ext cx="18426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0090"/>
                  </a:solidFill>
                  <a:latin typeface="+mn-lt"/>
                </a:rPr>
                <a:t>Home Subscriber </a:t>
              </a:r>
            </a:p>
            <a:p>
              <a:pPr algn="ctr"/>
              <a:r>
                <a:rPr lang="en-US" sz="1800" b="0" dirty="0">
                  <a:solidFill>
                    <a:srgbClr val="000090"/>
                  </a:solidFill>
                  <a:latin typeface="+mn-lt"/>
                </a:rPr>
                <a:t>Server(HSS)</a:t>
              </a:r>
            </a:p>
            <a:p>
              <a:pPr algn="ctr"/>
              <a:r>
                <a:rPr lang="en-US" sz="1800" b="0" dirty="0">
                  <a:solidFill>
                    <a:srgbClr val="000090"/>
                  </a:solidFill>
                  <a:latin typeface="+mn-lt"/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b="0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4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latin typeface="+mj-lt"/>
                <a:ea typeface="Ayuthaya" pitchFamily="2" charset="-34"/>
                <a:cs typeface="Ayuthaya" pitchFamily="2" charset="-34"/>
              </a:rPr>
              <a:t>Mobile has become a very important part of our lives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962670-C0A0-724D-AA81-F3335F1F776F}"/>
              </a:ext>
            </a:extLst>
          </p:cNvPr>
          <p:cNvSpPr txBox="1">
            <a:spLocks/>
          </p:cNvSpPr>
          <p:nvPr/>
        </p:nvSpPr>
        <p:spPr bwMode="auto">
          <a:xfrm>
            <a:off x="611560" y="216272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0" kern="0" dirty="0">
                <a:solidFill>
                  <a:srgbClr val="0070C0"/>
                </a:solidFill>
                <a:latin typeface="+mj-lt"/>
                <a:ea typeface="Ayuthaya" pitchFamily="2" charset="-34"/>
                <a:cs typeface="Ayuthaya" pitchFamily="2" charset="-34"/>
              </a:rPr>
              <a:t>You can reach almost 81% people on the planet Earth with mobile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84FC4-0897-9246-A1E7-9CDEB25D0B2A}"/>
              </a:ext>
            </a:extLst>
          </p:cNvPr>
          <p:cNvSpPr txBox="1">
            <a:spLocks/>
          </p:cNvSpPr>
          <p:nvPr/>
        </p:nvSpPr>
        <p:spPr bwMode="auto">
          <a:xfrm>
            <a:off x="755576" y="362188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0" kern="0" dirty="0">
                <a:solidFill>
                  <a:srgbClr val="FF40FF"/>
                </a:solidFill>
                <a:latin typeface="+mj-lt"/>
                <a:ea typeface="Ayuthaya" pitchFamily="2" charset="-34"/>
                <a:cs typeface="Ayuthaya" pitchFamily="2" charset="-34"/>
              </a:rPr>
              <a:t>Extremely low cost – Almost everyone can afford it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4DADAD-F49C-D846-8E9D-3663604FE427}"/>
              </a:ext>
            </a:extLst>
          </p:cNvPr>
          <p:cNvSpPr txBox="1">
            <a:spLocks/>
          </p:cNvSpPr>
          <p:nvPr/>
        </p:nvSpPr>
        <p:spPr bwMode="auto">
          <a:xfrm>
            <a:off x="753839" y="508104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0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Ayuthaya" pitchFamily="2" charset="-34"/>
                <a:cs typeface="Ayuthaya" pitchFamily="2" charset="-34"/>
              </a:rPr>
              <a:t>Mobile + Internet = Killer Technology for DT</a:t>
            </a:r>
          </a:p>
        </p:txBody>
      </p:sp>
    </p:spTree>
    <p:extLst>
      <p:ext uri="{BB962C8B-B14F-4D97-AF65-F5344CB8AC3E}">
        <p14:creationId xmlns:p14="http://schemas.microsoft.com/office/powerpoint/2010/main" val="3361174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462285D-1084-FF4F-8D68-79431132A5A9}"/>
              </a:ext>
            </a:extLst>
          </p:cNvPr>
          <p:cNvGrpSpPr/>
          <p:nvPr/>
        </p:nvGrpSpPr>
        <p:grpSpPr>
          <a:xfrm>
            <a:off x="3421984" y="2057770"/>
            <a:ext cx="1943943" cy="1635356"/>
            <a:chOff x="4562645" y="1600694"/>
            <a:chExt cx="2591924" cy="2180474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08D7ADEB-DEFA-2140-A327-52FA5F1CF40F}"/>
                </a:ext>
              </a:extLst>
            </p:cNvPr>
            <p:cNvSpPr/>
            <p:nvPr/>
          </p:nvSpPr>
          <p:spPr>
            <a:xfrm>
              <a:off x="4757358" y="1791732"/>
              <a:ext cx="2397211" cy="1989436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256A69-C2D1-A543-B030-86DD682F9AB5}"/>
                </a:ext>
              </a:extLst>
            </p:cNvPr>
            <p:cNvSpPr txBox="1"/>
            <p:nvPr/>
          </p:nvSpPr>
          <p:spPr>
            <a:xfrm>
              <a:off x="4562645" y="2549748"/>
              <a:ext cx="1589760" cy="409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Mobile device  </a:t>
              </a:r>
            </a:p>
            <a:p>
              <a:pPr algn="ctr">
                <a:lnSpc>
                  <a:spcPct val="80000"/>
                </a:lnSpc>
              </a:pPr>
              <a:r>
                <a:rPr lang="en-US" sz="825" b="0" dirty="0">
                  <a:solidFill>
                    <a:prstClr val="black"/>
                  </a:solidFill>
                  <a:latin typeface="+mn-lt"/>
                </a:rPr>
                <a:t>  (UE)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77AB8C-4F97-9648-9E6D-13504C1E87CE}"/>
                </a:ext>
              </a:extLst>
            </p:cNvPr>
            <p:cNvSpPr txBox="1"/>
            <p:nvPr/>
          </p:nvSpPr>
          <p:spPr>
            <a:xfrm>
              <a:off x="5842028" y="2821542"/>
              <a:ext cx="1032761" cy="42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Base station</a:t>
              </a:r>
            </a:p>
            <a:p>
              <a:pPr algn="r">
                <a:lnSpc>
                  <a:spcPct val="80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(eNode-B)  </a:t>
              </a:r>
              <a:endParaRPr lang="en-US" sz="788" b="0" dirty="0">
                <a:solidFill>
                  <a:prstClr val="black"/>
                </a:solidFill>
                <a:latin typeface="+mn-lt"/>
              </a:endParaRPr>
            </a:p>
          </p:txBody>
        </p:sp>
        <p:grpSp>
          <p:nvGrpSpPr>
            <p:cNvPr id="103" name="Group 652">
              <a:extLst>
                <a:ext uri="{FF2B5EF4-FFF2-40B4-BE49-F238E27FC236}">
                  <a16:creationId xmlns:a16="http://schemas.microsoft.com/office/drawing/2014/main" id="{36CB4771-2A63-894E-AC40-FAA61C7BB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1346" y="1885219"/>
              <a:ext cx="733407" cy="660273"/>
              <a:chOff x="2751" y="1851"/>
              <a:chExt cx="462" cy="478"/>
            </a:xfrm>
          </p:grpSpPr>
          <p:pic>
            <p:nvPicPr>
              <p:cNvPr id="104" name="Picture 653" descr="iphone_stylized_small">
                <a:extLst>
                  <a:ext uri="{FF2B5EF4-FFF2-40B4-BE49-F238E27FC236}">
                    <a16:creationId xmlns:a16="http://schemas.microsoft.com/office/drawing/2014/main" id="{EA55BD15-8826-4D4B-B83C-888AAE35CC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" name="Picture 654" descr="antenna_radiation_stylized">
                <a:extLst>
                  <a:ext uri="{FF2B5EF4-FFF2-40B4-BE49-F238E27FC236}">
                    <a16:creationId xmlns:a16="http://schemas.microsoft.com/office/drawing/2014/main" id="{8B2359A5-E064-7B47-8F13-00DE528A4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3144F73-50B6-9948-8BAC-52C7A8795BFD}"/>
                </a:ext>
              </a:extLst>
            </p:cNvPr>
            <p:cNvGrpSpPr/>
            <p:nvPr/>
          </p:nvGrpSpPr>
          <p:grpSpPr>
            <a:xfrm>
              <a:off x="5813450" y="3333577"/>
              <a:ext cx="534987" cy="407988"/>
              <a:chOff x="7432700" y="2327293"/>
              <a:chExt cx="534987" cy="407988"/>
            </a:xfrm>
          </p:grpSpPr>
          <p:pic>
            <p:nvPicPr>
              <p:cNvPr id="107" name="Picture 1017" descr="antenna_stylized">
                <a:extLst>
                  <a:ext uri="{FF2B5EF4-FFF2-40B4-BE49-F238E27FC236}">
                    <a16:creationId xmlns:a16="http://schemas.microsoft.com/office/drawing/2014/main" id="{C8C7C570-DDF6-904D-A61F-E4DD57673B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" name="Picture 1018" descr="laptop_keyboard">
                <a:extLst>
                  <a:ext uri="{FF2B5EF4-FFF2-40B4-BE49-F238E27FC236}">
                    <a16:creationId xmlns:a16="http://schemas.microsoft.com/office/drawing/2014/main" id="{B68D8E89-FD90-264C-B364-7B39BB134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Freeform 1019">
                <a:extLst>
                  <a:ext uri="{FF2B5EF4-FFF2-40B4-BE49-F238E27FC236}">
                    <a16:creationId xmlns:a16="http://schemas.microsoft.com/office/drawing/2014/main" id="{380CFADB-76D0-FA4D-90BB-A26DBEB60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pic>
            <p:nvPicPr>
              <p:cNvPr id="110" name="Picture 1020" descr="screen">
                <a:extLst>
                  <a:ext uri="{FF2B5EF4-FFF2-40B4-BE49-F238E27FC236}">
                    <a16:creationId xmlns:a16="http://schemas.microsoft.com/office/drawing/2014/main" id="{A237643D-DD8F-FB44-8E56-4D45DBE012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1" name="Freeform 1021">
                <a:extLst>
                  <a:ext uri="{FF2B5EF4-FFF2-40B4-BE49-F238E27FC236}">
                    <a16:creationId xmlns:a16="http://schemas.microsoft.com/office/drawing/2014/main" id="{8985CD50-805B-1345-8E10-8343506C0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12" name="Freeform 1022">
                <a:extLst>
                  <a:ext uri="{FF2B5EF4-FFF2-40B4-BE49-F238E27FC236}">
                    <a16:creationId xmlns:a16="http://schemas.microsoft.com/office/drawing/2014/main" id="{6D617E6D-9C00-8A4E-8D9E-EF5B1D4F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13" name="Freeform 1023">
                <a:extLst>
                  <a:ext uri="{FF2B5EF4-FFF2-40B4-BE49-F238E27FC236}">
                    <a16:creationId xmlns:a16="http://schemas.microsoft.com/office/drawing/2014/main" id="{930ED57E-7DDE-6648-8FCE-929B05FE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14" name="Freeform 1024">
                <a:extLst>
                  <a:ext uri="{FF2B5EF4-FFF2-40B4-BE49-F238E27FC236}">
                    <a16:creationId xmlns:a16="http://schemas.microsoft.com/office/drawing/2014/main" id="{23DB6C7D-D7B9-B74D-81D2-D0B998C19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15" name="Freeform 1025">
                <a:extLst>
                  <a:ext uri="{FF2B5EF4-FFF2-40B4-BE49-F238E27FC236}">
                    <a16:creationId xmlns:a16="http://schemas.microsoft.com/office/drawing/2014/main" id="{7D45606B-5973-AD48-80F7-4CC08CA00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16" name="Freeform 1026">
                <a:extLst>
                  <a:ext uri="{FF2B5EF4-FFF2-40B4-BE49-F238E27FC236}">
                    <a16:creationId xmlns:a16="http://schemas.microsoft.com/office/drawing/2014/main" id="{E112E3C9-463B-E146-B611-9BDFF0447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grpSp>
            <p:nvGrpSpPr>
              <p:cNvPr id="117" name="Group 1027">
                <a:extLst>
                  <a:ext uri="{FF2B5EF4-FFF2-40B4-BE49-F238E27FC236}">
                    <a16:creationId xmlns:a16="http://schemas.microsoft.com/office/drawing/2014/main" id="{1394DF9E-9B05-0D40-B89F-2E9DF4144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24" name="Freeform 1028">
                  <a:extLst>
                    <a:ext uri="{FF2B5EF4-FFF2-40B4-BE49-F238E27FC236}">
                      <a16:creationId xmlns:a16="http://schemas.microsoft.com/office/drawing/2014/main" id="{2A10469D-E365-C54C-8DB4-D5103D640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25" name="Freeform 1029">
                  <a:extLst>
                    <a:ext uri="{FF2B5EF4-FFF2-40B4-BE49-F238E27FC236}">
                      <a16:creationId xmlns:a16="http://schemas.microsoft.com/office/drawing/2014/main" id="{F7C3647C-32D0-5F41-9BC9-7173EE986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26" name="Freeform 1030">
                  <a:extLst>
                    <a:ext uri="{FF2B5EF4-FFF2-40B4-BE49-F238E27FC236}">
                      <a16:creationId xmlns:a16="http://schemas.microsoft.com/office/drawing/2014/main" id="{476F1D48-543B-414E-BA62-7B998F7BD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27" name="Freeform 1031">
                  <a:extLst>
                    <a:ext uri="{FF2B5EF4-FFF2-40B4-BE49-F238E27FC236}">
                      <a16:creationId xmlns:a16="http://schemas.microsoft.com/office/drawing/2014/main" id="{F49B3C33-7435-084A-B367-B1A4FBEC58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28" name="Freeform 1032">
                  <a:extLst>
                    <a:ext uri="{FF2B5EF4-FFF2-40B4-BE49-F238E27FC236}">
                      <a16:creationId xmlns:a16="http://schemas.microsoft.com/office/drawing/2014/main" id="{753E63AF-5CD6-9F4C-A43A-C430C32FB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29" name="Freeform 1033">
                  <a:extLst>
                    <a:ext uri="{FF2B5EF4-FFF2-40B4-BE49-F238E27FC236}">
                      <a16:creationId xmlns:a16="http://schemas.microsoft.com/office/drawing/2014/main" id="{110B3EC1-3B31-8448-B138-35B1676F2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</p:grpSp>
          <p:sp>
            <p:nvSpPr>
              <p:cNvPr id="118" name="Freeform 1034">
                <a:extLst>
                  <a:ext uri="{FF2B5EF4-FFF2-40B4-BE49-F238E27FC236}">
                    <a16:creationId xmlns:a16="http://schemas.microsoft.com/office/drawing/2014/main" id="{36F420A0-C9FD-F243-8BAA-CD8C30A9D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19" name="Freeform 1035">
                <a:extLst>
                  <a:ext uri="{FF2B5EF4-FFF2-40B4-BE49-F238E27FC236}">
                    <a16:creationId xmlns:a16="http://schemas.microsoft.com/office/drawing/2014/main" id="{C8E2EA73-9D16-D44D-B3DE-7E6830318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0" name="Freeform 1036">
                <a:extLst>
                  <a:ext uri="{FF2B5EF4-FFF2-40B4-BE49-F238E27FC236}">
                    <a16:creationId xmlns:a16="http://schemas.microsoft.com/office/drawing/2014/main" id="{7EBD0DA0-6DF9-D64A-8B9B-5C402E2FC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1" name="Freeform 1037">
                <a:extLst>
                  <a:ext uri="{FF2B5EF4-FFF2-40B4-BE49-F238E27FC236}">
                    <a16:creationId xmlns:a16="http://schemas.microsoft.com/office/drawing/2014/main" id="{85F400EE-828F-0B4F-AFDB-00999CCE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2" name="Freeform 1038">
                <a:extLst>
                  <a:ext uri="{FF2B5EF4-FFF2-40B4-BE49-F238E27FC236}">
                    <a16:creationId xmlns:a16="http://schemas.microsoft.com/office/drawing/2014/main" id="{433351C2-AF49-5248-A49A-0FC06845A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3" name="Freeform 1039">
                <a:extLst>
                  <a:ext uri="{FF2B5EF4-FFF2-40B4-BE49-F238E27FC236}">
                    <a16:creationId xmlns:a16="http://schemas.microsoft.com/office/drawing/2014/main" id="{5F49E4A7-D7BF-8740-9896-8E875318EE9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0DEF07B-085B-F548-A6B0-FC26F677AAD1}"/>
                </a:ext>
              </a:extLst>
            </p:cNvPr>
            <p:cNvGrpSpPr/>
            <p:nvPr/>
          </p:nvGrpSpPr>
          <p:grpSpPr>
            <a:xfrm>
              <a:off x="4909191" y="2961947"/>
              <a:ext cx="849312" cy="226109"/>
              <a:chOff x="8493165" y="2029804"/>
              <a:chExt cx="849312" cy="226109"/>
            </a:xfrm>
          </p:grpSpPr>
          <p:pic>
            <p:nvPicPr>
              <p:cNvPr id="131" name="Picture 603" descr="car_icon_small">
                <a:extLst>
                  <a:ext uri="{FF2B5EF4-FFF2-40B4-BE49-F238E27FC236}">
                    <a16:creationId xmlns:a16="http://schemas.microsoft.com/office/drawing/2014/main" id="{071395AA-00CA-5546-985F-D14E16D03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165" y="2087638"/>
                <a:ext cx="849312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2" name="Picture 1017" descr="antenna_stylized">
                <a:extLst>
                  <a:ext uri="{FF2B5EF4-FFF2-40B4-BE49-F238E27FC236}">
                    <a16:creationId xmlns:a16="http://schemas.microsoft.com/office/drawing/2014/main" id="{C334AFE3-1602-4F4A-986D-5E17D8FA88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4645" y="2029804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5FAD1FE-D7A3-3A4B-A78A-8240EF40F1F1}"/>
                </a:ext>
              </a:extLst>
            </p:cNvPr>
            <p:cNvGrpSpPr/>
            <p:nvPr/>
          </p:nvGrpSpPr>
          <p:grpSpPr>
            <a:xfrm>
              <a:off x="5970432" y="1600694"/>
              <a:ext cx="466245" cy="953439"/>
              <a:chOff x="6476205" y="1279015"/>
              <a:chExt cx="466245" cy="953439"/>
            </a:xfrm>
          </p:grpSpPr>
          <p:grpSp>
            <p:nvGrpSpPr>
              <p:cNvPr id="137" name="Group 817">
                <a:extLst>
                  <a:ext uri="{FF2B5EF4-FFF2-40B4-BE49-F238E27FC236}">
                    <a16:creationId xmlns:a16="http://schemas.microsoft.com/office/drawing/2014/main" id="{0D9B5D81-AC8D-5048-B8EB-4DD733071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279015"/>
                <a:ext cx="466245" cy="434369"/>
                <a:chOff x="2920" y="1424"/>
                <a:chExt cx="326" cy="320"/>
              </a:xfrm>
            </p:grpSpPr>
            <p:sp>
              <p:nvSpPr>
                <p:cNvPr id="154" name="Oval 818">
                  <a:extLst>
                    <a:ext uri="{FF2B5EF4-FFF2-40B4-BE49-F238E27FC236}">
                      <a16:creationId xmlns:a16="http://schemas.microsoft.com/office/drawing/2014/main" id="{DB177524-0C04-2248-8BF3-759F28221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grpSp>
              <p:nvGrpSpPr>
                <p:cNvPr id="155" name="Group 819">
                  <a:extLst>
                    <a:ext uri="{FF2B5EF4-FFF2-40B4-BE49-F238E27FC236}">
                      <a16:creationId xmlns:a16="http://schemas.microsoft.com/office/drawing/2014/main" id="{5057A4FD-F481-4040-9168-014C31D209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157" name="Oval 820">
                    <a:extLst>
                      <a:ext uri="{FF2B5EF4-FFF2-40B4-BE49-F238E27FC236}">
                        <a16:creationId xmlns:a16="http://schemas.microsoft.com/office/drawing/2014/main" id="{0283F91F-37E5-F049-8A58-5E862FAA7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 b="0" dirty="0">
                      <a:latin typeface="+mn-lt"/>
                    </a:endParaRPr>
                  </a:p>
                </p:txBody>
              </p:sp>
              <p:sp>
                <p:nvSpPr>
                  <p:cNvPr id="158" name="Oval 821">
                    <a:extLst>
                      <a:ext uri="{FF2B5EF4-FFF2-40B4-BE49-F238E27FC236}">
                        <a16:creationId xmlns:a16="http://schemas.microsoft.com/office/drawing/2014/main" id="{0C1D47D9-C3E7-6046-8CCF-68630333A1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 b="0" dirty="0">
                      <a:latin typeface="+mn-lt"/>
                    </a:endParaRPr>
                  </a:p>
                </p:txBody>
              </p:sp>
              <p:sp>
                <p:nvSpPr>
                  <p:cNvPr id="159" name="Oval 822">
                    <a:extLst>
                      <a:ext uri="{FF2B5EF4-FFF2-40B4-BE49-F238E27FC236}">
                        <a16:creationId xmlns:a16="http://schemas.microsoft.com/office/drawing/2014/main" id="{DD05FCAE-DA78-7149-88E3-D18D3279C5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 b="0" dirty="0">
                      <a:latin typeface="+mn-lt"/>
                    </a:endParaRPr>
                  </a:p>
                </p:txBody>
              </p:sp>
              <p:sp>
                <p:nvSpPr>
                  <p:cNvPr id="160" name="Oval 823">
                    <a:extLst>
                      <a:ext uri="{FF2B5EF4-FFF2-40B4-BE49-F238E27FC236}">
                        <a16:creationId xmlns:a16="http://schemas.microsoft.com/office/drawing/2014/main" id="{EEE1FB61-5199-6F44-9FAD-2337839752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 b="0" dirty="0">
                      <a:latin typeface="+mn-lt"/>
                    </a:endParaRPr>
                  </a:p>
                </p:txBody>
              </p:sp>
              <p:sp>
                <p:nvSpPr>
                  <p:cNvPr id="161" name="Freeform 824">
                    <a:extLst>
                      <a:ext uri="{FF2B5EF4-FFF2-40B4-BE49-F238E27FC236}">
                        <a16:creationId xmlns:a16="http://schemas.microsoft.com/office/drawing/2014/main" id="{31F37EB6-8693-A340-939B-1F3B677BF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 b="0" dirty="0">
                      <a:latin typeface="+mn-lt"/>
                    </a:endParaRPr>
                  </a:p>
                </p:txBody>
              </p:sp>
            </p:grpSp>
            <p:sp>
              <p:nvSpPr>
                <p:cNvPr id="156" name="Freeform 825">
                  <a:extLst>
                    <a:ext uri="{FF2B5EF4-FFF2-40B4-BE49-F238E27FC236}">
                      <a16:creationId xmlns:a16="http://schemas.microsoft.com/office/drawing/2014/main" id="{1C435E7F-E1B6-8343-9D75-8171A4AD7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</p:grpSp>
          <p:grpSp>
            <p:nvGrpSpPr>
              <p:cNvPr id="138" name="Group 398">
                <a:extLst>
                  <a:ext uri="{FF2B5EF4-FFF2-40B4-BE49-F238E27FC236}">
                    <a16:creationId xmlns:a16="http://schemas.microsoft.com/office/drawing/2014/main" id="{5D86D020-31A1-C340-AFF5-16F60E1A3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139" name="Line 270">
                  <a:extLst>
                    <a:ext uri="{FF2B5EF4-FFF2-40B4-BE49-F238E27FC236}">
                      <a16:creationId xmlns:a16="http://schemas.microsoft.com/office/drawing/2014/main" id="{949CE4BD-78DA-604B-92F3-1D03346935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0" name="Line 271">
                  <a:extLst>
                    <a:ext uri="{FF2B5EF4-FFF2-40B4-BE49-F238E27FC236}">
                      <a16:creationId xmlns:a16="http://schemas.microsoft.com/office/drawing/2014/main" id="{761F30C6-D770-0C4F-932B-2925C6127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1" name="Line 272">
                  <a:extLst>
                    <a:ext uri="{FF2B5EF4-FFF2-40B4-BE49-F238E27FC236}">
                      <a16:creationId xmlns:a16="http://schemas.microsoft.com/office/drawing/2014/main" id="{EBF036A5-9326-5848-9488-8FF87C16E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2" name="Line 273">
                  <a:extLst>
                    <a:ext uri="{FF2B5EF4-FFF2-40B4-BE49-F238E27FC236}">
                      <a16:creationId xmlns:a16="http://schemas.microsoft.com/office/drawing/2014/main" id="{0D102482-3BF2-6241-A997-8609B26D5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3" name="Line 274">
                  <a:extLst>
                    <a:ext uri="{FF2B5EF4-FFF2-40B4-BE49-F238E27FC236}">
                      <a16:creationId xmlns:a16="http://schemas.microsoft.com/office/drawing/2014/main" id="{DEAB493C-8B1D-1542-95EF-04647FF4C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4" name="Line 275">
                  <a:extLst>
                    <a:ext uri="{FF2B5EF4-FFF2-40B4-BE49-F238E27FC236}">
                      <a16:creationId xmlns:a16="http://schemas.microsoft.com/office/drawing/2014/main" id="{DCD9A2A9-D9D6-2244-AC74-E5D193BEA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5" name="Line 276">
                  <a:extLst>
                    <a:ext uri="{FF2B5EF4-FFF2-40B4-BE49-F238E27FC236}">
                      <a16:creationId xmlns:a16="http://schemas.microsoft.com/office/drawing/2014/main" id="{376EC72C-D465-B74E-BC22-4986E37F39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6" name="Line 277">
                  <a:extLst>
                    <a:ext uri="{FF2B5EF4-FFF2-40B4-BE49-F238E27FC236}">
                      <a16:creationId xmlns:a16="http://schemas.microsoft.com/office/drawing/2014/main" id="{87354D11-E156-434D-AEDA-9254277C6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7" name="Line 278">
                  <a:extLst>
                    <a:ext uri="{FF2B5EF4-FFF2-40B4-BE49-F238E27FC236}">
                      <a16:creationId xmlns:a16="http://schemas.microsoft.com/office/drawing/2014/main" id="{8B980E52-C78C-A84F-BB89-7BED03E7B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8" name="Line 279">
                  <a:extLst>
                    <a:ext uri="{FF2B5EF4-FFF2-40B4-BE49-F238E27FC236}">
                      <a16:creationId xmlns:a16="http://schemas.microsoft.com/office/drawing/2014/main" id="{73A817D2-6A2B-214B-AB58-27A3A58AC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49" name="Line 280">
                  <a:extLst>
                    <a:ext uri="{FF2B5EF4-FFF2-40B4-BE49-F238E27FC236}">
                      <a16:creationId xmlns:a16="http://schemas.microsoft.com/office/drawing/2014/main" id="{916DC283-CF0C-534A-B976-17BA60CF7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0" name="Line 281">
                  <a:extLst>
                    <a:ext uri="{FF2B5EF4-FFF2-40B4-BE49-F238E27FC236}">
                      <a16:creationId xmlns:a16="http://schemas.microsoft.com/office/drawing/2014/main" id="{152ABD1F-B192-7745-B8D9-3C8701CB5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1" name="Line 282">
                  <a:extLst>
                    <a:ext uri="{FF2B5EF4-FFF2-40B4-BE49-F238E27FC236}">
                      <a16:creationId xmlns:a16="http://schemas.microsoft.com/office/drawing/2014/main" id="{FD0976AD-805F-3A4B-81C4-53C042F620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2" name="Line 283">
                  <a:extLst>
                    <a:ext uri="{FF2B5EF4-FFF2-40B4-BE49-F238E27FC236}">
                      <a16:creationId xmlns:a16="http://schemas.microsoft.com/office/drawing/2014/main" id="{6F5E1723-7AA1-7D47-8277-6D69C281C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  <p:sp>
              <p:nvSpPr>
                <p:cNvPr id="153" name="Line 284">
                  <a:extLst>
                    <a:ext uri="{FF2B5EF4-FFF2-40B4-BE49-F238E27FC236}">
                      <a16:creationId xmlns:a16="http://schemas.microsoft.com/office/drawing/2014/main" id="{CBF99551-D088-5247-A082-CCFDDB332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defTabSz="685800">
                    <a:defRPr/>
                  </a:pPr>
                  <a:endParaRPr lang="en-US" sz="1350" b="0" kern="0" dirty="0">
                    <a:solidFill>
                      <a:srgbClr val="000000"/>
                    </a:solidFill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36517A2-858A-2F4E-A279-18EF97B87F0A}"/>
                </a:ext>
              </a:extLst>
            </p:cNvPr>
            <p:cNvGrpSpPr/>
            <p:nvPr/>
          </p:nvGrpSpPr>
          <p:grpSpPr>
            <a:xfrm>
              <a:off x="6091888" y="2409568"/>
              <a:ext cx="767148" cy="417298"/>
              <a:chOff x="1503784" y="3006600"/>
              <a:chExt cx="1771786" cy="95708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92C26280-3AA3-9F40-BDFB-C353411E1BF8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9E8B6F04-3D12-834A-9A5C-1A65B7A4E0AC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0" dirty="0">
                      <a:solidFill>
                        <a:prstClr val="white"/>
                      </a:solidFill>
                    </a:rPr>
                    <a:t>                   </a:t>
                  </a: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AB71BE8-621D-4240-A0D6-BF414D90BD58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50" b="0" dirty="0">
                      <a:solidFill>
                        <a:prstClr val="white"/>
                      </a:solidFill>
                    </a:rPr>
                    <a:t>              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2CF17390-18A6-FD41-8F3E-71727D24BB9D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9E64B64-6849-FE45-BF46-0D918231AF05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182" name="Parallelogram 181">
                    <a:extLst>
                      <a:ext uri="{FF2B5EF4-FFF2-40B4-BE49-F238E27FC236}">
                        <a16:creationId xmlns:a16="http://schemas.microsoft.com/office/drawing/2014/main" id="{6EE94B82-B12D-EC48-AE9F-573C3874B87C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  <p:sp>
                <p:nvSpPr>
                  <p:cNvPr id="183" name="Parallelogram 182">
                    <a:extLst>
                      <a:ext uri="{FF2B5EF4-FFF2-40B4-BE49-F238E27FC236}">
                        <a16:creationId xmlns:a16="http://schemas.microsoft.com/office/drawing/2014/main" id="{D55E08F2-F010-B342-A40A-546A40CBE2DD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ACDF3551-D60A-3F45-9A09-E70CE24AC5ED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180" name="Parallelogram 179">
                    <a:extLst>
                      <a:ext uri="{FF2B5EF4-FFF2-40B4-BE49-F238E27FC236}">
                        <a16:creationId xmlns:a16="http://schemas.microsoft.com/office/drawing/2014/main" id="{0DDB23E6-6B20-2941-B01E-E2D5EEAD5F04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  <p:sp>
                <p:nvSpPr>
                  <p:cNvPr id="181" name="Parallelogram 180">
                    <a:extLst>
                      <a:ext uri="{FF2B5EF4-FFF2-40B4-BE49-F238E27FC236}">
                        <a16:creationId xmlns:a16="http://schemas.microsoft.com/office/drawing/2014/main" id="{3BE52042-F8B2-6D41-8779-915E3CDE4175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</p:grpSp>
            <p:sp>
              <p:nvSpPr>
                <p:cNvPr id="167" name="Parallelogram 166">
                  <a:extLst>
                    <a:ext uri="{FF2B5EF4-FFF2-40B4-BE49-F238E27FC236}">
                      <a16:creationId xmlns:a16="http://schemas.microsoft.com/office/drawing/2014/main" id="{B455ABEB-23BD-DE4C-8E03-D8F0E9018FCF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68" name="Parallelogram 167">
                  <a:extLst>
                    <a:ext uri="{FF2B5EF4-FFF2-40B4-BE49-F238E27FC236}">
                      <a16:creationId xmlns:a16="http://schemas.microsoft.com/office/drawing/2014/main" id="{7BC57952-7B7C-D64A-B949-8C6E9F43AAC1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69" name="Parallelogram 168">
                  <a:extLst>
                    <a:ext uri="{FF2B5EF4-FFF2-40B4-BE49-F238E27FC236}">
                      <a16:creationId xmlns:a16="http://schemas.microsoft.com/office/drawing/2014/main" id="{3B1815F2-0846-CC40-985E-2CC850031A80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0" name="Parallelogram 169">
                  <a:extLst>
                    <a:ext uri="{FF2B5EF4-FFF2-40B4-BE49-F238E27FC236}">
                      <a16:creationId xmlns:a16="http://schemas.microsoft.com/office/drawing/2014/main" id="{913404AE-BF22-764D-B1A1-9EA2B257AB35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1" name="Parallelogram 170">
                  <a:extLst>
                    <a:ext uri="{FF2B5EF4-FFF2-40B4-BE49-F238E27FC236}">
                      <a16:creationId xmlns:a16="http://schemas.microsoft.com/office/drawing/2014/main" id="{5A2FA4E0-E3E0-5C47-8D3A-A7484250715C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2" name="Parallelogram 171">
                  <a:extLst>
                    <a:ext uri="{FF2B5EF4-FFF2-40B4-BE49-F238E27FC236}">
                      <a16:creationId xmlns:a16="http://schemas.microsoft.com/office/drawing/2014/main" id="{D17790A6-CED1-B84C-A41F-DC56511BDCB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0B4C1889-60B9-064B-AC99-824B1343605B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176" name="Parallelogram 175">
                    <a:extLst>
                      <a:ext uri="{FF2B5EF4-FFF2-40B4-BE49-F238E27FC236}">
                        <a16:creationId xmlns:a16="http://schemas.microsoft.com/office/drawing/2014/main" id="{07B36360-9A3A-DC46-B550-29C20AA0C257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  <p:sp>
                <p:nvSpPr>
                  <p:cNvPr id="177" name="Parallelogram 176">
                    <a:extLst>
                      <a:ext uri="{FF2B5EF4-FFF2-40B4-BE49-F238E27FC236}">
                        <a16:creationId xmlns:a16="http://schemas.microsoft.com/office/drawing/2014/main" id="{ABA6FB54-3EC0-AE4F-9782-569D5393345F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  <p:sp>
                <p:nvSpPr>
                  <p:cNvPr id="178" name="Parallelogram 177">
                    <a:extLst>
                      <a:ext uri="{FF2B5EF4-FFF2-40B4-BE49-F238E27FC236}">
                        <a16:creationId xmlns:a16="http://schemas.microsoft.com/office/drawing/2014/main" id="{F82E7FFE-DDEF-D743-96DC-E3D9F4A2D42C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  <p:sp>
                <p:nvSpPr>
                  <p:cNvPr id="179" name="Parallelogram 178">
                    <a:extLst>
                      <a:ext uri="{FF2B5EF4-FFF2-40B4-BE49-F238E27FC236}">
                        <a16:creationId xmlns:a16="http://schemas.microsoft.com/office/drawing/2014/main" id="{C9D402E7-CB51-FD47-85D7-5877A17BFBFE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b="0" dirty="0"/>
                  </a:p>
                </p:txBody>
              </p:sp>
            </p:grpSp>
            <p:sp>
              <p:nvSpPr>
                <p:cNvPr id="174" name="Parallelogram 173">
                  <a:extLst>
                    <a:ext uri="{FF2B5EF4-FFF2-40B4-BE49-F238E27FC236}">
                      <a16:creationId xmlns:a16="http://schemas.microsoft.com/office/drawing/2014/main" id="{74FA71DB-E74A-DB43-BE5D-9E4CECB32940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5" name="Parallelogram 174">
                  <a:extLst>
                    <a:ext uri="{FF2B5EF4-FFF2-40B4-BE49-F238E27FC236}">
                      <a16:creationId xmlns:a16="http://schemas.microsoft.com/office/drawing/2014/main" id="{428D2F5D-5588-DB4B-8D69-289FA762F5F7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0346" y="326767"/>
            <a:ext cx="7886700" cy="671513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+mn-lt"/>
                <a:ea typeface="ＭＳ Ｐゴシック" charset="0"/>
              </a:rPr>
              <a:t>Elements of 4G LTE architecture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E092D-64B1-C246-9F44-49F922C34233}"/>
              </a:ext>
            </a:extLst>
          </p:cNvPr>
          <p:cNvCxnSpPr/>
          <p:nvPr/>
        </p:nvCxnSpPr>
        <p:spPr>
          <a:xfrm>
            <a:off x="3604247" y="5079950"/>
            <a:ext cx="1451302" cy="0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FE8715-75BD-8B46-A6C2-15B549366DA1}"/>
              </a:ext>
            </a:extLst>
          </p:cNvPr>
          <p:cNvCxnSpPr/>
          <p:nvPr/>
        </p:nvCxnSpPr>
        <p:spPr>
          <a:xfrm flipV="1">
            <a:off x="5090888" y="4915357"/>
            <a:ext cx="0" cy="35925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9E3E45-1F60-7741-94C9-15F95B2239F5}"/>
              </a:ext>
            </a:extLst>
          </p:cNvPr>
          <p:cNvCxnSpPr/>
          <p:nvPr/>
        </p:nvCxnSpPr>
        <p:spPr>
          <a:xfrm flipV="1">
            <a:off x="3609374" y="4885651"/>
            <a:ext cx="0" cy="35925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AD4F00-716A-8948-95E4-983B433F77EF}"/>
              </a:ext>
            </a:extLst>
          </p:cNvPr>
          <p:cNvSpPr txBox="1"/>
          <p:nvPr/>
        </p:nvSpPr>
        <p:spPr>
          <a:xfrm>
            <a:off x="3768634" y="4867830"/>
            <a:ext cx="1145443" cy="46628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500" b="0" dirty="0">
                <a:solidFill>
                  <a:prstClr val="black"/>
                </a:solidFill>
                <a:latin typeface="+mn-lt"/>
              </a:rPr>
              <a:t>radio access</a:t>
            </a:r>
          </a:p>
          <a:p>
            <a:pPr algn="ctr">
              <a:lnSpc>
                <a:spcPct val="80000"/>
              </a:lnSpc>
            </a:pPr>
            <a:r>
              <a:rPr lang="en-US" sz="1500" b="0" dirty="0">
                <a:solidFill>
                  <a:prstClr val="black"/>
                </a:solidFill>
                <a:latin typeface="+mn-lt"/>
              </a:rPr>
              <a:t>network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15C622E-2D9B-A540-B112-120925AE4F96}"/>
              </a:ext>
            </a:extLst>
          </p:cNvPr>
          <p:cNvGrpSpPr/>
          <p:nvPr/>
        </p:nvGrpSpPr>
        <p:grpSpPr>
          <a:xfrm>
            <a:off x="5161688" y="4908304"/>
            <a:ext cx="3345269" cy="571011"/>
            <a:chOff x="6882251" y="5401405"/>
            <a:chExt cx="4460358" cy="76134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AAA2B4-6ED7-5B45-A5FD-32E5F9D08742}"/>
                </a:ext>
              </a:extLst>
            </p:cNvPr>
            <p:cNvCxnSpPr/>
            <p:nvPr/>
          </p:nvCxnSpPr>
          <p:spPr>
            <a:xfrm>
              <a:off x="6882251" y="5630267"/>
              <a:ext cx="4391547" cy="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626C5A-E315-EE47-A221-EFD38796295B}"/>
                </a:ext>
              </a:extLst>
            </p:cNvPr>
            <p:cNvSpPr txBox="1"/>
            <p:nvPr/>
          </p:nvSpPr>
          <p:spPr>
            <a:xfrm>
              <a:off x="7166924" y="5424089"/>
              <a:ext cx="3695759" cy="7386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0" dirty="0">
                  <a:solidFill>
                    <a:prstClr val="black"/>
                  </a:solidFill>
                  <a:latin typeface="+mn-lt"/>
                </a:rPr>
                <a:t>all-IP Enhanced Packet Core (EPC)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07855E-AF53-3148-B8C7-323AB11B83C3}"/>
                </a:ext>
              </a:extLst>
            </p:cNvPr>
            <p:cNvCxnSpPr/>
            <p:nvPr/>
          </p:nvCxnSpPr>
          <p:spPr>
            <a:xfrm flipV="1">
              <a:off x="11342609" y="5401405"/>
              <a:ext cx="0" cy="479012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77511CE-BDC0-D849-8981-86120199C8EB}"/>
              </a:ext>
            </a:extLst>
          </p:cNvPr>
          <p:cNvGrpSpPr/>
          <p:nvPr/>
        </p:nvGrpSpPr>
        <p:grpSpPr>
          <a:xfrm>
            <a:off x="4376280" y="2289994"/>
            <a:ext cx="4608272" cy="2088517"/>
            <a:chOff x="5835039" y="1910325"/>
            <a:chExt cx="6144362" cy="278469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D2D7FAE-DA90-374E-A4B8-23D056E77A6C}"/>
                </a:ext>
              </a:extLst>
            </p:cNvPr>
            <p:cNvSpPr/>
            <p:nvPr/>
          </p:nvSpPr>
          <p:spPr>
            <a:xfrm>
              <a:off x="6908799" y="1910325"/>
              <a:ext cx="4498899" cy="2763823"/>
            </a:xfrm>
            <a:custGeom>
              <a:avLst/>
              <a:gdLst>
                <a:gd name="connsiteX0" fmla="*/ 409574 w 1466206"/>
                <a:gd name="connsiteY0" fmla="*/ 41300 h 846656"/>
                <a:gd name="connsiteX1" fmla="*/ 55068 w 1466206"/>
                <a:gd name="connsiteY1" fmla="*/ 92926 h 846656"/>
                <a:gd name="connsiteX2" fmla="*/ 0 w 1466206"/>
                <a:gd name="connsiteY2" fmla="*/ 344169 h 846656"/>
                <a:gd name="connsiteX3" fmla="*/ 37859 w 1466206"/>
                <a:gd name="connsiteY3" fmla="*/ 726197 h 846656"/>
                <a:gd name="connsiteX4" fmla="*/ 320087 w 1466206"/>
                <a:gd name="connsiteY4" fmla="*/ 846656 h 846656"/>
                <a:gd name="connsiteX5" fmla="*/ 949936 w 1466206"/>
                <a:gd name="connsiteY5" fmla="*/ 777822 h 846656"/>
                <a:gd name="connsiteX6" fmla="*/ 1466206 w 1466206"/>
                <a:gd name="connsiteY6" fmla="*/ 757172 h 846656"/>
                <a:gd name="connsiteX7" fmla="*/ 1466206 w 1466206"/>
                <a:gd name="connsiteY7" fmla="*/ 357936 h 846656"/>
                <a:gd name="connsiteX8" fmla="*/ 1287232 w 1466206"/>
                <a:gd name="connsiteY8" fmla="*/ 0 h 846656"/>
                <a:gd name="connsiteX9" fmla="*/ 719336 w 1466206"/>
                <a:gd name="connsiteY9" fmla="*/ 55067 h 846656"/>
                <a:gd name="connsiteX10" fmla="*/ 409574 w 1466206"/>
                <a:gd name="connsiteY10" fmla="*/ 41300 h 846656"/>
                <a:gd name="connsiteX0" fmla="*/ 409574 w 1466206"/>
                <a:gd name="connsiteY0" fmla="*/ 41300 h 846656"/>
                <a:gd name="connsiteX1" fmla="*/ 55068 w 1466206"/>
                <a:gd name="connsiteY1" fmla="*/ 92926 h 846656"/>
                <a:gd name="connsiteX2" fmla="*/ 0 w 1466206"/>
                <a:gd name="connsiteY2" fmla="*/ 344169 h 846656"/>
                <a:gd name="connsiteX3" fmla="*/ 37859 w 1466206"/>
                <a:gd name="connsiteY3" fmla="*/ 726197 h 846656"/>
                <a:gd name="connsiteX4" fmla="*/ 320087 w 1466206"/>
                <a:gd name="connsiteY4" fmla="*/ 846656 h 846656"/>
                <a:gd name="connsiteX5" fmla="*/ 949936 w 1466206"/>
                <a:gd name="connsiteY5" fmla="*/ 777822 h 846656"/>
                <a:gd name="connsiteX6" fmla="*/ 1466206 w 1466206"/>
                <a:gd name="connsiteY6" fmla="*/ 757172 h 846656"/>
                <a:gd name="connsiteX7" fmla="*/ 1466206 w 1466206"/>
                <a:gd name="connsiteY7" fmla="*/ 357936 h 846656"/>
                <a:gd name="connsiteX8" fmla="*/ 1287232 w 1466206"/>
                <a:gd name="connsiteY8" fmla="*/ 0 h 846656"/>
                <a:gd name="connsiteX9" fmla="*/ 719336 w 1466206"/>
                <a:gd name="connsiteY9" fmla="*/ 55067 h 846656"/>
                <a:gd name="connsiteX10" fmla="*/ 409574 w 1466206"/>
                <a:gd name="connsiteY10" fmla="*/ 41300 h 846656"/>
                <a:gd name="connsiteX0" fmla="*/ 416148 w 1472780"/>
                <a:gd name="connsiteY0" fmla="*/ 41300 h 846656"/>
                <a:gd name="connsiteX1" fmla="*/ 61642 w 1472780"/>
                <a:gd name="connsiteY1" fmla="*/ 92926 h 846656"/>
                <a:gd name="connsiteX2" fmla="*/ 6574 w 1472780"/>
                <a:gd name="connsiteY2" fmla="*/ 344169 h 846656"/>
                <a:gd name="connsiteX3" fmla="*/ 44433 w 1472780"/>
                <a:gd name="connsiteY3" fmla="*/ 726197 h 846656"/>
                <a:gd name="connsiteX4" fmla="*/ 326661 w 1472780"/>
                <a:gd name="connsiteY4" fmla="*/ 846656 h 846656"/>
                <a:gd name="connsiteX5" fmla="*/ 956510 w 1472780"/>
                <a:gd name="connsiteY5" fmla="*/ 777822 h 846656"/>
                <a:gd name="connsiteX6" fmla="*/ 1472780 w 1472780"/>
                <a:gd name="connsiteY6" fmla="*/ 757172 h 846656"/>
                <a:gd name="connsiteX7" fmla="*/ 1472780 w 1472780"/>
                <a:gd name="connsiteY7" fmla="*/ 357936 h 846656"/>
                <a:gd name="connsiteX8" fmla="*/ 1293806 w 1472780"/>
                <a:gd name="connsiteY8" fmla="*/ 0 h 846656"/>
                <a:gd name="connsiteX9" fmla="*/ 725910 w 1472780"/>
                <a:gd name="connsiteY9" fmla="*/ 55067 h 846656"/>
                <a:gd name="connsiteX10" fmla="*/ 416148 w 1472780"/>
                <a:gd name="connsiteY10" fmla="*/ 41300 h 846656"/>
                <a:gd name="connsiteX0" fmla="*/ 416148 w 1472780"/>
                <a:gd name="connsiteY0" fmla="*/ 41300 h 846656"/>
                <a:gd name="connsiteX1" fmla="*/ 61642 w 1472780"/>
                <a:gd name="connsiteY1" fmla="*/ 92926 h 846656"/>
                <a:gd name="connsiteX2" fmla="*/ 6574 w 1472780"/>
                <a:gd name="connsiteY2" fmla="*/ 344169 h 846656"/>
                <a:gd name="connsiteX3" fmla="*/ 44433 w 1472780"/>
                <a:gd name="connsiteY3" fmla="*/ 726197 h 846656"/>
                <a:gd name="connsiteX4" fmla="*/ 326661 w 1472780"/>
                <a:gd name="connsiteY4" fmla="*/ 846656 h 846656"/>
                <a:gd name="connsiteX5" fmla="*/ 956510 w 1472780"/>
                <a:gd name="connsiteY5" fmla="*/ 777822 h 846656"/>
                <a:gd name="connsiteX6" fmla="*/ 1472780 w 1472780"/>
                <a:gd name="connsiteY6" fmla="*/ 757172 h 846656"/>
                <a:gd name="connsiteX7" fmla="*/ 1472780 w 1472780"/>
                <a:gd name="connsiteY7" fmla="*/ 357936 h 846656"/>
                <a:gd name="connsiteX8" fmla="*/ 1293806 w 1472780"/>
                <a:gd name="connsiteY8" fmla="*/ 0 h 846656"/>
                <a:gd name="connsiteX9" fmla="*/ 725910 w 1472780"/>
                <a:gd name="connsiteY9" fmla="*/ 55067 h 846656"/>
                <a:gd name="connsiteX10" fmla="*/ 416148 w 1472780"/>
                <a:gd name="connsiteY10" fmla="*/ 41300 h 846656"/>
                <a:gd name="connsiteX0" fmla="*/ 416148 w 1518548"/>
                <a:gd name="connsiteY0" fmla="*/ 41300 h 846656"/>
                <a:gd name="connsiteX1" fmla="*/ 61642 w 1518548"/>
                <a:gd name="connsiteY1" fmla="*/ 92926 h 846656"/>
                <a:gd name="connsiteX2" fmla="*/ 6574 w 1518548"/>
                <a:gd name="connsiteY2" fmla="*/ 344169 h 846656"/>
                <a:gd name="connsiteX3" fmla="*/ 44433 w 1518548"/>
                <a:gd name="connsiteY3" fmla="*/ 726197 h 846656"/>
                <a:gd name="connsiteX4" fmla="*/ 326661 w 1518548"/>
                <a:gd name="connsiteY4" fmla="*/ 846656 h 846656"/>
                <a:gd name="connsiteX5" fmla="*/ 956510 w 1518548"/>
                <a:gd name="connsiteY5" fmla="*/ 777822 h 846656"/>
                <a:gd name="connsiteX6" fmla="*/ 1472780 w 1518548"/>
                <a:gd name="connsiteY6" fmla="*/ 757172 h 846656"/>
                <a:gd name="connsiteX7" fmla="*/ 1472780 w 1518548"/>
                <a:gd name="connsiteY7" fmla="*/ 357936 h 846656"/>
                <a:gd name="connsiteX8" fmla="*/ 1293806 w 1518548"/>
                <a:gd name="connsiteY8" fmla="*/ 0 h 846656"/>
                <a:gd name="connsiteX9" fmla="*/ 725910 w 1518548"/>
                <a:gd name="connsiteY9" fmla="*/ 55067 h 846656"/>
                <a:gd name="connsiteX10" fmla="*/ 416148 w 1518548"/>
                <a:gd name="connsiteY10" fmla="*/ 41300 h 846656"/>
                <a:gd name="connsiteX0" fmla="*/ 416148 w 1518548"/>
                <a:gd name="connsiteY0" fmla="*/ 84063 h 889419"/>
                <a:gd name="connsiteX1" fmla="*/ 61642 w 1518548"/>
                <a:gd name="connsiteY1" fmla="*/ 135689 h 889419"/>
                <a:gd name="connsiteX2" fmla="*/ 6574 w 1518548"/>
                <a:gd name="connsiteY2" fmla="*/ 386932 h 889419"/>
                <a:gd name="connsiteX3" fmla="*/ 44433 w 1518548"/>
                <a:gd name="connsiteY3" fmla="*/ 768960 h 889419"/>
                <a:gd name="connsiteX4" fmla="*/ 326661 w 1518548"/>
                <a:gd name="connsiteY4" fmla="*/ 889419 h 889419"/>
                <a:gd name="connsiteX5" fmla="*/ 956510 w 1518548"/>
                <a:gd name="connsiteY5" fmla="*/ 820585 h 889419"/>
                <a:gd name="connsiteX6" fmla="*/ 1472780 w 1518548"/>
                <a:gd name="connsiteY6" fmla="*/ 799935 h 889419"/>
                <a:gd name="connsiteX7" fmla="*/ 1472780 w 1518548"/>
                <a:gd name="connsiteY7" fmla="*/ 400699 h 889419"/>
                <a:gd name="connsiteX8" fmla="*/ 1293806 w 1518548"/>
                <a:gd name="connsiteY8" fmla="*/ 42763 h 889419"/>
                <a:gd name="connsiteX9" fmla="*/ 725910 w 1518548"/>
                <a:gd name="connsiteY9" fmla="*/ 97830 h 889419"/>
                <a:gd name="connsiteX10" fmla="*/ 416148 w 1518548"/>
                <a:gd name="connsiteY10" fmla="*/ 84063 h 889419"/>
                <a:gd name="connsiteX0" fmla="*/ 416148 w 1518548"/>
                <a:gd name="connsiteY0" fmla="*/ 52053 h 857409"/>
                <a:gd name="connsiteX1" fmla="*/ 61642 w 1518548"/>
                <a:gd name="connsiteY1" fmla="*/ 103679 h 857409"/>
                <a:gd name="connsiteX2" fmla="*/ 6574 w 1518548"/>
                <a:gd name="connsiteY2" fmla="*/ 354922 h 857409"/>
                <a:gd name="connsiteX3" fmla="*/ 44433 w 1518548"/>
                <a:gd name="connsiteY3" fmla="*/ 736950 h 857409"/>
                <a:gd name="connsiteX4" fmla="*/ 326661 w 1518548"/>
                <a:gd name="connsiteY4" fmla="*/ 857409 h 857409"/>
                <a:gd name="connsiteX5" fmla="*/ 956510 w 1518548"/>
                <a:gd name="connsiteY5" fmla="*/ 788575 h 857409"/>
                <a:gd name="connsiteX6" fmla="*/ 1472780 w 1518548"/>
                <a:gd name="connsiteY6" fmla="*/ 767925 h 857409"/>
                <a:gd name="connsiteX7" fmla="*/ 1472780 w 1518548"/>
                <a:gd name="connsiteY7" fmla="*/ 368689 h 857409"/>
                <a:gd name="connsiteX8" fmla="*/ 1293806 w 1518548"/>
                <a:gd name="connsiteY8" fmla="*/ 10753 h 857409"/>
                <a:gd name="connsiteX9" fmla="*/ 928976 w 1518548"/>
                <a:gd name="connsiteY9" fmla="*/ 89911 h 857409"/>
                <a:gd name="connsiteX10" fmla="*/ 416148 w 1518548"/>
                <a:gd name="connsiteY10" fmla="*/ 52053 h 857409"/>
                <a:gd name="connsiteX0" fmla="*/ 430374 w 1519007"/>
                <a:gd name="connsiteY0" fmla="*/ 231021 h 857409"/>
                <a:gd name="connsiteX1" fmla="*/ 62101 w 1519007"/>
                <a:gd name="connsiteY1" fmla="*/ 103679 h 857409"/>
                <a:gd name="connsiteX2" fmla="*/ 7033 w 1519007"/>
                <a:gd name="connsiteY2" fmla="*/ 354922 h 857409"/>
                <a:gd name="connsiteX3" fmla="*/ 44892 w 1519007"/>
                <a:gd name="connsiteY3" fmla="*/ 736950 h 857409"/>
                <a:gd name="connsiteX4" fmla="*/ 327120 w 1519007"/>
                <a:gd name="connsiteY4" fmla="*/ 857409 h 857409"/>
                <a:gd name="connsiteX5" fmla="*/ 956969 w 1519007"/>
                <a:gd name="connsiteY5" fmla="*/ 788575 h 857409"/>
                <a:gd name="connsiteX6" fmla="*/ 1473239 w 1519007"/>
                <a:gd name="connsiteY6" fmla="*/ 767925 h 857409"/>
                <a:gd name="connsiteX7" fmla="*/ 1473239 w 1519007"/>
                <a:gd name="connsiteY7" fmla="*/ 368689 h 857409"/>
                <a:gd name="connsiteX8" fmla="*/ 1294265 w 1519007"/>
                <a:gd name="connsiteY8" fmla="*/ 10753 h 857409"/>
                <a:gd name="connsiteX9" fmla="*/ 929435 w 1519007"/>
                <a:gd name="connsiteY9" fmla="*/ 89911 h 857409"/>
                <a:gd name="connsiteX10" fmla="*/ 430374 w 1519007"/>
                <a:gd name="connsiteY10" fmla="*/ 231021 h 857409"/>
                <a:gd name="connsiteX0" fmla="*/ 457084 w 1545717"/>
                <a:gd name="connsiteY0" fmla="*/ 231021 h 857409"/>
                <a:gd name="connsiteX1" fmla="*/ 88811 w 1545717"/>
                <a:gd name="connsiteY1" fmla="*/ 103679 h 857409"/>
                <a:gd name="connsiteX2" fmla="*/ 33743 w 1545717"/>
                <a:gd name="connsiteY2" fmla="*/ 354922 h 857409"/>
                <a:gd name="connsiteX3" fmla="*/ 71602 w 1545717"/>
                <a:gd name="connsiteY3" fmla="*/ 736950 h 857409"/>
                <a:gd name="connsiteX4" fmla="*/ 353830 w 1545717"/>
                <a:gd name="connsiteY4" fmla="*/ 857409 h 857409"/>
                <a:gd name="connsiteX5" fmla="*/ 983679 w 1545717"/>
                <a:gd name="connsiteY5" fmla="*/ 788575 h 857409"/>
                <a:gd name="connsiteX6" fmla="*/ 1499949 w 1545717"/>
                <a:gd name="connsiteY6" fmla="*/ 767925 h 857409"/>
                <a:gd name="connsiteX7" fmla="*/ 1499949 w 1545717"/>
                <a:gd name="connsiteY7" fmla="*/ 368689 h 857409"/>
                <a:gd name="connsiteX8" fmla="*/ 1320975 w 1545717"/>
                <a:gd name="connsiteY8" fmla="*/ 10753 h 857409"/>
                <a:gd name="connsiteX9" fmla="*/ 956145 w 1545717"/>
                <a:gd name="connsiteY9" fmla="*/ 89911 h 857409"/>
                <a:gd name="connsiteX10" fmla="*/ 457084 w 1545717"/>
                <a:gd name="connsiteY10" fmla="*/ 231021 h 857409"/>
                <a:gd name="connsiteX0" fmla="*/ 563227 w 1524513"/>
                <a:gd name="connsiteY0" fmla="*/ 182837 h 857409"/>
                <a:gd name="connsiteX1" fmla="*/ 67607 w 1524513"/>
                <a:gd name="connsiteY1" fmla="*/ 103679 h 857409"/>
                <a:gd name="connsiteX2" fmla="*/ 12539 w 1524513"/>
                <a:gd name="connsiteY2" fmla="*/ 354922 h 857409"/>
                <a:gd name="connsiteX3" fmla="*/ 50398 w 1524513"/>
                <a:gd name="connsiteY3" fmla="*/ 736950 h 857409"/>
                <a:gd name="connsiteX4" fmla="*/ 332626 w 1524513"/>
                <a:gd name="connsiteY4" fmla="*/ 857409 h 857409"/>
                <a:gd name="connsiteX5" fmla="*/ 962475 w 1524513"/>
                <a:gd name="connsiteY5" fmla="*/ 788575 h 857409"/>
                <a:gd name="connsiteX6" fmla="*/ 1478745 w 1524513"/>
                <a:gd name="connsiteY6" fmla="*/ 767925 h 857409"/>
                <a:gd name="connsiteX7" fmla="*/ 1478745 w 1524513"/>
                <a:gd name="connsiteY7" fmla="*/ 368689 h 857409"/>
                <a:gd name="connsiteX8" fmla="*/ 1299771 w 1524513"/>
                <a:gd name="connsiteY8" fmla="*/ 10753 h 857409"/>
                <a:gd name="connsiteX9" fmla="*/ 934941 w 1524513"/>
                <a:gd name="connsiteY9" fmla="*/ 89911 h 857409"/>
                <a:gd name="connsiteX10" fmla="*/ 563227 w 1524513"/>
                <a:gd name="connsiteY10" fmla="*/ 182837 h 857409"/>
                <a:gd name="connsiteX0" fmla="*/ 563227 w 1539800"/>
                <a:gd name="connsiteY0" fmla="*/ 182837 h 857409"/>
                <a:gd name="connsiteX1" fmla="*/ 67607 w 1539800"/>
                <a:gd name="connsiteY1" fmla="*/ 103679 h 857409"/>
                <a:gd name="connsiteX2" fmla="*/ 12539 w 1539800"/>
                <a:gd name="connsiteY2" fmla="*/ 354922 h 857409"/>
                <a:gd name="connsiteX3" fmla="*/ 50398 w 1539800"/>
                <a:gd name="connsiteY3" fmla="*/ 736950 h 857409"/>
                <a:gd name="connsiteX4" fmla="*/ 332626 w 1539800"/>
                <a:gd name="connsiteY4" fmla="*/ 857409 h 857409"/>
                <a:gd name="connsiteX5" fmla="*/ 752525 w 1539800"/>
                <a:gd name="connsiteY5" fmla="*/ 726625 h 857409"/>
                <a:gd name="connsiteX6" fmla="*/ 1478745 w 1539800"/>
                <a:gd name="connsiteY6" fmla="*/ 767925 h 857409"/>
                <a:gd name="connsiteX7" fmla="*/ 1478745 w 1539800"/>
                <a:gd name="connsiteY7" fmla="*/ 368689 h 857409"/>
                <a:gd name="connsiteX8" fmla="*/ 1299771 w 1539800"/>
                <a:gd name="connsiteY8" fmla="*/ 10753 h 857409"/>
                <a:gd name="connsiteX9" fmla="*/ 934941 w 1539800"/>
                <a:gd name="connsiteY9" fmla="*/ 89911 h 857409"/>
                <a:gd name="connsiteX10" fmla="*/ 563227 w 1539800"/>
                <a:gd name="connsiteY10" fmla="*/ 182837 h 857409"/>
                <a:gd name="connsiteX0" fmla="*/ 563227 w 1539800"/>
                <a:gd name="connsiteY0" fmla="*/ 182837 h 857409"/>
                <a:gd name="connsiteX1" fmla="*/ 67607 w 1539800"/>
                <a:gd name="connsiteY1" fmla="*/ 103679 h 857409"/>
                <a:gd name="connsiteX2" fmla="*/ 12539 w 1539800"/>
                <a:gd name="connsiteY2" fmla="*/ 354922 h 857409"/>
                <a:gd name="connsiteX3" fmla="*/ 50398 w 1539800"/>
                <a:gd name="connsiteY3" fmla="*/ 736950 h 857409"/>
                <a:gd name="connsiteX4" fmla="*/ 332626 w 1539800"/>
                <a:gd name="connsiteY4" fmla="*/ 857409 h 857409"/>
                <a:gd name="connsiteX5" fmla="*/ 752525 w 1539800"/>
                <a:gd name="connsiteY5" fmla="*/ 726625 h 857409"/>
                <a:gd name="connsiteX6" fmla="*/ 1478745 w 1539800"/>
                <a:gd name="connsiteY6" fmla="*/ 767925 h 857409"/>
                <a:gd name="connsiteX7" fmla="*/ 1478745 w 1539800"/>
                <a:gd name="connsiteY7" fmla="*/ 368689 h 857409"/>
                <a:gd name="connsiteX8" fmla="*/ 1299771 w 1539800"/>
                <a:gd name="connsiteY8" fmla="*/ 10753 h 857409"/>
                <a:gd name="connsiteX9" fmla="*/ 934941 w 1539800"/>
                <a:gd name="connsiteY9" fmla="*/ 89911 h 857409"/>
                <a:gd name="connsiteX10" fmla="*/ 563227 w 1539800"/>
                <a:gd name="connsiteY10" fmla="*/ 182837 h 857409"/>
                <a:gd name="connsiteX0" fmla="*/ 563227 w 1539800"/>
                <a:gd name="connsiteY0" fmla="*/ 95020 h 769592"/>
                <a:gd name="connsiteX1" fmla="*/ 67607 w 1539800"/>
                <a:gd name="connsiteY1" fmla="*/ 15862 h 769592"/>
                <a:gd name="connsiteX2" fmla="*/ 12539 w 1539800"/>
                <a:gd name="connsiteY2" fmla="*/ 267105 h 769592"/>
                <a:gd name="connsiteX3" fmla="*/ 50398 w 1539800"/>
                <a:gd name="connsiteY3" fmla="*/ 649133 h 769592"/>
                <a:gd name="connsiteX4" fmla="*/ 332626 w 1539800"/>
                <a:gd name="connsiteY4" fmla="*/ 769592 h 769592"/>
                <a:gd name="connsiteX5" fmla="*/ 752525 w 1539800"/>
                <a:gd name="connsiteY5" fmla="*/ 638808 h 769592"/>
                <a:gd name="connsiteX6" fmla="*/ 1478745 w 1539800"/>
                <a:gd name="connsiteY6" fmla="*/ 680108 h 769592"/>
                <a:gd name="connsiteX7" fmla="*/ 1478745 w 1539800"/>
                <a:gd name="connsiteY7" fmla="*/ 280872 h 769592"/>
                <a:gd name="connsiteX8" fmla="*/ 1299771 w 1539800"/>
                <a:gd name="connsiteY8" fmla="*/ 50279 h 769592"/>
                <a:gd name="connsiteX9" fmla="*/ 934941 w 1539800"/>
                <a:gd name="connsiteY9" fmla="*/ 2094 h 769592"/>
                <a:gd name="connsiteX10" fmla="*/ 563227 w 1539800"/>
                <a:gd name="connsiteY10" fmla="*/ 95020 h 769592"/>
                <a:gd name="connsiteX0" fmla="*/ 563227 w 1539800"/>
                <a:gd name="connsiteY0" fmla="*/ 95020 h 769592"/>
                <a:gd name="connsiteX1" fmla="*/ 67607 w 1539800"/>
                <a:gd name="connsiteY1" fmla="*/ 15862 h 769592"/>
                <a:gd name="connsiteX2" fmla="*/ 12539 w 1539800"/>
                <a:gd name="connsiteY2" fmla="*/ 267105 h 769592"/>
                <a:gd name="connsiteX3" fmla="*/ 50398 w 1539800"/>
                <a:gd name="connsiteY3" fmla="*/ 649133 h 769592"/>
                <a:gd name="connsiteX4" fmla="*/ 332626 w 1539800"/>
                <a:gd name="connsiteY4" fmla="*/ 769592 h 769592"/>
                <a:gd name="connsiteX5" fmla="*/ 752525 w 1539800"/>
                <a:gd name="connsiteY5" fmla="*/ 638808 h 769592"/>
                <a:gd name="connsiteX6" fmla="*/ 1478745 w 1539800"/>
                <a:gd name="connsiteY6" fmla="*/ 680108 h 769592"/>
                <a:gd name="connsiteX7" fmla="*/ 1478745 w 1539800"/>
                <a:gd name="connsiteY7" fmla="*/ 280872 h 769592"/>
                <a:gd name="connsiteX8" fmla="*/ 1299771 w 1539800"/>
                <a:gd name="connsiteY8" fmla="*/ 50279 h 769592"/>
                <a:gd name="connsiteX9" fmla="*/ 934941 w 1539800"/>
                <a:gd name="connsiteY9" fmla="*/ 2094 h 769592"/>
                <a:gd name="connsiteX10" fmla="*/ 563227 w 1539800"/>
                <a:gd name="connsiteY10" fmla="*/ 95020 h 769592"/>
                <a:gd name="connsiteX0" fmla="*/ 580156 w 1556729"/>
                <a:gd name="connsiteY0" fmla="*/ 95020 h 769592"/>
                <a:gd name="connsiteX1" fmla="*/ 349414 w 1556729"/>
                <a:gd name="connsiteY1" fmla="*/ 232475 h 769592"/>
                <a:gd name="connsiteX2" fmla="*/ 29468 w 1556729"/>
                <a:gd name="connsiteY2" fmla="*/ 267105 h 769592"/>
                <a:gd name="connsiteX3" fmla="*/ 67327 w 1556729"/>
                <a:gd name="connsiteY3" fmla="*/ 649133 h 769592"/>
                <a:gd name="connsiteX4" fmla="*/ 349555 w 1556729"/>
                <a:gd name="connsiteY4" fmla="*/ 769592 h 769592"/>
                <a:gd name="connsiteX5" fmla="*/ 769454 w 1556729"/>
                <a:gd name="connsiteY5" fmla="*/ 638808 h 769592"/>
                <a:gd name="connsiteX6" fmla="*/ 1495674 w 1556729"/>
                <a:gd name="connsiteY6" fmla="*/ 680108 h 769592"/>
                <a:gd name="connsiteX7" fmla="*/ 1495674 w 1556729"/>
                <a:gd name="connsiteY7" fmla="*/ 280872 h 769592"/>
                <a:gd name="connsiteX8" fmla="*/ 1316700 w 1556729"/>
                <a:gd name="connsiteY8" fmla="*/ 50279 h 769592"/>
                <a:gd name="connsiteX9" fmla="*/ 951870 w 1556729"/>
                <a:gd name="connsiteY9" fmla="*/ 2094 h 769592"/>
                <a:gd name="connsiteX10" fmla="*/ 580156 w 1556729"/>
                <a:gd name="connsiteY10" fmla="*/ 95020 h 769592"/>
                <a:gd name="connsiteX0" fmla="*/ 552462 w 1529035"/>
                <a:gd name="connsiteY0" fmla="*/ 95020 h 769592"/>
                <a:gd name="connsiteX1" fmla="*/ 321720 w 1529035"/>
                <a:gd name="connsiteY1" fmla="*/ 232475 h 769592"/>
                <a:gd name="connsiteX2" fmla="*/ 1774 w 1529035"/>
                <a:gd name="connsiteY2" fmla="*/ 267105 h 769592"/>
                <a:gd name="connsiteX3" fmla="*/ 205181 w 1529035"/>
                <a:gd name="connsiteY3" fmla="*/ 597734 h 769592"/>
                <a:gd name="connsiteX4" fmla="*/ 321861 w 1529035"/>
                <a:gd name="connsiteY4" fmla="*/ 769592 h 769592"/>
                <a:gd name="connsiteX5" fmla="*/ 741760 w 1529035"/>
                <a:gd name="connsiteY5" fmla="*/ 638808 h 769592"/>
                <a:gd name="connsiteX6" fmla="*/ 1467980 w 1529035"/>
                <a:gd name="connsiteY6" fmla="*/ 680108 h 769592"/>
                <a:gd name="connsiteX7" fmla="*/ 1467980 w 1529035"/>
                <a:gd name="connsiteY7" fmla="*/ 280872 h 769592"/>
                <a:gd name="connsiteX8" fmla="*/ 1289006 w 1529035"/>
                <a:gd name="connsiteY8" fmla="*/ 50279 h 769592"/>
                <a:gd name="connsiteX9" fmla="*/ 924176 w 1529035"/>
                <a:gd name="connsiteY9" fmla="*/ 2094 h 769592"/>
                <a:gd name="connsiteX10" fmla="*/ 552462 w 1529035"/>
                <a:gd name="connsiteY10" fmla="*/ 95020 h 769592"/>
                <a:gd name="connsiteX0" fmla="*/ 552568 w 1529141"/>
                <a:gd name="connsiteY0" fmla="*/ 95020 h 697308"/>
                <a:gd name="connsiteX1" fmla="*/ 321826 w 1529141"/>
                <a:gd name="connsiteY1" fmla="*/ 232475 h 697308"/>
                <a:gd name="connsiteX2" fmla="*/ 1880 w 1529141"/>
                <a:gd name="connsiteY2" fmla="*/ 267105 h 697308"/>
                <a:gd name="connsiteX3" fmla="*/ 205287 w 1529141"/>
                <a:gd name="connsiteY3" fmla="*/ 597734 h 697308"/>
                <a:gd name="connsiteX4" fmla="*/ 526144 w 1529141"/>
                <a:gd name="connsiteY4" fmla="*/ 563993 h 697308"/>
                <a:gd name="connsiteX5" fmla="*/ 741866 w 1529141"/>
                <a:gd name="connsiteY5" fmla="*/ 638808 h 697308"/>
                <a:gd name="connsiteX6" fmla="*/ 1468086 w 1529141"/>
                <a:gd name="connsiteY6" fmla="*/ 680108 h 697308"/>
                <a:gd name="connsiteX7" fmla="*/ 1468086 w 1529141"/>
                <a:gd name="connsiteY7" fmla="*/ 280872 h 697308"/>
                <a:gd name="connsiteX8" fmla="*/ 1289112 w 1529141"/>
                <a:gd name="connsiteY8" fmla="*/ 50279 h 697308"/>
                <a:gd name="connsiteX9" fmla="*/ 924282 w 1529141"/>
                <a:gd name="connsiteY9" fmla="*/ 2094 h 697308"/>
                <a:gd name="connsiteX10" fmla="*/ 552568 w 1529141"/>
                <a:gd name="connsiteY10" fmla="*/ 95020 h 697308"/>
                <a:gd name="connsiteX0" fmla="*/ 503604 w 1480177"/>
                <a:gd name="connsiteY0" fmla="*/ 95020 h 697308"/>
                <a:gd name="connsiteX1" fmla="*/ 272862 w 1480177"/>
                <a:gd name="connsiteY1" fmla="*/ 232475 h 697308"/>
                <a:gd name="connsiteX2" fmla="*/ 2581 w 1480177"/>
                <a:gd name="connsiteY2" fmla="*/ 384590 h 697308"/>
                <a:gd name="connsiteX3" fmla="*/ 156323 w 1480177"/>
                <a:gd name="connsiteY3" fmla="*/ 597734 h 697308"/>
                <a:gd name="connsiteX4" fmla="*/ 477180 w 1480177"/>
                <a:gd name="connsiteY4" fmla="*/ 563993 h 697308"/>
                <a:gd name="connsiteX5" fmla="*/ 692902 w 1480177"/>
                <a:gd name="connsiteY5" fmla="*/ 638808 h 697308"/>
                <a:gd name="connsiteX6" fmla="*/ 1419122 w 1480177"/>
                <a:gd name="connsiteY6" fmla="*/ 680108 h 697308"/>
                <a:gd name="connsiteX7" fmla="*/ 1419122 w 1480177"/>
                <a:gd name="connsiteY7" fmla="*/ 280872 h 697308"/>
                <a:gd name="connsiteX8" fmla="*/ 1240148 w 1480177"/>
                <a:gd name="connsiteY8" fmla="*/ 50279 h 697308"/>
                <a:gd name="connsiteX9" fmla="*/ 875318 w 1480177"/>
                <a:gd name="connsiteY9" fmla="*/ 2094 h 697308"/>
                <a:gd name="connsiteX10" fmla="*/ 503604 w 1480177"/>
                <a:gd name="connsiteY10" fmla="*/ 95020 h 697308"/>
                <a:gd name="connsiteX0" fmla="*/ 503604 w 1480177"/>
                <a:gd name="connsiteY0" fmla="*/ 95020 h 697308"/>
                <a:gd name="connsiteX1" fmla="*/ 272862 w 1480177"/>
                <a:gd name="connsiteY1" fmla="*/ 232475 h 697308"/>
                <a:gd name="connsiteX2" fmla="*/ 2581 w 1480177"/>
                <a:gd name="connsiteY2" fmla="*/ 384590 h 697308"/>
                <a:gd name="connsiteX3" fmla="*/ 156323 w 1480177"/>
                <a:gd name="connsiteY3" fmla="*/ 597734 h 697308"/>
                <a:gd name="connsiteX4" fmla="*/ 477180 w 1480177"/>
                <a:gd name="connsiteY4" fmla="*/ 563993 h 697308"/>
                <a:gd name="connsiteX5" fmla="*/ 692902 w 1480177"/>
                <a:gd name="connsiteY5" fmla="*/ 638808 h 697308"/>
                <a:gd name="connsiteX6" fmla="*/ 1419122 w 1480177"/>
                <a:gd name="connsiteY6" fmla="*/ 680108 h 697308"/>
                <a:gd name="connsiteX7" fmla="*/ 1419122 w 1480177"/>
                <a:gd name="connsiteY7" fmla="*/ 280872 h 697308"/>
                <a:gd name="connsiteX8" fmla="*/ 1240148 w 1480177"/>
                <a:gd name="connsiteY8" fmla="*/ 50279 h 697308"/>
                <a:gd name="connsiteX9" fmla="*/ 875318 w 1480177"/>
                <a:gd name="connsiteY9" fmla="*/ 2094 h 697308"/>
                <a:gd name="connsiteX10" fmla="*/ 503604 w 1480177"/>
                <a:gd name="connsiteY10" fmla="*/ 95020 h 697308"/>
                <a:gd name="connsiteX0" fmla="*/ 504713 w 1481286"/>
                <a:gd name="connsiteY0" fmla="*/ 95020 h 700752"/>
                <a:gd name="connsiteX1" fmla="*/ 273971 w 1481286"/>
                <a:gd name="connsiteY1" fmla="*/ 232475 h 700752"/>
                <a:gd name="connsiteX2" fmla="*/ 3690 w 1481286"/>
                <a:gd name="connsiteY2" fmla="*/ 384590 h 700752"/>
                <a:gd name="connsiteX3" fmla="*/ 157432 w 1481286"/>
                <a:gd name="connsiteY3" fmla="*/ 597734 h 700752"/>
                <a:gd name="connsiteX4" fmla="*/ 694011 w 1481286"/>
                <a:gd name="connsiteY4" fmla="*/ 638808 h 700752"/>
                <a:gd name="connsiteX5" fmla="*/ 1420231 w 1481286"/>
                <a:gd name="connsiteY5" fmla="*/ 680108 h 700752"/>
                <a:gd name="connsiteX6" fmla="*/ 1420231 w 1481286"/>
                <a:gd name="connsiteY6" fmla="*/ 280872 h 700752"/>
                <a:gd name="connsiteX7" fmla="*/ 1241257 w 1481286"/>
                <a:gd name="connsiteY7" fmla="*/ 50279 h 700752"/>
                <a:gd name="connsiteX8" fmla="*/ 876427 w 1481286"/>
                <a:gd name="connsiteY8" fmla="*/ 2094 h 700752"/>
                <a:gd name="connsiteX9" fmla="*/ 504713 w 1481286"/>
                <a:gd name="connsiteY9" fmla="*/ 95020 h 700752"/>
                <a:gd name="connsiteX0" fmla="*/ 501024 w 1477597"/>
                <a:gd name="connsiteY0" fmla="*/ 95020 h 700752"/>
                <a:gd name="connsiteX1" fmla="*/ 270282 w 1477597"/>
                <a:gd name="connsiteY1" fmla="*/ 232475 h 700752"/>
                <a:gd name="connsiteX2" fmla="*/ 1 w 1477597"/>
                <a:gd name="connsiteY2" fmla="*/ 384590 h 700752"/>
                <a:gd name="connsiteX3" fmla="*/ 269626 w 1477597"/>
                <a:gd name="connsiteY3" fmla="*/ 583049 h 700752"/>
                <a:gd name="connsiteX4" fmla="*/ 690322 w 1477597"/>
                <a:gd name="connsiteY4" fmla="*/ 638808 h 700752"/>
                <a:gd name="connsiteX5" fmla="*/ 1416542 w 1477597"/>
                <a:gd name="connsiteY5" fmla="*/ 680108 h 700752"/>
                <a:gd name="connsiteX6" fmla="*/ 1416542 w 1477597"/>
                <a:gd name="connsiteY6" fmla="*/ 280872 h 700752"/>
                <a:gd name="connsiteX7" fmla="*/ 1237568 w 1477597"/>
                <a:gd name="connsiteY7" fmla="*/ 50279 h 700752"/>
                <a:gd name="connsiteX8" fmla="*/ 872738 w 1477597"/>
                <a:gd name="connsiteY8" fmla="*/ 2094 h 700752"/>
                <a:gd name="connsiteX9" fmla="*/ 501024 w 1477597"/>
                <a:gd name="connsiteY9" fmla="*/ 95020 h 700752"/>
                <a:gd name="connsiteX0" fmla="*/ 501024 w 1477597"/>
                <a:gd name="connsiteY0" fmla="*/ 95020 h 700752"/>
                <a:gd name="connsiteX1" fmla="*/ 270282 w 1477597"/>
                <a:gd name="connsiteY1" fmla="*/ 232475 h 700752"/>
                <a:gd name="connsiteX2" fmla="*/ 1 w 1477597"/>
                <a:gd name="connsiteY2" fmla="*/ 384590 h 700752"/>
                <a:gd name="connsiteX3" fmla="*/ 269626 w 1477597"/>
                <a:gd name="connsiteY3" fmla="*/ 583049 h 700752"/>
                <a:gd name="connsiteX4" fmla="*/ 690322 w 1477597"/>
                <a:gd name="connsiteY4" fmla="*/ 638808 h 700752"/>
                <a:gd name="connsiteX5" fmla="*/ 1416542 w 1477597"/>
                <a:gd name="connsiteY5" fmla="*/ 680108 h 700752"/>
                <a:gd name="connsiteX6" fmla="*/ 1416542 w 1477597"/>
                <a:gd name="connsiteY6" fmla="*/ 280872 h 700752"/>
                <a:gd name="connsiteX7" fmla="*/ 1237568 w 1477597"/>
                <a:gd name="connsiteY7" fmla="*/ 50279 h 700752"/>
                <a:gd name="connsiteX8" fmla="*/ 872738 w 1477597"/>
                <a:gd name="connsiteY8" fmla="*/ 2094 h 700752"/>
                <a:gd name="connsiteX9" fmla="*/ 501024 w 1477597"/>
                <a:gd name="connsiteY9" fmla="*/ 95020 h 700752"/>
                <a:gd name="connsiteX0" fmla="*/ 423768 w 1400341"/>
                <a:gd name="connsiteY0" fmla="*/ 95020 h 700752"/>
                <a:gd name="connsiteX1" fmla="*/ 193026 w 1400341"/>
                <a:gd name="connsiteY1" fmla="*/ 232475 h 700752"/>
                <a:gd name="connsiteX2" fmla="*/ 1 w 1400341"/>
                <a:gd name="connsiteY2" fmla="*/ 432318 h 700752"/>
                <a:gd name="connsiteX3" fmla="*/ 192370 w 1400341"/>
                <a:gd name="connsiteY3" fmla="*/ 583049 h 700752"/>
                <a:gd name="connsiteX4" fmla="*/ 613066 w 1400341"/>
                <a:gd name="connsiteY4" fmla="*/ 638808 h 700752"/>
                <a:gd name="connsiteX5" fmla="*/ 1339286 w 1400341"/>
                <a:gd name="connsiteY5" fmla="*/ 680108 h 700752"/>
                <a:gd name="connsiteX6" fmla="*/ 1339286 w 1400341"/>
                <a:gd name="connsiteY6" fmla="*/ 280872 h 700752"/>
                <a:gd name="connsiteX7" fmla="*/ 1160312 w 1400341"/>
                <a:gd name="connsiteY7" fmla="*/ 50279 h 700752"/>
                <a:gd name="connsiteX8" fmla="*/ 795482 w 1400341"/>
                <a:gd name="connsiteY8" fmla="*/ 2094 h 700752"/>
                <a:gd name="connsiteX9" fmla="*/ 423768 w 1400341"/>
                <a:gd name="connsiteY9" fmla="*/ 95020 h 700752"/>
                <a:gd name="connsiteX0" fmla="*/ 423768 w 1411583"/>
                <a:gd name="connsiteY0" fmla="*/ 95020 h 719845"/>
                <a:gd name="connsiteX1" fmla="*/ 193026 w 1411583"/>
                <a:gd name="connsiteY1" fmla="*/ 232475 h 719845"/>
                <a:gd name="connsiteX2" fmla="*/ 1 w 1411583"/>
                <a:gd name="connsiteY2" fmla="*/ 432318 h 719845"/>
                <a:gd name="connsiteX3" fmla="*/ 192370 w 1411583"/>
                <a:gd name="connsiteY3" fmla="*/ 583049 h 719845"/>
                <a:gd name="connsiteX4" fmla="*/ 459775 w 1411583"/>
                <a:gd name="connsiteY4" fmla="*/ 696223 h 719845"/>
                <a:gd name="connsiteX5" fmla="*/ 1339286 w 1411583"/>
                <a:gd name="connsiteY5" fmla="*/ 680108 h 719845"/>
                <a:gd name="connsiteX6" fmla="*/ 1339286 w 1411583"/>
                <a:gd name="connsiteY6" fmla="*/ 280872 h 719845"/>
                <a:gd name="connsiteX7" fmla="*/ 1160312 w 1411583"/>
                <a:gd name="connsiteY7" fmla="*/ 50279 h 719845"/>
                <a:gd name="connsiteX8" fmla="*/ 795482 w 1411583"/>
                <a:gd name="connsiteY8" fmla="*/ 2094 h 719845"/>
                <a:gd name="connsiteX9" fmla="*/ 423768 w 1411583"/>
                <a:gd name="connsiteY9" fmla="*/ 95020 h 719845"/>
                <a:gd name="connsiteX0" fmla="*/ 423768 w 1411583"/>
                <a:gd name="connsiteY0" fmla="*/ 95020 h 698293"/>
                <a:gd name="connsiteX1" fmla="*/ 193026 w 1411583"/>
                <a:gd name="connsiteY1" fmla="*/ 232475 h 698293"/>
                <a:gd name="connsiteX2" fmla="*/ 1 w 1411583"/>
                <a:gd name="connsiteY2" fmla="*/ 432318 h 698293"/>
                <a:gd name="connsiteX3" fmla="*/ 192370 w 1411583"/>
                <a:gd name="connsiteY3" fmla="*/ 583049 h 698293"/>
                <a:gd name="connsiteX4" fmla="*/ 459775 w 1411583"/>
                <a:gd name="connsiteY4" fmla="*/ 696223 h 698293"/>
                <a:gd name="connsiteX5" fmla="*/ 1339286 w 1411583"/>
                <a:gd name="connsiteY5" fmla="*/ 680108 h 698293"/>
                <a:gd name="connsiteX6" fmla="*/ 1339286 w 1411583"/>
                <a:gd name="connsiteY6" fmla="*/ 280872 h 698293"/>
                <a:gd name="connsiteX7" fmla="*/ 1160312 w 1411583"/>
                <a:gd name="connsiteY7" fmla="*/ 50279 h 698293"/>
                <a:gd name="connsiteX8" fmla="*/ 795482 w 1411583"/>
                <a:gd name="connsiteY8" fmla="*/ 2094 h 698293"/>
                <a:gd name="connsiteX9" fmla="*/ 423768 w 1411583"/>
                <a:gd name="connsiteY9" fmla="*/ 95020 h 698293"/>
                <a:gd name="connsiteX0" fmla="*/ 423768 w 1411583"/>
                <a:gd name="connsiteY0" fmla="*/ 95020 h 698293"/>
                <a:gd name="connsiteX1" fmla="*/ 193026 w 1411583"/>
                <a:gd name="connsiteY1" fmla="*/ 232475 h 698293"/>
                <a:gd name="connsiteX2" fmla="*/ 1 w 1411583"/>
                <a:gd name="connsiteY2" fmla="*/ 432318 h 698293"/>
                <a:gd name="connsiteX3" fmla="*/ 192370 w 1411583"/>
                <a:gd name="connsiteY3" fmla="*/ 583049 h 698293"/>
                <a:gd name="connsiteX4" fmla="*/ 256766 w 1411583"/>
                <a:gd name="connsiteY4" fmla="*/ 558307 h 698293"/>
                <a:gd name="connsiteX5" fmla="*/ 459775 w 1411583"/>
                <a:gd name="connsiteY5" fmla="*/ 696223 h 698293"/>
                <a:gd name="connsiteX6" fmla="*/ 1339286 w 1411583"/>
                <a:gd name="connsiteY6" fmla="*/ 680108 h 698293"/>
                <a:gd name="connsiteX7" fmla="*/ 1339286 w 1411583"/>
                <a:gd name="connsiteY7" fmla="*/ 280872 h 698293"/>
                <a:gd name="connsiteX8" fmla="*/ 1160312 w 1411583"/>
                <a:gd name="connsiteY8" fmla="*/ 50279 h 698293"/>
                <a:gd name="connsiteX9" fmla="*/ 795482 w 1411583"/>
                <a:gd name="connsiteY9" fmla="*/ 2094 h 698293"/>
                <a:gd name="connsiteX10" fmla="*/ 423768 w 1411583"/>
                <a:gd name="connsiteY10" fmla="*/ 95020 h 698293"/>
                <a:gd name="connsiteX0" fmla="*/ 424367 w 1412182"/>
                <a:gd name="connsiteY0" fmla="*/ 95020 h 698293"/>
                <a:gd name="connsiteX1" fmla="*/ 193625 w 1412182"/>
                <a:gd name="connsiteY1" fmla="*/ 232475 h 698293"/>
                <a:gd name="connsiteX2" fmla="*/ 600 w 1412182"/>
                <a:gd name="connsiteY2" fmla="*/ 432318 h 698293"/>
                <a:gd name="connsiteX3" fmla="*/ 257365 w 1412182"/>
                <a:gd name="connsiteY3" fmla="*/ 558307 h 698293"/>
                <a:gd name="connsiteX4" fmla="*/ 460374 w 1412182"/>
                <a:gd name="connsiteY4" fmla="*/ 696223 h 698293"/>
                <a:gd name="connsiteX5" fmla="*/ 1339885 w 1412182"/>
                <a:gd name="connsiteY5" fmla="*/ 680108 h 698293"/>
                <a:gd name="connsiteX6" fmla="*/ 1339885 w 1412182"/>
                <a:gd name="connsiteY6" fmla="*/ 280872 h 698293"/>
                <a:gd name="connsiteX7" fmla="*/ 1160911 w 1412182"/>
                <a:gd name="connsiteY7" fmla="*/ 50279 h 698293"/>
                <a:gd name="connsiteX8" fmla="*/ 796081 w 1412182"/>
                <a:gd name="connsiteY8" fmla="*/ 2094 h 698293"/>
                <a:gd name="connsiteX9" fmla="*/ 424367 w 1412182"/>
                <a:gd name="connsiteY9" fmla="*/ 95020 h 698293"/>
                <a:gd name="connsiteX0" fmla="*/ 423978 w 1411793"/>
                <a:gd name="connsiteY0" fmla="*/ 95020 h 698293"/>
                <a:gd name="connsiteX1" fmla="*/ 193236 w 1411793"/>
                <a:gd name="connsiteY1" fmla="*/ 232475 h 698293"/>
                <a:gd name="connsiteX2" fmla="*/ 211 w 1411793"/>
                <a:gd name="connsiteY2" fmla="*/ 432318 h 698293"/>
                <a:gd name="connsiteX3" fmla="*/ 229925 w 1411793"/>
                <a:gd name="connsiteY3" fmla="*/ 587014 h 698293"/>
                <a:gd name="connsiteX4" fmla="*/ 459985 w 1411793"/>
                <a:gd name="connsiteY4" fmla="*/ 696223 h 698293"/>
                <a:gd name="connsiteX5" fmla="*/ 1339496 w 1411793"/>
                <a:gd name="connsiteY5" fmla="*/ 680108 h 698293"/>
                <a:gd name="connsiteX6" fmla="*/ 1339496 w 1411793"/>
                <a:gd name="connsiteY6" fmla="*/ 280872 h 698293"/>
                <a:gd name="connsiteX7" fmla="*/ 1160522 w 1411793"/>
                <a:gd name="connsiteY7" fmla="*/ 50279 h 698293"/>
                <a:gd name="connsiteX8" fmla="*/ 795692 w 1411793"/>
                <a:gd name="connsiteY8" fmla="*/ 2094 h 698293"/>
                <a:gd name="connsiteX9" fmla="*/ 423978 w 1411793"/>
                <a:gd name="connsiteY9" fmla="*/ 95020 h 698293"/>
                <a:gd name="connsiteX0" fmla="*/ 423978 w 1411793"/>
                <a:gd name="connsiteY0" fmla="*/ 95020 h 698293"/>
                <a:gd name="connsiteX1" fmla="*/ 193236 w 1411793"/>
                <a:gd name="connsiteY1" fmla="*/ 232475 h 698293"/>
                <a:gd name="connsiteX2" fmla="*/ 211 w 1411793"/>
                <a:gd name="connsiteY2" fmla="*/ 432318 h 698293"/>
                <a:gd name="connsiteX3" fmla="*/ 229925 w 1411793"/>
                <a:gd name="connsiteY3" fmla="*/ 587014 h 698293"/>
                <a:gd name="connsiteX4" fmla="*/ 459985 w 1411793"/>
                <a:gd name="connsiteY4" fmla="*/ 696223 h 698293"/>
                <a:gd name="connsiteX5" fmla="*/ 1339496 w 1411793"/>
                <a:gd name="connsiteY5" fmla="*/ 680108 h 698293"/>
                <a:gd name="connsiteX6" fmla="*/ 1339496 w 1411793"/>
                <a:gd name="connsiteY6" fmla="*/ 280872 h 698293"/>
                <a:gd name="connsiteX7" fmla="*/ 1160522 w 1411793"/>
                <a:gd name="connsiteY7" fmla="*/ 50279 h 698293"/>
                <a:gd name="connsiteX8" fmla="*/ 795692 w 1411793"/>
                <a:gd name="connsiteY8" fmla="*/ 2094 h 698293"/>
                <a:gd name="connsiteX9" fmla="*/ 423978 w 1411793"/>
                <a:gd name="connsiteY9" fmla="*/ 95020 h 698293"/>
                <a:gd name="connsiteX0" fmla="*/ 423978 w 1463644"/>
                <a:gd name="connsiteY0" fmla="*/ 95020 h 698036"/>
                <a:gd name="connsiteX1" fmla="*/ 193236 w 1463644"/>
                <a:gd name="connsiteY1" fmla="*/ 232475 h 698036"/>
                <a:gd name="connsiteX2" fmla="*/ 211 w 1463644"/>
                <a:gd name="connsiteY2" fmla="*/ 432318 h 698036"/>
                <a:gd name="connsiteX3" fmla="*/ 229925 w 1463644"/>
                <a:gd name="connsiteY3" fmla="*/ 587014 h 698036"/>
                <a:gd name="connsiteX4" fmla="*/ 459985 w 1463644"/>
                <a:gd name="connsiteY4" fmla="*/ 696223 h 698036"/>
                <a:gd name="connsiteX5" fmla="*/ 1339496 w 1463644"/>
                <a:gd name="connsiteY5" fmla="*/ 680108 h 698036"/>
                <a:gd name="connsiteX6" fmla="*/ 1438685 w 1463644"/>
                <a:gd name="connsiteY6" fmla="*/ 284974 h 698036"/>
                <a:gd name="connsiteX7" fmla="*/ 1160522 w 1463644"/>
                <a:gd name="connsiteY7" fmla="*/ 50279 h 698036"/>
                <a:gd name="connsiteX8" fmla="*/ 795692 w 1463644"/>
                <a:gd name="connsiteY8" fmla="*/ 2094 h 698036"/>
                <a:gd name="connsiteX9" fmla="*/ 423978 w 1463644"/>
                <a:gd name="connsiteY9" fmla="*/ 95020 h 698036"/>
                <a:gd name="connsiteX0" fmla="*/ 424054 w 1463720"/>
                <a:gd name="connsiteY0" fmla="*/ 95020 h 698036"/>
                <a:gd name="connsiteX1" fmla="*/ 193312 w 1463720"/>
                <a:gd name="connsiteY1" fmla="*/ 232475 h 698036"/>
                <a:gd name="connsiteX2" fmla="*/ 287 w 1463720"/>
                <a:gd name="connsiteY2" fmla="*/ 432318 h 698036"/>
                <a:gd name="connsiteX3" fmla="*/ 230001 w 1463720"/>
                <a:gd name="connsiteY3" fmla="*/ 587014 h 698036"/>
                <a:gd name="connsiteX4" fmla="*/ 460061 w 1463720"/>
                <a:gd name="connsiteY4" fmla="*/ 696223 h 698036"/>
                <a:gd name="connsiteX5" fmla="*/ 1339572 w 1463720"/>
                <a:gd name="connsiteY5" fmla="*/ 680108 h 698036"/>
                <a:gd name="connsiteX6" fmla="*/ 1438761 w 1463720"/>
                <a:gd name="connsiteY6" fmla="*/ 284974 h 698036"/>
                <a:gd name="connsiteX7" fmla="*/ 1160598 w 1463720"/>
                <a:gd name="connsiteY7" fmla="*/ 50279 h 698036"/>
                <a:gd name="connsiteX8" fmla="*/ 795768 w 1463720"/>
                <a:gd name="connsiteY8" fmla="*/ 2094 h 698036"/>
                <a:gd name="connsiteX9" fmla="*/ 424054 w 1463720"/>
                <a:gd name="connsiteY9" fmla="*/ 95020 h 698036"/>
                <a:gd name="connsiteX0" fmla="*/ 424054 w 1463720"/>
                <a:gd name="connsiteY0" fmla="*/ 95020 h 698036"/>
                <a:gd name="connsiteX1" fmla="*/ 193312 w 1463720"/>
                <a:gd name="connsiteY1" fmla="*/ 232475 h 698036"/>
                <a:gd name="connsiteX2" fmla="*/ 287 w 1463720"/>
                <a:gd name="connsiteY2" fmla="*/ 432318 h 698036"/>
                <a:gd name="connsiteX3" fmla="*/ 230001 w 1463720"/>
                <a:gd name="connsiteY3" fmla="*/ 587014 h 698036"/>
                <a:gd name="connsiteX4" fmla="*/ 460061 w 1463720"/>
                <a:gd name="connsiteY4" fmla="*/ 696223 h 698036"/>
                <a:gd name="connsiteX5" fmla="*/ 1339572 w 1463720"/>
                <a:gd name="connsiteY5" fmla="*/ 680108 h 698036"/>
                <a:gd name="connsiteX6" fmla="*/ 1438761 w 1463720"/>
                <a:gd name="connsiteY6" fmla="*/ 284974 h 698036"/>
                <a:gd name="connsiteX7" fmla="*/ 1160598 w 1463720"/>
                <a:gd name="connsiteY7" fmla="*/ 50279 h 698036"/>
                <a:gd name="connsiteX8" fmla="*/ 795768 w 1463720"/>
                <a:gd name="connsiteY8" fmla="*/ 2094 h 698036"/>
                <a:gd name="connsiteX9" fmla="*/ 424054 w 1463720"/>
                <a:gd name="connsiteY9" fmla="*/ 95020 h 698036"/>
                <a:gd name="connsiteX0" fmla="*/ 424054 w 1463720"/>
                <a:gd name="connsiteY0" fmla="*/ 95020 h 698036"/>
                <a:gd name="connsiteX1" fmla="*/ 193312 w 1463720"/>
                <a:gd name="connsiteY1" fmla="*/ 232475 h 698036"/>
                <a:gd name="connsiteX2" fmla="*/ 287 w 1463720"/>
                <a:gd name="connsiteY2" fmla="*/ 432318 h 698036"/>
                <a:gd name="connsiteX3" fmla="*/ 230001 w 1463720"/>
                <a:gd name="connsiteY3" fmla="*/ 587014 h 698036"/>
                <a:gd name="connsiteX4" fmla="*/ 460061 w 1463720"/>
                <a:gd name="connsiteY4" fmla="*/ 696223 h 698036"/>
                <a:gd name="connsiteX5" fmla="*/ 1339572 w 1463720"/>
                <a:gd name="connsiteY5" fmla="*/ 680108 h 698036"/>
                <a:gd name="connsiteX6" fmla="*/ 1438761 w 1463720"/>
                <a:gd name="connsiteY6" fmla="*/ 284974 h 698036"/>
                <a:gd name="connsiteX7" fmla="*/ 1160598 w 1463720"/>
                <a:gd name="connsiteY7" fmla="*/ 50279 h 698036"/>
                <a:gd name="connsiteX8" fmla="*/ 795768 w 1463720"/>
                <a:gd name="connsiteY8" fmla="*/ 2094 h 698036"/>
                <a:gd name="connsiteX9" fmla="*/ 424054 w 1463720"/>
                <a:gd name="connsiteY9" fmla="*/ 95020 h 698036"/>
                <a:gd name="connsiteX0" fmla="*/ 424054 w 1463720"/>
                <a:gd name="connsiteY0" fmla="*/ 97207 h 700223"/>
                <a:gd name="connsiteX1" fmla="*/ 193312 w 1463720"/>
                <a:gd name="connsiteY1" fmla="*/ 234662 h 700223"/>
                <a:gd name="connsiteX2" fmla="*/ 287 w 1463720"/>
                <a:gd name="connsiteY2" fmla="*/ 434505 h 700223"/>
                <a:gd name="connsiteX3" fmla="*/ 230001 w 1463720"/>
                <a:gd name="connsiteY3" fmla="*/ 589201 h 700223"/>
                <a:gd name="connsiteX4" fmla="*/ 460061 w 1463720"/>
                <a:gd name="connsiteY4" fmla="*/ 698410 h 700223"/>
                <a:gd name="connsiteX5" fmla="*/ 1339572 w 1463720"/>
                <a:gd name="connsiteY5" fmla="*/ 682295 h 700223"/>
                <a:gd name="connsiteX6" fmla="*/ 1438761 w 1463720"/>
                <a:gd name="connsiteY6" fmla="*/ 287161 h 700223"/>
                <a:gd name="connsiteX7" fmla="*/ 1160598 w 1463720"/>
                <a:gd name="connsiteY7" fmla="*/ 52466 h 700223"/>
                <a:gd name="connsiteX8" fmla="*/ 865707 w 1463720"/>
                <a:gd name="connsiteY8" fmla="*/ 31458 h 700223"/>
                <a:gd name="connsiteX9" fmla="*/ 795768 w 1463720"/>
                <a:gd name="connsiteY9" fmla="*/ 4281 h 700223"/>
                <a:gd name="connsiteX10" fmla="*/ 424054 w 1463720"/>
                <a:gd name="connsiteY10" fmla="*/ 97207 h 700223"/>
                <a:gd name="connsiteX0" fmla="*/ 424054 w 1463720"/>
                <a:gd name="connsiteY0" fmla="*/ 70669 h 673685"/>
                <a:gd name="connsiteX1" fmla="*/ 193312 w 1463720"/>
                <a:gd name="connsiteY1" fmla="*/ 208124 h 673685"/>
                <a:gd name="connsiteX2" fmla="*/ 287 w 1463720"/>
                <a:gd name="connsiteY2" fmla="*/ 407967 h 673685"/>
                <a:gd name="connsiteX3" fmla="*/ 230001 w 1463720"/>
                <a:gd name="connsiteY3" fmla="*/ 562663 h 673685"/>
                <a:gd name="connsiteX4" fmla="*/ 460061 w 1463720"/>
                <a:gd name="connsiteY4" fmla="*/ 671872 h 673685"/>
                <a:gd name="connsiteX5" fmla="*/ 1339572 w 1463720"/>
                <a:gd name="connsiteY5" fmla="*/ 655757 h 673685"/>
                <a:gd name="connsiteX6" fmla="*/ 1438761 w 1463720"/>
                <a:gd name="connsiteY6" fmla="*/ 260623 h 673685"/>
                <a:gd name="connsiteX7" fmla="*/ 1160598 w 1463720"/>
                <a:gd name="connsiteY7" fmla="*/ 25928 h 673685"/>
                <a:gd name="connsiteX8" fmla="*/ 865707 w 1463720"/>
                <a:gd name="connsiteY8" fmla="*/ 4920 h 673685"/>
                <a:gd name="connsiteX9" fmla="*/ 424054 w 1463720"/>
                <a:gd name="connsiteY9" fmla="*/ 70669 h 673685"/>
                <a:gd name="connsiteX0" fmla="*/ 423973 w 1463639"/>
                <a:gd name="connsiteY0" fmla="*/ 70669 h 673685"/>
                <a:gd name="connsiteX1" fmla="*/ 270277 w 1463639"/>
                <a:gd name="connsiteY1" fmla="*/ 216081 h 673685"/>
                <a:gd name="connsiteX2" fmla="*/ 206 w 1463639"/>
                <a:gd name="connsiteY2" fmla="*/ 407967 h 673685"/>
                <a:gd name="connsiteX3" fmla="*/ 229920 w 1463639"/>
                <a:gd name="connsiteY3" fmla="*/ 562663 h 673685"/>
                <a:gd name="connsiteX4" fmla="*/ 459980 w 1463639"/>
                <a:gd name="connsiteY4" fmla="*/ 671872 h 673685"/>
                <a:gd name="connsiteX5" fmla="*/ 1339491 w 1463639"/>
                <a:gd name="connsiteY5" fmla="*/ 655757 h 673685"/>
                <a:gd name="connsiteX6" fmla="*/ 1438680 w 1463639"/>
                <a:gd name="connsiteY6" fmla="*/ 260623 h 673685"/>
                <a:gd name="connsiteX7" fmla="*/ 1160517 w 1463639"/>
                <a:gd name="connsiteY7" fmla="*/ 25928 h 673685"/>
                <a:gd name="connsiteX8" fmla="*/ 865626 w 1463639"/>
                <a:gd name="connsiteY8" fmla="*/ 4920 h 673685"/>
                <a:gd name="connsiteX9" fmla="*/ 423973 w 1463639"/>
                <a:gd name="connsiteY9" fmla="*/ 70669 h 673685"/>
                <a:gd name="connsiteX0" fmla="*/ 461508 w 1463639"/>
                <a:gd name="connsiteY0" fmla="*/ 13990 h 680664"/>
                <a:gd name="connsiteX1" fmla="*/ 270277 w 1463639"/>
                <a:gd name="connsiteY1" fmla="*/ 223060 h 680664"/>
                <a:gd name="connsiteX2" fmla="*/ 206 w 1463639"/>
                <a:gd name="connsiteY2" fmla="*/ 414946 h 680664"/>
                <a:gd name="connsiteX3" fmla="*/ 229920 w 1463639"/>
                <a:gd name="connsiteY3" fmla="*/ 569642 h 680664"/>
                <a:gd name="connsiteX4" fmla="*/ 459980 w 1463639"/>
                <a:gd name="connsiteY4" fmla="*/ 678851 h 680664"/>
                <a:gd name="connsiteX5" fmla="*/ 1339491 w 1463639"/>
                <a:gd name="connsiteY5" fmla="*/ 662736 h 680664"/>
                <a:gd name="connsiteX6" fmla="*/ 1438680 w 1463639"/>
                <a:gd name="connsiteY6" fmla="*/ 267602 h 680664"/>
                <a:gd name="connsiteX7" fmla="*/ 1160517 w 1463639"/>
                <a:gd name="connsiteY7" fmla="*/ 32907 h 680664"/>
                <a:gd name="connsiteX8" fmla="*/ 865626 w 1463639"/>
                <a:gd name="connsiteY8" fmla="*/ 11899 h 680664"/>
                <a:gd name="connsiteX9" fmla="*/ 461508 w 1463639"/>
                <a:gd name="connsiteY9" fmla="*/ 13990 h 680664"/>
                <a:gd name="connsiteX0" fmla="*/ 461508 w 1463639"/>
                <a:gd name="connsiteY0" fmla="*/ 17140 h 683814"/>
                <a:gd name="connsiteX1" fmla="*/ 270277 w 1463639"/>
                <a:gd name="connsiteY1" fmla="*/ 226210 h 683814"/>
                <a:gd name="connsiteX2" fmla="*/ 206 w 1463639"/>
                <a:gd name="connsiteY2" fmla="*/ 418096 h 683814"/>
                <a:gd name="connsiteX3" fmla="*/ 229920 w 1463639"/>
                <a:gd name="connsiteY3" fmla="*/ 572792 h 683814"/>
                <a:gd name="connsiteX4" fmla="*/ 459980 w 1463639"/>
                <a:gd name="connsiteY4" fmla="*/ 682001 h 683814"/>
                <a:gd name="connsiteX5" fmla="*/ 1339491 w 1463639"/>
                <a:gd name="connsiteY5" fmla="*/ 665886 h 683814"/>
                <a:gd name="connsiteX6" fmla="*/ 1438680 w 1463639"/>
                <a:gd name="connsiteY6" fmla="*/ 270752 h 683814"/>
                <a:gd name="connsiteX7" fmla="*/ 1160517 w 1463639"/>
                <a:gd name="connsiteY7" fmla="*/ 36057 h 683814"/>
                <a:gd name="connsiteX8" fmla="*/ 875503 w 1463639"/>
                <a:gd name="connsiteY8" fmla="*/ 3909 h 683814"/>
                <a:gd name="connsiteX9" fmla="*/ 461508 w 1463639"/>
                <a:gd name="connsiteY9" fmla="*/ 17140 h 683814"/>
                <a:gd name="connsiteX0" fmla="*/ 461508 w 1463639"/>
                <a:gd name="connsiteY0" fmla="*/ 17140 h 683814"/>
                <a:gd name="connsiteX1" fmla="*/ 270277 w 1463639"/>
                <a:gd name="connsiteY1" fmla="*/ 226210 h 683814"/>
                <a:gd name="connsiteX2" fmla="*/ 206 w 1463639"/>
                <a:gd name="connsiteY2" fmla="*/ 418096 h 683814"/>
                <a:gd name="connsiteX3" fmla="*/ 229920 w 1463639"/>
                <a:gd name="connsiteY3" fmla="*/ 572792 h 683814"/>
                <a:gd name="connsiteX4" fmla="*/ 459980 w 1463639"/>
                <a:gd name="connsiteY4" fmla="*/ 682001 h 683814"/>
                <a:gd name="connsiteX5" fmla="*/ 1339491 w 1463639"/>
                <a:gd name="connsiteY5" fmla="*/ 665886 h 683814"/>
                <a:gd name="connsiteX6" fmla="*/ 1438680 w 1463639"/>
                <a:gd name="connsiteY6" fmla="*/ 270752 h 683814"/>
                <a:gd name="connsiteX7" fmla="*/ 1202003 w 1463639"/>
                <a:gd name="connsiteY7" fmla="*/ 34465 h 683814"/>
                <a:gd name="connsiteX8" fmla="*/ 875503 w 1463639"/>
                <a:gd name="connsiteY8" fmla="*/ 3909 h 683814"/>
                <a:gd name="connsiteX9" fmla="*/ 461508 w 1463639"/>
                <a:gd name="connsiteY9" fmla="*/ 17140 h 683814"/>
                <a:gd name="connsiteX0" fmla="*/ 461508 w 1463639"/>
                <a:gd name="connsiteY0" fmla="*/ 17140 h 683814"/>
                <a:gd name="connsiteX1" fmla="*/ 270277 w 1463639"/>
                <a:gd name="connsiteY1" fmla="*/ 226210 h 683814"/>
                <a:gd name="connsiteX2" fmla="*/ 206 w 1463639"/>
                <a:gd name="connsiteY2" fmla="*/ 418096 h 683814"/>
                <a:gd name="connsiteX3" fmla="*/ 229920 w 1463639"/>
                <a:gd name="connsiteY3" fmla="*/ 572792 h 683814"/>
                <a:gd name="connsiteX4" fmla="*/ 459980 w 1463639"/>
                <a:gd name="connsiteY4" fmla="*/ 682001 h 683814"/>
                <a:gd name="connsiteX5" fmla="*/ 1339491 w 1463639"/>
                <a:gd name="connsiteY5" fmla="*/ 665886 h 683814"/>
                <a:gd name="connsiteX6" fmla="*/ 1438680 w 1463639"/>
                <a:gd name="connsiteY6" fmla="*/ 270752 h 683814"/>
                <a:gd name="connsiteX7" fmla="*/ 1202003 w 1463639"/>
                <a:gd name="connsiteY7" fmla="*/ 34465 h 683814"/>
                <a:gd name="connsiteX8" fmla="*/ 875503 w 1463639"/>
                <a:gd name="connsiteY8" fmla="*/ 3909 h 683814"/>
                <a:gd name="connsiteX9" fmla="*/ 461508 w 1463639"/>
                <a:gd name="connsiteY9" fmla="*/ 17140 h 683814"/>
                <a:gd name="connsiteX0" fmla="*/ 461508 w 1461194"/>
                <a:gd name="connsiteY0" fmla="*/ 17140 h 684068"/>
                <a:gd name="connsiteX1" fmla="*/ 270277 w 1461194"/>
                <a:gd name="connsiteY1" fmla="*/ 226210 h 684068"/>
                <a:gd name="connsiteX2" fmla="*/ 206 w 1461194"/>
                <a:gd name="connsiteY2" fmla="*/ 418096 h 684068"/>
                <a:gd name="connsiteX3" fmla="*/ 229920 w 1461194"/>
                <a:gd name="connsiteY3" fmla="*/ 572792 h 684068"/>
                <a:gd name="connsiteX4" fmla="*/ 511344 w 1461194"/>
                <a:gd name="connsiteY4" fmla="*/ 683593 h 684068"/>
                <a:gd name="connsiteX5" fmla="*/ 1339491 w 1461194"/>
                <a:gd name="connsiteY5" fmla="*/ 665886 h 684068"/>
                <a:gd name="connsiteX6" fmla="*/ 1438680 w 1461194"/>
                <a:gd name="connsiteY6" fmla="*/ 270752 h 684068"/>
                <a:gd name="connsiteX7" fmla="*/ 1202003 w 1461194"/>
                <a:gd name="connsiteY7" fmla="*/ 34465 h 684068"/>
                <a:gd name="connsiteX8" fmla="*/ 875503 w 1461194"/>
                <a:gd name="connsiteY8" fmla="*/ 3909 h 684068"/>
                <a:gd name="connsiteX9" fmla="*/ 461508 w 1461194"/>
                <a:gd name="connsiteY9" fmla="*/ 17140 h 684068"/>
                <a:gd name="connsiteX0" fmla="*/ 461508 w 1461194"/>
                <a:gd name="connsiteY0" fmla="*/ 17140 h 700889"/>
                <a:gd name="connsiteX1" fmla="*/ 270277 w 1461194"/>
                <a:gd name="connsiteY1" fmla="*/ 226210 h 700889"/>
                <a:gd name="connsiteX2" fmla="*/ 206 w 1461194"/>
                <a:gd name="connsiteY2" fmla="*/ 418096 h 700889"/>
                <a:gd name="connsiteX3" fmla="*/ 229920 w 1461194"/>
                <a:gd name="connsiteY3" fmla="*/ 572792 h 700889"/>
                <a:gd name="connsiteX4" fmla="*/ 511344 w 1461194"/>
                <a:gd name="connsiteY4" fmla="*/ 683593 h 700889"/>
                <a:gd name="connsiteX5" fmla="*/ 1339491 w 1461194"/>
                <a:gd name="connsiteY5" fmla="*/ 665886 h 700889"/>
                <a:gd name="connsiteX6" fmla="*/ 1438680 w 1461194"/>
                <a:gd name="connsiteY6" fmla="*/ 270752 h 700889"/>
                <a:gd name="connsiteX7" fmla="*/ 1202003 w 1461194"/>
                <a:gd name="connsiteY7" fmla="*/ 34465 h 700889"/>
                <a:gd name="connsiteX8" fmla="*/ 875503 w 1461194"/>
                <a:gd name="connsiteY8" fmla="*/ 3909 h 700889"/>
                <a:gd name="connsiteX9" fmla="*/ 461508 w 1461194"/>
                <a:gd name="connsiteY9" fmla="*/ 17140 h 700889"/>
                <a:gd name="connsiteX0" fmla="*/ 462271 w 1461957"/>
                <a:gd name="connsiteY0" fmla="*/ 17140 h 700889"/>
                <a:gd name="connsiteX1" fmla="*/ 271040 w 1461957"/>
                <a:gd name="connsiteY1" fmla="*/ 226210 h 700889"/>
                <a:gd name="connsiteX2" fmla="*/ 969 w 1461957"/>
                <a:gd name="connsiteY2" fmla="*/ 418096 h 700889"/>
                <a:gd name="connsiteX3" fmla="*/ 191173 w 1461957"/>
                <a:gd name="connsiteY3" fmla="*/ 596664 h 700889"/>
                <a:gd name="connsiteX4" fmla="*/ 512107 w 1461957"/>
                <a:gd name="connsiteY4" fmla="*/ 683593 h 700889"/>
                <a:gd name="connsiteX5" fmla="*/ 1340254 w 1461957"/>
                <a:gd name="connsiteY5" fmla="*/ 665886 h 700889"/>
                <a:gd name="connsiteX6" fmla="*/ 1439443 w 1461957"/>
                <a:gd name="connsiteY6" fmla="*/ 270752 h 700889"/>
                <a:gd name="connsiteX7" fmla="*/ 1202766 w 1461957"/>
                <a:gd name="connsiteY7" fmla="*/ 34465 h 700889"/>
                <a:gd name="connsiteX8" fmla="*/ 876266 w 1461957"/>
                <a:gd name="connsiteY8" fmla="*/ 3909 h 700889"/>
                <a:gd name="connsiteX9" fmla="*/ 462271 w 1461957"/>
                <a:gd name="connsiteY9" fmla="*/ 17140 h 700889"/>
                <a:gd name="connsiteX0" fmla="*/ 461558 w 1461244"/>
                <a:gd name="connsiteY0" fmla="*/ 17140 h 700889"/>
                <a:gd name="connsiteX1" fmla="*/ 270327 w 1461244"/>
                <a:gd name="connsiteY1" fmla="*/ 226210 h 700889"/>
                <a:gd name="connsiteX2" fmla="*/ 256 w 1461244"/>
                <a:gd name="connsiteY2" fmla="*/ 418096 h 700889"/>
                <a:gd name="connsiteX3" fmla="*/ 190460 w 1461244"/>
                <a:gd name="connsiteY3" fmla="*/ 596664 h 700889"/>
                <a:gd name="connsiteX4" fmla="*/ 511394 w 1461244"/>
                <a:gd name="connsiteY4" fmla="*/ 683593 h 700889"/>
                <a:gd name="connsiteX5" fmla="*/ 1339541 w 1461244"/>
                <a:gd name="connsiteY5" fmla="*/ 665886 h 700889"/>
                <a:gd name="connsiteX6" fmla="*/ 1438730 w 1461244"/>
                <a:gd name="connsiteY6" fmla="*/ 270752 h 700889"/>
                <a:gd name="connsiteX7" fmla="*/ 1202053 w 1461244"/>
                <a:gd name="connsiteY7" fmla="*/ 34465 h 700889"/>
                <a:gd name="connsiteX8" fmla="*/ 875553 w 1461244"/>
                <a:gd name="connsiteY8" fmla="*/ 3909 h 700889"/>
                <a:gd name="connsiteX9" fmla="*/ 461558 w 1461244"/>
                <a:gd name="connsiteY9" fmla="*/ 17140 h 700889"/>
                <a:gd name="connsiteX0" fmla="*/ 463884 w 1463570"/>
                <a:gd name="connsiteY0" fmla="*/ 17140 h 700889"/>
                <a:gd name="connsiteX1" fmla="*/ 272653 w 1463570"/>
                <a:gd name="connsiteY1" fmla="*/ 226210 h 700889"/>
                <a:gd name="connsiteX2" fmla="*/ 2582 w 1463570"/>
                <a:gd name="connsiteY2" fmla="*/ 418096 h 700889"/>
                <a:gd name="connsiteX3" fmla="*/ 155251 w 1463570"/>
                <a:gd name="connsiteY3" fmla="*/ 630085 h 700889"/>
                <a:gd name="connsiteX4" fmla="*/ 513720 w 1463570"/>
                <a:gd name="connsiteY4" fmla="*/ 683593 h 700889"/>
                <a:gd name="connsiteX5" fmla="*/ 1341867 w 1463570"/>
                <a:gd name="connsiteY5" fmla="*/ 665886 h 700889"/>
                <a:gd name="connsiteX6" fmla="*/ 1441056 w 1463570"/>
                <a:gd name="connsiteY6" fmla="*/ 270752 h 700889"/>
                <a:gd name="connsiteX7" fmla="*/ 1204379 w 1463570"/>
                <a:gd name="connsiteY7" fmla="*/ 34465 h 700889"/>
                <a:gd name="connsiteX8" fmla="*/ 877879 w 1463570"/>
                <a:gd name="connsiteY8" fmla="*/ 3909 h 700889"/>
                <a:gd name="connsiteX9" fmla="*/ 463884 w 1463570"/>
                <a:gd name="connsiteY9" fmla="*/ 17140 h 700889"/>
                <a:gd name="connsiteX0" fmla="*/ 463884 w 1465533"/>
                <a:gd name="connsiteY0" fmla="*/ 17140 h 708314"/>
                <a:gd name="connsiteX1" fmla="*/ 272653 w 1465533"/>
                <a:gd name="connsiteY1" fmla="*/ 226210 h 708314"/>
                <a:gd name="connsiteX2" fmla="*/ 2582 w 1465533"/>
                <a:gd name="connsiteY2" fmla="*/ 418096 h 708314"/>
                <a:gd name="connsiteX3" fmla="*/ 155251 w 1465533"/>
                <a:gd name="connsiteY3" fmla="*/ 630085 h 708314"/>
                <a:gd name="connsiteX4" fmla="*/ 472234 w 1465533"/>
                <a:gd name="connsiteY4" fmla="*/ 699508 h 708314"/>
                <a:gd name="connsiteX5" fmla="*/ 1341867 w 1465533"/>
                <a:gd name="connsiteY5" fmla="*/ 665886 h 708314"/>
                <a:gd name="connsiteX6" fmla="*/ 1441056 w 1465533"/>
                <a:gd name="connsiteY6" fmla="*/ 270752 h 708314"/>
                <a:gd name="connsiteX7" fmla="*/ 1204379 w 1465533"/>
                <a:gd name="connsiteY7" fmla="*/ 34465 h 708314"/>
                <a:gd name="connsiteX8" fmla="*/ 877879 w 1465533"/>
                <a:gd name="connsiteY8" fmla="*/ 3909 h 708314"/>
                <a:gd name="connsiteX9" fmla="*/ 463884 w 1465533"/>
                <a:gd name="connsiteY9" fmla="*/ 17140 h 708314"/>
                <a:gd name="connsiteX0" fmla="*/ 463884 w 1467792"/>
                <a:gd name="connsiteY0" fmla="*/ 17140 h 717887"/>
                <a:gd name="connsiteX1" fmla="*/ 272653 w 1467792"/>
                <a:gd name="connsiteY1" fmla="*/ 226210 h 717887"/>
                <a:gd name="connsiteX2" fmla="*/ 2582 w 1467792"/>
                <a:gd name="connsiteY2" fmla="*/ 418096 h 717887"/>
                <a:gd name="connsiteX3" fmla="*/ 155251 w 1467792"/>
                <a:gd name="connsiteY3" fmla="*/ 630085 h 717887"/>
                <a:gd name="connsiteX4" fmla="*/ 426797 w 1467792"/>
                <a:gd name="connsiteY4" fmla="*/ 715423 h 717887"/>
                <a:gd name="connsiteX5" fmla="*/ 1341867 w 1467792"/>
                <a:gd name="connsiteY5" fmla="*/ 665886 h 717887"/>
                <a:gd name="connsiteX6" fmla="*/ 1441056 w 1467792"/>
                <a:gd name="connsiteY6" fmla="*/ 270752 h 717887"/>
                <a:gd name="connsiteX7" fmla="*/ 1204379 w 1467792"/>
                <a:gd name="connsiteY7" fmla="*/ 34465 h 717887"/>
                <a:gd name="connsiteX8" fmla="*/ 877879 w 1467792"/>
                <a:gd name="connsiteY8" fmla="*/ 3909 h 717887"/>
                <a:gd name="connsiteX9" fmla="*/ 463884 w 1467792"/>
                <a:gd name="connsiteY9" fmla="*/ 17140 h 717887"/>
                <a:gd name="connsiteX0" fmla="*/ 467587 w 1471495"/>
                <a:gd name="connsiteY0" fmla="*/ 17140 h 717887"/>
                <a:gd name="connsiteX1" fmla="*/ 276356 w 1471495"/>
                <a:gd name="connsiteY1" fmla="*/ 226210 h 717887"/>
                <a:gd name="connsiteX2" fmla="*/ 6285 w 1471495"/>
                <a:gd name="connsiteY2" fmla="*/ 418096 h 717887"/>
                <a:gd name="connsiteX3" fmla="*/ 117468 w 1471495"/>
                <a:gd name="connsiteY3" fmla="*/ 633268 h 717887"/>
                <a:gd name="connsiteX4" fmla="*/ 430500 w 1471495"/>
                <a:gd name="connsiteY4" fmla="*/ 715423 h 717887"/>
                <a:gd name="connsiteX5" fmla="*/ 1345570 w 1471495"/>
                <a:gd name="connsiteY5" fmla="*/ 665886 h 717887"/>
                <a:gd name="connsiteX6" fmla="*/ 1444759 w 1471495"/>
                <a:gd name="connsiteY6" fmla="*/ 270752 h 717887"/>
                <a:gd name="connsiteX7" fmla="*/ 1208082 w 1471495"/>
                <a:gd name="connsiteY7" fmla="*/ 34465 h 717887"/>
                <a:gd name="connsiteX8" fmla="*/ 881582 w 1471495"/>
                <a:gd name="connsiteY8" fmla="*/ 3909 h 717887"/>
                <a:gd name="connsiteX9" fmla="*/ 467587 w 1471495"/>
                <a:gd name="connsiteY9" fmla="*/ 17140 h 717887"/>
                <a:gd name="connsiteX0" fmla="*/ 437440 w 1471495"/>
                <a:gd name="connsiteY0" fmla="*/ 12273 h 732696"/>
                <a:gd name="connsiteX1" fmla="*/ 276356 w 1471495"/>
                <a:gd name="connsiteY1" fmla="*/ 241019 h 732696"/>
                <a:gd name="connsiteX2" fmla="*/ 6285 w 1471495"/>
                <a:gd name="connsiteY2" fmla="*/ 432905 h 732696"/>
                <a:gd name="connsiteX3" fmla="*/ 117468 w 1471495"/>
                <a:gd name="connsiteY3" fmla="*/ 648077 h 732696"/>
                <a:gd name="connsiteX4" fmla="*/ 430500 w 1471495"/>
                <a:gd name="connsiteY4" fmla="*/ 730232 h 732696"/>
                <a:gd name="connsiteX5" fmla="*/ 1345570 w 1471495"/>
                <a:gd name="connsiteY5" fmla="*/ 680695 h 732696"/>
                <a:gd name="connsiteX6" fmla="*/ 1444759 w 1471495"/>
                <a:gd name="connsiteY6" fmla="*/ 285561 h 732696"/>
                <a:gd name="connsiteX7" fmla="*/ 1208082 w 1471495"/>
                <a:gd name="connsiteY7" fmla="*/ 49274 h 732696"/>
                <a:gd name="connsiteX8" fmla="*/ 881582 w 1471495"/>
                <a:gd name="connsiteY8" fmla="*/ 18718 h 732696"/>
                <a:gd name="connsiteX9" fmla="*/ 437440 w 1471495"/>
                <a:gd name="connsiteY9" fmla="*/ 12273 h 732696"/>
                <a:gd name="connsiteX0" fmla="*/ 437440 w 1471495"/>
                <a:gd name="connsiteY0" fmla="*/ 27540 h 747963"/>
                <a:gd name="connsiteX1" fmla="*/ 276356 w 1471495"/>
                <a:gd name="connsiteY1" fmla="*/ 256286 h 747963"/>
                <a:gd name="connsiteX2" fmla="*/ 6285 w 1471495"/>
                <a:gd name="connsiteY2" fmla="*/ 448172 h 747963"/>
                <a:gd name="connsiteX3" fmla="*/ 117468 w 1471495"/>
                <a:gd name="connsiteY3" fmla="*/ 663344 h 747963"/>
                <a:gd name="connsiteX4" fmla="*/ 430500 w 1471495"/>
                <a:gd name="connsiteY4" fmla="*/ 745499 h 747963"/>
                <a:gd name="connsiteX5" fmla="*/ 1345570 w 1471495"/>
                <a:gd name="connsiteY5" fmla="*/ 695962 h 747963"/>
                <a:gd name="connsiteX6" fmla="*/ 1444759 w 1471495"/>
                <a:gd name="connsiteY6" fmla="*/ 300828 h 747963"/>
                <a:gd name="connsiteX7" fmla="*/ 1208082 w 1471495"/>
                <a:gd name="connsiteY7" fmla="*/ 64541 h 747963"/>
                <a:gd name="connsiteX8" fmla="*/ 906076 w 1471495"/>
                <a:gd name="connsiteY8" fmla="*/ 0 h 747963"/>
                <a:gd name="connsiteX9" fmla="*/ 437440 w 1471495"/>
                <a:gd name="connsiteY9" fmla="*/ 27540 h 747963"/>
                <a:gd name="connsiteX0" fmla="*/ 437440 w 1471495"/>
                <a:gd name="connsiteY0" fmla="*/ 27540 h 747963"/>
                <a:gd name="connsiteX1" fmla="*/ 276356 w 1471495"/>
                <a:gd name="connsiteY1" fmla="*/ 256286 h 747963"/>
                <a:gd name="connsiteX2" fmla="*/ 6285 w 1471495"/>
                <a:gd name="connsiteY2" fmla="*/ 448172 h 747963"/>
                <a:gd name="connsiteX3" fmla="*/ 117468 w 1471495"/>
                <a:gd name="connsiteY3" fmla="*/ 663344 h 747963"/>
                <a:gd name="connsiteX4" fmla="*/ 430500 w 1471495"/>
                <a:gd name="connsiteY4" fmla="*/ 745499 h 747963"/>
                <a:gd name="connsiteX5" fmla="*/ 1345570 w 1471495"/>
                <a:gd name="connsiteY5" fmla="*/ 695962 h 747963"/>
                <a:gd name="connsiteX6" fmla="*/ 1444759 w 1471495"/>
                <a:gd name="connsiteY6" fmla="*/ 300828 h 747963"/>
                <a:gd name="connsiteX7" fmla="*/ 1213735 w 1471495"/>
                <a:gd name="connsiteY7" fmla="*/ 87794 h 747963"/>
                <a:gd name="connsiteX8" fmla="*/ 906076 w 1471495"/>
                <a:gd name="connsiteY8" fmla="*/ 0 h 747963"/>
                <a:gd name="connsiteX9" fmla="*/ 437440 w 1471495"/>
                <a:gd name="connsiteY9" fmla="*/ 27540 h 747963"/>
                <a:gd name="connsiteX0" fmla="*/ 435352 w 1469407"/>
                <a:gd name="connsiteY0" fmla="*/ 27540 h 747963"/>
                <a:gd name="connsiteX1" fmla="*/ 236062 w 1469407"/>
                <a:gd name="connsiteY1" fmla="*/ 246705 h 747963"/>
                <a:gd name="connsiteX2" fmla="*/ 4197 w 1469407"/>
                <a:gd name="connsiteY2" fmla="*/ 448172 h 747963"/>
                <a:gd name="connsiteX3" fmla="*/ 115380 w 1469407"/>
                <a:gd name="connsiteY3" fmla="*/ 663344 h 747963"/>
                <a:gd name="connsiteX4" fmla="*/ 428412 w 1469407"/>
                <a:gd name="connsiteY4" fmla="*/ 745499 h 747963"/>
                <a:gd name="connsiteX5" fmla="*/ 1343482 w 1469407"/>
                <a:gd name="connsiteY5" fmla="*/ 695962 h 747963"/>
                <a:gd name="connsiteX6" fmla="*/ 1442671 w 1469407"/>
                <a:gd name="connsiteY6" fmla="*/ 300828 h 747963"/>
                <a:gd name="connsiteX7" fmla="*/ 1211647 w 1469407"/>
                <a:gd name="connsiteY7" fmla="*/ 87794 h 747963"/>
                <a:gd name="connsiteX8" fmla="*/ 903988 w 1469407"/>
                <a:gd name="connsiteY8" fmla="*/ 0 h 747963"/>
                <a:gd name="connsiteX9" fmla="*/ 435352 w 1469407"/>
                <a:gd name="connsiteY9" fmla="*/ 27540 h 747963"/>
                <a:gd name="connsiteX0" fmla="*/ 287738 w 1469407"/>
                <a:gd name="connsiteY0" fmla="*/ 16581 h 752973"/>
                <a:gd name="connsiteX1" fmla="*/ 236062 w 1469407"/>
                <a:gd name="connsiteY1" fmla="*/ 251715 h 752973"/>
                <a:gd name="connsiteX2" fmla="*/ 4197 w 1469407"/>
                <a:gd name="connsiteY2" fmla="*/ 453182 h 752973"/>
                <a:gd name="connsiteX3" fmla="*/ 115380 w 1469407"/>
                <a:gd name="connsiteY3" fmla="*/ 668354 h 752973"/>
                <a:gd name="connsiteX4" fmla="*/ 428412 w 1469407"/>
                <a:gd name="connsiteY4" fmla="*/ 750509 h 752973"/>
                <a:gd name="connsiteX5" fmla="*/ 1343482 w 1469407"/>
                <a:gd name="connsiteY5" fmla="*/ 700972 h 752973"/>
                <a:gd name="connsiteX6" fmla="*/ 1442671 w 1469407"/>
                <a:gd name="connsiteY6" fmla="*/ 305838 h 752973"/>
                <a:gd name="connsiteX7" fmla="*/ 1211647 w 1469407"/>
                <a:gd name="connsiteY7" fmla="*/ 92804 h 752973"/>
                <a:gd name="connsiteX8" fmla="*/ 903988 w 1469407"/>
                <a:gd name="connsiteY8" fmla="*/ 5010 h 752973"/>
                <a:gd name="connsiteX9" fmla="*/ 287738 w 1469407"/>
                <a:gd name="connsiteY9" fmla="*/ 16581 h 752973"/>
                <a:gd name="connsiteX0" fmla="*/ 284280 w 1465949"/>
                <a:gd name="connsiteY0" fmla="*/ 16581 h 752973"/>
                <a:gd name="connsiteX1" fmla="*/ 153170 w 1465949"/>
                <a:gd name="connsiteY1" fmla="*/ 241755 h 752973"/>
                <a:gd name="connsiteX2" fmla="*/ 739 w 1465949"/>
                <a:gd name="connsiteY2" fmla="*/ 453182 h 752973"/>
                <a:gd name="connsiteX3" fmla="*/ 111922 w 1465949"/>
                <a:gd name="connsiteY3" fmla="*/ 668354 h 752973"/>
                <a:gd name="connsiteX4" fmla="*/ 424954 w 1465949"/>
                <a:gd name="connsiteY4" fmla="*/ 750509 h 752973"/>
                <a:gd name="connsiteX5" fmla="*/ 1340024 w 1465949"/>
                <a:gd name="connsiteY5" fmla="*/ 700972 h 752973"/>
                <a:gd name="connsiteX6" fmla="*/ 1439213 w 1465949"/>
                <a:gd name="connsiteY6" fmla="*/ 305838 h 752973"/>
                <a:gd name="connsiteX7" fmla="*/ 1208189 w 1465949"/>
                <a:gd name="connsiteY7" fmla="*/ 92804 h 752973"/>
                <a:gd name="connsiteX8" fmla="*/ 900530 w 1465949"/>
                <a:gd name="connsiteY8" fmla="*/ 5010 h 752973"/>
                <a:gd name="connsiteX9" fmla="*/ 284280 w 1465949"/>
                <a:gd name="connsiteY9" fmla="*/ 16581 h 752973"/>
                <a:gd name="connsiteX0" fmla="*/ 215678 w 1465949"/>
                <a:gd name="connsiteY0" fmla="*/ 15568 h 755280"/>
                <a:gd name="connsiteX1" fmla="*/ 153170 w 1465949"/>
                <a:gd name="connsiteY1" fmla="*/ 244062 h 755280"/>
                <a:gd name="connsiteX2" fmla="*/ 739 w 1465949"/>
                <a:gd name="connsiteY2" fmla="*/ 455489 h 755280"/>
                <a:gd name="connsiteX3" fmla="*/ 111922 w 1465949"/>
                <a:gd name="connsiteY3" fmla="*/ 670661 h 755280"/>
                <a:gd name="connsiteX4" fmla="*/ 424954 w 1465949"/>
                <a:gd name="connsiteY4" fmla="*/ 752816 h 755280"/>
                <a:gd name="connsiteX5" fmla="*/ 1340024 w 1465949"/>
                <a:gd name="connsiteY5" fmla="*/ 703279 h 755280"/>
                <a:gd name="connsiteX6" fmla="*/ 1439213 w 1465949"/>
                <a:gd name="connsiteY6" fmla="*/ 308145 h 755280"/>
                <a:gd name="connsiteX7" fmla="*/ 1208189 w 1465949"/>
                <a:gd name="connsiteY7" fmla="*/ 95111 h 755280"/>
                <a:gd name="connsiteX8" fmla="*/ 900530 w 1465949"/>
                <a:gd name="connsiteY8" fmla="*/ 7317 h 755280"/>
                <a:gd name="connsiteX9" fmla="*/ 215678 w 1465949"/>
                <a:gd name="connsiteY9" fmla="*/ 15568 h 755280"/>
                <a:gd name="connsiteX0" fmla="*/ 158423 w 1408694"/>
                <a:gd name="connsiteY0" fmla="*/ 15568 h 755280"/>
                <a:gd name="connsiteX1" fmla="*/ 95915 w 1408694"/>
                <a:gd name="connsiteY1" fmla="*/ 244062 h 755280"/>
                <a:gd name="connsiteX2" fmla="*/ 9068 w 1408694"/>
                <a:gd name="connsiteY2" fmla="*/ 472501 h 755280"/>
                <a:gd name="connsiteX3" fmla="*/ 54667 w 1408694"/>
                <a:gd name="connsiteY3" fmla="*/ 670661 h 755280"/>
                <a:gd name="connsiteX4" fmla="*/ 367699 w 1408694"/>
                <a:gd name="connsiteY4" fmla="*/ 752816 h 755280"/>
                <a:gd name="connsiteX5" fmla="*/ 1282769 w 1408694"/>
                <a:gd name="connsiteY5" fmla="*/ 703279 h 755280"/>
                <a:gd name="connsiteX6" fmla="*/ 1381958 w 1408694"/>
                <a:gd name="connsiteY6" fmla="*/ 308145 h 755280"/>
                <a:gd name="connsiteX7" fmla="*/ 1150934 w 1408694"/>
                <a:gd name="connsiteY7" fmla="*/ 95111 h 755280"/>
                <a:gd name="connsiteX8" fmla="*/ 843275 w 1408694"/>
                <a:gd name="connsiteY8" fmla="*/ 7317 h 755280"/>
                <a:gd name="connsiteX9" fmla="*/ 158423 w 1408694"/>
                <a:gd name="connsiteY9" fmla="*/ 15568 h 755280"/>
                <a:gd name="connsiteX0" fmla="*/ 151540 w 1401811"/>
                <a:gd name="connsiteY0" fmla="*/ 15568 h 755280"/>
                <a:gd name="connsiteX1" fmla="*/ 89032 w 1401811"/>
                <a:gd name="connsiteY1" fmla="*/ 244062 h 755280"/>
                <a:gd name="connsiteX2" fmla="*/ 2185 w 1401811"/>
                <a:gd name="connsiteY2" fmla="*/ 472501 h 755280"/>
                <a:gd name="connsiteX3" fmla="*/ 67073 w 1401811"/>
                <a:gd name="connsiteY3" fmla="*/ 640039 h 755280"/>
                <a:gd name="connsiteX4" fmla="*/ 360816 w 1401811"/>
                <a:gd name="connsiteY4" fmla="*/ 752816 h 755280"/>
                <a:gd name="connsiteX5" fmla="*/ 1275886 w 1401811"/>
                <a:gd name="connsiteY5" fmla="*/ 703279 h 755280"/>
                <a:gd name="connsiteX6" fmla="*/ 1375075 w 1401811"/>
                <a:gd name="connsiteY6" fmla="*/ 308145 h 755280"/>
                <a:gd name="connsiteX7" fmla="*/ 1144051 w 1401811"/>
                <a:gd name="connsiteY7" fmla="*/ 95111 h 755280"/>
                <a:gd name="connsiteX8" fmla="*/ 836392 w 1401811"/>
                <a:gd name="connsiteY8" fmla="*/ 7317 h 755280"/>
                <a:gd name="connsiteX9" fmla="*/ 151540 w 1401811"/>
                <a:gd name="connsiteY9" fmla="*/ 15568 h 755280"/>
                <a:gd name="connsiteX0" fmla="*/ 154312 w 1404583"/>
                <a:gd name="connsiteY0" fmla="*/ 21319 h 761031"/>
                <a:gd name="connsiteX1" fmla="*/ 130383 w 1404583"/>
                <a:gd name="connsiteY1" fmla="*/ 294045 h 761031"/>
                <a:gd name="connsiteX2" fmla="*/ 4957 w 1404583"/>
                <a:gd name="connsiteY2" fmla="*/ 478252 h 761031"/>
                <a:gd name="connsiteX3" fmla="*/ 69845 w 1404583"/>
                <a:gd name="connsiteY3" fmla="*/ 645790 h 761031"/>
                <a:gd name="connsiteX4" fmla="*/ 363588 w 1404583"/>
                <a:gd name="connsiteY4" fmla="*/ 758567 h 761031"/>
                <a:gd name="connsiteX5" fmla="*/ 1278658 w 1404583"/>
                <a:gd name="connsiteY5" fmla="*/ 709030 h 761031"/>
                <a:gd name="connsiteX6" fmla="*/ 1377847 w 1404583"/>
                <a:gd name="connsiteY6" fmla="*/ 313896 h 761031"/>
                <a:gd name="connsiteX7" fmla="*/ 1146823 w 1404583"/>
                <a:gd name="connsiteY7" fmla="*/ 100862 h 761031"/>
                <a:gd name="connsiteX8" fmla="*/ 839164 w 1404583"/>
                <a:gd name="connsiteY8" fmla="*/ 13068 h 761031"/>
                <a:gd name="connsiteX9" fmla="*/ 154312 w 1404583"/>
                <a:gd name="connsiteY9" fmla="*/ 21319 h 761031"/>
                <a:gd name="connsiteX0" fmla="*/ 231469 w 1404583"/>
                <a:gd name="connsiteY0" fmla="*/ 21319 h 761031"/>
                <a:gd name="connsiteX1" fmla="*/ 130383 w 1404583"/>
                <a:gd name="connsiteY1" fmla="*/ 294045 h 761031"/>
                <a:gd name="connsiteX2" fmla="*/ 4957 w 1404583"/>
                <a:gd name="connsiteY2" fmla="*/ 478252 h 761031"/>
                <a:gd name="connsiteX3" fmla="*/ 69845 w 1404583"/>
                <a:gd name="connsiteY3" fmla="*/ 645790 h 761031"/>
                <a:gd name="connsiteX4" fmla="*/ 363588 w 1404583"/>
                <a:gd name="connsiteY4" fmla="*/ 758567 h 761031"/>
                <a:gd name="connsiteX5" fmla="*/ 1278658 w 1404583"/>
                <a:gd name="connsiteY5" fmla="*/ 709030 h 761031"/>
                <a:gd name="connsiteX6" fmla="*/ 1377847 w 1404583"/>
                <a:gd name="connsiteY6" fmla="*/ 313896 h 761031"/>
                <a:gd name="connsiteX7" fmla="*/ 1146823 w 1404583"/>
                <a:gd name="connsiteY7" fmla="*/ 100862 h 761031"/>
                <a:gd name="connsiteX8" fmla="*/ 839164 w 1404583"/>
                <a:gd name="connsiteY8" fmla="*/ 13068 h 761031"/>
                <a:gd name="connsiteX9" fmla="*/ 231469 w 1404583"/>
                <a:gd name="connsiteY9" fmla="*/ 21319 h 76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4583" h="761031">
                  <a:moveTo>
                    <a:pt x="231469" y="21319"/>
                  </a:moveTo>
                  <a:cubicBezTo>
                    <a:pt x="113339" y="68148"/>
                    <a:pt x="168135" y="217890"/>
                    <a:pt x="130383" y="294045"/>
                  </a:cubicBezTo>
                  <a:cubicBezTo>
                    <a:pt x="92631" y="370200"/>
                    <a:pt x="15047" y="419628"/>
                    <a:pt x="4957" y="478252"/>
                  </a:cubicBezTo>
                  <a:cubicBezTo>
                    <a:pt x="-5133" y="536876"/>
                    <a:pt x="-6784" y="601806"/>
                    <a:pt x="69845" y="645790"/>
                  </a:cubicBezTo>
                  <a:cubicBezTo>
                    <a:pt x="114412" y="664652"/>
                    <a:pt x="174902" y="743051"/>
                    <a:pt x="363588" y="758567"/>
                  </a:cubicBezTo>
                  <a:cubicBezTo>
                    <a:pt x="827649" y="755219"/>
                    <a:pt x="1109615" y="783142"/>
                    <a:pt x="1278658" y="709030"/>
                  </a:cubicBezTo>
                  <a:cubicBezTo>
                    <a:pt x="1447701" y="634918"/>
                    <a:pt x="1407676" y="440091"/>
                    <a:pt x="1377847" y="313896"/>
                  </a:cubicBezTo>
                  <a:cubicBezTo>
                    <a:pt x="1318189" y="194584"/>
                    <a:pt x="1265114" y="253952"/>
                    <a:pt x="1146823" y="100862"/>
                  </a:cubicBezTo>
                  <a:cubicBezTo>
                    <a:pt x="1043800" y="52777"/>
                    <a:pt x="899969" y="21099"/>
                    <a:pt x="839164" y="13068"/>
                  </a:cubicBezTo>
                  <a:cubicBezTo>
                    <a:pt x="716407" y="20525"/>
                    <a:pt x="349599" y="-25510"/>
                    <a:pt x="231469" y="21319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>
                <a:solidFill>
                  <a:prstClr val="white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752EA1-A036-214E-A4D2-722E1761E424}"/>
                </a:ext>
              </a:extLst>
            </p:cNvPr>
            <p:cNvCxnSpPr/>
            <p:nvPr/>
          </p:nvCxnSpPr>
          <p:spPr>
            <a:xfrm flipH="1" flipV="1">
              <a:off x="8724767" y="3505909"/>
              <a:ext cx="187288" cy="68283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A928C1-EFBE-BB44-80D9-8ED0D30950AB}"/>
                </a:ext>
              </a:extLst>
            </p:cNvPr>
            <p:cNvCxnSpPr/>
            <p:nvPr/>
          </p:nvCxnSpPr>
          <p:spPr>
            <a:xfrm>
              <a:off x="8754732" y="3491584"/>
              <a:ext cx="1060146" cy="41246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656B73-DF75-3D42-AE5F-5E5138906F3B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V="1">
              <a:off x="9814878" y="3680349"/>
              <a:ext cx="818137" cy="223702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3C4CD2-2AAF-B44F-8ACD-EEBCEB5EEA7E}"/>
                </a:ext>
              </a:extLst>
            </p:cNvPr>
            <p:cNvCxnSpPr/>
            <p:nvPr/>
          </p:nvCxnSpPr>
          <p:spPr>
            <a:xfrm flipH="1" flipV="1">
              <a:off x="7656511" y="3055704"/>
              <a:ext cx="1124574" cy="41980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0E8E79-3917-C941-99D6-99BD80BF69D8}"/>
                </a:ext>
              </a:extLst>
            </p:cNvPr>
            <p:cNvCxnSpPr/>
            <p:nvPr/>
          </p:nvCxnSpPr>
          <p:spPr>
            <a:xfrm flipV="1">
              <a:off x="8781081" y="2910099"/>
              <a:ext cx="1002157" cy="56540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E73ED2-9388-9440-BEC7-4709DF64F9E3}"/>
                </a:ext>
              </a:extLst>
            </p:cNvPr>
            <p:cNvCxnSpPr>
              <a:cxnSpLocks/>
              <a:stCxn id="89" idx="4"/>
            </p:cNvCxnSpPr>
            <p:nvPr/>
          </p:nvCxnSpPr>
          <p:spPr>
            <a:xfrm>
              <a:off x="7389190" y="3739485"/>
              <a:ext cx="1522865" cy="44925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41DEC8-0EA4-B047-9EC0-A26A0EE1B143}"/>
                </a:ext>
              </a:extLst>
            </p:cNvPr>
            <p:cNvCxnSpPr/>
            <p:nvPr/>
          </p:nvCxnSpPr>
          <p:spPr>
            <a:xfrm flipV="1">
              <a:off x="7209979" y="3485174"/>
              <a:ext cx="1514786" cy="2338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B9832A-2E89-EC43-BA31-49F4524A4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673" y="3529431"/>
              <a:ext cx="9095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5AF617-ABFA-674E-B1F8-7C9F603469DA}"/>
                </a:ext>
              </a:extLst>
            </p:cNvPr>
            <p:cNvSpPr txBox="1"/>
            <p:nvPr/>
          </p:nvSpPr>
          <p:spPr>
            <a:xfrm>
              <a:off x="7973561" y="2332045"/>
              <a:ext cx="1096303" cy="595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Mobility Management Entity (MME)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FF8E6-11BB-EE49-AFCB-83F5B6720CA3}"/>
                </a:ext>
              </a:extLst>
            </p:cNvPr>
            <p:cNvSpPr txBox="1"/>
            <p:nvPr/>
          </p:nvSpPr>
          <p:spPr>
            <a:xfrm>
              <a:off x="7791234" y="4413571"/>
              <a:ext cx="2353669" cy="28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Serving Gateway (S-GW)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5980CE-1D9B-DE47-B3E5-696E8479F1CF}"/>
                </a:ext>
              </a:extLst>
            </p:cNvPr>
            <p:cNvSpPr txBox="1"/>
            <p:nvPr/>
          </p:nvSpPr>
          <p:spPr>
            <a:xfrm>
              <a:off x="10033417" y="2441096"/>
              <a:ext cx="1682279" cy="438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Home Subscriber Service (HSS)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559FDE-F844-E947-8966-45DD952B5921}"/>
                </a:ext>
              </a:extLst>
            </p:cNvPr>
            <p:cNvSpPr txBox="1"/>
            <p:nvPr/>
          </p:nvSpPr>
          <p:spPr>
            <a:xfrm>
              <a:off x="9897765" y="3928199"/>
              <a:ext cx="1853515" cy="28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900" b="0" dirty="0">
                  <a:solidFill>
                    <a:prstClr val="black"/>
                  </a:solidFill>
                  <a:latin typeface="+mn-lt"/>
                </a:rPr>
                <a:t>PDN gateway (P-GW)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3C734B-FACC-AF46-85BA-9EDB93ADC0C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754732" y="3505907"/>
              <a:ext cx="1875422" cy="1268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6B4492-94B4-5548-931D-85B136866835}"/>
                </a:ext>
              </a:extLst>
            </p:cNvPr>
            <p:cNvCxnSpPr/>
            <p:nvPr/>
          </p:nvCxnSpPr>
          <p:spPr>
            <a:xfrm flipV="1">
              <a:off x="8912055" y="3904049"/>
              <a:ext cx="902823" cy="28469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B0D2C1-F88C-B645-BA20-259DCE82399D}"/>
                </a:ext>
              </a:extLst>
            </p:cNvPr>
            <p:cNvCxnSpPr/>
            <p:nvPr/>
          </p:nvCxnSpPr>
          <p:spPr>
            <a:xfrm flipV="1">
              <a:off x="7656511" y="4188741"/>
              <a:ext cx="1304940" cy="6198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D08002-C63B-384D-89CA-8B945CC63FFE}"/>
                </a:ext>
              </a:extLst>
            </p:cNvPr>
            <p:cNvCxnSpPr>
              <a:cxnSpLocks/>
              <a:stCxn id="89" idx="4"/>
              <a:endCxn id="102" idx="2"/>
            </p:cNvCxnSpPr>
            <p:nvPr/>
          </p:nvCxnSpPr>
          <p:spPr>
            <a:xfrm>
              <a:off x="7389190" y="3739485"/>
              <a:ext cx="238043" cy="49655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32ED6-D45F-E246-9255-5B7E573DA6D0}"/>
                </a:ext>
              </a:extLst>
            </p:cNvPr>
            <p:cNvCxnSpPr/>
            <p:nvPr/>
          </p:nvCxnSpPr>
          <p:spPr>
            <a:xfrm flipV="1">
              <a:off x="7656513" y="3505909"/>
              <a:ext cx="1124569" cy="744819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DC7287-1B64-B24E-A3A3-D0B5B869F66A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H="1">
              <a:off x="6399593" y="3631997"/>
              <a:ext cx="935470" cy="1019753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E7D84F-9E77-D547-9B25-0D9D0A6C0E34}"/>
                </a:ext>
              </a:extLst>
            </p:cNvPr>
            <p:cNvCxnSpPr>
              <a:cxnSpLocks/>
              <a:stCxn id="94" idx="13"/>
            </p:cNvCxnSpPr>
            <p:nvPr/>
          </p:nvCxnSpPr>
          <p:spPr>
            <a:xfrm flipH="1">
              <a:off x="5835039" y="3632847"/>
              <a:ext cx="1499626" cy="66263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FBB6AE-FA4E-1A47-855D-938097AB953D}"/>
                </a:ext>
              </a:extLst>
            </p:cNvPr>
            <p:cNvSpPr txBox="1"/>
            <p:nvPr/>
          </p:nvSpPr>
          <p:spPr>
            <a:xfrm>
              <a:off x="11042136" y="3315067"/>
              <a:ext cx="937265" cy="522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b="0" dirty="0">
                  <a:solidFill>
                    <a:prstClr val="black"/>
                  </a:solidFill>
                  <a:latin typeface="+mn-lt"/>
                </a:rPr>
                <a:t>to </a:t>
              </a:r>
            </a:p>
            <a:p>
              <a:pPr>
                <a:lnSpc>
                  <a:spcPct val="80000"/>
                </a:lnSpc>
              </a:pPr>
              <a:r>
                <a:rPr lang="en-US" sz="1200" b="0" dirty="0">
                  <a:solidFill>
                    <a:prstClr val="black"/>
                  </a:solidFill>
                  <a:latin typeface="+mn-lt"/>
                </a:rPr>
                <a:t>Internet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3B3F2C5-F432-DE41-B88E-C2DDFC014DE1}"/>
                </a:ext>
              </a:extLst>
            </p:cNvPr>
            <p:cNvGrpSpPr/>
            <p:nvPr/>
          </p:nvGrpSpPr>
          <p:grpSpPr>
            <a:xfrm>
              <a:off x="9309047" y="2092807"/>
              <a:ext cx="439787" cy="517111"/>
              <a:chOff x="4501086" y="2717689"/>
              <a:chExt cx="347435" cy="42472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53222DD-32B5-554A-92D9-45B047419529}"/>
                  </a:ext>
                </a:extLst>
              </p:cNvPr>
              <p:cNvSpPr/>
              <p:nvPr/>
            </p:nvSpPr>
            <p:spPr>
              <a:xfrm>
                <a:off x="4501086" y="2764691"/>
                <a:ext cx="345572" cy="328307"/>
              </a:xfrm>
              <a:prstGeom prst="rect">
                <a:avLst/>
              </a:prstGeom>
              <a:gradFill>
                <a:gsLst>
                  <a:gs pos="1000">
                    <a:srgbClr val="CDD3D7"/>
                  </a:gs>
                  <a:gs pos="100000">
                    <a:srgbClr val="E7ECF0"/>
                  </a:gs>
                </a:gsLst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76AAF34-87D8-5E4E-824B-D94277757609}"/>
                  </a:ext>
                </a:extLst>
              </p:cNvPr>
              <p:cNvSpPr/>
              <p:nvPr/>
            </p:nvSpPr>
            <p:spPr>
              <a:xfrm>
                <a:off x="4501086" y="2717689"/>
                <a:ext cx="345572" cy="98840"/>
              </a:xfrm>
              <a:prstGeom prst="ellipse">
                <a:avLst/>
              </a:prstGeom>
              <a:solidFill>
                <a:srgbClr val="E2E7EA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DBEAAB3-C02D-1249-8114-9A53E5AF30B1}"/>
                  </a:ext>
                </a:extLst>
              </p:cNvPr>
              <p:cNvSpPr/>
              <p:nvPr/>
            </p:nvSpPr>
            <p:spPr>
              <a:xfrm>
                <a:off x="4502949" y="3043578"/>
                <a:ext cx="345572" cy="98840"/>
              </a:xfrm>
              <a:prstGeom prst="ellipse">
                <a:avLst/>
              </a:prstGeom>
              <a:solidFill>
                <a:srgbClr val="CDD3D7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41BCC86-1311-274D-8C49-EB856C55E7D5}"/>
                  </a:ext>
                </a:extLst>
              </p:cNvPr>
              <p:cNvSpPr/>
              <p:nvPr/>
            </p:nvSpPr>
            <p:spPr>
              <a:xfrm>
                <a:off x="4504261" y="3036961"/>
                <a:ext cx="339222" cy="52862"/>
              </a:xfrm>
              <a:prstGeom prst="rect">
                <a:avLst/>
              </a:prstGeom>
              <a:solidFill>
                <a:srgbClr val="CDD3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0727567-EE18-E64F-8998-51A737EA68D5}"/>
                </a:ext>
              </a:extLst>
            </p:cNvPr>
            <p:cNvGrpSpPr/>
            <p:nvPr/>
          </p:nvGrpSpPr>
          <p:grpSpPr>
            <a:xfrm>
              <a:off x="8517277" y="3881562"/>
              <a:ext cx="883221" cy="540618"/>
              <a:chOff x="7493876" y="2774731"/>
              <a:chExt cx="1481958" cy="894622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B0489B00-D1CC-D640-9E4E-81A19094B95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D2DEB09-CBF1-684C-BA06-F810ACF925B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0D8678D-9E9E-FE46-A391-CA0E41679E0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1E625A55-E029-AF42-B88D-5D2FAB06B0B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A90CBD7B-B413-674C-8C1B-311DEA10F9D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6C99112B-C85E-104E-BA58-6E2AD6C7E4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6A671058-EDBC-B448-953A-0252BBC0E05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F94F43F-64A6-1443-8CB0-275E05EF1A0F}"/>
                </a:ext>
              </a:extLst>
            </p:cNvPr>
            <p:cNvGrpSpPr/>
            <p:nvPr/>
          </p:nvGrpSpPr>
          <p:grpSpPr>
            <a:xfrm>
              <a:off x="10191431" y="3330376"/>
              <a:ext cx="883221" cy="540618"/>
              <a:chOff x="7493876" y="2774731"/>
              <a:chExt cx="1481958" cy="894622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E05DF9C8-CB91-644A-B514-85AACCC7FD2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A8FBEAB-793E-FE42-94E8-00B59D3F61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67DA038-7827-C043-B0DE-6039609E1F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8BC9B326-A00A-9147-BC1C-6DEA74F922E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27C7997B-54AF-F24C-BF0E-358A35C4066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8D8C6AD-37E7-5448-85D4-64A4A5B171E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AD3BD04C-6FE4-994C-9EAF-DC6C57FE31A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AB23DAA-0E90-BE4F-9B76-87FE6A7A6D52}"/>
                </a:ext>
              </a:extLst>
            </p:cNvPr>
            <p:cNvGrpSpPr/>
            <p:nvPr/>
          </p:nvGrpSpPr>
          <p:grpSpPr>
            <a:xfrm>
              <a:off x="8517278" y="3314233"/>
              <a:ext cx="495296" cy="318654"/>
              <a:chOff x="7493876" y="2774731"/>
              <a:chExt cx="1481958" cy="894622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F8B1947A-19E1-1B4E-ADEA-A2AB82DE3D6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4B90F9E-A110-E841-A185-641FE8A577B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C0D293E-22B6-3E4C-8BCE-561B8113BB8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A8A895E0-F08B-4A44-BD85-35A2157EA60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342EFC43-840E-B74E-8A26-CCD85142490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CFC3970A-BBAC-E64C-864B-BDEEDC13528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F53664D5-C8C1-7445-BC58-2508CAF6D78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1772D06-A679-C74E-8F7B-26D75DE067ED}"/>
                </a:ext>
              </a:extLst>
            </p:cNvPr>
            <p:cNvGrpSpPr/>
            <p:nvPr/>
          </p:nvGrpSpPr>
          <p:grpSpPr>
            <a:xfrm>
              <a:off x="9508439" y="3732448"/>
              <a:ext cx="495296" cy="318654"/>
              <a:chOff x="7493876" y="2774731"/>
              <a:chExt cx="1481958" cy="894622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2EEC3F7-93E8-E244-A386-F8A376C90C0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2426144-C7B9-E443-99F0-EA75D005030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9F33AE3-497B-6C48-B4F2-9028391043B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0E83A2B2-ED87-AE4C-92E7-24528D23A03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F64AD8FA-E8DA-0249-B9D1-26A6AC4CBA0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4632C282-272F-A640-AEBE-6A3CC547AB6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FB071B43-4125-C448-8E62-D6E9FEE09EA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1A9B582-EBFD-BC49-8DE2-2EA563F12106}"/>
                </a:ext>
              </a:extLst>
            </p:cNvPr>
            <p:cNvGrpSpPr/>
            <p:nvPr/>
          </p:nvGrpSpPr>
          <p:grpSpPr>
            <a:xfrm>
              <a:off x="7141557" y="3533202"/>
              <a:ext cx="495296" cy="318654"/>
              <a:chOff x="7493876" y="2774731"/>
              <a:chExt cx="1481958" cy="894622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86BC2772-1ABA-5649-AA15-4331FEEF4F6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8862736-A8E9-B24B-A983-C24C6ECD024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396F44A-D03C-E545-9C35-3D7C197833C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AF1450E3-83D1-D841-A615-12B65F47899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63A01A82-7669-A34C-AC36-129F4B770DC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6F22DA3B-402E-5046-9232-AE3C43C62ED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7968AB99-2B48-9248-8471-4A5E2A20E25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F75DFA6-C48B-B144-96B3-E6C870521780}"/>
                </a:ext>
              </a:extLst>
            </p:cNvPr>
            <p:cNvGrpSpPr/>
            <p:nvPr/>
          </p:nvGrpSpPr>
          <p:grpSpPr>
            <a:xfrm>
              <a:off x="7381204" y="4125100"/>
              <a:ext cx="495296" cy="318654"/>
              <a:chOff x="7493876" y="2774731"/>
              <a:chExt cx="1481958" cy="89462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550CF0CF-5417-1D44-9FF5-0125C7BC1F9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EBB8AB2-85E2-C74B-8EA6-F3C965AC9BB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B1F83C6-128D-504A-A9BD-752EBD8579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CEC389D-02C7-E642-A71F-1CD79F4B342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67205EB5-4105-EA49-AB65-23342889136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D31749B9-FED1-B143-9D0A-75F194D0666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34A4BA55-86CE-2B40-A90B-B5A450B826A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133" name="Picture 132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EDBDBEC-D7F4-8840-B484-CE47A215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63485" y="2143958"/>
              <a:ext cx="645858" cy="1204723"/>
            </a:xfrm>
            <a:prstGeom prst="rect">
              <a:avLst/>
            </a:prstGeom>
          </p:spPr>
        </p:pic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46271FC4-AA10-9F4D-B2FF-BE0700C9B146}"/>
                </a:ext>
              </a:extLst>
            </p:cNvPr>
            <p:cNvSpPr/>
            <p:nvPr/>
          </p:nvSpPr>
          <p:spPr>
            <a:xfrm>
              <a:off x="9181074" y="2063579"/>
              <a:ext cx="630195" cy="568410"/>
            </a:xfrm>
            <a:prstGeom prst="can">
              <a:avLst/>
            </a:prstGeom>
            <a:gradFill>
              <a:gsLst>
                <a:gs pos="38000">
                  <a:schemeClr val="bg1">
                    <a:lumMod val="95000"/>
                  </a:schemeClr>
                </a:gs>
                <a:gs pos="0">
                  <a:srgbClr val="C4CDD3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dirty="0"/>
            </a:p>
          </p:txBody>
        </p:sp>
        <p:pic>
          <p:nvPicPr>
            <p:cNvPr id="135" name="Picture 13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96B51-43C8-1242-9143-A19AF86C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43539" y="2209860"/>
              <a:ext cx="645858" cy="1204723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56A59D-9923-9340-A0B7-C6F07345DD0C}"/>
                </a:ext>
              </a:extLst>
            </p:cNvPr>
            <p:cNvCxnSpPr>
              <a:cxnSpLocks/>
              <a:stCxn id="94" idx="12"/>
            </p:cNvCxnSpPr>
            <p:nvPr/>
          </p:nvCxnSpPr>
          <p:spPr>
            <a:xfrm flipH="1" flipV="1">
              <a:off x="6734432" y="2792627"/>
              <a:ext cx="601019" cy="87674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EE206C5-EA27-0548-9300-1180195B5DC4}"/>
              </a:ext>
            </a:extLst>
          </p:cNvPr>
          <p:cNvSpPr txBox="1"/>
          <p:nvPr/>
        </p:nvSpPr>
        <p:spPr>
          <a:xfrm>
            <a:off x="4925464" y="4207825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0" dirty="0">
                <a:latin typeface="+mn-lt"/>
              </a:rPr>
              <a:t>…</a:t>
            </a:r>
            <a:endParaRPr lang="en-US" sz="1013" b="0" dirty="0">
              <a:latin typeface="+mn-lt"/>
            </a:endParaRPr>
          </a:p>
        </p:txBody>
      </p:sp>
      <p:pic>
        <p:nvPicPr>
          <p:cNvPr id="186" name="Picture 18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4C158D-D53E-494D-A141-A35C4E143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567" y="3739464"/>
            <a:ext cx="788909" cy="741405"/>
          </a:xfrm>
          <a:prstGeom prst="rect">
            <a:avLst/>
          </a:prstGeom>
        </p:spPr>
      </p:pic>
      <p:pic>
        <p:nvPicPr>
          <p:cNvPr id="187" name="Picture 18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9784C5-9B92-0F49-98EA-6368E55C0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926" y="4122524"/>
            <a:ext cx="578534" cy="543697"/>
          </a:xfrm>
          <a:prstGeom prst="rect">
            <a:avLst/>
          </a:prstGeom>
        </p:spPr>
      </p:pic>
      <p:pic>
        <p:nvPicPr>
          <p:cNvPr id="188" name="Picture 18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0533C8-E0A5-5B49-B029-B3C0A2794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1542" y="4283161"/>
            <a:ext cx="392663" cy="369018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6988D8D-0A6E-8B41-9255-321764CBFED6}"/>
              </a:ext>
            </a:extLst>
          </p:cNvPr>
          <p:cNvGrpSpPr/>
          <p:nvPr/>
        </p:nvGrpSpPr>
        <p:grpSpPr>
          <a:xfrm>
            <a:off x="526487" y="2281979"/>
            <a:ext cx="3449300" cy="3486150"/>
            <a:chOff x="701983" y="1899639"/>
            <a:chExt cx="4599066" cy="4648200"/>
          </a:xfrm>
        </p:grpSpPr>
        <p:sp>
          <p:nvSpPr>
            <p:cNvPr id="189" name="Rectangle 4">
              <a:extLst>
                <a:ext uri="{FF2B5EF4-FFF2-40B4-BE49-F238E27FC236}">
                  <a16:creationId xmlns:a16="http://schemas.microsoft.com/office/drawing/2014/main" id="{7AD5ADDA-DECD-484D-98FB-1D9B915E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83" y="1899639"/>
              <a:ext cx="3956515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r>
                <a:rPr lang="en-US" sz="2100" b="0" dirty="0">
                  <a:solidFill>
                    <a:srgbClr val="C00000"/>
                  </a:solidFill>
                  <a:latin typeface="+mn-lt"/>
                </a:rPr>
                <a:t>Mobile device:</a:t>
              </a:r>
            </a:p>
            <a:p>
              <a:pPr marL="214313" indent="-2143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smartphone, tablet, laptop, IoT, ... with 4G LTE radio</a:t>
              </a:r>
            </a:p>
            <a:p>
              <a:pPr marL="214313" indent="-214313"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64-bit International Mobile Subscriber Identity (IMSI), stored on SIM (Subscriber Identity Module) card</a:t>
              </a:r>
            </a:p>
            <a:p>
              <a:pPr marL="214313" indent="-214313"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LTE jargon: User Equipment (UE)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  <a:p>
              <a:pPr marL="214313" indent="-2143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endParaRPr lang="en-US" sz="2100" b="0" dirty="0">
                <a:solidFill>
                  <a:srgbClr val="C00000"/>
                </a:solidFill>
                <a:latin typeface="+mn-lt"/>
              </a:endParaRPr>
            </a:p>
            <a:p>
              <a:pPr marL="257175" indent="-257175"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4423525-BD9A-2C49-852E-B62A37A0D7EC}"/>
                </a:ext>
              </a:extLst>
            </p:cNvPr>
            <p:cNvCxnSpPr/>
            <p:nvPr/>
          </p:nvCxnSpPr>
          <p:spPr>
            <a:xfrm>
              <a:off x="3039762" y="2187146"/>
              <a:ext cx="226128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0FEB29A6-51E5-8C4F-B11A-9AC5FF5BBA8F}"/>
              </a:ext>
            </a:extLst>
          </p:cNvPr>
          <p:cNvSpPr/>
          <p:nvPr/>
        </p:nvSpPr>
        <p:spPr>
          <a:xfrm>
            <a:off x="5514205" y="4892869"/>
            <a:ext cx="481913" cy="42630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36F3C-5468-2944-852C-535607557345}"/>
              </a:ext>
            </a:extLst>
          </p:cNvPr>
          <p:cNvSpPr txBox="1"/>
          <p:nvPr/>
        </p:nvSpPr>
        <p:spPr>
          <a:xfrm>
            <a:off x="870708" y="6023554"/>
            <a:ext cx="677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OFDM: Orthogonal Frequency Division Multiplexing</a:t>
            </a:r>
          </a:p>
        </p:txBody>
      </p:sp>
    </p:spTree>
    <p:extLst>
      <p:ext uri="{BB962C8B-B14F-4D97-AF65-F5344CB8AC3E}">
        <p14:creationId xmlns:p14="http://schemas.microsoft.com/office/powerpoint/2010/main" val="252177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074" y="206976"/>
            <a:ext cx="7886700" cy="669925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+mn-lt"/>
                <a:ea typeface="ＭＳ Ｐゴシック" charset="0"/>
              </a:rPr>
              <a:t>Elements of 4G LTE architecture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D7ADEB-DEFA-2140-A327-52FA5F1CF40F}"/>
              </a:ext>
            </a:extLst>
          </p:cNvPr>
          <p:cNvSpPr/>
          <p:nvPr/>
        </p:nvSpPr>
        <p:spPr>
          <a:xfrm>
            <a:off x="3568019" y="2201049"/>
            <a:ext cx="1797908" cy="1492077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D2D7FAE-DA90-374E-A4B8-23D056E77A6C}"/>
              </a:ext>
            </a:extLst>
          </p:cNvPr>
          <p:cNvSpPr/>
          <p:nvPr/>
        </p:nvSpPr>
        <p:spPr>
          <a:xfrm>
            <a:off x="5181600" y="2289994"/>
            <a:ext cx="3374174" cy="2072867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  <a:gd name="connsiteX0" fmla="*/ 284280 w 1465949"/>
              <a:gd name="connsiteY0" fmla="*/ 16581 h 752973"/>
              <a:gd name="connsiteX1" fmla="*/ 153170 w 1465949"/>
              <a:gd name="connsiteY1" fmla="*/ 241755 h 752973"/>
              <a:gd name="connsiteX2" fmla="*/ 739 w 1465949"/>
              <a:gd name="connsiteY2" fmla="*/ 453182 h 752973"/>
              <a:gd name="connsiteX3" fmla="*/ 111922 w 1465949"/>
              <a:gd name="connsiteY3" fmla="*/ 668354 h 752973"/>
              <a:gd name="connsiteX4" fmla="*/ 424954 w 1465949"/>
              <a:gd name="connsiteY4" fmla="*/ 750509 h 752973"/>
              <a:gd name="connsiteX5" fmla="*/ 1340024 w 1465949"/>
              <a:gd name="connsiteY5" fmla="*/ 700972 h 752973"/>
              <a:gd name="connsiteX6" fmla="*/ 1439213 w 1465949"/>
              <a:gd name="connsiteY6" fmla="*/ 305838 h 752973"/>
              <a:gd name="connsiteX7" fmla="*/ 1208189 w 1465949"/>
              <a:gd name="connsiteY7" fmla="*/ 92804 h 752973"/>
              <a:gd name="connsiteX8" fmla="*/ 900530 w 1465949"/>
              <a:gd name="connsiteY8" fmla="*/ 5010 h 752973"/>
              <a:gd name="connsiteX9" fmla="*/ 284280 w 1465949"/>
              <a:gd name="connsiteY9" fmla="*/ 16581 h 752973"/>
              <a:gd name="connsiteX0" fmla="*/ 215678 w 1465949"/>
              <a:gd name="connsiteY0" fmla="*/ 15568 h 755280"/>
              <a:gd name="connsiteX1" fmla="*/ 153170 w 1465949"/>
              <a:gd name="connsiteY1" fmla="*/ 244062 h 755280"/>
              <a:gd name="connsiteX2" fmla="*/ 739 w 1465949"/>
              <a:gd name="connsiteY2" fmla="*/ 455489 h 755280"/>
              <a:gd name="connsiteX3" fmla="*/ 111922 w 1465949"/>
              <a:gd name="connsiteY3" fmla="*/ 670661 h 755280"/>
              <a:gd name="connsiteX4" fmla="*/ 424954 w 1465949"/>
              <a:gd name="connsiteY4" fmla="*/ 752816 h 755280"/>
              <a:gd name="connsiteX5" fmla="*/ 1340024 w 1465949"/>
              <a:gd name="connsiteY5" fmla="*/ 703279 h 755280"/>
              <a:gd name="connsiteX6" fmla="*/ 1439213 w 1465949"/>
              <a:gd name="connsiteY6" fmla="*/ 308145 h 755280"/>
              <a:gd name="connsiteX7" fmla="*/ 1208189 w 1465949"/>
              <a:gd name="connsiteY7" fmla="*/ 95111 h 755280"/>
              <a:gd name="connsiteX8" fmla="*/ 900530 w 1465949"/>
              <a:gd name="connsiteY8" fmla="*/ 7317 h 755280"/>
              <a:gd name="connsiteX9" fmla="*/ 215678 w 1465949"/>
              <a:gd name="connsiteY9" fmla="*/ 15568 h 755280"/>
              <a:gd name="connsiteX0" fmla="*/ 158423 w 1408694"/>
              <a:gd name="connsiteY0" fmla="*/ 15568 h 755280"/>
              <a:gd name="connsiteX1" fmla="*/ 95915 w 1408694"/>
              <a:gd name="connsiteY1" fmla="*/ 244062 h 755280"/>
              <a:gd name="connsiteX2" fmla="*/ 9068 w 1408694"/>
              <a:gd name="connsiteY2" fmla="*/ 472501 h 755280"/>
              <a:gd name="connsiteX3" fmla="*/ 54667 w 1408694"/>
              <a:gd name="connsiteY3" fmla="*/ 670661 h 755280"/>
              <a:gd name="connsiteX4" fmla="*/ 367699 w 1408694"/>
              <a:gd name="connsiteY4" fmla="*/ 752816 h 755280"/>
              <a:gd name="connsiteX5" fmla="*/ 1282769 w 1408694"/>
              <a:gd name="connsiteY5" fmla="*/ 703279 h 755280"/>
              <a:gd name="connsiteX6" fmla="*/ 1381958 w 1408694"/>
              <a:gd name="connsiteY6" fmla="*/ 308145 h 755280"/>
              <a:gd name="connsiteX7" fmla="*/ 1150934 w 1408694"/>
              <a:gd name="connsiteY7" fmla="*/ 95111 h 755280"/>
              <a:gd name="connsiteX8" fmla="*/ 843275 w 1408694"/>
              <a:gd name="connsiteY8" fmla="*/ 7317 h 755280"/>
              <a:gd name="connsiteX9" fmla="*/ 158423 w 1408694"/>
              <a:gd name="connsiteY9" fmla="*/ 15568 h 755280"/>
              <a:gd name="connsiteX0" fmla="*/ 151540 w 1401811"/>
              <a:gd name="connsiteY0" fmla="*/ 15568 h 755280"/>
              <a:gd name="connsiteX1" fmla="*/ 89032 w 1401811"/>
              <a:gd name="connsiteY1" fmla="*/ 244062 h 755280"/>
              <a:gd name="connsiteX2" fmla="*/ 2185 w 1401811"/>
              <a:gd name="connsiteY2" fmla="*/ 472501 h 755280"/>
              <a:gd name="connsiteX3" fmla="*/ 67073 w 1401811"/>
              <a:gd name="connsiteY3" fmla="*/ 640039 h 755280"/>
              <a:gd name="connsiteX4" fmla="*/ 360816 w 1401811"/>
              <a:gd name="connsiteY4" fmla="*/ 752816 h 755280"/>
              <a:gd name="connsiteX5" fmla="*/ 1275886 w 1401811"/>
              <a:gd name="connsiteY5" fmla="*/ 703279 h 755280"/>
              <a:gd name="connsiteX6" fmla="*/ 1375075 w 1401811"/>
              <a:gd name="connsiteY6" fmla="*/ 308145 h 755280"/>
              <a:gd name="connsiteX7" fmla="*/ 1144051 w 1401811"/>
              <a:gd name="connsiteY7" fmla="*/ 95111 h 755280"/>
              <a:gd name="connsiteX8" fmla="*/ 836392 w 1401811"/>
              <a:gd name="connsiteY8" fmla="*/ 7317 h 755280"/>
              <a:gd name="connsiteX9" fmla="*/ 151540 w 1401811"/>
              <a:gd name="connsiteY9" fmla="*/ 15568 h 755280"/>
              <a:gd name="connsiteX0" fmla="*/ 154312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154312 w 1404583"/>
              <a:gd name="connsiteY9" fmla="*/ 21319 h 761031"/>
              <a:gd name="connsiteX0" fmla="*/ 231469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231469 w 1404583"/>
              <a:gd name="connsiteY9" fmla="*/ 21319 h 7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583" h="761031">
                <a:moveTo>
                  <a:pt x="231469" y="21319"/>
                </a:moveTo>
                <a:cubicBezTo>
                  <a:pt x="113339" y="68148"/>
                  <a:pt x="168135" y="217890"/>
                  <a:pt x="130383" y="294045"/>
                </a:cubicBezTo>
                <a:cubicBezTo>
                  <a:pt x="92631" y="370200"/>
                  <a:pt x="15047" y="419628"/>
                  <a:pt x="4957" y="478252"/>
                </a:cubicBezTo>
                <a:cubicBezTo>
                  <a:pt x="-5133" y="536876"/>
                  <a:pt x="-6784" y="601806"/>
                  <a:pt x="69845" y="645790"/>
                </a:cubicBezTo>
                <a:cubicBezTo>
                  <a:pt x="114412" y="664652"/>
                  <a:pt x="174902" y="743051"/>
                  <a:pt x="363588" y="758567"/>
                </a:cubicBezTo>
                <a:cubicBezTo>
                  <a:pt x="827649" y="755219"/>
                  <a:pt x="1109615" y="783142"/>
                  <a:pt x="1278658" y="709030"/>
                </a:cubicBezTo>
                <a:cubicBezTo>
                  <a:pt x="1447701" y="634918"/>
                  <a:pt x="1407676" y="440091"/>
                  <a:pt x="1377847" y="313896"/>
                </a:cubicBezTo>
                <a:cubicBezTo>
                  <a:pt x="1318189" y="194584"/>
                  <a:pt x="1265114" y="253952"/>
                  <a:pt x="1146823" y="100862"/>
                </a:cubicBezTo>
                <a:cubicBezTo>
                  <a:pt x="1043800" y="52777"/>
                  <a:pt x="899969" y="21099"/>
                  <a:pt x="839164" y="13068"/>
                </a:cubicBezTo>
                <a:cubicBezTo>
                  <a:pt x="716407" y="20525"/>
                  <a:pt x="349599" y="-25510"/>
                  <a:pt x="231469" y="2131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52EA1-A036-214E-A4D2-722E1761E424}"/>
              </a:ext>
            </a:extLst>
          </p:cNvPr>
          <p:cNvCxnSpPr/>
          <p:nvPr/>
        </p:nvCxnSpPr>
        <p:spPr>
          <a:xfrm flipH="1" flipV="1">
            <a:off x="6543575" y="3486682"/>
            <a:ext cx="140466" cy="5121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A928C1-EFBE-BB44-80D9-8ED0D30950AB}"/>
              </a:ext>
            </a:extLst>
          </p:cNvPr>
          <p:cNvCxnSpPr/>
          <p:nvPr/>
        </p:nvCxnSpPr>
        <p:spPr>
          <a:xfrm>
            <a:off x="6566049" y="3475938"/>
            <a:ext cx="795110" cy="30934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56B73-DF75-3D42-AE5F-5E5138906F3B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7361159" y="3617512"/>
            <a:ext cx="613603" cy="1677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C4CD2-2AAF-B44F-8ACD-EEBCEB5EEA7E}"/>
              </a:ext>
            </a:extLst>
          </p:cNvPr>
          <p:cNvCxnSpPr/>
          <p:nvPr/>
        </p:nvCxnSpPr>
        <p:spPr>
          <a:xfrm flipH="1" flipV="1">
            <a:off x="5742383" y="3149028"/>
            <a:ext cx="843431" cy="3148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E8E79-3917-C941-99D6-99BD80BF69D8}"/>
              </a:ext>
            </a:extLst>
          </p:cNvPr>
          <p:cNvCxnSpPr/>
          <p:nvPr/>
        </p:nvCxnSpPr>
        <p:spPr>
          <a:xfrm flipV="1">
            <a:off x="6585811" y="3039824"/>
            <a:ext cx="751618" cy="4240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E73ED2-9388-9440-BEC7-4709DF64F9E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541893" y="3661864"/>
            <a:ext cx="1142149" cy="3369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41DEC8-0EA4-B047-9EC0-A26A0EE1B143}"/>
              </a:ext>
            </a:extLst>
          </p:cNvPr>
          <p:cNvCxnSpPr/>
          <p:nvPr/>
        </p:nvCxnSpPr>
        <p:spPr>
          <a:xfrm flipV="1">
            <a:off x="5407484" y="3471131"/>
            <a:ext cx="1136090" cy="1754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9832A-2E89-EC43-BA31-49F4524A4BE4}"/>
              </a:ext>
            </a:extLst>
          </p:cNvPr>
          <p:cNvCxnSpPr>
            <a:cxnSpLocks/>
          </p:cNvCxnSpPr>
          <p:nvPr/>
        </p:nvCxnSpPr>
        <p:spPr>
          <a:xfrm>
            <a:off x="7973755" y="3504323"/>
            <a:ext cx="682157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5AF617-ABFA-674E-B1F8-7C9F603469DA}"/>
              </a:ext>
            </a:extLst>
          </p:cNvPr>
          <p:cNvSpPr txBox="1"/>
          <p:nvPr/>
        </p:nvSpPr>
        <p:spPr>
          <a:xfrm>
            <a:off x="5980171" y="2606284"/>
            <a:ext cx="822227" cy="4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Mobility Management Entity (MME)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FF8E6-11BB-EE49-AFCB-83F5B6720CA3}"/>
              </a:ext>
            </a:extLst>
          </p:cNvPr>
          <p:cNvSpPr txBox="1"/>
          <p:nvPr/>
        </p:nvSpPr>
        <p:spPr>
          <a:xfrm>
            <a:off x="5843425" y="4167429"/>
            <a:ext cx="1765252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Serving Gateway (S-GW)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980CE-1D9B-DE47-B3E5-696E8479F1CF}"/>
              </a:ext>
            </a:extLst>
          </p:cNvPr>
          <p:cNvSpPr txBox="1"/>
          <p:nvPr/>
        </p:nvSpPr>
        <p:spPr>
          <a:xfrm>
            <a:off x="7525063" y="2688073"/>
            <a:ext cx="1261709" cy="3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Home Subscriber Service (HSS)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59FDE-F844-E947-8966-45DD952B5921}"/>
              </a:ext>
            </a:extLst>
          </p:cNvPr>
          <p:cNvSpPr txBox="1"/>
          <p:nvPr/>
        </p:nvSpPr>
        <p:spPr>
          <a:xfrm>
            <a:off x="7423324" y="3803400"/>
            <a:ext cx="1390136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PDN gateway (P-GW)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206C5-EA27-0548-9300-1180195B5DC4}"/>
              </a:ext>
            </a:extLst>
          </p:cNvPr>
          <p:cNvSpPr txBox="1"/>
          <p:nvPr/>
        </p:nvSpPr>
        <p:spPr>
          <a:xfrm>
            <a:off x="4925464" y="4207825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0" dirty="0">
                <a:latin typeface="+mn-lt"/>
              </a:rPr>
              <a:t>…</a:t>
            </a:r>
            <a:endParaRPr lang="en-US" sz="1013" b="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C734B-FACC-AF46-85BA-9EDB93ADC0C1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6566049" y="3486681"/>
            <a:ext cx="1406567" cy="951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6B4492-94B4-5548-931D-85B136866835}"/>
              </a:ext>
            </a:extLst>
          </p:cNvPr>
          <p:cNvCxnSpPr/>
          <p:nvPr/>
        </p:nvCxnSpPr>
        <p:spPr>
          <a:xfrm flipV="1">
            <a:off x="6684042" y="3785287"/>
            <a:ext cx="677117" cy="2135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0D2C1-F88C-B645-BA20-259DCE82399D}"/>
              </a:ext>
            </a:extLst>
          </p:cNvPr>
          <p:cNvCxnSpPr/>
          <p:nvPr/>
        </p:nvCxnSpPr>
        <p:spPr>
          <a:xfrm flipV="1">
            <a:off x="5742383" y="3998806"/>
            <a:ext cx="978705" cy="4649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D08002-C63B-384D-89CA-8B945CC63FFE}"/>
              </a:ext>
            </a:extLst>
          </p:cNvPr>
          <p:cNvCxnSpPr>
            <a:cxnSpLocks/>
            <a:stCxn id="89" idx="4"/>
            <a:endCxn id="102" idx="2"/>
          </p:cNvCxnSpPr>
          <p:nvPr/>
        </p:nvCxnSpPr>
        <p:spPr>
          <a:xfrm>
            <a:off x="5541893" y="3661864"/>
            <a:ext cx="178532" cy="37241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432ED6-D45F-E246-9255-5B7E573DA6D0}"/>
              </a:ext>
            </a:extLst>
          </p:cNvPr>
          <p:cNvCxnSpPr/>
          <p:nvPr/>
        </p:nvCxnSpPr>
        <p:spPr>
          <a:xfrm flipV="1">
            <a:off x="5742385" y="3486682"/>
            <a:ext cx="843427" cy="5586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DC7287-1B64-B24E-A3A3-D0B5B869F66A}"/>
              </a:ext>
            </a:extLst>
          </p:cNvPr>
          <p:cNvCxnSpPr>
            <a:cxnSpLocks/>
            <a:stCxn id="93" idx="0"/>
          </p:cNvCxnSpPr>
          <p:nvPr/>
        </p:nvCxnSpPr>
        <p:spPr>
          <a:xfrm flipH="1">
            <a:off x="4799695" y="3581248"/>
            <a:ext cx="701603" cy="7648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56A59D-9923-9340-A0B7-C6F07345DD0C}"/>
              </a:ext>
            </a:extLst>
          </p:cNvPr>
          <p:cNvCxnSpPr>
            <a:cxnSpLocks/>
            <a:stCxn id="94" idx="12"/>
          </p:cNvCxnSpPr>
          <p:nvPr/>
        </p:nvCxnSpPr>
        <p:spPr>
          <a:xfrm flipH="1" flipV="1">
            <a:off x="5006380" y="2868949"/>
            <a:ext cx="495209" cy="7403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E7D84F-9E77-D547-9B25-0D9D0A6C0E34}"/>
              </a:ext>
            </a:extLst>
          </p:cNvPr>
          <p:cNvCxnSpPr>
            <a:cxnSpLocks/>
            <a:stCxn id="94" idx="13"/>
          </p:cNvCxnSpPr>
          <p:nvPr/>
        </p:nvCxnSpPr>
        <p:spPr>
          <a:xfrm flipH="1">
            <a:off x="4376279" y="3581886"/>
            <a:ext cx="1124720" cy="49697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FBB6AE-FA4E-1A47-855D-938097AB953D}"/>
              </a:ext>
            </a:extLst>
          </p:cNvPr>
          <p:cNvSpPr txBox="1"/>
          <p:nvPr/>
        </p:nvSpPr>
        <p:spPr>
          <a:xfrm>
            <a:off x="8281602" y="3343551"/>
            <a:ext cx="702949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to 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56A69-C2D1-A543-B030-86DD682F9AB5}"/>
              </a:ext>
            </a:extLst>
          </p:cNvPr>
          <p:cNvSpPr txBox="1"/>
          <p:nvPr/>
        </p:nvSpPr>
        <p:spPr>
          <a:xfrm>
            <a:off x="3421984" y="2769561"/>
            <a:ext cx="1192320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Mobile device  </a:t>
            </a:r>
          </a:p>
          <a:p>
            <a:pPr algn="ctr">
              <a:lnSpc>
                <a:spcPct val="80000"/>
              </a:lnSpc>
            </a:pPr>
            <a:r>
              <a:rPr lang="en-US" sz="825" b="0" dirty="0">
                <a:solidFill>
                  <a:prstClr val="black"/>
                </a:solidFill>
                <a:latin typeface="+mn-lt"/>
              </a:rPr>
              <a:t>  (UE)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B3F2C5-F432-DE41-B88E-C2DDFC014DE1}"/>
              </a:ext>
            </a:extLst>
          </p:cNvPr>
          <p:cNvGrpSpPr/>
          <p:nvPr/>
        </p:nvGrpSpPr>
        <p:grpSpPr>
          <a:xfrm>
            <a:off x="6981786" y="2426856"/>
            <a:ext cx="329840" cy="387833"/>
            <a:chOff x="4501086" y="2717689"/>
            <a:chExt cx="347435" cy="4247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53222DD-32B5-554A-92D9-45B047419529}"/>
                </a:ext>
              </a:extLst>
            </p:cNvPr>
            <p:cNvSpPr/>
            <p:nvPr/>
          </p:nvSpPr>
          <p:spPr>
            <a:xfrm>
              <a:off x="4501086" y="2764691"/>
              <a:ext cx="345572" cy="328307"/>
            </a:xfrm>
            <a:prstGeom prst="rect">
              <a:avLst/>
            </a:prstGeom>
            <a:gradFill>
              <a:gsLst>
                <a:gs pos="1000">
                  <a:srgbClr val="CDD3D7"/>
                </a:gs>
                <a:gs pos="100000">
                  <a:srgbClr val="E7ECF0"/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6AAF34-87D8-5E4E-824B-D94277757609}"/>
                </a:ext>
              </a:extLst>
            </p:cNvPr>
            <p:cNvSpPr/>
            <p:nvPr/>
          </p:nvSpPr>
          <p:spPr>
            <a:xfrm>
              <a:off x="4501086" y="2717689"/>
              <a:ext cx="345572" cy="98840"/>
            </a:xfrm>
            <a:prstGeom prst="ellipse">
              <a:avLst/>
            </a:prstGeom>
            <a:solidFill>
              <a:srgbClr val="E2E7EA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BEAAB3-C02D-1249-8114-9A53E5AF30B1}"/>
                </a:ext>
              </a:extLst>
            </p:cNvPr>
            <p:cNvSpPr/>
            <p:nvPr/>
          </p:nvSpPr>
          <p:spPr>
            <a:xfrm>
              <a:off x="4502949" y="3043578"/>
              <a:ext cx="345572" cy="98840"/>
            </a:xfrm>
            <a:prstGeom prst="ellipse">
              <a:avLst/>
            </a:prstGeom>
            <a:solidFill>
              <a:srgbClr val="CDD3D7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1BCC86-1311-274D-8C49-EB856C55E7D5}"/>
                </a:ext>
              </a:extLst>
            </p:cNvPr>
            <p:cNvSpPr/>
            <p:nvPr/>
          </p:nvSpPr>
          <p:spPr>
            <a:xfrm>
              <a:off x="4504261" y="3036961"/>
              <a:ext cx="339222" cy="52862"/>
            </a:xfrm>
            <a:prstGeom prst="rect">
              <a:avLst/>
            </a:prstGeom>
            <a:solidFill>
              <a:srgbClr val="CDD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077AB8C-4F97-9648-9E6D-13504C1E87CE}"/>
              </a:ext>
            </a:extLst>
          </p:cNvPr>
          <p:cNvSpPr txBox="1"/>
          <p:nvPr/>
        </p:nvSpPr>
        <p:spPr>
          <a:xfrm>
            <a:off x="4381521" y="2973406"/>
            <a:ext cx="774571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Base station</a:t>
            </a:r>
          </a:p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(eNode-B)  </a:t>
            </a:r>
            <a:endParaRPr lang="en-US" sz="788" b="0" dirty="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727567-EE18-E64F-8998-51A737EA68D5}"/>
              </a:ext>
            </a:extLst>
          </p:cNvPr>
          <p:cNvGrpSpPr/>
          <p:nvPr/>
        </p:nvGrpSpPr>
        <p:grpSpPr>
          <a:xfrm>
            <a:off x="6387958" y="3768421"/>
            <a:ext cx="662416" cy="405464"/>
            <a:chOff x="7493876" y="2774731"/>
            <a:chExt cx="1481958" cy="8946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0489B00-D1CC-D640-9E4E-81A19094B95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2DEB09-CBF1-684C-BA06-F810ACF925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D8678D-9E9E-FE46-A391-CA0E41679E0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E625A55-E029-AF42-B88D-5D2FAB06B0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90CBD7B-B413-674C-8C1B-311DEA10F9D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C99112B-C85E-104E-BA58-6E2AD6C7E4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A671058-EDBC-B448-953A-0252BBC0E05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94F43F-64A6-1443-8CB0-275E05EF1A0F}"/>
              </a:ext>
            </a:extLst>
          </p:cNvPr>
          <p:cNvGrpSpPr/>
          <p:nvPr/>
        </p:nvGrpSpPr>
        <p:grpSpPr>
          <a:xfrm>
            <a:off x="7643574" y="3355032"/>
            <a:ext cx="662416" cy="405464"/>
            <a:chOff x="7493876" y="2774731"/>
            <a:chExt cx="1481958" cy="894622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05DF9C8-CB91-644A-B514-85AACCC7FD2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A8FBEAB-793E-FE42-94E8-00B59D3F61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7DA038-7827-C043-B0DE-6039609E1F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BC9B326-A00A-9147-BC1C-6DEA74F922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7C7997B-54AF-F24C-BF0E-358A35C406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8D8C6AD-37E7-5448-85D4-64A4A5B171E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AD3BD04C-6FE4-994C-9EAF-DC6C57FE31A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B23DAA-0E90-BE4F-9B76-87FE6A7A6D52}"/>
              </a:ext>
            </a:extLst>
          </p:cNvPr>
          <p:cNvGrpSpPr/>
          <p:nvPr/>
        </p:nvGrpSpPr>
        <p:grpSpPr>
          <a:xfrm>
            <a:off x="6387959" y="3342925"/>
            <a:ext cx="371472" cy="238991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B1947A-19E1-1B4E-ADEA-A2AB82DE3D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B90F9E-A110-E841-A185-641FE8A577B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C0D293E-22B6-3E4C-8BCE-561B8113BB8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8A895E0-F08B-4A44-BD85-35A2157EA60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42EFC43-840E-B74E-8A26-CCD8514249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FC3970A-BBAC-E64C-864B-BDEEDC13528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53664D5-C8C1-7445-BC58-2508CAF6D7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2D06-A679-C74E-8F7B-26D75DE067ED}"/>
              </a:ext>
            </a:extLst>
          </p:cNvPr>
          <p:cNvGrpSpPr/>
          <p:nvPr/>
        </p:nvGrpSpPr>
        <p:grpSpPr>
          <a:xfrm>
            <a:off x="7131329" y="3656586"/>
            <a:ext cx="371472" cy="238991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2EEC3F7-93E8-E244-A386-F8A376C90C0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426144-C7B9-E443-99F0-EA75D00503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F33AE3-497B-6C48-B4F2-9028391043B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0E83A2B2-ED87-AE4C-92E7-24528D23A03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F64AD8FA-E8DA-0249-B9D1-26A6AC4CBA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632C282-272F-A640-AEBE-6A3CC547AB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B071B43-4125-C448-8E62-D6E9FEE09EA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A9B582-EBFD-BC49-8DE2-2EA563F12106}"/>
              </a:ext>
            </a:extLst>
          </p:cNvPr>
          <p:cNvGrpSpPr/>
          <p:nvPr/>
        </p:nvGrpSpPr>
        <p:grpSpPr>
          <a:xfrm>
            <a:off x="5356168" y="3507151"/>
            <a:ext cx="371472" cy="238991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BC2772-1ABA-5649-AA15-4331FEEF4F6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862736-A8E9-B24B-A983-C24C6ECD02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96F44A-D03C-E545-9C35-3D7C197833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F1450E3-83D1-D841-A615-12B65F4789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63A01A82-7669-A34C-AC36-129F4B770D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F22DA3B-402E-5046-9232-AE3C43C62E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968AB99-2B48-9248-8471-4A5E2A20E2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75DFA6-C48B-B144-96B3-E6C870521780}"/>
              </a:ext>
            </a:extLst>
          </p:cNvPr>
          <p:cNvGrpSpPr/>
          <p:nvPr/>
        </p:nvGrpSpPr>
        <p:grpSpPr>
          <a:xfrm>
            <a:off x="5535903" y="3951075"/>
            <a:ext cx="371472" cy="238991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50CF0CF-5417-1D44-9FF5-0125C7BC1F9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BB8AB2-85E2-C74B-8EA6-F3C965AC9BB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1F83C6-128D-504A-A9BD-752EBD85793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EC389D-02C7-E642-A71F-1CD79F4B34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7205EB5-4105-EA49-AB65-23342889136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D31749B9-FED1-B143-9D0A-75F194D066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34A4BA55-86CE-2B40-A90B-B5A450B826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3" name="Group 652">
            <a:extLst>
              <a:ext uri="{FF2B5EF4-FFF2-40B4-BE49-F238E27FC236}">
                <a16:creationId xmlns:a16="http://schemas.microsoft.com/office/drawing/2014/main" id="{36CB4771-2A63-894E-AC40-FAA61C7BB56C}"/>
              </a:ext>
            </a:extLst>
          </p:cNvPr>
          <p:cNvGrpSpPr>
            <a:grpSpLocks/>
          </p:cNvGrpSpPr>
          <p:nvPr/>
        </p:nvGrpSpPr>
        <p:grpSpPr bwMode="auto">
          <a:xfrm>
            <a:off x="3833510" y="2271165"/>
            <a:ext cx="550055" cy="495205"/>
            <a:chOff x="2751" y="1851"/>
            <a:chExt cx="462" cy="478"/>
          </a:xfrm>
        </p:grpSpPr>
        <p:pic>
          <p:nvPicPr>
            <p:cNvPr id="104" name="Picture 653" descr="iphone_stylized_small">
              <a:extLst>
                <a:ext uri="{FF2B5EF4-FFF2-40B4-BE49-F238E27FC236}">
                  <a16:creationId xmlns:a16="http://schemas.microsoft.com/office/drawing/2014/main" id="{EA55BD15-8826-4D4B-B83C-888AAE35C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54" descr="antenna_radiation_stylized">
              <a:extLst>
                <a:ext uri="{FF2B5EF4-FFF2-40B4-BE49-F238E27FC236}">
                  <a16:creationId xmlns:a16="http://schemas.microsoft.com/office/drawing/2014/main" id="{8B2359A5-E064-7B47-8F13-00DE528A4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144F73-50B6-9948-8BAC-52C7A8795BFD}"/>
              </a:ext>
            </a:extLst>
          </p:cNvPr>
          <p:cNvGrpSpPr/>
          <p:nvPr/>
        </p:nvGrpSpPr>
        <p:grpSpPr>
          <a:xfrm>
            <a:off x="4360088" y="3357433"/>
            <a:ext cx="401240" cy="305991"/>
            <a:chOff x="7432700" y="2327293"/>
            <a:chExt cx="534987" cy="407988"/>
          </a:xfrm>
        </p:grpSpPr>
        <p:pic>
          <p:nvPicPr>
            <p:cNvPr id="107" name="Picture 1017" descr="antenna_stylized">
              <a:extLst>
                <a:ext uri="{FF2B5EF4-FFF2-40B4-BE49-F238E27FC236}">
                  <a16:creationId xmlns:a16="http://schemas.microsoft.com/office/drawing/2014/main" id="{C8C7C570-DDF6-904D-A61F-E4DD57673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018" descr="laptop_keyboard">
              <a:extLst>
                <a:ext uri="{FF2B5EF4-FFF2-40B4-BE49-F238E27FC236}">
                  <a16:creationId xmlns:a16="http://schemas.microsoft.com/office/drawing/2014/main" id="{B68D8E89-FD90-264C-B364-7B39BB134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019">
              <a:extLst>
                <a:ext uri="{FF2B5EF4-FFF2-40B4-BE49-F238E27FC236}">
                  <a16:creationId xmlns:a16="http://schemas.microsoft.com/office/drawing/2014/main" id="{380CFADB-76D0-FA4D-90BB-A26DBEB6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pic>
          <p:nvPicPr>
            <p:cNvPr id="110" name="Picture 1020" descr="screen">
              <a:extLst>
                <a:ext uri="{FF2B5EF4-FFF2-40B4-BE49-F238E27FC236}">
                  <a16:creationId xmlns:a16="http://schemas.microsoft.com/office/drawing/2014/main" id="{A237643D-DD8F-FB44-8E56-4D45DBE01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1021">
              <a:extLst>
                <a:ext uri="{FF2B5EF4-FFF2-40B4-BE49-F238E27FC236}">
                  <a16:creationId xmlns:a16="http://schemas.microsoft.com/office/drawing/2014/main" id="{8985CD50-805B-1345-8E10-8343506C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2" name="Freeform 1022">
              <a:extLst>
                <a:ext uri="{FF2B5EF4-FFF2-40B4-BE49-F238E27FC236}">
                  <a16:creationId xmlns:a16="http://schemas.microsoft.com/office/drawing/2014/main" id="{6D617E6D-9C00-8A4E-8D9E-EF5B1D4F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3" name="Freeform 1023">
              <a:extLst>
                <a:ext uri="{FF2B5EF4-FFF2-40B4-BE49-F238E27FC236}">
                  <a16:creationId xmlns:a16="http://schemas.microsoft.com/office/drawing/2014/main" id="{930ED57E-7DDE-6648-8FCE-929B05FE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4" name="Freeform 1024">
              <a:extLst>
                <a:ext uri="{FF2B5EF4-FFF2-40B4-BE49-F238E27FC236}">
                  <a16:creationId xmlns:a16="http://schemas.microsoft.com/office/drawing/2014/main" id="{23DB6C7D-D7B9-B74D-81D2-D0B998C19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5" name="Freeform 1025">
              <a:extLst>
                <a:ext uri="{FF2B5EF4-FFF2-40B4-BE49-F238E27FC236}">
                  <a16:creationId xmlns:a16="http://schemas.microsoft.com/office/drawing/2014/main" id="{7D45606B-5973-AD48-80F7-4CC08CA00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6" name="Freeform 1026">
              <a:extLst>
                <a:ext uri="{FF2B5EF4-FFF2-40B4-BE49-F238E27FC236}">
                  <a16:creationId xmlns:a16="http://schemas.microsoft.com/office/drawing/2014/main" id="{E112E3C9-463B-E146-B611-9BDFF044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grpSp>
          <p:nvGrpSpPr>
            <p:cNvPr id="117" name="Group 1027">
              <a:extLst>
                <a:ext uri="{FF2B5EF4-FFF2-40B4-BE49-F238E27FC236}">
                  <a16:creationId xmlns:a16="http://schemas.microsoft.com/office/drawing/2014/main" id="{1394DF9E-9B05-0D40-B89F-2E9DF414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24" name="Freeform 1028">
                <a:extLst>
                  <a:ext uri="{FF2B5EF4-FFF2-40B4-BE49-F238E27FC236}">
                    <a16:creationId xmlns:a16="http://schemas.microsoft.com/office/drawing/2014/main" id="{2A10469D-E365-C54C-8DB4-D5103D640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5" name="Freeform 1029">
                <a:extLst>
                  <a:ext uri="{FF2B5EF4-FFF2-40B4-BE49-F238E27FC236}">
                    <a16:creationId xmlns:a16="http://schemas.microsoft.com/office/drawing/2014/main" id="{F7C3647C-32D0-5F41-9BC9-7173EE986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6" name="Freeform 1030">
                <a:extLst>
                  <a:ext uri="{FF2B5EF4-FFF2-40B4-BE49-F238E27FC236}">
                    <a16:creationId xmlns:a16="http://schemas.microsoft.com/office/drawing/2014/main" id="{476F1D48-543B-414E-BA62-7B998F7B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7" name="Freeform 1031">
                <a:extLst>
                  <a:ext uri="{FF2B5EF4-FFF2-40B4-BE49-F238E27FC236}">
                    <a16:creationId xmlns:a16="http://schemas.microsoft.com/office/drawing/2014/main" id="{F49B3C33-7435-084A-B367-B1A4FBEC5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8" name="Freeform 1032">
                <a:extLst>
                  <a:ext uri="{FF2B5EF4-FFF2-40B4-BE49-F238E27FC236}">
                    <a16:creationId xmlns:a16="http://schemas.microsoft.com/office/drawing/2014/main" id="{753E63AF-5CD6-9F4C-A43A-C430C32F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9" name="Freeform 1033">
                <a:extLst>
                  <a:ext uri="{FF2B5EF4-FFF2-40B4-BE49-F238E27FC236}">
                    <a16:creationId xmlns:a16="http://schemas.microsoft.com/office/drawing/2014/main" id="{110B3EC1-3B31-8448-B138-35B1676F2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sp>
          <p:nvSpPr>
            <p:cNvPr id="118" name="Freeform 1034">
              <a:extLst>
                <a:ext uri="{FF2B5EF4-FFF2-40B4-BE49-F238E27FC236}">
                  <a16:creationId xmlns:a16="http://schemas.microsoft.com/office/drawing/2014/main" id="{36F420A0-C9FD-F243-8BAA-CD8C30A9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9" name="Freeform 1035">
              <a:extLst>
                <a:ext uri="{FF2B5EF4-FFF2-40B4-BE49-F238E27FC236}">
                  <a16:creationId xmlns:a16="http://schemas.microsoft.com/office/drawing/2014/main" id="{C8E2EA73-9D16-D44D-B3DE-7E6830318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0" name="Freeform 1036">
              <a:extLst>
                <a:ext uri="{FF2B5EF4-FFF2-40B4-BE49-F238E27FC236}">
                  <a16:creationId xmlns:a16="http://schemas.microsoft.com/office/drawing/2014/main" id="{7EBD0DA0-6DF9-D64A-8B9B-5C402E2F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1" name="Freeform 1037">
              <a:extLst>
                <a:ext uri="{FF2B5EF4-FFF2-40B4-BE49-F238E27FC236}">
                  <a16:creationId xmlns:a16="http://schemas.microsoft.com/office/drawing/2014/main" id="{85F400EE-828F-0B4F-AFDB-00999CCE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2" name="Freeform 1038">
              <a:extLst>
                <a:ext uri="{FF2B5EF4-FFF2-40B4-BE49-F238E27FC236}">
                  <a16:creationId xmlns:a16="http://schemas.microsoft.com/office/drawing/2014/main" id="{433351C2-AF49-5248-A49A-0FC06845A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3" name="Freeform 1039">
              <a:extLst>
                <a:ext uri="{FF2B5EF4-FFF2-40B4-BE49-F238E27FC236}">
                  <a16:creationId xmlns:a16="http://schemas.microsoft.com/office/drawing/2014/main" id="{5F49E4A7-D7BF-8740-9896-8E875318EE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0DEF07B-085B-F548-A6B0-FC26F677AAD1}"/>
              </a:ext>
            </a:extLst>
          </p:cNvPr>
          <p:cNvGrpSpPr/>
          <p:nvPr/>
        </p:nvGrpSpPr>
        <p:grpSpPr>
          <a:xfrm>
            <a:off x="3681893" y="3078711"/>
            <a:ext cx="636984" cy="169582"/>
            <a:chOff x="8493165" y="2029804"/>
            <a:chExt cx="849312" cy="226109"/>
          </a:xfrm>
        </p:grpSpPr>
        <p:pic>
          <p:nvPicPr>
            <p:cNvPr id="131" name="Picture 603" descr="car_icon_small">
              <a:extLst>
                <a:ext uri="{FF2B5EF4-FFF2-40B4-BE49-F238E27FC236}">
                  <a16:creationId xmlns:a16="http://schemas.microsoft.com/office/drawing/2014/main" id="{071395AA-00CA-5546-985F-D14E16D03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017" descr="antenna_stylized">
              <a:extLst>
                <a:ext uri="{FF2B5EF4-FFF2-40B4-BE49-F238E27FC236}">
                  <a16:creationId xmlns:a16="http://schemas.microsoft.com/office/drawing/2014/main" id="{C334AFE3-1602-4F4A-986D-5E17D8FA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" name="Picture 132" descr="A screen shot of a computer&#10;&#10;Description automatically generated">
            <a:extLst>
              <a:ext uri="{FF2B5EF4-FFF2-40B4-BE49-F238E27FC236}">
                <a16:creationId xmlns:a16="http://schemas.microsoft.com/office/drawing/2014/main" id="{BEDBDBEC-D7F4-8840-B484-CE47A2159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7614" y="2465219"/>
            <a:ext cx="484394" cy="903542"/>
          </a:xfrm>
          <a:prstGeom prst="rect">
            <a:avLst/>
          </a:prstGeom>
        </p:spPr>
      </p:pic>
      <p:sp>
        <p:nvSpPr>
          <p:cNvPr id="134" name="Can 133">
            <a:extLst>
              <a:ext uri="{FF2B5EF4-FFF2-40B4-BE49-F238E27FC236}">
                <a16:creationId xmlns:a16="http://schemas.microsoft.com/office/drawing/2014/main" id="{46271FC4-AA10-9F4D-B2FF-BE0700C9B146}"/>
              </a:ext>
            </a:extLst>
          </p:cNvPr>
          <p:cNvSpPr/>
          <p:nvPr/>
        </p:nvSpPr>
        <p:spPr>
          <a:xfrm>
            <a:off x="6885806" y="2404934"/>
            <a:ext cx="472646" cy="426308"/>
          </a:xfrm>
          <a:prstGeom prst="can">
            <a:avLst/>
          </a:prstGeom>
          <a:gradFill>
            <a:gsLst>
              <a:gs pos="38000">
                <a:schemeClr val="bg1">
                  <a:lumMod val="95000"/>
                </a:schemeClr>
              </a:gs>
              <a:gs pos="0">
                <a:srgbClr val="C4CDD3"/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pic>
        <p:nvPicPr>
          <p:cNvPr id="135" name="Picture 134" descr="A screen shot of a computer&#10;&#10;Description automatically generated">
            <a:extLst>
              <a:ext uri="{FF2B5EF4-FFF2-40B4-BE49-F238E27FC236}">
                <a16:creationId xmlns:a16="http://schemas.microsoft.com/office/drawing/2014/main" id="{BBB96B51-43C8-1242-9143-A19AF86CA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654" y="2514646"/>
            <a:ext cx="484394" cy="903542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5FAD1FE-D7A3-3A4B-A78A-8240EF40F1F1}"/>
              </a:ext>
            </a:extLst>
          </p:cNvPr>
          <p:cNvGrpSpPr/>
          <p:nvPr/>
        </p:nvGrpSpPr>
        <p:grpSpPr>
          <a:xfrm>
            <a:off x="4477824" y="2057771"/>
            <a:ext cx="349684" cy="715079"/>
            <a:chOff x="6476205" y="1279015"/>
            <a:chExt cx="466245" cy="953439"/>
          </a:xfrm>
        </p:grpSpPr>
        <p:grpSp>
          <p:nvGrpSpPr>
            <p:cNvPr id="137" name="Group 817">
              <a:extLst>
                <a:ext uri="{FF2B5EF4-FFF2-40B4-BE49-F238E27FC236}">
                  <a16:creationId xmlns:a16="http://schemas.microsoft.com/office/drawing/2014/main" id="{0D9B5D81-AC8D-5048-B8EB-4DD733071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279015"/>
              <a:ext cx="466245" cy="434369"/>
              <a:chOff x="2920" y="1424"/>
              <a:chExt cx="326" cy="320"/>
            </a:xfrm>
          </p:grpSpPr>
          <p:sp>
            <p:nvSpPr>
              <p:cNvPr id="154" name="Oval 818">
                <a:extLst>
                  <a:ext uri="{FF2B5EF4-FFF2-40B4-BE49-F238E27FC236}">
                    <a16:creationId xmlns:a16="http://schemas.microsoft.com/office/drawing/2014/main" id="{DB177524-0C04-2248-8BF3-759F2822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b="0" dirty="0">
                  <a:latin typeface="+mn-lt"/>
                </a:endParaRPr>
              </a:p>
            </p:txBody>
          </p:sp>
          <p:grpSp>
            <p:nvGrpSpPr>
              <p:cNvPr id="155" name="Group 819">
                <a:extLst>
                  <a:ext uri="{FF2B5EF4-FFF2-40B4-BE49-F238E27FC236}">
                    <a16:creationId xmlns:a16="http://schemas.microsoft.com/office/drawing/2014/main" id="{5057A4FD-F481-4040-9168-014C31D20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157" name="Oval 820">
                  <a:extLst>
                    <a:ext uri="{FF2B5EF4-FFF2-40B4-BE49-F238E27FC236}">
                      <a16:creationId xmlns:a16="http://schemas.microsoft.com/office/drawing/2014/main" id="{0283F91F-37E5-F049-8A58-5E862FAA7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8" name="Oval 821">
                  <a:extLst>
                    <a:ext uri="{FF2B5EF4-FFF2-40B4-BE49-F238E27FC236}">
                      <a16:creationId xmlns:a16="http://schemas.microsoft.com/office/drawing/2014/main" id="{0C1D47D9-C3E7-6046-8CCF-68630333A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9" name="Oval 822">
                  <a:extLst>
                    <a:ext uri="{FF2B5EF4-FFF2-40B4-BE49-F238E27FC236}">
                      <a16:creationId xmlns:a16="http://schemas.microsoft.com/office/drawing/2014/main" id="{DD05FCAE-DA78-7149-88E3-D18D3279C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0" name="Oval 823">
                  <a:extLst>
                    <a:ext uri="{FF2B5EF4-FFF2-40B4-BE49-F238E27FC236}">
                      <a16:creationId xmlns:a16="http://schemas.microsoft.com/office/drawing/2014/main" id="{EEE1FB61-5199-6F44-9FAD-233783975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1" name="Freeform 824">
                  <a:extLst>
                    <a:ext uri="{FF2B5EF4-FFF2-40B4-BE49-F238E27FC236}">
                      <a16:creationId xmlns:a16="http://schemas.microsoft.com/office/drawing/2014/main" id="{31F37EB6-8693-A340-939B-1F3B677BF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</p:grpSp>
          <p:sp>
            <p:nvSpPr>
              <p:cNvPr id="156" name="Freeform 825">
                <a:extLst>
                  <a:ext uri="{FF2B5EF4-FFF2-40B4-BE49-F238E27FC236}">
                    <a16:creationId xmlns:a16="http://schemas.microsoft.com/office/drawing/2014/main" id="{1C435E7F-E1B6-8343-9D75-8171A4AD7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grpSp>
          <p:nvGrpSpPr>
            <p:cNvPr id="138" name="Group 398">
              <a:extLst>
                <a:ext uri="{FF2B5EF4-FFF2-40B4-BE49-F238E27FC236}">
                  <a16:creationId xmlns:a16="http://schemas.microsoft.com/office/drawing/2014/main" id="{5D86D020-31A1-C340-AFF5-16F60E1A3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39" name="Line 270">
                <a:extLst>
                  <a:ext uri="{FF2B5EF4-FFF2-40B4-BE49-F238E27FC236}">
                    <a16:creationId xmlns:a16="http://schemas.microsoft.com/office/drawing/2014/main" id="{949CE4BD-78DA-604B-92F3-1D0334693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0" name="Line 271">
                <a:extLst>
                  <a:ext uri="{FF2B5EF4-FFF2-40B4-BE49-F238E27FC236}">
                    <a16:creationId xmlns:a16="http://schemas.microsoft.com/office/drawing/2014/main" id="{761F30C6-D770-0C4F-932B-2925C6127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1" name="Line 272">
                <a:extLst>
                  <a:ext uri="{FF2B5EF4-FFF2-40B4-BE49-F238E27FC236}">
                    <a16:creationId xmlns:a16="http://schemas.microsoft.com/office/drawing/2014/main" id="{EBF036A5-9326-5848-9488-8FF87C16E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2" name="Line 273">
                <a:extLst>
                  <a:ext uri="{FF2B5EF4-FFF2-40B4-BE49-F238E27FC236}">
                    <a16:creationId xmlns:a16="http://schemas.microsoft.com/office/drawing/2014/main" id="{0D102482-3BF2-6241-A997-8609B26D5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3" name="Line 274">
                <a:extLst>
                  <a:ext uri="{FF2B5EF4-FFF2-40B4-BE49-F238E27FC236}">
                    <a16:creationId xmlns:a16="http://schemas.microsoft.com/office/drawing/2014/main" id="{DEAB493C-8B1D-1542-95EF-04647FF4C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4" name="Line 275">
                <a:extLst>
                  <a:ext uri="{FF2B5EF4-FFF2-40B4-BE49-F238E27FC236}">
                    <a16:creationId xmlns:a16="http://schemas.microsoft.com/office/drawing/2014/main" id="{DCD9A2A9-D9D6-2244-AC74-E5D193BEA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5" name="Line 276">
                <a:extLst>
                  <a:ext uri="{FF2B5EF4-FFF2-40B4-BE49-F238E27FC236}">
                    <a16:creationId xmlns:a16="http://schemas.microsoft.com/office/drawing/2014/main" id="{376EC72C-D465-B74E-BC22-4986E37F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6" name="Line 277">
                <a:extLst>
                  <a:ext uri="{FF2B5EF4-FFF2-40B4-BE49-F238E27FC236}">
                    <a16:creationId xmlns:a16="http://schemas.microsoft.com/office/drawing/2014/main" id="{87354D11-E156-434D-AEDA-9254277C6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8B980E52-C78C-A84F-BB89-7BED03E7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8" name="Line 279">
                <a:extLst>
                  <a:ext uri="{FF2B5EF4-FFF2-40B4-BE49-F238E27FC236}">
                    <a16:creationId xmlns:a16="http://schemas.microsoft.com/office/drawing/2014/main" id="{73A817D2-6A2B-214B-AB58-27A3A58AC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9" name="Line 280">
                <a:extLst>
                  <a:ext uri="{FF2B5EF4-FFF2-40B4-BE49-F238E27FC236}">
                    <a16:creationId xmlns:a16="http://schemas.microsoft.com/office/drawing/2014/main" id="{916DC283-CF0C-534A-B976-17BA60CF7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0" name="Line 281">
                <a:extLst>
                  <a:ext uri="{FF2B5EF4-FFF2-40B4-BE49-F238E27FC236}">
                    <a16:creationId xmlns:a16="http://schemas.microsoft.com/office/drawing/2014/main" id="{152ABD1F-B192-7745-B8D9-3C8701CB5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1" name="Line 282">
                <a:extLst>
                  <a:ext uri="{FF2B5EF4-FFF2-40B4-BE49-F238E27FC236}">
                    <a16:creationId xmlns:a16="http://schemas.microsoft.com/office/drawing/2014/main" id="{FD0976AD-805F-3A4B-81C4-53C042F62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2" name="Line 283">
                <a:extLst>
                  <a:ext uri="{FF2B5EF4-FFF2-40B4-BE49-F238E27FC236}">
                    <a16:creationId xmlns:a16="http://schemas.microsoft.com/office/drawing/2014/main" id="{6F5E1723-7AA1-7D47-8277-6D69C281C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3" name="Line 284">
                <a:extLst>
                  <a:ext uri="{FF2B5EF4-FFF2-40B4-BE49-F238E27FC236}">
                    <a16:creationId xmlns:a16="http://schemas.microsoft.com/office/drawing/2014/main" id="{CBF99551-D088-5247-A082-CCFDDB33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6517A2-858A-2F4E-A279-18EF97B87F0A}"/>
              </a:ext>
            </a:extLst>
          </p:cNvPr>
          <p:cNvGrpSpPr/>
          <p:nvPr/>
        </p:nvGrpSpPr>
        <p:grpSpPr>
          <a:xfrm>
            <a:off x="4568916" y="2664426"/>
            <a:ext cx="575361" cy="312974"/>
            <a:chOff x="1503784" y="3006600"/>
            <a:chExt cx="1771786" cy="957087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2C26280-3AA3-9F40-BDFB-C353411E1BF8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9E8B6F04-3D12-834A-9A5C-1A65B7A4E0AC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AB71BE8-621D-4240-A0D6-BF414D90BD58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CF17390-18A6-FD41-8F3E-71727D24BB9D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E64B64-6849-FE45-BF46-0D918231AF05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2" name="Parallelogram 181">
                  <a:extLst>
                    <a:ext uri="{FF2B5EF4-FFF2-40B4-BE49-F238E27FC236}">
                      <a16:creationId xmlns:a16="http://schemas.microsoft.com/office/drawing/2014/main" id="{6EE94B82-B12D-EC48-AE9F-573C3874B87C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3" name="Parallelogram 182">
                  <a:extLst>
                    <a:ext uri="{FF2B5EF4-FFF2-40B4-BE49-F238E27FC236}">
                      <a16:creationId xmlns:a16="http://schemas.microsoft.com/office/drawing/2014/main" id="{D55E08F2-F010-B342-A40A-546A40CBE2DD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CDF3551-D60A-3F45-9A09-E70CE24AC5ED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0" name="Parallelogram 179">
                  <a:extLst>
                    <a:ext uri="{FF2B5EF4-FFF2-40B4-BE49-F238E27FC236}">
                      <a16:creationId xmlns:a16="http://schemas.microsoft.com/office/drawing/2014/main" id="{0DDB23E6-6B20-2941-B01E-E2D5EEAD5F0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1" name="Parallelogram 180">
                  <a:extLst>
                    <a:ext uri="{FF2B5EF4-FFF2-40B4-BE49-F238E27FC236}">
                      <a16:creationId xmlns:a16="http://schemas.microsoft.com/office/drawing/2014/main" id="{3BE52042-F8B2-6D41-8779-915E3CDE4175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B455ABEB-23BD-DE4C-8E03-D8F0E9018FCF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7BC57952-7B7C-D64A-B949-8C6E9F43AAC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3B1815F2-0846-CC40-985E-2CC850031A80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13404AE-BF22-764D-B1A1-9EA2B257AB35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5A2FA4E0-E3E0-5C47-8D3A-A7484250715C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17790A6-CED1-B84C-A41F-DC56511BDCB1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B4C1889-60B9-064B-AC99-824B1343605B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76" name="Parallelogram 175">
                  <a:extLst>
                    <a:ext uri="{FF2B5EF4-FFF2-40B4-BE49-F238E27FC236}">
                      <a16:creationId xmlns:a16="http://schemas.microsoft.com/office/drawing/2014/main" id="{07B36360-9A3A-DC46-B550-29C20AA0C257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7" name="Parallelogram 176">
                  <a:extLst>
                    <a:ext uri="{FF2B5EF4-FFF2-40B4-BE49-F238E27FC236}">
                      <a16:creationId xmlns:a16="http://schemas.microsoft.com/office/drawing/2014/main" id="{ABA6FB54-3EC0-AE4F-9782-569D5393345F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8" name="Parallelogram 177">
                  <a:extLst>
                    <a:ext uri="{FF2B5EF4-FFF2-40B4-BE49-F238E27FC236}">
                      <a16:creationId xmlns:a16="http://schemas.microsoft.com/office/drawing/2014/main" id="{F82E7FFE-DDEF-D743-96DC-E3D9F4A2D42C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9" name="Parallelogram 178">
                  <a:extLst>
                    <a:ext uri="{FF2B5EF4-FFF2-40B4-BE49-F238E27FC236}">
                      <a16:creationId xmlns:a16="http://schemas.microsoft.com/office/drawing/2014/main" id="{C9D402E7-CB51-FD47-85D7-5877A17BFBF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74FA71DB-E74A-DB43-BE5D-9E4CECB3294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428D2F5D-5588-DB4B-8D69-289FA762F5F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</p:grpSp>
      </p:grpSp>
      <p:pic>
        <p:nvPicPr>
          <p:cNvPr id="186" name="Picture 18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4C158D-D53E-494D-A141-A35C4E143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567" y="3739464"/>
            <a:ext cx="788909" cy="741405"/>
          </a:xfrm>
          <a:prstGeom prst="rect">
            <a:avLst/>
          </a:prstGeom>
        </p:spPr>
      </p:pic>
      <p:pic>
        <p:nvPicPr>
          <p:cNvPr id="187" name="Picture 18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9784C5-9B92-0F49-98EA-6368E55C0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926" y="4122524"/>
            <a:ext cx="578534" cy="543697"/>
          </a:xfrm>
          <a:prstGeom prst="rect">
            <a:avLst/>
          </a:prstGeom>
        </p:spPr>
      </p:pic>
      <p:pic>
        <p:nvPicPr>
          <p:cNvPr id="188" name="Picture 18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0533C8-E0A5-5B49-B029-B3C0A2794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1542" y="4283161"/>
            <a:ext cx="392663" cy="369018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6988D8D-0A6E-8B41-9255-321764CBFED6}"/>
              </a:ext>
            </a:extLst>
          </p:cNvPr>
          <p:cNvGrpSpPr/>
          <p:nvPr/>
        </p:nvGrpSpPr>
        <p:grpSpPr>
          <a:xfrm>
            <a:off x="294795" y="1864939"/>
            <a:ext cx="4237046" cy="3486150"/>
            <a:chOff x="393060" y="1343585"/>
            <a:chExt cx="5649394" cy="4648200"/>
          </a:xfrm>
        </p:grpSpPr>
        <p:sp>
          <p:nvSpPr>
            <p:cNvPr id="189" name="Rectangle 4">
              <a:extLst>
                <a:ext uri="{FF2B5EF4-FFF2-40B4-BE49-F238E27FC236}">
                  <a16:creationId xmlns:a16="http://schemas.microsoft.com/office/drawing/2014/main" id="{7AD5ADDA-DECD-484D-98FB-1D9B915E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60" y="1343585"/>
              <a:ext cx="4364292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r>
                <a:rPr lang="en-US" sz="2100" b="0" dirty="0">
                  <a:solidFill>
                    <a:srgbClr val="C00000"/>
                  </a:solidFill>
                  <a:latin typeface="+mn-lt"/>
                </a:rPr>
                <a:t>Base station:</a:t>
              </a:r>
            </a:p>
            <a:p>
              <a:pPr marL="214313" indent="-2143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at “edge” of carrier’s network</a:t>
              </a:r>
            </a:p>
            <a:p>
              <a:pPr marL="214313" indent="-214313"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manages wireless radio resources, mobile devices in its coverage area (“cell”)</a:t>
              </a:r>
            </a:p>
            <a:p>
              <a:pPr marL="214313" indent="-214313"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coordinates device authentication with other elements</a:t>
              </a:r>
            </a:p>
            <a:p>
              <a:pPr marL="214313" indent="-214313"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similar to WiFi AP but:</a:t>
              </a:r>
            </a:p>
            <a:p>
              <a:pPr marL="388144" lvl="1" indent="-213122">
                <a:lnSpc>
                  <a:spcPct val="90000"/>
                </a:lnSpc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554831" algn="l"/>
                </a:tabLst>
                <a:defRPr/>
              </a:pPr>
              <a:r>
                <a:rPr lang="en-US" sz="1800" b="0" dirty="0">
                  <a:latin typeface="+mn-lt"/>
                </a:rPr>
                <a:t>active role in user mobility</a:t>
              </a:r>
            </a:p>
            <a:p>
              <a:pPr marL="388144" lvl="1" indent="-213122">
                <a:lnSpc>
                  <a:spcPct val="90000"/>
                </a:lnSpc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554831" algn="l"/>
                </a:tabLst>
                <a:defRPr/>
              </a:pPr>
              <a:r>
                <a:rPr lang="en-US" sz="1800" b="0" dirty="0">
                  <a:latin typeface="+mn-lt"/>
                </a:rPr>
                <a:t>coordinates with nearly base stations to optimize radio use</a:t>
              </a:r>
            </a:p>
            <a:p>
              <a:pPr marL="214313" indent="-214313">
                <a:lnSpc>
                  <a:spcPct val="90000"/>
                </a:lnSpc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LTE jargon: eNode-B</a:t>
              </a:r>
            </a:p>
            <a:p>
              <a:pPr marL="214313" indent="-2143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endParaRPr lang="en-US" sz="2100" b="0" dirty="0">
                <a:solidFill>
                  <a:srgbClr val="C00000"/>
                </a:solidFill>
                <a:latin typeface="+mn-lt"/>
              </a:endParaRPr>
            </a:p>
            <a:p>
              <a:pPr marL="257175" indent="-257175"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4423525-BD9A-2C49-852E-B62A37A0D7EC}"/>
                </a:ext>
              </a:extLst>
            </p:cNvPr>
            <p:cNvCxnSpPr>
              <a:cxnSpLocks/>
            </p:cNvCxnSpPr>
            <p:nvPr/>
          </p:nvCxnSpPr>
          <p:spPr>
            <a:xfrm>
              <a:off x="2483708" y="1643448"/>
              <a:ext cx="3558746" cy="124803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95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9096" y="195543"/>
            <a:ext cx="7886700" cy="669925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+mn-lt"/>
                <a:ea typeface="ＭＳ Ｐゴシック" charset="0"/>
              </a:rPr>
              <a:t>Elements of 4G LTE architecture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D7ADEB-DEFA-2140-A327-52FA5F1CF40F}"/>
              </a:ext>
            </a:extLst>
          </p:cNvPr>
          <p:cNvSpPr/>
          <p:nvPr/>
        </p:nvSpPr>
        <p:spPr>
          <a:xfrm>
            <a:off x="3568019" y="2201049"/>
            <a:ext cx="1797908" cy="1492077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D2D7FAE-DA90-374E-A4B8-23D056E77A6C}"/>
              </a:ext>
            </a:extLst>
          </p:cNvPr>
          <p:cNvSpPr/>
          <p:nvPr/>
        </p:nvSpPr>
        <p:spPr>
          <a:xfrm>
            <a:off x="5181600" y="2289994"/>
            <a:ext cx="3374174" cy="2072867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  <a:gd name="connsiteX0" fmla="*/ 284280 w 1465949"/>
              <a:gd name="connsiteY0" fmla="*/ 16581 h 752973"/>
              <a:gd name="connsiteX1" fmla="*/ 153170 w 1465949"/>
              <a:gd name="connsiteY1" fmla="*/ 241755 h 752973"/>
              <a:gd name="connsiteX2" fmla="*/ 739 w 1465949"/>
              <a:gd name="connsiteY2" fmla="*/ 453182 h 752973"/>
              <a:gd name="connsiteX3" fmla="*/ 111922 w 1465949"/>
              <a:gd name="connsiteY3" fmla="*/ 668354 h 752973"/>
              <a:gd name="connsiteX4" fmla="*/ 424954 w 1465949"/>
              <a:gd name="connsiteY4" fmla="*/ 750509 h 752973"/>
              <a:gd name="connsiteX5" fmla="*/ 1340024 w 1465949"/>
              <a:gd name="connsiteY5" fmla="*/ 700972 h 752973"/>
              <a:gd name="connsiteX6" fmla="*/ 1439213 w 1465949"/>
              <a:gd name="connsiteY6" fmla="*/ 305838 h 752973"/>
              <a:gd name="connsiteX7" fmla="*/ 1208189 w 1465949"/>
              <a:gd name="connsiteY7" fmla="*/ 92804 h 752973"/>
              <a:gd name="connsiteX8" fmla="*/ 900530 w 1465949"/>
              <a:gd name="connsiteY8" fmla="*/ 5010 h 752973"/>
              <a:gd name="connsiteX9" fmla="*/ 284280 w 1465949"/>
              <a:gd name="connsiteY9" fmla="*/ 16581 h 752973"/>
              <a:gd name="connsiteX0" fmla="*/ 215678 w 1465949"/>
              <a:gd name="connsiteY0" fmla="*/ 15568 h 755280"/>
              <a:gd name="connsiteX1" fmla="*/ 153170 w 1465949"/>
              <a:gd name="connsiteY1" fmla="*/ 244062 h 755280"/>
              <a:gd name="connsiteX2" fmla="*/ 739 w 1465949"/>
              <a:gd name="connsiteY2" fmla="*/ 455489 h 755280"/>
              <a:gd name="connsiteX3" fmla="*/ 111922 w 1465949"/>
              <a:gd name="connsiteY3" fmla="*/ 670661 h 755280"/>
              <a:gd name="connsiteX4" fmla="*/ 424954 w 1465949"/>
              <a:gd name="connsiteY4" fmla="*/ 752816 h 755280"/>
              <a:gd name="connsiteX5" fmla="*/ 1340024 w 1465949"/>
              <a:gd name="connsiteY5" fmla="*/ 703279 h 755280"/>
              <a:gd name="connsiteX6" fmla="*/ 1439213 w 1465949"/>
              <a:gd name="connsiteY6" fmla="*/ 308145 h 755280"/>
              <a:gd name="connsiteX7" fmla="*/ 1208189 w 1465949"/>
              <a:gd name="connsiteY7" fmla="*/ 95111 h 755280"/>
              <a:gd name="connsiteX8" fmla="*/ 900530 w 1465949"/>
              <a:gd name="connsiteY8" fmla="*/ 7317 h 755280"/>
              <a:gd name="connsiteX9" fmla="*/ 215678 w 1465949"/>
              <a:gd name="connsiteY9" fmla="*/ 15568 h 755280"/>
              <a:gd name="connsiteX0" fmla="*/ 158423 w 1408694"/>
              <a:gd name="connsiteY0" fmla="*/ 15568 h 755280"/>
              <a:gd name="connsiteX1" fmla="*/ 95915 w 1408694"/>
              <a:gd name="connsiteY1" fmla="*/ 244062 h 755280"/>
              <a:gd name="connsiteX2" fmla="*/ 9068 w 1408694"/>
              <a:gd name="connsiteY2" fmla="*/ 472501 h 755280"/>
              <a:gd name="connsiteX3" fmla="*/ 54667 w 1408694"/>
              <a:gd name="connsiteY3" fmla="*/ 670661 h 755280"/>
              <a:gd name="connsiteX4" fmla="*/ 367699 w 1408694"/>
              <a:gd name="connsiteY4" fmla="*/ 752816 h 755280"/>
              <a:gd name="connsiteX5" fmla="*/ 1282769 w 1408694"/>
              <a:gd name="connsiteY5" fmla="*/ 703279 h 755280"/>
              <a:gd name="connsiteX6" fmla="*/ 1381958 w 1408694"/>
              <a:gd name="connsiteY6" fmla="*/ 308145 h 755280"/>
              <a:gd name="connsiteX7" fmla="*/ 1150934 w 1408694"/>
              <a:gd name="connsiteY7" fmla="*/ 95111 h 755280"/>
              <a:gd name="connsiteX8" fmla="*/ 843275 w 1408694"/>
              <a:gd name="connsiteY8" fmla="*/ 7317 h 755280"/>
              <a:gd name="connsiteX9" fmla="*/ 158423 w 1408694"/>
              <a:gd name="connsiteY9" fmla="*/ 15568 h 755280"/>
              <a:gd name="connsiteX0" fmla="*/ 151540 w 1401811"/>
              <a:gd name="connsiteY0" fmla="*/ 15568 h 755280"/>
              <a:gd name="connsiteX1" fmla="*/ 89032 w 1401811"/>
              <a:gd name="connsiteY1" fmla="*/ 244062 h 755280"/>
              <a:gd name="connsiteX2" fmla="*/ 2185 w 1401811"/>
              <a:gd name="connsiteY2" fmla="*/ 472501 h 755280"/>
              <a:gd name="connsiteX3" fmla="*/ 67073 w 1401811"/>
              <a:gd name="connsiteY3" fmla="*/ 640039 h 755280"/>
              <a:gd name="connsiteX4" fmla="*/ 360816 w 1401811"/>
              <a:gd name="connsiteY4" fmla="*/ 752816 h 755280"/>
              <a:gd name="connsiteX5" fmla="*/ 1275886 w 1401811"/>
              <a:gd name="connsiteY5" fmla="*/ 703279 h 755280"/>
              <a:gd name="connsiteX6" fmla="*/ 1375075 w 1401811"/>
              <a:gd name="connsiteY6" fmla="*/ 308145 h 755280"/>
              <a:gd name="connsiteX7" fmla="*/ 1144051 w 1401811"/>
              <a:gd name="connsiteY7" fmla="*/ 95111 h 755280"/>
              <a:gd name="connsiteX8" fmla="*/ 836392 w 1401811"/>
              <a:gd name="connsiteY8" fmla="*/ 7317 h 755280"/>
              <a:gd name="connsiteX9" fmla="*/ 151540 w 1401811"/>
              <a:gd name="connsiteY9" fmla="*/ 15568 h 755280"/>
              <a:gd name="connsiteX0" fmla="*/ 154312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154312 w 1404583"/>
              <a:gd name="connsiteY9" fmla="*/ 21319 h 761031"/>
              <a:gd name="connsiteX0" fmla="*/ 231469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231469 w 1404583"/>
              <a:gd name="connsiteY9" fmla="*/ 21319 h 7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583" h="761031">
                <a:moveTo>
                  <a:pt x="231469" y="21319"/>
                </a:moveTo>
                <a:cubicBezTo>
                  <a:pt x="113339" y="68148"/>
                  <a:pt x="168135" y="217890"/>
                  <a:pt x="130383" y="294045"/>
                </a:cubicBezTo>
                <a:cubicBezTo>
                  <a:pt x="92631" y="370200"/>
                  <a:pt x="15047" y="419628"/>
                  <a:pt x="4957" y="478252"/>
                </a:cubicBezTo>
                <a:cubicBezTo>
                  <a:pt x="-5133" y="536876"/>
                  <a:pt x="-6784" y="601806"/>
                  <a:pt x="69845" y="645790"/>
                </a:cubicBezTo>
                <a:cubicBezTo>
                  <a:pt x="114412" y="664652"/>
                  <a:pt x="174902" y="743051"/>
                  <a:pt x="363588" y="758567"/>
                </a:cubicBezTo>
                <a:cubicBezTo>
                  <a:pt x="827649" y="755219"/>
                  <a:pt x="1109615" y="783142"/>
                  <a:pt x="1278658" y="709030"/>
                </a:cubicBezTo>
                <a:cubicBezTo>
                  <a:pt x="1447701" y="634918"/>
                  <a:pt x="1407676" y="440091"/>
                  <a:pt x="1377847" y="313896"/>
                </a:cubicBezTo>
                <a:cubicBezTo>
                  <a:pt x="1318189" y="194584"/>
                  <a:pt x="1265114" y="253952"/>
                  <a:pt x="1146823" y="100862"/>
                </a:cubicBezTo>
                <a:cubicBezTo>
                  <a:pt x="1043800" y="52777"/>
                  <a:pt x="899969" y="21099"/>
                  <a:pt x="839164" y="13068"/>
                </a:cubicBezTo>
                <a:cubicBezTo>
                  <a:pt x="716407" y="20525"/>
                  <a:pt x="349599" y="-25510"/>
                  <a:pt x="231469" y="2131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52EA1-A036-214E-A4D2-722E1761E424}"/>
              </a:ext>
            </a:extLst>
          </p:cNvPr>
          <p:cNvCxnSpPr/>
          <p:nvPr/>
        </p:nvCxnSpPr>
        <p:spPr>
          <a:xfrm flipH="1" flipV="1">
            <a:off x="6543575" y="3486682"/>
            <a:ext cx="140466" cy="5121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A928C1-EFBE-BB44-80D9-8ED0D30950AB}"/>
              </a:ext>
            </a:extLst>
          </p:cNvPr>
          <p:cNvCxnSpPr/>
          <p:nvPr/>
        </p:nvCxnSpPr>
        <p:spPr>
          <a:xfrm>
            <a:off x="6566049" y="3475938"/>
            <a:ext cx="795110" cy="30934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56B73-DF75-3D42-AE5F-5E5138906F3B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7361159" y="3617512"/>
            <a:ext cx="613603" cy="1677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C4CD2-2AAF-B44F-8ACD-EEBCEB5EEA7E}"/>
              </a:ext>
            </a:extLst>
          </p:cNvPr>
          <p:cNvCxnSpPr/>
          <p:nvPr/>
        </p:nvCxnSpPr>
        <p:spPr>
          <a:xfrm flipH="1" flipV="1">
            <a:off x="5742383" y="3149028"/>
            <a:ext cx="843431" cy="3148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E8E79-3917-C941-99D6-99BD80BF69D8}"/>
              </a:ext>
            </a:extLst>
          </p:cNvPr>
          <p:cNvCxnSpPr/>
          <p:nvPr/>
        </p:nvCxnSpPr>
        <p:spPr>
          <a:xfrm flipV="1">
            <a:off x="6585811" y="3039824"/>
            <a:ext cx="751618" cy="4240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E73ED2-9388-9440-BEC7-4709DF64F9E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541893" y="3661864"/>
            <a:ext cx="1142149" cy="3369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41DEC8-0EA4-B047-9EC0-A26A0EE1B143}"/>
              </a:ext>
            </a:extLst>
          </p:cNvPr>
          <p:cNvCxnSpPr/>
          <p:nvPr/>
        </p:nvCxnSpPr>
        <p:spPr>
          <a:xfrm flipV="1">
            <a:off x="5407484" y="3471131"/>
            <a:ext cx="1136090" cy="1754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9832A-2E89-EC43-BA31-49F4524A4BE4}"/>
              </a:ext>
            </a:extLst>
          </p:cNvPr>
          <p:cNvCxnSpPr>
            <a:cxnSpLocks/>
          </p:cNvCxnSpPr>
          <p:nvPr/>
        </p:nvCxnSpPr>
        <p:spPr>
          <a:xfrm>
            <a:off x="7973755" y="3504323"/>
            <a:ext cx="682157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5AF617-ABFA-674E-B1F8-7C9F603469DA}"/>
              </a:ext>
            </a:extLst>
          </p:cNvPr>
          <p:cNvSpPr txBox="1"/>
          <p:nvPr/>
        </p:nvSpPr>
        <p:spPr>
          <a:xfrm>
            <a:off x="5980171" y="2606284"/>
            <a:ext cx="822227" cy="4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Mobility Management Entity (MME)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FF8E6-11BB-EE49-AFCB-83F5B6720CA3}"/>
              </a:ext>
            </a:extLst>
          </p:cNvPr>
          <p:cNvSpPr txBox="1"/>
          <p:nvPr/>
        </p:nvSpPr>
        <p:spPr>
          <a:xfrm>
            <a:off x="5843425" y="4167429"/>
            <a:ext cx="1765252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Serving Gateway (S-GW)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980CE-1D9B-DE47-B3E5-696E8479F1CF}"/>
              </a:ext>
            </a:extLst>
          </p:cNvPr>
          <p:cNvSpPr txBox="1"/>
          <p:nvPr/>
        </p:nvSpPr>
        <p:spPr>
          <a:xfrm>
            <a:off x="7525063" y="2688073"/>
            <a:ext cx="1261709" cy="3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Home Subscriber Service (HSS)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59FDE-F844-E947-8966-45DD952B5921}"/>
              </a:ext>
            </a:extLst>
          </p:cNvPr>
          <p:cNvSpPr txBox="1"/>
          <p:nvPr/>
        </p:nvSpPr>
        <p:spPr>
          <a:xfrm>
            <a:off x="7423324" y="3803400"/>
            <a:ext cx="1390136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PDN gateway (P-GW)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206C5-EA27-0548-9300-1180195B5DC4}"/>
              </a:ext>
            </a:extLst>
          </p:cNvPr>
          <p:cNvSpPr txBox="1"/>
          <p:nvPr/>
        </p:nvSpPr>
        <p:spPr>
          <a:xfrm>
            <a:off x="4925464" y="4207825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0" dirty="0">
                <a:latin typeface="+mn-lt"/>
              </a:rPr>
              <a:t>…</a:t>
            </a:r>
            <a:endParaRPr lang="en-US" sz="1013" b="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C734B-FACC-AF46-85BA-9EDB93ADC0C1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6566049" y="3486681"/>
            <a:ext cx="1406567" cy="951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6B4492-94B4-5548-931D-85B136866835}"/>
              </a:ext>
            </a:extLst>
          </p:cNvPr>
          <p:cNvCxnSpPr/>
          <p:nvPr/>
        </p:nvCxnSpPr>
        <p:spPr>
          <a:xfrm flipV="1">
            <a:off x="6684042" y="3785287"/>
            <a:ext cx="677117" cy="2135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0D2C1-F88C-B645-BA20-259DCE82399D}"/>
              </a:ext>
            </a:extLst>
          </p:cNvPr>
          <p:cNvCxnSpPr/>
          <p:nvPr/>
        </p:nvCxnSpPr>
        <p:spPr>
          <a:xfrm flipV="1">
            <a:off x="5742383" y="3998806"/>
            <a:ext cx="978705" cy="4649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D08002-C63B-384D-89CA-8B945CC63FFE}"/>
              </a:ext>
            </a:extLst>
          </p:cNvPr>
          <p:cNvCxnSpPr>
            <a:cxnSpLocks/>
            <a:stCxn id="89" idx="4"/>
            <a:endCxn id="102" idx="2"/>
          </p:cNvCxnSpPr>
          <p:nvPr/>
        </p:nvCxnSpPr>
        <p:spPr>
          <a:xfrm>
            <a:off x="5541893" y="3661864"/>
            <a:ext cx="178532" cy="37241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432ED6-D45F-E246-9255-5B7E573DA6D0}"/>
              </a:ext>
            </a:extLst>
          </p:cNvPr>
          <p:cNvCxnSpPr/>
          <p:nvPr/>
        </p:nvCxnSpPr>
        <p:spPr>
          <a:xfrm flipV="1">
            <a:off x="5742385" y="3486682"/>
            <a:ext cx="843427" cy="5586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DC7287-1B64-B24E-A3A3-D0B5B869F66A}"/>
              </a:ext>
            </a:extLst>
          </p:cNvPr>
          <p:cNvCxnSpPr>
            <a:cxnSpLocks/>
            <a:stCxn id="93" idx="0"/>
          </p:cNvCxnSpPr>
          <p:nvPr/>
        </p:nvCxnSpPr>
        <p:spPr>
          <a:xfrm flipH="1">
            <a:off x="4799695" y="3581248"/>
            <a:ext cx="701603" cy="7648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56A59D-9923-9340-A0B7-C6F07345DD0C}"/>
              </a:ext>
            </a:extLst>
          </p:cNvPr>
          <p:cNvCxnSpPr>
            <a:cxnSpLocks/>
            <a:stCxn id="94" idx="12"/>
          </p:cNvCxnSpPr>
          <p:nvPr/>
        </p:nvCxnSpPr>
        <p:spPr>
          <a:xfrm flipH="1" flipV="1">
            <a:off x="5006380" y="2868949"/>
            <a:ext cx="495209" cy="7403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E7D84F-9E77-D547-9B25-0D9D0A6C0E34}"/>
              </a:ext>
            </a:extLst>
          </p:cNvPr>
          <p:cNvCxnSpPr>
            <a:cxnSpLocks/>
            <a:stCxn id="94" idx="13"/>
          </p:cNvCxnSpPr>
          <p:nvPr/>
        </p:nvCxnSpPr>
        <p:spPr>
          <a:xfrm flipH="1">
            <a:off x="4376279" y="3581886"/>
            <a:ext cx="1124720" cy="49697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FBB6AE-FA4E-1A47-855D-938097AB953D}"/>
              </a:ext>
            </a:extLst>
          </p:cNvPr>
          <p:cNvSpPr txBox="1"/>
          <p:nvPr/>
        </p:nvSpPr>
        <p:spPr>
          <a:xfrm>
            <a:off x="8281602" y="3343551"/>
            <a:ext cx="702949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to 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56A69-C2D1-A543-B030-86DD682F9AB5}"/>
              </a:ext>
            </a:extLst>
          </p:cNvPr>
          <p:cNvSpPr txBox="1"/>
          <p:nvPr/>
        </p:nvSpPr>
        <p:spPr>
          <a:xfrm>
            <a:off x="3421984" y="2769561"/>
            <a:ext cx="1192320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Mobile device  </a:t>
            </a:r>
          </a:p>
          <a:p>
            <a:pPr algn="ctr">
              <a:lnSpc>
                <a:spcPct val="80000"/>
              </a:lnSpc>
            </a:pPr>
            <a:r>
              <a:rPr lang="en-US" sz="825" b="0" dirty="0">
                <a:solidFill>
                  <a:prstClr val="black"/>
                </a:solidFill>
                <a:latin typeface="+mn-lt"/>
              </a:rPr>
              <a:t>  (UE)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B3F2C5-F432-DE41-B88E-C2DDFC014DE1}"/>
              </a:ext>
            </a:extLst>
          </p:cNvPr>
          <p:cNvGrpSpPr/>
          <p:nvPr/>
        </p:nvGrpSpPr>
        <p:grpSpPr>
          <a:xfrm>
            <a:off x="6981786" y="2426856"/>
            <a:ext cx="329840" cy="387833"/>
            <a:chOff x="4501086" y="2717689"/>
            <a:chExt cx="347435" cy="4247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53222DD-32B5-554A-92D9-45B047419529}"/>
                </a:ext>
              </a:extLst>
            </p:cNvPr>
            <p:cNvSpPr/>
            <p:nvPr/>
          </p:nvSpPr>
          <p:spPr>
            <a:xfrm>
              <a:off x="4501086" y="2764691"/>
              <a:ext cx="345572" cy="328307"/>
            </a:xfrm>
            <a:prstGeom prst="rect">
              <a:avLst/>
            </a:prstGeom>
            <a:gradFill>
              <a:gsLst>
                <a:gs pos="1000">
                  <a:srgbClr val="CDD3D7"/>
                </a:gs>
                <a:gs pos="100000">
                  <a:srgbClr val="E7ECF0"/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6AAF34-87D8-5E4E-824B-D94277757609}"/>
                </a:ext>
              </a:extLst>
            </p:cNvPr>
            <p:cNvSpPr/>
            <p:nvPr/>
          </p:nvSpPr>
          <p:spPr>
            <a:xfrm>
              <a:off x="4501086" y="2717689"/>
              <a:ext cx="345572" cy="98840"/>
            </a:xfrm>
            <a:prstGeom prst="ellipse">
              <a:avLst/>
            </a:prstGeom>
            <a:solidFill>
              <a:srgbClr val="E2E7EA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BEAAB3-C02D-1249-8114-9A53E5AF30B1}"/>
                </a:ext>
              </a:extLst>
            </p:cNvPr>
            <p:cNvSpPr/>
            <p:nvPr/>
          </p:nvSpPr>
          <p:spPr>
            <a:xfrm>
              <a:off x="4502949" y="3043578"/>
              <a:ext cx="345572" cy="98840"/>
            </a:xfrm>
            <a:prstGeom prst="ellipse">
              <a:avLst/>
            </a:prstGeom>
            <a:solidFill>
              <a:srgbClr val="CDD3D7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1BCC86-1311-274D-8C49-EB856C55E7D5}"/>
                </a:ext>
              </a:extLst>
            </p:cNvPr>
            <p:cNvSpPr/>
            <p:nvPr/>
          </p:nvSpPr>
          <p:spPr>
            <a:xfrm>
              <a:off x="4504261" y="3036961"/>
              <a:ext cx="339222" cy="52862"/>
            </a:xfrm>
            <a:prstGeom prst="rect">
              <a:avLst/>
            </a:prstGeom>
            <a:solidFill>
              <a:srgbClr val="CDD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077AB8C-4F97-9648-9E6D-13504C1E87CE}"/>
              </a:ext>
            </a:extLst>
          </p:cNvPr>
          <p:cNvSpPr txBox="1"/>
          <p:nvPr/>
        </p:nvSpPr>
        <p:spPr>
          <a:xfrm>
            <a:off x="4381521" y="2973406"/>
            <a:ext cx="774571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Base station</a:t>
            </a:r>
          </a:p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(eNode-B)  </a:t>
            </a:r>
            <a:endParaRPr lang="en-US" sz="788" b="0" dirty="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727567-EE18-E64F-8998-51A737EA68D5}"/>
              </a:ext>
            </a:extLst>
          </p:cNvPr>
          <p:cNvGrpSpPr/>
          <p:nvPr/>
        </p:nvGrpSpPr>
        <p:grpSpPr>
          <a:xfrm>
            <a:off x="6387958" y="3768421"/>
            <a:ext cx="662416" cy="405464"/>
            <a:chOff x="7493876" y="2774731"/>
            <a:chExt cx="1481958" cy="8946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0489B00-D1CC-D640-9E4E-81A19094B95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2DEB09-CBF1-684C-BA06-F810ACF925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D8678D-9E9E-FE46-A391-CA0E41679E0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E625A55-E029-AF42-B88D-5D2FAB06B0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90CBD7B-B413-674C-8C1B-311DEA10F9D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C99112B-C85E-104E-BA58-6E2AD6C7E4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A671058-EDBC-B448-953A-0252BBC0E05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94F43F-64A6-1443-8CB0-275E05EF1A0F}"/>
              </a:ext>
            </a:extLst>
          </p:cNvPr>
          <p:cNvGrpSpPr/>
          <p:nvPr/>
        </p:nvGrpSpPr>
        <p:grpSpPr>
          <a:xfrm>
            <a:off x="7643574" y="3355032"/>
            <a:ext cx="662416" cy="405464"/>
            <a:chOff x="7493876" y="2774731"/>
            <a:chExt cx="1481958" cy="894622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05DF9C8-CB91-644A-B514-85AACCC7FD2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A8FBEAB-793E-FE42-94E8-00B59D3F61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7DA038-7827-C043-B0DE-6039609E1F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BC9B326-A00A-9147-BC1C-6DEA74F922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7C7997B-54AF-F24C-BF0E-358A35C406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8D8C6AD-37E7-5448-85D4-64A4A5B171E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AD3BD04C-6FE4-994C-9EAF-DC6C57FE31A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B23DAA-0E90-BE4F-9B76-87FE6A7A6D52}"/>
              </a:ext>
            </a:extLst>
          </p:cNvPr>
          <p:cNvGrpSpPr/>
          <p:nvPr/>
        </p:nvGrpSpPr>
        <p:grpSpPr>
          <a:xfrm>
            <a:off x="6387959" y="3342925"/>
            <a:ext cx="371472" cy="238991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B1947A-19E1-1B4E-ADEA-A2AB82DE3D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B90F9E-A110-E841-A185-641FE8A577B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C0D293E-22B6-3E4C-8BCE-561B8113BB8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8A895E0-F08B-4A44-BD85-35A2157EA60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42EFC43-840E-B74E-8A26-CCD8514249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FC3970A-BBAC-E64C-864B-BDEEDC13528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53664D5-C8C1-7445-BC58-2508CAF6D7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2D06-A679-C74E-8F7B-26D75DE067ED}"/>
              </a:ext>
            </a:extLst>
          </p:cNvPr>
          <p:cNvGrpSpPr/>
          <p:nvPr/>
        </p:nvGrpSpPr>
        <p:grpSpPr>
          <a:xfrm>
            <a:off x="7131329" y="3656586"/>
            <a:ext cx="371472" cy="238991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2EEC3F7-93E8-E244-A386-F8A376C90C0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426144-C7B9-E443-99F0-EA75D00503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F33AE3-497B-6C48-B4F2-9028391043B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0E83A2B2-ED87-AE4C-92E7-24528D23A03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F64AD8FA-E8DA-0249-B9D1-26A6AC4CBA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632C282-272F-A640-AEBE-6A3CC547AB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B071B43-4125-C448-8E62-D6E9FEE09EA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A9B582-EBFD-BC49-8DE2-2EA563F12106}"/>
              </a:ext>
            </a:extLst>
          </p:cNvPr>
          <p:cNvGrpSpPr/>
          <p:nvPr/>
        </p:nvGrpSpPr>
        <p:grpSpPr>
          <a:xfrm>
            <a:off x="5356168" y="3507151"/>
            <a:ext cx="371472" cy="238991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BC2772-1ABA-5649-AA15-4331FEEF4F6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862736-A8E9-B24B-A983-C24C6ECD02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96F44A-D03C-E545-9C35-3D7C197833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F1450E3-83D1-D841-A615-12B65F4789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63A01A82-7669-A34C-AC36-129F4B770D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F22DA3B-402E-5046-9232-AE3C43C62E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968AB99-2B48-9248-8471-4A5E2A20E2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75DFA6-C48B-B144-96B3-E6C870521780}"/>
              </a:ext>
            </a:extLst>
          </p:cNvPr>
          <p:cNvGrpSpPr/>
          <p:nvPr/>
        </p:nvGrpSpPr>
        <p:grpSpPr>
          <a:xfrm>
            <a:off x="5535903" y="3951075"/>
            <a:ext cx="371472" cy="238991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50CF0CF-5417-1D44-9FF5-0125C7BC1F9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BB8AB2-85E2-C74B-8EA6-F3C965AC9BB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1F83C6-128D-504A-A9BD-752EBD85793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EC389D-02C7-E642-A71F-1CD79F4B34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7205EB5-4105-EA49-AB65-23342889136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D31749B9-FED1-B143-9D0A-75F194D066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34A4BA55-86CE-2B40-A90B-B5A450B826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3" name="Group 652">
            <a:extLst>
              <a:ext uri="{FF2B5EF4-FFF2-40B4-BE49-F238E27FC236}">
                <a16:creationId xmlns:a16="http://schemas.microsoft.com/office/drawing/2014/main" id="{36CB4771-2A63-894E-AC40-FAA61C7BB56C}"/>
              </a:ext>
            </a:extLst>
          </p:cNvPr>
          <p:cNvGrpSpPr>
            <a:grpSpLocks/>
          </p:cNvGrpSpPr>
          <p:nvPr/>
        </p:nvGrpSpPr>
        <p:grpSpPr bwMode="auto">
          <a:xfrm>
            <a:off x="3833510" y="2271165"/>
            <a:ext cx="550055" cy="495205"/>
            <a:chOff x="2751" y="1851"/>
            <a:chExt cx="462" cy="478"/>
          </a:xfrm>
        </p:grpSpPr>
        <p:pic>
          <p:nvPicPr>
            <p:cNvPr id="104" name="Picture 653" descr="iphone_stylized_small">
              <a:extLst>
                <a:ext uri="{FF2B5EF4-FFF2-40B4-BE49-F238E27FC236}">
                  <a16:creationId xmlns:a16="http://schemas.microsoft.com/office/drawing/2014/main" id="{EA55BD15-8826-4D4B-B83C-888AAE35C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54" descr="antenna_radiation_stylized">
              <a:extLst>
                <a:ext uri="{FF2B5EF4-FFF2-40B4-BE49-F238E27FC236}">
                  <a16:creationId xmlns:a16="http://schemas.microsoft.com/office/drawing/2014/main" id="{8B2359A5-E064-7B47-8F13-00DE528A4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144F73-50B6-9948-8BAC-52C7A8795BFD}"/>
              </a:ext>
            </a:extLst>
          </p:cNvPr>
          <p:cNvGrpSpPr/>
          <p:nvPr/>
        </p:nvGrpSpPr>
        <p:grpSpPr>
          <a:xfrm>
            <a:off x="4360088" y="3357433"/>
            <a:ext cx="401240" cy="305991"/>
            <a:chOff x="7432700" y="2327293"/>
            <a:chExt cx="534987" cy="407988"/>
          </a:xfrm>
        </p:grpSpPr>
        <p:pic>
          <p:nvPicPr>
            <p:cNvPr id="107" name="Picture 1017" descr="antenna_stylized">
              <a:extLst>
                <a:ext uri="{FF2B5EF4-FFF2-40B4-BE49-F238E27FC236}">
                  <a16:creationId xmlns:a16="http://schemas.microsoft.com/office/drawing/2014/main" id="{C8C7C570-DDF6-904D-A61F-E4DD57673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018" descr="laptop_keyboard">
              <a:extLst>
                <a:ext uri="{FF2B5EF4-FFF2-40B4-BE49-F238E27FC236}">
                  <a16:creationId xmlns:a16="http://schemas.microsoft.com/office/drawing/2014/main" id="{B68D8E89-FD90-264C-B364-7B39BB134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019">
              <a:extLst>
                <a:ext uri="{FF2B5EF4-FFF2-40B4-BE49-F238E27FC236}">
                  <a16:creationId xmlns:a16="http://schemas.microsoft.com/office/drawing/2014/main" id="{380CFADB-76D0-FA4D-90BB-A26DBEB6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pic>
          <p:nvPicPr>
            <p:cNvPr id="110" name="Picture 1020" descr="screen">
              <a:extLst>
                <a:ext uri="{FF2B5EF4-FFF2-40B4-BE49-F238E27FC236}">
                  <a16:creationId xmlns:a16="http://schemas.microsoft.com/office/drawing/2014/main" id="{A237643D-DD8F-FB44-8E56-4D45DBE01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1021">
              <a:extLst>
                <a:ext uri="{FF2B5EF4-FFF2-40B4-BE49-F238E27FC236}">
                  <a16:creationId xmlns:a16="http://schemas.microsoft.com/office/drawing/2014/main" id="{8985CD50-805B-1345-8E10-8343506C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2" name="Freeform 1022">
              <a:extLst>
                <a:ext uri="{FF2B5EF4-FFF2-40B4-BE49-F238E27FC236}">
                  <a16:creationId xmlns:a16="http://schemas.microsoft.com/office/drawing/2014/main" id="{6D617E6D-9C00-8A4E-8D9E-EF5B1D4F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3" name="Freeform 1023">
              <a:extLst>
                <a:ext uri="{FF2B5EF4-FFF2-40B4-BE49-F238E27FC236}">
                  <a16:creationId xmlns:a16="http://schemas.microsoft.com/office/drawing/2014/main" id="{930ED57E-7DDE-6648-8FCE-929B05FE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4" name="Freeform 1024">
              <a:extLst>
                <a:ext uri="{FF2B5EF4-FFF2-40B4-BE49-F238E27FC236}">
                  <a16:creationId xmlns:a16="http://schemas.microsoft.com/office/drawing/2014/main" id="{23DB6C7D-D7B9-B74D-81D2-D0B998C19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5" name="Freeform 1025">
              <a:extLst>
                <a:ext uri="{FF2B5EF4-FFF2-40B4-BE49-F238E27FC236}">
                  <a16:creationId xmlns:a16="http://schemas.microsoft.com/office/drawing/2014/main" id="{7D45606B-5973-AD48-80F7-4CC08CA00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6" name="Freeform 1026">
              <a:extLst>
                <a:ext uri="{FF2B5EF4-FFF2-40B4-BE49-F238E27FC236}">
                  <a16:creationId xmlns:a16="http://schemas.microsoft.com/office/drawing/2014/main" id="{E112E3C9-463B-E146-B611-9BDFF044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grpSp>
          <p:nvGrpSpPr>
            <p:cNvPr id="117" name="Group 1027">
              <a:extLst>
                <a:ext uri="{FF2B5EF4-FFF2-40B4-BE49-F238E27FC236}">
                  <a16:creationId xmlns:a16="http://schemas.microsoft.com/office/drawing/2014/main" id="{1394DF9E-9B05-0D40-B89F-2E9DF414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24" name="Freeform 1028">
                <a:extLst>
                  <a:ext uri="{FF2B5EF4-FFF2-40B4-BE49-F238E27FC236}">
                    <a16:creationId xmlns:a16="http://schemas.microsoft.com/office/drawing/2014/main" id="{2A10469D-E365-C54C-8DB4-D5103D640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5" name="Freeform 1029">
                <a:extLst>
                  <a:ext uri="{FF2B5EF4-FFF2-40B4-BE49-F238E27FC236}">
                    <a16:creationId xmlns:a16="http://schemas.microsoft.com/office/drawing/2014/main" id="{F7C3647C-32D0-5F41-9BC9-7173EE986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6" name="Freeform 1030">
                <a:extLst>
                  <a:ext uri="{FF2B5EF4-FFF2-40B4-BE49-F238E27FC236}">
                    <a16:creationId xmlns:a16="http://schemas.microsoft.com/office/drawing/2014/main" id="{476F1D48-543B-414E-BA62-7B998F7B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7" name="Freeform 1031">
                <a:extLst>
                  <a:ext uri="{FF2B5EF4-FFF2-40B4-BE49-F238E27FC236}">
                    <a16:creationId xmlns:a16="http://schemas.microsoft.com/office/drawing/2014/main" id="{F49B3C33-7435-084A-B367-B1A4FBEC5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8" name="Freeform 1032">
                <a:extLst>
                  <a:ext uri="{FF2B5EF4-FFF2-40B4-BE49-F238E27FC236}">
                    <a16:creationId xmlns:a16="http://schemas.microsoft.com/office/drawing/2014/main" id="{753E63AF-5CD6-9F4C-A43A-C430C32F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9" name="Freeform 1033">
                <a:extLst>
                  <a:ext uri="{FF2B5EF4-FFF2-40B4-BE49-F238E27FC236}">
                    <a16:creationId xmlns:a16="http://schemas.microsoft.com/office/drawing/2014/main" id="{110B3EC1-3B31-8448-B138-35B1676F2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sp>
          <p:nvSpPr>
            <p:cNvPr id="118" name="Freeform 1034">
              <a:extLst>
                <a:ext uri="{FF2B5EF4-FFF2-40B4-BE49-F238E27FC236}">
                  <a16:creationId xmlns:a16="http://schemas.microsoft.com/office/drawing/2014/main" id="{36F420A0-C9FD-F243-8BAA-CD8C30A9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9" name="Freeform 1035">
              <a:extLst>
                <a:ext uri="{FF2B5EF4-FFF2-40B4-BE49-F238E27FC236}">
                  <a16:creationId xmlns:a16="http://schemas.microsoft.com/office/drawing/2014/main" id="{C8E2EA73-9D16-D44D-B3DE-7E6830318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0" name="Freeform 1036">
              <a:extLst>
                <a:ext uri="{FF2B5EF4-FFF2-40B4-BE49-F238E27FC236}">
                  <a16:creationId xmlns:a16="http://schemas.microsoft.com/office/drawing/2014/main" id="{7EBD0DA0-6DF9-D64A-8B9B-5C402E2F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1" name="Freeform 1037">
              <a:extLst>
                <a:ext uri="{FF2B5EF4-FFF2-40B4-BE49-F238E27FC236}">
                  <a16:creationId xmlns:a16="http://schemas.microsoft.com/office/drawing/2014/main" id="{85F400EE-828F-0B4F-AFDB-00999CCE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2" name="Freeform 1038">
              <a:extLst>
                <a:ext uri="{FF2B5EF4-FFF2-40B4-BE49-F238E27FC236}">
                  <a16:creationId xmlns:a16="http://schemas.microsoft.com/office/drawing/2014/main" id="{433351C2-AF49-5248-A49A-0FC06845A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3" name="Freeform 1039">
              <a:extLst>
                <a:ext uri="{FF2B5EF4-FFF2-40B4-BE49-F238E27FC236}">
                  <a16:creationId xmlns:a16="http://schemas.microsoft.com/office/drawing/2014/main" id="{5F49E4A7-D7BF-8740-9896-8E875318EE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0DEF07B-085B-F548-A6B0-FC26F677AAD1}"/>
              </a:ext>
            </a:extLst>
          </p:cNvPr>
          <p:cNvGrpSpPr/>
          <p:nvPr/>
        </p:nvGrpSpPr>
        <p:grpSpPr>
          <a:xfrm>
            <a:off x="3681893" y="3078711"/>
            <a:ext cx="636984" cy="169582"/>
            <a:chOff x="8493165" y="2029804"/>
            <a:chExt cx="849312" cy="226109"/>
          </a:xfrm>
        </p:grpSpPr>
        <p:pic>
          <p:nvPicPr>
            <p:cNvPr id="131" name="Picture 603" descr="car_icon_small">
              <a:extLst>
                <a:ext uri="{FF2B5EF4-FFF2-40B4-BE49-F238E27FC236}">
                  <a16:creationId xmlns:a16="http://schemas.microsoft.com/office/drawing/2014/main" id="{071395AA-00CA-5546-985F-D14E16D03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017" descr="antenna_stylized">
              <a:extLst>
                <a:ext uri="{FF2B5EF4-FFF2-40B4-BE49-F238E27FC236}">
                  <a16:creationId xmlns:a16="http://schemas.microsoft.com/office/drawing/2014/main" id="{C334AFE3-1602-4F4A-986D-5E17D8FA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" name="Picture 132" descr="A screen shot of a computer&#10;&#10;Description automatically generated">
            <a:extLst>
              <a:ext uri="{FF2B5EF4-FFF2-40B4-BE49-F238E27FC236}">
                <a16:creationId xmlns:a16="http://schemas.microsoft.com/office/drawing/2014/main" id="{BEDBDBEC-D7F4-8840-B484-CE47A2159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7614" y="2465219"/>
            <a:ext cx="484394" cy="903542"/>
          </a:xfrm>
          <a:prstGeom prst="rect">
            <a:avLst/>
          </a:prstGeom>
        </p:spPr>
      </p:pic>
      <p:sp>
        <p:nvSpPr>
          <p:cNvPr id="134" name="Can 133">
            <a:extLst>
              <a:ext uri="{FF2B5EF4-FFF2-40B4-BE49-F238E27FC236}">
                <a16:creationId xmlns:a16="http://schemas.microsoft.com/office/drawing/2014/main" id="{46271FC4-AA10-9F4D-B2FF-BE0700C9B146}"/>
              </a:ext>
            </a:extLst>
          </p:cNvPr>
          <p:cNvSpPr/>
          <p:nvPr/>
        </p:nvSpPr>
        <p:spPr>
          <a:xfrm>
            <a:off x="6885806" y="2404934"/>
            <a:ext cx="472646" cy="426308"/>
          </a:xfrm>
          <a:prstGeom prst="can">
            <a:avLst/>
          </a:prstGeom>
          <a:gradFill>
            <a:gsLst>
              <a:gs pos="38000">
                <a:schemeClr val="bg1">
                  <a:lumMod val="95000"/>
                </a:schemeClr>
              </a:gs>
              <a:gs pos="0">
                <a:srgbClr val="C4CDD3"/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pic>
        <p:nvPicPr>
          <p:cNvPr id="135" name="Picture 134" descr="A screen shot of a computer&#10;&#10;Description automatically generated">
            <a:extLst>
              <a:ext uri="{FF2B5EF4-FFF2-40B4-BE49-F238E27FC236}">
                <a16:creationId xmlns:a16="http://schemas.microsoft.com/office/drawing/2014/main" id="{BBB96B51-43C8-1242-9143-A19AF86CA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654" y="2514646"/>
            <a:ext cx="484394" cy="903542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5FAD1FE-D7A3-3A4B-A78A-8240EF40F1F1}"/>
              </a:ext>
            </a:extLst>
          </p:cNvPr>
          <p:cNvGrpSpPr/>
          <p:nvPr/>
        </p:nvGrpSpPr>
        <p:grpSpPr>
          <a:xfrm>
            <a:off x="4477824" y="2057771"/>
            <a:ext cx="349684" cy="715079"/>
            <a:chOff x="6476205" y="1279015"/>
            <a:chExt cx="466245" cy="953439"/>
          </a:xfrm>
        </p:grpSpPr>
        <p:grpSp>
          <p:nvGrpSpPr>
            <p:cNvPr id="137" name="Group 817">
              <a:extLst>
                <a:ext uri="{FF2B5EF4-FFF2-40B4-BE49-F238E27FC236}">
                  <a16:creationId xmlns:a16="http://schemas.microsoft.com/office/drawing/2014/main" id="{0D9B5D81-AC8D-5048-B8EB-4DD733071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279015"/>
              <a:ext cx="466245" cy="434369"/>
              <a:chOff x="2920" y="1424"/>
              <a:chExt cx="326" cy="320"/>
            </a:xfrm>
          </p:grpSpPr>
          <p:sp>
            <p:nvSpPr>
              <p:cNvPr id="154" name="Oval 818">
                <a:extLst>
                  <a:ext uri="{FF2B5EF4-FFF2-40B4-BE49-F238E27FC236}">
                    <a16:creationId xmlns:a16="http://schemas.microsoft.com/office/drawing/2014/main" id="{DB177524-0C04-2248-8BF3-759F2822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b="0" dirty="0">
                  <a:latin typeface="+mn-lt"/>
                </a:endParaRPr>
              </a:p>
            </p:txBody>
          </p:sp>
          <p:grpSp>
            <p:nvGrpSpPr>
              <p:cNvPr id="155" name="Group 819">
                <a:extLst>
                  <a:ext uri="{FF2B5EF4-FFF2-40B4-BE49-F238E27FC236}">
                    <a16:creationId xmlns:a16="http://schemas.microsoft.com/office/drawing/2014/main" id="{5057A4FD-F481-4040-9168-014C31D20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157" name="Oval 820">
                  <a:extLst>
                    <a:ext uri="{FF2B5EF4-FFF2-40B4-BE49-F238E27FC236}">
                      <a16:creationId xmlns:a16="http://schemas.microsoft.com/office/drawing/2014/main" id="{0283F91F-37E5-F049-8A58-5E862FAA7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8" name="Oval 821">
                  <a:extLst>
                    <a:ext uri="{FF2B5EF4-FFF2-40B4-BE49-F238E27FC236}">
                      <a16:creationId xmlns:a16="http://schemas.microsoft.com/office/drawing/2014/main" id="{0C1D47D9-C3E7-6046-8CCF-68630333A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9" name="Oval 822">
                  <a:extLst>
                    <a:ext uri="{FF2B5EF4-FFF2-40B4-BE49-F238E27FC236}">
                      <a16:creationId xmlns:a16="http://schemas.microsoft.com/office/drawing/2014/main" id="{DD05FCAE-DA78-7149-88E3-D18D3279C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0" name="Oval 823">
                  <a:extLst>
                    <a:ext uri="{FF2B5EF4-FFF2-40B4-BE49-F238E27FC236}">
                      <a16:creationId xmlns:a16="http://schemas.microsoft.com/office/drawing/2014/main" id="{EEE1FB61-5199-6F44-9FAD-233783975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1" name="Freeform 824">
                  <a:extLst>
                    <a:ext uri="{FF2B5EF4-FFF2-40B4-BE49-F238E27FC236}">
                      <a16:creationId xmlns:a16="http://schemas.microsoft.com/office/drawing/2014/main" id="{31F37EB6-8693-A340-939B-1F3B677BF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</p:grpSp>
          <p:sp>
            <p:nvSpPr>
              <p:cNvPr id="156" name="Freeform 825">
                <a:extLst>
                  <a:ext uri="{FF2B5EF4-FFF2-40B4-BE49-F238E27FC236}">
                    <a16:creationId xmlns:a16="http://schemas.microsoft.com/office/drawing/2014/main" id="{1C435E7F-E1B6-8343-9D75-8171A4AD7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grpSp>
          <p:nvGrpSpPr>
            <p:cNvPr id="138" name="Group 398">
              <a:extLst>
                <a:ext uri="{FF2B5EF4-FFF2-40B4-BE49-F238E27FC236}">
                  <a16:creationId xmlns:a16="http://schemas.microsoft.com/office/drawing/2014/main" id="{5D86D020-31A1-C340-AFF5-16F60E1A3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39" name="Line 270">
                <a:extLst>
                  <a:ext uri="{FF2B5EF4-FFF2-40B4-BE49-F238E27FC236}">
                    <a16:creationId xmlns:a16="http://schemas.microsoft.com/office/drawing/2014/main" id="{949CE4BD-78DA-604B-92F3-1D0334693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0" name="Line 271">
                <a:extLst>
                  <a:ext uri="{FF2B5EF4-FFF2-40B4-BE49-F238E27FC236}">
                    <a16:creationId xmlns:a16="http://schemas.microsoft.com/office/drawing/2014/main" id="{761F30C6-D770-0C4F-932B-2925C6127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1" name="Line 272">
                <a:extLst>
                  <a:ext uri="{FF2B5EF4-FFF2-40B4-BE49-F238E27FC236}">
                    <a16:creationId xmlns:a16="http://schemas.microsoft.com/office/drawing/2014/main" id="{EBF036A5-9326-5848-9488-8FF87C16E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2" name="Line 273">
                <a:extLst>
                  <a:ext uri="{FF2B5EF4-FFF2-40B4-BE49-F238E27FC236}">
                    <a16:creationId xmlns:a16="http://schemas.microsoft.com/office/drawing/2014/main" id="{0D102482-3BF2-6241-A997-8609B26D5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3" name="Line 274">
                <a:extLst>
                  <a:ext uri="{FF2B5EF4-FFF2-40B4-BE49-F238E27FC236}">
                    <a16:creationId xmlns:a16="http://schemas.microsoft.com/office/drawing/2014/main" id="{DEAB493C-8B1D-1542-95EF-04647FF4C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4" name="Line 275">
                <a:extLst>
                  <a:ext uri="{FF2B5EF4-FFF2-40B4-BE49-F238E27FC236}">
                    <a16:creationId xmlns:a16="http://schemas.microsoft.com/office/drawing/2014/main" id="{DCD9A2A9-D9D6-2244-AC74-E5D193BEA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5" name="Line 276">
                <a:extLst>
                  <a:ext uri="{FF2B5EF4-FFF2-40B4-BE49-F238E27FC236}">
                    <a16:creationId xmlns:a16="http://schemas.microsoft.com/office/drawing/2014/main" id="{376EC72C-D465-B74E-BC22-4986E37F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6" name="Line 277">
                <a:extLst>
                  <a:ext uri="{FF2B5EF4-FFF2-40B4-BE49-F238E27FC236}">
                    <a16:creationId xmlns:a16="http://schemas.microsoft.com/office/drawing/2014/main" id="{87354D11-E156-434D-AEDA-9254277C6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8B980E52-C78C-A84F-BB89-7BED03E7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8" name="Line 279">
                <a:extLst>
                  <a:ext uri="{FF2B5EF4-FFF2-40B4-BE49-F238E27FC236}">
                    <a16:creationId xmlns:a16="http://schemas.microsoft.com/office/drawing/2014/main" id="{73A817D2-6A2B-214B-AB58-27A3A58AC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9" name="Line 280">
                <a:extLst>
                  <a:ext uri="{FF2B5EF4-FFF2-40B4-BE49-F238E27FC236}">
                    <a16:creationId xmlns:a16="http://schemas.microsoft.com/office/drawing/2014/main" id="{916DC283-CF0C-534A-B976-17BA60CF7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0" name="Line 281">
                <a:extLst>
                  <a:ext uri="{FF2B5EF4-FFF2-40B4-BE49-F238E27FC236}">
                    <a16:creationId xmlns:a16="http://schemas.microsoft.com/office/drawing/2014/main" id="{152ABD1F-B192-7745-B8D9-3C8701CB5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1" name="Line 282">
                <a:extLst>
                  <a:ext uri="{FF2B5EF4-FFF2-40B4-BE49-F238E27FC236}">
                    <a16:creationId xmlns:a16="http://schemas.microsoft.com/office/drawing/2014/main" id="{FD0976AD-805F-3A4B-81C4-53C042F62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2" name="Line 283">
                <a:extLst>
                  <a:ext uri="{FF2B5EF4-FFF2-40B4-BE49-F238E27FC236}">
                    <a16:creationId xmlns:a16="http://schemas.microsoft.com/office/drawing/2014/main" id="{6F5E1723-7AA1-7D47-8277-6D69C281C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3" name="Line 284">
                <a:extLst>
                  <a:ext uri="{FF2B5EF4-FFF2-40B4-BE49-F238E27FC236}">
                    <a16:creationId xmlns:a16="http://schemas.microsoft.com/office/drawing/2014/main" id="{CBF99551-D088-5247-A082-CCFDDB33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6517A2-858A-2F4E-A279-18EF97B87F0A}"/>
              </a:ext>
            </a:extLst>
          </p:cNvPr>
          <p:cNvGrpSpPr/>
          <p:nvPr/>
        </p:nvGrpSpPr>
        <p:grpSpPr>
          <a:xfrm>
            <a:off x="4568916" y="2664426"/>
            <a:ext cx="575361" cy="312974"/>
            <a:chOff x="1503784" y="3006600"/>
            <a:chExt cx="1771786" cy="957087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2C26280-3AA3-9F40-BDFB-C353411E1BF8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9E8B6F04-3D12-834A-9A5C-1A65B7A4E0AC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AB71BE8-621D-4240-A0D6-BF414D90BD58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CF17390-18A6-FD41-8F3E-71727D24BB9D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E64B64-6849-FE45-BF46-0D918231AF05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2" name="Parallelogram 181">
                  <a:extLst>
                    <a:ext uri="{FF2B5EF4-FFF2-40B4-BE49-F238E27FC236}">
                      <a16:creationId xmlns:a16="http://schemas.microsoft.com/office/drawing/2014/main" id="{6EE94B82-B12D-EC48-AE9F-573C3874B87C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3" name="Parallelogram 182">
                  <a:extLst>
                    <a:ext uri="{FF2B5EF4-FFF2-40B4-BE49-F238E27FC236}">
                      <a16:creationId xmlns:a16="http://schemas.microsoft.com/office/drawing/2014/main" id="{D55E08F2-F010-B342-A40A-546A40CBE2DD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CDF3551-D60A-3F45-9A09-E70CE24AC5ED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0" name="Parallelogram 179">
                  <a:extLst>
                    <a:ext uri="{FF2B5EF4-FFF2-40B4-BE49-F238E27FC236}">
                      <a16:creationId xmlns:a16="http://schemas.microsoft.com/office/drawing/2014/main" id="{0DDB23E6-6B20-2941-B01E-E2D5EEAD5F0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1" name="Parallelogram 180">
                  <a:extLst>
                    <a:ext uri="{FF2B5EF4-FFF2-40B4-BE49-F238E27FC236}">
                      <a16:creationId xmlns:a16="http://schemas.microsoft.com/office/drawing/2014/main" id="{3BE52042-F8B2-6D41-8779-915E3CDE4175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B455ABEB-23BD-DE4C-8E03-D8F0E9018FCF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7BC57952-7B7C-D64A-B949-8C6E9F43AAC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3B1815F2-0846-CC40-985E-2CC850031A80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13404AE-BF22-764D-B1A1-9EA2B257AB35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5A2FA4E0-E3E0-5C47-8D3A-A7484250715C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17790A6-CED1-B84C-A41F-DC56511BDCB1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B4C1889-60B9-064B-AC99-824B1343605B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76" name="Parallelogram 175">
                  <a:extLst>
                    <a:ext uri="{FF2B5EF4-FFF2-40B4-BE49-F238E27FC236}">
                      <a16:creationId xmlns:a16="http://schemas.microsoft.com/office/drawing/2014/main" id="{07B36360-9A3A-DC46-B550-29C20AA0C257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7" name="Parallelogram 176">
                  <a:extLst>
                    <a:ext uri="{FF2B5EF4-FFF2-40B4-BE49-F238E27FC236}">
                      <a16:creationId xmlns:a16="http://schemas.microsoft.com/office/drawing/2014/main" id="{ABA6FB54-3EC0-AE4F-9782-569D5393345F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8" name="Parallelogram 177">
                  <a:extLst>
                    <a:ext uri="{FF2B5EF4-FFF2-40B4-BE49-F238E27FC236}">
                      <a16:creationId xmlns:a16="http://schemas.microsoft.com/office/drawing/2014/main" id="{F82E7FFE-DDEF-D743-96DC-E3D9F4A2D42C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9" name="Parallelogram 178">
                  <a:extLst>
                    <a:ext uri="{FF2B5EF4-FFF2-40B4-BE49-F238E27FC236}">
                      <a16:creationId xmlns:a16="http://schemas.microsoft.com/office/drawing/2014/main" id="{C9D402E7-CB51-FD47-85D7-5877A17BFBF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74FA71DB-E74A-DB43-BE5D-9E4CECB3294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428D2F5D-5588-DB4B-8D69-289FA762F5F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</p:grpSp>
      </p:grpSp>
      <p:pic>
        <p:nvPicPr>
          <p:cNvPr id="186" name="Picture 18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4C158D-D53E-494D-A141-A35C4E143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567" y="3739464"/>
            <a:ext cx="788909" cy="741405"/>
          </a:xfrm>
          <a:prstGeom prst="rect">
            <a:avLst/>
          </a:prstGeom>
        </p:spPr>
      </p:pic>
      <p:pic>
        <p:nvPicPr>
          <p:cNvPr id="187" name="Picture 18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9784C5-9B92-0F49-98EA-6368E55C0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926" y="4122524"/>
            <a:ext cx="578534" cy="543697"/>
          </a:xfrm>
          <a:prstGeom prst="rect">
            <a:avLst/>
          </a:prstGeom>
        </p:spPr>
      </p:pic>
      <p:pic>
        <p:nvPicPr>
          <p:cNvPr id="188" name="Picture 18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0533C8-E0A5-5B49-B029-B3C0A2794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1542" y="4283161"/>
            <a:ext cx="392663" cy="369018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6988D8D-0A6E-8B41-9255-321764CBFED6}"/>
              </a:ext>
            </a:extLst>
          </p:cNvPr>
          <p:cNvGrpSpPr/>
          <p:nvPr/>
        </p:nvGrpSpPr>
        <p:grpSpPr>
          <a:xfrm>
            <a:off x="517216" y="2059558"/>
            <a:ext cx="6683684" cy="3486150"/>
            <a:chOff x="689621" y="1603077"/>
            <a:chExt cx="8911579" cy="4648200"/>
          </a:xfrm>
        </p:grpSpPr>
        <p:sp>
          <p:nvSpPr>
            <p:cNvPr id="189" name="Rectangle 4">
              <a:extLst>
                <a:ext uri="{FF2B5EF4-FFF2-40B4-BE49-F238E27FC236}">
                  <a16:creationId xmlns:a16="http://schemas.microsoft.com/office/drawing/2014/main" id="{7AD5ADDA-DECD-484D-98FB-1D9B915E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21" y="1603077"/>
              <a:ext cx="3870021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r>
                <a:rPr lang="en-US" sz="2100" b="0" dirty="0">
                  <a:solidFill>
                    <a:srgbClr val="C00000"/>
                  </a:solidFill>
                  <a:latin typeface="+mn-lt"/>
                </a:rPr>
                <a:t>Home Subscriber Service </a:t>
              </a:r>
            </a:p>
            <a:p>
              <a:pPr marL="214313" indent="-2143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stores info about mobile devices for which the HSS’s network is their “home network”</a:t>
              </a:r>
            </a:p>
            <a:p>
              <a:pPr marL="214313" indent="-2143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works with MME in device authentication </a:t>
              </a:r>
              <a:endParaRPr lang="en-US" sz="2100" b="0" dirty="0">
                <a:solidFill>
                  <a:srgbClr val="C00000"/>
                </a:solidFill>
                <a:latin typeface="+mn-lt"/>
              </a:endParaRPr>
            </a:p>
            <a:p>
              <a:pPr marL="257175" indent="-257175"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4423525-BD9A-2C49-852E-B62A37A0D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73146" y="1890584"/>
              <a:ext cx="5128054" cy="6549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48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5263"/>
            <a:ext cx="7886700" cy="671512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+mn-lt"/>
                <a:ea typeface="ＭＳ Ｐゴシック" charset="0"/>
              </a:rPr>
              <a:t>Elements of 4G LTE architecture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D7ADEB-DEFA-2140-A327-52FA5F1CF40F}"/>
              </a:ext>
            </a:extLst>
          </p:cNvPr>
          <p:cNvSpPr/>
          <p:nvPr/>
        </p:nvSpPr>
        <p:spPr>
          <a:xfrm>
            <a:off x="3568019" y="2201049"/>
            <a:ext cx="1797908" cy="1492077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D2D7FAE-DA90-374E-A4B8-23D056E77A6C}"/>
              </a:ext>
            </a:extLst>
          </p:cNvPr>
          <p:cNvSpPr/>
          <p:nvPr/>
        </p:nvSpPr>
        <p:spPr>
          <a:xfrm>
            <a:off x="5181600" y="2289994"/>
            <a:ext cx="3374174" cy="2072867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  <a:gd name="connsiteX0" fmla="*/ 284280 w 1465949"/>
              <a:gd name="connsiteY0" fmla="*/ 16581 h 752973"/>
              <a:gd name="connsiteX1" fmla="*/ 153170 w 1465949"/>
              <a:gd name="connsiteY1" fmla="*/ 241755 h 752973"/>
              <a:gd name="connsiteX2" fmla="*/ 739 w 1465949"/>
              <a:gd name="connsiteY2" fmla="*/ 453182 h 752973"/>
              <a:gd name="connsiteX3" fmla="*/ 111922 w 1465949"/>
              <a:gd name="connsiteY3" fmla="*/ 668354 h 752973"/>
              <a:gd name="connsiteX4" fmla="*/ 424954 w 1465949"/>
              <a:gd name="connsiteY4" fmla="*/ 750509 h 752973"/>
              <a:gd name="connsiteX5" fmla="*/ 1340024 w 1465949"/>
              <a:gd name="connsiteY5" fmla="*/ 700972 h 752973"/>
              <a:gd name="connsiteX6" fmla="*/ 1439213 w 1465949"/>
              <a:gd name="connsiteY6" fmla="*/ 305838 h 752973"/>
              <a:gd name="connsiteX7" fmla="*/ 1208189 w 1465949"/>
              <a:gd name="connsiteY7" fmla="*/ 92804 h 752973"/>
              <a:gd name="connsiteX8" fmla="*/ 900530 w 1465949"/>
              <a:gd name="connsiteY8" fmla="*/ 5010 h 752973"/>
              <a:gd name="connsiteX9" fmla="*/ 284280 w 1465949"/>
              <a:gd name="connsiteY9" fmla="*/ 16581 h 752973"/>
              <a:gd name="connsiteX0" fmla="*/ 215678 w 1465949"/>
              <a:gd name="connsiteY0" fmla="*/ 15568 h 755280"/>
              <a:gd name="connsiteX1" fmla="*/ 153170 w 1465949"/>
              <a:gd name="connsiteY1" fmla="*/ 244062 h 755280"/>
              <a:gd name="connsiteX2" fmla="*/ 739 w 1465949"/>
              <a:gd name="connsiteY2" fmla="*/ 455489 h 755280"/>
              <a:gd name="connsiteX3" fmla="*/ 111922 w 1465949"/>
              <a:gd name="connsiteY3" fmla="*/ 670661 h 755280"/>
              <a:gd name="connsiteX4" fmla="*/ 424954 w 1465949"/>
              <a:gd name="connsiteY4" fmla="*/ 752816 h 755280"/>
              <a:gd name="connsiteX5" fmla="*/ 1340024 w 1465949"/>
              <a:gd name="connsiteY5" fmla="*/ 703279 h 755280"/>
              <a:gd name="connsiteX6" fmla="*/ 1439213 w 1465949"/>
              <a:gd name="connsiteY6" fmla="*/ 308145 h 755280"/>
              <a:gd name="connsiteX7" fmla="*/ 1208189 w 1465949"/>
              <a:gd name="connsiteY7" fmla="*/ 95111 h 755280"/>
              <a:gd name="connsiteX8" fmla="*/ 900530 w 1465949"/>
              <a:gd name="connsiteY8" fmla="*/ 7317 h 755280"/>
              <a:gd name="connsiteX9" fmla="*/ 215678 w 1465949"/>
              <a:gd name="connsiteY9" fmla="*/ 15568 h 755280"/>
              <a:gd name="connsiteX0" fmla="*/ 158423 w 1408694"/>
              <a:gd name="connsiteY0" fmla="*/ 15568 h 755280"/>
              <a:gd name="connsiteX1" fmla="*/ 95915 w 1408694"/>
              <a:gd name="connsiteY1" fmla="*/ 244062 h 755280"/>
              <a:gd name="connsiteX2" fmla="*/ 9068 w 1408694"/>
              <a:gd name="connsiteY2" fmla="*/ 472501 h 755280"/>
              <a:gd name="connsiteX3" fmla="*/ 54667 w 1408694"/>
              <a:gd name="connsiteY3" fmla="*/ 670661 h 755280"/>
              <a:gd name="connsiteX4" fmla="*/ 367699 w 1408694"/>
              <a:gd name="connsiteY4" fmla="*/ 752816 h 755280"/>
              <a:gd name="connsiteX5" fmla="*/ 1282769 w 1408694"/>
              <a:gd name="connsiteY5" fmla="*/ 703279 h 755280"/>
              <a:gd name="connsiteX6" fmla="*/ 1381958 w 1408694"/>
              <a:gd name="connsiteY6" fmla="*/ 308145 h 755280"/>
              <a:gd name="connsiteX7" fmla="*/ 1150934 w 1408694"/>
              <a:gd name="connsiteY7" fmla="*/ 95111 h 755280"/>
              <a:gd name="connsiteX8" fmla="*/ 843275 w 1408694"/>
              <a:gd name="connsiteY8" fmla="*/ 7317 h 755280"/>
              <a:gd name="connsiteX9" fmla="*/ 158423 w 1408694"/>
              <a:gd name="connsiteY9" fmla="*/ 15568 h 755280"/>
              <a:gd name="connsiteX0" fmla="*/ 151540 w 1401811"/>
              <a:gd name="connsiteY0" fmla="*/ 15568 h 755280"/>
              <a:gd name="connsiteX1" fmla="*/ 89032 w 1401811"/>
              <a:gd name="connsiteY1" fmla="*/ 244062 h 755280"/>
              <a:gd name="connsiteX2" fmla="*/ 2185 w 1401811"/>
              <a:gd name="connsiteY2" fmla="*/ 472501 h 755280"/>
              <a:gd name="connsiteX3" fmla="*/ 67073 w 1401811"/>
              <a:gd name="connsiteY3" fmla="*/ 640039 h 755280"/>
              <a:gd name="connsiteX4" fmla="*/ 360816 w 1401811"/>
              <a:gd name="connsiteY4" fmla="*/ 752816 h 755280"/>
              <a:gd name="connsiteX5" fmla="*/ 1275886 w 1401811"/>
              <a:gd name="connsiteY5" fmla="*/ 703279 h 755280"/>
              <a:gd name="connsiteX6" fmla="*/ 1375075 w 1401811"/>
              <a:gd name="connsiteY6" fmla="*/ 308145 h 755280"/>
              <a:gd name="connsiteX7" fmla="*/ 1144051 w 1401811"/>
              <a:gd name="connsiteY7" fmla="*/ 95111 h 755280"/>
              <a:gd name="connsiteX8" fmla="*/ 836392 w 1401811"/>
              <a:gd name="connsiteY8" fmla="*/ 7317 h 755280"/>
              <a:gd name="connsiteX9" fmla="*/ 151540 w 1401811"/>
              <a:gd name="connsiteY9" fmla="*/ 15568 h 755280"/>
              <a:gd name="connsiteX0" fmla="*/ 154312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154312 w 1404583"/>
              <a:gd name="connsiteY9" fmla="*/ 21319 h 761031"/>
              <a:gd name="connsiteX0" fmla="*/ 231469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231469 w 1404583"/>
              <a:gd name="connsiteY9" fmla="*/ 21319 h 7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583" h="761031">
                <a:moveTo>
                  <a:pt x="231469" y="21319"/>
                </a:moveTo>
                <a:cubicBezTo>
                  <a:pt x="113339" y="68148"/>
                  <a:pt x="168135" y="217890"/>
                  <a:pt x="130383" y="294045"/>
                </a:cubicBezTo>
                <a:cubicBezTo>
                  <a:pt x="92631" y="370200"/>
                  <a:pt x="15047" y="419628"/>
                  <a:pt x="4957" y="478252"/>
                </a:cubicBezTo>
                <a:cubicBezTo>
                  <a:pt x="-5133" y="536876"/>
                  <a:pt x="-6784" y="601806"/>
                  <a:pt x="69845" y="645790"/>
                </a:cubicBezTo>
                <a:cubicBezTo>
                  <a:pt x="114412" y="664652"/>
                  <a:pt x="174902" y="743051"/>
                  <a:pt x="363588" y="758567"/>
                </a:cubicBezTo>
                <a:cubicBezTo>
                  <a:pt x="827649" y="755219"/>
                  <a:pt x="1109615" y="783142"/>
                  <a:pt x="1278658" y="709030"/>
                </a:cubicBezTo>
                <a:cubicBezTo>
                  <a:pt x="1447701" y="634918"/>
                  <a:pt x="1407676" y="440091"/>
                  <a:pt x="1377847" y="313896"/>
                </a:cubicBezTo>
                <a:cubicBezTo>
                  <a:pt x="1318189" y="194584"/>
                  <a:pt x="1265114" y="253952"/>
                  <a:pt x="1146823" y="100862"/>
                </a:cubicBezTo>
                <a:cubicBezTo>
                  <a:pt x="1043800" y="52777"/>
                  <a:pt x="899969" y="21099"/>
                  <a:pt x="839164" y="13068"/>
                </a:cubicBezTo>
                <a:cubicBezTo>
                  <a:pt x="716407" y="20525"/>
                  <a:pt x="349599" y="-25510"/>
                  <a:pt x="231469" y="2131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52EA1-A036-214E-A4D2-722E1761E424}"/>
              </a:ext>
            </a:extLst>
          </p:cNvPr>
          <p:cNvCxnSpPr/>
          <p:nvPr/>
        </p:nvCxnSpPr>
        <p:spPr>
          <a:xfrm flipH="1" flipV="1">
            <a:off x="6543575" y="3486682"/>
            <a:ext cx="140466" cy="5121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A928C1-EFBE-BB44-80D9-8ED0D30950AB}"/>
              </a:ext>
            </a:extLst>
          </p:cNvPr>
          <p:cNvCxnSpPr/>
          <p:nvPr/>
        </p:nvCxnSpPr>
        <p:spPr>
          <a:xfrm>
            <a:off x="6566049" y="3475938"/>
            <a:ext cx="795110" cy="30934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56B73-DF75-3D42-AE5F-5E5138906F3B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7361159" y="3617512"/>
            <a:ext cx="613603" cy="1677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C4CD2-2AAF-B44F-8ACD-EEBCEB5EEA7E}"/>
              </a:ext>
            </a:extLst>
          </p:cNvPr>
          <p:cNvCxnSpPr/>
          <p:nvPr/>
        </p:nvCxnSpPr>
        <p:spPr>
          <a:xfrm flipH="1" flipV="1">
            <a:off x="5742383" y="3149028"/>
            <a:ext cx="843431" cy="3148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E8E79-3917-C941-99D6-99BD80BF69D8}"/>
              </a:ext>
            </a:extLst>
          </p:cNvPr>
          <p:cNvCxnSpPr/>
          <p:nvPr/>
        </p:nvCxnSpPr>
        <p:spPr>
          <a:xfrm flipV="1">
            <a:off x="6585811" y="3039824"/>
            <a:ext cx="751618" cy="4240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E73ED2-9388-9440-BEC7-4709DF64F9E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541893" y="3661864"/>
            <a:ext cx="1142149" cy="3369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41DEC8-0EA4-B047-9EC0-A26A0EE1B143}"/>
              </a:ext>
            </a:extLst>
          </p:cNvPr>
          <p:cNvCxnSpPr/>
          <p:nvPr/>
        </p:nvCxnSpPr>
        <p:spPr>
          <a:xfrm flipV="1">
            <a:off x="5407484" y="3471131"/>
            <a:ext cx="1136090" cy="1754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9832A-2E89-EC43-BA31-49F4524A4BE4}"/>
              </a:ext>
            </a:extLst>
          </p:cNvPr>
          <p:cNvCxnSpPr>
            <a:cxnSpLocks/>
          </p:cNvCxnSpPr>
          <p:nvPr/>
        </p:nvCxnSpPr>
        <p:spPr>
          <a:xfrm>
            <a:off x="7973755" y="3504323"/>
            <a:ext cx="682157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5AF617-ABFA-674E-B1F8-7C9F603469DA}"/>
              </a:ext>
            </a:extLst>
          </p:cNvPr>
          <p:cNvSpPr txBox="1"/>
          <p:nvPr/>
        </p:nvSpPr>
        <p:spPr>
          <a:xfrm>
            <a:off x="5980171" y="2606284"/>
            <a:ext cx="822227" cy="4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Mobility Management Entity (MME)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FF8E6-11BB-EE49-AFCB-83F5B6720CA3}"/>
              </a:ext>
            </a:extLst>
          </p:cNvPr>
          <p:cNvSpPr txBox="1"/>
          <p:nvPr/>
        </p:nvSpPr>
        <p:spPr>
          <a:xfrm>
            <a:off x="5843425" y="4167429"/>
            <a:ext cx="1765252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Serving Gateway (S-GW)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980CE-1D9B-DE47-B3E5-696E8479F1CF}"/>
              </a:ext>
            </a:extLst>
          </p:cNvPr>
          <p:cNvSpPr txBox="1"/>
          <p:nvPr/>
        </p:nvSpPr>
        <p:spPr>
          <a:xfrm>
            <a:off x="7525063" y="2688073"/>
            <a:ext cx="1261709" cy="3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Home Subscriber Service (HSS)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59FDE-F844-E947-8966-45DD952B5921}"/>
              </a:ext>
            </a:extLst>
          </p:cNvPr>
          <p:cNvSpPr txBox="1"/>
          <p:nvPr/>
        </p:nvSpPr>
        <p:spPr>
          <a:xfrm>
            <a:off x="7423324" y="3803400"/>
            <a:ext cx="1390136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PDN gateway (P-GW)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206C5-EA27-0548-9300-1180195B5DC4}"/>
              </a:ext>
            </a:extLst>
          </p:cNvPr>
          <p:cNvSpPr txBox="1"/>
          <p:nvPr/>
        </p:nvSpPr>
        <p:spPr>
          <a:xfrm>
            <a:off x="4925464" y="42078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0" dirty="0">
                <a:latin typeface="+mn-lt"/>
              </a:rPr>
              <a:t>…</a:t>
            </a:r>
            <a:endParaRPr lang="en-US" sz="1013" b="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C734B-FACC-AF46-85BA-9EDB93ADC0C1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6566049" y="3486681"/>
            <a:ext cx="1406567" cy="951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6B4492-94B4-5548-931D-85B136866835}"/>
              </a:ext>
            </a:extLst>
          </p:cNvPr>
          <p:cNvCxnSpPr/>
          <p:nvPr/>
        </p:nvCxnSpPr>
        <p:spPr>
          <a:xfrm flipV="1">
            <a:off x="6684042" y="3785287"/>
            <a:ext cx="677117" cy="2135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0D2C1-F88C-B645-BA20-259DCE82399D}"/>
              </a:ext>
            </a:extLst>
          </p:cNvPr>
          <p:cNvCxnSpPr/>
          <p:nvPr/>
        </p:nvCxnSpPr>
        <p:spPr>
          <a:xfrm flipV="1">
            <a:off x="5742383" y="3998806"/>
            <a:ext cx="978705" cy="4649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D08002-C63B-384D-89CA-8B945CC63FFE}"/>
              </a:ext>
            </a:extLst>
          </p:cNvPr>
          <p:cNvCxnSpPr>
            <a:cxnSpLocks/>
            <a:stCxn id="89" idx="4"/>
            <a:endCxn id="102" idx="2"/>
          </p:cNvCxnSpPr>
          <p:nvPr/>
        </p:nvCxnSpPr>
        <p:spPr>
          <a:xfrm>
            <a:off x="5541893" y="3661864"/>
            <a:ext cx="178532" cy="37241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432ED6-D45F-E246-9255-5B7E573DA6D0}"/>
              </a:ext>
            </a:extLst>
          </p:cNvPr>
          <p:cNvCxnSpPr/>
          <p:nvPr/>
        </p:nvCxnSpPr>
        <p:spPr>
          <a:xfrm flipV="1">
            <a:off x="5742385" y="3486682"/>
            <a:ext cx="843427" cy="5586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DC7287-1B64-B24E-A3A3-D0B5B869F66A}"/>
              </a:ext>
            </a:extLst>
          </p:cNvPr>
          <p:cNvCxnSpPr>
            <a:cxnSpLocks/>
            <a:stCxn id="93" idx="0"/>
          </p:cNvCxnSpPr>
          <p:nvPr/>
        </p:nvCxnSpPr>
        <p:spPr>
          <a:xfrm flipH="1">
            <a:off x="4799695" y="3581248"/>
            <a:ext cx="701603" cy="7648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56A59D-9923-9340-A0B7-C6F07345DD0C}"/>
              </a:ext>
            </a:extLst>
          </p:cNvPr>
          <p:cNvCxnSpPr>
            <a:cxnSpLocks/>
            <a:stCxn id="94" idx="12"/>
          </p:cNvCxnSpPr>
          <p:nvPr/>
        </p:nvCxnSpPr>
        <p:spPr>
          <a:xfrm flipH="1" flipV="1">
            <a:off x="5006380" y="2868949"/>
            <a:ext cx="495209" cy="7403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E7D84F-9E77-D547-9B25-0D9D0A6C0E34}"/>
              </a:ext>
            </a:extLst>
          </p:cNvPr>
          <p:cNvCxnSpPr>
            <a:cxnSpLocks/>
            <a:stCxn id="94" idx="13"/>
          </p:cNvCxnSpPr>
          <p:nvPr/>
        </p:nvCxnSpPr>
        <p:spPr>
          <a:xfrm flipH="1">
            <a:off x="4376279" y="3581886"/>
            <a:ext cx="1124720" cy="49697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FBB6AE-FA4E-1A47-855D-938097AB953D}"/>
              </a:ext>
            </a:extLst>
          </p:cNvPr>
          <p:cNvSpPr txBox="1"/>
          <p:nvPr/>
        </p:nvSpPr>
        <p:spPr>
          <a:xfrm>
            <a:off x="8281602" y="3343551"/>
            <a:ext cx="702949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to 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56A69-C2D1-A543-B030-86DD682F9AB5}"/>
              </a:ext>
            </a:extLst>
          </p:cNvPr>
          <p:cNvSpPr txBox="1"/>
          <p:nvPr/>
        </p:nvSpPr>
        <p:spPr>
          <a:xfrm>
            <a:off x="3421984" y="2769561"/>
            <a:ext cx="1192320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Mobile device  </a:t>
            </a:r>
          </a:p>
          <a:p>
            <a:pPr algn="ctr">
              <a:lnSpc>
                <a:spcPct val="80000"/>
              </a:lnSpc>
            </a:pPr>
            <a:r>
              <a:rPr lang="en-US" sz="825" b="0" dirty="0">
                <a:solidFill>
                  <a:prstClr val="black"/>
                </a:solidFill>
                <a:latin typeface="+mn-lt"/>
              </a:rPr>
              <a:t>  (UE)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B3F2C5-F432-DE41-B88E-C2DDFC014DE1}"/>
              </a:ext>
            </a:extLst>
          </p:cNvPr>
          <p:cNvGrpSpPr/>
          <p:nvPr/>
        </p:nvGrpSpPr>
        <p:grpSpPr>
          <a:xfrm>
            <a:off x="6981786" y="2426856"/>
            <a:ext cx="329840" cy="387833"/>
            <a:chOff x="4501086" y="2717689"/>
            <a:chExt cx="347435" cy="4247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53222DD-32B5-554A-92D9-45B047419529}"/>
                </a:ext>
              </a:extLst>
            </p:cNvPr>
            <p:cNvSpPr/>
            <p:nvPr/>
          </p:nvSpPr>
          <p:spPr>
            <a:xfrm>
              <a:off x="4501086" y="2764691"/>
              <a:ext cx="345572" cy="328307"/>
            </a:xfrm>
            <a:prstGeom prst="rect">
              <a:avLst/>
            </a:prstGeom>
            <a:gradFill>
              <a:gsLst>
                <a:gs pos="1000">
                  <a:srgbClr val="CDD3D7"/>
                </a:gs>
                <a:gs pos="100000">
                  <a:srgbClr val="E7ECF0"/>
                </a:gs>
              </a:gsLst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76AAF34-87D8-5E4E-824B-D94277757609}"/>
                </a:ext>
              </a:extLst>
            </p:cNvPr>
            <p:cNvSpPr/>
            <p:nvPr/>
          </p:nvSpPr>
          <p:spPr>
            <a:xfrm>
              <a:off x="4501086" y="2717689"/>
              <a:ext cx="345572" cy="98840"/>
            </a:xfrm>
            <a:prstGeom prst="ellipse">
              <a:avLst/>
            </a:prstGeom>
            <a:solidFill>
              <a:srgbClr val="E2E7EA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BEAAB3-C02D-1249-8114-9A53E5AF30B1}"/>
                </a:ext>
              </a:extLst>
            </p:cNvPr>
            <p:cNvSpPr/>
            <p:nvPr/>
          </p:nvSpPr>
          <p:spPr>
            <a:xfrm>
              <a:off x="4502949" y="3043578"/>
              <a:ext cx="345572" cy="98840"/>
            </a:xfrm>
            <a:prstGeom prst="ellipse">
              <a:avLst/>
            </a:prstGeom>
            <a:solidFill>
              <a:srgbClr val="CDD3D7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1BCC86-1311-274D-8C49-EB856C55E7D5}"/>
                </a:ext>
              </a:extLst>
            </p:cNvPr>
            <p:cNvSpPr/>
            <p:nvPr/>
          </p:nvSpPr>
          <p:spPr>
            <a:xfrm>
              <a:off x="4504261" y="3036961"/>
              <a:ext cx="339222" cy="52862"/>
            </a:xfrm>
            <a:prstGeom prst="rect">
              <a:avLst/>
            </a:prstGeom>
            <a:solidFill>
              <a:srgbClr val="CDD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b="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077AB8C-4F97-9648-9E6D-13504C1E87CE}"/>
              </a:ext>
            </a:extLst>
          </p:cNvPr>
          <p:cNvSpPr txBox="1"/>
          <p:nvPr/>
        </p:nvSpPr>
        <p:spPr>
          <a:xfrm>
            <a:off x="4381521" y="2973406"/>
            <a:ext cx="774571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Base station</a:t>
            </a:r>
          </a:p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(eNode-B)  </a:t>
            </a:r>
            <a:endParaRPr lang="en-US" sz="788" b="0" dirty="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727567-EE18-E64F-8998-51A737EA68D5}"/>
              </a:ext>
            </a:extLst>
          </p:cNvPr>
          <p:cNvGrpSpPr/>
          <p:nvPr/>
        </p:nvGrpSpPr>
        <p:grpSpPr>
          <a:xfrm>
            <a:off x="6387958" y="3768421"/>
            <a:ext cx="662416" cy="405464"/>
            <a:chOff x="7493876" y="2774731"/>
            <a:chExt cx="1481958" cy="8946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0489B00-D1CC-D640-9E4E-81A19094B95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2DEB09-CBF1-684C-BA06-F810ACF925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D8678D-9E9E-FE46-A391-CA0E41679E0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E625A55-E029-AF42-B88D-5D2FAB06B0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90CBD7B-B413-674C-8C1B-311DEA10F9D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C99112B-C85E-104E-BA58-6E2AD6C7E4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A671058-EDBC-B448-953A-0252BBC0E05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94F43F-64A6-1443-8CB0-275E05EF1A0F}"/>
              </a:ext>
            </a:extLst>
          </p:cNvPr>
          <p:cNvGrpSpPr/>
          <p:nvPr/>
        </p:nvGrpSpPr>
        <p:grpSpPr>
          <a:xfrm>
            <a:off x="7643574" y="3355032"/>
            <a:ext cx="662416" cy="405464"/>
            <a:chOff x="7493876" y="2774731"/>
            <a:chExt cx="1481958" cy="894622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05DF9C8-CB91-644A-B514-85AACCC7FD2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A8FBEAB-793E-FE42-94E8-00B59D3F61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7DA038-7827-C043-B0DE-6039609E1F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BC9B326-A00A-9147-BC1C-6DEA74F922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7C7997B-54AF-F24C-BF0E-358A35C406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8D8C6AD-37E7-5448-85D4-64A4A5B171E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AD3BD04C-6FE4-994C-9EAF-DC6C57FE31A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B23DAA-0E90-BE4F-9B76-87FE6A7A6D52}"/>
              </a:ext>
            </a:extLst>
          </p:cNvPr>
          <p:cNvGrpSpPr/>
          <p:nvPr/>
        </p:nvGrpSpPr>
        <p:grpSpPr>
          <a:xfrm>
            <a:off x="6387959" y="3342925"/>
            <a:ext cx="371472" cy="238991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B1947A-19E1-1B4E-ADEA-A2AB82DE3D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B90F9E-A110-E841-A185-641FE8A577B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C0D293E-22B6-3E4C-8BCE-561B8113BB8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8A895E0-F08B-4A44-BD85-35A2157EA60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42EFC43-840E-B74E-8A26-CCD8514249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FC3970A-BBAC-E64C-864B-BDEEDC13528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53664D5-C8C1-7445-BC58-2508CAF6D7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2D06-A679-C74E-8F7B-26D75DE067ED}"/>
              </a:ext>
            </a:extLst>
          </p:cNvPr>
          <p:cNvGrpSpPr/>
          <p:nvPr/>
        </p:nvGrpSpPr>
        <p:grpSpPr>
          <a:xfrm>
            <a:off x="7131329" y="3656586"/>
            <a:ext cx="371472" cy="238991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2EEC3F7-93E8-E244-A386-F8A376C90C0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426144-C7B9-E443-99F0-EA75D00503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F33AE3-497B-6C48-B4F2-9028391043B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0E83A2B2-ED87-AE4C-92E7-24528D23A03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F64AD8FA-E8DA-0249-B9D1-26A6AC4CBA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632C282-272F-A640-AEBE-6A3CC547AB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B071B43-4125-C448-8E62-D6E9FEE09EA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A9B582-EBFD-BC49-8DE2-2EA563F12106}"/>
              </a:ext>
            </a:extLst>
          </p:cNvPr>
          <p:cNvGrpSpPr/>
          <p:nvPr/>
        </p:nvGrpSpPr>
        <p:grpSpPr>
          <a:xfrm>
            <a:off x="5356168" y="3507151"/>
            <a:ext cx="371472" cy="238991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BC2772-1ABA-5649-AA15-4331FEEF4F6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862736-A8E9-B24B-A983-C24C6ECD02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96F44A-D03C-E545-9C35-3D7C197833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F1450E3-83D1-D841-A615-12B65F4789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63A01A82-7669-A34C-AC36-129F4B770D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F22DA3B-402E-5046-9232-AE3C43C62E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968AB99-2B48-9248-8471-4A5E2A20E2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75DFA6-C48B-B144-96B3-E6C870521780}"/>
              </a:ext>
            </a:extLst>
          </p:cNvPr>
          <p:cNvGrpSpPr/>
          <p:nvPr/>
        </p:nvGrpSpPr>
        <p:grpSpPr>
          <a:xfrm>
            <a:off x="5535903" y="3951075"/>
            <a:ext cx="371472" cy="238991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50CF0CF-5417-1D44-9FF5-0125C7BC1F9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BB8AB2-85E2-C74B-8EA6-F3C965AC9BB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1F83C6-128D-504A-A9BD-752EBD85793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EC389D-02C7-E642-A71F-1CD79F4B34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7205EB5-4105-EA49-AB65-23342889136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D31749B9-FED1-B143-9D0A-75F194D066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34A4BA55-86CE-2B40-A90B-B5A450B826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3" name="Group 652">
            <a:extLst>
              <a:ext uri="{FF2B5EF4-FFF2-40B4-BE49-F238E27FC236}">
                <a16:creationId xmlns:a16="http://schemas.microsoft.com/office/drawing/2014/main" id="{36CB4771-2A63-894E-AC40-FAA61C7BB56C}"/>
              </a:ext>
            </a:extLst>
          </p:cNvPr>
          <p:cNvGrpSpPr>
            <a:grpSpLocks/>
          </p:cNvGrpSpPr>
          <p:nvPr/>
        </p:nvGrpSpPr>
        <p:grpSpPr bwMode="auto">
          <a:xfrm>
            <a:off x="3833510" y="2271165"/>
            <a:ext cx="550055" cy="495205"/>
            <a:chOff x="2751" y="1851"/>
            <a:chExt cx="462" cy="478"/>
          </a:xfrm>
        </p:grpSpPr>
        <p:pic>
          <p:nvPicPr>
            <p:cNvPr id="104" name="Picture 653" descr="iphone_stylized_small">
              <a:extLst>
                <a:ext uri="{FF2B5EF4-FFF2-40B4-BE49-F238E27FC236}">
                  <a16:creationId xmlns:a16="http://schemas.microsoft.com/office/drawing/2014/main" id="{EA55BD15-8826-4D4B-B83C-888AAE35C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54" descr="antenna_radiation_stylized">
              <a:extLst>
                <a:ext uri="{FF2B5EF4-FFF2-40B4-BE49-F238E27FC236}">
                  <a16:creationId xmlns:a16="http://schemas.microsoft.com/office/drawing/2014/main" id="{8B2359A5-E064-7B47-8F13-00DE528A4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144F73-50B6-9948-8BAC-52C7A8795BFD}"/>
              </a:ext>
            </a:extLst>
          </p:cNvPr>
          <p:cNvGrpSpPr/>
          <p:nvPr/>
        </p:nvGrpSpPr>
        <p:grpSpPr>
          <a:xfrm>
            <a:off x="4360088" y="3357433"/>
            <a:ext cx="401240" cy="305991"/>
            <a:chOff x="7432700" y="2327293"/>
            <a:chExt cx="534987" cy="407988"/>
          </a:xfrm>
        </p:grpSpPr>
        <p:pic>
          <p:nvPicPr>
            <p:cNvPr id="107" name="Picture 1017" descr="antenna_stylized">
              <a:extLst>
                <a:ext uri="{FF2B5EF4-FFF2-40B4-BE49-F238E27FC236}">
                  <a16:creationId xmlns:a16="http://schemas.microsoft.com/office/drawing/2014/main" id="{C8C7C570-DDF6-904D-A61F-E4DD57673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018" descr="laptop_keyboard">
              <a:extLst>
                <a:ext uri="{FF2B5EF4-FFF2-40B4-BE49-F238E27FC236}">
                  <a16:creationId xmlns:a16="http://schemas.microsoft.com/office/drawing/2014/main" id="{B68D8E89-FD90-264C-B364-7B39BB134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019">
              <a:extLst>
                <a:ext uri="{FF2B5EF4-FFF2-40B4-BE49-F238E27FC236}">
                  <a16:creationId xmlns:a16="http://schemas.microsoft.com/office/drawing/2014/main" id="{380CFADB-76D0-FA4D-90BB-A26DBEB6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pic>
          <p:nvPicPr>
            <p:cNvPr id="110" name="Picture 1020" descr="screen">
              <a:extLst>
                <a:ext uri="{FF2B5EF4-FFF2-40B4-BE49-F238E27FC236}">
                  <a16:creationId xmlns:a16="http://schemas.microsoft.com/office/drawing/2014/main" id="{A237643D-DD8F-FB44-8E56-4D45DBE01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1021">
              <a:extLst>
                <a:ext uri="{FF2B5EF4-FFF2-40B4-BE49-F238E27FC236}">
                  <a16:creationId xmlns:a16="http://schemas.microsoft.com/office/drawing/2014/main" id="{8985CD50-805B-1345-8E10-8343506C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2" name="Freeform 1022">
              <a:extLst>
                <a:ext uri="{FF2B5EF4-FFF2-40B4-BE49-F238E27FC236}">
                  <a16:creationId xmlns:a16="http://schemas.microsoft.com/office/drawing/2014/main" id="{6D617E6D-9C00-8A4E-8D9E-EF5B1D4F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3" name="Freeform 1023">
              <a:extLst>
                <a:ext uri="{FF2B5EF4-FFF2-40B4-BE49-F238E27FC236}">
                  <a16:creationId xmlns:a16="http://schemas.microsoft.com/office/drawing/2014/main" id="{930ED57E-7DDE-6648-8FCE-929B05FE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4" name="Freeform 1024">
              <a:extLst>
                <a:ext uri="{FF2B5EF4-FFF2-40B4-BE49-F238E27FC236}">
                  <a16:creationId xmlns:a16="http://schemas.microsoft.com/office/drawing/2014/main" id="{23DB6C7D-D7B9-B74D-81D2-D0B998C19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5" name="Freeform 1025">
              <a:extLst>
                <a:ext uri="{FF2B5EF4-FFF2-40B4-BE49-F238E27FC236}">
                  <a16:creationId xmlns:a16="http://schemas.microsoft.com/office/drawing/2014/main" id="{7D45606B-5973-AD48-80F7-4CC08CA00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6" name="Freeform 1026">
              <a:extLst>
                <a:ext uri="{FF2B5EF4-FFF2-40B4-BE49-F238E27FC236}">
                  <a16:creationId xmlns:a16="http://schemas.microsoft.com/office/drawing/2014/main" id="{E112E3C9-463B-E146-B611-9BDFF044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grpSp>
          <p:nvGrpSpPr>
            <p:cNvPr id="117" name="Group 1027">
              <a:extLst>
                <a:ext uri="{FF2B5EF4-FFF2-40B4-BE49-F238E27FC236}">
                  <a16:creationId xmlns:a16="http://schemas.microsoft.com/office/drawing/2014/main" id="{1394DF9E-9B05-0D40-B89F-2E9DF414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24" name="Freeform 1028">
                <a:extLst>
                  <a:ext uri="{FF2B5EF4-FFF2-40B4-BE49-F238E27FC236}">
                    <a16:creationId xmlns:a16="http://schemas.microsoft.com/office/drawing/2014/main" id="{2A10469D-E365-C54C-8DB4-D5103D640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5" name="Freeform 1029">
                <a:extLst>
                  <a:ext uri="{FF2B5EF4-FFF2-40B4-BE49-F238E27FC236}">
                    <a16:creationId xmlns:a16="http://schemas.microsoft.com/office/drawing/2014/main" id="{F7C3647C-32D0-5F41-9BC9-7173EE986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6" name="Freeform 1030">
                <a:extLst>
                  <a:ext uri="{FF2B5EF4-FFF2-40B4-BE49-F238E27FC236}">
                    <a16:creationId xmlns:a16="http://schemas.microsoft.com/office/drawing/2014/main" id="{476F1D48-543B-414E-BA62-7B998F7B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7" name="Freeform 1031">
                <a:extLst>
                  <a:ext uri="{FF2B5EF4-FFF2-40B4-BE49-F238E27FC236}">
                    <a16:creationId xmlns:a16="http://schemas.microsoft.com/office/drawing/2014/main" id="{F49B3C33-7435-084A-B367-B1A4FBEC5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8" name="Freeform 1032">
                <a:extLst>
                  <a:ext uri="{FF2B5EF4-FFF2-40B4-BE49-F238E27FC236}">
                    <a16:creationId xmlns:a16="http://schemas.microsoft.com/office/drawing/2014/main" id="{753E63AF-5CD6-9F4C-A43A-C430C32F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9" name="Freeform 1033">
                <a:extLst>
                  <a:ext uri="{FF2B5EF4-FFF2-40B4-BE49-F238E27FC236}">
                    <a16:creationId xmlns:a16="http://schemas.microsoft.com/office/drawing/2014/main" id="{110B3EC1-3B31-8448-B138-35B1676F2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sp>
          <p:nvSpPr>
            <p:cNvPr id="118" name="Freeform 1034">
              <a:extLst>
                <a:ext uri="{FF2B5EF4-FFF2-40B4-BE49-F238E27FC236}">
                  <a16:creationId xmlns:a16="http://schemas.microsoft.com/office/drawing/2014/main" id="{36F420A0-C9FD-F243-8BAA-CD8C30A9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9" name="Freeform 1035">
              <a:extLst>
                <a:ext uri="{FF2B5EF4-FFF2-40B4-BE49-F238E27FC236}">
                  <a16:creationId xmlns:a16="http://schemas.microsoft.com/office/drawing/2014/main" id="{C8E2EA73-9D16-D44D-B3DE-7E6830318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0" name="Freeform 1036">
              <a:extLst>
                <a:ext uri="{FF2B5EF4-FFF2-40B4-BE49-F238E27FC236}">
                  <a16:creationId xmlns:a16="http://schemas.microsoft.com/office/drawing/2014/main" id="{7EBD0DA0-6DF9-D64A-8B9B-5C402E2F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1" name="Freeform 1037">
              <a:extLst>
                <a:ext uri="{FF2B5EF4-FFF2-40B4-BE49-F238E27FC236}">
                  <a16:creationId xmlns:a16="http://schemas.microsoft.com/office/drawing/2014/main" id="{85F400EE-828F-0B4F-AFDB-00999CCE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2" name="Freeform 1038">
              <a:extLst>
                <a:ext uri="{FF2B5EF4-FFF2-40B4-BE49-F238E27FC236}">
                  <a16:creationId xmlns:a16="http://schemas.microsoft.com/office/drawing/2014/main" id="{433351C2-AF49-5248-A49A-0FC06845A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3" name="Freeform 1039">
              <a:extLst>
                <a:ext uri="{FF2B5EF4-FFF2-40B4-BE49-F238E27FC236}">
                  <a16:creationId xmlns:a16="http://schemas.microsoft.com/office/drawing/2014/main" id="{5F49E4A7-D7BF-8740-9896-8E875318EE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0DEF07B-085B-F548-A6B0-FC26F677AAD1}"/>
              </a:ext>
            </a:extLst>
          </p:cNvPr>
          <p:cNvGrpSpPr/>
          <p:nvPr/>
        </p:nvGrpSpPr>
        <p:grpSpPr>
          <a:xfrm>
            <a:off x="3681893" y="3078711"/>
            <a:ext cx="636984" cy="169582"/>
            <a:chOff x="8493165" y="2029804"/>
            <a:chExt cx="849312" cy="226109"/>
          </a:xfrm>
        </p:grpSpPr>
        <p:pic>
          <p:nvPicPr>
            <p:cNvPr id="131" name="Picture 603" descr="car_icon_small">
              <a:extLst>
                <a:ext uri="{FF2B5EF4-FFF2-40B4-BE49-F238E27FC236}">
                  <a16:creationId xmlns:a16="http://schemas.microsoft.com/office/drawing/2014/main" id="{071395AA-00CA-5546-985F-D14E16D03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017" descr="antenna_stylized">
              <a:extLst>
                <a:ext uri="{FF2B5EF4-FFF2-40B4-BE49-F238E27FC236}">
                  <a16:creationId xmlns:a16="http://schemas.microsoft.com/office/drawing/2014/main" id="{C334AFE3-1602-4F4A-986D-5E17D8FA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" name="Picture 132" descr="A screen shot of a computer&#10;&#10;Description automatically generated">
            <a:extLst>
              <a:ext uri="{FF2B5EF4-FFF2-40B4-BE49-F238E27FC236}">
                <a16:creationId xmlns:a16="http://schemas.microsoft.com/office/drawing/2014/main" id="{BEDBDBEC-D7F4-8840-B484-CE47A2159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7614" y="2465219"/>
            <a:ext cx="484394" cy="903542"/>
          </a:xfrm>
          <a:prstGeom prst="rect">
            <a:avLst/>
          </a:prstGeom>
        </p:spPr>
      </p:pic>
      <p:sp>
        <p:nvSpPr>
          <p:cNvPr id="134" name="Can 133">
            <a:extLst>
              <a:ext uri="{FF2B5EF4-FFF2-40B4-BE49-F238E27FC236}">
                <a16:creationId xmlns:a16="http://schemas.microsoft.com/office/drawing/2014/main" id="{46271FC4-AA10-9F4D-B2FF-BE0700C9B146}"/>
              </a:ext>
            </a:extLst>
          </p:cNvPr>
          <p:cNvSpPr/>
          <p:nvPr/>
        </p:nvSpPr>
        <p:spPr>
          <a:xfrm>
            <a:off x="6885806" y="2404934"/>
            <a:ext cx="472646" cy="426308"/>
          </a:xfrm>
          <a:prstGeom prst="can">
            <a:avLst/>
          </a:prstGeom>
          <a:gradFill>
            <a:gsLst>
              <a:gs pos="38000">
                <a:schemeClr val="bg1">
                  <a:lumMod val="95000"/>
                </a:schemeClr>
              </a:gs>
              <a:gs pos="0">
                <a:srgbClr val="C4CDD3"/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pic>
        <p:nvPicPr>
          <p:cNvPr id="135" name="Picture 134" descr="A screen shot of a computer&#10;&#10;Description automatically generated">
            <a:extLst>
              <a:ext uri="{FF2B5EF4-FFF2-40B4-BE49-F238E27FC236}">
                <a16:creationId xmlns:a16="http://schemas.microsoft.com/office/drawing/2014/main" id="{BBB96B51-43C8-1242-9143-A19AF86CA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654" y="2514646"/>
            <a:ext cx="484394" cy="903542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5FAD1FE-D7A3-3A4B-A78A-8240EF40F1F1}"/>
              </a:ext>
            </a:extLst>
          </p:cNvPr>
          <p:cNvGrpSpPr/>
          <p:nvPr/>
        </p:nvGrpSpPr>
        <p:grpSpPr>
          <a:xfrm>
            <a:off x="4477824" y="2057771"/>
            <a:ext cx="349684" cy="715079"/>
            <a:chOff x="6476205" y="1279015"/>
            <a:chExt cx="466245" cy="953439"/>
          </a:xfrm>
        </p:grpSpPr>
        <p:grpSp>
          <p:nvGrpSpPr>
            <p:cNvPr id="137" name="Group 817">
              <a:extLst>
                <a:ext uri="{FF2B5EF4-FFF2-40B4-BE49-F238E27FC236}">
                  <a16:creationId xmlns:a16="http://schemas.microsoft.com/office/drawing/2014/main" id="{0D9B5D81-AC8D-5048-B8EB-4DD733071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279015"/>
              <a:ext cx="466245" cy="434369"/>
              <a:chOff x="2920" y="1424"/>
              <a:chExt cx="326" cy="320"/>
            </a:xfrm>
          </p:grpSpPr>
          <p:sp>
            <p:nvSpPr>
              <p:cNvPr id="154" name="Oval 818">
                <a:extLst>
                  <a:ext uri="{FF2B5EF4-FFF2-40B4-BE49-F238E27FC236}">
                    <a16:creationId xmlns:a16="http://schemas.microsoft.com/office/drawing/2014/main" id="{DB177524-0C04-2248-8BF3-759F2822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b="0" dirty="0">
                  <a:latin typeface="+mn-lt"/>
                </a:endParaRPr>
              </a:p>
            </p:txBody>
          </p:sp>
          <p:grpSp>
            <p:nvGrpSpPr>
              <p:cNvPr id="155" name="Group 819">
                <a:extLst>
                  <a:ext uri="{FF2B5EF4-FFF2-40B4-BE49-F238E27FC236}">
                    <a16:creationId xmlns:a16="http://schemas.microsoft.com/office/drawing/2014/main" id="{5057A4FD-F481-4040-9168-014C31D20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157" name="Oval 820">
                  <a:extLst>
                    <a:ext uri="{FF2B5EF4-FFF2-40B4-BE49-F238E27FC236}">
                      <a16:creationId xmlns:a16="http://schemas.microsoft.com/office/drawing/2014/main" id="{0283F91F-37E5-F049-8A58-5E862FAA7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8" name="Oval 821">
                  <a:extLst>
                    <a:ext uri="{FF2B5EF4-FFF2-40B4-BE49-F238E27FC236}">
                      <a16:creationId xmlns:a16="http://schemas.microsoft.com/office/drawing/2014/main" id="{0C1D47D9-C3E7-6046-8CCF-68630333A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9" name="Oval 822">
                  <a:extLst>
                    <a:ext uri="{FF2B5EF4-FFF2-40B4-BE49-F238E27FC236}">
                      <a16:creationId xmlns:a16="http://schemas.microsoft.com/office/drawing/2014/main" id="{DD05FCAE-DA78-7149-88E3-D18D3279C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0" name="Oval 823">
                  <a:extLst>
                    <a:ext uri="{FF2B5EF4-FFF2-40B4-BE49-F238E27FC236}">
                      <a16:creationId xmlns:a16="http://schemas.microsoft.com/office/drawing/2014/main" id="{EEE1FB61-5199-6F44-9FAD-233783975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1" name="Freeform 824">
                  <a:extLst>
                    <a:ext uri="{FF2B5EF4-FFF2-40B4-BE49-F238E27FC236}">
                      <a16:creationId xmlns:a16="http://schemas.microsoft.com/office/drawing/2014/main" id="{31F37EB6-8693-A340-939B-1F3B677BF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</p:grpSp>
          <p:sp>
            <p:nvSpPr>
              <p:cNvPr id="156" name="Freeform 825">
                <a:extLst>
                  <a:ext uri="{FF2B5EF4-FFF2-40B4-BE49-F238E27FC236}">
                    <a16:creationId xmlns:a16="http://schemas.microsoft.com/office/drawing/2014/main" id="{1C435E7F-E1B6-8343-9D75-8171A4AD7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grpSp>
          <p:nvGrpSpPr>
            <p:cNvPr id="138" name="Group 398">
              <a:extLst>
                <a:ext uri="{FF2B5EF4-FFF2-40B4-BE49-F238E27FC236}">
                  <a16:creationId xmlns:a16="http://schemas.microsoft.com/office/drawing/2014/main" id="{5D86D020-31A1-C340-AFF5-16F60E1A3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39" name="Line 270">
                <a:extLst>
                  <a:ext uri="{FF2B5EF4-FFF2-40B4-BE49-F238E27FC236}">
                    <a16:creationId xmlns:a16="http://schemas.microsoft.com/office/drawing/2014/main" id="{949CE4BD-78DA-604B-92F3-1D0334693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0" name="Line 271">
                <a:extLst>
                  <a:ext uri="{FF2B5EF4-FFF2-40B4-BE49-F238E27FC236}">
                    <a16:creationId xmlns:a16="http://schemas.microsoft.com/office/drawing/2014/main" id="{761F30C6-D770-0C4F-932B-2925C6127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1" name="Line 272">
                <a:extLst>
                  <a:ext uri="{FF2B5EF4-FFF2-40B4-BE49-F238E27FC236}">
                    <a16:creationId xmlns:a16="http://schemas.microsoft.com/office/drawing/2014/main" id="{EBF036A5-9326-5848-9488-8FF87C16E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2" name="Line 273">
                <a:extLst>
                  <a:ext uri="{FF2B5EF4-FFF2-40B4-BE49-F238E27FC236}">
                    <a16:creationId xmlns:a16="http://schemas.microsoft.com/office/drawing/2014/main" id="{0D102482-3BF2-6241-A997-8609B26D5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3" name="Line 274">
                <a:extLst>
                  <a:ext uri="{FF2B5EF4-FFF2-40B4-BE49-F238E27FC236}">
                    <a16:creationId xmlns:a16="http://schemas.microsoft.com/office/drawing/2014/main" id="{DEAB493C-8B1D-1542-95EF-04647FF4C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4" name="Line 275">
                <a:extLst>
                  <a:ext uri="{FF2B5EF4-FFF2-40B4-BE49-F238E27FC236}">
                    <a16:creationId xmlns:a16="http://schemas.microsoft.com/office/drawing/2014/main" id="{DCD9A2A9-D9D6-2244-AC74-E5D193BEA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5" name="Line 276">
                <a:extLst>
                  <a:ext uri="{FF2B5EF4-FFF2-40B4-BE49-F238E27FC236}">
                    <a16:creationId xmlns:a16="http://schemas.microsoft.com/office/drawing/2014/main" id="{376EC72C-D465-B74E-BC22-4986E37F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6" name="Line 277">
                <a:extLst>
                  <a:ext uri="{FF2B5EF4-FFF2-40B4-BE49-F238E27FC236}">
                    <a16:creationId xmlns:a16="http://schemas.microsoft.com/office/drawing/2014/main" id="{87354D11-E156-434D-AEDA-9254277C6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8B980E52-C78C-A84F-BB89-7BED03E7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8" name="Line 279">
                <a:extLst>
                  <a:ext uri="{FF2B5EF4-FFF2-40B4-BE49-F238E27FC236}">
                    <a16:creationId xmlns:a16="http://schemas.microsoft.com/office/drawing/2014/main" id="{73A817D2-6A2B-214B-AB58-27A3A58AC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9" name="Line 280">
                <a:extLst>
                  <a:ext uri="{FF2B5EF4-FFF2-40B4-BE49-F238E27FC236}">
                    <a16:creationId xmlns:a16="http://schemas.microsoft.com/office/drawing/2014/main" id="{916DC283-CF0C-534A-B976-17BA60CF7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0" name="Line 281">
                <a:extLst>
                  <a:ext uri="{FF2B5EF4-FFF2-40B4-BE49-F238E27FC236}">
                    <a16:creationId xmlns:a16="http://schemas.microsoft.com/office/drawing/2014/main" id="{152ABD1F-B192-7745-B8D9-3C8701CB5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1" name="Line 282">
                <a:extLst>
                  <a:ext uri="{FF2B5EF4-FFF2-40B4-BE49-F238E27FC236}">
                    <a16:creationId xmlns:a16="http://schemas.microsoft.com/office/drawing/2014/main" id="{FD0976AD-805F-3A4B-81C4-53C042F62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2" name="Line 283">
                <a:extLst>
                  <a:ext uri="{FF2B5EF4-FFF2-40B4-BE49-F238E27FC236}">
                    <a16:creationId xmlns:a16="http://schemas.microsoft.com/office/drawing/2014/main" id="{6F5E1723-7AA1-7D47-8277-6D69C281C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3" name="Line 284">
                <a:extLst>
                  <a:ext uri="{FF2B5EF4-FFF2-40B4-BE49-F238E27FC236}">
                    <a16:creationId xmlns:a16="http://schemas.microsoft.com/office/drawing/2014/main" id="{CBF99551-D088-5247-A082-CCFDDB33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6517A2-858A-2F4E-A279-18EF97B87F0A}"/>
              </a:ext>
            </a:extLst>
          </p:cNvPr>
          <p:cNvGrpSpPr/>
          <p:nvPr/>
        </p:nvGrpSpPr>
        <p:grpSpPr>
          <a:xfrm>
            <a:off x="4568916" y="2664426"/>
            <a:ext cx="575361" cy="312974"/>
            <a:chOff x="1503784" y="3006600"/>
            <a:chExt cx="1771786" cy="957087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2C26280-3AA3-9F40-BDFB-C353411E1BF8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9E8B6F04-3D12-834A-9A5C-1A65B7A4E0AC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AB71BE8-621D-4240-A0D6-BF414D90BD58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CF17390-18A6-FD41-8F3E-71727D24BB9D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E64B64-6849-FE45-BF46-0D918231AF05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2" name="Parallelogram 181">
                  <a:extLst>
                    <a:ext uri="{FF2B5EF4-FFF2-40B4-BE49-F238E27FC236}">
                      <a16:creationId xmlns:a16="http://schemas.microsoft.com/office/drawing/2014/main" id="{6EE94B82-B12D-EC48-AE9F-573C3874B87C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3" name="Parallelogram 182">
                  <a:extLst>
                    <a:ext uri="{FF2B5EF4-FFF2-40B4-BE49-F238E27FC236}">
                      <a16:creationId xmlns:a16="http://schemas.microsoft.com/office/drawing/2014/main" id="{D55E08F2-F010-B342-A40A-546A40CBE2DD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CDF3551-D60A-3F45-9A09-E70CE24AC5ED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0" name="Parallelogram 179">
                  <a:extLst>
                    <a:ext uri="{FF2B5EF4-FFF2-40B4-BE49-F238E27FC236}">
                      <a16:creationId xmlns:a16="http://schemas.microsoft.com/office/drawing/2014/main" id="{0DDB23E6-6B20-2941-B01E-E2D5EEAD5F0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1" name="Parallelogram 180">
                  <a:extLst>
                    <a:ext uri="{FF2B5EF4-FFF2-40B4-BE49-F238E27FC236}">
                      <a16:creationId xmlns:a16="http://schemas.microsoft.com/office/drawing/2014/main" id="{3BE52042-F8B2-6D41-8779-915E3CDE4175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B455ABEB-23BD-DE4C-8E03-D8F0E9018FCF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7BC57952-7B7C-D64A-B949-8C6E9F43AAC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3B1815F2-0846-CC40-985E-2CC850031A80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13404AE-BF22-764D-B1A1-9EA2B257AB35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5A2FA4E0-E3E0-5C47-8D3A-A7484250715C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17790A6-CED1-B84C-A41F-DC56511BDCB1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B4C1889-60B9-064B-AC99-824B1343605B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76" name="Parallelogram 175">
                  <a:extLst>
                    <a:ext uri="{FF2B5EF4-FFF2-40B4-BE49-F238E27FC236}">
                      <a16:creationId xmlns:a16="http://schemas.microsoft.com/office/drawing/2014/main" id="{07B36360-9A3A-DC46-B550-29C20AA0C257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7" name="Parallelogram 176">
                  <a:extLst>
                    <a:ext uri="{FF2B5EF4-FFF2-40B4-BE49-F238E27FC236}">
                      <a16:creationId xmlns:a16="http://schemas.microsoft.com/office/drawing/2014/main" id="{ABA6FB54-3EC0-AE4F-9782-569D5393345F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8" name="Parallelogram 177">
                  <a:extLst>
                    <a:ext uri="{FF2B5EF4-FFF2-40B4-BE49-F238E27FC236}">
                      <a16:creationId xmlns:a16="http://schemas.microsoft.com/office/drawing/2014/main" id="{F82E7FFE-DDEF-D743-96DC-E3D9F4A2D42C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9" name="Parallelogram 178">
                  <a:extLst>
                    <a:ext uri="{FF2B5EF4-FFF2-40B4-BE49-F238E27FC236}">
                      <a16:creationId xmlns:a16="http://schemas.microsoft.com/office/drawing/2014/main" id="{C9D402E7-CB51-FD47-85D7-5877A17BFBF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74FA71DB-E74A-DB43-BE5D-9E4CECB3294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428D2F5D-5588-DB4B-8D69-289FA762F5F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</p:grpSp>
      </p:grpSp>
      <p:pic>
        <p:nvPicPr>
          <p:cNvPr id="186" name="Picture 18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4C158D-D53E-494D-A141-A35C4E143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567" y="3739464"/>
            <a:ext cx="788909" cy="741405"/>
          </a:xfrm>
          <a:prstGeom prst="rect">
            <a:avLst/>
          </a:prstGeom>
        </p:spPr>
      </p:pic>
      <p:pic>
        <p:nvPicPr>
          <p:cNvPr id="187" name="Picture 18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9784C5-9B92-0F49-98EA-6368E55C0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926" y="4122524"/>
            <a:ext cx="578534" cy="543697"/>
          </a:xfrm>
          <a:prstGeom prst="rect">
            <a:avLst/>
          </a:prstGeom>
        </p:spPr>
      </p:pic>
      <p:pic>
        <p:nvPicPr>
          <p:cNvPr id="188" name="Picture 18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0533C8-E0A5-5B49-B029-B3C0A2794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1542" y="4283161"/>
            <a:ext cx="392663" cy="369018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6988D8D-0A6E-8B41-9255-321764CBFED6}"/>
              </a:ext>
            </a:extLst>
          </p:cNvPr>
          <p:cNvGrpSpPr/>
          <p:nvPr/>
        </p:nvGrpSpPr>
        <p:grpSpPr>
          <a:xfrm>
            <a:off x="517216" y="2059558"/>
            <a:ext cx="7456622" cy="3486150"/>
            <a:chOff x="689621" y="1603077"/>
            <a:chExt cx="9942163" cy="4648200"/>
          </a:xfrm>
        </p:grpSpPr>
        <p:sp>
          <p:nvSpPr>
            <p:cNvPr id="189" name="Rectangle 4">
              <a:extLst>
                <a:ext uri="{FF2B5EF4-FFF2-40B4-BE49-F238E27FC236}">
                  <a16:creationId xmlns:a16="http://schemas.microsoft.com/office/drawing/2014/main" id="{7AD5ADDA-DECD-484D-98FB-1D9B915E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21" y="1603077"/>
              <a:ext cx="4166584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r>
                <a:rPr lang="en-US" sz="2100" b="0" dirty="0">
                  <a:solidFill>
                    <a:srgbClr val="C00000"/>
                  </a:solidFill>
                  <a:latin typeface="+mn-lt"/>
                </a:rPr>
                <a:t>Serving Gateway (S-GW), PDN Gateway (P-GW)</a:t>
              </a:r>
            </a:p>
            <a:p>
              <a:pPr marL="221456" indent="-1762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lie on data path from mobile to/from Internet</a:t>
              </a:r>
            </a:p>
            <a:p>
              <a:pPr marL="221456" indent="-1762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P-GW</a:t>
              </a:r>
            </a:p>
            <a:p>
              <a:pPr marL="471488" lvl="1" indent="-166688">
                <a:lnSpc>
                  <a:spcPct val="90000"/>
                </a:lnSpc>
                <a:spcBef>
                  <a:spcPts val="150"/>
                </a:spcBef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425054" algn="l"/>
                </a:tabLst>
                <a:defRPr/>
              </a:pPr>
              <a:r>
                <a:rPr lang="en-US" sz="1800" b="0" dirty="0">
                  <a:latin typeface="+mn-lt"/>
                </a:rPr>
                <a:t>gateway to mobile cellular network</a:t>
              </a:r>
            </a:p>
            <a:p>
              <a:pPr marL="471488" lvl="1" indent="-166688">
                <a:lnSpc>
                  <a:spcPct val="90000"/>
                </a:lnSpc>
                <a:spcBef>
                  <a:spcPts val="150"/>
                </a:spcBef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425054" algn="l"/>
                </a:tabLst>
                <a:defRPr/>
              </a:pPr>
              <a:r>
                <a:rPr lang="en-US" sz="1800" b="0" dirty="0">
                  <a:latin typeface="+mn-lt"/>
                </a:rPr>
                <a:t>Looks like nay other internet gateway router</a:t>
              </a:r>
            </a:p>
            <a:p>
              <a:pPr marL="471488" lvl="1" indent="-166688">
                <a:lnSpc>
                  <a:spcPct val="90000"/>
                </a:lnSpc>
                <a:spcBef>
                  <a:spcPts val="150"/>
                </a:spcBef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425054" algn="l"/>
                </a:tabLst>
                <a:defRPr/>
              </a:pPr>
              <a:r>
                <a:rPr lang="en-US" sz="1800" b="0" dirty="0">
                  <a:latin typeface="+mn-lt"/>
                </a:rPr>
                <a:t>provides NAT services </a:t>
              </a:r>
            </a:p>
            <a:p>
              <a:pPr marL="175022" indent="-213122">
                <a:lnSpc>
                  <a:spcPct val="90000"/>
                </a:lnSpc>
                <a:spcBef>
                  <a:spcPts val="45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425054" algn="l"/>
                </a:tabLst>
                <a:defRPr/>
              </a:pPr>
              <a:r>
                <a:rPr lang="en-US" sz="1800" b="0" dirty="0">
                  <a:latin typeface="+mn-lt"/>
                </a:rPr>
                <a:t>other routers:</a:t>
              </a:r>
            </a:p>
            <a:p>
              <a:pPr marL="471488" lvl="1" indent="-166688">
                <a:lnSpc>
                  <a:spcPct val="90000"/>
                </a:lnSpc>
                <a:spcBef>
                  <a:spcPts val="450"/>
                </a:spcBef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425054" algn="l"/>
                </a:tabLs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+mn-lt"/>
                </a:rPr>
                <a:t>extensive use of tunneling</a:t>
              </a:r>
              <a:endParaRPr lang="en-US" sz="2100" b="0" dirty="0">
                <a:solidFill>
                  <a:prstClr val="black"/>
                </a:solidFill>
                <a:latin typeface="+mn-lt"/>
              </a:endParaRPr>
            </a:p>
            <a:p>
              <a:pPr marL="175022" indent="-213122">
                <a:lnSpc>
                  <a:spcPct val="90000"/>
                </a:lnSpc>
                <a:spcBef>
                  <a:spcPts val="45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425054" algn="l"/>
                </a:tabLst>
                <a:defRPr/>
              </a:pPr>
              <a:endParaRPr lang="en-US" sz="2100" b="0" dirty="0">
                <a:latin typeface="+mn-lt"/>
              </a:endParaRPr>
            </a:p>
            <a:p>
              <a:pPr marL="257175" indent="-257175"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4423525-BD9A-2C49-852E-B62A37A0D7EC}"/>
                </a:ext>
              </a:extLst>
            </p:cNvPr>
            <p:cNvCxnSpPr>
              <a:cxnSpLocks/>
              <a:endCxn id="67" idx="9"/>
            </p:cNvCxnSpPr>
            <p:nvPr/>
          </p:nvCxnSpPr>
          <p:spPr>
            <a:xfrm>
              <a:off x="3954162" y="2310713"/>
              <a:ext cx="6677622" cy="11486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69B3CE9-A4E9-EB44-8130-5EC9D7FA8001}"/>
                </a:ext>
              </a:extLst>
            </p:cNvPr>
            <p:cNvCxnSpPr>
              <a:cxnSpLocks/>
              <a:endCxn id="62" idx="13"/>
            </p:cNvCxnSpPr>
            <p:nvPr/>
          </p:nvCxnSpPr>
          <p:spPr>
            <a:xfrm>
              <a:off x="3958771" y="2311400"/>
              <a:ext cx="4902859" cy="17392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09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5575"/>
            <a:ext cx="7886700" cy="671513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+mn-lt"/>
                <a:ea typeface="ＭＳ Ｐゴシック" charset="0"/>
              </a:rPr>
              <a:t>Elements of 4G LTE architecture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D7ADEB-DEFA-2140-A327-52FA5F1CF40F}"/>
              </a:ext>
            </a:extLst>
          </p:cNvPr>
          <p:cNvSpPr/>
          <p:nvPr/>
        </p:nvSpPr>
        <p:spPr>
          <a:xfrm>
            <a:off x="3568019" y="2201049"/>
            <a:ext cx="1797908" cy="1492077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D2D7FAE-DA90-374E-A4B8-23D056E77A6C}"/>
              </a:ext>
            </a:extLst>
          </p:cNvPr>
          <p:cNvSpPr/>
          <p:nvPr/>
        </p:nvSpPr>
        <p:spPr>
          <a:xfrm>
            <a:off x="5181600" y="2289994"/>
            <a:ext cx="3374174" cy="2072867"/>
          </a:xfrm>
          <a:custGeom>
            <a:avLst/>
            <a:gdLst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09574 w 1466206"/>
              <a:gd name="connsiteY0" fmla="*/ 41300 h 846656"/>
              <a:gd name="connsiteX1" fmla="*/ 55068 w 1466206"/>
              <a:gd name="connsiteY1" fmla="*/ 92926 h 846656"/>
              <a:gd name="connsiteX2" fmla="*/ 0 w 1466206"/>
              <a:gd name="connsiteY2" fmla="*/ 344169 h 846656"/>
              <a:gd name="connsiteX3" fmla="*/ 37859 w 1466206"/>
              <a:gd name="connsiteY3" fmla="*/ 726197 h 846656"/>
              <a:gd name="connsiteX4" fmla="*/ 320087 w 1466206"/>
              <a:gd name="connsiteY4" fmla="*/ 846656 h 846656"/>
              <a:gd name="connsiteX5" fmla="*/ 949936 w 1466206"/>
              <a:gd name="connsiteY5" fmla="*/ 777822 h 846656"/>
              <a:gd name="connsiteX6" fmla="*/ 1466206 w 1466206"/>
              <a:gd name="connsiteY6" fmla="*/ 757172 h 846656"/>
              <a:gd name="connsiteX7" fmla="*/ 1466206 w 1466206"/>
              <a:gd name="connsiteY7" fmla="*/ 357936 h 846656"/>
              <a:gd name="connsiteX8" fmla="*/ 1287232 w 1466206"/>
              <a:gd name="connsiteY8" fmla="*/ 0 h 846656"/>
              <a:gd name="connsiteX9" fmla="*/ 719336 w 1466206"/>
              <a:gd name="connsiteY9" fmla="*/ 55067 h 846656"/>
              <a:gd name="connsiteX10" fmla="*/ 409574 w 1466206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472780"/>
              <a:gd name="connsiteY0" fmla="*/ 41300 h 846656"/>
              <a:gd name="connsiteX1" fmla="*/ 61642 w 1472780"/>
              <a:gd name="connsiteY1" fmla="*/ 92926 h 846656"/>
              <a:gd name="connsiteX2" fmla="*/ 6574 w 1472780"/>
              <a:gd name="connsiteY2" fmla="*/ 344169 h 846656"/>
              <a:gd name="connsiteX3" fmla="*/ 44433 w 1472780"/>
              <a:gd name="connsiteY3" fmla="*/ 726197 h 846656"/>
              <a:gd name="connsiteX4" fmla="*/ 326661 w 1472780"/>
              <a:gd name="connsiteY4" fmla="*/ 846656 h 846656"/>
              <a:gd name="connsiteX5" fmla="*/ 956510 w 1472780"/>
              <a:gd name="connsiteY5" fmla="*/ 777822 h 846656"/>
              <a:gd name="connsiteX6" fmla="*/ 1472780 w 1472780"/>
              <a:gd name="connsiteY6" fmla="*/ 757172 h 846656"/>
              <a:gd name="connsiteX7" fmla="*/ 1472780 w 1472780"/>
              <a:gd name="connsiteY7" fmla="*/ 357936 h 846656"/>
              <a:gd name="connsiteX8" fmla="*/ 1293806 w 1472780"/>
              <a:gd name="connsiteY8" fmla="*/ 0 h 846656"/>
              <a:gd name="connsiteX9" fmla="*/ 725910 w 1472780"/>
              <a:gd name="connsiteY9" fmla="*/ 55067 h 846656"/>
              <a:gd name="connsiteX10" fmla="*/ 416148 w 1472780"/>
              <a:gd name="connsiteY10" fmla="*/ 41300 h 846656"/>
              <a:gd name="connsiteX0" fmla="*/ 416148 w 1518548"/>
              <a:gd name="connsiteY0" fmla="*/ 41300 h 846656"/>
              <a:gd name="connsiteX1" fmla="*/ 61642 w 1518548"/>
              <a:gd name="connsiteY1" fmla="*/ 92926 h 846656"/>
              <a:gd name="connsiteX2" fmla="*/ 6574 w 1518548"/>
              <a:gd name="connsiteY2" fmla="*/ 344169 h 846656"/>
              <a:gd name="connsiteX3" fmla="*/ 44433 w 1518548"/>
              <a:gd name="connsiteY3" fmla="*/ 726197 h 846656"/>
              <a:gd name="connsiteX4" fmla="*/ 326661 w 1518548"/>
              <a:gd name="connsiteY4" fmla="*/ 846656 h 846656"/>
              <a:gd name="connsiteX5" fmla="*/ 956510 w 1518548"/>
              <a:gd name="connsiteY5" fmla="*/ 777822 h 846656"/>
              <a:gd name="connsiteX6" fmla="*/ 1472780 w 1518548"/>
              <a:gd name="connsiteY6" fmla="*/ 757172 h 846656"/>
              <a:gd name="connsiteX7" fmla="*/ 1472780 w 1518548"/>
              <a:gd name="connsiteY7" fmla="*/ 357936 h 846656"/>
              <a:gd name="connsiteX8" fmla="*/ 1293806 w 1518548"/>
              <a:gd name="connsiteY8" fmla="*/ 0 h 846656"/>
              <a:gd name="connsiteX9" fmla="*/ 725910 w 1518548"/>
              <a:gd name="connsiteY9" fmla="*/ 55067 h 846656"/>
              <a:gd name="connsiteX10" fmla="*/ 416148 w 1518548"/>
              <a:gd name="connsiteY10" fmla="*/ 41300 h 846656"/>
              <a:gd name="connsiteX0" fmla="*/ 416148 w 1518548"/>
              <a:gd name="connsiteY0" fmla="*/ 84063 h 889419"/>
              <a:gd name="connsiteX1" fmla="*/ 61642 w 1518548"/>
              <a:gd name="connsiteY1" fmla="*/ 135689 h 889419"/>
              <a:gd name="connsiteX2" fmla="*/ 6574 w 1518548"/>
              <a:gd name="connsiteY2" fmla="*/ 386932 h 889419"/>
              <a:gd name="connsiteX3" fmla="*/ 44433 w 1518548"/>
              <a:gd name="connsiteY3" fmla="*/ 768960 h 889419"/>
              <a:gd name="connsiteX4" fmla="*/ 326661 w 1518548"/>
              <a:gd name="connsiteY4" fmla="*/ 889419 h 889419"/>
              <a:gd name="connsiteX5" fmla="*/ 956510 w 1518548"/>
              <a:gd name="connsiteY5" fmla="*/ 820585 h 889419"/>
              <a:gd name="connsiteX6" fmla="*/ 1472780 w 1518548"/>
              <a:gd name="connsiteY6" fmla="*/ 799935 h 889419"/>
              <a:gd name="connsiteX7" fmla="*/ 1472780 w 1518548"/>
              <a:gd name="connsiteY7" fmla="*/ 400699 h 889419"/>
              <a:gd name="connsiteX8" fmla="*/ 1293806 w 1518548"/>
              <a:gd name="connsiteY8" fmla="*/ 42763 h 889419"/>
              <a:gd name="connsiteX9" fmla="*/ 725910 w 1518548"/>
              <a:gd name="connsiteY9" fmla="*/ 97830 h 889419"/>
              <a:gd name="connsiteX10" fmla="*/ 416148 w 1518548"/>
              <a:gd name="connsiteY10" fmla="*/ 84063 h 889419"/>
              <a:gd name="connsiteX0" fmla="*/ 416148 w 1518548"/>
              <a:gd name="connsiteY0" fmla="*/ 52053 h 857409"/>
              <a:gd name="connsiteX1" fmla="*/ 61642 w 1518548"/>
              <a:gd name="connsiteY1" fmla="*/ 103679 h 857409"/>
              <a:gd name="connsiteX2" fmla="*/ 6574 w 1518548"/>
              <a:gd name="connsiteY2" fmla="*/ 354922 h 857409"/>
              <a:gd name="connsiteX3" fmla="*/ 44433 w 1518548"/>
              <a:gd name="connsiteY3" fmla="*/ 736950 h 857409"/>
              <a:gd name="connsiteX4" fmla="*/ 326661 w 1518548"/>
              <a:gd name="connsiteY4" fmla="*/ 857409 h 857409"/>
              <a:gd name="connsiteX5" fmla="*/ 956510 w 1518548"/>
              <a:gd name="connsiteY5" fmla="*/ 788575 h 857409"/>
              <a:gd name="connsiteX6" fmla="*/ 1472780 w 1518548"/>
              <a:gd name="connsiteY6" fmla="*/ 767925 h 857409"/>
              <a:gd name="connsiteX7" fmla="*/ 1472780 w 1518548"/>
              <a:gd name="connsiteY7" fmla="*/ 368689 h 857409"/>
              <a:gd name="connsiteX8" fmla="*/ 1293806 w 1518548"/>
              <a:gd name="connsiteY8" fmla="*/ 10753 h 857409"/>
              <a:gd name="connsiteX9" fmla="*/ 928976 w 1518548"/>
              <a:gd name="connsiteY9" fmla="*/ 89911 h 857409"/>
              <a:gd name="connsiteX10" fmla="*/ 416148 w 1518548"/>
              <a:gd name="connsiteY10" fmla="*/ 52053 h 857409"/>
              <a:gd name="connsiteX0" fmla="*/ 430374 w 1519007"/>
              <a:gd name="connsiteY0" fmla="*/ 231021 h 857409"/>
              <a:gd name="connsiteX1" fmla="*/ 62101 w 1519007"/>
              <a:gd name="connsiteY1" fmla="*/ 103679 h 857409"/>
              <a:gd name="connsiteX2" fmla="*/ 7033 w 1519007"/>
              <a:gd name="connsiteY2" fmla="*/ 354922 h 857409"/>
              <a:gd name="connsiteX3" fmla="*/ 44892 w 1519007"/>
              <a:gd name="connsiteY3" fmla="*/ 736950 h 857409"/>
              <a:gd name="connsiteX4" fmla="*/ 327120 w 1519007"/>
              <a:gd name="connsiteY4" fmla="*/ 857409 h 857409"/>
              <a:gd name="connsiteX5" fmla="*/ 956969 w 1519007"/>
              <a:gd name="connsiteY5" fmla="*/ 788575 h 857409"/>
              <a:gd name="connsiteX6" fmla="*/ 1473239 w 1519007"/>
              <a:gd name="connsiteY6" fmla="*/ 767925 h 857409"/>
              <a:gd name="connsiteX7" fmla="*/ 1473239 w 1519007"/>
              <a:gd name="connsiteY7" fmla="*/ 368689 h 857409"/>
              <a:gd name="connsiteX8" fmla="*/ 1294265 w 1519007"/>
              <a:gd name="connsiteY8" fmla="*/ 10753 h 857409"/>
              <a:gd name="connsiteX9" fmla="*/ 929435 w 1519007"/>
              <a:gd name="connsiteY9" fmla="*/ 89911 h 857409"/>
              <a:gd name="connsiteX10" fmla="*/ 430374 w 1519007"/>
              <a:gd name="connsiteY10" fmla="*/ 231021 h 857409"/>
              <a:gd name="connsiteX0" fmla="*/ 457084 w 1545717"/>
              <a:gd name="connsiteY0" fmla="*/ 231021 h 857409"/>
              <a:gd name="connsiteX1" fmla="*/ 88811 w 1545717"/>
              <a:gd name="connsiteY1" fmla="*/ 103679 h 857409"/>
              <a:gd name="connsiteX2" fmla="*/ 33743 w 1545717"/>
              <a:gd name="connsiteY2" fmla="*/ 354922 h 857409"/>
              <a:gd name="connsiteX3" fmla="*/ 71602 w 1545717"/>
              <a:gd name="connsiteY3" fmla="*/ 736950 h 857409"/>
              <a:gd name="connsiteX4" fmla="*/ 353830 w 1545717"/>
              <a:gd name="connsiteY4" fmla="*/ 857409 h 857409"/>
              <a:gd name="connsiteX5" fmla="*/ 983679 w 1545717"/>
              <a:gd name="connsiteY5" fmla="*/ 788575 h 857409"/>
              <a:gd name="connsiteX6" fmla="*/ 1499949 w 1545717"/>
              <a:gd name="connsiteY6" fmla="*/ 767925 h 857409"/>
              <a:gd name="connsiteX7" fmla="*/ 1499949 w 1545717"/>
              <a:gd name="connsiteY7" fmla="*/ 368689 h 857409"/>
              <a:gd name="connsiteX8" fmla="*/ 1320975 w 1545717"/>
              <a:gd name="connsiteY8" fmla="*/ 10753 h 857409"/>
              <a:gd name="connsiteX9" fmla="*/ 956145 w 1545717"/>
              <a:gd name="connsiteY9" fmla="*/ 89911 h 857409"/>
              <a:gd name="connsiteX10" fmla="*/ 457084 w 1545717"/>
              <a:gd name="connsiteY10" fmla="*/ 231021 h 857409"/>
              <a:gd name="connsiteX0" fmla="*/ 563227 w 1524513"/>
              <a:gd name="connsiteY0" fmla="*/ 182837 h 857409"/>
              <a:gd name="connsiteX1" fmla="*/ 67607 w 1524513"/>
              <a:gd name="connsiteY1" fmla="*/ 103679 h 857409"/>
              <a:gd name="connsiteX2" fmla="*/ 12539 w 1524513"/>
              <a:gd name="connsiteY2" fmla="*/ 354922 h 857409"/>
              <a:gd name="connsiteX3" fmla="*/ 50398 w 1524513"/>
              <a:gd name="connsiteY3" fmla="*/ 736950 h 857409"/>
              <a:gd name="connsiteX4" fmla="*/ 332626 w 1524513"/>
              <a:gd name="connsiteY4" fmla="*/ 857409 h 857409"/>
              <a:gd name="connsiteX5" fmla="*/ 962475 w 1524513"/>
              <a:gd name="connsiteY5" fmla="*/ 788575 h 857409"/>
              <a:gd name="connsiteX6" fmla="*/ 1478745 w 1524513"/>
              <a:gd name="connsiteY6" fmla="*/ 767925 h 857409"/>
              <a:gd name="connsiteX7" fmla="*/ 1478745 w 1524513"/>
              <a:gd name="connsiteY7" fmla="*/ 368689 h 857409"/>
              <a:gd name="connsiteX8" fmla="*/ 1299771 w 1524513"/>
              <a:gd name="connsiteY8" fmla="*/ 10753 h 857409"/>
              <a:gd name="connsiteX9" fmla="*/ 934941 w 1524513"/>
              <a:gd name="connsiteY9" fmla="*/ 89911 h 857409"/>
              <a:gd name="connsiteX10" fmla="*/ 563227 w 1524513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182837 h 857409"/>
              <a:gd name="connsiteX1" fmla="*/ 67607 w 1539800"/>
              <a:gd name="connsiteY1" fmla="*/ 103679 h 857409"/>
              <a:gd name="connsiteX2" fmla="*/ 12539 w 1539800"/>
              <a:gd name="connsiteY2" fmla="*/ 354922 h 857409"/>
              <a:gd name="connsiteX3" fmla="*/ 50398 w 1539800"/>
              <a:gd name="connsiteY3" fmla="*/ 736950 h 857409"/>
              <a:gd name="connsiteX4" fmla="*/ 332626 w 1539800"/>
              <a:gd name="connsiteY4" fmla="*/ 857409 h 857409"/>
              <a:gd name="connsiteX5" fmla="*/ 752525 w 1539800"/>
              <a:gd name="connsiteY5" fmla="*/ 726625 h 857409"/>
              <a:gd name="connsiteX6" fmla="*/ 1478745 w 1539800"/>
              <a:gd name="connsiteY6" fmla="*/ 767925 h 857409"/>
              <a:gd name="connsiteX7" fmla="*/ 1478745 w 1539800"/>
              <a:gd name="connsiteY7" fmla="*/ 368689 h 857409"/>
              <a:gd name="connsiteX8" fmla="*/ 1299771 w 1539800"/>
              <a:gd name="connsiteY8" fmla="*/ 10753 h 857409"/>
              <a:gd name="connsiteX9" fmla="*/ 934941 w 1539800"/>
              <a:gd name="connsiteY9" fmla="*/ 89911 h 857409"/>
              <a:gd name="connsiteX10" fmla="*/ 563227 w 1539800"/>
              <a:gd name="connsiteY10" fmla="*/ 182837 h 857409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63227 w 1539800"/>
              <a:gd name="connsiteY0" fmla="*/ 95020 h 769592"/>
              <a:gd name="connsiteX1" fmla="*/ 67607 w 1539800"/>
              <a:gd name="connsiteY1" fmla="*/ 15862 h 769592"/>
              <a:gd name="connsiteX2" fmla="*/ 12539 w 1539800"/>
              <a:gd name="connsiteY2" fmla="*/ 267105 h 769592"/>
              <a:gd name="connsiteX3" fmla="*/ 50398 w 1539800"/>
              <a:gd name="connsiteY3" fmla="*/ 649133 h 769592"/>
              <a:gd name="connsiteX4" fmla="*/ 332626 w 1539800"/>
              <a:gd name="connsiteY4" fmla="*/ 769592 h 769592"/>
              <a:gd name="connsiteX5" fmla="*/ 752525 w 1539800"/>
              <a:gd name="connsiteY5" fmla="*/ 638808 h 769592"/>
              <a:gd name="connsiteX6" fmla="*/ 1478745 w 1539800"/>
              <a:gd name="connsiteY6" fmla="*/ 680108 h 769592"/>
              <a:gd name="connsiteX7" fmla="*/ 1478745 w 1539800"/>
              <a:gd name="connsiteY7" fmla="*/ 280872 h 769592"/>
              <a:gd name="connsiteX8" fmla="*/ 1299771 w 1539800"/>
              <a:gd name="connsiteY8" fmla="*/ 50279 h 769592"/>
              <a:gd name="connsiteX9" fmla="*/ 934941 w 1539800"/>
              <a:gd name="connsiteY9" fmla="*/ 2094 h 769592"/>
              <a:gd name="connsiteX10" fmla="*/ 563227 w 1539800"/>
              <a:gd name="connsiteY10" fmla="*/ 95020 h 769592"/>
              <a:gd name="connsiteX0" fmla="*/ 580156 w 1556729"/>
              <a:gd name="connsiteY0" fmla="*/ 95020 h 769592"/>
              <a:gd name="connsiteX1" fmla="*/ 349414 w 1556729"/>
              <a:gd name="connsiteY1" fmla="*/ 232475 h 769592"/>
              <a:gd name="connsiteX2" fmla="*/ 29468 w 1556729"/>
              <a:gd name="connsiteY2" fmla="*/ 267105 h 769592"/>
              <a:gd name="connsiteX3" fmla="*/ 67327 w 1556729"/>
              <a:gd name="connsiteY3" fmla="*/ 649133 h 769592"/>
              <a:gd name="connsiteX4" fmla="*/ 349555 w 1556729"/>
              <a:gd name="connsiteY4" fmla="*/ 769592 h 769592"/>
              <a:gd name="connsiteX5" fmla="*/ 769454 w 1556729"/>
              <a:gd name="connsiteY5" fmla="*/ 638808 h 769592"/>
              <a:gd name="connsiteX6" fmla="*/ 1495674 w 1556729"/>
              <a:gd name="connsiteY6" fmla="*/ 680108 h 769592"/>
              <a:gd name="connsiteX7" fmla="*/ 1495674 w 1556729"/>
              <a:gd name="connsiteY7" fmla="*/ 280872 h 769592"/>
              <a:gd name="connsiteX8" fmla="*/ 1316700 w 1556729"/>
              <a:gd name="connsiteY8" fmla="*/ 50279 h 769592"/>
              <a:gd name="connsiteX9" fmla="*/ 951870 w 1556729"/>
              <a:gd name="connsiteY9" fmla="*/ 2094 h 769592"/>
              <a:gd name="connsiteX10" fmla="*/ 580156 w 1556729"/>
              <a:gd name="connsiteY10" fmla="*/ 95020 h 769592"/>
              <a:gd name="connsiteX0" fmla="*/ 552462 w 1529035"/>
              <a:gd name="connsiteY0" fmla="*/ 95020 h 769592"/>
              <a:gd name="connsiteX1" fmla="*/ 321720 w 1529035"/>
              <a:gd name="connsiteY1" fmla="*/ 232475 h 769592"/>
              <a:gd name="connsiteX2" fmla="*/ 1774 w 1529035"/>
              <a:gd name="connsiteY2" fmla="*/ 267105 h 769592"/>
              <a:gd name="connsiteX3" fmla="*/ 205181 w 1529035"/>
              <a:gd name="connsiteY3" fmla="*/ 597734 h 769592"/>
              <a:gd name="connsiteX4" fmla="*/ 321861 w 1529035"/>
              <a:gd name="connsiteY4" fmla="*/ 769592 h 769592"/>
              <a:gd name="connsiteX5" fmla="*/ 741760 w 1529035"/>
              <a:gd name="connsiteY5" fmla="*/ 638808 h 769592"/>
              <a:gd name="connsiteX6" fmla="*/ 1467980 w 1529035"/>
              <a:gd name="connsiteY6" fmla="*/ 680108 h 769592"/>
              <a:gd name="connsiteX7" fmla="*/ 1467980 w 1529035"/>
              <a:gd name="connsiteY7" fmla="*/ 280872 h 769592"/>
              <a:gd name="connsiteX8" fmla="*/ 1289006 w 1529035"/>
              <a:gd name="connsiteY8" fmla="*/ 50279 h 769592"/>
              <a:gd name="connsiteX9" fmla="*/ 924176 w 1529035"/>
              <a:gd name="connsiteY9" fmla="*/ 2094 h 769592"/>
              <a:gd name="connsiteX10" fmla="*/ 552462 w 1529035"/>
              <a:gd name="connsiteY10" fmla="*/ 95020 h 769592"/>
              <a:gd name="connsiteX0" fmla="*/ 552568 w 1529141"/>
              <a:gd name="connsiteY0" fmla="*/ 95020 h 697308"/>
              <a:gd name="connsiteX1" fmla="*/ 321826 w 1529141"/>
              <a:gd name="connsiteY1" fmla="*/ 232475 h 697308"/>
              <a:gd name="connsiteX2" fmla="*/ 1880 w 1529141"/>
              <a:gd name="connsiteY2" fmla="*/ 267105 h 697308"/>
              <a:gd name="connsiteX3" fmla="*/ 205287 w 1529141"/>
              <a:gd name="connsiteY3" fmla="*/ 597734 h 697308"/>
              <a:gd name="connsiteX4" fmla="*/ 526144 w 1529141"/>
              <a:gd name="connsiteY4" fmla="*/ 563993 h 697308"/>
              <a:gd name="connsiteX5" fmla="*/ 741866 w 1529141"/>
              <a:gd name="connsiteY5" fmla="*/ 638808 h 697308"/>
              <a:gd name="connsiteX6" fmla="*/ 1468086 w 1529141"/>
              <a:gd name="connsiteY6" fmla="*/ 680108 h 697308"/>
              <a:gd name="connsiteX7" fmla="*/ 1468086 w 1529141"/>
              <a:gd name="connsiteY7" fmla="*/ 280872 h 697308"/>
              <a:gd name="connsiteX8" fmla="*/ 1289112 w 1529141"/>
              <a:gd name="connsiteY8" fmla="*/ 50279 h 697308"/>
              <a:gd name="connsiteX9" fmla="*/ 924282 w 1529141"/>
              <a:gd name="connsiteY9" fmla="*/ 2094 h 697308"/>
              <a:gd name="connsiteX10" fmla="*/ 552568 w 1529141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3604 w 1480177"/>
              <a:gd name="connsiteY0" fmla="*/ 95020 h 697308"/>
              <a:gd name="connsiteX1" fmla="*/ 272862 w 1480177"/>
              <a:gd name="connsiteY1" fmla="*/ 232475 h 697308"/>
              <a:gd name="connsiteX2" fmla="*/ 2581 w 1480177"/>
              <a:gd name="connsiteY2" fmla="*/ 384590 h 697308"/>
              <a:gd name="connsiteX3" fmla="*/ 156323 w 1480177"/>
              <a:gd name="connsiteY3" fmla="*/ 597734 h 697308"/>
              <a:gd name="connsiteX4" fmla="*/ 477180 w 1480177"/>
              <a:gd name="connsiteY4" fmla="*/ 563993 h 697308"/>
              <a:gd name="connsiteX5" fmla="*/ 692902 w 1480177"/>
              <a:gd name="connsiteY5" fmla="*/ 638808 h 697308"/>
              <a:gd name="connsiteX6" fmla="*/ 1419122 w 1480177"/>
              <a:gd name="connsiteY6" fmla="*/ 680108 h 697308"/>
              <a:gd name="connsiteX7" fmla="*/ 1419122 w 1480177"/>
              <a:gd name="connsiteY7" fmla="*/ 280872 h 697308"/>
              <a:gd name="connsiteX8" fmla="*/ 1240148 w 1480177"/>
              <a:gd name="connsiteY8" fmla="*/ 50279 h 697308"/>
              <a:gd name="connsiteX9" fmla="*/ 875318 w 1480177"/>
              <a:gd name="connsiteY9" fmla="*/ 2094 h 697308"/>
              <a:gd name="connsiteX10" fmla="*/ 503604 w 1480177"/>
              <a:gd name="connsiteY10" fmla="*/ 95020 h 697308"/>
              <a:gd name="connsiteX0" fmla="*/ 504713 w 1481286"/>
              <a:gd name="connsiteY0" fmla="*/ 95020 h 700752"/>
              <a:gd name="connsiteX1" fmla="*/ 273971 w 1481286"/>
              <a:gd name="connsiteY1" fmla="*/ 232475 h 700752"/>
              <a:gd name="connsiteX2" fmla="*/ 3690 w 1481286"/>
              <a:gd name="connsiteY2" fmla="*/ 384590 h 700752"/>
              <a:gd name="connsiteX3" fmla="*/ 157432 w 1481286"/>
              <a:gd name="connsiteY3" fmla="*/ 597734 h 700752"/>
              <a:gd name="connsiteX4" fmla="*/ 694011 w 1481286"/>
              <a:gd name="connsiteY4" fmla="*/ 638808 h 700752"/>
              <a:gd name="connsiteX5" fmla="*/ 1420231 w 1481286"/>
              <a:gd name="connsiteY5" fmla="*/ 680108 h 700752"/>
              <a:gd name="connsiteX6" fmla="*/ 1420231 w 1481286"/>
              <a:gd name="connsiteY6" fmla="*/ 280872 h 700752"/>
              <a:gd name="connsiteX7" fmla="*/ 1241257 w 1481286"/>
              <a:gd name="connsiteY7" fmla="*/ 50279 h 700752"/>
              <a:gd name="connsiteX8" fmla="*/ 876427 w 1481286"/>
              <a:gd name="connsiteY8" fmla="*/ 2094 h 700752"/>
              <a:gd name="connsiteX9" fmla="*/ 504713 w 1481286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501024 w 1477597"/>
              <a:gd name="connsiteY0" fmla="*/ 95020 h 700752"/>
              <a:gd name="connsiteX1" fmla="*/ 270282 w 1477597"/>
              <a:gd name="connsiteY1" fmla="*/ 232475 h 700752"/>
              <a:gd name="connsiteX2" fmla="*/ 1 w 1477597"/>
              <a:gd name="connsiteY2" fmla="*/ 384590 h 700752"/>
              <a:gd name="connsiteX3" fmla="*/ 269626 w 1477597"/>
              <a:gd name="connsiteY3" fmla="*/ 583049 h 700752"/>
              <a:gd name="connsiteX4" fmla="*/ 690322 w 1477597"/>
              <a:gd name="connsiteY4" fmla="*/ 638808 h 700752"/>
              <a:gd name="connsiteX5" fmla="*/ 1416542 w 1477597"/>
              <a:gd name="connsiteY5" fmla="*/ 680108 h 700752"/>
              <a:gd name="connsiteX6" fmla="*/ 1416542 w 1477597"/>
              <a:gd name="connsiteY6" fmla="*/ 280872 h 700752"/>
              <a:gd name="connsiteX7" fmla="*/ 1237568 w 1477597"/>
              <a:gd name="connsiteY7" fmla="*/ 50279 h 700752"/>
              <a:gd name="connsiteX8" fmla="*/ 872738 w 1477597"/>
              <a:gd name="connsiteY8" fmla="*/ 2094 h 700752"/>
              <a:gd name="connsiteX9" fmla="*/ 501024 w 1477597"/>
              <a:gd name="connsiteY9" fmla="*/ 95020 h 700752"/>
              <a:gd name="connsiteX0" fmla="*/ 423768 w 1400341"/>
              <a:gd name="connsiteY0" fmla="*/ 95020 h 700752"/>
              <a:gd name="connsiteX1" fmla="*/ 193026 w 1400341"/>
              <a:gd name="connsiteY1" fmla="*/ 232475 h 700752"/>
              <a:gd name="connsiteX2" fmla="*/ 1 w 1400341"/>
              <a:gd name="connsiteY2" fmla="*/ 432318 h 700752"/>
              <a:gd name="connsiteX3" fmla="*/ 192370 w 1400341"/>
              <a:gd name="connsiteY3" fmla="*/ 583049 h 700752"/>
              <a:gd name="connsiteX4" fmla="*/ 613066 w 1400341"/>
              <a:gd name="connsiteY4" fmla="*/ 638808 h 700752"/>
              <a:gd name="connsiteX5" fmla="*/ 1339286 w 1400341"/>
              <a:gd name="connsiteY5" fmla="*/ 680108 h 700752"/>
              <a:gd name="connsiteX6" fmla="*/ 1339286 w 1400341"/>
              <a:gd name="connsiteY6" fmla="*/ 280872 h 700752"/>
              <a:gd name="connsiteX7" fmla="*/ 1160312 w 1400341"/>
              <a:gd name="connsiteY7" fmla="*/ 50279 h 700752"/>
              <a:gd name="connsiteX8" fmla="*/ 795482 w 1400341"/>
              <a:gd name="connsiteY8" fmla="*/ 2094 h 700752"/>
              <a:gd name="connsiteX9" fmla="*/ 423768 w 1400341"/>
              <a:gd name="connsiteY9" fmla="*/ 95020 h 700752"/>
              <a:gd name="connsiteX0" fmla="*/ 423768 w 1411583"/>
              <a:gd name="connsiteY0" fmla="*/ 95020 h 719845"/>
              <a:gd name="connsiteX1" fmla="*/ 193026 w 1411583"/>
              <a:gd name="connsiteY1" fmla="*/ 232475 h 719845"/>
              <a:gd name="connsiteX2" fmla="*/ 1 w 1411583"/>
              <a:gd name="connsiteY2" fmla="*/ 432318 h 719845"/>
              <a:gd name="connsiteX3" fmla="*/ 192370 w 1411583"/>
              <a:gd name="connsiteY3" fmla="*/ 583049 h 719845"/>
              <a:gd name="connsiteX4" fmla="*/ 459775 w 1411583"/>
              <a:gd name="connsiteY4" fmla="*/ 696223 h 719845"/>
              <a:gd name="connsiteX5" fmla="*/ 1339286 w 1411583"/>
              <a:gd name="connsiteY5" fmla="*/ 680108 h 719845"/>
              <a:gd name="connsiteX6" fmla="*/ 1339286 w 1411583"/>
              <a:gd name="connsiteY6" fmla="*/ 280872 h 719845"/>
              <a:gd name="connsiteX7" fmla="*/ 1160312 w 1411583"/>
              <a:gd name="connsiteY7" fmla="*/ 50279 h 719845"/>
              <a:gd name="connsiteX8" fmla="*/ 795482 w 1411583"/>
              <a:gd name="connsiteY8" fmla="*/ 2094 h 719845"/>
              <a:gd name="connsiteX9" fmla="*/ 423768 w 1411583"/>
              <a:gd name="connsiteY9" fmla="*/ 95020 h 719845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459775 w 1411583"/>
              <a:gd name="connsiteY4" fmla="*/ 696223 h 698293"/>
              <a:gd name="connsiteX5" fmla="*/ 1339286 w 1411583"/>
              <a:gd name="connsiteY5" fmla="*/ 680108 h 698293"/>
              <a:gd name="connsiteX6" fmla="*/ 1339286 w 1411583"/>
              <a:gd name="connsiteY6" fmla="*/ 280872 h 698293"/>
              <a:gd name="connsiteX7" fmla="*/ 1160312 w 1411583"/>
              <a:gd name="connsiteY7" fmla="*/ 50279 h 698293"/>
              <a:gd name="connsiteX8" fmla="*/ 795482 w 1411583"/>
              <a:gd name="connsiteY8" fmla="*/ 2094 h 698293"/>
              <a:gd name="connsiteX9" fmla="*/ 423768 w 1411583"/>
              <a:gd name="connsiteY9" fmla="*/ 95020 h 698293"/>
              <a:gd name="connsiteX0" fmla="*/ 423768 w 1411583"/>
              <a:gd name="connsiteY0" fmla="*/ 95020 h 698293"/>
              <a:gd name="connsiteX1" fmla="*/ 193026 w 1411583"/>
              <a:gd name="connsiteY1" fmla="*/ 232475 h 698293"/>
              <a:gd name="connsiteX2" fmla="*/ 1 w 1411583"/>
              <a:gd name="connsiteY2" fmla="*/ 432318 h 698293"/>
              <a:gd name="connsiteX3" fmla="*/ 192370 w 1411583"/>
              <a:gd name="connsiteY3" fmla="*/ 583049 h 698293"/>
              <a:gd name="connsiteX4" fmla="*/ 256766 w 1411583"/>
              <a:gd name="connsiteY4" fmla="*/ 558307 h 698293"/>
              <a:gd name="connsiteX5" fmla="*/ 459775 w 1411583"/>
              <a:gd name="connsiteY5" fmla="*/ 696223 h 698293"/>
              <a:gd name="connsiteX6" fmla="*/ 1339286 w 1411583"/>
              <a:gd name="connsiteY6" fmla="*/ 680108 h 698293"/>
              <a:gd name="connsiteX7" fmla="*/ 1339286 w 1411583"/>
              <a:gd name="connsiteY7" fmla="*/ 280872 h 698293"/>
              <a:gd name="connsiteX8" fmla="*/ 1160312 w 1411583"/>
              <a:gd name="connsiteY8" fmla="*/ 50279 h 698293"/>
              <a:gd name="connsiteX9" fmla="*/ 795482 w 1411583"/>
              <a:gd name="connsiteY9" fmla="*/ 2094 h 698293"/>
              <a:gd name="connsiteX10" fmla="*/ 423768 w 1411583"/>
              <a:gd name="connsiteY10" fmla="*/ 95020 h 698293"/>
              <a:gd name="connsiteX0" fmla="*/ 424367 w 1412182"/>
              <a:gd name="connsiteY0" fmla="*/ 95020 h 698293"/>
              <a:gd name="connsiteX1" fmla="*/ 193625 w 1412182"/>
              <a:gd name="connsiteY1" fmla="*/ 232475 h 698293"/>
              <a:gd name="connsiteX2" fmla="*/ 600 w 1412182"/>
              <a:gd name="connsiteY2" fmla="*/ 432318 h 698293"/>
              <a:gd name="connsiteX3" fmla="*/ 257365 w 1412182"/>
              <a:gd name="connsiteY3" fmla="*/ 558307 h 698293"/>
              <a:gd name="connsiteX4" fmla="*/ 460374 w 1412182"/>
              <a:gd name="connsiteY4" fmla="*/ 696223 h 698293"/>
              <a:gd name="connsiteX5" fmla="*/ 1339885 w 1412182"/>
              <a:gd name="connsiteY5" fmla="*/ 680108 h 698293"/>
              <a:gd name="connsiteX6" fmla="*/ 1339885 w 1412182"/>
              <a:gd name="connsiteY6" fmla="*/ 280872 h 698293"/>
              <a:gd name="connsiteX7" fmla="*/ 1160911 w 1412182"/>
              <a:gd name="connsiteY7" fmla="*/ 50279 h 698293"/>
              <a:gd name="connsiteX8" fmla="*/ 796081 w 1412182"/>
              <a:gd name="connsiteY8" fmla="*/ 2094 h 698293"/>
              <a:gd name="connsiteX9" fmla="*/ 424367 w 1412182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11793"/>
              <a:gd name="connsiteY0" fmla="*/ 95020 h 698293"/>
              <a:gd name="connsiteX1" fmla="*/ 193236 w 1411793"/>
              <a:gd name="connsiteY1" fmla="*/ 232475 h 698293"/>
              <a:gd name="connsiteX2" fmla="*/ 211 w 1411793"/>
              <a:gd name="connsiteY2" fmla="*/ 432318 h 698293"/>
              <a:gd name="connsiteX3" fmla="*/ 229925 w 1411793"/>
              <a:gd name="connsiteY3" fmla="*/ 587014 h 698293"/>
              <a:gd name="connsiteX4" fmla="*/ 459985 w 1411793"/>
              <a:gd name="connsiteY4" fmla="*/ 696223 h 698293"/>
              <a:gd name="connsiteX5" fmla="*/ 1339496 w 1411793"/>
              <a:gd name="connsiteY5" fmla="*/ 680108 h 698293"/>
              <a:gd name="connsiteX6" fmla="*/ 1339496 w 1411793"/>
              <a:gd name="connsiteY6" fmla="*/ 280872 h 698293"/>
              <a:gd name="connsiteX7" fmla="*/ 1160522 w 1411793"/>
              <a:gd name="connsiteY7" fmla="*/ 50279 h 698293"/>
              <a:gd name="connsiteX8" fmla="*/ 795692 w 1411793"/>
              <a:gd name="connsiteY8" fmla="*/ 2094 h 698293"/>
              <a:gd name="connsiteX9" fmla="*/ 423978 w 1411793"/>
              <a:gd name="connsiteY9" fmla="*/ 95020 h 698293"/>
              <a:gd name="connsiteX0" fmla="*/ 423978 w 1463644"/>
              <a:gd name="connsiteY0" fmla="*/ 95020 h 698036"/>
              <a:gd name="connsiteX1" fmla="*/ 193236 w 1463644"/>
              <a:gd name="connsiteY1" fmla="*/ 232475 h 698036"/>
              <a:gd name="connsiteX2" fmla="*/ 211 w 1463644"/>
              <a:gd name="connsiteY2" fmla="*/ 432318 h 698036"/>
              <a:gd name="connsiteX3" fmla="*/ 229925 w 1463644"/>
              <a:gd name="connsiteY3" fmla="*/ 587014 h 698036"/>
              <a:gd name="connsiteX4" fmla="*/ 459985 w 1463644"/>
              <a:gd name="connsiteY4" fmla="*/ 696223 h 698036"/>
              <a:gd name="connsiteX5" fmla="*/ 1339496 w 1463644"/>
              <a:gd name="connsiteY5" fmla="*/ 680108 h 698036"/>
              <a:gd name="connsiteX6" fmla="*/ 1438685 w 1463644"/>
              <a:gd name="connsiteY6" fmla="*/ 284974 h 698036"/>
              <a:gd name="connsiteX7" fmla="*/ 1160522 w 1463644"/>
              <a:gd name="connsiteY7" fmla="*/ 50279 h 698036"/>
              <a:gd name="connsiteX8" fmla="*/ 795692 w 1463644"/>
              <a:gd name="connsiteY8" fmla="*/ 2094 h 698036"/>
              <a:gd name="connsiteX9" fmla="*/ 423978 w 1463644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5020 h 698036"/>
              <a:gd name="connsiteX1" fmla="*/ 193312 w 1463720"/>
              <a:gd name="connsiteY1" fmla="*/ 232475 h 698036"/>
              <a:gd name="connsiteX2" fmla="*/ 287 w 1463720"/>
              <a:gd name="connsiteY2" fmla="*/ 432318 h 698036"/>
              <a:gd name="connsiteX3" fmla="*/ 230001 w 1463720"/>
              <a:gd name="connsiteY3" fmla="*/ 587014 h 698036"/>
              <a:gd name="connsiteX4" fmla="*/ 460061 w 1463720"/>
              <a:gd name="connsiteY4" fmla="*/ 696223 h 698036"/>
              <a:gd name="connsiteX5" fmla="*/ 1339572 w 1463720"/>
              <a:gd name="connsiteY5" fmla="*/ 680108 h 698036"/>
              <a:gd name="connsiteX6" fmla="*/ 1438761 w 1463720"/>
              <a:gd name="connsiteY6" fmla="*/ 284974 h 698036"/>
              <a:gd name="connsiteX7" fmla="*/ 1160598 w 1463720"/>
              <a:gd name="connsiteY7" fmla="*/ 50279 h 698036"/>
              <a:gd name="connsiteX8" fmla="*/ 795768 w 1463720"/>
              <a:gd name="connsiteY8" fmla="*/ 2094 h 698036"/>
              <a:gd name="connsiteX9" fmla="*/ 424054 w 1463720"/>
              <a:gd name="connsiteY9" fmla="*/ 95020 h 698036"/>
              <a:gd name="connsiteX0" fmla="*/ 424054 w 1463720"/>
              <a:gd name="connsiteY0" fmla="*/ 97207 h 700223"/>
              <a:gd name="connsiteX1" fmla="*/ 193312 w 1463720"/>
              <a:gd name="connsiteY1" fmla="*/ 234662 h 700223"/>
              <a:gd name="connsiteX2" fmla="*/ 287 w 1463720"/>
              <a:gd name="connsiteY2" fmla="*/ 434505 h 700223"/>
              <a:gd name="connsiteX3" fmla="*/ 230001 w 1463720"/>
              <a:gd name="connsiteY3" fmla="*/ 589201 h 700223"/>
              <a:gd name="connsiteX4" fmla="*/ 460061 w 1463720"/>
              <a:gd name="connsiteY4" fmla="*/ 698410 h 700223"/>
              <a:gd name="connsiteX5" fmla="*/ 1339572 w 1463720"/>
              <a:gd name="connsiteY5" fmla="*/ 682295 h 700223"/>
              <a:gd name="connsiteX6" fmla="*/ 1438761 w 1463720"/>
              <a:gd name="connsiteY6" fmla="*/ 287161 h 700223"/>
              <a:gd name="connsiteX7" fmla="*/ 1160598 w 1463720"/>
              <a:gd name="connsiteY7" fmla="*/ 52466 h 700223"/>
              <a:gd name="connsiteX8" fmla="*/ 865707 w 1463720"/>
              <a:gd name="connsiteY8" fmla="*/ 31458 h 700223"/>
              <a:gd name="connsiteX9" fmla="*/ 795768 w 1463720"/>
              <a:gd name="connsiteY9" fmla="*/ 4281 h 700223"/>
              <a:gd name="connsiteX10" fmla="*/ 424054 w 1463720"/>
              <a:gd name="connsiteY10" fmla="*/ 97207 h 700223"/>
              <a:gd name="connsiteX0" fmla="*/ 424054 w 1463720"/>
              <a:gd name="connsiteY0" fmla="*/ 70669 h 673685"/>
              <a:gd name="connsiteX1" fmla="*/ 193312 w 1463720"/>
              <a:gd name="connsiteY1" fmla="*/ 208124 h 673685"/>
              <a:gd name="connsiteX2" fmla="*/ 287 w 1463720"/>
              <a:gd name="connsiteY2" fmla="*/ 407967 h 673685"/>
              <a:gd name="connsiteX3" fmla="*/ 230001 w 1463720"/>
              <a:gd name="connsiteY3" fmla="*/ 562663 h 673685"/>
              <a:gd name="connsiteX4" fmla="*/ 460061 w 1463720"/>
              <a:gd name="connsiteY4" fmla="*/ 671872 h 673685"/>
              <a:gd name="connsiteX5" fmla="*/ 1339572 w 1463720"/>
              <a:gd name="connsiteY5" fmla="*/ 655757 h 673685"/>
              <a:gd name="connsiteX6" fmla="*/ 1438761 w 1463720"/>
              <a:gd name="connsiteY6" fmla="*/ 260623 h 673685"/>
              <a:gd name="connsiteX7" fmla="*/ 1160598 w 1463720"/>
              <a:gd name="connsiteY7" fmla="*/ 25928 h 673685"/>
              <a:gd name="connsiteX8" fmla="*/ 865707 w 1463720"/>
              <a:gd name="connsiteY8" fmla="*/ 4920 h 673685"/>
              <a:gd name="connsiteX9" fmla="*/ 424054 w 1463720"/>
              <a:gd name="connsiteY9" fmla="*/ 70669 h 673685"/>
              <a:gd name="connsiteX0" fmla="*/ 423973 w 1463639"/>
              <a:gd name="connsiteY0" fmla="*/ 70669 h 673685"/>
              <a:gd name="connsiteX1" fmla="*/ 270277 w 1463639"/>
              <a:gd name="connsiteY1" fmla="*/ 216081 h 673685"/>
              <a:gd name="connsiteX2" fmla="*/ 206 w 1463639"/>
              <a:gd name="connsiteY2" fmla="*/ 407967 h 673685"/>
              <a:gd name="connsiteX3" fmla="*/ 229920 w 1463639"/>
              <a:gd name="connsiteY3" fmla="*/ 562663 h 673685"/>
              <a:gd name="connsiteX4" fmla="*/ 459980 w 1463639"/>
              <a:gd name="connsiteY4" fmla="*/ 671872 h 673685"/>
              <a:gd name="connsiteX5" fmla="*/ 1339491 w 1463639"/>
              <a:gd name="connsiteY5" fmla="*/ 655757 h 673685"/>
              <a:gd name="connsiteX6" fmla="*/ 1438680 w 1463639"/>
              <a:gd name="connsiteY6" fmla="*/ 260623 h 673685"/>
              <a:gd name="connsiteX7" fmla="*/ 1160517 w 1463639"/>
              <a:gd name="connsiteY7" fmla="*/ 25928 h 673685"/>
              <a:gd name="connsiteX8" fmla="*/ 865626 w 1463639"/>
              <a:gd name="connsiteY8" fmla="*/ 4920 h 673685"/>
              <a:gd name="connsiteX9" fmla="*/ 423973 w 1463639"/>
              <a:gd name="connsiteY9" fmla="*/ 70669 h 673685"/>
              <a:gd name="connsiteX0" fmla="*/ 461508 w 1463639"/>
              <a:gd name="connsiteY0" fmla="*/ 13990 h 680664"/>
              <a:gd name="connsiteX1" fmla="*/ 270277 w 1463639"/>
              <a:gd name="connsiteY1" fmla="*/ 223060 h 680664"/>
              <a:gd name="connsiteX2" fmla="*/ 206 w 1463639"/>
              <a:gd name="connsiteY2" fmla="*/ 414946 h 680664"/>
              <a:gd name="connsiteX3" fmla="*/ 229920 w 1463639"/>
              <a:gd name="connsiteY3" fmla="*/ 569642 h 680664"/>
              <a:gd name="connsiteX4" fmla="*/ 459980 w 1463639"/>
              <a:gd name="connsiteY4" fmla="*/ 678851 h 680664"/>
              <a:gd name="connsiteX5" fmla="*/ 1339491 w 1463639"/>
              <a:gd name="connsiteY5" fmla="*/ 662736 h 680664"/>
              <a:gd name="connsiteX6" fmla="*/ 1438680 w 1463639"/>
              <a:gd name="connsiteY6" fmla="*/ 267602 h 680664"/>
              <a:gd name="connsiteX7" fmla="*/ 1160517 w 1463639"/>
              <a:gd name="connsiteY7" fmla="*/ 32907 h 680664"/>
              <a:gd name="connsiteX8" fmla="*/ 865626 w 1463639"/>
              <a:gd name="connsiteY8" fmla="*/ 11899 h 680664"/>
              <a:gd name="connsiteX9" fmla="*/ 461508 w 1463639"/>
              <a:gd name="connsiteY9" fmla="*/ 13990 h 68066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160517 w 1463639"/>
              <a:gd name="connsiteY7" fmla="*/ 36057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3639"/>
              <a:gd name="connsiteY0" fmla="*/ 17140 h 683814"/>
              <a:gd name="connsiteX1" fmla="*/ 270277 w 1463639"/>
              <a:gd name="connsiteY1" fmla="*/ 226210 h 683814"/>
              <a:gd name="connsiteX2" fmla="*/ 206 w 1463639"/>
              <a:gd name="connsiteY2" fmla="*/ 418096 h 683814"/>
              <a:gd name="connsiteX3" fmla="*/ 229920 w 1463639"/>
              <a:gd name="connsiteY3" fmla="*/ 572792 h 683814"/>
              <a:gd name="connsiteX4" fmla="*/ 459980 w 1463639"/>
              <a:gd name="connsiteY4" fmla="*/ 682001 h 683814"/>
              <a:gd name="connsiteX5" fmla="*/ 1339491 w 1463639"/>
              <a:gd name="connsiteY5" fmla="*/ 665886 h 683814"/>
              <a:gd name="connsiteX6" fmla="*/ 1438680 w 1463639"/>
              <a:gd name="connsiteY6" fmla="*/ 270752 h 683814"/>
              <a:gd name="connsiteX7" fmla="*/ 1202003 w 1463639"/>
              <a:gd name="connsiteY7" fmla="*/ 34465 h 683814"/>
              <a:gd name="connsiteX8" fmla="*/ 875503 w 1463639"/>
              <a:gd name="connsiteY8" fmla="*/ 3909 h 683814"/>
              <a:gd name="connsiteX9" fmla="*/ 461508 w 1463639"/>
              <a:gd name="connsiteY9" fmla="*/ 17140 h 683814"/>
              <a:gd name="connsiteX0" fmla="*/ 461508 w 1461194"/>
              <a:gd name="connsiteY0" fmla="*/ 17140 h 684068"/>
              <a:gd name="connsiteX1" fmla="*/ 270277 w 1461194"/>
              <a:gd name="connsiteY1" fmla="*/ 226210 h 684068"/>
              <a:gd name="connsiteX2" fmla="*/ 206 w 1461194"/>
              <a:gd name="connsiteY2" fmla="*/ 418096 h 684068"/>
              <a:gd name="connsiteX3" fmla="*/ 229920 w 1461194"/>
              <a:gd name="connsiteY3" fmla="*/ 572792 h 684068"/>
              <a:gd name="connsiteX4" fmla="*/ 511344 w 1461194"/>
              <a:gd name="connsiteY4" fmla="*/ 683593 h 684068"/>
              <a:gd name="connsiteX5" fmla="*/ 1339491 w 1461194"/>
              <a:gd name="connsiteY5" fmla="*/ 665886 h 684068"/>
              <a:gd name="connsiteX6" fmla="*/ 1438680 w 1461194"/>
              <a:gd name="connsiteY6" fmla="*/ 270752 h 684068"/>
              <a:gd name="connsiteX7" fmla="*/ 1202003 w 1461194"/>
              <a:gd name="connsiteY7" fmla="*/ 34465 h 684068"/>
              <a:gd name="connsiteX8" fmla="*/ 875503 w 1461194"/>
              <a:gd name="connsiteY8" fmla="*/ 3909 h 684068"/>
              <a:gd name="connsiteX9" fmla="*/ 461508 w 1461194"/>
              <a:gd name="connsiteY9" fmla="*/ 17140 h 684068"/>
              <a:gd name="connsiteX0" fmla="*/ 461508 w 1461194"/>
              <a:gd name="connsiteY0" fmla="*/ 17140 h 700889"/>
              <a:gd name="connsiteX1" fmla="*/ 270277 w 1461194"/>
              <a:gd name="connsiteY1" fmla="*/ 226210 h 700889"/>
              <a:gd name="connsiteX2" fmla="*/ 206 w 1461194"/>
              <a:gd name="connsiteY2" fmla="*/ 418096 h 700889"/>
              <a:gd name="connsiteX3" fmla="*/ 229920 w 1461194"/>
              <a:gd name="connsiteY3" fmla="*/ 572792 h 700889"/>
              <a:gd name="connsiteX4" fmla="*/ 511344 w 1461194"/>
              <a:gd name="connsiteY4" fmla="*/ 683593 h 700889"/>
              <a:gd name="connsiteX5" fmla="*/ 1339491 w 1461194"/>
              <a:gd name="connsiteY5" fmla="*/ 665886 h 700889"/>
              <a:gd name="connsiteX6" fmla="*/ 1438680 w 1461194"/>
              <a:gd name="connsiteY6" fmla="*/ 270752 h 700889"/>
              <a:gd name="connsiteX7" fmla="*/ 1202003 w 1461194"/>
              <a:gd name="connsiteY7" fmla="*/ 34465 h 700889"/>
              <a:gd name="connsiteX8" fmla="*/ 875503 w 1461194"/>
              <a:gd name="connsiteY8" fmla="*/ 3909 h 700889"/>
              <a:gd name="connsiteX9" fmla="*/ 461508 w 1461194"/>
              <a:gd name="connsiteY9" fmla="*/ 17140 h 700889"/>
              <a:gd name="connsiteX0" fmla="*/ 462271 w 1461957"/>
              <a:gd name="connsiteY0" fmla="*/ 17140 h 700889"/>
              <a:gd name="connsiteX1" fmla="*/ 271040 w 1461957"/>
              <a:gd name="connsiteY1" fmla="*/ 226210 h 700889"/>
              <a:gd name="connsiteX2" fmla="*/ 969 w 1461957"/>
              <a:gd name="connsiteY2" fmla="*/ 418096 h 700889"/>
              <a:gd name="connsiteX3" fmla="*/ 191173 w 1461957"/>
              <a:gd name="connsiteY3" fmla="*/ 596664 h 700889"/>
              <a:gd name="connsiteX4" fmla="*/ 512107 w 1461957"/>
              <a:gd name="connsiteY4" fmla="*/ 683593 h 700889"/>
              <a:gd name="connsiteX5" fmla="*/ 1340254 w 1461957"/>
              <a:gd name="connsiteY5" fmla="*/ 665886 h 700889"/>
              <a:gd name="connsiteX6" fmla="*/ 1439443 w 1461957"/>
              <a:gd name="connsiteY6" fmla="*/ 270752 h 700889"/>
              <a:gd name="connsiteX7" fmla="*/ 1202766 w 1461957"/>
              <a:gd name="connsiteY7" fmla="*/ 34465 h 700889"/>
              <a:gd name="connsiteX8" fmla="*/ 876266 w 1461957"/>
              <a:gd name="connsiteY8" fmla="*/ 3909 h 700889"/>
              <a:gd name="connsiteX9" fmla="*/ 462271 w 1461957"/>
              <a:gd name="connsiteY9" fmla="*/ 17140 h 700889"/>
              <a:gd name="connsiteX0" fmla="*/ 461558 w 1461244"/>
              <a:gd name="connsiteY0" fmla="*/ 17140 h 700889"/>
              <a:gd name="connsiteX1" fmla="*/ 270327 w 1461244"/>
              <a:gd name="connsiteY1" fmla="*/ 226210 h 700889"/>
              <a:gd name="connsiteX2" fmla="*/ 256 w 1461244"/>
              <a:gd name="connsiteY2" fmla="*/ 418096 h 700889"/>
              <a:gd name="connsiteX3" fmla="*/ 190460 w 1461244"/>
              <a:gd name="connsiteY3" fmla="*/ 596664 h 700889"/>
              <a:gd name="connsiteX4" fmla="*/ 511394 w 1461244"/>
              <a:gd name="connsiteY4" fmla="*/ 683593 h 700889"/>
              <a:gd name="connsiteX5" fmla="*/ 1339541 w 1461244"/>
              <a:gd name="connsiteY5" fmla="*/ 665886 h 700889"/>
              <a:gd name="connsiteX6" fmla="*/ 1438730 w 1461244"/>
              <a:gd name="connsiteY6" fmla="*/ 270752 h 700889"/>
              <a:gd name="connsiteX7" fmla="*/ 1202053 w 1461244"/>
              <a:gd name="connsiteY7" fmla="*/ 34465 h 700889"/>
              <a:gd name="connsiteX8" fmla="*/ 875553 w 1461244"/>
              <a:gd name="connsiteY8" fmla="*/ 3909 h 700889"/>
              <a:gd name="connsiteX9" fmla="*/ 461558 w 1461244"/>
              <a:gd name="connsiteY9" fmla="*/ 17140 h 700889"/>
              <a:gd name="connsiteX0" fmla="*/ 463884 w 1463570"/>
              <a:gd name="connsiteY0" fmla="*/ 17140 h 700889"/>
              <a:gd name="connsiteX1" fmla="*/ 272653 w 1463570"/>
              <a:gd name="connsiteY1" fmla="*/ 226210 h 700889"/>
              <a:gd name="connsiteX2" fmla="*/ 2582 w 1463570"/>
              <a:gd name="connsiteY2" fmla="*/ 418096 h 700889"/>
              <a:gd name="connsiteX3" fmla="*/ 155251 w 1463570"/>
              <a:gd name="connsiteY3" fmla="*/ 630085 h 700889"/>
              <a:gd name="connsiteX4" fmla="*/ 513720 w 1463570"/>
              <a:gd name="connsiteY4" fmla="*/ 683593 h 700889"/>
              <a:gd name="connsiteX5" fmla="*/ 1341867 w 1463570"/>
              <a:gd name="connsiteY5" fmla="*/ 665886 h 700889"/>
              <a:gd name="connsiteX6" fmla="*/ 1441056 w 1463570"/>
              <a:gd name="connsiteY6" fmla="*/ 270752 h 700889"/>
              <a:gd name="connsiteX7" fmla="*/ 1204379 w 1463570"/>
              <a:gd name="connsiteY7" fmla="*/ 34465 h 700889"/>
              <a:gd name="connsiteX8" fmla="*/ 877879 w 1463570"/>
              <a:gd name="connsiteY8" fmla="*/ 3909 h 700889"/>
              <a:gd name="connsiteX9" fmla="*/ 463884 w 1463570"/>
              <a:gd name="connsiteY9" fmla="*/ 17140 h 700889"/>
              <a:gd name="connsiteX0" fmla="*/ 463884 w 1465533"/>
              <a:gd name="connsiteY0" fmla="*/ 17140 h 708314"/>
              <a:gd name="connsiteX1" fmla="*/ 272653 w 1465533"/>
              <a:gd name="connsiteY1" fmla="*/ 226210 h 708314"/>
              <a:gd name="connsiteX2" fmla="*/ 2582 w 1465533"/>
              <a:gd name="connsiteY2" fmla="*/ 418096 h 708314"/>
              <a:gd name="connsiteX3" fmla="*/ 155251 w 1465533"/>
              <a:gd name="connsiteY3" fmla="*/ 630085 h 708314"/>
              <a:gd name="connsiteX4" fmla="*/ 472234 w 1465533"/>
              <a:gd name="connsiteY4" fmla="*/ 699508 h 708314"/>
              <a:gd name="connsiteX5" fmla="*/ 1341867 w 1465533"/>
              <a:gd name="connsiteY5" fmla="*/ 665886 h 708314"/>
              <a:gd name="connsiteX6" fmla="*/ 1441056 w 1465533"/>
              <a:gd name="connsiteY6" fmla="*/ 270752 h 708314"/>
              <a:gd name="connsiteX7" fmla="*/ 1204379 w 1465533"/>
              <a:gd name="connsiteY7" fmla="*/ 34465 h 708314"/>
              <a:gd name="connsiteX8" fmla="*/ 877879 w 1465533"/>
              <a:gd name="connsiteY8" fmla="*/ 3909 h 708314"/>
              <a:gd name="connsiteX9" fmla="*/ 463884 w 1465533"/>
              <a:gd name="connsiteY9" fmla="*/ 17140 h 708314"/>
              <a:gd name="connsiteX0" fmla="*/ 463884 w 1467792"/>
              <a:gd name="connsiteY0" fmla="*/ 17140 h 717887"/>
              <a:gd name="connsiteX1" fmla="*/ 272653 w 1467792"/>
              <a:gd name="connsiteY1" fmla="*/ 226210 h 717887"/>
              <a:gd name="connsiteX2" fmla="*/ 2582 w 1467792"/>
              <a:gd name="connsiteY2" fmla="*/ 418096 h 717887"/>
              <a:gd name="connsiteX3" fmla="*/ 155251 w 1467792"/>
              <a:gd name="connsiteY3" fmla="*/ 630085 h 717887"/>
              <a:gd name="connsiteX4" fmla="*/ 426797 w 1467792"/>
              <a:gd name="connsiteY4" fmla="*/ 715423 h 717887"/>
              <a:gd name="connsiteX5" fmla="*/ 1341867 w 1467792"/>
              <a:gd name="connsiteY5" fmla="*/ 665886 h 717887"/>
              <a:gd name="connsiteX6" fmla="*/ 1441056 w 1467792"/>
              <a:gd name="connsiteY6" fmla="*/ 270752 h 717887"/>
              <a:gd name="connsiteX7" fmla="*/ 1204379 w 1467792"/>
              <a:gd name="connsiteY7" fmla="*/ 34465 h 717887"/>
              <a:gd name="connsiteX8" fmla="*/ 877879 w 1467792"/>
              <a:gd name="connsiteY8" fmla="*/ 3909 h 717887"/>
              <a:gd name="connsiteX9" fmla="*/ 463884 w 1467792"/>
              <a:gd name="connsiteY9" fmla="*/ 17140 h 717887"/>
              <a:gd name="connsiteX0" fmla="*/ 467587 w 1471495"/>
              <a:gd name="connsiteY0" fmla="*/ 17140 h 717887"/>
              <a:gd name="connsiteX1" fmla="*/ 276356 w 1471495"/>
              <a:gd name="connsiteY1" fmla="*/ 226210 h 717887"/>
              <a:gd name="connsiteX2" fmla="*/ 6285 w 1471495"/>
              <a:gd name="connsiteY2" fmla="*/ 418096 h 717887"/>
              <a:gd name="connsiteX3" fmla="*/ 117468 w 1471495"/>
              <a:gd name="connsiteY3" fmla="*/ 633268 h 717887"/>
              <a:gd name="connsiteX4" fmla="*/ 430500 w 1471495"/>
              <a:gd name="connsiteY4" fmla="*/ 715423 h 717887"/>
              <a:gd name="connsiteX5" fmla="*/ 1345570 w 1471495"/>
              <a:gd name="connsiteY5" fmla="*/ 665886 h 717887"/>
              <a:gd name="connsiteX6" fmla="*/ 1444759 w 1471495"/>
              <a:gd name="connsiteY6" fmla="*/ 270752 h 717887"/>
              <a:gd name="connsiteX7" fmla="*/ 1208082 w 1471495"/>
              <a:gd name="connsiteY7" fmla="*/ 34465 h 717887"/>
              <a:gd name="connsiteX8" fmla="*/ 881582 w 1471495"/>
              <a:gd name="connsiteY8" fmla="*/ 3909 h 717887"/>
              <a:gd name="connsiteX9" fmla="*/ 467587 w 1471495"/>
              <a:gd name="connsiteY9" fmla="*/ 17140 h 717887"/>
              <a:gd name="connsiteX0" fmla="*/ 437440 w 1471495"/>
              <a:gd name="connsiteY0" fmla="*/ 12273 h 732696"/>
              <a:gd name="connsiteX1" fmla="*/ 276356 w 1471495"/>
              <a:gd name="connsiteY1" fmla="*/ 241019 h 732696"/>
              <a:gd name="connsiteX2" fmla="*/ 6285 w 1471495"/>
              <a:gd name="connsiteY2" fmla="*/ 432905 h 732696"/>
              <a:gd name="connsiteX3" fmla="*/ 117468 w 1471495"/>
              <a:gd name="connsiteY3" fmla="*/ 648077 h 732696"/>
              <a:gd name="connsiteX4" fmla="*/ 430500 w 1471495"/>
              <a:gd name="connsiteY4" fmla="*/ 730232 h 732696"/>
              <a:gd name="connsiteX5" fmla="*/ 1345570 w 1471495"/>
              <a:gd name="connsiteY5" fmla="*/ 680695 h 732696"/>
              <a:gd name="connsiteX6" fmla="*/ 1444759 w 1471495"/>
              <a:gd name="connsiteY6" fmla="*/ 285561 h 732696"/>
              <a:gd name="connsiteX7" fmla="*/ 1208082 w 1471495"/>
              <a:gd name="connsiteY7" fmla="*/ 49274 h 732696"/>
              <a:gd name="connsiteX8" fmla="*/ 881582 w 1471495"/>
              <a:gd name="connsiteY8" fmla="*/ 18718 h 732696"/>
              <a:gd name="connsiteX9" fmla="*/ 437440 w 1471495"/>
              <a:gd name="connsiteY9" fmla="*/ 12273 h 732696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08082 w 1471495"/>
              <a:gd name="connsiteY7" fmla="*/ 64541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7440 w 1471495"/>
              <a:gd name="connsiteY0" fmla="*/ 27540 h 747963"/>
              <a:gd name="connsiteX1" fmla="*/ 276356 w 1471495"/>
              <a:gd name="connsiteY1" fmla="*/ 256286 h 747963"/>
              <a:gd name="connsiteX2" fmla="*/ 6285 w 1471495"/>
              <a:gd name="connsiteY2" fmla="*/ 448172 h 747963"/>
              <a:gd name="connsiteX3" fmla="*/ 117468 w 1471495"/>
              <a:gd name="connsiteY3" fmla="*/ 663344 h 747963"/>
              <a:gd name="connsiteX4" fmla="*/ 430500 w 1471495"/>
              <a:gd name="connsiteY4" fmla="*/ 745499 h 747963"/>
              <a:gd name="connsiteX5" fmla="*/ 1345570 w 1471495"/>
              <a:gd name="connsiteY5" fmla="*/ 695962 h 747963"/>
              <a:gd name="connsiteX6" fmla="*/ 1444759 w 1471495"/>
              <a:gd name="connsiteY6" fmla="*/ 300828 h 747963"/>
              <a:gd name="connsiteX7" fmla="*/ 1213735 w 1471495"/>
              <a:gd name="connsiteY7" fmla="*/ 87794 h 747963"/>
              <a:gd name="connsiteX8" fmla="*/ 906076 w 1471495"/>
              <a:gd name="connsiteY8" fmla="*/ 0 h 747963"/>
              <a:gd name="connsiteX9" fmla="*/ 437440 w 1471495"/>
              <a:gd name="connsiteY9" fmla="*/ 27540 h 747963"/>
              <a:gd name="connsiteX0" fmla="*/ 435352 w 1469407"/>
              <a:gd name="connsiteY0" fmla="*/ 27540 h 747963"/>
              <a:gd name="connsiteX1" fmla="*/ 236062 w 1469407"/>
              <a:gd name="connsiteY1" fmla="*/ 246705 h 747963"/>
              <a:gd name="connsiteX2" fmla="*/ 4197 w 1469407"/>
              <a:gd name="connsiteY2" fmla="*/ 448172 h 747963"/>
              <a:gd name="connsiteX3" fmla="*/ 115380 w 1469407"/>
              <a:gd name="connsiteY3" fmla="*/ 663344 h 747963"/>
              <a:gd name="connsiteX4" fmla="*/ 428412 w 1469407"/>
              <a:gd name="connsiteY4" fmla="*/ 745499 h 747963"/>
              <a:gd name="connsiteX5" fmla="*/ 1343482 w 1469407"/>
              <a:gd name="connsiteY5" fmla="*/ 695962 h 747963"/>
              <a:gd name="connsiteX6" fmla="*/ 1442671 w 1469407"/>
              <a:gd name="connsiteY6" fmla="*/ 300828 h 747963"/>
              <a:gd name="connsiteX7" fmla="*/ 1211647 w 1469407"/>
              <a:gd name="connsiteY7" fmla="*/ 87794 h 747963"/>
              <a:gd name="connsiteX8" fmla="*/ 903988 w 1469407"/>
              <a:gd name="connsiteY8" fmla="*/ 0 h 747963"/>
              <a:gd name="connsiteX9" fmla="*/ 435352 w 1469407"/>
              <a:gd name="connsiteY9" fmla="*/ 27540 h 747963"/>
              <a:gd name="connsiteX0" fmla="*/ 287738 w 1469407"/>
              <a:gd name="connsiteY0" fmla="*/ 16581 h 752973"/>
              <a:gd name="connsiteX1" fmla="*/ 236062 w 1469407"/>
              <a:gd name="connsiteY1" fmla="*/ 251715 h 752973"/>
              <a:gd name="connsiteX2" fmla="*/ 4197 w 1469407"/>
              <a:gd name="connsiteY2" fmla="*/ 453182 h 752973"/>
              <a:gd name="connsiteX3" fmla="*/ 115380 w 1469407"/>
              <a:gd name="connsiteY3" fmla="*/ 668354 h 752973"/>
              <a:gd name="connsiteX4" fmla="*/ 428412 w 1469407"/>
              <a:gd name="connsiteY4" fmla="*/ 750509 h 752973"/>
              <a:gd name="connsiteX5" fmla="*/ 1343482 w 1469407"/>
              <a:gd name="connsiteY5" fmla="*/ 700972 h 752973"/>
              <a:gd name="connsiteX6" fmla="*/ 1442671 w 1469407"/>
              <a:gd name="connsiteY6" fmla="*/ 305838 h 752973"/>
              <a:gd name="connsiteX7" fmla="*/ 1211647 w 1469407"/>
              <a:gd name="connsiteY7" fmla="*/ 92804 h 752973"/>
              <a:gd name="connsiteX8" fmla="*/ 903988 w 1469407"/>
              <a:gd name="connsiteY8" fmla="*/ 5010 h 752973"/>
              <a:gd name="connsiteX9" fmla="*/ 287738 w 1469407"/>
              <a:gd name="connsiteY9" fmla="*/ 16581 h 752973"/>
              <a:gd name="connsiteX0" fmla="*/ 284280 w 1465949"/>
              <a:gd name="connsiteY0" fmla="*/ 16581 h 752973"/>
              <a:gd name="connsiteX1" fmla="*/ 153170 w 1465949"/>
              <a:gd name="connsiteY1" fmla="*/ 241755 h 752973"/>
              <a:gd name="connsiteX2" fmla="*/ 739 w 1465949"/>
              <a:gd name="connsiteY2" fmla="*/ 453182 h 752973"/>
              <a:gd name="connsiteX3" fmla="*/ 111922 w 1465949"/>
              <a:gd name="connsiteY3" fmla="*/ 668354 h 752973"/>
              <a:gd name="connsiteX4" fmla="*/ 424954 w 1465949"/>
              <a:gd name="connsiteY4" fmla="*/ 750509 h 752973"/>
              <a:gd name="connsiteX5" fmla="*/ 1340024 w 1465949"/>
              <a:gd name="connsiteY5" fmla="*/ 700972 h 752973"/>
              <a:gd name="connsiteX6" fmla="*/ 1439213 w 1465949"/>
              <a:gd name="connsiteY6" fmla="*/ 305838 h 752973"/>
              <a:gd name="connsiteX7" fmla="*/ 1208189 w 1465949"/>
              <a:gd name="connsiteY7" fmla="*/ 92804 h 752973"/>
              <a:gd name="connsiteX8" fmla="*/ 900530 w 1465949"/>
              <a:gd name="connsiteY8" fmla="*/ 5010 h 752973"/>
              <a:gd name="connsiteX9" fmla="*/ 284280 w 1465949"/>
              <a:gd name="connsiteY9" fmla="*/ 16581 h 752973"/>
              <a:gd name="connsiteX0" fmla="*/ 215678 w 1465949"/>
              <a:gd name="connsiteY0" fmla="*/ 15568 h 755280"/>
              <a:gd name="connsiteX1" fmla="*/ 153170 w 1465949"/>
              <a:gd name="connsiteY1" fmla="*/ 244062 h 755280"/>
              <a:gd name="connsiteX2" fmla="*/ 739 w 1465949"/>
              <a:gd name="connsiteY2" fmla="*/ 455489 h 755280"/>
              <a:gd name="connsiteX3" fmla="*/ 111922 w 1465949"/>
              <a:gd name="connsiteY3" fmla="*/ 670661 h 755280"/>
              <a:gd name="connsiteX4" fmla="*/ 424954 w 1465949"/>
              <a:gd name="connsiteY4" fmla="*/ 752816 h 755280"/>
              <a:gd name="connsiteX5" fmla="*/ 1340024 w 1465949"/>
              <a:gd name="connsiteY5" fmla="*/ 703279 h 755280"/>
              <a:gd name="connsiteX6" fmla="*/ 1439213 w 1465949"/>
              <a:gd name="connsiteY6" fmla="*/ 308145 h 755280"/>
              <a:gd name="connsiteX7" fmla="*/ 1208189 w 1465949"/>
              <a:gd name="connsiteY7" fmla="*/ 95111 h 755280"/>
              <a:gd name="connsiteX8" fmla="*/ 900530 w 1465949"/>
              <a:gd name="connsiteY8" fmla="*/ 7317 h 755280"/>
              <a:gd name="connsiteX9" fmla="*/ 215678 w 1465949"/>
              <a:gd name="connsiteY9" fmla="*/ 15568 h 755280"/>
              <a:gd name="connsiteX0" fmla="*/ 158423 w 1408694"/>
              <a:gd name="connsiteY0" fmla="*/ 15568 h 755280"/>
              <a:gd name="connsiteX1" fmla="*/ 95915 w 1408694"/>
              <a:gd name="connsiteY1" fmla="*/ 244062 h 755280"/>
              <a:gd name="connsiteX2" fmla="*/ 9068 w 1408694"/>
              <a:gd name="connsiteY2" fmla="*/ 472501 h 755280"/>
              <a:gd name="connsiteX3" fmla="*/ 54667 w 1408694"/>
              <a:gd name="connsiteY3" fmla="*/ 670661 h 755280"/>
              <a:gd name="connsiteX4" fmla="*/ 367699 w 1408694"/>
              <a:gd name="connsiteY4" fmla="*/ 752816 h 755280"/>
              <a:gd name="connsiteX5" fmla="*/ 1282769 w 1408694"/>
              <a:gd name="connsiteY5" fmla="*/ 703279 h 755280"/>
              <a:gd name="connsiteX6" fmla="*/ 1381958 w 1408694"/>
              <a:gd name="connsiteY6" fmla="*/ 308145 h 755280"/>
              <a:gd name="connsiteX7" fmla="*/ 1150934 w 1408694"/>
              <a:gd name="connsiteY7" fmla="*/ 95111 h 755280"/>
              <a:gd name="connsiteX8" fmla="*/ 843275 w 1408694"/>
              <a:gd name="connsiteY8" fmla="*/ 7317 h 755280"/>
              <a:gd name="connsiteX9" fmla="*/ 158423 w 1408694"/>
              <a:gd name="connsiteY9" fmla="*/ 15568 h 755280"/>
              <a:gd name="connsiteX0" fmla="*/ 151540 w 1401811"/>
              <a:gd name="connsiteY0" fmla="*/ 15568 h 755280"/>
              <a:gd name="connsiteX1" fmla="*/ 89032 w 1401811"/>
              <a:gd name="connsiteY1" fmla="*/ 244062 h 755280"/>
              <a:gd name="connsiteX2" fmla="*/ 2185 w 1401811"/>
              <a:gd name="connsiteY2" fmla="*/ 472501 h 755280"/>
              <a:gd name="connsiteX3" fmla="*/ 67073 w 1401811"/>
              <a:gd name="connsiteY3" fmla="*/ 640039 h 755280"/>
              <a:gd name="connsiteX4" fmla="*/ 360816 w 1401811"/>
              <a:gd name="connsiteY4" fmla="*/ 752816 h 755280"/>
              <a:gd name="connsiteX5" fmla="*/ 1275886 w 1401811"/>
              <a:gd name="connsiteY5" fmla="*/ 703279 h 755280"/>
              <a:gd name="connsiteX6" fmla="*/ 1375075 w 1401811"/>
              <a:gd name="connsiteY6" fmla="*/ 308145 h 755280"/>
              <a:gd name="connsiteX7" fmla="*/ 1144051 w 1401811"/>
              <a:gd name="connsiteY7" fmla="*/ 95111 h 755280"/>
              <a:gd name="connsiteX8" fmla="*/ 836392 w 1401811"/>
              <a:gd name="connsiteY8" fmla="*/ 7317 h 755280"/>
              <a:gd name="connsiteX9" fmla="*/ 151540 w 1401811"/>
              <a:gd name="connsiteY9" fmla="*/ 15568 h 755280"/>
              <a:gd name="connsiteX0" fmla="*/ 154312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154312 w 1404583"/>
              <a:gd name="connsiteY9" fmla="*/ 21319 h 761031"/>
              <a:gd name="connsiteX0" fmla="*/ 231469 w 1404583"/>
              <a:gd name="connsiteY0" fmla="*/ 21319 h 761031"/>
              <a:gd name="connsiteX1" fmla="*/ 130383 w 1404583"/>
              <a:gd name="connsiteY1" fmla="*/ 294045 h 761031"/>
              <a:gd name="connsiteX2" fmla="*/ 4957 w 1404583"/>
              <a:gd name="connsiteY2" fmla="*/ 478252 h 761031"/>
              <a:gd name="connsiteX3" fmla="*/ 69845 w 1404583"/>
              <a:gd name="connsiteY3" fmla="*/ 645790 h 761031"/>
              <a:gd name="connsiteX4" fmla="*/ 363588 w 1404583"/>
              <a:gd name="connsiteY4" fmla="*/ 758567 h 761031"/>
              <a:gd name="connsiteX5" fmla="*/ 1278658 w 1404583"/>
              <a:gd name="connsiteY5" fmla="*/ 709030 h 761031"/>
              <a:gd name="connsiteX6" fmla="*/ 1377847 w 1404583"/>
              <a:gd name="connsiteY6" fmla="*/ 313896 h 761031"/>
              <a:gd name="connsiteX7" fmla="*/ 1146823 w 1404583"/>
              <a:gd name="connsiteY7" fmla="*/ 100862 h 761031"/>
              <a:gd name="connsiteX8" fmla="*/ 839164 w 1404583"/>
              <a:gd name="connsiteY8" fmla="*/ 13068 h 761031"/>
              <a:gd name="connsiteX9" fmla="*/ 231469 w 1404583"/>
              <a:gd name="connsiteY9" fmla="*/ 21319 h 76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583" h="761031">
                <a:moveTo>
                  <a:pt x="231469" y="21319"/>
                </a:moveTo>
                <a:cubicBezTo>
                  <a:pt x="113339" y="68148"/>
                  <a:pt x="168135" y="217890"/>
                  <a:pt x="130383" y="294045"/>
                </a:cubicBezTo>
                <a:cubicBezTo>
                  <a:pt x="92631" y="370200"/>
                  <a:pt x="15047" y="419628"/>
                  <a:pt x="4957" y="478252"/>
                </a:cubicBezTo>
                <a:cubicBezTo>
                  <a:pt x="-5133" y="536876"/>
                  <a:pt x="-6784" y="601806"/>
                  <a:pt x="69845" y="645790"/>
                </a:cubicBezTo>
                <a:cubicBezTo>
                  <a:pt x="114412" y="664652"/>
                  <a:pt x="174902" y="743051"/>
                  <a:pt x="363588" y="758567"/>
                </a:cubicBezTo>
                <a:cubicBezTo>
                  <a:pt x="827649" y="755219"/>
                  <a:pt x="1109615" y="783142"/>
                  <a:pt x="1278658" y="709030"/>
                </a:cubicBezTo>
                <a:cubicBezTo>
                  <a:pt x="1447701" y="634918"/>
                  <a:pt x="1407676" y="440091"/>
                  <a:pt x="1377847" y="313896"/>
                </a:cubicBezTo>
                <a:cubicBezTo>
                  <a:pt x="1318189" y="194584"/>
                  <a:pt x="1265114" y="253952"/>
                  <a:pt x="1146823" y="100862"/>
                </a:cubicBezTo>
                <a:cubicBezTo>
                  <a:pt x="1043800" y="52777"/>
                  <a:pt x="899969" y="21099"/>
                  <a:pt x="839164" y="13068"/>
                </a:cubicBezTo>
                <a:cubicBezTo>
                  <a:pt x="716407" y="20525"/>
                  <a:pt x="349599" y="-25510"/>
                  <a:pt x="231469" y="21319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0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52EA1-A036-214E-A4D2-722E1761E424}"/>
              </a:ext>
            </a:extLst>
          </p:cNvPr>
          <p:cNvCxnSpPr/>
          <p:nvPr/>
        </p:nvCxnSpPr>
        <p:spPr>
          <a:xfrm flipH="1" flipV="1">
            <a:off x="6543575" y="3486682"/>
            <a:ext cx="140466" cy="51212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A928C1-EFBE-BB44-80D9-8ED0D30950AB}"/>
              </a:ext>
            </a:extLst>
          </p:cNvPr>
          <p:cNvCxnSpPr/>
          <p:nvPr/>
        </p:nvCxnSpPr>
        <p:spPr>
          <a:xfrm>
            <a:off x="6566049" y="3475938"/>
            <a:ext cx="795110" cy="30934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56B73-DF75-3D42-AE5F-5E5138906F3B}"/>
              </a:ext>
            </a:extLst>
          </p:cNvPr>
          <p:cNvCxnSpPr>
            <a:cxnSpLocks/>
            <a:endCxn id="65" idx="4"/>
          </p:cNvCxnSpPr>
          <p:nvPr/>
        </p:nvCxnSpPr>
        <p:spPr>
          <a:xfrm flipV="1">
            <a:off x="7361159" y="3617512"/>
            <a:ext cx="613603" cy="1677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3C4CD2-2AAF-B44F-8ACD-EEBCEB5EEA7E}"/>
              </a:ext>
            </a:extLst>
          </p:cNvPr>
          <p:cNvCxnSpPr/>
          <p:nvPr/>
        </p:nvCxnSpPr>
        <p:spPr>
          <a:xfrm flipH="1" flipV="1">
            <a:off x="5742383" y="3149028"/>
            <a:ext cx="843431" cy="31485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0E8E79-3917-C941-99D6-99BD80BF69D8}"/>
              </a:ext>
            </a:extLst>
          </p:cNvPr>
          <p:cNvCxnSpPr/>
          <p:nvPr/>
        </p:nvCxnSpPr>
        <p:spPr>
          <a:xfrm flipV="1">
            <a:off x="6585811" y="3039824"/>
            <a:ext cx="751618" cy="42405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E73ED2-9388-9440-BEC7-4709DF64F9E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541893" y="3661864"/>
            <a:ext cx="1142149" cy="3369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41DEC8-0EA4-B047-9EC0-A26A0EE1B143}"/>
              </a:ext>
            </a:extLst>
          </p:cNvPr>
          <p:cNvCxnSpPr/>
          <p:nvPr/>
        </p:nvCxnSpPr>
        <p:spPr>
          <a:xfrm flipV="1">
            <a:off x="5407484" y="3471131"/>
            <a:ext cx="1136090" cy="1754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9832A-2E89-EC43-BA31-49F4524A4BE4}"/>
              </a:ext>
            </a:extLst>
          </p:cNvPr>
          <p:cNvCxnSpPr>
            <a:cxnSpLocks/>
          </p:cNvCxnSpPr>
          <p:nvPr/>
        </p:nvCxnSpPr>
        <p:spPr>
          <a:xfrm>
            <a:off x="7973755" y="3504323"/>
            <a:ext cx="682157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5AF617-ABFA-674E-B1F8-7C9F603469DA}"/>
              </a:ext>
            </a:extLst>
          </p:cNvPr>
          <p:cNvSpPr txBox="1"/>
          <p:nvPr/>
        </p:nvSpPr>
        <p:spPr>
          <a:xfrm>
            <a:off x="5980171" y="2606284"/>
            <a:ext cx="822227" cy="4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Mobility Management Entity (MME)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FF8E6-11BB-EE49-AFCB-83F5B6720CA3}"/>
              </a:ext>
            </a:extLst>
          </p:cNvPr>
          <p:cNvSpPr txBox="1"/>
          <p:nvPr/>
        </p:nvSpPr>
        <p:spPr>
          <a:xfrm>
            <a:off x="5843425" y="4167429"/>
            <a:ext cx="1765252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Serving Gateway (S-GW)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5980CE-1D9B-DE47-B3E5-696E8479F1CF}"/>
              </a:ext>
            </a:extLst>
          </p:cNvPr>
          <p:cNvSpPr txBox="1"/>
          <p:nvPr/>
        </p:nvSpPr>
        <p:spPr>
          <a:xfrm>
            <a:off x="7525063" y="2688073"/>
            <a:ext cx="1261709" cy="3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Home Subscriber Service (HSS)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59FDE-F844-E947-8966-45DD952B5921}"/>
              </a:ext>
            </a:extLst>
          </p:cNvPr>
          <p:cNvSpPr txBox="1"/>
          <p:nvPr/>
        </p:nvSpPr>
        <p:spPr>
          <a:xfrm>
            <a:off x="7423324" y="3803400"/>
            <a:ext cx="1390136" cy="21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PDN gateway (P-GW)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E206C5-EA27-0548-9300-1180195B5DC4}"/>
              </a:ext>
            </a:extLst>
          </p:cNvPr>
          <p:cNvSpPr txBox="1"/>
          <p:nvPr/>
        </p:nvSpPr>
        <p:spPr>
          <a:xfrm>
            <a:off x="4925464" y="4207825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b="0" dirty="0">
                <a:latin typeface="+mn-lt"/>
              </a:rPr>
              <a:t>…</a:t>
            </a:r>
            <a:endParaRPr lang="en-US" sz="1013" b="0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3C734B-FACC-AF46-85BA-9EDB93ADC0C1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6566049" y="3486681"/>
            <a:ext cx="1406567" cy="951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6B4492-94B4-5548-931D-85B136866835}"/>
              </a:ext>
            </a:extLst>
          </p:cNvPr>
          <p:cNvCxnSpPr/>
          <p:nvPr/>
        </p:nvCxnSpPr>
        <p:spPr>
          <a:xfrm flipV="1">
            <a:off x="6684042" y="3785287"/>
            <a:ext cx="677117" cy="2135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0D2C1-F88C-B645-BA20-259DCE82399D}"/>
              </a:ext>
            </a:extLst>
          </p:cNvPr>
          <p:cNvCxnSpPr/>
          <p:nvPr/>
        </p:nvCxnSpPr>
        <p:spPr>
          <a:xfrm flipV="1">
            <a:off x="5742383" y="3998806"/>
            <a:ext cx="978705" cy="4649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D08002-C63B-384D-89CA-8B945CC63FFE}"/>
              </a:ext>
            </a:extLst>
          </p:cNvPr>
          <p:cNvCxnSpPr>
            <a:cxnSpLocks/>
            <a:stCxn id="89" idx="4"/>
            <a:endCxn id="102" idx="2"/>
          </p:cNvCxnSpPr>
          <p:nvPr/>
        </p:nvCxnSpPr>
        <p:spPr>
          <a:xfrm>
            <a:off x="5541893" y="3661864"/>
            <a:ext cx="178532" cy="37241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432ED6-D45F-E246-9255-5B7E573DA6D0}"/>
              </a:ext>
            </a:extLst>
          </p:cNvPr>
          <p:cNvCxnSpPr/>
          <p:nvPr/>
        </p:nvCxnSpPr>
        <p:spPr>
          <a:xfrm flipV="1">
            <a:off x="5742385" y="3486682"/>
            <a:ext cx="843427" cy="5586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DC7287-1B64-B24E-A3A3-D0B5B869F66A}"/>
              </a:ext>
            </a:extLst>
          </p:cNvPr>
          <p:cNvCxnSpPr>
            <a:cxnSpLocks/>
            <a:stCxn id="93" idx="0"/>
          </p:cNvCxnSpPr>
          <p:nvPr/>
        </p:nvCxnSpPr>
        <p:spPr>
          <a:xfrm flipH="1">
            <a:off x="4799695" y="3581248"/>
            <a:ext cx="701603" cy="7648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56A59D-9923-9340-A0B7-C6F07345DD0C}"/>
              </a:ext>
            </a:extLst>
          </p:cNvPr>
          <p:cNvCxnSpPr>
            <a:cxnSpLocks/>
            <a:stCxn id="94" idx="12"/>
          </p:cNvCxnSpPr>
          <p:nvPr/>
        </p:nvCxnSpPr>
        <p:spPr>
          <a:xfrm flipH="1" flipV="1">
            <a:off x="5006380" y="2868949"/>
            <a:ext cx="495209" cy="7403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E7D84F-9E77-D547-9B25-0D9D0A6C0E34}"/>
              </a:ext>
            </a:extLst>
          </p:cNvPr>
          <p:cNvCxnSpPr>
            <a:cxnSpLocks/>
            <a:stCxn id="94" idx="13"/>
          </p:cNvCxnSpPr>
          <p:nvPr/>
        </p:nvCxnSpPr>
        <p:spPr>
          <a:xfrm flipH="1">
            <a:off x="4376279" y="3581886"/>
            <a:ext cx="1124720" cy="49697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DFBB6AE-FA4E-1A47-855D-938097AB953D}"/>
              </a:ext>
            </a:extLst>
          </p:cNvPr>
          <p:cNvSpPr txBox="1"/>
          <p:nvPr/>
        </p:nvSpPr>
        <p:spPr>
          <a:xfrm>
            <a:off x="8281602" y="3343551"/>
            <a:ext cx="702949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to 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solidFill>
                  <a:prstClr val="black"/>
                </a:solidFill>
                <a:latin typeface="+mn-lt"/>
              </a:rPr>
              <a:t>Internet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56A69-C2D1-A543-B030-86DD682F9AB5}"/>
              </a:ext>
            </a:extLst>
          </p:cNvPr>
          <p:cNvSpPr txBox="1"/>
          <p:nvPr/>
        </p:nvSpPr>
        <p:spPr>
          <a:xfrm>
            <a:off x="3421984" y="2769561"/>
            <a:ext cx="1192320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Mobile device  </a:t>
            </a:r>
          </a:p>
          <a:p>
            <a:pPr algn="ctr">
              <a:lnSpc>
                <a:spcPct val="80000"/>
              </a:lnSpc>
            </a:pPr>
            <a:r>
              <a:rPr lang="en-US" sz="825" b="0" dirty="0">
                <a:solidFill>
                  <a:prstClr val="black"/>
                </a:solidFill>
                <a:latin typeface="+mn-lt"/>
              </a:rPr>
              <a:t>  (UE)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77AB8C-4F97-9648-9E6D-13504C1E87CE}"/>
              </a:ext>
            </a:extLst>
          </p:cNvPr>
          <p:cNvSpPr txBox="1"/>
          <p:nvPr/>
        </p:nvSpPr>
        <p:spPr>
          <a:xfrm>
            <a:off x="4381521" y="2973406"/>
            <a:ext cx="774571" cy="31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Base station</a:t>
            </a:r>
          </a:p>
          <a:p>
            <a:pPr algn="r">
              <a:lnSpc>
                <a:spcPct val="80000"/>
              </a:lnSpc>
            </a:pPr>
            <a:r>
              <a:rPr lang="en-US" sz="900" b="0" dirty="0">
                <a:solidFill>
                  <a:prstClr val="black"/>
                </a:solidFill>
                <a:latin typeface="+mn-lt"/>
              </a:rPr>
              <a:t>(eNode-B)  </a:t>
            </a:r>
            <a:endParaRPr lang="en-US" sz="788" b="0" dirty="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0727567-EE18-E64F-8998-51A737EA68D5}"/>
              </a:ext>
            </a:extLst>
          </p:cNvPr>
          <p:cNvGrpSpPr/>
          <p:nvPr/>
        </p:nvGrpSpPr>
        <p:grpSpPr>
          <a:xfrm>
            <a:off x="6387958" y="3768421"/>
            <a:ext cx="662416" cy="405464"/>
            <a:chOff x="7493876" y="2774731"/>
            <a:chExt cx="1481958" cy="8946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0489B00-D1CC-D640-9E4E-81A19094B95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2DEB09-CBF1-684C-BA06-F810ACF925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D8678D-9E9E-FE46-A391-CA0E41679E0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E625A55-E029-AF42-B88D-5D2FAB06B0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90CBD7B-B413-674C-8C1B-311DEA10F9D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C99112B-C85E-104E-BA58-6E2AD6C7E4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A671058-EDBC-B448-953A-0252BBC0E05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94F43F-64A6-1443-8CB0-275E05EF1A0F}"/>
              </a:ext>
            </a:extLst>
          </p:cNvPr>
          <p:cNvGrpSpPr/>
          <p:nvPr/>
        </p:nvGrpSpPr>
        <p:grpSpPr>
          <a:xfrm>
            <a:off x="7643574" y="3355032"/>
            <a:ext cx="662416" cy="405464"/>
            <a:chOff x="7493876" y="2774731"/>
            <a:chExt cx="1481958" cy="894622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05DF9C8-CB91-644A-B514-85AACCC7FD2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A8FBEAB-793E-FE42-94E8-00B59D3F61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7DA038-7827-C043-B0DE-6039609E1F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8BC9B326-A00A-9147-BC1C-6DEA74F922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7C7997B-54AF-F24C-BF0E-358A35C406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8D8C6AD-37E7-5448-85D4-64A4A5B171E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AD3BD04C-6FE4-994C-9EAF-DC6C57FE31A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AB23DAA-0E90-BE4F-9B76-87FE6A7A6D52}"/>
              </a:ext>
            </a:extLst>
          </p:cNvPr>
          <p:cNvGrpSpPr/>
          <p:nvPr/>
        </p:nvGrpSpPr>
        <p:grpSpPr>
          <a:xfrm>
            <a:off x="6387959" y="3342925"/>
            <a:ext cx="371472" cy="238991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B1947A-19E1-1B4E-ADEA-A2AB82DE3D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B90F9E-A110-E841-A185-641FE8A577B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C0D293E-22B6-3E4C-8BCE-561B8113BB8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8A895E0-F08B-4A44-BD85-35A2157EA60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42EFC43-840E-B74E-8A26-CCD8514249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FC3970A-BBAC-E64C-864B-BDEEDC13528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53664D5-C8C1-7445-BC58-2508CAF6D7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72D06-A679-C74E-8F7B-26D75DE067ED}"/>
              </a:ext>
            </a:extLst>
          </p:cNvPr>
          <p:cNvGrpSpPr/>
          <p:nvPr/>
        </p:nvGrpSpPr>
        <p:grpSpPr>
          <a:xfrm>
            <a:off x="7131329" y="3656586"/>
            <a:ext cx="371472" cy="238991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2EEC3F7-93E8-E244-A386-F8A376C90C0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426144-C7B9-E443-99F0-EA75D00503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F33AE3-497B-6C48-B4F2-9028391043B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0E83A2B2-ED87-AE4C-92E7-24528D23A03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F64AD8FA-E8DA-0249-B9D1-26A6AC4CBA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632C282-272F-A640-AEBE-6A3CC547AB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B071B43-4125-C448-8E62-D6E9FEE09EA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A9B582-EBFD-BC49-8DE2-2EA563F12106}"/>
              </a:ext>
            </a:extLst>
          </p:cNvPr>
          <p:cNvGrpSpPr/>
          <p:nvPr/>
        </p:nvGrpSpPr>
        <p:grpSpPr>
          <a:xfrm>
            <a:off x="5356168" y="3507151"/>
            <a:ext cx="371472" cy="238991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6BC2772-1ABA-5649-AA15-4331FEEF4F6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8862736-A8E9-B24B-A983-C24C6ECD02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96F44A-D03C-E545-9C35-3D7C197833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F1450E3-83D1-D841-A615-12B65F4789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63A01A82-7669-A34C-AC36-129F4B770D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F22DA3B-402E-5046-9232-AE3C43C62E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968AB99-2B48-9248-8471-4A5E2A20E2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75DFA6-C48B-B144-96B3-E6C870521780}"/>
              </a:ext>
            </a:extLst>
          </p:cNvPr>
          <p:cNvGrpSpPr/>
          <p:nvPr/>
        </p:nvGrpSpPr>
        <p:grpSpPr>
          <a:xfrm>
            <a:off x="5535903" y="3951075"/>
            <a:ext cx="371472" cy="238991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50CF0CF-5417-1D44-9FF5-0125C7BC1F9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BB8AB2-85E2-C74B-8EA6-F3C965AC9BB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1F83C6-128D-504A-A9BD-752EBD85793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CEC389D-02C7-E642-A71F-1CD79F4B342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7205EB5-4105-EA49-AB65-23342889136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D31749B9-FED1-B143-9D0A-75F194D0666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34A4BA55-86CE-2B40-A90B-B5A450B826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3" name="Group 652">
            <a:extLst>
              <a:ext uri="{FF2B5EF4-FFF2-40B4-BE49-F238E27FC236}">
                <a16:creationId xmlns:a16="http://schemas.microsoft.com/office/drawing/2014/main" id="{36CB4771-2A63-894E-AC40-FAA61C7BB56C}"/>
              </a:ext>
            </a:extLst>
          </p:cNvPr>
          <p:cNvGrpSpPr>
            <a:grpSpLocks/>
          </p:cNvGrpSpPr>
          <p:nvPr/>
        </p:nvGrpSpPr>
        <p:grpSpPr bwMode="auto">
          <a:xfrm>
            <a:off x="3833510" y="2271165"/>
            <a:ext cx="550055" cy="495205"/>
            <a:chOff x="2751" y="1851"/>
            <a:chExt cx="462" cy="478"/>
          </a:xfrm>
        </p:grpSpPr>
        <p:pic>
          <p:nvPicPr>
            <p:cNvPr id="104" name="Picture 653" descr="iphone_stylized_small">
              <a:extLst>
                <a:ext uri="{FF2B5EF4-FFF2-40B4-BE49-F238E27FC236}">
                  <a16:creationId xmlns:a16="http://schemas.microsoft.com/office/drawing/2014/main" id="{EA55BD15-8826-4D4B-B83C-888AAE35C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654" descr="antenna_radiation_stylized">
              <a:extLst>
                <a:ext uri="{FF2B5EF4-FFF2-40B4-BE49-F238E27FC236}">
                  <a16:creationId xmlns:a16="http://schemas.microsoft.com/office/drawing/2014/main" id="{8B2359A5-E064-7B47-8F13-00DE528A46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144F73-50B6-9948-8BAC-52C7A8795BFD}"/>
              </a:ext>
            </a:extLst>
          </p:cNvPr>
          <p:cNvGrpSpPr/>
          <p:nvPr/>
        </p:nvGrpSpPr>
        <p:grpSpPr>
          <a:xfrm>
            <a:off x="4360088" y="3357433"/>
            <a:ext cx="401240" cy="305991"/>
            <a:chOff x="7432700" y="2327293"/>
            <a:chExt cx="534987" cy="407988"/>
          </a:xfrm>
        </p:grpSpPr>
        <p:pic>
          <p:nvPicPr>
            <p:cNvPr id="107" name="Picture 1017" descr="antenna_stylized">
              <a:extLst>
                <a:ext uri="{FF2B5EF4-FFF2-40B4-BE49-F238E27FC236}">
                  <a16:creationId xmlns:a16="http://schemas.microsoft.com/office/drawing/2014/main" id="{C8C7C570-DDF6-904D-A61F-E4DD57673B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018" descr="laptop_keyboard">
              <a:extLst>
                <a:ext uri="{FF2B5EF4-FFF2-40B4-BE49-F238E27FC236}">
                  <a16:creationId xmlns:a16="http://schemas.microsoft.com/office/drawing/2014/main" id="{B68D8E89-FD90-264C-B364-7B39BB134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Freeform 1019">
              <a:extLst>
                <a:ext uri="{FF2B5EF4-FFF2-40B4-BE49-F238E27FC236}">
                  <a16:creationId xmlns:a16="http://schemas.microsoft.com/office/drawing/2014/main" id="{380CFADB-76D0-FA4D-90BB-A26DBEB60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pic>
          <p:nvPicPr>
            <p:cNvPr id="110" name="Picture 1020" descr="screen">
              <a:extLst>
                <a:ext uri="{FF2B5EF4-FFF2-40B4-BE49-F238E27FC236}">
                  <a16:creationId xmlns:a16="http://schemas.microsoft.com/office/drawing/2014/main" id="{A237643D-DD8F-FB44-8E56-4D45DBE01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1021">
              <a:extLst>
                <a:ext uri="{FF2B5EF4-FFF2-40B4-BE49-F238E27FC236}">
                  <a16:creationId xmlns:a16="http://schemas.microsoft.com/office/drawing/2014/main" id="{8985CD50-805B-1345-8E10-8343506C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2" name="Freeform 1022">
              <a:extLst>
                <a:ext uri="{FF2B5EF4-FFF2-40B4-BE49-F238E27FC236}">
                  <a16:creationId xmlns:a16="http://schemas.microsoft.com/office/drawing/2014/main" id="{6D617E6D-9C00-8A4E-8D9E-EF5B1D4F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3" name="Freeform 1023">
              <a:extLst>
                <a:ext uri="{FF2B5EF4-FFF2-40B4-BE49-F238E27FC236}">
                  <a16:creationId xmlns:a16="http://schemas.microsoft.com/office/drawing/2014/main" id="{930ED57E-7DDE-6648-8FCE-929B05FE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4" name="Freeform 1024">
              <a:extLst>
                <a:ext uri="{FF2B5EF4-FFF2-40B4-BE49-F238E27FC236}">
                  <a16:creationId xmlns:a16="http://schemas.microsoft.com/office/drawing/2014/main" id="{23DB6C7D-D7B9-B74D-81D2-D0B998C19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5" name="Freeform 1025">
              <a:extLst>
                <a:ext uri="{FF2B5EF4-FFF2-40B4-BE49-F238E27FC236}">
                  <a16:creationId xmlns:a16="http://schemas.microsoft.com/office/drawing/2014/main" id="{7D45606B-5973-AD48-80F7-4CC08CA00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6" name="Freeform 1026">
              <a:extLst>
                <a:ext uri="{FF2B5EF4-FFF2-40B4-BE49-F238E27FC236}">
                  <a16:creationId xmlns:a16="http://schemas.microsoft.com/office/drawing/2014/main" id="{E112E3C9-463B-E146-B611-9BDFF044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grpSp>
          <p:nvGrpSpPr>
            <p:cNvPr id="117" name="Group 1027">
              <a:extLst>
                <a:ext uri="{FF2B5EF4-FFF2-40B4-BE49-F238E27FC236}">
                  <a16:creationId xmlns:a16="http://schemas.microsoft.com/office/drawing/2014/main" id="{1394DF9E-9B05-0D40-B89F-2E9DF4144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24" name="Freeform 1028">
                <a:extLst>
                  <a:ext uri="{FF2B5EF4-FFF2-40B4-BE49-F238E27FC236}">
                    <a16:creationId xmlns:a16="http://schemas.microsoft.com/office/drawing/2014/main" id="{2A10469D-E365-C54C-8DB4-D5103D640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5" name="Freeform 1029">
                <a:extLst>
                  <a:ext uri="{FF2B5EF4-FFF2-40B4-BE49-F238E27FC236}">
                    <a16:creationId xmlns:a16="http://schemas.microsoft.com/office/drawing/2014/main" id="{F7C3647C-32D0-5F41-9BC9-7173EE986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6" name="Freeform 1030">
                <a:extLst>
                  <a:ext uri="{FF2B5EF4-FFF2-40B4-BE49-F238E27FC236}">
                    <a16:creationId xmlns:a16="http://schemas.microsoft.com/office/drawing/2014/main" id="{476F1D48-543B-414E-BA62-7B998F7B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7" name="Freeform 1031">
                <a:extLst>
                  <a:ext uri="{FF2B5EF4-FFF2-40B4-BE49-F238E27FC236}">
                    <a16:creationId xmlns:a16="http://schemas.microsoft.com/office/drawing/2014/main" id="{F49B3C33-7435-084A-B367-B1A4FBEC5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8" name="Freeform 1032">
                <a:extLst>
                  <a:ext uri="{FF2B5EF4-FFF2-40B4-BE49-F238E27FC236}">
                    <a16:creationId xmlns:a16="http://schemas.microsoft.com/office/drawing/2014/main" id="{753E63AF-5CD6-9F4C-A43A-C430C32FB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  <p:sp>
            <p:nvSpPr>
              <p:cNvPr id="129" name="Freeform 1033">
                <a:extLst>
                  <a:ext uri="{FF2B5EF4-FFF2-40B4-BE49-F238E27FC236}">
                    <a16:creationId xmlns:a16="http://schemas.microsoft.com/office/drawing/2014/main" id="{110B3EC1-3B31-8448-B138-35B1676F2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sp>
          <p:nvSpPr>
            <p:cNvPr id="118" name="Freeform 1034">
              <a:extLst>
                <a:ext uri="{FF2B5EF4-FFF2-40B4-BE49-F238E27FC236}">
                  <a16:creationId xmlns:a16="http://schemas.microsoft.com/office/drawing/2014/main" id="{36F420A0-C9FD-F243-8BAA-CD8C30A9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19" name="Freeform 1035">
              <a:extLst>
                <a:ext uri="{FF2B5EF4-FFF2-40B4-BE49-F238E27FC236}">
                  <a16:creationId xmlns:a16="http://schemas.microsoft.com/office/drawing/2014/main" id="{C8E2EA73-9D16-D44D-B3DE-7E6830318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0" name="Freeform 1036">
              <a:extLst>
                <a:ext uri="{FF2B5EF4-FFF2-40B4-BE49-F238E27FC236}">
                  <a16:creationId xmlns:a16="http://schemas.microsoft.com/office/drawing/2014/main" id="{7EBD0DA0-6DF9-D64A-8B9B-5C402E2F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1" name="Freeform 1037">
              <a:extLst>
                <a:ext uri="{FF2B5EF4-FFF2-40B4-BE49-F238E27FC236}">
                  <a16:creationId xmlns:a16="http://schemas.microsoft.com/office/drawing/2014/main" id="{85F400EE-828F-0B4F-AFDB-00999CCE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2" name="Freeform 1038">
              <a:extLst>
                <a:ext uri="{FF2B5EF4-FFF2-40B4-BE49-F238E27FC236}">
                  <a16:creationId xmlns:a16="http://schemas.microsoft.com/office/drawing/2014/main" id="{433351C2-AF49-5248-A49A-0FC06845A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  <p:sp>
          <p:nvSpPr>
            <p:cNvPr id="123" name="Freeform 1039">
              <a:extLst>
                <a:ext uri="{FF2B5EF4-FFF2-40B4-BE49-F238E27FC236}">
                  <a16:creationId xmlns:a16="http://schemas.microsoft.com/office/drawing/2014/main" id="{5F49E4A7-D7BF-8740-9896-8E875318EE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0DEF07B-085B-F548-A6B0-FC26F677AAD1}"/>
              </a:ext>
            </a:extLst>
          </p:cNvPr>
          <p:cNvGrpSpPr/>
          <p:nvPr/>
        </p:nvGrpSpPr>
        <p:grpSpPr>
          <a:xfrm>
            <a:off x="3681893" y="3078711"/>
            <a:ext cx="636984" cy="169582"/>
            <a:chOff x="8493165" y="2029804"/>
            <a:chExt cx="849312" cy="226109"/>
          </a:xfrm>
        </p:grpSpPr>
        <p:pic>
          <p:nvPicPr>
            <p:cNvPr id="131" name="Picture 603" descr="car_icon_small">
              <a:extLst>
                <a:ext uri="{FF2B5EF4-FFF2-40B4-BE49-F238E27FC236}">
                  <a16:creationId xmlns:a16="http://schemas.microsoft.com/office/drawing/2014/main" id="{071395AA-00CA-5546-985F-D14E16D03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017" descr="antenna_stylized">
              <a:extLst>
                <a:ext uri="{FF2B5EF4-FFF2-40B4-BE49-F238E27FC236}">
                  <a16:creationId xmlns:a16="http://schemas.microsoft.com/office/drawing/2014/main" id="{C334AFE3-1602-4F4A-986D-5E17D8FA8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" name="Picture 132" descr="A screen shot of a computer&#10;&#10;Description automatically generated">
            <a:extLst>
              <a:ext uri="{FF2B5EF4-FFF2-40B4-BE49-F238E27FC236}">
                <a16:creationId xmlns:a16="http://schemas.microsoft.com/office/drawing/2014/main" id="{BEDBDBEC-D7F4-8840-B484-CE47A2159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7614" y="2465219"/>
            <a:ext cx="484394" cy="90354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14BABA4-57FD-9541-8A50-F49DDBBC2367}"/>
              </a:ext>
            </a:extLst>
          </p:cNvPr>
          <p:cNvGrpSpPr/>
          <p:nvPr/>
        </p:nvGrpSpPr>
        <p:grpSpPr>
          <a:xfrm>
            <a:off x="6885806" y="2404934"/>
            <a:ext cx="756242" cy="1013253"/>
            <a:chOff x="9181074" y="2063579"/>
            <a:chExt cx="1008323" cy="135100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3B3F2C5-F432-DE41-B88E-C2DDFC014DE1}"/>
                </a:ext>
              </a:extLst>
            </p:cNvPr>
            <p:cNvGrpSpPr/>
            <p:nvPr/>
          </p:nvGrpSpPr>
          <p:grpSpPr>
            <a:xfrm>
              <a:off x="9309047" y="2092807"/>
              <a:ext cx="439787" cy="517111"/>
              <a:chOff x="4501086" y="2717689"/>
              <a:chExt cx="347435" cy="42472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53222DD-32B5-554A-92D9-45B047419529}"/>
                  </a:ext>
                </a:extLst>
              </p:cNvPr>
              <p:cNvSpPr/>
              <p:nvPr/>
            </p:nvSpPr>
            <p:spPr>
              <a:xfrm>
                <a:off x="4501086" y="2764691"/>
                <a:ext cx="345572" cy="328307"/>
              </a:xfrm>
              <a:prstGeom prst="rect">
                <a:avLst/>
              </a:prstGeom>
              <a:gradFill>
                <a:gsLst>
                  <a:gs pos="1000">
                    <a:srgbClr val="CDD3D7"/>
                  </a:gs>
                  <a:gs pos="100000">
                    <a:srgbClr val="E7ECF0"/>
                  </a:gs>
                </a:gsLst>
              </a:gra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76AAF34-87D8-5E4E-824B-D94277757609}"/>
                  </a:ext>
                </a:extLst>
              </p:cNvPr>
              <p:cNvSpPr/>
              <p:nvPr/>
            </p:nvSpPr>
            <p:spPr>
              <a:xfrm>
                <a:off x="4501086" y="2717689"/>
                <a:ext cx="345572" cy="98840"/>
              </a:xfrm>
              <a:prstGeom prst="ellipse">
                <a:avLst/>
              </a:prstGeom>
              <a:solidFill>
                <a:srgbClr val="E2E7EA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DBEAAB3-C02D-1249-8114-9A53E5AF30B1}"/>
                  </a:ext>
                </a:extLst>
              </p:cNvPr>
              <p:cNvSpPr/>
              <p:nvPr/>
            </p:nvSpPr>
            <p:spPr>
              <a:xfrm>
                <a:off x="4502949" y="3043578"/>
                <a:ext cx="345572" cy="98840"/>
              </a:xfrm>
              <a:prstGeom prst="ellipse">
                <a:avLst/>
              </a:prstGeom>
              <a:solidFill>
                <a:srgbClr val="CDD3D7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41BCC86-1311-274D-8C49-EB856C55E7D5}"/>
                  </a:ext>
                </a:extLst>
              </p:cNvPr>
              <p:cNvSpPr/>
              <p:nvPr/>
            </p:nvSpPr>
            <p:spPr>
              <a:xfrm>
                <a:off x="4504261" y="3036961"/>
                <a:ext cx="339222" cy="52862"/>
              </a:xfrm>
              <a:prstGeom prst="rect">
                <a:avLst/>
              </a:prstGeom>
              <a:solidFill>
                <a:srgbClr val="CDD3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b="0" dirty="0"/>
              </a:p>
            </p:txBody>
          </p:sp>
        </p:grpSp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46271FC4-AA10-9F4D-B2FF-BE0700C9B146}"/>
                </a:ext>
              </a:extLst>
            </p:cNvPr>
            <p:cNvSpPr/>
            <p:nvPr/>
          </p:nvSpPr>
          <p:spPr>
            <a:xfrm>
              <a:off x="9181074" y="2063579"/>
              <a:ext cx="630195" cy="568410"/>
            </a:xfrm>
            <a:prstGeom prst="can">
              <a:avLst/>
            </a:prstGeom>
            <a:gradFill>
              <a:gsLst>
                <a:gs pos="38000">
                  <a:schemeClr val="bg1">
                    <a:lumMod val="95000"/>
                  </a:schemeClr>
                </a:gs>
                <a:gs pos="0">
                  <a:srgbClr val="C4CDD3"/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dirty="0"/>
            </a:p>
          </p:txBody>
        </p:sp>
        <p:pic>
          <p:nvPicPr>
            <p:cNvPr id="135" name="Picture 134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BB96B51-43C8-1242-9143-A19AF86CA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43539" y="2209860"/>
              <a:ext cx="645858" cy="1204723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5FAD1FE-D7A3-3A4B-A78A-8240EF40F1F1}"/>
              </a:ext>
            </a:extLst>
          </p:cNvPr>
          <p:cNvGrpSpPr/>
          <p:nvPr/>
        </p:nvGrpSpPr>
        <p:grpSpPr>
          <a:xfrm>
            <a:off x="4477824" y="2057771"/>
            <a:ext cx="349684" cy="715079"/>
            <a:chOff x="6476205" y="1279015"/>
            <a:chExt cx="466245" cy="953439"/>
          </a:xfrm>
        </p:grpSpPr>
        <p:grpSp>
          <p:nvGrpSpPr>
            <p:cNvPr id="137" name="Group 817">
              <a:extLst>
                <a:ext uri="{FF2B5EF4-FFF2-40B4-BE49-F238E27FC236}">
                  <a16:creationId xmlns:a16="http://schemas.microsoft.com/office/drawing/2014/main" id="{0D9B5D81-AC8D-5048-B8EB-4DD733071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279015"/>
              <a:ext cx="466245" cy="434369"/>
              <a:chOff x="2920" y="1424"/>
              <a:chExt cx="326" cy="320"/>
            </a:xfrm>
          </p:grpSpPr>
          <p:sp>
            <p:nvSpPr>
              <p:cNvPr id="154" name="Oval 818">
                <a:extLst>
                  <a:ext uri="{FF2B5EF4-FFF2-40B4-BE49-F238E27FC236}">
                    <a16:creationId xmlns:a16="http://schemas.microsoft.com/office/drawing/2014/main" id="{DB177524-0C04-2248-8BF3-759F28221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b="0" dirty="0">
                  <a:latin typeface="+mn-lt"/>
                </a:endParaRPr>
              </a:p>
            </p:txBody>
          </p:sp>
          <p:grpSp>
            <p:nvGrpSpPr>
              <p:cNvPr id="155" name="Group 819">
                <a:extLst>
                  <a:ext uri="{FF2B5EF4-FFF2-40B4-BE49-F238E27FC236}">
                    <a16:creationId xmlns:a16="http://schemas.microsoft.com/office/drawing/2014/main" id="{5057A4FD-F481-4040-9168-014C31D20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157" name="Oval 820">
                  <a:extLst>
                    <a:ext uri="{FF2B5EF4-FFF2-40B4-BE49-F238E27FC236}">
                      <a16:creationId xmlns:a16="http://schemas.microsoft.com/office/drawing/2014/main" id="{0283F91F-37E5-F049-8A58-5E862FAA7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8" name="Oval 821">
                  <a:extLst>
                    <a:ext uri="{FF2B5EF4-FFF2-40B4-BE49-F238E27FC236}">
                      <a16:creationId xmlns:a16="http://schemas.microsoft.com/office/drawing/2014/main" id="{0C1D47D9-C3E7-6046-8CCF-68630333A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59" name="Oval 822">
                  <a:extLst>
                    <a:ext uri="{FF2B5EF4-FFF2-40B4-BE49-F238E27FC236}">
                      <a16:creationId xmlns:a16="http://schemas.microsoft.com/office/drawing/2014/main" id="{DD05FCAE-DA78-7149-88E3-D18D3279C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0" name="Oval 823">
                  <a:extLst>
                    <a:ext uri="{FF2B5EF4-FFF2-40B4-BE49-F238E27FC236}">
                      <a16:creationId xmlns:a16="http://schemas.microsoft.com/office/drawing/2014/main" id="{EEE1FB61-5199-6F44-9FAD-233783975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 b="0" dirty="0">
                    <a:latin typeface="+mn-lt"/>
                  </a:endParaRPr>
                </a:p>
              </p:txBody>
            </p:sp>
            <p:sp>
              <p:nvSpPr>
                <p:cNvPr id="161" name="Freeform 824">
                  <a:extLst>
                    <a:ext uri="{FF2B5EF4-FFF2-40B4-BE49-F238E27FC236}">
                      <a16:creationId xmlns:a16="http://schemas.microsoft.com/office/drawing/2014/main" id="{31F37EB6-8693-A340-939B-1F3B677BF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 b="0" dirty="0">
                    <a:latin typeface="+mn-lt"/>
                  </a:endParaRPr>
                </a:p>
              </p:txBody>
            </p:sp>
          </p:grpSp>
          <p:sp>
            <p:nvSpPr>
              <p:cNvPr id="156" name="Freeform 825">
                <a:extLst>
                  <a:ext uri="{FF2B5EF4-FFF2-40B4-BE49-F238E27FC236}">
                    <a16:creationId xmlns:a16="http://schemas.microsoft.com/office/drawing/2014/main" id="{1C435E7F-E1B6-8343-9D75-8171A4AD7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 b="0" dirty="0">
                  <a:latin typeface="+mn-lt"/>
                </a:endParaRPr>
              </a:p>
            </p:txBody>
          </p:sp>
        </p:grpSp>
        <p:grpSp>
          <p:nvGrpSpPr>
            <p:cNvPr id="138" name="Group 398">
              <a:extLst>
                <a:ext uri="{FF2B5EF4-FFF2-40B4-BE49-F238E27FC236}">
                  <a16:creationId xmlns:a16="http://schemas.microsoft.com/office/drawing/2014/main" id="{5D86D020-31A1-C340-AFF5-16F60E1A3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39" name="Line 270">
                <a:extLst>
                  <a:ext uri="{FF2B5EF4-FFF2-40B4-BE49-F238E27FC236}">
                    <a16:creationId xmlns:a16="http://schemas.microsoft.com/office/drawing/2014/main" id="{949CE4BD-78DA-604B-92F3-1D0334693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0" name="Line 271">
                <a:extLst>
                  <a:ext uri="{FF2B5EF4-FFF2-40B4-BE49-F238E27FC236}">
                    <a16:creationId xmlns:a16="http://schemas.microsoft.com/office/drawing/2014/main" id="{761F30C6-D770-0C4F-932B-2925C6127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1" name="Line 272">
                <a:extLst>
                  <a:ext uri="{FF2B5EF4-FFF2-40B4-BE49-F238E27FC236}">
                    <a16:creationId xmlns:a16="http://schemas.microsoft.com/office/drawing/2014/main" id="{EBF036A5-9326-5848-9488-8FF87C16E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2" name="Line 273">
                <a:extLst>
                  <a:ext uri="{FF2B5EF4-FFF2-40B4-BE49-F238E27FC236}">
                    <a16:creationId xmlns:a16="http://schemas.microsoft.com/office/drawing/2014/main" id="{0D102482-3BF2-6241-A997-8609B26D5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3" name="Line 274">
                <a:extLst>
                  <a:ext uri="{FF2B5EF4-FFF2-40B4-BE49-F238E27FC236}">
                    <a16:creationId xmlns:a16="http://schemas.microsoft.com/office/drawing/2014/main" id="{DEAB493C-8B1D-1542-95EF-04647FF4C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4" name="Line 275">
                <a:extLst>
                  <a:ext uri="{FF2B5EF4-FFF2-40B4-BE49-F238E27FC236}">
                    <a16:creationId xmlns:a16="http://schemas.microsoft.com/office/drawing/2014/main" id="{DCD9A2A9-D9D6-2244-AC74-E5D193BEA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5" name="Line 276">
                <a:extLst>
                  <a:ext uri="{FF2B5EF4-FFF2-40B4-BE49-F238E27FC236}">
                    <a16:creationId xmlns:a16="http://schemas.microsoft.com/office/drawing/2014/main" id="{376EC72C-D465-B74E-BC22-4986E37F3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6" name="Line 277">
                <a:extLst>
                  <a:ext uri="{FF2B5EF4-FFF2-40B4-BE49-F238E27FC236}">
                    <a16:creationId xmlns:a16="http://schemas.microsoft.com/office/drawing/2014/main" id="{87354D11-E156-434D-AEDA-9254277C6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8B980E52-C78C-A84F-BB89-7BED03E7B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8" name="Line 279">
                <a:extLst>
                  <a:ext uri="{FF2B5EF4-FFF2-40B4-BE49-F238E27FC236}">
                    <a16:creationId xmlns:a16="http://schemas.microsoft.com/office/drawing/2014/main" id="{73A817D2-6A2B-214B-AB58-27A3A58AC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49" name="Line 280">
                <a:extLst>
                  <a:ext uri="{FF2B5EF4-FFF2-40B4-BE49-F238E27FC236}">
                    <a16:creationId xmlns:a16="http://schemas.microsoft.com/office/drawing/2014/main" id="{916DC283-CF0C-534A-B976-17BA60CF7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0" name="Line 281">
                <a:extLst>
                  <a:ext uri="{FF2B5EF4-FFF2-40B4-BE49-F238E27FC236}">
                    <a16:creationId xmlns:a16="http://schemas.microsoft.com/office/drawing/2014/main" id="{152ABD1F-B192-7745-B8D9-3C8701CB5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1" name="Line 282">
                <a:extLst>
                  <a:ext uri="{FF2B5EF4-FFF2-40B4-BE49-F238E27FC236}">
                    <a16:creationId xmlns:a16="http://schemas.microsoft.com/office/drawing/2014/main" id="{FD0976AD-805F-3A4B-81C4-53C042F62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2" name="Line 283">
                <a:extLst>
                  <a:ext uri="{FF2B5EF4-FFF2-40B4-BE49-F238E27FC236}">
                    <a16:creationId xmlns:a16="http://schemas.microsoft.com/office/drawing/2014/main" id="{6F5E1723-7AA1-7D47-8277-6D69C281C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153" name="Line 284">
                <a:extLst>
                  <a:ext uri="{FF2B5EF4-FFF2-40B4-BE49-F238E27FC236}">
                    <a16:creationId xmlns:a16="http://schemas.microsoft.com/office/drawing/2014/main" id="{CBF99551-D088-5247-A082-CCFDDB332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6517A2-858A-2F4E-A279-18EF97B87F0A}"/>
              </a:ext>
            </a:extLst>
          </p:cNvPr>
          <p:cNvGrpSpPr/>
          <p:nvPr/>
        </p:nvGrpSpPr>
        <p:grpSpPr>
          <a:xfrm>
            <a:off x="4568916" y="2664426"/>
            <a:ext cx="575361" cy="312974"/>
            <a:chOff x="1503784" y="3006600"/>
            <a:chExt cx="1771786" cy="957087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2C26280-3AA3-9F40-BDFB-C353411E1BF8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9E8B6F04-3D12-834A-9A5C-1A65B7A4E0AC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     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AB71BE8-621D-4240-A0D6-BF414D90BD58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</a:rPr>
                  <a:t>              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CF17390-18A6-FD41-8F3E-71727D24BB9D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9E64B64-6849-FE45-BF46-0D918231AF05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2" name="Parallelogram 181">
                  <a:extLst>
                    <a:ext uri="{FF2B5EF4-FFF2-40B4-BE49-F238E27FC236}">
                      <a16:creationId xmlns:a16="http://schemas.microsoft.com/office/drawing/2014/main" id="{6EE94B82-B12D-EC48-AE9F-573C3874B87C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3" name="Parallelogram 182">
                  <a:extLst>
                    <a:ext uri="{FF2B5EF4-FFF2-40B4-BE49-F238E27FC236}">
                      <a16:creationId xmlns:a16="http://schemas.microsoft.com/office/drawing/2014/main" id="{D55E08F2-F010-B342-A40A-546A40CBE2DD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CDF3551-D60A-3F45-9A09-E70CE24AC5ED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80" name="Parallelogram 179">
                  <a:extLst>
                    <a:ext uri="{FF2B5EF4-FFF2-40B4-BE49-F238E27FC236}">
                      <a16:creationId xmlns:a16="http://schemas.microsoft.com/office/drawing/2014/main" id="{0DDB23E6-6B20-2941-B01E-E2D5EEAD5F0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81" name="Parallelogram 180">
                  <a:extLst>
                    <a:ext uri="{FF2B5EF4-FFF2-40B4-BE49-F238E27FC236}">
                      <a16:creationId xmlns:a16="http://schemas.microsoft.com/office/drawing/2014/main" id="{3BE52042-F8B2-6D41-8779-915E3CDE4175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67" name="Parallelogram 166">
                <a:extLst>
                  <a:ext uri="{FF2B5EF4-FFF2-40B4-BE49-F238E27FC236}">
                    <a16:creationId xmlns:a16="http://schemas.microsoft.com/office/drawing/2014/main" id="{B455ABEB-23BD-DE4C-8E03-D8F0E9018FCF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7BC57952-7B7C-D64A-B949-8C6E9F43AAC1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69" name="Parallelogram 168">
                <a:extLst>
                  <a:ext uri="{FF2B5EF4-FFF2-40B4-BE49-F238E27FC236}">
                    <a16:creationId xmlns:a16="http://schemas.microsoft.com/office/drawing/2014/main" id="{3B1815F2-0846-CC40-985E-2CC850031A80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913404AE-BF22-764D-B1A1-9EA2B257AB35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5A2FA4E0-E3E0-5C47-8D3A-A7484250715C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2" name="Parallelogram 171">
                <a:extLst>
                  <a:ext uri="{FF2B5EF4-FFF2-40B4-BE49-F238E27FC236}">
                    <a16:creationId xmlns:a16="http://schemas.microsoft.com/office/drawing/2014/main" id="{D17790A6-CED1-B84C-A41F-DC56511BDCB1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0B4C1889-60B9-064B-AC99-824B1343605B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76" name="Parallelogram 175">
                  <a:extLst>
                    <a:ext uri="{FF2B5EF4-FFF2-40B4-BE49-F238E27FC236}">
                      <a16:creationId xmlns:a16="http://schemas.microsoft.com/office/drawing/2014/main" id="{07B36360-9A3A-DC46-B550-29C20AA0C257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7" name="Parallelogram 176">
                  <a:extLst>
                    <a:ext uri="{FF2B5EF4-FFF2-40B4-BE49-F238E27FC236}">
                      <a16:creationId xmlns:a16="http://schemas.microsoft.com/office/drawing/2014/main" id="{ABA6FB54-3EC0-AE4F-9782-569D5393345F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8" name="Parallelogram 177">
                  <a:extLst>
                    <a:ext uri="{FF2B5EF4-FFF2-40B4-BE49-F238E27FC236}">
                      <a16:creationId xmlns:a16="http://schemas.microsoft.com/office/drawing/2014/main" id="{F82E7FFE-DDEF-D743-96DC-E3D9F4A2D42C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  <p:sp>
              <p:nvSpPr>
                <p:cNvPr id="179" name="Parallelogram 178">
                  <a:extLst>
                    <a:ext uri="{FF2B5EF4-FFF2-40B4-BE49-F238E27FC236}">
                      <a16:creationId xmlns:a16="http://schemas.microsoft.com/office/drawing/2014/main" id="{C9D402E7-CB51-FD47-85D7-5877A17BFBFE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="0" dirty="0"/>
                </a:p>
              </p:txBody>
            </p:sp>
          </p:grp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74FA71DB-E74A-DB43-BE5D-9E4CECB3294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428D2F5D-5588-DB4B-8D69-289FA762F5F7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 dirty="0"/>
              </a:p>
            </p:txBody>
          </p:sp>
        </p:grpSp>
      </p:grpSp>
      <p:pic>
        <p:nvPicPr>
          <p:cNvPr id="186" name="Picture 18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4C158D-D53E-494D-A141-A35C4E143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567" y="3739464"/>
            <a:ext cx="788909" cy="741405"/>
          </a:xfrm>
          <a:prstGeom prst="rect">
            <a:avLst/>
          </a:prstGeom>
        </p:spPr>
      </p:pic>
      <p:pic>
        <p:nvPicPr>
          <p:cNvPr id="187" name="Picture 18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A9784C5-9B92-0F49-98EA-6368E55C0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926" y="4122524"/>
            <a:ext cx="578534" cy="543697"/>
          </a:xfrm>
          <a:prstGeom prst="rect">
            <a:avLst/>
          </a:prstGeom>
        </p:spPr>
      </p:pic>
      <p:pic>
        <p:nvPicPr>
          <p:cNvPr id="188" name="Picture 18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0533C8-E0A5-5B49-B029-B3C0A2794A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1542" y="4283161"/>
            <a:ext cx="392663" cy="369018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6988D8D-0A6E-8B41-9255-321764CBFED6}"/>
              </a:ext>
            </a:extLst>
          </p:cNvPr>
          <p:cNvGrpSpPr/>
          <p:nvPr/>
        </p:nvGrpSpPr>
        <p:grpSpPr>
          <a:xfrm>
            <a:off x="460951" y="2142967"/>
            <a:ext cx="5173731" cy="4056614"/>
            <a:chOff x="688742" y="1603077"/>
            <a:chExt cx="6898308" cy="5408818"/>
          </a:xfrm>
        </p:grpSpPr>
        <p:sp>
          <p:nvSpPr>
            <p:cNvPr id="189" name="Rectangle 4">
              <a:extLst>
                <a:ext uri="{FF2B5EF4-FFF2-40B4-BE49-F238E27FC236}">
                  <a16:creationId xmlns:a16="http://schemas.microsoft.com/office/drawing/2014/main" id="{7AD5ADDA-DECD-484D-98FB-1D9B915E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21" y="1603077"/>
              <a:ext cx="4154228" cy="2487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r>
                <a:rPr lang="en-US" sz="2100" b="0" dirty="0">
                  <a:solidFill>
                    <a:srgbClr val="C00000"/>
                  </a:solidFill>
                  <a:latin typeface="+mn-lt"/>
                </a:rPr>
                <a:t>Mobility Management Entity</a:t>
              </a:r>
            </a:p>
            <a:p>
              <a:pPr marL="221456" indent="-1762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device authentication (device-to-network, network-to-device) coordinated with mobile home network HSS </a:t>
              </a:r>
            </a:p>
            <a:p>
              <a:pPr marL="257175" indent="-257175"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4423525-BD9A-2C49-852E-B62A37A0D7EC}"/>
                </a:ext>
              </a:extLst>
            </p:cNvPr>
            <p:cNvCxnSpPr>
              <a:cxnSpLocks/>
            </p:cNvCxnSpPr>
            <p:nvPr/>
          </p:nvCxnSpPr>
          <p:spPr>
            <a:xfrm>
              <a:off x="1692876" y="2298357"/>
              <a:ext cx="589417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4">
              <a:extLst>
                <a:ext uri="{FF2B5EF4-FFF2-40B4-BE49-F238E27FC236}">
                  <a16:creationId xmlns:a16="http://schemas.microsoft.com/office/drawing/2014/main" id="{BE8A6396-DFA6-5641-B1D0-36D74803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42" y="4677286"/>
              <a:ext cx="4931674" cy="2334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21456" indent="-176213">
                <a:spcBef>
                  <a:spcPct val="2000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mobile device management: </a:t>
              </a:r>
            </a:p>
            <a:p>
              <a:pPr marL="388144" lvl="1" indent="-129779">
                <a:spcBef>
                  <a:spcPct val="20000"/>
                </a:spcBef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device handover between cells</a:t>
              </a:r>
            </a:p>
            <a:p>
              <a:pPr marL="388144" lvl="1" indent="-129779">
                <a:spcBef>
                  <a:spcPct val="20000"/>
                </a:spcBef>
                <a:buClr>
                  <a:srgbClr val="011199"/>
                </a:buClr>
                <a:buSzPct val="100000"/>
                <a:buFont typeface="Arial" panose="020B0604020202020204" pitchFamily="34" charset="0"/>
                <a:buChar char="•"/>
                <a:tabLst>
                  <a:tab pos="559594" algn="l"/>
                </a:tabLst>
                <a:defRPr/>
              </a:pPr>
              <a:r>
                <a:rPr lang="en-US" sz="1800" b="0" dirty="0">
                  <a:latin typeface="+mn-lt"/>
                </a:rPr>
                <a:t>tracking/paging device location</a:t>
              </a:r>
            </a:p>
            <a:p>
              <a:pPr marL="221456" indent="-176213">
                <a:lnSpc>
                  <a:spcPct val="90000"/>
                </a:lnSpc>
                <a:spcBef>
                  <a:spcPts val="450"/>
                </a:spcBef>
                <a:buClr>
                  <a:srgbClr val="011199"/>
                </a:buClr>
                <a:buSzPct val="100000"/>
                <a:buFont typeface="Wingdings" pitchFamily="2" charset="2"/>
                <a:buChar char="§"/>
                <a:tabLst>
                  <a:tab pos="425054" algn="l"/>
                </a:tabLst>
                <a:defRPr/>
              </a:pPr>
              <a:r>
                <a:rPr lang="en-US" sz="1800" b="0" dirty="0">
                  <a:latin typeface="+mn-lt"/>
                </a:rPr>
                <a:t>path (tunneling) setup from mobile device to P-GW</a:t>
              </a:r>
              <a:endParaRPr lang="en-US" sz="2100" b="0" dirty="0">
                <a:latin typeface="+mn-lt"/>
              </a:endParaRPr>
            </a:p>
            <a:p>
              <a:pPr marL="257175" indent="-257175">
                <a:spcBef>
                  <a:spcPct val="20000"/>
                </a:spcBef>
                <a:buClr>
                  <a:srgbClr val="000099"/>
                </a:buClr>
                <a:buSzPct val="75000"/>
                <a:tabLst>
                  <a:tab pos="559594" algn="l"/>
                </a:tabLst>
                <a:defRPr/>
              </a:pPr>
              <a:endParaRPr lang="en-US" sz="1800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47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5</a:t>
            </a:r>
            <a:r>
              <a:rPr lang="en-US" b="0" dirty="0">
                <a:solidFill>
                  <a:srgbClr val="FF0000"/>
                </a:solidFill>
                <a:latin typeface="+mj-lt"/>
                <a:ea typeface="Ayuthaya" pitchFamily="2" charset="-34"/>
                <a:cs typeface="Ayuthaya" pitchFamily="2" charset="-34"/>
              </a:rPr>
              <a:t>G Network</a:t>
            </a:r>
          </a:p>
        </p:txBody>
      </p:sp>
    </p:spTree>
    <p:extLst>
      <p:ext uri="{BB962C8B-B14F-4D97-AF65-F5344CB8AC3E}">
        <p14:creationId xmlns:p14="http://schemas.microsoft.com/office/powerpoint/2010/main" val="12748658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3250" cy="669925"/>
          </a:xfrm>
        </p:spPr>
        <p:txBody>
          <a:bodyPr>
            <a:normAutofit/>
          </a:bodyPr>
          <a:lstStyle/>
          <a:p>
            <a:r>
              <a:rPr lang="en-US" b="0" kern="0" dirty="0">
                <a:latin typeface="+mn-lt"/>
                <a:ea typeface="ＭＳ Ｐゴシック" charset="0"/>
              </a:rPr>
              <a:t>On to 5G!</a:t>
            </a:r>
          </a:p>
        </p:txBody>
      </p:sp>
      <p:sp>
        <p:nvSpPr>
          <p:cNvPr id="367" name="Rectangle 4">
            <a:extLst>
              <a:ext uri="{FF2B5EF4-FFF2-40B4-BE49-F238E27FC236}">
                <a16:creationId xmlns:a16="http://schemas.microsoft.com/office/drawing/2014/main" id="{88FFA6EA-DE94-B64C-8876-D4415A8C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003300"/>
            <a:ext cx="8208912" cy="50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06E07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Goal: 10x increase in peak bitrate, 10x decrease in latency, 100x increase in traffic capacity over 4G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06E07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5G NR (new radio):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two frequency bands: FR1 (450 MHz–6 GHz) and FR2 (24 GHz–52 GHz): millimeter wave frequencies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MIMO: multiple directional antennae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06E07"/>
              </a:buClr>
              <a:buSzPct val="60000"/>
              <a:buFont typeface="Wingdings 2" pitchFamily="2" charset="2"/>
              <a:buChar char="¢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Millimeter wave frequencies: much higher data rates, but over shorter distances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pico-cells: cells diameters: 10-100 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massive, dense deployment of new base stations required</a:t>
            </a:r>
          </a:p>
          <a:p>
            <a:pPr marL="285750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F06E07"/>
              </a:buClr>
              <a:buSzPct val="60000"/>
              <a:buFont typeface="Wingdings 2" pitchFamily="2" charset="2"/>
              <a:buChar char="¢"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7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F1E25F-B54B-5042-8346-5324B11A9BD4}"/>
              </a:ext>
            </a:extLst>
          </p:cNvPr>
          <p:cNvSpPr/>
          <p:nvPr/>
        </p:nvSpPr>
        <p:spPr>
          <a:xfrm>
            <a:off x="107504" y="6453336"/>
            <a:ext cx="6572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0" dirty="0">
                <a:latin typeface="+mn-lt"/>
              </a:rPr>
              <a:t>https://</a:t>
            </a:r>
            <a:r>
              <a:rPr lang="en-IN" sz="1200" b="0" dirty="0" err="1">
                <a:latin typeface="+mn-lt"/>
              </a:rPr>
              <a:t>www.itu.int</a:t>
            </a:r>
            <a:r>
              <a:rPr lang="en-IN" sz="1200" b="0" dirty="0">
                <a:latin typeface="+mn-lt"/>
              </a:rPr>
              <a:t>/</a:t>
            </a:r>
            <a:r>
              <a:rPr lang="en-IN" sz="1200" b="0" dirty="0" err="1">
                <a:latin typeface="+mn-lt"/>
              </a:rPr>
              <a:t>dms_pubrec</a:t>
            </a:r>
            <a:r>
              <a:rPr lang="en-IN" sz="1200" b="0" dirty="0">
                <a:latin typeface="+mn-lt"/>
              </a:rPr>
              <a:t>/</a:t>
            </a:r>
            <a:r>
              <a:rPr lang="en-IN" sz="1200" b="0" dirty="0" err="1">
                <a:latin typeface="+mn-lt"/>
              </a:rPr>
              <a:t>itu</a:t>
            </a:r>
            <a:r>
              <a:rPr lang="en-IN" sz="1200" b="0" dirty="0">
                <a:latin typeface="+mn-lt"/>
              </a:rPr>
              <a:t>-r/rec/m/R-REC-M.2083-0-201509-I!!PDF-</a:t>
            </a:r>
            <a:r>
              <a:rPr lang="en-IN" sz="1200" b="0" dirty="0" err="1">
                <a:latin typeface="+mn-lt"/>
              </a:rPr>
              <a:t>E.pdf</a:t>
            </a:r>
            <a:endParaRPr lang="en-IN" sz="1200" b="0" dirty="0">
              <a:effectLst/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80F5EE-DE90-334E-B0F0-AEF30823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692696"/>
            <a:ext cx="7632700" cy="49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2BE94-21BF-C34D-8769-3FC00CDB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Machine-to-Machine (M2M) communication</a:t>
            </a:r>
          </a:p>
          <a:p>
            <a:pPr lvl="1"/>
            <a:r>
              <a:rPr lang="en-US" dirty="0"/>
              <a:t>Support for billions of IoT devices</a:t>
            </a:r>
          </a:p>
          <a:p>
            <a:r>
              <a:rPr lang="en-US" dirty="0"/>
              <a:t>Ultra Reliable low latency communication</a:t>
            </a:r>
          </a:p>
          <a:p>
            <a:pPr lvl="1"/>
            <a:r>
              <a:rPr lang="en-US" dirty="0"/>
              <a:t>Support for mission critical real-time communication </a:t>
            </a:r>
          </a:p>
          <a:p>
            <a:pPr lvl="2"/>
            <a:r>
              <a:rPr lang="en-US" dirty="0"/>
              <a:t>Safety systems</a:t>
            </a:r>
          </a:p>
          <a:p>
            <a:pPr lvl="2"/>
            <a:r>
              <a:rPr lang="en-US" dirty="0"/>
              <a:t>Autonomous Driving</a:t>
            </a:r>
          </a:p>
          <a:p>
            <a:pPr lvl="2"/>
            <a:r>
              <a:rPr lang="en-US" dirty="0"/>
              <a:t>Industrial Robotics 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Enhanced Mobile Network</a:t>
            </a:r>
          </a:p>
          <a:p>
            <a:pPr lvl="1"/>
            <a:r>
              <a:rPr lang="en-US" dirty="0"/>
              <a:t>High Data Speed</a:t>
            </a:r>
          </a:p>
          <a:p>
            <a:pPr lvl="1"/>
            <a:r>
              <a:rPr lang="en-IN" dirty="0"/>
              <a:t>Peak data rates up to 20 Gbps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DD7CD-6B75-1048-A2C0-77A5750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use cases</a:t>
            </a:r>
          </a:p>
        </p:txBody>
      </p:sp>
    </p:spTree>
    <p:extLst>
      <p:ext uri="{BB962C8B-B14F-4D97-AF65-F5344CB8AC3E}">
        <p14:creationId xmlns:p14="http://schemas.microsoft.com/office/powerpoint/2010/main" val="1377550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5F1E24-5FA0-AF49-AFAF-97FF249B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Technology has changed the world of Telecommunication </a:t>
            </a:r>
          </a:p>
          <a:p>
            <a:r>
              <a:rPr lang="en-US" dirty="0"/>
              <a:t>Along with Internet, it has caused significant digital penetration</a:t>
            </a:r>
          </a:p>
          <a:p>
            <a:r>
              <a:rPr lang="en-US" dirty="0"/>
              <a:t>With 5G Technology, end users will be able to use highspeed data (Internet) communication with very low delays</a:t>
            </a:r>
          </a:p>
          <a:p>
            <a:pPr lvl="1"/>
            <a:r>
              <a:rPr lang="en-US" dirty="0"/>
              <a:t>It will allow massive machine to machine communications – required for IoT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06140-30EA-064D-84A6-CC04442C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</p:spTree>
    <p:extLst>
      <p:ext uri="{BB962C8B-B14F-4D97-AF65-F5344CB8AC3E}">
        <p14:creationId xmlns:p14="http://schemas.microsoft.com/office/powerpoint/2010/main" val="147919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It’s like a magic !</a:t>
            </a:r>
            <a:endParaRPr lang="en-US" b="0" dirty="0">
              <a:solidFill>
                <a:srgbClr val="FF0000"/>
              </a:solidFill>
              <a:latin typeface="+mj-lt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962670-C0A0-724D-AA81-F3335F1F776F}"/>
              </a:ext>
            </a:extLst>
          </p:cNvPr>
          <p:cNvSpPr txBox="1">
            <a:spLocks/>
          </p:cNvSpPr>
          <p:nvPr/>
        </p:nvSpPr>
        <p:spPr bwMode="auto">
          <a:xfrm>
            <a:off x="611560" y="216272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0" kern="0" dirty="0">
                <a:solidFill>
                  <a:srgbClr val="0070C0"/>
                </a:solidFill>
                <a:latin typeface="+mj-lt"/>
                <a:ea typeface="Ayuthaya" pitchFamily="2" charset="-34"/>
                <a:cs typeface="Ayuthaya" pitchFamily="2" charset="-34"/>
              </a:rPr>
              <a:t>Anyplace in the world, I travel, I receive my calls… can do transactions 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284FC4-0897-9246-A1E7-9CDEB25D0B2A}"/>
              </a:ext>
            </a:extLst>
          </p:cNvPr>
          <p:cNvSpPr txBox="1">
            <a:spLocks/>
          </p:cNvSpPr>
          <p:nvPr/>
        </p:nvSpPr>
        <p:spPr bwMode="auto">
          <a:xfrm>
            <a:off x="755576" y="362188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0" kern="0" dirty="0">
                <a:solidFill>
                  <a:srgbClr val="FF40FF"/>
                </a:solidFill>
                <a:latin typeface="+mj-lt"/>
                <a:ea typeface="Ayuthaya" pitchFamily="2" charset="-34"/>
                <a:cs typeface="Ayuthaya" pitchFamily="2" charset="-34"/>
              </a:rPr>
              <a:t>How does it work?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4DADAD-F49C-D846-8E9D-3663604FE427}"/>
              </a:ext>
            </a:extLst>
          </p:cNvPr>
          <p:cNvSpPr txBox="1">
            <a:spLocks/>
          </p:cNvSpPr>
          <p:nvPr/>
        </p:nvSpPr>
        <p:spPr bwMode="auto">
          <a:xfrm>
            <a:off x="753839" y="5081041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FF0000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0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Ayuthaya" pitchFamily="2" charset="-34"/>
                <a:cs typeface="Ayuthaya" pitchFamily="2" charset="-34"/>
              </a:rPr>
              <a:t>How does it know where I am ?</a:t>
            </a:r>
          </a:p>
        </p:txBody>
      </p:sp>
    </p:spTree>
    <p:extLst>
      <p:ext uri="{BB962C8B-B14F-4D97-AF65-F5344CB8AC3E}">
        <p14:creationId xmlns:p14="http://schemas.microsoft.com/office/powerpoint/2010/main" val="290140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96C-C6C4-5D41-AD94-9D2858407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772400" cy="1470025"/>
          </a:xfrm>
        </p:spPr>
        <p:txBody>
          <a:bodyPr/>
          <a:lstStyle/>
          <a:p>
            <a:r>
              <a:rPr lang="en-US" dirty="0"/>
              <a:t>Let’s learn a little bit about Mobile phone Technology !</a:t>
            </a:r>
          </a:p>
        </p:txBody>
      </p:sp>
    </p:spTree>
    <p:extLst>
      <p:ext uri="{BB962C8B-B14F-4D97-AF65-F5344CB8AC3E}">
        <p14:creationId xmlns:p14="http://schemas.microsoft.com/office/powerpoint/2010/main" val="299696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F848-D20B-7F42-A979-304FD459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/>
          <a:lstStyle/>
          <a:p>
            <a:r>
              <a:rPr lang="en-US" b="0" dirty="0">
                <a:latin typeface="+mj-lt"/>
                <a:ea typeface="Ayuthaya" pitchFamily="2" charset="-34"/>
                <a:cs typeface="Ayuthaya" pitchFamily="2" charset="-34"/>
              </a:rPr>
              <a:t>Limited Mobility vs Full Mobility</a:t>
            </a:r>
            <a:endParaRPr lang="en-US" b="0" dirty="0">
              <a:solidFill>
                <a:srgbClr val="FF0000"/>
              </a:solidFill>
              <a:latin typeface="+mj-lt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203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F7F65-C846-434B-9010-29A7899F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60" y="1150206"/>
            <a:ext cx="8386763" cy="2262448"/>
          </a:xfrm>
        </p:spPr>
        <p:txBody>
          <a:bodyPr/>
          <a:lstStyle/>
          <a:p>
            <a:r>
              <a:rPr lang="en-US" dirty="0"/>
              <a:t>Limited Mobility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A45CF3-5611-2F4D-827E-99E01506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Mobility vs Full Mobility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306D0-59CC-934B-88A7-A8AD6E89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2256972" cy="144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B48F8-97BE-CB42-951A-22A773EA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41" y="1576172"/>
            <a:ext cx="2032000" cy="1524000"/>
          </a:xfrm>
          <a:prstGeom prst="rect">
            <a:avLst/>
          </a:prstGeom>
        </p:spPr>
      </p:pic>
      <p:pic>
        <p:nvPicPr>
          <p:cNvPr id="1026" name="Picture 2" descr="Bluetooth logo and symbol, meaning, history, PNG">
            <a:extLst>
              <a:ext uri="{FF2B5EF4-FFF2-40B4-BE49-F238E27FC236}">
                <a16:creationId xmlns:a16="http://schemas.microsoft.com/office/drawing/2014/main" id="{A0939EC7-3A25-8C40-A05A-F71AC0D68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1335056"/>
            <a:ext cx="2691657" cy="16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BA9894-FF42-BC41-B3D7-E34C89D60CDE}"/>
              </a:ext>
            </a:extLst>
          </p:cNvPr>
          <p:cNvSpPr txBox="1">
            <a:spLocks/>
          </p:cNvSpPr>
          <p:nvPr/>
        </p:nvSpPr>
        <p:spPr bwMode="auto">
          <a:xfrm>
            <a:off x="360363" y="3768295"/>
            <a:ext cx="8386763" cy="740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06E07"/>
              </a:buClr>
              <a:buSzPct val="60000"/>
              <a:buFont typeface="Wingdings 2" pitchFamily="2" charset="2"/>
              <a:buChar char="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 b="0" i="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itchFamily="2" charset="2"/>
              <a:buChar char="§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Unlimited Mobility – Cellular Networks</a:t>
            </a:r>
          </a:p>
          <a:p>
            <a:pPr marL="457200" lvl="1" indent="0">
              <a:buFont typeface="Wingdings" pitchFamily="2" charset="2"/>
              <a:buNone/>
            </a:pPr>
            <a:endParaRPr lang="en-US" kern="0" dirty="0"/>
          </a:p>
        </p:txBody>
      </p:sp>
      <p:pic>
        <p:nvPicPr>
          <p:cNvPr id="1028" name="Picture 4" descr="data:image/png;base64,iVBORw0KGgoAAAANSUhEUgAAASIAAACuCAMAAAClZfCTAAAAvVBMVEX////eACkAAAC7ACCYARd1AQ5KSkpnZ2eCgoK3AABqamrnY3LdAB/2yc7ytrzcAAySAAD++Prz2t26ABnDPUrl5eW+vr7z8/NERETNzc3b29uNjY3r1tjjxciaABLr6+t1dXVyAACqeXyNREiGMDZsAACampoPDw+pqak5OTnkSFrjPFLyrrZaWlrbAACysrIbGxujo6NSUlLmWGnBMD+UAAC4jpGCJix/GyOHh4fiLUf64eQlJSUxMTHGxsZh+ctdAAAEJElEQVR4nO3de1vaZhiAcUY3yeLUHhZCYDWxrWlYFzm4ubGi3/9jlUOUwPuG580BOeS+/7BXITwkPy/QxNe20SAiIiIiIiIiIjrG3t+fV9j9xb6PZwdd3P1WYXeX+z6eHXRx9VOFXUEEEUS6IBKDSAwiMYjEIBKDSAwiMYjEIBKDSAwiMYjEIBKDSAwiMYjEIBKDSAwisRoQvStS6vGnT/T+1wL9nRpQB6I3ufvwe2oARBBBJAeRGERiEIlBJAaRGERiEIlBJAaRGERiEIlBJFZHond/yNWc6ONbsX9qT/Sz1DVEEEEEEUQQQQQRRBBB1Hj4pO0Bopc+395ouv0XohXRzS+abr5ABBFEEEEEEUQQQQQRRBBBBBFEEEEEEUQQQQTRURNdnzTRl1tt/60R5VylVvZ3Y++uKuwk/xleIiIiIiIiIiLaa+FZwXqudtw455i4rRvjBEV3a62Wp46++PbnS+cmQo/N4mmM+gXGBOoYr8RerTdQZl+m/nOxbwZCYZmnV4+t2Dj1Uz0ss1vrKZ/Hy9W1cSOicZlnH1Y0rrc5xi+zVxs9lSXqlHn2r8q4s0JzFCKnzF5tpLzVQbQZRGJVEXUmVo4m8fJRmUSG4yZDgcjOfmyyRUvcoiqiicGmqQYCkWU4py8QOdkPTbbQfN+zscWeiKJXIupmPtKFCKKk/RCl1gz8b7CTNST6/tcqkzURNSTK21EQuc4qP7np0IlGydMrd+QkmmY8+wbRpLnKXt508ES+112k3JGTaDnFU7792SDqpYiC5U0HT5RZTqKsIBKrAZH98rZarBoQPTftxC3bCkfRoD179/K1F7t11YhI07Qzjm2rF45mal7X0avVm0gtUMecMlGha9cdZcwxEflb0m2fPhjzlKM4JqJtPxYbKj9bWO1XvqQTkIMm2v7eotk/N9gB0UGfgGwnOst4lOs7Xa89GIx6VmDHnWlZIt1THAmReqafmev7jvfUHkThxAris8fhV4jkXNc9hetFuyRqnMYlte0LPSCa1fV0dXtZRN7TouxDW+8UiDLKvDCbHHNgOKeORFzefw4isVcmegpXJUe8QeSltnheulcrovQ5mv4EJL2AME6G1JYoWN60haiVDIEoL5EbDeZFrhctLnUmf8jtZn2R6bjXJPJju9WM7dixmtHybsOfQCREfTtXHYHIdJy0Sq3qF9pCxer3Zx+9YU6iYu18rWPFRO5i2VsQznGWHyGapyGywtm9DkRbiLxpw3tsmBJVvHo/LjQnfF2iXqPpBiNjolGzROrX9qjQHOU8Y9dEizciU6KCL41F04rGKa+zckTZ312/EHnNzuwvxssOBnarWKNqxgWaM1E/XtwVJwuPoni1efKidJMtEsR2aotn8WSL1Hh3PFeZn8TNfwlubLzEgIiIiIiIiIiOsB+e+0UME7S/WAAAAABJRU5ErkJggg==">
            <a:extLst>
              <a:ext uri="{FF2B5EF4-FFF2-40B4-BE49-F238E27FC236}">
                <a16:creationId xmlns:a16="http://schemas.microsoft.com/office/drawing/2014/main" id="{56BB49A2-10D4-0244-B731-C59C831E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79" y="4786469"/>
            <a:ext cx="2020613" cy="12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38390-A482-E44A-A797-C111AAB9F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444" y="4775805"/>
            <a:ext cx="2102757" cy="1223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AEB6C-36BA-124B-8689-FAE73F266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853" y="4442080"/>
            <a:ext cx="1571171" cy="1430768"/>
          </a:xfrm>
          <a:prstGeom prst="rect">
            <a:avLst/>
          </a:prstGeom>
        </p:spPr>
      </p:pic>
      <p:pic>
        <p:nvPicPr>
          <p:cNvPr id="1030" name="Picture 6" descr="5G is still years away, but at least it has a logo now - The Verge">
            <a:extLst>
              <a:ext uri="{FF2B5EF4-FFF2-40B4-BE49-F238E27FC236}">
                <a16:creationId xmlns:a16="http://schemas.microsoft.com/office/drawing/2014/main" id="{3DE3F5DF-6095-AD48-81DB-C2B323F7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287" y="4342197"/>
            <a:ext cx="1697575" cy="169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1A464A-4C86-9A42-B548-FC3ECCB39060}"/>
              </a:ext>
            </a:extLst>
          </p:cNvPr>
          <p:cNvSpPr/>
          <p:nvPr/>
        </p:nvSpPr>
        <p:spPr bwMode="auto">
          <a:xfrm>
            <a:off x="360363" y="4288226"/>
            <a:ext cx="8440660" cy="2028895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B766B-8D92-664C-A4AF-D56387839B3D}"/>
              </a:ext>
            </a:extLst>
          </p:cNvPr>
          <p:cNvSpPr txBox="1"/>
          <p:nvPr/>
        </p:nvSpPr>
        <p:spPr>
          <a:xfrm>
            <a:off x="3099563" y="6339550"/>
            <a:ext cx="179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Our Interest </a:t>
            </a:r>
          </a:p>
        </p:txBody>
      </p:sp>
    </p:spTree>
    <p:extLst>
      <p:ext uri="{BB962C8B-B14F-4D97-AF65-F5344CB8AC3E}">
        <p14:creationId xmlns:p14="http://schemas.microsoft.com/office/powerpoint/2010/main" val="3582677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las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4B4F8662-00CB-B64E-AF8D-38542E6D372E}" vid="{B590FC25-2631-3048-871A-A8E57DD6822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B4F8662-00CB-B64E-AF8D-38542E6D372E}" vid="{6E76AB64-057C-B444-8753-318A918B083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3404</TotalTime>
  <Words>3367</Words>
  <Application>Microsoft Macintosh PowerPoint</Application>
  <PresentationFormat>On-screen Show (4:3)</PresentationFormat>
  <Paragraphs>835</Paragraphs>
  <Slides>59</Slides>
  <Notes>18</Notes>
  <HiddenSlides>5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9" baseType="lpstr">
      <vt:lpstr>굴림</vt:lpstr>
      <vt:lpstr>맑은 고딕</vt:lpstr>
      <vt:lpstr>MS PGothic</vt:lpstr>
      <vt:lpstr>MS PGothic</vt:lpstr>
      <vt:lpstr>宋体</vt:lpstr>
      <vt:lpstr>Arial</vt:lpstr>
      <vt:lpstr>Arial Narrow</vt:lpstr>
      <vt:lpstr>Ayuthaya</vt:lpstr>
      <vt:lpstr>Calibri</vt:lpstr>
      <vt:lpstr>Calibri Light</vt:lpstr>
      <vt:lpstr>Century Gothic</vt:lpstr>
      <vt:lpstr>Gill Sans MT</vt:lpstr>
      <vt:lpstr>Mangal</vt:lpstr>
      <vt:lpstr>Times New Roman</vt:lpstr>
      <vt:lpstr>Wingdings</vt:lpstr>
      <vt:lpstr>Wingdings 2</vt:lpstr>
      <vt:lpstr>template2007</vt:lpstr>
      <vt:lpstr>Custom Design</vt:lpstr>
      <vt:lpstr>Clip</vt:lpstr>
      <vt:lpstr>ClipArt</vt:lpstr>
      <vt:lpstr>Mobile Communication 1G – 5G Evolution</vt:lpstr>
      <vt:lpstr>References</vt:lpstr>
      <vt:lpstr>We will study..</vt:lpstr>
      <vt:lpstr>Why should we learn about Mobile Technology?</vt:lpstr>
      <vt:lpstr>Mobile has become a very important part of our lives </vt:lpstr>
      <vt:lpstr>It’s like a magic !</vt:lpstr>
      <vt:lpstr>Let’s learn a little bit about Mobile phone Technology !</vt:lpstr>
      <vt:lpstr>Limited Mobility vs Full Mobility</vt:lpstr>
      <vt:lpstr>Limited Mobility vs Full Mobility</vt:lpstr>
      <vt:lpstr>Mobile - Evolution</vt:lpstr>
      <vt:lpstr>Initial Mobiles – Only for Voice </vt:lpstr>
      <vt:lpstr>Today’s  Mobiles – Millions of Applications</vt:lpstr>
      <vt:lpstr>Cellular Network Basics</vt:lpstr>
      <vt:lpstr>PowerPoint Presentation</vt:lpstr>
      <vt:lpstr>What is a cell?</vt:lpstr>
      <vt:lpstr>What is a Cell?</vt:lpstr>
      <vt:lpstr>Advantage of Cellular System</vt:lpstr>
      <vt:lpstr>Advantage/Disadvantages of Cellular System</vt:lpstr>
      <vt:lpstr>Different cell sizes for Rural and Urban</vt:lpstr>
      <vt:lpstr>Cellular Network Evolution: 0G to 5G</vt:lpstr>
      <vt:lpstr>Mobile Network Evolution</vt:lpstr>
      <vt:lpstr>PowerPoint Presentation</vt:lpstr>
      <vt:lpstr>Development of mobile telecommunication systems</vt:lpstr>
      <vt:lpstr>Basic Concept – Cellular Networks</vt:lpstr>
      <vt:lpstr>Cellular Network - Basics</vt:lpstr>
      <vt:lpstr>PowerPoint Presentation</vt:lpstr>
      <vt:lpstr>Cellular networks: the first hop</vt:lpstr>
      <vt:lpstr>Handoff !</vt:lpstr>
      <vt:lpstr>2G Network: GSM</vt:lpstr>
      <vt:lpstr>PowerPoint Presentation</vt:lpstr>
      <vt:lpstr>GSM Architecture</vt:lpstr>
      <vt:lpstr>GSM Components - BTS</vt:lpstr>
      <vt:lpstr>GSM Components – BSC and MSC</vt:lpstr>
      <vt:lpstr>GSM Components – HLR, VLR</vt:lpstr>
      <vt:lpstr>Mobile Terminated Call</vt:lpstr>
      <vt:lpstr>Performance characteristics of GSM (wrt. analog sys.)</vt:lpstr>
      <vt:lpstr>2G limitations</vt:lpstr>
      <vt:lpstr>1G to 3G</vt:lpstr>
      <vt:lpstr>GSM Evolution to 3G</vt:lpstr>
      <vt:lpstr>3G Network</vt:lpstr>
      <vt:lpstr>PowerPoint Presentation</vt:lpstr>
      <vt:lpstr>3G Network </vt:lpstr>
      <vt:lpstr>3G (voice+data) network architecture</vt:lpstr>
      <vt:lpstr>3G (voice+data) network architecture</vt:lpstr>
      <vt:lpstr>4G Network</vt:lpstr>
      <vt:lpstr>3G vs 4G</vt:lpstr>
      <vt:lpstr>3G vs 4G</vt:lpstr>
      <vt:lpstr>PowerPoint Presentation</vt:lpstr>
      <vt:lpstr>PowerPoint Presentation</vt:lpstr>
      <vt:lpstr>Elements of 4G LTE architecture</vt:lpstr>
      <vt:lpstr>Elements of 4G LTE architecture</vt:lpstr>
      <vt:lpstr>Elements of 4G LTE architecture</vt:lpstr>
      <vt:lpstr>Elements of 4G LTE architecture</vt:lpstr>
      <vt:lpstr>Elements of 4G LTE architecture</vt:lpstr>
      <vt:lpstr>5G Network</vt:lpstr>
      <vt:lpstr>On to 5G!</vt:lpstr>
      <vt:lpstr>PowerPoint Presentation</vt:lpstr>
      <vt:lpstr>5G use cases</vt:lpstr>
      <vt:lpstr>Lecture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Technology: An important tool for Digital Transformation</dc:title>
  <dc:creator>Microsoft Office User</dc:creator>
  <dc:description>Redesign of slides created by Randal E. Bryant and David R. O'Hallaron</dc:description>
  <cp:lastModifiedBy>Microsoft Office User</cp:lastModifiedBy>
  <cp:revision>48</cp:revision>
  <cp:lastPrinted>2020-12-22T13:01:20Z</cp:lastPrinted>
  <dcterms:created xsi:type="dcterms:W3CDTF">2021-01-18T10:49:33Z</dcterms:created>
  <dcterms:modified xsi:type="dcterms:W3CDTF">2021-04-08T12:03:36Z</dcterms:modified>
</cp:coreProperties>
</file>