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9" name="Google Shape;89;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2" name="Shape 92"/>
        <p:cNvGrpSpPr/>
        <p:nvPr/>
      </p:nvGrpSpPr>
      <p:grpSpPr>
        <a:xfrm>
          <a:off x="0" y="0"/>
          <a:ext cx="0" cy="0"/>
          <a:chOff x="0" y="0"/>
          <a:chExt cx="0" cy="0"/>
        </a:xfrm>
      </p:grpSpPr>
      <p:sp>
        <p:nvSpPr>
          <p:cNvPr id="93" name="Google Shape;93;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7" name="Google Shape;97;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sp>
        <p:nvSpPr>
          <p:cNvPr id="24" name="Google Shape;24;p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8" name="Google Shape;28;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31" name="Google Shape;31;p3"/>
          <p:cNvCxnSpPr/>
          <p:nvPr/>
        </p:nvCxnSpPr>
        <p:spPr>
          <a:xfrm>
            <a:off x="1207658" y="4343400"/>
            <a:ext cx="9875520" cy="0"/>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 name="Google Shape;35;p4"/>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9" name="Shape 39"/>
        <p:cNvGrpSpPr/>
        <p:nvPr/>
      </p:nvGrpSpPr>
      <p:grpSpPr>
        <a:xfrm>
          <a:off x="0" y="0"/>
          <a:ext cx="0" cy="0"/>
          <a:chOff x="0" y="0"/>
          <a:chExt cx="0" cy="0"/>
        </a:xfrm>
      </p:grpSpPr>
      <p:sp>
        <p:nvSpPr>
          <p:cNvPr id="40" name="Google Shape;40;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1000" u="none">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4" name="Shape 44"/>
        <p:cNvGrpSpPr/>
        <p:nvPr/>
      </p:nvGrpSpPr>
      <p:grpSpPr>
        <a:xfrm>
          <a:off x="0" y="0"/>
          <a:ext cx="0" cy="0"/>
          <a:chOff x="0" y="0"/>
          <a:chExt cx="0" cy="0"/>
        </a:xfrm>
      </p:grpSpPr>
      <p:sp>
        <p:nvSpPr>
          <p:cNvPr id="45" name="Google Shape;45;p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9" name="Google Shape;49;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52" name="Google Shape;52;p6"/>
          <p:cNvCxnSpPr/>
          <p:nvPr/>
        </p:nvCxnSpPr>
        <p:spPr>
          <a:xfrm>
            <a:off x="1207658" y="4343400"/>
            <a:ext cx="9875520" cy="0"/>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2" name="Shape 62"/>
        <p:cNvGrpSpPr/>
        <p:nvPr/>
      </p:nvGrpSpPr>
      <p:grpSpPr>
        <a:xfrm>
          <a:off x="0" y="0"/>
          <a:ext cx="0" cy="0"/>
          <a:chOff x="0" y="0"/>
          <a:chExt cx="0" cy="0"/>
        </a:xfrm>
      </p:grpSpPr>
      <p:sp>
        <p:nvSpPr>
          <p:cNvPr id="63" name="Google Shape;63;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8" name="Shape 68"/>
        <p:cNvGrpSpPr/>
        <p:nvPr/>
      </p:nvGrpSpPr>
      <p:grpSpPr>
        <a:xfrm>
          <a:off x="0" y="0"/>
          <a:ext cx="0" cy="0"/>
          <a:chOff x="0" y="0"/>
          <a:chExt cx="0" cy="0"/>
        </a:xfrm>
      </p:grpSpPr>
      <p:sp>
        <p:nvSpPr>
          <p:cNvPr id="69" name="Google Shape;69;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3" name="Google Shape;73;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4" name="Google Shape;74;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7" name="Shape 77"/>
        <p:cNvGrpSpPr/>
        <p:nvPr/>
      </p:nvGrpSpPr>
      <p:grpSpPr>
        <a:xfrm>
          <a:off x="0" y="0"/>
          <a:ext cx="0" cy="0"/>
          <a:chOff x="0" y="0"/>
          <a:chExt cx="0" cy="0"/>
        </a:xfrm>
      </p:grpSpPr>
      <p:sp>
        <p:nvSpPr>
          <p:cNvPr id="78" name="Google Shape;78;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2" name="Google Shape;82;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3" name="Google Shape;83;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17" name="Google Shape;17;p1"/>
          <p:cNvCxnSpPr/>
          <p:nvPr/>
        </p:nvCxnSpPr>
        <p:spPr>
          <a:xfrm>
            <a:off x="1193532" y="1737845"/>
            <a:ext cx="9966960" cy="0"/>
          </a:xfrm>
          <a:prstGeom prst="straightConnector1">
            <a:avLst/>
          </a:prstGeom>
          <a:noFill/>
          <a:ln cap="flat" cmpd="sng" w="9525">
            <a:solidFill>
              <a:srgbClr val="7F7F7F"/>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7.jpg"/><Relationship Id="rId11" Type="http://schemas.openxmlformats.org/officeDocument/2006/relationships/image" Target="../media/image20.png"/><Relationship Id="rId10" Type="http://schemas.openxmlformats.org/officeDocument/2006/relationships/image" Target="../media/image35.png"/><Relationship Id="rId12" Type="http://schemas.openxmlformats.org/officeDocument/2006/relationships/image" Target="../media/image14.jpg"/><Relationship Id="rId9" Type="http://schemas.openxmlformats.org/officeDocument/2006/relationships/image" Target="../media/image15.png"/><Relationship Id="rId5" Type="http://schemas.openxmlformats.org/officeDocument/2006/relationships/image" Target="../media/image24.png"/><Relationship Id="rId6" Type="http://schemas.openxmlformats.org/officeDocument/2006/relationships/image" Target="../media/image10.png"/><Relationship Id="rId7" Type="http://schemas.openxmlformats.org/officeDocument/2006/relationships/image" Target="../media/image17.png"/><Relationship Id="rId8"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33.jpg"/><Relationship Id="rId13" Type="http://schemas.openxmlformats.org/officeDocument/2006/relationships/image" Target="../media/image22.png"/><Relationship Id="rId12"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3.png"/><Relationship Id="rId9" Type="http://schemas.openxmlformats.org/officeDocument/2006/relationships/image" Target="../media/image23.png"/><Relationship Id="rId15" Type="http://schemas.openxmlformats.org/officeDocument/2006/relationships/image" Target="../media/image21.jpg"/><Relationship Id="rId14" Type="http://schemas.openxmlformats.org/officeDocument/2006/relationships/image" Target="../media/image32.jpg"/><Relationship Id="rId17" Type="http://schemas.openxmlformats.org/officeDocument/2006/relationships/image" Target="../media/image25.png"/><Relationship Id="rId16" Type="http://schemas.openxmlformats.org/officeDocument/2006/relationships/image" Target="../media/image30.png"/><Relationship Id="rId5" Type="http://schemas.openxmlformats.org/officeDocument/2006/relationships/image" Target="../media/image26.png"/><Relationship Id="rId19" Type="http://schemas.openxmlformats.org/officeDocument/2006/relationships/image" Target="../media/image29.png"/><Relationship Id="rId6" Type="http://schemas.openxmlformats.org/officeDocument/2006/relationships/image" Target="../media/image28.png"/><Relationship Id="rId18" Type="http://schemas.openxmlformats.org/officeDocument/2006/relationships/image" Target="../media/image34.png"/><Relationship Id="rId7" Type="http://schemas.openxmlformats.org/officeDocument/2006/relationships/image" Target="../media/image18.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Green checkmark icon - Free green check mark icons" id="104" name="Google Shape;104;p13"/>
          <p:cNvPicPr preferRelativeResize="0"/>
          <p:nvPr/>
        </p:nvPicPr>
        <p:blipFill rotWithShape="1">
          <a:blip r:embed="rId3">
            <a:alphaModFix/>
          </a:blip>
          <a:srcRect b="0" l="0" r="0" t="0"/>
          <a:stretch/>
        </p:blipFill>
        <p:spPr>
          <a:xfrm>
            <a:off x="3919245" y="2176449"/>
            <a:ext cx="489295" cy="489295"/>
          </a:xfrm>
          <a:prstGeom prst="rect">
            <a:avLst/>
          </a:prstGeom>
          <a:noFill/>
          <a:ln>
            <a:noFill/>
          </a:ln>
        </p:spPr>
      </p:pic>
      <p:pic>
        <p:nvPicPr>
          <p:cNvPr descr="Green checkmark icon - Free green check mark icons" id="105" name="Google Shape;105;p13"/>
          <p:cNvPicPr preferRelativeResize="0"/>
          <p:nvPr/>
        </p:nvPicPr>
        <p:blipFill rotWithShape="1">
          <a:blip r:embed="rId3">
            <a:alphaModFix/>
          </a:blip>
          <a:srcRect b="0" l="0" r="0" t="0"/>
          <a:stretch/>
        </p:blipFill>
        <p:spPr>
          <a:xfrm>
            <a:off x="8021238" y="4004700"/>
            <a:ext cx="489295" cy="489295"/>
          </a:xfrm>
          <a:prstGeom prst="rect">
            <a:avLst/>
          </a:prstGeom>
          <a:noFill/>
          <a:ln>
            <a:noFill/>
          </a:ln>
        </p:spPr>
      </p:pic>
      <p:pic>
        <p:nvPicPr>
          <p:cNvPr descr="Green checkmark icon - Free green check mark icons" id="106" name="Google Shape;106;p13"/>
          <p:cNvPicPr preferRelativeResize="0"/>
          <p:nvPr/>
        </p:nvPicPr>
        <p:blipFill rotWithShape="1">
          <a:blip r:embed="rId3">
            <a:alphaModFix/>
          </a:blip>
          <a:srcRect b="0" l="0" r="0" t="0"/>
          <a:stretch/>
        </p:blipFill>
        <p:spPr>
          <a:xfrm>
            <a:off x="7882322" y="2189356"/>
            <a:ext cx="489295" cy="489295"/>
          </a:xfrm>
          <a:prstGeom prst="rect">
            <a:avLst/>
          </a:prstGeom>
          <a:noFill/>
          <a:ln>
            <a:noFill/>
          </a:ln>
        </p:spPr>
      </p:pic>
      <p:pic>
        <p:nvPicPr>
          <p:cNvPr descr="Green checkmark icon - Free green check mark icons" id="107" name="Google Shape;107;p13"/>
          <p:cNvPicPr preferRelativeResize="0"/>
          <p:nvPr/>
        </p:nvPicPr>
        <p:blipFill rotWithShape="1">
          <a:blip r:embed="rId4">
            <a:alphaModFix/>
          </a:blip>
          <a:srcRect b="0" l="0" r="0" t="0"/>
          <a:stretch/>
        </p:blipFill>
        <p:spPr>
          <a:xfrm>
            <a:off x="6891229" y="1761144"/>
            <a:ext cx="489295" cy="489295"/>
          </a:xfrm>
          <a:prstGeom prst="rect">
            <a:avLst/>
          </a:prstGeom>
          <a:noFill/>
          <a:ln>
            <a:noFill/>
          </a:ln>
        </p:spPr>
      </p:pic>
      <p:sp>
        <p:nvSpPr>
          <p:cNvPr id="108" name="Google Shape;108;p13"/>
          <p:cNvSpPr txBox="1"/>
          <p:nvPr>
            <p:ph type="title"/>
          </p:nvPr>
        </p:nvSpPr>
        <p:spPr>
          <a:xfrm>
            <a:off x="789369" y="283626"/>
            <a:ext cx="10995193"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Key Success Factors of Digital Transformation</a:t>
            </a:r>
            <a:endParaRPr/>
          </a:p>
        </p:txBody>
      </p:sp>
      <p:sp>
        <p:nvSpPr>
          <p:cNvPr id="109" name="Google Shape;109;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DX LECTURE SERIES                                                                                  </a:t>
            </a:r>
            <a:endParaRPr/>
          </a:p>
        </p:txBody>
      </p:sp>
      <p:sp>
        <p:nvSpPr>
          <p:cNvPr id="110" name="Google Shape;110;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11" name="Google Shape;111;p13"/>
          <p:cNvSpPr/>
          <p:nvPr/>
        </p:nvSpPr>
        <p:spPr>
          <a:xfrm>
            <a:off x="5338617" y="1818105"/>
            <a:ext cx="1491769" cy="1300496"/>
          </a:xfrm>
          <a:prstGeom prst="hexagon">
            <a:avLst>
              <a:gd fmla="val 25000" name="adj"/>
              <a:gd fmla="val 115470" name="vf"/>
            </a:avLst>
          </a:prstGeom>
          <a:solidFill>
            <a:srgbClr val="C8F9FC"/>
          </a:solidFill>
          <a:ln>
            <a:noFill/>
          </a:ln>
          <a:effectLst>
            <a:outerShdw blurRad="107950" algn="ctr" dir="5400000" dist="12700">
              <a:srgbClr val="000000"/>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0" i="0" lang="en-IN" sz="1400" u="none" cap="none" strike="noStrike">
                <a:solidFill>
                  <a:schemeClr val="dk1"/>
                </a:solidFill>
                <a:latin typeface="Calibri"/>
                <a:ea typeface="Calibri"/>
                <a:cs typeface="Calibri"/>
                <a:sym typeface="Calibri"/>
              </a:rPr>
              <a:t>Digital </a:t>
            </a:r>
            <a:r>
              <a:rPr b="1" i="0" lang="en-IN" sz="1400" u="none" cap="none" strike="noStrike">
                <a:solidFill>
                  <a:schemeClr val="dk1"/>
                </a:solidFill>
                <a:latin typeface="Calibri"/>
                <a:ea typeface="Calibri"/>
                <a:cs typeface="Calibri"/>
                <a:sym typeface="Calibri"/>
              </a:rPr>
              <a:t>Technology</a:t>
            </a:r>
            <a:endParaRPr/>
          </a:p>
        </p:txBody>
      </p:sp>
      <p:sp>
        <p:nvSpPr>
          <p:cNvPr id="112" name="Google Shape;112;p13"/>
          <p:cNvSpPr/>
          <p:nvPr/>
        </p:nvSpPr>
        <p:spPr>
          <a:xfrm>
            <a:off x="6765794" y="2617568"/>
            <a:ext cx="1491769" cy="1300496"/>
          </a:xfrm>
          <a:prstGeom prst="hexagon">
            <a:avLst>
              <a:gd fmla="val 25000" name="adj"/>
              <a:gd fmla="val 115470" name="vf"/>
            </a:avLst>
          </a:prstGeom>
          <a:solidFill>
            <a:srgbClr val="E4F4DE"/>
          </a:solidFill>
          <a:ln>
            <a:noFill/>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dk1"/>
                </a:solidFill>
                <a:latin typeface="Calibri"/>
                <a:ea typeface="Calibri"/>
                <a:cs typeface="Calibri"/>
                <a:sym typeface="Calibri"/>
              </a:rPr>
              <a:t>Digital </a:t>
            </a:r>
            <a:r>
              <a:rPr b="1" i="0" lang="en-IN" sz="1400" u="none" cap="none" strike="noStrike">
                <a:solidFill>
                  <a:schemeClr val="dk1"/>
                </a:solidFill>
                <a:latin typeface="Calibri"/>
                <a:ea typeface="Calibri"/>
                <a:cs typeface="Calibri"/>
                <a:sym typeface="Calibri"/>
              </a:rPr>
              <a:t>Mindset</a:t>
            </a:r>
            <a:r>
              <a:rPr b="0" i="0" lang="en-IN" sz="1400" u="none" cap="none" strike="noStrike">
                <a:solidFill>
                  <a:schemeClr val="dk1"/>
                </a:solidFill>
                <a:latin typeface="Calibri"/>
                <a:ea typeface="Calibri"/>
                <a:cs typeface="Calibri"/>
                <a:sym typeface="Calibri"/>
              </a:rPr>
              <a:t> &amp; </a:t>
            </a:r>
            <a:r>
              <a:rPr b="1" i="0" lang="en-IN" sz="1400" u="none" cap="none" strike="noStrike">
                <a:solidFill>
                  <a:schemeClr val="dk1"/>
                </a:solidFill>
                <a:latin typeface="Calibri"/>
                <a:ea typeface="Calibri"/>
                <a:cs typeface="Calibri"/>
                <a:sym typeface="Calibri"/>
              </a:rPr>
              <a:t>Skills</a:t>
            </a:r>
            <a:endParaRPr/>
          </a:p>
        </p:txBody>
      </p:sp>
      <p:sp>
        <p:nvSpPr>
          <p:cNvPr id="113" name="Google Shape;113;p13"/>
          <p:cNvSpPr/>
          <p:nvPr/>
        </p:nvSpPr>
        <p:spPr>
          <a:xfrm>
            <a:off x="6753483" y="4196375"/>
            <a:ext cx="1491769" cy="1300496"/>
          </a:xfrm>
          <a:prstGeom prst="hexagon">
            <a:avLst>
              <a:gd fmla="val 25000" name="adj"/>
              <a:gd fmla="val 115470" name="vf"/>
            </a:avLst>
          </a:prstGeom>
          <a:solidFill>
            <a:srgbClr val="FFFF00"/>
          </a:solidFill>
          <a:ln>
            <a:noFill/>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dk1"/>
                </a:solidFill>
                <a:latin typeface="Calibri"/>
                <a:ea typeface="Calibri"/>
                <a:cs typeface="Calibri"/>
                <a:sym typeface="Calibri"/>
              </a:rPr>
              <a:t>Business Technology </a:t>
            </a:r>
            <a:r>
              <a:rPr b="1" i="0" lang="en-IN" sz="1400" u="none" cap="none" strike="noStrike">
                <a:solidFill>
                  <a:schemeClr val="dk1"/>
                </a:solidFill>
                <a:latin typeface="Calibri"/>
                <a:ea typeface="Calibri"/>
                <a:cs typeface="Calibri"/>
                <a:sym typeface="Calibri"/>
              </a:rPr>
              <a:t>Alignment</a:t>
            </a:r>
            <a:endParaRPr/>
          </a:p>
        </p:txBody>
      </p:sp>
      <p:sp>
        <p:nvSpPr>
          <p:cNvPr id="114" name="Google Shape;114;p13"/>
          <p:cNvSpPr/>
          <p:nvPr/>
        </p:nvSpPr>
        <p:spPr>
          <a:xfrm>
            <a:off x="5315159" y="4995837"/>
            <a:ext cx="1491769" cy="1300496"/>
          </a:xfrm>
          <a:prstGeom prst="hexagon">
            <a:avLst>
              <a:gd fmla="val 25000" name="adj"/>
              <a:gd fmla="val 115470" name="vf"/>
            </a:avLst>
          </a:prstGeom>
          <a:solidFill>
            <a:srgbClr val="F2F2F2"/>
          </a:solidFill>
          <a:ln>
            <a:noFill/>
          </a:ln>
          <a:effectLst>
            <a:outerShdw blurRad="107950" algn="ctr" dir="5400000" dist="12700">
              <a:srgbClr val="000000"/>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i="0" lang="en-IN" sz="1400" u="none" cap="none" strike="noStrike">
                <a:solidFill>
                  <a:schemeClr val="dk1"/>
                </a:solidFill>
                <a:latin typeface="Calibri"/>
                <a:ea typeface="Calibri"/>
                <a:cs typeface="Calibri"/>
                <a:sym typeface="Calibri"/>
              </a:rPr>
              <a:t>Customer</a:t>
            </a:r>
            <a:r>
              <a:rPr b="0" i="0" lang="en-IN" sz="1400" u="none" cap="none" strike="noStrike">
                <a:solidFill>
                  <a:schemeClr val="dk1"/>
                </a:solidFill>
                <a:latin typeface="Calibri"/>
                <a:ea typeface="Calibri"/>
                <a:cs typeface="Calibri"/>
                <a:sym typeface="Calibri"/>
              </a:rPr>
              <a:t> Experience Management</a:t>
            </a:r>
            <a:endParaRPr/>
          </a:p>
        </p:txBody>
      </p:sp>
      <p:sp>
        <p:nvSpPr>
          <p:cNvPr id="115" name="Google Shape;115;p13"/>
          <p:cNvSpPr/>
          <p:nvPr/>
        </p:nvSpPr>
        <p:spPr>
          <a:xfrm>
            <a:off x="3876835" y="4176524"/>
            <a:ext cx="1491769" cy="1300496"/>
          </a:xfrm>
          <a:prstGeom prst="hexagon">
            <a:avLst>
              <a:gd fmla="val 25000" name="adj"/>
              <a:gd fmla="val 115470" name="vf"/>
            </a:avLst>
          </a:prstGeom>
          <a:solidFill>
            <a:srgbClr val="FFE5FF"/>
          </a:solidFill>
          <a:ln>
            <a:noFill/>
          </a:ln>
          <a:effectLst>
            <a:outerShdw blurRad="107950" algn="ctr" dir="5400000" dist="12700">
              <a:srgbClr val="000000"/>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i="0" lang="en-IN" sz="1400" u="none" cap="none" strike="noStrike">
                <a:solidFill>
                  <a:schemeClr val="dk1"/>
                </a:solidFill>
                <a:latin typeface="Calibri"/>
                <a:ea typeface="Calibri"/>
                <a:cs typeface="Calibri"/>
                <a:sym typeface="Calibri"/>
              </a:rPr>
              <a:t>Innovation</a:t>
            </a:r>
            <a:r>
              <a:rPr b="0" i="0" lang="en-IN" sz="1400" u="none" cap="none" strike="noStrike">
                <a:solidFill>
                  <a:schemeClr val="dk1"/>
                </a:solidFill>
                <a:latin typeface="Calibri"/>
                <a:ea typeface="Calibri"/>
                <a:cs typeface="Calibri"/>
                <a:sym typeface="Calibri"/>
              </a:rPr>
              <a:t> –Business Models &amp;</a:t>
            </a:r>
            <a:endParaRPr/>
          </a:p>
          <a:p>
            <a:pPr indent="0" lvl="0" marL="0" marR="0" rtl="0" algn="ctr">
              <a:spcBef>
                <a:spcPts val="0"/>
              </a:spcBef>
              <a:spcAft>
                <a:spcPts val="0"/>
              </a:spcAft>
              <a:buNone/>
            </a:pPr>
            <a:r>
              <a:rPr b="0" i="0" lang="en-IN" sz="1400" u="none" cap="none" strike="noStrike">
                <a:solidFill>
                  <a:schemeClr val="dk1"/>
                </a:solidFill>
                <a:latin typeface="Calibri"/>
                <a:ea typeface="Calibri"/>
                <a:cs typeface="Calibri"/>
                <a:sym typeface="Calibri"/>
              </a:rPr>
              <a:t>Technology</a:t>
            </a:r>
            <a:endParaRPr/>
          </a:p>
        </p:txBody>
      </p:sp>
      <p:sp>
        <p:nvSpPr>
          <p:cNvPr id="116" name="Google Shape;116;p13"/>
          <p:cNvSpPr/>
          <p:nvPr/>
        </p:nvSpPr>
        <p:spPr>
          <a:xfrm>
            <a:off x="3885224" y="2608370"/>
            <a:ext cx="1491769" cy="1300496"/>
          </a:xfrm>
          <a:prstGeom prst="hexagon">
            <a:avLst>
              <a:gd fmla="val 25000" name="adj"/>
              <a:gd fmla="val 115470" name="vf"/>
            </a:avLst>
          </a:prstGeom>
          <a:solidFill>
            <a:srgbClr val="9FD6FF"/>
          </a:solidFill>
          <a:ln>
            <a:noFill/>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dk1"/>
                </a:solidFill>
                <a:latin typeface="Calibri"/>
                <a:ea typeface="Calibri"/>
                <a:cs typeface="Calibri"/>
                <a:sym typeface="Calibri"/>
              </a:rPr>
              <a:t>Digital </a:t>
            </a:r>
            <a:r>
              <a:rPr b="1" i="0" lang="en-IN" sz="1400" u="none" cap="none" strike="noStrike">
                <a:solidFill>
                  <a:schemeClr val="dk1"/>
                </a:solidFill>
                <a:latin typeface="Calibri"/>
                <a:ea typeface="Calibri"/>
                <a:cs typeface="Calibri"/>
                <a:sym typeface="Calibri"/>
              </a:rPr>
              <a:t>Strategy </a:t>
            </a:r>
            <a:r>
              <a:rPr b="0" i="0" lang="en-IN" sz="1400" u="none" cap="none" strike="noStrike">
                <a:solidFill>
                  <a:schemeClr val="dk1"/>
                </a:solidFill>
                <a:latin typeface="Calibri"/>
                <a:ea typeface="Calibri"/>
                <a:cs typeface="Calibri"/>
                <a:sym typeface="Calibri"/>
              </a:rPr>
              <a:t>and </a:t>
            </a:r>
            <a:r>
              <a:rPr b="1" i="0" lang="en-IN" sz="1400" u="none" cap="none" strike="noStrike">
                <a:solidFill>
                  <a:schemeClr val="dk1"/>
                </a:solidFill>
                <a:latin typeface="Calibri"/>
                <a:ea typeface="Calibri"/>
                <a:cs typeface="Calibri"/>
                <a:sym typeface="Calibri"/>
              </a:rPr>
              <a:t>Process</a:t>
            </a:r>
            <a:endParaRPr/>
          </a:p>
        </p:txBody>
      </p:sp>
      <p:sp>
        <p:nvSpPr>
          <p:cNvPr id="117" name="Google Shape;117;p13"/>
          <p:cNvSpPr txBox="1"/>
          <p:nvPr/>
        </p:nvSpPr>
        <p:spPr>
          <a:xfrm>
            <a:off x="10193392" y="5494701"/>
            <a:ext cx="1991030" cy="830997"/>
          </a:xfrm>
          <a:prstGeom prst="rect">
            <a:avLst/>
          </a:prstGeom>
          <a:solidFill>
            <a:srgbClr val="FDD4B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IN" sz="1600" u="none" cap="none" strike="noStrike">
                <a:solidFill>
                  <a:schemeClr val="dk1"/>
                </a:solidFill>
                <a:latin typeface="Arial"/>
                <a:ea typeface="Arial"/>
                <a:cs typeface="Arial"/>
                <a:sym typeface="Arial"/>
              </a:rPr>
              <a:t>Drive for DATA is embedded in each KSF </a:t>
            </a:r>
            <a:endParaRPr/>
          </a:p>
        </p:txBody>
      </p:sp>
      <p:grpSp>
        <p:nvGrpSpPr>
          <p:cNvPr id="118" name="Google Shape;118;p13"/>
          <p:cNvGrpSpPr/>
          <p:nvPr/>
        </p:nvGrpSpPr>
        <p:grpSpPr>
          <a:xfrm>
            <a:off x="6671395" y="1818105"/>
            <a:ext cx="3405673" cy="1569660"/>
            <a:chOff x="6671395" y="1818105"/>
            <a:chExt cx="3405673" cy="1569660"/>
          </a:xfrm>
        </p:grpSpPr>
        <p:sp>
          <p:nvSpPr>
            <p:cNvPr id="119" name="Google Shape;119;p13"/>
            <p:cNvSpPr txBox="1"/>
            <p:nvPr/>
          </p:nvSpPr>
          <p:spPr>
            <a:xfrm>
              <a:off x="8585299" y="1818105"/>
              <a:ext cx="1491769" cy="1569660"/>
            </a:xfrm>
            <a:prstGeom prst="rect">
              <a:avLst/>
            </a:prstGeom>
            <a:solidFill>
              <a:srgbClr val="C8F9FC"/>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200" u="none" cap="none" strike="noStrike">
                  <a:solidFill>
                    <a:schemeClr val="dk1"/>
                  </a:solidFill>
                  <a:latin typeface="Calibri"/>
                  <a:ea typeface="Calibri"/>
                  <a:cs typeface="Calibri"/>
                  <a:sym typeface="Calibri"/>
                </a:rPr>
                <a:t>ICT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Moore’s Law</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Internet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Data Communication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SMAC</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IoT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Software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Tools</a:t>
              </a:r>
              <a:endParaRPr/>
            </a:p>
          </p:txBody>
        </p:sp>
        <p:sp>
          <p:nvSpPr>
            <p:cNvPr id="120" name="Google Shape;120;p13"/>
            <p:cNvSpPr/>
            <p:nvPr/>
          </p:nvSpPr>
          <p:spPr>
            <a:xfrm>
              <a:off x="6671395" y="2136710"/>
              <a:ext cx="1922106" cy="0"/>
            </a:xfrm>
            <a:custGeom>
              <a:rect b="b" l="l" r="r" t="t"/>
              <a:pathLst>
                <a:path extrusionOk="0" h="120000" w="1922106">
                  <a:moveTo>
                    <a:pt x="0" y="0"/>
                  </a:moveTo>
                  <a:lnTo>
                    <a:pt x="1922106" y="0"/>
                  </a:lnTo>
                </a:path>
              </a:pathLst>
            </a:custGeom>
            <a:noFill/>
            <a:ln cap="flat" cmpd="sng" w="12700">
              <a:solidFill>
                <a:srgbClr val="0A5190"/>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21" name="Google Shape;121;p13"/>
          <p:cNvGrpSpPr/>
          <p:nvPr/>
        </p:nvGrpSpPr>
        <p:grpSpPr>
          <a:xfrm>
            <a:off x="8126970" y="3262330"/>
            <a:ext cx="3579189" cy="1569660"/>
            <a:chOff x="8126970" y="3262330"/>
            <a:chExt cx="3579189" cy="1569660"/>
          </a:xfrm>
        </p:grpSpPr>
        <p:sp>
          <p:nvSpPr>
            <p:cNvPr id="122" name="Google Shape;122;p13"/>
            <p:cNvSpPr txBox="1"/>
            <p:nvPr/>
          </p:nvSpPr>
          <p:spPr>
            <a:xfrm>
              <a:off x="10214390" y="3262330"/>
              <a:ext cx="1491769" cy="1569660"/>
            </a:xfrm>
            <a:prstGeom prst="rect">
              <a:avLst/>
            </a:prstGeom>
            <a:solidFill>
              <a:srgbClr val="E4F4DE"/>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Risk-takers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Data-Driven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Customer Obsessed</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Tech-savvy</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Business-savvy</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Agile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Empowered</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Adaptable </a:t>
              </a:r>
              <a:endParaRPr/>
            </a:p>
          </p:txBody>
        </p:sp>
        <p:sp>
          <p:nvSpPr>
            <p:cNvPr id="123" name="Google Shape;123;p13"/>
            <p:cNvSpPr/>
            <p:nvPr/>
          </p:nvSpPr>
          <p:spPr>
            <a:xfrm>
              <a:off x="8126970" y="3573624"/>
              <a:ext cx="2099388" cy="279919"/>
            </a:xfrm>
            <a:custGeom>
              <a:rect b="b" l="l" r="r" t="t"/>
              <a:pathLst>
                <a:path extrusionOk="0" h="279919" w="2099388">
                  <a:moveTo>
                    <a:pt x="0" y="0"/>
                  </a:moveTo>
                  <a:lnTo>
                    <a:pt x="410547" y="279919"/>
                  </a:lnTo>
                  <a:lnTo>
                    <a:pt x="2099388" y="279919"/>
                  </a:lnTo>
                </a:path>
              </a:pathLst>
            </a:custGeom>
            <a:noFill/>
            <a:ln cap="flat" cmpd="sng" w="12700">
              <a:solidFill>
                <a:srgbClr val="0A5190"/>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24" name="Google Shape;124;p13"/>
          <p:cNvGrpSpPr/>
          <p:nvPr/>
        </p:nvGrpSpPr>
        <p:grpSpPr>
          <a:xfrm>
            <a:off x="8080317" y="4521284"/>
            <a:ext cx="1996751" cy="1569660"/>
            <a:chOff x="8080317" y="4521284"/>
            <a:chExt cx="1996751" cy="1569660"/>
          </a:xfrm>
        </p:grpSpPr>
        <p:sp>
          <p:nvSpPr>
            <p:cNvPr id="125" name="Google Shape;125;p13"/>
            <p:cNvSpPr txBox="1"/>
            <p:nvPr/>
          </p:nvSpPr>
          <p:spPr>
            <a:xfrm>
              <a:off x="8585299" y="4521284"/>
              <a:ext cx="1491769" cy="1569660"/>
            </a:xfrm>
            <a:prstGeom prst="rect">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Outcome driven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Shared Culture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Strategy alignment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Structure alignment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Process alignment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Drive for Innovation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Aligned Priorities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Tactical alignment</a:t>
              </a:r>
              <a:endParaRPr/>
            </a:p>
          </p:txBody>
        </p:sp>
        <p:sp>
          <p:nvSpPr>
            <p:cNvPr id="126" name="Google Shape;126;p13"/>
            <p:cNvSpPr/>
            <p:nvPr/>
          </p:nvSpPr>
          <p:spPr>
            <a:xfrm>
              <a:off x="8080317" y="5206482"/>
              <a:ext cx="503853" cy="0"/>
            </a:xfrm>
            <a:custGeom>
              <a:rect b="b" l="l" r="r" t="t"/>
              <a:pathLst>
                <a:path extrusionOk="0" h="120000" w="503853">
                  <a:moveTo>
                    <a:pt x="0" y="0"/>
                  </a:moveTo>
                  <a:lnTo>
                    <a:pt x="503853" y="0"/>
                  </a:lnTo>
                </a:path>
              </a:pathLst>
            </a:custGeom>
            <a:noFill/>
            <a:ln cap="flat" cmpd="sng" w="12700">
              <a:solidFill>
                <a:srgbClr val="0A5190"/>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27" name="Google Shape;127;p13"/>
          <p:cNvGrpSpPr/>
          <p:nvPr/>
        </p:nvGrpSpPr>
        <p:grpSpPr>
          <a:xfrm>
            <a:off x="450560" y="3270393"/>
            <a:ext cx="3580271" cy="1569660"/>
            <a:chOff x="450560" y="3270393"/>
            <a:chExt cx="3580271" cy="1569660"/>
          </a:xfrm>
        </p:grpSpPr>
        <p:sp>
          <p:nvSpPr>
            <p:cNvPr id="128" name="Google Shape;128;p13"/>
            <p:cNvSpPr txBox="1"/>
            <p:nvPr/>
          </p:nvSpPr>
          <p:spPr>
            <a:xfrm flipH="1">
              <a:off x="450560" y="3270393"/>
              <a:ext cx="1491769" cy="1569660"/>
            </a:xfrm>
            <a:prstGeom prst="rect">
              <a:avLst/>
            </a:prstGeom>
            <a:solidFill>
              <a:srgbClr val="FFE5FF"/>
            </a:solidFill>
            <a:ln cap="flat" cmpd="sng" w="9525">
              <a:solidFill>
                <a:schemeClr val="dk1"/>
              </a:solidFill>
              <a:prstDash val="solid"/>
              <a:round/>
              <a:headEnd len="sm" w="sm" type="none"/>
              <a:tailEnd len="sm" w="sm" type="none"/>
            </a:ln>
          </p:spPr>
          <p:txBody>
            <a:bodyPr anchorCtr="0" anchor="t" bIns="45700" lIns="91425" spcFirstLastPara="1" rIns="0"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Disruptive Innovation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Non-disruptive Innvn</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Common techniques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Cross-Pollination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Intersection &amp; Fusion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Dare-To-Try</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Innovation in DX</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Backbone &amp; Empwrmt</a:t>
              </a:r>
              <a:endParaRPr sz="1200">
                <a:solidFill>
                  <a:schemeClr val="dk1"/>
                </a:solidFill>
                <a:latin typeface="Calibri"/>
                <a:ea typeface="Calibri"/>
                <a:cs typeface="Calibri"/>
                <a:sym typeface="Calibri"/>
              </a:endParaRPr>
            </a:p>
          </p:txBody>
        </p:sp>
        <p:sp>
          <p:nvSpPr>
            <p:cNvPr id="129" name="Google Shape;129;p13"/>
            <p:cNvSpPr/>
            <p:nvPr/>
          </p:nvSpPr>
          <p:spPr>
            <a:xfrm>
              <a:off x="1950105" y="4096139"/>
              <a:ext cx="2080726" cy="429208"/>
            </a:xfrm>
            <a:custGeom>
              <a:rect b="b" l="l" r="r" t="t"/>
              <a:pathLst>
                <a:path extrusionOk="0" h="429208" w="2080726">
                  <a:moveTo>
                    <a:pt x="2080726" y="429208"/>
                  </a:moveTo>
                  <a:lnTo>
                    <a:pt x="1642188" y="0"/>
                  </a:lnTo>
                  <a:lnTo>
                    <a:pt x="0" y="0"/>
                  </a:lnTo>
                </a:path>
              </a:pathLst>
            </a:custGeom>
            <a:noFill/>
            <a:ln cap="flat" cmpd="sng" w="12700">
              <a:solidFill>
                <a:srgbClr val="0A5190"/>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30" name="Google Shape;130;p13"/>
          <p:cNvGrpSpPr/>
          <p:nvPr/>
        </p:nvGrpSpPr>
        <p:grpSpPr>
          <a:xfrm>
            <a:off x="2057330" y="1818105"/>
            <a:ext cx="1992163" cy="1569660"/>
            <a:chOff x="2057330" y="1818105"/>
            <a:chExt cx="1992163" cy="1569660"/>
          </a:xfrm>
        </p:grpSpPr>
        <p:sp>
          <p:nvSpPr>
            <p:cNvPr id="131" name="Google Shape;131;p13"/>
            <p:cNvSpPr txBox="1"/>
            <p:nvPr/>
          </p:nvSpPr>
          <p:spPr>
            <a:xfrm flipH="1">
              <a:off x="2057330" y="1818105"/>
              <a:ext cx="1514089" cy="1569660"/>
            </a:xfrm>
            <a:prstGeom prst="rect">
              <a:avLst/>
            </a:prstGeom>
            <a:solidFill>
              <a:srgbClr val="9FD6FF"/>
            </a:solidFill>
            <a:ln cap="flat" cmpd="sng" w="9525">
              <a:solidFill>
                <a:schemeClr val="dk1"/>
              </a:solidFill>
              <a:prstDash val="solid"/>
              <a:round/>
              <a:headEnd len="sm" w="sm" type="none"/>
              <a:tailEnd len="sm" w="sm" type="none"/>
            </a:ln>
          </p:spPr>
          <p:txBody>
            <a:bodyPr anchorCtr="0" anchor="t" bIns="45700" lIns="91425" spcFirstLastPara="1" rIns="0"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Vision and Mission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Strategy</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KRAs and KPIs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Process Workflow</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Business Process Cycle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Instinctual Connect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Measurement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Change Management</a:t>
              </a:r>
              <a:endParaRPr/>
            </a:p>
          </p:txBody>
        </p:sp>
        <p:sp>
          <p:nvSpPr>
            <p:cNvPr id="132" name="Google Shape;132;p13"/>
            <p:cNvSpPr/>
            <p:nvPr/>
          </p:nvSpPr>
          <p:spPr>
            <a:xfrm>
              <a:off x="3582962" y="2901820"/>
              <a:ext cx="466531" cy="0"/>
            </a:xfrm>
            <a:custGeom>
              <a:rect b="b" l="l" r="r" t="t"/>
              <a:pathLst>
                <a:path extrusionOk="0" h="120000" w="466531">
                  <a:moveTo>
                    <a:pt x="466531" y="0"/>
                  </a:moveTo>
                  <a:lnTo>
                    <a:pt x="0" y="0"/>
                  </a:lnTo>
                </a:path>
              </a:pathLst>
            </a:custGeom>
            <a:noFill/>
            <a:ln cap="flat" cmpd="sng" w="12700">
              <a:solidFill>
                <a:srgbClr val="0A5190"/>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33" name="Google Shape;133;p13"/>
          <p:cNvGrpSpPr/>
          <p:nvPr/>
        </p:nvGrpSpPr>
        <p:grpSpPr>
          <a:xfrm>
            <a:off x="2057331" y="4586598"/>
            <a:ext cx="3447737" cy="1569660"/>
            <a:chOff x="2057331" y="4586598"/>
            <a:chExt cx="3447737" cy="1569660"/>
          </a:xfrm>
        </p:grpSpPr>
        <p:sp>
          <p:nvSpPr>
            <p:cNvPr id="134" name="Google Shape;134;p13"/>
            <p:cNvSpPr txBox="1"/>
            <p:nvPr/>
          </p:nvSpPr>
          <p:spPr>
            <a:xfrm flipH="1">
              <a:off x="2057331" y="4586598"/>
              <a:ext cx="1491769" cy="1569660"/>
            </a:xfrm>
            <a:prstGeom prst="rect">
              <a:avLst/>
            </a:prstGeom>
            <a:solidFill>
              <a:srgbClr val="F2F2F2"/>
            </a:solidFill>
            <a:ln cap="flat" cmpd="sng" w="9525">
              <a:solidFill>
                <a:schemeClr val="dk1"/>
              </a:solidFill>
              <a:prstDash val="solid"/>
              <a:round/>
              <a:headEnd len="sm" w="sm" type="none"/>
              <a:tailEnd len="sm" w="sm" type="none"/>
            </a:ln>
          </p:spPr>
          <p:txBody>
            <a:bodyPr anchorCtr="0" anchor="t" bIns="45700" lIns="72000" spcFirstLastPara="1" rIns="0"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Cust Interaction stages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Customer Touchpoints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Data Collection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Fm Data to Insights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Fm Insights to Strategy</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Customer Life Cycle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Customer centricity</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Voice of Customer</a:t>
              </a:r>
              <a:endParaRPr/>
            </a:p>
          </p:txBody>
        </p:sp>
        <p:sp>
          <p:nvSpPr>
            <p:cNvPr id="135" name="Google Shape;135;p13"/>
            <p:cNvSpPr/>
            <p:nvPr/>
          </p:nvSpPr>
          <p:spPr>
            <a:xfrm>
              <a:off x="3545640" y="5990253"/>
              <a:ext cx="1959428" cy="0"/>
            </a:xfrm>
            <a:custGeom>
              <a:rect b="b" l="l" r="r" t="t"/>
              <a:pathLst>
                <a:path extrusionOk="0" h="120000" w="1959428">
                  <a:moveTo>
                    <a:pt x="0" y="0"/>
                  </a:moveTo>
                  <a:lnTo>
                    <a:pt x="1959428" y="0"/>
                  </a:lnTo>
                </a:path>
              </a:pathLst>
            </a:custGeom>
            <a:noFill/>
            <a:ln cap="flat" cmpd="sng" w="12700">
              <a:solidFill>
                <a:srgbClr val="0A5190"/>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6" name="Google Shape;136;p13"/>
          <p:cNvSpPr txBox="1"/>
          <p:nvPr/>
        </p:nvSpPr>
        <p:spPr>
          <a:xfrm>
            <a:off x="5308171" y="3538125"/>
            <a:ext cx="1515227" cy="92333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89DEFE"/>
                </a:solidFill>
                <a:latin typeface="Calibri"/>
                <a:ea typeface="Calibri"/>
                <a:cs typeface="Calibri"/>
                <a:sym typeface="Calibri"/>
              </a:rPr>
              <a:t>DIGITAL TRANS-FORMATION</a:t>
            </a:r>
            <a:endParaRPr/>
          </a:p>
        </p:txBody>
      </p:sp>
      <p:sp>
        <p:nvSpPr>
          <p:cNvPr id="137" name="Google Shape;137;p13"/>
          <p:cNvSpPr txBox="1"/>
          <p:nvPr/>
        </p:nvSpPr>
        <p:spPr>
          <a:xfrm>
            <a:off x="205273" y="6446903"/>
            <a:ext cx="19221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N" sz="1400">
                <a:solidFill>
                  <a:schemeClr val="lt2"/>
                </a:solidFill>
                <a:latin typeface="Calibri"/>
                <a:ea typeface="Calibri"/>
                <a:cs typeface="Calibri"/>
                <a:sym typeface="Calibri"/>
              </a:rPr>
              <a:t>© Ashish Pachory</a:t>
            </a:r>
            <a:endParaRPr/>
          </a:p>
        </p:txBody>
      </p:sp>
      <p:sp>
        <p:nvSpPr>
          <p:cNvPr id="138" name="Google Shape;138;p13"/>
          <p:cNvSpPr/>
          <p:nvPr/>
        </p:nvSpPr>
        <p:spPr>
          <a:xfrm>
            <a:off x="4145833" y="4569820"/>
            <a:ext cx="841591" cy="515279"/>
          </a:xfrm>
          <a:custGeom>
            <a:rect b="b" l="l" r="r" t="t"/>
            <a:pathLst>
              <a:path extrusionOk="0" h="515279" w="841591">
                <a:moveTo>
                  <a:pt x="0" y="257640"/>
                </a:moveTo>
                <a:cubicBezTo>
                  <a:pt x="21409" y="53236"/>
                  <a:pt x="162676" y="58384"/>
                  <a:pt x="420796" y="0"/>
                </a:cubicBezTo>
                <a:cubicBezTo>
                  <a:pt x="658533" y="-27678"/>
                  <a:pt x="823005" y="103075"/>
                  <a:pt x="841592" y="257640"/>
                </a:cubicBezTo>
                <a:cubicBezTo>
                  <a:pt x="848308" y="360435"/>
                  <a:pt x="592158" y="516423"/>
                  <a:pt x="420796" y="515280"/>
                </a:cubicBezTo>
                <a:cubicBezTo>
                  <a:pt x="186261" y="508754"/>
                  <a:pt x="-7459" y="406125"/>
                  <a:pt x="0" y="257640"/>
                </a:cubicBezTo>
                <a:close/>
              </a:path>
            </a:pathLst>
          </a:custGeom>
          <a:noFill/>
          <a:ln cap="flat" cmpd="sng" w="28575">
            <a:solidFill>
              <a:srgbClr val="FF0000"/>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2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2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pic>
        <p:nvPicPr>
          <p:cNvPr descr="Companies That Failed At Digital Transformation And What We Can Learn From  Them" id="143" name="Google Shape;143;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4" name="Google Shape;144;p14"/>
          <p:cNvSpPr txBox="1"/>
          <p:nvPr/>
        </p:nvSpPr>
        <p:spPr>
          <a:xfrm>
            <a:off x="945501" y="3458428"/>
            <a:ext cx="10300997" cy="769441"/>
          </a:xfrm>
          <a:prstGeom prst="rect">
            <a:avLst/>
          </a:prstGeom>
          <a:solidFill>
            <a:srgbClr val="113051">
              <a:alpha val="8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400">
                <a:solidFill>
                  <a:schemeClr val="lt1"/>
                </a:solidFill>
                <a:latin typeface="Calibri"/>
                <a:ea typeface="Calibri"/>
                <a:cs typeface="Calibri"/>
                <a:sym typeface="Calibri"/>
              </a:rPr>
              <a:t>Disruptive Business Models</a:t>
            </a:r>
            <a:endParaRPr/>
          </a:p>
        </p:txBody>
      </p:sp>
      <p:sp>
        <p:nvSpPr>
          <p:cNvPr id="145" name="Google Shape;145;p14"/>
          <p:cNvSpPr txBox="1"/>
          <p:nvPr/>
        </p:nvSpPr>
        <p:spPr>
          <a:xfrm>
            <a:off x="8456102" y="2785145"/>
            <a:ext cx="15687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Lecture Series</a:t>
            </a:r>
            <a:endParaRPr/>
          </a:p>
        </p:txBody>
      </p:sp>
      <p:sp>
        <p:nvSpPr>
          <p:cNvPr id="146" name="Google Shape;146;p14"/>
          <p:cNvSpPr txBox="1"/>
          <p:nvPr/>
        </p:nvSpPr>
        <p:spPr>
          <a:xfrm>
            <a:off x="10407599" y="6404692"/>
            <a:ext cx="1677798" cy="369332"/>
          </a:xfrm>
          <a:prstGeom prst="rect">
            <a:avLst/>
          </a:prstGeom>
          <a:solidFill>
            <a:srgbClr val="113051">
              <a:alpha val="49803"/>
            </a:srgbClr>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Ashish Pachory</a:t>
            </a:r>
            <a:endParaRPr/>
          </a:p>
        </p:txBody>
      </p:sp>
      <p:sp>
        <p:nvSpPr>
          <p:cNvPr id="147" name="Google Shape;147;p14"/>
          <p:cNvSpPr txBox="1"/>
          <p:nvPr/>
        </p:nvSpPr>
        <p:spPr>
          <a:xfrm>
            <a:off x="8994710" y="5299788"/>
            <a:ext cx="29671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apachory@iitgoa.ac.in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What is a Business Model?</a:t>
            </a:r>
            <a:endParaRPr/>
          </a:p>
        </p:txBody>
      </p:sp>
      <p:sp>
        <p:nvSpPr>
          <p:cNvPr id="153" name="Google Shape;153;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DX LECTURE SERIES                                                                                  </a:t>
            </a:r>
            <a:endParaRPr/>
          </a:p>
        </p:txBody>
      </p:sp>
      <p:sp>
        <p:nvSpPr>
          <p:cNvPr id="154" name="Google Shape;154;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55" name="Google Shape;155;p15"/>
          <p:cNvSpPr txBox="1"/>
          <p:nvPr/>
        </p:nvSpPr>
        <p:spPr>
          <a:xfrm>
            <a:off x="1216404" y="1946246"/>
            <a:ext cx="33388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0B5394"/>
                </a:solidFill>
                <a:latin typeface="Calibri"/>
                <a:ea typeface="Calibri"/>
                <a:cs typeface="Calibri"/>
                <a:sym typeface="Calibri"/>
              </a:rPr>
              <a:t>According to Wikipedia:</a:t>
            </a:r>
            <a:endParaRPr/>
          </a:p>
        </p:txBody>
      </p:sp>
      <p:sp>
        <p:nvSpPr>
          <p:cNvPr id="156" name="Google Shape;156;p15"/>
          <p:cNvSpPr txBox="1"/>
          <p:nvPr/>
        </p:nvSpPr>
        <p:spPr>
          <a:xfrm>
            <a:off x="1216404" y="2328675"/>
            <a:ext cx="9939276"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IN" sz="1800">
                <a:solidFill>
                  <a:srgbClr val="EB6907"/>
                </a:solidFill>
                <a:latin typeface="arial"/>
                <a:ea typeface="arial"/>
                <a:cs typeface="arial"/>
                <a:sym typeface="arial"/>
              </a:rPr>
              <a:t>A business model describes the rationale of how an organization creates, delivers, and captures value, in economic, social, cultural or other contexts. The process of business model construction and modification is also called business model </a:t>
            </a:r>
            <a:r>
              <a:rPr b="0" i="1" lang="en-IN" sz="1800" u="sng">
                <a:solidFill>
                  <a:srgbClr val="EB6907"/>
                </a:solidFill>
                <a:latin typeface="arial"/>
                <a:ea typeface="arial"/>
                <a:cs typeface="arial"/>
                <a:sym typeface="arial"/>
              </a:rPr>
              <a:t>innovation</a:t>
            </a:r>
            <a:r>
              <a:rPr b="0" i="1" lang="en-IN" sz="1800">
                <a:solidFill>
                  <a:srgbClr val="EB6907"/>
                </a:solidFill>
                <a:latin typeface="arial"/>
                <a:ea typeface="arial"/>
                <a:cs typeface="arial"/>
                <a:sym typeface="arial"/>
              </a:rPr>
              <a:t> and forms a part of business strategy.</a:t>
            </a:r>
            <a:endParaRPr i="1" sz="1800">
              <a:solidFill>
                <a:srgbClr val="EB6907"/>
              </a:solidFill>
              <a:latin typeface="Calibri"/>
              <a:ea typeface="Calibri"/>
              <a:cs typeface="Calibri"/>
              <a:sym typeface="Calibri"/>
            </a:endParaRPr>
          </a:p>
        </p:txBody>
      </p:sp>
      <p:pic>
        <p:nvPicPr>
          <p:cNvPr descr="Asymmetric Business Models In A Nutshell - FourWeekMBA | Business model  example, Revenue model, Google business" id="157" name="Google Shape;157;p15"/>
          <p:cNvPicPr preferRelativeResize="0"/>
          <p:nvPr/>
        </p:nvPicPr>
        <p:blipFill rotWithShape="1">
          <a:blip r:embed="rId3">
            <a:alphaModFix/>
          </a:blip>
          <a:srcRect b="0" l="0" r="0" t="0"/>
          <a:stretch/>
        </p:blipFill>
        <p:spPr>
          <a:xfrm>
            <a:off x="6325298" y="3548799"/>
            <a:ext cx="5234731" cy="2734943"/>
          </a:xfrm>
          <a:prstGeom prst="rect">
            <a:avLst/>
          </a:prstGeom>
          <a:noFill/>
          <a:ln>
            <a:noFill/>
          </a:ln>
        </p:spPr>
      </p:pic>
      <p:sp>
        <p:nvSpPr>
          <p:cNvPr id="158" name="Google Shape;158;p15"/>
          <p:cNvSpPr txBox="1"/>
          <p:nvPr/>
        </p:nvSpPr>
        <p:spPr>
          <a:xfrm>
            <a:off x="283914" y="3152612"/>
            <a:ext cx="3617885" cy="12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9" name="Google Shape;159;p15"/>
          <p:cNvPicPr preferRelativeResize="0"/>
          <p:nvPr/>
        </p:nvPicPr>
        <p:blipFill rotWithShape="1">
          <a:blip r:embed="rId4">
            <a:alphaModFix/>
          </a:blip>
          <a:srcRect b="0" l="0" r="0" t="0"/>
          <a:stretch/>
        </p:blipFill>
        <p:spPr>
          <a:xfrm>
            <a:off x="1036320" y="3529004"/>
            <a:ext cx="5236918" cy="27373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The Internet Business Model</a:t>
            </a:r>
            <a:endParaRPr/>
          </a:p>
        </p:txBody>
      </p:sp>
      <p:sp>
        <p:nvSpPr>
          <p:cNvPr id="165" name="Google Shape;165;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DX LECTURE SERIES                                                                                  </a:t>
            </a:r>
            <a:endParaRPr/>
          </a:p>
        </p:txBody>
      </p:sp>
      <p:sp>
        <p:nvSpPr>
          <p:cNvPr id="166" name="Google Shape;166;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67" name="Google Shape;167;p16"/>
          <p:cNvSpPr/>
          <p:nvPr/>
        </p:nvSpPr>
        <p:spPr>
          <a:xfrm>
            <a:off x="2260188" y="5523722"/>
            <a:ext cx="1054359" cy="522514"/>
          </a:xfrm>
          <a:prstGeom prst="rect">
            <a:avLst/>
          </a:prstGeom>
          <a:solidFill>
            <a:srgbClr val="C000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400">
                <a:solidFill>
                  <a:schemeClr val="lt1"/>
                </a:solidFill>
                <a:latin typeface="Calibri"/>
                <a:ea typeface="Calibri"/>
                <a:cs typeface="Calibri"/>
                <a:sym typeface="Calibri"/>
              </a:rPr>
              <a:t>Merchant</a:t>
            </a:r>
            <a:endParaRPr/>
          </a:p>
        </p:txBody>
      </p:sp>
      <p:sp>
        <p:nvSpPr>
          <p:cNvPr id="168" name="Google Shape;168;p16"/>
          <p:cNvSpPr/>
          <p:nvPr/>
        </p:nvSpPr>
        <p:spPr>
          <a:xfrm>
            <a:off x="2799182" y="4766078"/>
            <a:ext cx="1054359" cy="522514"/>
          </a:xfrm>
          <a:prstGeom prst="rect">
            <a:avLst/>
          </a:prstGeom>
          <a:solidFill>
            <a:srgbClr val="54A838"/>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400">
                <a:solidFill>
                  <a:schemeClr val="lt1"/>
                </a:solidFill>
                <a:latin typeface="Calibri"/>
                <a:ea typeface="Calibri"/>
                <a:cs typeface="Calibri"/>
                <a:sym typeface="Calibri"/>
              </a:rPr>
              <a:t>Service</a:t>
            </a:r>
            <a:endParaRPr/>
          </a:p>
        </p:txBody>
      </p:sp>
      <p:sp>
        <p:nvSpPr>
          <p:cNvPr id="169" name="Google Shape;169;p16"/>
          <p:cNvSpPr/>
          <p:nvPr/>
        </p:nvSpPr>
        <p:spPr>
          <a:xfrm>
            <a:off x="3326362" y="4112206"/>
            <a:ext cx="1054359" cy="522514"/>
          </a:xfrm>
          <a:prstGeom prst="rect">
            <a:avLst/>
          </a:prstGeom>
          <a:solidFill>
            <a:srgbClr val="7030A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400">
                <a:solidFill>
                  <a:schemeClr val="lt1"/>
                </a:solidFill>
                <a:latin typeface="Calibri"/>
                <a:ea typeface="Calibri"/>
                <a:cs typeface="Calibri"/>
                <a:sym typeface="Calibri"/>
              </a:rPr>
              <a:t>Partner</a:t>
            </a:r>
            <a:endParaRPr/>
          </a:p>
        </p:txBody>
      </p:sp>
      <p:sp>
        <p:nvSpPr>
          <p:cNvPr id="170" name="Google Shape;170;p16"/>
          <p:cNvSpPr/>
          <p:nvPr/>
        </p:nvSpPr>
        <p:spPr>
          <a:xfrm>
            <a:off x="3853542" y="3368068"/>
            <a:ext cx="1054359" cy="522514"/>
          </a:xfrm>
          <a:prstGeom prst="rect">
            <a:avLst/>
          </a:prstGeom>
          <a:solidFill>
            <a:schemeClr val="accent2"/>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400">
                <a:solidFill>
                  <a:schemeClr val="lt1"/>
                </a:solidFill>
                <a:latin typeface="Calibri"/>
                <a:ea typeface="Calibri"/>
                <a:cs typeface="Calibri"/>
                <a:sym typeface="Calibri"/>
              </a:rPr>
              <a:t>Advertising</a:t>
            </a:r>
            <a:endParaRPr/>
          </a:p>
        </p:txBody>
      </p:sp>
      <p:sp>
        <p:nvSpPr>
          <p:cNvPr id="171" name="Google Shape;171;p16"/>
          <p:cNvSpPr/>
          <p:nvPr/>
        </p:nvSpPr>
        <p:spPr>
          <a:xfrm>
            <a:off x="4584440" y="2689317"/>
            <a:ext cx="1054359" cy="522514"/>
          </a:xfrm>
          <a:prstGeom prst="rect">
            <a:avLst/>
          </a:prstGeom>
          <a:solidFill>
            <a:srgbClr val="FAA05C"/>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400">
                <a:solidFill>
                  <a:schemeClr val="lt1"/>
                </a:solidFill>
                <a:latin typeface="Calibri"/>
                <a:ea typeface="Calibri"/>
                <a:cs typeface="Calibri"/>
                <a:sym typeface="Calibri"/>
              </a:rPr>
              <a:t>Competitor</a:t>
            </a:r>
            <a:endParaRPr/>
          </a:p>
        </p:txBody>
      </p:sp>
      <p:sp>
        <p:nvSpPr>
          <p:cNvPr id="172" name="Google Shape;172;p16"/>
          <p:cNvSpPr/>
          <p:nvPr/>
        </p:nvSpPr>
        <p:spPr>
          <a:xfrm>
            <a:off x="6870441" y="2707557"/>
            <a:ext cx="1054359" cy="522514"/>
          </a:xfrm>
          <a:prstGeom prst="rect">
            <a:avLst/>
          </a:prstGeom>
          <a:solidFill>
            <a:srgbClr val="7E9532"/>
          </a:solidFill>
          <a:ln cap="flat" cmpd="sng" w="38100">
            <a:solidFill>
              <a:schemeClr val="dk1"/>
            </a:solidFill>
            <a:prstDash val="solid"/>
            <a:miter lim="800000"/>
            <a:headEnd len="sm" w="sm" type="none"/>
            <a:tailEnd len="sm" w="sm" type="none"/>
          </a:ln>
        </p:spPr>
        <p:txBody>
          <a:bodyPr anchorCtr="0" anchor="ctr" bIns="45700" lIns="36000" spcFirstLastPara="1" rIns="36000" wrap="square" tIns="45700">
            <a:noAutofit/>
          </a:bodyPr>
          <a:lstStyle/>
          <a:p>
            <a:pPr indent="0" lvl="0" marL="0" marR="0" rtl="0" algn="ctr">
              <a:spcBef>
                <a:spcPts val="0"/>
              </a:spcBef>
              <a:spcAft>
                <a:spcPts val="0"/>
              </a:spcAft>
              <a:buNone/>
            </a:pPr>
            <a:r>
              <a:rPr b="1" lang="en-IN" sz="1300">
                <a:solidFill>
                  <a:schemeClr val="lt1"/>
                </a:solidFill>
                <a:latin typeface="Calibri"/>
                <a:ea typeface="Calibri"/>
                <a:cs typeface="Calibri"/>
                <a:sym typeface="Calibri"/>
              </a:rPr>
              <a:t>Intermediary</a:t>
            </a:r>
            <a:endParaRPr/>
          </a:p>
        </p:txBody>
      </p:sp>
      <p:sp>
        <p:nvSpPr>
          <p:cNvPr id="173" name="Google Shape;173;p16"/>
          <p:cNvSpPr/>
          <p:nvPr/>
        </p:nvSpPr>
        <p:spPr>
          <a:xfrm>
            <a:off x="7944085" y="4104638"/>
            <a:ext cx="1054359" cy="522514"/>
          </a:xfrm>
          <a:prstGeom prst="rect">
            <a:avLst/>
          </a:prstGeom>
          <a:solidFill>
            <a:srgbClr val="78A5D2"/>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400">
                <a:solidFill>
                  <a:schemeClr val="lt1"/>
                </a:solidFill>
                <a:latin typeface="Calibri"/>
                <a:ea typeface="Calibri"/>
                <a:cs typeface="Calibri"/>
                <a:sym typeface="Calibri"/>
              </a:rPr>
              <a:t>Subscriber</a:t>
            </a:r>
            <a:endParaRPr/>
          </a:p>
        </p:txBody>
      </p:sp>
      <p:sp>
        <p:nvSpPr>
          <p:cNvPr id="174" name="Google Shape;174;p16"/>
          <p:cNvSpPr/>
          <p:nvPr/>
        </p:nvSpPr>
        <p:spPr>
          <a:xfrm>
            <a:off x="8471265" y="4757546"/>
            <a:ext cx="1054359" cy="522514"/>
          </a:xfrm>
          <a:prstGeom prst="rect">
            <a:avLst/>
          </a:prstGeom>
          <a:solidFill>
            <a:srgbClr val="0070C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400">
                <a:solidFill>
                  <a:schemeClr val="lt1"/>
                </a:solidFill>
                <a:latin typeface="Calibri"/>
                <a:ea typeface="Calibri"/>
                <a:cs typeface="Calibri"/>
                <a:sym typeface="Calibri"/>
              </a:rPr>
              <a:t>Regulator</a:t>
            </a:r>
            <a:endParaRPr/>
          </a:p>
        </p:txBody>
      </p:sp>
      <p:sp>
        <p:nvSpPr>
          <p:cNvPr id="175" name="Google Shape;175;p16"/>
          <p:cNvSpPr/>
          <p:nvPr/>
        </p:nvSpPr>
        <p:spPr>
          <a:xfrm>
            <a:off x="9086990" y="5438147"/>
            <a:ext cx="1054359" cy="522514"/>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400">
                <a:solidFill>
                  <a:schemeClr val="dk1"/>
                </a:solidFill>
                <a:latin typeface="Calibri"/>
                <a:ea typeface="Calibri"/>
                <a:cs typeface="Calibri"/>
                <a:sym typeface="Calibri"/>
              </a:rPr>
              <a:t>Community</a:t>
            </a:r>
            <a:endParaRPr/>
          </a:p>
        </p:txBody>
      </p:sp>
      <p:pic>
        <p:nvPicPr>
          <p:cNvPr descr="Global Network Cloud Icon Isolated Vector Computer Technology Internet Sign  Image Stock Vector - Illustration of symbol, storage: 143758908" id="176" name="Google Shape;176;p16"/>
          <p:cNvPicPr preferRelativeResize="0"/>
          <p:nvPr/>
        </p:nvPicPr>
        <p:blipFill rotWithShape="1">
          <a:blip r:embed="rId3">
            <a:alphaModFix/>
          </a:blip>
          <a:srcRect b="0" l="0" r="0" t="0"/>
          <a:stretch/>
        </p:blipFill>
        <p:spPr>
          <a:xfrm>
            <a:off x="4818498" y="4446493"/>
            <a:ext cx="2590800" cy="1832991"/>
          </a:xfrm>
          <a:prstGeom prst="rect">
            <a:avLst/>
          </a:prstGeom>
          <a:noFill/>
          <a:ln>
            <a:noFill/>
          </a:ln>
        </p:spPr>
      </p:pic>
      <p:cxnSp>
        <p:nvCxnSpPr>
          <p:cNvPr id="177" name="Google Shape;177;p16"/>
          <p:cNvCxnSpPr/>
          <p:nvPr/>
        </p:nvCxnSpPr>
        <p:spPr>
          <a:xfrm>
            <a:off x="3333801" y="5784979"/>
            <a:ext cx="2162523" cy="0"/>
          </a:xfrm>
          <a:prstGeom prst="straightConnector1">
            <a:avLst/>
          </a:prstGeom>
          <a:noFill/>
          <a:ln cap="flat" cmpd="sng" w="38100">
            <a:solidFill>
              <a:srgbClr val="C00000"/>
            </a:solidFill>
            <a:prstDash val="dash"/>
            <a:miter lim="800000"/>
            <a:headEnd len="sm" w="sm" type="none"/>
            <a:tailEnd len="med" w="med" type="triangle"/>
          </a:ln>
        </p:spPr>
      </p:cxnSp>
      <p:cxnSp>
        <p:nvCxnSpPr>
          <p:cNvPr id="178" name="Google Shape;178;p16"/>
          <p:cNvCxnSpPr>
            <a:stCxn id="168" idx="3"/>
          </p:cNvCxnSpPr>
          <p:nvPr/>
        </p:nvCxnSpPr>
        <p:spPr>
          <a:xfrm>
            <a:off x="3853541" y="5027335"/>
            <a:ext cx="1576800" cy="621900"/>
          </a:xfrm>
          <a:prstGeom prst="straightConnector1">
            <a:avLst/>
          </a:prstGeom>
          <a:noFill/>
          <a:ln cap="flat" cmpd="sng" w="38100">
            <a:solidFill>
              <a:srgbClr val="00B050"/>
            </a:solidFill>
            <a:prstDash val="dash"/>
            <a:miter lim="800000"/>
            <a:headEnd len="sm" w="sm" type="none"/>
            <a:tailEnd len="med" w="med" type="triangle"/>
          </a:ln>
        </p:spPr>
      </p:cxnSp>
      <p:cxnSp>
        <p:nvCxnSpPr>
          <p:cNvPr id="179" name="Google Shape;179;p16"/>
          <p:cNvCxnSpPr/>
          <p:nvPr/>
        </p:nvCxnSpPr>
        <p:spPr>
          <a:xfrm>
            <a:off x="4399383" y="4392125"/>
            <a:ext cx="1049696" cy="1064684"/>
          </a:xfrm>
          <a:prstGeom prst="straightConnector1">
            <a:avLst/>
          </a:prstGeom>
          <a:noFill/>
          <a:ln cap="flat" cmpd="sng" w="38100">
            <a:solidFill>
              <a:srgbClr val="7030A0"/>
            </a:solidFill>
            <a:prstDash val="dash"/>
            <a:miter lim="800000"/>
            <a:headEnd len="sm" w="sm" type="none"/>
            <a:tailEnd len="med" w="med" type="triangle"/>
          </a:ln>
        </p:spPr>
      </p:cxnSp>
      <p:cxnSp>
        <p:nvCxnSpPr>
          <p:cNvPr id="180" name="Google Shape;180;p16"/>
          <p:cNvCxnSpPr>
            <a:stCxn id="170" idx="3"/>
          </p:cNvCxnSpPr>
          <p:nvPr/>
        </p:nvCxnSpPr>
        <p:spPr>
          <a:xfrm>
            <a:off x="4907901" y="3629325"/>
            <a:ext cx="730800" cy="1659300"/>
          </a:xfrm>
          <a:prstGeom prst="straightConnector1">
            <a:avLst/>
          </a:prstGeom>
          <a:noFill/>
          <a:ln cap="flat" cmpd="sng" w="38100">
            <a:solidFill>
              <a:srgbClr val="56A9F3"/>
            </a:solidFill>
            <a:prstDash val="dash"/>
            <a:miter lim="800000"/>
            <a:headEnd len="sm" w="sm" type="none"/>
            <a:tailEnd len="med" w="med" type="triangle"/>
          </a:ln>
        </p:spPr>
      </p:cxnSp>
      <p:cxnSp>
        <p:nvCxnSpPr>
          <p:cNvPr id="181" name="Google Shape;181;p16"/>
          <p:cNvCxnSpPr/>
          <p:nvPr/>
        </p:nvCxnSpPr>
        <p:spPr>
          <a:xfrm>
            <a:off x="5430417" y="3211831"/>
            <a:ext cx="382555" cy="1815504"/>
          </a:xfrm>
          <a:prstGeom prst="straightConnector1">
            <a:avLst/>
          </a:prstGeom>
          <a:noFill/>
          <a:ln cap="flat" cmpd="sng" w="38100">
            <a:solidFill>
              <a:srgbClr val="FAA05C"/>
            </a:solidFill>
            <a:prstDash val="dash"/>
            <a:miter lim="800000"/>
            <a:headEnd len="sm" w="sm" type="none"/>
            <a:tailEnd len="med" w="med" type="triangle"/>
          </a:ln>
        </p:spPr>
      </p:cxnSp>
      <p:cxnSp>
        <p:nvCxnSpPr>
          <p:cNvPr id="182" name="Google Shape;182;p16"/>
          <p:cNvCxnSpPr/>
          <p:nvPr/>
        </p:nvCxnSpPr>
        <p:spPr>
          <a:xfrm>
            <a:off x="5865418" y="2545127"/>
            <a:ext cx="151784" cy="2416664"/>
          </a:xfrm>
          <a:prstGeom prst="straightConnector1">
            <a:avLst/>
          </a:prstGeom>
          <a:noFill/>
          <a:ln cap="flat" cmpd="sng" w="38100">
            <a:solidFill>
              <a:srgbClr val="5DF3C9"/>
            </a:solidFill>
            <a:prstDash val="dash"/>
            <a:miter lim="800000"/>
            <a:headEnd len="sm" w="sm" type="none"/>
            <a:tailEnd len="med" w="med" type="triangle"/>
          </a:ln>
        </p:spPr>
      </p:cxnSp>
      <p:cxnSp>
        <p:nvCxnSpPr>
          <p:cNvPr id="183" name="Google Shape;183;p16"/>
          <p:cNvCxnSpPr/>
          <p:nvPr/>
        </p:nvCxnSpPr>
        <p:spPr>
          <a:xfrm flipH="1">
            <a:off x="6308352" y="2550590"/>
            <a:ext cx="190419" cy="2491842"/>
          </a:xfrm>
          <a:prstGeom prst="straightConnector1">
            <a:avLst/>
          </a:prstGeom>
          <a:noFill/>
          <a:ln cap="flat" cmpd="sng" w="38100">
            <a:solidFill>
              <a:srgbClr val="089CA2"/>
            </a:solidFill>
            <a:prstDash val="dash"/>
            <a:miter lim="800000"/>
            <a:headEnd len="sm" w="sm" type="none"/>
            <a:tailEnd len="med" w="med" type="triangle"/>
          </a:ln>
        </p:spPr>
      </p:cxnSp>
      <p:cxnSp>
        <p:nvCxnSpPr>
          <p:cNvPr id="184" name="Google Shape;184;p16"/>
          <p:cNvCxnSpPr/>
          <p:nvPr/>
        </p:nvCxnSpPr>
        <p:spPr>
          <a:xfrm flipH="1">
            <a:off x="6537648" y="3239461"/>
            <a:ext cx="503857" cy="1991194"/>
          </a:xfrm>
          <a:prstGeom prst="straightConnector1">
            <a:avLst/>
          </a:prstGeom>
          <a:noFill/>
          <a:ln cap="flat" cmpd="sng" w="38100">
            <a:solidFill>
              <a:srgbClr val="07674D"/>
            </a:solidFill>
            <a:prstDash val="dash"/>
            <a:miter lim="800000"/>
            <a:headEnd len="sm" w="sm" type="none"/>
            <a:tailEnd len="med" w="med" type="triangle"/>
          </a:ln>
        </p:spPr>
      </p:cxnSp>
      <p:cxnSp>
        <p:nvCxnSpPr>
          <p:cNvPr id="185" name="Google Shape;185;p16"/>
          <p:cNvCxnSpPr/>
          <p:nvPr/>
        </p:nvCxnSpPr>
        <p:spPr>
          <a:xfrm flipH="1">
            <a:off x="6700766" y="3672568"/>
            <a:ext cx="730897" cy="1659267"/>
          </a:xfrm>
          <a:prstGeom prst="straightConnector1">
            <a:avLst/>
          </a:prstGeom>
          <a:noFill/>
          <a:ln cap="flat" cmpd="sng" w="38100">
            <a:solidFill>
              <a:srgbClr val="EF6803"/>
            </a:solidFill>
            <a:prstDash val="dash"/>
            <a:miter lim="800000"/>
            <a:headEnd len="sm" w="sm" type="none"/>
            <a:tailEnd len="med" w="med" type="triangle"/>
          </a:ln>
        </p:spPr>
      </p:cxnSp>
      <p:cxnSp>
        <p:nvCxnSpPr>
          <p:cNvPr id="186" name="Google Shape;186;p16"/>
          <p:cNvCxnSpPr/>
          <p:nvPr/>
        </p:nvCxnSpPr>
        <p:spPr>
          <a:xfrm flipH="1">
            <a:off x="6771001" y="4392125"/>
            <a:ext cx="1153799" cy="1186782"/>
          </a:xfrm>
          <a:prstGeom prst="straightConnector1">
            <a:avLst/>
          </a:prstGeom>
          <a:noFill/>
          <a:ln cap="flat" cmpd="sng" w="38100">
            <a:solidFill>
              <a:srgbClr val="81B0E4"/>
            </a:solidFill>
            <a:prstDash val="dash"/>
            <a:miter lim="800000"/>
            <a:headEnd len="sm" w="sm" type="none"/>
            <a:tailEnd len="med" w="med" type="triangle"/>
          </a:ln>
        </p:spPr>
      </p:cxnSp>
      <p:cxnSp>
        <p:nvCxnSpPr>
          <p:cNvPr id="187" name="Google Shape;187;p16"/>
          <p:cNvCxnSpPr/>
          <p:nvPr/>
        </p:nvCxnSpPr>
        <p:spPr>
          <a:xfrm flipH="1">
            <a:off x="6877071" y="5035804"/>
            <a:ext cx="1576876" cy="621809"/>
          </a:xfrm>
          <a:prstGeom prst="straightConnector1">
            <a:avLst/>
          </a:prstGeom>
          <a:noFill/>
          <a:ln cap="flat" cmpd="sng" w="38100">
            <a:solidFill>
              <a:srgbClr val="0075A2"/>
            </a:solidFill>
            <a:prstDash val="dash"/>
            <a:miter lim="800000"/>
            <a:headEnd len="sm" w="sm" type="none"/>
            <a:tailEnd len="med" w="med" type="triangle"/>
          </a:ln>
        </p:spPr>
      </p:cxnSp>
      <p:cxnSp>
        <p:nvCxnSpPr>
          <p:cNvPr id="188" name="Google Shape;188;p16"/>
          <p:cNvCxnSpPr/>
          <p:nvPr/>
        </p:nvCxnSpPr>
        <p:spPr>
          <a:xfrm rot="10800000">
            <a:off x="6862824" y="5778758"/>
            <a:ext cx="2224166" cy="6221"/>
          </a:xfrm>
          <a:prstGeom prst="straightConnector1">
            <a:avLst/>
          </a:prstGeom>
          <a:noFill/>
          <a:ln cap="flat" cmpd="sng" w="38100">
            <a:solidFill>
              <a:srgbClr val="F0EA00"/>
            </a:solidFill>
            <a:prstDash val="dash"/>
            <a:miter lim="800000"/>
            <a:headEnd len="sm" w="sm" type="none"/>
            <a:tailEnd len="med" w="med" type="triangle"/>
          </a:ln>
        </p:spPr>
      </p:cxnSp>
      <p:sp>
        <p:nvSpPr>
          <p:cNvPr id="189" name="Google Shape;189;p16"/>
          <p:cNvSpPr/>
          <p:nvPr/>
        </p:nvSpPr>
        <p:spPr>
          <a:xfrm>
            <a:off x="5111619" y="2049872"/>
            <a:ext cx="1054359" cy="522514"/>
          </a:xfrm>
          <a:prstGeom prst="rect">
            <a:avLst/>
          </a:prstGeom>
          <a:solidFill>
            <a:srgbClr val="5DF3C9"/>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400">
                <a:solidFill>
                  <a:schemeClr val="dk1"/>
                </a:solidFill>
                <a:latin typeface="Calibri"/>
                <a:ea typeface="Calibri"/>
                <a:cs typeface="Calibri"/>
                <a:sym typeface="Calibri"/>
              </a:rPr>
              <a:t>Customer (C2C)</a:t>
            </a:r>
            <a:endParaRPr/>
          </a:p>
        </p:txBody>
      </p:sp>
      <p:sp>
        <p:nvSpPr>
          <p:cNvPr id="190" name="Google Shape;190;p16"/>
          <p:cNvSpPr/>
          <p:nvPr/>
        </p:nvSpPr>
        <p:spPr>
          <a:xfrm>
            <a:off x="6343261" y="2049872"/>
            <a:ext cx="1054359" cy="522514"/>
          </a:xfrm>
          <a:prstGeom prst="rect">
            <a:avLst/>
          </a:prstGeom>
          <a:solidFill>
            <a:srgbClr val="0B9B74"/>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400">
                <a:solidFill>
                  <a:schemeClr val="lt1"/>
                </a:solidFill>
                <a:latin typeface="Calibri"/>
                <a:ea typeface="Calibri"/>
                <a:cs typeface="Calibri"/>
                <a:sym typeface="Calibri"/>
              </a:rPr>
              <a:t>Customer (B2C)</a:t>
            </a:r>
            <a:endParaRPr/>
          </a:p>
        </p:txBody>
      </p:sp>
      <p:sp>
        <p:nvSpPr>
          <p:cNvPr id="191" name="Google Shape;191;p16"/>
          <p:cNvSpPr/>
          <p:nvPr/>
        </p:nvSpPr>
        <p:spPr>
          <a:xfrm>
            <a:off x="7397621" y="3417235"/>
            <a:ext cx="1054359" cy="522514"/>
          </a:xfrm>
          <a:prstGeom prst="rect">
            <a:avLst/>
          </a:prstGeom>
          <a:solidFill>
            <a:srgbClr val="EB6907"/>
          </a:solidFill>
          <a:ln cap="flat" cmpd="sng" w="38100">
            <a:solidFill>
              <a:schemeClr val="dk1"/>
            </a:solidFill>
            <a:prstDash val="solid"/>
            <a:miter lim="800000"/>
            <a:headEnd len="sm" w="sm" type="none"/>
            <a:tailEnd len="sm" w="sm" type="none"/>
          </a:ln>
        </p:spPr>
        <p:txBody>
          <a:bodyPr anchorCtr="0" anchor="ctr" bIns="45700" lIns="36000" spcFirstLastPara="1" rIns="36000" wrap="square" tIns="45700">
            <a:noAutofit/>
          </a:bodyPr>
          <a:lstStyle/>
          <a:p>
            <a:pPr indent="0" lvl="0" marL="0" marR="0" rtl="0" algn="ctr">
              <a:spcBef>
                <a:spcPts val="0"/>
              </a:spcBef>
              <a:spcAft>
                <a:spcPts val="0"/>
              </a:spcAft>
              <a:buNone/>
            </a:pPr>
            <a:r>
              <a:rPr b="1" lang="en-IN" sz="1300">
                <a:solidFill>
                  <a:schemeClr val="lt1"/>
                </a:solidFill>
                <a:latin typeface="Calibri"/>
                <a:ea typeface="Calibri"/>
                <a:cs typeface="Calibri"/>
                <a:sym typeface="Calibri"/>
              </a:rPr>
              <a:t>Manufacturer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Monetization</a:t>
            </a:r>
            <a:endParaRPr/>
          </a:p>
        </p:txBody>
      </p:sp>
      <p:sp>
        <p:nvSpPr>
          <p:cNvPr id="197" name="Google Shape;197;p17"/>
          <p:cNvSpPr txBox="1"/>
          <p:nvPr>
            <p:ph idx="1" type="body"/>
          </p:nvPr>
        </p:nvSpPr>
        <p:spPr>
          <a:xfrm>
            <a:off x="1097279" y="1845734"/>
            <a:ext cx="4937760" cy="59304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IN">
                <a:solidFill>
                  <a:srgbClr val="07674D"/>
                </a:solidFill>
              </a:rPr>
              <a:t>Monetization = making money</a:t>
            </a:r>
            <a:endParaRPr/>
          </a:p>
        </p:txBody>
      </p:sp>
      <p:sp>
        <p:nvSpPr>
          <p:cNvPr id="198" name="Google Shape;198;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DX LECTURE SERIES                                                                                  </a:t>
            </a:r>
            <a:endParaRPr/>
          </a:p>
        </p:txBody>
      </p:sp>
      <p:sp>
        <p:nvSpPr>
          <p:cNvPr id="199" name="Google Shape;199;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cxnSp>
        <p:nvCxnSpPr>
          <p:cNvPr id="200" name="Google Shape;200;p17"/>
          <p:cNvCxnSpPr/>
          <p:nvPr/>
        </p:nvCxnSpPr>
        <p:spPr>
          <a:xfrm>
            <a:off x="1208015" y="2315361"/>
            <a:ext cx="3179427" cy="0"/>
          </a:xfrm>
          <a:prstGeom prst="straightConnector1">
            <a:avLst/>
          </a:prstGeom>
          <a:noFill/>
          <a:ln cap="flat" cmpd="sng" w="19050">
            <a:solidFill>
              <a:srgbClr val="0B9B74"/>
            </a:solidFill>
            <a:prstDash val="solid"/>
            <a:miter lim="800000"/>
            <a:headEnd len="sm" w="sm" type="none"/>
            <a:tailEnd len="sm" w="sm" type="none"/>
          </a:ln>
        </p:spPr>
      </p:cxnSp>
      <p:grpSp>
        <p:nvGrpSpPr>
          <p:cNvPr id="201" name="Google Shape;201;p17"/>
          <p:cNvGrpSpPr/>
          <p:nvPr/>
        </p:nvGrpSpPr>
        <p:grpSpPr>
          <a:xfrm>
            <a:off x="1182947" y="2608976"/>
            <a:ext cx="4244730" cy="3635367"/>
            <a:chOff x="1182947" y="2608976"/>
            <a:chExt cx="4244730" cy="3635367"/>
          </a:xfrm>
        </p:grpSpPr>
        <p:sp>
          <p:nvSpPr>
            <p:cNvPr id="202" name="Google Shape;202;p17"/>
            <p:cNvSpPr txBox="1"/>
            <p:nvPr/>
          </p:nvSpPr>
          <p:spPr>
            <a:xfrm>
              <a:off x="1208015" y="2608976"/>
              <a:ext cx="421966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Is your digital application just an </a:t>
              </a:r>
              <a:r>
                <a:rPr b="1" i="1" lang="en-IN" sz="1400">
                  <a:solidFill>
                    <a:schemeClr val="dk1"/>
                  </a:solidFill>
                  <a:latin typeface="Calibri"/>
                  <a:ea typeface="Calibri"/>
                  <a:cs typeface="Calibri"/>
                  <a:sym typeface="Calibri"/>
                </a:rPr>
                <a:t>app</a:t>
              </a:r>
              <a:r>
                <a:rPr lang="en-IN" sz="1400">
                  <a:solidFill>
                    <a:schemeClr val="dk1"/>
                  </a:solidFill>
                  <a:latin typeface="Calibri"/>
                  <a:ea typeface="Calibri"/>
                  <a:cs typeface="Calibri"/>
                  <a:sym typeface="Calibri"/>
                </a:rPr>
                <a:t> or is it a </a:t>
              </a:r>
              <a:r>
                <a:rPr b="1" lang="en-IN" sz="1400" u="sng">
                  <a:solidFill>
                    <a:schemeClr val="dk1"/>
                  </a:solidFill>
                  <a:latin typeface="Calibri"/>
                  <a:ea typeface="Calibri"/>
                  <a:cs typeface="Calibri"/>
                  <a:sym typeface="Calibri"/>
                </a:rPr>
                <a:t>business</a:t>
              </a:r>
              <a:r>
                <a:rPr lang="en-IN" sz="14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400">
                  <a:solidFill>
                    <a:schemeClr val="dk1"/>
                  </a:solidFill>
                  <a:latin typeface="Calibri"/>
                  <a:ea typeface="Calibri"/>
                  <a:cs typeface="Calibri"/>
                  <a:sym typeface="Calibri"/>
                </a:rPr>
                <a:t>How</a:t>
              </a:r>
              <a:r>
                <a:rPr lang="en-IN" sz="1400">
                  <a:solidFill>
                    <a:schemeClr val="dk1"/>
                  </a:solidFill>
                  <a:latin typeface="Calibri"/>
                  <a:ea typeface="Calibri"/>
                  <a:cs typeface="Calibri"/>
                  <a:sym typeface="Calibri"/>
                </a:rPr>
                <a:t> can you monetize you app? Is there an opportunity? </a:t>
              </a:r>
              <a:endParaRPr/>
            </a:p>
          </p:txBody>
        </p:sp>
        <p:grpSp>
          <p:nvGrpSpPr>
            <p:cNvPr id="203" name="Google Shape;203;p17"/>
            <p:cNvGrpSpPr/>
            <p:nvPr/>
          </p:nvGrpSpPr>
          <p:grpSpPr>
            <a:xfrm>
              <a:off x="1182947" y="3715017"/>
              <a:ext cx="3815743" cy="2529326"/>
              <a:chOff x="1182947" y="3715017"/>
              <a:chExt cx="3815743" cy="2529326"/>
            </a:xfrm>
          </p:grpSpPr>
          <p:sp>
            <p:nvSpPr>
              <p:cNvPr id="204" name="Google Shape;204;p17"/>
              <p:cNvSpPr txBox="1"/>
              <p:nvPr/>
            </p:nvSpPr>
            <p:spPr>
              <a:xfrm>
                <a:off x="1182947" y="3715017"/>
                <a:ext cx="13590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Just an </a:t>
                </a:r>
                <a:r>
                  <a:rPr lang="en-IN" sz="1400" u="sng">
                    <a:solidFill>
                      <a:schemeClr val="dk1"/>
                    </a:solidFill>
                    <a:latin typeface="Calibri"/>
                    <a:ea typeface="Calibri"/>
                    <a:cs typeface="Calibri"/>
                    <a:sym typeface="Calibri"/>
                  </a:rPr>
                  <a:t>app</a:t>
                </a:r>
                <a:endParaRPr/>
              </a:p>
            </p:txBody>
          </p:sp>
          <p:sp>
            <p:nvSpPr>
              <p:cNvPr id="205" name="Google Shape;205;p17"/>
              <p:cNvSpPr txBox="1"/>
              <p:nvPr/>
            </p:nvSpPr>
            <p:spPr>
              <a:xfrm>
                <a:off x="1208015" y="5053891"/>
                <a:ext cx="315090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More than an app – A </a:t>
                </a:r>
                <a:r>
                  <a:rPr i="1" lang="en-IN" sz="1400" u="sng">
                    <a:solidFill>
                      <a:schemeClr val="dk1"/>
                    </a:solidFill>
                    <a:latin typeface="Calibri"/>
                    <a:ea typeface="Calibri"/>
                    <a:cs typeface="Calibri"/>
                    <a:sym typeface="Calibri"/>
                  </a:rPr>
                  <a:t>Business</a:t>
                </a:r>
                <a:endParaRPr/>
              </a:p>
            </p:txBody>
          </p:sp>
          <p:pic>
            <p:nvPicPr>
              <p:cNvPr descr="Clipart Free Images Best Clock - Swiss Railway Clock App Icon, HD Png  Download , Transparent Png Image - PNGitem" id="206" name="Google Shape;206;p17"/>
              <p:cNvPicPr preferRelativeResize="0"/>
              <p:nvPr/>
            </p:nvPicPr>
            <p:blipFill rotWithShape="1">
              <a:blip r:embed="rId3">
                <a:alphaModFix/>
              </a:blip>
              <a:srcRect b="0" l="0" r="0" t="0"/>
              <a:stretch/>
            </p:blipFill>
            <p:spPr>
              <a:xfrm>
                <a:off x="1271031" y="4047456"/>
                <a:ext cx="541090" cy="566257"/>
              </a:xfrm>
              <a:prstGeom prst="rect">
                <a:avLst/>
              </a:prstGeom>
              <a:noFill/>
              <a:ln>
                <a:noFill/>
              </a:ln>
            </p:spPr>
          </p:pic>
          <p:pic>
            <p:nvPicPr>
              <p:cNvPr descr="This Is How To Create A Simple MineSweeper Game In Python! | by Leonard Yeo  | The Startup | Medium" id="207" name="Google Shape;207;p17"/>
              <p:cNvPicPr preferRelativeResize="0"/>
              <p:nvPr/>
            </p:nvPicPr>
            <p:blipFill rotWithShape="1">
              <a:blip r:embed="rId4">
                <a:alphaModFix/>
              </a:blip>
              <a:srcRect b="0" l="0" r="0" t="0"/>
              <a:stretch/>
            </p:blipFill>
            <p:spPr>
              <a:xfrm>
                <a:off x="2447890" y="4047455"/>
                <a:ext cx="422902" cy="566257"/>
              </a:xfrm>
              <a:prstGeom prst="rect">
                <a:avLst/>
              </a:prstGeom>
              <a:noFill/>
              <a:ln>
                <a:noFill/>
              </a:ln>
            </p:spPr>
          </p:pic>
          <p:pic>
            <p:nvPicPr>
              <p:cNvPr descr="Notepad icon - Free download on Iconfinder" id="208" name="Google Shape;208;p17"/>
              <p:cNvPicPr preferRelativeResize="0"/>
              <p:nvPr/>
            </p:nvPicPr>
            <p:blipFill rotWithShape="1">
              <a:blip r:embed="rId5">
                <a:alphaModFix/>
              </a:blip>
              <a:srcRect b="0" l="0" r="0" t="0"/>
              <a:stretch/>
            </p:blipFill>
            <p:spPr>
              <a:xfrm>
                <a:off x="3490988" y="4035521"/>
                <a:ext cx="540391" cy="540391"/>
              </a:xfrm>
              <a:prstGeom prst="rect">
                <a:avLst/>
              </a:prstGeom>
              <a:noFill/>
              <a:ln>
                <a:noFill/>
              </a:ln>
            </p:spPr>
          </p:pic>
          <p:sp>
            <p:nvSpPr>
              <p:cNvPr id="209" name="Google Shape;209;p17"/>
              <p:cNvSpPr txBox="1"/>
              <p:nvPr/>
            </p:nvSpPr>
            <p:spPr>
              <a:xfrm>
                <a:off x="1208015" y="4575912"/>
                <a:ext cx="102345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rgbClr val="C00000"/>
                    </a:solidFill>
                    <a:latin typeface="Calibri"/>
                    <a:ea typeface="Calibri"/>
                    <a:cs typeface="Calibri"/>
                    <a:sym typeface="Calibri"/>
                  </a:rPr>
                  <a:t>Clock</a:t>
                </a:r>
                <a:endParaRPr/>
              </a:p>
            </p:txBody>
          </p:sp>
          <p:sp>
            <p:nvSpPr>
              <p:cNvPr id="210" name="Google Shape;210;p17"/>
              <p:cNvSpPr txBox="1"/>
              <p:nvPr/>
            </p:nvSpPr>
            <p:spPr>
              <a:xfrm>
                <a:off x="2084050" y="4577208"/>
                <a:ext cx="12406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rgbClr val="C00000"/>
                    </a:solidFill>
                    <a:latin typeface="Calibri"/>
                    <a:ea typeface="Calibri"/>
                    <a:cs typeface="Calibri"/>
                    <a:sym typeface="Calibri"/>
                  </a:rPr>
                  <a:t>Minesweeper</a:t>
                </a:r>
                <a:endParaRPr/>
              </a:p>
            </p:txBody>
          </p:sp>
          <p:sp>
            <p:nvSpPr>
              <p:cNvPr id="211" name="Google Shape;211;p17"/>
              <p:cNvSpPr txBox="1"/>
              <p:nvPr/>
            </p:nvSpPr>
            <p:spPr>
              <a:xfrm>
                <a:off x="3397456" y="4575912"/>
                <a:ext cx="12406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rgbClr val="C00000"/>
                    </a:solidFill>
                    <a:latin typeface="Calibri"/>
                    <a:ea typeface="Calibri"/>
                    <a:cs typeface="Calibri"/>
                    <a:sym typeface="Calibri"/>
                  </a:rPr>
                  <a:t>Notepad</a:t>
                </a:r>
                <a:endParaRPr/>
              </a:p>
            </p:txBody>
          </p:sp>
          <p:pic>
            <p:nvPicPr>
              <p:cNvPr descr="Netflix 5.15.2 build 26545 (arm-v7a) (nodpi) (Android 5.0+) APK Download by  Netflix, Inc. - APKMirror" id="212" name="Google Shape;212;p17"/>
              <p:cNvPicPr preferRelativeResize="0"/>
              <p:nvPr/>
            </p:nvPicPr>
            <p:blipFill rotWithShape="1">
              <a:blip r:embed="rId6">
                <a:alphaModFix/>
              </a:blip>
              <a:srcRect b="0" l="0" r="0" t="0"/>
              <a:stretch/>
            </p:blipFill>
            <p:spPr>
              <a:xfrm>
                <a:off x="1271031" y="5361668"/>
                <a:ext cx="612921" cy="612921"/>
              </a:xfrm>
              <a:prstGeom prst="rect">
                <a:avLst/>
              </a:prstGeom>
              <a:noFill/>
              <a:ln>
                <a:noFill/>
              </a:ln>
            </p:spPr>
          </p:pic>
          <p:sp>
            <p:nvSpPr>
              <p:cNvPr id="213" name="Google Shape;213;p17"/>
              <p:cNvSpPr txBox="1"/>
              <p:nvPr/>
            </p:nvSpPr>
            <p:spPr>
              <a:xfrm>
                <a:off x="1208015" y="5892732"/>
                <a:ext cx="102345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rgbClr val="C00000"/>
                    </a:solidFill>
                    <a:latin typeface="Calibri"/>
                    <a:ea typeface="Calibri"/>
                    <a:cs typeface="Calibri"/>
                    <a:sym typeface="Calibri"/>
                  </a:rPr>
                  <a:t>Netflix</a:t>
                </a:r>
                <a:endParaRPr/>
              </a:p>
            </p:txBody>
          </p:sp>
          <p:pic>
            <p:nvPicPr>
              <p:cNvPr descr="Twitter - Free social media icons" id="214" name="Google Shape;214;p17"/>
              <p:cNvPicPr preferRelativeResize="0"/>
              <p:nvPr/>
            </p:nvPicPr>
            <p:blipFill rotWithShape="1">
              <a:blip r:embed="rId7">
                <a:alphaModFix/>
              </a:blip>
              <a:srcRect b="0" l="0" r="0" t="0"/>
              <a:stretch/>
            </p:blipFill>
            <p:spPr>
              <a:xfrm>
                <a:off x="2355589" y="5348084"/>
                <a:ext cx="607503" cy="607503"/>
              </a:xfrm>
              <a:prstGeom prst="rect">
                <a:avLst/>
              </a:prstGeom>
              <a:noFill/>
              <a:ln>
                <a:noFill/>
              </a:ln>
            </p:spPr>
          </p:pic>
          <p:sp>
            <p:nvSpPr>
              <p:cNvPr id="215" name="Google Shape;215;p17"/>
              <p:cNvSpPr txBox="1"/>
              <p:nvPr/>
            </p:nvSpPr>
            <p:spPr>
              <a:xfrm>
                <a:off x="2301285" y="5899279"/>
                <a:ext cx="102345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rgbClr val="C00000"/>
                    </a:solidFill>
                    <a:latin typeface="Calibri"/>
                    <a:ea typeface="Calibri"/>
                    <a:cs typeface="Calibri"/>
                    <a:sym typeface="Calibri"/>
                  </a:rPr>
                  <a:t>Twitter</a:t>
                </a:r>
                <a:endParaRPr/>
              </a:p>
            </p:txBody>
          </p:sp>
          <p:pic>
            <p:nvPicPr>
              <p:cNvPr descr="Launch a taxi aggregator App like Uber | App, App development, Taxi app" id="216" name="Google Shape;216;p17"/>
              <p:cNvPicPr preferRelativeResize="0"/>
              <p:nvPr/>
            </p:nvPicPr>
            <p:blipFill rotWithShape="1">
              <a:blip r:embed="rId8">
                <a:alphaModFix/>
              </a:blip>
              <a:srcRect b="0" l="0" r="0" t="0"/>
              <a:stretch/>
            </p:blipFill>
            <p:spPr>
              <a:xfrm>
                <a:off x="3556261" y="5323645"/>
                <a:ext cx="650944" cy="650944"/>
              </a:xfrm>
              <a:prstGeom prst="rect">
                <a:avLst/>
              </a:prstGeom>
              <a:noFill/>
              <a:ln>
                <a:noFill/>
              </a:ln>
            </p:spPr>
          </p:pic>
          <p:sp>
            <p:nvSpPr>
              <p:cNvPr id="217" name="Google Shape;217;p17"/>
              <p:cNvSpPr txBox="1"/>
              <p:nvPr/>
            </p:nvSpPr>
            <p:spPr>
              <a:xfrm>
                <a:off x="3481450" y="5936566"/>
                <a:ext cx="15172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rgbClr val="C00000"/>
                    </a:solidFill>
                    <a:latin typeface="Calibri"/>
                    <a:ea typeface="Calibri"/>
                    <a:cs typeface="Calibri"/>
                    <a:sym typeface="Calibri"/>
                  </a:rPr>
                  <a:t>Uber / OLA / Lyft</a:t>
                </a:r>
                <a:endParaRPr/>
              </a:p>
            </p:txBody>
          </p:sp>
        </p:grpSp>
      </p:grpSp>
      <p:grpSp>
        <p:nvGrpSpPr>
          <p:cNvPr id="218" name="Google Shape;218;p17"/>
          <p:cNvGrpSpPr/>
          <p:nvPr/>
        </p:nvGrpSpPr>
        <p:grpSpPr>
          <a:xfrm>
            <a:off x="6156963" y="1816437"/>
            <a:ext cx="5131263" cy="4102851"/>
            <a:chOff x="6156963" y="1816437"/>
            <a:chExt cx="5131263" cy="4102851"/>
          </a:xfrm>
        </p:grpSpPr>
        <p:sp>
          <p:nvSpPr>
            <p:cNvPr id="219" name="Google Shape;219;p17"/>
            <p:cNvSpPr txBox="1"/>
            <p:nvPr/>
          </p:nvSpPr>
          <p:spPr>
            <a:xfrm>
              <a:off x="6156963" y="1816437"/>
              <a:ext cx="5131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0B9B74"/>
                  </a:solidFill>
                  <a:latin typeface="Calibri"/>
                  <a:ea typeface="Calibri"/>
                  <a:cs typeface="Calibri"/>
                  <a:sym typeface="Calibri"/>
                </a:rPr>
                <a:t>How does the ad based monetization model work?</a:t>
              </a:r>
              <a:endParaRPr/>
            </a:p>
          </p:txBody>
        </p:sp>
        <p:grpSp>
          <p:nvGrpSpPr>
            <p:cNvPr id="220" name="Google Shape;220;p17"/>
            <p:cNvGrpSpPr/>
            <p:nvPr/>
          </p:nvGrpSpPr>
          <p:grpSpPr>
            <a:xfrm>
              <a:off x="6505556" y="2512534"/>
              <a:ext cx="4415413" cy="3406754"/>
              <a:chOff x="7152487" y="2299754"/>
              <a:chExt cx="4415413" cy="3406754"/>
            </a:xfrm>
          </p:grpSpPr>
          <p:pic>
            <p:nvPicPr>
              <p:cNvPr descr="How to Select the Best Digital Publishing Platform | Web Publisher PRO" id="221" name="Google Shape;221;p17"/>
              <p:cNvPicPr preferRelativeResize="0"/>
              <p:nvPr/>
            </p:nvPicPr>
            <p:blipFill rotWithShape="1">
              <a:blip r:embed="rId9">
                <a:alphaModFix/>
              </a:blip>
              <a:srcRect b="0" l="0" r="0" t="0"/>
              <a:stretch/>
            </p:blipFill>
            <p:spPr>
              <a:xfrm>
                <a:off x="10222363" y="4527206"/>
                <a:ext cx="1023456" cy="619479"/>
              </a:xfrm>
              <a:prstGeom prst="rect">
                <a:avLst/>
              </a:prstGeom>
              <a:noFill/>
              <a:ln>
                <a:noFill/>
              </a:ln>
            </p:spPr>
          </p:pic>
          <p:sp>
            <p:nvSpPr>
              <p:cNvPr id="222" name="Google Shape;222;p17"/>
              <p:cNvSpPr/>
              <p:nvPr/>
            </p:nvSpPr>
            <p:spPr>
              <a:xfrm>
                <a:off x="10351887" y="5087029"/>
                <a:ext cx="973015" cy="61947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1400">
                    <a:solidFill>
                      <a:schemeClr val="dk1"/>
                    </a:solidFill>
                    <a:latin typeface="Calibri"/>
                    <a:ea typeface="Calibri"/>
                    <a:cs typeface="Calibri"/>
                    <a:sym typeface="Calibri"/>
                  </a:rPr>
                  <a:t>Content </a:t>
                </a:r>
                <a:br>
                  <a:rPr lang="en-IN" sz="1400">
                    <a:solidFill>
                      <a:schemeClr val="dk1"/>
                    </a:solidFill>
                    <a:latin typeface="Calibri"/>
                    <a:ea typeface="Calibri"/>
                    <a:cs typeface="Calibri"/>
                    <a:sym typeface="Calibri"/>
                  </a:rPr>
                </a:br>
                <a:r>
                  <a:rPr lang="en-IN" sz="1400">
                    <a:solidFill>
                      <a:schemeClr val="dk1"/>
                    </a:solidFill>
                    <a:latin typeface="Calibri"/>
                    <a:ea typeface="Calibri"/>
                    <a:cs typeface="Calibri"/>
                    <a:sym typeface="Calibri"/>
                  </a:rPr>
                  <a:t>Publisher</a:t>
                </a:r>
                <a:endParaRPr/>
              </a:p>
            </p:txBody>
          </p:sp>
          <p:pic>
            <p:nvPicPr>
              <p:cNvPr id="223" name="Google Shape;223;p17"/>
              <p:cNvPicPr preferRelativeResize="0"/>
              <p:nvPr/>
            </p:nvPicPr>
            <p:blipFill rotWithShape="1">
              <a:blip r:embed="rId10">
                <a:alphaModFix/>
              </a:blip>
              <a:srcRect b="0" l="0" r="0" t="0"/>
              <a:stretch/>
            </p:blipFill>
            <p:spPr>
              <a:xfrm>
                <a:off x="9812100" y="2299754"/>
                <a:ext cx="1755800" cy="926672"/>
              </a:xfrm>
              <a:prstGeom prst="rect">
                <a:avLst/>
              </a:prstGeom>
              <a:noFill/>
              <a:ln>
                <a:noFill/>
              </a:ln>
            </p:spPr>
          </p:pic>
          <p:pic>
            <p:nvPicPr>
              <p:cNvPr descr="How To Get a List of Specified Users and Their Group Membership From Active  Directory" id="224" name="Google Shape;224;p17"/>
              <p:cNvPicPr preferRelativeResize="0"/>
              <p:nvPr/>
            </p:nvPicPr>
            <p:blipFill rotWithShape="1">
              <a:blip r:embed="rId11">
                <a:alphaModFix/>
              </a:blip>
              <a:srcRect b="0" l="0" r="0" t="0"/>
              <a:stretch/>
            </p:blipFill>
            <p:spPr>
              <a:xfrm>
                <a:off x="7167275" y="4498390"/>
                <a:ext cx="1422973" cy="683027"/>
              </a:xfrm>
              <a:prstGeom prst="rect">
                <a:avLst/>
              </a:prstGeom>
              <a:noFill/>
              <a:ln>
                <a:noFill/>
              </a:ln>
            </p:spPr>
          </p:pic>
          <p:sp>
            <p:nvSpPr>
              <p:cNvPr id="225" name="Google Shape;225;p17"/>
              <p:cNvSpPr/>
              <p:nvPr/>
            </p:nvSpPr>
            <p:spPr>
              <a:xfrm>
                <a:off x="7228436" y="4987719"/>
                <a:ext cx="973015" cy="61947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1400">
                    <a:solidFill>
                      <a:schemeClr val="dk1"/>
                    </a:solidFill>
                    <a:latin typeface="Calibri"/>
                    <a:ea typeface="Calibri"/>
                    <a:cs typeface="Calibri"/>
                    <a:sym typeface="Calibri"/>
                  </a:rPr>
                  <a:t>Users</a:t>
                </a:r>
                <a:endParaRPr/>
              </a:p>
            </p:txBody>
          </p:sp>
          <p:pic>
            <p:nvPicPr>
              <p:cNvPr id="226" name="Google Shape;226;p17"/>
              <p:cNvPicPr preferRelativeResize="0"/>
              <p:nvPr/>
            </p:nvPicPr>
            <p:blipFill rotWithShape="1">
              <a:blip r:embed="rId12">
                <a:alphaModFix/>
              </a:blip>
              <a:srcRect b="0" l="0" r="0" t="0"/>
              <a:stretch/>
            </p:blipFill>
            <p:spPr>
              <a:xfrm>
                <a:off x="7152487" y="2352208"/>
                <a:ext cx="1422972" cy="733821"/>
              </a:xfrm>
              <a:prstGeom prst="rect">
                <a:avLst/>
              </a:prstGeom>
              <a:noFill/>
              <a:ln>
                <a:noFill/>
              </a:ln>
            </p:spPr>
          </p:pic>
          <p:sp>
            <p:nvSpPr>
              <p:cNvPr id="227" name="Google Shape;227;p17"/>
              <p:cNvSpPr/>
              <p:nvPr/>
            </p:nvSpPr>
            <p:spPr>
              <a:xfrm>
                <a:off x="7271680" y="2892331"/>
                <a:ext cx="1202948" cy="61947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1400">
                    <a:solidFill>
                      <a:schemeClr val="dk1"/>
                    </a:solidFill>
                    <a:latin typeface="Calibri"/>
                    <a:ea typeface="Calibri"/>
                    <a:cs typeface="Calibri"/>
                    <a:sym typeface="Calibri"/>
                  </a:rPr>
                  <a:t>Advertisers</a:t>
                </a:r>
                <a:endParaRPr/>
              </a:p>
            </p:txBody>
          </p:sp>
          <p:sp>
            <p:nvSpPr>
              <p:cNvPr id="228" name="Google Shape;228;p17"/>
              <p:cNvSpPr txBox="1"/>
              <p:nvPr/>
            </p:nvSpPr>
            <p:spPr>
              <a:xfrm>
                <a:off x="8201451" y="2692436"/>
                <a:ext cx="54635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Ads</a:t>
                </a:r>
                <a:endParaRPr/>
              </a:p>
            </p:txBody>
          </p:sp>
          <p:sp>
            <p:nvSpPr>
              <p:cNvPr id="229" name="Google Shape;229;p17"/>
              <p:cNvSpPr/>
              <p:nvPr/>
            </p:nvSpPr>
            <p:spPr>
              <a:xfrm>
                <a:off x="8682606" y="2466363"/>
                <a:ext cx="1114162" cy="533850"/>
              </a:xfrm>
              <a:prstGeom prst="rightArrow">
                <a:avLst>
                  <a:gd fmla="val 50000" name="adj1"/>
                  <a:gd fmla="val 50000" name="adj2"/>
                </a:avLst>
              </a:prstGeom>
              <a:noFill/>
              <a:ln cap="flat" cmpd="sng" w="12700">
                <a:solidFill>
                  <a:srgbClr val="0A5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dk1"/>
                    </a:solidFill>
                    <a:latin typeface="Calibri"/>
                    <a:ea typeface="Calibri"/>
                    <a:cs typeface="Calibri"/>
                    <a:sym typeface="Calibri"/>
                  </a:rPr>
                  <a:t>Money</a:t>
                </a:r>
                <a:endParaRPr/>
              </a:p>
            </p:txBody>
          </p:sp>
          <p:sp>
            <p:nvSpPr>
              <p:cNvPr id="230" name="Google Shape;230;p17"/>
              <p:cNvSpPr/>
              <p:nvPr/>
            </p:nvSpPr>
            <p:spPr>
              <a:xfrm rot="5400000">
                <a:off x="10185047" y="3608061"/>
                <a:ext cx="1114162" cy="533850"/>
              </a:xfrm>
              <a:prstGeom prst="rightArrow">
                <a:avLst>
                  <a:gd fmla="val 50000" name="adj1"/>
                  <a:gd fmla="val 50000" name="adj2"/>
                </a:avLst>
              </a:prstGeom>
              <a:noFill/>
              <a:ln cap="flat" cmpd="sng" w="12700">
                <a:solidFill>
                  <a:srgbClr val="0A5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dk1"/>
                    </a:solidFill>
                    <a:latin typeface="Calibri"/>
                    <a:ea typeface="Calibri"/>
                    <a:cs typeface="Calibri"/>
                    <a:sym typeface="Calibri"/>
                  </a:rPr>
                  <a:t>Money</a:t>
                </a:r>
                <a:endParaRPr/>
              </a:p>
            </p:txBody>
          </p:sp>
          <p:sp>
            <p:nvSpPr>
              <p:cNvPr id="231" name="Google Shape;231;p17"/>
              <p:cNvSpPr/>
              <p:nvPr/>
            </p:nvSpPr>
            <p:spPr>
              <a:xfrm flipH="1">
                <a:off x="8747804" y="4612835"/>
                <a:ext cx="1114162" cy="533850"/>
              </a:xfrm>
              <a:prstGeom prst="rightArrow">
                <a:avLst>
                  <a:gd fmla="val 50000" name="adj1"/>
                  <a:gd fmla="val 50000" name="adj2"/>
                </a:avLst>
              </a:prstGeom>
              <a:noFill/>
              <a:ln cap="flat" cmpd="sng" w="12700">
                <a:solidFill>
                  <a:srgbClr val="0A5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dk1"/>
                    </a:solidFill>
                    <a:latin typeface="Calibri"/>
                    <a:ea typeface="Calibri"/>
                    <a:cs typeface="Calibri"/>
                    <a:sym typeface="Calibri"/>
                  </a:rPr>
                  <a:t>Content</a:t>
                </a:r>
                <a:endParaRPr/>
              </a:p>
            </p:txBody>
          </p:sp>
          <p:sp>
            <p:nvSpPr>
              <p:cNvPr id="232" name="Google Shape;232;p17"/>
              <p:cNvSpPr/>
              <p:nvPr/>
            </p:nvSpPr>
            <p:spPr>
              <a:xfrm flipH="1" rot="5400000">
                <a:off x="7377445" y="3625415"/>
                <a:ext cx="1114162" cy="533850"/>
              </a:xfrm>
              <a:prstGeom prst="rightArrow">
                <a:avLst>
                  <a:gd fmla="val 50000" name="adj1"/>
                  <a:gd fmla="val 50000" name="adj2"/>
                </a:avLst>
              </a:prstGeom>
              <a:noFill/>
              <a:ln cap="flat" cmpd="sng" w="12700">
                <a:solidFill>
                  <a:srgbClr val="0A5190"/>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Ad Impression</a:t>
                </a:r>
                <a:endParaRPr/>
              </a:p>
            </p:txBody>
          </p:sp>
          <p:sp>
            <p:nvSpPr>
              <p:cNvPr id="233" name="Google Shape;233;p17"/>
              <p:cNvSpPr/>
              <p:nvPr/>
            </p:nvSpPr>
            <p:spPr>
              <a:xfrm rot="-2453683">
                <a:off x="8253175" y="3633370"/>
                <a:ext cx="1922508" cy="422506"/>
              </a:xfrm>
              <a:prstGeom prst="rightArrow">
                <a:avLst>
                  <a:gd fmla="val 50000" name="adj1"/>
                  <a:gd fmla="val 50000" name="adj2"/>
                </a:avLst>
              </a:prstGeom>
              <a:noFill/>
              <a:ln cap="flat" cmpd="sng" w="12700">
                <a:solidFill>
                  <a:srgbClr val="0A5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dk1"/>
                    </a:solidFill>
                    <a:latin typeface="Calibri"/>
                    <a:ea typeface="Calibri"/>
                    <a:cs typeface="Calibri"/>
                    <a:sym typeface="Calibri"/>
                  </a:rPr>
                  <a:t>Usage Data</a:t>
                </a:r>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Digital Marketing</a:t>
            </a:r>
            <a:endParaRPr/>
          </a:p>
        </p:txBody>
      </p:sp>
      <p:sp>
        <p:nvSpPr>
          <p:cNvPr id="239" name="Google Shape;239;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DX LECTURE SERIES                                                                                  </a:t>
            </a:r>
            <a:endParaRPr/>
          </a:p>
        </p:txBody>
      </p:sp>
      <p:sp>
        <p:nvSpPr>
          <p:cNvPr id="240" name="Google Shape;240;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descr="Pixel Oviyam | Digital Marketing Process | About" id="241" name="Google Shape;241;p18"/>
          <p:cNvPicPr preferRelativeResize="0"/>
          <p:nvPr/>
        </p:nvPicPr>
        <p:blipFill rotWithShape="1">
          <a:blip r:embed="rId3">
            <a:alphaModFix/>
          </a:blip>
          <a:srcRect b="0" l="0" r="0" t="0"/>
          <a:stretch/>
        </p:blipFill>
        <p:spPr>
          <a:xfrm>
            <a:off x="4074251" y="2345265"/>
            <a:ext cx="3963811" cy="3963811"/>
          </a:xfrm>
          <a:prstGeom prst="rect">
            <a:avLst/>
          </a:prstGeom>
          <a:noFill/>
          <a:ln>
            <a:noFill/>
          </a:ln>
        </p:spPr>
      </p:pic>
      <p:grpSp>
        <p:nvGrpSpPr>
          <p:cNvPr id="242" name="Google Shape;242;p18"/>
          <p:cNvGrpSpPr/>
          <p:nvPr/>
        </p:nvGrpSpPr>
        <p:grpSpPr>
          <a:xfrm>
            <a:off x="212769" y="4646034"/>
            <a:ext cx="4149506" cy="1569660"/>
            <a:chOff x="212769" y="4646034"/>
            <a:chExt cx="4149506" cy="1569660"/>
          </a:xfrm>
        </p:grpSpPr>
        <p:sp>
          <p:nvSpPr>
            <p:cNvPr id="243" name="Google Shape;243;p18"/>
            <p:cNvSpPr txBox="1"/>
            <p:nvPr/>
          </p:nvSpPr>
          <p:spPr>
            <a:xfrm>
              <a:off x="212769" y="4646034"/>
              <a:ext cx="3008489" cy="1569660"/>
            </a:xfrm>
            <a:prstGeom prst="rect">
              <a:avLst/>
            </a:prstGeom>
            <a:noFill/>
            <a:ln cap="flat" cmpd="sng" w="9525">
              <a:solidFill>
                <a:srgbClr val="33ECF5"/>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rgbClr val="33ECF5"/>
                </a:buClr>
                <a:buSzPts val="1600"/>
                <a:buFont typeface="Noto Sans Symbols"/>
                <a:buChar char="✔"/>
              </a:pPr>
              <a:r>
                <a:rPr lang="en-IN" sz="1600">
                  <a:solidFill>
                    <a:srgbClr val="33ECF5"/>
                  </a:solidFill>
                  <a:latin typeface="Calibri"/>
                  <a:ea typeface="Calibri"/>
                  <a:cs typeface="Calibri"/>
                  <a:sym typeface="Calibri"/>
                </a:rPr>
                <a:t>Website Marketing</a:t>
              </a:r>
              <a:endParaRPr/>
            </a:p>
            <a:p>
              <a:pPr indent="-285750" lvl="0" marL="285750" marR="0" rtl="0" algn="l">
                <a:spcBef>
                  <a:spcPts val="0"/>
                </a:spcBef>
                <a:spcAft>
                  <a:spcPts val="0"/>
                </a:spcAft>
                <a:buClr>
                  <a:srgbClr val="33ECF5"/>
                </a:buClr>
                <a:buSzPts val="1600"/>
                <a:buFont typeface="Noto Sans Symbols"/>
                <a:buChar char="✔"/>
              </a:pPr>
              <a:r>
                <a:rPr lang="en-IN" sz="1600">
                  <a:solidFill>
                    <a:srgbClr val="33ECF5"/>
                  </a:solidFill>
                  <a:latin typeface="Calibri"/>
                  <a:ea typeface="Calibri"/>
                  <a:cs typeface="Calibri"/>
                  <a:sym typeface="Calibri"/>
                </a:rPr>
                <a:t>Search Engine Optimization</a:t>
              </a:r>
              <a:endParaRPr/>
            </a:p>
            <a:p>
              <a:pPr indent="-285750" lvl="0" marL="285750" marR="0" rtl="0" algn="l">
                <a:spcBef>
                  <a:spcPts val="0"/>
                </a:spcBef>
                <a:spcAft>
                  <a:spcPts val="0"/>
                </a:spcAft>
                <a:buClr>
                  <a:srgbClr val="33ECF5"/>
                </a:buClr>
                <a:buSzPts val="1600"/>
                <a:buFont typeface="Noto Sans Symbols"/>
                <a:buChar char="✔"/>
              </a:pPr>
              <a:r>
                <a:rPr lang="en-IN" sz="1600">
                  <a:solidFill>
                    <a:srgbClr val="33ECF5"/>
                  </a:solidFill>
                  <a:latin typeface="Calibri"/>
                  <a:ea typeface="Calibri"/>
                  <a:cs typeface="Calibri"/>
                  <a:sym typeface="Calibri"/>
                </a:rPr>
                <a:t>Pay-per-click advertising</a:t>
              </a:r>
              <a:endParaRPr/>
            </a:p>
            <a:p>
              <a:pPr indent="-285750" lvl="0" marL="285750" marR="0" rtl="0" algn="l">
                <a:spcBef>
                  <a:spcPts val="0"/>
                </a:spcBef>
                <a:spcAft>
                  <a:spcPts val="0"/>
                </a:spcAft>
                <a:buClr>
                  <a:srgbClr val="33ECF5"/>
                </a:buClr>
                <a:buSzPts val="1600"/>
                <a:buFont typeface="Noto Sans Symbols"/>
                <a:buChar char="✔"/>
              </a:pPr>
              <a:r>
                <a:rPr lang="en-IN" sz="1600">
                  <a:solidFill>
                    <a:srgbClr val="33ECF5"/>
                  </a:solidFill>
                  <a:latin typeface="Calibri"/>
                  <a:ea typeface="Calibri"/>
                  <a:cs typeface="Calibri"/>
                  <a:sym typeface="Calibri"/>
                </a:rPr>
                <a:t>Email Marketing</a:t>
              </a:r>
              <a:endParaRPr/>
            </a:p>
            <a:p>
              <a:pPr indent="-285750" lvl="0" marL="285750" marR="0" rtl="0" algn="l">
                <a:spcBef>
                  <a:spcPts val="0"/>
                </a:spcBef>
                <a:spcAft>
                  <a:spcPts val="0"/>
                </a:spcAft>
                <a:buClr>
                  <a:srgbClr val="33ECF5"/>
                </a:buClr>
                <a:buSzPts val="1600"/>
                <a:buFont typeface="Noto Sans Symbols"/>
                <a:buChar char="✔"/>
              </a:pPr>
              <a:r>
                <a:rPr lang="en-IN" sz="1600">
                  <a:solidFill>
                    <a:srgbClr val="33ECF5"/>
                  </a:solidFill>
                  <a:latin typeface="Calibri"/>
                  <a:ea typeface="Calibri"/>
                  <a:cs typeface="Calibri"/>
                  <a:sym typeface="Calibri"/>
                </a:rPr>
                <a:t>Social Media Marketing</a:t>
              </a:r>
              <a:endParaRPr/>
            </a:p>
            <a:p>
              <a:pPr indent="-285750" lvl="0" marL="285750" marR="0" rtl="0" algn="l">
                <a:spcBef>
                  <a:spcPts val="0"/>
                </a:spcBef>
                <a:spcAft>
                  <a:spcPts val="0"/>
                </a:spcAft>
                <a:buClr>
                  <a:srgbClr val="33ECF5"/>
                </a:buClr>
                <a:buSzPts val="1600"/>
                <a:buFont typeface="Noto Sans Symbols"/>
                <a:buChar char="✔"/>
              </a:pPr>
              <a:r>
                <a:rPr lang="en-IN" sz="1600">
                  <a:solidFill>
                    <a:srgbClr val="33ECF5"/>
                  </a:solidFill>
                  <a:latin typeface="Calibri"/>
                  <a:ea typeface="Calibri"/>
                  <a:cs typeface="Calibri"/>
                  <a:sym typeface="Calibri"/>
                </a:rPr>
                <a:t>Video Marketing</a:t>
              </a:r>
              <a:endParaRPr/>
            </a:p>
          </p:txBody>
        </p:sp>
        <p:cxnSp>
          <p:nvCxnSpPr>
            <p:cNvPr id="244" name="Google Shape;244;p18"/>
            <p:cNvCxnSpPr/>
            <p:nvPr/>
          </p:nvCxnSpPr>
          <p:spPr>
            <a:xfrm rot="10800000">
              <a:off x="3221257" y="5335398"/>
              <a:ext cx="1141018" cy="0"/>
            </a:xfrm>
            <a:prstGeom prst="straightConnector1">
              <a:avLst/>
            </a:prstGeom>
            <a:noFill/>
            <a:ln cap="flat" cmpd="sng" w="9525">
              <a:solidFill>
                <a:srgbClr val="5CF0F7"/>
              </a:solidFill>
              <a:prstDash val="solid"/>
              <a:miter lim="800000"/>
              <a:headEnd len="sm" w="sm" type="none"/>
              <a:tailEnd len="med" w="med" type="oval"/>
            </a:ln>
          </p:spPr>
        </p:cxnSp>
      </p:grpSp>
      <p:grpSp>
        <p:nvGrpSpPr>
          <p:cNvPr id="245" name="Google Shape;245;p18"/>
          <p:cNvGrpSpPr/>
          <p:nvPr/>
        </p:nvGrpSpPr>
        <p:grpSpPr>
          <a:xfrm>
            <a:off x="212768" y="2959740"/>
            <a:ext cx="4149389" cy="1569660"/>
            <a:chOff x="212768" y="2959740"/>
            <a:chExt cx="4149389" cy="1569660"/>
          </a:xfrm>
        </p:grpSpPr>
        <p:sp>
          <p:nvSpPr>
            <p:cNvPr id="246" name="Google Shape;246;p18"/>
            <p:cNvSpPr txBox="1"/>
            <p:nvPr/>
          </p:nvSpPr>
          <p:spPr>
            <a:xfrm>
              <a:off x="212768" y="2959740"/>
              <a:ext cx="3008489" cy="1569660"/>
            </a:xfrm>
            <a:prstGeom prst="rect">
              <a:avLst/>
            </a:prstGeom>
            <a:noFill/>
            <a:ln cap="flat" cmpd="sng" w="9525">
              <a:solidFill>
                <a:srgbClr val="76C2E8"/>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rgbClr val="76C2E8"/>
                </a:buClr>
                <a:buSzPts val="1600"/>
                <a:buFont typeface="Noto Sans Symbols"/>
                <a:buChar char="✔"/>
              </a:pPr>
              <a:r>
                <a:rPr lang="en-IN" sz="1600">
                  <a:solidFill>
                    <a:srgbClr val="76C2E8"/>
                  </a:solidFill>
                  <a:latin typeface="Calibri"/>
                  <a:ea typeface="Calibri"/>
                  <a:cs typeface="Calibri"/>
                  <a:sym typeface="Calibri"/>
                </a:rPr>
                <a:t>Social Media Platform</a:t>
              </a:r>
              <a:endParaRPr/>
            </a:p>
            <a:p>
              <a:pPr indent="-285750" lvl="0" marL="285750" marR="0" rtl="0" algn="l">
                <a:spcBef>
                  <a:spcPts val="0"/>
                </a:spcBef>
                <a:spcAft>
                  <a:spcPts val="0"/>
                </a:spcAft>
                <a:buClr>
                  <a:srgbClr val="76C2E8"/>
                </a:buClr>
                <a:buSzPts val="1600"/>
                <a:buFont typeface="Noto Sans Symbols"/>
                <a:buChar char="✔"/>
              </a:pPr>
              <a:r>
                <a:rPr lang="en-IN" sz="1600">
                  <a:solidFill>
                    <a:srgbClr val="76C2E8"/>
                  </a:solidFill>
                  <a:latin typeface="Calibri"/>
                  <a:ea typeface="Calibri"/>
                  <a:cs typeface="Calibri"/>
                  <a:sym typeface="Calibri"/>
                </a:rPr>
                <a:t>Interaction Networks</a:t>
              </a:r>
              <a:endParaRPr/>
            </a:p>
            <a:p>
              <a:pPr indent="-285750" lvl="0" marL="285750" marR="0" rtl="0" algn="l">
                <a:spcBef>
                  <a:spcPts val="0"/>
                </a:spcBef>
                <a:spcAft>
                  <a:spcPts val="0"/>
                </a:spcAft>
                <a:buClr>
                  <a:srgbClr val="76C2E8"/>
                </a:buClr>
                <a:buSzPts val="1600"/>
                <a:buFont typeface="Noto Sans Symbols"/>
                <a:buChar char="✔"/>
              </a:pPr>
              <a:r>
                <a:rPr lang="en-IN" sz="1600">
                  <a:solidFill>
                    <a:srgbClr val="76C2E8"/>
                  </a:solidFill>
                  <a:latin typeface="Calibri"/>
                  <a:ea typeface="Calibri"/>
                  <a:cs typeface="Calibri"/>
                  <a:sym typeface="Calibri"/>
                </a:rPr>
                <a:t>Crowdsourcing platforms</a:t>
              </a:r>
              <a:endParaRPr/>
            </a:p>
            <a:p>
              <a:pPr indent="-285750" lvl="0" marL="285750" marR="0" rtl="0" algn="l">
                <a:spcBef>
                  <a:spcPts val="0"/>
                </a:spcBef>
                <a:spcAft>
                  <a:spcPts val="0"/>
                </a:spcAft>
                <a:buClr>
                  <a:srgbClr val="76C2E8"/>
                </a:buClr>
                <a:buSzPts val="1600"/>
                <a:buFont typeface="Noto Sans Symbols"/>
                <a:buChar char="✔"/>
              </a:pPr>
              <a:r>
                <a:rPr lang="en-IN" sz="1600">
                  <a:solidFill>
                    <a:srgbClr val="76C2E8"/>
                  </a:solidFill>
                  <a:latin typeface="Calibri"/>
                  <a:ea typeface="Calibri"/>
                  <a:cs typeface="Calibri"/>
                  <a:sym typeface="Calibri"/>
                </a:rPr>
                <a:t>Data harvesting platforms</a:t>
              </a:r>
              <a:endParaRPr/>
            </a:p>
            <a:p>
              <a:pPr indent="-285750" lvl="0" marL="285750" marR="0" rtl="0" algn="l">
                <a:spcBef>
                  <a:spcPts val="0"/>
                </a:spcBef>
                <a:spcAft>
                  <a:spcPts val="0"/>
                </a:spcAft>
                <a:buClr>
                  <a:srgbClr val="76C2E8"/>
                </a:buClr>
                <a:buSzPts val="1600"/>
                <a:buFont typeface="Noto Sans Symbols"/>
                <a:buChar char="✔"/>
              </a:pPr>
              <a:r>
                <a:rPr lang="en-IN" sz="1600">
                  <a:solidFill>
                    <a:srgbClr val="76C2E8"/>
                  </a:solidFill>
                  <a:latin typeface="Calibri"/>
                  <a:ea typeface="Calibri"/>
                  <a:cs typeface="Calibri"/>
                  <a:sym typeface="Calibri"/>
                </a:rPr>
                <a:t>Market research platform</a:t>
              </a:r>
              <a:endParaRPr/>
            </a:p>
            <a:p>
              <a:pPr indent="-285750" lvl="0" marL="285750" marR="0" rtl="0" algn="l">
                <a:spcBef>
                  <a:spcPts val="0"/>
                </a:spcBef>
                <a:spcAft>
                  <a:spcPts val="0"/>
                </a:spcAft>
                <a:buClr>
                  <a:srgbClr val="76C2E8"/>
                </a:buClr>
                <a:buSzPts val="1600"/>
                <a:buFont typeface="Noto Sans Symbols"/>
                <a:buChar char="✔"/>
              </a:pPr>
              <a:r>
                <a:rPr lang="en-IN" sz="1600">
                  <a:solidFill>
                    <a:srgbClr val="76C2E8"/>
                  </a:solidFill>
                  <a:latin typeface="Calibri"/>
                  <a:ea typeface="Calibri"/>
                  <a:cs typeface="Calibri"/>
                  <a:sym typeface="Calibri"/>
                </a:rPr>
                <a:t>Online marketing platform</a:t>
              </a:r>
              <a:endParaRPr/>
            </a:p>
          </p:txBody>
        </p:sp>
        <p:cxnSp>
          <p:nvCxnSpPr>
            <p:cNvPr id="247" name="Google Shape;247;p18"/>
            <p:cNvCxnSpPr>
              <a:endCxn id="246" idx="3"/>
            </p:cNvCxnSpPr>
            <p:nvPr/>
          </p:nvCxnSpPr>
          <p:spPr>
            <a:xfrm rot="10800000">
              <a:off x="3221257" y="3744570"/>
              <a:ext cx="1140900" cy="15600"/>
            </a:xfrm>
            <a:prstGeom prst="straightConnector1">
              <a:avLst/>
            </a:prstGeom>
            <a:noFill/>
            <a:ln cap="flat" cmpd="sng" w="9525">
              <a:solidFill>
                <a:srgbClr val="56A9F3"/>
              </a:solidFill>
              <a:prstDash val="solid"/>
              <a:miter lim="800000"/>
              <a:headEnd len="sm" w="sm" type="none"/>
              <a:tailEnd len="med" w="med" type="oval"/>
            </a:ln>
          </p:spPr>
        </p:cxnSp>
      </p:grpSp>
      <p:grpSp>
        <p:nvGrpSpPr>
          <p:cNvPr id="248" name="Google Shape;248;p18"/>
          <p:cNvGrpSpPr/>
          <p:nvPr/>
        </p:nvGrpSpPr>
        <p:grpSpPr>
          <a:xfrm>
            <a:off x="212769" y="1765889"/>
            <a:ext cx="5059027" cy="1077218"/>
            <a:chOff x="212769" y="1765889"/>
            <a:chExt cx="5059027" cy="1077218"/>
          </a:xfrm>
        </p:grpSpPr>
        <p:sp>
          <p:nvSpPr>
            <p:cNvPr id="249" name="Google Shape;249;p18"/>
            <p:cNvSpPr txBox="1"/>
            <p:nvPr/>
          </p:nvSpPr>
          <p:spPr>
            <a:xfrm>
              <a:off x="212769" y="1765889"/>
              <a:ext cx="3008489" cy="1077218"/>
            </a:xfrm>
            <a:prstGeom prst="rect">
              <a:avLst/>
            </a:prstGeom>
            <a:noFill/>
            <a:ln cap="flat" cmpd="sng" w="9525">
              <a:solidFill>
                <a:srgbClr val="0075A2"/>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rgbClr val="0B5394"/>
                </a:buClr>
                <a:buSzPts val="1600"/>
                <a:buFont typeface="Noto Sans Symbols"/>
                <a:buChar char="✔"/>
              </a:pPr>
              <a:r>
                <a:rPr lang="en-IN" sz="1600">
                  <a:solidFill>
                    <a:srgbClr val="0B5394"/>
                  </a:solidFill>
                  <a:latin typeface="Calibri"/>
                  <a:ea typeface="Calibri"/>
                  <a:cs typeface="Calibri"/>
                  <a:sym typeface="Calibri"/>
                </a:rPr>
                <a:t>Keywords</a:t>
              </a:r>
              <a:endParaRPr/>
            </a:p>
            <a:p>
              <a:pPr indent="-285750" lvl="0" marL="285750" marR="0" rtl="0" algn="l">
                <a:spcBef>
                  <a:spcPts val="0"/>
                </a:spcBef>
                <a:spcAft>
                  <a:spcPts val="0"/>
                </a:spcAft>
                <a:buClr>
                  <a:srgbClr val="0B5394"/>
                </a:buClr>
                <a:buSzPts val="1600"/>
                <a:buFont typeface="Noto Sans Symbols"/>
                <a:buChar char="✔"/>
              </a:pPr>
              <a:r>
                <a:rPr lang="en-IN" sz="1600">
                  <a:solidFill>
                    <a:srgbClr val="0B5394"/>
                  </a:solidFill>
                  <a:latin typeface="Calibri"/>
                  <a:ea typeface="Calibri"/>
                  <a:cs typeface="Calibri"/>
                  <a:sym typeface="Calibri"/>
                </a:rPr>
                <a:t>Blogging</a:t>
              </a:r>
              <a:endParaRPr/>
            </a:p>
            <a:p>
              <a:pPr indent="-285750" lvl="0" marL="285750" marR="0" rtl="0" algn="l">
                <a:spcBef>
                  <a:spcPts val="0"/>
                </a:spcBef>
                <a:spcAft>
                  <a:spcPts val="0"/>
                </a:spcAft>
                <a:buClr>
                  <a:srgbClr val="0B5394"/>
                </a:buClr>
                <a:buSzPts val="1600"/>
                <a:buFont typeface="Noto Sans Symbols"/>
                <a:buChar char="✔"/>
              </a:pPr>
              <a:r>
                <a:rPr lang="en-IN" sz="1600">
                  <a:solidFill>
                    <a:srgbClr val="0B5394"/>
                  </a:solidFill>
                  <a:latin typeface="Calibri"/>
                  <a:ea typeface="Calibri"/>
                  <a:cs typeface="Calibri"/>
                  <a:sym typeface="Calibri"/>
                </a:rPr>
                <a:t>Webinars</a:t>
              </a:r>
              <a:endParaRPr/>
            </a:p>
            <a:p>
              <a:pPr indent="-285750" lvl="0" marL="285750" marR="0" rtl="0" algn="l">
                <a:spcBef>
                  <a:spcPts val="0"/>
                </a:spcBef>
                <a:spcAft>
                  <a:spcPts val="0"/>
                </a:spcAft>
                <a:buClr>
                  <a:srgbClr val="0B5394"/>
                </a:buClr>
                <a:buSzPts val="1600"/>
                <a:buFont typeface="Noto Sans Symbols"/>
                <a:buChar char="✔"/>
              </a:pPr>
              <a:r>
                <a:rPr lang="en-IN" sz="1600">
                  <a:solidFill>
                    <a:srgbClr val="0B5394"/>
                  </a:solidFill>
                  <a:latin typeface="Calibri"/>
                  <a:ea typeface="Calibri"/>
                  <a:cs typeface="Calibri"/>
                  <a:sym typeface="Calibri"/>
                </a:rPr>
                <a:t>LinkedIn</a:t>
              </a:r>
              <a:endParaRPr/>
            </a:p>
          </p:txBody>
        </p:sp>
        <p:sp>
          <p:nvSpPr>
            <p:cNvPr id="250" name="Google Shape;250;p18"/>
            <p:cNvSpPr/>
            <p:nvPr/>
          </p:nvSpPr>
          <p:spPr>
            <a:xfrm>
              <a:off x="3219061" y="2286000"/>
              <a:ext cx="2052735" cy="550506"/>
            </a:xfrm>
            <a:custGeom>
              <a:rect b="b" l="l" r="r" t="t"/>
              <a:pathLst>
                <a:path extrusionOk="0" h="550506" w="2052735">
                  <a:moveTo>
                    <a:pt x="2052735" y="550506"/>
                  </a:moveTo>
                  <a:lnTo>
                    <a:pt x="2052735" y="0"/>
                  </a:lnTo>
                  <a:lnTo>
                    <a:pt x="0" y="0"/>
                  </a:lnTo>
                </a:path>
              </a:pathLst>
            </a:custGeom>
            <a:noFill/>
            <a:ln cap="flat" cmpd="sng" w="9525">
              <a:solidFill>
                <a:srgbClr val="0075A2"/>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1" name="Google Shape;251;p18"/>
          <p:cNvGrpSpPr/>
          <p:nvPr/>
        </p:nvGrpSpPr>
        <p:grpSpPr>
          <a:xfrm>
            <a:off x="6838320" y="1778663"/>
            <a:ext cx="5061224" cy="1077218"/>
            <a:chOff x="6838320" y="1778663"/>
            <a:chExt cx="5061224" cy="1077218"/>
          </a:xfrm>
        </p:grpSpPr>
        <p:sp>
          <p:nvSpPr>
            <p:cNvPr id="252" name="Google Shape;252;p18"/>
            <p:cNvSpPr txBox="1"/>
            <p:nvPr/>
          </p:nvSpPr>
          <p:spPr>
            <a:xfrm>
              <a:off x="8891055" y="1778663"/>
              <a:ext cx="3008489" cy="1077218"/>
            </a:xfrm>
            <a:prstGeom prst="rect">
              <a:avLst/>
            </a:prstGeom>
            <a:no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rgbClr val="C00000"/>
                </a:buClr>
                <a:buSzPts val="1600"/>
                <a:buFont typeface="Noto Sans Symbols"/>
                <a:buChar char="✔"/>
              </a:pPr>
              <a:r>
                <a:rPr lang="en-IN" sz="1600">
                  <a:solidFill>
                    <a:srgbClr val="C00000"/>
                  </a:solidFill>
                  <a:latin typeface="Calibri"/>
                  <a:ea typeface="Calibri"/>
                  <a:cs typeface="Calibri"/>
                  <a:sym typeface="Calibri"/>
                </a:rPr>
                <a:t>Establish Thought leadership (blogs, news, tips)</a:t>
              </a:r>
              <a:endParaRPr/>
            </a:p>
            <a:p>
              <a:pPr indent="-285750" lvl="0" marL="285750" marR="0" rtl="0" algn="l">
                <a:spcBef>
                  <a:spcPts val="0"/>
                </a:spcBef>
                <a:spcAft>
                  <a:spcPts val="0"/>
                </a:spcAft>
                <a:buClr>
                  <a:srgbClr val="C00000"/>
                </a:buClr>
                <a:buSzPts val="1600"/>
                <a:buFont typeface="Noto Sans Symbols"/>
                <a:buChar char="✔"/>
              </a:pPr>
              <a:r>
                <a:rPr lang="en-IN" sz="1600">
                  <a:solidFill>
                    <a:srgbClr val="C00000"/>
                  </a:solidFill>
                  <a:latin typeface="Calibri"/>
                  <a:ea typeface="Calibri"/>
                  <a:cs typeface="Calibri"/>
                  <a:sym typeface="Calibri"/>
                </a:rPr>
                <a:t>Improve CRM</a:t>
              </a:r>
              <a:endParaRPr/>
            </a:p>
            <a:p>
              <a:pPr indent="-285750" lvl="0" marL="285750" marR="0" rtl="0" algn="l">
                <a:spcBef>
                  <a:spcPts val="0"/>
                </a:spcBef>
                <a:spcAft>
                  <a:spcPts val="0"/>
                </a:spcAft>
                <a:buClr>
                  <a:srgbClr val="C00000"/>
                </a:buClr>
                <a:buSzPts val="1600"/>
                <a:buFont typeface="Noto Sans Symbols"/>
                <a:buChar char="✔"/>
              </a:pPr>
              <a:r>
                <a:rPr lang="en-IN" sz="1600">
                  <a:solidFill>
                    <a:srgbClr val="C00000"/>
                  </a:solidFill>
                  <a:latin typeface="Calibri"/>
                  <a:ea typeface="Calibri"/>
                  <a:cs typeface="Calibri"/>
                  <a:sym typeface="Calibri"/>
                </a:rPr>
                <a:t>Market Analysis (Data Mining)</a:t>
              </a:r>
              <a:endParaRPr/>
            </a:p>
          </p:txBody>
        </p:sp>
        <p:sp>
          <p:nvSpPr>
            <p:cNvPr id="253" name="Google Shape;253;p18"/>
            <p:cNvSpPr/>
            <p:nvPr/>
          </p:nvSpPr>
          <p:spPr>
            <a:xfrm flipH="1">
              <a:off x="6838320" y="2286000"/>
              <a:ext cx="2052735" cy="550506"/>
            </a:xfrm>
            <a:custGeom>
              <a:rect b="b" l="l" r="r" t="t"/>
              <a:pathLst>
                <a:path extrusionOk="0" h="550506" w="2052735">
                  <a:moveTo>
                    <a:pt x="2052735" y="550506"/>
                  </a:moveTo>
                  <a:lnTo>
                    <a:pt x="2052735" y="0"/>
                  </a:lnTo>
                  <a:lnTo>
                    <a:pt x="0" y="0"/>
                  </a:lnTo>
                </a:path>
              </a:pathLst>
            </a:custGeom>
            <a:noFill/>
            <a:ln cap="flat" cmpd="sng" w="9525">
              <a:solidFill>
                <a:srgbClr val="C00000"/>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4" name="Google Shape;254;p18"/>
          <p:cNvGrpSpPr/>
          <p:nvPr/>
        </p:nvGrpSpPr>
        <p:grpSpPr>
          <a:xfrm>
            <a:off x="7697755" y="4646034"/>
            <a:ext cx="4201788" cy="1569660"/>
            <a:chOff x="7697755" y="4646034"/>
            <a:chExt cx="4201788" cy="1569660"/>
          </a:xfrm>
        </p:grpSpPr>
        <p:sp>
          <p:nvSpPr>
            <p:cNvPr id="255" name="Google Shape;255;p18"/>
            <p:cNvSpPr txBox="1"/>
            <p:nvPr/>
          </p:nvSpPr>
          <p:spPr>
            <a:xfrm>
              <a:off x="8891054" y="4646034"/>
              <a:ext cx="3008489" cy="1569660"/>
            </a:xfrm>
            <a:prstGeom prst="rect">
              <a:avLst/>
            </a:prstGeom>
            <a:noFill/>
            <a:ln cap="flat" cmpd="sng" w="9525">
              <a:solidFill>
                <a:srgbClr val="FAA05C"/>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rgbClr val="FAA05C"/>
                </a:buClr>
                <a:buSzPts val="1600"/>
                <a:buFont typeface="Noto Sans Symbols"/>
                <a:buChar char="✔"/>
              </a:pPr>
              <a:r>
                <a:rPr lang="en-IN" sz="1600">
                  <a:solidFill>
                    <a:srgbClr val="FAA05C"/>
                  </a:solidFill>
                  <a:latin typeface="Calibri"/>
                  <a:ea typeface="Calibri"/>
                  <a:cs typeface="Calibri"/>
                  <a:sym typeface="Calibri"/>
                </a:rPr>
                <a:t>Overall website traffic</a:t>
              </a:r>
              <a:endParaRPr/>
            </a:p>
            <a:p>
              <a:pPr indent="-285750" lvl="0" marL="285750" marR="0" rtl="0" algn="l">
                <a:spcBef>
                  <a:spcPts val="0"/>
                </a:spcBef>
                <a:spcAft>
                  <a:spcPts val="0"/>
                </a:spcAft>
                <a:buClr>
                  <a:srgbClr val="FAA05C"/>
                </a:buClr>
                <a:buSzPts val="1600"/>
                <a:buFont typeface="Noto Sans Symbols"/>
                <a:buChar char="✔"/>
              </a:pPr>
              <a:r>
                <a:rPr lang="en-IN" sz="1600">
                  <a:solidFill>
                    <a:srgbClr val="FAA05C"/>
                  </a:solidFill>
                  <a:latin typeface="Calibri"/>
                  <a:ea typeface="Calibri"/>
                  <a:cs typeface="Calibri"/>
                  <a:sym typeface="Calibri"/>
                </a:rPr>
                <a:t>Traffic by Source</a:t>
              </a:r>
              <a:endParaRPr/>
            </a:p>
            <a:p>
              <a:pPr indent="-285750" lvl="0" marL="285750" marR="0" rtl="0" algn="l">
                <a:spcBef>
                  <a:spcPts val="0"/>
                </a:spcBef>
                <a:spcAft>
                  <a:spcPts val="0"/>
                </a:spcAft>
                <a:buClr>
                  <a:srgbClr val="FAA05C"/>
                </a:buClr>
                <a:buSzPts val="1600"/>
                <a:buFont typeface="Noto Sans Symbols"/>
                <a:buChar char="✔"/>
              </a:pPr>
              <a:r>
                <a:rPr lang="en-IN" sz="1600">
                  <a:solidFill>
                    <a:srgbClr val="FAA05C"/>
                  </a:solidFill>
                  <a:latin typeface="Calibri"/>
                  <a:ea typeface="Calibri"/>
                  <a:cs typeface="Calibri"/>
                  <a:sym typeface="Calibri"/>
                </a:rPr>
                <a:t>Average session duration</a:t>
              </a:r>
              <a:endParaRPr/>
            </a:p>
            <a:p>
              <a:pPr indent="-285750" lvl="0" marL="285750" marR="0" rtl="0" algn="l">
                <a:spcBef>
                  <a:spcPts val="0"/>
                </a:spcBef>
                <a:spcAft>
                  <a:spcPts val="0"/>
                </a:spcAft>
                <a:buClr>
                  <a:srgbClr val="FAA05C"/>
                </a:buClr>
                <a:buSzPts val="1600"/>
                <a:buFont typeface="Noto Sans Symbols"/>
                <a:buChar char="✔"/>
              </a:pPr>
              <a:r>
                <a:rPr lang="en-IN" sz="1600">
                  <a:solidFill>
                    <a:srgbClr val="FAA05C"/>
                  </a:solidFill>
                  <a:latin typeface="Calibri"/>
                  <a:ea typeface="Calibri"/>
                  <a:cs typeface="Calibri"/>
                  <a:sym typeface="Calibri"/>
                </a:rPr>
                <a:t>Most visited pages</a:t>
              </a:r>
              <a:endParaRPr/>
            </a:p>
            <a:p>
              <a:pPr indent="-285750" lvl="0" marL="285750" marR="0" rtl="0" algn="l">
                <a:spcBef>
                  <a:spcPts val="0"/>
                </a:spcBef>
                <a:spcAft>
                  <a:spcPts val="0"/>
                </a:spcAft>
                <a:buClr>
                  <a:srgbClr val="FAA05C"/>
                </a:buClr>
                <a:buSzPts val="1600"/>
                <a:buFont typeface="Noto Sans Symbols"/>
                <a:buChar char="✔"/>
              </a:pPr>
              <a:r>
                <a:rPr lang="en-IN" sz="1600">
                  <a:solidFill>
                    <a:srgbClr val="FAA05C"/>
                  </a:solidFill>
                  <a:latin typeface="Calibri"/>
                  <a:ea typeface="Calibri"/>
                  <a:cs typeface="Calibri"/>
                  <a:sym typeface="Calibri"/>
                </a:rPr>
                <a:t>New vs. repeat visitors</a:t>
              </a:r>
              <a:endParaRPr/>
            </a:p>
            <a:p>
              <a:pPr indent="-285750" lvl="0" marL="285750" marR="0" rtl="0" algn="l">
                <a:spcBef>
                  <a:spcPts val="0"/>
                </a:spcBef>
                <a:spcAft>
                  <a:spcPts val="0"/>
                </a:spcAft>
                <a:buClr>
                  <a:srgbClr val="FAA05C"/>
                </a:buClr>
                <a:buSzPts val="1600"/>
                <a:buFont typeface="Noto Sans Symbols"/>
                <a:buChar char="✔"/>
              </a:pPr>
              <a:r>
                <a:rPr lang="en-IN" sz="1600">
                  <a:solidFill>
                    <a:srgbClr val="FAA05C"/>
                  </a:solidFill>
                  <a:latin typeface="Calibri"/>
                  <a:ea typeface="Calibri"/>
                  <a:cs typeface="Calibri"/>
                  <a:sym typeface="Calibri"/>
                </a:rPr>
                <a:t>Lead conversion rate</a:t>
              </a:r>
              <a:endParaRPr/>
            </a:p>
          </p:txBody>
        </p:sp>
        <p:cxnSp>
          <p:nvCxnSpPr>
            <p:cNvPr id="256" name="Google Shape;256;p18"/>
            <p:cNvCxnSpPr/>
            <p:nvPr/>
          </p:nvCxnSpPr>
          <p:spPr>
            <a:xfrm flipH="1" rot="10800000">
              <a:off x="7697755" y="5402871"/>
              <a:ext cx="1193299" cy="27993"/>
            </a:xfrm>
            <a:prstGeom prst="straightConnector1">
              <a:avLst/>
            </a:prstGeom>
            <a:noFill/>
            <a:ln cap="flat" cmpd="sng" w="9525">
              <a:solidFill>
                <a:srgbClr val="FAA05C"/>
              </a:solidFill>
              <a:prstDash val="solid"/>
              <a:miter lim="800000"/>
              <a:headEnd len="sm" w="sm" type="none"/>
              <a:tailEnd len="med" w="med" type="oval"/>
            </a:ln>
          </p:spPr>
        </p:cxnSp>
      </p:grpSp>
      <p:grpSp>
        <p:nvGrpSpPr>
          <p:cNvPr id="257" name="Google Shape;257;p18"/>
          <p:cNvGrpSpPr/>
          <p:nvPr/>
        </p:nvGrpSpPr>
        <p:grpSpPr>
          <a:xfrm>
            <a:off x="7763069" y="2965807"/>
            <a:ext cx="4136474" cy="1569660"/>
            <a:chOff x="7763069" y="2965807"/>
            <a:chExt cx="4136474" cy="1569660"/>
          </a:xfrm>
        </p:grpSpPr>
        <p:sp>
          <p:nvSpPr>
            <p:cNvPr id="258" name="Google Shape;258;p18"/>
            <p:cNvSpPr txBox="1"/>
            <p:nvPr/>
          </p:nvSpPr>
          <p:spPr>
            <a:xfrm>
              <a:off x="8891054" y="2965807"/>
              <a:ext cx="3008489" cy="1569660"/>
            </a:xfrm>
            <a:prstGeom prst="rect">
              <a:avLst/>
            </a:prstGeom>
            <a:noFill/>
            <a:ln cap="flat" cmpd="sng" w="9525">
              <a:solidFill>
                <a:srgbClr val="F95D51"/>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rgbClr val="F95D51"/>
                </a:buClr>
                <a:buSzPts val="1600"/>
                <a:buFont typeface="Noto Sans Symbols"/>
                <a:buChar char="✔"/>
              </a:pPr>
              <a:r>
                <a:rPr lang="en-IN" sz="1600">
                  <a:solidFill>
                    <a:srgbClr val="F95D51"/>
                  </a:solidFill>
                  <a:latin typeface="Calibri"/>
                  <a:ea typeface="Calibri"/>
                  <a:cs typeface="Calibri"/>
                  <a:sym typeface="Calibri"/>
                </a:rPr>
                <a:t>Appealing Landing page design</a:t>
              </a:r>
              <a:endParaRPr/>
            </a:p>
            <a:p>
              <a:pPr indent="-285750" lvl="0" marL="285750" marR="0" rtl="0" algn="l">
                <a:spcBef>
                  <a:spcPts val="0"/>
                </a:spcBef>
                <a:spcAft>
                  <a:spcPts val="0"/>
                </a:spcAft>
                <a:buClr>
                  <a:srgbClr val="F95D51"/>
                </a:buClr>
                <a:buSzPts val="1600"/>
                <a:buFont typeface="Noto Sans Symbols"/>
                <a:buChar char="✔"/>
              </a:pPr>
              <a:r>
                <a:rPr lang="en-IN" sz="1600">
                  <a:solidFill>
                    <a:srgbClr val="F95D51"/>
                  </a:solidFill>
                  <a:latin typeface="Calibri"/>
                  <a:ea typeface="Calibri"/>
                  <a:cs typeface="Calibri"/>
                  <a:sym typeface="Calibri"/>
                </a:rPr>
                <a:t>Quality content on website</a:t>
              </a:r>
              <a:endParaRPr/>
            </a:p>
            <a:p>
              <a:pPr indent="-285750" lvl="0" marL="285750" marR="0" rtl="0" algn="l">
                <a:spcBef>
                  <a:spcPts val="0"/>
                </a:spcBef>
                <a:spcAft>
                  <a:spcPts val="0"/>
                </a:spcAft>
                <a:buClr>
                  <a:srgbClr val="F95D51"/>
                </a:buClr>
                <a:buSzPts val="1600"/>
                <a:buFont typeface="Noto Sans Symbols"/>
                <a:buChar char="✔"/>
              </a:pPr>
              <a:r>
                <a:rPr lang="en-IN" sz="1600">
                  <a:solidFill>
                    <a:srgbClr val="F95D51"/>
                  </a:solidFill>
                  <a:latin typeface="Calibri"/>
                  <a:ea typeface="Calibri"/>
                  <a:cs typeface="Calibri"/>
                  <a:sym typeface="Calibri"/>
                </a:rPr>
                <a:t>Localized SEO strategy</a:t>
              </a:r>
              <a:endParaRPr/>
            </a:p>
            <a:p>
              <a:pPr indent="-285750" lvl="0" marL="285750" marR="0" rtl="0" algn="l">
                <a:spcBef>
                  <a:spcPts val="0"/>
                </a:spcBef>
                <a:spcAft>
                  <a:spcPts val="0"/>
                </a:spcAft>
                <a:buClr>
                  <a:srgbClr val="F95D51"/>
                </a:buClr>
                <a:buSzPts val="1600"/>
                <a:buFont typeface="Noto Sans Symbols"/>
                <a:buChar char="✔"/>
              </a:pPr>
              <a:r>
                <a:rPr lang="en-IN" sz="1600">
                  <a:solidFill>
                    <a:srgbClr val="F95D51"/>
                  </a:solidFill>
                  <a:latin typeface="Calibri"/>
                  <a:ea typeface="Calibri"/>
                  <a:cs typeface="Calibri"/>
                  <a:sym typeface="Calibri"/>
                </a:rPr>
                <a:t>Videos</a:t>
              </a:r>
              <a:endParaRPr/>
            </a:p>
            <a:p>
              <a:pPr indent="-285750" lvl="0" marL="285750" marR="0" rtl="0" algn="l">
                <a:spcBef>
                  <a:spcPts val="0"/>
                </a:spcBef>
                <a:spcAft>
                  <a:spcPts val="0"/>
                </a:spcAft>
                <a:buClr>
                  <a:srgbClr val="F95D51"/>
                </a:buClr>
                <a:buSzPts val="1600"/>
                <a:buFont typeface="Noto Sans Symbols"/>
                <a:buChar char="✔"/>
              </a:pPr>
              <a:r>
                <a:rPr lang="en-IN" sz="1600">
                  <a:solidFill>
                    <a:srgbClr val="F95D51"/>
                  </a:solidFill>
                  <a:latin typeface="Calibri"/>
                  <a:ea typeface="Calibri"/>
                  <a:cs typeface="Calibri"/>
                  <a:sym typeface="Calibri"/>
                </a:rPr>
                <a:t>Personalization</a:t>
              </a:r>
              <a:endParaRPr/>
            </a:p>
            <a:p>
              <a:pPr indent="-285750" lvl="0" marL="285750" marR="0" rtl="0" algn="l">
                <a:spcBef>
                  <a:spcPts val="0"/>
                </a:spcBef>
                <a:spcAft>
                  <a:spcPts val="0"/>
                </a:spcAft>
                <a:buClr>
                  <a:srgbClr val="F95D51"/>
                </a:buClr>
                <a:buSzPts val="1600"/>
                <a:buFont typeface="Noto Sans Symbols"/>
                <a:buChar char="✔"/>
              </a:pPr>
              <a:r>
                <a:rPr lang="en-IN" sz="1600">
                  <a:solidFill>
                    <a:srgbClr val="F95D51"/>
                  </a:solidFill>
                  <a:latin typeface="Calibri"/>
                  <a:ea typeface="Calibri"/>
                  <a:cs typeface="Calibri"/>
                  <a:sym typeface="Calibri"/>
                </a:rPr>
                <a:t>Focus on CLV, churn factors</a:t>
              </a:r>
              <a:endParaRPr/>
            </a:p>
          </p:txBody>
        </p:sp>
        <p:cxnSp>
          <p:nvCxnSpPr>
            <p:cNvPr id="259" name="Google Shape;259;p18"/>
            <p:cNvCxnSpPr/>
            <p:nvPr/>
          </p:nvCxnSpPr>
          <p:spPr>
            <a:xfrm flipH="1" rot="10800000">
              <a:off x="7763069" y="3783660"/>
              <a:ext cx="1127985" cy="7832"/>
            </a:xfrm>
            <a:prstGeom prst="straightConnector1">
              <a:avLst/>
            </a:prstGeom>
            <a:noFill/>
            <a:ln cap="flat" cmpd="sng" w="9525">
              <a:solidFill>
                <a:srgbClr val="FF0066"/>
              </a:solidFill>
              <a:prstDash val="solid"/>
              <a:miter lim="800000"/>
              <a:headEnd len="sm" w="sm" type="none"/>
              <a:tailEnd len="med" w="med" type="oval"/>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19"/>
          <p:cNvPicPr preferRelativeResize="0"/>
          <p:nvPr/>
        </p:nvPicPr>
        <p:blipFill rotWithShape="1">
          <a:blip r:embed="rId3">
            <a:alphaModFix/>
          </a:blip>
          <a:srcRect b="0" l="0" r="0" t="0"/>
          <a:stretch/>
        </p:blipFill>
        <p:spPr>
          <a:xfrm>
            <a:off x="4213265" y="3747563"/>
            <a:ext cx="3730477" cy="2245281"/>
          </a:xfrm>
          <a:prstGeom prst="rect">
            <a:avLst/>
          </a:prstGeom>
          <a:noFill/>
          <a:ln>
            <a:noFill/>
          </a:ln>
        </p:spPr>
      </p:pic>
      <p:sp>
        <p:nvSpPr>
          <p:cNvPr id="265" name="Google Shape;265;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Common Digital Business Models</a:t>
            </a:r>
            <a:endParaRPr/>
          </a:p>
        </p:txBody>
      </p:sp>
      <p:sp>
        <p:nvSpPr>
          <p:cNvPr id="266" name="Google Shape;266;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DX LECTURE SERIES                                                                                  </a:t>
            </a:r>
            <a:endParaRPr/>
          </a:p>
        </p:txBody>
      </p:sp>
      <p:sp>
        <p:nvSpPr>
          <p:cNvPr id="267" name="Google Shape;267;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268" name="Google Shape;268;p19"/>
          <p:cNvGrpSpPr/>
          <p:nvPr/>
        </p:nvGrpSpPr>
        <p:grpSpPr>
          <a:xfrm>
            <a:off x="326572" y="5262310"/>
            <a:ext cx="2780522" cy="869133"/>
            <a:chOff x="643813" y="4767788"/>
            <a:chExt cx="2780522" cy="869133"/>
          </a:xfrm>
        </p:grpSpPr>
        <p:sp>
          <p:nvSpPr>
            <p:cNvPr id="269" name="Google Shape;269;p19"/>
            <p:cNvSpPr/>
            <p:nvPr/>
          </p:nvSpPr>
          <p:spPr>
            <a:xfrm>
              <a:off x="643813" y="5271796"/>
              <a:ext cx="2780522" cy="365125"/>
            </a:xfrm>
            <a:prstGeom prst="rect">
              <a:avLst/>
            </a:prstGeom>
            <a:noFill/>
            <a:ln cap="flat" cmpd="sng" w="12700">
              <a:solidFill>
                <a:srgbClr val="0A5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accent1"/>
                  </a:solidFill>
                  <a:latin typeface="Calibri"/>
                  <a:ea typeface="Calibri"/>
                  <a:cs typeface="Calibri"/>
                  <a:sym typeface="Calibri"/>
                </a:rPr>
                <a:t>Freemium Model</a:t>
              </a:r>
              <a:endParaRPr/>
            </a:p>
          </p:txBody>
        </p:sp>
        <p:pic>
          <p:nvPicPr>
            <p:cNvPr descr="Spotify Logo | The most famous brands and company logos in the world" id="270" name="Google Shape;270;p19"/>
            <p:cNvPicPr preferRelativeResize="0"/>
            <p:nvPr/>
          </p:nvPicPr>
          <p:blipFill rotWithShape="1">
            <a:blip r:embed="rId4">
              <a:alphaModFix/>
            </a:blip>
            <a:srcRect b="0" l="0" r="0" t="0"/>
            <a:stretch/>
          </p:blipFill>
          <p:spPr>
            <a:xfrm>
              <a:off x="647272" y="4767788"/>
              <a:ext cx="900015" cy="504008"/>
            </a:xfrm>
            <a:prstGeom prst="rect">
              <a:avLst/>
            </a:prstGeom>
            <a:noFill/>
            <a:ln>
              <a:noFill/>
            </a:ln>
          </p:spPr>
        </p:pic>
        <p:pic>
          <p:nvPicPr>
            <p:cNvPr descr="Linkedin Logo Png - Linkedin Logo Svg, Transparent Png , Transparent Png  Image - PNGitem" id="271" name="Google Shape;271;p19"/>
            <p:cNvPicPr preferRelativeResize="0"/>
            <p:nvPr/>
          </p:nvPicPr>
          <p:blipFill rotWithShape="1">
            <a:blip r:embed="rId5">
              <a:alphaModFix/>
            </a:blip>
            <a:srcRect b="0" l="0" r="0" t="0"/>
            <a:stretch/>
          </p:blipFill>
          <p:spPr>
            <a:xfrm>
              <a:off x="1635818" y="4837230"/>
              <a:ext cx="1231402" cy="365125"/>
            </a:xfrm>
            <a:prstGeom prst="rect">
              <a:avLst/>
            </a:prstGeom>
            <a:noFill/>
            <a:ln>
              <a:noFill/>
            </a:ln>
          </p:spPr>
        </p:pic>
      </p:grpSp>
      <p:grpSp>
        <p:nvGrpSpPr>
          <p:cNvPr id="272" name="Google Shape;272;p19"/>
          <p:cNvGrpSpPr/>
          <p:nvPr/>
        </p:nvGrpSpPr>
        <p:grpSpPr>
          <a:xfrm>
            <a:off x="773082" y="4388702"/>
            <a:ext cx="2780522" cy="780048"/>
            <a:chOff x="773082" y="4388702"/>
            <a:chExt cx="2780522" cy="780048"/>
          </a:xfrm>
        </p:grpSpPr>
        <p:pic>
          <p:nvPicPr>
            <p:cNvPr descr="Netflix Logo | The most famous brands and company logos in the world" id="273" name="Google Shape;273;p19"/>
            <p:cNvPicPr preferRelativeResize="0"/>
            <p:nvPr/>
          </p:nvPicPr>
          <p:blipFill rotWithShape="1">
            <a:blip r:embed="rId6">
              <a:alphaModFix/>
            </a:blip>
            <a:srcRect b="0" l="0" r="0" t="0"/>
            <a:stretch/>
          </p:blipFill>
          <p:spPr>
            <a:xfrm>
              <a:off x="773083" y="4403110"/>
              <a:ext cx="827314" cy="463296"/>
            </a:xfrm>
            <a:prstGeom prst="rect">
              <a:avLst/>
            </a:prstGeom>
            <a:noFill/>
            <a:ln>
              <a:noFill/>
            </a:ln>
          </p:spPr>
        </p:pic>
        <p:sp>
          <p:nvSpPr>
            <p:cNvPr id="274" name="Google Shape;274;p19"/>
            <p:cNvSpPr/>
            <p:nvPr/>
          </p:nvSpPr>
          <p:spPr>
            <a:xfrm>
              <a:off x="773082" y="4803625"/>
              <a:ext cx="2780522" cy="365125"/>
            </a:xfrm>
            <a:prstGeom prst="rect">
              <a:avLst/>
            </a:prstGeom>
            <a:noFill/>
            <a:ln cap="flat" cmpd="sng" w="12700">
              <a:solidFill>
                <a:srgbClr val="0A5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accent1"/>
                  </a:solidFill>
                  <a:latin typeface="Calibri"/>
                  <a:ea typeface="Calibri"/>
                  <a:cs typeface="Calibri"/>
                  <a:sym typeface="Calibri"/>
                </a:rPr>
                <a:t>Subscription Model</a:t>
              </a:r>
              <a:endParaRPr/>
            </a:p>
          </p:txBody>
        </p:sp>
        <p:pic>
          <p:nvPicPr>
            <p:cNvPr descr="Microsoft Office 365 News: Updates to Teams, Outlook and more" id="275" name="Google Shape;275;p19"/>
            <p:cNvPicPr preferRelativeResize="0"/>
            <p:nvPr/>
          </p:nvPicPr>
          <p:blipFill rotWithShape="1">
            <a:blip r:embed="rId7">
              <a:alphaModFix/>
            </a:blip>
            <a:srcRect b="0" l="0" r="0" t="0"/>
            <a:stretch/>
          </p:blipFill>
          <p:spPr>
            <a:xfrm>
              <a:off x="1796339" y="4388702"/>
              <a:ext cx="1379235" cy="477704"/>
            </a:xfrm>
            <a:prstGeom prst="rect">
              <a:avLst/>
            </a:prstGeom>
            <a:noFill/>
            <a:ln>
              <a:noFill/>
            </a:ln>
          </p:spPr>
        </p:pic>
      </p:grpSp>
      <p:grpSp>
        <p:nvGrpSpPr>
          <p:cNvPr id="276" name="Google Shape;276;p19"/>
          <p:cNvGrpSpPr/>
          <p:nvPr/>
        </p:nvGrpSpPr>
        <p:grpSpPr>
          <a:xfrm>
            <a:off x="1230046" y="3466659"/>
            <a:ext cx="2780522" cy="852602"/>
            <a:chOff x="1230046" y="3466659"/>
            <a:chExt cx="2780522" cy="852602"/>
          </a:xfrm>
        </p:grpSpPr>
        <p:pic>
          <p:nvPicPr>
            <p:cNvPr descr="Yahoo Logo | The most famous brands and company logos in the world" id="277" name="Google Shape;277;p19"/>
            <p:cNvPicPr preferRelativeResize="0"/>
            <p:nvPr/>
          </p:nvPicPr>
          <p:blipFill rotWithShape="1">
            <a:blip r:embed="rId8">
              <a:alphaModFix/>
            </a:blip>
            <a:srcRect b="0" l="0" r="0" t="0"/>
            <a:stretch/>
          </p:blipFill>
          <p:spPr>
            <a:xfrm>
              <a:off x="2154013" y="3466659"/>
              <a:ext cx="1039974" cy="582385"/>
            </a:xfrm>
            <a:prstGeom prst="rect">
              <a:avLst/>
            </a:prstGeom>
            <a:noFill/>
            <a:ln>
              <a:noFill/>
            </a:ln>
          </p:spPr>
        </p:pic>
        <p:sp>
          <p:nvSpPr>
            <p:cNvPr id="278" name="Google Shape;278;p19"/>
            <p:cNvSpPr/>
            <p:nvPr/>
          </p:nvSpPr>
          <p:spPr>
            <a:xfrm>
              <a:off x="1230046" y="3954136"/>
              <a:ext cx="2780522" cy="365125"/>
            </a:xfrm>
            <a:prstGeom prst="rect">
              <a:avLst/>
            </a:prstGeom>
            <a:noFill/>
            <a:ln cap="flat" cmpd="sng" w="12700">
              <a:solidFill>
                <a:srgbClr val="0A5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accent1"/>
                  </a:solidFill>
                  <a:latin typeface="Calibri"/>
                  <a:ea typeface="Calibri"/>
                  <a:cs typeface="Calibri"/>
                  <a:sym typeface="Calibri"/>
                </a:rPr>
                <a:t>Free Offerings</a:t>
              </a:r>
              <a:endParaRPr/>
            </a:p>
          </p:txBody>
        </p:sp>
        <p:pic>
          <p:nvPicPr>
            <p:cNvPr descr="Google logo - Wikipedia" id="279" name="Google Shape;279;p19"/>
            <p:cNvPicPr preferRelativeResize="0"/>
            <p:nvPr/>
          </p:nvPicPr>
          <p:blipFill rotWithShape="1">
            <a:blip r:embed="rId9">
              <a:alphaModFix/>
            </a:blip>
            <a:srcRect b="0" l="0" r="0" t="0"/>
            <a:stretch/>
          </p:blipFill>
          <p:spPr>
            <a:xfrm>
              <a:off x="1250771" y="3647122"/>
              <a:ext cx="772886" cy="261493"/>
            </a:xfrm>
            <a:prstGeom prst="rect">
              <a:avLst/>
            </a:prstGeom>
            <a:noFill/>
            <a:ln>
              <a:noFill/>
            </a:ln>
          </p:spPr>
        </p:pic>
      </p:grpSp>
      <p:grpSp>
        <p:nvGrpSpPr>
          <p:cNvPr id="280" name="Google Shape;280;p19"/>
          <p:cNvGrpSpPr/>
          <p:nvPr/>
        </p:nvGrpSpPr>
        <p:grpSpPr>
          <a:xfrm>
            <a:off x="4329067" y="1809048"/>
            <a:ext cx="2780522" cy="865308"/>
            <a:chOff x="4186698" y="1823855"/>
            <a:chExt cx="2780522" cy="865308"/>
          </a:xfrm>
        </p:grpSpPr>
        <p:pic>
          <p:nvPicPr>
            <p:cNvPr descr="Airbnb logo and symbol, meaning, history, PNG" id="281" name="Google Shape;281;p19"/>
            <p:cNvPicPr preferRelativeResize="0"/>
            <p:nvPr/>
          </p:nvPicPr>
          <p:blipFill rotWithShape="1">
            <a:blip r:embed="rId10">
              <a:alphaModFix/>
            </a:blip>
            <a:srcRect b="0" l="0" r="0" t="0"/>
            <a:stretch/>
          </p:blipFill>
          <p:spPr>
            <a:xfrm>
              <a:off x="4703023" y="1823855"/>
              <a:ext cx="1010966" cy="513513"/>
            </a:xfrm>
            <a:prstGeom prst="rect">
              <a:avLst/>
            </a:prstGeom>
            <a:noFill/>
            <a:ln>
              <a:noFill/>
            </a:ln>
          </p:spPr>
        </p:pic>
        <p:sp>
          <p:nvSpPr>
            <p:cNvPr id="282" name="Google Shape;282;p19"/>
            <p:cNvSpPr/>
            <p:nvPr/>
          </p:nvSpPr>
          <p:spPr>
            <a:xfrm>
              <a:off x="4186698" y="2324038"/>
              <a:ext cx="2780522" cy="365125"/>
            </a:xfrm>
            <a:prstGeom prst="rect">
              <a:avLst/>
            </a:prstGeom>
            <a:noFill/>
            <a:ln cap="flat" cmpd="sng" w="12700">
              <a:solidFill>
                <a:srgbClr val="0A5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accent1"/>
                  </a:solidFill>
                  <a:latin typeface="Calibri"/>
                  <a:ea typeface="Calibri"/>
                  <a:cs typeface="Calibri"/>
                  <a:sym typeface="Calibri"/>
                </a:rPr>
                <a:t>Shared Economy</a:t>
              </a:r>
              <a:endParaRPr/>
            </a:p>
          </p:txBody>
        </p:sp>
        <p:pic>
          <p:nvPicPr>
            <p:cNvPr descr="Modern Logo Design Inspiration: Lyft logo" id="283" name="Google Shape;283;p19"/>
            <p:cNvPicPr preferRelativeResize="0"/>
            <p:nvPr/>
          </p:nvPicPr>
          <p:blipFill rotWithShape="1">
            <a:blip r:embed="rId11">
              <a:alphaModFix/>
            </a:blip>
            <a:srcRect b="0" l="0" r="0" t="0"/>
            <a:stretch/>
          </p:blipFill>
          <p:spPr>
            <a:xfrm>
              <a:off x="5698751" y="1826288"/>
              <a:ext cx="900016" cy="540919"/>
            </a:xfrm>
            <a:prstGeom prst="rect">
              <a:avLst/>
            </a:prstGeom>
            <a:noFill/>
            <a:ln>
              <a:noFill/>
            </a:ln>
          </p:spPr>
        </p:pic>
      </p:grpSp>
      <p:grpSp>
        <p:nvGrpSpPr>
          <p:cNvPr id="284" name="Google Shape;284;p19"/>
          <p:cNvGrpSpPr/>
          <p:nvPr/>
        </p:nvGrpSpPr>
        <p:grpSpPr>
          <a:xfrm>
            <a:off x="8324401" y="4460814"/>
            <a:ext cx="2780522" cy="707935"/>
            <a:chOff x="8324401" y="4460814"/>
            <a:chExt cx="2780522" cy="707935"/>
          </a:xfrm>
        </p:grpSpPr>
        <p:sp>
          <p:nvSpPr>
            <p:cNvPr id="285" name="Google Shape;285;p19"/>
            <p:cNvSpPr/>
            <p:nvPr/>
          </p:nvSpPr>
          <p:spPr>
            <a:xfrm>
              <a:off x="8324401" y="4803624"/>
              <a:ext cx="2780522" cy="365125"/>
            </a:xfrm>
            <a:prstGeom prst="rect">
              <a:avLst/>
            </a:prstGeom>
            <a:noFill/>
            <a:ln cap="flat" cmpd="sng" w="12700">
              <a:solidFill>
                <a:srgbClr val="0A5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accent1"/>
                  </a:solidFill>
                  <a:latin typeface="Calibri"/>
                  <a:ea typeface="Calibri"/>
                  <a:cs typeface="Calibri"/>
                  <a:sym typeface="Calibri"/>
                </a:rPr>
                <a:t>Ecosystem Model</a:t>
              </a:r>
              <a:endParaRPr/>
            </a:p>
          </p:txBody>
        </p:sp>
        <p:pic>
          <p:nvPicPr>
            <p:cNvPr descr="Apple Logo" id="286" name="Google Shape;286;p19"/>
            <p:cNvPicPr preferRelativeResize="0"/>
            <p:nvPr/>
          </p:nvPicPr>
          <p:blipFill rotWithShape="1">
            <a:blip r:embed="rId12">
              <a:alphaModFix/>
            </a:blip>
            <a:srcRect b="0" l="0" r="0" t="0"/>
            <a:stretch/>
          </p:blipFill>
          <p:spPr>
            <a:xfrm>
              <a:off x="9255717" y="4460814"/>
              <a:ext cx="804290" cy="285900"/>
            </a:xfrm>
            <a:prstGeom prst="rect">
              <a:avLst/>
            </a:prstGeom>
            <a:noFill/>
            <a:ln>
              <a:noFill/>
            </a:ln>
          </p:spPr>
        </p:pic>
        <p:pic>
          <p:nvPicPr>
            <p:cNvPr descr="Google logo - Wikipedia" id="287" name="Google Shape;287;p19"/>
            <p:cNvPicPr preferRelativeResize="0"/>
            <p:nvPr/>
          </p:nvPicPr>
          <p:blipFill rotWithShape="1">
            <a:blip r:embed="rId9">
              <a:alphaModFix/>
            </a:blip>
            <a:srcRect b="0" l="0" r="0" t="0"/>
            <a:stretch/>
          </p:blipFill>
          <p:spPr>
            <a:xfrm>
              <a:off x="10257589" y="4504011"/>
              <a:ext cx="772886" cy="261493"/>
            </a:xfrm>
            <a:prstGeom prst="rect">
              <a:avLst/>
            </a:prstGeom>
            <a:noFill/>
            <a:ln>
              <a:noFill/>
            </a:ln>
          </p:spPr>
        </p:pic>
      </p:grpSp>
      <p:grpSp>
        <p:nvGrpSpPr>
          <p:cNvPr id="288" name="Google Shape;288;p19"/>
          <p:cNvGrpSpPr/>
          <p:nvPr/>
        </p:nvGrpSpPr>
        <p:grpSpPr>
          <a:xfrm>
            <a:off x="8997916" y="5407037"/>
            <a:ext cx="2780522" cy="768370"/>
            <a:chOff x="8997916" y="5407037"/>
            <a:chExt cx="2780522" cy="768370"/>
          </a:xfrm>
        </p:grpSpPr>
        <p:sp>
          <p:nvSpPr>
            <p:cNvPr id="289" name="Google Shape;289;p19"/>
            <p:cNvSpPr/>
            <p:nvPr/>
          </p:nvSpPr>
          <p:spPr>
            <a:xfrm>
              <a:off x="8997916" y="5810282"/>
              <a:ext cx="2780522" cy="365125"/>
            </a:xfrm>
            <a:prstGeom prst="rect">
              <a:avLst/>
            </a:prstGeom>
            <a:noFill/>
            <a:ln cap="flat" cmpd="sng" w="12700">
              <a:solidFill>
                <a:srgbClr val="0A5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accent1"/>
                  </a:solidFill>
                  <a:latin typeface="Calibri"/>
                  <a:ea typeface="Calibri"/>
                  <a:cs typeface="Calibri"/>
                  <a:sym typeface="Calibri"/>
                </a:rPr>
                <a:t>On-Demand Model</a:t>
              </a:r>
              <a:endParaRPr/>
            </a:p>
          </p:txBody>
        </p:sp>
        <p:pic>
          <p:nvPicPr>
            <p:cNvPr id="290" name="Google Shape;290;p19"/>
            <p:cNvPicPr preferRelativeResize="0"/>
            <p:nvPr/>
          </p:nvPicPr>
          <p:blipFill rotWithShape="1">
            <a:blip r:embed="rId13">
              <a:alphaModFix/>
            </a:blip>
            <a:srcRect b="0" l="0" r="0" t="0"/>
            <a:stretch/>
          </p:blipFill>
          <p:spPr>
            <a:xfrm>
              <a:off x="10758441" y="5515500"/>
              <a:ext cx="908084" cy="279236"/>
            </a:xfrm>
            <a:prstGeom prst="rect">
              <a:avLst/>
            </a:prstGeom>
            <a:noFill/>
            <a:ln>
              <a:noFill/>
            </a:ln>
          </p:spPr>
        </p:pic>
        <p:pic>
          <p:nvPicPr>
            <p:cNvPr descr="All hail the new Uber logo | Creative Bloq" id="291" name="Google Shape;291;p19"/>
            <p:cNvPicPr preferRelativeResize="0"/>
            <p:nvPr/>
          </p:nvPicPr>
          <p:blipFill rotWithShape="1">
            <a:blip r:embed="rId14">
              <a:alphaModFix/>
            </a:blip>
            <a:srcRect b="0" l="0" r="0" t="0"/>
            <a:stretch/>
          </p:blipFill>
          <p:spPr>
            <a:xfrm>
              <a:off x="9870949" y="5407037"/>
              <a:ext cx="763555" cy="365125"/>
            </a:xfrm>
            <a:prstGeom prst="rect">
              <a:avLst/>
            </a:prstGeom>
            <a:noFill/>
            <a:ln>
              <a:noFill/>
            </a:ln>
          </p:spPr>
        </p:pic>
      </p:grpSp>
      <p:sp>
        <p:nvSpPr>
          <p:cNvPr id="292" name="Google Shape;292;p19"/>
          <p:cNvSpPr/>
          <p:nvPr/>
        </p:nvSpPr>
        <p:spPr>
          <a:xfrm>
            <a:off x="7865706" y="4049044"/>
            <a:ext cx="125942" cy="20088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grpSp>
        <p:nvGrpSpPr>
          <p:cNvPr id="293" name="Google Shape;293;p19"/>
          <p:cNvGrpSpPr/>
          <p:nvPr/>
        </p:nvGrpSpPr>
        <p:grpSpPr>
          <a:xfrm>
            <a:off x="7472205" y="3309498"/>
            <a:ext cx="2915972" cy="1003873"/>
            <a:chOff x="7472205" y="3309498"/>
            <a:chExt cx="2915972" cy="1003873"/>
          </a:xfrm>
        </p:grpSpPr>
        <p:pic>
          <p:nvPicPr>
            <p:cNvPr descr="ICICI-Bank-Logo – Jobber's Park" id="294" name="Google Shape;294;p19"/>
            <p:cNvPicPr preferRelativeResize="0"/>
            <p:nvPr/>
          </p:nvPicPr>
          <p:blipFill rotWithShape="1">
            <a:blip r:embed="rId15">
              <a:alphaModFix/>
            </a:blip>
            <a:srcRect b="0" l="0" r="0" t="0"/>
            <a:stretch/>
          </p:blipFill>
          <p:spPr>
            <a:xfrm>
              <a:off x="8927547" y="3433394"/>
              <a:ext cx="1460630" cy="742000"/>
            </a:xfrm>
            <a:prstGeom prst="rect">
              <a:avLst/>
            </a:prstGeom>
            <a:noFill/>
            <a:ln>
              <a:noFill/>
            </a:ln>
          </p:spPr>
        </p:pic>
        <p:pic>
          <p:nvPicPr>
            <p:cNvPr descr="United Airlines - Latest News | TravelPulse" id="295" name="Google Shape;295;p19"/>
            <p:cNvPicPr preferRelativeResize="0"/>
            <p:nvPr/>
          </p:nvPicPr>
          <p:blipFill rotWithShape="1">
            <a:blip r:embed="rId16">
              <a:alphaModFix/>
            </a:blip>
            <a:srcRect b="0" l="0" r="0" t="0"/>
            <a:stretch/>
          </p:blipFill>
          <p:spPr>
            <a:xfrm>
              <a:off x="7520111" y="3309498"/>
              <a:ext cx="1381244" cy="853609"/>
            </a:xfrm>
            <a:prstGeom prst="rect">
              <a:avLst/>
            </a:prstGeom>
            <a:noFill/>
            <a:ln>
              <a:noFill/>
            </a:ln>
          </p:spPr>
        </p:pic>
        <p:sp>
          <p:nvSpPr>
            <p:cNvPr id="296" name="Google Shape;296;p19"/>
            <p:cNvSpPr/>
            <p:nvPr/>
          </p:nvSpPr>
          <p:spPr>
            <a:xfrm>
              <a:off x="7472205" y="3948246"/>
              <a:ext cx="2780522" cy="365125"/>
            </a:xfrm>
            <a:prstGeom prst="rect">
              <a:avLst/>
            </a:prstGeom>
            <a:noFill/>
            <a:ln cap="flat" cmpd="sng" w="12700">
              <a:solidFill>
                <a:srgbClr val="0A5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accent1"/>
                  </a:solidFill>
                  <a:latin typeface="Calibri"/>
                  <a:ea typeface="Calibri"/>
                  <a:cs typeface="Calibri"/>
                  <a:sym typeface="Calibri"/>
                </a:rPr>
                <a:t>Pyramid Model</a:t>
              </a:r>
              <a:endParaRPr/>
            </a:p>
          </p:txBody>
        </p:sp>
      </p:grpSp>
      <p:grpSp>
        <p:nvGrpSpPr>
          <p:cNvPr id="297" name="Google Shape;297;p19"/>
          <p:cNvGrpSpPr/>
          <p:nvPr/>
        </p:nvGrpSpPr>
        <p:grpSpPr>
          <a:xfrm>
            <a:off x="6598767" y="2571525"/>
            <a:ext cx="2801765" cy="805401"/>
            <a:chOff x="6598767" y="2571525"/>
            <a:chExt cx="2801765" cy="805401"/>
          </a:xfrm>
        </p:grpSpPr>
        <p:sp>
          <p:nvSpPr>
            <p:cNvPr id="298" name="Google Shape;298;p19"/>
            <p:cNvSpPr/>
            <p:nvPr/>
          </p:nvSpPr>
          <p:spPr>
            <a:xfrm>
              <a:off x="6598767" y="3011801"/>
              <a:ext cx="2780522" cy="365125"/>
            </a:xfrm>
            <a:prstGeom prst="rect">
              <a:avLst/>
            </a:prstGeom>
            <a:noFill/>
            <a:ln cap="flat" cmpd="sng" w="12700">
              <a:solidFill>
                <a:srgbClr val="0A5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accent1"/>
                  </a:solidFill>
                  <a:latin typeface="Calibri"/>
                  <a:ea typeface="Calibri"/>
                  <a:cs typeface="Calibri"/>
                  <a:sym typeface="Calibri"/>
                </a:rPr>
                <a:t>User Experience Premium</a:t>
              </a:r>
              <a:endParaRPr/>
            </a:p>
          </p:txBody>
        </p:sp>
        <p:pic>
          <p:nvPicPr>
            <p:cNvPr descr="Apple Logo" id="299" name="Google Shape;299;p19"/>
            <p:cNvPicPr preferRelativeResize="0"/>
            <p:nvPr/>
          </p:nvPicPr>
          <p:blipFill rotWithShape="1">
            <a:blip r:embed="rId12">
              <a:alphaModFix/>
            </a:blip>
            <a:srcRect b="0" l="0" r="0" t="0"/>
            <a:stretch/>
          </p:blipFill>
          <p:spPr>
            <a:xfrm>
              <a:off x="7520111" y="2689163"/>
              <a:ext cx="804290" cy="285900"/>
            </a:xfrm>
            <a:prstGeom prst="rect">
              <a:avLst/>
            </a:prstGeom>
            <a:noFill/>
            <a:ln>
              <a:noFill/>
            </a:ln>
          </p:spPr>
        </p:pic>
        <p:pic>
          <p:nvPicPr>
            <p:cNvPr descr="Tesla Logo Png posted by John Walker" id="300" name="Google Shape;300;p19"/>
            <p:cNvPicPr preferRelativeResize="0"/>
            <p:nvPr/>
          </p:nvPicPr>
          <p:blipFill rotWithShape="1">
            <a:blip r:embed="rId17">
              <a:alphaModFix/>
            </a:blip>
            <a:srcRect b="0" l="0" r="0" t="0"/>
            <a:stretch/>
          </p:blipFill>
          <p:spPr>
            <a:xfrm>
              <a:off x="8324401" y="2571525"/>
              <a:ext cx="1076131" cy="538066"/>
            </a:xfrm>
            <a:prstGeom prst="rect">
              <a:avLst/>
            </a:prstGeom>
            <a:noFill/>
            <a:ln>
              <a:noFill/>
            </a:ln>
          </p:spPr>
        </p:pic>
      </p:grpSp>
      <p:grpSp>
        <p:nvGrpSpPr>
          <p:cNvPr id="301" name="Google Shape;301;p19"/>
          <p:cNvGrpSpPr/>
          <p:nvPr/>
        </p:nvGrpSpPr>
        <p:grpSpPr>
          <a:xfrm>
            <a:off x="2023657" y="2440792"/>
            <a:ext cx="2780522" cy="936134"/>
            <a:chOff x="2023657" y="2440792"/>
            <a:chExt cx="2780522" cy="936134"/>
          </a:xfrm>
        </p:grpSpPr>
        <p:grpSp>
          <p:nvGrpSpPr>
            <p:cNvPr id="302" name="Google Shape;302;p19"/>
            <p:cNvGrpSpPr/>
            <p:nvPr/>
          </p:nvGrpSpPr>
          <p:grpSpPr>
            <a:xfrm>
              <a:off x="2023657" y="2641164"/>
              <a:ext cx="2780522" cy="735762"/>
              <a:chOff x="2023657" y="2641164"/>
              <a:chExt cx="2780522" cy="735762"/>
            </a:xfrm>
          </p:grpSpPr>
          <p:sp>
            <p:nvSpPr>
              <p:cNvPr id="303" name="Google Shape;303;p19"/>
              <p:cNvSpPr/>
              <p:nvPr/>
            </p:nvSpPr>
            <p:spPr>
              <a:xfrm>
                <a:off x="2023657" y="3011801"/>
                <a:ext cx="2780522" cy="365125"/>
              </a:xfrm>
              <a:prstGeom prst="rect">
                <a:avLst/>
              </a:prstGeom>
              <a:noFill/>
              <a:ln cap="flat" cmpd="sng" w="12700">
                <a:solidFill>
                  <a:srgbClr val="0A5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accent1"/>
                    </a:solidFill>
                    <a:latin typeface="Calibri"/>
                    <a:ea typeface="Calibri"/>
                    <a:cs typeface="Calibri"/>
                    <a:sym typeface="Calibri"/>
                  </a:rPr>
                  <a:t>Marketplace Model</a:t>
                </a:r>
                <a:endParaRPr/>
              </a:p>
            </p:txBody>
          </p:sp>
          <p:pic>
            <p:nvPicPr>
              <p:cNvPr descr="Images and videos | Amazon.com, Inc. - Press Room" id="304" name="Google Shape;304;p19"/>
              <p:cNvPicPr preferRelativeResize="0"/>
              <p:nvPr/>
            </p:nvPicPr>
            <p:blipFill rotWithShape="1">
              <a:blip r:embed="rId18">
                <a:alphaModFix/>
              </a:blip>
              <a:srcRect b="0" l="0" r="0" t="0"/>
              <a:stretch/>
            </p:blipFill>
            <p:spPr>
              <a:xfrm>
                <a:off x="2032122" y="2641164"/>
                <a:ext cx="1036320" cy="435713"/>
              </a:xfrm>
              <a:prstGeom prst="rect">
                <a:avLst/>
              </a:prstGeom>
              <a:noFill/>
              <a:ln>
                <a:noFill/>
              </a:ln>
            </p:spPr>
          </p:pic>
        </p:grpSp>
        <p:pic>
          <p:nvPicPr>
            <p:cNvPr descr="Business partner - Asia Miles" id="305" name="Google Shape;305;p19"/>
            <p:cNvPicPr preferRelativeResize="0"/>
            <p:nvPr/>
          </p:nvPicPr>
          <p:blipFill rotWithShape="1">
            <a:blip r:embed="rId19">
              <a:alphaModFix/>
            </a:blip>
            <a:srcRect b="0" l="0" r="0" t="0"/>
            <a:stretch/>
          </p:blipFill>
          <p:spPr>
            <a:xfrm>
              <a:off x="3087746" y="2440792"/>
              <a:ext cx="1267830" cy="760698"/>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