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10.jpg"/><Relationship Id="rId6" Type="http://schemas.openxmlformats.org/officeDocument/2006/relationships/image" Target="../media/image4.jpg"/><Relationship Id="rId7" Type="http://schemas.openxmlformats.org/officeDocument/2006/relationships/image" Target="../media/image15.jpg"/><Relationship Id="rId8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checkmark icon - Free green check mark icons" id="104" name="Google Shape;1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9420" y="1818105"/>
            <a:ext cx="489295" cy="489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mark icon - Free green check mark icons" id="105" name="Google Shape;1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245" y="2176449"/>
            <a:ext cx="489295" cy="489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mark icon - Free green check mark icons"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7595" y="3988365"/>
            <a:ext cx="489295" cy="489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mark icon - Free green check mark icons"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322" y="2189356"/>
            <a:ext cx="489295" cy="48929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>
            <p:ph type="title"/>
          </p:nvPr>
        </p:nvSpPr>
        <p:spPr>
          <a:xfrm>
            <a:off x="789369" y="283626"/>
            <a:ext cx="10995193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Key Success Factors of Digital Transformation</a:t>
            </a:r>
            <a:endParaRPr/>
          </a:p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5338617" y="1818105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8F9FC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6765794" y="2617568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4F4DE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Mindset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6753483" y="4196375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00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Technology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5315159" y="4995837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Experience Management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3876835" y="4176524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E5FF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–Business Models 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3885224" y="2608370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FD6FF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10193392" y="5494701"/>
            <a:ext cx="1991030" cy="830997"/>
          </a:xfrm>
          <a:prstGeom prst="rect">
            <a:avLst/>
          </a:prstGeom>
          <a:solidFill>
            <a:srgbClr val="FDD4B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 for DATA is embedded in each KSF </a:t>
            </a:r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>
            <a:off x="6671395" y="1818105"/>
            <a:ext cx="3405673" cy="1569660"/>
            <a:chOff x="6671395" y="1818105"/>
            <a:chExt cx="3405673" cy="1569660"/>
          </a:xfrm>
        </p:grpSpPr>
        <p:sp>
          <p:nvSpPr>
            <p:cNvPr id="119" name="Google Shape;119;p13"/>
            <p:cNvSpPr txBox="1"/>
            <p:nvPr/>
          </p:nvSpPr>
          <p:spPr>
            <a:xfrm>
              <a:off x="8585299" y="1818105"/>
              <a:ext cx="1491769" cy="1569660"/>
            </a:xfrm>
            <a:prstGeom prst="rect">
              <a:avLst/>
            </a:prstGeom>
            <a:solidFill>
              <a:srgbClr val="C8F9F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ICT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Moore’s Law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Internet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Communication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IoT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Tools</a:t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6671395" y="2136710"/>
              <a:ext cx="1922106" cy="0"/>
            </a:xfrm>
            <a:custGeom>
              <a:rect b="b" l="l" r="r" t="t"/>
              <a:pathLst>
                <a:path extrusionOk="0" h="120000" w="1922106">
                  <a:moveTo>
                    <a:pt x="0" y="0"/>
                  </a:moveTo>
                  <a:lnTo>
                    <a:pt x="1922106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8126970" y="3262330"/>
            <a:ext cx="3579189" cy="1569660"/>
            <a:chOff x="8126970" y="3262330"/>
            <a:chExt cx="3579189" cy="1569660"/>
          </a:xfrm>
        </p:grpSpPr>
        <p:sp>
          <p:nvSpPr>
            <p:cNvPr id="122" name="Google Shape;122;p13"/>
            <p:cNvSpPr txBox="1"/>
            <p:nvPr/>
          </p:nvSpPr>
          <p:spPr>
            <a:xfrm>
              <a:off x="10214390" y="3262330"/>
              <a:ext cx="1491769" cy="1569660"/>
            </a:xfrm>
            <a:prstGeom prst="rect">
              <a:avLst/>
            </a:prstGeom>
            <a:solidFill>
              <a:srgbClr val="E4F4D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Risk-takers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Data-Driven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Obsessed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Tech-savvy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Business-savvy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Agile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Empowered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Adaptable </a:t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8126970" y="3573624"/>
              <a:ext cx="2099388" cy="279919"/>
            </a:xfrm>
            <a:custGeom>
              <a:rect b="b" l="l" r="r" t="t"/>
              <a:pathLst>
                <a:path extrusionOk="0" h="279919" w="2099388">
                  <a:moveTo>
                    <a:pt x="0" y="0"/>
                  </a:moveTo>
                  <a:lnTo>
                    <a:pt x="410547" y="279919"/>
                  </a:lnTo>
                  <a:lnTo>
                    <a:pt x="2099388" y="279919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13"/>
          <p:cNvGrpSpPr/>
          <p:nvPr/>
        </p:nvGrpSpPr>
        <p:grpSpPr>
          <a:xfrm>
            <a:off x="8080317" y="4521284"/>
            <a:ext cx="1996751" cy="1569660"/>
            <a:chOff x="8080317" y="4521284"/>
            <a:chExt cx="1996751" cy="1569660"/>
          </a:xfrm>
        </p:grpSpPr>
        <p:sp>
          <p:nvSpPr>
            <p:cNvPr id="125" name="Google Shape;125;p13"/>
            <p:cNvSpPr txBox="1"/>
            <p:nvPr/>
          </p:nvSpPr>
          <p:spPr>
            <a:xfrm>
              <a:off x="8585299" y="4521284"/>
              <a:ext cx="1491769" cy="15696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Outcome driven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Shared Culture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Strategy alignment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Structure alignment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 alignment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Drive for Innovation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Aligned Priorities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Tactical alignment</a:t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8080317" y="5206482"/>
              <a:ext cx="503853" cy="0"/>
            </a:xfrm>
            <a:custGeom>
              <a:rect b="b" l="l" r="r" t="t"/>
              <a:pathLst>
                <a:path extrusionOk="0" h="120000" w="503853">
                  <a:moveTo>
                    <a:pt x="0" y="0"/>
                  </a:moveTo>
                  <a:lnTo>
                    <a:pt x="503853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3"/>
          <p:cNvGrpSpPr/>
          <p:nvPr/>
        </p:nvGrpSpPr>
        <p:grpSpPr>
          <a:xfrm>
            <a:off x="450560" y="3270393"/>
            <a:ext cx="3580271" cy="1569660"/>
            <a:chOff x="450560" y="3270393"/>
            <a:chExt cx="3580271" cy="1569660"/>
          </a:xfrm>
        </p:grpSpPr>
        <p:sp>
          <p:nvSpPr>
            <p:cNvPr id="128" name="Google Shape;128;p13"/>
            <p:cNvSpPr txBox="1"/>
            <p:nvPr/>
          </p:nvSpPr>
          <p:spPr>
            <a:xfrm flipH="1">
              <a:off x="450560" y="3270393"/>
              <a:ext cx="1491769" cy="1569660"/>
            </a:xfrm>
            <a:prstGeom prst="rect">
              <a:avLst/>
            </a:prstGeom>
            <a:solidFill>
              <a:srgbClr val="FFE5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Disruptive Innovation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Non-disruptive Innvn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Common techniques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Cross-Pollination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Intersection &amp; Fusion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Dare-To-Try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Innovation in DX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Backbone &amp; Empwrmt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950105" y="4096139"/>
              <a:ext cx="2080726" cy="429208"/>
            </a:xfrm>
            <a:custGeom>
              <a:rect b="b" l="l" r="r" t="t"/>
              <a:pathLst>
                <a:path extrusionOk="0" h="429208" w="2080726">
                  <a:moveTo>
                    <a:pt x="2080726" y="429208"/>
                  </a:moveTo>
                  <a:lnTo>
                    <a:pt x="1642188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3"/>
          <p:cNvGrpSpPr/>
          <p:nvPr/>
        </p:nvGrpSpPr>
        <p:grpSpPr>
          <a:xfrm>
            <a:off x="2057330" y="1818105"/>
            <a:ext cx="1992163" cy="1569660"/>
            <a:chOff x="2057330" y="1818105"/>
            <a:chExt cx="1992163" cy="1569660"/>
          </a:xfrm>
        </p:grpSpPr>
        <p:sp>
          <p:nvSpPr>
            <p:cNvPr id="131" name="Google Shape;131;p13"/>
            <p:cNvSpPr txBox="1"/>
            <p:nvPr/>
          </p:nvSpPr>
          <p:spPr>
            <a:xfrm flipH="1">
              <a:off x="2057330" y="1818105"/>
              <a:ext cx="1514089" cy="1569660"/>
            </a:xfrm>
            <a:prstGeom prst="rect">
              <a:avLst/>
            </a:prstGeom>
            <a:solidFill>
              <a:srgbClr val="9FD6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Vision and Mission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Strategy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KRAs and KPIs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 Workflow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 Process Cycle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Instinctual Connect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Measurement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Change Management</a:t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582962" y="2901820"/>
              <a:ext cx="466531" cy="0"/>
            </a:xfrm>
            <a:custGeom>
              <a:rect b="b" l="l" r="r" t="t"/>
              <a:pathLst>
                <a:path extrusionOk="0" h="120000" w="466531">
                  <a:moveTo>
                    <a:pt x="466531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2057331" y="4586598"/>
            <a:ext cx="3447737" cy="1569660"/>
            <a:chOff x="2057331" y="4586598"/>
            <a:chExt cx="3447737" cy="1569660"/>
          </a:xfrm>
        </p:grpSpPr>
        <p:sp>
          <p:nvSpPr>
            <p:cNvPr id="134" name="Google Shape;134;p13"/>
            <p:cNvSpPr txBox="1"/>
            <p:nvPr/>
          </p:nvSpPr>
          <p:spPr>
            <a:xfrm flipH="1">
              <a:off x="2057331" y="4586598"/>
              <a:ext cx="1491769" cy="156966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 Interaction stages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Touchpoints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Fm Data to Insights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Fm Insights to Strategy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Life Cycle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centricity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Voice of Customer</a:t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10800000">
              <a:off x="3545640" y="5990253"/>
              <a:ext cx="1959428" cy="0"/>
            </a:xfrm>
            <a:custGeom>
              <a:rect b="b" l="l" r="r" t="t"/>
              <a:pathLst>
                <a:path extrusionOk="0" h="120000" w="1959428">
                  <a:moveTo>
                    <a:pt x="0" y="0"/>
                  </a:moveTo>
                  <a:lnTo>
                    <a:pt x="1959428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3"/>
          <p:cNvSpPr txBox="1"/>
          <p:nvPr/>
        </p:nvSpPr>
        <p:spPr>
          <a:xfrm>
            <a:off x="5308171" y="3538125"/>
            <a:ext cx="1515227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9DEFE"/>
                </a:solidFill>
                <a:latin typeface="Calibri"/>
                <a:ea typeface="Calibri"/>
                <a:cs typeface="Calibri"/>
                <a:sym typeface="Calibri"/>
              </a:rPr>
              <a:t>DIGITAL TRANS-FORMATION</a:t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Ashish Pachory</a:t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5505068" y="5219380"/>
            <a:ext cx="1111093" cy="996860"/>
          </a:xfrm>
          <a:custGeom>
            <a:rect b="b" l="l" r="r" t="t"/>
            <a:pathLst>
              <a:path extrusionOk="0" h="996860" w="1111093">
                <a:moveTo>
                  <a:pt x="0" y="498430"/>
                </a:moveTo>
                <a:cubicBezTo>
                  <a:pt x="12269" y="187560"/>
                  <a:pt x="244740" y="9050"/>
                  <a:pt x="555547" y="0"/>
                </a:cubicBezTo>
                <a:cubicBezTo>
                  <a:pt x="869628" y="-37652"/>
                  <a:pt x="1105583" y="219516"/>
                  <a:pt x="1111094" y="498430"/>
                </a:cubicBezTo>
                <a:cubicBezTo>
                  <a:pt x="1112986" y="762580"/>
                  <a:pt x="840461" y="997270"/>
                  <a:pt x="555547" y="996860"/>
                </a:cubicBezTo>
                <a:cubicBezTo>
                  <a:pt x="242295" y="977209"/>
                  <a:pt x="-38657" y="805808"/>
                  <a:pt x="0" y="498430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een checkmark icon - Free green check mark icons" id="139" name="Google Shape;13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3979" y="4696050"/>
            <a:ext cx="252505" cy="252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nies That Failed At Digital Transformation And What We Can Learn From  Them" id="144" name="Google Shape;1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945501" y="3458428"/>
            <a:ext cx="10300997" cy="769441"/>
          </a:xfrm>
          <a:prstGeom prst="rect">
            <a:avLst/>
          </a:prstGeom>
          <a:solidFill>
            <a:srgbClr val="113051">
              <a:alpha val="8000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Experience Management</a:t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8456102" y="2785145"/>
            <a:ext cx="1568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Series</a:t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10407599" y="6404692"/>
            <a:ext cx="1677798" cy="369332"/>
          </a:xfrm>
          <a:prstGeom prst="rect">
            <a:avLst/>
          </a:prstGeom>
          <a:solidFill>
            <a:srgbClr val="113051">
              <a:alpha val="49803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Ashish Pachory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8994710" y="5299788"/>
            <a:ext cx="2967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apachory@iitgoa.ac.in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The Customer Lifecycle</a:t>
            </a:r>
            <a:endParaRPr/>
          </a:p>
        </p:txBody>
      </p:sp>
      <p:sp>
        <p:nvSpPr>
          <p:cNvPr id="154" name="Google Shape;154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155" name="Google Shape;155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234" y="2196257"/>
            <a:ext cx="5889246" cy="3938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15"/>
          <p:cNvGrpSpPr/>
          <p:nvPr/>
        </p:nvGrpSpPr>
        <p:grpSpPr>
          <a:xfrm>
            <a:off x="5245750" y="1906337"/>
            <a:ext cx="6946250" cy="4226271"/>
            <a:chOff x="5245750" y="1906337"/>
            <a:chExt cx="6946250" cy="4226271"/>
          </a:xfrm>
        </p:grpSpPr>
        <p:pic>
          <p:nvPicPr>
            <p:cNvPr id="158" name="Google Shape;15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52333" y="2137170"/>
              <a:ext cx="5498105" cy="36722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15"/>
            <p:cNvSpPr txBox="1"/>
            <p:nvPr/>
          </p:nvSpPr>
          <p:spPr>
            <a:xfrm>
              <a:off x="9106769" y="1906337"/>
              <a:ext cx="21057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 Intelligence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Digital Marketing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Sales cycle (</a:t>
              </a:r>
              <a:r>
                <a:rPr lang="en-US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Leads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</a:t>
              </a:r>
              <a:r>
                <a:rPr lang="en-US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Closure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/>
            </a:p>
          </p:txBody>
        </p:sp>
        <p:sp>
          <p:nvSpPr>
            <p:cNvPr id="160" name="Google Shape;160;p15"/>
            <p:cNvSpPr txBox="1"/>
            <p:nvPr/>
          </p:nvSpPr>
          <p:spPr>
            <a:xfrm>
              <a:off x="10342746" y="2952478"/>
              <a:ext cx="18492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Order Fulfilment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Monetization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Delivery Logistics</a:t>
              </a:r>
              <a:endParaRPr/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10342746" y="4312893"/>
              <a:ext cx="18492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Call Center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Relationship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Voice-of-Customer</a:t>
              </a:r>
              <a:endParaRPr/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6480306" y="5486277"/>
              <a:ext cx="18492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Upgrades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Adjacencies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Renewals</a:t>
              </a:r>
              <a:endParaRPr/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5245750" y="4375877"/>
              <a:ext cx="18492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Churn Management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Loyalty programs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Engagement</a:t>
              </a:r>
              <a:endParaRPr/>
            </a:p>
          </p:txBody>
        </p:sp>
        <p:sp>
          <p:nvSpPr>
            <p:cNvPr id="164" name="Google Shape;164;p15"/>
            <p:cNvSpPr txBox="1"/>
            <p:nvPr/>
          </p:nvSpPr>
          <p:spPr>
            <a:xfrm>
              <a:off x="5245750" y="2926720"/>
              <a:ext cx="18492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Segmentation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Advocacy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Co-creation</a:t>
              </a:r>
              <a:endParaRPr/>
            </a:p>
          </p:txBody>
        </p:sp>
      </p:grpSp>
      <p:sp>
        <p:nvSpPr>
          <p:cNvPr id="165" name="Google Shape;165;p15"/>
          <p:cNvSpPr txBox="1"/>
          <p:nvPr/>
        </p:nvSpPr>
        <p:spPr>
          <a:xfrm>
            <a:off x="8420640" y="6459785"/>
            <a:ext cx="1922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Ashish Pachory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Managing Individual CLC stages</a:t>
            </a:r>
            <a:endParaRPr/>
          </a:p>
        </p:txBody>
      </p:sp>
      <p:sp>
        <p:nvSpPr>
          <p:cNvPr id="171" name="Google Shape;171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3" name="Google Shape;173;p16"/>
          <p:cNvGrpSpPr/>
          <p:nvPr/>
        </p:nvGrpSpPr>
        <p:grpSpPr>
          <a:xfrm>
            <a:off x="-1419790" y="1362165"/>
            <a:ext cx="10635148" cy="5472816"/>
            <a:chOff x="-1419790" y="1362165"/>
            <a:chExt cx="10635148" cy="5472816"/>
          </a:xfrm>
        </p:grpSpPr>
        <p:grpSp>
          <p:nvGrpSpPr>
            <p:cNvPr id="174" name="Google Shape;174;p16"/>
            <p:cNvGrpSpPr/>
            <p:nvPr/>
          </p:nvGrpSpPr>
          <p:grpSpPr>
            <a:xfrm>
              <a:off x="-1419790" y="1362165"/>
              <a:ext cx="10635148" cy="5472816"/>
              <a:chOff x="-4593403" y="-704407"/>
              <a:chExt cx="10635148" cy="5472816"/>
            </a:xfrm>
          </p:grpSpPr>
          <p:sp>
            <p:nvSpPr>
              <p:cNvPr id="175" name="Google Shape;175;p16"/>
              <p:cNvSpPr/>
              <p:nvPr/>
            </p:nvSpPr>
            <p:spPr>
              <a:xfrm>
                <a:off x="-4593403" y="-704407"/>
                <a:ext cx="5472816" cy="5472816"/>
              </a:xfrm>
              <a:prstGeom prst="blockArc">
                <a:avLst>
                  <a:gd fmla="val 18900000" name="adj1"/>
                  <a:gd fmla="val 2700000" name="adj2"/>
                  <a:gd fmla="val 395" name="adj3"/>
                </a:avLst>
              </a:prstGeom>
              <a:noFill/>
              <a:ln>
                <a:noFill/>
              </a:ln>
              <a:effectLst>
                <a:outerShdw blurRad="149987" rotWithShape="0" algn="ctr" dir="8460000" dist="25019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285089" y="112858"/>
                <a:ext cx="5756656" cy="369336"/>
              </a:xfrm>
              <a:prstGeom prst="rect">
                <a:avLst/>
              </a:prstGeom>
              <a:solidFill>
                <a:srgbClr val="0D6DC5"/>
              </a:solidFill>
              <a:ln>
                <a:noFill/>
              </a:ln>
              <a:effectLst>
                <a:outerShdw blurRad="149987" rotWithShape="0" algn="ctr" dir="8460000" dist="25019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 txBox="1"/>
              <p:nvPr/>
            </p:nvSpPr>
            <p:spPr>
              <a:xfrm>
                <a:off x="285089" y="112858"/>
                <a:ext cx="5756656" cy="369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250" lIns="293150" spcFirstLastPara="1" rIns="48250" wrap="square" tIns="482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900"/>
                  <a:buFont typeface="Calibri"/>
                  <a:buNone/>
                </a:pPr>
                <a:r>
                  <a:rPr lang="en-US"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What is the PURPOSE of this step?</a:t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54254" y="138582"/>
                <a:ext cx="461670" cy="46167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49987" rotWithShape="0" algn="ctr" dir="8460000" dist="25019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619556" y="739079"/>
                <a:ext cx="5422188" cy="369336"/>
              </a:xfrm>
              <a:prstGeom prst="rect">
                <a:avLst/>
              </a:prstGeom>
              <a:solidFill>
                <a:srgbClr val="0D6DC5"/>
              </a:solidFill>
              <a:ln>
                <a:noFill/>
              </a:ln>
              <a:effectLst>
                <a:outerShdw blurRad="149987" rotWithShape="0" algn="ctr" dir="8460000" dist="25019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 txBox="1"/>
              <p:nvPr/>
            </p:nvSpPr>
            <p:spPr>
              <a:xfrm>
                <a:off x="619556" y="739079"/>
                <a:ext cx="5422188" cy="369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250" lIns="293150" spcFirstLastPara="1" rIns="48250" wrap="square" tIns="482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900"/>
                  <a:buFont typeface="Calibri"/>
                  <a:buNone/>
                </a:pPr>
                <a:r>
                  <a:rPr lang="en-US"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What is the expected OUTCOME?</a:t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388721" y="692912"/>
                <a:ext cx="461670" cy="46167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49987" rotWithShape="0" algn="ctr" dir="8460000" dist="25019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802843" y="1293002"/>
                <a:ext cx="5238902" cy="369336"/>
              </a:xfrm>
              <a:prstGeom prst="rect">
                <a:avLst/>
              </a:prstGeom>
              <a:solidFill>
                <a:srgbClr val="0D6DC5"/>
              </a:solidFill>
              <a:ln>
                <a:noFill/>
              </a:ln>
              <a:effectLst>
                <a:outerShdw blurRad="149987" rotWithShape="0" algn="ctr" dir="8460000" dist="25019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 txBox="1"/>
              <p:nvPr/>
            </p:nvSpPr>
            <p:spPr>
              <a:xfrm>
                <a:off x="802843" y="1293002"/>
                <a:ext cx="5238902" cy="369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250" lIns="293150" spcFirstLastPara="1" rIns="48250" wrap="square" tIns="482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900"/>
                  <a:buFont typeface="Calibri"/>
                  <a:buNone/>
                </a:pPr>
                <a:r>
                  <a:rPr lang="en-US"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What is the GAP wrt Mkt/Customer expectations?</a:t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572007" y="1246835"/>
                <a:ext cx="461670" cy="46167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49987" rotWithShape="0" algn="ctr" dir="8460000" dist="25019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861364" y="1847331"/>
                <a:ext cx="5180380" cy="369336"/>
              </a:xfrm>
              <a:prstGeom prst="rect">
                <a:avLst/>
              </a:prstGeom>
              <a:solidFill>
                <a:srgbClr val="0D6DC5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6"/>
              <p:cNvSpPr txBox="1"/>
              <p:nvPr/>
            </p:nvSpPr>
            <p:spPr>
              <a:xfrm>
                <a:off x="861364" y="1847331"/>
                <a:ext cx="5180380" cy="369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250" lIns="293150" spcFirstLastPara="1" rIns="48250" wrap="square" tIns="482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900"/>
                  <a:buFont typeface="Calibri"/>
                  <a:buNone/>
                </a:pPr>
                <a:r>
                  <a:rPr lang="en-US"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How can we BRIDGE this gap?</a:t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630529" y="1801164"/>
                <a:ext cx="461670" cy="4616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9987" rotWithShape="0" algn="ctr" dir="8460000" dist="25019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802843" y="2401661"/>
                <a:ext cx="5238902" cy="369336"/>
              </a:xfrm>
              <a:prstGeom prst="rect">
                <a:avLst/>
              </a:prstGeom>
              <a:solidFill>
                <a:srgbClr val="0D6DC5"/>
              </a:solidFill>
              <a:ln>
                <a:noFill/>
              </a:ln>
              <a:effectLst>
                <a:outerShdw blurRad="149987" rotWithShape="0" algn="ctr" dir="8460000" dist="25019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6"/>
              <p:cNvSpPr txBox="1"/>
              <p:nvPr/>
            </p:nvSpPr>
            <p:spPr>
              <a:xfrm>
                <a:off x="802843" y="2401661"/>
                <a:ext cx="5238902" cy="369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250" lIns="293150" spcFirstLastPara="1" rIns="48250" wrap="square" tIns="482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900"/>
                  <a:buFont typeface="Calibri"/>
                  <a:buNone/>
                </a:pPr>
                <a:r>
                  <a:rPr lang="en-US"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What are the TIME and COST considerations?</a:t>
                </a: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570692" y="2350831"/>
                <a:ext cx="461670" cy="46167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49987" rotWithShape="0" algn="ctr" dir="8460000" dist="25019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619556" y="2955584"/>
                <a:ext cx="5422188" cy="369336"/>
              </a:xfrm>
              <a:prstGeom prst="rect">
                <a:avLst/>
              </a:prstGeom>
              <a:solidFill>
                <a:srgbClr val="0D6DC5"/>
              </a:solidFill>
              <a:ln>
                <a:noFill/>
              </a:ln>
              <a:effectLst>
                <a:outerShdw blurRad="149987" rotWithShape="0" algn="ctr" dir="8460000" dist="25019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6"/>
              <p:cNvSpPr txBox="1"/>
              <p:nvPr/>
            </p:nvSpPr>
            <p:spPr>
              <a:xfrm>
                <a:off x="619556" y="2955584"/>
                <a:ext cx="5422188" cy="369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250" lIns="293150" spcFirstLastPara="1" rIns="48250" wrap="square" tIns="482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900"/>
                  <a:buFont typeface="Calibri"/>
                  <a:buNone/>
                </a:pPr>
                <a:r>
                  <a:rPr lang="en-US"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How are we going to MEASURE the outcome?</a:t>
                </a:r>
                <a:endParaRPr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388721" y="2909417"/>
                <a:ext cx="461670" cy="46167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49987" rotWithShape="0" algn="ctr" dir="8460000" dist="25019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285089" y="3509914"/>
                <a:ext cx="5756656" cy="369336"/>
              </a:xfrm>
              <a:prstGeom prst="rect">
                <a:avLst/>
              </a:prstGeom>
              <a:solidFill>
                <a:srgbClr val="0D6DC5"/>
              </a:solidFill>
              <a:ln>
                <a:noFill/>
              </a:ln>
              <a:effectLst>
                <a:outerShdw blurRad="149987" rotWithShape="0" algn="ctr" dir="8460000" dist="25019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 txBox="1"/>
              <p:nvPr/>
            </p:nvSpPr>
            <p:spPr>
              <a:xfrm>
                <a:off x="285089" y="3509914"/>
                <a:ext cx="5756656" cy="369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250" lIns="293150" spcFirstLastPara="1" rIns="48250" wrap="square" tIns="482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900"/>
                  <a:buFont typeface="Calibri"/>
                  <a:buNone/>
                </a:pPr>
                <a:r>
                  <a:rPr lang="en-US"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How can we IMPROVE the outcome?</a:t>
                </a: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54254" y="3463747"/>
                <a:ext cx="461670" cy="46167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49987" rotWithShape="0" algn="ctr" dir="8460000" dist="25019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16"/>
            <p:cNvSpPr/>
            <p:nvPr/>
          </p:nvSpPr>
          <p:spPr>
            <a:xfrm>
              <a:off x="2886703" y="2619983"/>
              <a:ext cx="373060" cy="2840446"/>
            </a:xfrm>
            <a:custGeom>
              <a:rect b="b" l="l" r="r" t="t"/>
              <a:pathLst>
                <a:path extrusionOk="0" h="1870745" w="352787">
                  <a:moveTo>
                    <a:pt x="352787" y="1870745"/>
                  </a:moveTo>
                  <a:cubicBezTo>
                    <a:pt x="181511" y="1598802"/>
                    <a:pt x="10236" y="1326859"/>
                    <a:pt x="449" y="1015068"/>
                  </a:cubicBezTo>
                  <a:cubicBezTo>
                    <a:pt x="-9338" y="703277"/>
                    <a:pt x="142363" y="351638"/>
                    <a:pt x="294064" y="0"/>
                  </a:cubicBezTo>
                </a:path>
              </a:pathLst>
            </a:custGeom>
            <a:noFill/>
            <a:ln>
              <a:noFill/>
            </a:ln>
            <a:effectLst>
              <a:outerShdw blurRad="225425" algn="ctr" dir="5220000" dist="50800">
                <a:srgbClr val="000000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239577" y="2132664"/>
              <a:ext cx="3930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3200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14920" y="2683495"/>
              <a:ext cx="3930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3200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844183" y="3804850"/>
              <a:ext cx="3930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3200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601321" y="4898796"/>
              <a:ext cx="3930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3200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798585" y="4362216"/>
              <a:ext cx="3930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sz="32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811448" y="3240861"/>
              <a:ext cx="3930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3200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 rot="-5400000">
              <a:off x="1177803" y="3795286"/>
              <a:ext cx="3429002" cy="576599"/>
            </a:xfrm>
            <a:prstGeom prst="uturnArrow">
              <a:avLst>
                <a:gd fmla="val 25000" name="adj1"/>
                <a:gd fmla="val 24423" name="adj2"/>
                <a:gd fmla="val 31343" name="adj3"/>
                <a:gd fmla="val 43750" name="adj4"/>
                <a:gd fmla="val 99794" name="adj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259764" y="5465457"/>
              <a:ext cx="3930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0" sz="32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16"/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Ashish Pachory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CX at work…</a:t>
            </a:r>
            <a:endParaRPr/>
          </a:p>
        </p:txBody>
      </p:sp>
      <p:sp>
        <p:nvSpPr>
          <p:cNvPr id="212" name="Google Shape;212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213" name="Google Shape;213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What Is Customer Experience Management (CEM or CXM)?" id="214" name="Google Shape;2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0" y="1990725"/>
            <a:ext cx="495300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 txBox="1"/>
          <p:nvPr/>
        </p:nvSpPr>
        <p:spPr>
          <a:xfrm>
            <a:off x="3619500" y="5418196"/>
            <a:ext cx="2071396" cy="369332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Example-1: Telecom</a:t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5840478" y="5418196"/>
            <a:ext cx="2071396" cy="369332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Example-2: Banking</a:t>
            </a:r>
            <a:endParaRPr/>
          </a:p>
        </p:txBody>
      </p:sp>
      <p:pic>
        <p:nvPicPr>
          <p:cNvPr descr="Zappos' Secrets to Building an Empowering Company Culture" id="217" name="Google Shape;2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0" y="4867275"/>
            <a:ext cx="2182186" cy="1455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223" name="Google Shape;223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8"/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Ashish Pachory</a:t>
            </a:r>
            <a:endParaRPr/>
          </a:p>
        </p:txBody>
      </p:sp>
      <p:grpSp>
        <p:nvGrpSpPr>
          <p:cNvPr id="225" name="Google Shape;225;p18"/>
          <p:cNvGrpSpPr/>
          <p:nvPr/>
        </p:nvGrpSpPr>
        <p:grpSpPr>
          <a:xfrm>
            <a:off x="4376257" y="5604124"/>
            <a:ext cx="7327126" cy="457945"/>
            <a:chOff x="4376257" y="5604124"/>
            <a:chExt cx="7327126" cy="457945"/>
          </a:xfrm>
        </p:grpSpPr>
        <p:sp>
          <p:nvSpPr>
            <p:cNvPr id="226" name="Google Shape;226;p18"/>
            <p:cNvSpPr/>
            <p:nvPr/>
          </p:nvSpPr>
          <p:spPr>
            <a:xfrm>
              <a:off x="4376257" y="5604124"/>
              <a:ext cx="1144863" cy="457945"/>
            </a:xfrm>
            <a:custGeom>
              <a:rect b="b" l="l" r="r" t="t"/>
              <a:pathLst>
                <a:path extrusionOk="0" h="457945" w="1144863">
                  <a:moveTo>
                    <a:pt x="0" y="0"/>
                  </a:moveTo>
                  <a:lnTo>
                    <a:pt x="915891" y="0"/>
                  </a:lnTo>
                  <a:lnTo>
                    <a:pt x="1144863" y="228973"/>
                  </a:lnTo>
                  <a:lnTo>
                    <a:pt x="915891" y="457945"/>
                  </a:lnTo>
                  <a:lnTo>
                    <a:pt x="0" y="457945"/>
                  </a:lnTo>
                  <a:lnTo>
                    <a:pt x="228973" y="228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953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000" lIns="276975" spcFirstLastPara="1" rIns="24495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Aware-ness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5406634" y="5604124"/>
              <a:ext cx="1144863" cy="457945"/>
            </a:xfrm>
            <a:custGeom>
              <a:rect b="b" l="l" r="r" t="t"/>
              <a:pathLst>
                <a:path extrusionOk="0" h="457945" w="1144863">
                  <a:moveTo>
                    <a:pt x="0" y="0"/>
                  </a:moveTo>
                  <a:lnTo>
                    <a:pt x="915891" y="0"/>
                  </a:lnTo>
                  <a:lnTo>
                    <a:pt x="1144863" y="228973"/>
                  </a:lnTo>
                  <a:lnTo>
                    <a:pt x="915891" y="457945"/>
                  </a:lnTo>
                  <a:lnTo>
                    <a:pt x="0" y="457945"/>
                  </a:lnTo>
                  <a:lnTo>
                    <a:pt x="228973" y="228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A83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000" lIns="276975" spcFirstLastPara="1" rIns="24495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Discovery</a:t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6437011" y="5604124"/>
              <a:ext cx="1144863" cy="457945"/>
            </a:xfrm>
            <a:custGeom>
              <a:rect b="b" l="l" r="r" t="t"/>
              <a:pathLst>
                <a:path extrusionOk="0" h="457945" w="1144863">
                  <a:moveTo>
                    <a:pt x="0" y="0"/>
                  </a:moveTo>
                  <a:lnTo>
                    <a:pt x="915891" y="0"/>
                  </a:lnTo>
                  <a:lnTo>
                    <a:pt x="1144863" y="228973"/>
                  </a:lnTo>
                  <a:lnTo>
                    <a:pt x="915891" y="457945"/>
                  </a:lnTo>
                  <a:lnTo>
                    <a:pt x="0" y="457945"/>
                  </a:lnTo>
                  <a:lnTo>
                    <a:pt x="228973" y="228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9CA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000" lIns="276975" spcFirstLastPara="1" rIns="24495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Selection</a:t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7467388" y="5604124"/>
              <a:ext cx="1144863" cy="457945"/>
            </a:xfrm>
            <a:custGeom>
              <a:rect b="b" l="l" r="r" t="t"/>
              <a:pathLst>
                <a:path extrusionOk="0" h="457945" w="1144863">
                  <a:moveTo>
                    <a:pt x="0" y="0"/>
                  </a:moveTo>
                  <a:lnTo>
                    <a:pt x="915891" y="0"/>
                  </a:lnTo>
                  <a:lnTo>
                    <a:pt x="1144863" y="228973"/>
                  </a:lnTo>
                  <a:lnTo>
                    <a:pt x="915891" y="457945"/>
                  </a:lnTo>
                  <a:lnTo>
                    <a:pt x="0" y="457945"/>
                  </a:lnTo>
                  <a:lnTo>
                    <a:pt x="228973" y="228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000" lIns="276975" spcFirstLastPara="1" rIns="24495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Engage-ment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497765" y="5604124"/>
              <a:ext cx="1144863" cy="457945"/>
            </a:xfrm>
            <a:custGeom>
              <a:rect b="b" l="l" r="r" t="t"/>
              <a:pathLst>
                <a:path extrusionOk="0" h="457945" w="1144863">
                  <a:moveTo>
                    <a:pt x="0" y="0"/>
                  </a:moveTo>
                  <a:lnTo>
                    <a:pt x="915891" y="0"/>
                  </a:lnTo>
                  <a:lnTo>
                    <a:pt x="1144863" y="228973"/>
                  </a:lnTo>
                  <a:lnTo>
                    <a:pt x="915891" y="457945"/>
                  </a:lnTo>
                  <a:lnTo>
                    <a:pt x="0" y="457945"/>
                  </a:lnTo>
                  <a:lnTo>
                    <a:pt x="228973" y="228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000" lIns="276975" spcFirstLastPara="1" rIns="24495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Delivery</a:t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9528143" y="5604124"/>
              <a:ext cx="1144863" cy="457945"/>
            </a:xfrm>
            <a:custGeom>
              <a:rect b="b" l="l" r="r" t="t"/>
              <a:pathLst>
                <a:path extrusionOk="0" h="457945" w="1144863">
                  <a:moveTo>
                    <a:pt x="0" y="0"/>
                  </a:moveTo>
                  <a:lnTo>
                    <a:pt x="915891" y="0"/>
                  </a:lnTo>
                  <a:lnTo>
                    <a:pt x="1144863" y="228973"/>
                  </a:lnTo>
                  <a:lnTo>
                    <a:pt x="915891" y="457945"/>
                  </a:lnTo>
                  <a:lnTo>
                    <a:pt x="0" y="457945"/>
                  </a:lnTo>
                  <a:lnTo>
                    <a:pt x="228973" y="228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305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000" lIns="276975" spcFirstLastPara="1" rIns="24495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Usage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10558520" y="5604124"/>
              <a:ext cx="1144863" cy="457945"/>
            </a:xfrm>
            <a:custGeom>
              <a:rect b="b" l="l" r="r" t="t"/>
              <a:pathLst>
                <a:path extrusionOk="0" h="457945" w="1144863">
                  <a:moveTo>
                    <a:pt x="0" y="0"/>
                  </a:moveTo>
                  <a:lnTo>
                    <a:pt x="915891" y="0"/>
                  </a:lnTo>
                  <a:lnTo>
                    <a:pt x="1144863" y="228973"/>
                  </a:lnTo>
                  <a:lnTo>
                    <a:pt x="915891" y="457945"/>
                  </a:lnTo>
                  <a:lnTo>
                    <a:pt x="0" y="457945"/>
                  </a:lnTo>
                  <a:lnTo>
                    <a:pt x="228973" y="228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000" lIns="276975" spcFirstLastPara="1" rIns="24495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</a:t>
              </a:r>
              <a:endParaRPr/>
            </a:p>
          </p:txBody>
        </p:sp>
      </p:grpSp>
      <p:grpSp>
        <p:nvGrpSpPr>
          <p:cNvPr id="233" name="Google Shape;233;p18"/>
          <p:cNvGrpSpPr/>
          <p:nvPr/>
        </p:nvGrpSpPr>
        <p:grpSpPr>
          <a:xfrm>
            <a:off x="4504803" y="3834341"/>
            <a:ext cx="899823" cy="1795290"/>
            <a:chOff x="4504803" y="3834341"/>
            <a:chExt cx="899823" cy="1795290"/>
          </a:xfrm>
        </p:grpSpPr>
        <p:sp>
          <p:nvSpPr>
            <p:cNvPr id="234" name="Google Shape;234;p18"/>
            <p:cNvSpPr/>
            <p:nvPr/>
          </p:nvSpPr>
          <p:spPr>
            <a:xfrm>
              <a:off x="4504803" y="3834341"/>
              <a:ext cx="899823" cy="1436232"/>
            </a:xfrm>
            <a:prstGeom prst="rect">
              <a:avLst/>
            </a:prstGeom>
            <a:solidFill>
              <a:srgbClr val="FBC69B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Press/Media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Social Media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Ads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Web sites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Telemarketing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Word of Mouth</a:t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761895" y="5270573"/>
              <a:ext cx="385638" cy="359058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18"/>
          <p:cNvGrpSpPr/>
          <p:nvPr/>
        </p:nvGrpSpPr>
        <p:grpSpPr>
          <a:xfrm>
            <a:off x="5533172" y="3834341"/>
            <a:ext cx="899823" cy="1795290"/>
            <a:chOff x="5533172" y="3834341"/>
            <a:chExt cx="899823" cy="1795290"/>
          </a:xfrm>
        </p:grpSpPr>
        <p:sp>
          <p:nvSpPr>
            <p:cNvPr id="237" name="Google Shape;237;p18"/>
            <p:cNvSpPr/>
            <p:nvPr/>
          </p:nvSpPr>
          <p:spPr>
            <a:xfrm>
              <a:off x="5533172" y="3834341"/>
              <a:ext cx="899823" cy="1436232"/>
            </a:xfrm>
            <a:prstGeom prst="rect">
              <a:avLst/>
            </a:prstGeom>
            <a:solidFill>
              <a:srgbClr val="E4F4DE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 sites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Product-Catalogue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Brochures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Email/Phone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References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5790264" y="5270573"/>
              <a:ext cx="385638" cy="359058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18"/>
          <p:cNvGrpSpPr/>
          <p:nvPr/>
        </p:nvGrpSpPr>
        <p:grpSpPr>
          <a:xfrm>
            <a:off x="10675015" y="3834341"/>
            <a:ext cx="899823" cy="1795290"/>
            <a:chOff x="10675015" y="3834341"/>
            <a:chExt cx="899823" cy="1795290"/>
          </a:xfrm>
        </p:grpSpPr>
        <p:sp>
          <p:nvSpPr>
            <p:cNvPr id="240" name="Google Shape;240;p18"/>
            <p:cNvSpPr/>
            <p:nvPr/>
          </p:nvSpPr>
          <p:spPr>
            <a:xfrm>
              <a:off x="10675015" y="3834341"/>
              <a:ext cx="899823" cy="1436232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Accessibility to Service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Responsive-ness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Problem resolution – 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Upgrades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Commn.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0932107" y="5270573"/>
              <a:ext cx="385638" cy="359058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18"/>
          <p:cNvGrpSpPr/>
          <p:nvPr/>
        </p:nvGrpSpPr>
        <p:grpSpPr>
          <a:xfrm>
            <a:off x="6561540" y="3834341"/>
            <a:ext cx="899823" cy="1795290"/>
            <a:chOff x="6561540" y="3834341"/>
            <a:chExt cx="899823" cy="1795290"/>
          </a:xfrm>
        </p:grpSpPr>
        <p:sp>
          <p:nvSpPr>
            <p:cNvPr id="243" name="Google Shape;243;p18"/>
            <p:cNvSpPr/>
            <p:nvPr/>
          </p:nvSpPr>
          <p:spPr>
            <a:xfrm>
              <a:off x="6561540" y="3834341"/>
              <a:ext cx="899823" cy="1436232"/>
            </a:xfrm>
            <a:prstGeom prst="rect">
              <a:avLst/>
            </a:prstGeom>
            <a:solidFill>
              <a:srgbClr val="92F6F9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Sales process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Demo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Company Store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Scope/Specs agreement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Quotes/ Proposals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6818633" y="5270573"/>
              <a:ext cx="385638" cy="359058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18"/>
          <p:cNvGrpSpPr/>
          <p:nvPr/>
        </p:nvGrpSpPr>
        <p:grpSpPr>
          <a:xfrm>
            <a:off x="7589909" y="3834341"/>
            <a:ext cx="899823" cy="1795290"/>
            <a:chOff x="7589909" y="3834341"/>
            <a:chExt cx="899823" cy="1795290"/>
          </a:xfrm>
        </p:grpSpPr>
        <p:sp>
          <p:nvSpPr>
            <p:cNvPr id="246" name="Google Shape;246;p18"/>
            <p:cNvSpPr/>
            <p:nvPr/>
          </p:nvSpPr>
          <p:spPr>
            <a:xfrm>
              <a:off x="7589909" y="3834341"/>
              <a:ext cx="899823" cy="1436232"/>
            </a:xfrm>
            <a:prstGeom prst="rect">
              <a:avLst/>
            </a:prstGeom>
            <a:solidFill>
              <a:srgbClr val="C4EEFF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Purchasing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Contract process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Invoicing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Order Ack’ment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Delivery Communication</a:t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7847001" y="5270573"/>
              <a:ext cx="385638" cy="359058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18"/>
          <p:cNvGrpSpPr/>
          <p:nvPr/>
        </p:nvGrpSpPr>
        <p:grpSpPr>
          <a:xfrm>
            <a:off x="8618278" y="3834341"/>
            <a:ext cx="899823" cy="1795290"/>
            <a:chOff x="8618278" y="3834341"/>
            <a:chExt cx="899823" cy="1795290"/>
          </a:xfrm>
        </p:grpSpPr>
        <p:sp>
          <p:nvSpPr>
            <p:cNvPr id="249" name="Google Shape;249;p18"/>
            <p:cNvSpPr/>
            <p:nvPr/>
          </p:nvSpPr>
          <p:spPr>
            <a:xfrm>
              <a:off x="8618278" y="3834341"/>
              <a:ext cx="899823" cy="1436232"/>
            </a:xfrm>
            <a:prstGeom prst="rect">
              <a:avLst/>
            </a:prstGeom>
            <a:solidFill>
              <a:srgbClr val="BED6F2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Product Delivery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Installation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Customization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Service Activation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User Acceptance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8875370" y="5270573"/>
              <a:ext cx="385638" cy="359058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18"/>
          <p:cNvGrpSpPr/>
          <p:nvPr/>
        </p:nvGrpSpPr>
        <p:grpSpPr>
          <a:xfrm>
            <a:off x="9646647" y="3834341"/>
            <a:ext cx="899823" cy="1795290"/>
            <a:chOff x="9646647" y="3834341"/>
            <a:chExt cx="899823" cy="1795290"/>
          </a:xfrm>
        </p:grpSpPr>
        <p:sp>
          <p:nvSpPr>
            <p:cNvPr id="252" name="Google Shape;252;p18"/>
            <p:cNvSpPr/>
            <p:nvPr/>
          </p:nvSpPr>
          <p:spPr>
            <a:xfrm>
              <a:off x="9646647" y="3834341"/>
              <a:ext cx="899823" cy="1436232"/>
            </a:xfrm>
            <a:prstGeom prst="rect">
              <a:avLst/>
            </a:prstGeom>
            <a:solidFill>
              <a:srgbClr val="8EC5F7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Product/ Service Quality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Availability (Uptime)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Customer Training</a:t>
              </a:r>
              <a:endParaRPr/>
            </a:p>
            <a:p>
              <a:pPr indent="-6985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Query handling</a:t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9903739" y="5270573"/>
              <a:ext cx="385638" cy="359058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18"/>
          <p:cNvSpPr txBox="1"/>
          <p:nvPr/>
        </p:nvSpPr>
        <p:spPr>
          <a:xfrm>
            <a:off x="3080857" y="5468859"/>
            <a:ext cx="1447800" cy="783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INTERACTION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endParaRPr/>
          </a:p>
        </p:txBody>
      </p:sp>
      <p:grpSp>
        <p:nvGrpSpPr>
          <p:cNvPr id="255" name="Google Shape;255;p18"/>
          <p:cNvGrpSpPr/>
          <p:nvPr/>
        </p:nvGrpSpPr>
        <p:grpSpPr>
          <a:xfrm>
            <a:off x="3080857" y="2158737"/>
            <a:ext cx="1447800" cy="2082537"/>
            <a:chOff x="3080857" y="2158737"/>
            <a:chExt cx="1447800" cy="2082537"/>
          </a:xfrm>
        </p:grpSpPr>
        <p:sp>
          <p:nvSpPr>
            <p:cNvPr id="256" name="Google Shape;256;p18"/>
            <p:cNvSpPr/>
            <p:nvPr/>
          </p:nvSpPr>
          <p:spPr>
            <a:xfrm>
              <a:off x="3461857" y="2158737"/>
              <a:ext cx="152400" cy="2082537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54A838"/>
            </a:solidFill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8"/>
            <p:cNvSpPr txBox="1"/>
            <p:nvPr/>
          </p:nvSpPr>
          <p:spPr>
            <a:xfrm>
              <a:off x="3080857" y="2811829"/>
              <a:ext cx="1447800" cy="7831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b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COLLECTION</a:t>
              </a:r>
              <a:b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CHANNELS </a:t>
              </a:r>
              <a:endParaRPr/>
            </a:p>
          </p:txBody>
        </p:sp>
      </p:grpSp>
      <p:sp>
        <p:nvSpPr>
          <p:cNvPr id="258" name="Google Shape;258;p18"/>
          <p:cNvSpPr txBox="1"/>
          <p:nvPr/>
        </p:nvSpPr>
        <p:spPr>
          <a:xfrm>
            <a:off x="3004657" y="1584244"/>
            <a:ext cx="1447800" cy="551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DATA to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/>
          </a:p>
        </p:txBody>
      </p:sp>
      <p:grpSp>
        <p:nvGrpSpPr>
          <p:cNvPr id="259" name="Google Shape;259;p18"/>
          <p:cNvGrpSpPr/>
          <p:nvPr/>
        </p:nvGrpSpPr>
        <p:grpSpPr>
          <a:xfrm>
            <a:off x="4528657" y="1338032"/>
            <a:ext cx="7772401" cy="1323386"/>
            <a:chOff x="4528657" y="1338032"/>
            <a:chExt cx="7772401" cy="1323386"/>
          </a:xfrm>
        </p:grpSpPr>
        <p:grpSp>
          <p:nvGrpSpPr>
            <p:cNvPr id="260" name="Google Shape;260;p18"/>
            <p:cNvGrpSpPr/>
            <p:nvPr/>
          </p:nvGrpSpPr>
          <p:grpSpPr>
            <a:xfrm>
              <a:off x="4528657" y="1338032"/>
              <a:ext cx="7772401" cy="1005363"/>
              <a:chOff x="1828800" y="990600"/>
              <a:chExt cx="5901617" cy="1066800"/>
            </a:xfrm>
          </p:grpSpPr>
          <p:grpSp>
            <p:nvGrpSpPr>
              <p:cNvPr id="261" name="Google Shape;261;p18"/>
              <p:cNvGrpSpPr/>
              <p:nvPr/>
            </p:nvGrpSpPr>
            <p:grpSpPr>
              <a:xfrm>
                <a:off x="2209800" y="1023258"/>
                <a:ext cx="5520617" cy="874301"/>
                <a:chOff x="2209800" y="1023258"/>
                <a:chExt cx="5520617" cy="874301"/>
              </a:xfrm>
            </p:grpSpPr>
            <p:pic>
              <p:nvPicPr>
                <p:cNvPr descr="http://heliocor.com/wp-content/uploads/2015/03/Big-Data3.png" id="262" name="Google Shape;262;p1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3348825" y="1135559"/>
                  <a:ext cx="546321" cy="647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3" name="Google Shape;263;p18"/>
                <p:cNvSpPr txBox="1"/>
                <p:nvPr/>
              </p:nvSpPr>
              <p:spPr>
                <a:xfrm>
                  <a:off x="3863009" y="1092017"/>
                  <a:ext cx="1928191" cy="7694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-6985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Char char="•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Structured</a:t>
                  </a:r>
                  <a:endParaRPr/>
                </a:p>
                <a:p>
                  <a:pPr indent="-6985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Char char="•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Unstructured</a:t>
                  </a:r>
                  <a:endParaRPr/>
                </a:p>
                <a:p>
                  <a:pPr indent="-6985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Char char="•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Social</a:t>
                  </a:r>
                  <a:endParaRPr/>
                </a:p>
                <a:p>
                  <a:pPr indent="-6985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Char char="•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Multimedia</a:t>
                  </a:r>
                  <a:endParaRPr/>
                </a:p>
              </p:txBody>
            </p:sp>
            <p:pic>
              <p:nvPicPr>
                <p:cNvPr descr="http://itblog.sandisk.com/wp-content/uploads/2014/02/database.png" id="264" name="Google Shape;264;p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2209800" y="1135559"/>
                  <a:ext cx="416489" cy="685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5" name="Google Shape;265;p18"/>
                <p:cNvSpPr txBox="1"/>
                <p:nvPr/>
              </p:nvSpPr>
              <p:spPr>
                <a:xfrm>
                  <a:off x="2562308" y="1135559"/>
                  <a:ext cx="914400" cy="6001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Experience </a:t>
                  </a:r>
                  <a:b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 </a:t>
                  </a:r>
                  <a:b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Repository</a:t>
                  </a:r>
                  <a:endParaRPr/>
                </a:p>
              </p:txBody>
            </p:sp>
            <p:pic>
              <p:nvPicPr>
                <p:cNvPr descr="http://maxgaininfotech.com/images/services/WebAnalytics1.jpg" id="266" name="Google Shape;266;p1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95908" y="1059359"/>
                  <a:ext cx="1153600" cy="838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7" name="Google Shape;267;p18"/>
                <p:cNvSpPr txBox="1"/>
                <p:nvPr/>
              </p:nvSpPr>
              <p:spPr>
                <a:xfrm>
                  <a:off x="5802226" y="1023258"/>
                  <a:ext cx="1928191" cy="7694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-6985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Char char="•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Usage analysis</a:t>
                  </a:r>
                  <a:endParaRPr/>
                </a:p>
                <a:p>
                  <a:pPr indent="-6985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Char char="•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Segmentation</a:t>
                  </a:r>
                  <a:endParaRPr/>
                </a:p>
                <a:p>
                  <a:pPr indent="-6985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Char char="•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Preferences</a:t>
                  </a:r>
                  <a:endParaRPr/>
                </a:p>
                <a:p>
                  <a:pPr indent="-6985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Char char="•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Customized offers</a:t>
                  </a:r>
                  <a:endParaRPr/>
                </a:p>
              </p:txBody>
            </p:sp>
          </p:grpSp>
          <p:sp>
            <p:nvSpPr>
              <p:cNvPr id="268" name="Google Shape;268;p18"/>
              <p:cNvSpPr/>
              <p:nvPr/>
            </p:nvSpPr>
            <p:spPr>
              <a:xfrm>
                <a:off x="1828800" y="990600"/>
                <a:ext cx="5334000" cy="1066800"/>
              </a:xfrm>
              <a:prstGeom prst="rect">
                <a:avLst/>
              </a:prstGeom>
              <a:noFill/>
              <a:ln cap="flat" cmpd="sng" w="12700">
                <a:solidFill>
                  <a:srgbClr val="0A51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9" name="Google Shape;269;p18"/>
            <p:cNvSpPr/>
            <p:nvPr/>
          </p:nvSpPr>
          <p:spPr>
            <a:xfrm>
              <a:off x="7500457" y="2302360"/>
              <a:ext cx="685800" cy="359058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54A83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18"/>
          <p:cNvGrpSpPr/>
          <p:nvPr/>
        </p:nvGrpSpPr>
        <p:grpSpPr>
          <a:xfrm>
            <a:off x="3080857" y="4231456"/>
            <a:ext cx="1447800" cy="1302426"/>
            <a:chOff x="3080857" y="4231456"/>
            <a:chExt cx="1447800" cy="1302426"/>
          </a:xfrm>
        </p:grpSpPr>
        <p:sp>
          <p:nvSpPr>
            <p:cNvPr id="271" name="Google Shape;271;p18"/>
            <p:cNvSpPr txBox="1"/>
            <p:nvPr/>
          </p:nvSpPr>
          <p:spPr>
            <a:xfrm>
              <a:off x="3080857" y="4231456"/>
              <a:ext cx="1447800" cy="783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</a:t>
              </a: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TOUCH</a:t>
              </a:r>
              <a:b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461857" y="5246636"/>
              <a:ext cx="152400" cy="287246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54A838"/>
            </a:solidFill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8"/>
          <p:cNvGrpSpPr/>
          <p:nvPr/>
        </p:nvGrpSpPr>
        <p:grpSpPr>
          <a:xfrm>
            <a:off x="3014259" y="798749"/>
            <a:ext cx="2209800" cy="812010"/>
            <a:chOff x="3014259" y="798749"/>
            <a:chExt cx="2209800" cy="812010"/>
          </a:xfrm>
        </p:grpSpPr>
        <p:sp>
          <p:nvSpPr>
            <p:cNvPr id="274" name="Google Shape;274;p18"/>
            <p:cNvSpPr txBox="1"/>
            <p:nvPr/>
          </p:nvSpPr>
          <p:spPr>
            <a:xfrm>
              <a:off x="3014259" y="798749"/>
              <a:ext cx="2209800" cy="5510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 INSIGHTS TO </a:t>
              </a: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STRATEGY</a:t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3461857" y="1323513"/>
              <a:ext cx="152400" cy="287246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54A838"/>
            </a:solidFill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18"/>
          <p:cNvGrpSpPr/>
          <p:nvPr/>
        </p:nvGrpSpPr>
        <p:grpSpPr>
          <a:xfrm>
            <a:off x="3004657" y="76200"/>
            <a:ext cx="2209800" cy="789927"/>
            <a:chOff x="3004657" y="76200"/>
            <a:chExt cx="2209800" cy="789927"/>
          </a:xfrm>
        </p:grpSpPr>
        <p:sp>
          <p:nvSpPr>
            <p:cNvPr id="277" name="Google Shape;277;p18"/>
            <p:cNvSpPr txBox="1"/>
            <p:nvPr/>
          </p:nvSpPr>
          <p:spPr>
            <a:xfrm>
              <a:off x="3004657" y="76200"/>
              <a:ext cx="2209800" cy="5510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IMPROVED </a:t>
              </a: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EXPERIENCE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ACROSS LIFECYCLE</a:t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3461857" y="578881"/>
              <a:ext cx="152400" cy="287246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54A838"/>
            </a:solidFill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18"/>
          <p:cNvGrpSpPr/>
          <p:nvPr/>
        </p:nvGrpSpPr>
        <p:grpSpPr>
          <a:xfrm>
            <a:off x="4376257" y="2589606"/>
            <a:ext cx="7391400" cy="1244735"/>
            <a:chOff x="4376257" y="2589606"/>
            <a:chExt cx="7391400" cy="1244735"/>
          </a:xfrm>
        </p:grpSpPr>
        <p:grpSp>
          <p:nvGrpSpPr>
            <p:cNvPr id="280" name="Google Shape;280;p18"/>
            <p:cNvGrpSpPr/>
            <p:nvPr/>
          </p:nvGrpSpPr>
          <p:grpSpPr>
            <a:xfrm>
              <a:off x="4376257" y="2589606"/>
              <a:ext cx="7391400" cy="1005363"/>
              <a:chOff x="1524000" y="2667000"/>
              <a:chExt cx="7391400" cy="1143000"/>
            </a:xfrm>
          </p:grpSpPr>
          <p:grpSp>
            <p:nvGrpSpPr>
              <p:cNvPr id="281" name="Google Shape;281;p18"/>
              <p:cNvGrpSpPr/>
              <p:nvPr/>
            </p:nvGrpSpPr>
            <p:grpSpPr>
              <a:xfrm>
                <a:off x="1524000" y="2667000"/>
                <a:ext cx="1452869" cy="1112520"/>
                <a:chOff x="381000" y="1524000"/>
                <a:chExt cx="1722474" cy="1112520"/>
              </a:xfrm>
            </p:grpSpPr>
            <p:pic>
              <p:nvPicPr>
                <p:cNvPr descr="http://velocityagency.com/wp-content/uploads/2015/06/1_0_How_the_World_Wide_Web_Works.jpg" id="282" name="Google Shape;282;p18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476693" y="1828800"/>
                  <a:ext cx="1531088" cy="8077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3" name="Google Shape;283;p18"/>
                <p:cNvSpPr txBox="1"/>
                <p:nvPr/>
              </p:nvSpPr>
              <p:spPr>
                <a:xfrm>
                  <a:off x="381000" y="1524000"/>
                  <a:ext cx="1722474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Web</a:t>
                  </a:r>
                  <a:endParaRPr/>
                </a:p>
              </p:txBody>
            </p:sp>
          </p:grpSp>
          <p:grpSp>
            <p:nvGrpSpPr>
              <p:cNvPr id="284" name="Google Shape;284;p18"/>
              <p:cNvGrpSpPr/>
              <p:nvPr/>
            </p:nvGrpSpPr>
            <p:grpSpPr>
              <a:xfrm>
                <a:off x="2616642" y="2667000"/>
                <a:ext cx="1452869" cy="1066800"/>
                <a:chOff x="2199167" y="1524000"/>
                <a:chExt cx="1722474" cy="1066800"/>
              </a:xfrm>
            </p:grpSpPr>
            <p:pic>
              <p:nvPicPr>
                <p:cNvPr descr="http://www.hardwaresecrets.com/wp-content/uploads/email-logo.jpg" id="285" name="Google Shape;285;p18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2476141" y="1828800"/>
                  <a:ext cx="1171885" cy="76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6" name="Google Shape;286;p18"/>
                <p:cNvSpPr txBox="1"/>
                <p:nvPr/>
              </p:nvSpPr>
              <p:spPr>
                <a:xfrm>
                  <a:off x="2199167" y="1524000"/>
                  <a:ext cx="1722474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Email</a:t>
                  </a:r>
                  <a:endParaRPr/>
                </a:p>
              </p:txBody>
            </p:sp>
          </p:grpSp>
          <p:grpSp>
            <p:nvGrpSpPr>
              <p:cNvPr id="287" name="Google Shape;287;p18"/>
              <p:cNvGrpSpPr/>
              <p:nvPr/>
            </p:nvGrpSpPr>
            <p:grpSpPr>
              <a:xfrm>
                <a:off x="3837830" y="2667000"/>
                <a:ext cx="1452869" cy="990600"/>
                <a:chOff x="3825949" y="1524000"/>
                <a:chExt cx="1722474" cy="990600"/>
              </a:xfrm>
            </p:grpSpPr>
            <p:pic>
              <p:nvPicPr>
                <p:cNvPr descr="http://www.adweek.com/socialtimes/files/2013/11/ChatBubbles650.jpg" id="288" name="Google Shape;288;p18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116386" y="1905000"/>
                  <a:ext cx="973783" cy="609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9" name="Google Shape;289;p18"/>
                <p:cNvSpPr txBox="1"/>
                <p:nvPr/>
              </p:nvSpPr>
              <p:spPr>
                <a:xfrm>
                  <a:off x="3825949" y="1524000"/>
                  <a:ext cx="1722474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Chat</a:t>
                  </a:r>
                  <a:endParaRPr/>
                </a:p>
              </p:txBody>
            </p:sp>
          </p:grpSp>
          <p:grpSp>
            <p:nvGrpSpPr>
              <p:cNvPr id="290" name="Google Shape;290;p18"/>
              <p:cNvGrpSpPr/>
              <p:nvPr/>
            </p:nvGrpSpPr>
            <p:grpSpPr>
              <a:xfrm>
                <a:off x="6434162" y="2667000"/>
                <a:ext cx="1452869" cy="1143000"/>
                <a:chOff x="5452730" y="1524000"/>
                <a:chExt cx="1722474" cy="1143000"/>
              </a:xfrm>
            </p:grpSpPr>
            <p:pic>
              <p:nvPicPr>
                <p:cNvPr descr="http://www.hullhottubsandspas.co.uk/images/icons/Phone-icon.png" id="291" name="Google Shape;291;p18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5558529" y="1828800"/>
                  <a:ext cx="1052623" cy="838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92" name="Google Shape;292;p18"/>
                <p:cNvSpPr txBox="1"/>
                <p:nvPr/>
              </p:nvSpPr>
              <p:spPr>
                <a:xfrm>
                  <a:off x="5452730" y="1524000"/>
                  <a:ext cx="1722474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Phone</a:t>
                  </a:r>
                  <a:endParaRPr/>
                </a:p>
              </p:txBody>
            </p:sp>
          </p:grpSp>
          <p:grpSp>
            <p:nvGrpSpPr>
              <p:cNvPr id="293" name="Google Shape;293;p18"/>
              <p:cNvGrpSpPr/>
              <p:nvPr/>
            </p:nvGrpSpPr>
            <p:grpSpPr>
              <a:xfrm>
                <a:off x="7462531" y="2667000"/>
                <a:ext cx="1452869" cy="1140010"/>
                <a:chOff x="6888126" y="1524000"/>
                <a:chExt cx="1722474" cy="1140010"/>
              </a:xfrm>
            </p:grpSpPr>
            <p:pic>
              <p:nvPicPr>
                <p:cNvPr descr="http://3.bp.blogspot.com/_LNKl24iTwzA/TP1iXt6HOEI/AAAAAAAAAuo/lQFUsECh2eQ/s1600/virtual+meetings+vs.+face-to-face+meetings.png" id="294" name="Google Shape;294;p18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7175205" y="1828800"/>
                  <a:ext cx="980853" cy="83521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95" name="Google Shape;295;p18"/>
                <p:cNvSpPr txBox="1"/>
                <p:nvPr/>
              </p:nvSpPr>
              <p:spPr>
                <a:xfrm>
                  <a:off x="6888126" y="1524000"/>
                  <a:ext cx="1722474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F2F</a:t>
                  </a:r>
                  <a:endParaRPr/>
                </a:p>
              </p:txBody>
            </p:sp>
          </p:grpSp>
          <p:sp>
            <p:nvSpPr>
              <p:cNvPr id="296" name="Google Shape;296;p18"/>
              <p:cNvSpPr/>
              <p:nvPr/>
            </p:nvSpPr>
            <p:spPr>
              <a:xfrm>
                <a:off x="1652546" y="2743200"/>
                <a:ext cx="7070035" cy="1066800"/>
              </a:xfrm>
              <a:prstGeom prst="rect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97" name="Google Shape;297;p1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486400" y="2971800"/>
                <a:ext cx="769883" cy="79737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8" name="Google Shape;298;p18"/>
              <p:cNvSpPr txBox="1"/>
              <p:nvPr/>
            </p:nvSpPr>
            <p:spPr>
              <a:xfrm>
                <a:off x="5257800" y="2678668"/>
                <a:ext cx="1371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Probes</a:t>
                </a:r>
                <a:endParaRPr/>
              </a:p>
            </p:txBody>
          </p:sp>
        </p:grpSp>
        <p:cxnSp>
          <p:nvCxnSpPr>
            <p:cNvPr id="299" name="Google Shape;299;p18"/>
            <p:cNvCxnSpPr>
              <a:stCxn id="234" idx="0"/>
            </p:cNvCxnSpPr>
            <p:nvPr/>
          </p:nvCxnSpPr>
          <p:spPr>
            <a:xfrm flipH="1" rot="10800000">
              <a:off x="4954715" y="3594941"/>
              <a:ext cx="488400" cy="239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300" name="Google Shape;300;p18"/>
            <p:cNvCxnSpPr>
              <a:stCxn id="237" idx="0"/>
            </p:cNvCxnSpPr>
            <p:nvPr/>
          </p:nvCxnSpPr>
          <p:spPr>
            <a:xfrm flipH="1" rot="10800000">
              <a:off x="5983083" y="3594941"/>
              <a:ext cx="222000" cy="239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301" name="Google Shape;301;p18"/>
            <p:cNvCxnSpPr>
              <a:stCxn id="243" idx="0"/>
            </p:cNvCxnSpPr>
            <p:nvPr/>
          </p:nvCxnSpPr>
          <p:spPr>
            <a:xfrm flipH="1" rot="10800000">
              <a:off x="7011451" y="3594941"/>
              <a:ext cx="31800" cy="239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302" name="Google Shape;302;p18"/>
            <p:cNvCxnSpPr>
              <a:stCxn id="246" idx="0"/>
              <a:endCxn id="296" idx="2"/>
            </p:cNvCxnSpPr>
            <p:nvPr/>
          </p:nvCxnSpPr>
          <p:spPr>
            <a:xfrm rot="10800000">
              <a:off x="8039821" y="3594941"/>
              <a:ext cx="0" cy="239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303" name="Google Shape;303;p18"/>
            <p:cNvCxnSpPr>
              <a:stCxn id="249" idx="0"/>
            </p:cNvCxnSpPr>
            <p:nvPr/>
          </p:nvCxnSpPr>
          <p:spPr>
            <a:xfrm rot="10800000">
              <a:off x="9024390" y="3594941"/>
              <a:ext cx="43800" cy="239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304" name="Google Shape;304;p18"/>
            <p:cNvCxnSpPr>
              <a:stCxn id="252" idx="0"/>
            </p:cNvCxnSpPr>
            <p:nvPr/>
          </p:nvCxnSpPr>
          <p:spPr>
            <a:xfrm rot="10800000">
              <a:off x="9938758" y="3594941"/>
              <a:ext cx="157800" cy="239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305" name="Google Shape;305;p18"/>
            <p:cNvCxnSpPr>
              <a:stCxn id="240" idx="0"/>
            </p:cNvCxnSpPr>
            <p:nvPr/>
          </p:nvCxnSpPr>
          <p:spPr>
            <a:xfrm rot="10800000">
              <a:off x="10776926" y="3594941"/>
              <a:ext cx="348000" cy="239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grpSp>
        <p:nvGrpSpPr>
          <p:cNvPr id="306" name="Google Shape;306;p18"/>
          <p:cNvGrpSpPr/>
          <p:nvPr/>
        </p:nvGrpSpPr>
        <p:grpSpPr>
          <a:xfrm>
            <a:off x="5210827" y="760118"/>
            <a:ext cx="5410200" cy="608691"/>
            <a:chOff x="5210827" y="760118"/>
            <a:chExt cx="5410200" cy="608691"/>
          </a:xfrm>
        </p:grpSpPr>
        <p:sp>
          <p:nvSpPr>
            <p:cNvPr id="307" name="Google Shape;307;p18"/>
            <p:cNvSpPr/>
            <p:nvPr/>
          </p:nvSpPr>
          <p:spPr>
            <a:xfrm>
              <a:off x="5210827" y="760118"/>
              <a:ext cx="5410200" cy="359058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CUSTOMER EXPERIENCE MANAGEMENT STRATEGY</a:t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7500457" y="1081563"/>
              <a:ext cx="685800" cy="287246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54A83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18"/>
          <p:cNvGrpSpPr/>
          <p:nvPr/>
        </p:nvGrpSpPr>
        <p:grpSpPr>
          <a:xfrm>
            <a:off x="5214457" y="144596"/>
            <a:ext cx="5344884" cy="615522"/>
            <a:chOff x="5214457" y="144596"/>
            <a:chExt cx="5344884" cy="615522"/>
          </a:xfrm>
        </p:grpSpPr>
        <p:sp>
          <p:nvSpPr>
            <p:cNvPr id="310" name="Google Shape;310;p18"/>
            <p:cNvSpPr/>
            <p:nvPr/>
          </p:nvSpPr>
          <p:spPr>
            <a:xfrm>
              <a:off x="5214457" y="148012"/>
              <a:ext cx="990600" cy="4308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Product/ Service</a:t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6303028" y="154848"/>
              <a:ext cx="990600" cy="4308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Marketing</a:t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7391599" y="144596"/>
              <a:ext cx="990600" cy="4308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Customer Service</a:t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8480170" y="151433"/>
              <a:ext cx="990600" cy="4308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Point of Sale</a:t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9568741" y="154848"/>
              <a:ext cx="990600" cy="4308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 Center</a:t>
              </a:r>
              <a:endParaRPr/>
            </a:p>
          </p:txBody>
        </p:sp>
        <p:cxnSp>
          <p:nvCxnSpPr>
            <p:cNvPr id="315" name="Google Shape;315;p18"/>
            <p:cNvCxnSpPr>
              <a:endCxn id="311" idx="2"/>
            </p:cNvCxnSpPr>
            <p:nvPr/>
          </p:nvCxnSpPr>
          <p:spPr>
            <a:xfrm rot="10800000">
              <a:off x="6798328" y="585718"/>
              <a:ext cx="244800" cy="136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316" name="Google Shape;316;p18"/>
            <p:cNvCxnSpPr>
              <a:endCxn id="313" idx="2"/>
            </p:cNvCxnSpPr>
            <p:nvPr/>
          </p:nvCxnSpPr>
          <p:spPr>
            <a:xfrm flipH="1" rot="10800000">
              <a:off x="8795770" y="582303"/>
              <a:ext cx="179700" cy="140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317" name="Google Shape;317;p18"/>
            <p:cNvCxnSpPr>
              <a:stCxn id="307" idx="0"/>
              <a:endCxn id="312" idx="2"/>
            </p:cNvCxnSpPr>
            <p:nvPr/>
          </p:nvCxnSpPr>
          <p:spPr>
            <a:xfrm rot="10800000">
              <a:off x="7886827" y="575318"/>
              <a:ext cx="29100" cy="18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318" name="Google Shape;318;p18"/>
            <p:cNvCxnSpPr>
              <a:endCxn id="310" idx="2"/>
            </p:cNvCxnSpPr>
            <p:nvPr/>
          </p:nvCxnSpPr>
          <p:spPr>
            <a:xfrm rot="10800000">
              <a:off x="5709757" y="578882"/>
              <a:ext cx="419100" cy="143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319" name="Google Shape;319;p18"/>
            <p:cNvCxnSpPr>
              <a:endCxn id="314" idx="2"/>
            </p:cNvCxnSpPr>
            <p:nvPr/>
          </p:nvCxnSpPr>
          <p:spPr>
            <a:xfrm flipH="1" rot="10800000">
              <a:off x="9634141" y="585718"/>
              <a:ext cx="429900" cy="136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sp>
        <p:nvSpPr>
          <p:cNvPr id="320" name="Google Shape;320;p18"/>
          <p:cNvSpPr/>
          <p:nvPr/>
        </p:nvSpPr>
        <p:spPr>
          <a:xfrm>
            <a:off x="0" y="0"/>
            <a:ext cx="2948322" cy="632529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CX Strategy for Digital Transformation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