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Gill Sans"/>
      <p:regular r:id="rId18"/>
      <p:bold r:id="rId19"/>
    </p:embeddedFont>
    <p:embeddedFont>
      <p:font typeface="Sorts Mill Goudy"/>
      <p:regular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97C0BA-9E9C-4F2B-837C-64888773A523}">
  <a:tblStyle styleId="{0397C0BA-9E9C-4F2B-837C-64888773A52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fill>
          <a:solidFill>
            <a:srgbClr val="CAD4EA"/>
          </a:solidFill>
        </a:fill>
      </a:tcStyle>
    </a:band1H>
    <a:band2H>
      <a:tcTxStyle/>
    </a:band2H>
    <a:band1V>
      <a:tcTxStyle/>
      <a:tcStyle>
        <a:fill>
          <a:solidFill>
            <a:srgbClr val="CA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rtsMillGoudy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rtsMillGoudy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illSans-bold.fntdata"/><Relationship Id="rId6" Type="http://schemas.openxmlformats.org/officeDocument/2006/relationships/slide" Target="slides/slide1.xml"/><Relationship Id="rId18" Type="http://schemas.openxmlformats.org/officeDocument/2006/relationships/font" Target="fonts/Gill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31" name="Google Shape;31;p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52" name="Google Shape;52;p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Relationship Id="rId4" Type="http://schemas.openxmlformats.org/officeDocument/2006/relationships/image" Target="../media/image13.png"/><Relationship Id="rId5" Type="http://schemas.openxmlformats.org/officeDocument/2006/relationships/image" Target="../media/image18.gif"/><Relationship Id="rId6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en checkmark icon - Free green check mark icons" id="104" name="Google Shape;10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2761" y="5537224"/>
            <a:ext cx="489295" cy="489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een checkmark icon - Free green check mark icons" id="105" name="Google Shape;10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9420" y="1818105"/>
            <a:ext cx="489295" cy="489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een checkmark icon - Free green check mark icons" id="106" name="Google Shape;10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9245" y="2176449"/>
            <a:ext cx="489295" cy="489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een checkmark icon - Free green check mark icons" id="107" name="Google Shape;10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7595" y="3988365"/>
            <a:ext cx="489295" cy="4892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een checkmark icon - Free green check mark icons" id="108" name="Google Shape;10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2322" y="2189356"/>
            <a:ext cx="489295" cy="48929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/>
          <p:nvPr>
            <p:ph type="title"/>
          </p:nvPr>
        </p:nvSpPr>
        <p:spPr>
          <a:xfrm>
            <a:off x="789369" y="283626"/>
            <a:ext cx="10995193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Key Success Factors of Digital Transformation</a:t>
            </a:r>
            <a:endParaRPr/>
          </a:p>
        </p:txBody>
      </p:sp>
      <p:sp>
        <p:nvSpPr>
          <p:cNvPr id="110" name="Google Shape;110;p1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DX LECTURE SERIES                                                                                  </a:t>
            </a:r>
            <a:endParaRPr/>
          </a:p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5338617" y="1818105"/>
            <a:ext cx="1491769" cy="1300496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C8F9FC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</a:t>
            </a:r>
            <a:r>
              <a:rPr b="1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6765794" y="2617568"/>
            <a:ext cx="1491769" cy="1300496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E4F4DE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</a:t>
            </a:r>
            <a:r>
              <a:rPr b="1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Mindset</a:t>
            </a: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b="1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6753483" y="4196375"/>
            <a:ext cx="1491769" cy="1300496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FF00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Technology </a:t>
            </a:r>
            <a:r>
              <a:rPr b="1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Alignment</a:t>
            </a: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5315159" y="4995837"/>
            <a:ext cx="1491769" cy="1300496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2F2F2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Experience Management</a:t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3876835" y="4176524"/>
            <a:ext cx="1491769" cy="1300496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FE5FF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Innovation</a:t>
            </a: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–Business Models &amp;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3885224" y="2608370"/>
            <a:ext cx="1491769" cy="1300496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9FD6FF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</a:t>
            </a:r>
            <a:r>
              <a:rPr b="1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Strategy </a:t>
            </a: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/>
          </a:p>
        </p:txBody>
      </p:sp>
      <p:sp>
        <p:nvSpPr>
          <p:cNvPr id="118" name="Google Shape;118;p13"/>
          <p:cNvSpPr txBox="1"/>
          <p:nvPr/>
        </p:nvSpPr>
        <p:spPr>
          <a:xfrm>
            <a:off x="10193392" y="5494701"/>
            <a:ext cx="1991030" cy="830997"/>
          </a:xfrm>
          <a:prstGeom prst="rect">
            <a:avLst/>
          </a:prstGeom>
          <a:solidFill>
            <a:srgbClr val="FDD4B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Drive for DATA is embedded in each KSF </a:t>
            </a:r>
            <a:endParaRPr/>
          </a:p>
        </p:txBody>
      </p:sp>
      <p:grpSp>
        <p:nvGrpSpPr>
          <p:cNvPr id="119" name="Google Shape;119;p13"/>
          <p:cNvGrpSpPr/>
          <p:nvPr/>
        </p:nvGrpSpPr>
        <p:grpSpPr>
          <a:xfrm>
            <a:off x="6671395" y="1818105"/>
            <a:ext cx="3405673" cy="1569660"/>
            <a:chOff x="6671395" y="1818105"/>
            <a:chExt cx="3405673" cy="1569660"/>
          </a:xfrm>
        </p:grpSpPr>
        <p:sp>
          <p:nvSpPr>
            <p:cNvPr id="120" name="Google Shape;120;p13"/>
            <p:cNvSpPr txBox="1"/>
            <p:nvPr/>
          </p:nvSpPr>
          <p:spPr>
            <a:xfrm>
              <a:off x="8585299" y="1818105"/>
              <a:ext cx="1491769" cy="1569660"/>
            </a:xfrm>
            <a:prstGeom prst="rect">
              <a:avLst/>
            </a:prstGeom>
            <a:solidFill>
              <a:srgbClr val="C8F9F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ICT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Moore’s Law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Internet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Communication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SMAC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IoT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Software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Tools</a:t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6671395" y="2136710"/>
              <a:ext cx="1922106" cy="0"/>
            </a:xfrm>
            <a:custGeom>
              <a:rect b="b" l="l" r="r" t="t"/>
              <a:pathLst>
                <a:path extrusionOk="0" h="120000" w="1922106">
                  <a:moveTo>
                    <a:pt x="0" y="0"/>
                  </a:moveTo>
                  <a:lnTo>
                    <a:pt x="1922106" y="0"/>
                  </a:lnTo>
                </a:path>
              </a:pathLst>
            </a:custGeom>
            <a:noFill/>
            <a:ln cap="flat" cmpd="sng" w="12700">
              <a:solidFill>
                <a:srgbClr val="0A5190"/>
              </a:solidFill>
              <a:prstDash val="solid"/>
              <a:miter lim="800000"/>
              <a:headEnd len="sm" w="sm" type="none"/>
              <a:tailEnd len="med" w="med" type="oval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13"/>
          <p:cNvGrpSpPr/>
          <p:nvPr/>
        </p:nvGrpSpPr>
        <p:grpSpPr>
          <a:xfrm>
            <a:off x="8126970" y="3262330"/>
            <a:ext cx="3579189" cy="1569660"/>
            <a:chOff x="8126970" y="3262330"/>
            <a:chExt cx="3579189" cy="1569660"/>
          </a:xfrm>
        </p:grpSpPr>
        <p:sp>
          <p:nvSpPr>
            <p:cNvPr id="123" name="Google Shape;123;p13"/>
            <p:cNvSpPr txBox="1"/>
            <p:nvPr/>
          </p:nvSpPr>
          <p:spPr>
            <a:xfrm>
              <a:off x="10214390" y="3262330"/>
              <a:ext cx="1491769" cy="1569660"/>
            </a:xfrm>
            <a:prstGeom prst="rect">
              <a:avLst/>
            </a:prstGeom>
            <a:solidFill>
              <a:srgbClr val="E4F4D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Risk-takers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Data-Driven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Obsessed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Tech-savvy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Business-savvy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Agile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Empowered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Adaptable </a:t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8126970" y="3573624"/>
              <a:ext cx="2099388" cy="279919"/>
            </a:xfrm>
            <a:custGeom>
              <a:rect b="b" l="l" r="r" t="t"/>
              <a:pathLst>
                <a:path extrusionOk="0" h="279919" w="2099388">
                  <a:moveTo>
                    <a:pt x="0" y="0"/>
                  </a:moveTo>
                  <a:lnTo>
                    <a:pt x="410547" y="279919"/>
                  </a:lnTo>
                  <a:lnTo>
                    <a:pt x="2099388" y="279919"/>
                  </a:lnTo>
                </a:path>
              </a:pathLst>
            </a:custGeom>
            <a:noFill/>
            <a:ln cap="flat" cmpd="sng" w="12700">
              <a:solidFill>
                <a:srgbClr val="0A5190"/>
              </a:solidFill>
              <a:prstDash val="solid"/>
              <a:miter lim="800000"/>
              <a:headEnd len="sm" w="sm" type="none"/>
              <a:tailEnd len="med" w="med" type="oval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13"/>
          <p:cNvGrpSpPr/>
          <p:nvPr/>
        </p:nvGrpSpPr>
        <p:grpSpPr>
          <a:xfrm>
            <a:off x="8080317" y="4521284"/>
            <a:ext cx="1996751" cy="1569660"/>
            <a:chOff x="8080317" y="4521284"/>
            <a:chExt cx="1996751" cy="1569660"/>
          </a:xfrm>
        </p:grpSpPr>
        <p:sp>
          <p:nvSpPr>
            <p:cNvPr id="126" name="Google Shape;126;p13"/>
            <p:cNvSpPr txBox="1"/>
            <p:nvPr/>
          </p:nvSpPr>
          <p:spPr>
            <a:xfrm>
              <a:off x="8585299" y="4521284"/>
              <a:ext cx="1491769" cy="15696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Outcome driven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Shared Culture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Strategy alignment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Structure alignment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 alignment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Drive for Innovation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Aligned Priorities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Tactical alignment</a:t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8080317" y="5206482"/>
              <a:ext cx="503853" cy="0"/>
            </a:xfrm>
            <a:custGeom>
              <a:rect b="b" l="l" r="r" t="t"/>
              <a:pathLst>
                <a:path extrusionOk="0" h="120000" w="503853">
                  <a:moveTo>
                    <a:pt x="0" y="0"/>
                  </a:moveTo>
                  <a:lnTo>
                    <a:pt x="503853" y="0"/>
                  </a:lnTo>
                </a:path>
              </a:pathLst>
            </a:custGeom>
            <a:noFill/>
            <a:ln cap="flat" cmpd="sng" w="12700">
              <a:solidFill>
                <a:srgbClr val="0A5190"/>
              </a:solidFill>
              <a:prstDash val="solid"/>
              <a:miter lim="800000"/>
              <a:headEnd len="sm" w="sm" type="none"/>
              <a:tailEnd len="med" w="med" type="oval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13"/>
          <p:cNvGrpSpPr/>
          <p:nvPr/>
        </p:nvGrpSpPr>
        <p:grpSpPr>
          <a:xfrm>
            <a:off x="450560" y="3270393"/>
            <a:ext cx="3580271" cy="1569660"/>
            <a:chOff x="450560" y="3270393"/>
            <a:chExt cx="3580271" cy="1569660"/>
          </a:xfrm>
        </p:grpSpPr>
        <p:sp>
          <p:nvSpPr>
            <p:cNvPr id="129" name="Google Shape;129;p13"/>
            <p:cNvSpPr txBox="1"/>
            <p:nvPr/>
          </p:nvSpPr>
          <p:spPr>
            <a:xfrm flipH="1">
              <a:off x="450560" y="3270393"/>
              <a:ext cx="1491769" cy="1569660"/>
            </a:xfrm>
            <a:prstGeom prst="rect">
              <a:avLst/>
            </a:prstGeom>
            <a:solidFill>
              <a:srgbClr val="FFE5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Disruptive Innovation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Non-disruptive Innvn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Common techniques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Cross-Pollination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Intersection &amp; Fusion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Dare-To-Try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Innovation in DX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Backbone &amp; Empwrmt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1950105" y="4096139"/>
              <a:ext cx="2080726" cy="429208"/>
            </a:xfrm>
            <a:custGeom>
              <a:rect b="b" l="l" r="r" t="t"/>
              <a:pathLst>
                <a:path extrusionOk="0" h="429208" w="2080726">
                  <a:moveTo>
                    <a:pt x="2080726" y="429208"/>
                  </a:moveTo>
                  <a:lnTo>
                    <a:pt x="1642188" y="0"/>
                  </a:ln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A5190"/>
              </a:solidFill>
              <a:prstDash val="solid"/>
              <a:miter lim="800000"/>
              <a:headEnd len="sm" w="sm" type="none"/>
              <a:tailEnd len="med" w="med" type="oval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Google Shape;131;p13"/>
          <p:cNvGrpSpPr/>
          <p:nvPr/>
        </p:nvGrpSpPr>
        <p:grpSpPr>
          <a:xfrm>
            <a:off x="2057330" y="1818105"/>
            <a:ext cx="1992163" cy="1569660"/>
            <a:chOff x="2057330" y="1818105"/>
            <a:chExt cx="1992163" cy="1569660"/>
          </a:xfrm>
        </p:grpSpPr>
        <p:sp>
          <p:nvSpPr>
            <p:cNvPr id="132" name="Google Shape;132;p13"/>
            <p:cNvSpPr txBox="1"/>
            <p:nvPr/>
          </p:nvSpPr>
          <p:spPr>
            <a:xfrm flipH="1">
              <a:off x="2057330" y="1818105"/>
              <a:ext cx="1514089" cy="1569660"/>
            </a:xfrm>
            <a:prstGeom prst="rect">
              <a:avLst/>
            </a:prstGeom>
            <a:solidFill>
              <a:srgbClr val="9FD6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Vision and Mission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Strategy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KRAs and KPIs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 Workflow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Business Process Cycle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Instinctual Connect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Measurement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Change Management</a:t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582962" y="2901820"/>
              <a:ext cx="466531" cy="0"/>
            </a:xfrm>
            <a:custGeom>
              <a:rect b="b" l="l" r="r" t="t"/>
              <a:pathLst>
                <a:path extrusionOk="0" h="120000" w="466531">
                  <a:moveTo>
                    <a:pt x="466531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A5190"/>
              </a:solidFill>
              <a:prstDash val="solid"/>
              <a:miter lim="800000"/>
              <a:headEnd len="sm" w="sm" type="none"/>
              <a:tailEnd len="med" w="med" type="oval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13"/>
          <p:cNvGrpSpPr/>
          <p:nvPr/>
        </p:nvGrpSpPr>
        <p:grpSpPr>
          <a:xfrm>
            <a:off x="2057331" y="4586598"/>
            <a:ext cx="3447737" cy="1569660"/>
            <a:chOff x="2057331" y="4586598"/>
            <a:chExt cx="3447737" cy="1569660"/>
          </a:xfrm>
        </p:grpSpPr>
        <p:sp>
          <p:nvSpPr>
            <p:cNvPr id="135" name="Google Shape;135;p13"/>
            <p:cNvSpPr txBox="1"/>
            <p:nvPr/>
          </p:nvSpPr>
          <p:spPr>
            <a:xfrm flipH="1">
              <a:off x="2057331" y="4586598"/>
              <a:ext cx="1491769" cy="1569660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72000" spcFirstLastPara="1" rIns="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 Interaction stages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Touchpoints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Collection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Fm Data to Insights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Fm Insights to Strategy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Life Cycle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centricity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Voice of Customer</a:t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 rot="10800000">
              <a:off x="3545640" y="5990253"/>
              <a:ext cx="1959428" cy="0"/>
            </a:xfrm>
            <a:custGeom>
              <a:rect b="b" l="l" r="r" t="t"/>
              <a:pathLst>
                <a:path extrusionOk="0" h="120000" w="1959428">
                  <a:moveTo>
                    <a:pt x="0" y="0"/>
                  </a:moveTo>
                  <a:lnTo>
                    <a:pt x="1959428" y="0"/>
                  </a:lnTo>
                </a:path>
              </a:pathLst>
            </a:custGeom>
            <a:noFill/>
            <a:ln cap="flat" cmpd="sng" w="12700">
              <a:solidFill>
                <a:srgbClr val="0A5190"/>
              </a:solidFill>
              <a:prstDash val="solid"/>
              <a:miter lim="800000"/>
              <a:headEnd len="sm" w="sm" type="none"/>
              <a:tailEnd len="med" w="med" type="oval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13"/>
          <p:cNvSpPr txBox="1"/>
          <p:nvPr/>
        </p:nvSpPr>
        <p:spPr>
          <a:xfrm>
            <a:off x="5308171" y="3538125"/>
            <a:ext cx="1515227" cy="9233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89DEFE"/>
                </a:solidFill>
                <a:latin typeface="Calibri"/>
                <a:ea typeface="Calibri"/>
                <a:cs typeface="Calibri"/>
                <a:sym typeface="Calibri"/>
              </a:rPr>
              <a:t>DIGITAL TRANS-FORMATION</a:t>
            </a:r>
            <a:endParaRPr/>
          </a:p>
        </p:txBody>
      </p:sp>
      <p:sp>
        <p:nvSpPr>
          <p:cNvPr id="138" name="Google Shape;138;p13"/>
          <p:cNvSpPr txBox="1"/>
          <p:nvPr/>
        </p:nvSpPr>
        <p:spPr>
          <a:xfrm>
            <a:off x="205273" y="6446903"/>
            <a:ext cx="192210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Ashish Pachory</a:t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4046794" y="4248728"/>
            <a:ext cx="1248234" cy="1125044"/>
          </a:xfrm>
          <a:custGeom>
            <a:rect b="b" l="l" r="r" t="t"/>
            <a:pathLst>
              <a:path extrusionOk="0" h="1125044" w="1248234">
                <a:moveTo>
                  <a:pt x="0" y="562522"/>
                </a:moveTo>
                <a:cubicBezTo>
                  <a:pt x="28962" y="167826"/>
                  <a:pt x="247909" y="71544"/>
                  <a:pt x="624117" y="0"/>
                </a:cubicBezTo>
                <a:cubicBezTo>
                  <a:pt x="976283" y="-38765"/>
                  <a:pt x="1230024" y="239825"/>
                  <a:pt x="1248234" y="562522"/>
                </a:cubicBezTo>
                <a:cubicBezTo>
                  <a:pt x="1259527" y="806777"/>
                  <a:pt x="947795" y="1125437"/>
                  <a:pt x="624117" y="1125044"/>
                </a:cubicBezTo>
                <a:cubicBezTo>
                  <a:pt x="255714" y="1052591"/>
                  <a:pt x="-41464" y="907628"/>
                  <a:pt x="0" y="562522"/>
                </a:cubicBezTo>
                <a:close/>
              </a:path>
            </a:pathLst>
          </a:custGeom>
          <a:noFill/>
          <a:ln cap="flat" cmpd="sng" w="28575">
            <a:solidFill>
              <a:srgbClr val="FF0000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een checkmark icon - Free green check mark icons" id="140" name="Google Shape;14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3979" y="4696050"/>
            <a:ext cx="252505" cy="252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Lateral Thinking</a:t>
            </a:r>
            <a:endParaRPr/>
          </a:p>
        </p:txBody>
      </p:sp>
      <p:sp>
        <p:nvSpPr>
          <p:cNvPr id="425" name="Google Shape;425;p2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DX LECTURE SERIES                                                                                  </a:t>
            </a:r>
            <a:endParaRPr/>
          </a:p>
        </p:txBody>
      </p:sp>
      <p:sp>
        <p:nvSpPr>
          <p:cNvPr id="426" name="Google Shape;426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27" name="Google Shape;427;p22"/>
          <p:cNvSpPr txBox="1"/>
          <p:nvPr/>
        </p:nvSpPr>
        <p:spPr>
          <a:xfrm>
            <a:off x="7809722" y="2698493"/>
            <a:ext cx="31220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 = OB = Radius = 3+1 = </a:t>
            </a:r>
            <a:r>
              <a:rPr b="1"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28" name="Google Shape;428;p22"/>
          <p:cNvSpPr/>
          <p:nvPr/>
        </p:nvSpPr>
        <p:spPr>
          <a:xfrm>
            <a:off x="3875714" y="2399251"/>
            <a:ext cx="3020036" cy="3145872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9" name="Google Shape;429;p22"/>
          <p:cNvCxnSpPr>
            <a:stCxn id="428" idx="2"/>
            <a:endCxn id="428" idx="6"/>
          </p:cNvCxnSpPr>
          <p:nvPr/>
        </p:nvCxnSpPr>
        <p:spPr>
          <a:xfrm>
            <a:off x="3875714" y="3972187"/>
            <a:ext cx="3020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0" name="Google Shape;430;p22"/>
          <p:cNvCxnSpPr>
            <a:stCxn id="428" idx="0"/>
            <a:endCxn id="428" idx="4"/>
          </p:cNvCxnSpPr>
          <p:nvPr/>
        </p:nvCxnSpPr>
        <p:spPr>
          <a:xfrm>
            <a:off x="5385732" y="2399251"/>
            <a:ext cx="0" cy="314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1" name="Google Shape;431;p22"/>
          <p:cNvSpPr/>
          <p:nvPr/>
        </p:nvSpPr>
        <p:spPr>
          <a:xfrm>
            <a:off x="5385732" y="2860646"/>
            <a:ext cx="8389" cy="1107347"/>
          </a:xfrm>
          <a:custGeom>
            <a:rect b="b" l="l" r="r" t="t"/>
            <a:pathLst>
              <a:path extrusionOk="0" h="1107347" w="8389">
                <a:moveTo>
                  <a:pt x="0" y="1107347"/>
                </a:moveTo>
                <a:cubicBezTo>
                  <a:pt x="2796" y="738231"/>
                  <a:pt x="5593" y="369116"/>
                  <a:pt x="8389" y="0"/>
                </a:cubicBezTo>
              </a:path>
            </a:pathLst>
          </a:custGeom>
          <a:noFill/>
          <a:ln cap="flat" cmpd="sng" w="38100">
            <a:solidFill>
              <a:srgbClr val="418A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5402510" y="2860646"/>
            <a:ext cx="1040235" cy="0"/>
          </a:xfrm>
          <a:custGeom>
            <a:rect b="b" l="l" r="r" t="t"/>
            <a:pathLst>
              <a:path extrusionOk="0" h="120000" w="1040235">
                <a:moveTo>
                  <a:pt x="0" y="0"/>
                </a:moveTo>
                <a:lnTo>
                  <a:pt x="1040235" y="0"/>
                </a:lnTo>
              </a:path>
            </a:pathLst>
          </a:custGeom>
          <a:noFill/>
          <a:ln cap="flat" cmpd="sng" w="9525">
            <a:solidFill>
              <a:srgbClr val="418A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2"/>
          <p:cNvSpPr/>
          <p:nvPr/>
        </p:nvSpPr>
        <p:spPr>
          <a:xfrm>
            <a:off x="6417578" y="2852257"/>
            <a:ext cx="16778" cy="1115736"/>
          </a:xfrm>
          <a:custGeom>
            <a:rect b="b" l="l" r="r" t="t"/>
            <a:pathLst>
              <a:path extrusionOk="0" h="1115736" w="16778">
                <a:moveTo>
                  <a:pt x="16778" y="0"/>
                </a:moveTo>
                <a:lnTo>
                  <a:pt x="0" y="1115736"/>
                </a:lnTo>
              </a:path>
            </a:pathLst>
          </a:custGeom>
          <a:noFill/>
          <a:ln cap="flat" cmpd="sng" w="9525">
            <a:solidFill>
              <a:srgbClr val="418A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2"/>
          <p:cNvSpPr/>
          <p:nvPr/>
        </p:nvSpPr>
        <p:spPr>
          <a:xfrm>
            <a:off x="5385732" y="3967993"/>
            <a:ext cx="1040235" cy="8389"/>
          </a:xfrm>
          <a:custGeom>
            <a:rect b="b" l="l" r="r" t="t"/>
            <a:pathLst>
              <a:path extrusionOk="0" h="8389" w="1040235">
                <a:moveTo>
                  <a:pt x="0" y="0"/>
                </a:moveTo>
                <a:lnTo>
                  <a:pt x="1040235" y="8389"/>
                </a:lnTo>
              </a:path>
            </a:pathLst>
          </a:custGeom>
          <a:noFill/>
          <a:ln cap="flat" cmpd="sng" w="38100">
            <a:solidFill>
              <a:srgbClr val="418A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2"/>
          <p:cNvSpPr/>
          <p:nvPr/>
        </p:nvSpPr>
        <p:spPr>
          <a:xfrm>
            <a:off x="5402510" y="2869035"/>
            <a:ext cx="1015068" cy="1115736"/>
          </a:xfrm>
          <a:custGeom>
            <a:rect b="b" l="l" r="r" t="t"/>
            <a:pathLst>
              <a:path extrusionOk="0" h="1124125" w="1040235">
                <a:moveTo>
                  <a:pt x="0" y="0"/>
                </a:moveTo>
                <a:lnTo>
                  <a:pt x="1040235" y="1124125"/>
                </a:lnTo>
              </a:path>
            </a:pathLst>
          </a:custGeom>
          <a:noFill/>
          <a:ln cap="flat" cmpd="sng" w="38100">
            <a:solidFill>
              <a:srgbClr val="418A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22"/>
          <p:cNvSpPr txBox="1"/>
          <p:nvPr/>
        </p:nvSpPr>
        <p:spPr>
          <a:xfrm>
            <a:off x="5142879" y="3909916"/>
            <a:ext cx="3607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</p:txBody>
      </p:sp>
      <p:sp>
        <p:nvSpPr>
          <p:cNvPr id="437" name="Google Shape;437;p22"/>
          <p:cNvSpPr txBox="1"/>
          <p:nvPr/>
        </p:nvSpPr>
        <p:spPr>
          <a:xfrm>
            <a:off x="6262380" y="3930566"/>
            <a:ext cx="3607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438" name="Google Shape;438;p22"/>
          <p:cNvSpPr txBox="1"/>
          <p:nvPr/>
        </p:nvSpPr>
        <p:spPr>
          <a:xfrm>
            <a:off x="6357699" y="2556853"/>
            <a:ext cx="3115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439" name="Google Shape;439;p22"/>
          <p:cNvSpPr txBox="1"/>
          <p:nvPr/>
        </p:nvSpPr>
        <p:spPr>
          <a:xfrm>
            <a:off x="5142878" y="2601963"/>
            <a:ext cx="3607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440" name="Google Shape;440;p22"/>
          <p:cNvSpPr txBox="1"/>
          <p:nvPr/>
        </p:nvSpPr>
        <p:spPr>
          <a:xfrm>
            <a:off x="5142877" y="2075951"/>
            <a:ext cx="3607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441" name="Google Shape;441;p22"/>
          <p:cNvSpPr txBox="1"/>
          <p:nvPr/>
        </p:nvSpPr>
        <p:spPr>
          <a:xfrm>
            <a:off x="6811645" y="3860920"/>
            <a:ext cx="3607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442" name="Google Shape;442;p22"/>
          <p:cNvSpPr txBox="1"/>
          <p:nvPr/>
        </p:nvSpPr>
        <p:spPr>
          <a:xfrm>
            <a:off x="6530614" y="3909916"/>
            <a:ext cx="3607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75A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43" name="Google Shape;443;p22"/>
          <p:cNvSpPr txBox="1"/>
          <p:nvPr/>
        </p:nvSpPr>
        <p:spPr>
          <a:xfrm>
            <a:off x="5691352" y="3930566"/>
            <a:ext cx="3607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75A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44" name="Google Shape;444;p22"/>
          <p:cNvSpPr txBox="1"/>
          <p:nvPr/>
        </p:nvSpPr>
        <p:spPr>
          <a:xfrm>
            <a:off x="4459577" y="5716958"/>
            <a:ext cx="20259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AC = ?</a:t>
            </a:r>
            <a:endParaRPr/>
          </a:p>
        </p:txBody>
      </p:sp>
      <p:sp>
        <p:nvSpPr>
          <p:cNvPr id="445" name="Google Shape;445;p22"/>
          <p:cNvSpPr/>
          <p:nvPr/>
        </p:nvSpPr>
        <p:spPr>
          <a:xfrm>
            <a:off x="721453" y="5716958"/>
            <a:ext cx="83890" cy="71446"/>
          </a:xfrm>
          <a:prstGeom prst="triangle">
            <a:avLst>
              <a:gd fmla="val 50000" name="adj"/>
            </a:avLst>
          </a:prstGeom>
          <a:noFill/>
          <a:ln cap="flat" cmpd="sng" w="12700">
            <a:solidFill>
              <a:srgbClr val="0A519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2"/>
          <p:cNvSpPr/>
          <p:nvPr/>
        </p:nvSpPr>
        <p:spPr>
          <a:xfrm>
            <a:off x="5385732" y="2860646"/>
            <a:ext cx="1065402" cy="1115736"/>
          </a:xfrm>
          <a:custGeom>
            <a:rect b="b" l="l" r="r" t="t"/>
            <a:pathLst>
              <a:path extrusionOk="0" h="1115736" w="1065402">
                <a:moveTo>
                  <a:pt x="0" y="1115736"/>
                </a:moveTo>
                <a:lnTo>
                  <a:pt x="1065402" y="0"/>
                </a:lnTo>
              </a:path>
            </a:pathLst>
          </a:custGeom>
          <a:noFill/>
          <a:ln cap="flat" cmpd="sng" w="12700">
            <a:solidFill>
              <a:srgbClr val="0A519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Blueprint for Digital Transformation</a:t>
            </a:r>
            <a:endParaRPr/>
          </a:p>
        </p:txBody>
      </p:sp>
      <p:sp>
        <p:nvSpPr>
          <p:cNvPr id="452" name="Google Shape;452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DX LECTURE SERIES                                                                                  </a:t>
            </a:r>
            <a:endParaRPr/>
          </a:p>
        </p:txBody>
      </p:sp>
      <p:sp>
        <p:nvSpPr>
          <p:cNvPr id="453" name="Google Shape;453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54" name="Google Shape;4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2023" y="2088444"/>
            <a:ext cx="7698435" cy="3968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DX Scenario Ideas for Case Study</a:t>
            </a:r>
            <a:endParaRPr/>
          </a:p>
        </p:txBody>
      </p:sp>
      <p:sp>
        <p:nvSpPr>
          <p:cNvPr id="460" name="Google Shape;460;p24"/>
          <p:cNvSpPr txBox="1"/>
          <p:nvPr>
            <p:ph idx="1" type="body"/>
          </p:nvPr>
        </p:nvSpPr>
        <p:spPr>
          <a:xfrm>
            <a:off x="1097279" y="1845733"/>
            <a:ext cx="4937760" cy="4321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1016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 "/>
            </a:pPr>
            <a:r>
              <a:rPr lang="en-IN" sz="1600"/>
              <a:t>1. Retail Marketplace: From Store to Online</a:t>
            </a:r>
            <a:endParaRPr/>
          </a:p>
          <a:p>
            <a:pPr indent="-1016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 "/>
            </a:pPr>
            <a:r>
              <a:rPr lang="en-IN" sz="1600"/>
              <a:t>2. Travel Ticketing: OTC to Mobile App based</a:t>
            </a:r>
            <a:endParaRPr/>
          </a:p>
          <a:p>
            <a:pPr indent="-1016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 "/>
            </a:pPr>
            <a:r>
              <a:rPr lang="en-IN" sz="1600"/>
              <a:t>3. Startup: Food Delivery Chain</a:t>
            </a:r>
            <a:endParaRPr/>
          </a:p>
          <a:p>
            <a:pPr indent="-1016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 "/>
            </a:pPr>
            <a:r>
              <a:rPr lang="en-IN" sz="1600"/>
              <a:t>4. Startup: Online training classes</a:t>
            </a:r>
            <a:endParaRPr/>
          </a:p>
          <a:p>
            <a:pPr indent="-1016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 "/>
            </a:pPr>
            <a:r>
              <a:rPr lang="en-IN" sz="1600"/>
              <a:t>5. Hotel Front-office digital transformation</a:t>
            </a:r>
            <a:endParaRPr/>
          </a:p>
          <a:p>
            <a:pPr indent="-1016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 "/>
            </a:pPr>
            <a:r>
              <a:rPr lang="en-IN" sz="1600"/>
              <a:t>6. Demand-Supply harmonization (Mfg)</a:t>
            </a:r>
            <a:endParaRPr/>
          </a:p>
          <a:p>
            <a:pPr indent="-1016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 "/>
            </a:pPr>
            <a:r>
              <a:rPr lang="en-IN" sz="1600"/>
              <a:t>7. Parcel Delivery Service</a:t>
            </a:r>
            <a:endParaRPr/>
          </a:p>
          <a:p>
            <a:pPr indent="-1016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 "/>
            </a:pPr>
            <a:r>
              <a:rPr lang="en-IN" sz="1600"/>
              <a:t>8. Cloud-based Content Management and Delivery</a:t>
            </a:r>
            <a:endParaRPr/>
          </a:p>
          <a:p>
            <a:pPr indent="-1016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 "/>
            </a:pPr>
            <a:r>
              <a:rPr lang="en-IN" sz="1600"/>
              <a:t>9. Auto-parts aggregator</a:t>
            </a:r>
            <a:endParaRPr/>
          </a:p>
          <a:p>
            <a:pPr indent="-1016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 "/>
            </a:pPr>
            <a:r>
              <a:rPr lang="en-IN" sz="1600"/>
              <a:t>10. Healthcare center operations (patient care – e.g. vaccinations)</a:t>
            </a:r>
            <a:endParaRPr/>
          </a:p>
          <a:p>
            <a:pPr indent="-1016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 "/>
            </a:pPr>
            <a:r>
              <a:rPr lang="en-IN" sz="1600"/>
              <a:t>11.  Any idea of your own (approved by me or Dr Mittal)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461" name="Google Shape;461;p24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IN"/>
              <a:t>Include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IN"/>
              <a:t>- Vision/Mission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IN"/>
              <a:t>- Innovation Drivers (Pick at least 5):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IN"/>
              <a:t>ICT/Technology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IN"/>
              <a:t>Market Strategy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IN"/>
              <a:t>Processes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IN"/>
              <a:t>Customer Experience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IN"/>
              <a:t>Culture and Mindset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IN"/>
              <a:t>Business Technology Alignment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IN"/>
              <a:t>Business Model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IN"/>
              <a:t>Monetization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IN"/>
              <a:t>Products &amp; Services (Value Prop)</a:t>
            </a:r>
            <a:endParaRPr/>
          </a:p>
        </p:txBody>
      </p:sp>
      <p:sp>
        <p:nvSpPr>
          <p:cNvPr id="462" name="Google Shape;462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DX LECTURE SERIES                                                                                  </a:t>
            </a:r>
            <a:endParaRPr/>
          </a:p>
        </p:txBody>
      </p:sp>
      <p:sp>
        <p:nvSpPr>
          <p:cNvPr id="463" name="Google Shape;463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nies That Failed At Digital Transformation And What We Can Learn From  Them" id="145" name="Google Shape;14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4"/>
          <p:cNvSpPr txBox="1"/>
          <p:nvPr/>
        </p:nvSpPr>
        <p:spPr>
          <a:xfrm>
            <a:off x="945501" y="3458428"/>
            <a:ext cx="10300997" cy="769441"/>
          </a:xfrm>
          <a:prstGeom prst="rect">
            <a:avLst/>
          </a:prstGeom>
          <a:solidFill>
            <a:srgbClr val="113051">
              <a:alpha val="8000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Innovation</a:t>
            </a:r>
            <a:endParaRPr/>
          </a:p>
        </p:txBody>
      </p:sp>
      <p:sp>
        <p:nvSpPr>
          <p:cNvPr id="147" name="Google Shape;147;p14"/>
          <p:cNvSpPr txBox="1"/>
          <p:nvPr/>
        </p:nvSpPr>
        <p:spPr>
          <a:xfrm>
            <a:off x="8456102" y="2785145"/>
            <a:ext cx="15687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 Series</a:t>
            </a:r>
            <a:endParaRPr/>
          </a:p>
        </p:txBody>
      </p:sp>
      <p:sp>
        <p:nvSpPr>
          <p:cNvPr id="148" name="Google Shape;148;p14"/>
          <p:cNvSpPr txBox="1"/>
          <p:nvPr/>
        </p:nvSpPr>
        <p:spPr>
          <a:xfrm>
            <a:off x="10407599" y="6404692"/>
            <a:ext cx="1677798" cy="369332"/>
          </a:xfrm>
          <a:prstGeom prst="rect">
            <a:avLst/>
          </a:prstGeom>
          <a:solidFill>
            <a:srgbClr val="113051">
              <a:alpha val="49803"/>
            </a:srgbClr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Ashish Pachory</a:t>
            </a:r>
            <a:endParaRPr/>
          </a:p>
        </p:txBody>
      </p:sp>
      <p:sp>
        <p:nvSpPr>
          <p:cNvPr id="149" name="Google Shape;149;p14"/>
          <p:cNvSpPr txBox="1"/>
          <p:nvPr/>
        </p:nvSpPr>
        <p:spPr>
          <a:xfrm>
            <a:off x="8994710" y="5299788"/>
            <a:ext cx="29671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apachory@iitgoa.ac.in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Breaking the barriers …</a:t>
            </a:r>
            <a:endParaRPr/>
          </a:p>
        </p:txBody>
      </p:sp>
      <p:sp>
        <p:nvSpPr>
          <p:cNvPr id="155" name="Google Shape;155;p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DX LECTURE SERIES                                                                                  </a:t>
            </a:r>
            <a:endParaRPr/>
          </a:p>
        </p:txBody>
      </p:sp>
      <p:sp>
        <p:nvSpPr>
          <p:cNvPr id="156" name="Google Shape;156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7" name="Google Shape;157;p15"/>
          <p:cNvSpPr txBox="1"/>
          <p:nvPr/>
        </p:nvSpPr>
        <p:spPr>
          <a:xfrm>
            <a:off x="1097281" y="1895912"/>
            <a:ext cx="5798470" cy="492443"/>
          </a:xfrm>
          <a:prstGeom prst="rect">
            <a:avLst/>
          </a:prstGeom>
          <a:solidFill>
            <a:srgbClr val="FFE5FF"/>
          </a:solidFill>
          <a:ln cap="flat" cmpd="sng" w="19050">
            <a:solidFill>
              <a:srgbClr val="FF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no reason anyone would want a computer in their home</a:t>
            </a:r>
            <a:r>
              <a:rPr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Ken Olson, President, Chairman, and Founder of the Digital Equipment Corporation (1977)</a:t>
            </a:r>
            <a:endParaRPr/>
          </a:p>
        </p:txBody>
      </p:sp>
      <p:sp>
        <p:nvSpPr>
          <p:cNvPr id="158" name="Google Shape;158;p15"/>
          <p:cNvSpPr txBox="1"/>
          <p:nvPr/>
        </p:nvSpPr>
        <p:spPr>
          <a:xfrm>
            <a:off x="7004807" y="1895912"/>
            <a:ext cx="4150873" cy="923330"/>
          </a:xfrm>
          <a:prstGeom prst="rect">
            <a:avLst/>
          </a:prstGeom>
          <a:solidFill>
            <a:srgbClr val="FFC5C5"/>
          </a:solidFill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practically no chance that communication space satellites will be used to provide better telephone, telegraph, television, or radio service:</a:t>
            </a: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 Craven, FCC Chief (1961)</a:t>
            </a:r>
            <a:endParaRPr/>
          </a:p>
        </p:txBody>
      </p:sp>
      <p:sp>
        <p:nvSpPr>
          <p:cNvPr id="159" name="Google Shape;159;p15"/>
          <p:cNvSpPr txBox="1"/>
          <p:nvPr/>
        </p:nvSpPr>
        <p:spPr>
          <a:xfrm>
            <a:off x="1097280" y="2518096"/>
            <a:ext cx="3457942" cy="923330"/>
          </a:xfrm>
          <a:prstGeom prst="rect">
            <a:avLst/>
          </a:prstGeom>
          <a:solidFill>
            <a:srgbClr val="ECF2D9"/>
          </a:solidFill>
          <a:ln cap="flat" cmpd="sng" w="19050">
            <a:solidFill>
              <a:srgbClr val="7E95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Internet will soon go spectacularly supernova and in 1996 catastrophically collapse: </a:t>
            </a: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Robert Metcalfe, the inventor of the Ethernet (1995)</a:t>
            </a:r>
            <a:endParaRPr/>
          </a:p>
        </p:txBody>
      </p:sp>
      <p:sp>
        <p:nvSpPr>
          <p:cNvPr id="160" name="Google Shape;160;p15"/>
          <p:cNvSpPr txBox="1"/>
          <p:nvPr/>
        </p:nvSpPr>
        <p:spPr>
          <a:xfrm>
            <a:off x="4681057" y="2518095"/>
            <a:ext cx="1937857" cy="1107996"/>
          </a:xfrm>
          <a:prstGeom prst="rect">
            <a:avLst/>
          </a:prstGeom>
          <a:solidFill>
            <a:srgbClr val="C8F9FC"/>
          </a:solidFill>
          <a:ln cap="flat" cmpd="sng" w="19050">
            <a:solidFill>
              <a:srgbClr val="4FC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rocket will never be able to leave the earth’s atmosphere: </a:t>
            </a: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NYT  headline based on collective scientific view (1936)</a:t>
            </a:r>
            <a:endParaRPr/>
          </a:p>
        </p:txBody>
      </p:sp>
      <p:sp>
        <p:nvSpPr>
          <p:cNvPr id="161" name="Google Shape;161;p15"/>
          <p:cNvSpPr txBox="1"/>
          <p:nvPr/>
        </p:nvSpPr>
        <p:spPr>
          <a:xfrm>
            <a:off x="6744749" y="2892268"/>
            <a:ext cx="4150873" cy="492443"/>
          </a:xfrm>
          <a:prstGeom prst="rect">
            <a:avLst/>
          </a:prstGeom>
          <a:solidFill>
            <a:srgbClr val="FFFFCC"/>
          </a:solidFill>
          <a:ln cap="flat" cmpd="sng" w="19050">
            <a:solidFill>
              <a:srgbClr val="FCC4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Heavier-than-air flying machines are impossible: </a:t>
            </a: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Lord Kelvin, British physicist</a:t>
            </a:r>
            <a:endParaRPr/>
          </a:p>
        </p:txBody>
      </p:sp>
      <p:sp>
        <p:nvSpPr>
          <p:cNvPr id="162" name="Google Shape;162;p15"/>
          <p:cNvSpPr txBox="1"/>
          <p:nvPr/>
        </p:nvSpPr>
        <p:spPr>
          <a:xfrm>
            <a:off x="6744749" y="4188216"/>
            <a:ext cx="4822805" cy="738664"/>
          </a:xfrm>
          <a:prstGeom prst="rect">
            <a:avLst/>
          </a:prstGeom>
          <a:solidFill>
            <a:srgbClr val="FFE1E1"/>
          </a:solidFill>
          <a:ln cap="flat" cmpd="sng" w="19050">
            <a:solidFill>
              <a:srgbClr val="FF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not the slightest indication that nuclear energy will ever be obtainable. It would mean that the atom would have to be shattered at will: </a:t>
            </a: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Albert Einstein (1932)</a:t>
            </a:r>
            <a:endParaRPr/>
          </a:p>
        </p:txBody>
      </p:sp>
      <p:sp>
        <p:nvSpPr>
          <p:cNvPr id="163" name="Google Shape;163;p15"/>
          <p:cNvSpPr txBox="1"/>
          <p:nvPr/>
        </p:nvSpPr>
        <p:spPr>
          <a:xfrm>
            <a:off x="1097280" y="3578582"/>
            <a:ext cx="3457942" cy="1169551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75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energy produced by the breaking down of the atom is a very poor kind of thing. Anyone who expects a source of power from the transformation of these atoms is talking moonshine: </a:t>
            </a: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Ernest Rutherfold(1933)</a:t>
            </a:r>
            <a:endParaRPr/>
          </a:p>
        </p:txBody>
      </p:sp>
      <p:sp>
        <p:nvSpPr>
          <p:cNvPr id="164" name="Google Shape;164;p15"/>
          <p:cNvSpPr txBox="1"/>
          <p:nvPr/>
        </p:nvSpPr>
        <p:spPr>
          <a:xfrm>
            <a:off x="6744749" y="3467780"/>
            <a:ext cx="4790113" cy="646331"/>
          </a:xfrm>
          <a:prstGeom prst="rect">
            <a:avLst/>
          </a:prstGeom>
          <a:solidFill>
            <a:srgbClr val="E6D6F2"/>
          </a:solidFill>
          <a:ln cap="flat" cmpd="sng" w="190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will never be a bigger plane built: </a:t>
            </a: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Boeing Chief engineer after the first flight of Boeing 247- a twin engine plane that could hold 10 people (1977)</a:t>
            </a:r>
            <a:endParaRPr/>
          </a:p>
        </p:txBody>
      </p:sp>
      <p:sp>
        <p:nvSpPr>
          <p:cNvPr id="165" name="Google Shape;165;p15"/>
          <p:cNvSpPr txBox="1"/>
          <p:nvPr/>
        </p:nvSpPr>
        <p:spPr>
          <a:xfrm>
            <a:off x="4681057" y="3758951"/>
            <a:ext cx="1937857" cy="1138773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cinema is canned drama. What audiences really want is flesh and blood on the stage: </a:t>
            </a: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Charlie Chaplin</a:t>
            </a:r>
            <a:endParaRPr/>
          </a:p>
        </p:txBody>
      </p:sp>
      <p:sp>
        <p:nvSpPr>
          <p:cNvPr id="166" name="Google Shape;166;p15"/>
          <p:cNvSpPr txBox="1"/>
          <p:nvPr/>
        </p:nvSpPr>
        <p:spPr>
          <a:xfrm>
            <a:off x="1097280" y="5003487"/>
            <a:ext cx="3583777" cy="954107"/>
          </a:xfrm>
          <a:prstGeom prst="rect">
            <a:avLst/>
          </a:prstGeom>
          <a:solidFill>
            <a:srgbClr val="FFFF66"/>
          </a:solidFill>
          <a:ln cap="flat" cmpd="sng" w="19050">
            <a:solidFill>
              <a:srgbClr val="E3DE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72000" spcFirstLastPara="1" rIns="72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Television will not be able to hold on to any market it captures after the first 6 months. People will soon get tired of staring at a plywood box every night: </a:t>
            </a: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Darryl Zanuck, producer</a:t>
            </a:r>
            <a:endParaRPr/>
          </a:p>
        </p:txBody>
      </p:sp>
      <p:sp>
        <p:nvSpPr>
          <p:cNvPr id="167" name="Google Shape;167;p15"/>
          <p:cNvSpPr txBox="1"/>
          <p:nvPr/>
        </p:nvSpPr>
        <p:spPr>
          <a:xfrm>
            <a:off x="4804643" y="5000985"/>
            <a:ext cx="3457942" cy="954107"/>
          </a:xfrm>
          <a:prstGeom prst="rect">
            <a:avLst/>
          </a:prstGeom>
          <a:solidFill>
            <a:srgbClr val="C8FBEC"/>
          </a:solidFill>
          <a:ln cap="flat" cmpd="sng" w="19050">
            <a:solidFill>
              <a:srgbClr val="8EC5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must confess that my imagination refuses to see any sort of submarine doing anything but suffocating its crew and floundering at sea: </a:t>
            </a: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HG Wells, famous sci-fi writer</a:t>
            </a:r>
            <a:endParaRPr/>
          </a:p>
        </p:txBody>
      </p:sp>
      <p:sp>
        <p:nvSpPr>
          <p:cNvPr id="168" name="Google Shape;168;p15"/>
          <p:cNvSpPr txBox="1"/>
          <p:nvPr/>
        </p:nvSpPr>
        <p:spPr>
          <a:xfrm>
            <a:off x="8379854" y="5031762"/>
            <a:ext cx="3187700" cy="1077218"/>
          </a:xfrm>
          <a:prstGeom prst="rect">
            <a:avLst/>
          </a:prstGeom>
          <a:solidFill>
            <a:srgbClr val="BED6F2"/>
          </a:solidFill>
          <a:ln cap="flat" cmpd="sng" w="19050">
            <a:solidFill>
              <a:srgbClr val="418A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idea that the cavalry will be replaced by these iron coaches is absurd. It’s a little short of treasonous: </a:t>
            </a:r>
            <a:r>
              <a:rPr lang="en-I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aide-de-camp to Field Marshall Haigwhile witnessing a tank demonstration (1916)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Future Possibilities…</a:t>
            </a:r>
            <a:endParaRPr/>
          </a:p>
        </p:txBody>
      </p:sp>
      <p:sp>
        <p:nvSpPr>
          <p:cNvPr id="174" name="Google Shape;174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DX LECTURE SERIES                                                                                  </a:t>
            </a:r>
            <a:endParaRPr/>
          </a:p>
        </p:txBody>
      </p:sp>
      <p:sp>
        <p:nvSpPr>
          <p:cNvPr id="175" name="Google Shape;175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176" name="Google Shape;176;p16"/>
          <p:cNvGrpSpPr/>
          <p:nvPr/>
        </p:nvGrpSpPr>
        <p:grpSpPr>
          <a:xfrm>
            <a:off x="1657108" y="2244656"/>
            <a:ext cx="8942468" cy="3307057"/>
            <a:chOff x="434798" y="4136464"/>
            <a:chExt cx="5043512" cy="2368686"/>
          </a:xfrm>
        </p:grpSpPr>
        <p:pic>
          <p:nvPicPr>
            <p:cNvPr descr="http://ptgmedia.pearsoncmg.com/images/art_wilkins_nwdgcrint/elementLinks/fig14_wilkins_network-diagram.jpg" id="177" name="Google Shape;177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2896653">
              <a:off x="2607504" y="4530639"/>
              <a:ext cx="412436" cy="26129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8" name="Google Shape;178;p16"/>
            <p:cNvGrpSpPr/>
            <p:nvPr/>
          </p:nvGrpSpPr>
          <p:grpSpPr>
            <a:xfrm>
              <a:off x="434798" y="4136464"/>
              <a:ext cx="5043512" cy="2368686"/>
              <a:chOff x="434798" y="4136464"/>
              <a:chExt cx="5043512" cy="2368686"/>
            </a:xfrm>
          </p:grpSpPr>
          <p:pic>
            <p:nvPicPr>
              <p:cNvPr descr="http://ptgmedia.pearsoncmg.com/images/art_wilkins_nwdgcrint/elementLinks/fig14_wilkins_network-diagram.jpg" id="179" name="Google Shape;179;p1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2608040" y="4187033"/>
                <a:ext cx="412436" cy="26129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userscontent2.emaze.com/images/73530357-1ac5-4215-8d94-1b647c40551d/17057081-e03e-4826-b7c6-2ce57c7916afimage7.png" id="180" name="Google Shape;180;p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533400" y="4953000"/>
                <a:ext cx="635393" cy="14668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1" name="Google Shape;181;p16"/>
              <p:cNvSpPr/>
              <p:nvPr/>
            </p:nvSpPr>
            <p:spPr>
              <a:xfrm>
                <a:off x="533400" y="6324600"/>
                <a:ext cx="635393" cy="95250"/>
              </a:xfrm>
              <a:prstGeom prst="rect">
                <a:avLst/>
              </a:prstGeom>
              <a:solidFill>
                <a:srgbClr val="EFF4F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2" name="Google Shape;182;p16"/>
              <p:cNvCxnSpPr/>
              <p:nvPr/>
            </p:nvCxnSpPr>
            <p:spPr>
              <a:xfrm>
                <a:off x="851096" y="4876800"/>
                <a:ext cx="0" cy="152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75A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3" name="Google Shape;183;p16"/>
              <p:cNvCxnSpPr/>
              <p:nvPr/>
            </p:nvCxnSpPr>
            <p:spPr>
              <a:xfrm>
                <a:off x="1063173" y="5401811"/>
                <a:ext cx="0" cy="152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75A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84" name="Google Shape;184;p16"/>
              <p:cNvSpPr/>
              <p:nvPr/>
            </p:nvSpPr>
            <p:spPr>
              <a:xfrm>
                <a:off x="849254" y="4497897"/>
                <a:ext cx="645952" cy="377505"/>
              </a:xfrm>
              <a:custGeom>
                <a:rect b="b" l="l" r="r" t="t"/>
                <a:pathLst>
                  <a:path extrusionOk="0" h="377505" w="645952">
                    <a:moveTo>
                      <a:pt x="0" y="377505"/>
                    </a:moveTo>
                    <a:lnTo>
                      <a:pt x="0" y="0"/>
                    </a:lnTo>
                    <a:lnTo>
                      <a:pt x="645952" y="0"/>
                    </a:lnTo>
                  </a:path>
                </a:pathLst>
              </a:custGeom>
              <a:noFill/>
              <a:ln cap="flat" cmpd="sng" w="9525">
                <a:solidFill>
                  <a:srgbClr val="0A5190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16"/>
              <p:cNvSpPr/>
              <p:nvPr/>
            </p:nvSpPr>
            <p:spPr>
              <a:xfrm>
                <a:off x="1063173" y="5029200"/>
                <a:ext cx="423316" cy="377505"/>
              </a:xfrm>
              <a:custGeom>
                <a:rect b="b" l="l" r="r" t="t"/>
                <a:pathLst>
                  <a:path extrusionOk="0" h="377505" w="645952">
                    <a:moveTo>
                      <a:pt x="0" y="377505"/>
                    </a:moveTo>
                    <a:lnTo>
                      <a:pt x="0" y="0"/>
                    </a:lnTo>
                    <a:lnTo>
                      <a:pt x="645952" y="0"/>
                    </a:lnTo>
                  </a:path>
                </a:pathLst>
              </a:custGeom>
              <a:noFill/>
              <a:ln cap="flat" cmpd="sng" w="9525">
                <a:solidFill>
                  <a:srgbClr val="0A5190"/>
                </a:solidFill>
                <a:prstDash val="solid"/>
                <a:miter lim="800000"/>
                <a:headEnd len="med" w="med" type="triangl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16"/>
              <p:cNvSpPr/>
              <p:nvPr/>
            </p:nvSpPr>
            <p:spPr>
              <a:xfrm>
                <a:off x="1495206" y="4316718"/>
                <a:ext cx="762000" cy="359562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rgbClr val="7F7F7F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Brain-Computer Interface</a:t>
                </a:r>
                <a:endParaRPr/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>
                <a:off x="1495206" y="4842631"/>
                <a:ext cx="762000" cy="359562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rgbClr val="7F7F7F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Brain-Computer Interface</a:t>
                </a:r>
                <a:endParaRPr/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>
                <a:off x="2443162" y="4496499"/>
                <a:ext cx="152400" cy="456501"/>
              </a:xfrm>
              <a:prstGeom prst="rect">
                <a:avLst/>
              </a:prstGeom>
              <a:solidFill>
                <a:srgbClr val="D8D8D8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9" name="Google Shape;189;p16"/>
              <p:cNvCxnSpPr>
                <a:stCxn id="186" idx="3"/>
              </p:cNvCxnSpPr>
              <p:nvPr/>
            </p:nvCxnSpPr>
            <p:spPr>
              <a:xfrm>
                <a:off x="2257206" y="4496499"/>
                <a:ext cx="186000" cy="75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0" name="Google Shape;190;p16"/>
              <p:cNvCxnSpPr>
                <a:stCxn id="187" idx="3"/>
              </p:cNvCxnSpPr>
              <p:nvPr/>
            </p:nvCxnSpPr>
            <p:spPr>
              <a:xfrm flipH="1" rot="10800000">
                <a:off x="2257206" y="4875412"/>
                <a:ext cx="186000" cy="147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1" name="Google Shape;191;p16"/>
              <p:cNvCxnSpPr>
                <a:endCxn id="188" idx="0"/>
              </p:cNvCxnSpPr>
              <p:nvPr/>
            </p:nvCxnSpPr>
            <p:spPr>
              <a:xfrm>
                <a:off x="2519362" y="4353399"/>
                <a:ext cx="0" cy="1431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92" name="Google Shape;192;p16"/>
              <p:cNvSpPr/>
              <p:nvPr/>
            </p:nvSpPr>
            <p:spPr>
              <a:xfrm>
                <a:off x="3119874" y="4310617"/>
                <a:ext cx="762000" cy="359562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rgbClr val="7F7F7F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Computer-Brain Interface</a:t>
                </a:r>
                <a:endParaRPr/>
              </a:p>
            </p:txBody>
          </p:sp>
          <p:sp>
            <p:nvSpPr>
              <p:cNvPr id="193" name="Google Shape;193;p16"/>
              <p:cNvSpPr/>
              <p:nvPr/>
            </p:nvSpPr>
            <p:spPr>
              <a:xfrm>
                <a:off x="3119874" y="4839369"/>
                <a:ext cx="762000" cy="359562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0" spcFirstLastPara="1" rIns="0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rgbClr val="7F7F7F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Computer-Brain Interface</a:t>
                </a:r>
                <a:endParaRPr/>
              </a:p>
            </p:txBody>
          </p:sp>
          <p:pic>
            <p:nvPicPr>
              <p:cNvPr descr="http://img.archiexpo.com/images_ae/photo-g/1782-6898155.jpg" id="194" name="Google Shape;194;p1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4268600" y="4136464"/>
                <a:ext cx="609600" cy="609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https://images-na.ssl-images-amazon.com/images/I/61qdRJm1LzL._SL1001_.jpg" id="195" name="Google Shape;195;p1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flipH="1">
                <a:off x="4377666" y="5629205"/>
                <a:ext cx="686435" cy="68580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96" name="Google Shape;196;p16"/>
              <p:cNvCxnSpPr>
                <a:stCxn id="192" idx="3"/>
              </p:cNvCxnSpPr>
              <p:nvPr/>
            </p:nvCxnSpPr>
            <p:spPr>
              <a:xfrm>
                <a:off x="3881874" y="4490398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7" name="Google Shape;197;p16"/>
              <p:cNvCxnSpPr>
                <a:stCxn id="192" idx="3"/>
              </p:cNvCxnSpPr>
              <p:nvPr/>
            </p:nvCxnSpPr>
            <p:spPr>
              <a:xfrm>
                <a:off x="3881874" y="4490398"/>
                <a:ext cx="446100" cy="5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A519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98" name="Google Shape;198;p16"/>
              <p:cNvSpPr txBox="1"/>
              <p:nvPr/>
            </p:nvSpPr>
            <p:spPr>
              <a:xfrm>
                <a:off x="434798" y="6228151"/>
                <a:ext cx="120302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New Delhi</a:t>
                </a:r>
                <a:endParaRPr/>
              </a:p>
            </p:txBody>
          </p:sp>
          <p:sp>
            <p:nvSpPr>
              <p:cNvPr id="199" name="Google Shape;199;p16"/>
              <p:cNvSpPr txBox="1"/>
              <p:nvPr/>
            </p:nvSpPr>
            <p:spPr>
              <a:xfrm>
                <a:off x="4275289" y="6228150"/>
                <a:ext cx="120302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Singapore</a:t>
                </a:r>
                <a:endParaRPr/>
              </a:p>
            </p:txBody>
          </p:sp>
          <p:sp>
            <p:nvSpPr>
              <p:cNvPr id="200" name="Google Shape;200;p16"/>
              <p:cNvSpPr txBox="1"/>
              <p:nvPr/>
            </p:nvSpPr>
            <p:spPr>
              <a:xfrm>
                <a:off x="4224892" y="4537780"/>
                <a:ext cx="72691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London</a:t>
                </a:r>
                <a:endParaRPr/>
              </a:p>
            </p:txBody>
          </p:sp>
          <p:pic>
            <p:nvPicPr>
              <p:cNvPr descr="http://laiteinteractive.com/images/globe.png" id="201" name="Google Shape;201;p16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353223" y="5467280"/>
                <a:ext cx="884852" cy="847725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02" name="Google Shape;202;p16"/>
              <p:cNvCxnSpPr>
                <a:stCxn id="193" idx="3"/>
              </p:cNvCxnSpPr>
              <p:nvPr/>
            </p:nvCxnSpPr>
            <p:spPr>
              <a:xfrm>
                <a:off x="3881874" y="5019150"/>
                <a:ext cx="613800" cy="872100"/>
              </a:xfrm>
              <a:prstGeom prst="bentConnector2">
                <a:avLst/>
              </a:prstGeom>
              <a:noFill/>
              <a:ln cap="flat" cmpd="sng" w="9525">
                <a:solidFill>
                  <a:srgbClr val="0A519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grpSp>
          <p:nvGrpSpPr>
            <p:cNvPr id="203" name="Google Shape;203;p16"/>
            <p:cNvGrpSpPr/>
            <p:nvPr/>
          </p:nvGrpSpPr>
          <p:grpSpPr>
            <a:xfrm>
              <a:off x="3041080" y="4844705"/>
              <a:ext cx="78794" cy="355825"/>
              <a:chOff x="5943600" y="4085439"/>
              <a:chExt cx="78794" cy="355825"/>
            </a:xfrm>
          </p:grpSpPr>
          <p:sp>
            <p:nvSpPr>
              <p:cNvPr id="204" name="Google Shape;204;p16"/>
              <p:cNvSpPr/>
              <p:nvPr/>
            </p:nvSpPr>
            <p:spPr>
              <a:xfrm>
                <a:off x="5943600" y="4179969"/>
                <a:ext cx="78794" cy="261295"/>
              </a:xfrm>
              <a:prstGeom prst="rect">
                <a:avLst/>
              </a:prstGeom>
              <a:solidFill>
                <a:srgbClr val="D8D8D8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6"/>
              <p:cNvSpPr/>
              <p:nvPr/>
            </p:nvSpPr>
            <p:spPr>
              <a:xfrm>
                <a:off x="5981350" y="4085439"/>
                <a:ext cx="0" cy="92278"/>
              </a:xfrm>
              <a:custGeom>
                <a:rect b="b" l="l" r="r" t="t"/>
                <a:pathLst>
                  <a:path extrusionOk="0" h="92278" w="120000">
                    <a:moveTo>
                      <a:pt x="0" y="92278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2700">
                <a:solidFill>
                  <a:srgbClr val="0A519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6" name="Google Shape;206;p16"/>
            <p:cNvGrpSpPr/>
            <p:nvPr/>
          </p:nvGrpSpPr>
          <p:grpSpPr>
            <a:xfrm>
              <a:off x="3042330" y="4314104"/>
              <a:ext cx="78794" cy="355825"/>
              <a:chOff x="5943600" y="4085439"/>
              <a:chExt cx="78794" cy="355825"/>
            </a:xfrm>
          </p:grpSpPr>
          <p:sp>
            <p:nvSpPr>
              <p:cNvPr id="207" name="Google Shape;207;p16"/>
              <p:cNvSpPr/>
              <p:nvPr/>
            </p:nvSpPr>
            <p:spPr>
              <a:xfrm>
                <a:off x="5943600" y="4179969"/>
                <a:ext cx="78794" cy="261295"/>
              </a:xfrm>
              <a:prstGeom prst="rect">
                <a:avLst/>
              </a:prstGeom>
              <a:solidFill>
                <a:srgbClr val="D8D8D8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5981350" y="4085439"/>
                <a:ext cx="0" cy="92278"/>
              </a:xfrm>
              <a:custGeom>
                <a:rect b="b" l="l" r="r" t="t"/>
                <a:pathLst>
                  <a:path extrusionOk="0" h="92278" w="120000">
                    <a:moveTo>
                      <a:pt x="0" y="92278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2700">
                <a:solidFill>
                  <a:srgbClr val="0A519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9" name="Google Shape;209;p16"/>
            <p:cNvSpPr txBox="1"/>
            <p:nvPr/>
          </p:nvSpPr>
          <p:spPr>
            <a:xfrm>
              <a:off x="2321724" y="4905967"/>
              <a:ext cx="3810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TRX</a:t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1429545" y="4269996"/>
              <a:ext cx="1187820" cy="956345"/>
            </a:xfrm>
            <a:prstGeom prst="rect">
              <a:avLst/>
            </a:prstGeom>
            <a:noFill/>
            <a:ln cap="flat" cmpd="sng" w="9525">
              <a:solidFill>
                <a:srgbClr val="0A5190"/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6"/>
            <p:cNvSpPr txBox="1"/>
            <p:nvPr/>
          </p:nvSpPr>
          <p:spPr>
            <a:xfrm>
              <a:off x="1479169" y="4640943"/>
              <a:ext cx="8382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EMBEDDED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Innovation in the context of Business</a:t>
            </a:r>
            <a:endParaRPr/>
          </a:p>
        </p:txBody>
      </p:sp>
      <p:sp>
        <p:nvSpPr>
          <p:cNvPr id="217" name="Google Shape;217;p1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DX LECTURE SERIES                                                                                  </a:t>
            </a:r>
            <a:endParaRPr/>
          </a:p>
        </p:txBody>
      </p:sp>
      <p:sp>
        <p:nvSpPr>
          <p:cNvPr id="218" name="Google Shape;218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19" name="Google Shape;219;p17"/>
          <p:cNvSpPr/>
          <p:nvPr/>
        </p:nvSpPr>
        <p:spPr>
          <a:xfrm>
            <a:off x="2352358" y="1874407"/>
            <a:ext cx="2274579" cy="2274579"/>
          </a:xfrm>
          <a:custGeom>
            <a:rect b="b" l="l" r="r" t="t"/>
            <a:pathLst>
              <a:path extrusionOk="0" h="2274579" w="2274579">
                <a:moveTo>
                  <a:pt x="0" y="1137290"/>
                </a:moveTo>
                <a:cubicBezTo>
                  <a:pt x="0" y="509182"/>
                  <a:pt x="509182" y="0"/>
                  <a:pt x="1137290" y="0"/>
                </a:cubicBezTo>
                <a:cubicBezTo>
                  <a:pt x="1765398" y="0"/>
                  <a:pt x="2274580" y="509182"/>
                  <a:pt x="2274580" y="1137290"/>
                </a:cubicBezTo>
                <a:cubicBezTo>
                  <a:pt x="2274580" y="1765398"/>
                  <a:pt x="1765398" y="2274580"/>
                  <a:pt x="1137290" y="2274580"/>
                </a:cubicBezTo>
                <a:cubicBezTo>
                  <a:pt x="509182" y="2274580"/>
                  <a:pt x="0" y="1765398"/>
                  <a:pt x="0" y="1137290"/>
                </a:cubicBezTo>
                <a:close/>
              </a:path>
            </a:pathLst>
          </a:custGeom>
          <a:gradFill>
            <a:gsLst>
              <a:gs pos="0">
                <a:srgbClr val="9AB2E9">
                  <a:alpha val="49803"/>
                </a:srgbClr>
              </a:gs>
              <a:gs pos="50000">
                <a:srgbClr val="8DA7DE">
                  <a:alpha val="49803"/>
                </a:srgbClr>
              </a:gs>
              <a:gs pos="100000">
                <a:srgbClr val="789ADE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1246625" lIns="262450" spcFirstLastPara="1" rIns="262450" wrap="square" tIns="3061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Desirable</a:t>
            </a:r>
            <a:endParaRPr/>
          </a:p>
        </p:txBody>
      </p:sp>
      <p:sp>
        <p:nvSpPr>
          <p:cNvPr id="220" name="Google Shape;220;p17"/>
          <p:cNvSpPr/>
          <p:nvPr/>
        </p:nvSpPr>
        <p:spPr>
          <a:xfrm>
            <a:off x="3358422" y="2880471"/>
            <a:ext cx="2274579" cy="2274579"/>
          </a:xfrm>
          <a:custGeom>
            <a:rect b="b" l="l" r="r" t="t"/>
            <a:pathLst>
              <a:path extrusionOk="0" h="2274579" w="2274579">
                <a:moveTo>
                  <a:pt x="0" y="1137290"/>
                </a:moveTo>
                <a:cubicBezTo>
                  <a:pt x="0" y="509182"/>
                  <a:pt x="509182" y="0"/>
                  <a:pt x="1137290" y="0"/>
                </a:cubicBezTo>
                <a:cubicBezTo>
                  <a:pt x="1765398" y="0"/>
                  <a:pt x="2274580" y="509182"/>
                  <a:pt x="2274580" y="1137290"/>
                </a:cubicBezTo>
                <a:cubicBezTo>
                  <a:pt x="2274580" y="1765398"/>
                  <a:pt x="1765398" y="2274580"/>
                  <a:pt x="1137290" y="2274580"/>
                </a:cubicBezTo>
                <a:cubicBezTo>
                  <a:pt x="509182" y="2274580"/>
                  <a:pt x="0" y="1765398"/>
                  <a:pt x="0" y="1137290"/>
                </a:cubicBezTo>
                <a:close/>
              </a:path>
            </a:pathLst>
          </a:custGeom>
          <a:gradFill>
            <a:gsLst>
              <a:gs pos="0">
                <a:srgbClr val="9AB2E9">
                  <a:alpha val="49803"/>
                </a:srgbClr>
              </a:gs>
              <a:gs pos="50000">
                <a:srgbClr val="8DA7DE">
                  <a:alpha val="49803"/>
                </a:srgbClr>
              </a:gs>
              <a:gs pos="100000">
                <a:srgbClr val="789ADE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262450" lIns="1224750" spcFirstLastPara="1" rIns="174950" wrap="square" tIns="262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Doable</a:t>
            </a:r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2352358" y="3886535"/>
            <a:ext cx="2274579" cy="2274579"/>
          </a:xfrm>
          <a:custGeom>
            <a:rect b="b" l="l" r="r" t="t"/>
            <a:pathLst>
              <a:path extrusionOk="0" h="2274579" w="2274579">
                <a:moveTo>
                  <a:pt x="0" y="1137290"/>
                </a:moveTo>
                <a:cubicBezTo>
                  <a:pt x="0" y="509182"/>
                  <a:pt x="509182" y="0"/>
                  <a:pt x="1137290" y="0"/>
                </a:cubicBezTo>
                <a:cubicBezTo>
                  <a:pt x="1765398" y="0"/>
                  <a:pt x="2274580" y="509182"/>
                  <a:pt x="2274580" y="1137290"/>
                </a:cubicBezTo>
                <a:cubicBezTo>
                  <a:pt x="2274580" y="1765398"/>
                  <a:pt x="1765398" y="2274580"/>
                  <a:pt x="1137290" y="2274580"/>
                </a:cubicBezTo>
                <a:cubicBezTo>
                  <a:pt x="509182" y="2274580"/>
                  <a:pt x="0" y="1765398"/>
                  <a:pt x="0" y="1137290"/>
                </a:cubicBezTo>
                <a:close/>
              </a:path>
            </a:pathLst>
          </a:custGeom>
          <a:gradFill>
            <a:gsLst>
              <a:gs pos="0">
                <a:srgbClr val="9AB2E9">
                  <a:alpha val="49803"/>
                </a:srgbClr>
              </a:gs>
              <a:gs pos="50000">
                <a:srgbClr val="8DA7DE">
                  <a:alpha val="49803"/>
                </a:srgbClr>
              </a:gs>
              <a:gs pos="100000">
                <a:srgbClr val="789ADE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306175" lIns="262450" spcFirstLastPara="1" rIns="262450" wrap="square" tIns="12466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Viable</a:t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1346294" y="2880471"/>
            <a:ext cx="2274579" cy="2274579"/>
          </a:xfrm>
          <a:custGeom>
            <a:rect b="b" l="l" r="r" t="t"/>
            <a:pathLst>
              <a:path extrusionOk="0" h="2274579" w="2274579">
                <a:moveTo>
                  <a:pt x="0" y="1137290"/>
                </a:moveTo>
                <a:cubicBezTo>
                  <a:pt x="0" y="509182"/>
                  <a:pt x="509182" y="0"/>
                  <a:pt x="1137290" y="0"/>
                </a:cubicBezTo>
                <a:cubicBezTo>
                  <a:pt x="1765398" y="0"/>
                  <a:pt x="2274580" y="509182"/>
                  <a:pt x="2274580" y="1137290"/>
                </a:cubicBezTo>
                <a:cubicBezTo>
                  <a:pt x="2274580" y="1765398"/>
                  <a:pt x="1765398" y="2274580"/>
                  <a:pt x="1137290" y="2274580"/>
                </a:cubicBezTo>
                <a:cubicBezTo>
                  <a:pt x="509182" y="2274580"/>
                  <a:pt x="0" y="1765398"/>
                  <a:pt x="0" y="1137290"/>
                </a:cubicBezTo>
                <a:close/>
              </a:path>
            </a:pathLst>
          </a:custGeom>
          <a:gradFill>
            <a:gsLst>
              <a:gs pos="0">
                <a:srgbClr val="9AB2E9">
                  <a:alpha val="49803"/>
                </a:srgbClr>
              </a:gs>
              <a:gs pos="50000">
                <a:srgbClr val="8DA7DE">
                  <a:alpha val="49803"/>
                </a:srgbClr>
              </a:gs>
              <a:gs pos="100000">
                <a:srgbClr val="789ADE">
                  <a:alpha val="4980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262450" lIns="174950" spcFirstLastPara="1" rIns="1224750" wrap="square" tIns="262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Feasible</a:t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3341716" y="3880108"/>
            <a:ext cx="291798" cy="275306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4" name="Google Shape;224;p17"/>
          <p:cNvGrpSpPr/>
          <p:nvPr/>
        </p:nvGrpSpPr>
        <p:grpSpPr>
          <a:xfrm>
            <a:off x="6311756" y="2215643"/>
            <a:ext cx="4900727" cy="3615990"/>
            <a:chOff x="5715000" y="4528627"/>
            <a:chExt cx="2818686" cy="2100773"/>
          </a:xfrm>
        </p:grpSpPr>
        <p:pic>
          <p:nvPicPr>
            <p:cNvPr descr="https://straction.files.wordpress.com/2008/06/stephensonsrocket.jpg" id="225" name="Google Shape;225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793010" y="5532889"/>
              <a:ext cx="1216333" cy="8498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17"/>
            <p:cNvSpPr txBox="1"/>
            <p:nvPr/>
          </p:nvSpPr>
          <p:spPr>
            <a:xfrm>
              <a:off x="5760309" y="4722761"/>
              <a:ext cx="144857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INVENTION</a:t>
              </a:r>
              <a:br>
                <a:rPr lang="en-I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I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RL Stevenson</a:t>
              </a:r>
              <a:endParaRPr/>
            </a:p>
          </p:txBody>
        </p:sp>
        <p:pic>
          <p:nvPicPr>
            <p:cNvPr descr="http://sr.photos2.fotosearch.com/bthumb/UNN/UNN300/u22975868.jpg" id="227" name="Google Shape;227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67010" y="5569436"/>
              <a:ext cx="1084780" cy="7657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Google Shape;228;p17"/>
            <p:cNvSpPr txBox="1"/>
            <p:nvPr/>
          </p:nvSpPr>
          <p:spPr>
            <a:xfrm>
              <a:off x="7085114" y="4711677"/>
              <a:ext cx="144857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INNOVATION</a:t>
              </a:r>
              <a:br>
                <a:rPr lang="en-I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5715000" y="4534249"/>
              <a:ext cx="1370114" cy="2095151"/>
            </a:xfrm>
            <a:prstGeom prst="rect">
              <a:avLst/>
            </a:prstGeom>
            <a:noFill/>
            <a:ln cap="flat" cmpd="sng" w="9525">
              <a:solidFill>
                <a:srgbClr val="0A51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7106066" y="4528627"/>
              <a:ext cx="1370114" cy="2095151"/>
            </a:xfrm>
            <a:prstGeom prst="rect">
              <a:avLst/>
            </a:prstGeom>
            <a:noFill/>
            <a:ln cap="flat" cmpd="sng" w="9525">
              <a:solidFill>
                <a:srgbClr val="0A51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What is Disruptive Innovation?</a:t>
            </a:r>
            <a:endParaRPr/>
          </a:p>
        </p:txBody>
      </p:sp>
      <p:sp>
        <p:nvSpPr>
          <p:cNvPr id="236" name="Google Shape;236;p1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DX LECTURE SERIES                                                                                  </a:t>
            </a:r>
            <a:endParaRPr/>
          </a:p>
        </p:txBody>
      </p:sp>
      <p:sp>
        <p:nvSpPr>
          <p:cNvPr id="237" name="Google Shape;237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238" name="Google Shape;238;p18"/>
          <p:cNvGrpSpPr/>
          <p:nvPr/>
        </p:nvGrpSpPr>
        <p:grpSpPr>
          <a:xfrm>
            <a:off x="1097280" y="2411839"/>
            <a:ext cx="4853839" cy="3373467"/>
            <a:chOff x="76200" y="228600"/>
            <a:chExt cx="4853839" cy="3373467"/>
          </a:xfrm>
        </p:grpSpPr>
        <p:cxnSp>
          <p:nvCxnSpPr>
            <p:cNvPr id="239" name="Google Shape;239;p18"/>
            <p:cNvCxnSpPr/>
            <p:nvPr/>
          </p:nvCxnSpPr>
          <p:spPr>
            <a:xfrm>
              <a:off x="392294" y="381000"/>
              <a:ext cx="3352800" cy="2819400"/>
            </a:xfrm>
            <a:prstGeom prst="bentConnector3">
              <a:avLst>
                <a:gd fmla="val -30247" name="adj1"/>
              </a:avLst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240" name="Google Shape;240;p18"/>
            <p:cNvSpPr/>
            <p:nvPr/>
          </p:nvSpPr>
          <p:spPr>
            <a:xfrm>
              <a:off x="604116" y="791657"/>
              <a:ext cx="2999064" cy="2202110"/>
            </a:xfrm>
            <a:custGeom>
              <a:rect b="b" l="l" r="r" t="t"/>
              <a:pathLst>
                <a:path extrusionOk="0" h="2265027" w="2776756">
                  <a:moveTo>
                    <a:pt x="0" y="2265027"/>
                  </a:moveTo>
                  <a:cubicBezTo>
                    <a:pt x="157993" y="2262230"/>
                    <a:pt x="315986" y="2259434"/>
                    <a:pt x="461395" y="2248249"/>
                  </a:cubicBezTo>
                  <a:cubicBezTo>
                    <a:pt x="606804" y="2237064"/>
                    <a:pt x="707472" y="2237064"/>
                    <a:pt x="872455" y="2197915"/>
                  </a:cubicBezTo>
                  <a:cubicBezTo>
                    <a:pt x="1037438" y="2158766"/>
                    <a:pt x="1298896" y="2077672"/>
                    <a:pt x="1451296" y="2013357"/>
                  </a:cubicBezTo>
                  <a:cubicBezTo>
                    <a:pt x="1603696" y="1949042"/>
                    <a:pt x="1670807" y="1905699"/>
                    <a:pt x="1786855" y="1812022"/>
                  </a:cubicBezTo>
                  <a:cubicBezTo>
                    <a:pt x="1902903" y="1718345"/>
                    <a:pt x="2035729" y="1596704"/>
                    <a:pt x="2147582" y="1451295"/>
                  </a:cubicBezTo>
                  <a:cubicBezTo>
                    <a:pt x="2259435" y="1305886"/>
                    <a:pt x="2353113" y="1181449"/>
                    <a:pt x="2457975" y="939567"/>
                  </a:cubicBezTo>
                  <a:cubicBezTo>
                    <a:pt x="2562837" y="697685"/>
                    <a:pt x="2669796" y="348842"/>
                    <a:pt x="2776756" y="0"/>
                  </a:cubicBezTo>
                </a:path>
              </a:pathLst>
            </a:custGeom>
            <a:noFill/>
            <a:ln cap="flat" cmpd="sng" w="762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8"/>
            <p:cNvSpPr txBox="1"/>
            <p:nvPr/>
          </p:nvSpPr>
          <p:spPr>
            <a:xfrm rot="-5400000">
              <a:off x="-653534" y="958334"/>
              <a:ext cx="1828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Performance</a:t>
              </a:r>
              <a:endParaRPr/>
            </a:p>
          </p:txBody>
        </p:sp>
        <p:sp>
          <p:nvSpPr>
            <p:cNvPr id="242" name="Google Shape;242;p18"/>
            <p:cNvSpPr txBox="1"/>
            <p:nvPr/>
          </p:nvSpPr>
          <p:spPr>
            <a:xfrm>
              <a:off x="3013046" y="3232735"/>
              <a:ext cx="1828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cxnSp>
          <p:nvCxnSpPr>
            <p:cNvPr id="243" name="Google Shape;243;p18"/>
            <p:cNvCxnSpPr/>
            <p:nvPr/>
          </p:nvCxnSpPr>
          <p:spPr>
            <a:xfrm flipH="1" rot="10800000">
              <a:off x="614602" y="2608922"/>
              <a:ext cx="2999064" cy="210478"/>
            </a:xfrm>
            <a:prstGeom prst="straightConnector1">
              <a:avLst/>
            </a:prstGeom>
            <a:noFill/>
            <a:ln cap="flat" cmpd="sng" w="9525">
              <a:solidFill>
                <a:srgbClr val="7E9532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44" name="Google Shape;244;p18"/>
            <p:cNvCxnSpPr/>
            <p:nvPr/>
          </p:nvCxnSpPr>
          <p:spPr>
            <a:xfrm flipH="1" rot="10800000">
              <a:off x="625088" y="2418422"/>
              <a:ext cx="2978092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45" name="Google Shape;245;p18"/>
            <p:cNvCxnSpPr/>
            <p:nvPr/>
          </p:nvCxnSpPr>
          <p:spPr>
            <a:xfrm flipH="1" rot="10800000">
              <a:off x="625088" y="2714161"/>
              <a:ext cx="2988578" cy="105239"/>
            </a:xfrm>
            <a:prstGeom prst="straightConnector1">
              <a:avLst/>
            </a:prstGeom>
            <a:noFill/>
            <a:ln cap="flat" cmpd="sng" w="9525">
              <a:solidFill>
                <a:srgbClr val="5DF3C9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46" name="Google Shape;246;p18"/>
            <p:cNvCxnSpPr>
              <a:stCxn id="240" idx="7"/>
            </p:cNvCxnSpPr>
            <p:nvPr/>
          </p:nvCxnSpPr>
          <p:spPr>
            <a:xfrm flipH="1">
              <a:off x="3592680" y="791657"/>
              <a:ext cx="10500" cy="1626900"/>
            </a:xfrm>
            <a:prstGeom prst="straightConnector1">
              <a:avLst/>
            </a:prstGeom>
            <a:noFill/>
            <a:ln cap="flat" cmpd="sng" w="12700">
              <a:solidFill>
                <a:srgbClr val="00B050"/>
              </a:solidFill>
              <a:prstDash val="dot"/>
              <a:miter lim="800000"/>
              <a:headEnd len="med" w="med" type="stealth"/>
              <a:tailEnd len="med" w="med" type="stealth"/>
            </a:ln>
          </p:spPr>
        </p:cxnSp>
        <p:sp>
          <p:nvSpPr>
            <p:cNvPr id="247" name="Google Shape;247;p18"/>
            <p:cNvSpPr txBox="1"/>
            <p:nvPr/>
          </p:nvSpPr>
          <p:spPr>
            <a:xfrm>
              <a:off x="3523485" y="1233394"/>
              <a:ext cx="9906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Scope for GREENFIELD Innovation</a:t>
              </a:r>
              <a:b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(Disruption)</a:t>
              </a:r>
              <a:endParaRPr/>
            </a:p>
          </p:txBody>
        </p:sp>
        <p:sp>
          <p:nvSpPr>
            <p:cNvPr id="248" name="Google Shape;248;p18"/>
            <p:cNvSpPr txBox="1"/>
            <p:nvPr/>
          </p:nvSpPr>
          <p:spPr>
            <a:xfrm>
              <a:off x="2226337" y="801899"/>
              <a:ext cx="1447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Technology improves </a:t>
              </a:r>
              <a:r>
                <a:rPr lang="en-IN" sz="12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exponentially</a:t>
              </a:r>
              <a:endParaRPr/>
            </a:p>
          </p:txBody>
        </p:sp>
        <p:cxnSp>
          <p:nvCxnSpPr>
            <p:cNvPr id="249" name="Google Shape;249;p18"/>
            <p:cNvCxnSpPr/>
            <p:nvPr/>
          </p:nvCxnSpPr>
          <p:spPr>
            <a:xfrm flipH="1" rot="10800000">
              <a:off x="3364094" y="791657"/>
              <a:ext cx="609600" cy="10242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0" name="Google Shape;250;p18"/>
            <p:cNvCxnSpPr/>
            <p:nvPr/>
          </p:nvCxnSpPr>
          <p:spPr>
            <a:xfrm flipH="1" rot="10800000">
              <a:off x="3364094" y="2402883"/>
              <a:ext cx="609600" cy="10242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51" name="Google Shape;251;p18"/>
            <p:cNvSpPr txBox="1"/>
            <p:nvPr/>
          </p:nvSpPr>
          <p:spPr>
            <a:xfrm>
              <a:off x="3634639" y="2385696"/>
              <a:ext cx="12954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Business, Social and Political Change</a:t>
              </a:r>
              <a:endParaRPr/>
            </a:p>
          </p:txBody>
        </p:sp>
        <p:sp>
          <p:nvSpPr>
            <p:cNvPr id="252" name="Google Shape;252;p18"/>
            <p:cNvSpPr txBox="1"/>
            <p:nvPr/>
          </p:nvSpPr>
          <p:spPr>
            <a:xfrm>
              <a:off x="711545" y="1959942"/>
              <a:ext cx="167045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Customer needs, Performance demand grow </a:t>
              </a:r>
              <a:r>
                <a:rPr lang="en-IN" sz="12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incrementally</a:t>
              </a: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3607844" y="2435624"/>
              <a:ext cx="92279" cy="310392"/>
            </a:xfrm>
            <a:custGeom>
              <a:rect b="b" l="l" r="r" t="t"/>
              <a:pathLst>
                <a:path extrusionOk="0" h="310392" w="92279">
                  <a:moveTo>
                    <a:pt x="0" y="0"/>
                  </a:moveTo>
                  <a:lnTo>
                    <a:pt x="92279" y="0"/>
                  </a:lnTo>
                  <a:lnTo>
                    <a:pt x="92279" y="302003"/>
                  </a:lnTo>
                  <a:lnTo>
                    <a:pt x="16778" y="310392"/>
                  </a:lnTo>
                </a:path>
              </a:pathLst>
            </a:custGeom>
            <a:noFill/>
            <a:ln cap="flat" cmpd="sng" w="9525">
              <a:solidFill>
                <a:srgbClr val="0A51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4" name="Google Shape;254;p18"/>
          <p:cNvGrpSpPr/>
          <p:nvPr/>
        </p:nvGrpSpPr>
        <p:grpSpPr>
          <a:xfrm>
            <a:off x="7197227" y="2331793"/>
            <a:ext cx="4047328" cy="3488316"/>
            <a:chOff x="7197227" y="2331793"/>
            <a:chExt cx="4047328" cy="3488316"/>
          </a:xfrm>
        </p:grpSpPr>
        <p:cxnSp>
          <p:nvCxnSpPr>
            <p:cNvPr id="255" name="Google Shape;255;p18"/>
            <p:cNvCxnSpPr/>
            <p:nvPr/>
          </p:nvCxnSpPr>
          <p:spPr>
            <a:xfrm>
              <a:off x="7698110" y="2516836"/>
              <a:ext cx="3352800" cy="2819400"/>
            </a:xfrm>
            <a:prstGeom prst="bentConnector3">
              <a:avLst>
                <a:gd fmla="val 208" name="adj1"/>
              </a:avLst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256" name="Google Shape;256;p18"/>
            <p:cNvSpPr txBox="1"/>
            <p:nvPr/>
          </p:nvSpPr>
          <p:spPr>
            <a:xfrm>
              <a:off x="9140908" y="5481555"/>
              <a:ext cx="210364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Technological Change</a:t>
              </a:r>
              <a:endParaRPr/>
            </a:p>
          </p:txBody>
        </p:sp>
        <p:cxnSp>
          <p:nvCxnSpPr>
            <p:cNvPr id="257" name="Google Shape;257;p18"/>
            <p:cNvCxnSpPr/>
            <p:nvPr/>
          </p:nvCxnSpPr>
          <p:spPr>
            <a:xfrm>
              <a:off x="7971222" y="5280048"/>
              <a:ext cx="0" cy="102588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" name="Google Shape;258;p18"/>
            <p:cNvCxnSpPr/>
            <p:nvPr/>
          </p:nvCxnSpPr>
          <p:spPr>
            <a:xfrm rot="10800000">
              <a:off x="7698110" y="2808614"/>
              <a:ext cx="0" cy="102588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" name="Google Shape;259;p18"/>
            <p:cNvCxnSpPr/>
            <p:nvPr/>
          </p:nvCxnSpPr>
          <p:spPr>
            <a:xfrm>
              <a:off x="10634956" y="5300330"/>
              <a:ext cx="0" cy="102588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" name="Google Shape;260;p18"/>
            <p:cNvCxnSpPr/>
            <p:nvPr/>
          </p:nvCxnSpPr>
          <p:spPr>
            <a:xfrm>
              <a:off x="9303089" y="5290888"/>
              <a:ext cx="0" cy="102588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" name="Google Shape;261;p18"/>
            <p:cNvCxnSpPr/>
            <p:nvPr/>
          </p:nvCxnSpPr>
          <p:spPr>
            <a:xfrm rot="10800000">
              <a:off x="7706499" y="3913514"/>
              <a:ext cx="0" cy="102588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18"/>
            <p:cNvCxnSpPr/>
            <p:nvPr/>
          </p:nvCxnSpPr>
          <p:spPr>
            <a:xfrm rot="10800000">
              <a:off x="7698949" y="5018414"/>
              <a:ext cx="0" cy="102588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63" name="Google Shape;263;p18"/>
            <p:cNvSpPr txBox="1"/>
            <p:nvPr/>
          </p:nvSpPr>
          <p:spPr>
            <a:xfrm rot="-5400000">
              <a:off x="5976268" y="3552753"/>
              <a:ext cx="2780473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Improvement in  Performance</a:t>
              </a:r>
              <a:endParaRPr/>
            </a:p>
          </p:txBody>
        </p:sp>
        <p:sp>
          <p:nvSpPr>
            <p:cNvPr id="264" name="Google Shape;264;p18"/>
            <p:cNvSpPr txBox="1"/>
            <p:nvPr/>
          </p:nvSpPr>
          <p:spPr>
            <a:xfrm>
              <a:off x="7850510" y="5327666"/>
              <a:ext cx="3048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/>
            </a:p>
          </p:txBody>
        </p:sp>
        <p:sp>
          <p:nvSpPr>
            <p:cNvPr id="265" name="Google Shape;265;p18"/>
            <p:cNvSpPr txBox="1"/>
            <p:nvPr/>
          </p:nvSpPr>
          <p:spPr>
            <a:xfrm>
              <a:off x="9140908" y="5320157"/>
              <a:ext cx="3048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/>
            </a:p>
          </p:txBody>
        </p:sp>
        <p:sp>
          <p:nvSpPr>
            <p:cNvPr id="266" name="Google Shape;266;p18"/>
            <p:cNvSpPr txBox="1"/>
            <p:nvPr/>
          </p:nvSpPr>
          <p:spPr>
            <a:xfrm>
              <a:off x="10482556" y="5288348"/>
              <a:ext cx="3048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/>
            </a:p>
          </p:txBody>
        </p:sp>
        <p:sp>
          <p:nvSpPr>
            <p:cNvPr id="267" name="Google Shape;267;p18"/>
            <p:cNvSpPr txBox="1"/>
            <p:nvPr/>
          </p:nvSpPr>
          <p:spPr>
            <a:xfrm>
              <a:off x="7452993" y="4897771"/>
              <a:ext cx="3048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endParaRPr/>
            </a:p>
          </p:txBody>
        </p:sp>
        <p:sp>
          <p:nvSpPr>
            <p:cNvPr id="268" name="Google Shape;268;p18"/>
            <p:cNvSpPr txBox="1"/>
            <p:nvPr/>
          </p:nvSpPr>
          <p:spPr>
            <a:xfrm>
              <a:off x="7393310" y="3822126"/>
              <a:ext cx="3048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/>
            </a:p>
          </p:txBody>
        </p:sp>
        <p:sp>
          <p:nvSpPr>
            <p:cNvPr id="269" name="Google Shape;269;p18"/>
            <p:cNvSpPr txBox="1"/>
            <p:nvPr/>
          </p:nvSpPr>
          <p:spPr>
            <a:xfrm>
              <a:off x="7444604" y="2706019"/>
              <a:ext cx="3048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8273918" y="3822125"/>
              <a:ext cx="1035410" cy="967385"/>
            </a:xfrm>
            <a:prstGeom prst="rect">
              <a:avLst/>
            </a:prstGeom>
            <a:solidFill>
              <a:srgbClr val="CAE9B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36000" spcFirstLastPara="1" rIns="3600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Garden Variety Innovation</a:t>
              </a:r>
              <a:endParaRPr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9342272" y="2651887"/>
              <a:ext cx="1214198" cy="1446685"/>
            </a:xfrm>
            <a:prstGeom prst="rect">
              <a:avLst/>
            </a:prstGeom>
            <a:solidFill>
              <a:srgbClr val="00B05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Disruptive Innovation</a:t>
              </a: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7668647" y="4829651"/>
              <a:ext cx="2619120" cy="435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Business As Usual</a:t>
              </a: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7995451" y="4709387"/>
              <a:ext cx="251905" cy="360320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IN" sz="4400"/>
              <a:t>Innovation techniques @ work: Bucketization</a:t>
            </a:r>
            <a:endParaRPr/>
          </a:p>
        </p:txBody>
      </p:sp>
      <p:sp>
        <p:nvSpPr>
          <p:cNvPr id="279" name="Google Shape;279;p1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DX LECTURE SERIES                                                                                  </a:t>
            </a:r>
            <a:endParaRPr/>
          </a:p>
        </p:txBody>
      </p:sp>
      <p:sp>
        <p:nvSpPr>
          <p:cNvPr id="280" name="Google Shape;280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281" name="Google Shape;281;p19"/>
          <p:cNvGrpSpPr/>
          <p:nvPr/>
        </p:nvGrpSpPr>
        <p:grpSpPr>
          <a:xfrm>
            <a:off x="6899554" y="1737747"/>
            <a:ext cx="3382394" cy="4539530"/>
            <a:chOff x="6899554" y="1737747"/>
            <a:chExt cx="3382394" cy="4539530"/>
          </a:xfrm>
        </p:grpSpPr>
        <p:grpSp>
          <p:nvGrpSpPr>
            <p:cNvPr id="282" name="Google Shape;282;p19"/>
            <p:cNvGrpSpPr/>
            <p:nvPr/>
          </p:nvGrpSpPr>
          <p:grpSpPr>
            <a:xfrm>
              <a:off x="6899554" y="1737747"/>
              <a:ext cx="3382394" cy="4539530"/>
              <a:chOff x="1002692" y="387"/>
              <a:chExt cx="3382394" cy="4539530"/>
            </a:xfrm>
          </p:grpSpPr>
          <p:sp>
            <p:nvSpPr>
              <p:cNvPr id="283" name="Google Shape;283;p19"/>
              <p:cNvSpPr/>
              <p:nvPr/>
            </p:nvSpPr>
            <p:spPr>
              <a:xfrm>
                <a:off x="1002692" y="2175579"/>
                <a:ext cx="890103" cy="445051"/>
              </a:xfrm>
              <a:prstGeom prst="roundRect">
                <a:avLst>
                  <a:gd fmla="val 10000" name="adj"/>
                </a:avLst>
              </a:prstGeom>
              <a:solidFill>
                <a:srgbClr val="11305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9"/>
              <p:cNvSpPr txBox="1"/>
              <p:nvPr/>
            </p:nvSpPr>
            <p:spPr>
              <a:xfrm>
                <a:off x="1015727" y="2188614"/>
                <a:ext cx="864033" cy="4189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350" lIns="6350" spcFirstLastPara="1" rIns="6350" wrap="square" tIns="635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Calibri"/>
                  <a:buNone/>
                </a:pPr>
                <a:r>
                  <a:rPr lang="en-IN" sz="1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</a:t>
                </a: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 rot="-4675100">
                <a:off x="1220287" y="1557592"/>
                <a:ext cx="1701059" cy="17644"/>
              </a:xfrm>
              <a:custGeom>
                <a:rect b="b" l="l" r="r" t="t"/>
                <a:pathLst>
                  <a:path extrusionOk="0" h="120000" w="120000">
                    <a:moveTo>
                      <a:pt x="0" y="60000"/>
                    </a:moveTo>
                    <a:lnTo>
                      <a:pt x="120000" y="60000"/>
                    </a:lnTo>
                  </a:path>
                </a:pathLst>
              </a:custGeom>
              <a:noFill/>
              <a:ln cap="flat" cmpd="sng" w="12700">
                <a:solidFill>
                  <a:srgbClr val="08579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9"/>
              <p:cNvSpPr txBox="1"/>
              <p:nvPr/>
            </p:nvSpPr>
            <p:spPr>
              <a:xfrm rot="-4675100">
                <a:off x="2028290" y="1523888"/>
                <a:ext cx="85052" cy="850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12700" spcFirstLastPara="1" rIns="1270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600"/>
                  <a:buFont typeface="Calibri"/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2248838" y="512197"/>
                <a:ext cx="890103" cy="445051"/>
              </a:xfrm>
              <a:prstGeom prst="roundRect">
                <a:avLst>
                  <a:gd fmla="val 10000" name="adj"/>
                </a:avLst>
              </a:prstGeom>
              <a:solidFill>
                <a:srgbClr val="4F81BD"/>
              </a:solidFill>
              <a:ln cap="flat" cmpd="sng" w="25400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9"/>
              <p:cNvSpPr txBox="1"/>
              <p:nvPr/>
            </p:nvSpPr>
            <p:spPr>
              <a:xfrm>
                <a:off x="2261873" y="525232"/>
                <a:ext cx="864033" cy="4189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7600" lIns="7600" spcFirstLastPara="1" rIns="7600" wrap="square" tIns="76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Calibri"/>
                  <a:buNone/>
                </a:pPr>
                <a:r>
                  <a:rPr lang="en-IN" sz="12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My</a:t>
                </a:r>
                <a:r>
                  <a:rPr lang="en-IN" sz="12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Education</a:t>
                </a: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 rot="-3310531">
                <a:off x="3005227" y="469996"/>
                <a:ext cx="623469" cy="17644"/>
              </a:xfrm>
              <a:custGeom>
                <a:rect b="b" l="l" r="r" t="t"/>
                <a:pathLst>
                  <a:path extrusionOk="0" h="120000" w="120000">
                    <a:moveTo>
                      <a:pt x="0" y="60000"/>
                    </a:moveTo>
                    <a:lnTo>
                      <a:pt x="120000" y="60000"/>
                    </a:lnTo>
                  </a:path>
                </a:pathLst>
              </a:custGeom>
              <a:noFill/>
              <a:ln cap="flat" cmpd="sng" w="12700">
                <a:solidFill>
                  <a:srgbClr val="0A62B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9"/>
              <p:cNvSpPr txBox="1"/>
              <p:nvPr/>
            </p:nvSpPr>
            <p:spPr>
              <a:xfrm rot="-3310531">
                <a:off x="3301376" y="463232"/>
                <a:ext cx="31173" cy="31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12700" spcFirstLastPara="1" rIns="1270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3494983" y="387"/>
                <a:ext cx="890103" cy="445051"/>
              </a:xfrm>
              <a:prstGeom prst="roundRect">
                <a:avLst>
                  <a:gd fmla="val 10000" name="adj"/>
                </a:avLst>
              </a:prstGeom>
              <a:solidFill>
                <a:srgbClr val="81B0E4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9"/>
              <p:cNvSpPr txBox="1"/>
              <p:nvPr/>
            </p:nvSpPr>
            <p:spPr>
              <a:xfrm>
                <a:off x="3508018" y="13422"/>
                <a:ext cx="864033" cy="4189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350" lIns="6350" spcFirstLastPara="1" rIns="6350" wrap="square" tIns="635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Calibri"/>
                  <a:buNone/>
                </a:pPr>
                <a:r>
                  <a:rPr lang="en-IN" sz="1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School</a:t>
                </a: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3138941" y="725901"/>
                <a:ext cx="356041" cy="17644"/>
              </a:xfrm>
              <a:custGeom>
                <a:rect b="b" l="l" r="r" t="t"/>
                <a:pathLst>
                  <a:path extrusionOk="0" h="120000" w="120000">
                    <a:moveTo>
                      <a:pt x="0" y="60000"/>
                    </a:moveTo>
                    <a:lnTo>
                      <a:pt x="120000" y="60000"/>
                    </a:lnTo>
                  </a:path>
                </a:pathLst>
              </a:custGeom>
              <a:noFill/>
              <a:ln cap="flat" cmpd="sng" w="12700">
                <a:solidFill>
                  <a:srgbClr val="0A62B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9"/>
              <p:cNvSpPr txBox="1"/>
              <p:nvPr/>
            </p:nvSpPr>
            <p:spPr>
              <a:xfrm>
                <a:off x="3308061" y="725822"/>
                <a:ext cx="17802" cy="178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12700" spcFirstLastPara="1" rIns="1270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3494983" y="512197"/>
                <a:ext cx="890103" cy="445051"/>
              </a:xfrm>
              <a:prstGeom prst="roundRect">
                <a:avLst>
                  <a:gd fmla="val 10000" name="adj"/>
                </a:avLst>
              </a:prstGeom>
              <a:solidFill>
                <a:srgbClr val="81B0E4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9"/>
              <p:cNvSpPr txBox="1"/>
              <p:nvPr/>
            </p:nvSpPr>
            <p:spPr>
              <a:xfrm>
                <a:off x="3508018" y="525232"/>
                <a:ext cx="864033" cy="4189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350" lIns="6350" spcFirstLastPara="1" rIns="6350" wrap="square" tIns="635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Calibri"/>
                  <a:buNone/>
                </a:pPr>
                <a:r>
                  <a:rPr lang="en-IN" sz="1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College/Univ</a:t>
                </a:r>
                <a:endParaRPr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 rot="3310531">
                <a:off x="3005227" y="981806"/>
                <a:ext cx="623469" cy="17644"/>
              </a:xfrm>
              <a:custGeom>
                <a:rect b="b" l="l" r="r" t="t"/>
                <a:pathLst>
                  <a:path extrusionOk="0" h="120000" w="120000">
                    <a:moveTo>
                      <a:pt x="0" y="60000"/>
                    </a:moveTo>
                    <a:lnTo>
                      <a:pt x="120000" y="60000"/>
                    </a:lnTo>
                  </a:path>
                </a:pathLst>
              </a:custGeom>
              <a:noFill/>
              <a:ln cap="flat" cmpd="sng" w="12700">
                <a:solidFill>
                  <a:srgbClr val="0A62B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9"/>
              <p:cNvSpPr txBox="1"/>
              <p:nvPr/>
            </p:nvSpPr>
            <p:spPr>
              <a:xfrm rot="3310531">
                <a:off x="3301376" y="975041"/>
                <a:ext cx="31173" cy="31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12700" spcFirstLastPara="1" rIns="1270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3494983" y="1024007"/>
                <a:ext cx="890103" cy="445051"/>
              </a:xfrm>
              <a:prstGeom prst="roundRect">
                <a:avLst>
                  <a:gd fmla="val 10000" name="adj"/>
                </a:avLst>
              </a:prstGeom>
              <a:solidFill>
                <a:srgbClr val="81B0E4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9"/>
              <p:cNvSpPr txBox="1"/>
              <p:nvPr/>
            </p:nvSpPr>
            <p:spPr>
              <a:xfrm>
                <a:off x="3508018" y="1037042"/>
                <a:ext cx="864033" cy="4189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350" lIns="6350" spcFirstLastPara="1" rIns="6350" wrap="square" tIns="635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Calibri"/>
                  <a:buNone/>
                </a:pPr>
                <a:r>
                  <a:rPr lang="en-IN" sz="1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Extracurricular</a:t>
                </a: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 rot="-2829178">
                <a:off x="1809038" y="2197354"/>
                <a:ext cx="523557" cy="17644"/>
              </a:xfrm>
              <a:custGeom>
                <a:rect b="b" l="l" r="r" t="t"/>
                <a:pathLst>
                  <a:path extrusionOk="0" h="120000" w="120000">
                    <a:moveTo>
                      <a:pt x="0" y="60000"/>
                    </a:moveTo>
                    <a:lnTo>
                      <a:pt x="120000" y="60000"/>
                    </a:lnTo>
                  </a:path>
                </a:pathLst>
              </a:custGeom>
              <a:noFill/>
              <a:ln cap="flat" cmpd="sng" w="12700">
                <a:solidFill>
                  <a:srgbClr val="08579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9"/>
              <p:cNvSpPr txBox="1"/>
              <p:nvPr/>
            </p:nvSpPr>
            <p:spPr>
              <a:xfrm rot="-2829178">
                <a:off x="2057728" y="2193087"/>
                <a:ext cx="26177" cy="261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12700" spcFirstLastPara="1" rIns="1270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2248838" y="1791722"/>
                <a:ext cx="890103" cy="445051"/>
              </a:xfrm>
              <a:prstGeom prst="roundRect">
                <a:avLst>
                  <a:gd fmla="val 10000" name="adj"/>
                </a:avLst>
              </a:prstGeom>
              <a:solidFill>
                <a:srgbClr val="4F81BD"/>
              </a:solidFill>
              <a:ln cap="flat" cmpd="sng" w="25400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9"/>
              <p:cNvSpPr txBox="1"/>
              <p:nvPr/>
            </p:nvSpPr>
            <p:spPr>
              <a:xfrm>
                <a:off x="2261873" y="1804757"/>
                <a:ext cx="864033" cy="4189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7600" lIns="7600" spcFirstLastPara="1" rIns="7600" wrap="square" tIns="76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Calibri"/>
                  <a:buNone/>
                </a:pPr>
                <a:r>
                  <a:rPr lang="en-IN" sz="12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My Experience</a:t>
                </a: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 rot="-2142401">
                <a:off x="3097729" y="1877473"/>
                <a:ext cx="438466" cy="17644"/>
              </a:xfrm>
              <a:custGeom>
                <a:rect b="b" l="l" r="r" t="t"/>
                <a:pathLst>
                  <a:path extrusionOk="0" h="120000" w="120000">
                    <a:moveTo>
                      <a:pt x="0" y="60000"/>
                    </a:moveTo>
                    <a:lnTo>
                      <a:pt x="120000" y="60000"/>
                    </a:lnTo>
                  </a:path>
                </a:pathLst>
              </a:custGeom>
              <a:noFill/>
              <a:ln cap="flat" cmpd="sng" w="12700">
                <a:solidFill>
                  <a:srgbClr val="0A62B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9"/>
              <p:cNvSpPr txBox="1"/>
              <p:nvPr/>
            </p:nvSpPr>
            <p:spPr>
              <a:xfrm rot="-2142401">
                <a:off x="3306001" y="1875334"/>
                <a:ext cx="21923" cy="21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12700" spcFirstLastPara="1" rIns="1270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3494983" y="1535817"/>
                <a:ext cx="890103" cy="445051"/>
              </a:xfrm>
              <a:prstGeom prst="roundRect">
                <a:avLst>
                  <a:gd fmla="val 10000" name="adj"/>
                </a:avLst>
              </a:prstGeom>
              <a:solidFill>
                <a:srgbClr val="81B0E4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9"/>
              <p:cNvSpPr txBox="1"/>
              <p:nvPr/>
            </p:nvSpPr>
            <p:spPr>
              <a:xfrm>
                <a:off x="3508018" y="1548852"/>
                <a:ext cx="864033" cy="4189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350" lIns="6350" spcFirstLastPara="1" rIns="6350" wrap="square" tIns="635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Calibri"/>
                  <a:buNone/>
                </a:pPr>
                <a:r>
                  <a:rPr lang="en-IN" sz="1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Projects &amp; Assignments</a:t>
                </a:r>
                <a:endParaRPr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 rot="2142401">
                <a:off x="3097729" y="2133378"/>
                <a:ext cx="438466" cy="17644"/>
              </a:xfrm>
              <a:custGeom>
                <a:rect b="b" l="l" r="r" t="t"/>
                <a:pathLst>
                  <a:path extrusionOk="0" h="120000" w="120000">
                    <a:moveTo>
                      <a:pt x="0" y="60000"/>
                    </a:moveTo>
                    <a:lnTo>
                      <a:pt x="120000" y="60000"/>
                    </a:lnTo>
                  </a:path>
                </a:pathLst>
              </a:custGeom>
              <a:noFill/>
              <a:ln cap="flat" cmpd="sng" w="12700">
                <a:solidFill>
                  <a:srgbClr val="0A62B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9"/>
              <p:cNvSpPr txBox="1"/>
              <p:nvPr/>
            </p:nvSpPr>
            <p:spPr>
              <a:xfrm rot="2142401">
                <a:off x="3306001" y="2131238"/>
                <a:ext cx="21923" cy="21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12700" spcFirstLastPara="1" rIns="1270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3494983" y="2047627"/>
                <a:ext cx="890103" cy="445051"/>
              </a:xfrm>
              <a:prstGeom prst="roundRect">
                <a:avLst>
                  <a:gd fmla="val 10000" name="adj"/>
                </a:avLst>
              </a:prstGeom>
              <a:solidFill>
                <a:srgbClr val="81B0E4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9"/>
              <p:cNvSpPr txBox="1"/>
              <p:nvPr/>
            </p:nvSpPr>
            <p:spPr>
              <a:xfrm>
                <a:off x="3508018" y="2060662"/>
                <a:ext cx="864033" cy="4189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350" lIns="6350" spcFirstLastPara="1" rIns="6350" wrap="square" tIns="635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Calibri"/>
                  <a:buNone/>
                </a:pPr>
                <a:r>
                  <a:rPr lang="en-IN" sz="1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Skills, Tools, Certifications </a:t>
                </a: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 rot="3654187">
                <a:off x="1704736" y="2709164"/>
                <a:ext cx="732162" cy="17644"/>
              </a:xfrm>
              <a:custGeom>
                <a:rect b="b" l="l" r="r" t="t"/>
                <a:pathLst>
                  <a:path extrusionOk="0" h="120000" w="120000">
                    <a:moveTo>
                      <a:pt x="0" y="60000"/>
                    </a:moveTo>
                    <a:lnTo>
                      <a:pt x="120000" y="60000"/>
                    </a:lnTo>
                  </a:path>
                </a:pathLst>
              </a:custGeom>
              <a:noFill/>
              <a:ln cap="flat" cmpd="sng" w="12700">
                <a:solidFill>
                  <a:srgbClr val="08579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9"/>
              <p:cNvSpPr txBox="1"/>
              <p:nvPr/>
            </p:nvSpPr>
            <p:spPr>
              <a:xfrm rot="3654187">
                <a:off x="2052513" y="2699682"/>
                <a:ext cx="36608" cy="366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12700" spcFirstLastPara="1" rIns="1270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2248838" y="2815341"/>
                <a:ext cx="890103" cy="445051"/>
              </a:xfrm>
              <a:prstGeom prst="roundRect">
                <a:avLst>
                  <a:gd fmla="val 10000" name="adj"/>
                </a:avLst>
              </a:prstGeom>
              <a:solidFill>
                <a:srgbClr val="0D6DC5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9"/>
              <p:cNvSpPr txBox="1"/>
              <p:nvPr/>
            </p:nvSpPr>
            <p:spPr>
              <a:xfrm>
                <a:off x="2261873" y="2828376"/>
                <a:ext cx="864033" cy="4189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350" lIns="6350" spcFirstLastPara="1" rIns="6350" wrap="square" tIns="635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Calibri"/>
                  <a:buNone/>
                </a:pPr>
                <a:r>
                  <a:rPr lang="en-IN" sz="1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My Personal Life</a:t>
                </a: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 rot="-2142401">
                <a:off x="3097729" y="2901093"/>
                <a:ext cx="438466" cy="17644"/>
              </a:xfrm>
              <a:custGeom>
                <a:rect b="b" l="l" r="r" t="t"/>
                <a:pathLst>
                  <a:path extrusionOk="0" h="120000" w="120000">
                    <a:moveTo>
                      <a:pt x="0" y="60000"/>
                    </a:moveTo>
                    <a:lnTo>
                      <a:pt x="120000" y="60000"/>
                    </a:lnTo>
                  </a:path>
                </a:pathLst>
              </a:custGeom>
              <a:noFill/>
              <a:ln cap="flat" cmpd="sng" w="12700">
                <a:solidFill>
                  <a:srgbClr val="0A62B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9"/>
              <p:cNvSpPr txBox="1"/>
              <p:nvPr/>
            </p:nvSpPr>
            <p:spPr>
              <a:xfrm rot="-2142401">
                <a:off x="3306001" y="2898953"/>
                <a:ext cx="21923" cy="21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12700" spcFirstLastPara="1" rIns="1270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3494983" y="2559436"/>
                <a:ext cx="890103" cy="445051"/>
              </a:xfrm>
              <a:prstGeom prst="roundRect">
                <a:avLst>
                  <a:gd fmla="val 10000" name="adj"/>
                </a:avLst>
              </a:prstGeom>
              <a:solidFill>
                <a:srgbClr val="81B0E4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9"/>
              <p:cNvSpPr txBox="1"/>
              <p:nvPr/>
            </p:nvSpPr>
            <p:spPr>
              <a:xfrm>
                <a:off x="3508018" y="2572471"/>
                <a:ext cx="864033" cy="4189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350" lIns="6350" spcFirstLastPara="1" rIns="6350" wrap="square" tIns="635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Calibri"/>
                  <a:buNone/>
                </a:pPr>
                <a:r>
                  <a:rPr lang="en-IN" sz="1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Family &amp; Social background </a:t>
                </a:r>
                <a:endParaRPr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 rot="2142401">
                <a:off x="3097729" y="3156998"/>
                <a:ext cx="438466" cy="17644"/>
              </a:xfrm>
              <a:custGeom>
                <a:rect b="b" l="l" r="r" t="t"/>
                <a:pathLst>
                  <a:path extrusionOk="0" h="120000" w="120000">
                    <a:moveTo>
                      <a:pt x="0" y="60000"/>
                    </a:moveTo>
                    <a:lnTo>
                      <a:pt x="120000" y="60000"/>
                    </a:lnTo>
                  </a:path>
                </a:pathLst>
              </a:custGeom>
              <a:noFill/>
              <a:ln cap="flat" cmpd="sng" w="12700">
                <a:solidFill>
                  <a:srgbClr val="0A62B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9"/>
              <p:cNvSpPr txBox="1"/>
              <p:nvPr/>
            </p:nvSpPr>
            <p:spPr>
              <a:xfrm rot="2142401">
                <a:off x="3306001" y="3154858"/>
                <a:ext cx="21923" cy="21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12700" spcFirstLastPara="1" rIns="1270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3494983" y="3071246"/>
                <a:ext cx="890103" cy="445051"/>
              </a:xfrm>
              <a:prstGeom prst="roundRect">
                <a:avLst>
                  <a:gd fmla="val 10000" name="adj"/>
                </a:avLst>
              </a:prstGeom>
              <a:solidFill>
                <a:srgbClr val="81B0E4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9"/>
              <p:cNvSpPr txBox="1"/>
              <p:nvPr/>
            </p:nvSpPr>
            <p:spPr>
              <a:xfrm>
                <a:off x="3508018" y="3084281"/>
                <a:ext cx="864033" cy="4189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350" lIns="6350" spcFirstLastPara="1" rIns="6350" wrap="square" tIns="635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Calibri"/>
                  <a:buNone/>
                </a:pPr>
                <a:r>
                  <a:rPr lang="en-IN" sz="1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Hobbies, Com-munity work</a:t>
                </a: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 rot="4675100">
                <a:off x="1220287" y="3220974"/>
                <a:ext cx="1701059" cy="17644"/>
              </a:xfrm>
              <a:custGeom>
                <a:rect b="b" l="l" r="r" t="t"/>
                <a:pathLst>
                  <a:path extrusionOk="0" h="120000" w="120000">
                    <a:moveTo>
                      <a:pt x="0" y="60000"/>
                    </a:moveTo>
                    <a:lnTo>
                      <a:pt x="120000" y="60000"/>
                    </a:lnTo>
                  </a:path>
                </a:pathLst>
              </a:custGeom>
              <a:noFill/>
              <a:ln cap="flat" cmpd="sng" w="12700">
                <a:solidFill>
                  <a:srgbClr val="08579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9"/>
              <p:cNvSpPr txBox="1"/>
              <p:nvPr/>
            </p:nvSpPr>
            <p:spPr>
              <a:xfrm rot="4675100">
                <a:off x="2028290" y="3187269"/>
                <a:ext cx="85052" cy="850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12700" spcFirstLastPara="1" rIns="1270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600"/>
                  <a:buFont typeface="Calibri"/>
                  <a:buNone/>
                </a:pPr>
                <a:r>
                  <a:t/>
                </a: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2248838" y="3838961"/>
                <a:ext cx="890103" cy="445051"/>
              </a:xfrm>
              <a:prstGeom prst="roundRect">
                <a:avLst>
                  <a:gd fmla="val 10000" name="adj"/>
                </a:avLst>
              </a:prstGeom>
              <a:solidFill>
                <a:srgbClr val="0D6DC5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9"/>
              <p:cNvSpPr txBox="1"/>
              <p:nvPr/>
            </p:nvSpPr>
            <p:spPr>
              <a:xfrm>
                <a:off x="2261873" y="3851996"/>
                <a:ext cx="864033" cy="4189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350" lIns="6350" spcFirstLastPara="1" rIns="6350" wrap="square" tIns="635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Calibri"/>
                  <a:buNone/>
                </a:pPr>
                <a:r>
                  <a:rPr lang="en-IN" sz="1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My Future Plans</a:t>
                </a: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 rot="-2142401">
                <a:off x="3097729" y="3924712"/>
                <a:ext cx="438466" cy="17644"/>
              </a:xfrm>
              <a:custGeom>
                <a:rect b="b" l="l" r="r" t="t"/>
                <a:pathLst>
                  <a:path extrusionOk="0" h="120000" w="120000">
                    <a:moveTo>
                      <a:pt x="0" y="60000"/>
                    </a:moveTo>
                    <a:lnTo>
                      <a:pt x="120000" y="60000"/>
                    </a:lnTo>
                  </a:path>
                </a:pathLst>
              </a:custGeom>
              <a:noFill/>
              <a:ln cap="flat" cmpd="sng" w="12700">
                <a:solidFill>
                  <a:srgbClr val="0A62B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9"/>
              <p:cNvSpPr txBox="1"/>
              <p:nvPr/>
            </p:nvSpPr>
            <p:spPr>
              <a:xfrm rot="-2142401">
                <a:off x="3306001" y="3922573"/>
                <a:ext cx="21923" cy="21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12700" spcFirstLastPara="1" rIns="1270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3494983" y="3583056"/>
                <a:ext cx="890103" cy="445051"/>
              </a:xfrm>
              <a:prstGeom prst="roundRect">
                <a:avLst>
                  <a:gd fmla="val 10000" name="adj"/>
                </a:avLst>
              </a:prstGeom>
              <a:solidFill>
                <a:srgbClr val="81B0E4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9"/>
              <p:cNvSpPr txBox="1"/>
              <p:nvPr/>
            </p:nvSpPr>
            <p:spPr>
              <a:xfrm>
                <a:off x="3508018" y="3596091"/>
                <a:ext cx="864033" cy="4189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350" lIns="6350" spcFirstLastPara="1" rIns="6350" wrap="square" tIns="635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Calibri"/>
                  <a:buNone/>
                </a:pPr>
                <a:r>
                  <a:rPr lang="en-IN" sz="1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Learning and Growth</a:t>
                </a: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 rot="2142401">
                <a:off x="3097729" y="4180617"/>
                <a:ext cx="438466" cy="17644"/>
              </a:xfrm>
              <a:custGeom>
                <a:rect b="b" l="l" r="r" t="t"/>
                <a:pathLst>
                  <a:path extrusionOk="0" h="120000" w="120000">
                    <a:moveTo>
                      <a:pt x="0" y="60000"/>
                    </a:moveTo>
                    <a:lnTo>
                      <a:pt x="120000" y="60000"/>
                    </a:lnTo>
                  </a:path>
                </a:pathLst>
              </a:custGeom>
              <a:noFill/>
              <a:ln cap="flat" cmpd="sng" w="12700">
                <a:solidFill>
                  <a:srgbClr val="0A62B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9"/>
              <p:cNvSpPr txBox="1"/>
              <p:nvPr/>
            </p:nvSpPr>
            <p:spPr>
              <a:xfrm rot="2142401">
                <a:off x="3306001" y="4178477"/>
                <a:ext cx="21923" cy="21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12700" spcFirstLastPara="1" rIns="1270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00"/>
                  <a:buFont typeface="Calibri"/>
                  <a:buNone/>
                </a:pPr>
                <a:r>
                  <a:t/>
                </a:r>
                <a:endParaRPr sz="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3494983" y="4094866"/>
                <a:ext cx="890103" cy="445051"/>
              </a:xfrm>
              <a:prstGeom prst="roundRect">
                <a:avLst>
                  <a:gd fmla="val 10000" name="adj"/>
                </a:avLst>
              </a:prstGeom>
              <a:solidFill>
                <a:srgbClr val="81B0E4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9"/>
              <p:cNvSpPr txBox="1"/>
              <p:nvPr/>
            </p:nvSpPr>
            <p:spPr>
              <a:xfrm>
                <a:off x="3508018" y="4107901"/>
                <a:ext cx="864033" cy="4189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6350" lIns="6350" spcFirstLastPara="1" rIns="6350" wrap="square" tIns="635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Calibri"/>
                  <a:buNone/>
                </a:pPr>
                <a:r>
                  <a:rPr lang="en-IN" sz="1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Long term vision</a:t>
                </a:r>
                <a:endParaRPr/>
              </a:p>
            </p:txBody>
          </p:sp>
        </p:grpSp>
        <p:pic>
          <p:nvPicPr>
            <p:cNvPr descr="http://vignette3.wikia.nocookie.net/unanything/images/d/d1/ME.png/revision/latest?cb=20160911225649" id="337" name="Google Shape;337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7089516" y="3357386"/>
              <a:ext cx="486865" cy="537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8" name="Google Shape;338;p19"/>
          <p:cNvGrpSpPr/>
          <p:nvPr/>
        </p:nvGrpSpPr>
        <p:grpSpPr>
          <a:xfrm>
            <a:off x="1940898" y="1950860"/>
            <a:ext cx="3955964" cy="4113306"/>
            <a:chOff x="3525532" y="804009"/>
            <a:chExt cx="4171921" cy="5052205"/>
          </a:xfrm>
        </p:grpSpPr>
        <p:grpSp>
          <p:nvGrpSpPr>
            <p:cNvPr id="339" name="Google Shape;339;p19"/>
            <p:cNvGrpSpPr/>
            <p:nvPr/>
          </p:nvGrpSpPr>
          <p:grpSpPr>
            <a:xfrm>
              <a:off x="3525532" y="1001786"/>
              <a:ext cx="4068312" cy="4854428"/>
              <a:chOff x="105211" y="1317772"/>
              <a:chExt cx="4068312" cy="4854428"/>
            </a:xfrm>
          </p:grpSpPr>
          <p:sp>
            <p:nvSpPr>
              <p:cNvPr id="340" name="Google Shape;340;p19"/>
              <p:cNvSpPr/>
              <p:nvPr/>
            </p:nvSpPr>
            <p:spPr>
              <a:xfrm>
                <a:off x="1143000" y="3982675"/>
                <a:ext cx="533400" cy="5334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Sorts Mill Goudy"/>
                  <a:ea typeface="Sorts Mill Goudy"/>
                  <a:cs typeface="Sorts Mill Goudy"/>
                  <a:sym typeface="Sorts Mill Goudy"/>
                </a:endParaRPr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2209800" y="2286000"/>
                <a:ext cx="381000" cy="3810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Sorts Mill Goudy"/>
                  <a:ea typeface="Sorts Mill Goudy"/>
                  <a:cs typeface="Sorts Mill Goudy"/>
                  <a:sym typeface="Sorts Mill Goudy"/>
                </a:endParaRPr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2240560" y="3461857"/>
                <a:ext cx="381000" cy="3810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Sorts Mill Goudy"/>
                  <a:ea typeface="Sorts Mill Goudy"/>
                  <a:cs typeface="Sorts Mill Goudy"/>
                  <a:sym typeface="Sorts Mill Goudy"/>
                </a:endParaRPr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2240560" y="4715662"/>
                <a:ext cx="381000" cy="3810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Sorts Mill Goudy"/>
                  <a:ea typeface="Sorts Mill Goudy"/>
                  <a:cs typeface="Sorts Mill Goudy"/>
                  <a:sym typeface="Sorts Mill Goudy"/>
                </a:endParaRPr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2241609" y="5714650"/>
                <a:ext cx="381000" cy="3810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Sorts Mill Goudy"/>
                  <a:ea typeface="Sorts Mill Goudy"/>
                  <a:cs typeface="Sorts Mill Goudy"/>
                  <a:sym typeface="Sorts Mill Goudy"/>
                </a:endParaRPr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2971800" y="1881231"/>
                <a:ext cx="228600" cy="2286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Sorts Mill Goudy"/>
                  <a:ea typeface="Sorts Mill Goudy"/>
                  <a:cs typeface="Sorts Mill Goudy"/>
                  <a:sym typeface="Sorts Mill Goudy"/>
                </a:endParaRPr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2971800" y="2186031"/>
                <a:ext cx="228600" cy="2286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Sorts Mill Goudy"/>
                  <a:ea typeface="Sorts Mill Goudy"/>
                  <a:cs typeface="Sorts Mill Goudy"/>
                  <a:sym typeface="Sorts Mill Goudy"/>
                </a:endParaRPr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2971800" y="2490831"/>
                <a:ext cx="228600" cy="2286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Sorts Mill Goudy"/>
                  <a:ea typeface="Sorts Mill Goudy"/>
                  <a:cs typeface="Sorts Mill Goudy"/>
                  <a:sym typeface="Sorts Mill Goudy"/>
                </a:endParaRPr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2971800" y="2795631"/>
                <a:ext cx="228600" cy="2286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Sorts Mill Goudy"/>
                  <a:ea typeface="Sorts Mill Goudy"/>
                  <a:cs typeface="Sorts Mill Goudy"/>
                  <a:sym typeface="Sorts Mill Goudy"/>
                </a:endParaRPr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2971800" y="3255279"/>
                <a:ext cx="228600" cy="2286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Sorts Mill Goudy"/>
                  <a:ea typeface="Sorts Mill Goudy"/>
                  <a:cs typeface="Sorts Mill Goudy"/>
                  <a:sym typeface="Sorts Mill Goudy"/>
                </a:endParaRPr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2971800" y="3560079"/>
                <a:ext cx="228600" cy="2286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Sorts Mill Goudy"/>
                  <a:ea typeface="Sorts Mill Goudy"/>
                  <a:cs typeface="Sorts Mill Goudy"/>
                  <a:sym typeface="Sorts Mill Goudy"/>
                </a:endParaRPr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2971800" y="3864879"/>
                <a:ext cx="228600" cy="2286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Sorts Mill Goudy"/>
                  <a:ea typeface="Sorts Mill Goudy"/>
                  <a:cs typeface="Sorts Mill Goudy"/>
                  <a:sym typeface="Sorts Mill Goudy"/>
                </a:endParaRPr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2971800" y="4300057"/>
                <a:ext cx="228600" cy="2286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Sorts Mill Goudy"/>
                  <a:ea typeface="Sorts Mill Goudy"/>
                  <a:cs typeface="Sorts Mill Goudy"/>
                  <a:sym typeface="Sorts Mill Goudy"/>
                </a:endParaRPr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2971800" y="4604857"/>
                <a:ext cx="228600" cy="2286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Sorts Mill Goudy"/>
                  <a:ea typeface="Sorts Mill Goudy"/>
                  <a:cs typeface="Sorts Mill Goudy"/>
                  <a:sym typeface="Sorts Mill Goudy"/>
                </a:endParaRPr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2971800" y="4909657"/>
                <a:ext cx="228600" cy="2286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Sorts Mill Goudy"/>
                  <a:ea typeface="Sorts Mill Goudy"/>
                  <a:cs typeface="Sorts Mill Goudy"/>
                  <a:sym typeface="Sorts Mill Goudy"/>
                </a:endParaRPr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2971800" y="5214457"/>
                <a:ext cx="228600" cy="2286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Sorts Mill Goudy"/>
                  <a:ea typeface="Sorts Mill Goudy"/>
                  <a:cs typeface="Sorts Mill Goudy"/>
                  <a:sym typeface="Sorts Mill Goudy"/>
                </a:endParaRPr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2971800" y="5638800"/>
                <a:ext cx="228600" cy="2286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Sorts Mill Goudy"/>
                  <a:ea typeface="Sorts Mill Goudy"/>
                  <a:cs typeface="Sorts Mill Goudy"/>
                  <a:sym typeface="Sorts Mill Goudy"/>
                </a:endParaRPr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2971800" y="5943600"/>
                <a:ext cx="228600" cy="228600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Sorts Mill Goudy"/>
                  <a:ea typeface="Sorts Mill Goudy"/>
                  <a:cs typeface="Sorts Mill Goudy"/>
                  <a:sym typeface="Sorts Mill Goudy"/>
                </a:endParaRPr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3733800" y="1483804"/>
                <a:ext cx="131428" cy="150302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Sorts Mill Goudy"/>
                  <a:ea typeface="Sorts Mill Goudy"/>
                  <a:cs typeface="Sorts Mill Goudy"/>
                  <a:sym typeface="Sorts Mill Goudy"/>
                </a:endParaRPr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3733800" y="1726735"/>
                <a:ext cx="131428" cy="150302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Sorts Mill Goudy"/>
                  <a:ea typeface="Sorts Mill Goudy"/>
                  <a:cs typeface="Sorts Mill Goudy"/>
                  <a:sym typeface="Sorts Mill Goudy"/>
                </a:endParaRPr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3733800" y="1980502"/>
                <a:ext cx="131428" cy="150302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Sorts Mill Goudy"/>
                  <a:ea typeface="Sorts Mill Goudy"/>
                  <a:cs typeface="Sorts Mill Goudy"/>
                  <a:sym typeface="Sorts Mill Goudy"/>
                </a:endParaRPr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3733800" y="2210849"/>
                <a:ext cx="131428" cy="150302"/>
              </a:xfrm>
              <a:prstGeom prst="ellipse">
                <a:avLst/>
              </a:prstGeom>
              <a:solidFill>
                <a:schemeClr val="dk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Sorts Mill Goudy"/>
                  <a:ea typeface="Sorts Mill Goudy"/>
                  <a:cs typeface="Sorts Mill Goudy"/>
                  <a:sym typeface="Sorts Mill Goudy"/>
                </a:endParaRPr>
              </a:p>
            </p:txBody>
          </p:sp>
          <p:cxnSp>
            <p:nvCxnSpPr>
              <p:cNvPr id="362" name="Google Shape;362;p19"/>
              <p:cNvCxnSpPr/>
              <p:nvPr/>
            </p:nvCxnSpPr>
            <p:spPr>
              <a:xfrm flipH="1" rot="10800000">
                <a:off x="3276600" y="1634106"/>
                <a:ext cx="381000" cy="24293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3" name="Google Shape;363;p19"/>
              <p:cNvCxnSpPr/>
              <p:nvPr/>
            </p:nvCxnSpPr>
            <p:spPr>
              <a:xfrm rot="10800000">
                <a:off x="3276600" y="2043069"/>
                <a:ext cx="381000" cy="242931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64" name="Google Shape;364;p19"/>
              <p:cNvSpPr/>
              <p:nvPr/>
            </p:nvSpPr>
            <p:spPr>
              <a:xfrm flipH="1">
                <a:off x="3305262" y="1856065"/>
                <a:ext cx="352338" cy="83890"/>
              </a:xfrm>
              <a:custGeom>
                <a:rect b="b" l="l" r="r" t="t"/>
                <a:pathLst>
                  <a:path extrusionOk="0" h="83890" w="352338">
                    <a:moveTo>
                      <a:pt x="0" y="0"/>
                    </a:moveTo>
                    <a:lnTo>
                      <a:pt x="352338" y="8389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rts Mill Goudy"/>
                  <a:ea typeface="Sorts Mill Goudy"/>
                  <a:cs typeface="Sorts Mill Goudy"/>
                  <a:sym typeface="Sorts Mill Goudy"/>
                </a:endParaRPr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3305262" y="1995531"/>
                <a:ext cx="352338" cy="83890"/>
              </a:xfrm>
              <a:custGeom>
                <a:rect b="b" l="l" r="r" t="t"/>
                <a:pathLst>
                  <a:path extrusionOk="0" h="83890" w="352338">
                    <a:moveTo>
                      <a:pt x="0" y="0"/>
                    </a:moveTo>
                    <a:lnTo>
                      <a:pt x="352338" y="8389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rts Mill Goudy"/>
                  <a:ea typeface="Sorts Mill Goudy"/>
                  <a:cs typeface="Sorts Mill Goudy"/>
                  <a:sym typeface="Sorts Mill Goudy"/>
                </a:endParaRPr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2608976" y="2088859"/>
                <a:ext cx="276837" cy="192947"/>
              </a:xfrm>
              <a:custGeom>
                <a:rect b="b" l="l" r="r" t="t"/>
                <a:pathLst>
                  <a:path extrusionOk="0" h="192947" w="276837">
                    <a:moveTo>
                      <a:pt x="0" y="192947"/>
                    </a:moveTo>
                    <a:lnTo>
                      <a:pt x="276837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rts Mill Goudy"/>
                  <a:ea typeface="Sorts Mill Goudy"/>
                  <a:cs typeface="Sorts Mill Goudy"/>
                  <a:sym typeface="Sorts Mill Goudy"/>
                </a:endParaRPr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 flipH="1">
                <a:off x="2635191" y="2605131"/>
                <a:ext cx="276837" cy="192947"/>
              </a:xfrm>
              <a:custGeom>
                <a:rect b="b" l="l" r="r" t="t"/>
                <a:pathLst>
                  <a:path extrusionOk="0" h="192947" w="276837">
                    <a:moveTo>
                      <a:pt x="0" y="192947"/>
                    </a:moveTo>
                    <a:lnTo>
                      <a:pt x="276837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rts Mill Goudy"/>
                  <a:ea typeface="Sorts Mill Goudy"/>
                  <a:cs typeface="Sorts Mill Goudy"/>
                  <a:sym typeface="Sorts Mill Goudy"/>
                </a:endParaRPr>
              </a:p>
            </p:txBody>
          </p:sp>
          <p:sp>
            <p:nvSpPr>
              <p:cNvPr id="368" name="Google Shape;368;p19"/>
              <p:cNvSpPr/>
              <p:nvPr/>
            </p:nvSpPr>
            <p:spPr>
              <a:xfrm>
                <a:off x="2659310" y="2306972"/>
                <a:ext cx="251670" cy="83890"/>
              </a:xfrm>
              <a:custGeom>
                <a:rect b="b" l="l" r="r" t="t"/>
                <a:pathLst>
                  <a:path extrusionOk="0" h="83890" w="251670">
                    <a:moveTo>
                      <a:pt x="0" y="83890"/>
                    </a:moveTo>
                    <a:lnTo>
                      <a:pt x="25167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rts Mill Goudy"/>
                  <a:ea typeface="Sorts Mill Goudy"/>
                  <a:cs typeface="Sorts Mill Goudy"/>
                  <a:sym typeface="Sorts Mill Goudy"/>
                </a:endParaRPr>
              </a:p>
            </p:txBody>
          </p:sp>
          <p:sp>
            <p:nvSpPr>
              <p:cNvPr id="369" name="Google Shape;369;p19"/>
              <p:cNvSpPr/>
              <p:nvPr/>
            </p:nvSpPr>
            <p:spPr>
              <a:xfrm flipH="1">
                <a:off x="2659310" y="2490831"/>
                <a:ext cx="251670" cy="83890"/>
              </a:xfrm>
              <a:custGeom>
                <a:rect b="b" l="l" r="r" t="t"/>
                <a:pathLst>
                  <a:path extrusionOk="0" h="83890" w="251670">
                    <a:moveTo>
                      <a:pt x="0" y="83890"/>
                    </a:moveTo>
                    <a:lnTo>
                      <a:pt x="25167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rts Mill Goudy"/>
                  <a:ea typeface="Sorts Mill Goudy"/>
                  <a:cs typeface="Sorts Mill Goudy"/>
                  <a:sym typeface="Sorts Mill Goudy"/>
                </a:endParaRPr>
              </a:p>
            </p:txBody>
          </p:sp>
          <p:sp>
            <p:nvSpPr>
              <p:cNvPr id="370" name="Google Shape;370;p19"/>
              <p:cNvSpPr/>
              <p:nvPr/>
            </p:nvSpPr>
            <p:spPr>
              <a:xfrm>
                <a:off x="2635890" y="4521316"/>
                <a:ext cx="276837" cy="192947"/>
              </a:xfrm>
              <a:custGeom>
                <a:rect b="b" l="l" r="r" t="t"/>
                <a:pathLst>
                  <a:path extrusionOk="0" h="192947" w="276837">
                    <a:moveTo>
                      <a:pt x="0" y="192947"/>
                    </a:moveTo>
                    <a:lnTo>
                      <a:pt x="276837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rts Mill Goudy"/>
                  <a:ea typeface="Sorts Mill Goudy"/>
                  <a:cs typeface="Sorts Mill Goudy"/>
                  <a:sym typeface="Sorts Mill Goudy"/>
                </a:endParaRPr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 flipH="1">
                <a:off x="2662105" y="5037588"/>
                <a:ext cx="276837" cy="192947"/>
              </a:xfrm>
              <a:custGeom>
                <a:rect b="b" l="l" r="r" t="t"/>
                <a:pathLst>
                  <a:path extrusionOk="0" h="192947" w="276837">
                    <a:moveTo>
                      <a:pt x="0" y="192947"/>
                    </a:moveTo>
                    <a:lnTo>
                      <a:pt x="276837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rts Mill Goudy"/>
                  <a:ea typeface="Sorts Mill Goudy"/>
                  <a:cs typeface="Sorts Mill Goudy"/>
                  <a:sym typeface="Sorts Mill Goudy"/>
                </a:endParaRPr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2686224" y="4739429"/>
                <a:ext cx="251670" cy="83890"/>
              </a:xfrm>
              <a:custGeom>
                <a:rect b="b" l="l" r="r" t="t"/>
                <a:pathLst>
                  <a:path extrusionOk="0" h="83890" w="251670">
                    <a:moveTo>
                      <a:pt x="0" y="83890"/>
                    </a:moveTo>
                    <a:lnTo>
                      <a:pt x="25167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rts Mill Goudy"/>
                  <a:ea typeface="Sorts Mill Goudy"/>
                  <a:cs typeface="Sorts Mill Goudy"/>
                  <a:sym typeface="Sorts Mill Goudy"/>
                </a:endParaRPr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 flipH="1">
                <a:off x="2686224" y="4923288"/>
                <a:ext cx="251670" cy="83890"/>
              </a:xfrm>
              <a:custGeom>
                <a:rect b="b" l="l" r="r" t="t"/>
                <a:pathLst>
                  <a:path extrusionOk="0" h="83890" w="251670">
                    <a:moveTo>
                      <a:pt x="0" y="83890"/>
                    </a:moveTo>
                    <a:lnTo>
                      <a:pt x="25167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rts Mill Goudy"/>
                  <a:ea typeface="Sorts Mill Goudy"/>
                  <a:cs typeface="Sorts Mill Goudy"/>
                  <a:sym typeface="Sorts Mill Goudy"/>
                </a:endParaRPr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2642532" y="3397541"/>
                <a:ext cx="251670" cy="109057"/>
              </a:xfrm>
              <a:custGeom>
                <a:rect b="b" l="l" r="r" t="t"/>
                <a:pathLst>
                  <a:path extrusionOk="0" h="109057" w="251670">
                    <a:moveTo>
                      <a:pt x="0" y="109057"/>
                    </a:moveTo>
                    <a:lnTo>
                      <a:pt x="25167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rts Mill Goudy"/>
                  <a:ea typeface="Sorts Mill Goudy"/>
                  <a:cs typeface="Sorts Mill Goudy"/>
                  <a:sym typeface="Sorts Mill Goudy"/>
                </a:endParaRPr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 flipH="1">
                <a:off x="2665602" y="3775394"/>
                <a:ext cx="251670" cy="109057"/>
              </a:xfrm>
              <a:custGeom>
                <a:rect b="b" l="l" r="r" t="t"/>
                <a:pathLst>
                  <a:path extrusionOk="0" h="109057" w="251670">
                    <a:moveTo>
                      <a:pt x="0" y="109057"/>
                    </a:moveTo>
                    <a:lnTo>
                      <a:pt x="25167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rts Mill Goudy"/>
                  <a:ea typeface="Sorts Mill Goudy"/>
                  <a:cs typeface="Sorts Mill Goudy"/>
                  <a:sym typeface="Sorts Mill Goudy"/>
                </a:endParaRPr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2684477" y="3632433"/>
                <a:ext cx="218114" cy="0"/>
              </a:xfrm>
              <a:custGeom>
                <a:rect b="b" l="l" r="r" t="t"/>
                <a:pathLst>
                  <a:path extrusionOk="0" h="120000" w="218114">
                    <a:moveTo>
                      <a:pt x="0" y="0"/>
                    </a:moveTo>
                    <a:lnTo>
                      <a:pt x="218114" y="0"/>
                    </a:lnTo>
                    <a:lnTo>
                      <a:pt x="218114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rts Mill Goudy"/>
                  <a:ea typeface="Sorts Mill Goudy"/>
                  <a:cs typeface="Sorts Mill Goudy"/>
                  <a:sym typeface="Sorts Mill Goudy"/>
                </a:endParaRPr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2667699" y="5763237"/>
                <a:ext cx="234892" cy="104163"/>
              </a:xfrm>
              <a:custGeom>
                <a:rect b="b" l="l" r="r" t="t"/>
                <a:pathLst>
                  <a:path extrusionOk="0" h="75501" w="184558">
                    <a:moveTo>
                      <a:pt x="0" y="75501"/>
                    </a:moveTo>
                    <a:lnTo>
                      <a:pt x="184558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rts Mill Goudy"/>
                  <a:ea typeface="Sorts Mill Goudy"/>
                  <a:cs typeface="Sorts Mill Goudy"/>
                  <a:sym typeface="Sorts Mill Goudy"/>
                </a:endParaRPr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 flipH="1">
                <a:off x="2676088" y="5974360"/>
                <a:ext cx="234892" cy="104163"/>
              </a:xfrm>
              <a:custGeom>
                <a:rect b="b" l="l" r="r" t="t"/>
                <a:pathLst>
                  <a:path extrusionOk="0" h="75501" w="184558">
                    <a:moveTo>
                      <a:pt x="0" y="75501"/>
                    </a:moveTo>
                    <a:lnTo>
                      <a:pt x="184558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rts Mill Goudy"/>
                  <a:ea typeface="Sorts Mill Goudy"/>
                  <a:cs typeface="Sorts Mill Goudy"/>
                  <a:sym typeface="Sorts Mill Goudy"/>
                </a:endParaRPr>
              </a:p>
            </p:txBody>
          </p:sp>
          <p:grpSp>
            <p:nvGrpSpPr>
              <p:cNvPr id="379" name="Google Shape;379;p19"/>
              <p:cNvGrpSpPr/>
              <p:nvPr/>
            </p:nvGrpSpPr>
            <p:grpSpPr>
              <a:xfrm>
                <a:off x="3944923" y="1317772"/>
                <a:ext cx="228600" cy="316334"/>
                <a:chOff x="5638800" y="1726735"/>
                <a:chExt cx="228600" cy="316334"/>
              </a:xfrm>
            </p:grpSpPr>
            <p:sp>
              <p:nvSpPr>
                <p:cNvPr id="380" name="Google Shape;380;p19"/>
                <p:cNvSpPr/>
                <p:nvPr/>
              </p:nvSpPr>
              <p:spPr>
                <a:xfrm>
                  <a:off x="5638800" y="1726735"/>
                  <a:ext cx="228600" cy="316334"/>
                </a:xfrm>
                <a:prstGeom prst="verticalScroll">
                  <a:avLst>
                    <a:gd fmla="val 12500" name="adj"/>
                  </a:avLst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Sorts Mill Goudy"/>
                    <a:ea typeface="Sorts Mill Goudy"/>
                    <a:cs typeface="Sorts Mill Goudy"/>
                    <a:sym typeface="Sorts Mill Goudy"/>
                  </a:endParaRPr>
                </a:p>
              </p:txBody>
            </p:sp>
            <p:sp>
              <p:nvSpPr>
                <p:cNvPr id="381" name="Google Shape;381;p19"/>
                <p:cNvSpPr/>
                <p:nvPr/>
              </p:nvSpPr>
              <p:spPr>
                <a:xfrm>
                  <a:off x="5698922" y="1792970"/>
                  <a:ext cx="117446" cy="8389"/>
                </a:xfrm>
                <a:custGeom>
                  <a:rect b="b" l="l" r="r" t="t"/>
                  <a:pathLst>
                    <a:path extrusionOk="0" h="8389" w="117446">
                      <a:moveTo>
                        <a:pt x="0" y="8389"/>
                      </a:moveTo>
                      <a:lnTo>
                        <a:pt x="0" y="8389"/>
                      </a:lnTo>
                      <a:lnTo>
                        <a:pt x="117446" y="0"/>
                      </a:lnTo>
                      <a:lnTo>
                        <a:pt x="75501" y="8389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dot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Sorts Mill Goudy"/>
                    <a:ea typeface="Sorts Mill Goudy"/>
                    <a:cs typeface="Sorts Mill Goudy"/>
                    <a:sym typeface="Sorts Mill Goudy"/>
                  </a:endParaRPr>
                </a:p>
              </p:txBody>
            </p:sp>
            <p:sp>
              <p:nvSpPr>
                <p:cNvPr id="382" name="Google Shape;382;p19"/>
                <p:cNvSpPr/>
                <p:nvPr/>
              </p:nvSpPr>
              <p:spPr>
                <a:xfrm>
                  <a:off x="5704515" y="1841907"/>
                  <a:ext cx="117446" cy="8389"/>
                </a:xfrm>
                <a:custGeom>
                  <a:rect b="b" l="l" r="r" t="t"/>
                  <a:pathLst>
                    <a:path extrusionOk="0" h="8389" w="117446">
                      <a:moveTo>
                        <a:pt x="0" y="8389"/>
                      </a:moveTo>
                      <a:lnTo>
                        <a:pt x="0" y="8389"/>
                      </a:lnTo>
                      <a:lnTo>
                        <a:pt x="117446" y="0"/>
                      </a:lnTo>
                      <a:lnTo>
                        <a:pt x="75501" y="8389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dot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Sorts Mill Goudy"/>
                    <a:ea typeface="Sorts Mill Goudy"/>
                    <a:cs typeface="Sorts Mill Goudy"/>
                    <a:sym typeface="Sorts Mill Goudy"/>
                  </a:endParaRPr>
                </a:p>
              </p:txBody>
            </p:sp>
            <p:sp>
              <p:nvSpPr>
                <p:cNvPr id="383" name="Google Shape;383;p19"/>
                <p:cNvSpPr/>
                <p:nvPr/>
              </p:nvSpPr>
              <p:spPr>
                <a:xfrm>
                  <a:off x="5704515" y="1995005"/>
                  <a:ext cx="117446" cy="8389"/>
                </a:xfrm>
                <a:custGeom>
                  <a:rect b="b" l="l" r="r" t="t"/>
                  <a:pathLst>
                    <a:path extrusionOk="0" h="8389" w="117446">
                      <a:moveTo>
                        <a:pt x="0" y="8389"/>
                      </a:moveTo>
                      <a:lnTo>
                        <a:pt x="0" y="8389"/>
                      </a:lnTo>
                      <a:lnTo>
                        <a:pt x="117446" y="0"/>
                      </a:lnTo>
                      <a:lnTo>
                        <a:pt x="75501" y="8389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dot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Sorts Mill Goudy"/>
                    <a:ea typeface="Sorts Mill Goudy"/>
                    <a:cs typeface="Sorts Mill Goudy"/>
                    <a:sym typeface="Sorts Mill Goudy"/>
                  </a:endParaRPr>
                </a:p>
              </p:txBody>
            </p:sp>
            <p:sp>
              <p:nvSpPr>
                <p:cNvPr id="384" name="Google Shape;384;p19"/>
                <p:cNvSpPr/>
                <p:nvPr/>
              </p:nvSpPr>
              <p:spPr>
                <a:xfrm>
                  <a:off x="5710107" y="1891018"/>
                  <a:ext cx="117446" cy="8389"/>
                </a:xfrm>
                <a:custGeom>
                  <a:rect b="b" l="l" r="r" t="t"/>
                  <a:pathLst>
                    <a:path extrusionOk="0" h="8389" w="117446">
                      <a:moveTo>
                        <a:pt x="0" y="8389"/>
                      </a:moveTo>
                      <a:lnTo>
                        <a:pt x="0" y="8389"/>
                      </a:lnTo>
                      <a:lnTo>
                        <a:pt x="117446" y="0"/>
                      </a:lnTo>
                      <a:lnTo>
                        <a:pt x="75501" y="8389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dot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Sorts Mill Goudy"/>
                    <a:ea typeface="Sorts Mill Goudy"/>
                    <a:cs typeface="Sorts Mill Goudy"/>
                    <a:sym typeface="Sorts Mill Goudy"/>
                  </a:endParaRPr>
                </a:p>
              </p:txBody>
            </p:sp>
            <p:sp>
              <p:nvSpPr>
                <p:cNvPr id="385" name="Google Shape;385;p19"/>
                <p:cNvSpPr/>
                <p:nvPr/>
              </p:nvSpPr>
              <p:spPr>
                <a:xfrm>
                  <a:off x="5707311" y="1939955"/>
                  <a:ext cx="117446" cy="8389"/>
                </a:xfrm>
                <a:custGeom>
                  <a:rect b="b" l="l" r="r" t="t"/>
                  <a:pathLst>
                    <a:path extrusionOk="0" h="8389" w="117446">
                      <a:moveTo>
                        <a:pt x="0" y="8389"/>
                      </a:moveTo>
                      <a:lnTo>
                        <a:pt x="0" y="8389"/>
                      </a:lnTo>
                      <a:lnTo>
                        <a:pt x="117446" y="0"/>
                      </a:lnTo>
                      <a:lnTo>
                        <a:pt x="75501" y="8389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dot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Sorts Mill Goudy"/>
                    <a:ea typeface="Sorts Mill Goudy"/>
                    <a:cs typeface="Sorts Mill Goudy"/>
                    <a:sym typeface="Sorts Mill Goudy"/>
                  </a:endParaRPr>
                </a:p>
              </p:txBody>
            </p:sp>
          </p:grpSp>
          <p:sp>
            <p:nvSpPr>
              <p:cNvPr id="386" name="Google Shape;386;p19"/>
              <p:cNvSpPr/>
              <p:nvPr/>
            </p:nvSpPr>
            <p:spPr>
              <a:xfrm>
                <a:off x="1619074" y="2719431"/>
                <a:ext cx="621485" cy="1206617"/>
              </a:xfrm>
              <a:custGeom>
                <a:rect b="b" l="l" r="r" t="t"/>
                <a:pathLst>
                  <a:path extrusionOk="0" h="1140903" w="604008">
                    <a:moveTo>
                      <a:pt x="0" y="1140903"/>
                    </a:moveTo>
                    <a:lnTo>
                      <a:pt x="604008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rts Mill Goudy"/>
                  <a:ea typeface="Sorts Mill Goudy"/>
                  <a:cs typeface="Sorts Mill Goudy"/>
                  <a:sym typeface="Sorts Mill Goudy"/>
                </a:endParaRPr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 flipH="1">
                <a:off x="1619074" y="4523415"/>
                <a:ext cx="621485" cy="1206617"/>
              </a:xfrm>
              <a:custGeom>
                <a:rect b="b" l="l" r="r" t="t"/>
                <a:pathLst>
                  <a:path extrusionOk="0" h="1140903" w="604008">
                    <a:moveTo>
                      <a:pt x="0" y="1140903"/>
                    </a:moveTo>
                    <a:lnTo>
                      <a:pt x="604008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rts Mill Goudy"/>
                  <a:ea typeface="Sorts Mill Goudy"/>
                  <a:cs typeface="Sorts Mill Goudy"/>
                  <a:sym typeface="Sorts Mill Goudy"/>
                </a:endParaRPr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1728132" y="3783435"/>
                <a:ext cx="436228" cy="318782"/>
              </a:xfrm>
              <a:custGeom>
                <a:rect b="b" l="l" r="r" t="t"/>
                <a:pathLst>
                  <a:path extrusionOk="0" h="318782" w="436228">
                    <a:moveTo>
                      <a:pt x="0" y="318782"/>
                    </a:moveTo>
                    <a:lnTo>
                      <a:pt x="436228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rts Mill Goudy"/>
                  <a:ea typeface="Sorts Mill Goudy"/>
                  <a:cs typeface="Sorts Mill Goudy"/>
                  <a:sym typeface="Sorts Mill Goudy"/>
                </a:endParaRPr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 flipH="1">
                <a:off x="1743163" y="4420647"/>
                <a:ext cx="436228" cy="318782"/>
              </a:xfrm>
              <a:custGeom>
                <a:rect b="b" l="l" r="r" t="t"/>
                <a:pathLst>
                  <a:path extrusionOk="0" h="318782" w="436228">
                    <a:moveTo>
                      <a:pt x="0" y="318782"/>
                    </a:moveTo>
                    <a:lnTo>
                      <a:pt x="436228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Sorts Mill Goudy"/>
                  <a:ea typeface="Sorts Mill Goudy"/>
                  <a:cs typeface="Sorts Mill Goudy"/>
                  <a:sym typeface="Sorts Mill Goudy"/>
                </a:endParaRPr>
              </a:p>
            </p:txBody>
          </p:sp>
          <p:sp>
            <p:nvSpPr>
              <p:cNvPr id="390" name="Google Shape;390;p19"/>
              <p:cNvSpPr txBox="1"/>
              <p:nvPr/>
            </p:nvSpPr>
            <p:spPr>
              <a:xfrm>
                <a:off x="105211" y="3942826"/>
                <a:ext cx="114300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IN" sz="1400">
                    <a:solidFill>
                      <a:schemeClr val="dk1"/>
                    </a:solidFill>
                    <a:latin typeface="Sorts Mill Goudy"/>
                    <a:ea typeface="Sorts Mill Goudy"/>
                    <a:cs typeface="Sorts Mill Goudy"/>
                    <a:sym typeface="Sorts Mill Goudy"/>
                  </a:rPr>
                  <a:t>BUSINESS PROBLEM</a:t>
                </a:r>
                <a:endParaRPr/>
              </a:p>
            </p:txBody>
          </p:sp>
          <p:sp>
            <p:nvSpPr>
              <p:cNvPr id="391" name="Google Shape;391;p19"/>
              <p:cNvSpPr txBox="1"/>
              <p:nvPr/>
            </p:nvSpPr>
            <p:spPr>
              <a:xfrm>
                <a:off x="1412846" y="2233569"/>
                <a:ext cx="106680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600">
                    <a:solidFill>
                      <a:schemeClr val="dk1"/>
                    </a:solidFill>
                    <a:latin typeface="Sorts Mill Goudy"/>
                    <a:ea typeface="Sorts Mill Goudy"/>
                    <a:cs typeface="Sorts Mill Goudy"/>
                    <a:sym typeface="Sorts Mill Goudy"/>
                  </a:rPr>
                  <a:t>Buckets</a:t>
                </a:r>
                <a:endParaRPr/>
              </a:p>
            </p:txBody>
          </p:sp>
        </p:grpSp>
        <p:sp>
          <p:nvSpPr>
            <p:cNvPr id="392" name="Google Shape;392;p19"/>
            <p:cNvSpPr txBox="1"/>
            <p:nvPr/>
          </p:nvSpPr>
          <p:spPr>
            <a:xfrm>
              <a:off x="6458389" y="804009"/>
              <a:ext cx="1239064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dk1"/>
                  </a:solidFill>
                  <a:latin typeface="Sorts Mill Goudy"/>
                  <a:ea typeface="Sorts Mill Goudy"/>
                  <a:cs typeface="Sorts Mill Goudy"/>
                  <a:sym typeface="Sorts Mill Goudy"/>
                </a:rPr>
                <a:t>Smallest buckets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IN" sz="4400"/>
              <a:t>Innovation techniques @ work: Fusion</a:t>
            </a:r>
            <a:endParaRPr/>
          </a:p>
        </p:txBody>
      </p:sp>
      <p:sp>
        <p:nvSpPr>
          <p:cNvPr id="398" name="Google Shape;398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DX LECTURE SERIES                                                                                  </a:t>
            </a:r>
            <a:endParaRPr/>
          </a:p>
        </p:txBody>
      </p:sp>
      <p:sp>
        <p:nvSpPr>
          <p:cNvPr id="399" name="Google Shape;399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400" name="Google Shape;400;p20"/>
          <p:cNvGraphicFramePr/>
          <p:nvPr/>
        </p:nvGraphicFramePr>
        <p:xfrm>
          <a:off x="5853765" y="222693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{0397C0BA-9E9C-4F2B-837C-64888773A523}</a:tableStyleId>
              </a:tblPr>
              <a:tblGrid>
                <a:gridCol w="906800"/>
                <a:gridCol w="816750"/>
                <a:gridCol w="772350"/>
                <a:gridCol w="861125"/>
                <a:gridCol w="816750"/>
                <a:gridCol w="816750"/>
                <a:gridCol w="816750"/>
              </a:tblGrid>
              <a:tr h="4721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 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Cloud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Big Data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Mobility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Social Media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IoT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Apps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/>
                </a:tc>
              </a:tr>
              <a:tr h="591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Cloud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>
                          <a:solidFill>
                            <a:schemeClr val="lt1"/>
                          </a:solidFill>
                        </a:rPr>
                        <a:t>IaaS. PaaS. Shar-ed Computing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CEM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Mobile Banking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Shared Storage [Social Cloud]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Video Surveillance 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Interactive Gaming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/>
                </a:tc>
              </a:tr>
              <a:tr h="591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Big Data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Facial Recognition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>
                          <a:solidFill>
                            <a:schemeClr val="lt1"/>
                          </a:solidFill>
                        </a:rPr>
                        <a:t>Storage. Correl-ation. Analysis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GPS Navigation (Google Maps)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Sentiment Analytics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Machine Learning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Decision Support Systems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/>
                </a:tc>
              </a:tr>
              <a:tr h="591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Mobility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e-commerce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Mobile BI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>
                          <a:solidFill>
                            <a:schemeClr val="lt1"/>
                          </a:solidFill>
                        </a:rPr>
                        <a:t>Freedom from devices and n/ws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Instant multimedia messaging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Connected Cars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Mobile Ent Apps (Salesforce,...)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/>
                </a:tc>
              </a:tr>
              <a:tr h="591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u="none" cap="none" strike="noStrike"/>
                        <a:t>Social Media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Chatbots (Alexa)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Personalized Campaigns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BYOD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>
                          <a:solidFill>
                            <a:schemeClr val="lt1"/>
                          </a:solidFill>
                        </a:rPr>
                        <a:t>Audio, Text, and Video Inst Msgng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Remote Health Monitoring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Lync</a:t>
                      </a:r>
                      <a:br>
                        <a:rPr lang="en-IN" sz="900" u="none" cap="none" strike="noStrike"/>
                      </a:br>
                      <a:r>
                        <a:rPr lang="en-IN" sz="900" u="none" cap="none" strike="noStrike"/>
                        <a:t>Skype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/>
                </a:tc>
              </a:tr>
              <a:tr h="591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IoT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Smart Homes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Disaster Warning (EWS)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IR Motion Trackers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IPv6 based social n/w of “things”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>
                          <a:solidFill>
                            <a:schemeClr val="lt1"/>
                          </a:solidFill>
                        </a:rPr>
                        <a:t>Machine-to-Machine Commn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Embedded Apps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/>
                </a:tc>
              </a:tr>
              <a:tr h="591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u="none" cap="none" strike="noStrike"/>
                        <a:t>Apps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SaaS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Data mining and BI Apps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Location-based Services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Facebook, Twitter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/>
                        <a:t>Custom IoT Apps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u="none" cap="none" strike="noStrike">
                          <a:solidFill>
                            <a:schemeClr val="lt1"/>
                          </a:solidFill>
                        </a:rPr>
                        <a:t>Sw programs for mobile devices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475" marL="68475"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pSp>
        <p:nvGrpSpPr>
          <p:cNvPr id="401" name="Google Shape;401;p20"/>
          <p:cNvGrpSpPr/>
          <p:nvPr/>
        </p:nvGrpSpPr>
        <p:grpSpPr>
          <a:xfrm>
            <a:off x="919998" y="1922653"/>
            <a:ext cx="4822804" cy="4047553"/>
            <a:chOff x="919998" y="1922653"/>
            <a:chExt cx="4822804" cy="4047553"/>
          </a:xfrm>
        </p:grpSpPr>
        <p:pic>
          <p:nvPicPr>
            <p:cNvPr id="402" name="Google Shape;402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5312" y="2226938"/>
              <a:ext cx="4645555" cy="37432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3" name="Google Shape;403;p20"/>
            <p:cNvSpPr txBox="1"/>
            <p:nvPr/>
          </p:nvSpPr>
          <p:spPr>
            <a:xfrm>
              <a:off x="919998" y="1922653"/>
              <a:ext cx="482280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6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Innovations spawned by Intersection in everyday life:</a:t>
              </a:r>
              <a:endParaRPr/>
            </a:p>
          </p:txBody>
        </p:sp>
      </p:grpSp>
      <p:sp>
        <p:nvSpPr>
          <p:cNvPr id="404" name="Google Shape;404;p20"/>
          <p:cNvSpPr txBox="1"/>
          <p:nvPr/>
        </p:nvSpPr>
        <p:spPr>
          <a:xfrm>
            <a:off x="5788450" y="1944595"/>
            <a:ext cx="58725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Innovations spawned by Intersection of Digital Technologies: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IN"/>
              <a:t>Popular Innovation Techniques</a:t>
            </a:r>
            <a:endParaRPr/>
          </a:p>
        </p:txBody>
      </p:sp>
      <p:sp>
        <p:nvSpPr>
          <p:cNvPr id="410" name="Google Shape;410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DX LECTURE SERIES                                                                                  </a:t>
            </a:r>
            <a:endParaRPr/>
          </a:p>
        </p:txBody>
      </p:sp>
      <p:sp>
        <p:nvSpPr>
          <p:cNvPr id="411" name="Google Shape;411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Premium Vector | Business team brainstorming cartoon" id="412" name="Google Shape;41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4445" y="1813018"/>
            <a:ext cx="2261740" cy="2261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905" y="4074758"/>
            <a:ext cx="3074280" cy="2251216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1"/>
          <p:cNvSpPr txBox="1"/>
          <p:nvPr/>
        </p:nvSpPr>
        <p:spPr>
          <a:xfrm>
            <a:off x="3962400" y="2619022"/>
            <a:ext cx="242711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BRAIN-STORMING</a:t>
            </a:r>
            <a:endParaRPr/>
          </a:p>
        </p:txBody>
      </p:sp>
      <p:sp>
        <p:nvSpPr>
          <p:cNvPr id="415" name="Google Shape;415;p21"/>
          <p:cNvSpPr txBox="1"/>
          <p:nvPr/>
        </p:nvSpPr>
        <p:spPr>
          <a:xfrm>
            <a:off x="3962399" y="4784867"/>
            <a:ext cx="242711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CROSS-POLLINATION</a:t>
            </a:r>
            <a:endParaRPr/>
          </a:p>
        </p:txBody>
      </p:sp>
      <p:pic>
        <p:nvPicPr>
          <p:cNvPr descr="Free Association – ChangeCom" id="416" name="Google Shape;41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30855" y="1871171"/>
            <a:ext cx="3124200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1"/>
          <p:cNvSpPr txBox="1"/>
          <p:nvPr/>
        </p:nvSpPr>
        <p:spPr>
          <a:xfrm>
            <a:off x="9237306" y="2589547"/>
            <a:ext cx="24271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ASSOCIATION</a:t>
            </a:r>
            <a:endParaRPr/>
          </a:p>
        </p:txBody>
      </p:sp>
      <p:pic>
        <p:nvPicPr>
          <p:cNvPr descr="Define Cause And Effect Diagram" id="418" name="Google Shape;418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82199" y="4073327"/>
            <a:ext cx="3584316" cy="20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1"/>
          <p:cNvSpPr txBox="1"/>
          <p:nvPr/>
        </p:nvSpPr>
        <p:spPr>
          <a:xfrm>
            <a:off x="9942124" y="4969532"/>
            <a:ext cx="19637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FISH-BONE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