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13"/>
  </p:notesMasterIdLst>
  <p:handoutMasterIdLst>
    <p:handoutMasterId r:id="rId14"/>
  </p:handoutMasterIdLst>
  <p:sldIdLst>
    <p:sldId id="261" r:id="rId2"/>
    <p:sldId id="256" r:id="rId3"/>
    <p:sldId id="265" r:id="rId4"/>
    <p:sldId id="266" r:id="rId5"/>
    <p:sldId id="259" r:id="rId6"/>
    <p:sldId id="263" r:id="rId7"/>
    <p:sldId id="258" r:id="rId8"/>
    <p:sldId id="260" r:id="rId9"/>
    <p:sldId id="262" r:id="rId10"/>
    <p:sldId id="25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F7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EB9EA3-BA0B-4C1B-9DC6-3E9342B8E2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E9A85-022A-445A-85F8-DEE780BE9A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4DED2-448F-4116-9002-2801380BF33A}" type="datetimeFigureOut">
              <a:rPr lang="en-IN" smtClean="0"/>
              <a:t>07-02-2021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2D265-FDB3-4501-BBD4-032A5EF628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9D167-D899-4499-8370-FECD34677A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F6AD-550C-46EE-96D4-D52DBFB25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938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F7564-E26C-409F-B4A6-CC09F4CBAE07}" type="datetimeFigureOut">
              <a:rPr lang="en-IN" smtClean="0"/>
              <a:t>07-02-2021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A646B-192D-4C23-AA61-79EA55FA4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00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alpha val="60000"/>
                  </a:schemeClr>
                </a:solidFill>
              </a:rPr>
              <a:t>DX Lecture Series                                                                                  </a:t>
            </a:r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77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DX Lecture Series                         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7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DX Lecture Series                         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8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67CAD5-C070-4DFD-B384-0DB784A0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0" i="0" u="none">
                <a:ln>
                  <a:solidFill>
                    <a:schemeClr val="bg1"/>
                  </a:solidFill>
                </a:ln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IN"/>
              <a:t>DX Lecture Series                                                                                  </a:t>
            </a:r>
            <a:endParaRPr lang="en-US" sz="900" dirty="0">
              <a:latin typeface="+mn-lt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A581D-13D9-4A6F-9138-CF742204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DX Lecture Series                         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29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DX Lecture Series                                                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4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DX Lecture Series                       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5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DX Lecture Series                                                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8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DX Lecture Series                        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6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DX Lecture Series                                                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1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DX Lecture Series                                                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7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>
                <a:solidFill>
                  <a:schemeClr val="tx1">
                    <a:alpha val="60000"/>
                  </a:schemeClr>
                </a:solidFill>
              </a:rPr>
              <a:t>DX Lecture Series                                                                                  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23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jpe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2" Type="http://schemas.openxmlformats.org/officeDocument/2006/relationships/image" Target="../media/image9.jpe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Relationship Id="rId14" Type="http://schemas.openxmlformats.org/officeDocument/2006/relationships/image" Target="../media/image21.gif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6057-845A-439A-BB0B-32A943EF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Recap: Evolution of ICT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86D07-ED94-4EAD-B9DC-0BE73658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DX Lecture Series                                                                    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C89B4-CC7A-4DEF-A10C-2E79672E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</a:t>
            </a:fld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1430F77-6384-4251-BE25-75874AFF8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9454"/>
            <a:ext cx="8198498" cy="443823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1C452B34-FB3E-4E13-985B-782A4A67F537}"/>
              </a:ext>
            </a:extLst>
          </p:cNvPr>
          <p:cNvSpPr txBox="1"/>
          <p:nvPr/>
        </p:nvSpPr>
        <p:spPr>
          <a:xfrm>
            <a:off x="9298082" y="1793376"/>
            <a:ext cx="249811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u="sng" dirty="0">
                <a:solidFill>
                  <a:schemeClr val="accent1"/>
                </a:solidFill>
                <a:latin typeface="+mj-lt"/>
              </a:rPr>
              <a:t>MILESTONES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+mj-lt"/>
              </a:rPr>
              <a:t>Mainframes and Minicomputers</a:t>
            </a:r>
            <a:r>
              <a:rPr lang="en-IN" sz="1600" dirty="0">
                <a:latin typeface="+mj-lt"/>
              </a:rPr>
              <a:t>: </a:t>
            </a:r>
            <a:r>
              <a:rPr lang="en-IN" sz="1600" i="1" dirty="0">
                <a:latin typeface="+mj-lt"/>
              </a:rPr>
              <a:t>Proprietary</a:t>
            </a:r>
            <a:r>
              <a:rPr lang="en-IN" sz="1600" dirty="0">
                <a:latin typeface="+mj-lt"/>
              </a:rPr>
              <a:t> tech, Limited display,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+mj-lt"/>
              </a:rPr>
              <a:t>IBM PC: </a:t>
            </a:r>
            <a:r>
              <a:rPr lang="en-IN" sz="1600" dirty="0">
                <a:latin typeface="+mj-lt"/>
              </a:rPr>
              <a:t>File Sharing, </a:t>
            </a:r>
            <a:r>
              <a:rPr lang="en-IN" sz="1600" i="1" dirty="0">
                <a:latin typeface="+mj-lt"/>
              </a:rPr>
              <a:t>End</a:t>
            </a:r>
            <a:r>
              <a:rPr lang="en-IN" sz="1600" dirty="0">
                <a:latin typeface="+mj-lt"/>
              </a:rPr>
              <a:t>-user, MSDOS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+mj-lt"/>
              </a:rPr>
              <a:t>Client Server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+mj-lt"/>
              </a:rPr>
              <a:t>Networking and 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+mj-lt"/>
              </a:rPr>
              <a:t>Packet Transfer </a:t>
            </a:r>
            <a:r>
              <a:rPr lang="en-IN" sz="1600" dirty="0">
                <a:latin typeface="+mj-lt"/>
              </a:rPr>
              <a:t>(TCP/IP)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+mj-lt"/>
              </a:rPr>
              <a:t>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+mj-lt"/>
              </a:rPr>
              <a:t>WWW, web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+mj-lt"/>
              </a:rPr>
              <a:t>Data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+mj-lt"/>
              </a:rPr>
              <a:t>Web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+mj-lt"/>
              </a:rPr>
              <a:t>Web Software/Apps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+mj-lt"/>
              </a:rPr>
              <a:t>IPv6, Web 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+mj-lt"/>
              </a:rPr>
              <a:t>Digital Age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60F46F-F770-4A75-9A13-5B3CBC0279C8}"/>
              </a:ext>
            </a:extLst>
          </p:cNvPr>
          <p:cNvSpPr txBox="1"/>
          <p:nvPr/>
        </p:nvSpPr>
        <p:spPr>
          <a:xfrm>
            <a:off x="205273" y="6446903"/>
            <a:ext cx="1922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bg2"/>
                </a:solidFill>
              </a:rPr>
              <a:t>© Ashish Pachory</a:t>
            </a:r>
          </a:p>
        </p:txBody>
      </p:sp>
    </p:spTree>
    <p:extLst>
      <p:ext uri="{BB962C8B-B14F-4D97-AF65-F5344CB8AC3E}">
        <p14:creationId xmlns:p14="http://schemas.microsoft.com/office/powerpoint/2010/main" val="1477053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E89-A7FD-4B9E-A107-43F049B8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Convergence that created the Digital Economy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BEEA6-FCD9-4B30-B2A3-FA1265C3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9667" y="6459783"/>
            <a:ext cx="1312025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DFF9EC-7784-442D-A77C-7AFAD49C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050" b="1"/>
              <a:t>DX Lecture Series                                                                                 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E74D09-F327-49CB-B3BE-C2D69256D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099" y="1737360"/>
            <a:ext cx="7995639" cy="42859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F746F1-2B40-4287-AB64-B6CB62B58BB8}"/>
              </a:ext>
            </a:extLst>
          </p:cNvPr>
          <p:cNvSpPr txBox="1"/>
          <p:nvPr/>
        </p:nvSpPr>
        <p:spPr>
          <a:xfrm>
            <a:off x="205273" y="6446903"/>
            <a:ext cx="1922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bg2"/>
                </a:solidFill>
              </a:rPr>
              <a:t>© Ashish Pachory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C19123-F773-4BAB-8DB1-671F5ADE7768}"/>
              </a:ext>
            </a:extLst>
          </p:cNvPr>
          <p:cNvSpPr txBox="1"/>
          <p:nvPr/>
        </p:nvSpPr>
        <p:spPr>
          <a:xfrm>
            <a:off x="540832" y="2033667"/>
            <a:ext cx="3095538" cy="3693319"/>
          </a:xfrm>
          <a:prstGeom prst="rect">
            <a:avLst/>
          </a:prstGeom>
          <a:solidFill>
            <a:schemeClr val="accent3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>
                    <a:lumMod val="50000"/>
                  </a:schemeClr>
                </a:solidFill>
              </a:rPr>
              <a:t>Industry 1.0 </a:t>
            </a:r>
            <a:r>
              <a:rPr lang="en-IN" u="sng" dirty="0">
                <a:solidFill>
                  <a:schemeClr val="bg1">
                    <a:lumMod val="50000"/>
                  </a:schemeClr>
                </a:solidFill>
              </a:rPr>
              <a:t>[18</a:t>
            </a:r>
            <a:r>
              <a:rPr lang="en-IN" u="sng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IN" u="sng" dirty="0">
                <a:solidFill>
                  <a:schemeClr val="bg1">
                    <a:lumMod val="50000"/>
                  </a:schemeClr>
                </a:solidFill>
              </a:rPr>
              <a:t> Century]</a:t>
            </a:r>
          </a:p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Steam Power, Mechanization</a:t>
            </a:r>
          </a:p>
          <a:p>
            <a:endParaRPr lang="en-I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IN" b="1" u="sng" dirty="0">
                <a:solidFill>
                  <a:schemeClr val="bg1">
                    <a:lumMod val="50000"/>
                  </a:schemeClr>
                </a:solidFill>
              </a:rPr>
              <a:t>Industry 2.0 </a:t>
            </a:r>
            <a:r>
              <a:rPr lang="en-IN" u="sng" dirty="0">
                <a:solidFill>
                  <a:schemeClr val="bg1">
                    <a:lumMod val="50000"/>
                  </a:schemeClr>
                </a:solidFill>
              </a:rPr>
              <a:t>[19</a:t>
            </a:r>
            <a:r>
              <a:rPr lang="en-IN" u="sng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IN" u="sng" dirty="0">
                <a:solidFill>
                  <a:schemeClr val="bg1">
                    <a:lumMod val="50000"/>
                  </a:schemeClr>
                </a:solidFill>
              </a:rPr>
              <a:t> Century]</a:t>
            </a:r>
          </a:p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Electricity, Railroad, Telegraph</a:t>
            </a:r>
          </a:p>
          <a:p>
            <a:endParaRPr lang="en-IN" dirty="0"/>
          </a:p>
          <a:p>
            <a:r>
              <a:rPr lang="en-IN" b="1" u="sng" dirty="0"/>
              <a:t>Industry 3.0 </a:t>
            </a:r>
            <a:r>
              <a:rPr lang="en-IN" u="sng" dirty="0"/>
              <a:t>[Mid 20</a:t>
            </a:r>
            <a:r>
              <a:rPr lang="en-IN" u="sng" baseline="30000" dirty="0"/>
              <a:t>th</a:t>
            </a:r>
            <a:r>
              <a:rPr lang="en-IN" u="sng" dirty="0"/>
              <a:t> Century]</a:t>
            </a:r>
          </a:p>
          <a:p>
            <a:r>
              <a:rPr lang="en-IN" dirty="0"/>
              <a:t>ICT, Electronics</a:t>
            </a:r>
          </a:p>
          <a:p>
            <a:endParaRPr lang="en-IN" dirty="0"/>
          </a:p>
          <a:p>
            <a:r>
              <a:rPr lang="en-IN" b="1" u="sng" dirty="0"/>
              <a:t>Industry 4.0 </a:t>
            </a:r>
            <a:r>
              <a:rPr lang="en-IN" u="sng" dirty="0"/>
              <a:t>[Today]</a:t>
            </a:r>
          </a:p>
          <a:p>
            <a:r>
              <a:rPr lang="en-IN" dirty="0"/>
              <a:t>Advanced Robotics, 3D Printing, IoT/M2M, Digital Technology, AI and ML…</a:t>
            </a:r>
          </a:p>
        </p:txBody>
      </p:sp>
    </p:spTree>
    <p:extLst>
      <p:ext uri="{BB962C8B-B14F-4D97-AF65-F5344CB8AC3E}">
        <p14:creationId xmlns:p14="http://schemas.microsoft.com/office/powerpoint/2010/main" val="330322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3345F-D7DC-471C-BCFC-A044044F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73" y="5710604"/>
            <a:ext cx="11671090" cy="82296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In spite of phenomenal growth in digital business, the digital economy still has </a:t>
            </a:r>
            <a:r>
              <a:rPr lang="en-US" sz="3600" u="sng" dirty="0">
                <a:solidFill>
                  <a:srgbClr val="FFFFFF"/>
                </a:solidFill>
              </a:rPr>
              <a:t>vast untapped potential</a:t>
            </a:r>
            <a:r>
              <a:rPr lang="en-US" sz="3600" dirty="0">
                <a:solidFill>
                  <a:srgbClr val="FFFFFF"/>
                </a:solidFill>
              </a:rPr>
              <a:t> that opens up huge opportunities for innovation-led growth.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FF2670-1DD6-45A6-8FC9-47FB2FBC3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7455" y="643538"/>
            <a:ext cx="7578190" cy="361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85E49-BDC0-4408-A699-E79F5588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DX Lecture Series                                              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FE178-073D-4FF3-BD4B-FCDAE792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B850FF-6169-4056-8077-06FFA93A5366}" type="slidenum">
              <a:rPr lang="en-US" smtClean="0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anies That Failed At Digital Transformation And What We Can Learn From  Them">
            <a:extLst>
              <a:ext uri="{FF2B5EF4-FFF2-40B4-BE49-F238E27FC236}">
                <a16:creationId xmlns:a16="http://schemas.microsoft.com/office/drawing/2014/main" id="{8D6C6C37-7307-4248-BF72-DC5F430A6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46B753-39B4-448D-99A6-22A5CE361A4D}"/>
              </a:ext>
            </a:extLst>
          </p:cNvPr>
          <p:cNvSpPr txBox="1"/>
          <p:nvPr/>
        </p:nvSpPr>
        <p:spPr>
          <a:xfrm>
            <a:off x="945501" y="3458428"/>
            <a:ext cx="10300997" cy="769441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Digital Economy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5E40B-5438-4F29-B6A3-1F889CFB6A3F}"/>
              </a:ext>
            </a:extLst>
          </p:cNvPr>
          <p:cNvSpPr txBox="1"/>
          <p:nvPr/>
        </p:nvSpPr>
        <p:spPr>
          <a:xfrm>
            <a:off x="8456102" y="2785145"/>
            <a:ext cx="156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Lecture Series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C5F77-7282-4D75-8662-A3745AA42C4E}"/>
              </a:ext>
            </a:extLst>
          </p:cNvPr>
          <p:cNvSpPr txBox="1"/>
          <p:nvPr/>
        </p:nvSpPr>
        <p:spPr>
          <a:xfrm>
            <a:off x="10407599" y="6404692"/>
            <a:ext cx="1677798" cy="369332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Ashish Pachory</a:t>
            </a:r>
          </a:p>
        </p:txBody>
      </p:sp>
    </p:spTree>
    <p:extLst>
      <p:ext uri="{BB962C8B-B14F-4D97-AF65-F5344CB8AC3E}">
        <p14:creationId xmlns:p14="http://schemas.microsoft.com/office/powerpoint/2010/main" val="158099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FE13-7CE1-4CE5-BC27-1ECA99F6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Defining the Digital Economy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CD7D4-3DA6-4929-A5E8-58C6F416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DX Lecture Series                                                                                 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8E7DA-157D-42EA-8385-06535356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4A9CD-0D86-4638-8627-C9B954941A16}"/>
              </a:ext>
            </a:extLst>
          </p:cNvPr>
          <p:cNvSpPr txBox="1"/>
          <p:nvPr/>
        </p:nvSpPr>
        <p:spPr>
          <a:xfrm>
            <a:off x="1211862" y="1737360"/>
            <a:ext cx="9924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What is the digital economy?</a:t>
            </a:r>
          </a:p>
          <a:p>
            <a:r>
              <a:rPr lang="en-IN" sz="22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is the economic activity resulting from the billions of online connections among People, Businesses, Data, Devices, and Processes on the </a:t>
            </a:r>
            <a:r>
              <a:rPr lang="en-IN" sz="2200" u="sng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</a:t>
            </a:r>
            <a:r>
              <a:rPr lang="en-IN" sz="22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IN" sz="2200" b="1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D68AE-B5AA-44C0-8F2E-6554E4AFECBB}"/>
              </a:ext>
            </a:extLst>
          </p:cNvPr>
          <p:cNvSpPr txBox="1"/>
          <p:nvPr/>
        </p:nvSpPr>
        <p:spPr>
          <a:xfrm>
            <a:off x="1224941" y="2950674"/>
            <a:ext cx="1018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What are the main drivers of the digital economy?</a:t>
            </a:r>
          </a:p>
          <a:p>
            <a:r>
              <a:rPr lang="en-IN" sz="2200" i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Data, Digital Platforms, Abundance of bandwidth, </a:t>
            </a:r>
            <a:r>
              <a:rPr lang="en-IN" sz="22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</a:t>
            </a:r>
            <a:r>
              <a:rPr lang="en-IN" sz="2200" i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 devices </a:t>
            </a:r>
            <a:r>
              <a:rPr lang="en-IN" sz="22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 the primary growth drivers of the digital economy.</a:t>
            </a:r>
            <a:endParaRPr lang="en-IN" sz="2200" b="1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A8CD710-0A1F-432B-899B-14906C5A0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86" y="4388446"/>
            <a:ext cx="10521083" cy="153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8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76DB-6AE9-4BC8-BF1D-223EED5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30529" cy="1450757"/>
          </a:xfrm>
        </p:spPr>
        <p:txBody>
          <a:bodyPr/>
          <a:lstStyle/>
          <a:p>
            <a:r>
              <a:rPr lang="en-IN" dirty="0"/>
              <a:t>Some Key Outcomes of the Digital Economy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B608B-A3BE-4DF3-AE55-A8641CB99E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IN" sz="2200" dirty="0">
                <a:solidFill>
                  <a:schemeClr val="accent3">
                    <a:lumMod val="75000"/>
                  </a:schemeClr>
                </a:solidFill>
              </a:rPr>
              <a:t>Levelling of the playing field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200" dirty="0">
                <a:solidFill>
                  <a:schemeClr val="accent3">
                    <a:lumMod val="75000"/>
                  </a:schemeClr>
                </a:solidFill>
              </a:rPr>
              <a:t>Globalization – demolition of geographical barriers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200" dirty="0">
                <a:solidFill>
                  <a:schemeClr val="accent3">
                    <a:lumMod val="75000"/>
                  </a:schemeClr>
                </a:solidFill>
              </a:rPr>
              <a:t>Lowering of entry barriers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200" dirty="0">
                <a:solidFill>
                  <a:schemeClr val="accent3">
                    <a:lumMod val="75000"/>
                  </a:schemeClr>
                </a:solidFill>
              </a:rPr>
              <a:t>Acceleration in pace of business (real-time transactions)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200" dirty="0">
                <a:solidFill>
                  <a:schemeClr val="accent3">
                    <a:lumMod val="75000"/>
                  </a:schemeClr>
                </a:solidFill>
              </a:rPr>
              <a:t>Proliferation of data – volume, velocity, variety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200" dirty="0">
                <a:solidFill>
                  <a:schemeClr val="accent3">
                    <a:lumMod val="75000"/>
                  </a:schemeClr>
                </a:solidFill>
              </a:rPr>
              <a:t> Innovative business models – platforms,       aggregators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200" dirty="0">
                <a:solidFill>
                  <a:schemeClr val="accent3">
                    <a:lumMod val="75000"/>
                  </a:schemeClr>
                </a:solidFill>
              </a:rPr>
              <a:t>Superior Customer Experience – full cycle, personalization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200" dirty="0">
                <a:solidFill>
                  <a:schemeClr val="accent3">
                    <a:lumMod val="75000"/>
                  </a:schemeClr>
                </a:solidFill>
              </a:rPr>
              <a:t>Anytime, Anywhere access to information – work-from-home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200" dirty="0">
                <a:solidFill>
                  <a:schemeClr val="accent3">
                    <a:lumMod val="75000"/>
                  </a:schemeClr>
                </a:solidFill>
              </a:rPr>
              <a:t>Data as a business asset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200" dirty="0">
                <a:solidFill>
                  <a:schemeClr val="accent3">
                    <a:lumMod val="75000"/>
                  </a:schemeClr>
                </a:solidFill>
              </a:rPr>
              <a:t>Cashless economy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200" dirty="0">
                <a:solidFill>
                  <a:schemeClr val="accent3">
                    <a:lumMod val="75000"/>
                  </a:schemeClr>
                </a:solidFill>
              </a:rPr>
              <a:t>Data-driven insights and decision-making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200" dirty="0">
                <a:solidFill>
                  <a:schemeClr val="accent3">
                    <a:lumMod val="75000"/>
                  </a:schemeClr>
                </a:solidFill>
              </a:rPr>
              <a:t>Benefits for developing world</a:t>
            </a:r>
          </a:p>
          <a:p>
            <a:pPr marL="201168" lvl="1" indent="0">
              <a:buNone/>
            </a:pP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F7B16-7671-42D9-8242-33F8E01607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1">
              <a:buFont typeface="Wingdings" panose="05000000000000000000" pitchFamily="2" charset="2"/>
              <a:buChar char="û"/>
            </a:pPr>
            <a:r>
              <a:rPr lang="en-IN" sz="2000" dirty="0">
                <a:solidFill>
                  <a:srgbClr val="FF0000"/>
                </a:solidFill>
              </a:rPr>
              <a:t>Cyber attacks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IN" sz="2000" dirty="0">
                <a:solidFill>
                  <a:srgbClr val="FF0000"/>
                </a:solidFill>
              </a:rPr>
              <a:t>New avenues for fraud and crime (e.g. credit card fraud)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IN" sz="2000" dirty="0">
                <a:solidFill>
                  <a:srgbClr val="FF0000"/>
                </a:solidFill>
              </a:rPr>
              <a:t>Privacy concerns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IN" sz="2000" dirty="0">
                <a:solidFill>
                  <a:srgbClr val="FF0000"/>
                </a:solidFill>
              </a:rPr>
              <a:t>Disruption to traditional economy and jobs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IN" sz="2000" dirty="0">
                <a:solidFill>
                  <a:srgbClr val="FF0000"/>
                </a:solidFill>
              </a:rPr>
              <a:t>Less community – faceless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IN" sz="2000" dirty="0">
                <a:solidFill>
                  <a:srgbClr val="FF0000"/>
                </a:solidFill>
              </a:rPr>
              <a:t>Addictive nature of technology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IN" sz="2000" dirty="0">
                <a:solidFill>
                  <a:srgbClr val="FF0000"/>
                </a:solidFill>
              </a:rPr>
              <a:t>Monopoly of tech giants (like Google, Amazon)</a:t>
            </a:r>
          </a:p>
          <a:p>
            <a:pPr lvl="1">
              <a:buFont typeface="Wingdings" panose="05000000000000000000" pitchFamily="2" charset="2"/>
              <a:buChar char="û"/>
            </a:pPr>
            <a:endParaRPr lang="en-IN" sz="2000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BD2E3-18BF-4373-9AE8-334FA213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DX Lecture Series                                                                                  </a:t>
            </a:r>
            <a:endParaRPr lang="en-US" sz="9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72328-4C94-4D36-A614-0EB1BA57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 descr="Image result for digital economy">
            <a:extLst>
              <a:ext uri="{FF2B5EF4-FFF2-40B4-BE49-F238E27FC236}">
                <a16:creationId xmlns:a16="http://schemas.microsoft.com/office/drawing/2014/main" id="{0DA612EE-E0E1-4485-A768-9CCCBC85B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007" y="3857414"/>
            <a:ext cx="4454554" cy="242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51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0DE8-1D36-4B3B-9B8B-81514AC2F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Digital Divide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0E5B0-EA03-4AAE-854A-5FECABEBC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DX Lecture Series                                                                                 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3378B-CD03-452B-A89A-E94CEA3D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357B92-1206-498C-9654-7588CA2A5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475" y="1848962"/>
            <a:ext cx="7147420" cy="449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30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AF81-4074-4855-9766-F89EB9D4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Participants in the Digital Economy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40AB1-599D-4DDB-879E-11167D53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DX Lecture Series                                                                                 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24364-1238-4557-A261-7C53FC50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E934DB-D2C4-4DEC-95DD-526CE242A238}"/>
              </a:ext>
            </a:extLst>
          </p:cNvPr>
          <p:cNvSpPr txBox="1"/>
          <p:nvPr/>
        </p:nvSpPr>
        <p:spPr>
          <a:xfrm>
            <a:off x="8326157" y="5693021"/>
            <a:ext cx="3724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spc="50" dirty="0">
                <a:ln w="9525" cmpd="sng">
                  <a:solidFill>
                    <a:srgbClr val="C0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It changes everything.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CD838-06E8-48D7-8856-39B08B2BB941}"/>
              </a:ext>
            </a:extLst>
          </p:cNvPr>
          <p:cNvSpPr txBox="1"/>
          <p:nvPr/>
        </p:nvSpPr>
        <p:spPr>
          <a:xfrm>
            <a:off x="205273" y="6446903"/>
            <a:ext cx="1922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bg2"/>
                </a:solidFill>
              </a:rPr>
              <a:t>© Ashish Pachory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D15E41-852B-4F7E-812F-EB1E7CEDC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37" y="1807323"/>
            <a:ext cx="8509560" cy="449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1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5FFA-11FD-41EC-8290-40894BDD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Digital Economy is not just about Trade and Commerce. It is a Way of Life.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F8F92-1150-4239-B413-277E7C29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DX Lecture Series                                                                                 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B61A0-27D8-4BF0-8774-0FAF5CC5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6C582-A789-4E11-A1A8-4AF17BA33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6" y="1895259"/>
            <a:ext cx="10692882" cy="43095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D1DC64-A7A9-4830-9239-DE1950A7F6C3}"/>
              </a:ext>
            </a:extLst>
          </p:cNvPr>
          <p:cNvSpPr txBox="1"/>
          <p:nvPr/>
        </p:nvSpPr>
        <p:spPr>
          <a:xfrm>
            <a:off x="205273" y="6446903"/>
            <a:ext cx="1922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bg2"/>
                </a:solidFill>
              </a:rPr>
              <a:t>© Ashish Pachory</a:t>
            </a:r>
          </a:p>
        </p:txBody>
      </p:sp>
    </p:spTree>
    <p:extLst>
      <p:ext uri="{BB962C8B-B14F-4D97-AF65-F5344CB8AC3E}">
        <p14:creationId xmlns:p14="http://schemas.microsoft.com/office/powerpoint/2010/main" val="176449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CE678-EDEE-407C-BB9C-98B30E41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Digital Enterprise Ecosystem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159E5-4ADE-48CC-A443-B45848E7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DX Lecture Series                                                                                 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81B5D-25A6-4EDE-94F4-5BB104BA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9AB7F1-E0C3-4A47-9271-1305622ECF15}"/>
              </a:ext>
            </a:extLst>
          </p:cNvPr>
          <p:cNvGrpSpPr/>
          <p:nvPr/>
        </p:nvGrpSpPr>
        <p:grpSpPr>
          <a:xfrm>
            <a:off x="1380932" y="1922105"/>
            <a:ext cx="8655860" cy="4250315"/>
            <a:chOff x="1743778" y="1200787"/>
            <a:chExt cx="8293013" cy="4971634"/>
          </a:xfrm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6C9C0A05-7ECF-436B-9FFB-0B06A1F2E2FC}"/>
                </a:ext>
              </a:extLst>
            </p:cNvPr>
            <p:cNvSpPr/>
            <p:nvPr/>
          </p:nvSpPr>
          <p:spPr>
            <a:xfrm>
              <a:off x="4271369" y="2878680"/>
              <a:ext cx="3271706" cy="1866512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C3834F2-8361-4AC8-AF04-9C5F12BE99EC}"/>
                </a:ext>
              </a:extLst>
            </p:cNvPr>
            <p:cNvGrpSpPr/>
            <p:nvPr/>
          </p:nvGrpSpPr>
          <p:grpSpPr>
            <a:xfrm>
              <a:off x="4441932" y="3187213"/>
              <a:ext cx="3144981" cy="1026087"/>
              <a:chOff x="5462972" y="2057400"/>
              <a:chExt cx="4270612" cy="3045069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42397289-68BB-40CC-B59D-726CA93C2142}"/>
                  </a:ext>
                </a:extLst>
              </p:cNvPr>
              <p:cNvGrpSpPr/>
              <p:nvPr/>
            </p:nvGrpSpPr>
            <p:grpSpPr>
              <a:xfrm>
                <a:off x="6019801" y="2057400"/>
                <a:ext cx="1743075" cy="1752601"/>
                <a:chOff x="6019800" y="2057400"/>
                <a:chExt cx="1743075" cy="1752601"/>
              </a:xfrm>
            </p:grpSpPr>
            <p:pic>
              <p:nvPicPr>
                <p:cNvPr id="83" name="Picture 12" descr="http://www.myhinduethics.com/wp-content/uploads/2013/11/Bumber-seven-Business-People.jpg">
                  <a:extLst>
                    <a:ext uri="{FF2B5EF4-FFF2-40B4-BE49-F238E27FC236}">
                      <a16:creationId xmlns:a16="http://schemas.microsoft.com/office/drawing/2014/main" id="{706BDF0B-9FCE-420C-8F0F-0B9CE26294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095999" y="2057400"/>
                  <a:ext cx="1337224" cy="114300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4" name="Picture 10" descr="http://trackurly.com/assets/images/features/membership-management.png">
                  <a:extLst>
                    <a:ext uri="{FF2B5EF4-FFF2-40B4-BE49-F238E27FC236}">
                      <a16:creationId xmlns:a16="http://schemas.microsoft.com/office/drawing/2014/main" id="{D5E4CB56-DF50-4BC1-A6C1-9E00760F56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6019800" y="2566747"/>
                  <a:ext cx="1743075" cy="1243254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4CBDB9D-E481-4444-9EF1-1630C87DD5A8}"/>
                  </a:ext>
                </a:extLst>
              </p:cNvPr>
              <p:cNvSpPr txBox="1"/>
              <p:nvPr/>
            </p:nvSpPr>
            <p:spPr>
              <a:xfrm>
                <a:off x="5462972" y="3732408"/>
                <a:ext cx="4270612" cy="1370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  The Digital Enterprise</a:t>
                </a:r>
              </a:p>
            </p:txBody>
          </p:sp>
        </p:grpSp>
        <p:pic>
          <p:nvPicPr>
            <p:cNvPr id="8" name="Picture 39" descr="http://jaxbooks.com/wp-content/uploads/2012/03/WWW.jpg">
              <a:extLst>
                <a:ext uri="{FF2B5EF4-FFF2-40B4-BE49-F238E27FC236}">
                  <a16:creationId xmlns:a16="http://schemas.microsoft.com/office/drawing/2014/main" id="{187827C5-0F3A-4AF5-8F4F-9F2A89FD4D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77489" y="4326197"/>
              <a:ext cx="533400" cy="313787"/>
            </a:xfrm>
            <a:prstGeom prst="rect">
              <a:avLst/>
            </a:prstGeom>
            <a:noFill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13D642-AD8A-451F-AF89-172139966AEB}"/>
                </a:ext>
              </a:extLst>
            </p:cNvPr>
            <p:cNvSpPr txBox="1"/>
            <p:nvPr/>
          </p:nvSpPr>
          <p:spPr>
            <a:xfrm>
              <a:off x="6122580" y="3070030"/>
              <a:ext cx="1324834" cy="646331"/>
            </a:xfrm>
            <a:prstGeom prst="rect">
              <a:avLst/>
            </a:prstGeom>
            <a:noFill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 </a:t>
              </a:r>
              <a:r>
                <a:rPr lang="en-IN" sz="1200" dirty="0">
                  <a:solidFill>
                    <a:srgbClr val="C00000"/>
                  </a:solidFill>
                </a:rPr>
                <a:t>Products</a:t>
              </a:r>
              <a:br>
                <a:rPr lang="en-IN" sz="1200" dirty="0">
                  <a:solidFill>
                    <a:srgbClr val="C00000"/>
                  </a:solidFill>
                </a:rPr>
              </a:br>
              <a:r>
                <a:rPr lang="en-IN" sz="12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 </a:t>
              </a:r>
              <a:r>
                <a:rPr lang="en-IN" sz="1200" dirty="0">
                  <a:solidFill>
                    <a:srgbClr val="C00000"/>
                  </a:solidFill>
                </a:rPr>
                <a:t>Services</a:t>
              </a:r>
              <a:br>
                <a:rPr lang="en-IN" sz="1200" dirty="0">
                  <a:solidFill>
                    <a:srgbClr val="C00000"/>
                  </a:solidFill>
                </a:rPr>
              </a:br>
              <a:r>
                <a:rPr lang="en-IN" sz="12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 </a:t>
              </a:r>
              <a:r>
                <a:rPr lang="en-IN" sz="1200" dirty="0">
                  <a:solidFill>
                    <a:srgbClr val="C00000"/>
                  </a:solidFill>
                </a:rPr>
                <a:t>Experiences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4FBA10B-F4C6-4E21-8AC6-21AE9759E9E6}"/>
                </a:ext>
              </a:extLst>
            </p:cNvPr>
            <p:cNvGrpSpPr/>
            <p:nvPr/>
          </p:nvGrpSpPr>
          <p:grpSpPr>
            <a:xfrm>
              <a:off x="4138462" y="4566528"/>
              <a:ext cx="3810000" cy="703470"/>
              <a:chOff x="4138462" y="4566528"/>
              <a:chExt cx="3810000" cy="703470"/>
            </a:xfrm>
          </p:grpSpPr>
          <p:sp>
            <p:nvSpPr>
              <p:cNvPr id="79" name="Up Arrow 18">
                <a:extLst>
                  <a:ext uri="{FF2B5EF4-FFF2-40B4-BE49-F238E27FC236}">
                    <a16:creationId xmlns:a16="http://schemas.microsoft.com/office/drawing/2014/main" id="{61A3DC43-6D8B-4E65-B8D9-F09A4F5271B6}"/>
                  </a:ext>
                </a:extLst>
              </p:cNvPr>
              <p:cNvSpPr/>
              <p:nvPr/>
            </p:nvSpPr>
            <p:spPr>
              <a:xfrm>
                <a:off x="5584984" y="4566528"/>
                <a:ext cx="692092" cy="373303"/>
              </a:xfrm>
              <a:prstGeom prst="upArrow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0594926-F26C-405C-A229-0CC855C1A450}"/>
                  </a:ext>
                </a:extLst>
              </p:cNvPr>
              <p:cNvSpPr txBox="1"/>
              <p:nvPr/>
            </p:nvSpPr>
            <p:spPr>
              <a:xfrm>
                <a:off x="4138462" y="4869888"/>
                <a:ext cx="381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</a:rPr>
                  <a:t>Enabling Technology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605B79-1753-40B5-922C-5A97FCB2CC0D}"/>
                </a:ext>
              </a:extLst>
            </p:cNvPr>
            <p:cNvGrpSpPr/>
            <p:nvPr/>
          </p:nvGrpSpPr>
          <p:grpSpPr>
            <a:xfrm>
              <a:off x="3697422" y="5256668"/>
              <a:ext cx="6239227" cy="915753"/>
              <a:chOff x="3697422" y="5256668"/>
              <a:chExt cx="6239227" cy="915753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8FE79FE-56B6-4DED-A655-4409DEB2D1A1}"/>
                  </a:ext>
                </a:extLst>
              </p:cNvPr>
              <p:cNvGrpSpPr/>
              <p:nvPr/>
            </p:nvGrpSpPr>
            <p:grpSpPr>
              <a:xfrm>
                <a:off x="3697422" y="5256668"/>
                <a:ext cx="6239227" cy="893400"/>
                <a:chOff x="3697422" y="5256668"/>
                <a:chExt cx="6239227" cy="893400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F7A5A3A3-9399-45A5-9A08-3BF91F7CC22F}"/>
                    </a:ext>
                  </a:extLst>
                </p:cNvPr>
                <p:cNvSpPr/>
                <p:nvPr/>
              </p:nvSpPr>
              <p:spPr>
                <a:xfrm>
                  <a:off x="3697422" y="5256668"/>
                  <a:ext cx="4504923" cy="8934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1C4A0B6-CCC1-45A6-AC9C-167CCC371A09}"/>
                    </a:ext>
                  </a:extLst>
                </p:cNvPr>
                <p:cNvSpPr txBox="1"/>
                <p:nvPr/>
              </p:nvSpPr>
              <p:spPr>
                <a:xfrm>
                  <a:off x="8239783" y="5289458"/>
                  <a:ext cx="1676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Information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8334AC97-93F8-4748-89B3-206D02DD0CD8}"/>
                    </a:ext>
                  </a:extLst>
                </p:cNvPr>
                <p:cNvSpPr txBox="1"/>
                <p:nvPr/>
              </p:nvSpPr>
              <p:spPr>
                <a:xfrm>
                  <a:off x="8260249" y="5767924"/>
                  <a:ext cx="1676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Communication</a:t>
                  </a:r>
                </a:p>
              </p:txBody>
            </p:sp>
          </p:grpSp>
          <p:pic>
            <p:nvPicPr>
              <p:cNvPr id="66" name="Picture 44">
                <a:extLst>
                  <a:ext uri="{FF2B5EF4-FFF2-40B4-BE49-F238E27FC236}">
                    <a16:creationId xmlns:a16="http://schemas.microsoft.com/office/drawing/2014/main" id="{96D5B7E1-EB31-4DE6-A1DD-47E243A854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197649" y="5749959"/>
                <a:ext cx="55609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7" name="Picture 26">
                <a:extLst>
                  <a:ext uri="{FF2B5EF4-FFF2-40B4-BE49-F238E27FC236}">
                    <a16:creationId xmlns:a16="http://schemas.microsoft.com/office/drawing/2014/main" id="{4EF33E6F-B03D-4180-AEBD-57138B3E11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723615" y="5276988"/>
                <a:ext cx="70961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8" name="Picture 14" descr="http://www.exuberantsolutions.com/course_logo/Cloud-Comput.jpg">
                <a:extLst>
                  <a:ext uri="{FF2B5EF4-FFF2-40B4-BE49-F238E27FC236}">
                    <a16:creationId xmlns:a16="http://schemas.microsoft.com/office/drawing/2014/main" id="{77A1690E-2784-4607-86CB-6295A1BBF9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470668" y="5263631"/>
                <a:ext cx="709613" cy="412087"/>
              </a:xfrm>
              <a:prstGeom prst="rect">
                <a:avLst/>
              </a:prstGeom>
              <a:noFill/>
            </p:spPr>
          </p:pic>
          <p:pic>
            <p:nvPicPr>
              <p:cNvPr id="69" name="Picture 25">
                <a:extLst>
                  <a:ext uri="{FF2B5EF4-FFF2-40B4-BE49-F238E27FC236}">
                    <a16:creationId xmlns:a16="http://schemas.microsoft.com/office/drawing/2014/main" id="{69554316-0FC5-434D-B3E7-C26B3E6DF0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7447414" y="5263632"/>
                <a:ext cx="717493" cy="4175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0" name="Picture 18" descr="http://www.hydrologic.jobs/wp-content/uploads/2014/01/BigData1.png">
                <a:extLst>
                  <a:ext uri="{FF2B5EF4-FFF2-40B4-BE49-F238E27FC236}">
                    <a16:creationId xmlns:a16="http://schemas.microsoft.com/office/drawing/2014/main" id="{46E3DA8D-F119-45A1-97D7-661151DF05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5964773" y="5270071"/>
                <a:ext cx="717493" cy="411062"/>
              </a:xfrm>
              <a:prstGeom prst="rect">
                <a:avLst/>
              </a:prstGeom>
              <a:noFill/>
            </p:spPr>
          </p:pic>
          <p:pic>
            <p:nvPicPr>
              <p:cNvPr id="71" name="Picture 21">
                <a:extLst>
                  <a:ext uri="{FF2B5EF4-FFF2-40B4-BE49-F238E27FC236}">
                    <a16:creationId xmlns:a16="http://schemas.microsoft.com/office/drawing/2014/main" id="{C9645C1E-0975-4E2D-808A-52774FE5C9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5217721" y="5264656"/>
                <a:ext cx="709612" cy="4110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" name="Picture 22">
                <a:extLst>
                  <a:ext uri="{FF2B5EF4-FFF2-40B4-BE49-F238E27FC236}">
                    <a16:creationId xmlns:a16="http://schemas.microsoft.com/office/drawing/2014/main" id="{F7B21793-7EF8-4F59-A695-3DD6679C23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6719706" y="5264389"/>
                <a:ext cx="69027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3" name="Picture 29">
                <a:extLst>
                  <a:ext uri="{FF2B5EF4-FFF2-40B4-BE49-F238E27FC236}">
                    <a16:creationId xmlns:a16="http://schemas.microsoft.com/office/drawing/2014/main" id="{F7B6B1D4-793C-414F-80A2-312DBBC353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5327572" y="5749958"/>
                <a:ext cx="82391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4" name="Picture 33" descr="http://itresan.com/wp-content/uploads/2014/01/92.jpg">
                <a:extLst>
                  <a:ext uri="{FF2B5EF4-FFF2-40B4-BE49-F238E27FC236}">
                    <a16:creationId xmlns:a16="http://schemas.microsoft.com/office/drawing/2014/main" id="{89DF13E8-8EDA-4742-AE49-B6AF8BE99B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4468608" y="5749959"/>
                <a:ext cx="812800" cy="400110"/>
              </a:xfrm>
              <a:prstGeom prst="rect">
                <a:avLst/>
              </a:prstGeom>
              <a:noFill/>
            </p:spPr>
          </p:pic>
          <p:pic>
            <p:nvPicPr>
              <p:cNvPr id="75" name="Picture 41" descr="http://www.jwhardy.co.uk/shop/pix/pl_amp_fiber.gif">
                <a:extLst>
                  <a:ext uri="{FF2B5EF4-FFF2-40B4-BE49-F238E27FC236}">
                    <a16:creationId xmlns:a16="http://schemas.microsoft.com/office/drawing/2014/main" id="{7F4E6225-5C5C-46CB-94F0-00C4BF1832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6774811" y="5727096"/>
                <a:ext cx="743167" cy="445325"/>
              </a:xfrm>
              <a:prstGeom prst="rect">
                <a:avLst/>
              </a:prstGeom>
              <a:noFill/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6DB4A0-B422-4878-9BB8-45B7D3F7D1A0}"/>
                </a:ext>
              </a:extLst>
            </p:cNvPr>
            <p:cNvGrpSpPr/>
            <p:nvPr/>
          </p:nvGrpSpPr>
          <p:grpSpPr>
            <a:xfrm>
              <a:off x="7388341" y="2029899"/>
              <a:ext cx="1078847" cy="3118386"/>
              <a:chOff x="7388341" y="2029899"/>
              <a:chExt cx="1078847" cy="3118386"/>
            </a:xfrm>
          </p:grpSpPr>
          <p:sp>
            <p:nvSpPr>
              <p:cNvPr id="63" name="Up-Down Arrow 16">
                <a:extLst>
                  <a:ext uri="{FF2B5EF4-FFF2-40B4-BE49-F238E27FC236}">
                    <a16:creationId xmlns:a16="http://schemas.microsoft.com/office/drawing/2014/main" id="{09BD967D-F48C-42DD-BB5E-1533641FF967}"/>
                  </a:ext>
                </a:extLst>
              </p:cNvPr>
              <p:cNvSpPr/>
              <p:nvPr/>
            </p:nvSpPr>
            <p:spPr>
              <a:xfrm rot="16200000">
                <a:off x="7483471" y="3316857"/>
                <a:ext cx="533289" cy="723550"/>
              </a:xfrm>
              <a:prstGeom prst="upDownArrow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1CB6D33-A8A7-4F7D-A0EC-058DA802AC38}"/>
                  </a:ext>
                </a:extLst>
              </p:cNvPr>
              <p:cNvSpPr txBox="1"/>
              <p:nvPr/>
            </p:nvSpPr>
            <p:spPr>
              <a:xfrm rot="16200000">
                <a:off x="6707940" y="3389037"/>
                <a:ext cx="31183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4B6551"/>
                    </a:solidFill>
                  </a:rPr>
                  <a:t>External Environment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F2A3D37-2D30-4C5B-BD7D-D637D8A2BDF5}"/>
                </a:ext>
              </a:extLst>
            </p:cNvPr>
            <p:cNvGrpSpPr/>
            <p:nvPr/>
          </p:nvGrpSpPr>
          <p:grpSpPr>
            <a:xfrm>
              <a:off x="3391471" y="2084091"/>
              <a:ext cx="1085248" cy="3118386"/>
              <a:chOff x="3391471" y="2084091"/>
              <a:chExt cx="1085248" cy="3118386"/>
            </a:xfrm>
          </p:grpSpPr>
          <p:sp>
            <p:nvSpPr>
              <p:cNvPr id="61" name="Up-Down Arrow 17">
                <a:extLst>
                  <a:ext uri="{FF2B5EF4-FFF2-40B4-BE49-F238E27FC236}">
                    <a16:creationId xmlns:a16="http://schemas.microsoft.com/office/drawing/2014/main" id="{EB0F33B6-4616-46C6-A3D3-6852E5127043}"/>
                  </a:ext>
                </a:extLst>
              </p:cNvPr>
              <p:cNvSpPr/>
              <p:nvPr/>
            </p:nvSpPr>
            <p:spPr>
              <a:xfrm rot="16200000">
                <a:off x="3848299" y="3319791"/>
                <a:ext cx="533289" cy="723550"/>
              </a:xfrm>
              <a:prstGeom prst="upDownArrow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F21A777-1D01-42B5-8EBC-A7B0756F9982}"/>
                  </a:ext>
                </a:extLst>
              </p:cNvPr>
              <p:cNvSpPr txBox="1"/>
              <p:nvPr/>
            </p:nvSpPr>
            <p:spPr>
              <a:xfrm rot="16200000">
                <a:off x="2032333" y="3443229"/>
                <a:ext cx="31183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Partner Ecosystem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74CBF24-004B-418F-99B2-C6026D1700A3}"/>
                </a:ext>
              </a:extLst>
            </p:cNvPr>
            <p:cNvGrpSpPr/>
            <p:nvPr/>
          </p:nvGrpSpPr>
          <p:grpSpPr>
            <a:xfrm>
              <a:off x="3940115" y="2082460"/>
              <a:ext cx="3810000" cy="1001205"/>
              <a:chOff x="3940115" y="2082460"/>
              <a:chExt cx="3810000" cy="1001205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89D5AD-A3F6-4AB3-9491-89F10E9CEE82}"/>
                  </a:ext>
                </a:extLst>
              </p:cNvPr>
              <p:cNvSpPr txBox="1"/>
              <p:nvPr/>
            </p:nvSpPr>
            <p:spPr>
              <a:xfrm>
                <a:off x="3940115" y="2082460"/>
                <a:ext cx="381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9305B"/>
                    </a:solidFill>
                  </a:rPr>
                  <a:t>Markets and Consumers</a:t>
                </a:r>
              </a:p>
            </p:txBody>
          </p:sp>
          <p:sp>
            <p:nvSpPr>
              <p:cNvPr id="60" name="Up-Down Arrow 17">
                <a:extLst>
                  <a:ext uri="{FF2B5EF4-FFF2-40B4-BE49-F238E27FC236}">
                    <a16:creationId xmlns:a16="http://schemas.microsoft.com/office/drawing/2014/main" id="{187348B1-5D17-4278-8FB7-1F133133B96C}"/>
                  </a:ext>
                </a:extLst>
              </p:cNvPr>
              <p:cNvSpPr/>
              <p:nvPr/>
            </p:nvSpPr>
            <p:spPr>
              <a:xfrm flipV="1">
                <a:off x="5680568" y="2360115"/>
                <a:ext cx="533289" cy="723550"/>
              </a:xfrm>
              <a:prstGeom prst="upDownArrow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D4B271F-A6F4-47AF-933B-5AB1D76B6B08}"/>
                </a:ext>
              </a:extLst>
            </p:cNvPr>
            <p:cNvGrpSpPr/>
            <p:nvPr/>
          </p:nvGrpSpPr>
          <p:grpSpPr>
            <a:xfrm>
              <a:off x="3610511" y="1200787"/>
              <a:ext cx="4560057" cy="955792"/>
              <a:chOff x="3610511" y="1200787"/>
              <a:chExt cx="4560057" cy="955792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BC9B5D4-C40D-4A32-8CF2-03235BF3D5FC}"/>
                  </a:ext>
                </a:extLst>
              </p:cNvPr>
              <p:cNvSpPr/>
              <p:nvPr/>
            </p:nvSpPr>
            <p:spPr>
              <a:xfrm>
                <a:off x="3646936" y="1253732"/>
                <a:ext cx="4504923" cy="893400"/>
              </a:xfrm>
              <a:prstGeom prst="rect">
                <a:avLst/>
              </a:prstGeom>
              <a:solidFill>
                <a:srgbClr val="DFFDFD"/>
              </a:solidFill>
              <a:ln w="28575">
                <a:solidFill>
                  <a:srgbClr val="002060"/>
                </a:solidFill>
              </a:ln>
              <a:effectLst>
                <a:glow rad="101600">
                  <a:srgbClr val="7EDECC">
                    <a:alpha val="60000"/>
                  </a:srgbClr>
                </a:glow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BB86E50-2C58-4953-8925-6B58EB91BB85}"/>
                  </a:ext>
                </a:extLst>
              </p:cNvPr>
              <p:cNvSpPr txBox="1"/>
              <p:nvPr/>
            </p:nvSpPr>
            <p:spPr>
              <a:xfrm>
                <a:off x="6170897" y="1236623"/>
                <a:ext cx="609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B2C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567597E-DC40-4D97-AE20-FADCF49B6D6D}"/>
                  </a:ext>
                </a:extLst>
              </p:cNvPr>
              <p:cNvSpPr txBox="1"/>
              <p:nvPr/>
            </p:nvSpPr>
            <p:spPr>
              <a:xfrm>
                <a:off x="5323396" y="1236885"/>
                <a:ext cx="6413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B2B</a:t>
                </a:r>
              </a:p>
            </p:txBody>
          </p:sp>
          <p:pic>
            <p:nvPicPr>
              <p:cNvPr id="51" name="Picture 8" descr="http://www.greytrix.com/gallery/Essentials-of-B2C-Commerce-bbb1.png">
                <a:extLst>
                  <a:ext uri="{FF2B5EF4-FFF2-40B4-BE49-F238E27FC236}">
                    <a16:creationId xmlns:a16="http://schemas.microsoft.com/office/drawing/2014/main" id="{3E785A4C-28F5-470D-9553-25A1E97B6E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1074" y="1540272"/>
                <a:ext cx="949339" cy="5794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10" descr="http://www.integreon.com/library/img/illustrations/pink/icon-64.png">
                <a:extLst>
                  <a:ext uri="{FF2B5EF4-FFF2-40B4-BE49-F238E27FC236}">
                    <a16:creationId xmlns:a16="http://schemas.microsoft.com/office/drawing/2014/main" id="{A6365208-0487-43F1-80D1-EBDCC8F91A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3415" y="1593453"/>
                <a:ext cx="533400" cy="533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14" descr="https://meco6936.files.wordpress.com/2017/04/44.png?w=663">
                <a:extLst>
                  <a:ext uri="{FF2B5EF4-FFF2-40B4-BE49-F238E27FC236}">
                    <a16:creationId xmlns:a16="http://schemas.microsoft.com/office/drawing/2014/main" id="{70B41C27-B9F3-4235-AE82-A71AE36766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4570" y="1579068"/>
                <a:ext cx="949339" cy="5775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16" descr="https://www.sana-commerce.com/wp-content/uploads/2017/03/1-Header-b2b-e-commerce-03-400x200.png">
                <a:extLst>
                  <a:ext uri="{FF2B5EF4-FFF2-40B4-BE49-F238E27FC236}">
                    <a16:creationId xmlns:a16="http://schemas.microsoft.com/office/drawing/2014/main" id="{9738799A-37FA-4CF8-B1AC-0B6E48F521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8168" y="1593453"/>
                <a:ext cx="1082400" cy="5271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18" descr="https://www.iconshock.com/v2/image/Vista/Project_management/b2b">
                <a:extLst>
                  <a:ext uri="{FF2B5EF4-FFF2-40B4-BE49-F238E27FC236}">
                    <a16:creationId xmlns:a16="http://schemas.microsoft.com/office/drawing/2014/main" id="{2F8296AE-BA89-4638-97FD-97AAC35221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1664" y="1556715"/>
                <a:ext cx="831655" cy="578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7CA928E-03B6-4534-98C1-425AE967D9A3}"/>
                  </a:ext>
                </a:extLst>
              </p:cNvPr>
              <p:cNvSpPr txBox="1"/>
              <p:nvPr/>
            </p:nvSpPr>
            <p:spPr>
              <a:xfrm>
                <a:off x="3610511" y="1201061"/>
                <a:ext cx="963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Emerging Markets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28F662C-B477-4079-BE8D-732D2B266D8B}"/>
                  </a:ext>
                </a:extLst>
              </p:cNvPr>
              <p:cNvSpPr txBox="1"/>
              <p:nvPr/>
            </p:nvSpPr>
            <p:spPr>
              <a:xfrm>
                <a:off x="4348480" y="1200787"/>
                <a:ext cx="10399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Networked Communities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19CB4A3-C49B-427A-A4C6-391754230F08}"/>
                  </a:ext>
                </a:extLst>
              </p:cNvPr>
              <p:cNvSpPr txBox="1"/>
              <p:nvPr/>
            </p:nvSpPr>
            <p:spPr>
              <a:xfrm>
                <a:off x="7246814" y="1225460"/>
                <a:ext cx="609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B2B2C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C3A83AD-B838-4962-845C-BAAC72428DF5}"/>
                </a:ext>
              </a:extLst>
            </p:cNvPr>
            <p:cNvGrpSpPr/>
            <p:nvPr/>
          </p:nvGrpSpPr>
          <p:grpSpPr>
            <a:xfrm>
              <a:off x="8517950" y="2135014"/>
              <a:ext cx="1518841" cy="2795101"/>
              <a:chOff x="8517950" y="2135014"/>
              <a:chExt cx="1518841" cy="279510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89AC6F4-7C4A-46E6-9EA2-1C7AA1938C9D}"/>
                  </a:ext>
                </a:extLst>
              </p:cNvPr>
              <p:cNvSpPr/>
              <p:nvPr/>
            </p:nvSpPr>
            <p:spPr>
              <a:xfrm>
                <a:off x="8517950" y="2135014"/>
                <a:ext cx="1431165" cy="2795101"/>
              </a:xfrm>
              <a:prstGeom prst="rect">
                <a:avLst/>
              </a:prstGeom>
              <a:solidFill>
                <a:srgbClr val="DFFDCB"/>
              </a:solidFill>
              <a:ln w="28575">
                <a:solidFill>
                  <a:srgbClr val="4B6551"/>
                </a:solidFill>
              </a:ln>
              <a:effectLst>
                <a:glow rad="101600">
                  <a:srgbClr val="B4DE86">
                    <a:alpha val="60000"/>
                  </a:srgbClr>
                </a:glow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A859AA4-3165-4F73-8EB3-FCEEA053111F}"/>
                  </a:ext>
                </a:extLst>
              </p:cNvPr>
              <p:cNvSpPr txBox="1"/>
              <p:nvPr/>
            </p:nvSpPr>
            <p:spPr>
              <a:xfrm>
                <a:off x="8961686" y="2347304"/>
                <a:ext cx="963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gency FB" panose="020B0503020202020204" pitchFamily="34" charset="0"/>
                  </a:rPr>
                  <a:t>Industry Association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3B22EB8-F942-4D0B-BB95-6CE1CCD349D6}"/>
                  </a:ext>
                </a:extLst>
              </p:cNvPr>
              <p:cNvSpPr txBox="1"/>
              <p:nvPr/>
            </p:nvSpPr>
            <p:spPr>
              <a:xfrm>
                <a:off x="8961692" y="2794323"/>
                <a:ext cx="8692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gency FB" panose="020B0503020202020204" pitchFamily="34" charset="0"/>
                  </a:rPr>
                  <a:t>OTT Players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CF32B27-83F9-4440-8AA3-84954757EFEE}"/>
                  </a:ext>
                </a:extLst>
              </p:cNvPr>
              <p:cNvSpPr txBox="1"/>
              <p:nvPr/>
            </p:nvSpPr>
            <p:spPr>
              <a:xfrm>
                <a:off x="8952587" y="3056676"/>
                <a:ext cx="7933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gency FB" panose="020B0503020202020204" pitchFamily="34" charset="0"/>
                  </a:rPr>
                  <a:t> Suppliers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0BAF67-7BDB-43FD-80C5-D1500314BCF6}"/>
                  </a:ext>
                </a:extLst>
              </p:cNvPr>
              <p:cNvSpPr txBox="1"/>
              <p:nvPr/>
            </p:nvSpPr>
            <p:spPr>
              <a:xfrm>
                <a:off x="8959367" y="3766048"/>
                <a:ext cx="982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gency FB" panose="020B0503020202020204" pitchFamily="34" charset="0"/>
                  </a:rPr>
                  <a:t>Competitors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3011E0-E23D-4C85-8CE7-E611678C939A}"/>
                  </a:ext>
                </a:extLst>
              </p:cNvPr>
              <p:cNvSpPr txBox="1"/>
              <p:nvPr/>
            </p:nvSpPr>
            <p:spPr>
              <a:xfrm>
                <a:off x="8978670" y="4028401"/>
                <a:ext cx="10581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gency FB" panose="020B0503020202020204" pitchFamily="34" charset="0"/>
                  </a:rPr>
                  <a:t>Government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75827C-38F5-4203-BF53-F958F9FC230A}"/>
                  </a:ext>
                </a:extLst>
              </p:cNvPr>
              <p:cNvSpPr txBox="1"/>
              <p:nvPr/>
            </p:nvSpPr>
            <p:spPr>
              <a:xfrm>
                <a:off x="8999540" y="4290752"/>
                <a:ext cx="920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gency FB" panose="020B0503020202020204" pitchFamily="34" charset="0"/>
                  </a:rPr>
                  <a:t>Legal &amp; Regulatory</a:t>
                </a:r>
              </a:p>
            </p:txBody>
          </p:sp>
          <p:pic>
            <p:nvPicPr>
              <p:cNvPr id="40" name="Picture 49" descr="http://www.themarketpeople.com/TMP/images/supplierIcon2.png">
                <a:extLst>
                  <a:ext uri="{FF2B5EF4-FFF2-40B4-BE49-F238E27FC236}">
                    <a16:creationId xmlns:a16="http://schemas.microsoft.com/office/drawing/2014/main" id="{7788FA38-EF64-4379-A86E-E4510EF229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8582340" y="3046835"/>
                <a:ext cx="384704" cy="331319"/>
              </a:xfrm>
              <a:prstGeom prst="rect">
                <a:avLst/>
              </a:prstGeom>
              <a:noFill/>
            </p:spPr>
          </p:pic>
          <p:pic>
            <p:nvPicPr>
              <p:cNvPr id="41" name="Picture 51" descr="http://www.cambridgegcsecomputing.org/sites/94/upload/userfiles/competition/revised-competition.png">
                <a:extLst>
                  <a:ext uri="{FF2B5EF4-FFF2-40B4-BE49-F238E27FC236}">
                    <a16:creationId xmlns:a16="http://schemas.microsoft.com/office/drawing/2014/main" id="{B0DF545D-41C6-4AA4-BDE1-2CF0A0A6D0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>
                <a:off x="8588159" y="3741816"/>
                <a:ext cx="353540" cy="322589"/>
              </a:xfrm>
              <a:prstGeom prst="rect">
                <a:avLst/>
              </a:prstGeom>
              <a:noFill/>
            </p:spPr>
          </p:pic>
          <p:pic>
            <p:nvPicPr>
              <p:cNvPr id="42" name="Picture 59" descr="http://1.bp.blogspot.com/_nswakoTRWBk/SddRshKdKPI/AAAAAAAAAAU/h8oSq9bVROw/s400/Emblem_of_India.svg.png">
                <a:extLst>
                  <a:ext uri="{FF2B5EF4-FFF2-40B4-BE49-F238E27FC236}">
                    <a16:creationId xmlns:a16="http://schemas.microsoft.com/office/drawing/2014/main" id="{797F7063-8D08-4840-83F4-5214E2F3F5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/>
              <a:srcRect/>
              <a:stretch>
                <a:fillRect/>
              </a:stretch>
            </p:blipFill>
            <p:spPr bwMode="auto">
              <a:xfrm>
                <a:off x="8665191" y="4137724"/>
                <a:ext cx="209754" cy="257666"/>
              </a:xfrm>
              <a:prstGeom prst="rect">
                <a:avLst/>
              </a:prstGeom>
              <a:noFill/>
            </p:spPr>
          </p:pic>
          <p:pic>
            <p:nvPicPr>
              <p:cNvPr id="43" name="Picture 2" descr="https://d30y9cdsu7xlg0.cloudfront.net/png/44693-200.png">
                <a:extLst>
                  <a:ext uri="{FF2B5EF4-FFF2-40B4-BE49-F238E27FC236}">
                    <a16:creationId xmlns:a16="http://schemas.microsoft.com/office/drawing/2014/main" id="{0C379677-8DE3-481F-A0F8-657FD77620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3192" y="4446573"/>
                <a:ext cx="322997" cy="312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4" descr="http://www.pvhc.net/img110/ffvofsqujvvuilkocind.png">
                <a:extLst>
                  <a:ext uri="{FF2B5EF4-FFF2-40B4-BE49-F238E27FC236}">
                    <a16:creationId xmlns:a16="http://schemas.microsoft.com/office/drawing/2014/main" id="{B4171A44-F5A7-4928-BD2B-1178092F4E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5804" y="2428471"/>
                <a:ext cx="361468" cy="2925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Image result for technology icon">
                <a:extLst>
                  <a:ext uri="{FF2B5EF4-FFF2-40B4-BE49-F238E27FC236}">
                    <a16:creationId xmlns:a16="http://schemas.microsoft.com/office/drawing/2014/main" id="{841F06DC-6953-405C-942F-17AB855E37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97502" y="2771363"/>
                <a:ext cx="319384" cy="252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582A47D-F81C-44FF-9736-A0CB2804BBD1}"/>
                  </a:ext>
                </a:extLst>
              </p:cNvPr>
              <p:cNvSpPr txBox="1"/>
              <p:nvPr/>
            </p:nvSpPr>
            <p:spPr>
              <a:xfrm>
                <a:off x="8972857" y="3319029"/>
                <a:ext cx="963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gency FB" panose="020B0503020202020204" pitchFamily="34" charset="0"/>
                  </a:rPr>
                  <a:t>Device Manufacturers</a:t>
                </a:r>
              </a:p>
            </p:txBody>
          </p:sp>
          <p:pic>
            <p:nvPicPr>
              <p:cNvPr id="47" name="Picture 10" descr="Image result for device icon png">
                <a:extLst>
                  <a:ext uri="{FF2B5EF4-FFF2-40B4-BE49-F238E27FC236}">
                    <a16:creationId xmlns:a16="http://schemas.microsoft.com/office/drawing/2014/main" id="{9C71DA0C-2FBD-4C86-84A6-E7C2983D4A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4240" y="3431193"/>
                <a:ext cx="391656" cy="266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2B15B87-4A75-4DA6-B5A9-546093908A35}"/>
                </a:ext>
              </a:extLst>
            </p:cNvPr>
            <p:cNvGrpSpPr/>
            <p:nvPr/>
          </p:nvGrpSpPr>
          <p:grpSpPr>
            <a:xfrm>
              <a:off x="1743778" y="2183683"/>
              <a:ext cx="1620426" cy="2795101"/>
              <a:chOff x="1743778" y="2183683"/>
              <a:chExt cx="1620426" cy="2795101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066FA14-6C67-46B4-9B7F-AC0D58404580}"/>
                  </a:ext>
                </a:extLst>
              </p:cNvPr>
              <p:cNvSpPr/>
              <p:nvPr/>
            </p:nvSpPr>
            <p:spPr>
              <a:xfrm>
                <a:off x="1933039" y="2183683"/>
                <a:ext cx="1431165" cy="2795101"/>
              </a:xfrm>
              <a:prstGeom prst="rect">
                <a:avLst/>
              </a:prstGeom>
              <a:solidFill>
                <a:srgbClr val="FFFDDD"/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  <a:effectLst>
                <a:glow rad="228600">
                  <a:srgbClr val="FFFF00">
                    <a:alpha val="40000"/>
                  </a:srgbClr>
                </a:glow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>
                  <a:latin typeface="Agency FB" panose="020B0503020202020204" pitchFamily="34" charset="0"/>
                </a:endParaRPr>
              </a:p>
            </p:txBody>
          </p:sp>
          <p:pic>
            <p:nvPicPr>
              <p:cNvPr id="19" name="Picture 71" descr="http://www.fusionss.com/images/inner/application-development.png">
                <a:extLst>
                  <a:ext uri="{FF2B5EF4-FFF2-40B4-BE49-F238E27FC236}">
                    <a16:creationId xmlns:a16="http://schemas.microsoft.com/office/drawing/2014/main" id="{F576F4F1-9D7D-4BD9-9F00-C632111B9C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/>
              <a:srcRect/>
              <a:stretch>
                <a:fillRect/>
              </a:stretch>
            </p:blipFill>
            <p:spPr bwMode="auto">
              <a:xfrm>
                <a:off x="2794803" y="2775751"/>
                <a:ext cx="408826" cy="369087"/>
              </a:xfrm>
              <a:prstGeom prst="rect">
                <a:avLst/>
              </a:prstGeom>
              <a:noFill/>
            </p:spPr>
          </p:pic>
          <p:pic>
            <p:nvPicPr>
              <p:cNvPr id="20" name="Picture 26" descr="https://financesonline.com/uploads/2017/01/payment-gateway.png">
                <a:extLst>
                  <a:ext uri="{FF2B5EF4-FFF2-40B4-BE49-F238E27FC236}">
                    <a16:creationId xmlns:a16="http://schemas.microsoft.com/office/drawing/2014/main" id="{D35F14A4-0727-43B4-9AC5-55972593D0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6189" y="3510794"/>
                <a:ext cx="640014" cy="301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8" descr="https://png.icons8.com/color/180/delivery.png">
                <a:extLst>
                  <a:ext uri="{FF2B5EF4-FFF2-40B4-BE49-F238E27FC236}">
                    <a16:creationId xmlns:a16="http://schemas.microsoft.com/office/drawing/2014/main" id="{FF536947-D498-4CF9-A7FB-68402400FD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8610" y="3724048"/>
                <a:ext cx="400110" cy="4001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32" descr="http://www.hemstechnosys.com/wp-content/uploads/2017/06/inbound-call-center.png">
                <a:extLst>
                  <a:ext uri="{FF2B5EF4-FFF2-40B4-BE49-F238E27FC236}">
                    <a16:creationId xmlns:a16="http://schemas.microsoft.com/office/drawing/2014/main" id="{7C423AE9-7DE4-4847-9C74-D207DDDD5C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197" y="4493943"/>
                <a:ext cx="458739" cy="3191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B3E7FC1-8A28-4851-8445-B015107039E9}"/>
                  </a:ext>
                </a:extLst>
              </p:cNvPr>
              <p:cNvSpPr txBox="1"/>
              <p:nvPr/>
            </p:nvSpPr>
            <p:spPr>
              <a:xfrm>
                <a:off x="1918625" y="2278815"/>
                <a:ext cx="963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latin typeface="Agency FB" panose="020B0503020202020204" pitchFamily="34" charset="0"/>
                  </a:rPr>
                  <a:t>Technology Partners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18A931-A114-4288-A5E8-442B98BC9521}"/>
                  </a:ext>
                </a:extLst>
              </p:cNvPr>
              <p:cNvSpPr txBox="1"/>
              <p:nvPr/>
            </p:nvSpPr>
            <p:spPr>
              <a:xfrm>
                <a:off x="1899366" y="2673795"/>
                <a:ext cx="963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latin typeface="Agency FB" panose="020B0503020202020204" pitchFamily="34" charset="0"/>
                  </a:rPr>
                  <a:t>Application Developers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E54FB9-D826-4519-91F4-5B896654DD3F}"/>
                  </a:ext>
                </a:extLst>
              </p:cNvPr>
              <p:cNvSpPr txBox="1"/>
              <p:nvPr/>
            </p:nvSpPr>
            <p:spPr>
              <a:xfrm>
                <a:off x="1898370" y="3068775"/>
                <a:ext cx="963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latin typeface="Agency FB" panose="020B0503020202020204" pitchFamily="34" charset="0"/>
                  </a:rPr>
                  <a:t>Business Partners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76B767-DAE9-40E4-BE5B-AB199E03CB75}"/>
                  </a:ext>
                </a:extLst>
              </p:cNvPr>
              <p:cNvSpPr txBox="1"/>
              <p:nvPr/>
            </p:nvSpPr>
            <p:spPr>
              <a:xfrm>
                <a:off x="1743778" y="3463755"/>
                <a:ext cx="11476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latin typeface="Agency FB" panose="020B0503020202020204" pitchFamily="34" charset="0"/>
                  </a:rPr>
                  <a:t>Banks/FIs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AB57ED-F6E2-4B5E-964C-B6BB93E959B6}"/>
                  </a:ext>
                </a:extLst>
              </p:cNvPr>
              <p:cNvSpPr txBox="1"/>
              <p:nvPr/>
            </p:nvSpPr>
            <p:spPr>
              <a:xfrm>
                <a:off x="1905334" y="3674069"/>
                <a:ext cx="963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latin typeface="Agency FB" panose="020B0503020202020204" pitchFamily="34" charset="0"/>
                  </a:rPr>
                  <a:t>Logistics Companies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DCA909B-54BA-4185-94CA-358556EF1164}"/>
                  </a:ext>
                </a:extLst>
              </p:cNvPr>
              <p:cNvSpPr txBox="1"/>
              <p:nvPr/>
            </p:nvSpPr>
            <p:spPr>
              <a:xfrm>
                <a:off x="1905334" y="4069049"/>
                <a:ext cx="963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latin typeface="Agency FB" panose="020B0503020202020204" pitchFamily="34" charset="0"/>
                  </a:rPr>
                  <a:t>Content Partners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47DCD66-E86A-403D-80C0-AC9BA066E05B}"/>
                  </a:ext>
                </a:extLst>
              </p:cNvPr>
              <p:cNvSpPr txBox="1"/>
              <p:nvPr/>
            </p:nvSpPr>
            <p:spPr>
              <a:xfrm>
                <a:off x="1905334" y="4464031"/>
                <a:ext cx="963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latin typeface="Agency FB" panose="020B0503020202020204" pitchFamily="34" charset="0"/>
                  </a:rPr>
                  <a:t>Service Providers</a:t>
                </a:r>
              </a:p>
            </p:txBody>
          </p:sp>
          <p:pic>
            <p:nvPicPr>
              <p:cNvPr id="30" name="Picture 47" descr="http://bestsuppliers.net/wp-content/uploads/2015/06/BUYER.png">
                <a:extLst>
                  <a:ext uri="{FF2B5EF4-FFF2-40B4-BE49-F238E27FC236}">
                    <a16:creationId xmlns:a16="http://schemas.microsoft.com/office/drawing/2014/main" id="{7D1C5B01-F411-4AC3-AE12-A95D3DCE49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/>
              <a:srcRect/>
              <a:stretch>
                <a:fillRect/>
              </a:stretch>
            </p:blipFill>
            <p:spPr bwMode="auto">
              <a:xfrm>
                <a:off x="2802693" y="3184653"/>
                <a:ext cx="393571" cy="311839"/>
              </a:xfrm>
              <a:prstGeom prst="rect">
                <a:avLst/>
              </a:prstGeom>
              <a:noFill/>
            </p:spPr>
          </p:pic>
          <p:pic>
            <p:nvPicPr>
              <p:cNvPr id="31" name="Picture 6" descr="Image result for content partner icon transparent">
                <a:extLst>
                  <a:ext uri="{FF2B5EF4-FFF2-40B4-BE49-F238E27FC236}">
                    <a16:creationId xmlns:a16="http://schemas.microsoft.com/office/drawing/2014/main" id="{CEA0CA12-472E-4E9E-AE5E-B72C9E21D7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7440" y="4115868"/>
                <a:ext cx="312251" cy="3122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12" descr="Image result for digital technology icon png color">
                <a:extLst>
                  <a:ext uri="{FF2B5EF4-FFF2-40B4-BE49-F238E27FC236}">
                    <a16:creationId xmlns:a16="http://schemas.microsoft.com/office/drawing/2014/main" id="{561A77F2-3C72-4764-9B3A-EF638A4EC8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1111" y="2350441"/>
                <a:ext cx="338727" cy="3387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D2808976-48AD-49F2-9A53-FA963AF81103}"/>
              </a:ext>
            </a:extLst>
          </p:cNvPr>
          <p:cNvSpPr txBox="1"/>
          <p:nvPr/>
        </p:nvSpPr>
        <p:spPr>
          <a:xfrm>
            <a:off x="205273" y="6446903"/>
            <a:ext cx="1922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bg2"/>
                </a:solidFill>
              </a:rPr>
              <a:t>© Ashish Pachory</a:t>
            </a:r>
          </a:p>
        </p:txBody>
      </p:sp>
    </p:spTree>
    <p:extLst>
      <p:ext uri="{BB962C8B-B14F-4D97-AF65-F5344CB8AC3E}">
        <p14:creationId xmlns:p14="http://schemas.microsoft.com/office/powerpoint/2010/main" val="380317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0B42-01DA-4D24-8218-7E3B216F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 Assessment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F40792-7DC4-4CFA-9540-DD3DF30A0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What is the impact of a Digital Divide on students in developing countries?</a:t>
            </a:r>
          </a:p>
          <a:p>
            <a:r>
              <a:rPr lang="en-IN" dirty="0"/>
              <a:t>2. What were the main drivers of business growth before the digital economy?</a:t>
            </a:r>
          </a:p>
          <a:p>
            <a:r>
              <a:rPr lang="en-IN" dirty="0"/>
              <a:t>3. What are the major developments leading to the evolution of the digital economy?</a:t>
            </a:r>
          </a:p>
          <a:p>
            <a:r>
              <a:rPr lang="en-IN" dirty="0"/>
              <a:t>4. How has the digital economy changed the travel industry? Give 3 examples.</a:t>
            </a:r>
          </a:p>
          <a:p>
            <a:r>
              <a:rPr lang="en-IN" dirty="0"/>
              <a:t>5. What is a digital enterprise and what are its main pillars?</a:t>
            </a:r>
          </a:p>
          <a:p>
            <a:r>
              <a:rPr lang="en-IN" dirty="0"/>
              <a:t>6. What is a B2B business? Give an example.</a:t>
            </a:r>
          </a:p>
          <a:p>
            <a:r>
              <a:rPr lang="en-IN" dirty="0"/>
              <a:t>7. What does the intersection of Big Data and Processes/Applications create?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EFE7A-0AC6-4007-9FD9-620B6491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DX Lecture Series                                                                                 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CA9B3-A53F-4D5F-941D-DB1260F9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511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1355</TotalTime>
  <Words>597</Words>
  <Application>Microsoft Office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Agency FB</vt:lpstr>
      <vt:lpstr>Arial</vt:lpstr>
      <vt:lpstr>Calibri</vt:lpstr>
      <vt:lpstr>Calibri Light</vt:lpstr>
      <vt:lpstr>Wingdings</vt:lpstr>
      <vt:lpstr>Retrospect</vt:lpstr>
      <vt:lpstr>Recap: Evolution of ICT</vt:lpstr>
      <vt:lpstr>PowerPoint Presentation</vt:lpstr>
      <vt:lpstr>Defining the Digital Economy</vt:lpstr>
      <vt:lpstr>Some Key Outcomes of the Digital Economy</vt:lpstr>
      <vt:lpstr>The Digital Divide</vt:lpstr>
      <vt:lpstr>Key Participants in the Digital Economy</vt:lpstr>
      <vt:lpstr>The Digital Economy is not just about Trade and Commerce. It is a Way of Life.</vt:lpstr>
      <vt:lpstr>The Digital Enterprise Ecosystem</vt:lpstr>
      <vt:lpstr>Self Assessment</vt:lpstr>
      <vt:lpstr>The Convergence that created the Digital Economy</vt:lpstr>
      <vt:lpstr>In spite of phenomenal growth in digital business, the digital economy still has vast untapped potential that opens up huge opportunities for innovation-led growth.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Pachory</dc:creator>
  <cp:lastModifiedBy>Ashish Pachory</cp:lastModifiedBy>
  <cp:revision>53</cp:revision>
  <dcterms:created xsi:type="dcterms:W3CDTF">2021-01-19T04:40:08Z</dcterms:created>
  <dcterms:modified xsi:type="dcterms:W3CDTF">2021-02-07T12:42:48Z</dcterms:modified>
</cp:coreProperties>
</file>