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12"/>
  </p:notesMasterIdLst>
  <p:handoutMasterIdLst>
    <p:handoutMasterId r:id="rId13"/>
  </p:handoutMasterIdLst>
  <p:sldIdLst>
    <p:sldId id="341" r:id="rId2"/>
    <p:sldId id="256" r:id="rId3"/>
    <p:sldId id="340" r:id="rId4"/>
    <p:sldId id="343" r:id="rId5"/>
    <p:sldId id="344" r:id="rId6"/>
    <p:sldId id="293" r:id="rId7"/>
    <p:sldId id="339" r:id="rId8"/>
    <p:sldId id="290" r:id="rId9"/>
    <p:sldId id="291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EB500"/>
    <a:srgbClr val="FF66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30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-60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ED116-0B75-4A61-B56D-8AF69CF07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B7A70D-8F2C-477F-895D-5BE7B50E4B1D}">
      <dgm:prSet phldrT="[Text]" custT="1"/>
      <dgm:spPr>
        <a:solidFill>
          <a:schemeClr val="accent2">
            <a:lumMod val="75000"/>
          </a:schemeClr>
        </a:solidFill>
        <a:effectLst>
          <a:softEdge rad="127000"/>
        </a:effectLst>
      </dgm:spPr>
      <dgm:t>
        <a:bodyPr/>
        <a:lstStyle/>
        <a:p>
          <a:r>
            <a:rPr lang="en-IN" sz="1400" dirty="0"/>
            <a:t> Social Media platforms give business new avenues through which they can   </a:t>
          </a:r>
          <a:br>
            <a:rPr lang="en-IN" sz="1400" dirty="0"/>
          </a:br>
          <a:r>
            <a:rPr lang="en-IN" sz="1400" dirty="0"/>
            <a:t> </a:t>
          </a:r>
          <a:r>
            <a:rPr lang="en-IN" sz="1400" u="sng" dirty="0"/>
            <a:t>communicate </a:t>
          </a:r>
          <a:r>
            <a:rPr lang="en-IN" sz="1400" dirty="0"/>
            <a:t>with existing and potential customers </a:t>
          </a:r>
        </a:p>
      </dgm:t>
    </dgm:pt>
    <dgm:pt modelId="{F079D0A3-B86E-4E15-8874-1F5620000C3F}" type="parTrans" cxnId="{960B425C-A7DA-4911-80A8-5063A3F04B12}">
      <dgm:prSet/>
      <dgm:spPr/>
      <dgm:t>
        <a:bodyPr/>
        <a:lstStyle/>
        <a:p>
          <a:endParaRPr lang="en-IN"/>
        </a:p>
      </dgm:t>
    </dgm:pt>
    <dgm:pt modelId="{42A92DE1-A01C-4DC7-BDEC-1C12C7BD66AC}" type="sibTrans" cxnId="{960B425C-A7DA-4911-80A8-5063A3F04B12}">
      <dgm:prSet/>
      <dgm:spPr/>
      <dgm:t>
        <a:bodyPr/>
        <a:lstStyle/>
        <a:p>
          <a:endParaRPr lang="en-IN"/>
        </a:p>
      </dgm:t>
    </dgm:pt>
    <dgm:pt modelId="{78005471-6309-4372-92DB-0ABBE6637A0A}">
      <dgm:prSet phldrT="[Text]" custT="1"/>
      <dgm:spPr>
        <a:solidFill>
          <a:srgbClr val="C00000"/>
        </a:solidFill>
        <a:effectLst>
          <a:softEdge rad="127000"/>
        </a:effectLst>
      </dgm:spPr>
      <dgm:t>
        <a:bodyPr/>
        <a:lstStyle/>
        <a:p>
          <a:r>
            <a:rPr lang="en-IN" sz="1400" dirty="0"/>
            <a:t>  </a:t>
          </a:r>
          <a:r>
            <a:rPr lang="en-IN" sz="1400" u="sng" dirty="0"/>
            <a:t>Connected devices </a:t>
          </a:r>
          <a:r>
            <a:rPr lang="en-IN" sz="1400" dirty="0"/>
            <a:t>are the basis for new business models and services </a:t>
          </a:r>
          <a:br>
            <a:rPr lang="en-IN" sz="1400" dirty="0"/>
          </a:br>
          <a:r>
            <a:rPr lang="en-IN" sz="1400" dirty="0"/>
            <a:t>  offered to customers </a:t>
          </a:r>
        </a:p>
      </dgm:t>
    </dgm:pt>
    <dgm:pt modelId="{466D9DCC-D44D-4A40-A7EE-DCE878C2E0FF}" type="parTrans" cxnId="{092509F5-5772-42B6-92AF-86FB9EA48E4C}">
      <dgm:prSet/>
      <dgm:spPr/>
      <dgm:t>
        <a:bodyPr/>
        <a:lstStyle/>
        <a:p>
          <a:endParaRPr lang="en-IN"/>
        </a:p>
      </dgm:t>
    </dgm:pt>
    <dgm:pt modelId="{B73A511A-27A4-4C0B-864E-50FD380A86F6}" type="sibTrans" cxnId="{092509F5-5772-42B6-92AF-86FB9EA48E4C}">
      <dgm:prSet/>
      <dgm:spPr/>
      <dgm:t>
        <a:bodyPr/>
        <a:lstStyle/>
        <a:p>
          <a:endParaRPr lang="en-IN"/>
        </a:p>
      </dgm:t>
    </dgm:pt>
    <dgm:pt modelId="{FB0F7C09-030A-4745-89F3-8EC825A87D25}">
      <dgm:prSet phldrT="[Text]" custT="1"/>
      <dgm:spPr>
        <a:solidFill>
          <a:schemeClr val="accent4">
            <a:lumMod val="75000"/>
          </a:schemeClr>
        </a:solidFill>
        <a:effectLst>
          <a:softEdge rad="127000"/>
        </a:effectLst>
      </dgm:spPr>
      <dgm:t>
        <a:bodyPr/>
        <a:lstStyle/>
        <a:p>
          <a:r>
            <a:rPr lang="en-IN" sz="1400" dirty="0"/>
            <a:t>  </a:t>
          </a:r>
          <a:r>
            <a:rPr lang="en-IN" sz="1400" u="sng" dirty="0"/>
            <a:t>Data </a:t>
          </a:r>
          <a:r>
            <a:rPr lang="en-IN" sz="1400" dirty="0"/>
            <a:t>is a </a:t>
          </a:r>
          <a:r>
            <a:rPr lang="en-IN" sz="1400" dirty="0" err="1"/>
            <a:t>byproduct</a:t>
          </a:r>
          <a:r>
            <a:rPr lang="en-IN" sz="1400" dirty="0"/>
            <a:t> of business. By analysing it, companies can make smarter </a:t>
          </a:r>
          <a:br>
            <a:rPr lang="en-IN" sz="1400" dirty="0"/>
          </a:br>
          <a:r>
            <a:rPr lang="en-IN" sz="1400" dirty="0"/>
            <a:t>  decisions and predict future behaviour</a:t>
          </a:r>
        </a:p>
      </dgm:t>
    </dgm:pt>
    <dgm:pt modelId="{8513228A-974C-4044-816E-349261930D07}" type="parTrans" cxnId="{B10F286B-F549-4991-9D2F-28771F3D35B9}">
      <dgm:prSet/>
      <dgm:spPr/>
      <dgm:t>
        <a:bodyPr/>
        <a:lstStyle/>
        <a:p>
          <a:endParaRPr lang="en-IN"/>
        </a:p>
      </dgm:t>
    </dgm:pt>
    <dgm:pt modelId="{FCCB3AFE-309C-4BD6-825F-C20F48714CB6}" type="sibTrans" cxnId="{B10F286B-F549-4991-9D2F-28771F3D35B9}">
      <dgm:prSet/>
      <dgm:spPr/>
      <dgm:t>
        <a:bodyPr/>
        <a:lstStyle/>
        <a:p>
          <a:endParaRPr lang="en-IN"/>
        </a:p>
      </dgm:t>
    </dgm:pt>
    <dgm:pt modelId="{6CC40637-CFCA-45DD-A5F9-C6E3D0C1D829}">
      <dgm:prSet custT="1"/>
      <dgm:spPr>
        <a:solidFill>
          <a:srgbClr val="FF6600"/>
        </a:solidFill>
        <a:effectLst>
          <a:softEdge rad="127000"/>
        </a:effectLst>
      </dgm:spPr>
      <dgm:t>
        <a:bodyPr/>
        <a:lstStyle/>
        <a:p>
          <a:r>
            <a:rPr lang="en-IN" sz="1400" dirty="0"/>
            <a:t>  Cloud computing offers businesses a quick and flexible way to respond to changes </a:t>
          </a:r>
          <a:br>
            <a:rPr lang="en-IN" sz="1400" dirty="0"/>
          </a:br>
          <a:r>
            <a:rPr lang="en-IN" sz="1400" dirty="0"/>
            <a:t>  in their markets and </a:t>
          </a:r>
          <a:r>
            <a:rPr lang="en-IN" sz="1400" u="sng" dirty="0"/>
            <a:t>access </a:t>
          </a:r>
          <a:r>
            <a:rPr lang="en-IN" sz="1400" dirty="0"/>
            <a:t>important data/applications.</a:t>
          </a:r>
        </a:p>
      </dgm:t>
    </dgm:pt>
    <dgm:pt modelId="{93EA5A85-0192-4AC9-9CC2-A2BACDF7E2A2}" type="parTrans" cxnId="{0F708407-E78D-4DAF-86D4-858F44ADA83E}">
      <dgm:prSet/>
      <dgm:spPr/>
      <dgm:t>
        <a:bodyPr/>
        <a:lstStyle/>
        <a:p>
          <a:endParaRPr lang="en-IN"/>
        </a:p>
      </dgm:t>
    </dgm:pt>
    <dgm:pt modelId="{9303C52D-DCAC-48B7-876C-B014A79F5B1A}" type="sibTrans" cxnId="{0F708407-E78D-4DAF-86D4-858F44ADA83E}">
      <dgm:prSet/>
      <dgm:spPr/>
      <dgm:t>
        <a:bodyPr/>
        <a:lstStyle/>
        <a:p>
          <a:endParaRPr lang="en-IN"/>
        </a:p>
      </dgm:t>
    </dgm:pt>
    <dgm:pt modelId="{2A0E54D6-BE7A-4DB1-91EC-D79B09583408}" type="pres">
      <dgm:prSet presAssocID="{19DED116-0B75-4A61-B56D-8AF69CF07478}" presName="Name0" presStyleCnt="0">
        <dgm:presLayoutVars>
          <dgm:chMax val="7"/>
          <dgm:chPref val="7"/>
          <dgm:dir/>
        </dgm:presLayoutVars>
      </dgm:prSet>
      <dgm:spPr/>
    </dgm:pt>
    <dgm:pt modelId="{BAC28EEE-8488-4984-82B9-C30ABD664B73}" type="pres">
      <dgm:prSet presAssocID="{19DED116-0B75-4A61-B56D-8AF69CF07478}" presName="Name1" presStyleCnt="0"/>
      <dgm:spPr/>
    </dgm:pt>
    <dgm:pt modelId="{C47D5203-B1DF-4DC8-9803-11154271424C}" type="pres">
      <dgm:prSet presAssocID="{19DED116-0B75-4A61-B56D-8AF69CF07478}" presName="cycle" presStyleCnt="0"/>
      <dgm:spPr/>
    </dgm:pt>
    <dgm:pt modelId="{0A416B20-1A4D-4222-885C-09DB89610A11}" type="pres">
      <dgm:prSet presAssocID="{19DED116-0B75-4A61-B56D-8AF69CF07478}" presName="srcNode" presStyleLbl="node1" presStyleIdx="0" presStyleCnt="4"/>
      <dgm:spPr/>
    </dgm:pt>
    <dgm:pt modelId="{C2202AF4-59DF-48EF-968C-8F8DE7931FAF}" type="pres">
      <dgm:prSet presAssocID="{19DED116-0B75-4A61-B56D-8AF69CF07478}" presName="conn" presStyleLbl="parChTrans1D2" presStyleIdx="0" presStyleCnt="1"/>
      <dgm:spPr/>
    </dgm:pt>
    <dgm:pt modelId="{595AFC67-E1C5-4CFE-8F41-0AAD9F18FE8F}" type="pres">
      <dgm:prSet presAssocID="{19DED116-0B75-4A61-B56D-8AF69CF07478}" presName="extraNode" presStyleLbl="node1" presStyleIdx="0" presStyleCnt="4"/>
      <dgm:spPr/>
    </dgm:pt>
    <dgm:pt modelId="{13F6441A-851C-4700-805F-A415DD7B981E}" type="pres">
      <dgm:prSet presAssocID="{19DED116-0B75-4A61-B56D-8AF69CF07478}" presName="dstNode" presStyleLbl="node1" presStyleIdx="0" presStyleCnt="4"/>
      <dgm:spPr/>
    </dgm:pt>
    <dgm:pt modelId="{53BDDB88-F32B-466D-814F-1F5C08990C1C}" type="pres">
      <dgm:prSet presAssocID="{EFB7A70D-8F2C-477F-895D-5BE7B50E4B1D}" presName="text_1" presStyleLbl="node1" presStyleIdx="0" presStyleCnt="4">
        <dgm:presLayoutVars>
          <dgm:bulletEnabled val="1"/>
        </dgm:presLayoutVars>
      </dgm:prSet>
      <dgm:spPr/>
    </dgm:pt>
    <dgm:pt modelId="{5961B34C-8420-45A9-84AA-F1D701FB3177}" type="pres">
      <dgm:prSet presAssocID="{EFB7A70D-8F2C-477F-895D-5BE7B50E4B1D}" presName="accent_1" presStyleCnt="0"/>
      <dgm:spPr/>
    </dgm:pt>
    <dgm:pt modelId="{149C8753-0BE9-4471-B1CF-66720022C970}" type="pres">
      <dgm:prSet presAssocID="{EFB7A70D-8F2C-477F-895D-5BE7B50E4B1D}" presName="accentRepeatNode" presStyleLbl="solidFgAcc1" presStyleIdx="0" presStyleCnt="4" custScaleX="126423" custScaleY="91087"/>
      <dgm:spPr>
        <a:solidFill>
          <a:schemeClr val="accent2">
            <a:lumMod val="75000"/>
          </a:schemeClr>
        </a:solidFill>
        <a:ln>
          <a:solidFill>
            <a:schemeClr val="bg1"/>
          </a:solidFill>
        </a:ln>
      </dgm:spPr>
    </dgm:pt>
    <dgm:pt modelId="{D570C63D-B458-4AFB-AE82-1BC0777B1786}" type="pres">
      <dgm:prSet presAssocID="{78005471-6309-4372-92DB-0ABBE6637A0A}" presName="text_2" presStyleLbl="node1" presStyleIdx="1" presStyleCnt="4">
        <dgm:presLayoutVars>
          <dgm:bulletEnabled val="1"/>
        </dgm:presLayoutVars>
      </dgm:prSet>
      <dgm:spPr/>
    </dgm:pt>
    <dgm:pt modelId="{A3567718-B68D-4429-8DF7-2FD3C80A0985}" type="pres">
      <dgm:prSet presAssocID="{78005471-6309-4372-92DB-0ABBE6637A0A}" presName="accent_2" presStyleCnt="0"/>
      <dgm:spPr/>
    </dgm:pt>
    <dgm:pt modelId="{C133A8E1-E5FE-442D-B73E-A395786FAF6A}" type="pres">
      <dgm:prSet presAssocID="{78005471-6309-4372-92DB-0ABBE6637A0A}" presName="accentRepeatNode" presStyleLbl="solidFgAcc1" presStyleIdx="1" presStyleCnt="4" custScaleX="134686" custScaleY="92285"/>
      <dgm:spPr>
        <a:solidFill>
          <a:srgbClr val="C00000"/>
        </a:solidFill>
        <a:ln>
          <a:solidFill>
            <a:schemeClr val="bg1"/>
          </a:solidFill>
        </a:ln>
      </dgm:spPr>
    </dgm:pt>
    <dgm:pt modelId="{2E32C890-ABB1-4D93-B940-9EE550BCC2A7}" type="pres">
      <dgm:prSet presAssocID="{FB0F7C09-030A-4745-89F3-8EC825A87D25}" presName="text_3" presStyleLbl="node1" presStyleIdx="2" presStyleCnt="4">
        <dgm:presLayoutVars>
          <dgm:bulletEnabled val="1"/>
        </dgm:presLayoutVars>
      </dgm:prSet>
      <dgm:spPr/>
    </dgm:pt>
    <dgm:pt modelId="{706AA1CE-B8CA-4DDC-8DEF-FB8FC639DAB9}" type="pres">
      <dgm:prSet presAssocID="{FB0F7C09-030A-4745-89F3-8EC825A87D25}" presName="accent_3" presStyleCnt="0"/>
      <dgm:spPr/>
    </dgm:pt>
    <dgm:pt modelId="{79E5BC69-162B-47D4-9B39-C7D43F716AA3}" type="pres">
      <dgm:prSet presAssocID="{FB0F7C09-030A-4745-89F3-8EC825A87D25}" presName="accentRepeatNode" presStyleLbl="solidFgAcc1" presStyleIdx="2" presStyleCnt="4" custScaleX="134686" custScaleY="97402"/>
      <dgm:spPr>
        <a:solidFill>
          <a:schemeClr val="accent4">
            <a:lumMod val="75000"/>
          </a:schemeClr>
        </a:solidFill>
        <a:ln>
          <a:solidFill>
            <a:schemeClr val="bg1"/>
          </a:solidFill>
        </a:ln>
      </dgm:spPr>
    </dgm:pt>
    <dgm:pt modelId="{E1BE2A2D-6757-4DEF-A644-94AC7DA9EF73}" type="pres">
      <dgm:prSet presAssocID="{6CC40637-CFCA-45DD-A5F9-C6E3D0C1D829}" presName="text_4" presStyleLbl="node1" presStyleIdx="3" presStyleCnt="4" custLinFactNeighborY="-1468">
        <dgm:presLayoutVars>
          <dgm:bulletEnabled val="1"/>
        </dgm:presLayoutVars>
      </dgm:prSet>
      <dgm:spPr/>
    </dgm:pt>
    <dgm:pt modelId="{46410E46-D96C-4B79-BFC0-A5A21FD58358}" type="pres">
      <dgm:prSet presAssocID="{6CC40637-CFCA-45DD-A5F9-C6E3D0C1D829}" presName="accent_4" presStyleCnt="0"/>
      <dgm:spPr/>
    </dgm:pt>
    <dgm:pt modelId="{FF2E9FAD-5430-4CF1-AB78-9EBA1840E900}" type="pres">
      <dgm:prSet presAssocID="{6CC40637-CFCA-45DD-A5F9-C6E3D0C1D829}" presName="accentRepeatNode" presStyleLbl="solidFgAcc1" presStyleIdx="3" presStyleCnt="4" custScaleX="138437" custScaleY="91086"/>
      <dgm:spPr>
        <a:solidFill>
          <a:srgbClr val="FF6600"/>
        </a:solidFill>
        <a:ln>
          <a:solidFill>
            <a:schemeClr val="bg1"/>
          </a:solidFill>
        </a:ln>
      </dgm:spPr>
    </dgm:pt>
  </dgm:ptLst>
  <dgm:cxnLst>
    <dgm:cxn modelId="{0F708407-E78D-4DAF-86D4-858F44ADA83E}" srcId="{19DED116-0B75-4A61-B56D-8AF69CF07478}" destId="{6CC40637-CFCA-45DD-A5F9-C6E3D0C1D829}" srcOrd="3" destOrd="0" parTransId="{93EA5A85-0192-4AC9-9CC2-A2BACDF7E2A2}" sibTransId="{9303C52D-DCAC-48B7-876C-B014A79F5B1A}"/>
    <dgm:cxn modelId="{7623F136-074C-4D9E-90B4-7DC75F3A275C}" type="presOf" srcId="{19DED116-0B75-4A61-B56D-8AF69CF07478}" destId="{2A0E54D6-BE7A-4DB1-91EC-D79B09583408}" srcOrd="0" destOrd="0" presId="urn:microsoft.com/office/officeart/2008/layout/VerticalCurvedList"/>
    <dgm:cxn modelId="{20387338-2CC1-4A24-854D-8BCE1D005776}" type="presOf" srcId="{6CC40637-CFCA-45DD-A5F9-C6E3D0C1D829}" destId="{E1BE2A2D-6757-4DEF-A644-94AC7DA9EF73}" srcOrd="0" destOrd="0" presId="urn:microsoft.com/office/officeart/2008/layout/VerticalCurvedList"/>
    <dgm:cxn modelId="{960B425C-A7DA-4911-80A8-5063A3F04B12}" srcId="{19DED116-0B75-4A61-B56D-8AF69CF07478}" destId="{EFB7A70D-8F2C-477F-895D-5BE7B50E4B1D}" srcOrd="0" destOrd="0" parTransId="{F079D0A3-B86E-4E15-8874-1F5620000C3F}" sibTransId="{42A92DE1-A01C-4DC7-BDEC-1C12C7BD66AC}"/>
    <dgm:cxn modelId="{B10F286B-F549-4991-9D2F-28771F3D35B9}" srcId="{19DED116-0B75-4A61-B56D-8AF69CF07478}" destId="{FB0F7C09-030A-4745-89F3-8EC825A87D25}" srcOrd="2" destOrd="0" parTransId="{8513228A-974C-4044-816E-349261930D07}" sibTransId="{FCCB3AFE-309C-4BD6-825F-C20F48714CB6}"/>
    <dgm:cxn modelId="{D144524F-E69D-466F-A26F-2D10EBA64EDD}" type="presOf" srcId="{42A92DE1-A01C-4DC7-BDEC-1C12C7BD66AC}" destId="{C2202AF4-59DF-48EF-968C-8F8DE7931FAF}" srcOrd="0" destOrd="0" presId="urn:microsoft.com/office/officeart/2008/layout/VerticalCurvedList"/>
    <dgm:cxn modelId="{CB71A689-F9F1-46BB-A53E-092355A8C263}" type="presOf" srcId="{EFB7A70D-8F2C-477F-895D-5BE7B50E4B1D}" destId="{53BDDB88-F32B-466D-814F-1F5C08990C1C}" srcOrd="0" destOrd="0" presId="urn:microsoft.com/office/officeart/2008/layout/VerticalCurvedList"/>
    <dgm:cxn modelId="{A3906A8A-DEC3-4693-987D-F6BF67578945}" type="presOf" srcId="{78005471-6309-4372-92DB-0ABBE6637A0A}" destId="{D570C63D-B458-4AFB-AE82-1BC0777B1786}" srcOrd="0" destOrd="0" presId="urn:microsoft.com/office/officeart/2008/layout/VerticalCurvedList"/>
    <dgm:cxn modelId="{092509F5-5772-42B6-92AF-86FB9EA48E4C}" srcId="{19DED116-0B75-4A61-B56D-8AF69CF07478}" destId="{78005471-6309-4372-92DB-0ABBE6637A0A}" srcOrd="1" destOrd="0" parTransId="{466D9DCC-D44D-4A40-A7EE-DCE878C2E0FF}" sibTransId="{B73A511A-27A4-4C0B-864E-50FD380A86F6}"/>
    <dgm:cxn modelId="{ECADD2F6-D4A2-451A-97D6-A921B9E6B006}" type="presOf" srcId="{FB0F7C09-030A-4745-89F3-8EC825A87D25}" destId="{2E32C890-ABB1-4D93-B940-9EE550BCC2A7}" srcOrd="0" destOrd="0" presId="urn:microsoft.com/office/officeart/2008/layout/VerticalCurvedList"/>
    <dgm:cxn modelId="{71B73292-FDE7-4AC4-8B8C-D96A4321A83F}" type="presParOf" srcId="{2A0E54D6-BE7A-4DB1-91EC-D79B09583408}" destId="{BAC28EEE-8488-4984-82B9-C30ABD664B73}" srcOrd="0" destOrd="0" presId="urn:microsoft.com/office/officeart/2008/layout/VerticalCurvedList"/>
    <dgm:cxn modelId="{0ED07630-94B6-4002-85AC-D8A0D5EFAEE7}" type="presParOf" srcId="{BAC28EEE-8488-4984-82B9-C30ABD664B73}" destId="{C47D5203-B1DF-4DC8-9803-11154271424C}" srcOrd="0" destOrd="0" presId="urn:microsoft.com/office/officeart/2008/layout/VerticalCurvedList"/>
    <dgm:cxn modelId="{940CA16E-C25F-4911-8E74-FA6400998EDC}" type="presParOf" srcId="{C47D5203-B1DF-4DC8-9803-11154271424C}" destId="{0A416B20-1A4D-4222-885C-09DB89610A11}" srcOrd="0" destOrd="0" presId="urn:microsoft.com/office/officeart/2008/layout/VerticalCurvedList"/>
    <dgm:cxn modelId="{D2FDF812-F442-417E-B730-49F6B6F2F61D}" type="presParOf" srcId="{C47D5203-B1DF-4DC8-9803-11154271424C}" destId="{C2202AF4-59DF-48EF-968C-8F8DE7931FAF}" srcOrd="1" destOrd="0" presId="urn:microsoft.com/office/officeart/2008/layout/VerticalCurvedList"/>
    <dgm:cxn modelId="{C00EFC88-1744-4EFF-BCDC-C1728B4A6C55}" type="presParOf" srcId="{C47D5203-B1DF-4DC8-9803-11154271424C}" destId="{595AFC67-E1C5-4CFE-8F41-0AAD9F18FE8F}" srcOrd="2" destOrd="0" presId="urn:microsoft.com/office/officeart/2008/layout/VerticalCurvedList"/>
    <dgm:cxn modelId="{73C27E4C-C350-4E83-9D59-D9041ED12190}" type="presParOf" srcId="{C47D5203-B1DF-4DC8-9803-11154271424C}" destId="{13F6441A-851C-4700-805F-A415DD7B981E}" srcOrd="3" destOrd="0" presId="urn:microsoft.com/office/officeart/2008/layout/VerticalCurvedList"/>
    <dgm:cxn modelId="{4E342190-7BC4-4A33-830F-C83B7BA2D124}" type="presParOf" srcId="{BAC28EEE-8488-4984-82B9-C30ABD664B73}" destId="{53BDDB88-F32B-466D-814F-1F5C08990C1C}" srcOrd="1" destOrd="0" presId="urn:microsoft.com/office/officeart/2008/layout/VerticalCurvedList"/>
    <dgm:cxn modelId="{CEF3FF48-0FC9-49EF-AFCF-037302FB54F3}" type="presParOf" srcId="{BAC28EEE-8488-4984-82B9-C30ABD664B73}" destId="{5961B34C-8420-45A9-84AA-F1D701FB3177}" srcOrd="2" destOrd="0" presId="urn:microsoft.com/office/officeart/2008/layout/VerticalCurvedList"/>
    <dgm:cxn modelId="{87F8B567-ADA7-4557-AD16-273A433B7B82}" type="presParOf" srcId="{5961B34C-8420-45A9-84AA-F1D701FB3177}" destId="{149C8753-0BE9-4471-B1CF-66720022C970}" srcOrd="0" destOrd="0" presId="urn:microsoft.com/office/officeart/2008/layout/VerticalCurvedList"/>
    <dgm:cxn modelId="{8352FCC8-B3B5-4676-A5E2-6F41C76D64EB}" type="presParOf" srcId="{BAC28EEE-8488-4984-82B9-C30ABD664B73}" destId="{D570C63D-B458-4AFB-AE82-1BC0777B1786}" srcOrd="3" destOrd="0" presId="urn:microsoft.com/office/officeart/2008/layout/VerticalCurvedList"/>
    <dgm:cxn modelId="{1AEE101C-2010-4E63-B687-A324997D09F7}" type="presParOf" srcId="{BAC28EEE-8488-4984-82B9-C30ABD664B73}" destId="{A3567718-B68D-4429-8DF7-2FD3C80A0985}" srcOrd="4" destOrd="0" presId="urn:microsoft.com/office/officeart/2008/layout/VerticalCurvedList"/>
    <dgm:cxn modelId="{C90A0E1B-A5C3-45D7-AC60-BC9258CCF334}" type="presParOf" srcId="{A3567718-B68D-4429-8DF7-2FD3C80A0985}" destId="{C133A8E1-E5FE-442D-B73E-A395786FAF6A}" srcOrd="0" destOrd="0" presId="urn:microsoft.com/office/officeart/2008/layout/VerticalCurvedList"/>
    <dgm:cxn modelId="{46FF8E01-0CF4-4B7B-A9F4-1393BFFD3908}" type="presParOf" srcId="{BAC28EEE-8488-4984-82B9-C30ABD664B73}" destId="{2E32C890-ABB1-4D93-B940-9EE550BCC2A7}" srcOrd="5" destOrd="0" presId="urn:microsoft.com/office/officeart/2008/layout/VerticalCurvedList"/>
    <dgm:cxn modelId="{3D733DA2-DA8A-44C9-A84A-E0288D51746A}" type="presParOf" srcId="{BAC28EEE-8488-4984-82B9-C30ABD664B73}" destId="{706AA1CE-B8CA-4DDC-8DEF-FB8FC639DAB9}" srcOrd="6" destOrd="0" presId="urn:microsoft.com/office/officeart/2008/layout/VerticalCurvedList"/>
    <dgm:cxn modelId="{55F61996-5708-4DB6-B402-BD3AA856DF1E}" type="presParOf" srcId="{706AA1CE-B8CA-4DDC-8DEF-FB8FC639DAB9}" destId="{79E5BC69-162B-47D4-9B39-C7D43F716AA3}" srcOrd="0" destOrd="0" presId="urn:microsoft.com/office/officeart/2008/layout/VerticalCurvedList"/>
    <dgm:cxn modelId="{EC9140D0-4193-4EAD-A495-4A2F56ADA7D3}" type="presParOf" srcId="{BAC28EEE-8488-4984-82B9-C30ABD664B73}" destId="{E1BE2A2D-6757-4DEF-A644-94AC7DA9EF73}" srcOrd="7" destOrd="0" presId="urn:microsoft.com/office/officeart/2008/layout/VerticalCurvedList"/>
    <dgm:cxn modelId="{6D069E1F-3941-4265-A337-ABF64788FA5A}" type="presParOf" srcId="{BAC28EEE-8488-4984-82B9-C30ABD664B73}" destId="{46410E46-D96C-4B79-BFC0-A5A21FD58358}" srcOrd="8" destOrd="0" presId="urn:microsoft.com/office/officeart/2008/layout/VerticalCurvedList"/>
    <dgm:cxn modelId="{9F1CE6AA-35A8-4807-826D-2B0A0E10C56D}" type="presParOf" srcId="{46410E46-D96C-4B79-BFC0-A5A21FD58358}" destId="{FF2E9FAD-5430-4CF1-AB78-9EBA1840E9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02AF4-59DF-48EF-968C-8F8DE7931FAF}">
      <dsp:nvSpPr>
        <dsp:cNvPr id="0" name=""/>
        <dsp:cNvSpPr/>
      </dsp:nvSpPr>
      <dsp:spPr>
        <a:xfrm>
          <a:off x="-4335540" y="-674908"/>
          <a:ext cx="5242307" cy="5242307"/>
        </a:xfrm>
        <a:prstGeom prst="blockArc">
          <a:avLst>
            <a:gd name="adj1" fmla="val 18900000"/>
            <a:gd name="adj2" fmla="val 2700000"/>
            <a:gd name="adj3" fmla="val 41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DDB88-F32B-466D-814F-1F5C08990C1C}">
      <dsp:nvSpPr>
        <dsp:cNvPr id="0" name=""/>
        <dsp:cNvSpPr/>
      </dsp:nvSpPr>
      <dsp:spPr>
        <a:xfrm>
          <a:off x="505843" y="299254"/>
          <a:ext cx="6550698" cy="59882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31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Social Media platforms give business new avenues through which they can   </a:t>
          </a:r>
          <a:br>
            <a:rPr lang="en-IN" sz="1400" kern="1200" dirty="0"/>
          </a:br>
          <a:r>
            <a:rPr lang="en-IN" sz="1400" kern="1200" dirty="0"/>
            <a:t> </a:t>
          </a:r>
          <a:r>
            <a:rPr lang="en-IN" sz="1400" u="sng" kern="1200" dirty="0"/>
            <a:t>communicate </a:t>
          </a:r>
          <a:r>
            <a:rPr lang="en-IN" sz="1400" kern="1200" dirty="0"/>
            <a:t>with existing and potential customers </a:t>
          </a:r>
        </a:p>
      </dsp:txBody>
      <dsp:txXfrm>
        <a:off x="505843" y="299254"/>
        <a:ext cx="6550698" cy="598820"/>
      </dsp:txXfrm>
    </dsp:sp>
    <dsp:sp modelId="{149C8753-0BE9-4471-B1CF-66720022C970}">
      <dsp:nvSpPr>
        <dsp:cNvPr id="0" name=""/>
        <dsp:cNvSpPr/>
      </dsp:nvSpPr>
      <dsp:spPr>
        <a:xfrm>
          <a:off x="32688" y="257760"/>
          <a:ext cx="946309" cy="681809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0C63D-B458-4AFB-AE82-1BC0777B1786}">
      <dsp:nvSpPr>
        <dsp:cNvPr id="0" name=""/>
        <dsp:cNvSpPr/>
      </dsp:nvSpPr>
      <dsp:spPr>
        <a:xfrm>
          <a:off x="849160" y="1197641"/>
          <a:ext cx="6207380" cy="598820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31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 </a:t>
          </a:r>
          <a:r>
            <a:rPr lang="en-IN" sz="1400" u="sng" kern="1200" dirty="0"/>
            <a:t>Connected devices </a:t>
          </a:r>
          <a:r>
            <a:rPr lang="en-IN" sz="1400" kern="1200" dirty="0"/>
            <a:t>are the basis for new business models and services </a:t>
          </a:r>
          <a:br>
            <a:rPr lang="en-IN" sz="1400" kern="1200" dirty="0"/>
          </a:br>
          <a:r>
            <a:rPr lang="en-IN" sz="1400" kern="1200" dirty="0"/>
            <a:t>  offered to customers </a:t>
          </a:r>
        </a:p>
      </dsp:txBody>
      <dsp:txXfrm>
        <a:off x="849160" y="1197641"/>
        <a:ext cx="6207380" cy="598820"/>
      </dsp:txXfrm>
    </dsp:sp>
    <dsp:sp modelId="{C133A8E1-E5FE-442D-B73E-A395786FAF6A}">
      <dsp:nvSpPr>
        <dsp:cNvPr id="0" name=""/>
        <dsp:cNvSpPr/>
      </dsp:nvSpPr>
      <dsp:spPr>
        <a:xfrm>
          <a:off x="345080" y="1151663"/>
          <a:ext cx="1008159" cy="69077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2C890-ABB1-4D93-B940-9EE550BCC2A7}">
      <dsp:nvSpPr>
        <dsp:cNvPr id="0" name=""/>
        <dsp:cNvSpPr/>
      </dsp:nvSpPr>
      <dsp:spPr>
        <a:xfrm>
          <a:off x="849160" y="2096028"/>
          <a:ext cx="6207380" cy="598820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31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 </a:t>
          </a:r>
          <a:r>
            <a:rPr lang="en-IN" sz="1400" u="sng" kern="1200" dirty="0"/>
            <a:t>Data </a:t>
          </a:r>
          <a:r>
            <a:rPr lang="en-IN" sz="1400" kern="1200" dirty="0"/>
            <a:t>is a </a:t>
          </a:r>
          <a:r>
            <a:rPr lang="en-IN" sz="1400" kern="1200" dirty="0" err="1"/>
            <a:t>byproduct</a:t>
          </a:r>
          <a:r>
            <a:rPr lang="en-IN" sz="1400" kern="1200" dirty="0"/>
            <a:t> of business. By analysing it, companies can make smarter </a:t>
          </a:r>
          <a:br>
            <a:rPr lang="en-IN" sz="1400" kern="1200" dirty="0"/>
          </a:br>
          <a:r>
            <a:rPr lang="en-IN" sz="1400" kern="1200" dirty="0"/>
            <a:t>  decisions and predict future behaviour</a:t>
          </a:r>
        </a:p>
      </dsp:txBody>
      <dsp:txXfrm>
        <a:off x="849160" y="2096028"/>
        <a:ext cx="6207380" cy="598820"/>
      </dsp:txXfrm>
    </dsp:sp>
    <dsp:sp modelId="{79E5BC69-162B-47D4-9B39-C7D43F716AA3}">
      <dsp:nvSpPr>
        <dsp:cNvPr id="0" name=""/>
        <dsp:cNvSpPr/>
      </dsp:nvSpPr>
      <dsp:spPr>
        <a:xfrm>
          <a:off x="345080" y="2030899"/>
          <a:ext cx="1008159" cy="729079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E2A2D-6757-4DEF-A644-94AC7DA9EF73}">
      <dsp:nvSpPr>
        <dsp:cNvPr id="0" name=""/>
        <dsp:cNvSpPr/>
      </dsp:nvSpPr>
      <dsp:spPr>
        <a:xfrm>
          <a:off x="505843" y="2985624"/>
          <a:ext cx="6550698" cy="598820"/>
        </a:xfrm>
        <a:prstGeom prst="rect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31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 Cloud computing offers businesses a quick and flexible way to respond to changes </a:t>
          </a:r>
          <a:br>
            <a:rPr lang="en-IN" sz="1400" kern="1200" dirty="0"/>
          </a:br>
          <a:r>
            <a:rPr lang="en-IN" sz="1400" kern="1200" dirty="0"/>
            <a:t>  in their markets and </a:t>
          </a:r>
          <a:r>
            <a:rPr lang="en-IN" sz="1400" u="sng" kern="1200" dirty="0"/>
            <a:t>access </a:t>
          </a:r>
          <a:r>
            <a:rPr lang="en-IN" sz="1400" kern="1200" dirty="0"/>
            <a:t>important data/applications.</a:t>
          </a:r>
        </a:p>
      </dsp:txBody>
      <dsp:txXfrm>
        <a:off x="505843" y="2985624"/>
        <a:ext cx="6550698" cy="598820"/>
      </dsp:txXfrm>
    </dsp:sp>
    <dsp:sp modelId="{FF2E9FAD-5430-4CF1-AB78-9EBA1840E900}">
      <dsp:nvSpPr>
        <dsp:cNvPr id="0" name=""/>
        <dsp:cNvSpPr/>
      </dsp:nvSpPr>
      <dsp:spPr>
        <a:xfrm>
          <a:off x="-12275" y="2952924"/>
          <a:ext cx="1036236" cy="681802"/>
        </a:xfrm>
        <a:prstGeom prst="ellipse">
          <a:avLst/>
        </a:prstGeom>
        <a:solidFill>
          <a:srgbClr val="FF660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EB9EA3-BA0B-4C1B-9DC6-3E9342B8E2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E9A85-022A-445A-85F8-DEE780BE9A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4DED2-448F-4116-9002-2801380BF33A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2D265-FDB3-4501-BBD4-032A5EF628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9D167-D899-4499-8370-FECD34677A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F6AD-550C-46EE-96D4-D52DBFB25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3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F7564-E26C-409F-B4A6-CC09F4CBAE0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A646B-192D-4C23-AA61-79EA55FA4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00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A646B-192D-4C23-AA61-79EA55FA44D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8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Key technologies behind SM: L-A-M-P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Open-source operating systems – Linux [L]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Hosting server, or Web Server – Apache [A]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DBMS for </a:t>
            </a:r>
            <a:r>
              <a:rPr lang="en-IN" dirty="0" err="1"/>
              <a:t>oraganizing</a:t>
            </a:r>
            <a:r>
              <a:rPr lang="en-IN" dirty="0"/>
              <a:t> messages and updates – MySQL [M]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Application software using Python/Perl/PHP – [P]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It also uses IP network for communication and broadcasting of media. Most social media systems offer APIs for developers to build applications on their network</a:t>
            </a:r>
          </a:p>
          <a:p>
            <a:pPr marL="177434" indent="-177434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34" indent="-177434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4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6313">
              <a:defRPr/>
            </a:pPr>
            <a:endParaRPr lang="en-IN" dirty="0"/>
          </a:p>
          <a:p>
            <a:pPr marL="177434" indent="-177434">
              <a:buFont typeface="Arial" panose="020B0604020202020204" pitchFamily="34" charset="0"/>
              <a:buChar char="•"/>
            </a:pPr>
            <a:endParaRPr lang="en-IN" dirty="0"/>
          </a:p>
          <a:p>
            <a:pPr marL="177434" indent="-177434">
              <a:buFont typeface="Arial" panose="020B0604020202020204" pitchFamily="34" charset="0"/>
              <a:buChar char="•"/>
            </a:pPr>
            <a:endParaRPr lang="en-IN" dirty="0"/>
          </a:p>
          <a:p>
            <a:pPr marL="177434" indent="-177434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34" indent="-177434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main enabling technology for cloud computing is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virtualization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634634" lvl="1" indent="-177434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Virtualization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the process of creating a software-based, or virtual, representation of something, such as virtual applications, servers, storage and networks.</a:t>
            </a:r>
          </a:p>
          <a:p>
            <a:pPr marL="177434" indent="-177434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 is the most commonly used programming language for cloud computing</a:t>
            </a:r>
          </a:p>
          <a:p>
            <a:pPr marL="634634" lvl="1" indent="-177434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Because the versatility of the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language allows it to be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the design of applications for Android, desktop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computers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websites, and games</a:t>
            </a:r>
          </a:p>
          <a:p>
            <a:pPr marL="177434" lvl="0" indent="-177434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PaaS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(Platform as a Service) provides you </a:t>
            </a:r>
            <a:r>
              <a:rPr lang="en-IN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computing platforms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which typically include operating system, programming language execution environment, database, web server etc.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AWS Elastic Beanstalk, Windows Azure, Heroku, Force.com, Google App Engine, Apache Stratos</a:t>
            </a:r>
          </a:p>
          <a:p>
            <a:pPr marL="177434" lvl="0" indent="-177434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Software as a service (SaaS) 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is a software licensing and delivery model in which software is licensed on a subscription basis and is centrally hosted. (Examples: G-Suite, Hub-spot, Drop box, Prime Video, Uber, Slack, Spotify, </a:t>
            </a:r>
            <a:r>
              <a:rPr lang="en-IN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…)</a:t>
            </a:r>
            <a:endParaRPr lang="en-I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77434" indent="-177434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3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alpha val="60000"/>
                  </a:schemeClr>
                </a:solidFill>
              </a:rPr>
              <a:t>DX Lecture Series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77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7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7CAD5-C070-4DFD-B384-0DB784A0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 i="0" u="none" cap="none" spc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IN"/>
              <a:t>DX Lecture Series</a:t>
            </a:r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A581D-13D9-4A6F-9138-CF742204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D9B9-6CE6-47EE-A0A6-4F57210649D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9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4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DX Lecture Series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DX Lecture Series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>
                <a:solidFill>
                  <a:schemeClr val="tx1">
                    <a:alpha val="60000"/>
                  </a:schemeClr>
                </a:solidFill>
              </a:rPr>
              <a:t>DX Lecture Series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E67D-3728-4715-8C1F-30392BC3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 previous class …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BB74A-ED24-478A-912D-809AD5CC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C6D75-20EC-442F-9EC8-8B65D3FA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56C03-4ED2-4571-AEF4-9CC8089A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37" y="1807323"/>
            <a:ext cx="8509560" cy="44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0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3A88-13D6-446A-B1D7-1818A840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82" y="493183"/>
            <a:ext cx="11375198" cy="1142385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haroni" panose="02010803020104030203" pitchFamily="2" charset="-79"/>
                <a:cs typeface="Aharoni" panose="02010803020104030203" pitchFamily="2" charset="-79"/>
              </a:rPr>
              <a:t>It All Starts with an Idea …</a:t>
            </a:r>
            <a:endParaRPr lang="en-IN" sz="40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C840A-F58B-4F14-BBC3-787B12A8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/>
              <a:t>DX LECTURE SERIES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3345-1A17-4F50-8CBB-019F0189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1BD-8FB8-42A0-BAD5-B38BA0250559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0BE8B-FD2D-4FCC-9AAA-EEE5659271F3}"/>
              </a:ext>
            </a:extLst>
          </p:cNvPr>
          <p:cNvSpPr/>
          <p:nvPr/>
        </p:nvSpPr>
        <p:spPr>
          <a:xfrm>
            <a:off x="2266342" y="1965137"/>
            <a:ext cx="8077200" cy="403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F9CF2A-75C3-4018-ADE0-20AEB4DD9304}"/>
              </a:ext>
            </a:extLst>
          </p:cNvPr>
          <p:cNvGrpSpPr/>
          <p:nvPr/>
        </p:nvGrpSpPr>
        <p:grpSpPr>
          <a:xfrm rot="21334578">
            <a:off x="3907774" y="4577005"/>
            <a:ext cx="1036897" cy="381000"/>
            <a:chOff x="2438400" y="3810000"/>
            <a:chExt cx="1036897" cy="381000"/>
          </a:xfrm>
        </p:grpSpPr>
        <p:pic>
          <p:nvPicPr>
            <p:cNvPr id="82" name="Picture 9" descr="http://legacypensionservices.co.uk/wp-content/uploads/2014/03/nexusae0_spicybowl_example_red_ring_thumb.png">
              <a:extLst>
                <a:ext uri="{FF2B5EF4-FFF2-40B4-BE49-F238E27FC236}">
                  <a16:creationId xmlns:a16="http://schemas.microsoft.com/office/drawing/2014/main" id="{D606B19A-7744-4C98-AAE4-28A164EE5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8400" y="3810000"/>
              <a:ext cx="1036897" cy="381000"/>
            </a:xfrm>
            <a:prstGeom prst="rect">
              <a:avLst/>
            </a:prstGeom>
            <a:noFill/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AF5E12-69FE-4A26-991A-EDD165DA9510}"/>
                </a:ext>
              </a:extLst>
            </p:cNvPr>
            <p:cNvSpPr txBox="1"/>
            <p:nvPr/>
          </p:nvSpPr>
          <p:spPr>
            <a:xfrm>
              <a:off x="2514600" y="388620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Script" pitchFamily="34" charset="0"/>
                </a:rPr>
                <a:t>Social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898F64-D401-41FA-8633-227E1D8D83A8}"/>
              </a:ext>
            </a:extLst>
          </p:cNvPr>
          <p:cNvGrpSpPr/>
          <p:nvPr/>
        </p:nvGrpSpPr>
        <p:grpSpPr>
          <a:xfrm rot="21052816">
            <a:off x="4736660" y="4397563"/>
            <a:ext cx="1036897" cy="381000"/>
            <a:chOff x="2438400" y="3810000"/>
            <a:chExt cx="1036897" cy="381000"/>
          </a:xfrm>
        </p:grpSpPr>
        <p:pic>
          <p:nvPicPr>
            <p:cNvPr id="80" name="Picture 9" descr="http://legacypensionservices.co.uk/wp-content/uploads/2014/03/nexusae0_spicybowl_example_red_ring_thumb.png">
              <a:extLst>
                <a:ext uri="{FF2B5EF4-FFF2-40B4-BE49-F238E27FC236}">
                  <a16:creationId xmlns:a16="http://schemas.microsoft.com/office/drawing/2014/main" id="{853709DF-AC36-42E0-BA7A-0CBC69D60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8400" y="3810000"/>
              <a:ext cx="1036897" cy="381000"/>
            </a:xfrm>
            <a:prstGeom prst="rect">
              <a:avLst/>
            </a:prstGeom>
            <a:noFill/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A3DAE4-4325-4F33-AE3A-83A23D7C7919}"/>
                </a:ext>
              </a:extLst>
            </p:cNvPr>
            <p:cNvSpPr txBox="1"/>
            <p:nvPr/>
          </p:nvSpPr>
          <p:spPr>
            <a:xfrm>
              <a:off x="2514600" y="388620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Script" pitchFamily="34" charset="0"/>
                </a:rPr>
                <a:t>Mobile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A5300D-C532-4874-BE6F-7DCE3FB46ADA}"/>
              </a:ext>
            </a:extLst>
          </p:cNvPr>
          <p:cNvGrpSpPr/>
          <p:nvPr/>
        </p:nvGrpSpPr>
        <p:grpSpPr>
          <a:xfrm rot="20370456">
            <a:off x="5502977" y="4106783"/>
            <a:ext cx="1036897" cy="381000"/>
            <a:chOff x="2438400" y="3810000"/>
            <a:chExt cx="1036897" cy="381000"/>
          </a:xfrm>
        </p:grpSpPr>
        <p:pic>
          <p:nvPicPr>
            <p:cNvPr id="78" name="Picture 9" descr="http://legacypensionservices.co.uk/wp-content/uploads/2014/03/nexusae0_spicybowl_example_red_ring_thumb.png">
              <a:extLst>
                <a:ext uri="{FF2B5EF4-FFF2-40B4-BE49-F238E27FC236}">
                  <a16:creationId xmlns:a16="http://schemas.microsoft.com/office/drawing/2014/main" id="{7957931D-D23E-4363-9F0D-25A3D047BB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8400" y="3810000"/>
              <a:ext cx="1036897" cy="381000"/>
            </a:xfrm>
            <a:prstGeom prst="rect">
              <a:avLst/>
            </a:prstGeom>
            <a:noFill/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4FE756-EC90-4C54-8FDC-0EBB9635AB3E}"/>
                </a:ext>
              </a:extLst>
            </p:cNvPr>
            <p:cNvSpPr txBox="1"/>
            <p:nvPr/>
          </p:nvSpPr>
          <p:spPr>
            <a:xfrm>
              <a:off x="2514600" y="388620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Script" pitchFamily="34" charset="0"/>
                </a:rPr>
                <a:t> Cloud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82A1B35-0403-4833-8453-5734E998D22A}"/>
              </a:ext>
            </a:extLst>
          </p:cNvPr>
          <p:cNvGrpSpPr/>
          <p:nvPr/>
        </p:nvGrpSpPr>
        <p:grpSpPr>
          <a:xfrm rot="20304399">
            <a:off x="6239769" y="3793937"/>
            <a:ext cx="1036897" cy="381000"/>
            <a:chOff x="2438400" y="3810000"/>
            <a:chExt cx="1036897" cy="381000"/>
          </a:xfrm>
        </p:grpSpPr>
        <p:pic>
          <p:nvPicPr>
            <p:cNvPr id="76" name="Picture 9" descr="http://legacypensionservices.co.uk/wp-content/uploads/2014/03/nexusae0_spicybowl_example_red_ring_thumb.png">
              <a:extLst>
                <a:ext uri="{FF2B5EF4-FFF2-40B4-BE49-F238E27FC236}">
                  <a16:creationId xmlns:a16="http://schemas.microsoft.com/office/drawing/2014/main" id="{1774FAC3-6E73-4622-BB97-8D8B1780D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8400" y="3810000"/>
              <a:ext cx="1036897" cy="381000"/>
            </a:xfrm>
            <a:prstGeom prst="rect">
              <a:avLst/>
            </a:prstGeom>
            <a:noFill/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B71FB4F-BBC6-4A1A-88F6-B8A2E2EC6463}"/>
                </a:ext>
              </a:extLst>
            </p:cNvPr>
            <p:cNvSpPr txBox="1"/>
            <p:nvPr/>
          </p:nvSpPr>
          <p:spPr>
            <a:xfrm>
              <a:off x="2514600" y="388620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Segoe Script" pitchFamily="34" charset="0"/>
                </a:rPr>
                <a:t>Analytics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B040628-5CE2-4AD5-9A99-0C3779522033}"/>
              </a:ext>
            </a:extLst>
          </p:cNvPr>
          <p:cNvSpPr txBox="1"/>
          <p:nvPr/>
        </p:nvSpPr>
        <p:spPr>
          <a:xfrm>
            <a:off x="8382000" y="227907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Script" pitchFamily="34" charset="0"/>
              </a:rPr>
              <a:t>Digitization</a:t>
            </a:r>
            <a:br>
              <a:rPr lang="en-US" dirty="0">
                <a:latin typeface="Segoe Script" pitchFamily="34" charset="0"/>
              </a:rPr>
            </a:br>
            <a:r>
              <a:rPr lang="en-US" dirty="0">
                <a:latin typeface="Segoe Script" pitchFamily="34" charset="0"/>
              </a:rPr>
              <a:t>Strategy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FF46D6-1347-4D18-BD6C-C4C5A7629C3D}"/>
              </a:ext>
            </a:extLst>
          </p:cNvPr>
          <p:cNvGrpSpPr/>
          <p:nvPr/>
        </p:nvGrpSpPr>
        <p:grpSpPr>
          <a:xfrm>
            <a:off x="8382000" y="3803073"/>
            <a:ext cx="1752600" cy="951131"/>
            <a:chOff x="8382000" y="3803073"/>
            <a:chExt cx="1752600" cy="95113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638BC9-07B0-4A5E-99FD-CE4BFD536F6F}"/>
                </a:ext>
              </a:extLst>
            </p:cNvPr>
            <p:cNvSpPr txBox="1"/>
            <p:nvPr/>
          </p:nvSpPr>
          <p:spPr>
            <a:xfrm>
              <a:off x="8382000" y="4107873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Script" pitchFamily="34" charset="0"/>
                </a:rPr>
                <a:t>Happier Customers</a:t>
              </a:r>
            </a:p>
          </p:txBody>
        </p:sp>
        <p:pic>
          <p:nvPicPr>
            <p:cNvPr id="68" name="Picture 11" descr="http://cliparts.co/cliparts/Bia/rXK/BiarXK8i8.png">
              <a:extLst>
                <a:ext uri="{FF2B5EF4-FFF2-40B4-BE49-F238E27FC236}">
                  <a16:creationId xmlns:a16="http://schemas.microsoft.com/office/drawing/2014/main" id="{358B0B82-61F3-4398-97D6-C99428733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86800" y="3803073"/>
              <a:ext cx="200088" cy="304800"/>
            </a:xfrm>
            <a:prstGeom prst="rect">
              <a:avLst/>
            </a:prstGeom>
            <a:noFill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9B95F9-7476-4FA8-85AD-AC479B22AF72}"/>
              </a:ext>
            </a:extLst>
          </p:cNvPr>
          <p:cNvGrpSpPr/>
          <p:nvPr/>
        </p:nvGrpSpPr>
        <p:grpSpPr>
          <a:xfrm>
            <a:off x="8382000" y="2888673"/>
            <a:ext cx="1752600" cy="951131"/>
            <a:chOff x="8382000" y="2888673"/>
            <a:chExt cx="1752600" cy="9511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CCF13E-1299-4E45-9FF9-8FB03E44F2D4}"/>
                </a:ext>
              </a:extLst>
            </p:cNvPr>
            <p:cNvSpPr txBox="1"/>
            <p:nvPr/>
          </p:nvSpPr>
          <p:spPr>
            <a:xfrm>
              <a:off x="8382000" y="3193473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Script" pitchFamily="34" charset="0"/>
                </a:rPr>
                <a:t>Digital Experiences</a:t>
              </a:r>
            </a:p>
          </p:txBody>
        </p:sp>
        <p:pic>
          <p:nvPicPr>
            <p:cNvPr id="69" name="Picture 11" descr="http://cliparts.co/cliparts/Bia/rXK/BiarXK8i8.png">
              <a:extLst>
                <a:ext uri="{FF2B5EF4-FFF2-40B4-BE49-F238E27FC236}">
                  <a16:creationId xmlns:a16="http://schemas.microsoft.com/office/drawing/2014/main" id="{3C96C9DB-50FE-4BF3-A779-FE395ADA8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86800" y="2888673"/>
              <a:ext cx="200088" cy="304800"/>
            </a:xfrm>
            <a:prstGeom prst="rect">
              <a:avLst/>
            </a:prstGeom>
            <a:noFill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576606-E7FF-435D-80D5-301E7EB3DAB9}"/>
              </a:ext>
            </a:extLst>
          </p:cNvPr>
          <p:cNvGrpSpPr/>
          <p:nvPr/>
        </p:nvGrpSpPr>
        <p:grpSpPr>
          <a:xfrm>
            <a:off x="3580304" y="2799208"/>
            <a:ext cx="4958344" cy="1375492"/>
            <a:chOff x="3580304" y="2799208"/>
            <a:chExt cx="4958344" cy="13754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1F1A30-37E2-43B7-B080-01F9AD3B47E2}"/>
                </a:ext>
              </a:extLst>
            </p:cNvPr>
            <p:cNvSpPr txBox="1"/>
            <p:nvPr/>
          </p:nvSpPr>
          <p:spPr>
            <a:xfrm rot="20427881">
              <a:off x="3580304" y="2799208"/>
              <a:ext cx="4173875" cy="108341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585805"/>
                </a:avLst>
              </a:prstTxWarp>
              <a:spAutoFit/>
            </a:bodyPr>
            <a:lstStyle/>
            <a:p>
              <a:r>
                <a:rPr lang="en-US" dirty="0">
                  <a:latin typeface="Segoe Script" pitchFamily="34" charset="0"/>
                </a:rPr>
                <a:t>Application of digital technology</a:t>
              </a:r>
            </a:p>
          </p:txBody>
        </p:sp>
        <p:pic>
          <p:nvPicPr>
            <p:cNvPr id="70" name="Picture 2" descr="http://www.talk4less.co.uk/wp-content/uploads/hand-drawn-arrow.png">
              <a:extLst>
                <a:ext uri="{FF2B5EF4-FFF2-40B4-BE49-F238E27FC236}">
                  <a16:creationId xmlns:a16="http://schemas.microsoft.com/office/drawing/2014/main" id="{6BB44CCA-3AFB-4CEC-A832-A213FE38A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78139">
              <a:off x="3873443" y="2937558"/>
              <a:ext cx="4665205" cy="1237142"/>
            </a:xfrm>
            <a:prstGeom prst="rect">
              <a:avLst/>
            </a:prstGeom>
            <a:noFill/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E4F3364-CA7A-4EFF-A378-2557355BC028}"/>
              </a:ext>
            </a:extLst>
          </p:cNvPr>
          <p:cNvGrpSpPr/>
          <p:nvPr/>
        </p:nvGrpSpPr>
        <p:grpSpPr>
          <a:xfrm rot="19819621">
            <a:off x="6999964" y="3399781"/>
            <a:ext cx="1036897" cy="381000"/>
            <a:chOff x="2438400" y="3810000"/>
            <a:chExt cx="1036897" cy="381000"/>
          </a:xfrm>
        </p:grpSpPr>
        <p:pic>
          <p:nvPicPr>
            <p:cNvPr id="74" name="Picture 9" descr="http://legacypensionservices.co.uk/wp-content/uploads/2014/03/nexusae0_spicybowl_example_red_ring_thumb.png">
              <a:extLst>
                <a:ext uri="{FF2B5EF4-FFF2-40B4-BE49-F238E27FC236}">
                  <a16:creationId xmlns:a16="http://schemas.microsoft.com/office/drawing/2014/main" id="{BC65D21A-2B8F-45E3-9204-1ACFB6D45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8400" y="3810000"/>
              <a:ext cx="1036897" cy="381000"/>
            </a:xfrm>
            <a:prstGeom prst="rect">
              <a:avLst/>
            </a:prstGeom>
            <a:noFill/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D3573E1-D02A-4988-8A7C-FFEA6B897A08}"/>
                </a:ext>
              </a:extLst>
            </p:cNvPr>
            <p:cNvSpPr txBox="1"/>
            <p:nvPr/>
          </p:nvSpPr>
          <p:spPr>
            <a:xfrm>
              <a:off x="2514600" y="388620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Segoe Script" pitchFamily="34" charset="0"/>
                </a:rPr>
                <a:t>CEM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EFE043-0CFD-43ED-92C8-906F52267CD5}"/>
              </a:ext>
            </a:extLst>
          </p:cNvPr>
          <p:cNvGrpSpPr/>
          <p:nvPr/>
        </p:nvGrpSpPr>
        <p:grpSpPr>
          <a:xfrm>
            <a:off x="2438400" y="3269673"/>
            <a:ext cx="1524000" cy="1635923"/>
            <a:chOff x="2438400" y="3269673"/>
            <a:chExt cx="1524000" cy="1635923"/>
          </a:xfrm>
        </p:grpSpPr>
        <p:pic>
          <p:nvPicPr>
            <p:cNvPr id="35" name="Picture 7">
              <a:extLst>
                <a:ext uri="{FF2B5EF4-FFF2-40B4-BE49-F238E27FC236}">
                  <a16:creationId xmlns:a16="http://schemas.microsoft.com/office/drawing/2014/main" id="{1815E20A-80CF-4F34-96B9-B08E8632C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95600" y="3269673"/>
              <a:ext cx="821442" cy="881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9405DF-420E-4AD2-8AC6-EDF67BC3EB20}"/>
                </a:ext>
              </a:extLst>
            </p:cNvPr>
            <p:cNvSpPr txBox="1"/>
            <p:nvPr/>
          </p:nvSpPr>
          <p:spPr>
            <a:xfrm>
              <a:off x="2438400" y="4107873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Script" pitchFamily="34" charset="0"/>
                </a:rPr>
                <a:t>An IDEA </a:t>
              </a:r>
              <a:br>
                <a:rPr lang="en-US" dirty="0">
                  <a:latin typeface="Segoe Script" pitchFamily="34" charset="0"/>
                </a:rPr>
              </a:br>
              <a:r>
                <a:rPr lang="en-US" dirty="0">
                  <a:latin typeface="Segoe Script" pitchFamily="34" charset="0"/>
                </a:rPr>
                <a:t>or VISION</a:t>
              </a:r>
            </a:p>
          </p:txBody>
        </p:sp>
        <p:pic>
          <p:nvPicPr>
            <p:cNvPr id="72" name="Picture 4" descr="https://i0.wp.com/www.agr0na.com/wp-content/uploads/2015/08/redline2.gif">
              <a:extLst>
                <a:ext uri="{FF2B5EF4-FFF2-40B4-BE49-F238E27FC236}">
                  <a16:creationId xmlns:a16="http://schemas.microsoft.com/office/drawing/2014/main" id="{D7D3B463-02C8-4740-AFE5-FC4D0C76A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609" y="4780442"/>
              <a:ext cx="1081018" cy="12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F8BCB4-C8C3-4099-A42B-16B22B1D3190}"/>
              </a:ext>
            </a:extLst>
          </p:cNvPr>
          <p:cNvGrpSpPr/>
          <p:nvPr/>
        </p:nvGrpSpPr>
        <p:grpSpPr>
          <a:xfrm>
            <a:off x="8458200" y="4717473"/>
            <a:ext cx="1752600" cy="1090611"/>
            <a:chOff x="8458200" y="4717473"/>
            <a:chExt cx="1752600" cy="109061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8A7923-A313-4437-A0EB-0585B81E410E}"/>
                </a:ext>
              </a:extLst>
            </p:cNvPr>
            <p:cNvGrpSpPr/>
            <p:nvPr/>
          </p:nvGrpSpPr>
          <p:grpSpPr>
            <a:xfrm>
              <a:off x="8458200" y="4717473"/>
              <a:ext cx="1752600" cy="990600"/>
              <a:chOff x="8458200" y="4717473"/>
              <a:chExt cx="1752600" cy="990600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67F288-32B2-45CD-BEFE-55C08959E18A}"/>
                  </a:ext>
                </a:extLst>
              </p:cNvPr>
              <p:cNvSpPr txBox="1"/>
              <p:nvPr/>
            </p:nvSpPr>
            <p:spPr>
              <a:xfrm>
                <a:off x="8458200" y="5061742"/>
                <a:ext cx="1752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Segoe Script" pitchFamily="34" charset="0"/>
                  </a:rPr>
                  <a:t>Competitive Advantage</a:t>
                </a:r>
              </a:p>
            </p:txBody>
          </p:sp>
          <p:pic>
            <p:nvPicPr>
              <p:cNvPr id="67" name="Picture 11" descr="http://cliparts.co/cliparts/Bia/rXK/BiarXK8i8.png">
                <a:extLst>
                  <a:ext uri="{FF2B5EF4-FFF2-40B4-BE49-F238E27FC236}">
                    <a16:creationId xmlns:a16="http://schemas.microsoft.com/office/drawing/2014/main" id="{E6287C79-3490-43A0-B860-44E61311C8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686800" y="4717473"/>
                <a:ext cx="200088" cy="304800"/>
              </a:xfrm>
              <a:prstGeom prst="rect">
                <a:avLst/>
              </a:prstGeom>
              <a:noFill/>
            </p:spPr>
          </p:pic>
        </p:grpSp>
        <p:pic>
          <p:nvPicPr>
            <p:cNvPr id="73" name="Picture 4" descr="https://i0.wp.com/www.agr0na.com/wp-content/uploads/2015/08/redline2.gif">
              <a:extLst>
                <a:ext uri="{FF2B5EF4-FFF2-40B4-BE49-F238E27FC236}">
                  <a16:creationId xmlns:a16="http://schemas.microsoft.com/office/drawing/2014/main" id="{324FD2A9-CF61-43C6-A5C3-209EEDA4F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859" y="5631873"/>
              <a:ext cx="1522023" cy="176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493BC46-7D83-4A1A-99C3-6A36BB2ADC6C}"/>
              </a:ext>
            </a:extLst>
          </p:cNvPr>
          <p:cNvSpPr txBox="1"/>
          <p:nvPr/>
        </p:nvSpPr>
        <p:spPr>
          <a:xfrm>
            <a:off x="-8304" y="3611302"/>
            <a:ext cx="2274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latin typeface="Cavolini" panose="03000502040302020204" pitchFamily="66" charset="0"/>
                <a:cs typeface="Cavolini" panose="03000502040302020204" pitchFamily="66" charset="0"/>
              </a:rPr>
              <a:t>An IDEA is the product of </a:t>
            </a:r>
            <a:r>
              <a:rPr lang="en-IN" sz="1400" b="1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INNOVATION,</a:t>
            </a:r>
            <a:r>
              <a:rPr lang="en-IN" sz="1400" dirty="0">
                <a:latin typeface="Cavolini" panose="03000502040302020204" pitchFamily="66" charset="0"/>
                <a:cs typeface="Cavolini" panose="03000502040302020204" pitchFamily="66" charset="0"/>
              </a:rPr>
              <a:t> which is the force behind </a:t>
            </a:r>
            <a:r>
              <a:rPr lang="en-IN" sz="1400" b="1" dirty="0">
                <a:solidFill>
                  <a:schemeClr val="accent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DIGITAL TRANSFORMATION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DC6EC2-4123-4C78-AAFE-49758C3EE10B}"/>
              </a:ext>
            </a:extLst>
          </p:cNvPr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2"/>
                </a:solidFill>
              </a:rPr>
              <a:t>© Ashish Pachory</a:t>
            </a:r>
          </a:p>
        </p:txBody>
      </p:sp>
    </p:spTree>
    <p:extLst>
      <p:ext uri="{BB962C8B-B14F-4D97-AF65-F5344CB8AC3E}">
        <p14:creationId xmlns:p14="http://schemas.microsoft.com/office/powerpoint/2010/main" val="325104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25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2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anies That Failed At Digital Transformation And What We Can Learn From  Them">
            <a:extLst>
              <a:ext uri="{FF2B5EF4-FFF2-40B4-BE49-F238E27FC236}">
                <a16:creationId xmlns:a16="http://schemas.microsoft.com/office/drawing/2014/main" id="{8D6C6C37-7307-4248-BF72-DC5F430A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46B753-39B4-448D-99A6-22A5CE361A4D}"/>
              </a:ext>
            </a:extLst>
          </p:cNvPr>
          <p:cNvSpPr txBox="1"/>
          <p:nvPr/>
        </p:nvSpPr>
        <p:spPr>
          <a:xfrm>
            <a:off x="945501" y="3458428"/>
            <a:ext cx="10300997" cy="769441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Digital Transformation?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E40B-5438-4F29-B6A3-1F889CFB6A3F}"/>
              </a:ext>
            </a:extLst>
          </p:cNvPr>
          <p:cNvSpPr txBox="1"/>
          <p:nvPr/>
        </p:nvSpPr>
        <p:spPr>
          <a:xfrm>
            <a:off x="8456102" y="2785145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Lecture Series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C5F77-7282-4D75-8662-A3745AA42C4E}"/>
              </a:ext>
            </a:extLst>
          </p:cNvPr>
          <p:cNvSpPr txBox="1"/>
          <p:nvPr/>
        </p:nvSpPr>
        <p:spPr>
          <a:xfrm>
            <a:off x="10407599" y="6404692"/>
            <a:ext cx="1677798" cy="369332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Ashish Pachory</a:t>
            </a:r>
          </a:p>
        </p:txBody>
      </p:sp>
    </p:spTree>
    <p:extLst>
      <p:ext uri="{BB962C8B-B14F-4D97-AF65-F5344CB8AC3E}">
        <p14:creationId xmlns:p14="http://schemas.microsoft.com/office/powerpoint/2010/main" val="158099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BA72A2-4035-4E85-807F-15FD3958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2131265"/>
            <a:ext cx="10037148" cy="29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88FEBA-CDC0-46A9-937F-B1790F9D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69803" cy="1450757"/>
          </a:xfrm>
        </p:spPr>
        <p:txBody>
          <a:bodyPr/>
          <a:lstStyle/>
          <a:p>
            <a:r>
              <a:rPr lang="en-IN" dirty="0"/>
              <a:t>From Digitization to Digital Transformation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DFF9EC-7784-442D-A77C-7AFAD49C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050" b="1"/>
              <a:t>DX Lecture Series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BEEA6-FCD9-4B30-B2A3-FA1265C3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416A2-68D3-45CC-99EE-EA82F51DED69}"/>
              </a:ext>
            </a:extLst>
          </p:cNvPr>
          <p:cNvSpPr txBox="1"/>
          <p:nvPr/>
        </p:nvSpPr>
        <p:spPr>
          <a:xfrm>
            <a:off x="1778466" y="4697835"/>
            <a:ext cx="25586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Converting </a:t>
            </a:r>
            <a:r>
              <a:rPr lang="en-IN" sz="1400" i="1" dirty="0"/>
              <a:t>information</a:t>
            </a:r>
            <a:r>
              <a:rPr lang="en-IN" sz="1400" dirty="0"/>
              <a:t> (such as an object, image, sound, document, or signal) into a digital (binary) format that is computer-readable.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E51A0-3406-4F5B-AB1E-7201266042DA}"/>
              </a:ext>
            </a:extLst>
          </p:cNvPr>
          <p:cNvSpPr txBox="1"/>
          <p:nvPr/>
        </p:nvSpPr>
        <p:spPr>
          <a:xfrm>
            <a:off x="4741302" y="4810407"/>
            <a:ext cx="277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The use of digital technology (Computers to Cloud) to improve </a:t>
            </a:r>
            <a:r>
              <a:rPr lang="en-IN" i="1" dirty="0"/>
              <a:t>operations</a:t>
            </a:r>
            <a:r>
              <a:rPr lang="en-IN" dirty="0"/>
              <a:t> (e.g. customer service), with digital information at the core.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3FF95-35D3-47B1-8BBF-BB0221CED318}"/>
              </a:ext>
            </a:extLst>
          </p:cNvPr>
          <p:cNvSpPr txBox="1"/>
          <p:nvPr/>
        </p:nvSpPr>
        <p:spPr>
          <a:xfrm>
            <a:off x="7994707" y="4638355"/>
            <a:ext cx="3217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N" dirty="0"/>
              <a:t>The adoption of digital technology to transform </a:t>
            </a:r>
            <a:r>
              <a:rPr lang="en-IN" i="1" dirty="0"/>
              <a:t>services</a:t>
            </a:r>
            <a:r>
              <a:rPr lang="en-IN" dirty="0"/>
              <a:t> or </a:t>
            </a:r>
            <a:r>
              <a:rPr lang="en-IN" i="1" dirty="0"/>
              <a:t>businesses</a:t>
            </a:r>
            <a:r>
              <a:rPr lang="en-IN" dirty="0"/>
              <a:t>, through replacing non-digital or manual processes with digital processes. It involves transforming not only technology, but also people (skills/culture) and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ED12F-602E-4A78-B0AE-273544EFFBEB}"/>
              </a:ext>
            </a:extLst>
          </p:cNvPr>
          <p:cNvSpPr txBox="1"/>
          <p:nvPr/>
        </p:nvSpPr>
        <p:spPr>
          <a:xfrm>
            <a:off x="1837189" y="2910886"/>
            <a:ext cx="200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pPr algn="ctr"/>
            <a:r>
              <a:rPr lang="en-IN" sz="1400" dirty="0"/>
              <a:t>Digital </a:t>
            </a:r>
            <a:r>
              <a:rPr lang="en-IN" sz="1400" u="sng" dirty="0"/>
              <a:t>Information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7C51C-20D5-4EF1-A40C-9A566E96888D}"/>
              </a:ext>
            </a:extLst>
          </p:cNvPr>
          <p:cNvSpPr txBox="1"/>
          <p:nvPr/>
        </p:nvSpPr>
        <p:spPr>
          <a:xfrm>
            <a:off x="4918894" y="2536503"/>
            <a:ext cx="200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pPr algn="ctr"/>
            <a:r>
              <a:rPr lang="en-IN" sz="1400" dirty="0"/>
              <a:t>Digital </a:t>
            </a:r>
            <a:r>
              <a:rPr lang="en-IN" sz="1400" u="sng" dirty="0"/>
              <a:t>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80A1CC-A6DD-4EE6-8EAE-F8E00DB1EF44}"/>
              </a:ext>
            </a:extLst>
          </p:cNvPr>
          <p:cNvSpPr txBox="1"/>
          <p:nvPr/>
        </p:nvSpPr>
        <p:spPr>
          <a:xfrm>
            <a:off x="7994708" y="2177021"/>
            <a:ext cx="200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pPr algn="ctr"/>
            <a:r>
              <a:rPr lang="en-IN" sz="1400" dirty="0"/>
              <a:t>Digital </a:t>
            </a:r>
            <a:r>
              <a:rPr lang="en-IN" sz="1400" u="sng" dirty="0"/>
              <a:t>Business</a:t>
            </a:r>
          </a:p>
        </p:txBody>
      </p:sp>
      <p:sp>
        <p:nvSpPr>
          <p:cNvPr id="6" name="Double Brace 5">
            <a:extLst>
              <a:ext uri="{FF2B5EF4-FFF2-40B4-BE49-F238E27FC236}">
                <a16:creationId xmlns:a16="http://schemas.microsoft.com/office/drawing/2014/main" id="{02F0E44E-33B5-4ECD-A20E-B4552E15AEB1}"/>
              </a:ext>
            </a:extLst>
          </p:cNvPr>
          <p:cNvSpPr/>
          <p:nvPr/>
        </p:nvSpPr>
        <p:spPr>
          <a:xfrm>
            <a:off x="7865885" y="4572000"/>
            <a:ext cx="3357588" cy="1451350"/>
          </a:xfrm>
          <a:prstGeom prst="bracePair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     </a:t>
            </a:r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8668AB1A-047B-4FCF-9E06-43EBDF7C0C24}"/>
              </a:ext>
            </a:extLst>
          </p:cNvPr>
          <p:cNvSpPr/>
          <p:nvPr/>
        </p:nvSpPr>
        <p:spPr>
          <a:xfrm>
            <a:off x="4658255" y="4810407"/>
            <a:ext cx="2875488" cy="941309"/>
          </a:xfrm>
          <a:prstGeom prst="bracePair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A045285F-843B-4162-93F4-A388BAD79066}"/>
              </a:ext>
            </a:extLst>
          </p:cNvPr>
          <p:cNvSpPr/>
          <p:nvPr/>
        </p:nvSpPr>
        <p:spPr>
          <a:xfrm>
            <a:off x="1639451" y="4697834"/>
            <a:ext cx="2697655" cy="1128531"/>
          </a:xfrm>
          <a:prstGeom prst="bracePair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2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5380A-E9A6-482F-BDD3-9CC79D69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050" b="1" dirty="0"/>
              <a:t>DX Lecture Series</a:t>
            </a:r>
            <a:endParaRPr lang="en-US" sz="105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EC315-DA74-42D5-A3A9-A2B31354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9A0BCC-C91D-4A5F-AD59-9BB85D7E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7338"/>
            <a:ext cx="10471455" cy="1449387"/>
          </a:xfrm>
        </p:spPr>
        <p:txBody>
          <a:bodyPr/>
          <a:lstStyle/>
          <a:p>
            <a:r>
              <a:rPr lang="en-IN" dirty="0"/>
              <a:t>Why do companies transform to digital?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62FF0-726B-42BB-B749-6D8AED9F8834}"/>
              </a:ext>
            </a:extLst>
          </p:cNvPr>
          <p:cNvSpPr txBox="1"/>
          <p:nvPr/>
        </p:nvSpPr>
        <p:spPr>
          <a:xfrm>
            <a:off x="1375794" y="1937857"/>
            <a:ext cx="97795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Q: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are the top 3 drivers of Digital Transformation in your organization? </a:t>
            </a:r>
            <a:br>
              <a:rPr lang="en-IN" dirty="0"/>
            </a:br>
            <a:r>
              <a:rPr lang="en-IN" sz="1600" i="1" dirty="0"/>
              <a:t>(Drivers are trends or factors that </a:t>
            </a:r>
            <a:r>
              <a:rPr lang="en-IN" sz="1600" i="1" dirty="0" err="1"/>
              <a:t>catalyze</a:t>
            </a:r>
            <a:r>
              <a:rPr lang="en-IN" sz="1600" i="1" dirty="0"/>
              <a:t> change.)</a:t>
            </a:r>
            <a:endParaRPr lang="en-IN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6EC57-9583-481A-A556-423D4B661DE3}"/>
              </a:ext>
            </a:extLst>
          </p:cNvPr>
          <p:cNvGrpSpPr/>
          <p:nvPr/>
        </p:nvGrpSpPr>
        <p:grpSpPr>
          <a:xfrm>
            <a:off x="599815" y="2751373"/>
            <a:ext cx="3267511" cy="3574087"/>
            <a:chOff x="599815" y="2751373"/>
            <a:chExt cx="3267511" cy="357408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A0273C-A708-48A7-A3AC-6453C22C6264}"/>
                </a:ext>
              </a:extLst>
            </p:cNvPr>
            <p:cNvSpPr/>
            <p:nvPr/>
          </p:nvSpPr>
          <p:spPr>
            <a:xfrm>
              <a:off x="864067" y="2751373"/>
              <a:ext cx="3003259" cy="2927757"/>
            </a:xfrm>
            <a:prstGeom prst="ellipse">
              <a:avLst/>
            </a:prstGeom>
            <a:solidFill>
              <a:srgbClr val="FFC000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b="1" dirty="0">
                  <a:ln w="3175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</a:rPr>
                <a:t> 55%</a:t>
              </a:r>
              <a:br>
                <a:rPr lang="en-IN" sz="4400" b="1" dirty="0">
                  <a:ln w="3175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</a:rPr>
              </a:br>
              <a:r>
                <a:rPr lang="en-I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Evolving Customer behaviors and preferences</a:t>
              </a:r>
              <a:endParaRPr lang="en-IN" sz="4400" b="1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1FC8C28-667E-40F4-B177-C301B4AE29C1}"/>
                </a:ext>
              </a:extLst>
            </p:cNvPr>
            <p:cNvSpPr txBox="1"/>
            <p:nvPr/>
          </p:nvSpPr>
          <p:spPr>
            <a:xfrm>
              <a:off x="599815" y="5371353"/>
              <a:ext cx="25880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Online channels</a:t>
              </a:r>
            </a:p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Convenience, transparency</a:t>
              </a:r>
            </a:p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Instant gratification</a:t>
              </a:r>
            </a:p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Personalization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3F10EE-8102-49EA-BE56-AA700366F383}"/>
              </a:ext>
            </a:extLst>
          </p:cNvPr>
          <p:cNvGrpSpPr/>
          <p:nvPr/>
        </p:nvGrpSpPr>
        <p:grpSpPr>
          <a:xfrm>
            <a:off x="3934437" y="3141583"/>
            <a:ext cx="2915469" cy="3318202"/>
            <a:chOff x="3934437" y="3141583"/>
            <a:chExt cx="2915469" cy="33182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242778-CF43-4305-9C63-301EA574F162}"/>
                </a:ext>
              </a:extLst>
            </p:cNvPr>
            <p:cNvSpPr/>
            <p:nvPr/>
          </p:nvSpPr>
          <p:spPr>
            <a:xfrm>
              <a:off x="3934437" y="3850547"/>
              <a:ext cx="2667700" cy="260923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b="1" dirty="0">
                  <a:ln w="3175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</a:rPr>
                <a:t> 53%</a:t>
              </a:r>
              <a:br>
                <a:rPr lang="en-IN" sz="4400" b="1" dirty="0">
                  <a:ln w="3175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</a:rPr>
              </a:br>
              <a:r>
                <a:rPr lang="en-I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Growth opportunities in New Markets</a:t>
              </a:r>
              <a:endParaRPr lang="en-IN" sz="4400" b="1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2AAF8C-133F-4EAB-8EBE-A9AF004EB4E7}"/>
                </a:ext>
              </a:extLst>
            </p:cNvPr>
            <p:cNvSpPr txBox="1"/>
            <p:nvPr/>
          </p:nvSpPr>
          <p:spPr>
            <a:xfrm>
              <a:off x="4047124" y="3141583"/>
              <a:ext cx="2802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Emerging markets</a:t>
              </a:r>
            </a:p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New Business Models</a:t>
              </a:r>
            </a:p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Digital Marketing &amp; Outreach</a:t>
              </a:r>
            </a:p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Adjacencies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703952-F459-4C3F-B930-28EA48C1F87F}"/>
              </a:ext>
            </a:extLst>
          </p:cNvPr>
          <p:cNvGrpSpPr/>
          <p:nvPr/>
        </p:nvGrpSpPr>
        <p:grpSpPr>
          <a:xfrm>
            <a:off x="6494477" y="2785320"/>
            <a:ext cx="2951527" cy="3016920"/>
            <a:chOff x="6494477" y="2785320"/>
            <a:chExt cx="2951527" cy="301692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68C3B9-BB09-4872-A777-BCC617627B1B}"/>
                </a:ext>
              </a:extLst>
            </p:cNvPr>
            <p:cNvSpPr/>
            <p:nvPr/>
          </p:nvSpPr>
          <p:spPr>
            <a:xfrm>
              <a:off x="6494477" y="2785320"/>
              <a:ext cx="2330741" cy="2193822"/>
            </a:xfrm>
            <a:prstGeom prst="ellipse">
              <a:avLst/>
            </a:prstGeom>
            <a:solidFill>
              <a:srgbClr val="C00000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b="1" dirty="0">
                  <a:ln w="3175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</a:rPr>
                <a:t> 49%</a:t>
              </a:r>
              <a:br>
                <a:rPr lang="en-IN" sz="4400" b="1" dirty="0">
                  <a:ln w="3175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</a:rPr>
              </a:br>
              <a:r>
                <a:rPr lang="en-I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Increased competitive pressure</a:t>
              </a:r>
              <a:endParaRPr lang="en-IN" sz="4400" b="1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6CF88E-10CF-41C9-BBC2-DD5FFAC7F17A}"/>
                </a:ext>
              </a:extLst>
            </p:cNvPr>
            <p:cNvSpPr txBox="1"/>
            <p:nvPr/>
          </p:nvSpPr>
          <p:spPr>
            <a:xfrm>
              <a:off x="7214988" y="4848133"/>
              <a:ext cx="22310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Business Analytics</a:t>
              </a:r>
            </a:p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Product Differentiation</a:t>
              </a:r>
            </a:p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Speed-to-Market</a:t>
              </a:r>
            </a:p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Churn Management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F539EC-410E-463E-8958-202E8F83EF70}"/>
              </a:ext>
            </a:extLst>
          </p:cNvPr>
          <p:cNvGrpSpPr/>
          <p:nvPr/>
        </p:nvGrpSpPr>
        <p:grpSpPr>
          <a:xfrm>
            <a:off x="9336947" y="2973836"/>
            <a:ext cx="2304015" cy="2828825"/>
            <a:chOff x="9336947" y="2973836"/>
            <a:chExt cx="2304015" cy="282882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69B9AB-E053-4741-8B05-91A67ADBD906}"/>
                </a:ext>
              </a:extLst>
            </p:cNvPr>
            <p:cNvSpPr/>
            <p:nvPr/>
          </p:nvSpPr>
          <p:spPr>
            <a:xfrm>
              <a:off x="9336947" y="3850546"/>
              <a:ext cx="2048311" cy="195211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b="1" dirty="0">
                  <a:ln w="3175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</a:rPr>
                <a:t> 42%</a:t>
              </a:r>
              <a:br>
                <a:rPr lang="en-IN" sz="4400" b="1" dirty="0">
                  <a:ln w="3175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</a:rPr>
              </a:br>
              <a:r>
                <a:rPr lang="en-IN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New Standards in regulatory &amp; compliance</a:t>
              </a:r>
              <a:endParaRPr lang="en-IN" sz="4400" b="1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B883E4-0DF6-432B-A91D-6D4D54BE0473}"/>
                </a:ext>
              </a:extLst>
            </p:cNvPr>
            <p:cNvSpPr txBox="1"/>
            <p:nvPr/>
          </p:nvSpPr>
          <p:spPr>
            <a:xfrm>
              <a:off x="9409946" y="2973836"/>
              <a:ext cx="22310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Risk Management</a:t>
              </a:r>
            </a:p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Data Privacy</a:t>
              </a:r>
            </a:p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Accessibility</a:t>
              </a:r>
            </a:p>
            <a:p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</a:rPr>
                <a:t>Cybersecurity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0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DBBB-7B46-4711-909F-97706F99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SMAC – The Power behind DX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AA633-E233-4B16-8D60-2276F48E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DX Lecture Series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3A84-62AF-44A1-BD33-6B5CE0C3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631458-0AB0-4AAD-8C5D-9410472385F9}"/>
              </a:ext>
            </a:extLst>
          </p:cNvPr>
          <p:cNvGrpSpPr/>
          <p:nvPr/>
        </p:nvGrpSpPr>
        <p:grpSpPr>
          <a:xfrm>
            <a:off x="3778464" y="2038525"/>
            <a:ext cx="7044266" cy="3892491"/>
            <a:chOff x="3686185" y="2063692"/>
            <a:chExt cx="7044266" cy="3892491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D2BCFA52-FBF2-46AC-B2C0-2F2D775A0C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15508762"/>
                </p:ext>
              </p:extLst>
            </p:nvPr>
          </p:nvGraphicFramePr>
          <p:xfrm>
            <a:off x="3686185" y="2063692"/>
            <a:ext cx="7044266" cy="38924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A8CE4E-B0D8-457D-91F1-ECB709E27B33}"/>
                </a:ext>
              </a:extLst>
            </p:cNvPr>
            <p:cNvSpPr txBox="1"/>
            <p:nvPr/>
          </p:nvSpPr>
          <p:spPr>
            <a:xfrm>
              <a:off x="3808601" y="2469872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Social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E622BF-9E6B-4449-B914-4EC468AD0AE6}"/>
                </a:ext>
              </a:extLst>
            </p:cNvPr>
            <p:cNvSpPr txBox="1"/>
            <p:nvPr/>
          </p:nvSpPr>
          <p:spPr>
            <a:xfrm>
              <a:off x="4078447" y="3393931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Mobile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1F3DF4-65FE-44FA-81FD-D8A38062AA25}"/>
                </a:ext>
              </a:extLst>
            </p:cNvPr>
            <p:cNvSpPr txBox="1"/>
            <p:nvPr/>
          </p:nvSpPr>
          <p:spPr>
            <a:xfrm>
              <a:off x="4006441" y="4266865"/>
              <a:ext cx="111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Analytics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34BF91-A8E1-4525-AAF8-3E1023E99DBA}"/>
                </a:ext>
              </a:extLst>
            </p:cNvPr>
            <p:cNvSpPr txBox="1"/>
            <p:nvPr/>
          </p:nvSpPr>
          <p:spPr>
            <a:xfrm>
              <a:off x="3800212" y="5173355"/>
              <a:ext cx="1033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Cloud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B728B9-D3AE-4200-8F09-847218704E39}"/>
              </a:ext>
            </a:extLst>
          </p:cNvPr>
          <p:cNvSpPr txBox="1"/>
          <p:nvPr/>
        </p:nvSpPr>
        <p:spPr>
          <a:xfrm>
            <a:off x="1204830" y="3112703"/>
            <a:ext cx="2399251" cy="2031325"/>
          </a:xfrm>
          <a:prstGeom prst="rect">
            <a:avLst/>
          </a:prstGeom>
          <a:solidFill>
            <a:srgbClr val="FFFF00"/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SMAC refers to the convergence of four independent technologies that are driving digital business</a:t>
            </a:r>
          </a:p>
        </p:txBody>
      </p:sp>
    </p:spTree>
    <p:extLst>
      <p:ext uri="{BB962C8B-B14F-4D97-AF65-F5344CB8AC3E}">
        <p14:creationId xmlns:p14="http://schemas.microsoft.com/office/powerpoint/2010/main" val="14623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F98BED-77A5-42B5-A781-C08480EAE81E}"/>
              </a:ext>
            </a:extLst>
          </p:cNvPr>
          <p:cNvSpPr/>
          <p:nvPr/>
        </p:nvSpPr>
        <p:spPr>
          <a:xfrm>
            <a:off x="6492240" y="1918809"/>
            <a:ext cx="4861560" cy="36569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FA2E4-8688-4481-93B7-B39961A1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495919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Technology Enablers of DX – </a:t>
            </a:r>
            <a:b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Social Media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6B7F-0052-4ED5-A96B-1BA48363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1BD-8FB8-42A0-BAD5-B38BA0250559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D1063-17C6-4D4C-BFBF-FADC7528C8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1847688"/>
            <a:ext cx="5052060" cy="3728086"/>
          </a:xfrm>
          <a:prstGeom prst="rect">
            <a:avLst/>
          </a:prstGeom>
          <a:noFill/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6CBE836-887A-4DC3-AD60-772398F9B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60" y="1918809"/>
            <a:ext cx="5257800" cy="36569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E9D036E-80C5-4ED6-9E83-4803A604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b="1" dirty="0"/>
              <a:t>DX LECTURE SERIES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CED16-EBA9-4697-8820-9C2CC40455ED}"/>
              </a:ext>
            </a:extLst>
          </p:cNvPr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2"/>
                </a:solidFill>
              </a:rPr>
              <a:t>© Ashish Pachory</a:t>
            </a:r>
          </a:p>
        </p:txBody>
      </p:sp>
    </p:spTree>
    <p:extLst>
      <p:ext uri="{BB962C8B-B14F-4D97-AF65-F5344CB8AC3E}">
        <p14:creationId xmlns:p14="http://schemas.microsoft.com/office/powerpoint/2010/main" val="3779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6B7F-0052-4ED5-A96B-1BA48363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1BD-8FB8-42A0-BAD5-B38BA0250559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C10CD4-18E4-4321-86A0-B9D58ACBD051}"/>
              </a:ext>
            </a:extLst>
          </p:cNvPr>
          <p:cNvSpPr/>
          <p:nvPr/>
        </p:nvSpPr>
        <p:spPr>
          <a:xfrm>
            <a:off x="245577" y="1631328"/>
            <a:ext cx="8270349" cy="39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66"/>
                </a:solidFill>
                <a:latin typeface="OCR A Extended" panose="02010509020102010303" pitchFamily="50" charset="0"/>
              </a:rPr>
              <a:t>What’s topmost on the minds of enterprise leaders today?</a:t>
            </a: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A50EF078-91D1-4EEE-8F5F-C86BB4EDA4B3}"/>
              </a:ext>
            </a:extLst>
          </p:cNvPr>
          <p:cNvGrpSpPr/>
          <p:nvPr/>
        </p:nvGrpSpPr>
        <p:grpSpPr>
          <a:xfrm>
            <a:off x="372210" y="2065804"/>
            <a:ext cx="2674481" cy="2585216"/>
            <a:chOff x="372210" y="2065804"/>
            <a:chExt cx="2674481" cy="2585216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B883D482-FC57-46E6-B864-66057EA42A59}"/>
                </a:ext>
              </a:extLst>
            </p:cNvPr>
            <p:cNvGrpSpPr/>
            <p:nvPr/>
          </p:nvGrpSpPr>
          <p:grpSpPr>
            <a:xfrm>
              <a:off x="372210" y="2065804"/>
              <a:ext cx="2674481" cy="1209040"/>
              <a:chOff x="372210" y="2065804"/>
              <a:chExt cx="2674481" cy="120904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C37A770-6957-4E34-9F0E-9B1A8D6F2508}"/>
                  </a:ext>
                </a:extLst>
              </p:cNvPr>
              <p:cNvGrpSpPr/>
              <p:nvPr/>
            </p:nvGrpSpPr>
            <p:grpSpPr>
              <a:xfrm>
                <a:off x="764570" y="2182571"/>
                <a:ext cx="1889760" cy="997765"/>
                <a:chOff x="1391920" y="5157548"/>
                <a:chExt cx="1889760" cy="997765"/>
              </a:xfrm>
            </p:grpSpPr>
            <p:pic>
              <p:nvPicPr>
                <p:cNvPr id="1028" name="Picture 4" descr="Image result for business people">
                  <a:extLst>
                    <a:ext uri="{FF2B5EF4-FFF2-40B4-BE49-F238E27FC236}">
                      <a16:creationId xmlns:a16="http://schemas.microsoft.com/office/drawing/2014/main" id="{6DCADC8B-4386-4056-926E-B22AD56345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91920" y="5157548"/>
                  <a:ext cx="1889760" cy="9977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5EEFECF-2767-4F69-BA02-2D6B1E47C40A}"/>
                    </a:ext>
                  </a:extLst>
                </p:cNvPr>
                <p:cNvSpPr/>
                <p:nvPr/>
              </p:nvSpPr>
              <p:spPr>
                <a:xfrm>
                  <a:off x="1391920" y="6065520"/>
                  <a:ext cx="1889760" cy="897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93F530-0749-4FAB-A04A-1CD0A32416E9}"/>
                  </a:ext>
                </a:extLst>
              </p:cNvPr>
              <p:cNvSpPr/>
              <p:nvPr/>
            </p:nvSpPr>
            <p:spPr>
              <a:xfrm>
                <a:off x="372210" y="2065804"/>
                <a:ext cx="2674481" cy="1209040"/>
              </a:xfrm>
              <a:prstGeom prst="rect">
                <a:avLst/>
              </a:prstGeom>
              <a:solidFill>
                <a:srgbClr val="00206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Activating the Business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59FE15-8E5F-4CA0-88E7-AA9C44DAB2F3}"/>
                </a:ext>
              </a:extLst>
            </p:cNvPr>
            <p:cNvSpPr txBox="1"/>
            <p:nvPr/>
          </p:nvSpPr>
          <p:spPr>
            <a:xfrm>
              <a:off x="372210" y="3327581"/>
              <a:ext cx="267448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Making it easy </a:t>
              </a:r>
              <a:br>
                <a:rPr lang="en-IN" sz="1600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</a:br>
              <a:r>
                <a:rPr lang="en-IN" sz="1600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to </a:t>
              </a:r>
              <a:r>
                <a:rPr lang="en-IN" sz="1600" b="1" i="1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connect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Higher </a:t>
              </a:r>
              <a:r>
                <a:rPr lang="en-IN" sz="1600" b="1" i="1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productivity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b="1" i="1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Lower</a:t>
              </a:r>
              <a:r>
                <a:rPr lang="en-IN" sz="1600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 </a:t>
              </a:r>
              <a:r>
                <a:rPr lang="en-IN" sz="1600" b="1" i="1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expenses</a:t>
              </a:r>
            </a:p>
          </p:txBody>
        </p:sp>
      </p:grpSp>
      <p:sp>
        <p:nvSpPr>
          <p:cNvPr id="1031" name="Arrow: Down 1030">
            <a:extLst>
              <a:ext uri="{FF2B5EF4-FFF2-40B4-BE49-F238E27FC236}">
                <a16:creationId xmlns:a16="http://schemas.microsoft.com/office/drawing/2014/main" id="{60657ECE-2761-4E85-A769-0FB8C593249C}"/>
              </a:ext>
            </a:extLst>
          </p:cNvPr>
          <p:cNvSpPr/>
          <p:nvPr/>
        </p:nvSpPr>
        <p:spPr>
          <a:xfrm>
            <a:off x="681736" y="4642847"/>
            <a:ext cx="295564" cy="39716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1CBD7DA7-B982-4380-9491-DE5FE845E4EC}"/>
              </a:ext>
            </a:extLst>
          </p:cNvPr>
          <p:cNvSpPr/>
          <p:nvPr/>
        </p:nvSpPr>
        <p:spPr>
          <a:xfrm>
            <a:off x="1369846" y="4628806"/>
            <a:ext cx="295564" cy="39716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074BB77-59F7-4EFB-9F2B-28E46EC2E81F}"/>
              </a:ext>
            </a:extLst>
          </p:cNvPr>
          <p:cNvSpPr/>
          <p:nvPr/>
        </p:nvSpPr>
        <p:spPr>
          <a:xfrm>
            <a:off x="2057955" y="4624375"/>
            <a:ext cx="295564" cy="39716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7566B376-74C5-44BD-92CC-9BF9AE826C97}"/>
              </a:ext>
            </a:extLst>
          </p:cNvPr>
          <p:cNvGrpSpPr/>
          <p:nvPr/>
        </p:nvGrpSpPr>
        <p:grpSpPr>
          <a:xfrm>
            <a:off x="3295993" y="2065803"/>
            <a:ext cx="2818479" cy="2818573"/>
            <a:chOff x="3295993" y="2065803"/>
            <a:chExt cx="2818479" cy="281857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AFE2D7-062C-45B0-AE52-35F228514DA2}"/>
                </a:ext>
              </a:extLst>
            </p:cNvPr>
            <p:cNvSpPr txBox="1"/>
            <p:nvPr/>
          </p:nvSpPr>
          <p:spPr>
            <a:xfrm>
              <a:off x="3299201" y="3314716"/>
              <a:ext cx="281527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Enhancing the </a:t>
              </a:r>
              <a:r>
                <a:rPr lang="en-IN" sz="1600" b="1" i="1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customer experience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Cloud &amp; Mobile enabled </a:t>
              </a:r>
              <a:r>
                <a:rPr lang="en-IN" sz="1600" b="1" i="1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freedom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Extending the </a:t>
              </a:r>
              <a:r>
                <a:rPr lang="en-IN" sz="1600" b="1" i="1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reach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sz="1600" dirty="0">
                <a:solidFill>
                  <a:srgbClr val="0070C0"/>
                </a:solidFill>
                <a:latin typeface="OCR A Extended" panose="02010509020102010303" pitchFamily="50" charset="0"/>
                <a:cs typeface="Aharoni" panose="02010803020104030203" pitchFamily="2" charset="-79"/>
              </a:endParaRPr>
            </a:p>
          </p:txBody>
        </p: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F065FAC1-6C4B-4720-8A26-8479319E3692}"/>
                </a:ext>
              </a:extLst>
            </p:cNvPr>
            <p:cNvGrpSpPr/>
            <p:nvPr/>
          </p:nvGrpSpPr>
          <p:grpSpPr>
            <a:xfrm>
              <a:off x="3295993" y="2065803"/>
              <a:ext cx="2727723" cy="1199415"/>
              <a:chOff x="3295993" y="2065803"/>
              <a:chExt cx="2727723" cy="1199415"/>
            </a:xfrm>
          </p:grpSpPr>
          <p:pic>
            <p:nvPicPr>
              <p:cNvPr id="30" name="Picture 4" descr="Image result for digital business png">
                <a:extLst>
                  <a:ext uri="{FF2B5EF4-FFF2-40B4-BE49-F238E27FC236}">
                    <a16:creationId xmlns:a16="http://schemas.microsoft.com/office/drawing/2014/main" id="{F089A148-941C-4ACA-AB27-242D54A82D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782" y="2177536"/>
                <a:ext cx="2435658" cy="1087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9BC7EE-4592-42C3-B6DF-52332494DB94}"/>
                  </a:ext>
                </a:extLst>
              </p:cNvPr>
              <p:cNvSpPr/>
              <p:nvPr/>
            </p:nvSpPr>
            <p:spPr>
              <a:xfrm>
                <a:off x="3295993" y="2065803"/>
                <a:ext cx="2727723" cy="1199415"/>
              </a:xfrm>
              <a:prstGeom prst="rect">
                <a:avLst/>
              </a:prstGeom>
              <a:solidFill>
                <a:srgbClr val="00206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Transforming to Digital</a:t>
                </a:r>
              </a:p>
            </p:txBody>
          </p:sp>
        </p:grpSp>
      </p:grp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71D2A41-F5DC-46E9-A0E9-9EB809E93A1D}"/>
              </a:ext>
            </a:extLst>
          </p:cNvPr>
          <p:cNvSpPr/>
          <p:nvPr/>
        </p:nvSpPr>
        <p:spPr>
          <a:xfrm>
            <a:off x="3856427" y="4619718"/>
            <a:ext cx="295564" cy="39716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F03F35A1-64C1-45C4-BFCB-5E6DB4841362}"/>
              </a:ext>
            </a:extLst>
          </p:cNvPr>
          <p:cNvSpPr/>
          <p:nvPr/>
        </p:nvSpPr>
        <p:spPr>
          <a:xfrm>
            <a:off x="4544537" y="4605677"/>
            <a:ext cx="295564" cy="39716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9DB252BE-42CB-42B2-AEB6-9132237C2D4A}"/>
              </a:ext>
            </a:extLst>
          </p:cNvPr>
          <p:cNvSpPr/>
          <p:nvPr/>
        </p:nvSpPr>
        <p:spPr>
          <a:xfrm>
            <a:off x="5232646" y="4601246"/>
            <a:ext cx="295564" cy="39716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F7F01B9D-B732-4643-A9F9-5B5B9116A03D}"/>
              </a:ext>
            </a:extLst>
          </p:cNvPr>
          <p:cNvGrpSpPr/>
          <p:nvPr/>
        </p:nvGrpSpPr>
        <p:grpSpPr>
          <a:xfrm>
            <a:off x="6285107" y="2072834"/>
            <a:ext cx="2727723" cy="2279228"/>
            <a:chOff x="6285107" y="2072834"/>
            <a:chExt cx="2727723" cy="22792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F1CBA19-E0C7-4F5A-A9C6-88F15D70B464}"/>
                </a:ext>
              </a:extLst>
            </p:cNvPr>
            <p:cNvGrpSpPr/>
            <p:nvPr/>
          </p:nvGrpSpPr>
          <p:grpSpPr>
            <a:xfrm>
              <a:off x="6285107" y="2072834"/>
              <a:ext cx="2727723" cy="1210959"/>
              <a:chOff x="7216269" y="2264798"/>
              <a:chExt cx="2715632" cy="1210959"/>
            </a:xfrm>
          </p:grpSpPr>
          <p:pic>
            <p:nvPicPr>
              <p:cNvPr id="1032" name="Picture 8" descr="Image result for business people clipart">
                <a:extLst>
                  <a:ext uri="{FF2B5EF4-FFF2-40B4-BE49-F238E27FC236}">
                    <a16:creationId xmlns:a16="http://schemas.microsoft.com/office/drawing/2014/main" id="{D65A53D0-93A0-477A-A90D-DBCC69F838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82404" y="2264798"/>
                <a:ext cx="1961516" cy="1194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D97215-3DB3-4374-90FC-D61B3844D270}"/>
                  </a:ext>
                </a:extLst>
              </p:cNvPr>
              <p:cNvSpPr/>
              <p:nvPr/>
            </p:nvSpPr>
            <p:spPr>
              <a:xfrm>
                <a:off x="7216269" y="2266717"/>
                <a:ext cx="2715632" cy="1209040"/>
              </a:xfrm>
              <a:prstGeom prst="rect">
                <a:avLst/>
              </a:prstGeom>
              <a:solidFill>
                <a:srgbClr val="00206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Empowering People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34CBA3-5927-4019-91A7-6B05E0E79269}"/>
                </a:ext>
              </a:extLst>
            </p:cNvPr>
            <p:cNvSpPr txBox="1"/>
            <p:nvPr/>
          </p:nvSpPr>
          <p:spPr>
            <a:xfrm>
              <a:off x="6318166" y="3274844"/>
              <a:ext cx="269466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Be </a:t>
              </a:r>
              <a:r>
                <a:rPr lang="en-IN" sz="1600" b="1" i="1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Responsive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Make an </a:t>
              </a:r>
              <a:r>
                <a:rPr lang="en-IN" sz="1600" i="1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impact</a:t>
              </a:r>
              <a:r>
                <a:rPr lang="en-IN" sz="1600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 from </a:t>
              </a:r>
              <a:r>
                <a:rPr lang="en-IN" sz="1600" b="1" i="1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anywhere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b="1" i="1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Happier</a:t>
              </a:r>
              <a:r>
                <a:rPr lang="en-IN" sz="1600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 </a:t>
              </a:r>
              <a:r>
                <a:rPr lang="en-IN" sz="1600" b="1" i="1" dirty="0">
                  <a:solidFill>
                    <a:srgbClr val="0070C0"/>
                  </a:solidFill>
                  <a:latin typeface="OCR A Extended" panose="02010509020102010303" pitchFamily="50" charset="0"/>
                  <a:cs typeface="Aharoni" panose="02010803020104030203" pitchFamily="2" charset="-79"/>
                </a:rPr>
                <a:t>employees</a:t>
              </a:r>
            </a:p>
          </p:txBody>
        </p:sp>
      </p:grpSp>
      <p:sp>
        <p:nvSpPr>
          <p:cNvPr id="47" name="Arrow: Down 46">
            <a:extLst>
              <a:ext uri="{FF2B5EF4-FFF2-40B4-BE49-F238E27FC236}">
                <a16:creationId xmlns:a16="http://schemas.microsoft.com/office/drawing/2014/main" id="{37C5D17B-733D-4878-B4B3-722A4E184E61}"/>
              </a:ext>
            </a:extLst>
          </p:cNvPr>
          <p:cNvSpPr/>
          <p:nvPr/>
        </p:nvSpPr>
        <p:spPr>
          <a:xfrm>
            <a:off x="6844143" y="4619718"/>
            <a:ext cx="295564" cy="39716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000A63D4-CD87-45A5-A0D4-45C6CA7A0805}"/>
              </a:ext>
            </a:extLst>
          </p:cNvPr>
          <p:cNvSpPr/>
          <p:nvPr/>
        </p:nvSpPr>
        <p:spPr>
          <a:xfrm>
            <a:off x="7532253" y="4605677"/>
            <a:ext cx="295564" cy="39716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5DF3A61-336C-4487-9F8B-372A4912EFD6}"/>
              </a:ext>
            </a:extLst>
          </p:cNvPr>
          <p:cNvSpPr/>
          <p:nvPr/>
        </p:nvSpPr>
        <p:spPr>
          <a:xfrm>
            <a:off x="8220362" y="4601246"/>
            <a:ext cx="295564" cy="39716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4AAF4F-3308-4E66-9265-F3F36EBAF767}"/>
              </a:ext>
            </a:extLst>
          </p:cNvPr>
          <p:cNvSpPr txBox="1"/>
          <p:nvPr/>
        </p:nvSpPr>
        <p:spPr>
          <a:xfrm>
            <a:off x="554181" y="5107483"/>
            <a:ext cx="8640619" cy="923330"/>
          </a:xfrm>
          <a:prstGeom prst="rect">
            <a:avLst/>
          </a:prstGeom>
          <a:solidFill>
            <a:srgbClr val="0070C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ENTERPRISE MOBILITY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26FCC3-A019-48DA-9DF5-CCCC5960EC2B}"/>
              </a:ext>
            </a:extLst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40198" y="4116144"/>
            <a:ext cx="2506200" cy="1911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CEAF952-5134-411D-9004-82A95F55909D}"/>
              </a:ext>
            </a:extLst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33900" y="2082252"/>
            <a:ext cx="2518796" cy="1911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D3E546A-91D4-4D22-9B0B-3C9B26CF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b="1" dirty="0"/>
              <a:t>DX LECTURE SERIES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9CDC90-0593-4703-A81D-195F26F8CDEB}"/>
              </a:ext>
            </a:extLst>
          </p:cNvPr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2"/>
                </a:solidFill>
              </a:rPr>
              <a:t>© Ashish Pachory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A97298B-A663-4090-8557-39E69A17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Technology Enablers of DX – </a:t>
            </a:r>
            <a:b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Enterprise Mobility</a:t>
            </a:r>
          </a:p>
        </p:txBody>
      </p:sp>
    </p:spTree>
    <p:extLst>
      <p:ext uri="{BB962C8B-B14F-4D97-AF65-F5344CB8AC3E}">
        <p14:creationId xmlns:p14="http://schemas.microsoft.com/office/powerpoint/2010/main" val="15646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6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3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0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6B7F-0052-4ED5-A96B-1BA48363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1BD-8FB8-42A0-BAD5-B38BA0250559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B8023-6C47-46E3-A9A8-98F912F903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" y="1774190"/>
            <a:ext cx="6472238" cy="421005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535181-11CE-44FF-9DDB-ADD60699D6FC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0404" y="1845310"/>
            <a:ext cx="2378393" cy="189357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BCF582-8648-4257-8550-470EB2B33EBD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94361" y="1845310"/>
            <a:ext cx="2377758" cy="189357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86">
            <a:extLst>
              <a:ext uri="{FF2B5EF4-FFF2-40B4-BE49-F238E27FC236}">
                <a16:creationId xmlns:a16="http://schemas.microsoft.com/office/drawing/2014/main" id="{69445331-5F64-43E6-BEB4-E0E2C7FD7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43" y="4090670"/>
            <a:ext cx="2327276" cy="1893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47E02E-6318-4936-89C0-0D9AFD316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0404" y="4088130"/>
            <a:ext cx="2443957" cy="1896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C807B91-3375-48FA-8803-7FB0BA93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b="1" dirty="0"/>
              <a:t>DX LECTURE SERIES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61A55-0C78-4528-9FEC-989B93FFAC34}"/>
              </a:ext>
            </a:extLst>
          </p:cNvPr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2"/>
                </a:solidFill>
              </a:rPr>
              <a:t>© Ashish Pachory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52C309A-D51C-4B12-9FB1-F333569C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17525"/>
            <a:ext cx="9601200" cy="114141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Technology Enablers of DX – </a:t>
            </a:r>
            <a:b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00961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D52BD397-5319-4643-9C67-DCF9B8279E6F}"/>
              </a:ext>
            </a:extLst>
          </p:cNvPr>
          <p:cNvSpPr/>
          <p:nvPr/>
        </p:nvSpPr>
        <p:spPr>
          <a:xfrm>
            <a:off x="7681468" y="2399666"/>
            <a:ext cx="3273552" cy="310432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6B7F-0052-4ED5-A96B-1BA48363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1BD-8FB8-42A0-BAD5-B38BA0250559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60FAF-6B6C-45CB-B025-A31B470F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064" y="3026675"/>
            <a:ext cx="2611427" cy="1787168"/>
          </a:xfrm>
          <a:prstGeom prst="rect">
            <a:avLst/>
          </a:prstGeom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2CB56B-7E53-4CA9-9B9C-8EC45D694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958" y="3977034"/>
            <a:ext cx="2639326" cy="179478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4EB0375-74BA-4524-A04D-5F2678A6CC0A}"/>
              </a:ext>
            </a:extLst>
          </p:cNvPr>
          <p:cNvSpPr/>
          <p:nvPr/>
        </p:nvSpPr>
        <p:spPr>
          <a:xfrm>
            <a:off x="7614920" y="1857839"/>
            <a:ext cx="1524000" cy="958888"/>
          </a:xfrm>
          <a:prstGeom prst="ellipse">
            <a:avLst/>
          </a:prstGeom>
          <a:solidFill>
            <a:srgbClr val="007434"/>
          </a:solidFill>
          <a:ln w="3175">
            <a:solidFill>
              <a:srgbClr val="6FED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600" dirty="0"/>
              <a:t>Device Independ-</a:t>
            </a:r>
            <a:r>
              <a:rPr lang="en-IN" sz="1600" dirty="0" err="1"/>
              <a:t>ence</a:t>
            </a:r>
            <a:endParaRPr lang="en-IN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3112C0-3B0A-4CBD-AE5C-6D05BE95B162}"/>
              </a:ext>
            </a:extLst>
          </p:cNvPr>
          <p:cNvSpPr/>
          <p:nvPr/>
        </p:nvSpPr>
        <p:spPr>
          <a:xfrm>
            <a:off x="6532049" y="2921816"/>
            <a:ext cx="1524000" cy="958888"/>
          </a:xfrm>
          <a:prstGeom prst="ellipse">
            <a:avLst/>
          </a:prstGeom>
          <a:solidFill>
            <a:srgbClr val="9C088A"/>
          </a:solidFill>
          <a:ln w="3175">
            <a:solidFill>
              <a:srgbClr val="6FEDE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Pay-per-Use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CDCA9C-2AD5-41A9-BA8C-9D5A05BDB2A1}"/>
              </a:ext>
            </a:extLst>
          </p:cNvPr>
          <p:cNvSpPr/>
          <p:nvPr/>
        </p:nvSpPr>
        <p:spPr>
          <a:xfrm>
            <a:off x="9443720" y="1856277"/>
            <a:ext cx="1524000" cy="958888"/>
          </a:xfrm>
          <a:prstGeom prst="ellipse">
            <a:avLst/>
          </a:prstGeom>
          <a:solidFill>
            <a:srgbClr val="00729A"/>
          </a:solidFill>
          <a:ln w="3175">
            <a:solidFill>
              <a:srgbClr val="6FEDE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/>
              <a:t>Shared work-loads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AE0818-7A12-4635-9257-1981A221657F}"/>
              </a:ext>
            </a:extLst>
          </p:cNvPr>
          <p:cNvSpPr/>
          <p:nvPr/>
        </p:nvSpPr>
        <p:spPr>
          <a:xfrm>
            <a:off x="10500360" y="2894693"/>
            <a:ext cx="1524000" cy="958888"/>
          </a:xfrm>
          <a:prstGeom prst="ellipse">
            <a:avLst/>
          </a:prstGeom>
          <a:solidFill>
            <a:srgbClr val="C00000"/>
          </a:solidFill>
          <a:ln w="3175">
            <a:solidFill>
              <a:srgbClr val="6FEDE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IN" sz="1400" dirty="0"/>
              <a:t>On-demand self-service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9914B5-4999-4988-931B-E4290FDEC031}"/>
              </a:ext>
            </a:extLst>
          </p:cNvPr>
          <p:cNvSpPr/>
          <p:nvPr/>
        </p:nvSpPr>
        <p:spPr>
          <a:xfrm>
            <a:off x="10612120" y="4081554"/>
            <a:ext cx="1524000" cy="958888"/>
          </a:xfrm>
          <a:prstGeom prst="ellipse">
            <a:avLst/>
          </a:prstGeom>
          <a:solidFill>
            <a:srgbClr val="001642"/>
          </a:solidFill>
          <a:ln w="3175">
            <a:solidFill>
              <a:srgbClr val="6FEDE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600" dirty="0"/>
              <a:t>Offsite technology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64FF0D-FCBD-4C26-8EFD-24DCD1BCF471}"/>
              </a:ext>
            </a:extLst>
          </p:cNvPr>
          <p:cNvSpPr/>
          <p:nvPr/>
        </p:nvSpPr>
        <p:spPr>
          <a:xfrm>
            <a:off x="6532049" y="4099615"/>
            <a:ext cx="1524000" cy="958888"/>
          </a:xfrm>
          <a:prstGeom prst="ellipse">
            <a:avLst/>
          </a:prstGeom>
          <a:solidFill>
            <a:srgbClr val="A63912"/>
          </a:solidFill>
          <a:ln w="3175">
            <a:solidFill>
              <a:srgbClr val="6FEDE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600" dirty="0"/>
              <a:t>Virtual Assembly*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29E522-CEC5-4B97-B443-5D5FA08EF732}"/>
              </a:ext>
            </a:extLst>
          </p:cNvPr>
          <p:cNvSpPr/>
          <p:nvPr/>
        </p:nvSpPr>
        <p:spPr>
          <a:xfrm>
            <a:off x="7729177" y="5103479"/>
            <a:ext cx="1524000" cy="95888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solidFill>
              <a:srgbClr val="6FEDE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600" dirty="0"/>
              <a:t>Opex model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3F2EC6-31BA-4497-9009-9A795960F3AB}"/>
              </a:ext>
            </a:extLst>
          </p:cNvPr>
          <p:cNvSpPr/>
          <p:nvPr/>
        </p:nvSpPr>
        <p:spPr>
          <a:xfrm>
            <a:off x="9557670" y="5103479"/>
            <a:ext cx="1524000" cy="9588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175">
            <a:solidFill>
              <a:srgbClr val="6FEDE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600" dirty="0"/>
              <a:t>SLA-based availability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B1DFA4-A74B-4062-BDF0-30363A3FF860}"/>
              </a:ext>
            </a:extLst>
          </p:cNvPr>
          <p:cNvGrpSpPr/>
          <p:nvPr/>
        </p:nvGrpSpPr>
        <p:grpSpPr>
          <a:xfrm>
            <a:off x="3362958" y="2002671"/>
            <a:ext cx="2639326" cy="1787169"/>
            <a:chOff x="3362958" y="2002671"/>
            <a:chExt cx="2639326" cy="17871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720D18-11BB-4C82-9C53-966FAE2F9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2958" y="2002671"/>
              <a:ext cx="2639326" cy="17871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B5E390-0972-4759-A6F7-ED48A9105F58}"/>
                </a:ext>
              </a:extLst>
            </p:cNvPr>
            <p:cNvSpPr txBox="1"/>
            <p:nvPr/>
          </p:nvSpPr>
          <p:spPr>
            <a:xfrm>
              <a:off x="4038600" y="2251295"/>
              <a:ext cx="812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00B050"/>
                  </a:solidFill>
                </a:rPr>
                <a:t>Surplus</a:t>
              </a:r>
              <a:r>
                <a:rPr lang="en-IN" sz="1200" dirty="0"/>
                <a:t> &amp; </a:t>
              </a:r>
              <a:br>
                <a:rPr lang="en-IN" sz="1200" dirty="0"/>
              </a:br>
              <a:r>
                <a:rPr lang="en-IN" sz="1200" dirty="0">
                  <a:solidFill>
                    <a:srgbClr val="FF0000"/>
                  </a:solidFill>
                </a:rPr>
                <a:t>Deficit</a:t>
              </a: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217D2ADA-2AAE-4DCE-8A73-D76758A98F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8325" y="2003424"/>
            <a:ext cx="2616201" cy="1797050"/>
            <a:chOff x="358" y="1262"/>
            <a:chExt cx="1648" cy="1132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4ACC1C76-FFFF-4691-A2D8-1111E7EA7D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8" y="1262"/>
              <a:ext cx="1645" cy="1125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25EFC3D7-B5EF-4EA1-B21F-D5DFDEAD0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262"/>
              <a:ext cx="1645" cy="19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31105205-7220-495D-B8BB-9FBEAE98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448"/>
              <a:ext cx="1184" cy="19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A8BBBB57-BC9B-4E7D-96F7-E5D4DEAF4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1448"/>
              <a:ext cx="464" cy="194"/>
            </a:xfrm>
            <a:prstGeom prst="rect">
              <a:avLst/>
            </a:prstGeom>
            <a:solidFill>
              <a:srgbClr val="6325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9DC1CD1-2AB1-4AD8-A56F-1818BDB04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634"/>
              <a:ext cx="889" cy="19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CDF8D946-F580-4C0B-B4DF-487F65E40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634"/>
              <a:ext cx="759" cy="194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B6CDCDAB-B80A-4368-B4C3-D0B44F8FD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821"/>
              <a:ext cx="594" cy="1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3E60B7B2-B758-4A89-8813-A8AEF542F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821"/>
              <a:ext cx="1055" cy="193"/>
            </a:xfrm>
            <a:prstGeom prst="rect">
              <a:avLst/>
            </a:prstGeom>
            <a:solidFill>
              <a:srgbClr val="538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E947C8A3-812D-4C86-883D-F0DC0D152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2007"/>
              <a:ext cx="298" cy="19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id="{231675F7-3588-4960-AC63-1905C6C0A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2007"/>
              <a:ext cx="1350" cy="194"/>
            </a:xfrm>
            <a:prstGeom prst="rect">
              <a:avLst/>
            </a:prstGeom>
            <a:solidFill>
              <a:srgbClr val="C4B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DD2B5CF2-64C5-40FF-8E2F-44F6ADC22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2193"/>
              <a:ext cx="1645" cy="19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2791831F-DE7C-41A9-A387-1D16A3134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" y="127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760EBE55-A69A-4AF0-A60C-DA916DE4A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277"/>
              <a:ext cx="4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C742B453-78A7-4DF4-A996-F9A94C6CF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77"/>
              <a:ext cx="160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anose="020F0502020204030204" pitchFamily="34" charset="0"/>
                </a:rPr>
                <a:t>On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anose="020F0502020204030204" pitchFamily="34" charset="0"/>
                </a:rPr>
                <a:t>Demand Solutions For Your Business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19">
              <a:extLst>
                <a:ext uri="{FF2B5EF4-FFF2-40B4-BE49-F238E27FC236}">
                  <a16:creationId xmlns:a16="http://schemas.microsoft.com/office/drawing/2014/main" id="{19CF5047-49E5-4450-A711-760595E92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1463"/>
              <a:ext cx="3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Cloud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Rectangle 20">
              <a:extLst>
                <a:ext uri="{FF2B5EF4-FFF2-40B4-BE49-F238E27FC236}">
                  <a16:creationId xmlns:a16="http://schemas.microsoft.com/office/drawing/2014/main" id="{4CB72A7A-E289-43A0-A557-52D392D6F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1649"/>
              <a:ext cx="18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Calibri" panose="020F0502020204030204" pitchFamily="34" charset="0"/>
                </a:rPr>
                <a:t>Web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6885880E-E397-4BB9-97E0-AB6F7A500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1866"/>
              <a:ext cx="96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Client-Server Computing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2">
              <a:extLst>
                <a:ext uri="{FF2B5EF4-FFF2-40B4-BE49-F238E27FC236}">
                  <a16:creationId xmlns:a16="http://schemas.microsoft.com/office/drawing/2014/main" id="{0F15947D-416F-4E53-82B3-04A087D98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" y="2022"/>
              <a:ext cx="79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Personal Computers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E2D8551B-62E2-428C-BF26-F8AB636A9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" y="2208"/>
              <a:ext cx="43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D5F4FF"/>
                  </a:solidFill>
                  <a:effectLst/>
                  <a:latin typeface="Calibri" panose="020F0502020204030204" pitchFamily="34" charset="0"/>
                </a:rPr>
                <a:t>Mainframe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5F4FF"/>
                </a:solidFill>
                <a:effectLst/>
              </a:endParaRPr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6DCA4E63-DB08-4537-8E0B-BD609C41E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262"/>
              <a:ext cx="3" cy="1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812290C1-FA1C-4428-9A2C-925EDAE2E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1262"/>
              <a:ext cx="3" cy="1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26">
              <a:extLst>
                <a:ext uri="{FF2B5EF4-FFF2-40B4-BE49-F238E27FC236}">
                  <a16:creationId xmlns:a16="http://schemas.microsoft.com/office/drawing/2014/main" id="{DBD0EBBC-3749-4EA4-B718-74925E1A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262"/>
              <a:ext cx="4" cy="1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BEACF14E-D68E-4092-82A6-31FCA7FB9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262"/>
              <a:ext cx="3" cy="1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3FAE53B-E2C1-4AFE-BBBE-53FC6FB7A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1262"/>
              <a:ext cx="3" cy="1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68DF6502-A1F3-413F-BC6A-375AFD97D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1262"/>
              <a:ext cx="4" cy="1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30">
              <a:extLst>
                <a:ext uri="{FF2B5EF4-FFF2-40B4-BE49-F238E27FC236}">
                  <a16:creationId xmlns:a16="http://schemas.microsoft.com/office/drawing/2014/main" id="{0D1E80BA-6D17-4971-BCC3-FBE89AB17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1262"/>
              <a:ext cx="3" cy="1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25B41A4E-569C-4022-AB83-9A9B1E233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" y="2387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32">
              <a:extLst>
                <a:ext uri="{FF2B5EF4-FFF2-40B4-BE49-F238E27FC236}">
                  <a16:creationId xmlns:a16="http://schemas.microsoft.com/office/drawing/2014/main" id="{AF7FB8C2-4D72-4B88-AFB5-A27B357CC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2387"/>
              <a:ext cx="3" cy="7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6BF3F238-841B-40AA-BB5E-DB778C1D1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2387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Rectangle 34">
              <a:extLst>
                <a:ext uri="{FF2B5EF4-FFF2-40B4-BE49-F238E27FC236}">
                  <a16:creationId xmlns:a16="http://schemas.microsoft.com/office/drawing/2014/main" id="{AF77C375-495A-4F87-A7F2-3B2679EE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2387"/>
              <a:ext cx="3" cy="7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4C2B7414-FF8A-49A3-A177-23E2FEB73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2387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36">
              <a:extLst>
                <a:ext uri="{FF2B5EF4-FFF2-40B4-BE49-F238E27FC236}">
                  <a16:creationId xmlns:a16="http://schemas.microsoft.com/office/drawing/2014/main" id="{4B6C82A1-5ECC-415D-8E82-EF1F741DD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2387"/>
              <a:ext cx="4" cy="7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DCD6F571-29AE-422E-999A-407266F0F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2387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Rectangle 38">
              <a:extLst>
                <a:ext uri="{FF2B5EF4-FFF2-40B4-BE49-F238E27FC236}">
                  <a16:creationId xmlns:a16="http://schemas.microsoft.com/office/drawing/2014/main" id="{45DDF661-E159-41DB-BB2F-5DDEF51B1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2387"/>
              <a:ext cx="3" cy="7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1751CDA2-23F8-4594-AA79-17A7F42F6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9" y="2387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E0BD0326-5E4D-47F1-9A3E-B74A198EF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387"/>
              <a:ext cx="3" cy="7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5956B2AE-0172-4E10-81FE-CD13220DA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" y="2387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42">
              <a:extLst>
                <a:ext uri="{FF2B5EF4-FFF2-40B4-BE49-F238E27FC236}">
                  <a16:creationId xmlns:a16="http://schemas.microsoft.com/office/drawing/2014/main" id="{A83F883E-3408-4B8E-8DDE-0F2DC236E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387"/>
              <a:ext cx="4" cy="7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909D987F-AFC4-415F-ADED-3B464CF5E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387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44">
              <a:extLst>
                <a:ext uri="{FF2B5EF4-FFF2-40B4-BE49-F238E27FC236}">
                  <a16:creationId xmlns:a16="http://schemas.microsoft.com/office/drawing/2014/main" id="{90160EE2-4DC6-4A5A-9F9C-6AA57FBA0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387"/>
              <a:ext cx="3" cy="7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08C70EBC-B2C4-484B-A305-A622C0852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1262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Rectangle 46">
              <a:extLst>
                <a:ext uri="{FF2B5EF4-FFF2-40B4-BE49-F238E27FC236}">
                  <a16:creationId xmlns:a16="http://schemas.microsoft.com/office/drawing/2014/main" id="{74F815BD-4825-4FD1-BF2A-FA0954B52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262"/>
              <a:ext cx="3" cy="7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19098691-748A-4215-8FD8-003DE1492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1448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Rectangle 48">
              <a:extLst>
                <a:ext uri="{FF2B5EF4-FFF2-40B4-BE49-F238E27FC236}">
                  <a16:creationId xmlns:a16="http://schemas.microsoft.com/office/drawing/2014/main" id="{42B42A6C-A625-49EE-974B-5DDB5AD28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448"/>
              <a:ext cx="3" cy="8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B5D87AD6-CA36-4D7D-9504-04BA49529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1634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Rectangle 50">
              <a:extLst>
                <a:ext uri="{FF2B5EF4-FFF2-40B4-BE49-F238E27FC236}">
                  <a16:creationId xmlns:a16="http://schemas.microsoft.com/office/drawing/2014/main" id="{1E94AF6F-D116-4D61-9753-A9B49476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634"/>
              <a:ext cx="3" cy="8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A38DD6BF-9A99-449B-A4F6-36173F538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1821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F96126CB-E28C-4DAE-9E20-A50F32AC7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21"/>
              <a:ext cx="3" cy="7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Line 53">
              <a:extLst>
                <a:ext uri="{FF2B5EF4-FFF2-40B4-BE49-F238E27FC236}">
                  <a16:creationId xmlns:a16="http://schemas.microsoft.com/office/drawing/2014/main" id="{57BB7817-3DA2-4FE1-BA95-488DCFA56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2007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Rectangle 54">
              <a:extLst>
                <a:ext uri="{FF2B5EF4-FFF2-40B4-BE49-F238E27FC236}">
                  <a16:creationId xmlns:a16="http://schemas.microsoft.com/office/drawing/2014/main" id="{A5A1874D-B464-49CF-8CAF-9AA807791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2007"/>
              <a:ext cx="3" cy="7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Line 55">
              <a:extLst>
                <a:ext uri="{FF2B5EF4-FFF2-40B4-BE49-F238E27FC236}">
                  <a16:creationId xmlns:a16="http://schemas.microsoft.com/office/drawing/2014/main" id="{0D56F3C6-512B-429E-A7E2-C9D80F4CC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2193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B7AFD4B2-6BF3-41F6-99C1-7971A843D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2193"/>
              <a:ext cx="3" cy="8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Line 57">
              <a:extLst>
                <a:ext uri="{FF2B5EF4-FFF2-40B4-BE49-F238E27FC236}">
                  <a16:creationId xmlns:a16="http://schemas.microsoft.com/office/drawing/2014/main" id="{3F3F81F7-3074-4096-A935-84FD18001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2379"/>
              <a:ext cx="1" cy="1"/>
            </a:xfrm>
            <a:prstGeom prst="line">
              <a:avLst/>
            </a:prstGeom>
            <a:noFill/>
            <a:ln w="0">
              <a:solidFill>
                <a:srgbClr val="DADC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Rectangle 58">
              <a:extLst>
                <a:ext uri="{FF2B5EF4-FFF2-40B4-BE49-F238E27FC236}">
                  <a16:creationId xmlns:a16="http://schemas.microsoft.com/office/drawing/2014/main" id="{93A3BF66-3B1E-4E92-BC99-2C0822B9D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2379"/>
              <a:ext cx="3" cy="8"/>
            </a:xfrm>
            <a:prstGeom prst="rect">
              <a:avLst/>
            </a:prstGeom>
            <a:solidFill>
              <a:srgbClr val="DA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418877-73E7-4B84-BA4F-9C031FED31D4}"/>
              </a:ext>
            </a:extLst>
          </p:cNvPr>
          <p:cNvSpPr txBox="1"/>
          <p:nvPr/>
        </p:nvSpPr>
        <p:spPr>
          <a:xfrm>
            <a:off x="5020408" y="5961185"/>
            <a:ext cx="3273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*Remotely customizing and configuring applications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BBAD84-EF5E-4C94-987B-7CD75EE2673A}"/>
              </a:ext>
            </a:extLst>
          </p:cNvPr>
          <p:cNvSpPr txBox="1"/>
          <p:nvPr/>
        </p:nvSpPr>
        <p:spPr>
          <a:xfrm rot="21185869">
            <a:off x="8852529" y="4629177"/>
            <a:ext cx="1638257" cy="36933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59893"/>
              </a:avLst>
            </a:prstTxWarp>
            <a:spAutoFit/>
          </a:bodyPr>
          <a:lstStyle/>
          <a:p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Why Cloud?</a:t>
            </a:r>
          </a:p>
        </p:txBody>
      </p:sp>
      <p:sp>
        <p:nvSpPr>
          <p:cNvPr id="78" name="Footer Placeholder 4">
            <a:extLst>
              <a:ext uri="{FF2B5EF4-FFF2-40B4-BE49-F238E27FC236}">
                <a16:creationId xmlns:a16="http://schemas.microsoft.com/office/drawing/2014/main" id="{3E6F0678-1D27-465D-A43B-7F1708E6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b="1" dirty="0"/>
              <a:t>DX LECTURE SERIES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95E1D6-FA99-4332-94EC-0EB9AF7F3512}"/>
              </a:ext>
            </a:extLst>
          </p:cNvPr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2"/>
                </a:solidFill>
              </a:rPr>
              <a:t>© Ashish Pachory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A23DF400-EADA-4E4F-995C-07C8037537A8}"/>
              </a:ext>
            </a:extLst>
          </p:cNvPr>
          <p:cNvSpPr txBox="1">
            <a:spLocks/>
          </p:cNvSpPr>
          <p:nvPr/>
        </p:nvSpPr>
        <p:spPr>
          <a:xfrm>
            <a:off x="1031240" y="495919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Technology Enablers of DX – </a:t>
            </a:r>
            <a:b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Cloud Computing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3060BD5-11DE-49EB-B10B-395CB3B98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94" y="3969522"/>
            <a:ext cx="2633700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4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1296</TotalTime>
  <Words>805</Words>
  <Application>Microsoft Office PowerPoint</Application>
  <PresentationFormat>Widescreen</PresentationFormat>
  <Paragraphs>138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Aharoni</vt:lpstr>
      <vt:lpstr>Arial</vt:lpstr>
      <vt:lpstr>Arial</vt:lpstr>
      <vt:lpstr>Calibri</vt:lpstr>
      <vt:lpstr>Calibri Light</vt:lpstr>
      <vt:lpstr>Cavolini</vt:lpstr>
      <vt:lpstr>OCR A Extended</vt:lpstr>
      <vt:lpstr>Segoe Script</vt:lpstr>
      <vt:lpstr>Retrospect</vt:lpstr>
      <vt:lpstr>In previous class …</vt:lpstr>
      <vt:lpstr>PowerPoint Presentation</vt:lpstr>
      <vt:lpstr>From Digitization to Digital Transformation</vt:lpstr>
      <vt:lpstr>Why do companies transform to digital?</vt:lpstr>
      <vt:lpstr>SMAC – The Power behind DX</vt:lpstr>
      <vt:lpstr>Technology Enablers of DX –  Social Media</vt:lpstr>
      <vt:lpstr>Technology Enablers of DX –  Enterprise Mobility</vt:lpstr>
      <vt:lpstr>Technology Enablers of DX –  Big Data</vt:lpstr>
      <vt:lpstr>PowerPoint Presentation</vt:lpstr>
      <vt:lpstr>It All Starts with an Idea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Pachory</dc:creator>
  <cp:lastModifiedBy>Ashish Pachory</cp:lastModifiedBy>
  <cp:revision>49</cp:revision>
  <dcterms:created xsi:type="dcterms:W3CDTF">2021-01-19T04:40:08Z</dcterms:created>
  <dcterms:modified xsi:type="dcterms:W3CDTF">2021-02-19T03:02:20Z</dcterms:modified>
</cp:coreProperties>
</file>