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Teko"/>
      <p:regular r:id="rId15"/>
      <p:bold r:id="rId16"/>
    </p:embeddedFont>
    <p:embeddedFont>
      <p:font typeface="Sorts Mill Goudy"/>
      <p:regular r:id="rId17"/>
      <p: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9B79BC-6854-4401-A431-01087B4B5867}">
  <a:tblStyle styleId="{2F9B79BC-6854-4401-A431-01087B4B586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eko-regular.fntdata"/><Relationship Id="rId14" Type="http://schemas.openxmlformats.org/officeDocument/2006/relationships/slide" Target="slides/slide9.xml"/><Relationship Id="rId17" Type="http://schemas.openxmlformats.org/officeDocument/2006/relationships/font" Target="fonts/SortsMillGoudy-regular.fntdata"/><Relationship Id="rId16" Type="http://schemas.openxmlformats.org/officeDocument/2006/relationships/font" Target="fonts/Tek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font" Target="fonts/SortsMillGoud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789369" y="283626"/>
            <a:ext cx="10995193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Key Success Factors of Digital Transformation</a:t>
            </a:r>
            <a:endParaRPr/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5338617" y="1818105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8F9FC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6765794" y="2617568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4F4DE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Mindset</a:t>
            </a: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6753483" y="4196375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00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Technology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5315159" y="4995837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Experience Management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3876835" y="4176524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E5FF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</a:t>
            </a: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–Business Models &amp;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3885224" y="2608370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FD6FF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</a:t>
            </a: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10193392" y="5494701"/>
            <a:ext cx="1991030" cy="830997"/>
          </a:xfrm>
          <a:prstGeom prst="rect">
            <a:avLst/>
          </a:prstGeom>
          <a:solidFill>
            <a:srgbClr val="FDD4B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 for DATA is embedded in each KSF </a:t>
            </a:r>
            <a:endParaRPr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6671395" y="1818105"/>
            <a:ext cx="3405673" cy="1569660"/>
            <a:chOff x="6671395" y="1818105"/>
            <a:chExt cx="3405673" cy="1569660"/>
          </a:xfrm>
        </p:grpSpPr>
        <p:sp>
          <p:nvSpPr>
            <p:cNvPr id="115" name="Google Shape;115;p13"/>
            <p:cNvSpPr txBox="1"/>
            <p:nvPr/>
          </p:nvSpPr>
          <p:spPr>
            <a:xfrm>
              <a:off x="8585299" y="1818105"/>
              <a:ext cx="1491769" cy="1569660"/>
            </a:xfrm>
            <a:prstGeom prst="rect">
              <a:avLst/>
            </a:prstGeom>
            <a:solidFill>
              <a:srgbClr val="C8F9F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ICT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Moore’s Law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Internet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Communication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IoT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Tools</a:t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671395" y="2136710"/>
              <a:ext cx="1922106" cy="0"/>
            </a:xfrm>
            <a:custGeom>
              <a:rect b="b" l="l" r="r" t="t"/>
              <a:pathLst>
                <a:path extrusionOk="0" h="120000" w="1922106">
                  <a:moveTo>
                    <a:pt x="0" y="0"/>
                  </a:moveTo>
                  <a:lnTo>
                    <a:pt x="1922106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8126970" y="3262330"/>
            <a:ext cx="3579189" cy="1569660"/>
            <a:chOff x="8126970" y="3262330"/>
            <a:chExt cx="3579189" cy="1569660"/>
          </a:xfrm>
        </p:grpSpPr>
        <p:sp>
          <p:nvSpPr>
            <p:cNvPr id="118" name="Google Shape;118;p13"/>
            <p:cNvSpPr txBox="1"/>
            <p:nvPr/>
          </p:nvSpPr>
          <p:spPr>
            <a:xfrm>
              <a:off x="10214390" y="3262330"/>
              <a:ext cx="1491769" cy="1569660"/>
            </a:xfrm>
            <a:prstGeom prst="rect">
              <a:avLst/>
            </a:prstGeom>
            <a:solidFill>
              <a:srgbClr val="E4F4D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Risk-takers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Data-Driven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Obsessed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Tech-savvy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Business-savvy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Agile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Empowered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Adaptable </a:t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8126970" y="3573624"/>
              <a:ext cx="2099388" cy="279919"/>
            </a:xfrm>
            <a:custGeom>
              <a:rect b="b" l="l" r="r" t="t"/>
              <a:pathLst>
                <a:path extrusionOk="0" h="279919" w="2099388">
                  <a:moveTo>
                    <a:pt x="0" y="0"/>
                  </a:moveTo>
                  <a:lnTo>
                    <a:pt x="410547" y="279919"/>
                  </a:lnTo>
                  <a:lnTo>
                    <a:pt x="2099388" y="279919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3"/>
          <p:cNvGrpSpPr/>
          <p:nvPr/>
        </p:nvGrpSpPr>
        <p:grpSpPr>
          <a:xfrm>
            <a:off x="8080317" y="4521284"/>
            <a:ext cx="1996751" cy="1569660"/>
            <a:chOff x="8080317" y="4521284"/>
            <a:chExt cx="1996751" cy="1569660"/>
          </a:xfrm>
        </p:grpSpPr>
        <p:sp>
          <p:nvSpPr>
            <p:cNvPr id="121" name="Google Shape;121;p13"/>
            <p:cNvSpPr txBox="1"/>
            <p:nvPr/>
          </p:nvSpPr>
          <p:spPr>
            <a:xfrm>
              <a:off x="8585299" y="4521284"/>
              <a:ext cx="1491769" cy="15696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Outcome driven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Shared Culture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Strategy alignment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Structure alignment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 alignment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Drive for Innovation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Aligned Priorities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Tactical alignment</a:t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8080317" y="5206482"/>
              <a:ext cx="503853" cy="0"/>
            </a:xfrm>
            <a:custGeom>
              <a:rect b="b" l="l" r="r" t="t"/>
              <a:pathLst>
                <a:path extrusionOk="0" h="120000" w="503853">
                  <a:moveTo>
                    <a:pt x="0" y="0"/>
                  </a:moveTo>
                  <a:lnTo>
                    <a:pt x="503853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13"/>
          <p:cNvGrpSpPr/>
          <p:nvPr/>
        </p:nvGrpSpPr>
        <p:grpSpPr>
          <a:xfrm>
            <a:off x="450560" y="3270393"/>
            <a:ext cx="3580271" cy="1569660"/>
            <a:chOff x="450560" y="3270393"/>
            <a:chExt cx="3580271" cy="1569660"/>
          </a:xfrm>
        </p:grpSpPr>
        <p:sp>
          <p:nvSpPr>
            <p:cNvPr id="124" name="Google Shape;124;p13"/>
            <p:cNvSpPr txBox="1"/>
            <p:nvPr/>
          </p:nvSpPr>
          <p:spPr>
            <a:xfrm flipH="1">
              <a:off x="450560" y="3270393"/>
              <a:ext cx="1491769" cy="1569660"/>
            </a:xfrm>
            <a:prstGeom prst="rect">
              <a:avLst/>
            </a:prstGeom>
            <a:solidFill>
              <a:srgbClr val="FFE5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Disruptive Innovation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Non-disruptive Innvn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Common techniques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Cross-Pollination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Intersection &amp; Fusion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Dare-To-Try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Innovation in DX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Backbone &amp; Empwrmt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950105" y="4096139"/>
              <a:ext cx="2080726" cy="429208"/>
            </a:xfrm>
            <a:custGeom>
              <a:rect b="b" l="l" r="r" t="t"/>
              <a:pathLst>
                <a:path extrusionOk="0" h="429208" w="2080726">
                  <a:moveTo>
                    <a:pt x="2080726" y="429208"/>
                  </a:moveTo>
                  <a:lnTo>
                    <a:pt x="1642188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13"/>
          <p:cNvGrpSpPr/>
          <p:nvPr/>
        </p:nvGrpSpPr>
        <p:grpSpPr>
          <a:xfrm>
            <a:off x="2057330" y="1818105"/>
            <a:ext cx="1992163" cy="1569660"/>
            <a:chOff x="2057330" y="1818105"/>
            <a:chExt cx="1992163" cy="1569660"/>
          </a:xfrm>
        </p:grpSpPr>
        <p:sp>
          <p:nvSpPr>
            <p:cNvPr id="127" name="Google Shape;127;p13"/>
            <p:cNvSpPr txBox="1"/>
            <p:nvPr/>
          </p:nvSpPr>
          <p:spPr>
            <a:xfrm flipH="1">
              <a:off x="2057330" y="1818105"/>
              <a:ext cx="1514089" cy="1569660"/>
            </a:xfrm>
            <a:prstGeom prst="rect">
              <a:avLst/>
            </a:prstGeom>
            <a:solidFill>
              <a:srgbClr val="9FD6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Vision and Mission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Strategy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KRAs and KPIs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 Workflow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 Process Cycle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Instinctual Connect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Measurement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Change Management</a:t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582962" y="2901820"/>
              <a:ext cx="466531" cy="0"/>
            </a:xfrm>
            <a:custGeom>
              <a:rect b="b" l="l" r="r" t="t"/>
              <a:pathLst>
                <a:path extrusionOk="0" h="120000" w="466531">
                  <a:moveTo>
                    <a:pt x="466531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2057331" y="4586598"/>
            <a:ext cx="3447737" cy="1569660"/>
            <a:chOff x="2057331" y="4586598"/>
            <a:chExt cx="3447737" cy="1569660"/>
          </a:xfrm>
        </p:grpSpPr>
        <p:sp>
          <p:nvSpPr>
            <p:cNvPr id="130" name="Google Shape;130;p13"/>
            <p:cNvSpPr txBox="1"/>
            <p:nvPr/>
          </p:nvSpPr>
          <p:spPr>
            <a:xfrm flipH="1">
              <a:off x="2057331" y="4586598"/>
              <a:ext cx="1491769" cy="156966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 Interaction stages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Touchpoints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Fm Data to Insights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Fm Insights to Strategy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Life Cycle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centricity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Voice of Customer</a:t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3545640" y="5990253"/>
              <a:ext cx="1959428" cy="0"/>
            </a:xfrm>
            <a:custGeom>
              <a:rect b="b" l="l" r="r" t="t"/>
              <a:pathLst>
                <a:path extrusionOk="0" h="120000" w="1959428">
                  <a:moveTo>
                    <a:pt x="0" y="0"/>
                  </a:moveTo>
                  <a:lnTo>
                    <a:pt x="1959428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3"/>
          <p:cNvSpPr txBox="1"/>
          <p:nvPr/>
        </p:nvSpPr>
        <p:spPr>
          <a:xfrm>
            <a:off x="5308171" y="3538125"/>
            <a:ext cx="1515227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89DEFE"/>
                </a:solidFill>
                <a:latin typeface="Calibri"/>
                <a:ea typeface="Calibri"/>
                <a:cs typeface="Calibri"/>
                <a:sym typeface="Calibri"/>
              </a:rPr>
              <a:t>DIGITAL TRANS-FORMATION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Ashish Pachory</a:t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3686185" y="2256639"/>
            <a:ext cx="1854372" cy="1939734"/>
          </a:xfrm>
          <a:custGeom>
            <a:rect b="b" l="l" r="r" t="t"/>
            <a:pathLst>
              <a:path extrusionOk="0" h="1939734" w="1854372">
                <a:moveTo>
                  <a:pt x="0" y="969867"/>
                </a:moveTo>
                <a:cubicBezTo>
                  <a:pt x="9122" y="407761"/>
                  <a:pt x="383642" y="71441"/>
                  <a:pt x="927186" y="0"/>
                </a:cubicBezTo>
                <a:cubicBezTo>
                  <a:pt x="1447311" y="-41765"/>
                  <a:pt x="1749518" y="364984"/>
                  <a:pt x="1854372" y="969867"/>
                </a:cubicBezTo>
                <a:cubicBezTo>
                  <a:pt x="1873187" y="1394852"/>
                  <a:pt x="1333120" y="1941721"/>
                  <a:pt x="927186" y="1939734"/>
                </a:cubicBezTo>
                <a:cubicBezTo>
                  <a:pt x="398577" y="1889203"/>
                  <a:pt x="-37937" y="1537015"/>
                  <a:pt x="0" y="969867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nies That Failed At Digital Transformation And What We Can Learn From  Them"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/>
        </p:nvSpPr>
        <p:spPr>
          <a:xfrm>
            <a:off x="945501" y="3458428"/>
            <a:ext cx="10300997" cy="769441"/>
          </a:xfrm>
          <a:prstGeom prst="rect">
            <a:avLst/>
          </a:prstGeom>
          <a:solidFill>
            <a:srgbClr val="113051">
              <a:alpha val="8000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Strategy &amp; Process Transformation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8456102" y="2785145"/>
            <a:ext cx="1568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Series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10407599" y="6404692"/>
            <a:ext cx="1677798" cy="369332"/>
          </a:xfrm>
          <a:prstGeom prst="rect">
            <a:avLst/>
          </a:prstGeom>
          <a:solidFill>
            <a:srgbClr val="113051">
              <a:alpha val="49803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Ashish Pachory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8994710" y="5299788"/>
            <a:ext cx="2967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apachory@iitgoa.ac.in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Vision</a:t>
            </a:r>
            <a:endParaRPr/>
          </a:p>
        </p:txBody>
      </p:sp>
      <p:sp>
        <p:nvSpPr>
          <p:cNvPr id="149" name="Google Shape;149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rtificial Intelligence on every desk and in every home" id="151" name="Google Shape;1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308" y="4368799"/>
            <a:ext cx="3394782" cy="174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7874" y="4368799"/>
            <a:ext cx="3394782" cy="174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5778" y="4363228"/>
            <a:ext cx="3394781" cy="174970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861161" y="1942856"/>
            <a:ext cx="5159828" cy="1815882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VISION defines the optimal desired future state – the mental picture of what an organization wants to achieve over time</a:t>
            </a:r>
            <a:endParaRPr/>
          </a:p>
        </p:txBody>
      </p:sp>
      <p:grpSp>
        <p:nvGrpSpPr>
          <p:cNvPr id="155" name="Google Shape;155;p15"/>
          <p:cNvGrpSpPr/>
          <p:nvPr/>
        </p:nvGrpSpPr>
        <p:grpSpPr>
          <a:xfrm>
            <a:off x="6717221" y="1982297"/>
            <a:ext cx="4438459" cy="1875142"/>
            <a:chOff x="6533683" y="2625432"/>
            <a:chExt cx="1742200" cy="1308347"/>
          </a:xfrm>
        </p:grpSpPr>
        <p:pic>
          <p:nvPicPr>
            <p:cNvPr descr="http://thrive-365.org/home/wp-content/uploads/2013/04/Shared-Vision1.jpg" id="156" name="Google Shape;156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33683" y="2625432"/>
              <a:ext cx="1742200" cy="13083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5"/>
            <p:cNvSpPr txBox="1"/>
            <p:nvPr/>
          </p:nvSpPr>
          <p:spPr>
            <a:xfrm>
              <a:off x="6682375" y="2696938"/>
              <a:ext cx="474822" cy="193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</a:t>
              </a:r>
              <a:endParaRPr/>
            </a:p>
          </p:txBody>
        </p:sp>
        <p:sp>
          <p:nvSpPr>
            <p:cNvPr id="158" name="Google Shape;158;p15"/>
            <p:cNvSpPr txBox="1"/>
            <p:nvPr/>
          </p:nvSpPr>
          <p:spPr>
            <a:xfrm>
              <a:off x="7680289" y="2696542"/>
              <a:ext cx="506648" cy="193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Technology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Mission, Vision and Strategy</a:t>
            </a:r>
            <a:endParaRPr/>
          </a:p>
        </p:txBody>
      </p:sp>
      <p:sp>
        <p:nvSpPr>
          <p:cNvPr id="164" name="Google Shape;164;p16"/>
          <p:cNvSpPr txBox="1"/>
          <p:nvPr>
            <p:ph idx="11" type="ftr"/>
          </p:nvPr>
        </p:nvSpPr>
        <p:spPr>
          <a:xfrm>
            <a:off x="3312961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165" name="Google Shape;165;p16"/>
          <p:cNvSpPr txBox="1"/>
          <p:nvPr>
            <p:ph idx="12" type="sldNum"/>
          </p:nvPr>
        </p:nvSpPr>
        <p:spPr>
          <a:xfrm>
            <a:off x="9527234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113274" y="5504696"/>
            <a:ext cx="2579964" cy="873553"/>
          </a:xfrm>
          <a:prstGeom prst="rect">
            <a:avLst/>
          </a:prstGeom>
          <a:solidFill>
            <a:srgbClr val="FFC000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4115860" y="1757950"/>
            <a:ext cx="2579964" cy="1101640"/>
          </a:xfrm>
          <a:prstGeom prst="rect">
            <a:avLst/>
          </a:prstGeom>
          <a:solidFill>
            <a:srgbClr val="FFC000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4119611" y="2829589"/>
            <a:ext cx="2579964" cy="2671740"/>
          </a:xfrm>
          <a:prstGeom prst="rect">
            <a:avLst/>
          </a:prstGeom>
          <a:solidFill>
            <a:srgbClr val="D1F7F5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16"/>
          <p:cNvGrpSpPr/>
          <p:nvPr/>
        </p:nvGrpSpPr>
        <p:grpSpPr>
          <a:xfrm>
            <a:off x="2310803" y="1444049"/>
            <a:ext cx="5220187" cy="1052651"/>
            <a:chOff x="786662" y="1227140"/>
            <a:chExt cx="5220187" cy="1052651"/>
          </a:xfrm>
        </p:grpSpPr>
        <p:sp>
          <p:nvSpPr>
            <p:cNvPr id="170" name="Google Shape;170;p16"/>
            <p:cNvSpPr/>
            <p:nvPr/>
          </p:nvSpPr>
          <p:spPr>
            <a:xfrm>
              <a:off x="2828656" y="1227140"/>
              <a:ext cx="1905000" cy="838200"/>
            </a:xfrm>
            <a:prstGeom prst="ellipse">
              <a:avLst/>
            </a:prstGeom>
            <a:noFill/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C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Mission</a:t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737841" y="1858339"/>
              <a:ext cx="156554" cy="421452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786662" y="1478091"/>
              <a:ext cx="18731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accent2"/>
                  </a:solidFill>
                  <a:latin typeface="Teko"/>
                  <a:ea typeface="Teko"/>
                  <a:cs typeface="Teko"/>
                  <a:sym typeface="Teko"/>
                </a:rPr>
                <a:t>Why do we exist?</a:t>
              </a:r>
              <a:endParaRPr/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5087950" y="1514245"/>
              <a:ext cx="91889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 </a:t>
              </a:r>
              <a:r>
                <a:rPr b="1" lang="en-IN" sz="11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Company</a:t>
              </a:r>
              <a:r>
                <a:rPr lang="en-I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Level</a:t>
              </a:r>
              <a:endParaRPr/>
            </a:p>
          </p:txBody>
        </p:sp>
      </p:grpSp>
      <p:grpSp>
        <p:nvGrpSpPr>
          <p:cNvPr id="174" name="Google Shape;174;p16"/>
          <p:cNvGrpSpPr/>
          <p:nvPr/>
        </p:nvGrpSpPr>
        <p:grpSpPr>
          <a:xfrm>
            <a:off x="1536982" y="2289699"/>
            <a:ext cx="6002018" cy="1052652"/>
            <a:chOff x="12841" y="2072790"/>
            <a:chExt cx="6002018" cy="1052652"/>
          </a:xfrm>
        </p:grpSpPr>
        <p:sp>
          <p:nvSpPr>
            <p:cNvPr id="175" name="Google Shape;175;p16"/>
            <p:cNvSpPr/>
            <p:nvPr/>
          </p:nvSpPr>
          <p:spPr>
            <a:xfrm>
              <a:off x="2859940" y="2072790"/>
              <a:ext cx="1905000" cy="838200"/>
            </a:xfrm>
            <a:prstGeom prst="ellipse">
              <a:avLst/>
            </a:prstGeom>
            <a:noFill/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C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Vision</a:t>
              </a:r>
              <a:endParaRPr/>
            </a:p>
          </p:txBody>
        </p:sp>
        <p:grpSp>
          <p:nvGrpSpPr>
            <p:cNvPr id="176" name="Google Shape;176;p16"/>
            <p:cNvGrpSpPr/>
            <p:nvPr/>
          </p:nvGrpSpPr>
          <p:grpSpPr>
            <a:xfrm>
              <a:off x="3512942" y="2703989"/>
              <a:ext cx="607372" cy="421453"/>
              <a:chOff x="2741839" y="2171787"/>
              <a:chExt cx="607372" cy="526572"/>
            </a:xfrm>
          </p:grpSpPr>
          <p:sp>
            <p:nvSpPr>
              <p:cNvPr id="177" name="Google Shape;177;p16"/>
              <p:cNvSpPr/>
              <p:nvPr/>
            </p:nvSpPr>
            <p:spPr>
              <a:xfrm>
                <a:off x="2968211" y="2173837"/>
                <a:ext cx="156101" cy="524522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 rot="5400000">
                <a:off x="3049676" y="2246424"/>
                <a:ext cx="374173" cy="224898"/>
              </a:xfrm>
              <a:prstGeom prst="bentUpArrow">
                <a:avLst>
                  <a:gd fmla="val 25000" name="adj1"/>
                  <a:gd fmla="val 25000" name="adj2"/>
                  <a:gd fmla="val 25000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 flipH="1" rot="-5400000">
                <a:off x="2667202" y="2246425"/>
                <a:ext cx="374173" cy="224898"/>
              </a:xfrm>
              <a:prstGeom prst="bentUpArrow">
                <a:avLst>
                  <a:gd fmla="val 25000" name="adj1"/>
                  <a:gd fmla="val 25000" name="adj2"/>
                  <a:gd fmla="val 25000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80" name="Google Shape;180;p16"/>
            <p:cNvSpPr txBox="1"/>
            <p:nvPr/>
          </p:nvSpPr>
          <p:spPr>
            <a:xfrm>
              <a:off x="12841" y="2317707"/>
              <a:ext cx="26509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accent2"/>
                  </a:solidFill>
                  <a:latin typeface="Teko"/>
                  <a:ea typeface="Teko"/>
                  <a:cs typeface="Teko"/>
                  <a:sym typeface="Teko"/>
                </a:rPr>
                <a:t>Who do we intend to be?</a:t>
              </a:r>
              <a:endParaRPr/>
            </a:p>
          </p:txBody>
        </p:sp>
        <p:sp>
          <p:nvSpPr>
            <p:cNvPr id="181" name="Google Shape;181;p16"/>
            <p:cNvSpPr txBox="1"/>
            <p:nvPr/>
          </p:nvSpPr>
          <p:spPr>
            <a:xfrm>
              <a:off x="5095960" y="2202061"/>
              <a:ext cx="91889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 </a:t>
              </a:r>
              <a:r>
                <a:rPr b="1" lang="en-IN" sz="11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Company</a:t>
              </a:r>
              <a:r>
                <a:rPr lang="en-I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Level</a:t>
              </a:r>
              <a:endParaRPr/>
            </a:p>
          </p:txBody>
        </p:sp>
      </p:grpSp>
      <p:grpSp>
        <p:nvGrpSpPr>
          <p:cNvPr id="182" name="Google Shape;182;p16"/>
          <p:cNvGrpSpPr/>
          <p:nvPr/>
        </p:nvGrpSpPr>
        <p:grpSpPr>
          <a:xfrm>
            <a:off x="2183251" y="3097789"/>
            <a:ext cx="5354698" cy="1090213"/>
            <a:chOff x="659110" y="2880880"/>
            <a:chExt cx="5354698" cy="1090213"/>
          </a:xfrm>
        </p:grpSpPr>
        <p:sp>
          <p:nvSpPr>
            <p:cNvPr id="183" name="Google Shape;183;p16"/>
            <p:cNvSpPr/>
            <p:nvPr/>
          </p:nvSpPr>
          <p:spPr>
            <a:xfrm>
              <a:off x="2566806" y="2880880"/>
              <a:ext cx="2579964" cy="838200"/>
            </a:xfrm>
            <a:prstGeom prst="ellipse">
              <a:avLst/>
            </a:prstGeom>
            <a:noFill/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005A9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Strategic Goals</a:t>
              </a:r>
              <a:endParaRPr/>
            </a:p>
          </p:txBody>
        </p:sp>
        <p:grpSp>
          <p:nvGrpSpPr>
            <p:cNvPr id="184" name="Google Shape;184;p16"/>
            <p:cNvGrpSpPr/>
            <p:nvPr/>
          </p:nvGrpSpPr>
          <p:grpSpPr>
            <a:xfrm>
              <a:off x="3515569" y="3549640"/>
              <a:ext cx="607372" cy="421453"/>
              <a:chOff x="2741839" y="2171787"/>
              <a:chExt cx="607372" cy="526572"/>
            </a:xfrm>
          </p:grpSpPr>
          <p:sp>
            <p:nvSpPr>
              <p:cNvPr id="185" name="Google Shape;185;p16"/>
              <p:cNvSpPr/>
              <p:nvPr/>
            </p:nvSpPr>
            <p:spPr>
              <a:xfrm>
                <a:off x="2968211" y="2173837"/>
                <a:ext cx="156101" cy="524522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 rot="5400000">
                <a:off x="3049676" y="2246424"/>
                <a:ext cx="374173" cy="224898"/>
              </a:xfrm>
              <a:prstGeom prst="bentUpArrow">
                <a:avLst>
                  <a:gd fmla="val 25000" name="adj1"/>
                  <a:gd fmla="val 25000" name="adj2"/>
                  <a:gd fmla="val 25000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 flipH="1" rot="-5400000">
                <a:off x="2667202" y="2246425"/>
                <a:ext cx="374173" cy="224898"/>
              </a:xfrm>
              <a:prstGeom prst="bentUpArrow">
                <a:avLst>
                  <a:gd fmla="val 25000" name="adj1"/>
                  <a:gd fmla="val 25000" name="adj2"/>
                  <a:gd fmla="val 25000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88" name="Google Shape;188;p16"/>
            <p:cNvSpPr txBox="1"/>
            <p:nvPr/>
          </p:nvSpPr>
          <p:spPr>
            <a:xfrm>
              <a:off x="659110" y="3156339"/>
              <a:ext cx="1981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002060"/>
                  </a:solidFill>
                  <a:latin typeface="Teko"/>
                  <a:ea typeface="Teko"/>
                  <a:cs typeface="Teko"/>
                  <a:sym typeface="Teko"/>
                </a:rPr>
                <a:t>What must we achieve?</a:t>
              </a:r>
              <a:endParaRPr/>
            </a:p>
          </p:txBody>
        </p:sp>
        <p:sp>
          <p:nvSpPr>
            <p:cNvPr id="189" name="Google Shape;189;p16"/>
            <p:cNvSpPr txBox="1"/>
            <p:nvPr/>
          </p:nvSpPr>
          <p:spPr>
            <a:xfrm>
              <a:off x="5094909" y="3145836"/>
              <a:ext cx="91889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Specific to </a:t>
              </a:r>
              <a:r>
                <a:rPr b="1" lang="en-IN" sz="11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Function</a:t>
              </a:r>
              <a:endParaRPr/>
            </a:p>
          </p:txBody>
        </p:sp>
      </p:grpSp>
      <p:grpSp>
        <p:nvGrpSpPr>
          <p:cNvPr id="190" name="Google Shape;190;p16"/>
          <p:cNvGrpSpPr/>
          <p:nvPr/>
        </p:nvGrpSpPr>
        <p:grpSpPr>
          <a:xfrm>
            <a:off x="2018374" y="5733197"/>
            <a:ext cx="5511641" cy="838200"/>
            <a:chOff x="494233" y="5516288"/>
            <a:chExt cx="5511641" cy="838200"/>
          </a:xfrm>
        </p:grpSpPr>
        <p:sp>
          <p:nvSpPr>
            <p:cNvPr id="191" name="Google Shape;191;p16"/>
            <p:cNvSpPr/>
            <p:nvPr/>
          </p:nvSpPr>
          <p:spPr>
            <a:xfrm>
              <a:off x="2123529" y="5516288"/>
              <a:ext cx="3543300" cy="838200"/>
            </a:xfrm>
            <a:prstGeom prst="ellipse">
              <a:avLst/>
            </a:prstGeom>
            <a:noFill/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C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KPIs (Measurement)</a:t>
              </a:r>
              <a:endParaRPr/>
            </a:p>
          </p:txBody>
        </p:sp>
        <p:sp>
          <p:nvSpPr>
            <p:cNvPr id="192" name="Google Shape;192;p16"/>
            <p:cNvSpPr txBox="1"/>
            <p:nvPr/>
          </p:nvSpPr>
          <p:spPr>
            <a:xfrm>
              <a:off x="494233" y="5738525"/>
              <a:ext cx="21270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accent2"/>
                  </a:solidFill>
                  <a:latin typeface="Teko"/>
                  <a:ea typeface="Teko"/>
                  <a:cs typeface="Teko"/>
                  <a:sym typeface="Teko"/>
                </a:rPr>
                <a:t>What is the measure of success?</a:t>
              </a:r>
              <a:endParaRPr/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5086975" y="5695100"/>
              <a:ext cx="91889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 </a:t>
              </a:r>
              <a:r>
                <a:rPr b="1" lang="en-IN" sz="11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Company</a:t>
              </a:r>
              <a:r>
                <a:rPr lang="en-I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Level</a:t>
              </a:r>
              <a:endParaRPr/>
            </a:p>
          </p:txBody>
        </p:sp>
      </p:grpSp>
      <p:grpSp>
        <p:nvGrpSpPr>
          <p:cNvPr id="194" name="Google Shape;194;p16"/>
          <p:cNvGrpSpPr/>
          <p:nvPr/>
        </p:nvGrpSpPr>
        <p:grpSpPr>
          <a:xfrm>
            <a:off x="1923890" y="3932178"/>
            <a:ext cx="5614060" cy="1091169"/>
            <a:chOff x="399749" y="3715269"/>
            <a:chExt cx="5614060" cy="1091169"/>
          </a:xfrm>
        </p:grpSpPr>
        <p:sp>
          <p:nvSpPr>
            <p:cNvPr id="195" name="Google Shape;195;p16"/>
            <p:cNvSpPr/>
            <p:nvPr/>
          </p:nvSpPr>
          <p:spPr>
            <a:xfrm>
              <a:off x="2859940" y="3715269"/>
              <a:ext cx="1905000" cy="838200"/>
            </a:xfrm>
            <a:prstGeom prst="ellipse">
              <a:avLst/>
            </a:prstGeom>
            <a:noFill/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005A9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Objectives</a:t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751155" y="4388262"/>
              <a:ext cx="156101" cy="418176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 rot="5400000">
              <a:off x="3870552" y="4423333"/>
              <a:ext cx="298310" cy="224898"/>
            </a:xfrm>
            <a:prstGeom prst="bentUpArrow">
              <a:avLst>
                <a:gd fmla="val 25000" name="adj1"/>
                <a:gd fmla="val 25000" name="adj2"/>
                <a:gd fmla="val 25000" name="adj3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 flipH="1" rot="-5400000">
              <a:off x="3488078" y="4423334"/>
              <a:ext cx="298310" cy="224898"/>
            </a:xfrm>
            <a:prstGeom prst="bentUpArrow">
              <a:avLst>
                <a:gd fmla="val 25000" name="adj1"/>
                <a:gd fmla="val 25000" name="adj2"/>
                <a:gd fmla="val 25000" name="adj3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 rot="5400000">
              <a:off x="4006410" y="4392105"/>
              <a:ext cx="199712" cy="208634"/>
            </a:xfrm>
            <a:prstGeom prst="bentUpArrow">
              <a:avLst>
                <a:gd fmla="val 25000" name="adj1"/>
                <a:gd fmla="val 25000" name="adj2"/>
                <a:gd fmla="val 25000" name="adj3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 flipH="1" rot="-5400000">
              <a:off x="3450816" y="4388566"/>
              <a:ext cx="199712" cy="208634"/>
            </a:xfrm>
            <a:prstGeom prst="bentUpArrow">
              <a:avLst>
                <a:gd fmla="val 25000" name="adj1"/>
                <a:gd fmla="val 25000" name="adj2"/>
                <a:gd fmla="val 25000" name="adj3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399749" y="4002426"/>
              <a:ext cx="22601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002060"/>
                  </a:solidFill>
                  <a:latin typeface="Teko"/>
                  <a:ea typeface="Teko"/>
                  <a:cs typeface="Teko"/>
                  <a:sym typeface="Teko"/>
                </a:rPr>
                <a:t>What are the measurable outcomes?</a:t>
              </a:r>
              <a:endParaRPr/>
            </a:p>
          </p:txBody>
        </p:sp>
        <p:sp>
          <p:nvSpPr>
            <p:cNvPr id="202" name="Google Shape;202;p16"/>
            <p:cNvSpPr txBox="1"/>
            <p:nvPr/>
          </p:nvSpPr>
          <p:spPr>
            <a:xfrm>
              <a:off x="5094910" y="3987631"/>
              <a:ext cx="91889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Specific to </a:t>
              </a:r>
              <a:r>
                <a:rPr b="1" lang="en-IN" sz="11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Function</a:t>
              </a:r>
              <a:endParaRPr/>
            </a:p>
          </p:txBody>
        </p:sp>
      </p:grpSp>
      <p:grpSp>
        <p:nvGrpSpPr>
          <p:cNvPr id="203" name="Google Shape;203;p16"/>
          <p:cNvGrpSpPr/>
          <p:nvPr/>
        </p:nvGrpSpPr>
        <p:grpSpPr>
          <a:xfrm>
            <a:off x="1988488" y="4863683"/>
            <a:ext cx="5541526" cy="1152620"/>
            <a:chOff x="464347" y="4646774"/>
            <a:chExt cx="5541526" cy="1152620"/>
          </a:xfrm>
        </p:grpSpPr>
        <p:sp>
          <p:nvSpPr>
            <p:cNvPr id="204" name="Google Shape;204;p16"/>
            <p:cNvSpPr/>
            <p:nvPr/>
          </p:nvSpPr>
          <p:spPr>
            <a:xfrm>
              <a:off x="2538488" y="4646774"/>
              <a:ext cx="2579964" cy="838200"/>
            </a:xfrm>
            <a:prstGeom prst="ellipse">
              <a:avLst/>
            </a:prstGeom>
            <a:noFill/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005A9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KRAs, Action Plans</a:t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199312" y="5380294"/>
              <a:ext cx="1295400" cy="419100"/>
            </a:xfrm>
            <a:prstGeom prst="downArrow">
              <a:avLst>
                <a:gd fmla="val 60965" name="adj1"/>
                <a:gd fmla="val 50000" name="adj2"/>
              </a:avLst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Google Shape;206;p16"/>
            <p:cNvSpPr txBox="1"/>
            <p:nvPr/>
          </p:nvSpPr>
          <p:spPr>
            <a:xfrm>
              <a:off x="464347" y="4729078"/>
              <a:ext cx="21292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002060"/>
                  </a:solidFill>
                  <a:latin typeface="Teko"/>
                  <a:ea typeface="Teko"/>
                  <a:cs typeface="Teko"/>
                  <a:sym typeface="Teko"/>
                </a:rPr>
                <a:t>What are the planned actions and results?</a:t>
              </a:r>
              <a:endParaRPr/>
            </a:p>
          </p:txBody>
        </p:sp>
        <p:sp>
          <p:nvSpPr>
            <p:cNvPr id="207" name="Google Shape;207;p16"/>
            <p:cNvSpPr txBox="1"/>
            <p:nvPr/>
          </p:nvSpPr>
          <p:spPr>
            <a:xfrm>
              <a:off x="5086974" y="4827285"/>
              <a:ext cx="91889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each </a:t>
              </a:r>
              <a:r>
                <a:rPr b="1" lang="en-IN" sz="11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Individual</a:t>
              </a: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>
            <a:off x="7431276" y="1672382"/>
            <a:ext cx="945206" cy="1234633"/>
            <a:chOff x="5907135" y="1455473"/>
            <a:chExt cx="945206" cy="1234633"/>
          </a:xfrm>
        </p:grpSpPr>
        <p:sp>
          <p:nvSpPr>
            <p:cNvPr id="209" name="Google Shape;209;p16"/>
            <p:cNvSpPr/>
            <p:nvPr/>
          </p:nvSpPr>
          <p:spPr>
            <a:xfrm>
              <a:off x="5915041" y="1540059"/>
              <a:ext cx="937300" cy="1063197"/>
            </a:xfrm>
            <a:prstGeom prst="homePlate">
              <a:avLst>
                <a:gd fmla="val 50000" name="adj"/>
              </a:avLst>
            </a:prstGeom>
            <a:solidFill>
              <a:srgbClr val="FFC000">
                <a:alpha val="3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 rot="-5400000">
              <a:off x="5612984" y="1749624"/>
              <a:ext cx="12346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53575C"/>
                  </a:solidFill>
                  <a:latin typeface="Calibri"/>
                  <a:ea typeface="Calibri"/>
                  <a:cs typeface="Calibri"/>
                  <a:sym typeface="Calibri"/>
                </a:rPr>
                <a:t>Purpose &amp; </a:t>
              </a:r>
              <a:br>
                <a:rPr lang="en-IN" sz="1800">
                  <a:solidFill>
                    <a:srgbClr val="53575C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IN" sz="1800">
                  <a:solidFill>
                    <a:srgbClr val="53575C"/>
                  </a:solidFill>
                  <a:latin typeface="Calibri"/>
                  <a:ea typeface="Calibri"/>
                  <a:cs typeface="Calibri"/>
                  <a:sym typeface="Calibri"/>
                </a:rPr>
                <a:t>Direction</a:t>
              </a:r>
              <a:endParaRPr/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7439182" y="2867602"/>
            <a:ext cx="947387" cy="2571072"/>
            <a:chOff x="5915041" y="2650693"/>
            <a:chExt cx="947387" cy="2571072"/>
          </a:xfrm>
        </p:grpSpPr>
        <p:sp>
          <p:nvSpPr>
            <p:cNvPr id="212" name="Google Shape;212;p16"/>
            <p:cNvSpPr/>
            <p:nvPr/>
          </p:nvSpPr>
          <p:spPr>
            <a:xfrm>
              <a:off x="5915041" y="2650693"/>
              <a:ext cx="947387" cy="2571072"/>
            </a:xfrm>
            <a:prstGeom prst="homePlate">
              <a:avLst>
                <a:gd fmla="val 30760" name="adj"/>
              </a:avLst>
            </a:prstGeom>
            <a:solidFill>
              <a:srgbClr val="BEF4F1">
                <a:alpha val="3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rot="-5400000">
              <a:off x="4998732" y="3758155"/>
              <a:ext cx="24563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53575C"/>
                  </a:solidFill>
                  <a:latin typeface="Calibri"/>
                  <a:ea typeface="Calibri"/>
                  <a:cs typeface="Calibri"/>
                  <a:sym typeface="Calibri"/>
                </a:rPr>
                <a:t>Execution Plan</a:t>
              </a:r>
              <a:endParaRPr/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7439181" y="5416296"/>
            <a:ext cx="954289" cy="1050352"/>
            <a:chOff x="5915040" y="5199387"/>
            <a:chExt cx="954289" cy="1050352"/>
          </a:xfrm>
        </p:grpSpPr>
        <p:sp>
          <p:nvSpPr>
            <p:cNvPr id="215" name="Google Shape;215;p16"/>
            <p:cNvSpPr/>
            <p:nvPr/>
          </p:nvSpPr>
          <p:spPr>
            <a:xfrm>
              <a:off x="5915040" y="5251242"/>
              <a:ext cx="954289" cy="910099"/>
            </a:xfrm>
            <a:prstGeom prst="homePlate">
              <a:avLst>
                <a:gd fmla="val 50000" name="adj"/>
              </a:avLst>
            </a:prstGeom>
            <a:solidFill>
              <a:srgbClr val="FFC000">
                <a:alpha val="3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 rot="-5400000">
              <a:off x="5690285" y="5539897"/>
              <a:ext cx="10503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53575C"/>
                  </a:solidFill>
                  <a:latin typeface="Calibri"/>
                  <a:ea typeface="Calibri"/>
                  <a:cs typeface="Calibri"/>
                  <a:sym typeface="Calibri"/>
                </a:rPr>
                <a:t>Outcome</a:t>
              </a:r>
              <a:endParaRPr/>
            </a:p>
          </p:txBody>
        </p:sp>
      </p:grpSp>
      <p:sp>
        <p:nvSpPr>
          <p:cNvPr id="217" name="Google Shape;217;p16"/>
          <p:cNvSpPr/>
          <p:nvPr/>
        </p:nvSpPr>
        <p:spPr>
          <a:xfrm>
            <a:off x="8393470" y="1828800"/>
            <a:ext cx="2388986" cy="4282751"/>
          </a:xfrm>
          <a:prstGeom prst="rect">
            <a:avLst/>
          </a:prstGeom>
          <a:solidFill>
            <a:srgbClr val="0075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/>
          </a:p>
        </p:txBody>
      </p:sp>
      <p:sp>
        <p:nvSpPr>
          <p:cNvPr id="218" name="Google Shape;218;p16"/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Ashish Pachory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What’s a Process?</a:t>
            </a:r>
            <a:endParaRPr/>
          </a:p>
        </p:txBody>
      </p:sp>
      <p:sp>
        <p:nvSpPr>
          <p:cNvPr id="224" name="Google Shape;224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225" name="Google Shape;225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8727266" y="2199609"/>
            <a:ext cx="2030336" cy="3075955"/>
          </a:xfrm>
          <a:prstGeom prst="roundRect">
            <a:avLst>
              <a:gd fmla="val 16667" name="adj"/>
            </a:avLst>
          </a:prstGeom>
          <a:solidFill>
            <a:srgbClr val="0B9B74"/>
          </a:solidFill>
          <a:ln cap="flat" cmpd="sng" w="12700">
            <a:solidFill>
              <a:srgbClr val="0A51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6687262" y="2150016"/>
            <a:ext cx="641121" cy="3075955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0A51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 rot="-5400000">
            <a:off x="5410736" y="3378381"/>
            <a:ext cx="308061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Input</a:t>
            </a:r>
            <a:r>
              <a:rPr lang="en-IN" sz="20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lang="en-IN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(aspirations)</a:t>
            </a:r>
            <a:endParaRPr sz="20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6687262" y="1762613"/>
            <a:ext cx="3931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DIGITAL ENTERPRISE PROCESSES</a:t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9024636" y="2293098"/>
            <a:ext cx="16097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Productivity</a:t>
            </a:r>
            <a:endParaRPr/>
          </a:p>
        </p:txBody>
      </p:sp>
      <p:sp>
        <p:nvSpPr>
          <p:cNvPr id="231" name="Google Shape;231;p17"/>
          <p:cNvSpPr txBox="1"/>
          <p:nvPr/>
        </p:nvSpPr>
        <p:spPr>
          <a:xfrm>
            <a:off x="9035060" y="2648183"/>
            <a:ext cx="16097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Efficiency</a:t>
            </a:r>
            <a:endParaRPr/>
          </a:p>
        </p:txBody>
      </p:sp>
      <p:sp>
        <p:nvSpPr>
          <p:cNvPr id="232" name="Google Shape;232;p17"/>
          <p:cNvSpPr txBox="1"/>
          <p:nvPr/>
        </p:nvSpPr>
        <p:spPr>
          <a:xfrm>
            <a:off x="9038035" y="3003268"/>
            <a:ext cx="16097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Discipline</a:t>
            </a:r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9035060" y="3358353"/>
            <a:ext cx="16097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Conformance</a:t>
            </a:r>
            <a:endParaRPr/>
          </a:p>
        </p:txBody>
      </p:sp>
      <p:sp>
        <p:nvSpPr>
          <p:cNvPr id="234" name="Google Shape;234;p17"/>
          <p:cNvSpPr txBox="1"/>
          <p:nvPr/>
        </p:nvSpPr>
        <p:spPr>
          <a:xfrm>
            <a:off x="9031760" y="3713438"/>
            <a:ext cx="16097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Revenue</a:t>
            </a:r>
            <a:endParaRPr/>
          </a:p>
        </p:txBody>
      </p:sp>
      <p:sp>
        <p:nvSpPr>
          <p:cNvPr id="235" name="Google Shape;235;p17"/>
          <p:cNvSpPr txBox="1"/>
          <p:nvPr/>
        </p:nvSpPr>
        <p:spPr>
          <a:xfrm>
            <a:off x="9031760" y="4068523"/>
            <a:ext cx="17995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Customer Service</a:t>
            </a:r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9046527" y="4423608"/>
            <a:ext cx="16097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Solutions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9057624" y="4778695"/>
            <a:ext cx="16097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Alignment</a:t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7169682" y="2420340"/>
            <a:ext cx="1719794" cy="45536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Functional Process</a:t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7179250" y="3157394"/>
            <a:ext cx="1719794" cy="45536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Organizational Process</a:t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7171312" y="3894448"/>
            <a:ext cx="1719794" cy="45536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Business Process</a:t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7179250" y="4479734"/>
            <a:ext cx="1845386" cy="6194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Instinctual Connect </a:t>
            </a:r>
            <a:endParaRPr/>
          </a:p>
        </p:txBody>
      </p:sp>
      <p:sp>
        <p:nvSpPr>
          <p:cNvPr id="242" name="Google Shape;242;p17"/>
          <p:cNvSpPr txBox="1"/>
          <p:nvPr/>
        </p:nvSpPr>
        <p:spPr>
          <a:xfrm rot="-5400000">
            <a:off x="8986309" y="3491365"/>
            <a:ext cx="307595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Output</a:t>
            </a:r>
            <a:r>
              <a:rPr lang="en-IN" sz="20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lang="en-IN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(value)</a:t>
            </a:r>
            <a:endParaRPr sz="20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7032051" y="5230630"/>
            <a:ext cx="2734811" cy="318781"/>
          </a:xfrm>
          <a:custGeom>
            <a:rect b="b" l="l" r="r" t="t"/>
            <a:pathLst>
              <a:path extrusionOk="0" h="318781" w="2734811">
                <a:moveTo>
                  <a:pt x="2734811" y="50334"/>
                </a:moveTo>
                <a:lnTo>
                  <a:pt x="2734811" y="318781"/>
                </a:lnTo>
                <a:lnTo>
                  <a:pt x="0" y="318781"/>
                </a:ln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7769533" y="5249507"/>
            <a:ext cx="1197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Feedback</a:t>
            </a:r>
            <a:endParaRPr/>
          </a:p>
        </p:txBody>
      </p:sp>
      <p:pic>
        <p:nvPicPr>
          <p:cNvPr descr="Inputs, outputs and processes - Mr Carter's IGCSE Geography" id="245" name="Google Shape;2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142" y="2084296"/>
            <a:ext cx="48768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7"/>
          <p:cNvSpPr txBox="1"/>
          <p:nvPr/>
        </p:nvSpPr>
        <p:spPr>
          <a:xfrm>
            <a:off x="782250" y="4210697"/>
            <a:ext cx="5259061" cy="1477328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business process is a collection of related, structured activities or tasks by people or equipment in which a specific sequence produces a service or product for a particular customer or customers. 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3422708" y="3741490"/>
            <a:ext cx="0" cy="469783"/>
          </a:xfrm>
          <a:custGeom>
            <a:rect b="b" l="l" r="r" t="t"/>
            <a:pathLst>
              <a:path extrusionOk="0" h="469783" w="120000">
                <a:moveTo>
                  <a:pt x="0" y="0"/>
                </a:moveTo>
                <a:lnTo>
                  <a:pt x="0" y="469783"/>
                </a:lnTo>
              </a:path>
            </a:pathLst>
          </a:custGeom>
          <a:noFill/>
          <a:ln cap="flat" cmpd="sng" w="12700">
            <a:solidFill>
              <a:srgbClr val="FFC000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7820328" y="6475448"/>
            <a:ext cx="1922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Ashish Pachory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Digital Business Process Cycle</a:t>
            </a:r>
            <a:endParaRPr/>
          </a:p>
        </p:txBody>
      </p:sp>
      <p:sp>
        <p:nvSpPr>
          <p:cNvPr id="254" name="Google Shape;254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255" name="Google Shape;255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6" name="Google Shape;256;p18"/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Ashish Pachory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101692" y="5739201"/>
            <a:ext cx="4041102" cy="5232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0075A2"/>
                </a:solidFill>
                <a:latin typeface="Calibri"/>
                <a:ea typeface="Calibri"/>
                <a:cs typeface="Calibri"/>
                <a:sym typeface="Calibri"/>
              </a:rPr>
              <a:t>Process Modelling: </a:t>
            </a:r>
            <a:r>
              <a:rPr lang="en-IN" sz="1400">
                <a:solidFill>
                  <a:srgbClr val="0075A2"/>
                </a:solidFill>
                <a:latin typeface="Calibri"/>
                <a:ea typeface="Calibri"/>
                <a:cs typeface="Calibri"/>
                <a:sym typeface="Calibri"/>
              </a:rPr>
              <a:t>Visual representation of planned processes and their relationships with other processes</a:t>
            </a:r>
            <a:endParaRPr/>
          </a:p>
        </p:txBody>
      </p:sp>
      <p:sp>
        <p:nvSpPr>
          <p:cNvPr id="258" name="Google Shape;258;p18"/>
          <p:cNvSpPr txBox="1"/>
          <p:nvPr/>
        </p:nvSpPr>
        <p:spPr>
          <a:xfrm>
            <a:off x="4175832" y="5740781"/>
            <a:ext cx="3987629" cy="5232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54A838"/>
                </a:solidFill>
                <a:latin typeface="Calibri"/>
                <a:ea typeface="Calibri"/>
                <a:cs typeface="Calibri"/>
                <a:sym typeface="Calibri"/>
              </a:rPr>
              <a:t>Workflow Planning: </a:t>
            </a:r>
            <a:r>
              <a:rPr lang="en-IN" sz="1400">
                <a:solidFill>
                  <a:srgbClr val="54A838"/>
                </a:solidFill>
                <a:latin typeface="Calibri"/>
                <a:ea typeface="Calibri"/>
                <a:cs typeface="Calibri"/>
                <a:sym typeface="Calibri"/>
              </a:rPr>
              <a:t>Defining and creating a sequence of events as an ordered workflow</a:t>
            </a:r>
            <a:endParaRPr/>
          </a:p>
        </p:txBody>
      </p:sp>
      <p:sp>
        <p:nvSpPr>
          <p:cNvPr id="259" name="Google Shape;259;p18"/>
          <p:cNvSpPr txBox="1"/>
          <p:nvPr/>
        </p:nvSpPr>
        <p:spPr>
          <a:xfrm>
            <a:off x="8196500" y="5739201"/>
            <a:ext cx="3886646" cy="5232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54A838"/>
                </a:solidFill>
                <a:latin typeface="Calibri"/>
                <a:ea typeface="Calibri"/>
                <a:cs typeface="Calibri"/>
                <a:sym typeface="Calibri"/>
              </a:rPr>
              <a:t>Process Design: </a:t>
            </a:r>
            <a:r>
              <a:rPr lang="en-IN" sz="1400">
                <a:solidFill>
                  <a:srgbClr val="54A838"/>
                </a:solidFill>
                <a:latin typeface="Calibri"/>
                <a:ea typeface="Calibri"/>
                <a:cs typeface="Calibri"/>
                <a:sym typeface="Calibri"/>
              </a:rPr>
              <a:t>Representation of specific process modules and specifications to support development</a:t>
            </a:r>
            <a:endParaRPr/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252" y="1862356"/>
            <a:ext cx="9315495" cy="3808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/>
          <p:nvPr/>
        </p:nvSpPr>
        <p:spPr>
          <a:xfrm>
            <a:off x="4777272" y="1737360"/>
            <a:ext cx="6416549" cy="459562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Digital Process Work-flow (Example)</a:t>
            </a:r>
            <a:endParaRPr/>
          </a:p>
        </p:txBody>
      </p:sp>
      <p:sp>
        <p:nvSpPr>
          <p:cNvPr id="267" name="Google Shape;267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268" name="Google Shape;268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69" name="Google Shape;2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4318" y="1737360"/>
            <a:ext cx="3601616" cy="459562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9"/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Ashish Pachory</a:t>
            </a:r>
            <a:endParaRPr/>
          </a:p>
        </p:txBody>
      </p:sp>
      <p:graphicFrame>
        <p:nvGraphicFramePr>
          <p:cNvPr id="271" name="Google Shape;271;p19"/>
          <p:cNvGraphicFramePr/>
          <p:nvPr/>
        </p:nvGraphicFramePr>
        <p:xfrm>
          <a:off x="5066782" y="186416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{2F9B79BC-6854-4401-A431-01087B4B5867}</a:tableStyleId>
              </a:tblPr>
              <a:tblGrid>
                <a:gridCol w="1120775"/>
                <a:gridCol w="801375"/>
                <a:gridCol w="802000"/>
                <a:gridCol w="801375"/>
                <a:gridCol w="802000"/>
                <a:gridCol w="801375"/>
                <a:gridCol w="802000"/>
              </a:tblGrid>
              <a:tr h="21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Business Process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Convenience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Intuitiveness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Flexibility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Simplicity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Portability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Performance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---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---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---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</a:tr>
            </a:tbl>
          </a:graphicData>
        </a:graphic>
      </p:graphicFrame>
      <p:sp>
        <p:nvSpPr>
          <p:cNvPr id="272" name="Google Shape;272;p19"/>
          <p:cNvSpPr txBox="1"/>
          <p:nvPr/>
        </p:nvSpPr>
        <p:spPr>
          <a:xfrm>
            <a:off x="4983455" y="2762561"/>
            <a:ext cx="6097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Convenience</a:t>
            </a:r>
            <a:r>
              <a:rPr lang="en-IN" sz="18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a user, would you consider that this process contributes to making things convenient for you?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4983455" y="3337795"/>
            <a:ext cx="6097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Intuitiveness</a:t>
            </a:r>
            <a:r>
              <a:rPr lang="en-IN" sz="18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Does the process anticipate needs and help to make more informed decisions?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4983455" y="3961592"/>
            <a:ext cx="6097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Flexibility</a:t>
            </a:r>
            <a:r>
              <a:rPr lang="en-IN" sz="18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it easy to make changes or personalize the process to suit specific market requirements?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4983455" y="4522268"/>
            <a:ext cx="6097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Simplicity</a:t>
            </a:r>
            <a:r>
              <a:rPr lang="en-IN" sz="18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Would your grandparents be comfortable using the process without assistance?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4983455" y="5060410"/>
            <a:ext cx="6097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Portability</a:t>
            </a:r>
            <a:r>
              <a:rPr lang="en-IN" sz="18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How accommodative is the process in adapting to different environments (devices, cloud, OS, future trends)?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4983455" y="5679232"/>
            <a:ext cx="6097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lang="en-IN" sz="18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How well does the process work under varying load and traffic conditions?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Change Management Process</a:t>
            </a:r>
            <a:endParaRPr/>
          </a:p>
        </p:txBody>
      </p:sp>
      <p:sp>
        <p:nvSpPr>
          <p:cNvPr id="283" name="Google Shape;283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284" name="Google Shape;284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BPMN modeling | Analyze processes more efficiently" id="285" name="Google Shape;2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910" y="2439444"/>
            <a:ext cx="3758847" cy="370735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0"/>
          <p:cNvSpPr txBox="1"/>
          <p:nvPr/>
        </p:nvSpPr>
        <p:spPr>
          <a:xfrm>
            <a:off x="1207910" y="1765236"/>
            <a:ext cx="4018846" cy="646331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(BPM) CYCLE</a:t>
            </a:r>
            <a:endParaRPr/>
          </a:p>
        </p:txBody>
      </p:sp>
      <p:sp>
        <p:nvSpPr>
          <p:cNvPr id="287" name="Google Shape;287;p20"/>
          <p:cNvSpPr txBox="1"/>
          <p:nvPr/>
        </p:nvSpPr>
        <p:spPr>
          <a:xfrm>
            <a:off x="6949454" y="1793113"/>
            <a:ext cx="4018846" cy="369332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CHANGE MANAGEMENT CYCLE)</a:t>
            </a:r>
            <a:endParaRPr/>
          </a:p>
        </p:txBody>
      </p:sp>
      <p:pic>
        <p:nvPicPr>
          <p:cNvPr id="288" name="Google Shape;28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411566"/>
            <a:ext cx="5495382" cy="373523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0"/>
          <p:cNvSpPr txBox="1"/>
          <p:nvPr/>
        </p:nvSpPr>
        <p:spPr>
          <a:xfrm>
            <a:off x="8243671" y="6488458"/>
            <a:ext cx="1922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Ashish Pachory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Assignment</a:t>
            </a:r>
            <a:endParaRPr/>
          </a:p>
        </p:txBody>
      </p:sp>
      <p:sp>
        <p:nvSpPr>
          <p:cNvPr id="295" name="Google Shape;295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1. Create a process flowchart for registering yourself, selecting, and enrolling for an elective course at IIT Goa.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2. Pick any 5 Digital business processes that you use routinely. Rate each of these on a scale of 1 (worst) to 5 (best) under each process attribute on slide 7.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3. </a:t>
            </a:r>
            <a:endParaRPr/>
          </a:p>
        </p:txBody>
      </p:sp>
      <p:sp>
        <p:nvSpPr>
          <p:cNvPr id="296" name="Google Shape;296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297" name="Google Shape;297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