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70" r:id="rId3"/>
    <p:sldId id="573" r:id="rId4"/>
    <p:sldId id="257" r:id="rId5"/>
    <p:sldId id="574" r:id="rId6"/>
    <p:sldId id="569" r:id="rId7"/>
    <p:sldId id="259" r:id="rId8"/>
    <p:sldId id="260" r:id="rId9"/>
    <p:sldId id="261" r:id="rId10"/>
    <p:sldId id="262" r:id="rId11"/>
    <p:sldId id="263" r:id="rId12"/>
    <p:sldId id="266" r:id="rId13"/>
    <p:sldId id="519" r:id="rId14"/>
    <p:sldId id="274" r:id="rId15"/>
    <p:sldId id="267" r:id="rId16"/>
    <p:sldId id="268" r:id="rId17"/>
    <p:sldId id="275" r:id="rId18"/>
    <p:sldId id="5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576" r:id="rId27"/>
    <p:sldId id="285" r:id="rId28"/>
    <p:sldId id="286" r:id="rId29"/>
    <p:sldId id="287" r:id="rId30"/>
    <p:sldId id="288" r:id="rId31"/>
    <p:sldId id="289" r:id="rId32"/>
    <p:sldId id="290" r:id="rId33"/>
    <p:sldId id="572" r:id="rId34"/>
    <p:sldId id="292" r:id="rId35"/>
    <p:sldId id="293" r:id="rId36"/>
    <p:sldId id="577" r:id="rId37"/>
    <p:sldId id="296" r:id="rId38"/>
    <p:sldId id="578" r:id="rId39"/>
    <p:sldId id="297" r:id="rId40"/>
    <p:sldId id="298" r:id="rId41"/>
    <p:sldId id="299" r:id="rId42"/>
    <p:sldId id="579" r:id="rId43"/>
    <p:sldId id="300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4"/>
    <p:restoredTop sz="94467" autoAdjust="0"/>
  </p:normalViewPr>
  <p:slideViewPr>
    <p:cSldViewPr>
      <p:cViewPr varScale="1">
        <p:scale>
          <a:sx n="69" d="100"/>
          <a:sy n="69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6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20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8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1" name="Google Shape;431;p2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6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2" name="Google Shape;472;p2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3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5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Google Shape;523;p2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7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9" name="Google Shape;529;p2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741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7" name="Google Shape;577;p2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7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6" name="Google Shape;636;p30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53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4" name="Google Shape;644;p3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9" name="Google Shape;689;p3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10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8" name="Google Shape;738;p3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128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5" name="Google Shape;785;p3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97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2" name="Google Shape;832;p3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1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9" name="Google Shape;879;p3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7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9" name="Google Shape;929;p3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00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1" name="Google Shape;981;p38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316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8" name="Google Shape;1038;p4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75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7" name="Google Shape;1047;p4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7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13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6" name="Google Shape;1096;p4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98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6" name="Google Shape;1146;p4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24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1" name="Google Shape;1201;p4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22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0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9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.org/Protocols/HTTP/AsImplemented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jp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2.jp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jpg"/><Relationship Id="rId5" Type="http://schemas.openxmlformats.org/officeDocument/2006/relationships/image" Target="../media/image16.jpg"/><Relationship Id="rId15" Type="http://schemas.openxmlformats.org/officeDocument/2006/relationships/image" Target="../media/image25.png"/><Relationship Id="rId10" Type="http://schemas.openxmlformats.org/officeDocument/2006/relationships/image" Target="../media/image20.jp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1:  Operating System Introduction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Role of OS as an Illusionist, a Referee and a glue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solidFill>
                  <a:srgbClr val="0070C0"/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solidFill>
                  <a:srgbClr val="0070C0"/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261912" y="26064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And Range of Timescales</a:t>
            </a:r>
            <a:endParaRPr dirty="0">
              <a:ea typeface="ＭＳ Ｐゴシック" charset="0"/>
            </a:endParaRPr>
          </a:p>
        </p:txBody>
      </p:sp>
      <p:pic>
        <p:nvPicPr>
          <p:cNvPr id="220" name="Google Shape;220;p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86100" y="1543050"/>
            <a:ext cx="5518348" cy="3326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>
            <a:off x="285751" y="2090505"/>
            <a:ext cx="2743637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“Numbers that  Everyone Should Know”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CC833-C1C5-FF40-9599-9EAD97FFEC10}"/>
              </a:ext>
            </a:extLst>
          </p:cNvPr>
          <p:cNvSpPr txBox="1"/>
          <p:nvPr/>
        </p:nvSpPr>
        <p:spPr>
          <a:xfrm>
            <a:off x="1810592" y="542834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source of complexity in Computers: Dealing with components that are widely diverse in functionality and timing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AA387BD-B1F3-7340-BC2D-4093A343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585943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523874" y="174519"/>
            <a:ext cx="7720533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sym typeface="Gill Sans"/>
              </a:rPr>
              <a:t>Operating Systems are at the Heart of it All!</a:t>
            </a:r>
            <a:endParaRPr dirty="0">
              <a:ea typeface="ＭＳ Ｐゴシック" charset="0"/>
            </a:endParaRPr>
          </a:p>
        </p:txBody>
      </p:sp>
      <p:sp>
        <p:nvSpPr>
          <p:cNvPr id="227" name="Google Shape;22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Make the incredible advance in the underlying technology available to a rapidly evolving body of applications</a:t>
            </a:r>
            <a:endParaRPr dirty="0"/>
          </a:p>
          <a:p>
            <a:pPr lvl="1"/>
            <a:r>
              <a:rPr lang="en-US" dirty="0"/>
              <a:t>Provide consistent abstractions to applications, even on different hardware</a:t>
            </a:r>
            <a:endParaRPr dirty="0"/>
          </a:p>
          <a:p>
            <a:pPr lvl="1"/>
            <a:r>
              <a:rPr lang="en-US" dirty="0"/>
              <a:t>Manage sharing of resources among multiple applications</a:t>
            </a:r>
            <a:endParaRPr dirty="0"/>
          </a:p>
          <a:p>
            <a:r>
              <a:rPr lang="en-US" dirty="0"/>
              <a:t>The key building blocks:</a:t>
            </a:r>
            <a:endParaRPr dirty="0"/>
          </a:p>
          <a:p>
            <a:pPr lvl="1"/>
            <a:r>
              <a:rPr lang="en-US" dirty="0"/>
              <a:t>Processes</a:t>
            </a:r>
            <a:endParaRPr dirty="0"/>
          </a:p>
          <a:p>
            <a:pPr lvl="1"/>
            <a:r>
              <a:rPr lang="en-US" dirty="0"/>
              <a:t>Threads, Concurrency, Scheduling, Coordination</a:t>
            </a:r>
            <a:endParaRPr dirty="0"/>
          </a:p>
          <a:p>
            <a:pPr lvl="1"/>
            <a:r>
              <a:rPr lang="en-US" dirty="0"/>
              <a:t>Address Spaces</a:t>
            </a:r>
            <a:endParaRPr dirty="0"/>
          </a:p>
          <a:p>
            <a:pPr lvl="1"/>
            <a:r>
              <a:rPr lang="en-US" dirty="0"/>
              <a:t>Protection, Isolation, Sharing, Security</a:t>
            </a:r>
            <a:endParaRPr dirty="0"/>
          </a:p>
          <a:p>
            <a:pPr lvl="1"/>
            <a:r>
              <a:rPr lang="en-US" dirty="0"/>
              <a:t>Communication, Protocols</a:t>
            </a:r>
            <a:endParaRPr dirty="0"/>
          </a:p>
          <a:p>
            <a:pPr lvl="1"/>
            <a:r>
              <a:rPr lang="en-US" dirty="0"/>
              <a:t>Persistent storage, transactions, consistency, resilience</a:t>
            </a:r>
            <a:endParaRPr dirty="0"/>
          </a:p>
          <a:p>
            <a:pPr lvl="1"/>
            <a:r>
              <a:rPr lang="en-US" dirty="0"/>
              <a:t>Interfaces to all devices</a:t>
            </a:r>
            <a:endParaRPr dirty="0"/>
          </a:p>
          <a:p>
            <a:endParaRPr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8FFF-2E4D-4F49-A9C2-D567643B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1908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914400" y="2800350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/>
              <a:t>But: What is an operating system?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4438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0"/>
              </a:rPr>
              <a:t>What is an operating system?</a:t>
            </a:r>
          </a:p>
        </p:txBody>
      </p:sp>
      <p:sp>
        <p:nvSpPr>
          <p:cNvPr id="102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Special layer of software that provides application software access to hardware resources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Convenient abstraction of complex hardware devices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Protected access to shared resources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Security and authentication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Communication amongst logical entities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3048000" y="5029200"/>
            <a:ext cx="2362200" cy="914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US" b="0">
              <a:latin typeface="Gill Sans Light" charset="0"/>
              <a:cs typeface="Gill Sans Light" charset="0"/>
            </a:endParaRPr>
          </a:p>
          <a:p>
            <a:pPr algn="ctr"/>
            <a:r>
              <a:rPr lang="en-US" b="0">
                <a:latin typeface="Gill Sans Light" charset="0"/>
                <a:cs typeface="Gill Sans Light" charset="0"/>
              </a:rPr>
              <a:t>Hardware</a:t>
            </a:r>
          </a:p>
        </p:txBody>
      </p:sp>
      <p:sp>
        <p:nvSpPr>
          <p:cNvPr id="17412" name="Rounded Rectangle 10"/>
          <p:cNvSpPr>
            <a:spLocks noChangeArrowheads="1"/>
          </p:cNvSpPr>
          <p:nvPr/>
        </p:nvSpPr>
        <p:spPr bwMode="auto">
          <a:xfrm>
            <a:off x="3048000" y="4038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AAA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b="0">
                <a:latin typeface="Gill Sans Light" charset="0"/>
                <a:cs typeface="Gill Sans Light" charset="0"/>
              </a:rPr>
              <a:t>appln</a:t>
            </a:r>
          </a:p>
        </p:txBody>
      </p:sp>
      <p:sp>
        <p:nvSpPr>
          <p:cNvPr id="18437" name="Rounded Rectangle 11"/>
          <p:cNvSpPr>
            <a:spLocks noChangeArrowheads="1"/>
          </p:cNvSpPr>
          <p:nvPr/>
        </p:nvSpPr>
        <p:spPr bwMode="auto">
          <a:xfrm>
            <a:off x="3505200" y="38862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b="0">
                <a:latin typeface="Gill Sans Light" charset="0"/>
                <a:cs typeface="Gill Sans Light" charset="0"/>
              </a:rPr>
              <a:t>appln</a:t>
            </a:r>
          </a:p>
        </p:txBody>
      </p:sp>
      <p:sp>
        <p:nvSpPr>
          <p:cNvPr id="18438" name="Rounded Rectangle 12"/>
          <p:cNvSpPr>
            <a:spLocks noChangeArrowheads="1"/>
          </p:cNvSpPr>
          <p:nvPr/>
        </p:nvSpPr>
        <p:spPr bwMode="auto">
          <a:xfrm>
            <a:off x="3886200" y="37338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b="0" dirty="0" err="1">
                <a:latin typeface="Gill Sans Light" charset="0"/>
                <a:cs typeface="Gill Sans Light" charset="0"/>
              </a:rPr>
              <a:t>appl</a:t>
            </a:r>
            <a:r>
              <a:rPr lang="en-US" b="0" dirty="0">
                <a:latin typeface="Gill Sans Light" charset="0"/>
                <a:cs typeface="Gill Sans Light" charset="0"/>
              </a:rPr>
              <a:t> n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657600" y="4800600"/>
            <a:ext cx="2057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b="0">
              <a:latin typeface="Gill Sans Light" charset="0"/>
              <a:cs typeface="Gill Sans Light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343400"/>
            <a:ext cx="762000" cy="457200"/>
          </a:xfrm>
          <a:prstGeom prst="rect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chemeClr val="bg1"/>
                </a:solidFill>
                <a:latin typeface="Gill Sans Light"/>
                <a:ea typeface="+mn-ea"/>
                <a:cs typeface="Gill Sans Light"/>
              </a:rPr>
              <a:t>OS</a:t>
            </a:r>
          </a:p>
        </p:txBody>
      </p:sp>
      <p:cxnSp>
        <p:nvCxnSpPr>
          <p:cNvPr id="17417" name="Straight Arrow Connector 17"/>
          <p:cNvCxnSpPr>
            <a:cxnSpLocks noChangeShapeType="1"/>
            <a:stCxn id="17411" idx="3"/>
          </p:cNvCxnSpPr>
          <p:nvPr/>
        </p:nvCxnSpPr>
        <p:spPr bwMode="auto">
          <a:xfrm>
            <a:off x="5410200" y="54864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DCD1C3E7-2B2D-1443-8027-CFC3AC8C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09010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</a:t>
            </a:r>
          </a:p>
        </p:txBody>
      </p:sp>
    </p:spTree>
    <p:extLst>
      <p:ext uri="{BB962C8B-B14F-4D97-AF65-F5344CB8AC3E}">
        <p14:creationId xmlns:p14="http://schemas.microsoft.com/office/powerpoint/2010/main" val="5764166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408078" y="27684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Hardware/Software Interface</a:t>
            </a:r>
            <a:endParaRPr dirty="0"/>
          </a:p>
        </p:txBody>
      </p:sp>
      <p:sp>
        <p:nvSpPr>
          <p:cNvPr id="338" name="Google Shape;338;p19"/>
          <p:cNvSpPr/>
          <p:nvPr/>
        </p:nvSpPr>
        <p:spPr>
          <a:xfrm>
            <a:off x="1017679" y="2381571"/>
            <a:ext cx="5029200" cy="30154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311201" y="3913599"/>
            <a:ext cx="792703" cy="792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9"/>
          <p:cNvCxnSpPr>
            <a:stCxn id="341" idx="3"/>
          </p:cNvCxnSpPr>
          <p:nvPr/>
        </p:nvCxnSpPr>
        <p:spPr>
          <a:xfrm rot="10800000" flipH="1">
            <a:off x="2732179" y="3298274"/>
            <a:ext cx="1543050" cy="2857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2" name="Google Shape;342;p19"/>
          <p:cNvCxnSpPr/>
          <p:nvPr/>
        </p:nvCxnSpPr>
        <p:spPr>
          <a:xfrm>
            <a:off x="3017929" y="3298274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3" name="Google Shape;343;p19"/>
          <p:cNvSpPr/>
          <p:nvPr/>
        </p:nvSpPr>
        <p:spPr>
          <a:xfrm>
            <a:off x="1646329" y="4041224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344" name="Google Shape;3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9478" y="4490317"/>
            <a:ext cx="704851" cy="4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2918" y="4544708"/>
            <a:ext cx="547972" cy="38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6579" y="4904024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/>
          <p:nvPr/>
        </p:nvSpPr>
        <p:spPr>
          <a:xfrm>
            <a:off x="1532029" y="3012524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017679" y="2383874"/>
            <a:ext cx="927177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4275229" y="2441024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789579" y="3763327"/>
            <a:ext cx="91755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846729" y="4904023"/>
            <a:ext cx="850233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3818029" y="5018323"/>
            <a:ext cx="657872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1903504" y="2179065"/>
            <a:ext cx="3686175" cy="300052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Instruction Set Architecture (ISA)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217829" y="3355424"/>
            <a:ext cx="400050" cy="228600"/>
            <a:chOff x="3124200" y="3657600"/>
            <a:chExt cx="533400" cy="304800"/>
          </a:xfrm>
        </p:grpSpPr>
        <p:sp>
          <p:nvSpPr>
            <p:cNvPr id="354" name="Google Shape;354;p19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56" name="Google Shape;356;p19"/>
          <p:cNvSpPr/>
          <p:nvPr/>
        </p:nvSpPr>
        <p:spPr>
          <a:xfrm>
            <a:off x="4332379" y="2783924"/>
            <a:ext cx="628650" cy="514350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311200" y="3412574"/>
            <a:ext cx="1242507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5075329" y="2783924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5018179" y="2955374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 rot="10800000" flipH="1">
            <a:off x="2484530" y="3212487"/>
            <a:ext cx="2305125" cy="285750"/>
          </a:xfrm>
          <a:prstGeom prst="curvedConnector3">
            <a:avLst>
              <a:gd name="adj1" fmla="val 49998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361" name="Google Shape;361;p19"/>
          <p:cNvGrpSpPr/>
          <p:nvPr/>
        </p:nvGrpSpPr>
        <p:grpSpPr>
          <a:xfrm>
            <a:off x="2503579" y="3801275"/>
            <a:ext cx="1028700" cy="1494048"/>
            <a:chOff x="3505200" y="4267200"/>
            <a:chExt cx="1371600" cy="2286000"/>
          </a:xfrm>
        </p:grpSpPr>
        <p:sp>
          <p:nvSpPr>
            <p:cNvPr id="362" name="Google Shape;362;p19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35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363" name="Google Shape;363;p19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4" name="Google Shape;364;p19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5" name="Google Shape;365;p19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6" name="Google Shape;366;p19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367" name="Google Shape;367;p19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368" name="Google Shape;368;p19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9" name="Google Shape;369;p19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70" name="Google Shape;370;p19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371" name="Google Shape;371;p19"/>
          <p:cNvSpPr/>
          <p:nvPr/>
        </p:nvSpPr>
        <p:spPr>
          <a:xfrm>
            <a:off x="3532279" y="2955374"/>
            <a:ext cx="457199" cy="5715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Cache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2956062" y="2602949"/>
            <a:ext cx="553276" cy="623217"/>
            <a:chOff x="4108511" y="2654300"/>
            <a:chExt cx="737701" cy="830956"/>
          </a:xfrm>
        </p:grpSpPr>
        <p:sp>
          <p:nvSpPr>
            <p:cNvPr id="373" name="Google Shape;373;p19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4108511" y="2654300"/>
              <a:ext cx="7377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Page</a:t>
              </a:r>
              <a:b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</a:b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Table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</a:t>
              </a: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TLB</a:t>
              </a:r>
              <a:endParaRPr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75" name="Google Shape;375;p19"/>
          <p:cNvSpPr/>
          <p:nvPr/>
        </p:nvSpPr>
        <p:spPr>
          <a:xfrm>
            <a:off x="1047158" y="1820805"/>
            <a:ext cx="8694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6291340" y="1833596"/>
            <a:ext cx="2893076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What you learned in CS 211 – Computer Architecture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903503" y="1624236"/>
            <a:ext cx="885826" cy="510363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 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6298081" y="3664098"/>
            <a:ext cx="2594399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The OS </a:t>
            </a:r>
            <a:r>
              <a:rPr lang="en-US" sz="2100" i="1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abstracts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these hardware details from the application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369BD686-3634-604B-922C-2EB0347D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692768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title"/>
          </p:nvPr>
        </p:nvSpPr>
        <p:spPr>
          <a:xfrm>
            <a:off x="609600" y="33265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What does an Operating System do?</a:t>
            </a:r>
            <a:endParaRPr dirty="0">
              <a:ea typeface="ＭＳ Ｐゴシック" charset="0"/>
            </a:endParaRPr>
          </a:p>
        </p:txBody>
      </p:sp>
      <p:sp>
        <p:nvSpPr>
          <p:cNvPr id="286" name="Google Shape;286;p12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7924800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We know:</a:t>
            </a:r>
            <a:endParaRPr dirty="0"/>
          </a:p>
          <a:p>
            <a:pPr lvl="1"/>
            <a:r>
              <a:rPr lang="en-US" dirty="0"/>
              <a:t>Memory Management</a:t>
            </a:r>
            <a:endParaRPr dirty="0"/>
          </a:p>
          <a:p>
            <a:pPr lvl="1"/>
            <a:r>
              <a:rPr lang="en-US" dirty="0"/>
              <a:t>I/O Management</a:t>
            </a:r>
            <a:endParaRPr dirty="0"/>
          </a:p>
          <a:p>
            <a:pPr lvl="1"/>
            <a:r>
              <a:rPr lang="en-US" dirty="0"/>
              <a:t>CPU Scheduling</a:t>
            </a:r>
            <a:endParaRPr dirty="0"/>
          </a:p>
          <a:p>
            <a:pPr lvl="1"/>
            <a:r>
              <a:rPr lang="en-US" dirty="0"/>
              <a:t>Communication support? </a:t>
            </a:r>
            <a:endParaRPr dirty="0"/>
          </a:p>
          <a:p>
            <a:pPr lvl="1"/>
            <a:r>
              <a:rPr lang="en-US" dirty="0"/>
              <a:t>Multitasking/multiprogramming</a:t>
            </a:r>
            <a:endParaRPr dirty="0"/>
          </a:p>
          <a:p>
            <a:r>
              <a:rPr lang="en-US" dirty="0"/>
              <a:t>What about?</a:t>
            </a:r>
            <a:endParaRPr dirty="0"/>
          </a:p>
          <a:p>
            <a:pPr lvl="1"/>
            <a:r>
              <a:rPr lang="en-US" dirty="0"/>
              <a:t>File System?</a:t>
            </a:r>
            <a:endParaRPr dirty="0"/>
          </a:p>
          <a:p>
            <a:pPr lvl="1"/>
            <a:r>
              <a:rPr lang="en-US" dirty="0"/>
              <a:t>Multimedia Support?</a:t>
            </a:r>
            <a:endParaRPr dirty="0"/>
          </a:p>
          <a:p>
            <a:pPr lvl="1"/>
            <a:r>
              <a:rPr lang="en-US" dirty="0"/>
              <a:t>User Interface?</a:t>
            </a:r>
            <a:endParaRPr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30D010A-0BDF-4C48-869F-7A4784EF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55914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Definition of an Operating System</a:t>
            </a:r>
            <a:endParaRPr dirty="0">
              <a:ea typeface="ＭＳ Ｐゴシック" charset="0"/>
            </a:endParaRPr>
          </a:p>
        </p:txBody>
      </p:sp>
      <p:sp>
        <p:nvSpPr>
          <p:cNvPr id="292" name="Google Shape;292;p13"/>
          <p:cNvSpPr txBox="1">
            <a:spLocks noGrp="1"/>
          </p:cNvSpPr>
          <p:nvPr>
            <p:ph type="body" idx="1"/>
          </p:nvPr>
        </p:nvSpPr>
        <p:spPr>
          <a:xfrm>
            <a:off x="492035" y="1052736"/>
            <a:ext cx="7924800" cy="3829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 universally accepted definition</a:t>
            </a:r>
            <a:endParaRPr dirty="0"/>
          </a:p>
          <a:p>
            <a:r>
              <a:rPr lang="en-US" dirty="0"/>
              <a:t>“Everything a vendor ships when you order an operating system” is good approximation</a:t>
            </a:r>
            <a:endParaRPr dirty="0"/>
          </a:p>
          <a:p>
            <a:pPr lvl="1"/>
            <a:r>
              <a:rPr lang="en-US" dirty="0"/>
              <a:t>But varies wildly</a:t>
            </a:r>
            <a:endParaRPr dirty="0"/>
          </a:p>
          <a:p>
            <a:pPr lvl="1"/>
            <a:endParaRPr dirty="0"/>
          </a:p>
          <a:p>
            <a:r>
              <a:rPr lang="en-US" dirty="0">
                <a:solidFill>
                  <a:srgbClr val="0070C0"/>
                </a:solidFill>
              </a:rPr>
              <a:t>The one program running at all times on the computer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Everything else is either a </a:t>
            </a:r>
            <a:r>
              <a:rPr lang="en-US" dirty="0">
                <a:solidFill>
                  <a:srgbClr val="0070C0"/>
                </a:solidFill>
              </a:rPr>
              <a:t>system program </a:t>
            </a:r>
            <a:r>
              <a:rPr lang="en-US" dirty="0"/>
              <a:t>(ships with the operating system) or an </a:t>
            </a:r>
            <a:r>
              <a:rPr lang="en-US" dirty="0">
                <a:solidFill>
                  <a:srgbClr val="0070C0"/>
                </a:solidFill>
              </a:rPr>
              <a:t>application program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3820055-C523-5046-BD53-699A80E3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1841096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507627" y="404664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/>
              <a:t>What is an Operating System?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Role 1: Illusionist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body" idx="1"/>
          </p:nvPr>
        </p:nvSpPr>
        <p:spPr>
          <a:xfrm>
            <a:off x="1659835" y="2226469"/>
            <a:ext cx="6855515" cy="32635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must provide illusion of 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clean, easy-to-use abstractions of physical resources</a:t>
            </a:r>
            <a:endParaRPr dirty="0"/>
          </a:p>
          <a:p>
            <a:pPr lvl="2"/>
            <a:r>
              <a:rPr lang="en-US" dirty="0"/>
              <a:t>Infinite memory, dedicated machine</a:t>
            </a:r>
            <a:endParaRPr dirty="0"/>
          </a:p>
          <a:p>
            <a:pPr lvl="2"/>
            <a:r>
              <a:rPr lang="en-US" dirty="0"/>
              <a:t>Higher level objects: files, users, messages</a:t>
            </a:r>
            <a:endParaRPr dirty="0"/>
          </a:p>
          <a:p>
            <a:pPr lvl="2"/>
            <a:r>
              <a:rPr lang="en-US" dirty="0"/>
              <a:t>Masking limitations, virtualization</a:t>
            </a:r>
            <a:endParaRPr dirty="0"/>
          </a:p>
        </p:txBody>
      </p:sp>
      <p:pic>
        <p:nvPicPr>
          <p:cNvPr id="385" name="Google Shape;3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27" y="2610473"/>
            <a:ext cx="96874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39C93A-69F6-AA42-AFFF-48206FB340A1}"/>
              </a:ext>
            </a:extLst>
          </p:cNvPr>
          <p:cNvSpPr/>
          <p:nvPr/>
        </p:nvSpPr>
        <p:spPr>
          <a:xfrm>
            <a:off x="220626" y="3673555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Illusionist</a:t>
            </a:r>
          </a:p>
        </p:txBody>
      </p:sp>
    </p:spTree>
    <p:extLst>
      <p:ext uri="{BB962C8B-B14F-4D97-AF65-F5344CB8AC3E}">
        <p14:creationId xmlns:p14="http://schemas.microsoft.com/office/powerpoint/2010/main" val="4289425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 Illusionist !</a:t>
            </a:r>
          </a:p>
        </p:txBody>
      </p:sp>
    </p:spTree>
    <p:extLst>
      <p:ext uri="{BB962C8B-B14F-4D97-AF65-F5344CB8AC3E}">
        <p14:creationId xmlns:p14="http://schemas.microsoft.com/office/powerpoint/2010/main" val="12371272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568574" y="311432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OS Basics: Virtualizing the Machine</a:t>
            </a:r>
            <a:endParaRPr dirty="0"/>
          </a:p>
        </p:txBody>
      </p:sp>
      <p:sp>
        <p:nvSpPr>
          <p:cNvPr id="391" name="Google Shape;391;p21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4" name="Google Shape;394;p21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395" name="Google Shape;395;p21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97" name="Google Shape;397;p21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00" name="Google Shape;400;p21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401" name="Google Shape;401;p21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03" name="Google Shape;403;p21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4" name="Google Shape;404;p21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05" name="Google Shape;405;p21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Google Shape;409;p21"/>
          <p:cNvCxnSpPr>
            <a:endCxn id="40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2" name="Google Shape;412;p21"/>
          <p:cNvCxnSpPr>
            <a:endCxn id="413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3" name="Google Shape;413;p21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14" name="Google Shape;414;p21"/>
          <p:cNvCxnSpPr>
            <a:stCxn id="413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5" name="Google Shape;415;p21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A1862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Google Shape;421;p21"/>
          <p:cNvCxnSpPr>
            <a:endCxn id="422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21"/>
          <p:cNvCxnSpPr>
            <a:endCxn id="424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21"/>
          <p:cNvCxnSpPr>
            <a:endCxn id="426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1"/>
          <p:cNvCxnSpPr>
            <a:endCxn id="428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2" name="Google Shape;422;p21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92CEB27E-FECA-FB41-9316-056DB0886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492899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have been taken from various sources. Thanks are due to the original content creators: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sym typeface="Gill Sans"/>
              </a:rPr>
              <a:t>Book: </a:t>
            </a:r>
            <a:r>
              <a:rPr lang="en-US" dirty="0"/>
              <a:t>Operating Systems: Principles and Practice (2nd Edition) Anderson and Dahlin, Volume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3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/>
          <p:nvPr/>
        </p:nvSpPr>
        <p:spPr>
          <a:xfrm>
            <a:off x="490537" y="3648076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1651394" y="3758804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3757250" y="3793927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6" name="Google Shape;436;p22"/>
          <p:cNvGrpSpPr/>
          <p:nvPr/>
        </p:nvGrpSpPr>
        <p:grpSpPr>
          <a:xfrm>
            <a:off x="2433638" y="4101704"/>
            <a:ext cx="400050" cy="228600"/>
            <a:chOff x="3124200" y="3657600"/>
            <a:chExt cx="533400" cy="304800"/>
          </a:xfrm>
        </p:grpSpPr>
        <p:sp>
          <p:nvSpPr>
            <p:cNvPr id="437" name="Google Shape;437;p2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439" name="Google Shape;439;p22"/>
          <p:cNvSpPr/>
          <p:nvPr/>
        </p:nvSpPr>
        <p:spPr>
          <a:xfrm>
            <a:off x="4074863" y="4055262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976688" y="4123731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3878512" y="4186287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42" name="Google Shape;442;p22"/>
          <p:cNvGrpSpPr/>
          <p:nvPr/>
        </p:nvGrpSpPr>
        <p:grpSpPr>
          <a:xfrm>
            <a:off x="3324087" y="3747605"/>
            <a:ext cx="534040" cy="532532"/>
            <a:chOff x="4121335" y="2654300"/>
            <a:chExt cx="712053" cy="828477"/>
          </a:xfrm>
        </p:grpSpPr>
        <p:sp>
          <p:nvSpPr>
            <p:cNvPr id="443" name="Google Shape;443;p22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45" name="Google Shape;445;p22"/>
          <p:cNvCxnSpPr/>
          <p:nvPr/>
        </p:nvCxnSpPr>
        <p:spPr>
          <a:xfrm rot="10800000" flipH="1">
            <a:off x="2947987" y="4219504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6" name="Google Shape;446;p22"/>
          <p:cNvCxnSpPr/>
          <p:nvPr/>
        </p:nvCxnSpPr>
        <p:spPr>
          <a:xfrm>
            <a:off x="2700338" y="4244517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47" name="Google Shape;447;p22"/>
          <p:cNvSpPr/>
          <p:nvPr/>
        </p:nvSpPr>
        <p:spPr>
          <a:xfrm>
            <a:off x="5233574" y="3746094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48" name="Google Shape;4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14750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 txBox="1"/>
          <p:nvPr/>
        </p:nvSpPr>
        <p:spPr>
          <a:xfrm>
            <a:off x="6236838" y="3683833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473453" y="3985232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1" name="Google Shape;451;p22"/>
          <p:cNvCxnSpPr>
            <a:endCxn id="447" idx="3"/>
          </p:cNvCxnSpPr>
          <p:nvPr/>
        </p:nvCxnSpPr>
        <p:spPr>
          <a:xfrm rot="10800000">
            <a:off x="5600286" y="4475948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2"/>
          <p:cNvCxnSpPr/>
          <p:nvPr/>
        </p:nvCxnSpPr>
        <p:spPr>
          <a:xfrm rot="10800000">
            <a:off x="6668873" y="4483912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3" name="Google Shape;453;p22"/>
          <p:cNvCxnSpPr/>
          <p:nvPr/>
        </p:nvCxnSpPr>
        <p:spPr>
          <a:xfrm rot="10800000">
            <a:off x="3231749" y="4221356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4" name="Google Shape;454;p22"/>
          <p:cNvCxnSpPr>
            <a:endCxn id="455" idx="1"/>
          </p:cNvCxnSpPr>
          <p:nvPr/>
        </p:nvCxnSpPr>
        <p:spPr>
          <a:xfrm>
            <a:off x="3079237" y="4729062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5" name="Google Shape;455;p22"/>
          <p:cNvSpPr/>
          <p:nvPr/>
        </p:nvSpPr>
        <p:spPr>
          <a:xfrm>
            <a:off x="3897562" y="4619126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56" name="Google Shape;456;p22"/>
          <p:cNvCxnSpPr>
            <a:stCxn id="455" idx="3"/>
          </p:cNvCxnSpPr>
          <p:nvPr/>
        </p:nvCxnSpPr>
        <p:spPr>
          <a:xfrm>
            <a:off x="4680791" y="4729062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7" name="Google Shape;457;p22"/>
          <p:cNvSpPr/>
          <p:nvPr/>
        </p:nvSpPr>
        <p:spPr>
          <a:xfrm>
            <a:off x="1466850" y="2991942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4573838" y="4101705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60" name="Google Shape;460;p22"/>
          <p:cNvSpPr txBox="1">
            <a:spLocks noGrp="1"/>
          </p:cNvSpPr>
          <p:nvPr>
            <p:ph type="title"/>
          </p:nvPr>
        </p:nvSpPr>
        <p:spPr>
          <a:xfrm>
            <a:off x="707777" y="44612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Gill Sans"/>
              </a:rPr>
              <a:t>Compiled Program’s View of the World</a:t>
            </a:r>
            <a:endParaRPr dirty="0"/>
          </a:p>
        </p:txBody>
      </p:sp>
      <p:sp>
        <p:nvSpPr>
          <p:cNvPr id="462" name="Google Shape;462;p22"/>
          <p:cNvSpPr/>
          <p:nvPr/>
        </p:nvSpPr>
        <p:spPr>
          <a:xfrm>
            <a:off x="1651394" y="2328173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2043327" y="2789911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3521976" y="2791944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5242470" y="2791368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6240715" y="2791368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1828800" y="3490972"/>
            <a:ext cx="6789873" cy="76171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Application’s “machine” </a:t>
            </a: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</a:t>
            </a: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 process abstraction provided by the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Each running program runs in its own process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Processes provide nicer interfaces than raw 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3C3B2F24-7C02-DA48-ADC6-5A54E313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53767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/>
          <p:nvPr/>
        </p:nvSpPr>
        <p:spPr>
          <a:xfrm>
            <a:off x="490537" y="3590926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651394" y="3701654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3757250" y="3736777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7" name="Google Shape;477;p23"/>
          <p:cNvGrpSpPr/>
          <p:nvPr/>
        </p:nvGrpSpPr>
        <p:grpSpPr>
          <a:xfrm>
            <a:off x="2433638" y="4044554"/>
            <a:ext cx="400050" cy="228600"/>
            <a:chOff x="3124200" y="3657600"/>
            <a:chExt cx="533400" cy="304800"/>
          </a:xfrm>
        </p:grpSpPr>
        <p:sp>
          <p:nvSpPr>
            <p:cNvPr id="478" name="Google Shape;478;p2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4074863" y="3998112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3976688" y="4066581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3878512" y="4129137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83" name="Google Shape;483;p23"/>
          <p:cNvGrpSpPr/>
          <p:nvPr/>
        </p:nvGrpSpPr>
        <p:grpSpPr>
          <a:xfrm>
            <a:off x="3324087" y="3690455"/>
            <a:ext cx="534040" cy="532532"/>
            <a:chOff x="4121335" y="2654300"/>
            <a:chExt cx="712053" cy="828477"/>
          </a:xfrm>
        </p:grpSpPr>
        <p:sp>
          <p:nvSpPr>
            <p:cNvPr id="484" name="Google Shape;484;p2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86" name="Google Shape;486;p23"/>
          <p:cNvCxnSpPr/>
          <p:nvPr/>
        </p:nvCxnSpPr>
        <p:spPr>
          <a:xfrm rot="10800000" flipH="1">
            <a:off x="2947987" y="4162354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7" name="Google Shape;487;p23"/>
          <p:cNvCxnSpPr/>
          <p:nvPr/>
        </p:nvCxnSpPr>
        <p:spPr>
          <a:xfrm>
            <a:off x="2700338" y="4187367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88" name="Google Shape;488;p23"/>
          <p:cNvSpPr/>
          <p:nvPr/>
        </p:nvSpPr>
        <p:spPr>
          <a:xfrm>
            <a:off x="5233574" y="3688944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89" name="Google Shape;4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657600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3"/>
          <p:cNvSpPr txBox="1"/>
          <p:nvPr/>
        </p:nvSpPr>
        <p:spPr>
          <a:xfrm>
            <a:off x="6236838" y="3626683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473453" y="3928082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2" name="Google Shape;492;p23"/>
          <p:cNvCxnSpPr>
            <a:endCxn id="488" idx="3"/>
          </p:cNvCxnSpPr>
          <p:nvPr/>
        </p:nvCxnSpPr>
        <p:spPr>
          <a:xfrm rot="10800000">
            <a:off x="5600286" y="4418798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3" name="Google Shape;493;p23"/>
          <p:cNvCxnSpPr/>
          <p:nvPr/>
        </p:nvCxnSpPr>
        <p:spPr>
          <a:xfrm rot="10800000">
            <a:off x="6668873" y="4426762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4" name="Google Shape;494;p23"/>
          <p:cNvCxnSpPr/>
          <p:nvPr/>
        </p:nvCxnSpPr>
        <p:spPr>
          <a:xfrm rot="10800000">
            <a:off x="3231749" y="4164206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5" name="Google Shape;495;p23"/>
          <p:cNvCxnSpPr>
            <a:endCxn id="496" idx="1"/>
          </p:cNvCxnSpPr>
          <p:nvPr/>
        </p:nvCxnSpPr>
        <p:spPr>
          <a:xfrm>
            <a:off x="3079237" y="4671912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96" name="Google Shape;496;p23"/>
          <p:cNvSpPr/>
          <p:nvPr/>
        </p:nvSpPr>
        <p:spPr>
          <a:xfrm>
            <a:off x="3897562" y="4561976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97" name="Google Shape;497;p23"/>
          <p:cNvCxnSpPr>
            <a:stCxn id="496" idx="3"/>
          </p:cNvCxnSpPr>
          <p:nvPr/>
        </p:nvCxnSpPr>
        <p:spPr>
          <a:xfrm>
            <a:off x="4680791" y="4671912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98" name="Google Shape;498;p23"/>
          <p:cNvSpPr/>
          <p:nvPr/>
        </p:nvSpPr>
        <p:spPr>
          <a:xfrm>
            <a:off x="1466850" y="2934792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4573838" y="4044555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0" name="Google Shape;500;p23"/>
          <p:cNvSpPr txBox="1"/>
          <p:nvPr/>
        </p:nvSpPr>
        <p:spPr>
          <a:xfrm>
            <a:off x="646275" y="3473655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02" name="Google Shape;502;p23"/>
          <p:cNvSpPr txBox="1">
            <a:spLocks noGrp="1"/>
          </p:cNvSpPr>
          <p:nvPr>
            <p:ph type="title"/>
          </p:nvPr>
        </p:nvSpPr>
        <p:spPr>
          <a:xfrm>
            <a:off x="722063" y="41462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System Programmer’s View of the World</a:t>
            </a:r>
            <a:endParaRPr dirty="0"/>
          </a:p>
        </p:txBody>
      </p:sp>
      <p:sp>
        <p:nvSpPr>
          <p:cNvPr id="503" name="Google Shape;503;p23"/>
          <p:cNvSpPr/>
          <p:nvPr/>
        </p:nvSpPr>
        <p:spPr>
          <a:xfrm>
            <a:off x="1651394" y="2271023"/>
            <a:ext cx="7077074" cy="702635"/>
          </a:xfrm>
          <a:prstGeom prst="rect">
            <a:avLst/>
          </a:prstGeom>
          <a:solidFill>
            <a:srgbClr val="C495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2043327" y="2732761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3521976" y="2734794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5242470" y="2734218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6240715" y="2734218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8" name="Google Shape;508;p23"/>
          <p:cNvSpPr/>
          <p:nvPr/>
        </p:nvSpPr>
        <p:spPr>
          <a:xfrm>
            <a:off x="4149974" y="1428751"/>
            <a:ext cx="1510752" cy="963731"/>
          </a:xfrm>
          <a:prstGeom prst="foldedCorner">
            <a:avLst>
              <a:gd name="adj" fmla="val 21333"/>
            </a:avLst>
          </a:prstGeom>
          <a:solidFill>
            <a:schemeClr val="l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314325" y="2271022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0" name="Google Shape;510;p23" descr="A picture containing table, knif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725" y="1768708"/>
            <a:ext cx="1221209" cy="5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2240446" y="1744860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2" name="Google Shape;512;p23"/>
          <p:cNvCxnSpPr/>
          <p:nvPr/>
        </p:nvCxnSpPr>
        <p:spPr>
          <a:xfrm>
            <a:off x="3317474" y="1925079"/>
            <a:ext cx="7896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3" name="Google Shape;513;p23"/>
          <p:cNvSpPr txBox="1"/>
          <p:nvPr/>
        </p:nvSpPr>
        <p:spPr>
          <a:xfrm>
            <a:off x="3356216" y="1662937"/>
            <a:ext cx="685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Linker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4" name="Google Shape;514;p23"/>
          <p:cNvSpPr txBox="1"/>
          <p:nvPr/>
        </p:nvSpPr>
        <p:spPr>
          <a:xfrm>
            <a:off x="1828800" y="3433822"/>
            <a:ext cx="6789873" cy="76171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Application’s “machine” </a:t>
            </a: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</a:t>
            </a: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 process abstraction provided by the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Each running program runs in its own process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Processes provide nicer interfaces than raw 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5A018927-F980-9343-B543-DACF7259B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3511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What’s in a Process?</a:t>
            </a:r>
            <a:endParaRPr dirty="0"/>
          </a:p>
        </p:txBody>
      </p:sp>
      <p:sp>
        <p:nvSpPr>
          <p:cNvPr id="520" name="Google Shape;520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A process consists of:</a:t>
            </a:r>
            <a:endParaRPr dirty="0"/>
          </a:p>
          <a:p>
            <a:r>
              <a:rPr lang="en-US" dirty="0"/>
              <a:t>Address Space</a:t>
            </a:r>
            <a:endParaRPr dirty="0"/>
          </a:p>
          <a:p>
            <a:r>
              <a:rPr lang="en-US" dirty="0"/>
              <a:t>One or more threads of control executing in that address space</a:t>
            </a:r>
            <a:endParaRPr dirty="0"/>
          </a:p>
          <a:p>
            <a:r>
              <a:rPr lang="en-US" dirty="0"/>
              <a:t>Additional system state associated with it</a:t>
            </a:r>
            <a:endParaRPr dirty="0"/>
          </a:p>
          <a:p>
            <a:pPr lvl="1"/>
            <a:r>
              <a:rPr lang="en-US" dirty="0"/>
              <a:t>Open files</a:t>
            </a:r>
            <a:endParaRPr dirty="0"/>
          </a:p>
          <a:p>
            <a:pPr lvl="1"/>
            <a:r>
              <a:rPr lang="en-US" dirty="0"/>
              <a:t>Open sockets (network connections)</a:t>
            </a:r>
            <a:endParaRPr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OS creates and runs process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3983A22-C8AE-4044-A246-591D4728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577352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 txBox="1">
            <a:spLocks noGrp="1"/>
          </p:cNvSpPr>
          <p:nvPr>
            <p:ph type="title"/>
          </p:nvPr>
        </p:nvSpPr>
        <p:spPr>
          <a:xfrm>
            <a:off x="5944" y="0"/>
            <a:ext cx="8886536" cy="8047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Example…Processes running on my laptop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780A6-D107-9148-B6E3-0BE86C7F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8" y="980728"/>
            <a:ext cx="8244408" cy="5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0" y="1795462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title"/>
          </p:nvPr>
        </p:nvSpPr>
        <p:spPr>
          <a:xfrm>
            <a:off x="754312" y="43862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Operating System’s View of the World</a:t>
            </a:r>
            <a:endParaRPr dirty="0"/>
          </a:p>
        </p:txBody>
      </p:sp>
      <p:sp>
        <p:nvSpPr>
          <p:cNvPr id="534" name="Google Shape;534;p26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7" name="Google Shape;537;p26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538" name="Google Shape;538;p26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540" name="Google Shape;540;p26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543" name="Google Shape;543;p26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544" name="Google Shape;544;p26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45" name="Google Shape;545;p26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46" name="Google Shape;546;p26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7" name="Google Shape;547;p26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48" name="Google Shape;548;p26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549" name="Google Shape;5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6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2" name="Google Shape;552;p26"/>
          <p:cNvCxnSpPr>
            <a:endCxn id="548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3" name="Google Shape;553;p26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4" name="Google Shape;554;p26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5" name="Google Shape;555;p26"/>
          <p:cNvCxnSpPr>
            <a:endCxn id="55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56" name="Google Shape;556;p26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557" name="Google Shape;557;p26"/>
          <p:cNvCxnSpPr>
            <a:stCxn id="556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58" name="Google Shape;558;p26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1651395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67" name="Google Shape;567;p26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Google Shape;568;p26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2665163" y="1429346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2850901" y="214197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6"/>
          <p:cNvSpPr/>
          <p:nvPr/>
        </p:nvSpPr>
        <p:spPr>
          <a:xfrm>
            <a:off x="6281272" y="14248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6467010" y="213743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A9DAE28A-95CC-D444-B8F6-2876022D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658496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105323" y="1200151"/>
            <a:ext cx="9144000" cy="41664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6281272" y="14248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6467010" y="213743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Google Shape;584;p27"/>
          <p:cNvSpPr txBox="1">
            <a:spLocks noGrp="1"/>
          </p:cNvSpPr>
          <p:nvPr>
            <p:ph type="title"/>
          </p:nvPr>
        </p:nvSpPr>
        <p:spPr>
          <a:xfrm>
            <a:off x="722063" y="36465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Gill Sans"/>
              </a:rPr>
              <a:t>Operating System’s View of the World</a:t>
            </a:r>
            <a:endParaRPr dirty="0"/>
          </a:p>
        </p:txBody>
      </p:sp>
      <p:sp>
        <p:nvSpPr>
          <p:cNvPr id="585" name="Google Shape;585;p27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8" name="Google Shape;588;p27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589" name="Google Shape;589;p27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591" name="Google Shape;591;p27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594" name="Google Shape;594;p27"/>
          <p:cNvGrpSpPr/>
          <p:nvPr/>
        </p:nvGrpSpPr>
        <p:grpSpPr>
          <a:xfrm>
            <a:off x="3321682" y="3762583"/>
            <a:ext cx="538850" cy="532532"/>
            <a:chOff x="4118129" y="2654300"/>
            <a:chExt cx="718466" cy="828477"/>
          </a:xfrm>
        </p:grpSpPr>
        <p:sp>
          <p:nvSpPr>
            <p:cNvPr id="595" name="Google Shape;595;p27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96" name="Google Shape;596;p27"/>
            <p:cNvSpPr txBox="1"/>
            <p:nvPr/>
          </p:nvSpPr>
          <p:spPr>
            <a:xfrm>
              <a:off x="4118129" y="2654300"/>
              <a:ext cx="718466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97" name="Google Shape;597;p27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8" name="Google Shape;598;p27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99" name="Google Shape;599;p27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600" name="Google Shape;6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7"/>
          <p:cNvSpPr txBox="1"/>
          <p:nvPr/>
        </p:nvSpPr>
        <p:spPr>
          <a:xfrm>
            <a:off x="6232029" y="3698811"/>
            <a:ext cx="8406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473453" y="4000209"/>
            <a:ext cx="1036583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3" name="Google Shape;603;p27"/>
          <p:cNvCxnSpPr>
            <a:endCxn id="599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4" name="Google Shape;604;p27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5" name="Google Shape;605;p27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6" name="Google Shape;606;p27"/>
          <p:cNvCxnSpPr>
            <a:endCxn id="607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07" name="Google Shape;607;p27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08" name="Google Shape;608;p27"/>
          <p:cNvCxnSpPr>
            <a:stCxn id="607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09" name="Google Shape;609;p27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651395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2665163" y="1429346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2850901" y="214197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995347" y="1569730"/>
            <a:ext cx="7386637" cy="8078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OS translates from hardware interface to application interface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OS provides each running program with its own process</a:t>
            </a:r>
            <a:endParaRPr lang="en-US" sz="15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DD5AA094-9406-8A4B-87A3-C4576AD18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37520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 Referee!</a:t>
            </a:r>
          </a:p>
        </p:txBody>
      </p:sp>
    </p:spTree>
    <p:extLst>
      <p:ext uri="{BB962C8B-B14F-4D97-AF65-F5344CB8AC3E}">
        <p14:creationId xmlns:p14="http://schemas.microsoft.com/office/powerpoint/2010/main" val="35173331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ＭＳ Ｐゴシック" charset="0"/>
              </a:rPr>
              <a:t>What is an Operating System?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Role 2: Referee</a:t>
            </a:r>
            <a:endParaRPr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639" name="Google Shape;639;p30"/>
          <p:cNvSpPr txBox="1">
            <a:spLocks noGrp="1"/>
          </p:cNvSpPr>
          <p:nvPr>
            <p:ph type="body" idx="1"/>
          </p:nvPr>
        </p:nvSpPr>
        <p:spPr>
          <a:xfrm>
            <a:off x="1679713" y="2226469"/>
            <a:ext cx="6835637" cy="32635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must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Manage </a:t>
            </a:r>
            <a:r>
              <a:rPr lang="en-US" dirty="0">
                <a:solidFill>
                  <a:srgbClr val="0070C0"/>
                </a:solidFill>
              </a:rPr>
              <a:t>protection, isolation, and sharing</a:t>
            </a:r>
            <a:r>
              <a:rPr lang="en-US" dirty="0"/>
              <a:t> of resources</a:t>
            </a:r>
            <a:endParaRPr dirty="0"/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It creates and runs processes</a:t>
            </a:r>
            <a:endParaRPr dirty="0"/>
          </a:p>
        </p:txBody>
      </p:sp>
      <p:pic>
        <p:nvPicPr>
          <p:cNvPr id="641" name="Google Shape;6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56" y="2426792"/>
            <a:ext cx="1058602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370257-1634-604D-B3DF-CCF7A1B28541}"/>
              </a:ext>
            </a:extLst>
          </p:cNvPr>
          <p:cNvSpPr/>
          <p:nvPr/>
        </p:nvSpPr>
        <p:spPr>
          <a:xfrm>
            <a:off x="282616" y="3516589"/>
            <a:ext cx="107914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en-US" dirty="0">
                <a:solidFill>
                  <a:srgbClr val="FF0000"/>
                </a:solidFill>
              </a:rPr>
              <a:t>Referee</a:t>
            </a:r>
            <a:endParaRPr lang="en-US" dirty="0"/>
          </a:p>
        </p:txBody>
      </p:sp>
      <p:pic>
        <p:nvPicPr>
          <p:cNvPr id="7" name="Google Shape;385;p20">
            <a:extLst>
              <a:ext uri="{FF2B5EF4-FFF2-40B4-BE49-F238E27FC236}">
                <a16:creationId xmlns:a16="http://schemas.microsoft.com/office/drawing/2014/main" id="{63C95EC7-F369-2041-83BB-3BA7417747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975" y="315442"/>
            <a:ext cx="96874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6238F0FE-CA88-9849-A7DF-E4ED66DD3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502673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647" name="Google Shape;647;p31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648" name="Google Shape;648;p31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649" name="Google Shape;649;p31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0" name="Google Shape;650;p31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51" name="Google Shape;651;p31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652" name="Google Shape;65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1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5" name="Google Shape;655;p31"/>
          <p:cNvCxnSpPr>
            <a:endCxn id="651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6" name="Google Shape;656;p31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7" name="Google Shape;657;p31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8" name="Google Shape;658;p31"/>
          <p:cNvCxnSpPr>
            <a:endCxn id="659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59" name="Google Shape;659;p31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60" name="Google Shape;660;p31"/>
          <p:cNvCxnSpPr>
            <a:stCxn id="659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61" name="Google Shape;661;p31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0" y="170321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65" name="Google Shape;665;p31"/>
          <p:cNvSpPr txBox="1">
            <a:spLocks noGrp="1"/>
          </p:cNvSpPr>
          <p:nvPr>
            <p:ph type="title"/>
          </p:nvPr>
        </p:nvSpPr>
        <p:spPr>
          <a:xfrm>
            <a:off x="836078" y="30123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Running a Process</a:t>
            </a:r>
            <a:endParaRPr dirty="0"/>
          </a:p>
        </p:txBody>
      </p:sp>
      <p:sp>
        <p:nvSpPr>
          <p:cNvPr id="666" name="Google Shape;666;p31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8" name="Google Shape;668;p31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669" name="Google Shape;669;p31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C495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C495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671" name="Google Shape;671;p31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C495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72" name="Google Shape;672;p31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673" name="Google Shape;673;p31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79" name="Google Shape;679;p31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Google Shape;680;p31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2" name="Google Shape;682;p31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A6896E00-89E8-4F48-AA70-C6463FFF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3789264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2" name="Google Shape;692;p32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693" name="Google Shape;693;p32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4" name="Google Shape;694;p32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695" name="Google Shape;695;p32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96" name="Google Shape;696;p32"/>
          <p:cNvSpPr/>
          <p:nvPr/>
        </p:nvSpPr>
        <p:spPr>
          <a:xfrm>
            <a:off x="5233574" y="3761071"/>
            <a:ext cx="889293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7" name="Google Shape;6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2"/>
          <p:cNvSpPr txBox="1"/>
          <p:nvPr/>
        </p:nvSpPr>
        <p:spPr>
          <a:xfrm>
            <a:off x="6236838" y="3698811"/>
            <a:ext cx="936872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 dirty="0"/>
          </a:p>
        </p:txBody>
      </p:sp>
      <p:sp>
        <p:nvSpPr>
          <p:cNvPr id="699" name="Google Shape;699;p32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00" name="Google Shape;700;p32"/>
          <p:cNvCxnSpPr>
            <a:cxnSpLocks/>
            <a:endCxn id="696" idx="3"/>
          </p:cNvCxnSpPr>
          <p:nvPr/>
        </p:nvCxnSpPr>
        <p:spPr>
          <a:xfrm flipV="1">
            <a:off x="5600286" y="4490925"/>
            <a:ext cx="77935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1" name="Google Shape;701;p32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2" name="Google Shape;702;p32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3" name="Google Shape;703;p32"/>
          <p:cNvCxnSpPr>
            <a:endCxn id="70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4" name="Google Shape;704;p32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5" name="Google Shape;705;p32"/>
          <p:cNvCxnSpPr>
            <a:stCxn id="70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6" name="Google Shape;706;p32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-336777" y="2094584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0" name="Google Shape;710;p32"/>
          <p:cNvSpPr txBox="1">
            <a:spLocks noGrp="1"/>
          </p:cNvSpPr>
          <p:nvPr>
            <p:ph type="title"/>
          </p:nvPr>
        </p:nvSpPr>
        <p:spPr>
          <a:xfrm>
            <a:off x="746807" y="30026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Switching Processes</a:t>
            </a:r>
            <a:endParaRPr dirty="0"/>
          </a:p>
        </p:txBody>
      </p:sp>
      <p:sp>
        <p:nvSpPr>
          <p:cNvPr id="711" name="Google Shape;711;p32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713" name="Google Shape;713;p32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714" name="Google Shape;714;p3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16" name="Google Shape;716;p32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8" name="Google Shape;718;p32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719" name="Google Shape;719;p32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23" name="Google Shape;723;p32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24" name="Google Shape;724;p32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27" name="Google Shape;727;p32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28" name="Google Shape;728;p32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29" name="Google Shape;729;p32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cxnSp>
        <p:nvCxnSpPr>
          <p:cNvPr id="734" name="Google Shape;734;p32"/>
          <p:cNvCxnSpPr>
            <a:stCxn id="722" idx="2"/>
            <a:endCxn id="717" idx="0"/>
          </p:cNvCxnSpPr>
          <p:nvPr/>
        </p:nvCxnSpPr>
        <p:spPr>
          <a:xfrm>
            <a:off x="3075810" y="3067027"/>
            <a:ext cx="970670" cy="113423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5" name="Google Shape;735;p32"/>
          <p:cNvCxnSpPr>
            <a:stCxn id="727" idx="2"/>
            <a:endCxn id="716" idx="0"/>
          </p:cNvCxnSpPr>
          <p:nvPr/>
        </p:nvCxnSpPr>
        <p:spPr>
          <a:xfrm flipH="1">
            <a:off x="4417478" y="3067027"/>
            <a:ext cx="2207350" cy="113423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Text Box 7">
            <a:extLst>
              <a:ext uri="{FF2B5EF4-FFF2-40B4-BE49-F238E27FC236}">
                <a16:creationId xmlns:a16="http://schemas.microsoft.com/office/drawing/2014/main" id="{87F08182-EA14-F045-8C93-3073387A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5285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Section: 1.1, 1.2, and 1.3</a:t>
            </a:r>
          </a:p>
        </p:txBody>
      </p:sp>
    </p:spTree>
    <p:extLst>
      <p:ext uri="{BB962C8B-B14F-4D97-AF65-F5344CB8AC3E}">
        <p14:creationId xmlns:p14="http://schemas.microsoft.com/office/powerpoint/2010/main" val="361162685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3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41" name="Google Shape;741;p33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742" name="Google Shape;742;p3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3" name="Google Shape;743;p33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744" name="Google Shape;744;p33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45" name="Google Shape;745;p33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46" name="Google Shape;7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3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748" name="Google Shape;748;p33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49" name="Google Shape;749;p33"/>
          <p:cNvCxnSpPr>
            <a:endCxn id="74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0" name="Google Shape;750;p33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1" name="Google Shape;751;p33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2" name="Google Shape;752;p33"/>
          <p:cNvCxnSpPr>
            <a:endCxn id="753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53" name="Google Shape;753;p33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4" name="Google Shape;754;p33"/>
          <p:cNvCxnSpPr>
            <a:stCxn id="753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55" name="Google Shape;755;p33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9" name="Google Shape;759;p33"/>
          <p:cNvSpPr txBox="1">
            <a:spLocks noGrp="1"/>
          </p:cNvSpPr>
          <p:nvPr>
            <p:ph type="title"/>
          </p:nvPr>
        </p:nvSpPr>
        <p:spPr>
          <a:xfrm>
            <a:off x="834181" y="8541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Switching Processes</a:t>
            </a:r>
            <a:endParaRPr dirty="0"/>
          </a:p>
        </p:txBody>
      </p:sp>
      <p:sp>
        <p:nvSpPr>
          <p:cNvPr id="760" name="Google Shape;760;p33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762" name="Google Shape;762;p33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763" name="Google Shape;763;p3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5" name="Google Shape;765;p33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67" name="Google Shape;767;p33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768" name="Google Shape;768;p33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33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1" name="Google Shape;771;p33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72" name="Google Shape;772;p33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73" name="Google Shape;773;p33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5" name="Google Shape;775;p33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76" name="Google Shape;776;p33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77" name="Google Shape;777;p33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78" name="Google Shape;778;p33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6300FAF5-4CC2-5C49-8BFF-9582D9C65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874828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4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88" name="Google Shape;788;p34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789" name="Google Shape;789;p34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0" name="Google Shape;790;p34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791" name="Google Shape;791;p34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92" name="Google Shape;792;p34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93" name="Google Shape;7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4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795" name="Google Shape;795;p34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96" name="Google Shape;796;p34"/>
          <p:cNvCxnSpPr>
            <a:endCxn id="792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7" name="Google Shape;797;p34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8" name="Google Shape;798;p34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9" name="Google Shape;799;p34"/>
          <p:cNvCxnSpPr>
            <a:endCxn id="800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0" name="Google Shape;800;p34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1" name="Google Shape;801;p34"/>
          <p:cNvCxnSpPr>
            <a:stCxn id="800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2" name="Google Shape;802;p34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6" name="Google Shape;806;p34"/>
          <p:cNvSpPr txBox="1">
            <a:spLocks noGrp="1"/>
          </p:cNvSpPr>
          <p:nvPr>
            <p:ph type="title"/>
          </p:nvPr>
        </p:nvSpPr>
        <p:spPr>
          <a:xfrm>
            <a:off x="746807" y="334360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Switching Processes</a:t>
            </a:r>
            <a:endParaRPr dirty="0"/>
          </a:p>
        </p:txBody>
      </p:sp>
      <p:sp>
        <p:nvSpPr>
          <p:cNvPr id="807" name="Google Shape;807;p34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809" name="Google Shape;809;p34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810" name="Google Shape;810;p34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12" name="Google Shape;812;p34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4" name="Google Shape;814;p34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815" name="Google Shape;815;p34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20" name="Google Shape;820;p34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23" name="Google Shape;823;p34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25" name="Google Shape;825;p34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E11A48F2-4D21-EF4E-89CE-09E56C8F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962411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5" name="Google Shape;835;p35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836" name="Google Shape;836;p35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7" name="Google Shape;837;p35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838" name="Google Shape;838;p35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39" name="Google Shape;839;p35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40" name="Google Shape;8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5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842" name="Google Shape;842;p35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843" name="Google Shape;843;p35"/>
          <p:cNvCxnSpPr>
            <a:endCxn id="839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4" name="Google Shape;844;p35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5" name="Google Shape;845;p35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6" name="Google Shape;846;p35"/>
          <p:cNvCxnSpPr>
            <a:endCxn id="847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47" name="Google Shape;847;p35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8" name="Google Shape;848;p35"/>
          <p:cNvCxnSpPr>
            <a:stCxn id="847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49" name="Google Shape;849;p35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3" name="Google Shape;853;p35"/>
          <p:cNvSpPr txBox="1">
            <a:spLocks noGrp="1"/>
          </p:cNvSpPr>
          <p:nvPr>
            <p:ph type="title"/>
          </p:nvPr>
        </p:nvSpPr>
        <p:spPr>
          <a:xfrm>
            <a:off x="747622" y="320773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Switching Processes</a:t>
            </a:r>
            <a:endParaRPr dirty="0"/>
          </a:p>
        </p:txBody>
      </p:sp>
      <p:sp>
        <p:nvSpPr>
          <p:cNvPr id="854" name="Google Shape;854;p35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856" name="Google Shape;856;p35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857" name="Google Shape;857;p35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59" name="Google Shape;859;p35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35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61" name="Google Shape;861;p35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862" name="Google Shape;862;p35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66" name="Google Shape;866;p35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67" name="Google Shape;867;p35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70" name="Google Shape;870;p35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71" name="Google Shape;871;p35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72" name="Google Shape;872;p35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BD3AF46B-23F1-D244-95FA-33DC74C3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496733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882" name="Google Shape;882;p36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883" name="Google Shape;883;p36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884" name="Google Shape;884;p36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85" name="Google Shape;885;p36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6" name="Google Shape;886;p36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887" name="Google Shape;88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6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0" name="Google Shape;890;p36"/>
          <p:cNvCxnSpPr>
            <a:endCxn id="886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1" name="Google Shape;891;p36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2" name="Google Shape;892;p36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3" name="Google Shape;893;p36"/>
          <p:cNvCxnSpPr>
            <a:endCxn id="89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94" name="Google Shape;894;p36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895" name="Google Shape;895;p36"/>
          <p:cNvCxnSpPr>
            <a:stCxn id="89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96" name="Google Shape;896;p36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8" name="Google Shape;898;p36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9" name="Google Shape;899;p36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0" name="Google Shape;900;p36"/>
          <p:cNvSpPr txBox="1">
            <a:spLocks noGrp="1"/>
          </p:cNvSpPr>
          <p:nvPr>
            <p:ph type="title"/>
          </p:nvPr>
        </p:nvSpPr>
        <p:spPr>
          <a:xfrm>
            <a:off x="779189" y="31673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Protection</a:t>
            </a:r>
            <a:endParaRPr dirty="0"/>
          </a:p>
        </p:txBody>
      </p:sp>
      <p:sp>
        <p:nvSpPr>
          <p:cNvPr id="901" name="Google Shape;901;p36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3" name="Google Shape;903;p36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904" name="Google Shape;904;p36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06" name="Google Shape;906;p36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7" name="Google Shape;907;p36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08" name="Google Shape;908;p36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909" name="Google Shape;909;p36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0" name="Google Shape;910;p36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4" name="Google Shape;914;p36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5" name="Google Shape;915;p36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6" name="Google Shape;916;p36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Google Shape;918;p36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36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" name="Google Shape;922;p36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" name="Google Shape;923;p36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4" name="Google Shape;924;p36"/>
          <p:cNvCxnSpPr/>
          <p:nvPr/>
        </p:nvCxnSpPr>
        <p:spPr>
          <a:xfrm flipH="1">
            <a:off x="4082728" y="2757088"/>
            <a:ext cx="2302838" cy="153858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5" name="Google Shape;925;p36"/>
          <p:cNvCxnSpPr>
            <a:cxnSpLocks/>
          </p:cNvCxnSpPr>
          <p:nvPr/>
        </p:nvCxnSpPr>
        <p:spPr>
          <a:xfrm flipH="1">
            <a:off x="4442767" y="2953177"/>
            <a:ext cx="2040535" cy="1378715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6" name="Google Shape;926;p36"/>
          <p:cNvCxnSpPr>
            <a:cxnSpLocks/>
          </p:cNvCxnSpPr>
          <p:nvPr/>
        </p:nvCxnSpPr>
        <p:spPr>
          <a:xfrm flipH="1">
            <a:off x="4830328" y="2757650"/>
            <a:ext cx="2163192" cy="162334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Text Box 7">
            <a:extLst>
              <a:ext uri="{FF2B5EF4-FFF2-40B4-BE49-F238E27FC236}">
                <a16:creationId xmlns:a16="http://schemas.microsoft.com/office/drawing/2014/main" id="{925D56C4-3C6A-C149-B6C3-1688BDA0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80041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7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932" name="Google Shape;932;p37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933" name="Google Shape;933;p37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5" name="Google Shape;935;p37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6" name="Google Shape;936;p37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937" name="Google Shape;9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7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9" name="Google Shape;939;p37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0" name="Google Shape;940;p37"/>
          <p:cNvCxnSpPr>
            <a:endCxn id="936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1" name="Google Shape;941;p37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2" name="Google Shape;942;p37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3" name="Google Shape;943;p37"/>
          <p:cNvCxnSpPr>
            <a:endCxn id="94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44" name="Google Shape;944;p37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45" name="Google Shape;945;p37"/>
          <p:cNvCxnSpPr>
            <a:stCxn id="94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46" name="Google Shape;946;p37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7" name="Google Shape;947;p37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0" y="1781808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49" name="Google Shape;949;p37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79189" y="31999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Protection</a:t>
            </a:r>
            <a:endParaRPr dirty="0"/>
          </a:p>
        </p:txBody>
      </p:sp>
      <p:sp>
        <p:nvSpPr>
          <p:cNvPr id="951" name="Google Shape;951;p37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3" name="Google Shape;953;p37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954" name="Google Shape;954;p37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56" name="Google Shape;956;p37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57" name="Google Shape;957;p37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58" name="Google Shape;958;p37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959" name="Google Shape;959;p37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0" name="Google Shape;960;p37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1" name="Google Shape;961;p37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2" name="Google Shape;962;p37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3" name="Google Shape;963;p37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4" name="Google Shape;964;p37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5" name="Google Shape;965;p37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7" name="Google Shape;967;p37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8" name="Google Shape;968;p37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9" name="Google Shape;969;p37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0" name="Google Shape;970;p37"/>
          <p:cNvSpPr/>
          <p:nvPr/>
        </p:nvSpPr>
        <p:spPr>
          <a:xfrm>
            <a:off x="2654372" y="14156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2850901" y="2128322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2" name="Google Shape;972;p37"/>
          <p:cNvSpPr/>
          <p:nvPr/>
        </p:nvSpPr>
        <p:spPr>
          <a:xfrm>
            <a:off x="6281272" y="1411151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3" name="Google Shape;973;p37"/>
          <p:cNvSpPr/>
          <p:nvPr/>
        </p:nvSpPr>
        <p:spPr>
          <a:xfrm>
            <a:off x="6467010" y="21237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flipH="1">
            <a:off x="4082728" y="2757088"/>
            <a:ext cx="2302838" cy="153858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5" name="Google Shape;975;p37"/>
          <p:cNvCxnSpPr>
            <a:cxnSpLocks/>
          </p:cNvCxnSpPr>
          <p:nvPr/>
        </p:nvCxnSpPr>
        <p:spPr>
          <a:xfrm flipH="1">
            <a:off x="4484632" y="2855420"/>
            <a:ext cx="1949406" cy="1430224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6" name="Google Shape;976;p37"/>
          <p:cNvCxnSpPr/>
          <p:nvPr/>
        </p:nvCxnSpPr>
        <p:spPr>
          <a:xfrm flipH="1">
            <a:off x="4883437" y="2884026"/>
            <a:ext cx="1543954" cy="1448508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6024830" y="1046967"/>
            <a:ext cx="2549204" cy="254920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4578014" y="1346923"/>
            <a:ext cx="1844707" cy="551303"/>
          </a:xfrm>
          <a:prstGeom prst="wedgeRoundRectCallout">
            <a:avLst>
              <a:gd name="adj1" fmla="val -23519"/>
              <a:gd name="adj2" fmla="val 304377"/>
              <a:gd name="adj3" fmla="val 16667"/>
            </a:avLst>
          </a:prstGeom>
          <a:solidFill>
            <a:srgbClr val="FF0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lt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Segmentation fault (core dumped)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55E5F215-92B1-0A43-B8E4-8A2959886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142124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>
            <a:spLocks noGrp="1"/>
          </p:cNvSpPr>
          <p:nvPr>
            <p:ph type="title"/>
          </p:nvPr>
        </p:nvSpPr>
        <p:spPr>
          <a:xfrm>
            <a:off x="195593" y="22684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Protection</a:t>
            </a:r>
            <a:endParaRPr dirty="0"/>
          </a:p>
        </p:txBody>
      </p:sp>
      <p:sp>
        <p:nvSpPr>
          <p:cNvPr id="984" name="Google Shape;984;p38"/>
          <p:cNvSpPr/>
          <p:nvPr/>
        </p:nvSpPr>
        <p:spPr>
          <a:xfrm>
            <a:off x="576593" y="2630663"/>
            <a:ext cx="5029200" cy="2867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85" name="Google Shape;985;p38"/>
          <p:cNvCxnSpPr>
            <a:stCxn id="986" idx="3"/>
          </p:cNvCxnSpPr>
          <p:nvPr/>
        </p:nvCxnSpPr>
        <p:spPr>
          <a:xfrm rot="10800000" flipH="1">
            <a:off x="2291093" y="3565313"/>
            <a:ext cx="685800" cy="832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87" name="Google Shape;987;p38"/>
          <p:cNvCxnSpPr/>
          <p:nvPr/>
        </p:nvCxnSpPr>
        <p:spPr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88" name="Google Shape;988;p38"/>
          <p:cNvSpPr/>
          <p:nvPr/>
        </p:nvSpPr>
        <p:spPr>
          <a:xfrm>
            <a:off x="1205243" y="4288013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86" name="Google Shape;986;p38"/>
          <p:cNvSpPr/>
          <p:nvPr/>
        </p:nvSpPr>
        <p:spPr>
          <a:xfrm>
            <a:off x="1090943" y="3259313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9" name="Google Shape;989;p38"/>
          <p:cNvSpPr/>
          <p:nvPr/>
        </p:nvSpPr>
        <p:spPr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2348243" y="2287764"/>
            <a:ext cx="21134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Hardware Virtualization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576593" y="2630664"/>
            <a:ext cx="83941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576593" y="2344914"/>
            <a:ext cx="78891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" name="Google Shape;994;p38"/>
          <p:cNvSpPr txBox="1"/>
          <p:nvPr/>
        </p:nvSpPr>
        <p:spPr>
          <a:xfrm>
            <a:off x="1968395" y="1995385"/>
            <a:ext cx="864660" cy="253885"/>
          </a:xfrm>
          <a:prstGeom prst="rect">
            <a:avLst/>
          </a:prstGeom>
          <a:solidFill>
            <a:srgbClr val="A1862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1433842" y="2630663"/>
            <a:ext cx="330860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rgbClr val="9EBB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6" name="Google Shape;996;p38"/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</p:grpSpPr>
        <p:sp>
          <p:nvSpPr>
            <p:cNvPr id="997" name="Google Shape;997;p38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99" name="Google Shape;999;p38"/>
          <p:cNvSpPr/>
          <p:nvPr/>
        </p:nvSpPr>
        <p:spPr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00" name="Google Shape;1000;p38"/>
          <p:cNvSpPr/>
          <p:nvPr/>
        </p:nvSpPr>
        <p:spPr>
          <a:xfrm>
            <a:off x="3091193" y="3659363"/>
            <a:ext cx="1143000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1" name="Google Shape;1001;p38"/>
          <p:cNvSpPr/>
          <p:nvPr/>
        </p:nvSpPr>
        <p:spPr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02" name="Google Shape;1002;p38"/>
          <p:cNvSpPr/>
          <p:nvPr/>
        </p:nvSpPr>
        <p:spPr>
          <a:xfrm>
            <a:off x="3719843" y="3202163"/>
            <a:ext cx="457200" cy="285750"/>
          </a:xfrm>
          <a:prstGeom prst="rect">
            <a:avLst/>
          </a:prstGeom>
          <a:solidFill>
            <a:srgbClr val="A1862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03" name="Google Shape;1003;p38"/>
          <p:cNvCxnSpPr/>
          <p:nvPr/>
        </p:nvCxnSpPr>
        <p:spPr>
          <a:xfrm rot="10800000" flipH="1">
            <a:off x="1948193" y="3259313"/>
            <a:ext cx="1228725" cy="457200"/>
          </a:xfrm>
          <a:prstGeom prst="curvedConnector2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007" name="Google Shape;10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65453" y="4305124"/>
            <a:ext cx="725840" cy="72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3" y="4494862"/>
            <a:ext cx="928461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493" y="5059539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8"/>
          <p:cNvSpPr txBox="1"/>
          <p:nvPr/>
        </p:nvSpPr>
        <p:spPr>
          <a:xfrm>
            <a:off x="3468081" y="4185675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1" name="Google Shape;1011;p38"/>
          <p:cNvSpPr txBox="1"/>
          <p:nvPr/>
        </p:nvSpPr>
        <p:spPr>
          <a:xfrm>
            <a:off x="4457295" y="4166625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3833377" y="5068290"/>
            <a:ext cx="60016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2985574" y="1990697"/>
            <a:ext cx="864660" cy="25388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4" name="Google Shape;1014;p38"/>
          <p:cNvSpPr txBox="1"/>
          <p:nvPr/>
        </p:nvSpPr>
        <p:spPr>
          <a:xfrm>
            <a:off x="4002752" y="1990920"/>
            <a:ext cx="864660" cy="253885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Google Shape;1015;p38"/>
          <p:cNvSpPr txBox="1"/>
          <p:nvPr/>
        </p:nvSpPr>
        <p:spPr>
          <a:xfrm>
            <a:off x="5720093" y="2000250"/>
            <a:ext cx="3244395" cy="35040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sz="2000" dirty="0">
                <a:sym typeface="Gill Sans"/>
              </a:rPr>
              <a:t>OS isolates processes from each other</a:t>
            </a:r>
            <a:br>
              <a:rPr lang="en-US" sz="2000" dirty="0">
                <a:sym typeface="Gill Sans"/>
              </a:rPr>
            </a:br>
            <a:endParaRPr sz="2000" dirty="0">
              <a:sym typeface="Gill Sans"/>
            </a:endParaRPr>
          </a:p>
          <a:p>
            <a:r>
              <a:rPr lang="en-US" sz="2000" dirty="0">
                <a:sym typeface="Gill Sans"/>
              </a:rPr>
              <a:t>OS isolates itself from other processes</a:t>
            </a:r>
            <a:endParaRPr sz="2000" dirty="0"/>
          </a:p>
          <a:p>
            <a:endParaRPr sz="2000" dirty="0">
              <a:sym typeface="Gill Sans"/>
            </a:endParaRPr>
          </a:p>
          <a:p>
            <a:r>
              <a:rPr lang="en-US" sz="2000" dirty="0">
                <a:sym typeface="Gill Sans"/>
              </a:rPr>
              <a:t>… even though they are actually running on the same hardware!</a:t>
            </a:r>
            <a:endParaRPr sz="2000" dirty="0"/>
          </a:p>
        </p:txBody>
      </p:sp>
      <p:grpSp>
        <p:nvGrpSpPr>
          <p:cNvPr id="1016" name="Google Shape;1016;p38"/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1017" name="Google Shape;1017;p38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r>
                <a:rPr lang="en-US" sz="120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18" name="Google Shape;1018;p38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19" name="Google Shape;1019;p38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0" name="Google Shape;1020;p38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1" name="Google Shape;1021;p38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1022" name="Google Shape;1022;p38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23" name="Google Shape;1023;p38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4" name="Google Shape;1024;p38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5" name="Google Shape;1025;p38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42" name="Text Box 7">
            <a:extLst>
              <a:ext uri="{FF2B5EF4-FFF2-40B4-BE49-F238E27FC236}">
                <a16:creationId xmlns:a16="http://schemas.microsoft.com/office/drawing/2014/main" id="{DE483AC9-8188-FD4B-ADFC-A157133F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331350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 Glue !</a:t>
            </a:r>
          </a:p>
        </p:txBody>
      </p:sp>
    </p:spTree>
    <p:extLst>
      <p:ext uri="{BB962C8B-B14F-4D97-AF65-F5344CB8AC3E}">
        <p14:creationId xmlns:p14="http://schemas.microsoft.com/office/powerpoint/2010/main" val="38062922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528706" y="385117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an Operating System?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Role 3: Glue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1" name="Google Shape;1041;p41"/>
          <p:cNvSpPr txBox="1">
            <a:spLocks noGrp="1"/>
          </p:cNvSpPr>
          <p:nvPr>
            <p:ph type="body" idx="1"/>
          </p:nvPr>
        </p:nvSpPr>
        <p:spPr>
          <a:xfrm>
            <a:off x="1679713" y="1883054"/>
            <a:ext cx="6835637" cy="3843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plays a key role in providing a set of common and standard services to applications</a:t>
            </a:r>
          </a:p>
          <a:p>
            <a:r>
              <a:rPr lang="en-US" dirty="0"/>
              <a:t>It provides </a:t>
            </a:r>
            <a:endParaRPr dirty="0"/>
          </a:p>
          <a:p>
            <a:pPr lvl="2"/>
            <a:r>
              <a:rPr lang="en-US" dirty="0"/>
              <a:t>The same look Look and feel</a:t>
            </a:r>
          </a:p>
          <a:p>
            <a:pPr lvl="2"/>
            <a:r>
              <a:rPr lang="en-US" dirty="0"/>
              <a:t>Common features like CTRL-C, CTRL-V</a:t>
            </a:r>
            <a:endParaRPr dirty="0"/>
          </a:p>
          <a:p>
            <a:r>
              <a:rPr lang="en-US" dirty="0"/>
              <a:t>Example: A webserver must be able to read file that a text editor wrote</a:t>
            </a:r>
          </a:p>
          <a:p>
            <a:pPr lvl="1"/>
            <a:r>
              <a:rPr lang="en-US" dirty="0"/>
              <a:t>Standard file format</a:t>
            </a:r>
          </a:p>
          <a:p>
            <a:pPr lvl="1"/>
            <a:r>
              <a:rPr lang="en-US" dirty="0"/>
              <a:t>Standard file and directory system</a:t>
            </a:r>
          </a:p>
          <a:p>
            <a:pPr lvl="1"/>
            <a:r>
              <a:rPr lang="en-US" dirty="0"/>
              <a:t>Standard way of applications to pass messages and share memories</a:t>
            </a:r>
            <a:endParaRPr dirty="0"/>
          </a:p>
        </p:txBody>
      </p:sp>
      <p:pic>
        <p:nvPicPr>
          <p:cNvPr id="1042" name="Google Shape;10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53933">
            <a:off x="7193745" y="83452"/>
            <a:ext cx="96874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3387" y="1064683"/>
            <a:ext cx="105860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229" y="2636912"/>
            <a:ext cx="124818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A7A823E0-34A4-CA4E-90FD-DF6B98E0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303587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815539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BFE0F2-ECBD-1640-A68B-F80D0689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 in an 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C73D5-5C83-374D-BFFA-7848A707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Referee</a:t>
            </a:r>
          </a:p>
          <a:p>
            <a:pPr lvl="1"/>
            <a:r>
              <a:rPr lang="en-US" dirty="0"/>
              <a:t>Prevents others from accessing the file system without permission</a:t>
            </a:r>
          </a:p>
          <a:p>
            <a:pPr lvl="1"/>
            <a:r>
              <a:rPr lang="en-US" dirty="0"/>
              <a:t>Reuse storage space after files are deleted</a:t>
            </a:r>
          </a:p>
          <a:p>
            <a:r>
              <a:rPr lang="en-US" dirty="0">
                <a:solidFill>
                  <a:srgbClr val="0070C0"/>
                </a:solidFill>
              </a:rPr>
              <a:t>Illusionist</a:t>
            </a:r>
          </a:p>
          <a:p>
            <a:pPr lvl="1"/>
            <a:r>
              <a:rPr lang="en-US" dirty="0"/>
              <a:t>File grows and shrinks without user knowing about it</a:t>
            </a:r>
          </a:p>
          <a:p>
            <a:pPr lvl="2"/>
            <a:r>
              <a:rPr lang="en-US" dirty="0"/>
              <a:t>File can exist on RAID or multiple storage devices</a:t>
            </a:r>
          </a:p>
          <a:p>
            <a:pPr lvl="3"/>
            <a:r>
              <a:rPr lang="en-US" dirty="0"/>
              <a:t>Invisible to user</a:t>
            </a:r>
          </a:p>
          <a:p>
            <a:pPr lvl="2"/>
            <a:r>
              <a:rPr lang="en-US" dirty="0"/>
              <a:t>Files persist even during certain hardware faults</a:t>
            </a:r>
          </a:p>
          <a:p>
            <a:r>
              <a:rPr lang="en-US" dirty="0">
                <a:solidFill>
                  <a:srgbClr val="0070C0"/>
                </a:solidFill>
              </a:rPr>
              <a:t>Glue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Standard APIs for file I/O</a:t>
            </a:r>
          </a:p>
        </p:txBody>
      </p:sp>
    </p:spTree>
    <p:extLst>
      <p:ext uri="{BB962C8B-B14F-4D97-AF65-F5344CB8AC3E}">
        <p14:creationId xmlns:p14="http://schemas.microsoft.com/office/powerpoint/2010/main" val="421294843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2"/>
          <p:cNvSpPr txBox="1">
            <a:spLocks noGrp="1"/>
          </p:cNvSpPr>
          <p:nvPr>
            <p:ph type="title"/>
          </p:nvPr>
        </p:nvSpPr>
        <p:spPr>
          <a:xfrm>
            <a:off x="652793" y="23752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I/O</a:t>
            </a:r>
            <a:endParaRPr dirty="0"/>
          </a:p>
        </p:txBody>
      </p:sp>
      <p:sp>
        <p:nvSpPr>
          <p:cNvPr id="1050" name="Google Shape;1050;p42"/>
          <p:cNvSpPr/>
          <p:nvPr/>
        </p:nvSpPr>
        <p:spPr>
          <a:xfrm>
            <a:off x="576593" y="2630663"/>
            <a:ext cx="5029200" cy="2867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51" name="Google Shape;1051;p42"/>
          <p:cNvCxnSpPr>
            <a:stCxn id="1052" idx="3"/>
          </p:cNvCxnSpPr>
          <p:nvPr/>
        </p:nvCxnSpPr>
        <p:spPr>
          <a:xfrm rot="10800000" flipH="1">
            <a:off x="2291093" y="3565313"/>
            <a:ext cx="685800" cy="832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3" name="Google Shape;1053;p42"/>
          <p:cNvCxnSpPr/>
          <p:nvPr/>
        </p:nvCxnSpPr>
        <p:spPr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54" name="Google Shape;1054;p42"/>
          <p:cNvSpPr/>
          <p:nvPr/>
        </p:nvSpPr>
        <p:spPr>
          <a:xfrm>
            <a:off x="1205243" y="4288013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1090943" y="3259313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56" name="Google Shape;1056;p42"/>
          <p:cNvSpPr txBox="1"/>
          <p:nvPr/>
        </p:nvSpPr>
        <p:spPr>
          <a:xfrm>
            <a:off x="2348243" y="2287764"/>
            <a:ext cx="21134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Hardware Virtualization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576593" y="2630664"/>
            <a:ext cx="83941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576593" y="2344914"/>
            <a:ext cx="78891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0" name="Google Shape;1060;p42"/>
          <p:cNvSpPr txBox="1"/>
          <p:nvPr/>
        </p:nvSpPr>
        <p:spPr>
          <a:xfrm>
            <a:off x="1968395" y="1995385"/>
            <a:ext cx="864660" cy="253885"/>
          </a:xfrm>
          <a:prstGeom prst="rect">
            <a:avLst/>
          </a:prstGeom>
          <a:solidFill>
            <a:srgbClr val="9E78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1" name="Google Shape;1061;p42"/>
          <p:cNvSpPr txBox="1"/>
          <p:nvPr/>
        </p:nvSpPr>
        <p:spPr>
          <a:xfrm>
            <a:off x="1433842" y="2630663"/>
            <a:ext cx="330860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rgbClr val="9EBB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2" name="Google Shape;1062;p42"/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</p:grpSpPr>
        <p:sp>
          <p:nvSpPr>
            <p:cNvPr id="1063" name="Google Shape;1063;p4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065" name="Google Shape;1065;p42"/>
          <p:cNvSpPr/>
          <p:nvPr/>
        </p:nvSpPr>
        <p:spPr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091193" y="3659363"/>
            <a:ext cx="1143000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3719843" y="3202163"/>
            <a:ext cx="457200" cy="28575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69" name="Google Shape;1069;p42"/>
          <p:cNvCxnSpPr/>
          <p:nvPr/>
        </p:nvCxnSpPr>
        <p:spPr>
          <a:xfrm rot="10800000" flipH="1">
            <a:off x="1948193" y="3259313"/>
            <a:ext cx="1228725" cy="457200"/>
          </a:xfrm>
          <a:prstGeom prst="curvedConnector2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72" name="Google Shape;1072;p42"/>
          <p:cNvSpPr txBox="1"/>
          <p:nvPr/>
        </p:nvSpPr>
        <p:spPr>
          <a:xfrm>
            <a:off x="4462793" y="3316464"/>
            <a:ext cx="1085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73" name="Google Shape;10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65453" y="4305124"/>
            <a:ext cx="725840" cy="72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3" y="4494862"/>
            <a:ext cx="928461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493" y="5059539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42"/>
          <p:cNvSpPr txBox="1"/>
          <p:nvPr/>
        </p:nvSpPr>
        <p:spPr>
          <a:xfrm>
            <a:off x="3468081" y="4185675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4457295" y="4166625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3833377" y="5068290"/>
            <a:ext cx="60016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2985574" y="1990697"/>
            <a:ext cx="864660" cy="25388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4002752" y="1990920"/>
            <a:ext cx="864660" cy="253885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5720093" y="2653569"/>
            <a:ext cx="3195306" cy="10387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lvl="2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dirty="0">
                <a:sym typeface="Gill Sans"/>
              </a:rPr>
              <a:t>OS provides common services in the form of I/O</a:t>
            </a:r>
            <a:endParaRPr dirty="0"/>
          </a:p>
        </p:txBody>
      </p:sp>
      <p:grpSp>
        <p:nvGrpSpPr>
          <p:cNvPr id="1082" name="Google Shape;1082;p42"/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1083" name="Google Shape;1083;p42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r>
                <a:rPr lang="en-US" sz="120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84" name="Google Shape;1084;p42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1088" name="Google Shape;1088;p42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89" name="Google Shape;1089;p42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cxnSp>
        <p:nvCxnSpPr>
          <p:cNvPr id="1092" name="Google Shape;1092;p42"/>
          <p:cNvCxnSpPr/>
          <p:nvPr/>
        </p:nvCxnSpPr>
        <p:spPr>
          <a:xfrm rot="10800000" flipH="1">
            <a:off x="1654865" y="3316472"/>
            <a:ext cx="1674675" cy="137655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093" name="Google Shape;1093;p42"/>
          <p:cNvCxnSpPr>
            <a:stCxn id="1073" idx="3"/>
          </p:cNvCxnSpPr>
          <p:nvPr/>
        </p:nvCxnSpPr>
        <p:spPr>
          <a:xfrm rot="10800000" flipH="1">
            <a:off x="3165453" y="3428969"/>
            <a:ext cx="164250" cy="1239075"/>
          </a:xfrm>
          <a:prstGeom prst="curvedConnector4">
            <a:avLst>
              <a:gd name="adj1" fmla="val -267767"/>
              <a:gd name="adj2" fmla="val 99536"/>
            </a:avLst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45" name="Text Box 7">
            <a:extLst>
              <a:ext uri="{FF2B5EF4-FFF2-40B4-BE49-F238E27FC236}">
                <a16:creationId xmlns:a16="http://schemas.microsoft.com/office/drawing/2014/main" id="{0F48FE4F-7C98-364B-B389-BED06A11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12989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690592" cy="5105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 is an Operating System?</a:t>
            </a:r>
          </a:p>
          <a:p>
            <a:endParaRPr lang="en-US" dirty="0"/>
          </a:p>
          <a:p>
            <a:r>
              <a:rPr lang="en-US" dirty="0"/>
              <a:t>OS Role: An Illusionist</a:t>
            </a:r>
          </a:p>
          <a:p>
            <a:r>
              <a:rPr lang="en-US" dirty="0"/>
              <a:t>OS Role: A Referee</a:t>
            </a:r>
          </a:p>
          <a:p>
            <a:r>
              <a:rPr lang="en-US" dirty="0"/>
              <a:t>OS Role: A Glue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1042;p41">
            <a:extLst>
              <a:ext uri="{FF2B5EF4-FFF2-40B4-BE49-F238E27FC236}">
                <a16:creationId xmlns:a16="http://schemas.microsoft.com/office/drawing/2014/main" id="{B54800DB-2DFC-094A-A109-F3535BC5F0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0842" y="707919"/>
            <a:ext cx="129166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43;p41">
            <a:extLst>
              <a:ext uri="{FF2B5EF4-FFF2-40B4-BE49-F238E27FC236}">
                <a16:creationId xmlns:a16="http://schemas.microsoft.com/office/drawing/2014/main" id="{903422A6-D2BB-8745-98D1-550F0526E8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5138" y="2401254"/>
            <a:ext cx="1411469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44;p41">
            <a:extLst>
              <a:ext uri="{FF2B5EF4-FFF2-40B4-BE49-F238E27FC236}">
                <a16:creationId xmlns:a16="http://schemas.microsoft.com/office/drawing/2014/main" id="{05811AB4-0766-164F-A0E9-571817F57F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842" y="3861048"/>
            <a:ext cx="1664252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764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3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Google Shape;1099;p43"/>
          <p:cNvSpPr/>
          <p:nvPr/>
        </p:nvSpPr>
        <p:spPr>
          <a:xfrm>
            <a:off x="0" y="179486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0" name="Google Shape;1100;p43"/>
          <p:cNvSpPr txBox="1">
            <a:spLocks noGrp="1"/>
          </p:cNvSpPr>
          <p:nvPr>
            <p:ph type="title"/>
          </p:nvPr>
        </p:nvSpPr>
        <p:spPr>
          <a:xfrm>
            <a:off x="542519" y="27736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Look and Feel</a:t>
            </a:r>
            <a:endParaRPr dirty="0"/>
          </a:p>
        </p:txBody>
      </p:sp>
      <p:sp>
        <p:nvSpPr>
          <p:cNvPr id="1101" name="Google Shape;1101;p43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2" name="Google Shape;1102;p43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3" name="Google Shape;1103;p43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4" name="Google Shape;1104;p43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1105" name="Google Shape;1105;p4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107" name="Google Shape;1107;p43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8" name="Google Shape;1108;p43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9" name="Google Shape;1109;p43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1110" name="Google Shape;1110;p43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1111" name="Google Shape;1111;p4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12" name="Google Shape;1112;p43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13" name="Google Shape;1113;p43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14" name="Google Shape;1114;p43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1115" name="Google Shape;1115;p43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116" name="Google Shape;111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2342" y="4057779"/>
            <a:ext cx="569928" cy="4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43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7336170" y="3703566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0" name="Google Shape;1120;p43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1" name="Google Shape;1121;p43"/>
          <p:cNvCxnSpPr>
            <a:endCxn id="111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2" name="Google Shape;1122;p43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3" name="Google Shape;1123;p43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4" name="Google Shape;1124;p43"/>
          <p:cNvCxnSpPr/>
          <p:nvPr/>
        </p:nvCxnSpPr>
        <p:spPr>
          <a:xfrm rot="10800000">
            <a:off x="7680806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5" name="Google Shape;1125;p43"/>
          <p:cNvCxnSpPr>
            <a:endCxn id="112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26" name="Google Shape;1126;p43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127" name="Google Shape;1127;p43"/>
          <p:cNvCxnSpPr>
            <a:stCxn id="1126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28" name="Google Shape;1128;p43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" name="Google Shape;1129;p43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0" name="Google Shape;1130;p43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31" name="Google Shape;1131;p43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43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4" name="Google Shape;1134;p43"/>
          <p:cNvCxnSpPr>
            <a:endCxn id="1135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6" name="Google Shape;1136;p43"/>
          <p:cNvCxnSpPr>
            <a:endCxn id="1137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8" name="Google Shape;1138;p43"/>
          <p:cNvCxnSpPr>
            <a:endCxn id="1139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0" name="Google Shape;1140;p43"/>
          <p:cNvCxnSpPr>
            <a:endCxn id="1141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3"/>
          <p:cNvCxnSpPr>
            <a:endCxn id="1143" idx="2"/>
          </p:cNvCxnSpPr>
          <p:nvPr/>
        </p:nvCxnSpPr>
        <p:spPr>
          <a:xfrm flipV="1">
            <a:off x="7705319" y="3055445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5" name="Google Shape;1135;p43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1" name="Google Shape;1141;p43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3" name="Google Shape;1143;p43"/>
          <p:cNvSpPr txBox="1"/>
          <p:nvPr/>
        </p:nvSpPr>
        <p:spPr>
          <a:xfrm>
            <a:off x="7254045" y="2801560"/>
            <a:ext cx="902549" cy="253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Windows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F32FDDB8-A871-044F-B6D8-30E704BB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4313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4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9" name="Google Shape;1149;p44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0" name="Google Shape;1150;p44"/>
          <p:cNvSpPr txBox="1">
            <a:spLocks noGrp="1"/>
          </p:cNvSpPr>
          <p:nvPr>
            <p:ph type="title"/>
          </p:nvPr>
        </p:nvSpPr>
        <p:spPr>
          <a:xfrm>
            <a:off x="646275" y="34912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Background Management</a:t>
            </a:r>
            <a:endParaRPr dirty="0"/>
          </a:p>
        </p:txBody>
      </p:sp>
      <p:sp>
        <p:nvSpPr>
          <p:cNvPr id="1151" name="Google Shape;1151;p44"/>
          <p:cNvSpPr/>
          <p:nvPr/>
        </p:nvSpPr>
        <p:spPr>
          <a:xfrm>
            <a:off x="490537" y="3663054"/>
            <a:ext cx="859382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3" name="Google Shape;1153;p44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54" name="Google Shape;1154;p44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1155" name="Google Shape;1155;p44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157" name="Google Shape;1157;p44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8" name="Google Shape;1158;p44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9" name="Google Shape;1159;p44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1160" name="Google Shape;1160;p44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1161" name="Google Shape;1161;p44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62" name="Google Shape;1162;p44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3" name="Google Shape;1163;p44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64" name="Google Shape;1164;p44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1165" name="Google Shape;1165;p44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166" name="Google Shape;116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2342" y="4057779"/>
            <a:ext cx="569928" cy="4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44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9" name="Google Shape;1169;p44"/>
          <p:cNvSpPr txBox="1"/>
          <p:nvPr/>
        </p:nvSpPr>
        <p:spPr>
          <a:xfrm>
            <a:off x="7336170" y="3703566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0" name="Google Shape;1170;p44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1" name="Google Shape;1171;p44"/>
          <p:cNvCxnSpPr>
            <a:endCxn id="116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2" name="Google Shape;1172;p44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3" name="Google Shape;1173;p44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4" name="Google Shape;1174;p44"/>
          <p:cNvCxnSpPr/>
          <p:nvPr/>
        </p:nvCxnSpPr>
        <p:spPr>
          <a:xfrm rot="10800000">
            <a:off x="7680806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5" name="Google Shape;1175;p44"/>
          <p:cNvCxnSpPr>
            <a:endCxn id="117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76" name="Google Shape;1176;p44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177" name="Google Shape;1177;p44"/>
          <p:cNvCxnSpPr>
            <a:stCxn id="1176" idx="3"/>
          </p:cNvCxnSpPr>
          <p:nvPr/>
        </p:nvCxnSpPr>
        <p:spPr>
          <a:xfrm rot="10800000" flipH="1">
            <a:off x="4680791" y="4739315"/>
            <a:ext cx="4249575" cy="4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78" name="Google Shape;1178;p44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9" name="Google Shape;1179;p44"/>
          <p:cNvSpPr/>
          <p:nvPr/>
        </p:nvSpPr>
        <p:spPr>
          <a:xfrm>
            <a:off x="1466850" y="3006919"/>
            <a:ext cx="7577757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2" name="Google Shape;1182;p44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3" name="Google Shape;1183;p44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84" name="Google Shape;1184;p44"/>
          <p:cNvCxnSpPr>
            <a:endCxn id="1185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6" name="Google Shape;1186;p44"/>
          <p:cNvCxnSpPr>
            <a:endCxn id="1187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8" name="Google Shape;1188;p44"/>
          <p:cNvCxnSpPr>
            <a:endCxn id="1189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0" name="Google Shape;1190;p44"/>
          <p:cNvCxnSpPr>
            <a:endCxn id="1191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2" name="Google Shape;1192;p44"/>
          <p:cNvCxnSpPr>
            <a:endCxn id="1193" idx="2"/>
          </p:cNvCxnSpPr>
          <p:nvPr/>
        </p:nvCxnSpPr>
        <p:spPr>
          <a:xfrm flipV="1">
            <a:off x="7705319" y="3055445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5" name="Google Shape;1185;p44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7" name="Google Shape;1187;p44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9" name="Google Shape;1189;p44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1" name="Google Shape;1191;p44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3" name="Google Shape;1193;p44"/>
          <p:cNvSpPr txBox="1"/>
          <p:nvPr/>
        </p:nvSpPr>
        <p:spPr>
          <a:xfrm>
            <a:off x="7254045" y="2801560"/>
            <a:ext cx="90254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Windows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4" name="Google Shape;1194;p44" descr="A picture containing batter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1079" y="4043229"/>
            <a:ext cx="873286" cy="476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5" name="Google Shape;1195;p44"/>
          <p:cNvCxnSpPr/>
          <p:nvPr/>
        </p:nvCxnSpPr>
        <p:spPr>
          <a:xfrm rot="10800000">
            <a:off x="8634962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96" name="Google Shape;1196;p44"/>
          <p:cNvSpPr txBox="1"/>
          <p:nvPr/>
        </p:nvSpPr>
        <p:spPr>
          <a:xfrm>
            <a:off x="8289524" y="3708206"/>
            <a:ext cx="66869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Battery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7" name="Google Shape;1197;p44"/>
          <p:cNvSpPr/>
          <p:nvPr/>
        </p:nvSpPr>
        <p:spPr>
          <a:xfrm>
            <a:off x="8171944" y="3237030"/>
            <a:ext cx="822905" cy="4033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Power Manager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8" name="Google Shape;1198;p44"/>
          <p:cNvSpPr/>
          <p:nvPr/>
        </p:nvSpPr>
        <p:spPr>
          <a:xfrm>
            <a:off x="6394097" y="3266797"/>
            <a:ext cx="822905" cy="4033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 Manager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id="{AAAF2601-259C-D44A-AF6E-0BB8BFE2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844833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8BFF-9012-E744-9AAA-FE246A75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General Purpose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8E1C2-DDC5-4849-9E54-2BB5DE04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930942"/>
            <a:ext cx="5040560" cy="5100212"/>
          </a:xfrm>
          <a:prstGeom prst="rect">
            <a:avLst/>
          </a:prstGeom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A1D493F6-939A-E041-88B4-CC30BE13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30135069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5"/>
          <p:cNvSpPr txBox="1">
            <a:spLocks noGrp="1"/>
          </p:cNvSpPr>
          <p:nvPr>
            <p:ph type="title"/>
          </p:nvPr>
        </p:nvSpPr>
        <p:spPr>
          <a:xfrm>
            <a:off x="542663" y="40248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Summary: What is an Operating System?</a:t>
            </a:r>
            <a:endParaRPr dirty="0"/>
          </a:p>
        </p:txBody>
      </p:sp>
      <p:sp>
        <p:nvSpPr>
          <p:cNvPr id="1204" name="Google Shape;1204;p45"/>
          <p:cNvSpPr txBox="1">
            <a:spLocks noGrp="1"/>
          </p:cNvSpPr>
          <p:nvPr>
            <p:ph type="body" idx="1"/>
          </p:nvPr>
        </p:nvSpPr>
        <p:spPr>
          <a:xfrm>
            <a:off x="1691680" y="1468415"/>
            <a:ext cx="7056784" cy="3843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Referee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Manage protection, isolation, and sharing of resources</a:t>
            </a:r>
            <a:endParaRPr sz="2000" dirty="0"/>
          </a:p>
          <a:p>
            <a:pPr lvl="2"/>
            <a:r>
              <a:rPr lang="en-US" sz="1800" dirty="0"/>
              <a:t>Resource allocation and communication</a:t>
            </a:r>
            <a:endParaRPr sz="1800" dirty="0"/>
          </a:p>
          <a:p>
            <a:r>
              <a:rPr lang="en-US" sz="2000" dirty="0">
                <a:solidFill>
                  <a:srgbClr val="0070C0"/>
                </a:solidFill>
              </a:rPr>
              <a:t>Illusionist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Provide clean, easy-to-use abstractions of physical resources</a:t>
            </a:r>
            <a:endParaRPr sz="2000" dirty="0"/>
          </a:p>
          <a:p>
            <a:pPr lvl="2"/>
            <a:r>
              <a:rPr lang="en-US" sz="1800" dirty="0"/>
              <a:t>Infinite memory, dedicated machine</a:t>
            </a:r>
            <a:endParaRPr sz="1800" dirty="0"/>
          </a:p>
          <a:p>
            <a:pPr lvl="2"/>
            <a:r>
              <a:rPr lang="en-US" sz="1800" dirty="0"/>
              <a:t>Higher level objects: files, users, messages</a:t>
            </a:r>
            <a:endParaRPr sz="1800" dirty="0"/>
          </a:p>
          <a:p>
            <a:pPr lvl="2"/>
            <a:r>
              <a:rPr lang="en-US" sz="1800" dirty="0"/>
              <a:t>Masking limitations, virtualization</a:t>
            </a:r>
            <a:endParaRPr sz="1800" dirty="0"/>
          </a:p>
          <a:p>
            <a:r>
              <a:rPr lang="en-US" sz="2000" dirty="0">
                <a:solidFill>
                  <a:srgbClr val="0070C0"/>
                </a:solidFill>
              </a:rPr>
              <a:t>Glue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Common services</a:t>
            </a:r>
            <a:endParaRPr sz="2000" dirty="0"/>
          </a:p>
          <a:p>
            <a:pPr lvl="2"/>
            <a:r>
              <a:rPr lang="en-US" sz="1800" dirty="0"/>
              <a:t>Storage, Window system, Networking</a:t>
            </a:r>
            <a:endParaRPr sz="1800" dirty="0"/>
          </a:p>
          <a:p>
            <a:pPr lvl="2"/>
            <a:r>
              <a:rPr lang="en-US" sz="1800" dirty="0"/>
              <a:t>Sharing, Authorization</a:t>
            </a:r>
            <a:endParaRPr sz="1800" dirty="0"/>
          </a:p>
          <a:p>
            <a:pPr lvl="2"/>
            <a:r>
              <a:rPr lang="en-US" sz="1800" dirty="0"/>
              <a:t>Look and feel</a:t>
            </a:r>
            <a:endParaRPr sz="1800" dirty="0"/>
          </a:p>
          <a:p>
            <a:pPr lvl="2"/>
            <a:endParaRPr sz="1800" dirty="0"/>
          </a:p>
        </p:txBody>
      </p:sp>
      <p:pic>
        <p:nvPicPr>
          <p:cNvPr id="1205" name="Google Shape;1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27" y="3140680"/>
            <a:ext cx="96874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80" y="1835448"/>
            <a:ext cx="105860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187" y="4871660"/>
            <a:ext cx="1248189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7086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2170005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Greatest Artifact of Human Civilization…</a:t>
            </a:r>
          </a:p>
        </p:txBody>
      </p:sp>
      <p:pic>
        <p:nvPicPr>
          <p:cNvPr id="11266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773863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B7ADFFC9-6979-E64B-8405-F91B23C0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678650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1" y="1600201"/>
            <a:ext cx="5080397" cy="408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746591" y="340170"/>
            <a:ext cx="7011066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sym typeface="Gill Sans"/>
              </a:rPr>
              <a:t>Greatest Artifact of Human Civilization…</a:t>
            </a:r>
            <a:endParaRPr dirty="0">
              <a:ea typeface="ＭＳ Ｐゴシック" charset="0"/>
            </a:endParaRPr>
          </a:p>
        </p:txBody>
      </p:sp>
      <p:pic>
        <p:nvPicPr>
          <p:cNvPr id="126" name="Google Shape;126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150" y="165735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050" y="137160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1850" y="325755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268" y="4014931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4192" y="1731721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8465" y="4630151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3460" y="3008453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4650" y="4191832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9916" y="2796688"/>
            <a:ext cx="142279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077903" y="3218495"/>
            <a:ext cx="142279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 descr="Fitbit | My new Fitbit complete with yellow band... =o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16433" y="2279608"/>
            <a:ext cx="469947" cy="39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 descr="Fitbit | My new Fitbit complete with yellow band... =o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9291" y="4610774"/>
            <a:ext cx="469947" cy="39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 descr="Tesla car 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7903" y="1908869"/>
            <a:ext cx="1482435" cy="93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Tesla car 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277110" y="4842644"/>
            <a:ext cx="1482435" cy="93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the last cult of England | Staff of Programmes Ltd, London, … | Flickr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8694" y="2050852"/>
            <a:ext cx="4564856" cy="317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2634002" y="3120956"/>
            <a:ext cx="3590166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05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Internet!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8019B268-7CD8-0043-B939-6808A0AA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418771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617856" y="352941"/>
            <a:ext cx="7626552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Running Systems at Internet Scale</a:t>
            </a:r>
            <a:endParaRPr dirty="0"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1" y="1748509"/>
            <a:ext cx="6294755" cy="34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728523" y="5167626"/>
            <a:ext cx="56573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1969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208193" y="5175335"/>
            <a:ext cx="58361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1974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0652" y="4139595"/>
            <a:ext cx="510947" cy="46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3532126" y="5150651"/>
            <a:ext cx="74230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1990</a:t>
            </a:r>
            <a:endParaRPr dirty="0"/>
          </a:p>
        </p:txBody>
      </p:sp>
      <p:cxnSp>
        <p:nvCxnSpPr>
          <p:cNvPr id="152" name="Google Shape;152;p5"/>
          <p:cNvCxnSpPr/>
          <p:nvPr/>
        </p:nvCxnSpPr>
        <p:spPr>
          <a:xfrm rot="10800000">
            <a:off x="1954336" y="2146480"/>
            <a:ext cx="7915" cy="24579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5"/>
          <p:cNvCxnSpPr/>
          <p:nvPr/>
        </p:nvCxnSpPr>
        <p:spPr>
          <a:xfrm rot="10800000">
            <a:off x="2415018" y="2098768"/>
            <a:ext cx="1" cy="250564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5"/>
          <p:cNvSpPr/>
          <p:nvPr/>
        </p:nvSpPr>
        <p:spPr>
          <a:xfrm rot="-5400000">
            <a:off x="1750844" y="2751096"/>
            <a:ext cx="157810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RFC 675 TCP/IP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5"/>
          <p:cNvSpPr txBox="1"/>
          <p:nvPr/>
        </p:nvSpPr>
        <p:spPr>
          <a:xfrm rot="-5400000">
            <a:off x="1665774" y="2909014"/>
            <a:ext cx="89832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ARPANet</a:t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791803" y="2065304"/>
            <a:ext cx="932317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</a:t>
            </a:r>
            <a:endParaRPr dirty="0"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6940" y="3688337"/>
            <a:ext cx="788275" cy="5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 rot="-5400000">
            <a:off x="3434620" y="2893919"/>
            <a:ext cx="875961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35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0.9</a:t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rot="10800000">
            <a:off x="3710382" y="2098768"/>
            <a:ext cx="1" cy="247547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0" name="Google Shape;160;p5"/>
          <p:cNvSpPr txBox="1"/>
          <p:nvPr/>
        </p:nvSpPr>
        <p:spPr>
          <a:xfrm>
            <a:off x="4274434" y="2098767"/>
            <a:ext cx="87363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WWW</a:t>
            </a:r>
            <a:endParaRPr dirty="0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F2C12462-E173-9F48-A658-6E1BA90D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5521635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388370" y="27326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Across Incredible Diversity</a:t>
            </a:r>
            <a:endParaRPr dirty="0"/>
          </a:p>
        </p:txBody>
      </p:sp>
      <p:grpSp>
        <p:nvGrpSpPr>
          <p:cNvPr id="166" name="Google Shape;166;p6"/>
          <p:cNvGrpSpPr/>
          <p:nvPr/>
        </p:nvGrpSpPr>
        <p:grpSpPr>
          <a:xfrm>
            <a:off x="2207384" y="1810588"/>
            <a:ext cx="4254006" cy="3564013"/>
            <a:chOff x="2869" y="1485"/>
            <a:chExt cx="2608" cy="2130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4126" y="3436"/>
              <a:ext cx="466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years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2869" y="1485"/>
              <a:ext cx="792" cy="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Computers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Per Person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043" y="3155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3</a:t>
              </a: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:1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3043" y="1824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6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4800" y="2640"/>
              <a:ext cx="677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Laptop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4958" y="2814"/>
              <a:ext cx="394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PDA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3458" y="3385"/>
              <a:ext cx="19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4" name="Google Shape;174;p6"/>
            <p:cNvCxnSpPr/>
            <p:nvPr/>
          </p:nvCxnSpPr>
          <p:spPr>
            <a:xfrm rot="10800000">
              <a:off x="3462" y="1715"/>
              <a:ext cx="0" cy="166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5" name="Google Shape;175;p6" descr="whirlwind-compute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6" y="1777"/>
              <a:ext cx="486" cy="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6" descr="360-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36" y="2070"/>
              <a:ext cx="442" cy="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6"/>
            <p:cNvSpPr txBox="1"/>
            <p:nvPr/>
          </p:nvSpPr>
          <p:spPr>
            <a:xfrm>
              <a:off x="4154" y="1968"/>
              <a:ext cx="862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Mainframe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8" name="Google Shape;178;p6" descr="vax11-7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08" y="2307"/>
              <a:ext cx="272" cy="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6"/>
            <p:cNvSpPr txBox="1"/>
            <p:nvPr/>
          </p:nvSpPr>
          <p:spPr>
            <a:xfrm>
              <a:off x="4386" y="2216"/>
              <a:ext cx="468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Mini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0" name="Google Shape;180;p6" descr="sun3+3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84" y="2488"/>
              <a:ext cx="303" cy="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6"/>
            <p:cNvSpPr txBox="1"/>
            <p:nvPr/>
          </p:nvSpPr>
          <p:spPr>
            <a:xfrm>
              <a:off x="4547" y="2397"/>
              <a:ext cx="829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Workstation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704" y="2544"/>
              <a:ext cx="309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PC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3" name="Google Shape;183;p6" descr="IBM_ThinkPad@ThinkPad_A_Seri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5" y="2760"/>
              <a:ext cx="233" cy="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6" descr="cell-phone-nokia">
              <a:hlinkClick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31" y="3078"/>
              <a:ext cx="175" cy="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6" descr="pcsm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03" y="2624"/>
              <a:ext cx="157" cy="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6" descr="palm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803" y="2984"/>
              <a:ext cx="126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6"/>
            <p:cNvSpPr/>
            <p:nvPr/>
          </p:nvSpPr>
          <p:spPr>
            <a:xfrm>
              <a:off x="5064" y="2934"/>
              <a:ext cx="322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Cell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163" y="2712"/>
              <a:ext cx="30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3043" y="2304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3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5852260" y="4665695"/>
            <a:ext cx="585788" cy="615553"/>
            <a:chOff x="4992" y="3124"/>
            <a:chExt cx="492" cy="517"/>
          </a:xfrm>
        </p:grpSpPr>
        <p:sp>
          <p:nvSpPr>
            <p:cNvPr id="191" name="Google Shape;191;p6"/>
            <p:cNvSpPr txBox="1"/>
            <p:nvPr/>
          </p:nvSpPr>
          <p:spPr>
            <a:xfrm>
              <a:off x="4992" y="3408"/>
              <a:ext cx="49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 i="1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Mote!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2" name="Google Shape;192;p6" descr="dots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06" y="3124"/>
              <a:ext cx="211" cy="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3" name="Google Shape;193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88836" y="1897404"/>
            <a:ext cx="939182" cy="57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6495" y="4108866"/>
            <a:ext cx="350978" cy="3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05274" y="2248691"/>
            <a:ext cx="1000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74234" y="2908998"/>
            <a:ext cx="648163" cy="61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00574" y="3528888"/>
            <a:ext cx="437590" cy="43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415964" y="3806308"/>
            <a:ext cx="405539" cy="364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6"/>
          <p:cNvCxnSpPr/>
          <p:nvPr/>
        </p:nvCxnSpPr>
        <p:spPr>
          <a:xfrm>
            <a:off x="4564516" y="2517632"/>
            <a:ext cx="1064558" cy="2241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6"/>
          <p:cNvCxnSpPr/>
          <p:nvPr/>
        </p:nvCxnSpPr>
        <p:spPr>
          <a:xfrm>
            <a:off x="4790875" y="3012932"/>
            <a:ext cx="1064558" cy="2241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6"/>
          <p:cNvCxnSpPr/>
          <p:nvPr/>
        </p:nvCxnSpPr>
        <p:spPr>
          <a:xfrm rot="10800000" flipH="1">
            <a:off x="5543909" y="3649426"/>
            <a:ext cx="522194" cy="4483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2" name="Google Shape;202;p6"/>
          <p:cNvSpPr/>
          <p:nvPr/>
        </p:nvSpPr>
        <p:spPr>
          <a:xfrm>
            <a:off x="5999792" y="1685595"/>
            <a:ext cx="1291861" cy="1257860"/>
          </a:xfrm>
          <a:prstGeom prst="cloud">
            <a:avLst/>
          </a:prstGeom>
          <a:solidFill>
            <a:schemeClr val="dk1">
              <a:alpha val="15686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93813" y="2857087"/>
            <a:ext cx="217342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Bell’s Law: New computer class every 10 years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5543909" y="5292612"/>
            <a:ext cx="1277594" cy="500972"/>
          </a:xfrm>
          <a:prstGeom prst="wedgeRoundRectCallout">
            <a:avLst>
              <a:gd name="adj1" fmla="val 35345"/>
              <a:gd name="adj2" fmla="val -135903"/>
              <a:gd name="adj3" fmla="val 16667"/>
            </a:avLst>
          </a:prstGeom>
          <a:solidFill>
            <a:srgbClr val="FFC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The Internet of  Things!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7284249" y="2126456"/>
            <a:ext cx="228600" cy="10858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7455699" y="3155156"/>
            <a:ext cx="228600" cy="10858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7284249" y="4241006"/>
            <a:ext cx="228600" cy="7429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569999" y="2012156"/>
            <a:ext cx="114300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Number crunching, Data Storage, Massive Inet Services,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ML, …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7684299" y="3440906"/>
            <a:ext cx="11430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Productivity,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Interactive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7560474" y="4298156"/>
            <a:ext cx="11430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Streaming from/to the physical world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397760" y="4501802"/>
            <a:ext cx="405539" cy="34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658426" y="4787500"/>
            <a:ext cx="246398" cy="24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849028" y="4609780"/>
            <a:ext cx="263771" cy="26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631312" y="4364682"/>
            <a:ext cx="347615" cy="3476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7">
            <a:extLst>
              <a:ext uri="{FF2B5EF4-FFF2-40B4-BE49-F238E27FC236}">
                <a16:creationId xmlns:a16="http://schemas.microsoft.com/office/drawing/2014/main" id="{36A4D543-FE5E-7249-AEA4-0B6A41736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94193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3210</TotalTime>
  <Pages>60</Pages>
  <Words>1923</Words>
  <Application>Microsoft Macintosh PowerPoint</Application>
  <PresentationFormat>On-screen Show (4:3)</PresentationFormat>
  <Paragraphs>631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Office</vt:lpstr>
      <vt:lpstr> CS 310   Operating Systems   Lecture 1:  Operating System Introduction   Role of OS as an Illusionist, a Referee and a glue</vt:lpstr>
      <vt:lpstr>Acknowledgements !</vt:lpstr>
      <vt:lpstr>Read the following: </vt:lpstr>
      <vt:lpstr>We will study..</vt:lpstr>
      <vt:lpstr>What is an Operating System?</vt:lpstr>
      <vt:lpstr>Greatest Artifact of Human Civilization…</vt:lpstr>
      <vt:lpstr>Greatest Artifact of Human Civilization…</vt:lpstr>
      <vt:lpstr>Running Systems at Internet Scale</vt:lpstr>
      <vt:lpstr>Across Incredible Diversity</vt:lpstr>
      <vt:lpstr>And Range of Timescales</vt:lpstr>
      <vt:lpstr>Operating Systems are at the Heart of it All!</vt:lpstr>
      <vt:lpstr>But: What is an operating system?</vt:lpstr>
      <vt:lpstr>What is an operating system?</vt:lpstr>
      <vt:lpstr>Hardware/Software Interface</vt:lpstr>
      <vt:lpstr>What does an Operating System do?</vt:lpstr>
      <vt:lpstr>Definition of an Operating System</vt:lpstr>
      <vt:lpstr> What is an Operating System?  Role 1: Illusionist</vt:lpstr>
      <vt:lpstr>What is an Operating System? An Illusionist !</vt:lpstr>
      <vt:lpstr>OS Basics: Virtualizing the Machine</vt:lpstr>
      <vt:lpstr>Compiled Program’s View of the World</vt:lpstr>
      <vt:lpstr>System Programmer’s View of the World</vt:lpstr>
      <vt:lpstr>What’s in a Process?</vt:lpstr>
      <vt:lpstr>For Example…Processes running on my laptop</vt:lpstr>
      <vt:lpstr>Operating System’s View of the World</vt:lpstr>
      <vt:lpstr>Operating System’s View of the World</vt:lpstr>
      <vt:lpstr>What is an Operating System? A Referee!</vt:lpstr>
      <vt:lpstr>What is an Operating System? Role 2: Referee</vt:lpstr>
      <vt:lpstr>OS Basics: Running a Process</vt:lpstr>
      <vt:lpstr>OS Basics: Switching Processes</vt:lpstr>
      <vt:lpstr>OS Basics: Switching Processes</vt:lpstr>
      <vt:lpstr>OS Basics: Switching Processes</vt:lpstr>
      <vt:lpstr>OS Basics: Switching Processes</vt:lpstr>
      <vt:lpstr>OS Basics: Protection</vt:lpstr>
      <vt:lpstr>OS Basics: Protection</vt:lpstr>
      <vt:lpstr>OS Basics: Protection</vt:lpstr>
      <vt:lpstr>What is an Operating System? A Glue !</vt:lpstr>
      <vt:lpstr>What is an Operating System? Role 3: Glue</vt:lpstr>
      <vt:lpstr>Example: File system in an OS</vt:lpstr>
      <vt:lpstr>OS Basics: I/O</vt:lpstr>
      <vt:lpstr>OS Basics: Look and Feel</vt:lpstr>
      <vt:lpstr>OS Basics: Background Management</vt:lpstr>
      <vt:lpstr>Structure of General Purpose OS</vt:lpstr>
      <vt:lpstr>Summary: What is an Operating System?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1: What is an Operating System?</dc:title>
  <dc:creator>Microsoft Office User</dc:creator>
  <dc:description>Imported some pictures from Silbershatz (c) 2005</dc:description>
  <cp:lastModifiedBy>Microsoft Office User</cp:lastModifiedBy>
  <cp:revision>28</cp:revision>
  <cp:lastPrinted>2019-01-22T23:28:05Z</cp:lastPrinted>
  <dcterms:created xsi:type="dcterms:W3CDTF">2021-06-14T12:07:14Z</dcterms:created>
  <dcterms:modified xsi:type="dcterms:W3CDTF">2021-12-16T03:22:27Z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