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0" r:id="rId3"/>
    <p:sldId id="573" r:id="rId4"/>
    <p:sldId id="257" r:id="rId5"/>
    <p:sldId id="571" r:id="rId6"/>
    <p:sldId id="4524" r:id="rId7"/>
    <p:sldId id="4525" r:id="rId8"/>
    <p:sldId id="4526" r:id="rId9"/>
    <p:sldId id="4527" r:id="rId10"/>
    <p:sldId id="4528" r:id="rId11"/>
    <p:sldId id="742" r:id="rId12"/>
    <p:sldId id="737" r:id="rId13"/>
    <p:sldId id="684" r:id="rId14"/>
    <p:sldId id="414" r:id="rId15"/>
    <p:sldId id="4536" r:id="rId16"/>
    <p:sldId id="4537" r:id="rId17"/>
    <p:sldId id="4538" r:id="rId18"/>
    <p:sldId id="4539" r:id="rId19"/>
    <p:sldId id="4540" r:id="rId20"/>
    <p:sldId id="4541" r:id="rId21"/>
    <p:sldId id="4542" r:id="rId22"/>
    <p:sldId id="743" r:id="rId23"/>
    <p:sldId id="4520" r:id="rId24"/>
    <p:sldId id="772" r:id="rId25"/>
    <p:sldId id="710" r:id="rId26"/>
    <p:sldId id="4529" r:id="rId27"/>
    <p:sldId id="4530" r:id="rId28"/>
    <p:sldId id="697" r:id="rId29"/>
    <p:sldId id="698" r:id="rId30"/>
    <p:sldId id="1411" r:id="rId31"/>
    <p:sldId id="4543" r:id="rId32"/>
    <p:sldId id="4544" r:id="rId33"/>
    <p:sldId id="707" r:id="rId34"/>
    <p:sldId id="747" r:id="rId35"/>
    <p:sldId id="4518" r:id="rId36"/>
    <p:sldId id="740" r:id="rId3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31CA"/>
    <a:srgbClr val="233AE1"/>
    <a:srgbClr val="F430AB"/>
    <a:srgbClr val="E6E703"/>
    <a:srgbClr val="72AAAE"/>
    <a:srgbClr val="2A40E2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33"/>
    <p:restoredTop sz="91687" autoAdjust="0"/>
  </p:normalViewPr>
  <p:slideViewPr>
    <p:cSldViewPr>
      <p:cViewPr varScale="1">
        <p:scale>
          <a:sx n="54" d="100"/>
          <a:sy n="54" d="100"/>
        </p:scale>
        <p:origin x="21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00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0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0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7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67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2: Operating System Concepts – Part 1</a:t>
            </a:r>
            <a:br>
              <a:rPr lang="en-US" sz="2400" dirty="0"/>
            </a:br>
            <a:r>
              <a:rPr lang="en-US" sz="2400" dirty="0"/>
              <a:t>Process and Address Space -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OS Abstracts Underlying Hardware to help Tame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kern="0" dirty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ea typeface="ＭＳ Ｐゴシック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4828122" y="1700808"/>
            <a:ext cx="4315878" cy="1344594"/>
            <a:chOff x="5254487" y="1791728"/>
            <a:chExt cx="5754505" cy="179279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1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825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825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2746463" cy="377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15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2835803" cy="377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1429" tIns="25715" rIns="51429" bIns="25715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15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023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A69CE0-EB23-1940-85DD-2C220B11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 of an Operating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4C796-2B35-884B-B440-8C574EED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the hardware resources</a:t>
            </a:r>
          </a:p>
          <a:p>
            <a:r>
              <a:rPr lang="en-US" dirty="0"/>
              <a:t>Convenience of users</a:t>
            </a:r>
          </a:p>
          <a:p>
            <a:r>
              <a:rPr lang="en-US" dirty="0"/>
              <a:t>Efficiency of usage of CPU, Memory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Isolation between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25998857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important concepts..</a:t>
            </a:r>
          </a:p>
        </p:txBody>
      </p:sp>
    </p:spTree>
    <p:extLst>
      <p:ext uri="{BB962C8B-B14F-4D97-AF65-F5344CB8AC3E}">
        <p14:creationId xmlns:p14="http://schemas.microsoft.com/office/powerpoint/2010/main" val="22696973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User / Kernel mode</a:t>
            </a:r>
          </a:p>
        </p:txBody>
      </p:sp>
    </p:spTree>
    <p:extLst>
      <p:ext uri="{BB962C8B-B14F-4D97-AF65-F5344CB8AC3E}">
        <p14:creationId xmlns:p14="http://schemas.microsoft.com/office/powerpoint/2010/main" val="37676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int</a:t>
              </a:r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main() 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{ … ;</a:t>
              </a:r>
            </a:p>
            <a:p>
              <a:r>
                <a:rPr lang="en-US" sz="14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49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foo.c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599593" cy="5105400"/>
            <a:chOff x="5315101" y="838200"/>
            <a:chExt cx="3599593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69253" y="2426732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200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a.out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instruction and data segments of executable file into memory</a:t>
            </a:r>
          </a:p>
          <a:p>
            <a:pPr lvl="1"/>
            <a:r>
              <a:rPr lang="en-US" dirty="0"/>
              <a:t>OS creates the process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7C843-8B6F-F044-9497-7D14DF6C7B36}"/>
              </a:ext>
            </a:extLst>
          </p:cNvPr>
          <p:cNvSpPr txBox="1"/>
          <p:nvPr/>
        </p:nvSpPr>
        <p:spPr>
          <a:xfrm>
            <a:off x="5017583" y="32866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2BC97-BD3E-2E44-8204-A70CE94B664F}"/>
              </a:ext>
            </a:extLst>
          </p:cNvPr>
          <p:cNvSpPr txBox="1"/>
          <p:nvPr/>
        </p:nvSpPr>
        <p:spPr>
          <a:xfrm>
            <a:off x="3399888" y="6510754"/>
            <a:ext cx="35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ELF: Executable and Linking Format</a:t>
            </a:r>
          </a:p>
        </p:txBody>
      </p:sp>
    </p:spTree>
    <p:extLst>
      <p:ext uri="{BB962C8B-B14F-4D97-AF65-F5344CB8AC3E}">
        <p14:creationId xmlns:p14="http://schemas.microsoft.com/office/powerpoint/2010/main" val="224349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5DCE4-6235-984B-BBBB-0F1D3CE3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24589" cy="533400"/>
          </a:xfrm>
        </p:spPr>
        <p:txBody>
          <a:bodyPr/>
          <a:lstStyle/>
          <a:p>
            <a:r>
              <a:rPr lang="en-US" dirty="0"/>
              <a:t>Operating System Needs  are changing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Speeds:</a:t>
            </a:r>
          </a:p>
          <a:p>
            <a:pPr lvl="1"/>
            <a:r>
              <a:rPr lang="en-US" dirty="0"/>
              <a:t>1980: 300 bps  /$</a:t>
            </a:r>
          </a:p>
          <a:p>
            <a:pPr lvl="1"/>
            <a:r>
              <a:rPr lang="en-US" dirty="0"/>
              <a:t>2000: ~ 256 Kbps /$</a:t>
            </a:r>
          </a:p>
          <a:p>
            <a:pPr lvl="1"/>
            <a:r>
              <a:rPr lang="en-US" dirty="0"/>
              <a:t>2020:  ~  20 </a:t>
            </a:r>
            <a:r>
              <a:rPr lang="en-US" dirty="0" err="1"/>
              <a:t>Mbps</a:t>
            </a:r>
            <a:r>
              <a:rPr lang="en-US" dirty="0"/>
              <a:t>/$</a:t>
            </a:r>
          </a:p>
          <a:p>
            <a:r>
              <a:rPr lang="en-US" dirty="0"/>
              <a:t>So, in the past 40 years, the speed of networking has increased by a factor of  ~ 67000 times</a:t>
            </a:r>
          </a:p>
          <a:p>
            <a:r>
              <a:rPr lang="en-US" dirty="0"/>
              <a:t>We now have Internet connection of 1 Gbps</a:t>
            </a:r>
          </a:p>
        </p:txBody>
      </p:sp>
    </p:spTree>
    <p:extLst>
      <p:ext uri="{BB962C8B-B14F-4D97-AF65-F5344CB8AC3E}">
        <p14:creationId xmlns:p14="http://schemas.microsoft.com/office/powerpoint/2010/main" val="29964579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Cores / CPU</a:t>
            </a:r>
          </a:p>
          <a:p>
            <a:pPr lvl="1"/>
            <a:r>
              <a:rPr lang="en-US" dirty="0"/>
              <a:t>1980: 1 core / CPU</a:t>
            </a:r>
          </a:p>
          <a:p>
            <a:pPr lvl="1"/>
            <a:r>
              <a:rPr lang="en-US" dirty="0"/>
              <a:t>2000: 1 core / CPU</a:t>
            </a:r>
          </a:p>
          <a:p>
            <a:pPr lvl="1"/>
            <a:r>
              <a:rPr lang="en-US" dirty="0"/>
              <a:t>2020:  8+ cores / CPU </a:t>
            </a:r>
            <a:r>
              <a:rPr lang="en-US" dirty="0">
                <a:sym typeface="Wingdings" pitchFamily="2" charset="2"/>
              </a:rPr>
              <a:t> 64 cores / Server-CPU</a:t>
            </a:r>
            <a:endParaRPr lang="en-US" dirty="0"/>
          </a:p>
          <a:p>
            <a:r>
              <a:rPr lang="en-US" dirty="0"/>
              <a:t>So, in the past 20 years, the number of cores have become 10 times or more</a:t>
            </a:r>
          </a:p>
          <a:p>
            <a:r>
              <a:rPr lang="en-US" dirty="0"/>
              <a:t>How OS handles tasks on so many cores?</a:t>
            </a:r>
          </a:p>
          <a:p>
            <a:pPr lvl="1"/>
            <a:r>
              <a:rPr lang="en-US" dirty="0"/>
              <a:t>Process/job management</a:t>
            </a:r>
          </a:p>
          <a:p>
            <a:pPr lvl="1"/>
            <a:r>
              <a:rPr lang="en-US" dirty="0"/>
              <a:t>Power Management</a:t>
            </a:r>
          </a:p>
          <a:p>
            <a:pPr lvl="1"/>
            <a:r>
              <a:rPr lang="en-US" dirty="0"/>
              <a:t>Scheduling, Availability, Security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F5BD580-5D45-804F-9295-ABD2642A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368605" cy="533400"/>
          </a:xfrm>
        </p:spPr>
        <p:txBody>
          <a:bodyPr/>
          <a:lstStyle/>
          <a:p>
            <a:r>
              <a:rPr lang="en-US" dirty="0"/>
              <a:t>Operating System Needs  are changing (2)</a:t>
            </a:r>
          </a:p>
        </p:txBody>
      </p:sp>
    </p:spTree>
    <p:extLst>
      <p:ext uri="{BB962C8B-B14F-4D97-AF65-F5344CB8AC3E}">
        <p14:creationId xmlns:p14="http://schemas.microsoft.com/office/powerpoint/2010/main" val="29689937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per megaflop/sec:</a:t>
            </a:r>
          </a:p>
          <a:p>
            <a:pPr lvl="1"/>
            <a:r>
              <a:rPr lang="en-US" dirty="0"/>
              <a:t>1980: ~ $100,000 /megaflop/sec</a:t>
            </a:r>
          </a:p>
          <a:p>
            <a:pPr lvl="1"/>
            <a:r>
              <a:rPr lang="en-US" dirty="0"/>
              <a:t>2000: ~ $25 /megaflop/sec</a:t>
            </a:r>
          </a:p>
          <a:p>
            <a:pPr lvl="1"/>
            <a:r>
              <a:rPr lang="en-US" dirty="0"/>
              <a:t>2020:  ~  $0.20 /megaflop/sec</a:t>
            </a:r>
          </a:p>
          <a:p>
            <a:r>
              <a:rPr lang="en-US" dirty="0"/>
              <a:t>So, in the past 40 years, the cost of per million operations has decreased by a factor of ~ 500,000 times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80540B3-90A3-3B49-AE41-B30C17F2A4EE}"/>
              </a:ext>
            </a:extLst>
          </p:cNvPr>
          <p:cNvSpPr txBox="1">
            <a:spLocks/>
          </p:cNvSpPr>
          <p:nvPr/>
        </p:nvSpPr>
        <p:spPr bwMode="auto">
          <a:xfrm>
            <a:off x="609600" y="188640"/>
            <a:ext cx="8152581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Operating System Needs  are changing (3)</a:t>
            </a:r>
          </a:p>
        </p:txBody>
      </p:sp>
    </p:spTree>
    <p:extLst>
      <p:ext uri="{BB962C8B-B14F-4D97-AF65-F5344CB8AC3E}">
        <p14:creationId xmlns:p14="http://schemas.microsoft.com/office/powerpoint/2010/main" val="836557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RAM Capacity B/$:</a:t>
            </a:r>
          </a:p>
          <a:p>
            <a:pPr lvl="1"/>
            <a:r>
              <a:rPr lang="en-US" dirty="0"/>
              <a:t>1980: ~ 2 KiB /$</a:t>
            </a:r>
          </a:p>
          <a:p>
            <a:pPr lvl="1"/>
            <a:r>
              <a:rPr lang="en-US" dirty="0"/>
              <a:t>2000: ~ 2 </a:t>
            </a:r>
            <a:r>
              <a:rPr lang="en-US" dirty="0" err="1"/>
              <a:t>MiB</a:t>
            </a:r>
            <a:r>
              <a:rPr lang="en-US" dirty="0"/>
              <a:t> /$</a:t>
            </a:r>
          </a:p>
          <a:p>
            <a:pPr lvl="1"/>
            <a:r>
              <a:rPr lang="en-US" dirty="0"/>
              <a:t>2020:   ~ 2 </a:t>
            </a:r>
            <a:r>
              <a:rPr lang="en-US" dirty="0" err="1"/>
              <a:t>GiB</a:t>
            </a:r>
            <a:r>
              <a:rPr lang="en-US" dirty="0"/>
              <a:t> /$ </a:t>
            </a:r>
          </a:p>
          <a:p>
            <a:r>
              <a:rPr lang="en-US" dirty="0"/>
              <a:t>So, in the past 40 years, the cost per byte of RAM has decreased by a factor of ~ 1,000,000 times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834F51-AE66-604E-9AE0-8E174318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Operating System Needs  are changing (4)</a:t>
            </a:r>
          </a:p>
        </p:txBody>
      </p:sp>
    </p:spTree>
    <p:extLst>
      <p:ext uri="{BB962C8B-B14F-4D97-AF65-F5344CB8AC3E}">
        <p14:creationId xmlns:p14="http://schemas.microsoft.com/office/powerpoint/2010/main" val="15783862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D965F-BF03-2C46-B6AF-E574343E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Ratio of Computers to Users</a:t>
            </a:r>
          </a:p>
          <a:p>
            <a:pPr lvl="1"/>
            <a:r>
              <a:rPr lang="en-US" dirty="0"/>
              <a:t>1980: ~ 100 users : 1 computer</a:t>
            </a:r>
          </a:p>
          <a:p>
            <a:pPr lvl="1"/>
            <a:r>
              <a:rPr lang="en-US" dirty="0"/>
              <a:t>2000: ~ 1 user : 1 computer</a:t>
            </a:r>
          </a:p>
          <a:p>
            <a:pPr lvl="1"/>
            <a:r>
              <a:rPr lang="en-US" dirty="0"/>
              <a:t>2020:   ~ 1 user : many computers</a:t>
            </a:r>
          </a:p>
          <a:p>
            <a:r>
              <a:rPr lang="en-US" dirty="0"/>
              <a:t>So, in the past 40 years, the number of users to computer ratio has increased by a factor of at least 200 times</a:t>
            </a:r>
          </a:p>
          <a:p>
            <a:endParaRPr lang="en-US" dirty="0"/>
          </a:p>
          <a:p>
            <a:r>
              <a:rPr lang="en-US" dirty="0"/>
              <a:t>Paradigm shift in which OS are designed for evolving computing technology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834F51-AE66-604E-9AE0-8E174318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96597" cy="533400"/>
          </a:xfrm>
        </p:spPr>
        <p:txBody>
          <a:bodyPr/>
          <a:lstStyle/>
          <a:p>
            <a:r>
              <a:rPr lang="en-US" dirty="0"/>
              <a:t>Operating System Needs  are changing (5)</a:t>
            </a:r>
          </a:p>
        </p:txBody>
      </p:sp>
    </p:spTree>
    <p:extLst>
      <p:ext uri="{BB962C8B-B14F-4D97-AF65-F5344CB8AC3E}">
        <p14:creationId xmlns:p14="http://schemas.microsoft.com/office/powerpoint/2010/main" val="24698896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have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Wagner.</a:t>
            </a:r>
            <a:endParaRPr lang="en-US" dirty="0"/>
          </a:p>
          <a:p>
            <a:r>
              <a:rPr lang="en-US" sz="2800" dirty="0">
                <a:solidFill>
                  <a:schemeClr val="dk1"/>
                </a:solidFill>
                <a:sym typeface="Gill Sans"/>
              </a:rPr>
              <a:t>Book: </a:t>
            </a:r>
            <a:r>
              <a:rPr lang="en-US" dirty="0"/>
              <a:t>Operating Systems: Principles and Practice (2nd Edition) Anderson and Dahlin, Volume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0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33E-FCB1-0E4F-9460-A9B4A848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5040-8466-A64D-890F-D2AEC72A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658971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CD81B-F841-AA40-BF51-3F0E704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System needs are changing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DAC1A1-84EF-4F45-BFDB-3DB7BA76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74640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Legacy Needs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1598A8-60E1-244B-9F98-2AD3BB1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74640" cy="3951288"/>
          </a:xfrm>
        </p:spPr>
        <p:txBody>
          <a:bodyPr/>
          <a:lstStyle/>
          <a:p>
            <a:r>
              <a:rPr lang="en-US" dirty="0"/>
              <a:t>Runs one application at a time</a:t>
            </a:r>
          </a:p>
          <a:p>
            <a:r>
              <a:rPr lang="en-US" dirty="0"/>
              <a:t>Manage time quotas for many users </a:t>
            </a:r>
          </a:p>
          <a:p>
            <a:r>
              <a:rPr lang="en-US" dirty="0"/>
              <a:t>Uses submit jobs and get results days later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CDCF1A2-D542-AE49-B7AB-AF6305447A17}"/>
              </a:ext>
            </a:extLst>
          </p:cNvPr>
          <p:cNvSpPr txBox="1">
            <a:spLocks/>
          </p:cNvSpPr>
          <p:nvPr/>
        </p:nvSpPr>
        <p:spPr bwMode="auto">
          <a:xfrm>
            <a:off x="3131840" y="2174875"/>
            <a:ext cx="3096344" cy="3951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Multiprogramming across many cores and many concurrent users</a:t>
            </a:r>
          </a:p>
          <a:p>
            <a:r>
              <a:rPr lang="en-US" b="0" kern="0" dirty="0"/>
              <a:t>Interactive jobs; completing all jobs asap</a:t>
            </a:r>
          </a:p>
          <a:p>
            <a:r>
              <a:rPr lang="en-US" b="0" kern="0" dirty="0"/>
              <a:t>Optimize for users not for computer’s resource time 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A4BEF0-69FD-194C-B1DD-DEAA8AB1334E}"/>
              </a:ext>
            </a:extLst>
          </p:cNvPr>
          <p:cNvSpPr txBox="1">
            <a:spLocks/>
          </p:cNvSpPr>
          <p:nvPr/>
        </p:nvSpPr>
        <p:spPr bwMode="auto">
          <a:xfrm>
            <a:off x="6228184" y="2174875"/>
            <a:ext cx="2674640" cy="3951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Manage and use an ever-increasing number of processors/computers</a:t>
            </a:r>
          </a:p>
          <a:p>
            <a:r>
              <a:rPr lang="en-US" b="0" kern="0" dirty="0"/>
              <a:t>Peta-scale storage, data centers, cloud</a:t>
            </a:r>
          </a:p>
          <a:p>
            <a:r>
              <a:rPr lang="en-US" b="0" kern="0" dirty="0"/>
              <a:t>Optimize for diversity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3E56148-588A-2E45-AF6F-FCBCFB38AF02}"/>
              </a:ext>
            </a:extLst>
          </p:cNvPr>
          <p:cNvSpPr txBox="1">
            <a:spLocks/>
          </p:cNvSpPr>
          <p:nvPr/>
        </p:nvSpPr>
        <p:spPr bwMode="auto">
          <a:xfrm>
            <a:off x="3296047" y="1495624"/>
            <a:ext cx="2674640" cy="639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</a:rPr>
              <a:t>Modern Needs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9E3D85A-73F5-3043-BEA2-70ADA0397178}"/>
              </a:ext>
            </a:extLst>
          </p:cNvPr>
          <p:cNvSpPr txBox="1">
            <a:spLocks/>
          </p:cNvSpPr>
          <p:nvPr/>
        </p:nvSpPr>
        <p:spPr bwMode="auto">
          <a:xfrm>
            <a:off x="6228184" y="1535113"/>
            <a:ext cx="2674640" cy="639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None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</a:rPr>
              <a:t>Future Needs</a:t>
            </a:r>
          </a:p>
        </p:txBody>
      </p:sp>
    </p:spTree>
    <p:extLst>
      <p:ext uri="{BB962C8B-B14F-4D97-AF65-F5344CB8AC3E}">
        <p14:creationId xmlns:p14="http://schemas.microsoft.com/office/powerpoint/2010/main" val="36471087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first OS concepts -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53931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B931-E852-A649-B60A-1CB38866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7A07D-3F56-8249-8AF3-D7035CA3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is a program in execution</a:t>
            </a:r>
          </a:p>
          <a:p>
            <a:r>
              <a:rPr lang="en-IN" dirty="0"/>
              <a:t>The process is the OS’s abstraction for execution</a:t>
            </a:r>
          </a:p>
          <a:p>
            <a:r>
              <a:rPr lang="en-US" dirty="0">
                <a:solidFill>
                  <a:srgbClr val="FF0000"/>
                </a:solidFill>
              </a:rPr>
              <a:t>Execution environment with restricted rights</a:t>
            </a:r>
          </a:p>
          <a:p>
            <a:pPr lvl="1"/>
            <a:r>
              <a:rPr lang="en-US" altLang="en-US" dirty="0">
                <a:ea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space), file descriptors, sockets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IN" dirty="0"/>
              <a:t>Simplest (classic) case: a sequential process </a:t>
            </a:r>
          </a:p>
          <a:p>
            <a:pPr lvl="1"/>
            <a:r>
              <a:rPr lang="en-IN" dirty="0"/>
              <a:t>A single thread of execution (an abstraction of the CPU) 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sequential process</a:t>
            </a:r>
            <a:r>
              <a:rPr lang="en-IN" dirty="0"/>
              <a:t> is</a:t>
            </a:r>
          </a:p>
          <a:p>
            <a:pPr lvl="1"/>
            <a:r>
              <a:rPr lang="en-IN" dirty="0"/>
              <a:t>The unit of execution</a:t>
            </a:r>
          </a:p>
          <a:p>
            <a:pPr lvl="1"/>
            <a:r>
              <a:rPr lang="en-IN" dirty="0"/>
              <a:t>The unit of scheduling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dynamic (active) execution context</a:t>
            </a:r>
          </a:p>
          <a:p>
            <a:pPr lvl="2"/>
            <a:r>
              <a:rPr lang="en-IN" dirty="0"/>
              <a:t>vs. the program – static, just a bunch of bytes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29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D0BC-2AFB-9A42-A224-078D73C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Two key abstractions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23DF-AD2E-F247-9C92-DC66676B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14400"/>
            <a:ext cx="7920880" cy="5105400"/>
          </a:xfrm>
        </p:spPr>
        <p:txBody>
          <a:bodyPr/>
          <a:lstStyle/>
          <a:p>
            <a:r>
              <a:rPr lang="en-US" dirty="0"/>
              <a:t>Process is not the binary source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is an instance of running program</a:t>
            </a:r>
          </a:p>
          <a:p>
            <a:r>
              <a:rPr lang="en-US" dirty="0"/>
              <a:t>Process provides two key abstractions</a:t>
            </a:r>
          </a:p>
          <a:p>
            <a:pPr lvl="1"/>
            <a:r>
              <a:rPr lang="en-US" dirty="0"/>
              <a:t>Memory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Each process assumes entire system memory to itself</a:t>
            </a:r>
          </a:p>
          <a:p>
            <a:pPr lvl="1"/>
            <a:r>
              <a:rPr lang="en-US" dirty="0"/>
              <a:t>Execution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Provides abstraction of continued operation</a:t>
            </a:r>
          </a:p>
          <a:p>
            <a:pPr lvl="3"/>
            <a:r>
              <a:rPr lang="en-US" dirty="0"/>
              <a:t>There may be hundreds of processes in a system </a:t>
            </a:r>
          </a:p>
          <a:p>
            <a:pPr lvl="3"/>
            <a:r>
              <a:rPr lang="en-US" dirty="0"/>
              <a:t>Each process gets impression of continuous operation</a:t>
            </a:r>
          </a:p>
        </p:txBody>
      </p:sp>
    </p:spTree>
    <p:extLst>
      <p:ext uri="{BB962C8B-B14F-4D97-AF65-F5344CB8AC3E}">
        <p14:creationId xmlns:p14="http://schemas.microsoft.com/office/powerpoint/2010/main" val="6728112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Process?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1268760"/>
            <a:ext cx="4591422" cy="4617690"/>
          </a:xfrm>
        </p:spPr>
        <p:txBody>
          <a:bodyPr>
            <a:normAutofit/>
          </a:bodyPr>
          <a:lstStyle/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 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0DABA-C9EF-C946-9B49-2F10DA09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41219"/>
            <a:ext cx="1908397" cy="24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75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provide protection and isolation</a:t>
            </a:r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</p:txBody>
      </p:sp>
    </p:spTree>
    <p:extLst>
      <p:ext uri="{BB962C8B-B14F-4D97-AF65-F5344CB8AC3E}">
        <p14:creationId xmlns:p14="http://schemas.microsoft.com/office/powerpoint/2010/main" val="14186109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n-US" dirty="0"/>
              <a:t>The Second OS concepts – </a:t>
            </a:r>
            <a:r>
              <a:rPr lang="en-US" dirty="0">
                <a:solidFill>
                  <a:srgbClr val="FF0000"/>
                </a:solidFill>
              </a:rPr>
              <a:t>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967078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Second OS Concept: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5607081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r>
              <a:rPr lang="en-IN" dirty="0"/>
              <a:t>The address space of a process contains all of the memory state of the running program</a:t>
            </a:r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589442" y="1511053"/>
            <a:ext cx="1371600" cy="217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343" y="35200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8193" y="146265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646592" y="3054103"/>
            <a:ext cx="1221423" cy="5143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362" y="32914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46592" y="265405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6231" y="2719954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6646592" y="22540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7497" y="2319904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646592" y="1568203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8743" y="1634104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89592" y="15682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789592" y="213970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504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391521" y="2684546"/>
            <a:ext cx="1371600" cy="8001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841" y="3484647"/>
            <a:ext cx="127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391521" y="2855996"/>
            <a:ext cx="137160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641" y="2627396"/>
            <a:ext cx="394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391521" y="3141746"/>
            <a:ext cx="137160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72050" y="2400300"/>
            <a:ext cx="1371600" cy="228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2462" y="4490651"/>
            <a:ext cx="78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4060" y="2318951"/>
            <a:ext cx="81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029200" y="3943350"/>
            <a:ext cx="1221423" cy="5143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2050" y="4180701"/>
            <a:ext cx="129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029200" y="3543300"/>
            <a:ext cx="1221423" cy="4000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6113" y="3609201"/>
            <a:ext cx="98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3200400"/>
            <a:ext cx="1221423" cy="3429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6931" y="3209151"/>
            <a:ext cx="52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029200" y="2457450"/>
            <a:ext cx="1221423" cy="3429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7464" y="2523351"/>
            <a:ext cx="7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V="1">
            <a:off x="6130433" y="3109911"/>
            <a:ext cx="0" cy="431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cxnSpLocks/>
          </p:cNvCxnSpPr>
          <p:nvPr/>
        </p:nvCxnSpPr>
        <p:spPr bwMode="auto">
          <a:xfrm>
            <a:off x="6120633" y="2489510"/>
            <a:ext cx="0" cy="4000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086350" y="4000500"/>
            <a:ext cx="1085850" cy="171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1547" y="397518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8622" y="2855996"/>
            <a:ext cx="386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628519" y="2684546"/>
            <a:ext cx="1398671" cy="1380351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625513" y="2802219"/>
            <a:ext cx="1479884" cy="258791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84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789304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Each process can have the same address space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64180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1A1-9C63-C844-9964-2FA228C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FAD0D-5A91-704D-965B-81A90629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22875"/>
            <a:ext cx="8496944" cy="56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98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2187-C48E-E04F-8A0E-3CE4E4BA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763"/>
            <a:ext cx="8335838" cy="37892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Linux Memory layout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93B8-9466-7B4D-9C18-601EBD8E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5232"/>
            <a:ext cx="8040337" cy="966123"/>
          </a:xfrm>
        </p:spPr>
        <p:txBody>
          <a:bodyPr>
            <a:normAutofit/>
          </a:bodyPr>
          <a:lstStyle/>
          <a:p>
            <a:r>
              <a:rPr lang="en-US" dirty="0"/>
              <a:t>Unix: Kernel space is mapped in high - but inaccessible to user processes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B8658-6664-4547-B2C5-EB90BF1A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84521"/>
            <a:ext cx="4210794" cy="46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68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5" y="148621"/>
            <a:ext cx="7520880" cy="597872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49" y="1081670"/>
            <a:ext cx="7730894" cy="10286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Program operates in an address space</a:t>
            </a:r>
            <a:r>
              <a:rPr lang="en-US" sz="2000" dirty="0"/>
              <a:t> that is distinct from the physical memory space of the 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3101" y="2127609"/>
            <a:ext cx="5345528" cy="3134596"/>
            <a:chOff x="2590800" y="1693812"/>
            <a:chExt cx="7127371" cy="4179461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35934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2" y="3288268"/>
              <a:ext cx="11904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2" y="2526268"/>
              <a:ext cx="110756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6909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0" dirty="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772828" y="2682312"/>
              <a:ext cx="209450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579824" y="2606113"/>
              <a:ext cx="2276008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196052" cy="38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0" dirty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5364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34585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066850" y="2971801"/>
            <a:ext cx="736018" cy="9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  <a:p>
            <a:pPr algn="ctr"/>
            <a:r>
              <a:rPr lang="en-US" altLang="en-US" sz="14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216819" y="1529495"/>
            <a:ext cx="971550" cy="13716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915150" y="1529495"/>
            <a:ext cx="971550" cy="13716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4045744" y="1440656"/>
            <a:ext cx="971550" cy="40005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/>
            <a:p>
              <a:pPr algn="ctr">
                <a:defRPr/>
              </a:pPr>
              <a:r>
                <a:rPr lang="en-US" sz="1600">
                  <a:latin typeface="Calibri" panose="020F0502020204030204" pitchFamily="34" charset="0"/>
                  <a:ea typeface="Helvetica" charset="0"/>
                  <a:cs typeface="Calibri" panose="020F0502020204030204" pitchFamily="34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heap &amp; </a:t>
              </a:r>
            </a:p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2" tIns="34286" rIns="68572" bIns="34286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188369" y="1840706"/>
            <a:ext cx="1857375" cy="742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188369" y="2100996"/>
            <a:ext cx="1857375" cy="122561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219921" y="2297906"/>
            <a:ext cx="1825823" cy="139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188369" y="1955007"/>
            <a:ext cx="1857375" cy="8000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017293" y="1714501"/>
            <a:ext cx="1888927" cy="229790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017294" y="1612106"/>
            <a:ext cx="1897856" cy="5517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017294" y="2437667"/>
            <a:ext cx="1888926" cy="12318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017294" y="2729647"/>
            <a:ext cx="1897856" cy="254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3326608" y="2000250"/>
            <a:ext cx="194072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3302794" y="155495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5760244" y="1840706"/>
            <a:ext cx="114300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474494" y="1612106"/>
            <a:ext cx="457200" cy="2286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35969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303044" y="4583906"/>
            <a:ext cx="1670056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417094" y="3955256"/>
            <a:ext cx="5715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5703094" y="3955256"/>
            <a:ext cx="5715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3417094" y="5695218"/>
            <a:ext cx="2093634" cy="3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5620556" y="1676996"/>
            <a:ext cx="252001" cy="19431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5687305" y="2432082"/>
            <a:ext cx="220265" cy="1251758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Translation through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7321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37" y="368706"/>
            <a:ext cx="8368605" cy="533400"/>
          </a:xfrm>
        </p:spPr>
        <p:txBody>
          <a:bodyPr/>
          <a:lstStyle/>
          <a:p>
            <a:r>
              <a:rPr lang="en-US" dirty="0"/>
              <a:t>Recall: Processors operate in Virtual Address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4831263"/>
            <a:ext cx="7896225" cy="14853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Process uses it’s own address space</a:t>
            </a:r>
          </a:p>
          <a:p>
            <a:r>
              <a:rPr lang="en-US" dirty="0"/>
              <a:t>Processes use virtual addresses</a:t>
            </a:r>
          </a:p>
          <a:p>
            <a:r>
              <a:rPr lang="is-IS" dirty="0"/>
              <a:t>Many processes, all using same (conflicting) addresses</a:t>
            </a:r>
            <a:endParaRPr lang="en-US" dirty="0"/>
          </a:p>
          <a:p>
            <a:r>
              <a:rPr lang="en-US" dirty="0"/>
              <a:t>Memory uses physical addresses (also, e.g., 0 </a:t>
            </a:r>
            <a:r>
              <a:rPr lang="is-IS" dirty="0"/>
              <a:t>... 0xffff,ffff)</a:t>
            </a:r>
          </a:p>
          <a:p>
            <a:pPr>
              <a:buClr>
                <a:schemeClr val="tx1"/>
              </a:buClr>
            </a:pPr>
            <a:r>
              <a:rPr lang="is-IS" b="1" i="1" dirty="0">
                <a:solidFill>
                  <a:srgbClr val="FF0000"/>
                </a:solidFill>
              </a:rPr>
              <a:t>Memory manager maps virtual to physical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288" y="2079982"/>
            <a:ext cx="1543050" cy="2005965"/>
            <a:chOff x="609600" y="1676400"/>
            <a:chExt cx="3048000" cy="3962400"/>
          </a:xfrm>
        </p:grpSpPr>
        <p:grpSp>
          <p:nvGrpSpPr>
            <p:cNvPr id="8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Processor (&amp; Caches)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Datapath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9"/>
            <p:cNvGrpSpPr/>
            <p:nvPr/>
          </p:nvGrpSpPr>
          <p:grpSpPr>
            <a:xfrm>
              <a:off x="914399" y="3505200"/>
              <a:ext cx="2381837" cy="1979962"/>
              <a:chOff x="914399" y="3505200"/>
              <a:chExt cx="2381837" cy="19799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grpSp>
            <p:nvGrpSpPr>
              <p:cNvPr id="11" name="Group 25"/>
              <p:cNvGrpSpPr/>
              <p:nvPr/>
            </p:nvGrpSpPr>
            <p:grpSpPr>
              <a:xfrm>
                <a:off x="914399" y="3886200"/>
                <a:ext cx="2362202" cy="1324681"/>
                <a:chOff x="1600199" y="3962400"/>
                <a:chExt cx="1600201" cy="1324681"/>
              </a:xfrm>
              <a:solidFill>
                <a:srgbClr val="9BBB59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76087" y="4010378"/>
                  <a:ext cx="1377074" cy="1276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Registers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14400" y="4724400"/>
                <a:ext cx="2381836" cy="760762"/>
                <a:chOff x="4572000" y="3429000"/>
                <a:chExt cx="2381836" cy="760762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86406" y="3460218"/>
                  <a:ext cx="2367430" cy="7295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(ALU)</a:t>
                  </a: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6352442" y="2079982"/>
            <a:ext cx="1428750" cy="2005965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270"/>
          <p:cNvGrpSpPr/>
          <p:nvPr/>
        </p:nvGrpSpPr>
        <p:grpSpPr>
          <a:xfrm>
            <a:off x="6495317" y="2387321"/>
            <a:ext cx="1143000" cy="1555071"/>
            <a:chOff x="4953000" y="1981200"/>
            <a:chExt cx="1524000" cy="3429000"/>
          </a:xfrm>
        </p:grpSpPr>
        <p:grpSp>
          <p:nvGrpSpPr>
            <p:cNvPr id="3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181600" y="3352799"/>
              <a:ext cx="1066800" cy="67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Bytes</a:t>
              </a:r>
            </a:p>
          </p:txBody>
        </p:sp>
      </p:grpSp>
      <p:sp>
        <p:nvSpPr>
          <p:cNvPr id="237" name="Left-Right Arrow 236"/>
          <p:cNvSpPr/>
          <p:nvPr/>
        </p:nvSpPr>
        <p:spPr>
          <a:xfrm>
            <a:off x="5929175" y="2924171"/>
            <a:ext cx="408298" cy="274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8" y="1772050"/>
            <a:ext cx="1858864" cy="2416892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4790440" y="2917251"/>
            <a:ext cx="364241" cy="26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Left Arrow 260"/>
          <p:cNvSpPr/>
          <p:nvPr/>
        </p:nvSpPr>
        <p:spPr>
          <a:xfrm>
            <a:off x="2922127" y="2930214"/>
            <a:ext cx="750920" cy="266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62278" y="2079982"/>
            <a:ext cx="751925" cy="20059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4621396" y="2935540"/>
            <a:ext cx="13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5057431" y="2943211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61125" y="4226549"/>
            <a:ext cx="341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of these (software &amp; hardware cores)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378942" y="4226549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F9B80-7F59-F842-B52B-84AB410C7BDA}"/>
              </a:ext>
            </a:extLst>
          </p:cNvPr>
          <p:cNvSpPr/>
          <p:nvPr/>
        </p:nvSpPr>
        <p:spPr>
          <a:xfrm>
            <a:off x="4997335" y="1211299"/>
            <a:ext cx="138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85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7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BB3639-2692-AD45-944B-2167679E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5A1D3-A83B-E142-B284-0CF13D22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important concepts of Operating Systems include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Dual mode of operation / Protection</a:t>
            </a:r>
          </a:p>
          <a:p>
            <a:r>
              <a:rPr lang="en-US" dirty="0"/>
              <a:t>Process is a program in execution</a:t>
            </a:r>
          </a:p>
          <a:p>
            <a:r>
              <a:rPr lang="en-US" dirty="0"/>
              <a:t>To create a process, the OS does the following</a:t>
            </a:r>
          </a:p>
          <a:p>
            <a:pPr lvl="1"/>
            <a:r>
              <a:rPr lang="en-US" dirty="0"/>
              <a:t>Creates space in MM to hold</a:t>
            </a:r>
          </a:p>
          <a:p>
            <a:pPr lvl="2"/>
            <a:r>
              <a:rPr lang="en-US" dirty="0"/>
              <a:t>Code (Text), Stack, Heap, and Static</a:t>
            </a:r>
          </a:p>
          <a:p>
            <a:pPr lvl="1"/>
            <a:r>
              <a:rPr lang="en-US" dirty="0"/>
              <a:t>Starts running a process by executing the first instruction pointed by the PC</a:t>
            </a:r>
          </a:p>
          <a:p>
            <a:r>
              <a:rPr lang="en-US" altLang="en-US" dirty="0"/>
              <a:t>Address space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the set of accessible addresses + state associated with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0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first concept: Processes</a:t>
            </a:r>
          </a:p>
          <a:p>
            <a:r>
              <a:rPr lang="en-US" dirty="0"/>
              <a:t>The Second Concept: Address Space</a:t>
            </a:r>
          </a:p>
          <a:p>
            <a:r>
              <a:rPr lang="en-US" dirty="0"/>
              <a:t>The Third Concept: Threads</a:t>
            </a:r>
          </a:p>
          <a:p>
            <a:r>
              <a:rPr lang="en-US" dirty="0"/>
              <a:t>The Fourth Concept: Dual Mode of Operation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 dirty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3209176" y="4309579"/>
            <a:ext cx="516488" cy="532532"/>
            <a:chOff x="4133037" y="2654300"/>
            <a:chExt cx="688650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33037" y="2654300"/>
              <a:ext cx="688650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  <a:endParaRPr lang="en-US" sz="1200" b="0" dirty="0"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6256716" y="4245808"/>
            <a:ext cx="79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473454" y="4547206"/>
            <a:ext cx="941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b="0" dirty="0">
                <a:latin typeface="Gill Sans Light"/>
              </a:rPr>
              <a:t>I/O </a:t>
            </a:r>
            <a:r>
              <a:rPr lang="en-US" sz="1050" b="0" dirty="0" err="1">
                <a:latin typeface="Gill Sans Light"/>
              </a:rPr>
              <a:t>Ctrlr</a:t>
            </a:r>
            <a:endParaRPr lang="en-US" sz="1050" b="0" dirty="0"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490537" y="4092779"/>
            <a:ext cx="974411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b="0" dirty="0">
                <a:latin typeface="Gill Sans Light"/>
              </a:rPr>
              <a:t>Processor</a:t>
            </a:r>
            <a:endParaRPr lang="en-US" sz="1050" b="0" dirty="0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200" b="0" dirty="0"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050" b="0"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050" b="0"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lnSpc>
                <a:spcPts val="1200"/>
              </a:lnSpc>
            </a:pPr>
            <a:r>
              <a:rPr lang="en-US" sz="900" b="0" dirty="0">
                <a:latin typeface="Gill Sans Light"/>
              </a:rPr>
              <a:t>OS</a:t>
            </a: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  <a:endParaRPr lang="en-US" sz="900" b="0" dirty="0"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</p:spTree>
    <p:extLst>
      <p:ext uri="{BB962C8B-B14F-4D97-AF65-F5344CB8AC3E}">
        <p14:creationId xmlns:p14="http://schemas.microsoft.com/office/powerpoint/2010/main" val="10737576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152581" cy="53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Recall: HW Functionality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great 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3021259" y="5338868"/>
            <a:ext cx="3608179" cy="34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8572" tIns="34286" rIns="68572" bIns="34286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8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sz="1800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sz="18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2547910" y="1859940"/>
            <a:ext cx="4218384" cy="289301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5930008" y="2286001"/>
            <a:ext cx="1996331" cy="60263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200" dirty="0">
                <a:solidFill>
                  <a:srgbClr val="FF0000"/>
                </a:solidFill>
                <a:latin typeface="Gill Sans Light"/>
              </a:rPr>
            </a:br>
            <a:r>
              <a:rPr lang="en-US" sz="12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242830" y="1738178"/>
            <a:ext cx="1543050" cy="428625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5871980" y="1479285"/>
            <a:ext cx="1543050" cy="463815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185679" y="2653032"/>
            <a:ext cx="1543052" cy="425522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185679" y="3136806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185678" y="3461242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185678" y="3785679"/>
            <a:ext cx="1543052" cy="266185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6604818" y="3251919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6604818" y="2918421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6606577" y="3594334"/>
            <a:ext cx="1300859" cy="266185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6614929" y="3925648"/>
            <a:ext cx="1300859" cy="417766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200" dirty="0">
                <a:solidFill>
                  <a:srgbClr val="FF0000"/>
                </a:solidFill>
                <a:latin typeface="Gill Sans Light"/>
              </a:rPr>
            </a:br>
            <a:r>
              <a:rPr lang="en-US" sz="12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2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04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Increasing Software Complexity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416050"/>
          <a:ext cx="6486525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Chart" r:id="rId4" imgW="13385800" imgH="7518400" progId="Excel.Chart.8">
                  <p:embed followColorScheme="full"/>
                </p:oleObj>
              </mc:Choice>
              <mc:Fallback>
                <p:oleObj name="Chart" r:id="rId4" imgW="13385800" imgH="7518400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16050"/>
                        <a:ext cx="6486525" cy="364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328738" y="1416503"/>
          <a:ext cx="6486525" cy="3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Chart" r:id="rId6" imgW="13385800" imgH="7518400" progId="Excel.Chart.8">
                  <p:embed followColorScheme="full"/>
                </p:oleObj>
              </mc:Choice>
              <mc:Fallback>
                <p:oleObj name="Chart" r:id="rId6" imgW="13385800" imgH="751840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8738" y="1416503"/>
                        <a:ext cx="6486525" cy="364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328738" y="1416503"/>
          <a:ext cx="6486525" cy="3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Chart" r:id="rId8" imgW="13385800" imgH="7518400" progId="Excel.Chart.8">
                  <p:embed followColorScheme="full"/>
                </p:oleObj>
              </mc:Choice>
              <mc:Fallback>
                <p:oleObj name="Chart" r:id="rId8" imgW="13385800" imgH="751840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738" y="1416503"/>
                        <a:ext cx="6486525" cy="364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77247" y="1746444"/>
            <a:ext cx="5444688" cy="1076178"/>
            <a:chOff x="2124222" y="1153551"/>
            <a:chExt cx="7259584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7" y="1501671"/>
              <a:ext cx="63466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2146" y="5028178"/>
            <a:ext cx="7359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https://informationisbeautiful.net/visualizations/million-lines-of-code/)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74770" y="3367341"/>
            <a:ext cx="2698752" cy="861759"/>
            <a:chOff x="5509026" y="3346788"/>
            <a:chExt cx="359833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5983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AD273D-EC37-304B-80F6-E9AD54A113A6}"/>
              </a:ext>
            </a:extLst>
          </p:cNvPr>
          <p:cNvSpPr txBox="1"/>
          <p:nvPr/>
        </p:nvSpPr>
        <p:spPr>
          <a:xfrm>
            <a:off x="1153762" y="6064965"/>
            <a:ext cx="450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5.3 has approx. 27 million lines of code </a:t>
            </a:r>
          </a:p>
        </p:txBody>
      </p:sp>
    </p:spTree>
    <p:extLst>
      <p:ext uri="{BB962C8B-B14F-4D97-AF65-F5344CB8AC3E}">
        <p14:creationId xmlns:p14="http://schemas.microsoft.com/office/powerpoint/2010/main" val="2016282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78967"/>
            <a:ext cx="8620125" cy="53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charset="0"/>
              </a:rPr>
              <a:t>Complexity leaks into OS if not properly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Buggy device drivers</a:t>
            </a:r>
          </a:p>
          <a:p>
            <a:endParaRPr lang="en-US" dirty="0"/>
          </a:p>
          <a:p>
            <a:r>
              <a:rPr lang="en-US" dirty="0"/>
              <a:t>Holes in security model or bugs in OS lead to instability and privacy breaches</a:t>
            </a:r>
          </a:p>
          <a:p>
            <a:pPr lvl="1"/>
            <a:r>
              <a:rPr lang="en-US" dirty="0"/>
              <a:t>Meltdown (2017)</a:t>
            </a:r>
          </a:p>
          <a:p>
            <a:pPr lvl="1"/>
            <a:r>
              <a:rPr lang="en-US" dirty="0" err="1"/>
              <a:t>Spectre</a:t>
            </a:r>
            <a:r>
              <a:rPr lang="en-US" dirty="0"/>
              <a:t> (2017) 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7072"/>
            <a:ext cx="1931672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16682" y="279796"/>
            <a:ext cx="2135981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7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4302</TotalTime>
  <Pages>60</Pages>
  <Words>1661</Words>
  <Application>Microsoft Macintosh PowerPoint</Application>
  <PresentationFormat>On-screen Show (4:3)</PresentationFormat>
  <Paragraphs>343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ＭＳ Ｐゴシック</vt:lpstr>
      <vt:lpstr>Arial</vt:lpstr>
      <vt:lpstr>Calibri</vt:lpstr>
      <vt:lpstr>Comic Sans MS</vt:lpstr>
      <vt:lpstr>Gill Sans</vt:lpstr>
      <vt:lpstr>Gill Sans Light</vt:lpstr>
      <vt:lpstr>Helvetica</vt:lpstr>
      <vt:lpstr>Symbol</vt:lpstr>
      <vt:lpstr>Wingdings</vt:lpstr>
      <vt:lpstr>Office</vt:lpstr>
      <vt:lpstr>Chart</vt:lpstr>
      <vt:lpstr> CS 310   Operating Systems   Lecture 2: Operating System Concepts – Part 1 Process and Address Space - Introduction</vt:lpstr>
      <vt:lpstr>Acknowledgements !</vt:lpstr>
      <vt:lpstr>Read the following: </vt:lpstr>
      <vt:lpstr>We will study..</vt:lpstr>
      <vt:lpstr>Last Class</vt:lpstr>
      <vt:lpstr>Recall: OS Protection</vt:lpstr>
      <vt:lpstr>Recall: HW Functionality  great complexity!</vt:lpstr>
      <vt:lpstr>Recall: Increasing Software Complexity</vt:lpstr>
      <vt:lpstr>Complexity leaks into OS if not properly designed</vt:lpstr>
      <vt:lpstr>OS Abstracts Underlying Hardware to help Tame Complexity</vt:lpstr>
      <vt:lpstr>Design Goals of an Operating System</vt:lpstr>
      <vt:lpstr>Four important concepts..</vt:lpstr>
      <vt:lpstr>Four Fundamental OS Concepts</vt:lpstr>
      <vt:lpstr>OS Bottom Line: Run Programs</vt:lpstr>
      <vt:lpstr>Operating System Needs  are changing (1)</vt:lpstr>
      <vt:lpstr>Operating System Needs  are changing (2)</vt:lpstr>
      <vt:lpstr>PowerPoint Presentation</vt:lpstr>
      <vt:lpstr>Operating System Needs  are changing (4)</vt:lpstr>
      <vt:lpstr>Operating System Needs  are changing (5)</vt:lpstr>
      <vt:lpstr>Operating System Challenges</vt:lpstr>
      <vt:lpstr>OS System needs are changing</vt:lpstr>
      <vt:lpstr>The first OS concepts - Process</vt:lpstr>
      <vt:lpstr>What is a process ?</vt:lpstr>
      <vt:lpstr>Process – Two key abstractions </vt:lpstr>
      <vt:lpstr>What is a Process?</vt:lpstr>
      <vt:lpstr>Protection and Isolation</vt:lpstr>
      <vt:lpstr>The Second OS concepts – Address Space</vt:lpstr>
      <vt:lpstr>Second OS Concept: Address Space</vt:lpstr>
      <vt:lpstr>Address Space: In a Picture</vt:lpstr>
      <vt:lpstr>Recall: Each process can have the same address space </vt:lpstr>
      <vt:lpstr>Address Space</vt:lpstr>
      <vt:lpstr>Linux Memory layout of a process</vt:lpstr>
      <vt:lpstr>Address Space Translation</vt:lpstr>
      <vt:lpstr>Translation through Page Table</vt:lpstr>
      <vt:lpstr>Recall: Processors operate in Virtual Address Space 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44</cp:revision>
  <cp:lastPrinted>2019-01-22T23:28:05Z</cp:lastPrinted>
  <dcterms:created xsi:type="dcterms:W3CDTF">2021-06-16T11:05:49Z</dcterms:created>
  <dcterms:modified xsi:type="dcterms:W3CDTF">2021-12-16T05:11:01Z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