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570" r:id="rId3"/>
    <p:sldId id="573" r:id="rId4"/>
    <p:sldId id="257" r:id="rId5"/>
    <p:sldId id="574" r:id="rId6"/>
    <p:sldId id="569" r:id="rId7"/>
    <p:sldId id="259" r:id="rId8"/>
    <p:sldId id="260" r:id="rId9"/>
    <p:sldId id="261" r:id="rId10"/>
    <p:sldId id="262" r:id="rId11"/>
    <p:sldId id="263" r:id="rId12"/>
    <p:sldId id="266" r:id="rId13"/>
    <p:sldId id="519" r:id="rId14"/>
    <p:sldId id="274" r:id="rId15"/>
    <p:sldId id="267" r:id="rId16"/>
    <p:sldId id="268" r:id="rId17"/>
    <p:sldId id="275" r:id="rId18"/>
    <p:sldId id="5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576" r:id="rId27"/>
    <p:sldId id="285" r:id="rId28"/>
    <p:sldId id="286" r:id="rId29"/>
    <p:sldId id="287" r:id="rId30"/>
    <p:sldId id="288" r:id="rId31"/>
    <p:sldId id="289" r:id="rId32"/>
    <p:sldId id="290" r:id="rId33"/>
    <p:sldId id="572" r:id="rId34"/>
    <p:sldId id="292" r:id="rId35"/>
    <p:sldId id="293" r:id="rId36"/>
    <p:sldId id="577" r:id="rId37"/>
    <p:sldId id="296" r:id="rId38"/>
    <p:sldId id="578" r:id="rId39"/>
    <p:sldId id="297" r:id="rId40"/>
    <p:sldId id="298" r:id="rId41"/>
    <p:sldId id="299" r:id="rId42"/>
    <p:sldId id="579" r:id="rId43"/>
    <p:sldId id="300" r:id="rId44"/>
  </p:sldIdLst>
  <p:sldSz cx="9144000" cy="6858000" type="screen4x3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33AE1"/>
    <a:srgbClr val="F430AB"/>
    <a:srgbClr val="E6E703"/>
    <a:srgbClr val="72AAAE"/>
    <a:srgbClr val="2A40E2"/>
    <a:srgbClr val="1C31CA"/>
    <a:srgbClr val="72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97"/>
    <p:restoredTop sz="94467" autoAdjust="0"/>
  </p:normalViewPr>
  <p:slideViewPr>
    <p:cSldViewPr>
      <p:cViewPr varScale="1">
        <p:scale>
          <a:sx n="92" d="100"/>
          <a:sy n="92" d="100"/>
        </p:scale>
        <p:origin x="71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586" y="6956426"/>
            <a:ext cx="827620" cy="274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08" tIns="46994" rIns="92308" bIns="46994">
            <a:spAutoFit/>
          </a:bodyPr>
          <a:lstStyle/>
          <a:p>
            <a:pPr algn="ctr" defTabSz="917510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510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57" y="6956426"/>
            <a:ext cx="856474" cy="274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08" tIns="46994" rIns="92308" bIns="46994">
            <a:spAutoFit/>
          </a:bodyPr>
          <a:lstStyle/>
          <a:p>
            <a:pPr algn="ctr" defTabSz="917510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510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76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9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65" tIns="46994" rIns="95665" bIns="469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0213" y="547688"/>
            <a:ext cx="3660775" cy="27447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9" name="Google Shape;289;p13:notes"/>
          <p:cNvSpPr txBox="1">
            <a:spLocks noGrp="1"/>
          </p:cNvSpPr>
          <p:nvPr>
            <p:ph type="body" idx="1"/>
          </p:nvPr>
        </p:nvSpPr>
        <p:spPr>
          <a:xfrm>
            <a:off x="1281114" y="3475040"/>
            <a:ext cx="7038975" cy="329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50" tIns="46975" rIns="95650" bIns="469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9669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0213" y="547688"/>
            <a:ext cx="3660775" cy="27447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81" name="Google Shape;381;p20:notes"/>
          <p:cNvSpPr txBox="1">
            <a:spLocks noGrp="1"/>
          </p:cNvSpPr>
          <p:nvPr>
            <p:ph type="body" idx="1"/>
          </p:nvPr>
        </p:nvSpPr>
        <p:spPr>
          <a:xfrm>
            <a:off x="1281114" y="3475040"/>
            <a:ext cx="7038975" cy="329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50" tIns="46975" rIns="95650" bIns="469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5584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0213" y="547688"/>
            <a:ext cx="3660775" cy="27447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88" name="Google Shape;388;p21:notes"/>
          <p:cNvSpPr txBox="1">
            <a:spLocks noGrp="1"/>
          </p:cNvSpPr>
          <p:nvPr>
            <p:ph type="body" idx="1"/>
          </p:nvPr>
        </p:nvSpPr>
        <p:spPr>
          <a:xfrm>
            <a:off x="1281114" y="3475040"/>
            <a:ext cx="7038975" cy="329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50" tIns="46975" rIns="95650" bIns="469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338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0213" y="547688"/>
            <a:ext cx="3660775" cy="27447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31" name="Google Shape;431;p22:notes"/>
          <p:cNvSpPr txBox="1">
            <a:spLocks noGrp="1"/>
          </p:cNvSpPr>
          <p:nvPr>
            <p:ph type="body" idx="1"/>
          </p:nvPr>
        </p:nvSpPr>
        <p:spPr>
          <a:xfrm>
            <a:off x="1281114" y="3475040"/>
            <a:ext cx="7038975" cy="329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50" tIns="46975" rIns="95650" bIns="469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50620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0213" y="547688"/>
            <a:ext cx="3660775" cy="27447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72" name="Google Shape;472;p23:notes"/>
          <p:cNvSpPr txBox="1">
            <a:spLocks noGrp="1"/>
          </p:cNvSpPr>
          <p:nvPr>
            <p:ph type="body" idx="1"/>
          </p:nvPr>
        </p:nvSpPr>
        <p:spPr>
          <a:xfrm>
            <a:off x="1281114" y="3475040"/>
            <a:ext cx="7038975" cy="329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50" tIns="46975" rIns="95650" bIns="469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88318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0213" y="547688"/>
            <a:ext cx="3660775" cy="27447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17" name="Google Shape;517;p24:notes"/>
          <p:cNvSpPr txBox="1">
            <a:spLocks noGrp="1"/>
          </p:cNvSpPr>
          <p:nvPr>
            <p:ph type="body" idx="1"/>
          </p:nvPr>
        </p:nvSpPr>
        <p:spPr>
          <a:xfrm>
            <a:off x="1281114" y="3475040"/>
            <a:ext cx="7038975" cy="329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50" tIns="46975" rIns="95650" bIns="469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09551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0213" y="547688"/>
            <a:ext cx="3660775" cy="27447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23" name="Google Shape;523;p25:notes"/>
          <p:cNvSpPr txBox="1">
            <a:spLocks noGrp="1"/>
          </p:cNvSpPr>
          <p:nvPr>
            <p:ph type="body" idx="1"/>
          </p:nvPr>
        </p:nvSpPr>
        <p:spPr>
          <a:xfrm>
            <a:off x="1281114" y="3475040"/>
            <a:ext cx="7038975" cy="329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50" tIns="46975" rIns="95650" bIns="469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09722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0213" y="547688"/>
            <a:ext cx="3660775" cy="27447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29" name="Google Shape;529;p26:notes"/>
          <p:cNvSpPr txBox="1">
            <a:spLocks noGrp="1"/>
          </p:cNvSpPr>
          <p:nvPr>
            <p:ph type="body" idx="1"/>
          </p:nvPr>
        </p:nvSpPr>
        <p:spPr>
          <a:xfrm>
            <a:off x="1281114" y="3475040"/>
            <a:ext cx="7038975" cy="329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50" tIns="46975" rIns="95650" bIns="469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37415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0213" y="547688"/>
            <a:ext cx="3660775" cy="27447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77" name="Google Shape;577;p27:notes"/>
          <p:cNvSpPr txBox="1">
            <a:spLocks noGrp="1"/>
          </p:cNvSpPr>
          <p:nvPr>
            <p:ph type="body" idx="1"/>
          </p:nvPr>
        </p:nvSpPr>
        <p:spPr>
          <a:xfrm>
            <a:off x="1281114" y="3475040"/>
            <a:ext cx="7038975" cy="329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50" tIns="46975" rIns="95650" bIns="469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47900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0213" y="547688"/>
            <a:ext cx="3660775" cy="27447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36" name="Google Shape;636;p30:notes"/>
          <p:cNvSpPr txBox="1">
            <a:spLocks noGrp="1"/>
          </p:cNvSpPr>
          <p:nvPr>
            <p:ph type="body" idx="1"/>
          </p:nvPr>
        </p:nvSpPr>
        <p:spPr>
          <a:xfrm>
            <a:off x="1281114" y="3475040"/>
            <a:ext cx="7038975" cy="329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50" tIns="46975" rIns="95650" bIns="469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4413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0213" y="547688"/>
            <a:ext cx="3660775" cy="27447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1281114" y="3475040"/>
            <a:ext cx="7038975" cy="329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50" tIns="46975" rIns="95650" bIns="469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05326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0213" y="547688"/>
            <a:ext cx="3660775" cy="27447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44" name="Google Shape;644;p31:notes"/>
          <p:cNvSpPr txBox="1">
            <a:spLocks noGrp="1"/>
          </p:cNvSpPr>
          <p:nvPr>
            <p:ph type="body" idx="1"/>
          </p:nvPr>
        </p:nvSpPr>
        <p:spPr>
          <a:xfrm>
            <a:off x="1281114" y="3475040"/>
            <a:ext cx="7038975" cy="329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50" tIns="46975" rIns="95650" bIns="469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53611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0213" y="547688"/>
            <a:ext cx="3660775" cy="27447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89" name="Google Shape;689;p32:notes"/>
          <p:cNvSpPr txBox="1">
            <a:spLocks noGrp="1"/>
          </p:cNvSpPr>
          <p:nvPr>
            <p:ph type="body" idx="1"/>
          </p:nvPr>
        </p:nvSpPr>
        <p:spPr>
          <a:xfrm>
            <a:off x="1281114" y="3475040"/>
            <a:ext cx="7038975" cy="329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50" tIns="46975" rIns="95650" bIns="469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11027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0213" y="547688"/>
            <a:ext cx="3660775" cy="27447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38" name="Google Shape;738;p33:notes"/>
          <p:cNvSpPr txBox="1">
            <a:spLocks noGrp="1"/>
          </p:cNvSpPr>
          <p:nvPr>
            <p:ph type="body" idx="1"/>
          </p:nvPr>
        </p:nvSpPr>
        <p:spPr>
          <a:xfrm>
            <a:off x="1281114" y="3475040"/>
            <a:ext cx="7038975" cy="329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50" tIns="46975" rIns="95650" bIns="469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71287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0213" y="547688"/>
            <a:ext cx="3660775" cy="27447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85" name="Google Shape;785;p34:notes"/>
          <p:cNvSpPr txBox="1">
            <a:spLocks noGrp="1"/>
          </p:cNvSpPr>
          <p:nvPr>
            <p:ph type="body" idx="1"/>
          </p:nvPr>
        </p:nvSpPr>
        <p:spPr>
          <a:xfrm>
            <a:off x="1281114" y="3475040"/>
            <a:ext cx="7038975" cy="329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50" tIns="46975" rIns="95650" bIns="469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39711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0213" y="547688"/>
            <a:ext cx="3660775" cy="27447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2" name="Google Shape;832;p35:notes"/>
          <p:cNvSpPr txBox="1">
            <a:spLocks noGrp="1"/>
          </p:cNvSpPr>
          <p:nvPr>
            <p:ph type="body" idx="1"/>
          </p:nvPr>
        </p:nvSpPr>
        <p:spPr>
          <a:xfrm>
            <a:off x="1281114" y="3475040"/>
            <a:ext cx="7038975" cy="329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50" tIns="46975" rIns="95650" bIns="469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41105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0213" y="547688"/>
            <a:ext cx="3660775" cy="27447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79" name="Google Shape;879;p36:notes"/>
          <p:cNvSpPr txBox="1">
            <a:spLocks noGrp="1"/>
          </p:cNvSpPr>
          <p:nvPr>
            <p:ph type="body" idx="1"/>
          </p:nvPr>
        </p:nvSpPr>
        <p:spPr>
          <a:xfrm>
            <a:off x="1281114" y="3475040"/>
            <a:ext cx="7038975" cy="329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50" tIns="46975" rIns="95650" bIns="469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3874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0213" y="547688"/>
            <a:ext cx="3660775" cy="27447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29" name="Google Shape;929;p37:notes"/>
          <p:cNvSpPr txBox="1">
            <a:spLocks noGrp="1"/>
          </p:cNvSpPr>
          <p:nvPr>
            <p:ph type="body" idx="1"/>
          </p:nvPr>
        </p:nvSpPr>
        <p:spPr>
          <a:xfrm>
            <a:off x="1281114" y="3475040"/>
            <a:ext cx="7038975" cy="329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50" tIns="46975" rIns="95650" bIns="469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9003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0213" y="547688"/>
            <a:ext cx="3660775" cy="27447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81" name="Google Shape;981;p38:notes"/>
          <p:cNvSpPr txBox="1">
            <a:spLocks noGrp="1"/>
          </p:cNvSpPr>
          <p:nvPr>
            <p:ph type="body" idx="1"/>
          </p:nvPr>
        </p:nvSpPr>
        <p:spPr>
          <a:xfrm>
            <a:off x="1281114" y="3475040"/>
            <a:ext cx="7038975" cy="329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50" tIns="46975" rIns="95650" bIns="469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83161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0213" y="547688"/>
            <a:ext cx="3660775" cy="27447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38" name="Google Shape;1038;p41:notes"/>
          <p:cNvSpPr txBox="1">
            <a:spLocks noGrp="1"/>
          </p:cNvSpPr>
          <p:nvPr>
            <p:ph type="body" idx="1"/>
          </p:nvPr>
        </p:nvSpPr>
        <p:spPr>
          <a:xfrm>
            <a:off x="1281114" y="3475040"/>
            <a:ext cx="7038975" cy="329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50" tIns="46975" rIns="95650" bIns="469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78758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0213" y="547688"/>
            <a:ext cx="3660775" cy="27447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47" name="Google Shape;1047;p42:notes"/>
          <p:cNvSpPr txBox="1">
            <a:spLocks noGrp="1"/>
          </p:cNvSpPr>
          <p:nvPr>
            <p:ph type="body" idx="1"/>
          </p:nvPr>
        </p:nvSpPr>
        <p:spPr>
          <a:xfrm>
            <a:off x="1281114" y="3475040"/>
            <a:ext cx="7038975" cy="329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50" tIns="46975" rIns="95650" bIns="469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471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0213" y="547688"/>
            <a:ext cx="3660775" cy="27447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4" name="Google Shape;144;p5:notes"/>
          <p:cNvSpPr txBox="1">
            <a:spLocks noGrp="1"/>
          </p:cNvSpPr>
          <p:nvPr>
            <p:ph type="body" idx="1"/>
          </p:nvPr>
        </p:nvSpPr>
        <p:spPr>
          <a:xfrm>
            <a:off x="1281114" y="3475040"/>
            <a:ext cx="7038975" cy="329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50" tIns="46975" rIns="95650" bIns="469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31326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0213" y="547688"/>
            <a:ext cx="3660775" cy="27447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96" name="Google Shape;1096;p43:notes"/>
          <p:cNvSpPr txBox="1">
            <a:spLocks noGrp="1"/>
          </p:cNvSpPr>
          <p:nvPr>
            <p:ph type="body" idx="1"/>
          </p:nvPr>
        </p:nvSpPr>
        <p:spPr>
          <a:xfrm>
            <a:off x="1281114" y="3475040"/>
            <a:ext cx="7038975" cy="329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50" tIns="46975" rIns="95650" bIns="469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39821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0213" y="547688"/>
            <a:ext cx="3660775" cy="27447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46" name="Google Shape;1146;p44:notes"/>
          <p:cNvSpPr txBox="1">
            <a:spLocks noGrp="1"/>
          </p:cNvSpPr>
          <p:nvPr>
            <p:ph type="body" idx="1"/>
          </p:nvPr>
        </p:nvSpPr>
        <p:spPr>
          <a:xfrm>
            <a:off x="1281114" y="3475040"/>
            <a:ext cx="7038975" cy="329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50" tIns="46975" rIns="95650" bIns="469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92243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0213" y="547688"/>
            <a:ext cx="3660775" cy="27447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01" name="Google Shape;1201;p45:notes"/>
          <p:cNvSpPr txBox="1">
            <a:spLocks noGrp="1"/>
          </p:cNvSpPr>
          <p:nvPr>
            <p:ph type="body" idx="1"/>
          </p:nvPr>
        </p:nvSpPr>
        <p:spPr>
          <a:xfrm>
            <a:off x="1281114" y="3475040"/>
            <a:ext cx="7038975" cy="329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50" tIns="46975" rIns="95650" bIns="469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7222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0213" y="547688"/>
            <a:ext cx="3660775" cy="27447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3" name="Google Shape;163;p6:notes"/>
          <p:cNvSpPr txBox="1">
            <a:spLocks noGrp="1"/>
          </p:cNvSpPr>
          <p:nvPr>
            <p:ph type="body" idx="1"/>
          </p:nvPr>
        </p:nvSpPr>
        <p:spPr>
          <a:xfrm>
            <a:off x="1281114" y="3475040"/>
            <a:ext cx="7038975" cy="329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50" tIns="46975" rIns="95650" bIns="469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1003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0213" y="547688"/>
            <a:ext cx="3660775" cy="27447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7" name="Google Shape;217;p7:notes"/>
          <p:cNvSpPr txBox="1">
            <a:spLocks noGrp="1"/>
          </p:cNvSpPr>
          <p:nvPr>
            <p:ph type="body" idx="1"/>
          </p:nvPr>
        </p:nvSpPr>
        <p:spPr>
          <a:xfrm>
            <a:off x="1281114" y="3475040"/>
            <a:ext cx="7038975" cy="329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50" tIns="46975" rIns="95650" bIns="469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7732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0213" y="547688"/>
            <a:ext cx="3660775" cy="27447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4" name="Google Shape;224;p8:notes"/>
          <p:cNvSpPr txBox="1">
            <a:spLocks noGrp="1"/>
          </p:cNvSpPr>
          <p:nvPr>
            <p:ph type="body" idx="1"/>
          </p:nvPr>
        </p:nvSpPr>
        <p:spPr>
          <a:xfrm>
            <a:off x="1281114" y="3475040"/>
            <a:ext cx="7038975" cy="329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50" tIns="46975" rIns="95650" bIns="469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2647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547688"/>
            <a:ext cx="4876800" cy="27447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8" name="Google Shape;278;p11:notes"/>
          <p:cNvSpPr txBox="1">
            <a:spLocks noGrp="1"/>
          </p:cNvSpPr>
          <p:nvPr>
            <p:ph type="body" idx="1"/>
          </p:nvPr>
        </p:nvSpPr>
        <p:spPr>
          <a:xfrm>
            <a:off x="1281114" y="3475040"/>
            <a:ext cx="7038975" cy="329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50" tIns="46975" rIns="95650" bIns="469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044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0213" y="547688"/>
            <a:ext cx="3660775" cy="27447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5" name="Google Shape;335;p19:notes"/>
          <p:cNvSpPr txBox="1">
            <a:spLocks noGrp="1"/>
          </p:cNvSpPr>
          <p:nvPr>
            <p:ph type="body" idx="1"/>
          </p:nvPr>
        </p:nvSpPr>
        <p:spPr>
          <a:xfrm>
            <a:off x="1281114" y="3475040"/>
            <a:ext cx="7038975" cy="329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50" tIns="46975" rIns="95650" bIns="469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7797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0213" y="547688"/>
            <a:ext cx="3660775" cy="27447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3" name="Google Shape;283;p12:notes"/>
          <p:cNvSpPr txBox="1">
            <a:spLocks noGrp="1"/>
          </p:cNvSpPr>
          <p:nvPr>
            <p:ph type="body" idx="1"/>
          </p:nvPr>
        </p:nvSpPr>
        <p:spPr>
          <a:xfrm>
            <a:off x="1281114" y="3475040"/>
            <a:ext cx="7038975" cy="329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50" tIns="46975" rIns="95650" bIns="469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1268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>
              <a:buClr>
                <a:srgbClr val="FF0000"/>
              </a:buClr>
              <a:buSzPct val="120000"/>
              <a:buFont typeface="Arial" panose="020B0604020202020204" pitchFamily="34" charset="0"/>
              <a:buChar char="•"/>
              <a:defRPr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buSzPct val="120000"/>
              <a:buFont typeface="Arial" panose="020B0604020202020204" pitchFamily="34" charset="0"/>
              <a:buChar char="•"/>
              <a:defRPr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543050" indent="-171450">
              <a:buSzPct val="120000"/>
              <a:buFont typeface="Arial" panose="020B0604020202020204" pitchFamily="34" charset="0"/>
              <a:buChar char="•"/>
              <a:defRPr sz="18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buSzPct val="120000"/>
              <a:defRPr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72C1F6-F85B-794F-8C35-018FB5EA5B88}"/>
              </a:ext>
            </a:extLst>
          </p:cNvPr>
          <p:cNvSpPr txBox="1"/>
          <p:nvPr userDrawn="1"/>
        </p:nvSpPr>
        <p:spPr>
          <a:xfrm>
            <a:off x="8469443" y="6685613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3875" y="174519"/>
            <a:ext cx="71628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533400" y="6432762"/>
            <a:ext cx="997495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Ravi Mittal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DB934F-A9E5-C647-BF9E-E36E6FE942FE}"/>
              </a:ext>
            </a:extLst>
          </p:cNvPr>
          <p:cNvSpPr/>
          <p:nvPr userDrawn="1"/>
        </p:nvSpPr>
        <p:spPr>
          <a:xfrm>
            <a:off x="8312131" y="6516172"/>
            <a:ext cx="46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B82DB86-37F9-954E-8F10-00623E1FD261}" type="slidenum">
              <a:rPr lang="en-US" sz="18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38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>
              <a:lumMod val="50000"/>
            </a:schemeClr>
          </a:solidFill>
          <a:latin typeface="Calibri" panose="020F0502020204030204" pitchFamily="34" charset="0"/>
          <a:ea typeface="ＭＳ Ｐゴシック" charset="0"/>
          <a:cs typeface="Calibri" panose="020F0502020204030204" pitchFamily="34" charset="0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accent1">
            <a:lumMod val="50000"/>
          </a:schemeClr>
        </a:buClr>
        <a:buSzPct val="110000"/>
        <a:buChar char="•"/>
        <a:defRPr sz="2400">
          <a:solidFill>
            <a:schemeClr val="tx1"/>
          </a:solidFill>
          <a:latin typeface="Calibri" panose="020F0502020204030204" pitchFamily="34" charset="0"/>
          <a:ea typeface="ＭＳ Ｐゴシック" charset="0"/>
          <a:cs typeface="Calibri" panose="020F0502020204030204" pitchFamily="34" charset="0"/>
        </a:defRPr>
      </a:lvl1pPr>
      <a:lvl2pPr marL="6858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C00000"/>
        </a:buClr>
        <a:buSzPct val="110000"/>
        <a:buFont typeface="Arial" panose="020B0604020202020204" pitchFamily="34" charset="0"/>
        <a:buChar char="•"/>
        <a:defRPr sz="2200">
          <a:solidFill>
            <a:schemeClr val="tx1"/>
          </a:solidFill>
          <a:latin typeface="Calibri" panose="020F0502020204030204" pitchFamily="34" charset="0"/>
          <a:ea typeface="Gill Sans" charset="0"/>
          <a:cs typeface="Calibri" panose="020F0502020204030204" pitchFamily="34" charset="0"/>
        </a:defRPr>
      </a:lvl2pPr>
      <a:lvl3pPr marL="11430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0070C0"/>
        </a:buClr>
        <a:buSzPct val="120000"/>
        <a:buFont typeface="Arial" panose="020B0604020202020204" pitchFamily="34" charset="0"/>
        <a:buChar char="•"/>
        <a:defRPr sz="2000">
          <a:solidFill>
            <a:schemeClr val="tx1"/>
          </a:solidFill>
          <a:latin typeface="Calibri" panose="020F0502020204030204" pitchFamily="34" charset="0"/>
          <a:ea typeface="Gill Sans" charset="0"/>
          <a:cs typeface="Calibri" panose="020F0502020204030204" pitchFamily="34" charset="0"/>
        </a:defRPr>
      </a:lvl3pPr>
      <a:lvl4pPr marL="1543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20000"/>
        <a:buChar char="•"/>
        <a:defRPr sz="1800">
          <a:solidFill>
            <a:schemeClr val="tx1"/>
          </a:solidFill>
          <a:latin typeface="Calibri" panose="020F0502020204030204" pitchFamily="34" charset="0"/>
          <a:ea typeface="Gill Sans" charset="0"/>
          <a:cs typeface="Calibri" panose="020F0502020204030204" pitchFamily="34" charset="0"/>
        </a:defRPr>
      </a:lvl4pPr>
      <a:lvl5pPr marL="20002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20000"/>
        <a:buFont typeface="Arial" panose="020B0604020202020204" pitchFamily="34" charset="0"/>
        <a:buChar char="•"/>
        <a:defRPr sz="1600">
          <a:solidFill>
            <a:schemeClr val="tx1"/>
          </a:solidFill>
          <a:latin typeface="Calibri" panose="020F0502020204030204" pitchFamily="34" charset="0"/>
          <a:ea typeface="Gill Sans" charset="0"/>
          <a:cs typeface="Calibri" panose="020F0502020204030204" pitchFamily="34" charset="0"/>
        </a:defRPr>
      </a:lvl5pPr>
      <a:lvl6pPr marL="24574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jpg"/><Relationship Id="rId4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Relationship Id="rId9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3.org/Protocols/HTTP/AsImplemented.html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images.google.com/imgres?imgurl=http://static.howstuffworks.com/gif/cell-phone-nokia.jpg&amp;imgrefurl=http://electronics.howstuffworks.com/cell-phone.htm&amp;h=200&amp;w=200&amp;sz=22&amp;tbnid=ftqjm3_El-gJ:&amp;tbnh=99&amp;tbnw=99&amp;start=7&amp;prev=/images?q=cell+phone&amp;hl=en&amp;lr=&amp;ie=UTF-8" TargetMode="External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4.jpg"/><Relationship Id="rId21" Type="http://schemas.openxmlformats.org/officeDocument/2006/relationships/image" Target="../media/image31.png"/><Relationship Id="rId7" Type="http://schemas.openxmlformats.org/officeDocument/2006/relationships/image" Target="../media/image18.png"/><Relationship Id="rId12" Type="http://schemas.openxmlformats.org/officeDocument/2006/relationships/image" Target="../media/image22.jp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11" Type="http://schemas.openxmlformats.org/officeDocument/2006/relationships/image" Target="../media/image21.jpg"/><Relationship Id="rId5" Type="http://schemas.openxmlformats.org/officeDocument/2006/relationships/image" Target="../media/image16.jpg"/><Relationship Id="rId15" Type="http://schemas.openxmlformats.org/officeDocument/2006/relationships/image" Target="../media/image25.png"/><Relationship Id="rId10" Type="http://schemas.openxmlformats.org/officeDocument/2006/relationships/image" Target="../media/image20.jpg"/><Relationship Id="rId19" Type="http://schemas.openxmlformats.org/officeDocument/2006/relationships/image" Target="../media/image29.png"/><Relationship Id="rId4" Type="http://schemas.openxmlformats.org/officeDocument/2006/relationships/image" Target="../media/image15.png"/><Relationship Id="rId9" Type="http://schemas.openxmlformats.org/officeDocument/2006/relationships/image" Target="../media/image19.jpg"/><Relationship Id="rId14" Type="http://schemas.openxmlformats.org/officeDocument/2006/relationships/image" Target="../media/image24.png"/><Relationship Id="rId22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196752"/>
            <a:ext cx="7848600" cy="2057400"/>
          </a:xfrm>
        </p:spPr>
        <p:txBody>
          <a:bodyPr/>
          <a:lstStyle/>
          <a:p>
            <a:pPr>
              <a:defRPr/>
            </a:pPr>
            <a:br>
              <a:rPr lang="en-US" sz="3000" dirty="0"/>
            </a:br>
            <a:r>
              <a:rPr lang="en-US" sz="3000" dirty="0">
                <a:solidFill>
                  <a:srgbClr val="FF0000"/>
                </a:solidFill>
              </a:rPr>
              <a:t>CS 310   Operating Systems </a:t>
            </a:r>
            <a:br>
              <a:rPr lang="en-US" sz="3000" dirty="0"/>
            </a:br>
            <a:br>
              <a:rPr lang="en-US" sz="3000" dirty="0"/>
            </a:br>
            <a:r>
              <a:rPr lang="en-US" sz="2400" dirty="0"/>
              <a:t>Lecture 1:  Operating System Introduction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91000"/>
            <a:ext cx="8001000" cy="1447800"/>
          </a:xfrm>
        </p:spPr>
        <p:txBody>
          <a:bodyPr/>
          <a:lstStyle/>
          <a:p>
            <a:pPr marL="285750" indent="-285750" algn="r">
              <a:defRPr/>
            </a:pPr>
            <a:r>
              <a:rPr lang="en-US" altLang="en-US" b="1" dirty="0">
                <a:solidFill>
                  <a:srgbClr val="0070C0"/>
                </a:solidFill>
                <a:ea typeface="Gill Sans" charset="0"/>
              </a:rPr>
              <a:t>Ravi Mittal</a:t>
            </a:r>
          </a:p>
          <a:p>
            <a:pPr marL="285750" indent="-285750" algn="r">
              <a:defRPr/>
            </a:pPr>
            <a:r>
              <a:rPr lang="en-US" altLang="en-US" b="1" dirty="0">
                <a:solidFill>
                  <a:srgbClr val="0070C0"/>
                </a:solidFill>
                <a:ea typeface="Gill Sans" charset="0"/>
              </a:rPr>
              <a:t>IIT Goa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7"/>
          <p:cNvSpPr txBox="1">
            <a:spLocks noGrp="1"/>
          </p:cNvSpPr>
          <p:nvPr>
            <p:ph type="title"/>
          </p:nvPr>
        </p:nvSpPr>
        <p:spPr>
          <a:xfrm>
            <a:off x="261912" y="260648"/>
            <a:ext cx="716280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ea typeface="ＭＳ Ｐゴシック" charset="0"/>
              </a:rPr>
              <a:t>And Range of Timescales</a:t>
            </a:r>
            <a:endParaRPr dirty="0">
              <a:ea typeface="ＭＳ Ｐゴシック" charset="0"/>
            </a:endParaRPr>
          </a:p>
        </p:txBody>
      </p:sp>
      <p:pic>
        <p:nvPicPr>
          <p:cNvPr id="220" name="Google Shape;220;p7" descr="A screenshot of a cell phone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086100" y="1543050"/>
            <a:ext cx="5518348" cy="332611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7"/>
          <p:cNvSpPr txBox="1"/>
          <p:nvPr/>
        </p:nvSpPr>
        <p:spPr>
          <a:xfrm>
            <a:off x="285751" y="2090505"/>
            <a:ext cx="2743637" cy="1038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 “Numbers that  Everyone Should Know”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7CC833-C1C5-FF40-9599-9EAD97FFEC10}"/>
              </a:ext>
            </a:extLst>
          </p:cNvPr>
          <p:cNvSpPr txBox="1"/>
          <p:nvPr/>
        </p:nvSpPr>
        <p:spPr>
          <a:xfrm>
            <a:off x="1810592" y="5428346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 source of complexity in Computers: Dealing with components that are widely diverse in functionality and timing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9AA387BD-B1F3-7340-BC2D-4093A3433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6550236"/>
            <a:ext cx="2995798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Kubiatowicz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CS162 © UCB Spring 2021</a:t>
            </a:r>
          </a:p>
        </p:txBody>
      </p:sp>
    </p:spTree>
    <p:extLst>
      <p:ext uri="{BB962C8B-B14F-4D97-AF65-F5344CB8AC3E}">
        <p14:creationId xmlns:p14="http://schemas.microsoft.com/office/powerpoint/2010/main" val="25859433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8"/>
          <p:cNvSpPr txBox="1">
            <a:spLocks noGrp="1"/>
          </p:cNvSpPr>
          <p:nvPr>
            <p:ph type="title"/>
          </p:nvPr>
        </p:nvSpPr>
        <p:spPr>
          <a:xfrm>
            <a:off x="523874" y="174519"/>
            <a:ext cx="7720533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ea typeface="ＭＳ Ｐゴシック" charset="0"/>
                <a:sym typeface="Gill Sans"/>
              </a:rPr>
              <a:t>Operating Systems are at the Heart of it All!</a:t>
            </a:r>
            <a:endParaRPr dirty="0">
              <a:ea typeface="ＭＳ Ｐゴシック" charset="0"/>
            </a:endParaRPr>
          </a:p>
        </p:txBody>
      </p:sp>
      <p:sp>
        <p:nvSpPr>
          <p:cNvPr id="227" name="Google Shape;227;p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Make the incredible advance in the underlying technology available to a rapidly evolving body of applications</a:t>
            </a:r>
            <a:endParaRPr dirty="0"/>
          </a:p>
          <a:p>
            <a:pPr lvl="1"/>
            <a:r>
              <a:rPr lang="en-US" dirty="0"/>
              <a:t>Provide consistent abstractions to applications, even on different hardware</a:t>
            </a:r>
            <a:endParaRPr dirty="0"/>
          </a:p>
          <a:p>
            <a:pPr lvl="1"/>
            <a:r>
              <a:rPr lang="en-US" dirty="0"/>
              <a:t>Manage sharing of resources among multiple applications</a:t>
            </a:r>
            <a:endParaRPr dirty="0"/>
          </a:p>
          <a:p>
            <a:r>
              <a:rPr lang="en-US" dirty="0"/>
              <a:t>The key building blocks:</a:t>
            </a:r>
            <a:endParaRPr dirty="0"/>
          </a:p>
          <a:p>
            <a:pPr lvl="1"/>
            <a:r>
              <a:rPr lang="en-US" dirty="0"/>
              <a:t>Processes</a:t>
            </a:r>
            <a:endParaRPr dirty="0"/>
          </a:p>
          <a:p>
            <a:pPr lvl="1"/>
            <a:r>
              <a:rPr lang="en-US" dirty="0"/>
              <a:t>Threads, Concurrency, Scheduling, Coordination</a:t>
            </a:r>
            <a:endParaRPr dirty="0"/>
          </a:p>
          <a:p>
            <a:pPr lvl="1"/>
            <a:r>
              <a:rPr lang="en-US" dirty="0"/>
              <a:t>Address Spaces</a:t>
            </a:r>
            <a:endParaRPr dirty="0"/>
          </a:p>
          <a:p>
            <a:pPr lvl="1"/>
            <a:r>
              <a:rPr lang="en-US" dirty="0"/>
              <a:t>Protection, Isolation, Sharing, Security</a:t>
            </a:r>
            <a:endParaRPr dirty="0"/>
          </a:p>
          <a:p>
            <a:pPr lvl="1"/>
            <a:r>
              <a:rPr lang="en-US" dirty="0"/>
              <a:t>Communication, Protocols</a:t>
            </a:r>
            <a:endParaRPr dirty="0"/>
          </a:p>
          <a:p>
            <a:pPr lvl="1"/>
            <a:r>
              <a:rPr lang="en-US" dirty="0"/>
              <a:t>Persistent storage, transactions, consistency, resilience</a:t>
            </a:r>
            <a:endParaRPr dirty="0"/>
          </a:p>
          <a:p>
            <a:pPr lvl="1"/>
            <a:r>
              <a:rPr lang="en-US" dirty="0"/>
              <a:t>Interfaces to all devices</a:t>
            </a:r>
            <a:endParaRPr dirty="0"/>
          </a:p>
          <a:p>
            <a:endParaRPr dirty="0"/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DDCD8FFF-2E4D-4F49-A9C2-D567643B4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6550236"/>
            <a:ext cx="2995798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Kubiatowicz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CS162 © UCB Spring 2021</a:t>
            </a:r>
          </a:p>
        </p:txBody>
      </p:sp>
    </p:spTree>
    <p:extLst>
      <p:ext uri="{BB962C8B-B14F-4D97-AF65-F5344CB8AC3E}">
        <p14:creationId xmlns:p14="http://schemas.microsoft.com/office/powerpoint/2010/main" val="1190884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1"/>
          <p:cNvSpPr txBox="1">
            <a:spLocks noGrp="1"/>
          </p:cNvSpPr>
          <p:nvPr>
            <p:ph type="title"/>
          </p:nvPr>
        </p:nvSpPr>
        <p:spPr>
          <a:xfrm>
            <a:off x="914400" y="2800350"/>
            <a:ext cx="7162800" cy="4000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7856" tIns="33319" rIns="67856" bIns="33319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/>
              <a:t>But: What is an operating system?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6544389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7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0"/>
              </a:rPr>
              <a:t>What is an operating system?</a:t>
            </a:r>
          </a:p>
        </p:txBody>
      </p:sp>
      <p:sp>
        <p:nvSpPr>
          <p:cNvPr id="10243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Special layer of software that provides application software access to hardware resources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Convenient abstraction of complex hardware devices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Protected access to shared resources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Security and authentication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Communication amongst logical entities</a:t>
            </a:r>
          </a:p>
          <a:p>
            <a:pPr lvl="1">
              <a:defRPr/>
            </a:pPr>
            <a:endParaRPr lang="en-US" dirty="0">
              <a:ea typeface="ＭＳ Ｐゴシック" charset="0"/>
            </a:endParaRPr>
          </a:p>
          <a:p>
            <a:pPr lvl="1"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17411" name="Rectangle 9"/>
          <p:cNvSpPr>
            <a:spLocks noChangeArrowheads="1"/>
          </p:cNvSpPr>
          <p:nvPr/>
        </p:nvSpPr>
        <p:spPr bwMode="auto">
          <a:xfrm>
            <a:off x="3048000" y="5029200"/>
            <a:ext cx="2362200" cy="9144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ctr"/>
            <a:endParaRPr lang="en-US" b="0">
              <a:latin typeface="Gill Sans Light" charset="0"/>
              <a:cs typeface="Gill Sans Light" charset="0"/>
            </a:endParaRPr>
          </a:p>
          <a:p>
            <a:pPr algn="ctr"/>
            <a:r>
              <a:rPr lang="en-US" b="0">
                <a:latin typeface="Gill Sans Light" charset="0"/>
                <a:cs typeface="Gill Sans Light" charset="0"/>
              </a:rPr>
              <a:t>Hardware</a:t>
            </a:r>
          </a:p>
        </p:txBody>
      </p:sp>
      <p:sp>
        <p:nvSpPr>
          <p:cNvPr id="17412" name="Rounded Rectangle 10"/>
          <p:cNvSpPr>
            <a:spLocks noChangeArrowheads="1"/>
          </p:cNvSpPr>
          <p:nvPr/>
        </p:nvSpPr>
        <p:spPr bwMode="auto">
          <a:xfrm>
            <a:off x="3048000" y="4038600"/>
            <a:ext cx="914400" cy="685800"/>
          </a:xfrm>
          <a:prstGeom prst="roundRect">
            <a:avLst>
              <a:gd name="adj" fmla="val 16667"/>
            </a:avLst>
          </a:prstGeom>
          <a:solidFill>
            <a:srgbClr val="72AAAE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 b="0">
                <a:latin typeface="Gill Sans Light" charset="0"/>
                <a:cs typeface="Gill Sans Light" charset="0"/>
              </a:rPr>
              <a:t>appln</a:t>
            </a:r>
          </a:p>
        </p:txBody>
      </p:sp>
      <p:sp>
        <p:nvSpPr>
          <p:cNvPr id="18437" name="Rounded Rectangle 11"/>
          <p:cNvSpPr>
            <a:spLocks noChangeArrowheads="1"/>
          </p:cNvSpPr>
          <p:nvPr/>
        </p:nvSpPr>
        <p:spPr bwMode="auto">
          <a:xfrm>
            <a:off x="3505200" y="3886200"/>
            <a:ext cx="914400" cy="6858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ctr">
              <a:defRPr/>
            </a:pPr>
            <a:r>
              <a:rPr lang="en-US" b="0">
                <a:latin typeface="Gill Sans Light" charset="0"/>
                <a:cs typeface="Gill Sans Light" charset="0"/>
              </a:rPr>
              <a:t>appln</a:t>
            </a:r>
          </a:p>
        </p:txBody>
      </p:sp>
      <p:sp>
        <p:nvSpPr>
          <p:cNvPr id="18438" name="Rounded Rectangle 12"/>
          <p:cNvSpPr>
            <a:spLocks noChangeArrowheads="1"/>
          </p:cNvSpPr>
          <p:nvPr/>
        </p:nvSpPr>
        <p:spPr bwMode="auto">
          <a:xfrm>
            <a:off x="3886200" y="3733800"/>
            <a:ext cx="914400" cy="68580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ctr">
              <a:defRPr/>
            </a:pPr>
            <a:r>
              <a:rPr lang="en-US" b="0" dirty="0" err="1">
                <a:latin typeface="Gill Sans Light" charset="0"/>
                <a:cs typeface="Gill Sans Light" charset="0"/>
              </a:rPr>
              <a:t>appl</a:t>
            </a:r>
            <a:r>
              <a:rPr lang="en-US" b="0" dirty="0">
                <a:latin typeface="Gill Sans Light" charset="0"/>
                <a:cs typeface="Gill Sans Light" charset="0"/>
              </a:rPr>
              <a:t> n</a:t>
            </a:r>
          </a:p>
        </p:txBody>
      </p:sp>
      <p:sp>
        <p:nvSpPr>
          <p:cNvPr id="17415" name="Rectangle 14"/>
          <p:cNvSpPr>
            <a:spLocks noChangeArrowheads="1"/>
          </p:cNvSpPr>
          <p:nvPr/>
        </p:nvSpPr>
        <p:spPr bwMode="auto">
          <a:xfrm>
            <a:off x="3657600" y="4800600"/>
            <a:ext cx="2057400" cy="1524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b="0">
              <a:latin typeface="Gill Sans Light" charset="0"/>
              <a:cs typeface="Gill Sans Light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953000" y="4343400"/>
            <a:ext cx="762000" cy="457200"/>
          </a:xfrm>
          <a:prstGeom prst="rect">
            <a:avLst/>
          </a:prstGeom>
          <a:solidFill>
            <a:srgbClr val="FF66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defRPr/>
            </a:pPr>
            <a:r>
              <a:rPr lang="en-US" b="0" dirty="0">
                <a:solidFill>
                  <a:schemeClr val="bg1"/>
                </a:solidFill>
                <a:latin typeface="Gill Sans Light"/>
                <a:ea typeface="+mn-ea"/>
                <a:cs typeface="Gill Sans Light"/>
              </a:rPr>
              <a:t>OS</a:t>
            </a:r>
          </a:p>
        </p:txBody>
      </p:sp>
      <p:cxnSp>
        <p:nvCxnSpPr>
          <p:cNvPr id="17417" name="Straight Arrow Connector 17"/>
          <p:cNvCxnSpPr>
            <a:cxnSpLocks noChangeShapeType="1"/>
            <a:stCxn id="17411" idx="3"/>
          </p:cNvCxnSpPr>
          <p:nvPr/>
        </p:nvCxnSpPr>
        <p:spPr bwMode="auto">
          <a:xfrm>
            <a:off x="5410200" y="5486400"/>
            <a:ext cx="15240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" name="Text Box 7">
            <a:extLst>
              <a:ext uri="{FF2B5EF4-FFF2-40B4-BE49-F238E27FC236}">
                <a16:creationId xmlns:a16="http://schemas.microsoft.com/office/drawing/2014/main" id="{DCD1C3E7-2B2D-1443-8027-CFC3AC8CE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6550236"/>
            <a:ext cx="2090102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Kubiatowicz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CS162 © UCB</a:t>
            </a:r>
          </a:p>
        </p:txBody>
      </p:sp>
    </p:spTree>
    <p:extLst>
      <p:ext uri="{BB962C8B-B14F-4D97-AF65-F5344CB8AC3E}">
        <p14:creationId xmlns:p14="http://schemas.microsoft.com/office/powerpoint/2010/main" val="57641660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9"/>
          <p:cNvSpPr txBox="1">
            <a:spLocks noGrp="1"/>
          </p:cNvSpPr>
          <p:nvPr>
            <p:ph type="title"/>
          </p:nvPr>
        </p:nvSpPr>
        <p:spPr>
          <a:xfrm>
            <a:off x="408078" y="276841"/>
            <a:ext cx="716280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Hardware/Software Interface</a:t>
            </a:r>
            <a:endParaRPr dirty="0"/>
          </a:p>
        </p:txBody>
      </p:sp>
      <p:sp>
        <p:nvSpPr>
          <p:cNvPr id="338" name="Google Shape;338;p19"/>
          <p:cNvSpPr/>
          <p:nvPr/>
        </p:nvSpPr>
        <p:spPr>
          <a:xfrm>
            <a:off x="1017679" y="2381571"/>
            <a:ext cx="5029200" cy="301545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sz="13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pic>
        <p:nvPicPr>
          <p:cNvPr id="339" name="Google Shape;33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4311201" y="3913599"/>
            <a:ext cx="792703" cy="7927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0" name="Google Shape;340;p19"/>
          <p:cNvCxnSpPr>
            <a:stCxn id="341" idx="3"/>
          </p:cNvCxnSpPr>
          <p:nvPr/>
        </p:nvCxnSpPr>
        <p:spPr>
          <a:xfrm rot="10800000" flipH="1">
            <a:off x="2732179" y="3298274"/>
            <a:ext cx="1543050" cy="28575"/>
          </a:xfrm>
          <a:prstGeom prst="straightConnector1">
            <a:avLst/>
          </a:prstGeom>
          <a:solidFill>
            <a:schemeClr val="accent1"/>
          </a:solidFill>
          <a:ln w="57150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42" name="Google Shape;342;p19"/>
          <p:cNvCxnSpPr/>
          <p:nvPr/>
        </p:nvCxnSpPr>
        <p:spPr>
          <a:xfrm>
            <a:off x="3017929" y="3298274"/>
            <a:ext cx="0" cy="514350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343" name="Google Shape;343;p19"/>
          <p:cNvSpPr/>
          <p:nvPr/>
        </p:nvSpPr>
        <p:spPr>
          <a:xfrm>
            <a:off x="1646329" y="4041224"/>
            <a:ext cx="857250" cy="971550"/>
          </a:xfrm>
          <a:prstGeom prst="can">
            <a:avLst>
              <a:gd name="adj" fmla="val 25000"/>
            </a:avLst>
          </a:prstGeom>
          <a:solidFill>
            <a:srgbClr val="5AAE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35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Storage</a:t>
            </a:r>
            <a:endParaRPr sz="13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pic>
        <p:nvPicPr>
          <p:cNvPr id="344" name="Google Shape;344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89478" y="4490317"/>
            <a:ext cx="704851" cy="479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12918" y="4544708"/>
            <a:ext cx="547972" cy="387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46579" y="4904024"/>
            <a:ext cx="542925" cy="341486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19"/>
          <p:cNvSpPr/>
          <p:nvPr/>
        </p:nvSpPr>
        <p:spPr>
          <a:xfrm>
            <a:off x="1532029" y="3012524"/>
            <a:ext cx="1200150" cy="628650"/>
          </a:xfrm>
          <a:prstGeom prst="roundRect">
            <a:avLst>
              <a:gd name="adj" fmla="val 16667"/>
            </a:avLst>
          </a:prstGeom>
          <a:solidFill>
            <a:srgbClr val="BED1FE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35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Processor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7" name="Google Shape;347;p19"/>
          <p:cNvSpPr/>
          <p:nvPr/>
        </p:nvSpPr>
        <p:spPr>
          <a:xfrm>
            <a:off x="1017679" y="2383874"/>
            <a:ext cx="927177" cy="27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35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Hardware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8" name="Google Shape;348;p19"/>
          <p:cNvSpPr/>
          <p:nvPr/>
        </p:nvSpPr>
        <p:spPr>
          <a:xfrm>
            <a:off x="4275229" y="2441024"/>
            <a:ext cx="1314450" cy="1257300"/>
          </a:xfrm>
          <a:prstGeom prst="rect">
            <a:avLst/>
          </a:prstGeom>
          <a:solidFill>
            <a:srgbClr val="5AAE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35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Memory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4789579" y="3763327"/>
            <a:ext cx="917559" cy="27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35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Networks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4846729" y="4904023"/>
            <a:ext cx="850233" cy="27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35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Displays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1" name="Google Shape;351;p19"/>
          <p:cNvSpPr txBox="1"/>
          <p:nvPr/>
        </p:nvSpPr>
        <p:spPr>
          <a:xfrm>
            <a:off x="3818029" y="5018323"/>
            <a:ext cx="657872" cy="27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35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Inputs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2" name="Google Shape;352;p19"/>
          <p:cNvSpPr txBox="1"/>
          <p:nvPr/>
        </p:nvSpPr>
        <p:spPr>
          <a:xfrm>
            <a:off x="1903504" y="2179065"/>
            <a:ext cx="3686175" cy="300052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5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Instruction Set Architecture (ISA)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53" name="Google Shape;353;p19"/>
          <p:cNvGrpSpPr/>
          <p:nvPr/>
        </p:nvGrpSpPr>
        <p:grpSpPr>
          <a:xfrm>
            <a:off x="2217829" y="3355424"/>
            <a:ext cx="400050" cy="228600"/>
            <a:chOff x="3124200" y="3657600"/>
            <a:chExt cx="533400" cy="304800"/>
          </a:xfrm>
        </p:grpSpPr>
        <p:sp>
          <p:nvSpPr>
            <p:cNvPr id="354" name="Google Shape;354;p19"/>
            <p:cNvSpPr/>
            <p:nvPr/>
          </p:nvSpPr>
          <p:spPr>
            <a:xfrm>
              <a:off x="3124200" y="3657600"/>
              <a:ext cx="533400" cy="3048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</a:pPr>
              <a:endParaRPr sz="135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</p:txBody>
        </p:sp>
        <p:sp>
          <p:nvSpPr>
            <p:cNvPr id="355" name="Google Shape;355;p19"/>
            <p:cNvSpPr/>
            <p:nvPr/>
          </p:nvSpPr>
          <p:spPr>
            <a:xfrm>
              <a:off x="3124200" y="3733800"/>
              <a:ext cx="533400" cy="1524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</a:pPr>
              <a:endParaRPr sz="135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</p:txBody>
        </p:sp>
      </p:grpSp>
      <p:sp>
        <p:nvSpPr>
          <p:cNvPr id="356" name="Google Shape;356;p19"/>
          <p:cNvSpPr/>
          <p:nvPr/>
        </p:nvSpPr>
        <p:spPr>
          <a:xfrm>
            <a:off x="4332379" y="2783924"/>
            <a:ext cx="628650" cy="514350"/>
          </a:xfrm>
          <a:prstGeom prst="rect">
            <a:avLst/>
          </a:prstGeom>
          <a:solidFill>
            <a:srgbClr val="78FE78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sz="13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357" name="Google Shape;357;p19"/>
          <p:cNvSpPr/>
          <p:nvPr/>
        </p:nvSpPr>
        <p:spPr>
          <a:xfrm>
            <a:off x="4311200" y="3412574"/>
            <a:ext cx="1242507" cy="228600"/>
          </a:xfrm>
          <a:prstGeom prst="rect">
            <a:avLst/>
          </a:prstGeom>
          <a:solidFill>
            <a:srgbClr val="BDBDBD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OS Memory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8" name="Google Shape;358;p19"/>
          <p:cNvSpPr/>
          <p:nvPr/>
        </p:nvSpPr>
        <p:spPr>
          <a:xfrm>
            <a:off x="5075329" y="2783924"/>
            <a:ext cx="457200" cy="285750"/>
          </a:xfrm>
          <a:prstGeom prst="rect">
            <a:avLst/>
          </a:prstGeom>
          <a:solidFill>
            <a:srgbClr val="FBBA03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sz="13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359" name="Google Shape;359;p19"/>
          <p:cNvSpPr/>
          <p:nvPr/>
        </p:nvSpPr>
        <p:spPr>
          <a:xfrm>
            <a:off x="5018179" y="2955374"/>
            <a:ext cx="457200" cy="285750"/>
          </a:xfrm>
          <a:prstGeom prst="rect">
            <a:avLst/>
          </a:prstGeom>
          <a:solidFill>
            <a:srgbClr val="CC3333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sz="13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cxnSp>
        <p:nvCxnSpPr>
          <p:cNvPr id="360" name="Google Shape;360;p19"/>
          <p:cNvCxnSpPr/>
          <p:nvPr/>
        </p:nvCxnSpPr>
        <p:spPr>
          <a:xfrm rot="10800000" flipH="1">
            <a:off x="2484530" y="3212487"/>
            <a:ext cx="2305125" cy="285750"/>
          </a:xfrm>
          <a:prstGeom prst="curvedConnector3">
            <a:avLst>
              <a:gd name="adj1" fmla="val 49998"/>
            </a:avLst>
          </a:prstGeom>
          <a:solidFill>
            <a:schemeClr val="accent1"/>
          </a:solidFill>
          <a:ln w="22225" cap="flat" cmpd="sng">
            <a:solidFill>
              <a:schemeClr val="dk1"/>
            </a:solidFill>
            <a:prstDash val="solid"/>
            <a:round/>
            <a:headEnd type="triangle" w="sm" len="sm"/>
            <a:tailEnd type="triangle" w="med" len="med"/>
          </a:ln>
        </p:spPr>
      </p:cxnSp>
      <p:grpSp>
        <p:nvGrpSpPr>
          <p:cNvPr id="361" name="Google Shape;361;p19"/>
          <p:cNvGrpSpPr/>
          <p:nvPr/>
        </p:nvGrpSpPr>
        <p:grpSpPr>
          <a:xfrm>
            <a:off x="2503579" y="3801275"/>
            <a:ext cx="1028700" cy="1494048"/>
            <a:chOff x="3505200" y="4267200"/>
            <a:chExt cx="1371600" cy="2286000"/>
          </a:xfrm>
        </p:grpSpPr>
        <p:sp>
          <p:nvSpPr>
            <p:cNvPr id="362" name="Google Shape;362;p19"/>
            <p:cNvSpPr/>
            <p:nvPr/>
          </p:nvSpPr>
          <p:spPr>
            <a:xfrm>
              <a:off x="3810000" y="4267200"/>
              <a:ext cx="685800" cy="5334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</a:pPr>
              <a:r>
                <a:rPr lang="en-US" sz="1350" b="0">
                  <a:solidFill>
                    <a:schemeClr val="dk1"/>
                  </a:solidFill>
                  <a:latin typeface="Calibri" panose="020F0502020204030204" pitchFamily="34" charset="0"/>
                  <a:ea typeface="Gill Sans"/>
                  <a:cs typeface="Calibri" panose="020F0502020204030204" pitchFamily="34" charset="0"/>
                  <a:sym typeface="Gill Sans"/>
                </a:rPr>
                <a:t>Ctrlr</a:t>
              </a:r>
              <a:endParaRPr sz="135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</p:txBody>
        </p:sp>
        <p:cxnSp>
          <p:nvCxnSpPr>
            <p:cNvPr id="363" name="Google Shape;363;p19"/>
            <p:cNvCxnSpPr/>
            <p:nvPr/>
          </p:nvCxnSpPr>
          <p:spPr>
            <a:xfrm>
              <a:off x="4191000" y="4800600"/>
              <a:ext cx="0" cy="7620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stealth" w="med" len="med"/>
              <a:tailEnd type="stealth" w="med" len="med"/>
            </a:ln>
          </p:spPr>
        </p:cxnSp>
        <p:cxnSp>
          <p:nvCxnSpPr>
            <p:cNvPr id="364" name="Google Shape;364;p19"/>
            <p:cNvCxnSpPr/>
            <p:nvPr/>
          </p:nvCxnSpPr>
          <p:spPr>
            <a:xfrm>
              <a:off x="4191000" y="50292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stealth" w="med" len="med"/>
              <a:tailEnd type="stealth" w="med" len="med"/>
            </a:ln>
          </p:spPr>
        </p:cxnSp>
        <p:cxnSp>
          <p:nvCxnSpPr>
            <p:cNvPr id="365" name="Google Shape;365;p19"/>
            <p:cNvCxnSpPr/>
            <p:nvPr/>
          </p:nvCxnSpPr>
          <p:spPr>
            <a:xfrm>
              <a:off x="4191000" y="53340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stealth" w="med" len="med"/>
              <a:tailEnd type="stealth" w="med" len="med"/>
            </a:ln>
          </p:spPr>
        </p:cxnSp>
        <p:cxnSp>
          <p:nvCxnSpPr>
            <p:cNvPr id="366" name="Google Shape;366;p19"/>
            <p:cNvCxnSpPr/>
            <p:nvPr/>
          </p:nvCxnSpPr>
          <p:spPr>
            <a:xfrm>
              <a:off x="3505200" y="51054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stealth" w="med" len="med"/>
              <a:tailEnd type="stealth" w="med" len="med"/>
            </a:ln>
          </p:spPr>
        </p:cxnSp>
        <p:sp>
          <p:nvSpPr>
            <p:cNvPr id="367" name="Google Shape;367;p19"/>
            <p:cNvSpPr/>
            <p:nvPr/>
          </p:nvSpPr>
          <p:spPr>
            <a:xfrm>
              <a:off x="3886200" y="5562600"/>
              <a:ext cx="533400" cy="3048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</a:pPr>
              <a:endParaRPr sz="135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</p:txBody>
        </p:sp>
        <p:cxnSp>
          <p:nvCxnSpPr>
            <p:cNvPr id="368" name="Google Shape;368;p19"/>
            <p:cNvCxnSpPr/>
            <p:nvPr/>
          </p:nvCxnSpPr>
          <p:spPr>
            <a:xfrm>
              <a:off x="4191000" y="58674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stealth" w="med" len="med"/>
              <a:tailEnd type="stealth" w="med" len="med"/>
            </a:ln>
          </p:spPr>
        </p:cxnSp>
        <p:cxnSp>
          <p:nvCxnSpPr>
            <p:cNvPr id="369" name="Google Shape;369;p19"/>
            <p:cNvCxnSpPr/>
            <p:nvPr/>
          </p:nvCxnSpPr>
          <p:spPr>
            <a:xfrm>
              <a:off x="4191000" y="60960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stealth" w="med" len="med"/>
              <a:tailEnd type="stealth" w="med" len="med"/>
            </a:ln>
          </p:spPr>
        </p:cxnSp>
        <p:cxnSp>
          <p:nvCxnSpPr>
            <p:cNvPr id="370" name="Google Shape;370;p19"/>
            <p:cNvCxnSpPr/>
            <p:nvPr/>
          </p:nvCxnSpPr>
          <p:spPr>
            <a:xfrm>
              <a:off x="4191000" y="62484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stealth" w="med" len="med"/>
              <a:tailEnd type="stealth" w="med" len="med"/>
            </a:ln>
          </p:spPr>
        </p:cxnSp>
      </p:grpSp>
      <p:sp>
        <p:nvSpPr>
          <p:cNvPr id="371" name="Google Shape;371;p19"/>
          <p:cNvSpPr/>
          <p:nvPr/>
        </p:nvSpPr>
        <p:spPr>
          <a:xfrm>
            <a:off x="3532279" y="2955374"/>
            <a:ext cx="457199" cy="571500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4275" rIns="0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Cache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72" name="Google Shape;372;p19"/>
          <p:cNvGrpSpPr/>
          <p:nvPr/>
        </p:nvGrpSpPr>
        <p:grpSpPr>
          <a:xfrm>
            <a:off x="2956062" y="2602949"/>
            <a:ext cx="553276" cy="623217"/>
            <a:chOff x="4108511" y="2654300"/>
            <a:chExt cx="737701" cy="830956"/>
          </a:xfrm>
        </p:grpSpPr>
        <p:sp>
          <p:nvSpPr>
            <p:cNvPr id="373" name="Google Shape;373;p19"/>
            <p:cNvSpPr/>
            <p:nvPr/>
          </p:nvSpPr>
          <p:spPr>
            <a:xfrm>
              <a:off x="4178300" y="2720777"/>
              <a:ext cx="609598" cy="762000"/>
            </a:xfrm>
            <a:prstGeom prst="rect">
              <a:avLst/>
            </a:prstGeom>
            <a:solidFill>
              <a:schemeClr val="lt2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</a:pPr>
              <a:endParaRPr sz="135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</p:txBody>
        </p:sp>
        <p:sp>
          <p:nvSpPr>
            <p:cNvPr id="374" name="Google Shape;374;p19"/>
            <p:cNvSpPr txBox="1"/>
            <p:nvPr/>
          </p:nvSpPr>
          <p:spPr>
            <a:xfrm>
              <a:off x="4108511" y="2654300"/>
              <a:ext cx="737701" cy="8309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schemeClr val="dk1"/>
                  </a:solidFill>
                  <a:latin typeface="Calibri" panose="020F0502020204030204" pitchFamily="34" charset="0"/>
                  <a:ea typeface="Gill Sans"/>
                  <a:cs typeface="Calibri" panose="020F0502020204030204" pitchFamily="34" charset="0"/>
                  <a:sym typeface="Gill Sans"/>
                </a:rPr>
                <a:t>Page</a:t>
              </a:r>
              <a:br>
                <a:rPr lang="en-US" sz="1200">
                  <a:solidFill>
                    <a:schemeClr val="dk1"/>
                  </a:solidFill>
                  <a:latin typeface="Calibri" panose="020F0502020204030204" pitchFamily="34" charset="0"/>
                  <a:ea typeface="Gill Sans"/>
                  <a:cs typeface="Calibri" panose="020F0502020204030204" pitchFamily="34" charset="0"/>
                  <a:sym typeface="Gill Sans"/>
                </a:rPr>
              </a:br>
              <a:r>
                <a:rPr lang="en-US" sz="1200">
                  <a:solidFill>
                    <a:schemeClr val="dk1"/>
                  </a:solidFill>
                  <a:latin typeface="Calibri" panose="020F0502020204030204" pitchFamily="34" charset="0"/>
                  <a:ea typeface="Gill Sans"/>
                  <a:cs typeface="Calibri" panose="020F0502020204030204" pitchFamily="34" charset="0"/>
                  <a:sym typeface="Gill Sans"/>
                </a:rPr>
                <a:t>Table</a:t>
              </a: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schemeClr val="dk1"/>
                  </a:solidFill>
                  <a:latin typeface="Calibri" panose="020F0502020204030204" pitchFamily="34" charset="0"/>
                  <a:ea typeface="Gill Sans"/>
                  <a:cs typeface="Calibri" panose="020F0502020204030204" pitchFamily="34" charset="0"/>
                  <a:sym typeface="Gill Sans"/>
                </a:rPr>
                <a:t>&amp; </a:t>
              </a:r>
              <a:r>
                <a:rPr lang="en-US" sz="1050">
                  <a:solidFill>
                    <a:schemeClr val="dk1"/>
                  </a:solidFill>
                  <a:latin typeface="Calibri" panose="020F0502020204030204" pitchFamily="34" charset="0"/>
                  <a:ea typeface="Gill Sans"/>
                  <a:cs typeface="Calibri" panose="020F0502020204030204" pitchFamily="34" charset="0"/>
                  <a:sym typeface="Gill Sans"/>
                </a:rPr>
                <a:t>TLB</a:t>
              </a:r>
              <a:endParaRPr sz="12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</p:txBody>
        </p:sp>
      </p:grpSp>
      <p:sp>
        <p:nvSpPr>
          <p:cNvPr id="375" name="Google Shape;375;p19"/>
          <p:cNvSpPr/>
          <p:nvPr/>
        </p:nvSpPr>
        <p:spPr>
          <a:xfrm>
            <a:off x="1047158" y="1820805"/>
            <a:ext cx="869469" cy="27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35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Software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6" name="Google Shape;376;p19"/>
          <p:cNvSpPr txBox="1"/>
          <p:nvPr/>
        </p:nvSpPr>
        <p:spPr>
          <a:xfrm>
            <a:off x="6291340" y="1833596"/>
            <a:ext cx="2893076" cy="1038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What you learned in CS 211 – Computer Architecture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1903503" y="1624236"/>
            <a:ext cx="885826" cy="510363"/>
          </a:xfrm>
          <a:prstGeom prst="foldedCorner">
            <a:avLst>
              <a:gd name="adj" fmla="val 21333"/>
            </a:avLst>
          </a:prstGeom>
          <a:solidFill>
            <a:schemeClr val="accent6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350">
                <a:solidFill>
                  <a:schemeClr val="lt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Running Program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8" name="Google Shape;378;p19"/>
          <p:cNvSpPr txBox="1"/>
          <p:nvPr/>
        </p:nvSpPr>
        <p:spPr>
          <a:xfrm>
            <a:off x="6298081" y="3664098"/>
            <a:ext cx="2594399" cy="1361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rgbClr val="FF0000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The OS </a:t>
            </a:r>
            <a:r>
              <a:rPr lang="en-US" sz="2100" i="1" dirty="0">
                <a:solidFill>
                  <a:srgbClr val="FF0000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abstracts</a:t>
            </a:r>
            <a:r>
              <a:rPr lang="en-US" sz="2100" dirty="0">
                <a:solidFill>
                  <a:srgbClr val="FF0000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 these hardware details from the application</a:t>
            </a:r>
            <a:endParaRPr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Text Box 7">
            <a:extLst>
              <a:ext uri="{FF2B5EF4-FFF2-40B4-BE49-F238E27FC236}">
                <a16:creationId xmlns:a16="http://schemas.microsoft.com/office/drawing/2014/main" id="{369BD686-3634-604B-922C-2EB0347DA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6550236"/>
            <a:ext cx="2995798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Kubiatowicz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CS162 © UCB Spring 2021</a:t>
            </a:r>
          </a:p>
        </p:txBody>
      </p:sp>
    </p:spTree>
    <p:extLst>
      <p:ext uri="{BB962C8B-B14F-4D97-AF65-F5344CB8AC3E}">
        <p14:creationId xmlns:p14="http://schemas.microsoft.com/office/powerpoint/2010/main" val="6927684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2"/>
          <p:cNvSpPr txBox="1">
            <a:spLocks noGrp="1"/>
          </p:cNvSpPr>
          <p:nvPr>
            <p:ph type="title"/>
          </p:nvPr>
        </p:nvSpPr>
        <p:spPr>
          <a:xfrm>
            <a:off x="609600" y="332656"/>
            <a:ext cx="716280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ea typeface="ＭＳ Ｐゴシック" charset="0"/>
              </a:rPr>
              <a:t>What does an Operating System do?</a:t>
            </a:r>
            <a:endParaRPr dirty="0">
              <a:ea typeface="ＭＳ Ｐゴシック" charset="0"/>
            </a:endParaRPr>
          </a:p>
        </p:txBody>
      </p:sp>
      <p:sp>
        <p:nvSpPr>
          <p:cNvPr id="286" name="Google Shape;286;p12"/>
          <p:cNvSpPr txBox="1">
            <a:spLocks noGrp="1"/>
          </p:cNvSpPr>
          <p:nvPr>
            <p:ph type="body" idx="1"/>
          </p:nvPr>
        </p:nvSpPr>
        <p:spPr>
          <a:xfrm>
            <a:off x="609600" y="1124744"/>
            <a:ext cx="7924800" cy="5040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We know:</a:t>
            </a:r>
            <a:endParaRPr dirty="0"/>
          </a:p>
          <a:p>
            <a:pPr lvl="1"/>
            <a:r>
              <a:rPr lang="en-US" dirty="0"/>
              <a:t>Memory Management</a:t>
            </a:r>
            <a:endParaRPr dirty="0"/>
          </a:p>
          <a:p>
            <a:pPr lvl="1"/>
            <a:r>
              <a:rPr lang="en-US" dirty="0"/>
              <a:t>I/O Management</a:t>
            </a:r>
            <a:endParaRPr dirty="0"/>
          </a:p>
          <a:p>
            <a:pPr lvl="1"/>
            <a:r>
              <a:rPr lang="en-US" dirty="0"/>
              <a:t>CPU Scheduling</a:t>
            </a:r>
            <a:endParaRPr dirty="0"/>
          </a:p>
          <a:p>
            <a:pPr lvl="1"/>
            <a:r>
              <a:rPr lang="en-US" dirty="0"/>
              <a:t>Communication support? </a:t>
            </a:r>
            <a:endParaRPr dirty="0"/>
          </a:p>
          <a:p>
            <a:pPr lvl="1"/>
            <a:r>
              <a:rPr lang="en-US" dirty="0"/>
              <a:t>Multitasking/multiprogramming</a:t>
            </a:r>
            <a:endParaRPr dirty="0"/>
          </a:p>
          <a:p>
            <a:r>
              <a:rPr lang="en-US" dirty="0"/>
              <a:t>What about?</a:t>
            </a:r>
            <a:endParaRPr dirty="0"/>
          </a:p>
          <a:p>
            <a:pPr lvl="1"/>
            <a:r>
              <a:rPr lang="en-US" dirty="0"/>
              <a:t>File System?</a:t>
            </a:r>
            <a:endParaRPr dirty="0"/>
          </a:p>
          <a:p>
            <a:pPr lvl="1"/>
            <a:r>
              <a:rPr lang="en-US" dirty="0"/>
              <a:t>Multimedia Support?</a:t>
            </a:r>
            <a:endParaRPr dirty="0"/>
          </a:p>
          <a:p>
            <a:pPr lvl="1"/>
            <a:r>
              <a:rPr lang="en-US" dirty="0"/>
              <a:t>User Interface?</a:t>
            </a:r>
            <a:endParaRPr dirty="0"/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930D010A-0BDF-4C48-869F-7A4784EFA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6550236"/>
            <a:ext cx="2995798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Kubiatowicz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CS162 © UCB Spring 2021</a:t>
            </a:r>
          </a:p>
        </p:txBody>
      </p:sp>
    </p:spTree>
    <p:extLst>
      <p:ext uri="{BB962C8B-B14F-4D97-AF65-F5344CB8AC3E}">
        <p14:creationId xmlns:p14="http://schemas.microsoft.com/office/powerpoint/2010/main" val="15591448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3"/>
          <p:cNvSpPr txBox="1">
            <a:spLocks noGrp="1"/>
          </p:cNvSpPr>
          <p:nvPr>
            <p:ph type="title"/>
          </p:nvPr>
        </p:nvSpPr>
        <p:spPr>
          <a:xfrm>
            <a:off x="467544" y="260648"/>
            <a:ext cx="716280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ea typeface="ＭＳ Ｐゴシック" charset="0"/>
              </a:rPr>
              <a:t>Definition of an Operating System</a:t>
            </a:r>
            <a:endParaRPr dirty="0">
              <a:ea typeface="ＭＳ Ｐゴシック" charset="0"/>
            </a:endParaRPr>
          </a:p>
        </p:txBody>
      </p:sp>
      <p:sp>
        <p:nvSpPr>
          <p:cNvPr id="292" name="Google Shape;292;p13"/>
          <p:cNvSpPr txBox="1">
            <a:spLocks noGrp="1"/>
          </p:cNvSpPr>
          <p:nvPr>
            <p:ph type="body" idx="1"/>
          </p:nvPr>
        </p:nvSpPr>
        <p:spPr>
          <a:xfrm>
            <a:off x="492035" y="1052736"/>
            <a:ext cx="7924800" cy="3829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No universally accepted definition</a:t>
            </a:r>
            <a:endParaRPr dirty="0"/>
          </a:p>
          <a:p>
            <a:r>
              <a:rPr lang="en-US" dirty="0"/>
              <a:t>“Everything a vendor ships when you order an operating system” is good approximation</a:t>
            </a:r>
            <a:endParaRPr dirty="0"/>
          </a:p>
          <a:p>
            <a:pPr lvl="1"/>
            <a:r>
              <a:rPr lang="en-US" dirty="0"/>
              <a:t>But varies wildly</a:t>
            </a:r>
            <a:endParaRPr dirty="0"/>
          </a:p>
          <a:p>
            <a:pPr lvl="1"/>
            <a:endParaRPr dirty="0"/>
          </a:p>
          <a:p>
            <a:r>
              <a:rPr lang="en-US" dirty="0">
                <a:solidFill>
                  <a:srgbClr val="0070C0"/>
                </a:solidFill>
              </a:rPr>
              <a:t>The one program running at all times on the computer </a:t>
            </a:r>
            <a:r>
              <a:rPr lang="en-US" dirty="0"/>
              <a:t>is the </a:t>
            </a:r>
            <a:r>
              <a:rPr lang="en-US" dirty="0">
                <a:solidFill>
                  <a:srgbClr val="FF0000"/>
                </a:solidFill>
              </a:rPr>
              <a:t>kernel</a:t>
            </a:r>
            <a:endParaRPr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Everything else is either a </a:t>
            </a:r>
            <a:r>
              <a:rPr lang="en-US" dirty="0">
                <a:solidFill>
                  <a:srgbClr val="0070C0"/>
                </a:solidFill>
              </a:rPr>
              <a:t>system program </a:t>
            </a:r>
            <a:r>
              <a:rPr lang="en-US" dirty="0"/>
              <a:t>(ships with the operating system) or an </a:t>
            </a:r>
            <a:r>
              <a:rPr lang="en-US" dirty="0">
                <a:solidFill>
                  <a:srgbClr val="0070C0"/>
                </a:solidFill>
              </a:rPr>
              <a:t>application program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23820055-C523-5046-BD53-699A80E31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6550236"/>
            <a:ext cx="2995798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Kubiatowicz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CS162 © UCB Spring 2021</a:t>
            </a:r>
          </a:p>
        </p:txBody>
      </p:sp>
    </p:spTree>
    <p:extLst>
      <p:ext uri="{BB962C8B-B14F-4D97-AF65-F5344CB8AC3E}">
        <p14:creationId xmlns:p14="http://schemas.microsoft.com/office/powerpoint/2010/main" val="318410963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0"/>
          <p:cNvSpPr txBox="1">
            <a:spLocks noGrp="1"/>
          </p:cNvSpPr>
          <p:nvPr>
            <p:ph type="title"/>
          </p:nvPr>
        </p:nvSpPr>
        <p:spPr>
          <a:xfrm>
            <a:off x="507627" y="404664"/>
            <a:ext cx="7162800" cy="4000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7856" tIns="33319" rIns="67856" bIns="33319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br>
              <a:rPr lang="en-US" dirty="0"/>
            </a:br>
            <a:r>
              <a:rPr lang="en-US" dirty="0"/>
              <a:t>What is an Operating System?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Role 1: Illusionist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84" name="Google Shape;384;p20"/>
          <p:cNvSpPr txBox="1">
            <a:spLocks noGrp="1"/>
          </p:cNvSpPr>
          <p:nvPr>
            <p:ph type="body" idx="1"/>
          </p:nvPr>
        </p:nvSpPr>
        <p:spPr>
          <a:xfrm>
            <a:off x="1659835" y="2226469"/>
            <a:ext cx="6855515" cy="326350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It must provide illusion of </a:t>
            </a:r>
            <a:endParaRPr b="1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clean, easy-to-use abstractions of physical resources</a:t>
            </a:r>
            <a:endParaRPr dirty="0"/>
          </a:p>
          <a:p>
            <a:pPr lvl="2"/>
            <a:r>
              <a:rPr lang="en-US" dirty="0"/>
              <a:t>Infinite memory, dedicated machine</a:t>
            </a:r>
            <a:endParaRPr dirty="0"/>
          </a:p>
          <a:p>
            <a:pPr lvl="2"/>
            <a:r>
              <a:rPr lang="en-US" dirty="0"/>
              <a:t>Higher level objects: files, users, messages</a:t>
            </a:r>
            <a:endParaRPr dirty="0"/>
          </a:p>
          <a:p>
            <a:pPr lvl="2"/>
            <a:r>
              <a:rPr lang="en-US" dirty="0"/>
              <a:t>Masking limitations, virtualization</a:t>
            </a:r>
            <a:endParaRPr dirty="0"/>
          </a:p>
        </p:txBody>
      </p:sp>
      <p:pic>
        <p:nvPicPr>
          <p:cNvPr id="385" name="Google Shape;38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7627" y="2610473"/>
            <a:ext cx="968749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439C93A-69F6-AA42-AFFF-48206FB340A1}"/>
              </a:ext>
            </a:extLst>
          </p:cNvPr>
          <p:cNvSpPr/>
          <p:nvPr/>
        </p:nvSpPr>
        <p:spPr>
          <a:xfrm>
            <a:off x="220626" y="3673555"/>
            <a:ext cx="1260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Illusionist</a:t>
            </a:r>
          </a:p>
        </p:txBody>
      </p:sp>
    </p:spTree>
    <p:extLst>
      <p:ext uri="{BB962C8B-B14F-4D97-AF65-F5344CB8AC3E}">
        <p14:creationId xmlns:p14="http://schemas.microsoft.com/office/powerpoint/2010/main" val="42894250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69EBB-F080-8841-82D9-5F07E30F85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What is an Operating System?</a:t>
            </a:r>
            <a:b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dirty="0"/>
              <a:t>An Illusionist !</a:t>
            </a:r>
          </a:p>
        </p:txBody>
      </p:sp>
    </p:spTree>
    <p:extLst>
      <p:ext uri="{BB962C8B-B14F-4D97-AF65-F5344CB8AC3E}">
        <p14:creationId xmlns:p14="http://schemas.microsoft.com/office/powerpoint/2010/main" val="123712725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1"/>
          <p:cNvSpPr txBox="1">
            <a:spLocks noGrp="1"/>
          </p:cNvSpPr>
          <p:nvPr>
            <p:ph type="title"/>
          </p:nvPr>
        </p:nvSpPr>
        <p:spPr>
          <a:xfrm>
            <a:off x="568574" y="311432"/>
            <a:ext cx="716280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horz" wrap="square" lIns="67856" tIns="33319" rIns="67856" bIns="33319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OS Basics: Virtualizing the Machine</a:t>
            </a:r>
            <a:endParaRPr dirty="0"/>
          </a:p>
        </p:txBody>
      </p:sp>
      <p:sp>
        <p:nvSpPr>
          <p:cNvPr id="391" name="Google Shape;391;p21"/>
          <p:cNvSpPr/>
          <p:nvPr/>
        </p:nvSpPr>
        <p:spPr>
          <a:xfrm>
            <a:off x="490537" y="3663054"/>
            <a:ext cx="8339138" cy="1266824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392" name="Google Shape;392;p21"/>
          <p:cNvSpPr/>
          <p:nvPr/>
        </p:nvSpPr>
        <p:spPr>
          <a:xfrm>
            <a:off x="1651394" y="3773782"/>
            <a:ext cx="1296594" cy="628650"/>
          </a:xfrm>
          <a:prstGeom prst="roundRect">
            <a:avLst>
              <a:gd name="adj" fmla="val 16667"/>
            </a:avLst>
          </a:prstGeom>
          <a:solidFill>
            <a:srgbClr val="BED1FE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Processor</a:t>
            </a: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393" name="Google Shape;393;p21"/>
          <p:cNvSpPr/>
          <p:nvPr/>
        </p:nvSpPr>
        <p:spPr>
          <a:xfrm>
            <a:off x="3757250" y="3808905"/>
            <a:ext cx="1320456" cy="729854"/>
          </a:xfrm>
          <a:prstGeom prst="rect">
            <a:avLst/>
          </a:prstGeom>
          <a:solidFill>
            <a:srgbClr val="5AAE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Memory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94" name="Google Shape;394;p21"/>
          <p:cNvGrpSpPr/>
          <p:nvPr/>
        </p:nvGrpSpPr>
        <p:grpSpPr>
          <a:xfrm>
            <a:off x="2433638" y="4116682"/>
            <a:ext cx="400050" cy="228600"/>
            <a:chOff x="3124200" y="3657600"/>
            <a:chExt cx="533400" cy="304800"/>
          </a:xfrm>
        </p:grpSpPr>
        <p:sp>
          <p:nvSpPr>
            <p:cNvPr id="395" name="Google Shape;395;p21"/>
            <p:cNvSpPr/>
            <p:nvPr/>
          </p:nvSpPr>
          <p:spPr>
            <a:xfrm>
              <a:off x="3124200" y="3657600"/>
              <a:ext cx="533400" cy="3048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</a:pPr>
              <a:endParaRPr sz="105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</p:txBody>
        </p:sp>
        <p:sp>
          <p:nvSpPr>
            <p:cNvPr id="396" name="Google Shape;396;p21"/>
            <p:cNvSpPr/>
            <p:nvPr/>
          </p:nvSpPr>
          <p:spPr>
            <a:xfrm>
              <a:off x="3124200" y="3733800"/>
              <a:ext cx="533400" cy="1524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</a:pPr>
              <a:endParaRPr sz="105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</p:txBody>
        </p:sp>
      </p:grpSp>
      <p:sp>
        <p:nvSpPr>
          <p:cNvPr id="397" name="Google Shape;397;p21"/>
          <p:cNvSpPr/>
          <p:nvPr/>
        </p:nvSpPr>
        <p:spPr>
          <a:xfrm>
            <a:off x="4074863" y="4070240"/>
            <a:ext cx="457200" cy="285750"/>
          </a:xfrm>
          <a:prstGeom prst="rect">
            <a:avLst/>
          </a:prstGeom>
          <a:solidFill>
            <a:srgbClr val="FBBA03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398" name="Google Shape;398;p21"/>
          <p:cNvSpPr/>
          <p:nvPr/>
        </p:nvSpPr>
        <p:spPr>
          <a:xfrm>
            <a:off x="3976688" y="4138709"/>
            <a:ext cx="457200" cy="285750"/>
          </a:xfrm>
          <a:prstGeom prst="rect">
            <a:avLst/>
          </a:prstGeom>
          <a:solidFill>
            <a:srgbClr val="CC3333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399" name="Google Shape;399;p21"/>
          <p:cNvSpPr/>
          <p:nvPr/>
        </p:nvSpPr>
        <p:spPr>
          <a:xfrm>
            <a:off x="3878512" y="4201265"/>
            <a:ext cx="457200" cy="297624"/>
          </a:xfrm>
          <a:prstGeom prst="rect">
            <a:avLst/>
          </a:prstGeom>
          <a:solidFill>
            <a:srgbClr val="78FE78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grpSp>
        <p:nvGrpSpPr>
          <p:cNvPr id="400" name="Google Shape;400;p21"/>
          <p:cNvGrpSpPr/>
          <p:nvPr/>
        </p:nvGrpSpPr>
        <p:grpSpPr>
          <a:xfrm>
            <a:off x="3324087" y="3762583"/>
            <a:ext cx="534040" cy="532532"/>
            <a:chOff x="4121335" y="2654300"/>
            <a:chExt cx="712053" cy="828477"/>
          </a:xfrm>
        </p:grpSpPr>
        <p:sp>
          <p:nvSpPr>
            <p:cNvPr id="401" name="Google Shape;401;p21"/>
            <p:cNvSpPr/>
            <p:nvPr/>
          </p:nvSpPr>
          <p:spPr>
            <a:xfrm>
              <a:off x="4178300" y="2720777"/>
              <a:ext cx="609598" cy="762000"/>
            </a:xfrm>
            <a:prstGeom prst="rect">
              <a:avLst/>
            </a:prstGeom>
            <a:solidFill>
              <a:schemeClr val="lt2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</a:pPr>
              <a:endParaRPr sz="105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</p:txBody>
        </p:sp>
        <p:sp>
          <p:nvSpPr>
            <p:cNvPr id="402" name="Google Shape;402;p21"/>
            <p:cNvSpPr txBox="1"/>
            <p:nvPr/>
          </p:nvSpPr>
          <p:spPr>
            <a:xfrm>
              <a:off x="4121335" y="2654300"/>
              <a:ext cx="712053" cy="6104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50">
                  <a:solidFill>
                    <a:schemeClr val="dk1"/>
                  </a:solidFill>
                  <a:latin typeface="Calibri" panose="020F0502020204030204" pitchFamily="34" charset="0"/>
                  <a:ea typeface="Gill Sans"/>
                  <a:cs typeface="Calibri" panose="020F0502020204030204" pitchFamily="34" charset="0"/>
                  <a:sym typeface="Gill Sans"/>
                </a:rPr>
                <a:t>PgTbl</a:t>
              </a:r>
              <a:endParaRPr sz="105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50">
                  <a:solidFill>
                    <a:schemeClr val="dk1"/>
                  </a:solidFill>
                  <a:latin typeface="Calibri" panose="020F0502020204030204" pitchFamily="34" charset="0"/>
                  <a:ea typeface="Gill Sans"/>
                  <a:cs typeface="Calibri" panose="020F0502020204030204" pitchFamily="34" charset="0"/>
                  <a:sym typeface="Gill Sans"/>
                </a:rPr>
                <a:t>&amp; TLB</a:t>
              </a: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03" name="Google Shape;403;p21"/>
          <p:cNvCxnSpPr/>
          <p:nvPr/>
        </p:nvCxnSpPr>
        <p:spPr>
          <a:xfrm rot="10800000" flipH="1">
            <a:off x="2947987" y="4234481"/>
            <a:ext cx="954827" cy="1853"/>
          </a:xfrm>
          <a:prstGeom prst="straightConnector1">
            <a:avLst/>
          </a:prstGeom>
          <a:solidFill>
            <a:schemeClr val="accent1"/>
          </a:solidFill>
          <a:ln w="57150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04" name="Google Shape;404;p21"/>
          <p:cNvCxnSpPr/>
          <p:nvPr/>
        </p:nvCxnSpPr>
        <p:spPr>
          <a:xfrm>
            <a:off x="2700338" y="4259495"/>
            <a:ext cx="1331775" cy="163125"/>
          </a:xfrm>
          <a:prstGeom prst="curvedConnector3">
            <a:avLst>
              <a:gd name="adj1" fmla="val 23533"/>
            </a:avLst>
          </a:prstGeom>
          <a:solidFill>
            <a:schemeClr val="accent1"/>
          </a:solidFill>
          <a:ln w="22225" cap="flat" cmpd="sng">
            <a:solidFill>
              <a:schemeClr val="dk1"/>
            </a:solidFill>
            <a:prstDash val="solid"/>
            <a:round/>
            <a:headEnd type="triangle" w="sm" len="sm"/>
            <a:tailEnd type="triangle" w="med" len="med"/>
          </a:ln>
        </p:spPr>
      </p:cxnSp>
      <p:sp>
        <p:nvSpPr>
          <p:cNvPr id="405" name="Google Shape;405;p21"/>
          <p:cNvSpPr/>
          <p:nvPr/>
        </p:nvSpPr>
        <p:spPr>
          <a:xfrm>
            <a:off x="5233574" y="3761071"/>
            <a:ext cx="733425" cy="729854"/>
          </a:xfrm>
          <a:prstGeom prst="can">
            <a:avLst>
              <a:gd name="adj" fmla="val 25000"/>
            </a:avLst>
          </a:prstGeom>
          <a:solidFill>
            <a:srgbClr val="5AAE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Storage</a:t>
            </a:r>
            <a:endParaRPr sz="120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pic>
        <p:nvPicPr>
          <p:cNvPr id="406" name="Google Shape;40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227103" y="3729727"/>
            <a:ext cx="952862" cy="952862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21"/>
          <p:cNvSpPr txBox="1"/>
          <p:nvPr/>
        </p:nvSpPr>
        <p:spPr>
          <a:xfrm>
            <a:off x="6236838" y="3698811"/>
            <a:ext cx="830997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Networks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8" name="Google Shape;408;p21"/>
          <p:cNvSpPr txBox="1"/>
          <p:nvPr/>
        </p:nvSpPr>
        <p:spPr>
          <a:xfrm>
            <a:off x="473453" y="4000209"/>
            <a:ext cx="1014942" cy="300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Hardware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09" name="Google Shape;409;p21"/>
          <p:cNvCxnSpPr>
            <a:endCxn id="405" idx="3"/>
          </p:cNvCxnSpPr>
          <p:nvPr/>
        </p:nvCxnSpPr>
        <p:spPr>
          <a:xfrm rot="10800000">
            <a:off x="5600286" y="4490925"/>
            <a:ext cx="0" cy="248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410" name="Google Shape;410;p21"/>
          <p:cNvCxnSpPr/>
          <p:nvPr/>
        </p:nvCxnSpPr>
        <p:spPr>
          <a:xfrm rot="10800000">
            <a:off x="6668873" y="4498889"/>
            <a:ext cx="0" cy="24048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411" name="Google Shape;411;p21"/>
          <p:cNvCxnSpPr/>
          <p:nvPr/>
        </p:nvCxnSpPr>
        <p:spPr>
          <a:xfrm rot="10800000">
            <a:off x="3231749" y="4236334"/>
            <a:ext cx="0" cy="50304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412" name="Google Shape;412;p21"/>
          <p:cNvCxnSpPr>
            <a:endCxn id="413" idx="1"/>
          </p:cNvCxnSpPr>
          <p:nvPr/>
        </p:nvCxnSpPr>
        <p:spPr>
          <a:xfrm>
            <a:off x="3079237" y="4744040"/>
            <a:ext cx="81832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413" name="Google Shape;413;p21"/>
          <p:cNvSpPr/>
          <p:nvPr/>
        </p:nvSpPr>
        <p:spPr>
          <a:xfrm>
            <a:off x="3897562" y="4634103"/>
            <a:ext cx="783230" cy="219873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105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I/O Ctrlr</a:t>
            </a: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cxnSp>
        <p:nvCxnSpPr>
          <p:cNvPr id="414" name="Google Shape;414;p21"/>
          <p:cNvCxnSpPr>
            <a:stCxn id="413" idx="3"/>
          </p:cNvCxnSpPr>
          <p:nvPr/>
        </p:nvCxnSpPr>
        <p:spPr>
          <a:xfrm>
            <a:off x="4680791" y="4744040"/>
            <a:ext cx="385942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415" name="Google Shape;415;p21"/>
          <p:cNvSpPr txBox="1"/>
          <p:nvPr/>
        </p:nvSpPr>
        <p:spPr>
          <a:xfrm>
            <a:off x="646275" y="3545782"/>
            <a:ext cx="1120898" cy="253885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ISA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6" name="Google Shape;416;p21"/>
          <p:cNvSpPr/>
          <p:nvPr/>
        </p:nvSpPr>
        <p:spPr>
          <a:xfrm>
            <a:off x="1466850" y="3006919"/>
            <a:ext cx="7315201" cy="702635"/>
          </a:xfrm>
          <a:prstGeom prst="rect">
            <a:avLst/>
          </a:prstGeom>
          <a:solidFill>
            <a:srgbClr val="0070C0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chemeClr val="lt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Operating System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7" name="Google Shape;417;p21"/>
          <p:cNvSpPr/>
          <p:nvPr/>
        </p:nvSpPr>
        <p:spPr>
          <a:xfrm>
            <a:off x="1651394" y="2343151"/>
            <a:ext cx="7077074" cy="702635"/>
          </a:xfrm>
          <a:prstGeom prst="rect">
            <a:avLst/>
          </a:prstGeom>
          <a:solidFill>
            <a:srgbClr val="A18623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35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Process: Execution environment with restricted rights provided by OS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sz="90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418" name="Google Shape;418;p21"/>
          <p:cNvSpPr/>
          <p:nvPr/>
        </p:nvSpPr>
        <p:spPr>
          <a:xfrm>
            <a:off x="4573838" y="4116682"/>
            <a:ext cx="473510" cy="360007"/>
          </a:xfrm>
          <a:prstGeom prst="rect">
            <a:avLst/>
          </a:prstGeom>
          <a:solidFill>
            <a:srgbClr val="BDBDBD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90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OS Mem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9" name="Google Shape;419;p21"/>
          <p:cNvSpPr/>
          <p:nvPr/>
        </p:nvSpPr>
        <p:spPr>
          <a:xfrm>
            <a:off x="4149974" y="1428750"/>
            <a:ext cx="1510752" cy="1103790"/>
          </a:xfrm>
          <a:prstGeom prst="foldedCorner">
            <a:avLst>
              <a:gd name="adj" fmla="val 21333"/>
            </a:avLst>
          </a:prstGeom>
          <a:solidFill>
            <a:schemeClr val="accent6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Compiled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Program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" name="Google Shape;420;p21"/>
          <p:cNvSpPr/>
          <p:nvPr/>
        </p:nvSpPr>
        <p:spPr>
          <a:xfrm>
            <a:off x="4335712" y="2141381"/>
            <a:ext cx="1007813" cy="348187"/>
          </a:xfrm>
          <a:prstGeom prst="rect">
            <a:avLst/>
          </a:prstGeom>
          <a:solidFill>
            <a:srgbClr val="FFC000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5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System Libs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21" name="Google Shape;421;p21"/>
          <p:cNvCxnSpPr>
            <a:endCxn id="422" idx="2"/>
          </p:cNvCxnSpPr>
          <p:nvPr/>
        </p:nvCxnSpPr>
        <p:spPr>
          <a:xfrm flipV="1">
            <a:off x="2645793" y="3058774"/>
            <a:ext cx="0" cy="68583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23" name="Google Shape;423;p21"/>
          <p:cNvCxnSpPr>
            <a:endCxn id="424" idx="2"/>
          </p:cNvCxnSpPr>
          <p:nvPr/>
        </p:nvCxnSpPr>
        <p:spPr>
          <a:xfrm flipV="1">
            <a:off x="4245365" y="3060806"/>
            <a:ext cx="0" cy="685831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25" name="Google Shape;425;p21"/>
          <p:cNvCxnSpPr>
            <a:endCxn id="426" idx="2"/>
          </p:cNvCxnSpPr>
          <p:nvPr/>
        </p:nvCxnSpPr>
        <p:spPr>
          <a:xfrm flipV="1">
            <a:off x="5604734" y="3060230"/>
            <a:ext cx="1" cy="685831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27" name="Google Shape;427;p21"/>
          <p:cNvCxnSpPr>
            <a:endCxn id="428" idx="2"/>
          </p:cNvCxnSpPr>
          <p:nvPr/>
        </p:nvCxnSpPr>
        <p:spPr>
          <a:xfrm flipV="1">
            <a:off x="6610522" y="3060230"/>
            <a:ext cx="0" cy="685831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22" name="Google Shape;422;p21"/>
          <p:cNvSpPr txBox="1"/>
          <p:nvPr/>
        </p:nvSpPr>
        <p:spPr>
          <a:xfrm>
            <a:off x="2043327" y="2804889"/>
            <a:ext cx="1204932" cy="253885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Threads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4" name="Google Shape;424;p21"/>
          <p:cNvSpPr txBox="1"/>
          <p:nvPr/>
        </p:nvSpPr>
        <p:spPr>
          <a:xfrm>
            <a:off x="3521976" y="2806921"/>
            <a:ext cx="1446777" cy="253885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Address Spaces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6" name="Google Shape;426;p21"/>
          <p:cNvSpPr txBox="1"/>
          <p:nvPr/>
        </p:nvSpPr>
        <p:spPr>
          <a:xfrm>
            <a:off x="5242470" y="2806345"/>
            <a:ext cx="724529" cy="253885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Files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8" name="Google Shape;428;p21"/>
          <p:cNvSpPr txBox="1"/>
          <p:nvPr/>
        </p:nvSpPr>
        <p:spPr>
          <a:xfrm>
            <a:off x="6240715" y="2806345"/>
            <a:ext cx="739613" cy="253885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Sockets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Text Box 7">
            <a:extLst>
              <a:ext uri="{FF2B5EF4-FFF2-40B4-BE49-F238E27FC236}">
                <a16:creationId xmlns:a16="http://schemas.microsoft.com/office/drawing/2014/main" id="{92CEB27E-FECA-FB41-9316-056DB0886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6550236"/>
            <a:ext cx="2995798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Kubiatowicz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CS162 © UCB Spring 2021</a:t>
            </a:r>
          </a:p>
        </p:txBody>
      </p:sp>
    </p:spTree>
    <p:extLst>
      <p:ext uri="{BB962C8B-B14F-4D97-AF65-F5344CB8AC3E}">
        <p14:creationId xmlns:p14="http://schemas.microsoft.com/office/powerpoint/2010/main" val="14928998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6D605B-8A05-A94A-B4F3-AEA2D8C4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19AA51-7BA5-BA4E-8B0C-F9F70CBEE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Contents of this class presentation have been taken from various sources. Thanks are due to the original content creators:</a:t>
            </a:r>
            <a:endParaRPr lang="en-US" sz="2400" dirty="0">
              <a:solidFill>
                <a:schemeClr val="dk1"/>
              </a:solidFill>
              <a:ea typeface="Gill Sans"/>
              <a:sym typeface="Gill Sans"/>
            </a:endParaRPr>
          </a:p>
          <a:p>
            <a:pPr lvl="1"/>
            <a:r>
              <a:rPr lang="en-US" sz="2400" dirty="0">
                <a:solidFill>
                  <a:schemeClr val="dk1"/>
                </a:solidFill>
                <a:ea typeface="Gill Sans"/>
                <a:sym typeface="Gill Sans"/>
              </a:rPr>
              <a:t>Class presentation: University of California, Berkeley:  David Culler, Anthony D. Joseph, John </a:t>
            </a:r>
            <a:r>
              <a:rPr lang="en-US" sz="2400" dirty="0" err="1">
                <a:solidFill>
                  <a:schemeClr val="dk1"/>
                </a:solidFill>
                <a:ea typeface="Gill Sans"/>
                <a:sym typeface="Gill Sans"/>
              </a:rPr>
              <a:t>Kubiatowicz</a:t>
            </a:r>
            <a:r>
              <a:rPr lang="en-US" sz="2400" dirty="0">
                <a:solidFill>
                  <a:schemeClr val="dk1"/>
                </a:solidFill>
                <a:ea typeface="Gill Sans"/>
                <a:sym typeface="Gill Sans"/>
              </a:rPr>
              <a:t>, AJ Shankar, George </a:t>
            </a:r>
            <a:r>
              <a:rPr lang="en-US" sz="2400" dirty="0" err="1">
                <a:solidFill>
                  <a:schemeClr val="dk1"/>
                </a:solidFill>
                <a:ea typeface="Gill Sans"/>
                <a:sym typeface="Gill Sans"/>
              </a:rPr>
              <a:t>Necula</a:t>
            </a:r>
            <a:r>
              <a:rPr lang="en-US" sz="2400" dirty="0">
                <a:solidFill>
                  <a:schemeClr val="dk1"/>
                </a:solidFill>
                <a:ea typeface="Gill Sans"/>
                <a:sym typeface="Gill Sans"/>
              </a:rPr>
              <a:t>, Alex Aiken, Eric Brewer, Ras </a:t>
            </a:r>
            <a:r>
              <a:rPr lang="en-US" sz="2400" dirty="0" err="1">
                <a:solidFill>
                  <a:schemeClr val="dk1"/>
                </a:solidFill>
                <a:ea typeface="Gill Sans"/>
                <a:sym typeface="Gill Sans"/>
              </a:rPr>
              <a:t>Bodik</a:t>
            </a:r>
            <a:r>
              <a:rPr lang="en-US" sz="2400" dirty="0">
                <a:solidFill>
                  <a:schemeClr val="dk1"/>
                </a:solidFill>
                <a:ea typeface="Gill Sans"/>
                <a:sym typeface="Gill Sans"/>
              </a:rPr>
              <a:t>, Ion </a:t>
            </a:r>
            <a:r>
              <a:rPr lang="en-US" sz="2400" dirty="0" err="1">
                <a:solidFill>
                  <a:schemeClr val="dk1"/>
                </a:solidFill>
                <a:ea typeface="Gill Sans"/>
                <a:sym typeface="Gill Sans"/>
              </a:rPr>
              <a:t>Stoica</a:t>
            </a:r>
            <a:r>
              <a:rPr lang="en-US" sz="2400" dirty="0">
                <a:solidFill>
                  <a:schemeClr val="dk1"/>
                </a:solidFill>
                <a:ea typeface="Gill Sans"/>
                <a:sym typeface="Gill Sans"/>
              </a:rPr>
              <a:t>, Doug </a:t>
            </a:r>
            <a:r>
              <a:rPr lang="en-US" sz="2400" dirty="0" err="1">
                <a:solidFill>
                  <a:schemeClr val="dk1"/>
                </a:solidFill>
                <a:ea typeface="Gill Sans"/>
                <a:sym typeface="Gill Sans"/>
              </a:rPr>
              <a:t>Tygar</a:t>
            </a:r>
            <a:r>
              <a:rPr lang="en-US" sz="2400" dirty="0">
                <a:solidFill>
                  <a:schemeClr val="dk1"/>
                </a:solidFill>
                <a:ea typeface="Gill Sans"/>
                <a:sym typeface="Gill Sans"/>
              </a:rPr>
              <a:t>, and David Wagner</a:t>
            </a:r>
          </a:p>
          <a:p>
            <a:pPr lvl="1"/>
            <a:r>
              <a:rPr lang="en-US" sz="2400" dirty="0">
                <a:solidFill>
                  <a:schemeClr val="dk1"/>
                </a:solidFill>
                <a:sym typeface="Gill Sans"/>
              </a:rPr>
              <a:t>Book: </a:t>
            </a:r>
            <a:r>
              <a:rPr lang="en-US" dirty="0"/>
              <a:t>Operating Systems: Principles and Practice (2nd Edition) Anderson and Dahlin, Volume 1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62532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/>
          <p:nvPr/>
        </p:nvSpPr>
        <p:spPr>
          <a:xfrm>
            <a:off x="490537" y="3648076"/>
            <a:ext cx="8339138" cy="1266824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434" name="Google Shape;434;p22"/>
          <p:cNvSpPr/>
          <p:nvPr/>
        </p:nvSpPr>
        <p:spPr>
          <a:xfrm>
            <a:off x="1651394" y="3758804"/>
            <a:ext cx="1296594" cy="628650"/>
          </a:xfrm>
          <a:prstGeom prst="roundRect">
            <a:avLst>
              <a:gd name="adj" fmla="val 16667"/>
            </a:avLst>
          </a:prstGeom>
          <a:solidFill>
            <a:srgbClr val="BED1FE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Processor</a:t>
            </a: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435" name="Google Shape;435;p22"/>
          <p:cNvSpPr/>
          <p:nvPr/>
        </p:nvSpPr>
        <p:spPr>
          <a:xfrm>
            <a:off x="3757250" y="3793927"/>
            <a:ext cx="1320456" cy="729854"/>
          </a:xfrm>
          <a:prstGeom prst="rect">
            <a:avLst/>
          </a:prstGeom>
          <a:solidFill>
            <a:srgbClr val="5AAE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Memory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36" name="Google Shape;436;p22"/>
          <p:cNvGrpSpPr/>
          <p:nvPr/>
        </p:nvGrpSpPr>
        <p:grpSpPr>
          <a:xfrm>
            <a:off x="2433638" y="4101704"/>
            <a:ext cx="400050" cy="228600"/>
            <a:chOff x="3124200" y="3657600"/>
            <a:chExt cx="533400" cy="304800"/>
          </a:xfrm>
        </p:grpSpPr>
        <p:sp>
          <p:nvSpPr>
            <p:cNvPr id="437" name="Google Shape;437;p22"/>
            <p:cNvSpPr/>
            <p:nvPr/>
          </p:nvSpPr>
          <p:spPr>
            <a:xfrm>
              <a:off x="3124200" y="3657600"/>
              <a:ext cx="533400" cy="3048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</a:pPr>
              <a:endParaRPr sz="105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3124200" y="3733800"/>
              <a:ext cx="533400" cy="1524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</a:pPr>
              <a:endParaRPr sz="105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</p:txBody>
        </p:sp>
      </p:grpSp>
      <p:sp>
        <p:nvSpPr>
          <p:cNvPr id="439" name="Google Shape;439;p22"/>
          <p:cNvSpPr/>
          <p:nvPr/>
        </p:nvSpPr>
        <p:spPr>
          <a:xfrm>
            <a:off x="4074863" y="4055262"/>
            <a:ext cx="457200" cy="285750"/>
          </a:xfrm>
          <a:prstGeom prst="rect">
            <a:avLst/>
          </a:prstGeom>
          <a:solidFill>
            <a:srgbClr val="FBBA03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440" name="Google Shape;440;p22"/>
          <p:cNvSpPr/>
          <p:nvPr/>
        </p:nvSpPr>
        <p:spPr>
          <a:xfrm>
            <a:off x="3976688" y="4123731"/>
            <a:ext cx="457200" cy="285750"/>
          </a:xfrm>
          <a:prstGeom prst="rect">
            <a:avLst/>
          </a:prstGeom>
          <a:solidFill>
            <a:srgbClr val="CC3333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441" name="Google Shape;441;p22"/>
          <p:cNvSpPr/>
          <p:nvPr/>
        </p:nvSpPr>
        <p:spPr>
          <a:xfrm>
            <a:off x="3878512" y="4186287"/>
            <a:ext cx="457200" cy="297624"/>
          </a:xfrm>
          <a:prstGeom prst="rect">
            <a:avLst/>
          </a:prstGeom>
          <a:solidFill>
            <a:srgbClr val="78FE78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grpSp>
        <p:nvGrpSpPr>
          <p:cNvPr id="442" name="Google Shape;442;p22"/>
          <p:cNvGrpSpPr/>
          <p:nvPr/>
        </p:nvGrpSpPr>
        <p:grpSpPr>
          <a:xfrm>
            <a:off x="3324087" y="3747605"/>
            <a:ext cx="534040" cy="532532"/>
            <a:chOff x="4121335" y="2654300"/>
            <a:chExt cx="712053" cy="828477"/>
          </a:xfrm>
        </p:grpSpPr>
        <p:sp>
          <p:nvSpPr>
            <p:cNvPr id="443" name="Google Shape;443;p22"/>
            <p:cNvSpPr/>
            <p:nvPr/>
          </p:nvSpPr>
          <p:spPr>
            <a:xfrm>
              <a:off x="4178300" y="2720777"/>
              <a:ext cx="609598" cy="762000"/>
            </a:xfrm>
            <a:prstGeom prst="rect">
              <a:avLst/>
            </a:prstGeom>
            <a:solidFill>
              <a:schemeClr val="lt2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</a:pPr>
              <a:endParaRPr sz="105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</p:txBody>
        </p:sp>
        <p:sp>
          <p:nvSpPr>
            <p:cNvPr id="444" name="Google Shape;444;p22"/>
            <p:cNvSpPr txBox="1"/>
            <p:nvPr/>
          </p:nvSpPr>
          <p:spPr>
            <a:xfrm>
              <a:off x="4121335" y="2654300"/>
              <a:ext cx="712053" cy="6104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50">
                  <a:solidFill>
                    <a:schemeClr val="dk1"/>
                  </a:solidFill>
                  <a:latin typeface="Calibri" panose="020F0502020204030204" pitchFamily="34" charset="0"/>
                  <a:ea typeface="Gill Sans"/>
                  <a:cs typeface="Calibri" panose="020F0502020204030204" pitchFamily="34" charset="0"/>
                  <a:sym typeface="Gill Sans"/>
                </a:rPr>
                <a:t>PgTbl</a:t>
              </a:r>
              <a:endParaRPr sz="105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50">
                  <a:solidFill>
                    <a:schemeClr val="dk1"/>
                  </a:solidFill>
                  <a:latin typeface="Calibri" panose="020F0502020204030204" pitchFamily="34" charset="0"/>
                  <a:ea typeface="Gill Sans"/>
                  <a:cs typeface="Calibri" panose="020F0502020204030204" pitchFamily="34" charset="0"/>
                  <a:sym typeface="Gill Sans"/>
                </a:rPr>
                <a:t>&amp; TLB</a:t>
              </a: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45" name="Google Shape;445;p22"/>
          <p:cNvCxnSpPr/>
          <p:nvPr/>
        </p:nvCxnSpPr>
        <p:spPr>
          <a:xfrm rot="10800000" flipH="1">
            <a:off x="2947987" y="4219504"/>
            <a:ext cx="954827" cy="1853"/>
          </a:xfrm>
          <a:prstGeom prst="straightConnector1">
            <a:avLst/>
          </a:prstGeom>
          <a:solidFill>
            <a:schemeClr val="accent1"/>
          </a:solidFill>
          <a:ln w="57150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46" name="Google Shape;446;p22"/>
          <p:cNvCxnSpPr/>
          <p:nvPr/>
        </p:nvCxnSpPr>
        <p:spPr>
          <a:xfrm>
            <a:off x="2700338" y="4244517"/>
            <a:ext cx="1331775" cy="163125"/>
          </a:xfrm>
          <a:prstGeom prst="curvedConnector3">
            <a:avLst>
              <a:gd name="adj1" fmla="val 23533"/>
            </a:avLst>
          </a:prstGeom>
          <a:solidFill>
            <a:schemeClr val="accent1"/>
          </a:solidFill>
          <a:ln w="22225" cap="flat" cmpd="sng">
            <a:solidFill>
              <a:schemeClr val="dk1"/>
            </a:solidFill>
            <a:prstDash val="solid"/>
            <a:round/>
            <a:headEnd type="triangle" w="sm" len="sm"/>
            <a:tailEnd type="triangle" w="med" len="med"/>
          </a:ln>
        </p:spPr>
      </p:cxnSp>
      <p:sp>
        <p:nvSpPr>
          <p:cNvPr id="447" name="Google Shape;447;p22"/>
          <p:cNvSpPr/>
          <p:nvPr/>
        </p:nvSpPr>
        <p:spPr>
          <a:xfrm>
            <a:off x="5233574" y="3746094"/>
            <a:ext cx="733425" cy="729854"/>
          </a:xfrm>
          <a:prstGeom prst="can">
            <a:avLst>
              <a:gd name="adj" fmla="val 25000"/>
            </a:avLst>
          </a:prstGeom>
          <a:solidFill>
            <a:srgbClr val="5AAE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Storage</a:t>
            </a:r>
            <a:endParaRPr sz="120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pic>
        <p:nvPicPr>
          <p:cNvPr id="448" name="Google Shape;44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227103" y="3714750"/>
            <a:ext cx="952862" cy="952862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22"/>
          <p:cNvSpPr txBox="1"/>
          <p:nvPr/>
        </p:nvSpPr>
        <p:spPr>
          <a:xfrm>
            <a:off x="6236838" y="3683833"/>
            <a:ext cx="830997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Networks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0" name="Google Shape;450;p22"/>
          <p:cNvSpPr txBox="1"/>
          <p:nvPr/>
        </p:nvSpPr>
        <p:spPr>
          <a:xfrm>
            <a:off x="473453" y="3985232"/>
            <a:ext cx="1014942" cy="300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Hardware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51" name="Google Shape;451;p22"/>
          <p:cNvCxnSpPr>
            <a:endCxn id="447" idx="3"/>
          </p:cNvCxnSpPr>
          <p:nvPr/>
        </p:nvCxnSpPr>
        <p:spPr>
          <a:xfrm rot="10800000">
            <a:off x="5600286" y="4475948"/>
            <a:ext cx="0" cy="248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452" name="Google Shape;452;p22"/>
          <p:cNvCxnSpPr/>
          <p:nvPr/>
        </p:nvCxnSpPr>
        <p:spPr>
          <a:xfrm rot="10800000">
            <a:off x="6668873" y="4483912"/>
            <a:ext cx="0" cy="24048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453" name="Google Shape;453;p22"/>
          <p:cNvCxnSpPr/>
          <p:nvPr/>
        </p:nvCxnSpPr>
        <p:spPr>
          <a:xfrm rot="10800000">
            <a:off x="3231749" y="4221356"/>
            <a:ext cx="0" cy="50304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454" name="Google Shape;454;p22"/>
          <p:cNvCxnSpPr>
            <a:endCxn id="455" idx="1"/>
          </p:cNvCxnSpPr>
          <p:nvPr/>
        </p:nvCxnSpPr>
        <p:spPr>
          <a:xfrm>
            <a:off x="3079237" y="4729062"/>
            <a:ext cx="81832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455" name="Google Shape;455;p22"/>
          <p:cNvSpPr/>
          <p:nvPr/>
        </p:nvSpPr>
        <p:spPr>
          <a:xfrm>
            <a:off x="3897562" y="4619126"/>
            <a:ext cx="783230" cy="219873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105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I/O Ctrlr</a:t>
            </a: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cxnSp>
        <p:nvCxnSpPr>
          <p:cNvPr id="456" name="Google Shape;456;p22"/>
          <p:cNvCxnSpPr>
            <a:stCxn id="455" idx="3"/>
          </p:cNvCxnSpPr>
          <p:nvPr/>
        </p:nvCxnSpPr>
        <p:spPr>
          <a:xfrm>
            <a:off x="4680791" y="4729062"/>
            <a:ext cx="385942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457" name="Google Shape;457;p22"/>
          <p:cNvSpPr/>
          <p:nvPr/>
        </p:nvSpPr>
        <p:spPr>
          <a:xfrm>
            <a:off x="1466850" y="2991942"/>
            <a:ext cx="7315201" cy="702635"/>
          </a:xfrm>
          <a:prstGeom prst="rect">
            <a:avLst/>
          </a:prstGeom>
          <a:solidFill>
            <a:srgbClr val="0070C0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chemeClr val="lt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Operating System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8" name="Google Shape;458;p22"/>
          <p:cNvSpPr/>
          <p:nvPr/>
        </p:nvSpPr>
        <p:spPr>
          <a:xfrm>
            <a:off x="4573838" y="4101705"/>
            <a:ext cx="473510" cy="360007"/>
          </a:xfrm>
          <a:prstGeom prst="rect">
            <a:avLst/>
          </a:prstGeom>
          <a:solidFill>
            <a:srgbClr val="BDBDBD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90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OS Mem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9" name="Google Shape;459;p22"/>
          <p:cNvSpPr/>
          <p:nvPr/>
        </p:nvSpPr>
        <p:spPr>
          <a:xfrm>
            <a:off x="0" y="1794867"/>
            <a:ext cx="9144000" cy="346233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sz="1050">
              <a:solidFill>
                <a:schemeClr val="lt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460" name="Google Shape;460;p22"/>
          <p:cNvSpPr txBox="1">
            <a:spLocks noGrp="1"/>
          </p:cNvSpPr>
          <p:nvPr>
            <p:ph type="title"/>
          </p:nvPr>
        </p:nvSpPr>
        <p:spPr>
          <a:xfrm>
            <a:off x="707777" y="446124"/>
            <a:ext cx="716280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horz" wrap="square" lIns="67856" tIns="33319" rIns="67856" bIns="33319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ym typeface="Gill Sans"/>
              </a:rPr>
              <a:t>Compiled Program’s View of the World</a:t>
            </a:r>
            <a:endParaRPr dirty="0"/>
          </a:p>
        </p:txBody>
      </p:sp>
      <p:sp>
        <p:nvSpPr>
          <p:cNvPr id="462" name="Google Shape;462;p22"/>
          <p:cNvSpPr/>
          <p:nvPr/>
        </p:nvSpPr>
        <p:spPr>
          <a:xfrm>
            <a:off x="1651394" y="2328173"/>
            <a:ext cx="7077074" cy="702635"/>
          </a:xfrm>
          <a:prstGeom prst="rect">
            <a:avLst/>
          </a:prstGeom>
          <a:solidFill>
            <a:srgbClr val="9E78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35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Process: Execution environment with restricted rights provided by OS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sz="90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463" name="Google Shape;463;p22"/>
          <p:cNvSpPr txBox="1"/>
          <p:nvPr/>
        </p:nvSpPr>
        <p:spPr>
          <a:xfrm>
            <a:off x="2043327" y="2789911"/>
            <a:ext cx="1204932" cy="253885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Threads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4" name="Google Shape;464;p22"/>
          <p:cNvSpPr txBox="1"/>
          <p:nvPr/>
        </p:nvSpPr>
        <p:spPr>
          <a:xfrm>
            <a:off x="3521976" y="2791944"/>
            <a:ext cx="1446777" cy="253885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Address Spaces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5" name="Google Shape;465;p22"/>
          <p:cNvSpPr txBox="1"/>
          <p:nvPr/>
        </p:nvSpPr>
        <p:spPr>
          <a:xfrm>
            <a:off x="5242470" y="2791368"/>
            <a:ext cx="724529" cy="253885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Files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6" name="Google Shape;466;p22"/>
          <p:cNvSpPr txBox="1"/>
          <p:nvPr/>
        </p:nvSpPr>
        <p:spPr>
          <a:xfrm>
            <a:off x="6240715" y="2791368"/>
            <a:ext cx="739613" cy="253885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Sockets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7" name="Google Shape;467;p22"/>
          <p:cNvSpPr/>
          <p:nvPr/>
        </p:nvSpPr>
        <p:spPr>
          <a:xfrm>
            <a:off x="4149974" y="1428750"/>
            <a:ext cx="1510752" cy="1103790"/>
          </a:xfrm>
          <a:prstGeom prst="foldedCorner">
            <a:avLst>
              <a:gd name="adj" fmla="val 21333"/>
            </a:avLst>
          </a:prstGeom>
          <a:solidFill>
            <a:schemeClr val="accent6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Compiled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Program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8" name="Google Shape;468;p22"/>
          <p:cNvSpPr/>
          <p:nvPr/>
        </p:nvSpPr>
        <p:spPr>
          <a:xfrm>
            <a:off x="4335712" y="2141381"/>
            <a:ext cx="1007813" cy="348187"/>
          </a:xfrm>
          <a:prstGeom prst="rect">
            <a:avLst/>
          </a:prstGeom>
          <a:solidFill>
            <a:srgbClr val="FFC000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5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System Libs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9" name="Google Shape;469;p22"/>
          <p:cNvSpPr txBox="1"/>
          <p:nvPr/>
        </p:nvSpPr>
        <p:spPr>
          <a:xfrm>
            <a:off x="1828800" y="3490972"/>
            <a:ext cx="6789873" cy="76171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214313" indent="-21431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15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Application’s “machine” </a:t>
            </a:r>
            <a:r>
              <a:rPr lang="en-US" sz="15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is</a:t>
            </a:r>
            <a:r>
              <a:rPr lang="en-US" sz="15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 the process abstraction provided by the OS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14313" indent="-21431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15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Each running program runs in its own process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14313" indent="-21431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15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Processes provide nicer interfaces than raw hardware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Text Box 7">
            <a:extLst>
              <a:ext uri="{FF2B5EF4-FFF2-40B4-BE49-F238E27FC236}">
                <a16:creationId xmlns:a16="http://schemas.microsoft.com/office/drawing/2014/main" id="{3C3B2F24-7C02-DA48-ADC6-5A54E3135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6550236"/>
            <a:ext cx="2995798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Kubiatowicz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CS162 © UCB Spring 2021</a:t>
            </a:r>
          </a:p>
        </p:txBody>
      </p:sp>
    </p:spTree>
    <p:extLst>
      <p:ext uri="{BB962C8B-B14F-4D97-AF65-F5344CB8AC3E}">
        <p14:creationId xmlns:p14="http://schemas.microsoft.com/office/powerpoint/2010/main" val="325376711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3"/>
          <p:cNvSpPr/>
          <p:nvPr/>
        </p:nvSpPr>
        <p:spPr>
          <a:xfrm>
            <a:off x="490537" y="3590926"/>
            <a:ext cx="8339138" cy="1266824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475" name="Google Shape;475;p23"/>
          <p:cNvSpPr/>
          <p:nvPr/>
        </p:nvSpPr>
        <p:spPr>
          <a:xfrm>
            <a:off x="1651394" y="3701654"/>
            <a:ext cx="1296594" cy="628650"/>
          </a:xfrm>
          <a:prstGeom prst="roundRect">
            <a:avLst>
              <a:gd name="adj" fmla="val 16667"/>
            </a:avLst>
          </a:prstGeom>
          <a:solidFill>
            <a:srgbClr val="BED1FE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Processor</a:t>
            </a: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476" name="Google Shape;476;p23"/>
          <p:cNvSpPr/>
          <p:nvPr/>
        </p:nvSpPr>
        <p:spPr>
          <a:xfrm>
            <a:off x="3757250" y="3736777"/>
            <a:ext cx="1320456" cy="729854"/>
          </a:xfrm>
          <a:prstGeom prst="rect">
            <a:avLst/>
          </a:prstGeom>
          <a:solidFill>
            <a:srgbClr val="5AAE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Memory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77" name="Google Shape;477;p23"/>
          <p:cNvGrpSpPr/>
          <p:nvPr/>
        </p:nvGrpSpPr>
        <p:grpSpPr>
          <a:xfrm>
            <a:off x="2433638" y="4044554"/>
            <a:ext cx="400050" cy="228600"/>
            <a:chOff x="3124200" y="3657600"/>
            <a:chExt cx="533400" cy="304800"/>
          </a:xfrm>
        </p:grpSpPr>
        <p:sp>
          <p:nvSpPr>
            <p:cNvPr id="478" name="Google Shape;478;p23"/>
            <p:cNvSpPr/>
            <p:nvPr/>
          </p:nvSpPr>
          <p:spPr>
            <a:xfrm>
              <a:off x="3124200" y="3657600"/>
              <a:ext cx="533400" cy="3048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</a:pPr>
              <a:endParaRPr sz="105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</p:txBody>
        </p:sp>
        <p:sp>
          <p:nvSpPr>
            <p:cNvPr id="479" name="Google Shape;479;p23"/>
            <p:cNvSpPr/>
            <p:nvPr/>
          </p:nvSpPr>
          <p:spPr>
            <a:xfrm>
              <a:off x="3124200" y="3733800"/>
              <a:ext cx="533400" cy="1524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</a:pPr>
              <a:endParaRPr sz="105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</p:txBody>
        </p:sp>
      </p:grpSp>
      <p:sp>
        <p:nvSpPr>
          <p:cNvPr id="480" name="Google Shape;480;p23"/>
          <p:cNvSpPr/>
          <p:nvPr/>
        </p:nvSpPr>
        <p:spPr>
          <a:xfrm>
            <a:off x="4074863" y="3998112"/>
            <a:ext cx="457200" cy="285750"/>
          </a:xfrm>
          <a:prstGeom prst="rect">
            <a:avLst/>
          </a:prstGeom>
          <a:solidFill>
            <a:srgbClr val="FBBA03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481" name="Google Shape;481;p23"/>
          <p:cNvSpPr/>
          <p:nvPr/>
        </p:nvSpPr>
        <p:spPr>
          <a:xfrm>
            <a:off x="3976688" y="4066581"/>
            <a:ext cx="457200" cy="285750"/>
          </a:xfrm>
          <a:prstGeom prst="rect">
            <a:avLst/>
          </a:prstGeom>
          <a:solidFill>
            <a:srgbClr val="CC3333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482" name="Google Shape;482;p23"/>
          <p:cNvSpPr/>
          <p:nvPr/>
        </p:nvSpPr>
        <p:spPr>
          <a:xfrm>
            <a:off x="3878512" y="4129137"/>
            <a:ext cx="457200" cy="297624"/>
          </a:xfrm>
          <a:prstGeom prst="rect">
            <a:avLst/>
          </a:prstGeom>
          <a:solidFill>
            <a:srgbClr val="78FE78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grpSp>
        <p:nvGrpSpPr>
          <p:cNvPr id="483" name="Google Shape;483;p23"/>
          <p:cNvGrpSpPr/>
          <p:nvPr/>
        </p:nvGrpSpPr>
        <p:grpSpPr>
          <a:xfrm>
            <a:off x="3324087" y="3690455"/>
            <a:ext cx="534040" cy="532532"/>
            <a:chOff x="4121335" y="2654300"/>
            <a:chExt cx="712053" cy="828477"/>
          </a:xfrm>
        </p:grpSpPr>
        <p:sp>
          <p:nvSpPr>
            <p:cNvPr id="484" name="Google Shape;484;p23"/>
            <p:cNvSpPr/>
            <p:nvPr/>
          </p:nvSpPr>
          <p:spPr>
            <a:xfrm>
              <a:off x="4178300" y="2720777"/>
              <a:ext cx="609598" cy="762000"/>
            </a:xfrm>
            <a:prstGeom prst="rect">
              <a:avLst/>
            </a:prstGeom>
            <a:solidFill>
              <a:schemeClr val="lt2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</a:pPr>
              <a:endParaRPr sz="105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</p:txBody>
        </p:sp>
        <p:sp>
          <p:nvSpPr>
            <p:cNvPr id="485" name="Google Shape;485;p23"/>
            <p:cNvSpPr txBox="1"/>
            <p:nvPr/>
          </p:nvSpPr>
          <p:spPr>
            <a:xfrm>
              <a:off x="4121335" y="2654300"/>
              <a:ext cx="712053" cy="6104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50">
                  <a:solidFill>
                    <a:schemeClr val="dk1"/>
                  </a:solidFill>
                  <a:latin typeface="Calibri" panose="020F0502020204030204" pitchFamily="34" charset="0"/>
                  <a:ea typeface="Gill Sans"/>
                  <a:cs typeface="Calibri" panose="020F0502020204030204" pitchFamily="34" charset="0"/>
                  <a:sym typeface="Gill Sans"/>
                </a:rPr>
                <a:t>PgTbl</a:t>
              </a:r>
              <a:endParaRPr sz="105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50">
                  <a:solidFill>
                    <a:schemeClr val="dk1"/>
                  </a:solidFill>
                  <a:latin typeface="Calibri" panose="020F0502020204030204" pitchFamily="34" charset="0"/>
                  <a:ea typeface="Gill Sans"/>
                  <a:cs typeface="Calibri" panose="020F0502020204030204" pitchFamily="34" charset="0"/>
                  <a:sym typeface="Gill Sans"/>
                </a:rPr>
                <a:t>&amp; TLB</a:t>
              </a: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86" name="Google Shape;486;p23"/>
          <p:cNvCxnSpPr/>
          <p:nvPr/>
        </p:nvCxnSpPr>
        <p:spPr>
          <a:xfrm rot="10800000" flipH="1">
            <a:off x="2947987" y="4162354"/>
            <a:ext cx="954827" cy="1853"/>
          </a:xfrm>
          <a:prstGeom prst="straightConnector1">
            <a:avLst/>
          </a:prstGeom>
          <a:solidFill>
            <a:schemeClr val="accent1"/>
          </a:solidFill>
          <a:ln w="57150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87" name="Google Shape;487;p23"/>
          <p:cNvCxnSpPr/>
          <p:nvPr/>
        </p:nvCxnSpPr>
        <p:spPr>
          <a:xfrm>
            <a:off x="2700338" y="4187367"/>
            <a:ext cx="1331775" cy="163125"/>
          </a:xfrm>
          <a:prstGeom prst="curvedConnector3">
            <a:avLst>
              <a:gd name="adj1" fmla="val 23533"/>
            </a:avLst>
          </a:prstGeom>
          <a:solidFill>
            <a:schemeClr val="accent1"/>
          </a:solidFill>
          <a:ln w="22225" cap="flat" cmpd="sng">
            <a:solidFill>
              <a:schemeClr val="dk1"/>
            </a:solidFill>
            <a:prstDash val="solid"/>
            <a:round/>
            <a:headEnd type="triangle" w="sm" len="sm"/>
            <a:tailEnd type="triangle" w="med" len="med"/>
          </a:ln>
        </p:spPr>
      </p:cxnSp>
      <p:sp>
        <p:nvSpPr>
          <p:cNvPr id="488" name="Google Shape;488;p23"/>
          <p:cNvSpPr/>
          <p:nvPr/>
        </p:nvSpPr>
        <p:spPr>
          <a:xfrm>
            <a:off x="5233574" y="3688944"/>
            <a:ext cx="733425" cy="729854"/>
          </a:xfrm>
          <a:prstGeom prst="can">
            <a:avLst>
              <a:gd name="adj" fmla="val 25000"/>
            </a:avLst>
          </a:prstGeom>
          <a:solidFill>
            <a:srgbClr val="5AAE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Storage</a:t>
            </a:r>
            <a:endParaRPr sz="120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pic>
        <p:nvPicPr>
          <p:cNvPr id="489" name="Google Shape;48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227103" y="3657600"/>
            <a:ext cx="952862" cy="952862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23"/>
          <p:cNvSpPr txBox="1"/>
          <p:nvPr/>
        </p:nvSpPr>
        <p:spPr>
          <a:xfrm>
            <a:off x="6236838" y="3626683"/>
            <a:ext cx="830997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Networks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1" name="Google Shape;491;p23"/>
          <p:cNvSpPr txBox="1"/>
          <p:nvPr/>
        </p:nvSpPr>
        <p:spPr>
          <a:xfrm>
            <a:off x="473453" y="3928082"/>
            <a:ext cx="1014942" cy="300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Hardware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92" name="Google Shape;492;p23"/>
          <p:cNvCxnSpPr>
            <a:endCxn id="488" idx="3"/>
          </p:cNvCxnSpPr>
          <p:nvPr/>
        </p:nvCxnSpPr>
        <p:spPr>
          <a:xfrm rot="10800000">
            <a:off x="5600286" y="4418798"/>
            <a:ext cx="0" cy="248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493" name="Google Shape;493;p23"/>
          <p:cNvCxnSpPr/>
          <p:nvPr/>
        </p:nvCxnSpPr>
        <p:spPr>
          <a:xfrm rot="10800000">
            <a:off x="6668873" y="4426762"/>
            <a:ext cx="0" cy="24048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494" name="Google Shape;494;p23"/>
          <p:cNvCxnSpPr/>
          <p:nvPr/>
        </p:nvCxnSpPr>
        <p:spPr>
          <a:xfrm rot="10800000">
            <a:off x="3231749" y="4164206"/>
            <a:ext cx="0" cy="50304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495" name="Google Shape;495;p23"/>
          <p:cNvCxnSpPr>
            <a:endCxn id="496" idx="1"/>
          </p:cNvCxnSpPr>
          <p:nvPr/>
        </p:nvCxnSpPr>
        <p:spPr>
          <a:xfrm>
            <a:off x="3079237" y="4671912"/>
            <a:ext cx="81832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496" name="Google Shape;496;p23"/>
          <p:cNvSpPr/>
          <p:nvPr/>
        </p:nvSpPr>
        <p:spPr>
          <a:xfrm>
            <a:off x="3897562" y="4561976"/>
            <a:ext cx="783230" cy="219873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105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I/O Ctrlr</a:t>
            </a: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cxnSp>
        <p:nvCxnSpPr>
          <p:cNvPr id="497" name="Google Shape;497;p23"/>
          <p:cNvCxnSpPr>
            <a:stCxn id="496" idx="3"/>
          </p:cNvCxnSpPr>
          <p:nvPr/>
        </p:nvCxnSpPr>
        <p:spPr>
          <a:xfrm>
            <a:off x="4680791" y="4671912"/>
            <a:ext cx="385942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498" name="Google Shape;498;p23"/>
          <p:cNvSpPr/>
          <p:nvPr/>
        </p:nvSpPr>
        <p:spPr>
          <a:xfrm>
            <a:off x="1466850" y="2934792"/>
            <a:ext cx="7315201" cy="702635"/>
          </a:xfrm>
          <a:prstGeom prst="rect">
            <a:avLst/>
          </a:prstGeom>
          <a:solidFill>
            <a:srgbClr val="0070C0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chemeClr val="lt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Operating System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9" name="Google Shape;499;p23"/>
          <p:cNvSpPr/>
          <p:nvPr/>
        </p:nvSpPr>
        <p:spPr>
          <a:xfrm>
            <a:off x="4573838" y="4044555"/>
            <a:ext cx="473510" cy="360007"/>
          </a:xfrm>
          <a:prstGeom prst="rect">
            <a:avLst/>
          </a:prstGeom>
          <a:solidFill>
            <a:srgbClr val="BDBDBD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90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OS Mem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0" name="Google Shape;500;p23"/>
          <p:cNvSpPr txBox="1"/>
          <p:nvPr/>
        </p:nvSpPr>
        <p:spPr>
          <a:xfrm>
            <a:off x="646275" y="3473655"/>
            <a:ext cx="1120898" cy="253885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ISA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1" name="Google Shape;501;p23"/>
          <p:cNvSpPr/>
          <p:nvPr/>
        </p:nvSpPr>
        <p:spPr>
          <a:xfrm>
            <a:off x="0" y="1794867"/>
            <a:ext cx="9144000" cy="346233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sz="1050">
              <a:solidFill>
                <a:schemeClr val="lt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502" name="Google Shape;502;p23"/>
          <p:cNvSpPr txBox="1">
            <a:spLocks noGrp="1"/>
          </p:cNvSpPr>
          <p:nvPr>
            <p:ph type="title"/>
          </p:nvPr>
        </p:nvSpPr>
        <p:spPr>
          <a:xfrm>
            <a:off x="722063" y="414625"/>
            <a:ext cx="716280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Gill Sans"/>
              </a:rPr>
              <a:t>System Programmer’s View of the World</a:t>
            </a:r>
            <a:endParaRPr dirty="0"/>
          </a:p>
        </p:txBody>
      </p:sp>
      <p:sp>
        <p:nvSpPr>
          <p:cNvPr id="503" name="Google Shape;503;p23"/>
          <p:cNvSpPr/>
          <p:nvPr/>
        </p:nvSpPr>
        <p:spPr>
          <a:xfrm>
            <a:off x="1651394" y="2271023"/>
            <a:ext cx="7077074" cy="702635"/>
          </a:xfrm>
          <a:prstGeom prst="rect">
            <a:avLst/>
          </a:prstGeom>
          <a:solidFill>
            <a:srgbClr val="C495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35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Process: Execution environment with restricted rights provided by OS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sz="90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504" name="Google Shape;504;p23"/>
          <p:cNvSpPr txBox="1"/>
          <p:nvPr/>
        </p:nvSpPr>
        <p:spPr>
          <a:xfrm>
            <a:off x="2043327" y="2732761"/>
            <a:ext cx="1204932" cy="253885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Threads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5" name="Google Shape;505;p23"/>
          <p:cNvSpPr txBox="1"/>
          <p:nvPr/>
        </p:nvSpPr>
        <p:spPr>
          <a:xfrm>
            <a:off x="3521976" y="2734794"/>
            <a:ext cx="1446777" cy="253885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Address Spaces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6" name="Google Shape;506;p23"/>
          <p:cNvSpPr txBox="1"/>
          <p:nvPr/>
        </p:nvSpPr>
        <p:spPr>
          <a:xfrm>
            <a:off x="5242470" y="2734218"/>
            <a:ext cx="724529" cy="253885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Files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7" name="Google Shape;507;p23"/>
          <p:cNvSpPr txBox="1"/>
          <p:nvPr/>
        </p:nvSpPr>
        <p:spPr>
          <a:xfrm>
            <a:off x="6240715" y="2734218"/>
            <a:ext cx="739613" cy="253885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Sockets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8" name="Google Shape;508;p23"/>
          <p:cNvSpPr/>
          <p:nvPr/>
        </p:nvSpPr>
        <p:spPr>
          <a:xfrm>
            <a:off x="4149974" y="1428751"/>
            <a:ext cx="1510752" cy="963731"/>
          </a:xfrm>
          <a:prstGeom prst="foldedCorner">
            <a:avLst>
              <a:gd name="adj" fmla="val 21333"/>
            </a:avLst>
          </a:prstGeom>
          <a:solidFill>
            <a:schemeClr val="lt1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Program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9" name="Google Shape;509;p23"/>
          <p:cNvSpPr/>
          <p:nvPr/>
        </p:nvSpPr>
        <p:spPr>
          <a:xfrm>
            <a:off x="314325" y="2271022"/>
            <a:ext cx="1063352" cy="1119806"/>
          </a:xfrm>
          <a:prstGeom prst="rect">
            <a:avLst/>
          </a:prstGeom>
          <a:solidFill>
            <a:schemeClr val="lt2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35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Compiler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10" name="Google Shape;510;p23" descr="A picture containing table, knif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47725" y="1768708"/>
            <a:ext cx="1221209" cy="595175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23"/>
          <p:cNvSpPr/>
          <p:nvPr/>
        </p:nvSpPr>
        <p:spPr>
          <a:xfrm>
            <a:off x="2240446" y="1744860"/>
            <a:ext cx="1007813" cy="348187"/>
          </a:xfrm>
          <a:prstGeom prst="rect">
            <a:avLst/>
          </a:prstGeom>
          <a:solidFill>
            <a:srgbClr val="FFC000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5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System Libs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12" name="Google Shape;512;p23"/>
          <p:cNvCxnSpPr/>
          <p:nvPr/>
        </p:nvCxnSpPr>
        <p:spPr>
          <a:xfrm>
            <a:off x="3317474" y="1925079"/>
            <a:ext cx="789638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13" name="Google Shape;513;p23"/>
          <p:cNvSpPr txBox="1"/>
          <p:nvPr/>
        </p:nvSpPr>
        <p:spPr>
          <a:xfrm>
            <a:off x="3356216" y="1662937"/>
            <a:ext cx="685800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Linker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4" name="Google Shape;514;p23"/>
          <p:cNvSpPr txBox="1"/>
          <p:nvPr/>
        </p:nvSpPr>
        <p:spPr>
          <a:xfrm>
            <a:off x="1828800" y="3433822"/>
            <a:ext cx="6789873" cy="76171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214313" indent="-21431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15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Application’s “machine” </a:t>
            </a:r>
            <a:r>
              <a:rPr lang="en-US" sz="15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is</a:t>
            </a:r>
            <a:r>
              <a:rPr lang="en-US" sz="15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 the process abstraction provided by the OS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14313" indent="-21431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15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Each running program runs in its own process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14313" indent="-21431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15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Processes provide nicer interfaces than raw hardware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Text Box 7">
            <a:extLst>
              <a:ext uri="{FF2B5EF4-FFF2-40B4-BE49-F238E27FC236}">
                <a16:creationId xmlns:a16="http://schemas.microsoft.com/office/drawing/2014/main" id="{5A018927-F980-9343-B543-DACF7259B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6550236"/>
            <a:ext cx="2995798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Kubiatowicz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CS162 © UCB Spring 2021</a:t>
            </a:r>
          </a:p>
        </p:txBody>
      </p:sp>
    </p:spTree>
    <p:extLst>
      <p:ext uri="{BB962C8B-B14F-4D97-AF65-F5344CB8AC3E}">
        <p14:creationId xmlns:p14="http://schemas.microsoft.com/office/powerpoint/2010/main" val="135113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What’s in a Process?</a:t>
            </a:r>
            <a:endParaRPr dirty="0"/>
          </a:p>
        </p:txBody>
      </p:sp>
      <p:sp>
        <p:nvSpPr>
          <p:cNvPr id="520" name="Google Shape;520;p2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dirty="0"/>
              <a:t>A process consists of:</a:t>
            </a:r>
            <a:endParaRPr dirty="0"/>
          </a:p>
          <a:p>
            <a:r>
              <a:rPr lang="en-US" dirty="0"/>
              <a:t>Address Space</a:t>
            </a:r>
            <a:endParaRPr dirty="0"/>
          </a:p>
          <a:p>
            <a:r>
              <a:rPr lang="en-US" dirty="0"/>
              <a:t>One or more threads of control executing in that address space</a:t>
            </a:r>
            <a:endParaRPr dirty="0"/>
          </a:p>
          <a:p>
            <a:r>
              <a:rPr lang="en-US" dirty="0"/>
              <a:t>Additional system state associated with it</a:t>
            </a:r>
            <a:endParaRPr dirty="0"/>
          </a:p>
          <a:p>
            <a:pPr lvl="1"/>
            <a:r>
              <a:rPr lang="en-US" dirty="0"/>
              <a:t>Open files</a:t>
            </a:r>
            <a:endParaRPr dirty="0"/>
          </a:p>
          <a:p>
            <a:pPr lvl="1"/>
            <a:r>
              <a:rPr lang="en-US" dirty="0"/>
              <a:t>Open sockets (network connections)</a:t>
            </a:r>
            <a:endParaRPr dirty="0"/>
          </a:p>
          <a:p>
            <a:pPr lvl="1"/>
            <a:r>
              <a:rPr lang="en-US" dirty="0"/>
              <a:t>…</a:t>
            </a:r>
          </a:p>
          <a:p>
            <a:r>
              <a:rPr lang="en-US" dirty="0">
                <a:solidFill>
                  <a:srgbClr val="FF0000"/>
                </a:solidFill>
              </a:rPr>
              <a:t>OS creates and runs process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63983A22-C8AE-4044-A246-591D4728E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6550236"/>
            <a:ext cx="2995798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Kubiatowicz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CS162 © UCB Spring 2021</a:t>
            </a:r>
          </a:p>
        </p:txBody>
      </p:sp>
    </p:spTree>
    <p:extLst>
      <p:ext uri="{BB962C8B-B14F-4D97-AF65-F5344CB8AC3E}">
        <p14:creationId xmlns:p14="http://schemas.microsoft.com/office/powerpoint/2010/main" val="15773528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5"/>
          <p:cNvSpPr txBox="1">
            <a:spLocks noGrp="1"/>
          </p:cNvSpPr>
          <p:nvPr>
            <p:ph type="title"/>
          </p:nvPr>
        </p:nvSpPr>
        <p:spPr>
          <a:xfrm>
            <a:off x="5944" y="0"/>
            <a:ext cx="8886536" cy="80471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7856" tIns="33319" rIns="67856" bIns="33319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For Example…Processes running on my laptop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3780A6-D107-9148-B6E3-0BE86C7F8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08" y="980728"/>
            <a:ext cx="8244408" cy="548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71504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6"/>
          <p:cNvSpPr/>
          <p:nvPr/>
        </p:nvSpPr>
        <p:spPr>
          <a:xfrm>
            <a:off x="314325" y="2343150"/>
            <a:ext cx="1063352" cy="1119806"/>
          </a:xfrm>
          <a:prstGeom prst="rect">
            <a:avLst/>
          </a:prstGeom>
          <a:solidFill>
            <a:schemeClr val="lt2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35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Compiler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2" name="Google Shape;532;p26"/>
          <p:cNvSpPr/>
          <p:nvPr/>
        </p:nvSpPr>
        <p:spPr>
          <a:xfrm>
            <a:off x="0" y="1795462"/>
            <a:ext cx="9144000" cy="346233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sz="1050">
              <a:solidFill>
                <a:schemeClr val="lt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533" name="Google Shape;533;p26"/>
          <p:cNvSpPr txBox="1">
            <a:spLocks noGrp="1"/>
          </p:cNvSpPr>
          <p:nvPr>
            <p:ph type="title"/>
          </p:nvPr>
        </p:nvSpPr>
        <p:spPr>
          <a:xfrm>
            <a:off x="754312" y="438625"/>
            <a:ext cx="716280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Gill Sans"/>
              </a:rPr>
              <a:t>Operating System’s View of the World</a:t>
            </a:r>
            <a:endParaRPr dirty="0"/>
          </a:p>
        </p:txBody>
      </p:sp>
      <p:sp>
        <p:nvSpPr>
          <p:cNvPr id="534" name="Google Shape;534;p26"/>
          <p:cNvSpPr/>
          <p:nvPr/>
        </p:nvSpPr>
        <p:spPr>
          <a:xfrm>
            <a:off x="490537" y="3663054"/>
            <a:ext cx="8339138" cy="1266824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535" name="Google Shape;535;p26"/>
          <p:cNvSpPr/>
          <p:nvPr/>
        </p:nvSpPr>
        <p:spPr>
          <a:xfrm>
            <a:off x="1651394" y="3773782"/>
            <a:ext cx="1296594" cy="628650"/>
          </a:xfrm>
          <a:prstGeom prst="roundRect">
            <a:avLst>
              <a:gd name="adj" fmla="val 16667"/>
            </a:avLst>
          </a:prstGeom>
          <a:solidFill>
            <a:srgbClr val="BED1FE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Processor</a:t>
            </a: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536" name="Google Shape;536;p26"/>
          <p:cNvSpPr/>
          <p:nvPr/>
        </p:nvSpPr>
        <p:spPr>
          <a:xfrm>
            <a:off x="3757250" y="3808905"/>
            <a:ext cx="1320456" cy="729854"/>
          </a:xfrm>
          <a:prstGeom prst="rect">
            <a:avLst/>
          </a:prstGeom>
          <a:solidFill>
            <a:srgbClr val="5AAE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Memory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37" name="Google Shape;537;p26"/>
          <p:cNvGrpSpPr/>
          <p:nvPr/>
        </p:nvGrpSpPr>
        <p:grpSpPr>
          <a:xfrm>
            <a:off x="2433638" y="4116682"/>
            <a:ext cx="400050" cy="228600"/>
            <a:chOff x="3124200" y="3657600"/>
            <a:chExt cx="533400" cy="304800"/>
          </a:xfrm>
        </p:grpSpPr>
        <p:sp>
          <p:nvSpPr>
            <p:cNvPr id="538" name="Google Shape;538;p26"/>
            <p:cNvSpPr/>
            <p:nvPr/>
          </p:nvSpPr>
          <p:spPr>
            <a:xfrm>
              <a:off x="3124200" y="3657600"/>
              <a:ext cx="533400" cy="3048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</a:pPr>
              <a:endParaRPr sz="105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</p:txBody>
        </p:sp>
        <p:sp>
          <p:nvSpPr>
            <p:cNvPr id="539" name="Google Shape;539;p26"/>
            <p:cNvSpPr/>
            <p:nvPr/>
          </p:nvSpPr>
          <p:spPr>
            <a:xfrm>
              <a:off x="3124200" y="3733800"/>
              <a:ext cx="533400" cy="1524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</a:pPr>
              <a:endParaRPr sz="105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</p:txBody>
        </p:sp>
      </p:grpSp>
      <p:sp>
        <p:nvSpPr>
          <p:cNvPr id="540" name="Google Shape;540;p26"/>
          <p:cNvSpPr/>
          <p:nvPr/>
        </p:nvSpPr>
        <p:spPr>
          <a:xfrm>
            <a:off x="4074863" y="4070240"/>
            <a:ext cx="457200" cy="285750"/>
          </a:xfrm>
          <a:prstGeom prst="rect">
            <a:avLst/>
          </a:prstGeom>
          <a:solidFill>
            <a:srgbClr val="FBBA03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541" name="Google Shape;541;p26"/>
          <p:cNvSpPr/>
          <p:nvPr/>
        </p:nvSpPr>
        <p:spPr>
          <a:xfrm>
            <a:off x="3976688" y="4138709"/>
            <a:ext cx="457200" cy="285750"/>
          </a:xfrm>
          <a:prstGeom prst="rect">
            <a:avLst/>
          </a:prstGeom>
          <a:solidFill>
            <a:srgbClr val="CC3333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542" name="Google Shape;542;p26"/>
          <p:cNvSpPr/>
          <p:nvPr/>
        </p:nvSpPr>
        <p:spPr>
          <a:xfrm>
            <a:off x="3878512" y="4201265"/>
            <a:ext cx="457200" cy="297624"/>
          </a:xfrm>
          <a:prstGeom prst="rect">
            <a:avLst/>
          </a:prstGeom>
          <a:solidFill>
            <a:srgbClr val="78FE78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grpSp>
        <p:nvGrpSpPr>
          <p:cNvPr id="543" name="Google Shape;543;p26"/>
          <p:cNvGrpSpPr/>
          <p:nvPr/>
        </p:nvGrpSpPr>
        <p:grpSpPr>
          <a:xfrm>
            <a:off x="3324087" y="3762583"/>
            <a:ext cx="534040" cy="532532"/>
            <a:chOff x="4121335" y="2654300"/>
            <a:chExt cx="712053" cy="828477"/>
          </a:xfrm>
        </p:grpSpPr>
        <p:sp>
          <p:nvSpPr>
            <p:cNvPr id="544" name="Google Shape;544;p26"/>
            <p:cNvSpPr/>
            <p:nvPr/>
          </p:nvSpPr>
          <p:spPr>
            <a:xfrm>
              <a:off x="4178300" y="2720777"/>
              <a:ext cx="609598" cy="762000"/>
            </a:xfrm>
            <a:prstGeom prst="rect">
              <a:avLst/>
            </a:prstGeom>
            <a:solidFill>
              <a:schemeClr val="lt2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</a:pPr>
              <a:endParaRPr sz="105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</p:txBody>
        </p:sp>
        <p:sp>
          <p:nvSpPr>
            <p:cNvPr id="545" name="Google Shape;545;p26"/>
            <p:cNvSpPr txBox="1"/>
            <p:nvPr/>
          </p:nvSpPr>
          <p:spPr>
            <a:xfrm>
              <a:off x="4121335" y="2654300"/>
              <a:ext cx="712053" cy="6104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50">
                  <a:solidFill>
                    <a:schemeClr val="dk1"/>
                  </a:solidFill>
                  <a:latin typeface="Calibri" panose="020F0502020204030204" pitchFamily="34" charset="0"/>
                  <a:ea typeface="Gill Sans"/>
                  <a:cs typeface="Calibri" panose="020F0502020204030204" pitchFamily="34" charset="0"/>
                  <a:sym typeface="Gill Sans"/>
                </a:rPr>
                <a:t>PgTbl</a:t>
              </a:r>
              <a:endParaRPr sz="105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50">
                  <a:solidFill>
                    <a:schemeClr val="dk1"/>
                  </a:solidFill>
                  <a:latin typeface="Calibri" panose="020F0502020204030204" pitchFamily="34" charset="0"/>
                  <a:ea typeface="Gill Sans"/>
                  <a:cs typeface="Calibri" panose="020F0502020204030204" pitchFamily="34" charset="0"/>
                  <a:sym typeface="Gill Sans"/>
                </a:rPr>
                <a:t>&amp; TLB</a:t>
              </a: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46" name="Google Shape;546;p26"/>
          <p:cNvCxnSpPr/>
          <p:nvPr/>
        </p:nvCxnSpPr>
        <p:spPr>
          <a:xfrm rot="10800000" flipH="1">
            <a:off x="2947987" y="4234481"/>
            <a:ext cx="954827" cy="1853"/>
          </a:xfrm>
          <a:prstGeom prst="straightConnector1">
            <a:avLst/>
          </a:prstGeom>
          <a:solidFill>
            <a:schemeClr val="accent1"/>
          </a:solidFill>
          <a:ln w="57150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47" name="Google Shape;547;p26"/>
          <p:cNvCxnSpPr/>
          <p:nvPr/>
        </p:nvCxnSpPr>
        <p:spPr>
          <a:xfrm>
            <a:off x="2700338" y="4259495"/>
            <a:ext cx="1331775" cy="163125"/>
          </a:xfrm>
          <a:prstGeom prst="curvedConnector3">
            <a:avLst>
              <a:gd name="adj1" fmla="val 23533"/>
            </a:avLst>
          </a:prstGeom>
          <a:solidFill>
            <a:schemeClr val="accent1"/>
          </a:solidFill>
          <a:ln w="22225" cap="flat" cmpd="sng">
            <a:solidFill>
              <a:schemeClr val="dk1"/>
            </a:solidFill>
            <a:prstDash val="solid"/>
            <a:round/>
            <a:headEnd type="triangle" w="sm" len="sm"/>
            <a:tailEnd type="triangle" w="med" len="med"/>
          </a:ln>
        </p:spPr>
      </p:cxnSp>
      <p:sp>
        <p:nvSpPr>
          <p:cNvPr id="548" name="Google Shape;548;p26"/>
          <p:cNvSpPr/>
          <p:nvPr/>
        </p:nvSpPr>
        <p:spPr>
          <a:xfrm>
            <a:off x="5233574" y="3761071"/>
            <a:ext cx="733425" cy="729854"/>
          </a:xfrm>
          <a:prstGeom prst="can">
            <a:avLst>
              <a:gd name="adj" fmla="val 25000"/>
            </a:avLst>
          </a:prstGeom>
          <a:solidFill>
            <a:srgbClr val="5AAE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Storage</a:t>
            </a:r>
            <a:endParaRPr sz="120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pic>
        <p:nvPicPr>
          <p:cNvPr id="549" name="Google Shape;549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227103" y="3729727"/>
            <a:ext cx="952862" cy="952862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26"/>
          <p:cNvSpPr txBox="1"/>
          <p:nvPr/>
        </p:nvSpPr>
        <p:spPr>
          <a:xfrm>
            <a:off x="6236838" y="3698811"/>
            <a:ext cx="830997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Networks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1" name="Google Shape;551;p26"/>
          <p:cNvSpPr txBox="1"/>
          <p:nvPr/>
        </p:nvSpPr>
        <p:spPr>
          <a:xfrm>
            <a:off x="473453" y="4000209"/>
            <a:ext cx="1014942" cy="300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Hardware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52" name="Google Shape;552;p26"/>
          <p:cNvCxnSpPr>
            <a:endCxn id="548" idx="3"/>
          </p:cNvCxnSpPr>
          <p:nvPr/>
        </p:nvCxnSpPr>
        <p:spPr>
          <a:xfrm rot="10800000">
            <a:off x="5600286" y="4490925"/>
            <a:ext cx="0" cy="248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553" name="Google Shape;553;p26"/>
          <p:cNvCxnSpPr/>
          <p:nvPr/>
        </p:nvCxnSpPr>
        <p:spPr>
          <a:xfrm rot="10800000">
            <a:off x="6668873" y="4498889"/>
            <a:ext cx="0" cy="24048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554" name="Google Shape;554;p26"/>
          <p:cNvCxnSpPr/>
          <p:nvPr/>
        </p:nvCxnSpPr>
        <p:spPr>
          <a:xfrm rot="10800000">
            <a:off x="3231749" y="4236334"/>
            <a:ext cx="0" cy="50304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555" name="Google Shape;555;p26"/>
          <p:cNvCxnSpPr>
            <a:endCxn id="556" idx="1"/>
          </p:cNvCxnSpPr>
          <p:nvPr/>
        </p:nvCxnSpPr>
        <p:spPr>
          <a:xfrm>
            <a:off x="3079237" y="4744040"/>
            <a:ext cx="81832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556" name="Google Shape;556;p26"/>
          <p:cNvSpPr/>
          <p:nvPr/>
        </p:nvSpPr>
        <p:spPr>
          <a:xfrm>
            <a:off x="3897562" y="4634103"/>
            <a:ext cx="783230" cy="219873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105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I/O Ctrlr</a:t>
            </a: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cxnSp>
        <p:nvCxnSpPr>
          <p:cNvPr id="557" name="Google Shape;557;p26"/>
          <p:cNvCxnSpPr>
            <a:stCxn id="556" idx="3"/>
          </p:cNvCxnSpPr>
          <p:nvPr/>
        </p:nvCxnSpPr>
        <p:spPr>
          <a:xfrm>
            <a:off x="4680791" y="4744040"/>
            <a:ext cx="385942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558" name="Google Shape;558;p26"/>
          <p:cNvSpPr txBox="1"/>
          <p:nvPr/>
        </p:nvSpPr>
        <p:spPr>
          <a:xfrm>
            <a:off x="646275" y="3545782"/>
            <a:ext cx="1120898" cy="253885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ISA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9" name="Google Shape;559;p26"/>
          <p:cNvSpPr/>
          <p:nvPr/>
        </p:nvSpPr>
        <p:spPr>
          <a:xfrm>
            <a:off x="1466850" y="3006919"/>
            <a:ext cx="7315201" cy="702635"/>
          </a:xfrm>
          <a:prstGeom prst="rect">
            <a:avLst/>
          </a:prstGeom>
          <a:solidFill>
            <a:srgbClr val="0070C0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chemeClr val="lt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Operating System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0" name="Google Shape;560;p26"/>
          <p:cNvSpPr/>
          <p:nvPr/>
        </p:nvSpPr>
        <p:spPr>
          <a:xfrm>
            <a:off x="1651395" y="2343151"/>
            <a:ext cx="3426311" cy="702635"/>
          </a:xfrm>
          <a:prstGeom prst="rect">
            <a:avLst/>
          </a:prstGeom>
          <a:solidFill>
            <a:srgbClr val="9E78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35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Process 1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sz="90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561" name="Google Shape;561;p26"/>
          <p:cNvSpPr txBox="1"/>
          <p:nvPr/>
        </p:nvSpPr>
        <p:spPr>
          <a:xfrm>
            <a:off x="1684020" y="2857276"/>
            <a:ext cx="721043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Threads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2" name="Google Shape;562;p26"/>
          <p:cNvSpPr/>
          <p:nvPr/>
        </p:nvSpPr>
        <p:spPr>
          <a:xfrm>
            <a:off x="4573838" y="4116682"/>
            <a:ext cx="473510" cy="360007"/>
          </a:xfrm>
          <a:prstGeom prst="rect">
            <a:avLst/>
          </a:prstGeom>
          <a:solidFill>
            <a:srgbClr val="BDBDBD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90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OS Mem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3" name="Google Shape;563;p26"/>
          <p:cNvSpPr txBox="1"/>
          <p:nvPr/>
        </p:nvSpPr>
        <p:spPr>
          <a:xfrm>
            <a:off x="2494236" y="2859308"/>
            <a:ext cx="1163147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Address Spaces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4" name="Google Shape;564;p26"/>
          <p:cNvSpPr txBox="1"/>
          <p:nvPr/>
        </p:nvSpPr>
        <p:spPr>
          <a:xfrm>
            <a:off x="3750414" y="2858732"/>
            <a:ext cx="512439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Files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5" name="Google Shape;565;p26"/>
          <p:cNvSpPr txBox="1"/>
          <p:nvPr/>
        </p:nvSpPr>
        <p:spPr>
          <a:xfrm>
            <a:off x="4360589" y="2858732"/>
            <a:ext cx="633468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Sockets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6" name="Google Shape;566;p26"/>
          <p:cNvSpPr/>
          <p:nvPr/>
        </p:nvSpPr>
        <p:spPr>
          <a:xfrm>
            <a:off x="5200413" y="2343151"/>
            <a:ext cx="3426311" cy="702635"/>
          </a:xfrm>
          <a:prstGeom prst="rect">
            <a:avLst/>
          </a:prstGeom>
          <a:solidFill>
            <a:srgbClr val="9E78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35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Process 2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sz="90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567" name="Google Shape;567;p26"/>
          <p:cNvSpPr txBox="1"/>
          <p:nvPr/>
        </p:nvSpPr>
        <p:spPr>
          <a:xfrm>
            <a:off x="5233038" y="2857276"/>
            <a:ext cx="721043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Threads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8" name="Google Shape;568;p26"/>
          <p:cNvSpPr txBox="1"/>
          <p:nvPr/>
        </p:nvSpPr>
        <p:spPr>
          <a:xfrm>
            <a:off x="6043254" y="2859308"/>
            <a:ext cx="1163147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Address Spaces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9" name="Google Shape;569;p26"/>
          <p:cNvSpPr txBox="1"/>
          <p:nvPr/>
        </p:nvSpPr>
        <p:spPr>
          <a:xfrm>
            <a:off x="7299432" y="2858732"/>
            <a:ext cx="512439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Files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0" name="Google Shape;570;p26"/>
          <p:cNvSpPr txBox="1"/>
          <p:nvPr/>
        </p:nvSpPr>
        <p:spPr>
          <a:xfrm>
            <a:off x="7909607" y="2858732"/>
            <a:ext cx="633468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Sockets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1" name="Google Shape;571;p26"/>
          <p:cNvSpPr/>
          <p:nvPr/>
        </p:nvSpPr>
        <p:spPr>
          <a:xfrm>
            <a:off x="2665163" y="1429346"/>
            <a:ext cx="1510752" cy="1103790"/>
          </a:xfrm>
          <a:prstGeom prst="foldedCorner">
            <a:avLst>
              <a:gd name="adj" fmla="val 21333"/>
            </a:avLst>
          </a:prstGeom>
          <a:solidFill>
            <a:schemeClr val="accent6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Compiled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Program 1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2" name="Google Shape;572;p26"/>
          <p:cNvSpPr/>
          <p:nvPr/>
        </p:nvSpPr>
        <p:spPr>
          <a:xfrm>
            <a:off x="2850901" y="2141976"/>
            <a:ext cx="1007813" cy="348187"/>
          </a:xfrm>
          <a:prstGeom prst="rect">
            <a:avLst/>
          </a:prstGeom>
          <a:solidFill>
            <a:srgbClr val="FFC000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5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System Libs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3" name="Google Shape;573;p26"/>
          <p:cNvSpPr/>
          <p:nvPr/>
        </p:nvSpPr>
        <p:spPr>
          <a:xfrm>
            <a:off x="6281272" y="1424805"/>
            <a:ext cx="1510752" cy="1103790"/>
          </a:xfrm>
          <a:prstGeom prst="foldedCorner">
            <a:avLst>
              <a:gd name="adj" fmla="val 21333"/>
            </a:avLst>
          </a:prstGeom>
          <a:solidFill>
            <a:schemeClr val="accent6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Compiled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Program 2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4" name="Google Shape;574;p26"/>
          <p:cNvSpPr/>
          <p:nvPr/>
        </p:nvSpPr>
        <p:spPr>
          <a:xfrm>
            <a:off x="6467010" y="2137436"/>
            <a:ext cx="1007813" cy="348187"/>
          </a:xfrm>
          <a:prstGeom prst="rect">
            <a:avLst/>
          </a:prstGeom>
          <a:solidFill>
            <a:srgbClr val="FFC000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5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System Libs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Text Box 7">
            <a:extLst>
              <a:ext uri="{FF2B5EF4-FFF2-40B4-BE49-F238E27FC236}">
                <a16:creationId xmlns:a16="http://schemas.microsoft.com/office/drawing/2014/main" id="{A9DAE28A-95CC-D444-B8F6-2876022DE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6550236"/>
            <a:ext cx="2995798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Kubiatowicz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CS162 © UCB Spring 2021</a:t>
            </a:r>
          </a:p>
        </p:txBody>
      </p:sp>
    </p:spTree>
    <p:extLst>
      <p:ext uri="{BB962C8B-B14F-4D97-AF65-F5344CB8AC3E}">
        <p14:creationId xmlns:p14="http://schemas.microsoft.com/office/powerpoint/2010/main" val="326584964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7"/>
          <p:cNvSpPr/>
          <p:nvPr/>
        </p:nvSpPr>
        <p:spPr>
          <a:xfrm>
            <a:off x="314325" y="2343150"/>
            <a:ext cx="1063352" cy="1119806"/>
          </a:xfrm>
          <a:prstGeom prst="rect">
            <a:avLst/>
          </a:prstGeom>
          <a:solidFill>
            <a:schemeClr val="lt2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35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Compiler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0" name="Google Shape;580;p27"/>
          <p:cNvSpPr/>
          <p:nvPr/>
        </p:nvSpPr>
        <p:spPr>
          <a:xfrm>
            <a:off x="105323" y="1200151"/>
            <a:ext cx="9144000" cy="416643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sz="1050">
              <a:solidFill>
                <a:schemeClr val="lt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581" name="Google Shape;581;p27"/>
          <p:cNvSpPr/>
          <p:nvPr/>
        </p:nvSpPr>
        <p:spPr>
          <a:xfrm>
            <a:off x="5200413" y="2343151"/>
            <a:ext cx="3426311" cy="702635"/>
          </a:xfrm>
          <a:prstGeom prst="rect">
            <a:avLst/>
          </a:prstGeom>
          <a:solidFill>
            <a:srgbClr val="9E78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35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Process 2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sz="90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582" name="Google Shape;582;p27"/>
          <p:cNvSpPr/>
          <p:nvPr/>
        </p:nvSpPr>
        <p:spPr>
          <a:xfrm>
            <a:off x="6281272" y="1424805"/>
            <a:ext cx="1510752" cy="1103790"/>
          </a:xfrm>
          <a:prstGeom prst="foldedCorner">
            <a:avLst>
              <a:gd name="adj" fmla="val 21333"/>
            </a:avLst>
          </a:prstGeom>
          <a:solidFill>
            <a:schemeClr val="accent6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Running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Program 2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3" name="Google Shape;583;p27"/>
          <p:cNvSpPr/>
          <p:nvPr/>
        </p:nvSpPr>
        <p:spPr>
          <a:xfrm>
            <a:off x="6467010" y="2137436"/>
            <a:ext cx="1007813" cy="348187"/>
          </a:xfrm>
          <a:prstGeom prst="rect">
            <a:avLst/>
          </a:prstGeom>
          <a:solidFill>
            <a:srgbClr val="FFC000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5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System Libs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4" name="Google Shape;584;p27"/>
          <p:cNvSpPr txBox="1">
            <a:spLocks noGrp="1"/>
          </p:cNvSpPr>
          <p:nvPr>
            <p:ph type="title"/>
          </p:nvPr>
        </p:nvSpPr>
        <p:spPr>
          <a:xfrm>
            <a:off x="722063" y="364658"/>
            <a:ext cx="716280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horz" wrap="square" lIns="67856" tIns="33319" rIns="67856" bIns="33319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ym typeface="Gill Sans"/>
              </a:rPr>
              <a:t>Operating System’s View of the World</a:t>
            </a:r>
            <a:endParaRPr dirty="0"/>
          </a:p>
        </p:txBody>
      </p:sp>
      <p:sp>
        <p:nvSpPr>
          <p:cNvPr id="585" name="Google Shape;585;p27"/>
          <p:cNvSpPr/>
          <p:nvPr/>
        </p:nvSpPr>
        <p:spPr>
          <a:xfrm>
            <a:off x="490537" y="3663054"/>
            <a:ext cx="8339138" cy="1266824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586" name="Google Shape;586;p27"/>
          <p:cNvSpPr/>
          <p:nvPr/>
        </p:nvSpPr>
        <p:spPr>
          <a:xfrm>
            <a:off x="1651394" y="3773782"/>
            <a:ext cx="1296594" cy="628650"/>
          </a:xfrm>
          <a:prstGeom prst="roundRect">
            <a:avLst>
              <a:gd name="adj" fmla="val 16667"/>
            </a:avLst>
          </a:prstGeom>
          <a:solidFill>
            <a:srgbClr val="BED1FE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Processor</a:t>
            </a: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587" name="Google Shape;587;p27"/>
          <p:cNvSpPr/>
          <p:nvPr/>
        </p:nvSpPr>
        <p:spPr>
          <a:xfrm>
            <a:off x="3757250" y="3808905"/>
            <a:ext cx="1320456" cy="729854"/>
          </a:xfrm>
          <a:prstGeom prst="rect">
            <a:avLst/>
          </a:prstGeom>
          <a:solidFill>
            <a:srgbClr val="5AAE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Memory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88" name="Google Shape;588;p27"/>
          <p:cNvGrpSpPr/>
          <p:nvPr/>
        </p:nvGrpSpPr>
        <p:grpSpPr>
          <a:xfrm>
            <a:off x="2433638" y="4116682"/>
            <a:ext cx="400050" cy="228600"/>
            <a:chOff x="3124200" y="3657600"/>
            <a:chExt cx="533400" cy="304800"/>
          </a:xfrm>
        </p:grpSpPr>
        <p:sp>
          <p:nvSpPr>
            <p:cNvPr id="589" name="Google Shape;589;p27"/>
            <p:cNvSpPr/>
            <p:nvPr/>
          </p:nvSpPr>
          <p:spPr>
            <a:xfrm>
              <a:off x="3124200" y="3657600"/>
              <a:ext cx="533400" cy="3048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</a:pPr>
              <a:endParaRPr sz="105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</p:txBody>
        </p:sp>
        <p:sp>
          <p:nvSpPr>
            <p:cNvPr id="590" name="Google Shape;590;p27"/>
            <p:cNvSpPr/>
            <p:nvPr/>
          </p:nvSpPr>
          <p:spPr>
            <a:xfrm>
              <a:off x="3124200" y="3733800"/>
              <a:ext cx="533400" cy="1524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</a:pPr>
              <a:endParaRPr sz="105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</p:txBody>
        </p:sp>
      </p:grpSp>
      <p:sp>
        <p:nvSpPr>
          <p:cNvPr id="591" name="Google Shape;591;p27"/>
          <p:cNvSpPr/>
          <p:nvPr/>
        </p:nvSpPr>
        <p:spPr>
          <a:xfrm>
            <a:off x="4074863" y="4070240"/>
            <a:ext cx="457200" cy="285750"/>
          </a:xfrm>
          <a:prstGeom prst="rect">
            <a:avLst/>
          </a:prstGeom>
          <a:solidFill>
            <a:srgbClr val="FBBA03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592" name="Google Shape;592;p27"/>
          <p:cNvSpPr/>
          <p:nvPr/>
        </p:nvSpPr>
        <p:spPr>
          <a:xfrm>
            <a:off x="3976688" y="4138709"/>
            <a:ext cx="457200" cy="285750"/>
          </a:xfrm>
          <a:prstGeom prst="rect">
            <a:avLst/>
          </a:prstGeom>
          <a:solidFill>
            <a:srgbClr val="CC3333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593" name="Google Shape;593;p27"/>
          <p:cNvSpPr/>
          <p:nvPr/>
        </p:nvSpPr>
        <p:spPr>
          <a:xfrm>
            <a:off x="3878512" y="4201265"/>
            <a:ext cx="457200" cy="297624"/>
          </a:xfrm>
          <a:prstGeom prst="rect">
            <a:avLst/>
          </a:prstGeom>
          <a:solidFill>
            <a:srgbClr val="78FE78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grpSp>
        <p:nvGrpSpPr>
          <p:cNvPr id="594" name="Google Shape;594;p27"/>
          <p:cNvGrpSpPr/>
          <p:nvPr/>
        </p:nvGrpSpPr>
        <p:grpSpPr>
          <a:xfrm>
            <a:off x="3321682" y="3762583"/>
            <a:ext cx="538850" cy="532532"/>
            <a:chOff x="4118129" y="2654300"/>
            <a:chExt cx="718466" cy="828477"/>
          </a:xfrm>
        </p:grpSpPr>
        <p:sp>
          <p:nvSpPr>
            <p:cNvPr id="595" name="Google Shape;595;p27"/>
            <p:cNvSpPr/>
            <p:nvPr/>
          </p:nvSpPr>
          <p:spPr>
            <a:xfrm>
              <a:off x="4178300" y="2720777"/>
              <a:ext cx="609598" cy="762000"/>
            </a:xfrm>
            <a:prstGeom prst="rect">
              <a:avLst/>
            </a:prstGeom>
            <a:solidFill>
              <a:schemeClr val="lt2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</a:pPr>
              <a:endParaRPr sz="105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</p:txBody>
        </p:sp>
        <p:sp>
          <p:nvSpPr>
            <p:cNvPr id="596" name="Google Shape;596;p27"/>
            <p:cNvSpPr txBox="1"/>
            <p:nvPr/>
          </p:nvSpPr>
          <p:spPr>
            <a:xfrm>
              <a:off x="4118129" y="2654300"/>
              <a:ext cx="718466" cy="6104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50">
                  <a:solidFill>
                    <a:schemeClr val="dk1"/>
                  </a:solidFill>
                  <a:latin typeface="Calibri" panose="020F0502020204030204" pitchFamily="34" charset="0"/>
                  <a:ea typeface="Gill Sans"/>
                  <a:cs typeface="Calibri" panose="020F0502020204030204" pitchFamily="34" charset="0"/>
                  <a:sym typeface="Gill Sans"/>
                </a:rPr>
                <a:t>PgTbl</a:t>
              </a:r>
              <a:endParaRPr sz="105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50">
                  <a:solidFill>
                    <a:schemeClr val="dk1"/>
                  </a:solidFill>
                  <a:latin typeface="Calibri" panose="020F0502020204030204" pitchFamily="34" charset="0"/>
                  <a:ea typeface="Gill Sans"/>
                  <a:cs typeface="Calibri" panose="020F0502020204030204" pitchFamily="34" charset="0"/>
                  <a:sym typeface="Gill Sans"/>
                </a:rPr>
                <a:t>&amp; TLB</a:t>
              </a: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97" name="Google Shape;597;p27"/>
          <p:cNvCxnSpPr/>
          <p:nvPr/>
        </p:nvCxnSpPr>
        <p:spPr>
          <a:xfrm rot="10800000" flipH="1">
            <a:off x="2947987" y="4234481"/>
            <a:ext cx="954827" cy="1853"/>
          </a:xfrm>
          <a:prstGeom prst="straightConnector1">
            <a:avLst/>
          </a:prstGeom>
          <a:solidFill>
            <a:schemeClr val="accent1"/>
          </a:solidFill>
          <a:ln w="57150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98" name="Google Shape;598;p27"/>
          <p:cNvCxnSpPr/>
          <p:nvPr/>
        </p:nvCxnSpPr>
        <p:spPr>
          <a:xfrm>
            <a:off x="2700338" y="4259495"/>
            <a:ext cx="1331775" cy="163125"/>
          </a:xfrm>
          <a:prstGeom prst="curvedConnector3">
            <a:avLst>
              <a:gd name="adj1" fmla="val 23533"/>
            </a:avLst>
          </a:prstGeom>
          <a:solidFill>
            <a:schemeClr val="accent1"/>
          </a:solidFill>
          <a:ln w="22225" cap="flat" cmpd="sng">
            <a:solidFill>
              <a:schemeClr val="dk1"/>
            </a:solidFill>
            <a:prstDash val="solid"/>
            <a:round/>
            <a:headEnd type="triangle" w="sm" len="sm"/>
            <a:tailEnd type="triangle" w="med" len="med"/>
          </a:ln>
        </p:spPr>
      </p:cxnSp>
      <p:sp>
        <p:nvSpPr>
          <p:cNvPr id="599" name="Google Shape;599;p27"/>
          <p:cNvSpPr/>
          <p:nvPr/>
        </p:nvSpPr>
        <p:spPr>
          <a:xfrm>
            <a:off x="5233574" y="3761071"/>
            <a:ext cx="733425" cy="729854"/>
          </a:xfrm>
          <a:prstGeom prst="can">
            <a:avLst>
              <a:gd name="adj" fmla="val 25000"/>
            </a:avLst>
          </a:prstGeom>
          <a:solidFill>
            <a:srgbClr val="5AAE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Storage</a:t>
            </a:r>
            <a:endParaRPr sz="120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pic>
        <p:nvPicPr>
          <p:cNvPr id="600" name="Google Shape;600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227103" y="3729727"/>
            <a:ext cx="952862" cy="952862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27"/>
          <p:cNvSpPr txBox="1"/>
          <p:nvPr/>
        </p:nvSpPr>
        <p:spPr>
          <a:xfrm>
            <a:off x="6232029" y="3698811"/>
            <a:ext cx="840615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Networks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2" name="Google Shape;602;p27"/>
          <p:cNvSpPr txBox="1"/>
          <p:nvPr/>
        </p:nvSpPr>
        <p:spPr>
          <a:xfrm>
            <a:off x="473453" y="4000209"/>
            <a:ext cx="1036583" cy="300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Hardware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03" name="Google Shape;603;p27"/>
          <p:cNvCxnSpPr>
            <a:endCxn id="599" idx="3"/>
          </p:cNvCxnSpPr>
          <p:nvPr/>
        </p:nvCxnSpPr>
        <p:spPr>
          <a:xfrm rot="10800000">
            <a:off x="5600286" y="4490925"/>
            <a:ext cx="0" cy="248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604" name="Google Shape;604;p27"/>
          <p:cNvCxnSpPr/>
          <p:nvPr/>
        </p:nvCxnSpPr>
        <p:spPr>
          <a:xfrm rot="10800000">
            <a:off x="6668873" y="4498889"/>
            <a:ext cx="0" cy="24048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605" name="Google Shape;605;p27"/>
          <p:cNvCxnSpPr/>
          <p:nvPr/>
        </p:nvCxnSpPr>
        <p:spPr>
          <a:xfrm rot="10800000">
            <a:off x="3231749" y="4236334"/>
            <a:ext cx="0" cy="50304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606" name="Google Shape;606;p27"/>
          <p:cNvCxnSpPr>
            <a:endCxn id="607" idx="1"/>
          </p:cNvCxnSpPr>
          <p:nvPr/>
        </p:nvCxnSpPr>
        <p:spPr>
          <a:xfrm>
            <a:off x="3079237" y="4744040"/>
            <a:ext cx="81832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607" name="Google Shape;607;p27"/>
          <p:cNvSpPr/>
          <p:nvPr/>
        </p:nvSpPr>
        <p:spPr>
          <a:xfrm>
            <a:off x="3897562" y="4634103"/>
            <a:ext cx="783230" cy="219873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105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I/O Ctrlr</a:t>
            </a: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cxnSp>
        <p:nvCxnSpPr>
          <p:cNvPr id="608" name="Google Shape;608;p27"/>
          <p:cNvCxnSpPr>
            <a:stCxn id="607" idx="3"/>
          </p:cNvCxnSpPr>
          <p:nvPr/>
        </p:nvCxnSpPr>
        <p:spPr>
          <a:xfrm>
            <a:off x="4680791" y="4744040"/>
            <a:ext cx="385942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609" name="Google Shape;609;p27"/>
          <p:cNvSpPr txBox="1"/>
          <p:nvPr/>
        </p:nvSpPr>
        <p:spPr>
          <a:xfrm>
            <a:off x="646275" y="3545782"/>
            <a:ext cx="1120898" cy="253885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ISA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0" name="Google Shape;610;p27"/>
          <p:cNvSpPr/>
          <p:nvPr/>
        </p:nvSpPr>
        <p:spPr>
          <a:xfrm>
            <a:off x="1466850" y="3006919"/>
            <a:ext cx="7315201" cy="702635"/>
          </a:xfrm>
          <a:prstGeom prst="rect">
            <a:avLst/>
          </a:prstGeom>
          <a:solidFill>
            <a:srgbClr val="0070C0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chemeClr val="lt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Operating System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1" name="Google Shape;611;p27"/>
          <p:cNvSpPr/>
          <p:nvPr/>
        </p:nvSpPr>
        <p:spPr>
          <a:xfrm>
            <a:off x="1651395" y="2343151"/>
            <a:ext cx="3426311" cy="702635"/>
          </a:xfrm>
          <a:prstGeom prst="rect">
            <a:avLst/>
          </a:prstGeom>
          <a:solidFill>
            <a:srgbClr val="9E78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35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Process 1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sz="90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612" name="Google Shape;612;p27"/>
          <p:cNvSpPr txBox="1"/>
          <p:nvPr/>
        </p:nvSpPr>
        <p:spPr>
          <a:xfrm>
            <a:off x="1684020" y="2857276"/>
            <a:ext cx="721043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Threads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3" name="Google Shape;613;p27"/>
          <p:cNvSpPr/>
          <p:nvPr/>
        </p:nvSpPr>
        <p:spPr>
          <a:xfrm>
            <a:off x="4573838" y="4116682"/>
            <a:ext cx="473510" cy="360007"/>
          </a:xfrm>
          <a:prstGeom prst="rect">
            <a:avLst/>
          </a:prstGeom>
          <a:solidFill>
            <a:srgbClr val="BDBDBD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90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OS Mem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4" name="Google Shape;614;p27"/>
          <p:cNvSpPr txBox="1"/>
          <p:nvPr/>
        </p:nvSpPr>
        <p:spPr>
          <a:xfrm>
            <a:off x="2494236" y="2859308"/>
            <a:ext cx="1163147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Address Spaces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5" name="Google Shape;615;p27"/>
          <p:cNvSpPr txBox="1"/>
          <p:nvPr/>
        </p:nvSpPr>
        <p:spPr>
          <a:xfrm>
            <a:off x="3750414" y="2858732"/>
            <a:ext cx="512439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Files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6" name="Google Shape;616;p27"/>
          <p:cNvSpPr txBox="1"/>
          <p:nvPr/>
        </p:nvSpPr>
        <p:spPr>
          <a:xfrm>
            <a:off x="4360589" y="2858732"/>
            <a:ext cx="633468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Sockets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7" name="Google Shape;617;p27"/>
          <p:cNvSpPr txBox="1"/>
          <p:nvPr/>
        </p:nvSpPr>
        <p:spPr>
          <a:xfrm>
            <a:off x="5233038" y="2857276"/>
            <a:ext cx="721043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Threads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8" name="Google Shape;618;p27"/>
          <p:cNvSpPr txBox="1"/>
          <p:nvPr/>
        </p:nvSpPr>
        <p:spPr>
          <a:xfrm>
            <a:off x="6043254" y="2859308"/>
            <a:ext cx="1163147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Address Spaces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9" name="Google Shape;619;p27"/>
          <p:cNvSpPr txBox="1"/>
          <p:nvPr/>
        </p:nvSpPr>
        <p:spPr>
          <a:xfrm>
            <a:off x="7299432" y="2858732"/>
            <a:ext cx="512439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Files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0" name="Google Shape;620;p27"/>
          <p:cNvSpPr txBox="1"/>
          <p:nvPr/>
        </p:nvSpPr>
        <p:spPr>
          <a:xfrm>
            <a:off x="7909607" y="2858732"/>
            <a:ext cx="633468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Sockets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1" name="Google Shape;621;p27"/>
          <p:cNvSpPr/>
          <p:nvPr/>
        </p:nvSpPr>
        <p:spPr>
          <a:xfrm>
            <a:off x="2665163" y="1429346"/>
            <a:ext cx="1510752" cy="1103790"/>
          </a:xfrm>
          <a:prstGeom prst="foldedCorner">
            <a:avLst>
              <a:gd name="adj" fmla="val 21333"/>
            </a:avLst>
          </a:prstGeom>
          <a:solidFill>
            <a:schemeClr val="accent6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Running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Program 1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2" name="Google Shape;622;p27"/>
          <p:cNvSpPr/>
          <p:nvPr/>
        </p:nvSpPr>
        <p:spPr>
          <a:xfrm>
            <a:off x="2850901" y="2141976"/>
            <a:ext cx="1007813" cy="348187"/>
          </a:xfrm>
          <a:prstGeom prst="rect">
            <a:avLst/>
          </a:prstGeom>
          <a:solidFill>
            <a:srgbClr val="FFC000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5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System Libs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3" name="Google Shape;623;p27"/>
          <p:cNvSpPr txBox="1"/>
          <p:nvPr/>
        </p:nvSpPr>
        <p:spPr>
          <a:xfrm>
            <a:off x="995347" y="1569730"/>
            <a:ext cx="7386637" cy="80788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sz="1500" dirty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 OS translates from hardware interface to application interface</a:t>
            </a:r>
          </a:p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sz="15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Gill Sans"/>
              </a:rPr>
              <a:t>OS provides each running program with its own process</a:t>
            </a:r>
            <a:endParaRPr lang="en-US" sz="15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Text Box 7">
            <a:extLst>
              <a:ext uri="{FF2B5EF4-FFF2-40B4-BE49-F238E27FC236}">
                <a16:creationId xmlns:a16="http://schemas.microsoft.com/office/drawing/2014/main" id="{DD5AA094-9406-8A4B-87A3-C4576AD18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6550236"/>
            <a:ext cx="2995798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Kubiatowicz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CS162 © UCB Spring 2021</a:t>
            </a:r>
          </a:p>
        </p:txBody>
      </p:sp>
    </p:spTree>
    <p:extLst>
      <p:ext uri="{BB962C8B-B14F-4D97-AF65-F5344CB8AC3E}">
        <p14:creationId xmlns:p14="http://schemas.microsoft.com/office/powerpoint/2010/main" val="137520469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69EBB-F080-8841-82D9-5F07E30F85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What is an Operating System?</a:t>
            </a:r>
            <a:b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dirty="0"/>
              <a:t>A Referee!</a:t>
            </a:r>
          </a:p>
        </p:txBody>
      </p:sp>
    </p:spTree>
    <p:extLst>
      <p:ext uri="{BB962C8B-B14F-4D97-AF65-F5344CB8AC3E}">
        <p14:creationId xmlns:p14="http://schemas.microsoft.com/office/powerpoint/2010/main" val="351733315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30"/>
          <p:cNvSpPr txBox="1">
            <a:spLocks noGrp="1"/>
          </p:cNvSpPr>
          <p:nvPr>
            <p:ph type="title"/>
          </p:nvPr>
        </p:nvSpPr>
        <p:spPr>
          <a:xfrm>
            <a:off x="539552" y="404664"/>
            <a:ext cx="716280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horz" wrap="square" lIns="67856" tIns="33319" rIns="67856" bIns="33319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a typeface="ＭＳ Ｐゴシック" charset="0"/>
              </a:rPr>
              <a:t>What is an Operating System?</a:t>
            </a:r>
            <a:br>
              <a:rPr lang="en-US" dirty="0">
                <a:ea typeface="ＭＳ Ｐゴシック" charset="0"/>
              </a:rPr>
            </a:b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Role 2: Referee</a:t>
            </a:r>
            <a:endParaRPr dirty="0">
              <a:solidFill>
                <a:srgbClr val="FF0000"/>
              </a:solidFill>
              <a:ea typeface="ＭＳ Ｐゴシック" charset="0"/>
            </a:endParaRPr>
          </a:p>
        </p:txBody>
      </p:sp>
      <p:sp>
        <p:nvSpPr>
          <p:cNvPr id="639" name="Google Shape;639;p30"/>
          <p:cNvSpPr txBox="1">
            <a:spLocks noGrp="1"/>
          </p:cNvSpPr>
          <p:nvPr>
            <p:ph type="body" idx="1"/>
          </p:nvPr>
        </p:nvSpPr>
        <p:spPr>
          <a:xfrm>
            <a:off x="1679713" y="2226469"/>
            <a:ext cx="6835637" cy="326350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It must</a:t>
            </a:r>
            <a:endParaRPr b="1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Manage </a:t>
            </a:r>
            <a:r>
              <a:rPr lang="en-US" dirty="0">
                <a:solidFill>
                  <a:srgbClr val="0070C0"/>
                </a:solidFill>
              </a:rPr>
              <a:t>protection, isolation, and sharing</a:t>
            </a:r>
            <a:r>
              <a:rPr lang="en-US" dirty="0"/>
              <a:t> of resources</a:t>
            </a:r>
            <a:endParaRPr dirty="0"/>
          </a:p>
          <a:p>
            <a:pPr lvl="2"/>
            <a:r>
              <a:rPr lang="en-US" dirty="0"/>
              <a:t>Resource allocation and communication</a:t>
            </a:r>
          </a:p>
          <a:p>
            <a:r>
              <a:rPr lang="en-US" dirty="0"/>
              <a:t>It creates and runs processes</a:t>
            </a:r>
            <a:endParaRPr dirty="0"/>
          </a:p>
        </p:txBody>
      </p:sp>
      <p:pic>
        <p:nvPicPr>
          <p:cNvPr id="641" name="Google Shape;641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3156" y="2426792"/>
            <a:ext cx="1058602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2370257-1634-604D-B3DF-CCF7A1B28541}"/>
              </a:ext>
            </a:extLst>
          </p:cNvPr>
          <p:cNvSpPr/>
          <p:nvPr/>
        </p:nvSpPr>
        <p:spPr>
          <a:xfrm>
            <a:off x="282616" y="3516589"/>
            <a:ext cx="1079142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</a:pPr>
            <a:r>
              <a:rPr lang="en-US" dirty="0">
                <a:solidFill>
                  <a:srgbClr val="FF0000"/>
                </a:solidFill>
              </a:rPr>
              <a:t>Referee</a:t>
            </a:r>
            <a:endParaRPr lang="en-US" dirty="0"/>
          </a:p>
        </p:txBody>
      </p:sp>
      <p:pic>
        <p:nvPicPr>
          <p:cNvPr id="7" name="Google Shape;385;p20">
            <a:extLst>
              <a:ext uri="{FF2B5EF4-FFF2-40B4-BE49-F238E27FC236}">
                <a16:creationId xmlns:a16="http://schemas.microsoft.com/office/drawing/2014/main" id="{63C95EC7-F369-2041-83BB-3BA74177470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30975" y="315442"/>
            <a:ext cx="968749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Box 7">
            <a:extLst>
              <a:ext uri="{FF2B5EF4-FFF2-40B4-BE49-F238E27FC236}">
                <a16:creationId xmlns:a16="http://schemas.microsoft.com/office/drawing/2014/main" id="{6238F0FE-CA88-9849-A7DF-E4ED66DD3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6550236"/>
            <a:ext cx="2995798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Kubiatowicz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CS162 © UCB Spring 2021</a:t>
            </a:r>
          </a:p>
        </p:txBody>
      </p:sp>
    </p:spTree>
    <p:extLst>
      <p:ext uri="{BB962C8B-B14F-4D97-AF65-F5344CB8AC3E}">
        <p14:creationId xmlns:p14="http://schemas.microsoft.com/office/powerpoint/2010/main" val="5026736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1"/>
          <p:cNvSpPr/>
          <p:nvPr/>
        </p:nvSpPr>
        <p:spPr>
          <a:xfrm>
            <a:off x="490537" y="3663054"/>
            <a:ext cx="8339138" cy="1266824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grpSp>
        <p:nvGrpSpPr>
          <p:cNvPr id="647" name="Google Shape;647;p31"/>
          <p:cNvGrpSpPr/>
          <p:nvPr/>
        </p:nvGrpSpPr>
        <p:grpSpPr>
          <a:xfrm>
            <a:off x="3324087" y="3762583"/>
            <a:ext cx="534040" cy="532532"/>
            <a:chOff x="4121335" y="2654300"/>
            <a:chExt cx="712053" cy="828477"/>
          </a:xfrm>
        </p:grpSpPr>
        <p:sp>
          <p:nvSpPr>
            <p:cNvPr id="648" name="Google Shape;648;p31"/>
            <p:cNvSpPr/>
            <p:nvPr/>
          </p:nvSpPr>
          <p:spPr>
            <a:xfrm>
              <a:off x="4178300" y="2720777"/>
              <a:ext cx="609598" cy="762000"/>
            </a:xfrm>
            <a:prstGeom prst="rect">
              <a:avLst/>
            </a:prstGeom>
            <a:solidFill>
              <a:schemeClr val="lt2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</a:pPr>
              <a:endParaRPr sz="105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</p:txBody>
        </p:sp>
        <p:sp>
          <p:nvSpPr>
            <p:cNvPr id="649" name="Google Shape;649;p31"/>
            <p:cNvSpPr txBox="1"/>
            <p:nvPr/>
          </p:nvSpPr>
          <p:spPr>
            <a:xfrm>
              <a:off x="4121335" y="2654300"/>
              <a:ext cx="712053" cy="6104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50">
                  <a:solidFill>
                    <a:schemeClr val="dk1"/>
                  </a:solidFill>
                  <a:latin typeface="Calibri" panose="020F0502020204030204" pitchFamily="34" charset="0"/>
                  <a:ea typeface="Gill Sans"/>
                  <a:cs typeface="Calibri" panose="020F0502020204030204" pitchFamily="34" charset="0"/>
                  <a:sym typeface="Gill Sans"/>
                </a:rPr>
                <a:t>PgTbl</a:t>
              </a:r>
              <a:endParaRPr sz="105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50">
                  <a:solidFill>
                    <a:schemeClr val="dk1"/>
                  </a:solidFill>
                  <a:latin typeface="Calibri" panose="020F0502020204030204" pitchFamily="34" charset="0"/>
                  <a:ea typeface="Gill Sans"/>
                  <a:cs typeface="Calibri" panose="020F0502020204030204" pitchFamily="34" charset="0"/>
                  <a:sym typeface="Gill Sans"/>
                </a:rPr>
                <a:t>&amp; TLB</a:t>
              </a: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650" name="Google Shape;650;p31"/>
          <p:cNvCxnSpPr/>
          <p:nvPr/>
        </p:nvCxnSpPr>
        <p:spPr>
          <a:xfrm rot="10800000" flipH="1">
            <a:off x="2947987" y="4234481"/>
            <a:ext cx="954827" cy="1853"/>
          </a:xfrm>
          <a:prstGeom prst="straightConnector1">
            <a:avLst/>
          </a:prstGeom>
          <a:solidFill>
            <a:schemeClr val="accent1"/>
          </a:solidFill>
          <a:ln w="57150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651" name="Google Shape;651;p31"/>
          <p:cNvSpPr/>
          <p:nvPr/>
        </p:nvSpPr>
        <p:spPr>
          <a:xfrm>
            <a:off x="5233574" y="3761071"/>
            <a:ext cx="733425" cy="729854"/>
          </a:xfrm>
          <a:prstGeom prst="can">
            <a:avLst>
              <a:gd name="adj" fmla="val 25000"/>
            </a:avLst>
          </a:prstGeom>
          <a:solidFill>
            <a:srgbClr val="5AAE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Storage</a:t>
            </a:r>
            <a:endParaRPr sz="120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pic>
        <p:nvPicPr>
          <p:cNvPr id="652" name="Google Shape;652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227103" y="3729727"/>
            <a:ext cx="952862" cy="952862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p31"/>
          <p:cNvSpPr txBox="1"/>
          <p:nvPr/>
        </p:nvSpPr>
        <p:spPr>
          <a:xfrm>
            <a:off x="6236838" y="3698811"/>
            <a:ext cx="830997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Networks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4" name="Google Shape;654;p31"/>
          <p:cNvSpPr txBox="1"/>
          <p:nvPr/>
        </p:nvSpPr>
        <p:spPr>
          <a:xfrm>
            <a:off x="473453" y="4000209"/>
            <a:ext cx="1014942" cy="300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Hardware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55" name="Google Shape;655;p31"/>
          <p:cNvCxnSpPr>
            <a:endCxn id="651" idx="3"/>
          </p:cNvCxnSpPr>
          <p:nvPr/>
        </p:nvCxnSpPr>
        <p:spPr>
          <a:xfrm rot="10800000">
            <a:off x="5600286" y="4490925"/>
            <a:ext cx="0" cy="248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656" name="Google Shape;656;p31"/>
          <p:cNvCxnSpPr/>
          <p:nvPr/>
        </p:nvCxnSpPr>
        <p:spPr>
          <a:xfrm rot="10800000">
            <a:off x="6668873" y="4498889"/>
            <a:ext cx="0" cy="24048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657" name="Google Shape;657;p31"/>
          <p:cNvCxnSpPr/>
          <p:nvPr/>
        </p:nvCxnSpPr>
        <p:spPr>
          <a:xfrm rot="10800000">
            <a:off x="3231749" y="4236334"/>
            <a:ext cx="0" cy="50304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658" name="Google Shape;658;p31"/>
          <p:cNvCxnSpPr>
            <a:endCxn id="659" idx="1"/>
          </p:cNvCxnSpPr>
          <p:nvPr/>
        </p:nvCxnSpPr>
        <p:spPr>
          <a:xfrm>
            <a:off x="3079237" y="4744040"/>
            <a:ext cx="81832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659" name="Google Shape;659;p31"/>
          <p:cNvSpPr/>
          <p:nvPr/>
        </p:nvSpPr>
        <p:spPr>
          <a:xfrm>
            <a:off x="3897562" y="4634103"/>
            <a:ext cx="783230" cy="219873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105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I/O Ctrlr</a:t>
            </a: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cxnSp>
        <p:nvCxnSpPr>
          <p:cNvPr id="660" name="Google Shape;660;p31"/>
          <p:cNvCxnSpPr>
            <a:stCxn id="659" idx="3"/>
          </p:cNvCxnSpPr>
          <p:nvPr/>
        </p:nvCxnSpPr>
        <p:spPr>
          <a:xfrm>
            <a:off x="4680791" y="4744040"/>
            <a:ext cx="385942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661" name="Google Shape;661;p31"/>
          <p:cNvSpPr txBox="1"/>
          <p:nvPr/>
        </p:nvSpPr>
        <p:spPr>
          <a:xfrm>
            <a:off x="646275" y="3545782"/>
            <a:ext cx="1120898" cy="253885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ISA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2" name="Google Shape;662;p31"/>
          <p:cNvSpPr/>
          <p:nvPr/>
        </p:nvSpPr>
        <p:spPr>
          <a:xfrm>
            <a:off x="1466850" y="3006919"/>
            <a:ext cx="7315201" cy="702635"/>
          </a:xfrm>
          <a:prstGeom prst="rect">
            <a:avLst/>
          </a:prstGeom>
          <a:solidFill>
            <a:srgbClr val="0070C0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chemeClr val="lt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Operating System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3" name="Google Shape;663;p31"/>
          <p:cNvSpPr/>
          <p:nvPr/>
        </p:nvSpPr>
        <p:spPr>
          <a:xfrm>
            <a:off x="314325" y="2343150"/>
            <a:ext cx="1063352" cy="1119806"/>
          </a:xfrm>
          <a:prstGeom prst="rect">
            <a:avLst/>
          </a:prstGeom>
          <a:solidFill>
            <a:schemeClr val="lt2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35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Compiler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4" name="Google Shape;664;p31"/>
          <p:cNvSpPr/>
          <p:nvPr/>
        </p:nvSpPr>
        <p:spPr>
          <a:xfrm>
            <a:off x="0" y="1703212"/>
            <a:ext cx="9144000" cy="351948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sz="1050">
              <a:solidFill>
                <a:schemeClr val="lt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665" name="Google Shape;665;p31"/>
          <p:cNvSpPr txBox="1">
            <a:spLocks noGrp="1"/>
          </p:cNvSpPr>
          <p:nvPr>
            <p:ph type="title"/>
          </p:nvPr>
        </p:nvSpPr>
        <p:spPr>
          <a:xfrm>
            <a:off x="836078" y="301237"/>
            <a:ext cx="716280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Gill Sans"/>
              </a:rPr>
              <a:t>OS Basics: Running a Process</a:t>
            </a:r>
            <a:endParaRPr dirty="0"/>
          </a:p>
        </p:txBody>
      </p:sp>
      <p:sp>
        <p:nvSpPr>
          <p:cNvPr id="666" name="Google Shape;666;p31"/>
          <p:cNvSpPr/>
          <p:nvPr/>
        </p:nvSpPr>
        <p:spPr>
          <a:xfrm>
            <a:off x="1651394" y="3773782"/>
            <a:ext cx="1296594" cy="628650"/>
          </a:xfrm>
          <a:prstGeom prst="roundRect">
            <a:avLst>
              <a:gd name="adj" fmla="val 16667"/>
            </a:avLst>
          </a:prstGeom>
          <a:solidFill>
            <a:srgbClr val="BED1FE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Processor</a:t>
            </a: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667" name="Google Shape;667;p31"/>
          <p:cNvSpPr/>
          <p:nvPr/>
        </p:nvSpPr>
        <p:spPr>
          <a:xfrm>
            <a:off x="3757250" y="3808905"/>
            <a:ext cx="1320456" cy="729854"/>
          </a:xfrm>
          <a:prstGeom prst="rect">
            <a:avLst/>
          </a:prstGeom>
          <a:solidFill>
            <a:srgbClr val="5AAE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Memory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68" name="Google Shape;668;p31"/>
          <p:cNvGrpSpPr/>
          <p:nvPr/>
        </p:nvGrpSpPr>
        <p:grpSpPr>
          <a:xfrm>
            <a:off x="2433638" y="4116682"/>
            <a:ext cx="400050" cy="228600"/>
            <a:chOff x="3124200" y="3657600"/>
            <a:chExt cx="533400" cy="304800"/>
          </a:xfrm>
        </p:grpSpPr>
        <p:sp>
          <p:nvSpPr>
            <p:cNvPr id="669" name="Google Shape;669;p31"/>
            <p:cNvSpPr/>
            <p:nvPr/>
          </p:nvSpPr>
          <p:spPr>
            <a:xfrm>
              <a:off x="3124200" y="3657600"/>
              <a:ext cx="533400" cy="304800"/>
            </a:xfrm>
            <a:prstGeom prst="rect">
              <a:avLst/>
            </a:prstGeom>
            <a:solidFill>
              <a:srgbClr val="C495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</a:pPr>
              <a:endParaRPr sz="105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</p:txBody>
        </p:sp>
        <p:sp>
          <p:nvSpPr>
            <p:cNvPr id="670" name="Google Shape;670;p31"/>
            <p:cNvSpPr/>
            <p:nvPr/>
          </p:nvSpPr>
          <p:spPr>
            <a:xfrm>
              <a:off x="3124200" y="3733800"/>
              <a:ext cx="533400" cy="152400"/>
            </a:xfrm>
            <a:prstGeom prst="rect">
              <a:avLst/>
            </a:prstGeom>
            <a:solidFill>
              <a:srgbClr val="C495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</a:pPr>
              <a:endParaRPr sz="105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</p:txBody>
        </p:sp>
      </p:grpSp>
      <p:sp>
        <p:nvSpPr>
          <p:cNvPr id="671" name="Google Shape;671;p31"/>
          <p:cNvSpPr/>
          <p:nvPr/>
        </p:nvSpPr>
        <p:spPr>
          <a:xfrm>
            <a:off x="3878512" y="4201265"/>
            <a:ext cx="335936" cy="297624"/>
          </a:xfrm>
          <a:prstGeom prst="rect">
            <a:avLst/>
          </a:prstGeom>
          <a:solidFill>
            <a:srgbClr val="C495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cxnSp>
        <p:nvCxnSpPr>
          <p:cNvPr id="672" name="Google Shape;672;p31"/>
          <p:cNvCxnSpPr/>
          <p:nvPr/>
        </p:nvCxnSpPr>
        <p:spPr>
          <a:xfrm>
            <a:off x="2700338" y="4259495"/>
            <a:ext cx="1331775" cy="163125"/>
          </a:xfrm>
          <a:prstGeom prst="curvedConnector3">
            <a:avLst>
              <a:gd name="adj1" fmla="val 23533"/>
            </a:avLst>
          </a:prstGeom>
          <a:solidFill>
            <a:schemeClr val="accent1"/>
          </a:solidFill>
          <a:ln w="22225" cap="flat" cmpd="sng">
            <a:solidFill>
              <a:schemeClr val="dk1"/>
            </a:solidFill>
            <a:prstDash val="solid"/>
            <a:round/>
            <a:headEnd type="triangle" w="sm" len="sm"/>
            <a:tailEnd type="triangle" w="med" len="med"/>
          </a:ln>
        </p:spPr>
      </p:cxnSp>
      <p:sp>
        <p:nvSpPr>
          <p:cNvPr id="673" name="Google Shape;673;p31"/>
          <p:cNvSpPr/>
          <p:nvPr/>
        </p:nvSpPr>
        <p:spPr>
          <a:xfrm>
            <a:off x="1640604" y="2343151"/>
            <a:ext cx="3426311" cy="702635"/>
          </a:xfrm>
          <a:prstGeom prst="rect">
            <a:avLst/>
          </a:prstGeom>
          <a:solidFill>
            <a:srgbClr val="9E78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35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Process 1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sz="90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674" name="Google Shape;674;p31"/>
          <p:cNvSpPr txBox="1"/>
          <p:nvPr/>
        </p:nvSpPr>
        <p:spPr>
          <a:xfrm>
            <a:off x="1684020" y="2857276"/>
            <a:ext cx="721043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Threads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5" name="Google Shape;675;p31"/>
          <p:cNvSpPr txBox="1"/>
          <p:nvPr/>
        </p:nvSpPr>
        <p:spPr>
          <a:xfrm>
            <a:off x="2494236" y="2859308"/>
            <a:ext cx="1163147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Address Spaces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6" name="Google Shape;676;p31"/>
          <p:cNvSpPr txBox="1"/>
          <p:nvPr/>
        </p:nvSpPr>
        <p:spPr>
          <a:xfrm>
            <a:off x="3750414" y="2858732"/>
            <a:ext cx="512439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Files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7" name="Google Shape;677;p31"/>
          <p:cNvSpPr txBox="1"/>
          <p:nvPr/>
        </p:nvSpPr>
        <p:spPr>
          <a:xfrm>
            <a:off x="4360589" y="2858732"/>
            <a:ext cx="633468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Sockets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8" name="Google Shape;678;p31"/>
          <p:cNvSpPr/>
          <p:nvPr/>
        </p:nvSpPr>
        <p:spPr>
          <a:xfrm>
            <a:off x="5200413" y="2343151"/>
            <a:ext cx="3426311" cy="702635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35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Process 2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sz="90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679" name="Google Shape;679;p31"/>
          <p:cNvSpPr txBox="1"/>
          <p:nvPr/>
        </p:nvSpPr>
        <p:spPr>
          <a:xfrm>
            <a:off x="5233038" y="2857276"/>
            <a:ext cx="721043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Threads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0" name="Google Shape;680;p31"/>
          <p:cNvSpPr txBox="1"/>
          <p:nvPr/>
        </p:nvSpPr>
        <p:spPr>
          <a:xfrm>
            <a:off x="6043254" y="2859308"/>
            <a:ext cx="1163147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Address Spaces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1" name="Google Shape;681;p31"/>
          <p:cNvSpPr txBox="1"/>
          <p:nvPr/>
        </p:nvSpPr>
        <p:spPr>
          <a:xfrm>
            <a:off x="7299432" y="2858732"/>
            <a:ext cx="512439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Files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2" name="Google Shape;682;p31"/>
          <p:cNvSpPr txBox="1"/>
          <p:nvPr/>
        </p:nvSpPr>
        <p:spPr>
          <a:xfrm>
            <a:off x="7909607" y="2858732"/>
            <a:ext cx="633468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Sockets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3" name="Google Shape;683;p31"/>
          <p:cNvSpPr/>
          <p:nvPr/>
        </p:nvSpPr>
        <p:spPr>
          <a:xfrm>
            <a:off x="2654372" y="1433291"/>
            <a:ext cx="1510752" cy="1103790"/>
          </a:xfrm>
          <a:prstGeom prst="foldedCorner">
            <a:avLst>
              <a:gd name="adj" fmla="val 21333"/>
            </a:avLst>
          </a:prstGeom>
          <a:solidFill>
            <a:srgbClr val="9E7800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Compiled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Program 1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4" name="Google Shape;684;p31"/>
          <p:cNvSpPr/>
          <p:nvPr/>
        </p:nvSpPr>
        <p:spPr>
          <a:xfrm>
            <a:off x="2850901" y="2145921"/>
            <a:ext cx="1007813" cy="348187"/>
          </a:xfrm>
          <a:prstGeom prst="rect">
            <a:avLst/>
          </a:prstGeom>
          <a:solidFill>
            <a:srgbClr val="FFC000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5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System Libs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5" name="Google Shape;685;p31"/>
          <p:cNvSpPr/>
          <p:nvPr/>
        </p:nvSpPr>
        <p:spPr>
          <a:xfrm>
            <a:off x="6281272" y="1428750"/>
            <a:ext cx="1510752" cy="1103790"/>
          </a:xfrm>
          <a:prstGeom prst="foldedCorner">
            <a:avLst>
              <a:gd name="adj" fmla="val 21333"/>
            </a:avLst>
          </a:prstGeom>
          <a:solidFill>
            <a:schemeClr val="accent6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Compiled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Program 2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6" name="Google Shape;686;p31"/>
          <p:cNvSpPr/>
          <p:nvPr/>
        </p:nvSpPr>
        <p:spPr>
          <a:xfrm>
            <a:off x="6467010" y="2141381"/>
            <a:ext cx="1007813" cy="348187"/>
          </a:xfrm>
          <a:prstGeom prst="rect">
            <a:avLst/>
          </a:prstGeom>
          <a:solidFill>
            <a:srgbClr val="FFC000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5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System Libs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Text Box 7">
            <a:extLst>
              <a:ext uri="{FF2B5EF4-FFF2-40B4-BE49-F238E27FC236}">
                <a16:creationId xmlns:a16="http://schemas.microsoft.com/office/drawing/2014/main" id="{A6896E00-89E8-4F48-AA70-C6463FFF3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6550236"/>
            <a:ext cx="2995798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Kubiatowicz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CS162 © UCB Spring 2021</a:t>
            </a:r>
          </a:p>
        </p:txBody>
      </p:sp>
    </p:spTree>
    <p:extLst>
      <p:ext uri="{BB962C8B-B14F-4D97-AF65-F5344CB8AC3E}">
        <p14:creationId xmlns:p14="http://schemas.microsoft.com/office/powerpoint/2010/main" val="3378926422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32"/>
          <p:cNvSpPr/>
          <p:nvPr/>
        </p:nvSpPr>
        <p:spPr>
          <a:xfrm>
            <a:off x="490537" y="3663054"/>
            <a:ext cx="8339138" cy="1266824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050" b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692" name="Google Shape;692;p32"/>
          <p:cNvGrpSpPr/>
          <p:nvPr/>
        </p:nvGrpSpPr>
        <p:grpSpPr>
          <a:xfrm>
            <a:off x="3324087" y="3762583"/>
            <a:ext cx="534040" cy="715550"/>
            <a:chOff x="4121335" y="2654300"/>
            <a:chExt cx="712053" cy="1113204"/>
          </a:xfrm>
        </p:grpSpPr>
        <p:sp>
          <p:nvSpPr>
            <p:cNvPr id="693" name="Google Shape;693;p32"/>
            <p:cNvSpPr/>
            <p:nvPr/>
          </p:nvSpPr>
          <p:spPr>
            <a:xfrm>
              <a:off x="4178300" y="2720777"/>
              <a:ext cx="609598" cy="762000"/>
            </a:xfrm>
            <a:prstGeom prst="rect">
              <a:avLst/>
            </a:prstGeom>
            <a:solidFill>
              <a:schemeClr val="lt2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</a:pPr>
              <a:endParaRPr sz="1050" b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94" name="Google Shape;694;p32"/>
            <p:cNvSpPr txBox="1"/>
            <p:nvPr/>
          </p:nvSpPr>
          <p:spPr>
            <a:xfrm>
              <a:off x="4121335" y="2654300"/>
              <a:ext cx="712053" cy="11132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5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PgTbl</a:t>
              </a:r>
              <a:endParaRPr sz="10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5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&amp; TLB</a:t>
              </a:r>
              <a:endParaRPr/>
            </a:p>
          </p:txBody>
        </p:sp>
      </p:grpSp>
      <p:cxnSp>
        <p:nvCxnSpPr>
          <p:cNvPr id="695" name="Google Shape;695;p32"/>
          <p:cNvCxnSpPr/>
          <p:nvPr/>
        </p:nvCxnSpPr>
        <p:spPr>
          <a:xfrm rot="10800000" flipH="1">
            <a:off x="2947987" y="4234481"/>
            <a:ext cx="954827" cy="1853"/>
          </a:xfrm>
          <a:prstGeom prst="straightConnector1">
            <a:avLst/>
          </a:prstGeom>
          <a:solidFill>
            <a:schemeClr val="accent1"/>
          </a:solidFill>
          <a:ln w="57150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696" name="Google Shape;696;p32"/>
          <p:cNvSpPr/>
          <p:nvPr/>
        </p:nvSpPr>
        <p:spPr>
          <a:xfrm>
            <a:off x="5233574" y="3761071"/>
            <a:ext cx="889293" cy="729854"/>
          </a:xfrm>
          <a:prstGeom prst="can">
            <a:avLst>
              <a:gd name="adj" fmla="val 25000"/>
            </a:avLst>
          </a:prstGeom>
          <a:solidFill>
            <a:srgbClr val="5AAE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Storage</a:t>
            </a:r>
            <a:endParaRPr sz="1200" b="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697" name="Google Shape;697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227103" y="3729727"/>
            <a:ext cx="952862" cy="952862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p32"/>
          <p:cNvSpPr txBox="1"/>
          <p:nvPr/>
        </p:nvSpPr>
        <p:spPr>
          <a:xfrm>
            <a:off x="6236838" y="3698811"/>
            <a:ext cx="936872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Networks</a:t>
            </a:r>
            <a:endParaRPr dirty="0"/>
          </a:p>
        </p:txBody>
      </p:sp>
      <p:sp>
        <p:nvSpPr>
          <p:cNvPr id="699" name="Google Shape;699;p32"/>
          <p:cNvSpPr txBox="1"/>
          <p:nvPr/>
        </p:nvSpPr>
        <p:spPr>
          <a:xfrm>
            <a:off x="473453" y="4000209"/>
            <a:ext cx="1014942" cy="530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Hardware</a:t>
            </a:r>
            <a:endParaRPr/>
          </a:p>
        </p:txBody>
      </p:sp>
      <p:cxnSp>
        <p:nvCxnSpPr>
          <p:cNvPr id="700" name="Google Shape;700;p32"/>
          <p:cNvCxnSpPr>
            <a:cxnSpLocks/>
            <a:endCxn id="696" idx="3"/>
          </p:cNvCxnSpPr>
          <p:nvPr/>
        </p:nvCxnSpPr>
        <p:spPr>
          <a:xfrm flipV="1">
            <a:off x="5600286" y="4490925"/>
            <a:ext cx="77935" cy="248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701" name="Google Shape;701;p32"/>
          <p:cNvCxnSpPr/>
          <p:nvPr/>
        </p:nvCxnSpPr>
        <p:spPr>
          <a:xfrm rot="10800000">
            <a:off x="6668873" y="4498889"/>
            <a:ext cx="0" cy="24048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702" name="Google Shape;702;p32"/>
          <p:cNvCxnSpPr/>
          <p:nvPr/>
        </p:nvCxnSpPr>
        <p:spPr>
          <a:xfrm rot="10800000">
            <a:off x="3231749" y="4236334"/>
            <a:ext cx="0" cy="50304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703" name="Google Shape;703;p32"/>
          <p:cNvCxnSpPr>
            <a:endCxn id="704" idx="1"/>
          </p:cNvCxnSpPr>
          <p:nvPr/>
        </p:nvCxnSpPr>
        <p:spPr>
          <a:xfrm>
            <a:off x="3079237" y="4744040"/>
            <a:ext cx="81832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704" name="Google Shape;704;p32"/>
          <p:cNvSpPr/>
          <p:nvPr/>
        </p:nvSpPr>
        <p:spPr>
          <a:xfrm>
            <a:off x="3897562" y="4634103"/>
            <a:ext cx="783230" cy="219873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1050" b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I/O Ctrlr</a:t>
            </a:r>
            <a:endParaRPr sz="1050" b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705" name="Google Shape;705;p32"/>
          <p:cNvCxnSpPr>
            <a:stCxn id="704" idx="3"/>
          </p:cNvCxnSpPr>
          <p:nvPr/>
        </p:nvCxnSpPr>
        <p:spPr>
          <a:xfrm>
            <a:off x="4680791" y="4744040"/>
            <a:ext cx="385942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706" name="Google Shape;706;p32"/>
          <p:cNvSpPr txBox="1"/>
          <p:nvPr/>
        </p:nvSpPr>
        <p:spPr>
          <a:xfrm>
            <a:off x="646275" y="3545782"/>
            <a:ext cx="1120898" cy="253885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ISA</a:t>
            </a:r>
            <a:endParaRPr/>
          </a:p>
        </p:txBody>
      </p:sp>
      <p:sp>
        <p:nvSpPr>
          <p:cNvPr id="707" name="Google Shape;707;p32"/>
          <p:cNvSpPr/>
          <p:nvPr/>
        </p:nvSpPr>
        <p:spPr>
          <a:xfrm>
            <a:off x="1466850" y="3006919"/>
            <a:ext cx="7315201" cy="702635"/>
          </a:xfrm>
          <a:prstGeom prst="rect">
            <a:avLst/>
          </a:prstGeom>
          <a:solidFill>
            <a:srgbClr val="0070C0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Operating System</a:t>
            </a:r>
            <a:endParaRPr/>
          </a:p>
        </p:txBody>
      </p:sp>
      <p:sp>
        <p:nvSpPr>
          <p:cNvPr id="708" name="Google Shape;708;p32"/>
          <p:cNvSpPr/>
          <p:nvPr/>
        </p:nvSpPr>
        <p:spPr>
          <a:xfrm>
            <a:off x="314325" y="2343150"/>
            <a:ext cx="1063352" cy="1119806"/>
          </a:xfrm>
          <a:prstGeom prst="rect">
            <a:avLst/>
          </a:prstGeom>
          <a:solidFill>
            <a:schemeClr val="lt2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Compiler</a:t>
            </a:r>
            <a:endParaRPr/>
          </a:p>
        </p:txBody>
      </p:sp>
      <p:sp>
        <p:nvSpPr>
          <p:cNvPr id="709" name="Google Shape;709;p32"/>
          <p:cNvSpPr/>
          <p:nvPr/>
        </p:nvSpPr>
        <p:spPr>
          <a:xfrm>
            <a:off x="-336777" y="2094584"/>
            <a:ext cx="9144000" cy="346233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sz="1050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10" name="Google Shape;710;p32"/>
          <p:cNvSpPr txBox="1">
            <a:spLocks noGrp="1"/>
          </p:cNvSpPr>
          <p:nvPr>
            <p:ph type="title"/>
          </p:nvPr>
        </p:nvSpPr>
        <p:spPr>
          <a:xfrm>
            <a:off x="746807" y="300268"/>
            <a:ext cx="716280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Gill Sans"/>
              </a:rPr>
              <a:t>OS Basics: Switching Processes</a:t>
            </a:r>
            <a:endParaRPr dirty="0"/>
          </a:p>
        </p:txBody>
      </p:sp>
      <p:sp>
        <p:nvSpPr>
          <p:cNvPr id="711" name="Google Shape;711;p32"/>
          <p:cNvSpPr/>
          <p:nvPr/>
        </p:nvSpPr>
        <p:spPr>
          <a:xfrm>
            <a:off x="1651394" y="3773782"/>
            <a:ext cx="1296594" cy="628650"/>
          </a:xfrm>
          <a:prstGeom prst="roundRect">
            <a:avLst>
              <a:gd name="adj" fmla="val 16667"/>
            </a:avLst>
          </a:prstGeom>
          <a:solidFill>
            <a:srgbClr val="BED1FE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 b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Processor</a:t>
            </a:r>
            <a:endParaRPr sz="1050" b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12" name="Google Shape;712;p32"/>
          <p:cNvSpPr/>
          <p:nvPr/>
        </p:nvSpPr>
        <p:spPr>
          <a:xfrm>
            <a:off x="3757250" y="3808905"/>
            <a:ext cx="1320456" cy="729854"/>
          </a:xfrm>
          <a:prstGeom prst="rect">
            <a:avLst/>
          </a:prstGeom>
          <a:solidFill>
            <a:srgbClr val="5AAE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 b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Memory</a:t>
            </a:r>
            <a:endParaRPr/>
          </a:p>
        </p:txBody>
      </p:sp>
      <p:grpSp>
        <p:nvGrpSpPr>
          <p:cNvPr id="713" name="Google Shape;713;p32"/>
          <p:cNvGrpSpPr/>
          <p:nvPr/>
        </p:nvGrpSpPr>
        <p:grpSpPr>
          <a:xfrm>
            <a:off x="2433638" y="4116682"/>
            <a:ext cx="400050" cy="228600"/>
            <a:chOff x="3124200" y="3657600"/>
            <a:chExt cx="533400" cy="304800"/>
          </a:xfrm>
        </p:grpSpPr>
        <p:sp>
          <p:nvSpPr>
            <p:cNvPr id="714" name="Google Shape;714;p32"/>
            <p:cNvSpPr/>
            <p:nvPr/>
          </p:nvSpPr>
          <p:spPr>
            <a:xfrm>
              <a:off x="3124200" y="3657600"/>
              <a:ext cx="533400" cy="304800"/>
            </a:xfrm>
            <a:prstGeom prst="rect">
              <a:avLst/>
            </a:prstGeom>
            <a:solidFill>
              <a:srgbClr val="9E78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</a:pPr>
              <a:endParaRPr sz="1050" b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15" name="Google Shape;715;p32"/>
            <p:cNvSpPr/>
            <p:nvPr/>
          </p:nvSpPr>
          <p:spPr>
            <a:xfrm>
              <a:off x="3124200" y="3733800"/>
              <a:ext cx="533400" cy="152400"/>
            </a:xfrm>
            <a:prstGeom prst="rect">
              <a:avLst/>
            </a:prstGeom>
            <a:solidFill>
              <a:srgbClr val="9E78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</a:pPr>
              <a:endParaRPr sz="1050" b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716" name="Google Shape;716;p32"/>
          <p:cNvSpPr/>
          <p:nvPr/>
        </p:nvSpPr>
        <p:spPr>
          <a:xfrm>
            <a:off x="4262920" y="4201265"/>
            <a:ext cx="309115" cy="290571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050" b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17" name="Google Shape;717;p32"/>
          <p:cNvSpPr/>
          <p:nvPr/>
        </p:nvSpPr>
        <p:spPr>
          <a:xfrm>
            <a:off x="3878512" y="4201265"/>
            <a:ext cx="335936" cy="297624"/>
          </a:xfrm>
          <a:prstGeom prst="rect">
            <a:avLst/>
          </a:prstGeom>
          <a:solidFill>
            <a:srgbClr val="9E78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050" b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718" name="Google Shape;718;p32"/>
          <p:cNvCxnSpPr/>
          <p:nvPr/>
        </p:nvCxnSpPr>
        <p:spPr>
          <a:xfrm>
            <a:off x="2700338" y="4259495"/>
            <a:ext cx="1331775" cy="163125"/>
          </a:xfrm>
          <a:prstGeom prst="curvedConnector3">
            <a:avLst>
              <a:gd name="adj1" fmla="val 23533"/>
            </a:avLst>
          </a:prstGeom>
          <a:solidFill>
            <a:schemeClr val="accent1"/>
          </a:solidFill>
          <a:ln w="22225" cap="flat" cmpd="sng">
            <a:solidFill>
              <a:schemeClr val="dk1"/>
            </a:solidFill>
            <a:prstDash val="solid"/>
            <a:round/>
            <a:headEnd type="triangle" w="sm" len="sm"/>
            <a:tailEnd type="triangle" w="med" len="med"/>
          </a:ln>
        </p:spPr>
      </p:cxnSp>
      <p:sp>
        <p:nvSpPr>
          <p:cNvPr id="719" name="Google Shape;719;p32"/>
          <p:cNvSpPr/>
          <p:nvPr/>
        </p:nvSpPr>
        <p:spPr>
          <a:xfrm>
            <a:off x="1640604" y="2343151"/>
            <a:ext cx="3426311" cy="702635"/>
          </a:xfrm>
          <a:prstGeom prst="rect">
            <a:avLst/>
          </a:prstGeom>
          <a:solidFill>
            <a:srgbClr val="9E78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350" i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Process 1</a:t>
            </a:r>
            <a:endParaRPr/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sz="9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20" name="Google Shape;720;p32"/>
          <p:cNvSpPr txBox="1"/>
          <p:nvPr/>
        </p:nvSpPr>
        <p:spPr>
          <a:xfrm>
            <a:off x="1684020" y="2857276"/>
            <a:ext cx="721043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Threads</a:t>
            </a:r>
            <a:endParaRPr/>
          </a:p>
        </p:txBody>
      </p:sp>
      <p:sp>
        <p:nvSpPr>
          <p:cNvPr id="721" name="Google Shape;721;p32"/>
          <p:cNvSpPr/>
          <p:nvPr/>
        </p:nvSpPr>
        <p:spPr>
          <a:xfrm>
            <a:off x="4620507" y="4201265"/>
            <a:ext cx="352963" cy="285201"/>
          </a:xfrm>
          <a:prstGeom prst="rect">
            <a:avLst/>
          </a:prstGeom>
          <a:solidFill>
            <a:srgbClr val="BDBDBD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4275" rIns="0" bIns="34275" anchor="ctr" anchorCtr="0">
            <a:noAutofit/>
          </a:bodyPr>
          <a:lstStyle/>
          <a:p>
            <a:pPr algn="ctr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900" b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OS</a:t>
            </a:r>
            <a:endParaRPr/>
          </a:p>
          <a:p>
            <a:pPr algn="ctr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9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Mem</a:t>
            </a:r>
            <a:endParaRPr sz="900" b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22" name="Google Shape;722;p32"/>
          <p:cNvSpPr txBox="1"/>
          <p:nvPr/>
        </p:nvSpPr>
        <p:spPr>
          <a:xfrm>
            <a:off x="2494236" y="2859308"/>
            <a:ext cx="1163147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Address Spaces</a:t>
            </a:r>
            <a:endParaRPr/>
          </a:p>
        </p:txBody>
      </p:sp>
      <p:sp>
        <p:nvSpPr>
          <p:cNvPr id="723" name="Google Shape;723;p32"/>
          <p:cNvSpPr txBox="1"/>
          <p:nvPr/>
        </p:nvSpPr>
        <p:spPr>
          <a:xfrm>
            <a:off x="3750414" y="2858732"/>
            <a:ext cx="512439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Files</a:t>
            </a:r>
            <a:endParaRPr/>
          </a:p>
        </p:txBody>
      </p:sp>
      <p:sp>
        <p:nvSpPr>
          <p:cNvPr id="724" name="Google Shape;724;p32"/>
          <p:cNvSpPr txBox="1"/>
          <p:nvPr/>
        </p:nvSpPr>
        <p:spPr>
          <a:xfrm>
            <a:off x="4360589" y="2858732"/>
            <a:ext cx="633468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Sockets</a:t>
            </a:r>
            <a:endParaRPr/>
          </a:p>
        </p:txBody>
      </p:sp>
      <p:sp>
        <p:nvSpPr>
          <p:cNvPr id="725" name="Google Shape;725;p32"/>
          <p:cNvSpPr/>
          <p:nvPr/>
        </p:nvSpPr>
        <p:spPr>
          <a:xfrm>
            <a:off x="5200413" y="2343151"/>
            <a:ext cx="3426311" cy="702635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350" i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Process 2</a:t>
            </a:r>
            <a:endParaRPr/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sz="9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26" name="Google Shape;726;p32"/>
          <p:cNvSpPr txBox="1"/>
          <p:nvPr/>
        </p:nvSpPr>
        <p:spPr>
          <a:xfrm>
            <a:off x="5233038" y="2857276"/>
            <a:ext cx="721043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Threads</a:t>
            </a:r>
            <a:endParaRPr/>
          </a:p>
        </p:txBody>
      </p:sp>
      <p:sp>
        <p:nvSpPr>
          <p:cNvPr id="727" name="Google Shape;727;p32"/>
          <p:cNvSpPr txBox="1"/>
          <p:nvPr/>
        </p:nvSpPr>
        <p:spPr>
          <a:xfrm>
            <a:off x="6043254" y="2859308"/>
            <a:ext cx="1163147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Address Spaces</a:t>
            </a:r>
            <a:endParaRPr/>
          </a:p>
        </p:txBody>
      </p:sp>
      <p:sp>
        <p:nvSpPr>
          <p:cNvPr id="728" name="Google Shape;728;p32"/>
          <p:cNvSpPr txBox="1"/>
          <p:nvPr/>
        </p:nvSpPr>
        <p:spPr>
          <a:xfrm>
            <a:off x="7299432" y="2858732"/>
            <a:ext cx="512439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Files</a:t>
            </a:r>
            <a:endParaRPr/>
          </a:p>
        </p:txBody>
      </p:sp>
      <p:sp>
        <p:nvSpPr>
          <p:cNvPr id="729" name="Google Shape;729;p32"/>
          <p:cNvSpPr txBox="1"/>
          <p:nvPr/>
        </p:nvSpPr>
        <p:spPr>
          <a:xfrm>
            <a:off x="7909607" y="2858732"/>
            <a:ext cx="633468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Sockets</a:t>
            </a:r>
            <a:endParaRPr/>
          </a:p>
        </p:txBody>
      </p:sp>
      <p:sp>
        <p:nvSpPr>
          <p:cNvPr id="730" name="Google Shape;730;p32"/>
          <p:cNvSpPr/>
          <p:nvPr/>
        </p:nvSpPr>
        <p:spPr>
          <a:xfrm>
            <a:off x="2654372" y="1433291"/>
            <a:ext cx="1510752" cy="1103790"/>
          </a:xfrm>
          <a:prstGeom prst="foldedCorner">
            <a:avLst>
              <a:gd name="adj" fmla="val 21333"/>
            </a:avLst>
          </a:prstGeom>
          <a:solidFill>
            <a:srgbClr val="9E7800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Compiled</a:t>
            </a:r>
            <a:endParaRPr/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Program 1</a:t>
            </a:r>
            <a:endParaRPr/>
          </a:p>
        </p:txBody>
      </p:sp>
      <p:sp>
        <p:nvSpPr>
          <p:cNvPr id="731" name="Google Shape;731;p32"/>
          <p:cNvSpPr/>
          <p:nvPr/>
        </p:nvSpPr>
        <p:spPr>
          <a:xfrm>
            <a:off x="2850901" y="2145921"/>
            <a:ext cx="1007813" cy="348187"/>
          </a:xfrm>
          <a:prstGeom prst="rect">
            <a:avLst/>
          </a:prstGeom>
          <a:solidFill>
            <a:srgbClr val="FFC000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System Libs</a:t>
            </a:r>
            <a:endParaRPr/>
          </a:p>
        </p:txBody>
      </p:sp>
      <p:sp>
        <p:nvSpPr>
          <p:cNvPr id="732" name="Google Shape;732;p32"/>
          <p:cNvSpPr/>
          <p:nvPr/>
        </p:nvSpPr>
        <p:spPr>
          <a:xfrm>
            <a:off x="6281272" y="1428750"/>
            <a:ext cx="1510752" cy="1103790"/>
          </a:xfrm>
          <a:prstGeom prst="foldedCorner">
            <a:avLst>
              <a:gd name="adj" fmla="val 21333"/>
            </a:avLst>
          </a:prstGeom>
          <a:solidFill>
            <a:schemeClr val="accent6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Compiled</a:t>
            </a:r>
            <a:endParaRPr/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Program 2</a:t>
            </a:r>
            <a:endParaRPr/>
          </a:p>
        </p:txBody>
      </p:sp>
      <p:sp>
        <p:nvSpPr>
          <p:cNvPr id="733" name="Google Shape;733;p32"/>
          <p:cNvSpPr/>
          <p:nvPr/>
        </p:nvSpPr>
        <p:spPr>
          <a:xfrm>
            <a:off x="6467010" y="2141381"/>
            <a:ext cx="1007813" cy="348187"/>
          </a:xfrm>
          <a:prstGeom prst="rect">
            <a:avLst/>
          </a:prstGeom>
          <a:solidFill>
            <a:srgbClr val="FFC000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System Libs</a:t>
            </a:r>
            <a:endParaRPr/>
          </a:p>
        </p:txBody>
      </p:sp>
      <p:cxnSp>
        <p:nvCxnSpPr>
          <p:cNvPr id="734" name="Google Shape;734;p32"/>
          <p:cNvCxnSpPr>
            <a:stCxn id="722" idx="2"/>
            <a:endCxn id="717" idx="0"/>
          </p:cNvCxnSpPr>
          <p:nvPr/>
        </p:nvCxnSpPr>
        <p:spPr>
          <a:xfrm>
            <a:off x="3075810" y="3067027"/>
            <a:ext cx="970670" cy="1134238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35" name="Google Shape;735;p32"/>
          <p:cNvCxnSpPr>
            <a:stCxn id="727" idx="2"/>
            <a:endCxn id="716" idx="0"/>
          </p:cNvCxnSpPr>
          <p:nvPr/>
        </p:nvCxnSpPr>
        <p:spPr>
          <a:xfrm flipH="1">
            <a:off x="4417478" y="3067027"/>
            <a:ext cx="2207350" cy="1134238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8" name="Text Box 7">
            <a:extLst>
              <a:ext uri="{FF2B5EF4-FFF2-40B4-BE49-F238E27FC236}">
                <a16:creationId xmlns:a16="http://schemas.microsoft.com/office/drawing/2014/main" id="{87F08182-EA14-F045-8C93-3073387AE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6550236"/>
            <a:ext cx="2995798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Kubiatowicz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CS162 © UCB Spring 2021</a:t>
            </a:r>
          </a:p>
        </p:txBody>
      </p:sp>
    </p:spTree>
    <p:extLst>
      <p:ext uri="{BB962C8B-B14F-4D97-AF65-F5344CB8AC3E}">
        <p14:creationId xmlns:p14="http://schemas.microsoft.com/office/powerpoint/2010/main" val="4528575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CF4B89-87C1-7241-88D9-772D5AE07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the following: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0EE026-3642-034A-AE01-57242E382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Operating Systems: Principles and Practice (2nd Edition) Anderson and Dahlin</a:t>
            </a:r>
          </a:p>
          <a:p>
            <a:pPr lvl="1"/>
            <a:r>
              <a:rPr lang="en-US" dirty="0"/>
              <a:t>Volume 1, Kernel and Processes</a:t>
            </a:r>
          </a:p>
          <a:p>
            <a:pPr lvl="2"/>
            <a:r>
              <a:rPr lang="en-US" dirty="0"/>
              <a:t>Section: 1.1, 1.2, and 1.3</a:t>
            </a:r>
          </a:p>
        </p:txBody>
      </p:sp>
    </p:spTree>
    <p:extLst>
      <p:ext uri="{BB962C8B-B14F-4D97-AF65-F5344CB8AC3E}">
        <p14:creationId xmlns:p14="http://schemas.microsoft.com/office/powerpoint/2010/main" val="3611626854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33"/>
          <p:cNvSpPr/>
          <p:nvPr/>
        </p:nvSpPr>
        <p:spPr>
          <a:xfrm>
            <a:off x="490537" y="3663054"/>
            <a:ext cx="8339138" cy="1266824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050" b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741" name="Google Shape;741;p33"/>
          <p:cNvGrpSpPr/>
          <p:nvPr/>
        </p:nvGrpSpPr>
        <p:grpSpPr>
          <a:xfrm>
            <a:off x="3324087" y="3762583"/>
            <a:ext cx="534040" cy="715550"/>
            <a:chOff x="4121335" y="2654300"/>
            <a:chExt cx="712053" cy="1113204"/>
          </a:xfrm>
        </p:grpSpPr>
        <p:sp>
          <p:nvSpPr>
            <p:cNvPr id="742" name="Google Shape;742;p33"/>
            <p:cNvSpPr/>
            <p:nvPr/>
          </p:nvSpPr>
          <p:spPr>
            <a:xfrm>
              <a:off x="4178300" y="2720777"/>
              <a:ext cx="609598" cy="762000"/>
            </a:xfrm>
            <a:prstGeom prst="rect">
              <a:avLst/>
            </a:prstGeom>
            <a:solidFill>
              <a:schemeClr val="lt2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</a:pPr>
              <a:endParaRPr sz="1050" b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43" name="Google Shape;743;p33"/>
            <p:cNvSpPr txBox="1"/>
            <p:nvPr/>
          </p:nvSpPr>
          <p:spPr>
            <a:xfrm>
              <a:off x="4121335" y="2654300"/>
              <a:ext cx="712053" cy="11132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5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PgTbl</a:t>
              </a:r>
              <a:endParaRPr sz="10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5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&amp; TLB</a:t>
              </a:r>
              <a:endParaRPr/>
            </a:p>
          </p:txBody>
        </p:sp>
      </p:grpSp>
      <p:cxnSp>
        <p:nvCxnSpPr>
          <p:cNvPr id="744" name="Google Shape;744;p33"/>
          <p:cNvCxnSpPr/>
          <p:nvPr/>
        </p:nvCxnSpPr>
        <p:spPr>
          <a:xfrm rot="10800000" flipH="1">
            <a:off x="2947987" y="4234481"/>
            <a:ext cx="954827" cy="1853"/>
          </a:xfrm>
          <a:prstGeom prst="straightConnector1">
            <a:avLst/>
          </a:prstGeom>
          <a:solidFill>
            <a:schemeClr val="accent1"/>
          </a:solidFill>
          <a:ln w="57150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745" name="Google Shape;745;p33"/>
          <p:cNvSpPr/>
          <p:nvPr/>
        </p:nvSpPr>
        <p:spPr>
          <a:xfrm>
            <a:off x="5233574" y="3761071"/>
            <a:ext cx="733425" cy="729854"/>
          </a:xfrm>
          <a:prstGeom prst="can">
            <a:avLst>
              <a:gd name="adj" fmla="val 25000"/>
            </a:avLst>
          </a:prstGeom>
          <a:solidFill>
            <a:srgbClr val="5AAE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Storage</a:t>
            </a:r>
            <a:endParaRPr sz="1200" b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746" name="Google Shape;746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227103" y="3729727"/>
            <a:ext cx="952862" cy="952862"/>
          </a:xfrm>
          <a:prstGeom prst="rect">
            <a:avLst/>
          </a:prstGeom>
          <a:noFill/>
          <a:ln>
            <a:noFill/>
          </a:ln>
        </p:spPr>
      </p:pic>
      <p:sp>
        <p:nvSpPr>
          <p:cNvPr id="747" name="Google Shape;747;p33"/>
          <p:cNvSpPr txBox="1"/>
          <p:nvPr/>
        </p:nvSpPr>
        <p:spPr>
          <a:xfrm>
            <a:off x="6236838" y="3698811"/>
            <a:ext cx="830997" cy="438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Networks</a:t>
            </a:r>
            <a:endParaRPr/>
          </a:p>
        </p:txBody>
      </p:sp>
      <p:sp>
        <p:nvSpPr>
          <p:cNvPr id="748" name="Google Shape;748;p33"/>
          <p:cNvSpPr txBox="1"/>
          <p:nvPr/>
        </p:nvSpPr>
        <p:spPr>
          <a:xfrm>
            <a:off x="473453" y="4000209"/>
            <a:ext cx="1014942" cy="530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Hardware</a:t>
            </a:r>
            <a:endParaRPr/>
          </a:p>
        </p:txBody>
      </p:sp>
      <p:cxnSp>
        <p:nvCxnSpPr>
          <p:cNvPr id="749" name="Google Shape;749;p33"/>
          <p:cNvCxnSpPr>
            <a:endCxn id="745" idx="3"/>
          </p:cNvCxnSpPr>
          <p:nvPr/>
        </p:nvCxnSpPr>
        <p:spPr>
          <a:xfrm rot="10800000">
            <a:off x="5600286" y="4490925"/>
            <a:ext cx="0" cy="248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750" name="Google Shape;750;p33"/>
          <p:cNvCxnSpPr/>
          <p:nvPr/>
        </p:nvCxnSpPr>
        <p:spPr>
          <a:xfrm rot="10800000">
            <a:off x="6668873" y="4498889"/>
            <a:ext cx="0" cy="24048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751" name="Google Shape;751;p33"/>
          <p:cNvCxnSpPr/>
          <p:nvPr/>
        </p:nvCxnSpPr>
        <p:spPr>
          <a:xfrm rot="10800000">
            <a:off x="3231749" y="4236334"/>
            <a:ext cx="0" cy="50304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752" name="Google Shape;752;p33"/>
          <p:cNvCxnSpPr>
            <a:endCxn id="753" idx="1"/>
          </p:cNvCxnSpPr>
          <p:nvPr/>
        </p:nvCxnSpPr>
        <p:spPr>
          <a:xfrm>
            <a:off x="3079237" y="4744040"/>
            <a:ext cx="81832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753" name="Google Shape;753;p33"/>
          <p:cNvSpPr/>
          <p:nvPr/>
        </p:nvSpPr>
        <p:spPr>
          <a:xfrm>
            <a:off x="3897562" y="4634103"/>
            <a:ext cx="783230" cy="219873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1050" b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I/O Ctrlr</a:t>
            </a:r>
            <a:endParaRPr sz="1050" b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754" name="Google Shape;754;p33"/>
          <p:cNvCxnSpPr>
            <a:stCxn id="753" idx="3"/>
          </p:cNvCxnSpPr>
          <p:nvPr/>
        </p:nvCxnSpPr>
        <p:spPr>
          <a:xfrm>
            <a:off x="4680791" y="4744040"/>
            <a:ext cx="385942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755" name="Google Shape;755;p33"/>
          <p:cNvSpPr txBox="1"/>
          <p:nvPr/>
        </p:nvSpPr>
        <p:spPr>
          <a:xfrm>
            <a:off x="646275" y="3545782"/>
            <a:ext cx="1120898" cy="253885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ISA</a:t>
            </a:r>
            <a:endParaRPr/>
          </a:p>
        </p:txBody>
      </p:sp>
      <p:sp>
        <p:nvSpPr>
          <p:cNvPr id="756" name="Google Shape;756;p33"/>
          <p:cNvSpPr/>
          <p:nvPr/>
        </p:nvSpPr>
        <p:spPr>
          <a:xfrm>
            <a:off x="1466850" y="3006919"/>
            <a:ext cx="7315201" cy="702635"/>
          </a:xfrm>
          <a:prstGeom prst="rect">
            <a:avLst/>
          </a:prstGeom>
          <a:solidFill>
            <a:srgbClr val="0070C0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Operating System</a:t>
            </a:r>
            <a:endParaRPr/>
          </a:p>
        </p:txBody>
      </p:sp>
      <p:sp>
        <p:nvSpPr>
          <p:cNvPr id="757" name="Google Shape;757;p33"/>
          <p:cNvSpPr/>
          <p:nvPr/>
        </p:nvSpPr>
        <p:spPr>
          <a:xfrm>
            <a:off x="314325" y="2343150"/>
            <a:ext cx="1063352" cy="1119806"/>
          </a:xfrm>
          <a:prstGeom prst="rect">
            <a:avLst/>
          </a:prstGeom>
          <a:solidFill>
            <a:schemeClr val="lt2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Compiler</a:t>
            </a:r>
            <a:endParaRPr/>
          </a:p>
        </p:txBody>
      </p:sp>
      <p:sp>
        <p:nvSpPr>
          <p:cNvPr id="758" name="Google Shape;758;p33"/>
          <p:cNvSpPr/>
          <p:nvPr/>
        </p:nvSpPr>
        <p:spPr>
          <a:xfrm>
            <a:off x="0" y="1799407"/>
            <a:ext cx="9144000" cy="351948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sz="105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59" name="Google Shape;759;p33"/>
          <p:cNvSpPr txBox="1">
            <a:spLocks noGrp="1"/>
          </p:cNvSpPr>
          <p:nvPr>
            <p:ph type="title"/>
          </p:nvPr>
        </p:nvSpPr>
        <p:spPr>
          <a:xfrm>
            <a:off x="834181" y="85417"/>
            <a:ext cx="716280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Gill Sans"/>
              </a:rPr>
              <a:t>OS Basics: Switching Processes</a:t>
            </a:r>
            <a:endParaRPr dirty="0"/>
          </a:p>
        </p:txBody>
      </p:sp>
      <p:sp>
        <p:nvSpPr>
          <p:cNvPr id="760" name="Google Shape;760;p33"/>
          <p:cNvSpPr/>
          <p:nvPr/>
        </p:nvSpPr>
        <p:spPr>
          <a:xfrm>
            <a:off x="1651394" y="3773782"/>
            <a:ext cx="1296594" cy="628650"/>
          </a:xfrm>
          <a:prstGeom prst="roundRect">
            <a:avLst>
              <a:gd name="adj" fmla="val 16667"/>
            </a:avLst>
          </a:prstGeom>
          <a:solidFill>
            <a:srgbClr val="BED1FE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 b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Processor</a:t>
            </a:r>
            <a:endParaRPr sz="1050" b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61" name="Google Shape;761;p33"/>
          <p:cNvSpPr/>
          <p:nvPr/>
        </p:nvSpPr>
        <p:spPr>
          <a:xfrm>
            <a:off x="3757250" y="3808905"/>
            <a:ext cx="1320456" cy="729854"/>
          </a:xfrm>
          <a:prstGeom prst="rect">
            <a:avLst/>
          </a:prstGeom>
          <a:solidFill>
            <a:srgbClr val="5AAE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 b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Memory</a:t>
            </a:r>
            <a:endParaRPr/>
          </a:p>
        </p:txBody>
      </p:sp>
      <p:grpSp>
        <p:nvGrpSpPr>
          <p:cNvPr id="762" name="Google Shape;762;p33"/>
          <p:cNvGrpSpPr/>
          <p:nvPr/>
        </p:nvGrpSpPr>
        <p:grpSpPr>
          <a:xfrm>
            <a:off x="2433638" y="4116682"/>
            <a:ext cx="400050" cy="228600"/>
            <a:chOff x="3124200" y="3657600"/>
            <a:chExt cx="533400" cy="304800"/>
          </a:xfrm>
        </p:grpSpPr>
        <p:sp>
          <p:nvSpPr>
            <p:cNvPr id="763" name="Google Shape;763;p33"/>
            <p:cNvSpPr/>
            <p:nvPr/>
          </p:nvSpPr>
          <p:spPr>
            <a:xfrm>
              <a:off x="3124200" y="3657600"/>
              <a:ext cx="533400" cy="304800"/>
            </a:xfrm>
            <a:prstGeom prst="rect">
              <a:avLst/>
            </a:prstGeom>
            <a:solidFill>
              <a:srgbClr val="9E78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</a:pPr>
              <a:endParaRPr sz="1050" b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64" name="Google Shape;764;p33"/>
            <p:cNvSpPr/>
            <p:nvPr/>
          </p:nvSpPr>
          <p:spPr>
            <a:xfrm>
              <a:off x="3124200" y="3733800"/>
              <a:ext cx="533400" cy="152400"/>
            </a:xfrm>
            <a:prstGeom prst="rect">
              <a:avLst/>
            </a:prstGeom>
            <a:solidFill>
              <a:srgbClr val="9E78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</a:pPr>
              <a:endParaRPr sz="1050" b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765" name="Google Shape;765;p33"/>
          <p:cNvSpPr/>
          <p:nvPr/>
        </p:nvSpPr>
        <p:spPr>
          <a:xfrm>
            <a:off x="4262920" y="4201265"/>
            <a:ext cx="309115" cy="290571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050" b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66" name="Google Shape;766;p33"/>
          <p:cNvSpPr/>
          <p:nvPr/>
        </p:nvSpPr>
        <p:spPr>
          <a:xfrm>
            <a:off x="3878512" y="4201265"/>
            <a:ext cx="335936" cy="297624"/>
          </a:xfrm>
          <a:prstGeom prst="rect">
            <a:avLst/>
          </a:prstGeom>
          <a:solidFill>
            <a:srgbClr val="9E78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050" b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767" name="Google Shape;767;p33"/>
          <p:cNvCxnSpPr/>
          <p:nvPr/>
        </p:nvCxnSpPr>
        <p:spPr>
          <a:xfrm>
            <a:off x="2700338" y="4259495"/>
            <a:ext cx="1331775" cy="163125"/>
          </a:xfrm>
          <a:prstGeom prst="curvedConnector3">
            <a:avLst>
              <a:gd name="adj1" fmla="val 23533"/>
            </a:avLst>
          </a:prstGeom>
          <a:solidFill>
            <a:schemeClr val="accent1"/>
          </a:solidFill>
          <a:ln w="22225" cap="flat" cmpd="sng">
            <a:solidFill>
              <a:schemeClr val="dk1"/>
            </a:solidFill>
            <a:prstDash val="solid"/>
            <a:round/>
            <a:headEnd type="triangle" w="sm" len="sm"/>
            <a:tailEnd type="triangle" w="med" len="med"/>
          </a:ln>
        </p:spPr>
      </p:cxnSp>
      <p:sp>
        <p:nvSpPr>
          <p:cNvPr id="768" name="Google Shape;768;p33"/>
          <p:cNvSpPr/>
          <p:nvPr/>
        </p:nvSpPr>
        <p:spPr>
          <a:xfrm>
            <a:off x="1640604" y="2343151"/>
            <a:ext cx="3426311" cy="702635"/>
          </a:xfrm>
          <a:prstGeom prst="rect">
            <a:avLst/>
          </a:prstGeom>
          <a:solidFill>
            <a:srgbClr val="9E78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350" i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Process 1</a:t>
            </a:r>
            <a:endParaRPr/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sz="9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69" name="Google Shape;769;p33"/>
          <p:cNvSpPr txBox="1"/>
          <p:nvPr/>
        </p:nvSpPr>
        <p:spPr>
          <a:xfrm>
            <a:off x="1684020" y="2857276"/>
            <a:ext cx="721043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Threads</a:t>
            </a:r>
            <a:endParaRPr/>
          </a:p>
        </p:txBody>
      </p:sp>
      <p:sp>
        <p:nvSpPr>
          <p:cNvPr id="770" name="Google Shape;770;p33"/>
          <p:cNvSpPr/>
          <p:nvPr/>
        </p:nvSpPr>
        <p:spPr>
          <a:xfrm>
            <a:off x="4620507" y="4201265"/>
            <a:ext cx="352963" cy="285201"/>
          </a:xfrm>
          <a:prstGeom prst="rect">
            <a:avLst/>
          </a:prstGeom>
          <a:solidFill>
            <a:srgbClr val="BDBDBD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4275" rIns="0" bIns="34275" anchor="ctr" anchorCtr="0">
            <a:noAutofit/>
          </a:bodyPr>
          <a:lstStyle/>
          <a:p>
            <a:pPr algn="ctr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900" b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OS</a:t>
            </a:r>
            <a:endParaRPr/>
          </a:p>
          <a:p>
            <a:pPr algn="ctr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9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Mem</a:t>
            </a:r>
            <a:endParaRPr sz="900" b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71" name="Google Shape;771;p33"/>
          <p:cNvSpPr txBox="1"/>
          <p:nvPr/>
        </p:nvSpPr>
        <p:spPr>
          <a:xfrm>
            <a:off x="2494236" y="2859308"/>
            <a:ext cx="1163147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Address Spaces</a:t>
            </a:r>
            <a:endParaRPr/>
          </a:p>
        </p:txBody>
      </p:sp>
      <p:sp>
        <p:nvSpPr>
          <p:cNvPr id="772" name="Google Shape;772;p33"/>
          <p:cNvSpPr txBox="1"/>
          <p:nvPr/>
        </p:nvSpPr>
        <p:spPr>
          <a:xfrm>
            <a:off x="3750414" y="2858732"/>
            <a:ext cx="512439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Files</a:t>
            </a:r>
            <a:endParaRPr/>
          </a:p>
        </p:txBody>
      </p:sp>
      <p:sp>
        <p:nvSpPr>
          <p:cNvPr id="773" name="Google Shape;773;p33"/>
          <p:cNvSpPr txBox="1"/>
          <p:nvPr/>
        </p:nvSpPr>
        <p:spPr>
          <a:xfrm>
            <a:off x="4360589" y="2858732"/>
            <a:ext cx="633468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Sockets</a:t>
            </a:r>
            <a:endParaRPr/>
          </a:p>
        </p:txBody>
      </p:sp>
      <p:sp>
        <p:nvSpPr>
          <p:cNvPr id="774" name="Google Shape;774;p33"/>
          <p:cNvSpPr/>
          <p:nvPr/>
        </p:nvSpPr>
        <p:spPr>
          <a:xfrm>
            <a:off x="5200413" y="2343151"/>
            <a:ext cx="3426311" cy="702635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350" i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Process 2</a:t>
            </a:r>
            <a:endParaRPr/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sz="9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75" name="Google Shape;775;p33"/>
          <p:cNvSpPr txBox="1"/>
          <p:nvPr/>
        </p:nvSpPr>
        <p:spPr>
          <a:xfrm>
            <a:off x="5233038" y="2857276"/>
            <a:ext cx="721043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Threads</a:t>
            </a:r>
            <a:endParaRPr/>
          </a:p>
        </p:txBody>
      </p:sp>
      <p:sp>
        <p:nvSpPr>
          <p:cNvPr id="776" name="Google Shape;776;p33"/>
          <p:cNvSpPr txBox="1"/>
          <p:nvPr/>
        </p:nvSpPr>
        <p:spPr>
          <a:xfrm>
            <a:off x="6043254" y="2859308"/>
            <a:ext cx="1163147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Address Spaces</a:t>
            </a:r>
            <a:endParaRPr/>
          </a:p>
        </p:txBody>
      </p:sp>
      <p:sp>
        <p:nvSpPr>
          <p:cNvPr id="777" name="Google Shape;777;p33"/>
          <p:cNvSpPr txBox="1"/>
          <p:nvPr/>
        </p:nvSpPr>
        <p:spPr>
          <a:xfrm>
            <a:off x="7299432" y="2858732"/>
            <a:ext cx="512439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Files</a:t>
            </a:r>
            <a:endParaRPr/>
          </a:p>
        </p:txBody>
      </p:sp>
      <p:sp>
        <p:nvSpPr>
          <p:cNvPr id="778" name="Google Shape;778;p33"/>
          <p:cNvSpPr txBox="1"/>
          <p:nvPr/>
        </p:nvSpPr>
        <p:spPr>
          <a:xfrm>
            <a:off x="7909607" y="2858732"/>
            <a:ext cx="633468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Sockets</a:t>
            </a:r>
            <a:endParaRPr/>
          </a:p>
        </p:txBody>
      </p:sp>
      <p:sp>
        <p:nvSpPr>
          <p:cNvPr id="779" name="Google Shape;779;p33"/>
          <p:cNvSpPr/>
          <p:nvPr/>
        </p:nvSpPr>
        <p:spPr>
          <a:xfrm>
            <a:off x="2654372" y="1433291"/>
            <a:ext cx="1510752" cy="1103790"/>
          </a:xfrm>
          <a:prstGeom prst="foldedCorner">
            <a:avLst>
              <a:gd name="adj" fmla="val 21333"/>
            </a:avLst>
          </a:prstGeom>
          <a:solidFill>
            <a:srgbClr val="9E7800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Compiled</a:t>
            </a:r>
            <a:endParaRPr/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Program 1</a:t>
            </a:r>
            <a:endParaRPr/>
          </a:p>
        </p:txBody>
      </p:sp>
      <p:sp>
        <p:nvSpPr>
          <p:cNvPr id="780" name="Google Shape;780;p33"/>
          <p:cNvSpPr/>
          <p:nvPr/>
        </p:nvSpPr>
        <p:spPr>
          <a:xfrm>
            <a:off x="2850901" y="2145921"/>
            <a:ext cx="1007813" cy="348187"/>
          </a:xfrm>
          <a:prstGeom prst="rect">
            <a:avLst/>
          </a:prstGeom>
          <a:solidFill>
            <a:srgbClr val="FFC000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System Libs</a:t>
            </a:r>
            <a:endParaRPr/>
          </a:p>
        </p:txBody>
      </p:sp>
      <p:sp>
        <p:nvSpPr>
          <p:cNvPr id="781" name="Google Shape;781;p33"/>
          <p:cNvSpPr/>
          <p:nvPr/>
        </p:nvSpPr>
        <p:spPr>
          <a:xfrm>
            <a:off x="6281272" y="1428750"/>
            <a:ext cx="1510752" cy="1103790"/>
          </a:xfrm>
          <a:prstGeom prst="foldedCorner">
            <a:avLst>
              <a:gd name="adj" fmla="val 21333"/>
            </a:avLst>
          </a:prstGeom>
          <a:solidFill>
            <a:schemeClr val="accent6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Compiled</a:t>
            </a:r>
            <a:endParaRPr/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Program 2</a:t>
            </a:r>
            <a:endParaRPr/>
          </a:p>
        </p:txBody>
      </p:sp>
      <p:sp>
        <p:nvSpPr>
          <p:cNvPr id="782" name="Google Shape;782;p33"/>
          <p:cNvSpPr/>
          <p:nvPr/>
        </p:nvSpPr>
        <p:spPr>
          <a:xfrm>
            <a:off x="6467010" y="2141381"/>
            <a:ext cx="1007813" cy="348187"/>
          </a:xfrm>
          <a:prstGeom prst="rect">
            <a:avLst/>
          </a:prstGeom>
          <a:solidFill>
            <a:srgbClr val="FFC000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System Libs</a:t>
            </a:r>
            <a:endParaRPr/>
          </a:p>
        </p:txBody>
      </p:sp>
      <p:sp>
        <p:nvSpPr>
          <p:cNvPr id="45" name="Text Box 7">
            <a:extLst>
              <a:ext uri="{FF2B5EF4-FFF2-40B4-BE49-F238E27FC236}">
                <a16:creationId xmlns:a16="http://schemas.microsoft.com/office/drawing/2014/main" id="{6300FAF5-4CC2-5C49-8BFF-9582D9C65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6550236"/>
            <a:ext cx="2995798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Kubiatowicz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CS162 © UCB Spring 2021</a:t>
            </a:r>
          </a:p>
        </p:txBody>
      </p:sp>
    </p:spTree>
    <p:extLst>
      <p:ext uri="{BB962C8B-B14F-4D97-AF65-F5344CB8AC3E}">
        <p14:creationId xmlns:p14="http://schemas.microsoft.com/office/powerpoint/2010/main" val="18748283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7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34"/>
          <p:cNvSpPr/>
          <p:nvPr/>
        </p:nvSpPr>
        <p:spPr>
          <a:xfrm>
            <a:off x="490537" y="3663054"/>
            <a:ext cx="8339138" cy="1266824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050" b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788" name="Google Shape;788;p34"/>
          <p:cNvGrpSpPr/>
          <p:nvPr/>
        </p:nvGrpSpPr>
        <p:grpSpPr>
          <a:xfrm>
            <a:off x="3324087" y="3762583"/>
            <a:ext cx="534040" cy="715550"/>
            <a:chOff x="4121335" y="2654300"/>
            <a:chExt cx="712053" cy="1113204"/>
          </a:xfrm>
        </p:grpSpPr>
        <p:sp>
          <p:nvSpPr>
            <p:cNvPr id="789" name="Google Shape;789;p34"/>
            <p:cNvSpPr/>
            <p:nvPr/>
          </p:nvSpPr>
          <p:spPr>
            <a:xfrm>
              <a:off x="4178300" y="2720777"/>
              <a:ext cx="609598" cy="762000"/>
            </a:xfrm>
            <a:prstGeom prst="rect">
              <a:avLst/>
            </a:prstGeom>
            <a:solidFill>
              <a:schemeClr val="lt2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</a:pPr>
              <a:endParaRPr sz="1050" b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90" name="Google Shape;790;p34"/>
            <p:cNvSpPr txBox="1"/>
            <p:nvPr/>
          </p:nvSpPr>
          <p:spPr>
            <a:xfrm>
              <a:off x="4121335" y="2654300"/>
              <a:ext cx="712053" cy="11132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5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PgTbl</a:t>
              </a:r>
              <a:endParaRPr sz="10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5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&amp; TLB</a:t>
              </a:r>
              <a:endParaRPr/>
            </a:p>
          </p:txBody>
        </p:sp>
      </p:grpSp>
      <p:cxnSp>
        <p:nvCxnSpPr>
          <p:cNvPr id="791" name="Google Shape;791;p34"/>
          <p:cNvCxnSpPr/>
          <p:nvPr/>
        </p:nvCxnSpPr>
        <p:spPr>
          <a:xfrm rot="10800000" flipH="1">
            <a:off x="2947987" y="4234481"/>
            <a:ext cx="954827" cy="1853"/>
          </a:xfrm>
          <a:prstGeom prst="straightConnector1">
            <a:avLst/>
          </a:prstGeom>
          <a:solidFill>
            <a:schemeClr val="accent1"/>
          </a:solidFill>
          <a:ln w="57150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792" name="Google Shape;792;p34"/>
          <p:cNvSpPr/>
          <p:nvPr/>
        </p:nvSpPr>
        <p:spPr>
          <a:xfrm>
            <a:off x="5233574" y="3761071"/>
            <a:ext cx="733425" cy="729854"/>
          </a:xfrm>
          <a:prstGeom prst="can">
            <a:avLst>
              <a:gd name="adj" fmla="val 25000"/>
            </a:avLst>
          </a:prstGeom>
          <a:solidFill>
            <a:srgbClr val="5AAE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Storage</a:t>
            </a:r>
            <a:endParaRPr sz="1200" b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793" name="Google Shape;793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227103" y="3729727"/>
            <a:ext cx="952862" cy="952862"/>
          </a:xfrm>
          <a:prstGeom prst="rect">
            <a:avLst/>
          </a:prstGeom>
          <a:noFill/>
          <a:ln>
            <a:noFill/>
          </a:ln>
        </p:spPr>
      </p:pic>
      <p:sp>
        <p:nvSpPr>
          <p:cNvPr id="794" name="Google Shape;794;p34"/>
          <p:cNvSpPr txBox="1"/>
          <p:nvPr/>
        </p:nvSpPr>
        <p:spPr>
          <a:xfrm>
            <a:off x="6236838" y="3698811"/>
            <a:ext cx="830997" cy="438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Networks</a:t>
            </a:r>
            <a:endParaRPr/>
          </a:p>
        </p:txBody>
      </p:sp>
      <p:sp>
        <p:nvSpPr>
          <p:cNvPr id="795" name="Google Shape;795;p34"/>
          <p:cNvSpPr txBox="1"/>
          <p:nvPr/>
        </p:nvSpPr>
        <p:spPr>
          <a:xfrm>
            <a:off x="473453" y="4000209"/>
            <a:ext cx="1014942" cy="530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Hardware</a:t>
            </a:r>
            <a:endParaRPr/>
          </a:p>
        </p:txBody>
      </p:sp>
      <p:cxnSp>
        <p:nvCxnSpPr>
          <p:cNvPr id="796" name="Google Shape;796;p34"/>
          <p:cNvCxnSpPr>
            <a:endCxn id="792" idx="3"/>
          </p:cNvCxnSpPr>
          <p:nvPr/>
        </p:nvCxnSpPr>
        <p:spPr>
          <a:xfrm rot="10800000">
            <a:off x="5600286" y="4490925"/>
            <a:ext cx="0" cy="248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797" name="Google Shape;797;p34"/>
          <p:cNvCxnSpPr/>
          <p:nvPr/>
        </p:nvCxnSpPr>
        <p:spPr>
          <a:xfrm rot="10800000">
            <a:off x="6668873" y="4498889"/>
            <a:ext cx="0" cy="24048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798" name="Google Shape;798;p34"/>
          <p:cNvCxnSpPr/>
          <p:nvPr/>
        </p:nvCxnSpPr>
        <p:spPr>
          <a:xfrm rot="10800000">
            <a:off x="3231749" y="4236334"/>
            <a:ext cx="0" cy="50304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799" name="Google Shape;799;p34"/>
          <p:cNvCxnSpPr>
            <a:endCxn id="800" idx="1"/>
          </p:cNvCxnSpPr>
          <p:nvPr/>
        </p:nvCxnSpPr>
        <p:spPr>
          <a:xfrm>
            <a:off x="3079237" y="4744040"/>
            <a:ext cx="81832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800" name="Google Shape;800;p34"/>
          <p:cNvSpPr/>
          <p:nvPr/>
        </p:nvSpPr>
        <p:spPr>
          <a:xfrm>
            <a:off x="3897562" y="4634103"/>
            <a:ext cx="783230" cy="219873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1050" b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I/O Ctrlr</a:t>
            </a:r>
            <a:endParaRPr sz="1050" b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01" name="Google Shape;801;p34"/>
          <p:cNvCxnSpPr>
            <a:stCxn id="800" idx="3"/>
          </p:cNvCxnSpPr>
          <p:nvPr/>
        </p:nvCxnSpPr>
        <p:spPr>
          <a:xfrm>
            <a:off x="4680791" y="4744040"/>
            <a:ext cx="385942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802" name="Google Shape;802;p34"/>
          <p:cNvSpPr txBox="1"/>
          <p:nvPr/>
        </p:nvSpPr>
        <p:spPr>
          <a:xfrm>
            <a:off x="646275" y="3545782"/>
            <a:ext cx="1120898" cy="253885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ISA</a:t>
            </a:r>
            <a:endParaRPr/>
          </a:p>
        </p:txBody>
      </p:sp>
      <p:sp>
        <p:nvSpPr>
          <p:cNvPr id="803" name="Google Shape;803;p34"/>
          <p:cNvSpPr/>
          <p:nvPr/>
        </p:nvSpPr>
        <p:spPr>
          <a:xfrm>
            <a:off x="1466850" y="3006919"/>
            <a:ext cx="7315201" cy="702635"/>
          </a:xfrm>
          <a:prstGeom prst="rect">
            <a:avLst/>
          </a:prstGeom>
          <a:solidFill>
            <a:srgbClr val="0070C0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Operating System</a:t>
            </a:r>
            <a:endParaRPr/>
          </a:p>
        </p:txBody>
      </p:sp>
      <p:sp>
        <p:nvSpPr>
          <p:cNvPr id="804" name="Google Shape;804;p34"/>
          <p:cNvSpPr/>
          <p:nvPr/>
        </p:nvSpPr>
        <p:spPr>
          <a:xfrm>
            <a:off x="314325" y="2343150"/>
            <a:ext cx="1063352" cy="1119806"/>
          </a:xfrm>
          <a:prstGeom prst="rect">
            <a:avLst/>
          </a:prstGeom>
          <a:solidFill>
            <a:schemeClr val="lt2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Compiler</a:t>
            </a:r>
            <a:endParaRPr/>
          </a:p>
        </p:txBody>
      </p:sp>
      <p:sp>
        <p:nvSpPr>
          <p:cNvPr id="805" name="Google Shape;805;p34"/>
          <p:cNvSpPr/>
          <p:nvPr/>
        </p:nvSpPr>
        <p:spPr>
          <a:xfrm>
            <a:off x="0" y="1799407"/>
            <a:ext cx="9144000" cy="351948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sz="105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06" name="Google Shape;806;p34"/>
          <p:cNvSpPr txBox="1">
            <a:spLocks noGrp="1"/>
          </p:cNvSpPr>
          <p:nvPr>
            <p:ph type="title"/>
          </p:nvPr>
        </p:nvSpPr>
        <p:spPr>
          <a:xfrm>
            <a:off x="746807" y="334360"/>
            <a:ext cx="716280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OS Basics: Switching Processes</a:t>
            </a:r>
            <a:endParaRPr dirty="0"/>
          </a:p>
        </p:txBody>
      </p:sp>
      <p:sp>
        <p:nvSpPr>
          <p:cNvPr id="807" name="Google Shape;807;p34"/>
          <p:cNvSpPr/>
          <p:nvPr/>
        </p:nvSpPr>
        <p:spPr>
          <a:xfrm>
            <a:off x="1651394" y="3773782"/>
            <a:ext cx="1296594" cy="628650"/>
          </a:xfrm>
          <a:prstGeom prst="roundRect">
            <a:avLst>
              <a:gd name="adj" fmla="val 16667"/>
            </a:avLst>
          </a:prstGeom>
          <a:solidFill>
            <a:srgbClr val="BED1FE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 b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Processor</a:t>
            </a:r>
            <a:endParaRPr sz="1050" b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08" name="Google Shape;808;p34"/>
          <p:cNvSpPr/>
          <p:nvPr/>
        </p:nvSpPr>
        <p:spPr>
          <a:xfrm>
            <a:off x="3757250" y="3808905"/>
            <a:ext cx="1320456" cy="729854"/>
          </a:xfrm>
          <a:prstGeom prst="rect">
            <a:avLst/>
          </a:prstGeom>
          <a:solidFill>
            <a:srgbClr val="5AAE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 b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Memory</a:t>
            </a:r>
            <a:endParaRPr/>
          </a:p>
        </p:txBody>
      </p:sp>
      <p:grpSp>
        <p:nvGrpSpPr>
          <p:cNvPr id="809" name="Google Shape;809;p34"/>
          <p:cNvGrpSpPr/>
          <p:nvPr/>
        </p:nvGrpSpPr>
        <p:grpSpPr>
          <a:xfrm>
            <a:off x="2433638" y="4116682"/>
            <a:ext cx="400050" cy="228600"/>
            <a:chOff x="3124200" y="3657600"/>
            <a:chExt cx="533400" cy="304800"/>
          </a:xfrm>
        </p:grpSpPr>
        <p:sp>
          <p:nvSpPr>
            <p:cNvPr id="810" name="Google Shape;810;p34"/>
            <p:cNvSpPr/>
            <p:nvPr/>
          </p:nvSpPr>
          <p:spPr>
            <a:xfrm>
              <a:off x="3124200" y="3657600"/>
              <a:ext cx="533400" cy="304800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</a:pPr>
              <a:endParaRPr sz="1050" b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11" name="Google Shape;811;p34"/>
            <p:cNvSpPr/>
            <p:nvPr/>
          </p:nvSpPr>
          <p:spPr>
            <a:xfrm>
              <a:off x="3124200" y="3733800"/>
              <a:ext cx="533400" cy="152400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</a:pPr>
              <a:endParaRPr sz="1050" b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812" name="Google Shape;812;p34"/>
          <p:cNvSpPr/>
          <p:nvPr/>
        </p:nvSpPr>
        <p:spPr>
          <a:xfrm>
            <a:off x="4262920" y="4201265"/>
            <a:ext cx="309115" cy="290571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050" b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13" name="Google Shape;813;p34"/>
          <p:cNvSpPr/>
          <p:nvPr/>
        </p:nvSpPr>
        <p:spPr>
          <a:xfrm>
            <a:off x="3878512" y="4201265"/>
            <a:ext cx="335936" cy="297624"/>
          </a:xfrm>
          <a:prstGeom prst="rect">
            <a:avLst/>
          </a:prstGeom>
          <a:solidFill>
            <a:srgbClr val="9E78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050" b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14" name="Google Shape;814;p34"/>
          <p:cNvCxnSpPr/>
          <p:nvPr/>
        </p:nvCxnSpPr>
        <p:spPr>
          <a:xfrm>
            <a:off x="2700338" y="4259495"/>
            <a:ext cx="1331775" cy="163125"/>
          </a:xfrm>
          <a:prstGeom prst="curvedConnector3">
            <a:avLst>
              <a:gd name="adj1" fmla="val 23533"/>
            </a:avLst>
          </a:prstGeom>
          <a:solidFill>
            <a:schemeClr val="accent1"/>
          </a:solidFill>
          <a:ln w="22225" cap="flat" cmpd="sng">
            <a:solidFill>
              <a:schemeClr val="dk1"/>
            </a:solidFill>
            <a:prstDash val="solid"/>
            <a:round/>
            <a:headEnd type="triangle" w="sm" len="sm"/>
            <a:tailEnd type="triangle" w="med" len="med"/>
          </a:ln>
        </p:spPr>
      </p:cxnSp>
      <p:sp>
        <p:nvSpPr>
          <p:cNvPr id="815" name="Google Shape;815;p34"/>
          <p:cNvSpPr/>
          <p:nvPr/>
        </p:nvSpPr>
        <p:spPr>
          <a:xfrm>
            <a:off x="1640604" y="2343151"/>
            <a:ext cx="3426311" cy="702635"/>
          </a:xfrm>
          <a:prstGeom prst="rect">
            <a:avLst/>
          </a:prstGeom>
          <a:solidFill>
            <a:srgbClr val="9E78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350" i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Process 1</a:t>
            </a:r>
            <a:endParaRPr/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sz="9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16" name="Google Shape;816;p34"/>
          <p:cNvSpPr txBox="1"/>
          <p:nvPr/>
        </p:nvSpPr>
        <p:spPr>
          <a:xfrm>
            <a:off x="1684020" y="2857276"/>
            <a:ext cx="721043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Threads</a:t>
            </a:r>
            <a:endParaRPr/>
          </a:p>
        </p:txBody>
      </p:sp>
      <p:sp>
        <p:nvSpPr>
          <p:cNvPr id="817" name="Google Shape;817;p34"/>
          <p:cNvSpPr/>
          <p:nvPr/>
        </p:nvSpPr>
        <p:spPr>
          <a:xfrm>
            <a:off x="4620507" y="4201265"/>
            <a:ext cx="352963" cy="285201"/>
          </a:xfrm>
          <a:prstGeom prst="rect">
            <a:avLst/>
          </a:prstGeom>
          <a:solidFill>
            <a:srgbClr val="BDBDBD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4275" rIns="0" bIns="34275" anchor="ctr" anchorCtr="0">
            <a:noAutofit/>
          </a:bodyPr>
          <a:lstStyle/>
          <a:p>
            <a:pPr algn="ctr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900" b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OS</a:t>
            </a:r>
            <a:endParaRPr/>
          </a:p>
          <a:p>
            <a:pPr algn="ctr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9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Mem</a:t>
            </a:r>
            <a:endParaRPr sz="900" b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18" name="Google Shape;818;p34"/>
          <p:cNvSpPr txBox="1"/>
          <p:nvPr/>
        </p:nvSpPr>
        <p:spPr>
          <a:xfrm>
            <a:off x="2494236" y="2859308"/>
            <a:ext cx="1163147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Address Spaces</a:t>
            </a:r>
            <a:endParaRPr/>
          </a:p>
        </p:txBody>
      </p:sp>
      <p:sp>
        <p:nvSpPr>
          <p:cNvPr id="819" name="Google Shape;819;p34"/>
          <p:cNvSpPr txBox="1"/>
          <p:nvPr/>
        </p:nvSpPr>
        <p:spPr>
          <a:xfrm>
            <a:off x="3750414" y="2858732"/>
            <a:ext cx="512439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Files</a:t>
            </a:r>
            <a:endParaRPr/>
          </a:p>
        </p:txBody>
      </p:sp>
      <p:sp>
        <p:nvSpPr>
          <p:cNvPr id="820" name="Google Shape;820;p34"/>
          <p:cNvSpPr txBox="1"/>
          <p:nvPr/>
        </p:nvSpPr>
        <p:spPr>
          <a:xfrm>
            <a:off x="4360589" y="2858732"/>
            <a:ext cx="633468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Sockets</a:t>
            </a:r>
            <a:endParaRPr/>
          </a:p>
        </p:txBody>
      </p:sp>
      <p:sp>
        <p:nvSpPr>
          <p:cNvPr id="821" name="Google Shape;821;p34"/>
          <p:cNvSpPr/>
          <p:nvPr/>
        </p:nvSpPr>
        <p:spPr>
          <a:xfrm>
            <a:off x="5200413" y="2343151"/>
            <a:ext cx="3426311" cy="702635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350" i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Process 2</a:t>
            </a:r>
            <a:endParaRPr/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sz="9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2" name="Google Shape;822;p34"/>
          <p:cNvSpPr txBox="1"/>
          <p:nvPr/>
        </p:nvSpPr>
        <p:spPr>
          <a:xfrm>
            <a:off x="5233038" y="2857276"/>
            <a:ext cx="721043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Threads</a:t>
            </a:r>
            <a:endParaRPr/>
          </a:p>
        </p:txBody>
      </p:sp>
      <p:sp>
        <p:nvSpPr>
          <p:cNvPr id="823" name="Google Shape;823;p34"/>
          <p:cNvSpPr txBox="1"/>
          <p:nvPr/>
        </p:nvSpPr>
        <p:spPr>
          <a:xfrm>
            <a:off x="6043254" y="2859308"/>
            <a:ext cx="1163147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Address Spaces</a:t>
            </a:r>
            <a:endParaRPr/>
          </a:p>
        </p:txBody>
      </p:sp>
      <p:sp>
        <p:nvSpPr>
          <p:cNvPr id="824" name="Google Shape;824;p34"/>
          <p:cNvSpPr txBox="1"/>
          <p:nvPr/>
        </p:nvSpPr>
        <p:spPr>
          <a:xfrm>
            <a:off x="7299432" y="2858732"/>
            <a:ext cx="512439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Files</a:t>
            </a:r>
            <a:endParaRPr/>
          </a:p>
        </p:txBody>
      </p:sp>
      <p:sp>
        <p:nvSpPr>
          <p:cNvPr id="825" name="Google Shape;825;p34"/>
          <p:cNvSpPr txBox="1"/>
          <p:nvPr/>
        </p:nvSpPr>
        <p:spPr>
          <a:xfrm>
            <a:off x="7909607" y="2858732"/>
            <a:ext cx="633468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Sockets</a:t>
            </a:r>
            <a:endParaRPr/>
          </a:p>
        </p:txBody>
      </p:sp>
      <p:sp>
        <p:nvSpPr>
          <p:cNvPr id="826" name="Google Shape;826;p34"/>
          <p:cNvSpPr/>
          <p:nvPr/>
        </p:nvSpPr>
        <p:spPr>
          <a:xfrm>
            <a:off x="2654372" y="1433291"/>
            <a:ext cx="1510752" cy="1103790"/>
          </a:xfrm>
          <a:prstGeom prst="foldedCorner">
            <a:avLst>
              <a:gd name="adj" fmla="val 21333"/>
            </a:avLst>
          </a:prstGeom>
          <a:solidFill>
            <a:srgbClr val="9E7800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Compiled</a:t>
            </a:r>
            <a:endParaRPr/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Program 1</a:t>
            </a:r>
            <a:endParaRPr/>
          </a:p>
        </p:txBody>
      </p:sp>
      <p:sp>
        <p:nvSpPr>
          <p:cNvPr id="827" name="Google Shape;827;p34"/>
          <p:cNvSpPr/>
          <p:nvPr/>
        </p:nvSpPr>
        <p:spPr>
          <a:xfrm>
            <a:off x="2850901" y="2145921"/>
            <a:ext cx="1007813" cy="348187"/>
          </a:xfrm>
          <a:prstGeom prst="rect">
            <a:avLst/>
          </a:prstGeom>
          <a:solidFill>
            <a:srgbClr val="FFC000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System Libs</a:t>
            </a:r>
            <a:endParaRPr/>
          </a:p>
        </p:txBody>
      </p:sp>
      <p:sp>
        <p:nvSpPr>
          <p:cNvPr id="828" name="Google Shape;828;p34"/>
          <p:cNvSpPr/>
          <p:nvPr/>
        </p:nvSpPr>
        <p:spPr>
          <a:xfrm>
            <a:off x="6281272" y="1428750"/>
            <a:ext cx="1510752" cy="1103790"/>
          </a:xfrm>
          <a:prstGeom prst="foldedCorner">
            <a:avLst>
              <a:gd name="adj" fmla="val 21333"/>
            </a:avLst>
          </a:prstGeom>
          <a:solidFill>
            <a:schemeClr val="accent6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Compiled</a:t>
            </a:r>
            <a:endParaRPr/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Program 2</a:t>
            </a:r>
            <a:endParaRPr/>
          </a:p>
        </p:txBody>
      </p:sp>
      <p:sp>
        <p:nvSpPr>
          <p:cNvPr id="829" name="Google Shape;829;p34"/>
          <p:cNvSpPr/>
          <p:nvPr/>
        </p:nvSpPr>
        <p:spPr>
          <a:xfrm>
            <a:off x="6467010" y="2141381"/>
            <a:ext cx="1007813" cy="348187"/>
          </a:xfrm>
          <a:prstGeom prst="rect">
            <a:avLst/>
          </a:prstGeom>
          <a:solidFill>
            <a:srgbClr val="FFC000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System Libs</a:t>
            </a:r>
            <a:endParaRPr/>
          </a:p>
        </p:txBody>
      </p:sp>
      <p:sp>
        <p:nvSpPr>
          <p:cNvPr id="45" name="Text Box 7">
            <a:extLst>
              <a:ext uri="{FF2B5EF4-FFF2-40B4-BE49-F238E27FC236}">
                <a16:creationId xmlns:a16="http://schemas.microsoft.com/office/drawing/2014/main" id="{E11A48F2-4D21-EF4E-89CE-09E56C8FF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6550236"/>
            <a:ext cx="2995798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Kubiatowicz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CS162 © UCB Spring 2021</a:t>
            </a:r>
          </a:p>
        </p:txBody>
      </p:sp>
    </p:spTree>
    <p:extLst>
      <p:ext uri="{BB962C8B-B14F-4D97-AF65-F5344CB8AC3E}">
        <p14:creationId xmlns:p14="http://schemas.microsoft.com/office/powerpoint/2010/main" val="9624115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8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35"/>
          <p:cNvSpPr/>
          <p:nvPr/>
        </p:nvSpPr>
        <p:spPr>
          <a:xfrm>
            <a:off x="490537" y="3663054"/>
            <a:ext cx="8339138" cy="1266824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050" b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835" name="Google Shape;835;p35"/>
          <p:cNvGrpSpPr/>
          <p:nvPr/>
        </p:nvGrpSpPr>
        <p:grpSpPr>
          <a:xfrm>
            <a:off x="3324087" y="3762583"/>
            <a:ext cx="534040" cy="715550"/>
            <a:chOff x="4121335" y="2654300"/>
            <a:chExt cx="712053" cy="1113204"/>
          </a:xfrm>
        </p:grpSpPr>
        <p:sp>
          <p:nvSpPr>
            <p:cNvPr id="836" name="Google Shape;836;p35"/>
            <p:cNvSpPr/>
            <p:nvPr/>
          </p:nvSpPr>
          <p:spPr>
            <a:xfrm>
              <a:off x="4178300" y="2720777"/>
              <a:ext cx="609598" cy="762000"/>
            </a:xfrm>
            <a:prstGeom prst="rect">
              <a:avLst/>
            </a:prstGeom>
            <a:solidFill>
              <a:schemeClr val="lt2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</a:pPr>
              <a:endParaRPr sz="1050" b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37" name="Google Shape;837;p35"/>
            <p:cNvSpPr txBox="1"/>
            <p:nvPr/>
          </p:nvSpPr>
          <p:spPr>
            <a:xfrm>
              <a:off x="4121335" y="2654300"/>
              <a:ext cx="712053" cy="11132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5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PgTbl</a:t>
              </a:r>
              <a:endParaRPr sz="10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5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&amp; TLB</a:t>
              </a:r>
              <a:endParaRPr/>
            </a:p>
          </p:txBody>
        </p:sp>
      </p:grpSp>
      <p:cxnSp>
        <p:nvCxnSpPr>
          <p:cNvPr id="838" name="Google Shape;838;p35"/>
          <p:cNvCxnSpPr/>
          <p:nvPr/>
        </p:nvCxnSpPr>
        <p:spPr>
          <a:xfrm rot="10800000" flipH="1">
            <a:off x="2947987" y="4234481"/>
            <a:ext cx="954827" cy="1853"/>
          </a:xfrm>
          <a:prstGeom prst="straightConnector1">
            <a:avLst/>
          </a:prstGeom>
          <a:solidFill>
            <a:schemeClr val="accent1"/>
          </a:solidFill>
          <a:ln w="57150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839" name="Google Shape;839;p35"/>
          <p:cNvSpPr/>
          <p:nvPr/>
        </p:nvSpPr>
        <p:spPr>
          <a:xfrm>
            <a:off x="5233574" y="3761071"/>
            <a:ext cx="733425" cy="729854"/>
          </a:xfrm>
          <a:prstGeom prst="can">
            <a:avLst>
              <a:gd name="adj" fmla="val 25000"/>
            </a:avLst>
          </a:prstGeom>
          <a:solidFill>
            <a:srgbClr val="5AAE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Storage</a:t>
            </a:r>
            <a:endParaRPr sz="1200" b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840" name="Google Shape;840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227103" y="3729727"/>
            <a:ext cx="952862" cy="952862"/>
          </a:xfrm>
          <a:prstGeom prst="rect">
            <a:avLst/>
          </a:prstGeom>
          <a:noFill/>
          <a:ln>
            <a:noFill/>
          </a:ln>
        </p:spPr>
      </p:pic>
      <p:sp>
        <p:nvSpPr>
          <p:cNvPr id="841" name="Google Shape;841;p35"/>
          <p:cNvSpPr txBox="1"/>
          <p:nvPr/>
        </p:nvSpPr>
        <p:spPr>
          <a:xfrm>
            <a:off x="6236838" y="3698811"/>
            <a:ext cx="830997" cy="438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Networks</a:t>
            </a:r>
            <a:endParaRPr/>
          </a:p>
        </p:txBody>
      </p:sp>
      <p:sp>
        <p:nvSpPr>
          <p:cNvPr id="842" name="Google Shape;842;p35"/>
          <p:cNvSpPr txBox="1"/>
          <p:nvPr/>
        </p:nvSpPr>
        <p:spPr>
          <a:xfrm>
            <a:off x="473453" y="4000209"/>
            <a:ext cx="1014942" cy="530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Hardware</a:t>
            </a:r>
            <a:endParaRPr/>
          </a:p>
        </p:txBody>
      </p:sp>
      <p:cxnSp>
        <p:nvCxnSpPr>
          <p:cNvPr id="843" name="Google Shape;843;p35"/>
          <p:cNvCxnSpPr>
            <a:endCxn id="839" idx="3"/>
          </p:cNvCxnSpPr>
          <p:nvPr/>
        </p:nvCxnSpPr>
        <p:spPr>
          <a:xfrm rot="10800000">
            <a:off x="5600286" y="4490925"/>
            <a:ext cx="0" cy="248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844" name="Google Shape;844;p35"/>
          <p:cNvCxnSpPr/>
          <p:nvPr/>
        </p:nvCxnSpPr>
        <p:spPr>
          <a:xfrm rot="10800000">
            <a:off x="6668873" y="4498889"/>
            <a:ext cx="0" cy="24048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845" name="Google Shape;845;p35"/>
          <p:cNvCxnSpPr/>
          <p:nvPr/>
        </p:nvCxnSpPr>
        <p:spPr>
          <a:xfrm rot="10800000">
            <a:off x="3231749" y="4236334"/>
            <a:ext cx="0" cy="50304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846" name="Google Shape;846;p35"/>
          <p:cNvCxnSpPr>
            <a:endCxn id="847" idx="1"/>
          </p:cNvCxnSpPr>
          <p:nvPr/>
        </p:nvCxnSpPr>
        <p:spPr>
          <a:xfrm>
            <a:off x="3079237" y="4744040"/>
            <a:ext cx="81832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847" name="Google Shape;847;p35"/>
          <p:cNvSpPr/>
          <p:nvPr/>
        </p:nvSpPr>
        <p:spPr>
          <a:xfrm>
            <a:off x="3897562" y="4634103"/>
            <a:ext cx="783230" cy="219873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1050" b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I/O Ctrlr</a:t>
            </a:r>
            <a:endParaRPr sz="1050" b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48" name="Google Shape;848;p35"/>
          <p:cNvCxnSpPr>
            <a:stCxn id="847" idx="3"/>
          </p:cNvCxnSpPr>
          <p:nvPr/>
        </p:nvCxnSpPr>
        <p:spPr>
          <a:xfrm>
            <a:off x="4680791" y="4744040"/>
            <a:ext cx="385942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849" name="Google Shape;849;p35"/>
          <p:cNvSpPr txBox="1"/>
          <p:nvPr/>
        </p:nvSpPr>
        <p:spPr>
          <a:xfrm>
            <a:off x="646275" y="3545782"/>
            <a:ext cx="1120898" cy="253885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ISA</a:t>
            </a:r>
            <a:endParaRPr/>
          </a:p>
        </p:txBody>
      </p:sp>
      <p:sp>
        <p:nvSpPr>
          <p:cNvPr id="850" name="Google Shape;850;p35"/>
          <p:cNvSpPr/>
          <p:nvPr/>
        </p:nvSpPr>
        <p:spPr>
          <a:xfrm>
            <a:off x="1466850" y="3006919"/>
            <a:ext cx="7315201" cy="702635"/>
          </a:xfrm>
          <a:prstGeom prst="rect">
            <a:avLst/>
          </a:prstGeom>
          <a:solidFill>
            <a:srgbClr val="0070C0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Operating System</a:t>
            </a:r>
            <a:endParaRPr/>
          </a:p>
        </p:txBody>
      </p:sp>
      <p:sp>
        <p:nvSpPr>
          <p:cNvPr id="851" name="Google Shape;851;p35"/>
          <p:cNvSpPr/>
          <p:nvPr/>
        </p:nvSpPr>
        <p:spPr>
          <a:xfrm>
            <a:off x="314325" y="2343150"/>
            <a:ext cx="1063352" cy="1119806"/>
          </a:xfrm>
          <a:prstGeom prst="rect">
            <a:avLst/>
          </a:prstGeom>
          <a:solidFill>
            <a:schemeClr val="lt2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Compiler</a:t>
            </a:r>
            <a:endParaRPr/>
          </a:p>
        </p:txBody>
      </p:sp>
      <p:sp>
        <p:nvSpPr>
          <p:cNvPr id="852" name="Google Shape;852;p35"/>
          <p:cNvSpPr/>
          <p:nvPr/>
        </p:nvSpPr>
        <p:spPr>
          <a:xfrm>
            <a:off x="0" y="1799407"/>
            <a:ext cx="9144000" cy="351948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sz="105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53" name="Google Shape;853;p35"/>
          <p:cNvSpPr txBox="1">
            <a:spLocks noGrp="1"/>
          </p:cNvSpPr>
          <p:nvPr>
            <p:ph type="title"/>
          </p:nvPr>
        </p:nvSpPr>
        <p:spPr>
          <a:xfrm>
            <a:off x="747622" y="320773"/>
            <a:ext cx="716280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OS Basics: Switching Processes</a:t>
            </a:r>
            <a:endParaRPr dirty="0"/>
          </a:p>
        </p:txBody>
      </p:sp>
      <p:sp>
        <p:nvSpPr>
          <p:cNvPr id="854" name="Google Shape;854;p35"/>
          <p:cNvSpPr/>
          <p:nvPr/>
        </p:nvSpPr>
        <p:spPr>
          <a:xfrm>
            <a:off x="1651394" y="3773782"/>
            <a:ext cx="1296594" cy="628650"/>
          </a:xfrm>
          <a:prstGeom prst="roundRect">
            <a:avLst>
              <a:gd name="adj" fmla="val 16667"/>
            </a:avLst>
          </a:prstGeom>
          <a:solidFill>
            <a:srgbClr val="BED1FE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 b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Processor</a:t>
            </a:r>
            <a:endParaRPr sz="1050" b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55" name="Google Shape;855;p35"/>
          <p:cNvSpPr/>
          <p:nvPr/>
        </p:nvSpPr>
        <p:spPr>
          <a:xfrm>
            <a:off x="3757250" y="3808905"/>
            <a:ext cx="1320456" cy="729854"/>
          </a:xfrm>
          <a:prstGeom prst="rect">
            <a:avLst/>
          </a:prstGeom>
          <a:solidFill>
            <a:srgbClr val="5AAE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 b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Memory</a:t>
            </a:r>
            <a:endParaRPr/>
          </a:p>
        </p:txBody>
      </p:sp>
      <p:grpSp>
        <p:nvGrpSpPr>
          <p:cNvPr id="856" name="Google Shape;856;p35"/>
          <p:cNvGrpSpPr/>
          <p:nvPr/>
        </p:nvGrpSpPr>
        <p:grpSpPr>
          <a:xfrm>
            <a:off x="2433638" y="4116682"/>
            <a:ext cx="400050" cy="228600"/>
            <a:chOff x="3124200" y="3657600"/>
            <a:chExt cx="533400" cy="304800"/>
          </a:xfrm>
        </p:grpSpPr>
        <p:sp>
          <p:nvSpPr>
            <p:cNvPr id="857" name="Google Shape;857;p35"/>
            <p:cNvSpPr/>
            <p:nvPr/>
          </p:nvSpPr>
          <p:spPr>
            <a:xfrm>
              <a:off x="3124200" y="3657600"/>
              <a:ext cx="533400" cy="304800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</a:pPr>
              <a:endParaRPr sz="1050" b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58" name="Google Shape;858;p35"/>
            <p:cNvSpPr/>
            <p:nvPr/>
          </p:nvSpPr>
          <p:spPr>
            <a:xfrm>
              <a:off x="3124200" y="3733800"/>
              <a:ext cx="533400" cy="152400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</a:pPr>
              <a:endParaRPr sz="1050" b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859" name="Google Shape;859;p35"/>
          <p:cNvSpPr/>
          <p:nvPr/>
        </p:nvSpPr>
        <p:spPr>
          <a:xfrm>
            <a:off x="4262920" y="4201265"/>
            <a:ext cx="309115" cy="290571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050" b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60" name="Google Shape;860;p35"/>
          <p:cNvSpPr/>
          <p:nvPr/>
        </p:nvSpPr>
        <p:spPr>
          <a:xfrm>
            <a:off x="3878512" y="4201265"/>
            <a:ext cx="335936" cy="297624"/>
          </a:xfrm>
          <a:prstGeom prst="rect">
            <a:avLst/>
          </a:prstGeom>
          <a:solidFill>
            <a:srgbClr val="9E78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050" b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61" name="Google Shape;861;p35"/>
          <p:cNvCxnSpPr/>
          <p:nvPr/>
        </p:nvCxnSpPr>
        <p:spPr>
          <a:xfrm>
            <a:off x="2700338" y="4259495"/>
            <a:ext cx="1743075" cy="1332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2225" cap="flat" cmpd="sng">
            <a:solidFill>
              <a:schemeClr val="dk1"/>
            </a:solidFill>
            <a:prstDash val="solid"/>
            <a:round/>
            <a:headEnd type="triangle" w="sm" len="sm"/>
            <a:tailEnd type="triangle" w="med" len="med"/>
          </a:ln>
        </p:spPr>
      </p:cxnSp>
      <p:sp>
        <p:nvSpPr>
          <p:cNvPr id="862" name="Google Shape;862;p35"/>
          <p:cNvSpPr/>
          <p:nvPr/>
        </p:nvSpPr>
        <p:spPr>
          <a:xfrm>
            <a:off x="1640604" y="2343151"/>
            <a:ext cx="3426311" cy="702635"/>
          </a:xfrm>
          <a:prstGeom prst="rect">
            <a:avLst/>
          </a:prstGeom>
          <a:solidFill>
            <a:srgbClr val="9E78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350" i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Process 1</a:t>
            </a:r>
            <a:endParaRPr/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sz="9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63" name="Google Shape;863;p35"/>
          <p:cNvSpPr txBox="1"/>
          <p:nvPr/>
        </p:nvSpPr>
        <p:spPr>
          <a:xfrm>
            <a:off x="1684020" y="2857276"/>
            <a:ext cx="721043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Threads</a:t>
            </a:r>
            <a:endParaRPr/>
          </a:p>
        </p:txBody>
      </p:sp>
      <p:sp>
        <p:nvSpPr>
          <p:cNvPr id="864" name="Google Shape;864;p35"/>
          <p:cNvSpPr/>
          <p:nvPr/>
        </p:nvSpPr>
        <p:spPr>
          <a:xfrm>
            <a:off x="4620507" y="4201265"/>
            <a:ext cx="352963" cy="285201"/>
          </a:xfrm>
          <a:prstGeom prst="rect">
            <a:avLst/>
          </a:prstGeom>
          <a:solidFill>
            <a:srgbClr val="BDBDBD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4275" rIns="0" bIns="34275" anchor="ctr" anchorCtr="0">
            <a:noAutofit/>
          </a:bodyPr>
          <a:lstStyle/>
          <a:p>
            <a:pPr algn="ctr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900" b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OS</a:t>
            </a:r>
            <a:endParaRPr/>
          </a:p>
          <a:p>
            <a:pPr algn="ctr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9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Mem</a:t>
            </a:r>
            <a:endParaRPr sz="900" b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65" name="Google Shape;865;p35"/>
          <p:cNvSpPr txBox="1"/>
          <p:nvPr/>
        </p:nvSpPr>
        <p:spPr>
          <a:xfrm>
            <a:off x="2494236" y="2859308"/>
            <a:ext cx="1163147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Address Spaces</a:t>
            </a:r>
            <a:endParaRPr/>
          </a:p>
        </p:txBody>
      </p:sp>
      <p:sp>
        <p:nvSpPr>
          <p:cNvPr id="866" name="Google Shape;866;p35"/>
          <p:cNvSpPr txBox="1"/>
          <p:nvPr/>
        </p:nvSpPr>
        <p:spPr>
          <a:xfrm>
            <a:off x="3750414" y="2858732"/>
            <a:ext cx="512439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Files</a:t>
            </a:r>
            <a:endParaRPr/>
          </a:p>
        </p:txBody>
      </p:sp>
      <p:sp>
        <p:nvSpPr>
          <p:cNvPr id="867" name="Google Shape;867;p35"/>
          <p:cNvSpPr txBox="1"/>
          <p:nvPr/>
        </p:nvSpPr>
        <p:spPr>
          <a:xfrm>
            <a:off x="4360589" y="2858732"/>
            <a:ext cx="633468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Sockets</a:t>
            </a:r>
            <a:endParaRPr/>
          </a:p>
        </p:txBody>
      </p:sp>
      <p:sp>
        <p:nvSpPr>
          <p:cNvPr id="868" name="Google Shape;868;p35"/>
          <p:cNvSpPr/>
          <p:nvPr/>
        </p:nvSpPr>
        <p:spPr>
          <a:xfrm>
            <a:off x="5200413" y="2343151"/>
            <a:ext cx="3426311" cy="702635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350" i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Process 2</a:t>
            </a:r>
            <a:endParaRPr/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sz="9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69" name="Google Shape;869;p35"/>
          <p:cNvSpPr txBox="1"/>
          <p:nvPr/>
        </p:nvSpPr>
        <p:spPr>
          <a:xfrm>
            <a:off x="5233038" y="2857276"/>
            <a:ext cx="721043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Threads</a:t>
            </a:r>
            <a:endParaRPr/>
          </a:p>
        </p:txBody>
      </p:sp>
      <p:sp>
        <p:nvSpPr>
          <p:cNvPr id="870" name="Google Shape;870;p35"/>
          <p:cNvSpPr txBox="1"/>
          <p:nvPr/>
        </p:nvSpPr>
        <p:spPr>
          <a:xfrm>
            <a:off x="6043254" y="2859308"/>
            <a:ext cx="1163147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Address Spaces</a:t>
            </a:r>
            <a:endParaRPr/>
          </a:p>
        </p:txBody>
      </p:sp>
      <p:sp>
        <p:nvSpPr>
          <p:cNvPr id="871" name="Google Shape;871;p35"/>
          <p:cNvSpPr txBox="1"/>
          <p:nvPr/>
        </p:nvSpPr>
        <p:spPr>
          <a:xfrm>
            <a:off x="7299432" y="2858732"/>
            <a:ext cx="512439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Files</a:t>
            </a:r>
            <a:endParaRPr/>
          </a:p>
        </p:txBody>
      </p:sp>
      <p:sp>
        <p:nvSpPr>
          <p:cNvPr id="872" name="Google Shape;872;p35"/>
          <p:cNvSpPr txBox="1"/>
          <p:nvPr/>
        </p:nvSpPr>
        <p:spPr>
          <a:xfrm>
            <a:off x="7909607" y="2858732"/>
            <a:ext cx="633468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Sockets</a:t>
            </a:r>
            <a:endParaRPr/>
          </a:p>
        </p:txBody>
      </p:sp>
      <p:sp>
        <p:nvSpPr>
          <p:cNvPr id="873" name="Google Shape;873;p35"/>
          <p:cNvSpPr/>
          <p:nvPr/>
        </p:nvSpPr>
        <p:spPr>
          <a:xfrm>
            <a:off x="2654372" y="1433291"/>
            <a:ext cx="1510752" cy="1103790"/>
          </a:xfrm>
          <a:prstGeom prst="foldedCorner">
            <a:avLst>
              <a:gd name="adj" fmla="val 21333"/>
            </a:avLst>
          </a:prstGeom>
          <a:solidFill>
            <a:srgbClr val="9E7800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Compiled</a:t>
            </a:r>
            <a:endParaRPr/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Program 1</a:t>
            </a:r>
            <a:endParaRPr/>
          </a:p>
        </p:txBody>
      </p:sp>
      <p:sp>
        <p:nvSpPr>
          <p:cNvPr id="874" name="Google Shape;874;p35"/>
          <p:cNvSpPr/>
          <p:nvPr/>
        </p:nvSpPr>
        <p:spPr>
          <a:xfrm>
            <a:off x="2850901" y="2145921"/>
            <a:ext cx="1007813" cy="348187"/>
          </a:xfrm>
          <a:prstGeom prst="rect">
            <a:avLst/>
          </a:prstGeom>
          <a:solidFill>
            <a:srgbClr val="FFC000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System Libs</a:t>
            </a:r>
            <a:endParaRPr/>
          </a:p>
        </p:txBody>
      </p:sp>
      <p:sp>
        <p:nvSpPr>
          <p:cNvPr id="875" name="Google Shape;875;p35"/>
          <p:cNvSpPr/>
          <p:nvPr/>
        </p:nvSpPr>
        <p:spPr>
          <a:xfrm>
            <a:off x="6281272" y="1428750"/>
            <a:ext cx="1510752" cy="1103790"/>
          </a:xfrm>
          <a:prstGeom prst="foldedCorner">
            <a:avLst>
              <a:gd name="adj" fmla="val 21333"/>
            </a:avLst>
          </a:prstGeom>
          <a:solidFill>
            <a:schemeClr val="accent6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Compiled</a:t>
            </a:r>
            <a:endParaRPr/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Program 2</a:t>
            </a:r>
            <a:endParaRPr/>
          </a:p>
        </p:txBody>
      </p:sp>
      <p:sp>
        <p:nvSpPr>
          <p:cNvPr id="876" name="Google Shape;876;p35"/>
          <p:cNvSpPr/>
          <p:nvPr/>
        </p:nvSpPr>
        <p:spPr>
          <a:xfrm>
            <a:off x="6467010" y="2141381"/>
            <a:ext cx="1007813" cy="348187"/>
          </a:xfrm>
          <a:prstGeom prst="rect">
            <a:avLst/>
          </a:prstGeom>
          <a:solidFill>
            <a:srgbClr val="FFC000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System Libs</a:t>
            </a:r>
            <a:endParaRPr/>
          </a:p>
        </p:txBody>
      </p:sp>
      <p:sp>
        <p:nvSpPr>
          <p:cNvPr id="45" name="Text Box 7">
            <a:extLst>
              <a:ext uri="{FF2B5EF4-FFF2-40B4-BE49-F238E27FC236}">
                <a16:creationId xmlns:a16="http://schemas.microsoft.com/office/drawing/2014/main" id="{BD3AF46B-23F1-D244-95FA-33DC74C3D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6550236"/>
            <a:ext cx="2995798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Kubiatowicz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CS162 © UCB Spring 2021</a:t>
            </a:r>
          </a:p>
        </p:txBody>
      </p:sp>
    </p:spTree>
    <p:extLst>
      <p:ext uri="{BB962C8B-B14F-4D97-AF65-F5344CB8AC3E}">
        <p14:creationId xmlns:p14="http://schemas.microsoft.com/office/powerpoint/2010/main" val="449673338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36"/>
          <p:cNvSpPr/>
          <p:nvPr/>
        </p:nvSpPr>
        <p:spPr>
          <a:xfrm>
            <a:off x="490537" y="3663054"/>
            <a:ext cx="8339138" cy="1266824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grpSp>
        <p:nvGrpSpPr>
          <p:cNvPr id="882" name="Google Shape;882;p36"/>
          <p:cNvGrpSpPr/>
          <p:nvPr/>
        </p:nvGrpSpPr>
        <p:grpSpPr>
          <a:xfrm>
            <a:off x="3324087" y="3762583"/>
            <a:ext cx="534040" cy="532532"/>
            <a:chOff x="4121335" y="2654300"/>
            <a:chExt cx="712053" cy="828477"/>
          </a:xfrm>
        </p:grpSpPr>
        <p:sp>
          <p:nvSpPr>
            <p:cNvPr id="883" name="Google Shape;883;p36"/>
            <p:cNvSpPr/>
            <p:nvPr/>
          </p:nvSpPr>
          <p:spPr>
            <a:xfrm>
              <a:off x="4178300" y="2720777"/>
              <a:ext cx="609598" cy="762000"/>
            </a:xfrm>
            <a:prstGeom prst="rect">
              <a:avLst/>
            </a:prstGeom>
            <a:solidFill>
              <a:schemeClr val="lt2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</a:pPr>
              <a:endParaRPr sz="105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</p:txBody>
        </p:sp>
        <p:sp>
          <p:nvSpPr>
            <p:cNvPr id="884" name="Google Shape;884;p36"/>
            <p:cNvSpPr txBox="1"/>
            <p:nvPr/>
          </p:nvSpPr>
          <p:spPr>
            <a:xfrm>
              <a:off x="4121335" y="2654300"/>
              <a:ext cx="712053" cy="6104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50">
                  <a:solidFill>
                    <a:schemeClr val="dk1"/>
                  </a:solidFill>
                  <a:latin typeface="Calibri" panose="020F0502020204030204" pitchFamily="34" charset="0"/>
                  <a:ea typeface="Gill Sans"/>
                  <a:cs typeface="Calibri" panose="020F0502020204030204" pitchFamily="34" charset="0"/>
                  <a:sym typeface="Gill Sans"/>
                </a:rPr>
                <a:t>PgTbl</a:t>
              </a:r>
              <a:endParaRPr sz="105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50">
                  <a:solidFill>
                    <a:schemeClr val="dk1"/>
                  </a:solidFill>
                  <a:latin typeface="Calibri" panose="020F0502020204030204" pitchFamily="34" charset="0"/>
                  <a:ea typeface="Gill Sans"/>
                  <a:cs typeface="Calibri" panose="020F0502020204030204" pitchFamily="34" charset="0"/>
                  <a:sym typeface="Gill Sans"/>
                </a:rPr>
                <a:t>&amp; TLB</a:t>
              </a: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885" name="Google Shape;885;p36"/>
          <p:cNvCxnSpPr/>
          <p:nvPr/>
        </p:nvCxnSpPr>
        <p:spPr>
          <a:xfrm rot="10800000" flipH="1">
            <a:off x="2947987" y="4234481"/>
            <a:ext cx="954827" cy="1853"/>
          </a:xfrm>
          <a:prstGeom prst="straightConnector1">
            <a:avLst/>
          </a:prstGeom>
          <a:solidFill>
            <a:schemeClr val="accent1"/>
          </a:solidFill>
          <a:ln w="57150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886" name="Google Shape;886;p36"/>
          <p:cNvSpPr/>
          <p:nvPr/>
        </p:nvSpPr>
        <p:spPr>
          <a:xfrm>
            <a:off x="5233574" y="3761071"/>
            <a:ext cx="733425" cy="729854"/>
          </a:xfrm>
          <a:prstGeom prst="can">
            <a:avLst>
              <a:gd name="adj" fmla="val 25000"/>
            </a:avLst>
          </a:prstGeom>
          <a:solidFill>
            <a:srgbClr val="5AAE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Storage</a:t>
            </a:r>
            <a:endParaRPr sz="120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pic>
        <p:nvPicPr>
          <p:cNvPr id="887" name="Google Shape;887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227103" y="3729727"/>
            <a:ext cx="952862" cy="952862"/>
          </a:xfrm>
          <a:prstGeom prst="rect">
            <a:avLst/>
          </a:prstGeom>
          <a:noFill/>
          <a:ln>
            <a:noFill/>
          </a:ln>
        </p:spPr>
      </p:pic>
      <p:sp>
        <p:nvSpPr>
          <p:cNvPr id="888" name="Google Shape;888;p36"/>
          <p:cNvSpPr txBox="1"/>
          <p:nvPr/>
        </p:nvSpPr>
        <p:spPr>
          <a:xfrm>
            <a:off x="6236838" y="3698811"/>
            <a:ext cx="830997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Networks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89" name="Google Shape;889;p36"/>
          <p:cNvSpPr txBox="1"/>
          <p:nvPr/>
        </p:nvSpPr>
        <p:spPr>
          <a:xfrm>
            <a:off x="473453" y="4000209"/>
            <a:ext cx="1014942" cy="300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Hardware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90" name="Google Shape;890;p36"/>
          <p:cNvCxnSpPr>
            <a:endCxn id="886" idx="3"/>
          </p:cNvCxnSpPr>
          <p:nvPr/>
        </p:nvCxnSpPr>
        <p:spPr>
          <a:xfrm rot="10800000">
            <a:off x="5600286" y="4490925"/>
            <a:ext cx="0" cy="248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891" name="Google Shape;891;p36"/>
          <p:cNvCxnSpPr/>
          <p:nvPr/>
        </p:nvCxnSpPr>
        <p:spPr>
          <a:xfrm rot="10800000">
            <a:off x="6668873" y="4498889"/>
            <a:ext cx="0" cy="24048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892" name="Google Shape;892;p36"/>
          <p:cNvCxnSpPr/>
          <p:nvPr/>
        </p:nvCxnSpPr>
        <p:spPr>
          <a:xfrm rot="10800000">
            <a:off x="3231749" y="4236334"/>
            <a:ext cx="0" cy="50304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893" name="Google Shape;893;p36"/>
          <p:cNvCxnSpPr>
            <a:endCxn id="894" idx="1"/>
          </p:cNvCxnSpPr>
          <p:nvPr/>
        </p:nvCxnSpPr>
        <p:spPr>
          <a:xfrm>
            <a:off x="3079237" y="4744040"/>
            <a:ext cx="81832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894" name="Google Shape;894;p36"/>
          <p:cNvSpPr/>
          <p:nvPr/>
        </p:nvSpPr>
        <p:spPr>
          <a:xfrm>
            <a:off x="3897562" y="4634103"/>
            <a:ext cx="783230" cy="219873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105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I/O Ctrlr</a:t>
            </a: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cxnSp>
        <p:nvCxnSpPr>
          <p:cNvPr id="895" name="Google Shape;895;p36"/>
          <p:cNvCxnSpPr>
            <a:stCxn id="894" idx="3"/>
          </p:cNvCxnSpPr>
          <p:nvPr/>
        </p:nvCxnSpPr>
        <p:spPr>
          <a:xfrm>
            <a:off x="4680791" y="4744040"/>
            <a:ext cx="385942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896" name="Google Shape;896;p36"/>
          <p:cNvSpPr txBox="1"/>
          <p:nvPr/>
        </p:nvSpPr>
        <p:spPr>
          <a:xfrm>
            <a:off x="646275" y="3545782"/>
            <a:ext cx="1120898" cy="253885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ISA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7" name="Google Shape;897;p36"/>
          <p:cNvSpPr/>
          <p:nvPr/>
        </p:nvSpPr>
        <p:spPr>
          <a:xfrm>
            <a:off x="1466850" y="3006919"/>
            <a:ext cx="7315201" cy="702635"/>
          </a:xfrm>
          <a:prstGeom prst="rect">
            <a:avLst/>
          </a:prstGeom>
          <a:solidFill>
            <a:srgbClr val="0070C0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chemeClr val="lt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Operating System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8" name="Google Shape;898;p36"/>
          <p:cNvSpPr/>
          <p:nvPr/>
        </p:nvSpPr>
        <p:spPr>
          <a:xfrm>
            <a:off x="314325" y="2343150"/>
            <a:ext cx="1063352" cy="1119806"/>
          </a:xfrm>
          <a:prstGeom prst="rect">
            <a:avLst/>
          </a:prstGeom>
          <a:solidFill>
            <a:schemeClr val="lt2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35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Compiler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9" name="Google Shape;899;p36"/>
          <p:cNvSpPr/>
          <p:nvPr/>
        </p:nvSpPr>
        <p:spPr>
          <a:xfrm>
            <a:off x="0" y="1799407"/>
            <a:ext cx="9144000" cy="351948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sz="1050">
              <a:solidFill>
                <a:schemeClr val="lt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900" name="Google Shape;900;p36"/>
          <p:cNvSpPr txBox="1">
            <a:spLocks noGrp="1"/>
          </p:cNvSpPr>
          <p:nvPr>
            <p:ph type="title"/>
          </p:nvPr>
        </p:nvSpPr>
        <p:spPr>
          <a:xfrm>
            <a:off x="779189" y="316735"/>
            <a:ext cx="716280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OS Basics: Protection</a:t>
            </a:r>
            <a:endParaRPr dirty="0"/>
          </a:p>
        </p:txBody>
      </p:sp>
      <p:sp>
        <p:nvSpPr>
          <p:cNvPr id="901" name="Google Shape;901;p36"/>
          <p:cNvSpPr/>
          <p:nvPr/>
        </p:nvSpPr>
        <p:spPr>
          <a:xfrm>
            <a:off x="1651394" y="3773782"/>
            <a:ext cx="1296594" cy="628650"/>
          </a:xfrm>
          <a:prstGeom prst="roundRect">
            <a:avLst>
              <a:gd name="adj" fmla="val 16667"/>
            </a:avLst>
          </a:prstGeom>
          <a:solidFill>
            <a:srgbClr val="BED1FE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Processor</a:t>
            </a: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902" name="Google Shape;902;p36"/>
          <p:cNvSpPr/>
          <p:nvPr/>
        </p:nvSpPr>
        <p:spPr>
          <a:xfrm>
            <a:off x="3757250" y="3808905"/>
            <a:ext cx="1320456" cy="729854"/>
          </a:xfrm>
          <a:prstGeom prst="rect">
            <a:avLst/>
          </a:prstGeom>
          <a:solidFill>
            <a:srgbClr val="5AAE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Memory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903" name="Google Shape;903;p36"/>
          <p:cNvGrpSpPr/>
          <p:nvPr/>
        </p:nvGrpSpPr>
        <p:grpSpPr>
          <a:xfrm>
            <a:off x="2433638" y="4116682"/>
            <a:ext cx="400050" cy="228600"/>
            <a:chOff x="3124200" y="3657600"/>
            <a:chExt cx="533400" cy="304800"/>
          </a:xfrm>
        </p:grpSpPr>
        <p:sp>
          <p:nvSpPr>
            <p:cNvPr id="904" name="Google Shape;904;p36"/>
            <p:cNvSpPr/>
            <p:nvPr/>
          </p:nvSpPr>
          <p:spPr>
            <a:xfrm>
              <a:off x="3124200" y="3657600"/>
              <a:ext cx="533400" cy="304800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</a:pPr>
              <a:endParaRPr sz="105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</p:txBody>
        </p:sp>
        <p:sp>
          <p:nvSpPr>
            <p:cNvPr id="905" name="Google Shape;905;p36"/>
            <p:cNvSpPr/>
            <p:nvPr/>
          </p:nvSpPr>
          <p:spPr>
            <a:xfrm>
              <a:off x="3124200" y="3733800"/>
              <a:ext cx="533400" cy="152400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</a:pPr>
              <a:endParaRPr sz="105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</p:txBody>
        </p:sp>
      </p:grpSp>
      <p:sp>
        <p:nvSpPr>
          <p:cNvPr id="906" name="Google Shape;906;p36"/>
          <p:cNvSpPr/>
          <p:nvPr/>
        </p:nvSpPr>
        <p:spPr>
          <a:xfrm>
            <a:off x="4262920" y="4201265"/>
            <a:ext cx="309115" cy="290571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907" name="Google Shape;907;p36"/>
          <p:cNvSpPr/>
          <p:nvPr/>
        </p:nvSpPr>
        <p:spPr>
          <a:xfrm>
            <a:off x="3878512" y="4201265"/>
            <a:ext cx="335936" cy="297624"/>
          </a:xfrm>
          <a:prstGeom prst="rect">
            <a:avLst/>
          </a:prstGeom>
          <a:solidFill>
            <a:srgbClr val="9E78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cxnSp>
        <p:nvCxnSpPr>
          <p:cNvPr id="908" name="Google Shape;908;p36"/>
          <p:cNvCxnSpPr/>
          <p:nvPr/>
        </p:nvCxnSpPr>
        <p:spPr>
          <a:xfrm>
            <a:off x="2700338" y="4259495"/>
            <a:ext cx="1743075" cy="1332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2225" cap="flat" cmpd="sng">
            <a:solidFill>
              <a:schemeClr val="dk1"/>
            </a:solidFill>
            <a:prstDash val="solid"/>
            <a:round/>
            <a:headEnd type="triangle" w="sm" len="sm"/>
            <a:tailEnd type="triangle" w="med" len="med"/>
          </a:ln>
        </p:spPr>
      </p:cxnSp>
      <p:sp>
        <p:nvSpPr>
          <p:cNvPr id="909" name="Google Shape;909;p36"/>
          <p:cNvSpPr/>
          <p:nvPr/>
        </p:nvSpPr>
        <p:spPr>
          <a:xfrm>
            <a:off x="1640604" y="2343151"/>
            <a:ext cx="3426311" cy="702635"/>
          </a:xfrm>
          <a:prstGeom prst="rect">
            <a:avLst/>
          </a:prstGeom>
          <a:solidFill>
            <a:srgbClr val="9E78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35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Process 1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sz="90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910" name="Google Shape;910;p36"/>
          <p:cNvSpPr txBox="1"/>
          <p:nvPr/>
        </p:nvSpPr>
        <p:spPr>
          <a:xfrm>
            <a:off x="1684020" y="2857276"/>
            <a:ext cx="721043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Threads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1" name="Google Shape;911;p36"/>
          <p:cNvSpPr/>
          <p:nvPr/>
        </p:nvSpPr>
        <p:spPr>
          <a:xfrm>
            <a:off x="4620507" y="4201265"/>
            <a:ext cx="352963" cy="285201"/>
          </a:xfrm>
          <a:prstGeom prst="rect">
            <a:avLst/>
          </a:prstGeom>
          <a:solidFill>
            <a:srgbClr val="BDBDBD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4275" rIns="0" bIns="34275" anchor="ctr" anchorCtr="0">
            <a:noAutofit/>
          </a:bodyPr>
          <a:lstStyle/>
          <a:p>
            <a:pPr algn="ctr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90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OS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9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Mem</a:t>
            </a:r>
            <a:endParaRPr sz="90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912" name="Google Shape;912;p36"/>
          <p:cNvSpPr txBox="1"/>
          <p:nvPr/>
        </p:nvSpPr>
        <p:spPr>
          <a:xfrm>
            <a:off x="2494236" y="2859308"/>
            <a:ext cx="1163147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Address Spaces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3" name="Google Shape;913;p36"/>
          <p:cNvSpPr txBox="1"/>
          <p:nvPr/>
        </p:nvSpPr>
        <p:spPr>
          <a:xfrm>
            <a:off x="3750414" y="2858732"/>
            <a:ext cx="512439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Files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4" name="Google Shape;914;p36"/>
          <p:cNvSpPr txBox="1"/>
          <p:nvPr/>
        </p:nvSpPr>
        <p:spPr>
          <a:xfrm>
            <a:off x="4360589" y="2858732"/>
            <a:ext cx="633468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Sockets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5" name="Google Shape;915;p36"/>
          <p:cNvSpPr/>
          <p:nvPr/>
        </p:nvSpPr>
        <p:spPr>
          <a:xfrm>
            <a:off x="5200413" y="2343151"/>
            <a:ext cx="3426311" cy="702635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35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Process 2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sz="90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916" name="Google Shape;916;p36"/>
          <p:cNvSpPr txBox="1"/>
          <p:nvPr/>
        </p:nvSpPr>
        <p:spPr>
          <a:xfrm>
            <a:off x="5233038" y="2857276"/>
            <a:ext cx="721043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Threads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7" name="Google Shape;917;p36"/>
          <p:cNvSpPr txBox="1"/>
          <p:nvPr/>
        </p:nvSpPr>
        <p:spPr>
          <a:xfrm>
            <a:off x="6043254" y="2859308"/>
            <a:ext cx="1163147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Address Spaces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8" name="Google Shape;918;p36"/>
          <p:cNvSpPr txBox="1"/>
          <p:nvPr/>
        </p:nvSpPr>
        <p:spPr>
          <a:xfrm>
            <a:off x="7299432" y="2858732"/>
            <a:ext cx="512439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Files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9" name="Google Shape;919;p36"/>
          <p:cNvSpPr txBox="1"/>
          <p:nvPr/>
        </p:nvSpPr>
        <p:spPr>
          <a:xfrm>
            <a:off x="7909607" y="2858732"/>
            <a:ext cx="633468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Sockets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0" name="Google Shape;920;p36"/>
          <p:cNvSpPr/>
          <p:nvPr/>
        </p:nvSpPr>
        <p:spPr>
          <a:xfrm>
            <a:off x="2654372" y="1433291"/>
            <a:ext cx="1510752" cy="1103790"/>
          </a:xfrm>
          <a:prstGeom prst="foldedCorner">
            <a:avLst>
              <a:gd name="adj" fmla="val 21333"/>
            </a:avLst>
          </a:prstGeom>
          <a:solidFill>
            <a:srgbClr val="9E7800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Compiled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Program 1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1" name="Google Shape;921;p36"/>
          <p:cNvSpPr/>
          <p:nvPr/>
        </p:nvSpPr>
        <p:spPr>
          <a:xfrm>
            <a:off x="2850901" y="2145921"/>
            <a:ext cx="1007813" cy="348187"/>
          </a:xfrm>
          <a:prstGeom prst="rect">
            <a:avLst/>
          </a:prstGeom>
          <a:solidFill>
            <a:srgbClr val="FFC000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5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System Libs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2" name="Google Shape;922;p36"/>
          <p:cNvSpPr/>
          <p:nvPr/>
        </p:nvSpPr>
        <p:spPr>
          <a:xfrm>
            <a:off x="6281272" y="1428750"/>
            <a:ext cx="1510752" cy="1103790"/>
          </a:xfrm>
          <a:prstGeom prst="foldedCorner">
            <a:avLst>
              <a:gd name="adj" fmla="val 21333"/>
            </a:avLst>
          </a:prstGeom>
          <a:solidFill>
            <a:schemeClr val="accent6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Compiled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Program 2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3" name="Google Shape;923;p36"/>
          <p:cNvSpPr/>
          <p:nvPr/>
        </p:nvSpPr>
        <p:spPr>
          <a:xfrm>
            <a:off x="6467010" y="2141381"/>
            <a:ext cx="1007813" cy="348187"/>
          </a:xfrm>
          <a:prstGeom prst="rect">
            <a:avLst/>
          </a:prstGeom>
          <a:solidFill>
            <a:srgbClr val="FFC000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5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System Libs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24" name="Google Shape;924;p36"/>
          <p:cNvCxnSpPr/>
          <p:nvPr/>
        </p:nvCxnSpPr>
        <p:spPr>
          <a:xfrm flipH="1">
            <a:off x="4082728" y="2757088"/>
            <a:ext cx="2302838" cy="1538580"/>
          </a:xfrm>
          <a:prstGeom prst="straightConnector1">
            <a:avLst/>
          </a:prstGeom>
          <a:noFill/>
          <a:ln w="76200" cap="flat" cmpd="tri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25" name="Google Shape;925;p36"/>
          <p:cNvCxnSpPr>
            <a:cxnSpLocks/>
          </p:cNvCxnSpPr>
          <p:nvPr/>
        </p:nvCxnSpPr>
        <p:spPr>
          <a:xfrm flipH="1">
            <a:off x="4442767" y="2953177"/>
            <a:ext cx="2040535" cy="1378715"/>
          </a:xfrm>
          <a:prstGeom prst="straightConnector1">
            <a:avLst/>
          </a:prstGeom>
          <a:noFill/>
          <a:ln w="76200" cap="flat" cmpd="tri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26" name="Google Shape;926;p36"/>
          <p:cNvCxnSpPr>
            <a:cxnSpLocks/>
          </p:cNvCxnSpPr>
          <p:nvPr/>
        </p:nvCxnSpPr>
        <p:spPr>
          <a:xfrm flipH="1">
            <a:off x="4830328" y="2757650"/>
            <a:ext cx="2163192" cy="1623340"/>
          </a:xfrm>
          <a:prstGeom prst="straightConnector1">
            <a:avLst/>
          </a:prstGeom>
          <a:noFill/>
          <a:ln w="76200" cap="flat" cmpd="tri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0" name="Text Box 7">
            <a:extLst>
              <a:ext uri="{FF2B5EF4-FFF2-40B4-BE49-F238E27FC236}">
                <a16:creationId xmlns:a16="http://schemas.microsoft.com/office/drawing/2014/main" id="{925D56C4-3C6A-C149-B6C3-1688BDA0C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6550236"/>
            <a:ext cx="2995798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Kubiatowicz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CS162 © UCB Spring 2021</a:t>
            </a:r>
          </a:p>
        </p:txBody>
      </p:sp>
    </p:spTree>
    <p:extLst>
      <p:ext uri="{BB962C8B-B14F-4D97-AF65-F5344CB8AC3E}">
        <p14:creationId xmlns:p14="http://schemas.microsoft.com/office/powerpoint/2010/main" val="8004104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37"/>
          <p:cNvSpPr/>
          <p:nvPr/>
        </p:nvSpPr>
        <p:spPr>
          <a:xfrm>
            <a:off x="490537" y="3663054"/>
            <a:ext cx="8339138" cy="1266824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grpSp>
        <p:nvGrpSpPr>
          <p:cNvPr id="932" name="Google Shape;932;p37"/>
          <p:cNvGrpSpPr/>
          <p:nvPr/>
        </p:nvGrpSpPr>
        <p:grpSpPr>
          <a:xfrm>
            <a:off x="3324087" y="3762583"/>
            <a:ext cx="534040" cy="532532"/>
            <a:chOff x="4121335" y="2654300"/>
            <a:chExt cx="712053" cy="828477"/>
          </a:xfrm>
        </p:grpSpPr>
        <p:sp>
          <p:nvSpPr>
            <p:cNvPr id="933" name="Google Shape;933;p37"/>
            <p:cNvSpPr/>
            <p:nvPr/>
          </p:nvSpPr>
          <p:spPr>
            <a:xfrm>
              <a:off x="4178300" y="2720777"/>
              <a:ext cx="609598" cy="762000"/>
            </a:xfrm>
            <a:prstGeom prst="rect">
              <a:avLst/>
            </a:prstGeom>
            <a:solidFill>
              <a:schemeClr val="lt2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</a:pPr>
              <a:endParaRPr sz="105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</p:txBody>
        </p:sp>
        <p:sp>
          <p:nvSpPr>
            <p:cNvPr id="934" name="Google Shape;934;p37"/>
            <p:cNvSpPr txBox="1"/>
            <p:nvPr/>
          </p:nvSpPr>
          <p:spPr>
            <a:xfrm>
              <a:off x="4121335" y="2654300"/>
              <a:ext cx="712053" cy="6104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50">
                  <a:solidFill>
                    <a:schemeClr val="dk1"/>
                  </a:solidFill>
                  <a:latin typeface="Calibri" panose="020F0502020204030204" pitchFamily="34" charset="0"/>
                  <a:ea typeface="Gill Sans"/>
                  <a:cs typeface="Calibri" panose="020F0502020204030204" pitchFamily="34" charset="0"/>
                  <a:sym typeface="Gill Sans"/>
                </a:rPr>
                <a:t>PgTbl</a:t>
              </a:r>
              <a:endParaRPr sz="105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50">
                  <a:solidFill>
                    <a:schemeClr val="dk1"/>
                  </a:solidFill>
                  <a:latin typeface="Calibri" panose="020F0502020204030204" pitchFamily="34" charset="0"/>
                  <a:ea typeface="Gill Sans"/>
                  <a:cs typeface="Calibri" panose="020F0502020204030204" pitchFamily="34" charset="0"/>
                  <a:sym typeface="Gill Sans"/>
                </a:rPr>
                <a:t>&amp; TLB</a:t>
              </a: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935" name="Google Shape;935;p37"/>
          <p:cNvCxnSpPr/>
          <p:nvPr/>
        </p:nvCxnSpPr>
        <p:spPr>
          <a:xfrm rot="10800000" flipH="1">
            <a:off x="2947987" y="4234481"/>
            <a:ext cx="954827" cy="1853"/>
          </a:xfrm>
          <a:prstGeom prst="straightConnector1">
            <a:avLst/>
          </a:prstGeom>
          <a:solidFill>
            <a:schemeClr val="accent1"/>
          </a:solidFill>
          <a:ln w="57150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936" name="Google Shape;936;p37"/>
          <p:cNvSpPr/>
          <p:nvPr/>
        </p:nvSpPr>
        <p:spPr>
          <a:xfrm>
            <a:off x="5233574" y="3761071"/>
            <a:ext cx="733425" cy="729854"/>
          </a:xfrm>
          <a:prstGeom prst="can">
            <a:avLst>
              <a:gd name="adj" fmla="val 25000"/>
            </a:avLst>
          </a:prstGeom>
          <a:solidFill>
            <a:srgbClr val="5AAE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Storage</a:t>
            </a:r>
            <a:endParaRPr sz="120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pic>
        <p:nvPicPr>
          <p:cNvPr id="937" name="Google Shape;937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227103" y="3729727"/>
            <a:ext cx="952862" cy="952862"/>
          </a:xfrm>
          <a:prstGeom prst="rect">
            <a:avLst/>
          </a:prstGeom>
          <a:noFill/>
          <a:ln>
            <a:noFill/>
          </a:ln>
        </p:spPr>
      </p:pic>
      <p:sp>
        <p:nvSpPr>
          <p:cNvPr id="938" name="Google Shape;938;p37"/>
          <p:cNvSpPr txBox="1"/>
          <p:nvPr/>
        </p:nvSpPr>
        <p:spPr>
          <a:xfrm>
            <a:off x="6236838" y="3698811"/>
            <a:ext cx="830997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Networks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9" name="Google Shape;939;p37"/>
          <p:cNvSpPr txBox="1"/>
          <p:nvPr/>
        </p:nvSpPr>
        <p:spPr>
          <a:xfrm>
            <a:off x="473453" y="4000209"/>
            <a:ext cx="1014942" cy="300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Hardware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40" name="Google Shape;940;p37"/>
          <p:cNvCxnSpPr>
            <a:endCxn id="936" idx="3"/>
          </p:cNvCxnSpPr>
          <p:nvPr/>
        </p:nvCxnSpPr>
        <p:spPr>
          <a:xfrm rot="10800000">
            <a:off x="5600286" y="4490925"/>
            <a:ext cx="0" cy="248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941" name="Google Shape;941;p37"/>
          <p:cNvCxnSpPr/>
          <p:nvPr/>
        </p:nvCxnSpPr>
        <p:spPr>
          <a:xfrm rot="10800000">
            <a:off x="6668873" y="4498889"/>
            <a:ext cx="0" cy="24048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942" name="Google Shape;942;p37"/>
          <p:cNvCxnSpPr/>
          <p:nvPr/>
        </p:nvCxnSpPr>
        <p:spPr>
          <a:xfrm rot="10800000">
            <a:off x="3231749" y="4236334"/>
            <a:ext cx="0" cy="50304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943" name="Google Shape;943;p37"/>
          <p:cNvCxnSpPr>
            <a:endCxn id="944" idx="1"/>
          </p:cNvCxnSpPr>
          <p:nvPr/>
        </p:nvCxnSpPr>
        <p:spPr>
          <a:xfrm>
            <a:off x="3079237" y="4744040"/>
            <a:ext cx="81832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944" name="Google Shape;944;p37"/>
          <p:cNvSpPr/>
          <p:nvPr/>
        </p:nvSpPr>
        <p:spPr>
          <a:xfrm>
            <a:off x="3897562" y="4634103"/>
            <a:ext cx="783230" cy="219873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105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I/O Ctrlr</a:t>
            </a: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cxnSp>
        <p:nvCxnSpPr>
          <p:cNvPr id="945" name="Google Shape;945;p37"/>
          <p:cNvCxnSpPr>
            <a:stCxn id="944" idx="3"/>
          </p:cNvCxnSpPr>
          <p:nvPr/>
        </p:nvCxnSpPr>
        <p:spPr>
          <a:xfrm>
            <a:off x="4680791" y="4744040"/>
            <a:ext cx="385942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946" name="Google Shape;946;p37"/>
          <p:cNvSpPr txBox="1"/>
          <p:nvPr/>
        </p:nvSpPr>
        <p:spPr>
          <a:xfrm>
            <a:off x="646275" y="3545782"/>
            <a:ext cx="1120898" cy="253885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ISA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7" name="Google Shape;947;p37"/>
          <p:cNvSpPr/>
          <p:nvPr/>
        </p:nvSpPr>
        <p:spPr>
          <a:xfrm>
            <a:off x="314325" y="2343150"/>
            <a:ext cx="1063352" cy="1119806"/>
          </a:xfrm>
          <a:prstGeom prst="rect">
            <a:avLst/>
          </a:prstGeom>
          <a:solidFill>
            <a:schemeClr val="lt2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35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Compiler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8" name="Google Shape;948;p37"/>
          <p:cNvSpPr/>
          <p:nvPr/>
        </p:nvSpPr>
        <p:spPr>
          <a:xfrm>
            <a:off x="0" y="1781808"/>
            <a:ext cx="9144000" cy="351948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sz="1050">
              <a:solidFill>
                <a:schemeClr val="lt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949" name="Google Shape;949;p37"/>
          <p:cNvSpPr/>
          <p:nvPr/>
        </p:nvSpPr>
        <p:spPr>
          <a:xfrm>
            <a:off x="1466850" y="3006919"/>
            <a:ext cx="7315201" cy="702635"/>
          </a:xfrm>
          <a:prstGeom prst="rect">
            <a:avLst/>
          </a:prstGeom>
          <a:solidFill>
            <a:srgbClr val="0070C0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chemeClr val="lt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Operating System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0" name="Google Shape;950;p37"/>
          <p:cNvSpPr txBox="1">
            <a:spLocks noGrp="1"/>
          </p:cNvSpPr>
          <p:nvPr>
            <p:ph type="title"/>
          </p:nvPr>
        </p:nvSpPr>
        <p:spPr>
          <a:xfrm>
            <a:off x="779189" y="319997"/>
            <a:ext cx="716280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OS Basics: Protection</a:t>
            </a:r>
            <a:endParaRPr dirty="0"/>
          </a:p>
        </p:txBody>
      </p:sp>
      <p:sp>
        <p:nvSpPr>
          <p:cNvPr id="951" name="Google Shape;951;p37"/>
          <p:cNvSpPr/>
          <p:nvPr/>
        </p:nvSpPr>
        <p:spPr>
          <a:xfrm>
            <a:off x="1651394" y="3773782"/>
            <a:ext cx="1296594" cy="628650"/>
          </a:xfrm>
          <a:prstGeom prst="roundRect">
            <a:avLst>
              <a:gd name="adj" fmla="val 16667"/>
            </a:avLst>
          </a:prstGeom>
          <a:solidFill>
            <a:srgbClr val="BED1FE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Processor</a:t>
            </a: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952" name="Google Shape;952;p37"/>
          <p:cNvSpPr/>
          <p:nvPr/>
        </p:nvSpPr>
        <p:spPr>
          <a:xfrm>
            <a:off x="3757250" y="3808905"/>
            <a:ext cx="1320456" cy="729854"/>
          </a:xfrm>
          <a:prstGeom prst="rect">
            <a:avLst/>
          </a:prstGeom>
          <a:solidFill>
            <a:srgbClr val="5AAE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Memory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953" name="Google Shape;953;p37"/>
          <p:cNvGrpSpPr/>
          <p:nvPr/>
        </p:nvGrpSpPr>
        <p:grpSpPr>
          <a:xfrm>
            <a:off x="2433638" y="4116682"/>
            <a:ext cx="400050" cy="228600"/>
            <a:chOff x="3124200" y="3657600"/>
            <a:chExt cx="533400" cy="304800"/>
          </a:xfrm>
        </p:grpSpPr>
        <p:sp>
          <p:nvSpPr>
            <p:cNvPr id="954" name="Google Shape;954;p37"/>
            <p:cNvSpPr/>
            <p:nvPr/>
          </p:nvSpPr>
          <p:spPr>
            <a:xfrm>
              <a:off x="3124200" y="3657600"/>
              <a:ext cx="533400" cy="304800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</a:pPr>
              <a:endParaRPr sz="105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</p:txBody>
        </p:sp>
        <p:sp>
          <p:nvSpPr>
            <p:cNvPr id="955" name="Google Shape;955;p37"/>
            <p:cNvSpPr/>
            <p:nvPr/>
          </p:nvSpPr>
          <p:spPr>
            <a:xfrm>
              <a:off x="3124200" y="3733800"/>
              <a:ext cx="533400" cy="152400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</a:pPr>
              <a:endParaRPr sz="105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</p:txBody>
        </p:sp>
      </p:grpSp>
      <p:sp>
        <p:nvSpPr>
          <p:cNvPr id="956" name="Google Shape;956;p37"/>
          <p:cNvSpPr/>
          <p:nvPr/>
        </p:nvSpPr>
        <p:spPr>
          <a:xfrm>
            <a:off x="4262920" y="4201265"/>
            <a:ext cx="309115" cy="290571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957" name="Google Shape;957;p37"/>
          <p:cNvSpPr/>
          <p:nvPr/>
        </p:nvSpPr>
        <p:spPr>
          <a:xfrm>
            <a:off x="3878512" y="4201265"/>
            <a:ext cx="335936" cy="297624"/>
          </a:xfrm>
          <a:prstGeom prst="rect">
            <a:avLst/>
          </a:prstGeom>
          <a:solidFill>
            <a:srgbClr val="9E78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cxnSp>
        <p:nvCxnSpPr>
          <p:cNvPr id="958" name="Google Shape;958;p37"/>
          <p:cNvCxnSpPr/>
          <p:nvPr/>
        </p:nvCxnSpPr>
        <p:spPr>
          <a:xfrm>
            <a:off x="2700338" y="4259495"/>
            <a:ext cx="1743075" cy="1332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2225" cap="flat" cmpd="sng">
            <a:solidFill>
              <a:schemeClr val="dk1"/>
            </a:solidFill>
            <a:prstDash val="solid"/>
            <a:round/>
            <a:headEnd type="triangle" w="sm" len="sm"/>
            <a:tailEnd type="triangle" w="med" len="med"/>
          </a:ln>
        </p:spPr>
      </p:cxnSp>
      <p:sp>
        <p:nvSpPr>
          <p:cNvPr id="959" name="Google Shape;959;p37"/>
          <p:cNvSpPr/>
          <p:nvPr/>
        </p:nvSpPr>
        <p:spPr>
          <a:xfrm>
            <a:off x="1640604" y="2343151"/>
            <a:ext cx="3426311" cy="702635"/>
          </a:xfrm>
          <a:prstGeom prst="rect">
            <a:avLst/>
          </a:prstGeom>
          <a:solidFill>
            <a:srgbClr val="9E78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35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Process 1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sz="90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960" name="Google Shape;960;p37"/>
          <p:cNvSpPr txBox="1"/>
          <p:nvPr/>
        </p:nvSpPr>
        <p:spPr>
          <a:xfrm>
            <a:off x="1684020" y="2857276"/>
            <a:ext cx="721043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Threads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1" name="Google Shape;961;p37"/>
          <p:cNvSpPr/>
          <p:nvPr/>
        </p:nvSpPr>
        <p:spPr>
          <a:xfrm>
            <a:off x="4620507" y="4201265"/>
            <a:ext cx="352963" cy="285201"/>
          </a:xfrm>
          <a:prstGeom prst="rect">
            <a:avLst/>
          </a:prstGeom>
          <a:solidFill>
            <a:srgbClr val="BDBDBD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4275" rIns="0" bIns="34275" anchor="ctr" anchorCtr="0">
            <a:noAutofit/>
          </a:bodyPr>
          <a:lstStyle/>
          <a:p>
            <a:pPr algn="ctr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90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OS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9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Mem</a:t>
            </a:r>
            <a:endParaRPr sz="90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962" name="Google Shape;962;p37"/>
          <p:cNvSpPr txBox="1"/>
          <p:nvPr/>
        </p:nvSpPr>
        <p:spPr>
          <a:xfrm>
            <a:off x="2494236" y="2859308"/>
            <a:ext cx="1163147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Address Spaces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3" name="Google Shape;963;p37"/>
          <p:cNvSpPr txBox="1"/>
          <p:nvPr/>
        </p:nvSpPr>
        <p:spPr>
          <a:xfrm>
            <a:off x="3750414" y="2858732"/>
            <a:ext cx="512439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Files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4" name="Google Shape;964;p37"/>
          <p:cNvSpPr txBox="1"/>
          <p:nvPr/>
        </p:nvSpPr>
        <p:spPr>
          <a:xfrm>
            <a:off x="4360589" y="2858732"/>
            <a:ext cx="633468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Sockets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5" name="Google Shape;965;p37"/>
          <p:cNvSpPr/>
          <p:nvPr/>
        </p:nvSpPr>
        <p:spPr>
          <a:xfrm>
            <a:off x="5200413" y="2343151"/>
            <a:ext cx="3426311" cy="702635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35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Process 2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sz="90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966" name="Google Shape;966;p37"/>
          <p:cNvSpPr txBox="1"/>
          <p:nvPr/>
        </p:nvSpPr>
        <p:spPr>
          <a:xfrm>
            <a:off x="5233038" y="2857276"/>
            <a:ext cx="721043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Threads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7" name="Google Shape;967;p37"/>
          <p:cNvSpPr txBox="1"/>
          <p:nvPr/>
        </p:nvSpPr>
        <p:spPr>
          <a:xfrm>
            <a:off x="6043254" y="2859308"/>
            <a:ext cx="1163147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Address Spaces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8" name="Google Shape;968;p37"/>
          <p:cNvSpPr txBox="1"/>
          <p:nvPr/>
        </p:nvSpPr>
        <p:spPr>
          <a:xfrm>
            <a:off x="7299432" y="2858732"/>
            <a:ext cx="512439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Files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9" name="Google Shape;969;p37"/>
          <p:cNvSpPr txBox="1"/>
          <p:nvPr/>
        </p:nvSpPr>
        <p:spPr>
          <a:xfrm>
            <a:off x="7909607" y="2858732"/>
            <a:ext cx="633468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Sockets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0" name="Google Shape;970;p37"/>
          <p:cNvSpPr/>
          <p:nvPr/>
        </p:nvSpPr>
        <p:spPr>
          <a:xfrm>
            <a:off x="2654372" y="1415691"/>
            <a:ext cx="1510752" cy="1103790"/>
          </a:xfrm>
          <a:prstGeom prst="foldedCorner">
            <a:avLst>
              <a:gd name="adj" fmla="val 21333"/>
            </a:avLst>
          </a:prstGeom>
          <a:solidFill>
            <a:srgbClr val="9E7800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Compiled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Program 1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1" name="Google Shape;971;p37"/>
          <p:cNvSpPr/>
          <p:nvPr/>
        </p:nvSpPr>
        <p:spPr>
          <a:xfrm>
            <a:off x="2850901" y="2128322"/>
            <a:ext cx="1007813" cy="348187"/>
          </a:xfrm>
          <a:prstGeom prst="rect">
            <a:avLst/>
          </a:prstGeom>
          <a:solidFill>
            <a:srgbClr val="FFC000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5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System Libs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2" name="Google Shape;972;p37"/>
          <p:cNvSpPr/>
          <p:nvPr/>
        </p:nvSpPr>
        <p:spPr>
          <a:xfrm>
            <a:off x="6281272" y="1411151"/>
            <a:ext cx="1510752" cy="1103790"/>
          </a:xfrm>
          <a:prstGeom prst="foldedCorner">
            <a:avLst>
              <a:gd name="adj" fmla="val 21333"/>
            </a:avLst>
          </a:prstGeom>
          <a:solidFill>
            <a:schemeClr val="accent6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Compiled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Program 2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3" name="Google Shape;973;p37"/>
          <p:cNvSpPr/>
          <p:nvPr/>
        </p:nvSpPr>
        <p:spPr>
          <a:xfrm>
            <a:off x="6467010" y="2123781"/>
            <a:ext cx="1007813" cy="348187"/>
          </a:xfrm>
          <a:prstGeom prst="rect">
            <a:avLst/>
          </a:prstGeom>
          <a:solidFill>
            <a:srgbClr val="FFC000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5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System Libs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74" name="Google Shape;974;p37"/>
          <p:cNvCxnSpPr/>
          <p:nvPr/>
        </p:nvCxnSpPr>
        <p:spPr>
          <a:xfrm flipH="1">
            <a:off x="4082728" y="2757088"/>
            <a:ext cx="2302838" cy="1538580"/>
          </a:xfrm>
          <a:prstGeom prst="straightConnector1">
            <a:avLst/>
          </a:prstGeom>
          <a:noFill/>
          <a:ln w="76200" cap="flat" cmpd="tri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75" name="Google Shape;975;p37"/>
          <p:cNvCxnSpPr>
            <a:cxnSpLocks/>
          </p:cNvCxnSpPr>
          <p:nvPr/>
        </p:nvCxnSpPr>
        <p:spPr>
          <a:xfrm flipH="1">
            <a:off x="4484632" y="2855420"/>
            <a:ext cx="1949406" cy="1430224"/>
          </a:xfrm>
          <a:prstGeom prst="straightConnector1">
            <a:avLst/>
          </a:prstGeom>
          <a:noFill/>
          <a:ln w="76200" cap="flat" cmpd="tri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76" name="Google Shape;976;p37"/>
          <p:cNvCxnSpPr/>
          <p:nvPr/>
        </p:nvCxnSpPr>
        <p:spPr>
          <a:xfrm flipH="1">
            <a:off x="4883437" y="2884026"/>
            <a:ext cx="1543954" cy="1448508"/>
          </a:xfrm>
          <a:prstGeom prst="straightConnector1">
            <a:avLst/>
          </a:prstGeom>
          <a:noFill/>
          <a:ln w="76200" cap="flat" cmpd="tri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77" name="Google Shape;977;p37"/>
          <p:cNvSpPr/>
          <p:nvPr/>
        </p:nvSpPr>
        <p:spPr>
          <a:xfrm>
            <a:off x="6024830" y="1046967"/>
            <a:ext cx="2549204" cy="2549204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sz="1050">
              <a:solidFill>
                <a:schemeClr val="lt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978" name="Google Shape;978;p37"/>
          <p:cNvSpPr/>
          <p:nvPr/>
        </p:nvSpPr>
        <p:spPr>
          <a:xfrm>
            <a:off x="4578014" y="1346923"/>
            <a:ext cx="1844707" cy="551303"/>
          </a:xfrm>
          <a:prstGeom prst="wedgeRoundRectCallout">
            <a:avLst>
              <a:gd name="adj1" fmla="val -23519"/>
              <a:gd name="adj2" fmla="val 304377"/>
              <a:gd name="adj3" fmla="val 16667"/>
            </a:avLst>
          </a:prstGeom>
          <a:solidFill>
            <a:srgbClr val="FF0000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4275" rIns="0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350">
                <a:solidFill>
                  <a:schemeClr val="lt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Segmentation fault (core dumped)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Text Box 7">
            <a:extLst>
              <a:ext uri="{FF2B5EF4-FFF2-40B4-BE49-F238E27FC236}">
                <a16:creationId xmlns:a16="http://schemas.microsoft.com/office/drawing/2014/main" id="{55E5F215-92B1-0A43-B8E4-8A2959886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6550236"/>
            <a:ext cx="2995798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Kubiatowicz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CS162 © UCB Spring 2021</a:t>
            </a:r>
          </a:p>
        </p:txBody>
      </p:sp>
    </p:spTree>
    <p:extLst>
      <p:ext uri="{BB962C8B-B14F-4D97-AF65-F5344CB8AC3E}">
        <p14:creationId xmlns:p14="http://schemas.microsoft.com/office/powerpoint/2010/main" val="41421244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38"/>
          <p:cNvSpPr txBox="1">
            <a:spLocks noGrp="1"/>
          </p:cNvSpPr>
          <p:nvPr>
            <p:ph type="title"/>
          </p:nvPr>
        </p:nvSpPr>
        <p:spPr>
          <a:xfrm>
            <a:off x="195593" y="226846"/>
            <a:ext cx="716280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Gill Sans"/>
              </a:rPr>
              <a:t>OS Basics: Protection</a:t>
            </a:r>
            <a:endParaRPr dirty="0"/>
          </a:p>
        </p:txBody>
      </p:sp>
      <p:sp>
        <p:nvSpPr>
          <p:cNvPr id="984" name="Google Shape;984;p38"/>
          <p:cNvSpPr/>
          <p:nvPr/>
        </p:nvSpPr>
        <p:spPr>
          <a:xfrm>
            <a:off x="576593" y="2630663"/>
            <a:ext cx="5029200" cy="286702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sz="120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cxnSp>
        <p:nvCxnSpPr>
          <p:cNvPr id="985" name="Google Shape;985;p38"/>
          <p:cNvCxnSpPr>
            <a:stCxn id="986" idx="3"/>
          </p:cNvCxnSpPr>
          <p:nvPr/>
        </p:nvCxnSpPr>
        <p:spPr>
          <a:xfrm rot="10800000" flipH="1">
            <a:off x="2291093" y="3565313"/>
            <a:ext cx="685800" cy="8325"/>
          </a:xfrm>
          <a:prstGeom prst="straightConnector1">
            <a:avLst/>
          </a:prstGeom>
          <a:solidFill>
            <a:schemeClr val="accent1"/>
          </a:solidFill>
          <a:ln w="57150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987" name="Google Shape;987;p38"/>
          <p:cNvCxnSpPr/>
          <p:nvPr/>
        </p:nvCxnSpPr>
        <p:spPr>
          <a:xfrm>
            <a:off x="2576843" y="3545063"/>
            <a:ext cx="0" cy="514350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988" name="Google Shape;988;p38"/>
          <p:cNvSpPr/>
          <p:nvPr/>
        </p:nvSpPr>
        <p:spPr>
          <a:xfrm>
            <a:off x="1205243" y="4288013"/>
            <a:ext cx="857250" cy="971550"/>
          </a:xfrm>
          <a:prstGeom prst="can">
            <a:avLst>
              <a:gd name="adj" fmla="val 25000"/>
            </a:avLst>
          </a:prstGeom>
          <a:solidFill>
            <a:srgbClr val="5AAE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Storage</a:t>
            </a:r>
            <a:endParaRPr sz="120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986" name="Google Shape;986;p38"/>
          <p:cNvSpPr/>
          <p:nvPr/>
        </p:nvSpPr>
        <p:spPr>
          <a:xfrm>
            <a:off x="1090943" y="3259313"/>
            <a:ext cx="1200150" cy="628650"/>
          </a:xfrm>
          <a:prstGeom prst="roundRect">
            <a:avLst>
              <a:gd name="adj" fmla="val 16667"/>
            </a:avLst>
          </a:prstGeom>
          <a:solidFill>
            <a:srgbClr val="BED1FE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Processor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9" name="Google Shape;989;p38"/>
          <p:cNvSpPr/>
          <p:nvPr/>
        </p:nvSpPr>
        <p:spPr>
          <a:xfrm>
            <a:off x="1719593" y="2516363"/>
            <a:ext cx="3429000" cy="1143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sz="120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990" name="Google Shape;990;p38"/>
          <p:cNvSpPr txBox="1"/>
          <p:nvPr/>
        </p:nvSpPr>
        <p:spPr>
          <a:xfrm>
            <a:off x="2348243" y="2287764"/>
            <a:ext cx="2113415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OS Hardware Virtualization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1" name="Google Shape;991;p38"/>
          <p:cNvSpPr/>
          <p:nvPr/>
        </p:nvSpPr>
        <p:spPr>
          <a:xfrm>
            <a:off x="576593" y="2630664"/>
            <a:ext cx="839413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Hardware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2" name="Google Shape;992;p38"/>
          <p:cNvSpPr/>
          <p:nvPr/>
        </p:nvSpPr>
        <p:spPr>
          <a:xfrm>
            <a:off x="576593" y="2344914"/>
            <a:ext cx="788918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Software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3" name="Google Shape;993;p38"/>
          <p:cNvSpPr/>
          <p:nvPr/>
        </p:nvSpPr>
        <p:spPr>
          <a:xfrm>
            <a:off x="2976893" y="2687813"/>
            <a:ext cx="1314450" cy="1257300"/>
          </a:xfrm>
          <a:prstGeom prst="rect">
            <a:avLst/>
          </a:prstGeom>
          <a:solidFill>
            <a:srgbClr val="5AAE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Memory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4" name="Google Shape;994;p38"/>
          <p:cNvSpPr txBox="1"/>
          <p:nvPr/>
        </p:nvSpPr>
        <p:spPr>
          <a:xfrm>
            <a:off x="1968395" y="1995385"/>
            <a:ext cx="864660" cy="253885"/>
          </a:xfrm>
          <a:prstGeom prst="rect">
            <a:avLst/>
          </a:prstGeom>
          <a:solidFill>
            <a:srgbClr val="A1862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Process 1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5" name="Google Shape;995;p38"/>
          <p:cNvSpPr txBox="1"/>
          <p:nvPr/>
        </p:nvSpPr>
        <p:spPr>
          <a:xfrm>
            <a:off x="1433842" y="2630663"/>
            <a:ext cx="330860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rgbClr val="9EBB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ISA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996" name="Google Shape;996;p38"/>
          <p:cNvGrpSpPr/>
          <p:nvPr/>
        </p:nvGrpSpPr>
        <p:grpSpPr>
          <a:xfrm>
            <a:off x="1776743" y="3602213"/>
            <a:ext cx="400050" cy="228600"/>
            <a:chOff x="3124200" y="3657600"/>
            <a:chExt cx="533400" cy="304800"/>
          </a:xfrm>
        </p:grpSpPr>
        <p:sp>
          <p:nvSpPr>
            <p:cNvPr id="997" name="Google Shape;997;p38"/>
            <p:cNvSpPr/>
            <p:nvPr/>
          </p:nvSpPr>
          <p:spPr>
            <a:xfrm>
              <a:off x="3124200" y="3657600"/>
              <a:ext cx="533400" cy="304800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</a:pPr>
              <a:endParaRPr sz="120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</p:txBody>
        </p:sp>
        <p:sp>
          <p:nvSpPr>
            <p:cNvPr id="998" name="Google Shape;998;p38"/>
            <p:cNvSpPr/>
            <p:nvPr/>
          </p:nvSpPr>
          <p:spPr>
            <a:xfrm>
              <a:off x="3124200" y="3733800"/>
              <a:ext cx="533400" cy="152400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</a:pPr>
              <a:endParaRPr sz="120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</p:txBody>
        </p:sp>
      </p:grpSp>
      <p:sp>
        <p:nvSpPr>
          <p:cNvPr id="999" name="Google Shape;999;p38"/>
          <p:cNvSpPr/>
          <p:nvPr/>
        </p:nvSpPr>
        <p:spPr>
          <a:xfrm>
            <a:off x="3034043" y="3030713"/>
            <a:ext cx="628650" cy="514350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sz="120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1000" name="Google Shape;1000;p38"/>
          <p:cNvSpPr/>
          <p:nvPr/>
        </p:nvSpPr>
        <p:spPr>
          <a:xfrm>
            <a:off x="3091193" y="3659363"/>
            <a:ext cx="1143000" cy="228600"/>
          </a:xfrm>
          <a:prstGeom prst="rect">
            <a:avLst/>
          </a:prstGeom>
          <a:solidFill>
            <a:srgbClr val="BDBDBD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105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OS Memory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1" name="Google Shape;1001;p38"/>
          <p:cNvSpPr/>
          <p:nvPr/>
        </p:nvSpPr>
        <p:spPr>
          <a:xfrm>
            <a:off x="3776993" y="3030713"/>
            <a:ext cx="457200" cy="285750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sz="120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1002" name="Google Shape;1002;p38"/>
          <p:cNvSpPr/>
          <p:nvPr/>
        </p:nvSpPr>
        <p:spPr>
          <a:xfrm>
            <a:off x="3719843" y="3202163"/>
            <a:ext cx="457200" cy="285750"/>
          </a:xfrm>
          <a:prstGeom prst="rect">
            <a:avLst/>
          </a:prstGeom>
          <a:solidFill>
            <a:srgbClr val="A18623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sz="120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cxnSp>
        <p:nvCxnSpPr>
          <p:cNvPr id="1003" name="Google Shape;1003;p38"/>
          <p:cNvCxnSpPr/>
          <p:nvPr/>
        </p:nvCxnSpPr>
        <p:spPr>
          <a:xfrm rot="10800000" flipH="1">
            <a:off x="1948193" y="3259313"/>
            <a:ext cx="1228725" cy="457200"/>
          </a:xfrm>
          <a:prstGeom prst="curvedConnector2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pic>
        <p:nvPicPr>
          <p:cNvPr id="1007" name="Google Shape;1007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3165453" y="4305124"/>
            <a:ext cx="725840" cy="725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8" name="Google Shape;1008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22753" y="4494862"/>
            <a:ext cx="928461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9" name="Google Shape;1009;p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05493" y="5059539"/>
            <a:ext cx="542925" cy="341486"/>
          </a:xfrm>
          <a:prstGeom prst="rect">
            <a:avLst/>
          </a:prstGeom>
          <a:noFill/>
          <a:ln>
            <a:noFill/>
          </a:ln>
        </p:spPr>
      </p:pic>
      <p:sp>
        <p:nvSpPr>
          <p:cNvPr id="1010" name="Google Shape;1010;p38"/>
          <p:cNvSpPr txBox="1"/>
          <p:nvPr/>
        </p:nvSpPr>
        <p:spPr>
          <a:xfrm>
            <a:off x="3468081" y="4185675"/>
            <a:ext cx="830997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Networks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1" name="Google Shape;1011;p38"/>
          <p:cNvSpPr txBox="1"/>
          <p:nvPr/>
        </p:nvSpPr>
        <p:spPr>
          <a:xfrm>
            <a:off x="4457295" y="4166625"/>
            <a:ext cx="770884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Displays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2" name="Google Shape;1012;p38"/>
          <p:cNvSpPr txBox="1"/>
          <p:nvPr/>
        </p:nvSpPr>
        <p:spPr>
          <a:xfrm>
            <a:off x="3833377" y="5068290"/>
            <a:ext cx="600164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Inputs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3" name="Google Shape;1013;p38"/>
          <p:cNvSpPr txBox="1"/>
          <p:nvPr/>
        </p:nvSpPr>
        <p:spPr>
          <a:xfrm>
            <a:off x="2985574" y="1990697"/>
            <a:ext cx="864660" cy="253885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Process 2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4" name="Google Shape;1014;p38"/>
          <p:cNvSpPr txBox="1"/>
          <p:nvPr/>
        </p:nvSpPr>
        <p:spPr>
          <a:xfrm>
            <a:off x="4002752" y="1990920"/>
            <a:ext cx="864660" cy="253885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Process 3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5" name="Google Shape;1015;p38"/>
          <p:cNvSpPr txBox="1"/>
          <p:nvPr/>
        </p:nvSpPr>
        <p:spPr>
          <a:xfrm>
            <a:off x="5720093" y="2000250"/>
            <a:ext cx="3244395" cy="350400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eaLnBrk="1" hangingPunct="1">
              <a:lnSpc>
                <a:spcPct val="90000"/>
              </a:lnSpc>
              <a:spcBef>
                <a:spcPct val="30000"/>
              </a:spcBef>
              <a:buClr>
                <a:schemeClr val="accent1">
                  <a:lumMod val="50000"/>
                </a:schemeClr>
              </a:buClr>
              <a:buSzPct val="120000"/>
              <a:buChar char="•"/>
              <a:defRPr sz="24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eaLnBrk="1" hangingPunct="1">
              <a:lnSpc>
                <a:spcPct val="90000"/>
              </a:lnSpc>
              <a:spcBef>
                <a:spcPct val="30000"/>
              </a:spcBef>
              <a:buClr>
                <a:srgbClr val="FF0000"/>
              </a:buClr>
              <a:buSzPct val="120000"/>
              <a:buFont typeface="Arial" panose="020B0604020202020204" pitchFamily="34" charset="0"/>
              <a:buChar char="•"/>
              <a:defRPr sz="22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eaLnBrk="1" hangingPunct="1">
              <a:lnSpc>
                <a:spcPct val="90000"/>
              </a:lnSpc>
              <a:spcBef>
                <a:spcPct val="30000"/>
              </a:spcBef>
              <a:buClr>
                <a:srgbClr val="0070C0"/>
              </a:buClr>
              <a:buSzPct val="120000"/>
              <a:buFont typeface="Arial" panose="020B0604020202020204" pitchFamily="34" charset="0"/>
              <a:buChar char="•"/>
              <a:defRPr sz="20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543050" indent="-171450" eaLnBrk="1" hangingPunct="1">
              <a:lnSpc>
                <a:spcPct val="90000"/>
              </a:lnSpc>
              <a:spcBef>
                <a:spcPct val="30000"/>
              </a:spcBef>
              <a:buSzPct val="120000"/>
              <a:buFont typeface="Arial" panose="020B0604020202020204" pitchFamily="34" charset="0"/>
              <a:buChar char="•"/>
              <a:defRPr sz="18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00250" indent="-171450" eaLnBrk="1" hangingPunct="1">
              <a:lnSpc>
                <a:spcPct val="90000"/>
              </a:lnSpc>
              <a:spcBef>
                <a:spcPct val="30000"/>
              </a:spcBef>
              <a:buSzPct val="120000"/>
              <a:buFont typeface="Arial" panose="020B0604020202020204" pitchFamily="34" charset="0"/>
              <a:buChar char="•"/>
              <a:defRPr sz="16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457450" indent="-17145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latin typeface="+mn-lt"/>
              </a:defRPr>
            </a:lvl6pPr>
            <a:lvl7pPr marL="2914650" indent="-17145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latin typeface="+mn-lt"/>
              </a:defRPr>
            </a:lvl7pPr>
            <a:lvl8pPr marL="3371850" indent="-17145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latin typeface="+mn-lt"/>
              </a:defRPr>
            </a:lvl8pPr>
            <a:lvl9pPr marL="3829050" indent="-17145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latin typeface="+mn-lt"/>
              </a:defRPr>
            </a:lvl9pPr>
          </a:lstStyle>
          <a:p>
            <a:r>
              <a:rPr lang="en-US" sz="2000" dirty="0">
                <a:sym typeface="Gill Sans"/>
              </a:rPr>
              <a:t>OS isolates processes from each other</a:t>
            </a:r>
            <a:br>
              <a:rPr lang="en-US" sz="2000" dirty="0">
                <a:sym typeface="Gill Sans"/>
              </a:rPr>
            </a:br>
            <a:endParaRPr sz="2000" dirty="0">
              <a:sym typeface="Gill Sans"/>
            </a:endParaRPr>
          </a:p>
          <a:p>
            <a:r>
              <a:rPr lang="en-US" sz="2000" dirty="0">
                <a:sym typeface="Gill Sans"/>
              </a:rPr>
              <a:t>OS isolates itself from other processes</a:t>
            </a:r>
            <a:endParaRPr sz="2000" dirty="0"/>
          </a:p>
          <a:p>
            <a:endParaRPr sz="2000" dirty="0">
              <a:sym typeface="Gill Sans"/>
            </a:endParaRPr>
          </a:p>
          <a:p>
            <a:r>
              <a:rPr lang="en-US" sz="2000" dirty="0">
                <a:sym typeface="Gill Sans"/>
              </a:rPr>
              <a:t>… even though they are actually running on the same hardware!</a:t>
            </a:r>
            <a:endParaRPr sz="2000" dirty="0"/>
          </a:p>
        </p:txBody>
      </p:sp>
      <p:grpSp>
        <p:nvGrpSpPr>
          <p:cNvPr id="1016" name="Google Shape;1016;p38"/>
          <p:cNvGrpSpPr/>
          <p:nvPr/>
        </p:nvGrpSpPr>
        <p:grpSpPr>
          <a:xfrm>
            <a:off x="2067621" y="4046074"/>
            <a:ext cx="1028700" cy="1386317"/>
            <a:chOff x="3505200" y="4267200"/>
            <a:chExt cx="1371600" cy="2286000"/>
          </a:xfrm>
        </p:grpSpPr>
        <p:sp>
          <p:nvSpPr>
            <p:cNvPr id="1017" name="Google Shape;1017;p38"/>
            <p:cNvSpPr/>
            <p:nvPr/>
          </p:nvSpPr>
          <p:spPr>
            <a:xfrm>
              <a:off x="3810000" y="4267200"/>
              <a:ext cx="685800" cy="5334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</a:pPr>
              <a:r>
                <a:rPr lang="en-US" sz="1200" b="0">
                  <a:solidFill>
                    <a:schemeClr val="dk1"/>
                  </a:solidFill>
                  <a:latin typeface="Calibri" panose="020F0502020204030204" pitchFamily="34" charset="0"/>
                  <a:ea typeface="Gill Sans"/>
                  <a:cs typeface="Calibri" panose="020F0502020204030204" pitchFamily="34" charset="0"/>
                  <a:sym typeface="Gill Sans"/>
                </a:rPr>
                <a:t>Ctrlr</a:t>
              </a:r>
              <a:endParaRPr sz="120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</p:txBody>
        </p:sp>
        <p:cxnSp>
          <p:nvCxnSpPr>
            <p:cNvPr id="1018" name="Google Shape;1018;p38"/>
            <p:cNvCxnSpPr/>
            <p:nvPr/>
          </p:nvCxnSpPr>
          <p:spPr>
            <a:xfrm>
              <a:off x="4191000" y="4800600"/>
              <a:ext cx="0" cy="7620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stealth" w="med" len="med"/>
              <a:tailEnd type="stealth" w="med" len="med"/>
            </a:ln>
          </p:spPr>
        </p:cxnSp>
        <p:cxnSp>
          <p:nvCxnSpPr>
            <p:cNvPr id="1019" name="Google Shape;1019;p38"/>
            <p:cNvCxnSpPr/>
            <p:nvPr/>
          </p:nvCxnSpPr>
          <p:spPr>
            <a:xfrm>
              <a:off x="4191000" y="50292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stealth" w="med" len="med"/>
              <a:tailEnd type="stealth" w="med" len="med"/>
            </a:ln>
          </p:spPr>
        </p:cxnSp>
        <p:cxnSp>
          <p:nvCxnSpPr>
            <p:cNvPr id="1020" name="Google Shape;1020;p38"/>
            <p:cNvCxnSpPr/>
            <p:nvPr/>
          </p:nvCxnSpPr>
          <p:spPr>
            <a:xfrm>
              <a:off x="4191000" y="53340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stealth" w="med" len="med"/>
              <a:tailEnd type="stealth" w="med" len="med"/>
            </a:ln>
          </p:spPr>
        </p:cxnSp>
        <p:cxnSp>
          <p:nvCxnSpPr>
            <p:cNvPr id="1021" name="Google Shape;1021;p38"/>
            <p:cNvCxnSpPr/>
            <p:nvPr/>
          </p:nvCxnSpPr>
          <p:spPr>
            <a:xfrm>
              <a:off x="3505200" y="51054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stealth" w="med" len="med"/>
              <a:tailEnd type="stealth" w="med" len="med"/>
            </a:ln>
          </p:spPr>
        </p:cxnSp>
        <p:sp>
          <p:nvSpPr>
            <p:cNvPr id="1022" name="Google Shape;1022;p38"/>
            <p:cNvSpPr/>
            <p:nvPr/>
          </p:nvSpPr>
          <p:spPr>
            <a:xfrm>
              <a:off x="3886200" y="5562600"/>
              <a:ext cx="533400" cy="3048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</a:pPr>
              <a:endParaRPr sz="120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</p:txBody>
        </p:sp>
        <p:cxnSp>
          <p:nvCxnSpPr>
            <p:cNvPr id="1023" name="Google Shape;1023;p38"/>
            <p:cNvCxnSpPr/>
            <p:nvPr/>
          </p:nvCxnSpPr>
          <p:spPr>
            <a:xfrm>
              <a:off x="4191000" y="58674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stealth" w="med" len="med"/>
              <a:tailEnd type="stealth" w="med" len="med"/>
            </a:ln>
          </p:spPr>
        </p:cxnSp>
        <p:cxnSp>
          <p:nvCxnSpPr>
            <p:cNvPr id="1024" name="Google Shape;1024;p38"/>
            <p:cNvCxnSpPr/>
            <p:nvPr/>
          </p:nvCxnSpPr>
          <p:spPr>
            <a:xfrm>
              <a:off x="4191000" y="60960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stealth" w="med" len="med"/>
              <a:tailEnd type="stealth" w="med" len="med"/>
            </a:ln>
          </p:spPr>
        </p:cxnSp>
        <p:cxnSp>
          <p:nvCxnSpPr>
            <p:cNvPr id="1025" name="Google Shape;1025;p38"/>
            <p:cNvCxnSpPr/>
            <p:nvPr/>
          </p:nvCxnSpPr>
          <p:spPr>
            <a:xfrm>
              <a:off x="4191000" y="62484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stealth" w="med" len="med"/>
              <a:tailEnd type="stealth" w="med" len="med"/>
            </a:ln>
          </p:spPr>
        </p:cxnSp>
      </p:grpSp>
      <p:sp>
        <p:nvSpPr>
          <p:cNvPr id="42" name="Text Box 7">
            <a:extLst>
              <a:ext uri="{FF2B5EF4-FFF2-40B4-BE49-F238E27FC236}">
                <a16:creationId xmlns:a16="http://schemas.microsoft.com/office/drawing/2014/main" id="{DE483AC9-8188-FD4B-ADFC-A157133F2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6550236"/>
            <a:ext cx="2995798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Kubiatowicz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CS162 © UCB Spring 2021</a:t>
            </a:r>
          </a:p>
        </p:txBody>
      </p:sp>
    </p:spTree>
    <p:extLst>
      <p:ext uri="{BB962C8B-B14F-4D97-AF65-F5344CB8AC3E}">
        <p14:creationId xmlns:p14="http://schemas.microsoft.com/office/powerpoint/2010/main" val="33313500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69EBB-F080-8841-82D9-5F07E30F85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What is an Operating System?</a:t>
            </a:r>
            <a:b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dirty="0"/>
              <a:t>A Glue !</a:t>
            </a:r>
          </a:p>
        </p:txBody>
      </p:sp>
    </p:spTree>
    <p:extLst>
      <p:ext uri="{BB962C8B-B14F-4D97-AF65-F5344CB8AC3E}">
        <p14:creationId xmlns:p14="http://schemas.microsoft.com/office/powerpoint/2010/main" val="3806292290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41"/>
          <p:cNvSpPr txBox="1">
            <a:spLocks noGrp="1"/>
          </p:cNvSpPr>
          <p:nvPr>
            <p:ph type="title"/>
          </p:nvPr>
        </p:nvSpPr>
        <p:spPr>
          <a:xfrm>
            <a:off x="528706" y="385117"/>
            <a:ext cx="7162800" cy="4000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7856" tIns="33319" rIns="67856" bIns="33319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What is an Operating System?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Role 3: Glue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041" name="Google Shape;1041;p41"/>
          <p:cNvSpPr txBox="1">
            <a:spLocks noGrp="1"/>
          </p:cNvSpPr>
          <p:nvPr>
            <p:ph type="body" idx="1"/>
          </p:nvPr>
        </p:nvSpPr>
        <p:spPr>
          <a:xfrm>
            <a:off x="1679713" y="1883054"/>
            <a:ext cx="6835637" cy="384385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OS plays a key role in providing a set of common and standard services to applications</a:t>
            </a:r>
          </a:p>
          <a:p>
            <a:r>
              <a:rPr lang="en-US" dirty="0"/>
              <a:t>It provides </a:t>
            </a:r>
            <a:endParaRPr dirty="0"/>
          </a:p>
          <a:p>
            <a:pPr lvl="2"/>
            <a:r>
              <a:rPr lang="en-US" dirty="0"/>
              <a:t>The same look Look and feel</a:t>
            </a:r>
          </a:p>
          <a:p>
            <a:pPr lvl="2"/>
            <a:r>
              <a:rPr lang="en-US" dirty="0"/>
              <a:t>Common features like CTRL-C, CTRL-V</a:t>
            </a:r>
            <a:endParaRPr dirty="0"/>
          </a:p>
          <a:p>
            <a:r>
              <a:rPr lang="en-US" dirty="0"/>
              <a:t>Example: A webserver must be able to read file that a text editor wrote</a:t>
            </a:r>
          </a:p>
          <a:p>
            <a:pPr lvl="1"/>
            <a:r>
              <a:rPr lang="en-US" dirty="0"/>
              <a:t>Standard file format</a:t>
            </a:r>
          </a:p>
          <a:p>
            <a:pPr lvl="1"/>
            <a:r>
              <a:rPr lang="en-US" dirty="0"/>
              <a:t>Standard file and directory system</a:t>
            </a:r>
          </a:p>
          <a:p>
            <a:pPr lvl="1"/>
            <a:r>
              <a:rPr lang="en-US" dirty="0"/>
              <a:t>Standard way of applications to pass messages and share memories</a:t>
            </a:r>
            <a:endParaRPr dirty="0"/>
          </a:p>
        </p:txBody>
      </p:sp>
      <p:pic>
        <p:nvPicPr>
          <p:cNvPr id="1042" name="Google Shape;1042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0953933">
            <a:off x="7193745" y="83452"/>
            <a:ext cx="968749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3" name="Google Shape;1043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23387" y="1064683"/>
            <a:ext cx="1058602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4" name="Google Shape;1044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2229" y="2636912"/>
            <a:ext cx="1248189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 Box 7">
            <a:extLst>
              <a:ext uri="{FF2B5EF4-FFF2-40B4-BE49-F238E27FC236}">
                <a16:creationId xmlns:a16="http://schemas.microsoft.com/office/drawing/2014/main" id="{A7A823E0-34A4-CA4E-90FD-DF6B98E09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6550236"/>
            <a:ext cx="3035873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Kubiatowicz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CS162 © UCB Spring 2021</a:t>
            </a:r>
          </a:p>
        </p:txBody>
      </p:sp>
    </p:spTree>
    <p:extLst>
      <p:ext uri="{BB962C8B-B14F-4D97-AF65-F5344CB8AC3E}">
        <p14:creationId xmlns:p14="http://schemas.microsoft.com/office/powerpoint/2010/main" val="18155396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4BFE0F2-ECBD-1640-A68B-F80D0689A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File system in an OS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5BC73D5-5C83-374D-BFFA-7848A7071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Referee</a:t>
            </a:r>
          </a:p>
          <a:p>
            <a:pPr lvl="1"/>
            <a:r>
              <a:rPr lang="en-US" dirty="0"/>
              <a:t>Prevents others from accessing the file system without permission</a:t>
            </a:r>
          </a:p>
          <a:p>
            <a:pPr lvl="1"/>
            <a:r>
              <a:rPr lang="en-US" dirty="0"/>
              <a:t>Reuse storage space after files are deleted</a:t>
            </a:r>
          </a:p>
          <a:p>
            <a:r>
              <a:rPr lang="en-US" dirty="0">
                <a:solidFill>
                  <a:srgbClr val="0070C0"/>
                </a:solidFill>
              </a:rPr>
              <a:t>Illusionist</a:t>
            </a:r>
          </a:p>
          <a:p>
            <a:pPr lvl="1"/>
            <a:r>
              <a:rPr lang="en-US" dirty="0"/>
              <a:t>File grows and shrinks without user knowing about it</a:t>
            </a:r>
          </a:p>
          <a:p>
            <a:pPr lvl="2"/>
            <a:r>
              <a:rPr lang="en-US" dirty="0"/>
              <a:t>File can exist on RAID or multiple storage devices</a:t>
            </a:r>
          </a:p>
          <a:p>
            <a:pPr lvl="3"/>
            <a:r>
              <a:rPr lang="en-US" dirty="0"/>
              <a:t>Invisible to user</a:t>
            </a:r>
          </a:p>
          <a:p>
            <a:pPr lvl="2"/>
            <a:r>
              <a:rPr lang="en-US" dirty="0"/>
              <a:t>Files persist even during certain hardware faults</a:t>
            </a:r>
          </a:p>
          <a:p>
            <a:r>
              <a:rPr lang="en-US" dirty="0">
                <a:solidFill>
                  <a:srgbClr val="0070C0"/>
                </a:solidFill>
              </a:rPr>
              <a:t>Glue</a:t>
            </a:r>
          </a:p>
          <a:p>
            <a:pPr lvl="1"/>
            <a:r>
              <a:rPr lang="en-US" dirty="0"/>
              <a:t>Directories</a:t>
            </a:r>
          </a:p>
          <a:p>
            <a:pPr lvl="1"/>
            <a:r>
              <a:rPr lang="en-US" dirty="0"/>
              <a:t>Standard APIs for file I/O</a:t>
            </a:r>
          </a:p>
        </p:txBody>
      </p:sp>
    </p:spTree>
    <p:extLst>
      <p:ext uri="{BB962C8B-B14F-4D97-AF65-F5344CB8AC3E}">
        <p14:creationId xmlns:p14="http://schemas.microsoft.com/office/powerpoint/2010/main" val="4212948438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42"/>
          <p:cNvSpPr txBox="1">
            <a:spLocks noGrp="1"/>
          </p:cNvSpPr>
          <p:nvPr>
            <p:ph type="title"/>
          </p:nvPr>
        </p:nvSpPr>
        <p:spPr>
          <a:xfrm>
            <a:off x="652793" y="237521"/>
            <a:ext cx="716280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Gill Sans"/>
              </a:rPr>
              <a:t>OS Basics: I/O</a:t>
            </a:r>
            <a:endParaRPr dirty="0"/>
          </a:p>
        </p:txBody>
      </p:sp>
      <p:sp>
        <p:nvSpPr>
          <p:cNvPr id="1050" name="Google Shape;1050;p42"/>
          <p:cNvSpPr/>
          <p:nvPr/>
        </p:nvSpPr>
        <p:spPr>
          <a:xfrm>
            <a:off x="576593" y="2630663"/>
            <a:ext cx="5029200" cy="286702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sz="120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cxnSp>
        <p:nvCxnSpPr>
          <p:cNvPr id="1051" name="Google Shape;1051;p42"/>
          <p:cNvCxnSpPr>
            <a:stCxn id="1052" idx="3"/>
          </p:cNvCxnSpPr>
          <p:nvPr/>
        </p:nvCxnSpPr>
        <p:spPr>
          <a:xfrm rot="10800000" flipH="1">
            <a:off x="2291093" y="3565313"/>
            <a:ext cx="685800" cy="8325"/>
          </a:xfrm>
          <a:prstGeom prst="straightConnector1">
            <a:avLst/>
          </a:prstGeom>
          <a:solidFill>
            <a:schemeClr val="accent1"/>
          </a:solidFill>
          <a:ln w="57150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053" name="Google Shape;1053;p42"/>
          <p:cNvCxnSpPr/>
          <p:nvPr/>
        </p:nvCxnSpPr>
        <p:spPr>
          <a:xfrm>
            <a:off x="2576843" y="3545063"/>
            <a:ext cx="0" cy="514350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1054" name="Google Shape;1054;p42"/>
          <p:cNvSpPr/>
          <p:nvPr/>
        </p:nvSpPr>
        <p:spPr>
          <a:xfrm>
            <a:off x="1205243" y="4288013"/>
            <a:ext cx="857250" cy="971550"/>
          </a:xfrm>
          <a:prstGeom prst="can">
            <a:avLst>
              <a:gd name="adj" fmla="val 25000"/>
            </a:avLst>
          </a:prstGeom>
          <a:solidFill>
            <a:srgbClr val="5AAE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Storage</a:t>
            </a:r>
            <a:endParaRPr sz="120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1052" name="Google Shape;1052;p42"/>
          <p:cNvSpPr/>
          <p:nvPr/>
        </p:nvSpPr>
        <p:spPr>
          <a:xfrm>
            <a:off x="1090943" y="3259313"/>
            <a:ext cx="1200150" cy="628650"/>
          </a:xfrm>
          <a:prstGeom prst="roundRect">
            <a:avLst>
              <a:gd name="adj" fmla="val 16667"/>
            </a:avLst>
          </a:prstGeom>
          <a:solidFill>
            <a:srgbClr val="BED1FE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Processor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5" name="Google Shape;1055;p42"/>
          <p:cNvSpPr/>
          <p:nvPr/>
        </p:nvSpPr>
        <p:spPr>
          <a:xfrm>
            <a:off x="1719593" y="2516363"/>
            <a:ext cx="3429000" cy="1143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sz="120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1056" name="Google Shape;1056;p42"/>
          <p:cNvSpPr txBox="1"/>
          <p:nvPr/>
        </p:nvSpPr>
        <p:spPr>
          <a:xfrm>
            <a:off x="2348243" y="2287764"/>
            <a:ext cx="2113415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OS Hardware Virtualization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7" name="Google Shape;1057;p42"/>
          <p:cNvSpPr/>
          <p:nvPr/>
        </p:nvSpPr>
        <p:spPr>
          <a:xfrm>
            <a:off x="576593" y="2630664"/>
            <a:ext cx="839413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Hardware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8" name="Google Shape;1058;p42"/>
          <p:cNvSpPr/>
          <p:nvPr/>
        </p:nvSpPr>
        <p:spPr>
          <a:xfrm>
            <a:off x="576593" y="2344914"/>
            <a:ext cx="788918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Software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9" name="Google Shape;1059;p42"/>
          <p:cNvSpPr/>
          <p:nvPr/>
        </p:nvSpPr>
        <p:spPr>
          <a:xfrm>
            <a:off x="2976893" y="2687813"/>
            <a:ext cx="1314450" cy="1257300"/>
          </a:xfrm>
          <a:prstGeom prst="rect">
            <a:avLst/>
          </a:prstGeom>
          <a:solidFill>
            <a:srgbClr val="5AAE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Memory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60" name="Google Shape;1060;p42"/>
          <p:cNvSpPr txBox="1"/>
          <p:nvPr/>
        </p:nvSpPr>
        <p:spPr>
          <a:xfrm>
            <a:off x="1968395" y="1995385"/>
            <a:ext cx="864660" cy="253885"/>
          </a:xfrm>
          <a:prstGeom prst="rect">
            <a:avLst/>
          </a:prstGeom>
          <a:solidFill>
            <a:srgbClr val="9E78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Process 1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61" name="Google Shape;1061;p42"/>
          <p:cNvSpPr txBox="1"/>
          <p:nvPr/>
        </p:nvSpPr>
        <p:spPr>
          <a:xfrm>
            <a:off x="1433842" y="2630663"/>
            <a:ext cx="330860" cy="207719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rgbClr val="9EBB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ISA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62" name="Google Shape;1062;p42"/>
          <p:cNvGrpSpPr/>
          <p:nvPr/>
        </p:nvGrpSpPr>
        <p:grpSpPr>
          <a:xfrm>
            <a:off x="1776743" y="3602213"/>
            <a:ext cx="400050" cy="228600"/>
            <a:chOff x="3124200" y="3657600"/>
            <a:chExt cx="533400" cy="304800"/>
          </a:xfrm>
        </p:grpSpPr>
        <p:sp>
          <p:nvSpPr>
            <p:cNvPr id="1063" name="Google Shape;1063;p42"/>
            <p:cNvSpPr/>
            <p:nvPr/>
          </p:nvSpPr>
          <p:spPr>
            <a:xfrm>
              <a:off x="3124200" y="3657600"/>
              <a:ext cx="533400" cy="304800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</a:pPr>
              <a:endParaRPr sz="120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</p:txBody>
        </p:sp>
        <p:sp>
          <p:nvSpPr>
            <p:cNvPr id="1064" name="Google Shape;1064;p42"/>
            <p:cNvSpPr/>
            <p:nvPr/>
          </p:nvSpPr>
          <p:spPr>
            <a:xfrm>
              <a:off x="3124200" y="3733800"/>
              <a:ext cx="533400" cy="152400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</a:pPr>
              <a:endParaRPr sz="120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</p:txBody>
        </p:sp>
      </p:grpSp>
      <p:sp>
        <p:nvSpPr>
          <p:cNvPr id="1065" name="Google Shape;1065;p42"/>
          <p:cNvSpPr/>
          <p:nvPr/>
        </p:nvSpPr>
        <p:spPr>
          <a:xfrm>
            <a:off x="3034043" y="3030713"/>
            <a:ext cx="628650" cy="514350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sz="120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1066" name="Google Shape;1066;p42"/>
          <p:cNvSpPr/>
          <p:nvPr/>
        </p:nvSpPr>
        <p:spPr>
          <a:xfrm>
            <a:off x="3091193" y="3659363"/>
            <a:ext cx="1143000" cy="228600"/>
          </a:xfrm>
          <a:prstGeom prst="rect">
            <a:avLst/>
          </a:prstGeom>
          <a:solidFill>
            <a:srgbClr val="BDBDBD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105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OS Memory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67" name="Google Shape;1067;p42"/>
          <p:cNvSpPr/>
          <p:nvPr/>
        </p:nvSpPr>
        <p:spPr>
          <a:xfrm>
            <a:off x="3776993" y="3030713"/>
            <a:ext cx="457200" cy="285750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sz="120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1068" name="Google Shape;1068;p42"/>
          <p:cNvSpPr/>
          <p:nvPr/>
        </p:nvSpPr>
        <p:spPr>
          <a:xfrm>
            <a:off x="3719843" y="3202163"/>
            <a:ext cx="457200" cy="285750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sz="120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cxnSp>
        <p:nvCxnSpPr>
          <p:cNvPr id="1069" name="Google Shape;1069;p42"/>
          <p:cNvCxnSpPr/>
          <p:nvPr/>
        </p:nvCxnSpPr>
        <p:spPr>
          <a:xfrm rot="10800000" flipH="1">
            <a:off x="1948193" y="3259313"/>
            <a:ext cx="1228725" cy="457200"/>
          </a:xfrm>
          <a:prstGeom prst="curvedConnector2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072" name="Google Shape;1072;p42"/>
          <p:cNvSpPr txBox="1"/>
          <p:nvPr/>
        </p:nvSpPr>
        <p:spPr>
          <a:xfrm>
            <a:off x="4462793" y="3316464"/>
            <a:ext cx="1085850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Protection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73" name="Google Shape;1073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3165453" y="4305124"/>
            <a:ext cx="725840" cy="725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4" name="Google Shape;1074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22753" y="4494862"/>
            <a:ext cx="928461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5" name="Google Shape;1075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05493" y="5059539"/>
            <a:ext cx="542925" cy="341486"/>
          </a:xfrm>
          <a:prstGeom prst="rect">
            <a:avLst/>
          </a:prstGeom>
          <a:noFill/>
          <a:ln>
            <a:noFill/>
          </a:ln>
        </p:spPr>
      </p:pic>
      <p:sp>
        <p:nvSpPr>
          <p:cNvPr id="1076" name="Google Shape;1076;p42"/>
          <p:cNvSpPr txBox="1"/>
          <p:nvPr/>
        </p:nvSpPr>
        <p:spPr>
          <a:xfrm>
            <a:off x="3468081" y="4185675"/>
            <a:ext cx="830997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Networks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7" name="Google Shape;1077;p42"/>
          <p:cNvSpPr txBox="1"/>
          <p:nvPr/>
        </p:nvSpPr>
        <p:spPr>
          <a:xfrm>
            <a:off x="4457295" y="4166625"/>
            <a:ext cx="770884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Displays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8" name="Google Shape;1078;p42"/>
          <p:cNvSpPr txBox="1"/>
          <p:nvPr/>
        </p:nvSpPr>
        <p:spPr>
          <a:xfrm>
            <a:off x="3833377" y="5068290"/>
            <a:ext cx="600164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Inputs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9" name="Google Shape;1079;p42"/>
          <p:cNvSpPr txBox="1"/>
          <p:nvPr/>
        </p:nvSpPr>
        <p:spPr>
          <a:xfrm>
            <a:off x="2985574" y="1990697"/>
            <a:ext cx="864660" cy="253885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Process 2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0" name="Google Shape;1080;p42"/>
          <p:cNvSpPr txBox="1"/>
          <p:nvPr/>
        </p:nvSpPr>
        <p:spPr>
          <a:xfrm>
            <a:off x="4002752" y="1990920"/>
            <a:ext cx="864660" cy="253885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Process 3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1" name="Google Shape;1081;p42"/>
          <p:cNvSpPr txBox="1"/>
          <p:nvPr/>
        </p:nvSpPr>
        <p:spPr>
          <a:xfrm>
            <a:off x="5720093" y="2653569"/>
            <a:ext cx="3195306" cy="103871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eaLnBrk="1" hangingPunct="1">
              <a:lnSpc>
                <a:spcPct val="90000"/>
              </a:lnSpc>
              <a:spcBef>
                <a:spcPct val="30000"/>
              </a:spcBef>
              <a:buClr>
                <a:schemeClr val="accent1">
                  <a:lumMod val="50000"/>
                </a:schemeClr>
              </a:buClr>
              <a:buSzPct val="120000"/>
              <a:buChar char="•"/>
              <a:defRPr sz="24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lvl="1" indent="-228600" eaLnBrk="1" hangingPunct="1">
              <a:lnSpc>
                <a:spcPct val="90000"/>
              </a:lnSpc>
              <a:spcBef>
                <a:spcPct val="30000"/>
              </a:spcBef>
              <a:buClr>
                <a:srgbClr val="FF0000"/>
              </a:buClr>
              <a:buSzPct val="120000"/>
              <a:buFont typeface="Arial" panose="020B0604020202020204" pitchFamily="34" charset="0"/>
              <a:buChar char="•"/>
              <a:defRPr sz="22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lvl="2" indent="-228600" eaLnBrk="1" hangingPunct="1">
              <a:lnSpc>
                <a:spcPct val="90000"/>
              </a:lnSpc>
              <a:spcBef>
                <a:spcPct val="30000"/>
              </a:spcBef>
              <a:buClr>
                <a:srgbClr val="0070C0"/>
              </a:buClr>
              <a:buSzPct val="120000"/>
              <a:buFont typeface="Arial" panose="020B0604020202020204" pitchFamily="34" charset="0"/>
              <a:buChar char="•"/>
              <a:defRPr sz="20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543050" indent="-171450" eaLnBrk="1" hangingPunct="1">
              <a:lnSpc>
                <a:spcPct val="90000"/>
              </a:lnSpc>
              <a:spcBef>
                <a:spcPct val="30000"/>
              </a:spcBef>
              <a:buSzPct val="120000"/>
              <a:buFont typeface="Arial" panose="020B0604020202020204" pitchFamily="34" charset="0"/>
              <a:buChar char="•"/>
              <a:defRPr sz="18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00250" indent="-171450" eaLnBrk="1" hangingPunct="1">
              <a:lnSpc>
                <a:spcPct val="90000"/>
              </a:lnSpc>
              <a:spcBef>
                <a:spcPct val="30000"/>
              </a:spcBef>
              <a:buSzPct val="120000"/>
              <a:buFont typeface="Arial" panose="020B0604020202020204" pitchFamily="34" charset="0"/>
              <a:buChar char="•"/>
              <a:defRPr sz="16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457450" indent="-17145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latin typeface="+mn-lt"/>
              </a:defRPr>
            </a:lvl6pPr>
            <a:lvl7pPr marL="2914650" indent="-17145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latin typeface="+mn-lt"/>
              </a:defRPr>
            </a:lvl7pPr>
            <a:lvl8pPr marL="3371850" indent="-17145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latin typeface="+mn-lt"/>
              </a:defRPr>
            </a:lvl8pPr>
            <a:lvl9pPr marL="3829050" indent="-17145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latin typeface="+mn-lt"/>
              </a:defRPr>
            </a:lvl9pPr>
          </a:lstStyle>
          <a:p>
            <a:r>
              <a:rPr lang="en-US" dirty="0">
                <a:sym typeface="Gill Sans"/>
              </a:rPr>
              <a:t>OS provides common services in the form of I/O</a:t>
            </a:r>
            <a:endParaRPr dirty="0"/>
          </a:p>
        </p:txBody>
      </p:sp>
      <p:grpSp>
        <p:nvGrpSpPr>
          <p:cNvPr id="1082" name="Google Shape;1082;p42"/>
          <p:cNvGrpSpPr/>
          <p:nvPr/>
        </p:nvGrpSpPr>
        <p:grpSpPr>
          <a:xfrm>
            <a:off x="2067621" y="4046074"/>
            <a:ext cx="1028700" cy="1386317"/>
            <a:chOff x="3505200" y="4267200"/>
            <a:chExt cx="1371600" cy="2286000"/>
          </a:xfrm>
        </p:grpSpPr>
        <p:sp>
          <p:nvSpPr>
            <p:cNvPr id="1083" name="Google Shape;1083;p42"/>
            <p:cNvSpPr/>
            <p:nvPr/>
          </p:nvSpPr>
          <p:spPr>
            <a:xfrm>
              <a:off x="3810000" y="4267200"/>
              <a:ext cx="685800" cy="5334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</a:pPr>
              <a:r>
                <a:rPr lang="en-US" sz="1200" b="0">
                  <a:solidFill>
                    <a:schemeClr val="dk1"/>
                  </a:solidFill>
                  <a:latin typeface="Calibri" panose="020F0502020204030204" pitchFamily="34" charset="0"/>
                  <a:ea typeface="Gill Sans"/>
                  <a:cs typeface="Calibri" panose="020F0502020204030204" pitchFamily="34" charset="0"/>
                  <a:sym typeface="Gill Sans"/>
                </a:rPr>
                <a:t>Ctrlr</a:t>
              </a:r>
              <a:endParaRPr sz="120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</p:txBody>
        </p:sp>
        <p:cxnSp>
          <p:nvCxnSpPr>
            <p:cNvPr id="1084" name="Google Shape;1084;p42"/>
            <p:cNvCxnSpPr/>
            <p:nvPr/>
          </p:nvCxnSpPr>
          <p:spPr>
            <a:xfrm>
              <a:off x="4191000" y="4800600"/>
              <a:ext cx="0" cy="7620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stealth" w="med" len="med"/>
              <a:tailEnd type="stealth" w="med" len="med"/>
            </a:ln>
          </p:spPr>
        </p:cxnSp>
        <p:cxnSp>
          <p:nvCxnSpPr>
            <p:cNvPr id="1085" name="Google Shape;1085;p42"/>
            <p:cNvCxnSpPr/>
            <p:nvPr/>
          </p:nvCxnSpPr>
          <p:spPr>
            <a:xfrm>
              <a:off x="4191000" y="50292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stealth" w="med" len="med"/>
              <a:tailEnd type="stealth" w="med" len="med"/>
            </a:ln>
          </p:spPr>
        </p:cxnSp>
        <p:cxnSp>
          <p:nvCxnSpPr>
            <p:cNvPr id="1086" name="Google Shape;1086;p42"/>
            <p:cNvCxnSpPr/>
            <p:nvPr/>
          </p:nvCxnSpPr>
          <p:spPr>
            <a:xfrm>
              <a:off x="4191000" y="53340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stealth" w="med" len="med"/>
              <a:tailEnd type="stealth" w="med" len="med"/>
            </a:ln>
          </p:spPr>
        </p:cxnSp>
        <p:cxnSp>
          <p:nvCxnSpPr>
            <p:cNvPr id="1087" name="Google Shape;1087;p42"/>
            <p:cNvCxnSpPr/>
            <p:nvPr/>
          </p:nvCxnSpPr>
          <p:spPr>
            <a:xfrm>
              <a:off x="3505200" y="51054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stealth" w="med" len="med"/>
              <a:tailEnd type="stealth" w="med" len="med"/>
            </a:ln>
          </p:spPr>
        </p:cxnSp>
        <p:sp>
          <p:nvSpPr>
            <p:cNvPr id="1088" name="Google Shape;1088;p42"/>
            <p:cNvSpPr/>
            <p:nvPr/>
          </p:nvSpPr>
          <p:spPr>
            <a:xfrm>
              <a:off x="3886200" y="5562600"/>
              <a:ext cx="533400" cy="3048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</a:pPr>
              <a:endParaRPr sz="120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</p:txBody>
        </p:sp>
        <p:cxnSp>
          <p:nvCxnSpPr>
            <p:cNvPr id="1089" name="Google Shape;1089;p42"/>
            <p:cNvCxnSpPr/>
            <p:nvPr/>
          </p:nvCxnSpPr>
          <p:spPr>
            <a:xfrm>
              <a:off x="4191000" y="58674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stealth" w="med" len="med"/>
              <a:tailEnd type="stealth" w="med" len="med"/>
            </a:ln>
          </p:spPr>
        </p:cxnSp>
        <p:cxnSp>
          <p:nvCxnSpPr>
            <p:cNvPr id="1090" name="Google Shape;1090;p42"/>
            <p:cNvCxnSpPr/>
            <p:nvPr/>
          </p:nvCxnSpPr>
          <p:spPr>
            <a:xfrm>
              <a:off x="4191000" y="60960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stealth" w="med" len="med"/>
              <a:tailEnd type="stealth" w="med" len="med"/>
            </a:ln>
          </p:spPr>
        </p:cxnSp>
        <p:cxnSp>
          <p:nvCxnSpPr>
            <p:cNvPr id="1091" name="Google Shape;1091;p42"/>
            <p:cNvCxnSpPr/>
            <p:nvPr/>
          </p:nvCxnSpPr>
          <p:spPr>
            <a:xfrm>
              <a:off x="4191000" y="62484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stealth" w="med" len="med"/>
              <a:tailEnd type="stealth" w="med" len="med"/>
            </a:ln>
          </p:spPr>
        </p:cxnSp>
      </p:grpSp>
      <p:cxnSp>
        <p:nvCxnSpPr>
          <p:cNvPr id="1092" name="Google Shape;1092;p42"/>
          <p:cNvCxnSpPr/>
          <p:nvPr/>
        </p:nvCxnSpPr>
        <p:spPr>
          <a:xfrm rot="10800000" flipH="1">
            <a:off x="1654865" y="3316472"/>
            <a:ext cx="1674675" cy="1376550"/>
          </a:xfrm>
          <a:prstGeom prst="curvedConnector3">
            <a:avLst>
              <a:gd name="adj1" fmla="val 50002"/>
            </a:avLst>
          </a:prstGeom>
          <a:noFill/>
          <a:ln w="38100" cap="flat" cmpd="sng">
            <a:solidFill>
              <a:schemeClr val="accent4"/>
            </a:solidFill>
            <a:prstDash val="dash"/>
            <a:round/>
            <a:headEnd type="triangle" w="med" len="med"/>
            <a:tailEnd type="triangle" w="med" len="med"/>
          </a:ln>
        </p:spPr>
      </p:cxnSp>
      <p:cxnSp>
        <p:nvCxnSpPr>
          <p:cNvPr id="1093" name="Google Shape;1093;p42"/>
          <p:cNvCxnSpPr>
            <a:stCxn id="1073" idx="3"/>
          </p:cNvCxnSpPr>
          <p:nvPr/>
        </p:nvCxnSpPr>
        <p:spPr>
          <a:xfrm rot="10800000" flipH="1">
            <a:off x="3165453" y="3428969"/>
            <a:ext cx="164250" cy="1239075"/>
          </a:xfrm>
          <a:prstGeom prst="curvedConnector4">
            <a:avLst>
              <a:gd name="adj1" fmla="val -267767"/>
              <a:gd name="adj2" fmla="val 99536"/>
            </a:avLst>
          </a:prstGeom>
          <a:noFill/>
          <a:ln w="38100" cap="flat" cmpd="sng">
            <a:solidFill>
              <a:schemeClr val="accent4"/>
            </a:solidFill>
            <a:prstDash val="dash"/>
            <a:round/>
            <a:headEnd type="triangle" w="med" len="med"/>
            <a:tailEnd type="triangle" w="med" len="med"/>
          </a:ln>
        </p:spPr>
      </p:cxnSp>
      <p:sp>
        <p:nvSpPr>
          <p:cNvPr id="45" name="Text Box 7">
            <a:extLst>
              <a:ext uri="{FF2B5EF4-FFF2-40B4-BE49-F238E27FC236}">
                <a16:creationId xmlns:a16="http://schemas.microsoft.com/office/drawing/2014/main" id="{0F48FE4F-7C98-364B-B389-BED06A11F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6550236"/>
            <a:ext cx="2995798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Kubiatowicz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CS162 © UCB Spring 2021</a:t>
            </a:r>
          </a:p>
        </p:txBody>
      </p:sp>
    </p:spTree>
    <p:extLst>
      <p:ext uri="{BB962C8B-B14F-4D97-AF65-F5344CB8AC3E}">
        <p14:creationId xmlns:p14="http://schemas.microsoft.com/office/powerpoint/2010/main" val="31298912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61744-3EBB-8C46-8959-78FD8F3B6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will study..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B1C60-779A-2F42-9F05-9608DC3B9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5690592" cy="5105400"/>
          </a:xfrm>
          <a:noFill/>
          <a:ln>
            <a:noFill/>
          </a:ln>
          <a:effectLst/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What is an Operating System?</a:t>
            </a:r>
          </a:p>
          <a:p>
            <a:endParaRPr lang="en-US" dirty="0"/>
          </a:p>
          <a:p>
            <a:r>
              <a:rPr lang="en-US" dirty="0"/>
              <a:t>OS Role: An Illusionist</a:t>
            </a:r>
          </a:p>
          <a:p>
            <a:r>
              <a:rPr lang="en-US" dirty="0"/>
              <a:t>OS Role: A Referee</a:t>
            </a:r>
          </a:p>
          <a:p>
            <a:r>
              <a:rPr lang="en-US" dirty="0"/>
              <a:t>OS Role: A Glue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Google Shape;1042;p41">
            <a:extLst>
              <a:ext uri="{FF2B5EF4-FFF2-40B4-BE49-F238E27FC236}">
                <a16:creationId xmlns:a16="http://schemas.microsoft.com/office/drawing/2014/main" id="{B54800DB-2DFC-094A-A109-F3535BC5F01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40842" y="707919"/>
            <a:ext cx="129166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043;p41">
            <a:extLst>
              <a:ext uri="{FF2B5EF4-FFF2-40B4-BE49-F238E27FC236}">
                <a16:creationId xmlns:a16="http://schemas.microsoft.com/office/drawing/2014/main" id="{903422A6-D2BB-8745-98D1-550F0526E84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85138" y="2401254"/>
            <a:ext cx="1411469" cy="11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044;p41">
            <a:extLst>
              <a:ext uri="{FF2B5EF4-FFF2-40B4-BE49-F238E27FC236}">
                <a16:creationId xmlns:a16="http://schemas.microsoft.com/office/drawing/2014/main" id="{05811AB4-0766-164F-A0E9-571817F57F9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40842" y="3861048"/>
            <a:ext cx="1664252" cy="111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57640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43"/>
          <p:cNvSpPr/>
          <p:nvPr/>
        </p:nvSpPr>
        <p:spPr>
          <a:xfrm>
            <a:off x="314325" y="2343150"/>
            <a:ext cx="1063352" cy="1119806"/>
          </a:xfrm>
          <a:prstGeom prst="rect">
            <a:avLst/>
          </a:prstGeom>
          <a:solidFill>
            <a:schemeClr val="lt2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35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Compiler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9" name="Google Shape;1099;p43"/>
          <p:cNvSpPr/>
          <p:nvPr/>
        </p:nvSpPr>
        <p:spPr>
          <a:xfrm>
            <a:off x="0" y="1794867"/>
            <a:ext cx="9144000" cy="351948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sz="1050">
              <a:solidFill>
                <a:schemeClr val="lt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1100" name="Google Shape;1100;p43"/>
          <p:cNvSpPr txBox="1">
            <a:spLocks noGrp="1"/>
          </p:cNvSpPr>
          <p:nvPr>
            <p:ph type="title"/>
          </p:nvPr>
        </p:nvSpPr>
        <p:spPr>
          <a:xfrm>
            <a:off x="542519" y="277361"/>
            <a:ext cx="716280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OS Basics: Look and Feel</a:t>
            </a:r>
            <a:endParaRPr dirty="0"/>
          </a:p>
        </p:txBody>
      </p:sp>
      <p:sp>
        <p:nvSpPr>
          <p:cNvPr id="1101" name="Google Shape;1101;p43"/>
          <p:cNvSpPr/>
          <p:nvPr/>
        </p:nvSpPr>
        <p:spPr>
          <a:xfrm>
            <a:off x="490537" y="3663054"/>
            <a:ext cx="8339138" cy="1266824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1102" name="Google Shape;1102;p43"/>
          <p:cNvSpPr/>
          <p:nvPr/>
        </p:nvSpPr>
        <p:spPr>
          <a:xfrm>
            <a:off x="1651394" y="3773782"/>
            <a:ext cx="1296594" cy="628650"/>
          </a:xfrm>
          <a:prstGeom prst="roundRect">
            <a:avLst>
              <a:gd name="adj" fmla="val 16667"/>
            </a:avLst>
          </a:prstGeom>
          <a:solidFill>
            <a:srgbClr val="BED1FE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Processor</a:t>
            </a: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1103" name="Google Shape;1103;p43"/>
          <p:cNvSpPr/>
          <p:nvPr/>
        </p:nvSpPr>
        <p:spPr>
          <a:xfrm>
            <a:off x="3757250" y="3808905"/>
            <a:ext cx="1320456" cy="729854"/>
          </a:xfrm>
          <a:prstGeom prst="rect">
            <a:avLst/>
          </a:prstGeom>
          <a:solidFill>
            <a:srgbClr val="5AAE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Memory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04" name="Google Shape;1104;p43"/>
          <p:cNvGrpSpPr/>
          <p:nvPr/>
        </p:nvGrpSpPr>
        <p:grpSpPr>
          <a:xfrm>
            <a:off x="2433638" y="4116682"/>
            <a:ext cx="400050" cy="228600"/>
            <a:chOff x="3124200" y="3657600"/>
            <a:chExt cx="533400" cy="304800"/>
          </a:xfrm>
        </p:grpSpPr>
        <p:sp>
          <p:nvSpPr>
            <p:cNvPr id="1105" name="Google Shape;1105;p43"/>
            <p:cNvSpPr/>
            <p:nvPr/>
          </p:nvSpPr>
          <p:spPr>
            <a:xfrm>
              <a:off x="3124200" y="3657600"/>
              <a:ext cx="533400" cy="3048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</a:pPr>
              <a:endParaRPr sz="105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</p:txBody>
        </p:sp>
        <p:sp>
          <p:nvSpPr>
            <p:cNvPr id="1106" name="Google Shape;1106;p43"/>
            <p:cNvSpPr/>
            <p:nvPr/>
          </p:nvSpPr>
          <p:spPr>
            <a:xfrm>
              <a:off x="3124200" y="3733800"/>
              <a:ext cx="533400" cy="1524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</a:pPr>
              <a:endParaRPr sz="105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</p:txBody>
        </p:sp>
      </p:grpSp>
      <p:sp>
        <p:nvSpPr>
          <p:cNvPr id="1107" name="Google Shape;1107;p43"/>
          <p:cNvSpPr/>
          <p:nvPr/>
        </p:nvSpPr>
        <p:spPr>
          <a:xfrm>
            <a:off x="4074863" y="4070240"/>
            <a:ext cx="457200" cy="285750"/>
          </a:xfrm>
          <a:prstGeom prst="rect">
            <a:avLst/>
          </a:prstGeom>
          <a:solidFill>
            <a:srgbClr val="FBBA03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1108" name="Google Shape;1108;p43"/>
          <p:cNvSpPr/>
          <p:nvPr/>
        </p:nvSpPr>
        <p:spPr>
          <a:xfrm>
            <a:off x="3976688" y="4138709"/>
            <a:ext cx="457200" cy="285750"/>
          </a:xfrm>
          <a:prstGeom prst="rect">
            <a:avLst/>
          </a:prstGeom>
          <a:solidFill>
            <a:srgbClr val="CC3333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1109" name="Google Shape;1109;p43"/>
          <p:cNvSpPr/>
          <p:nvPr/>
        </p:nvSpPr>
        <p:spPr>
          <a:xfrm>
            <a:off x="3878512" y="4201265"/>
            <a:ext cx="457200" cy="297624"/>
          </a:xfrm>
          <a:prstGeom prst="rect">
            <a:avLst/>
          </a:prstGeom>
          <a:solidFill>
            <a:srgbClr val="78FE78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grpSp>
        <p:nvGrpSpPr>
          <p:cNvPr id="1110" name="Google Shape;1110;p43"/>
          <p:cNvGrpSpPr/>
          <p:nvPr/>
        </p:nvGrpSpPr>
        <p:grpSpPr>
          <a:xfrm>
            <a:off x="3324087" y="3762583"/>
            <a:ext cx="534040" cy="532532"/>
            <a:chOff x="4121335" y="2654300"/>
            <a:chExt cx="712053" cy="828477"/>
          </a:xfrm>
        </p:grpSpPr>
        <p:sp>
          <p:nvSpPr>
            <p:cNvPr id="1111" name="Google Shape;1111;p43"/>
            <p:cNvSpPr/>
            <p:nvPr/>
          </p:nvSpPr>
          <p:spPr>
            <a:xfrm>
              <a:off x="4178300" y="2720777"/>
              <a:ext cx="609598" cy="762000"/>
            </a:xfrm>
            <a:prstGeom prst="rect">
              <a:avLst/>
            </a:prstGeom>
            <a:solidFill>
              <a:schemeClr val="lt2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</a:pPr>
              <a:endParaRPr sz="105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</p:txBody>
        </p:sp>
        <p:sp>
          <p:nvSpPr>
            <p:cNvPr id="1112" name="Google Shape;1112;p43"/>
            <p:cNvSpPr txBox="1"/>
            <p:nvPr/>
          </p:nvSpPr>
          <p:spPr>
            <a:xfrm>
              <a:off x="4121335" y="2654300"/>
              <a:ext cx="712053" cy="6104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50">
                  <a:solidFill>
                    <a:schemeClr val="dk1"/>
                  </a:solidFill>
                  <a:latin typeface="Calibri" panose="020F0502020204030204" pitchFamily="34" charset="0"/>
                  <a:ea typeface="Gill Sans"/>
                  <a:cs typeface="Calibri" panose="020F0502020204030204" pitchFamily="34" charset="0"/>
                  <a:sym typeface="Gill Sans"/>
                </a:rPr>
                <a:t>PgTbl</a:t>
              </a:r>
              <a:endParaRPr sz="105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50">
                  <a:solidFill>
                    <a:schemeClr val="dk1"/>
                  </a:solidFill>
                  <a:latin typeface="Calibri" panose="020F0502020204030204" pitchFamily="34" charset="0"/>
                  <a:ea typeface="Gill Sans"/>
                  <a:cs typeface="Calibri" panose="020F0502020204030204" pitchFamily="34" charset="0"/>
                  <a:sym typeface="Gill Sans"/>
                </a:rPr>
                <a:t>&amp; TLB</a:t>
              </a: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113" name="Google Shape;1113;p43"/>
          <p:cNvCxnSpPr/>
          <p:nvPr/>
        </p:nvCxnSpPr>
        <p:spPr>
          <a:xfrm rot="10800000" flipH="1">
            <a:off x="2947987" y="4234481"/>
            <a:ext cx="954827" cy="1853"/>
          </a:xfrm>
          <a:prstGeom prst="straightConnector1">
            <a:avLst/>
          </a:prstGeom>
          <a:solidFill>
            <a:schemeClr val="accent1"/>
          </a:solidFill>
          <a:ln w="57150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114" name="Google Shape;1114;p43"/>
          <p:cNvCxnSpPr/>
          <p:nvPr/>
        </p:nvCxnSpPr>
        <p:spPr>
          <a:xfrm>
            <a:off x="2700338" y="4259495"/>
            <a:ext cx="1331775" cy="163125"/>
          </a:xfrm>
          <a:prstGeom prst="curvedConnector3">
            <a:avLst>
              <a:gd name="adj1" fmla="val 23533"/>
            </a:avLst>
          </a:prstGeom>
          <a:solidFill>
            <a:schemeClr val="accent1"/>
          </a:solidFill>
          <a:ln w="22225" cap="flat" cmpd="sng">
            <a:solidFill>
              <a:schemeClr val="dk1"/>
            </a:solidFill>
            <a:prstDash val="solid"/>
            <a:round/>
            <a:headEnd type="triangle" w="sm" len="sm"/>
            <a:tailEnd type="triangle" w="med" len="med"/>
          </a:ln>
        </p:spPr>
      </p:cxnSp>
      <p:sp>
        <p:nvSpPr>
          <p:cNvPr id="1115" name="Google Shape;1115;p43"/>
          <p:cNvSpPr/>
          <p:nvPr/>
        </p:nvSpPr>
        <p:spPr>
          <a:xfrm>
            <a:off x="5233574" y="3761071"/>
            <a:ext cx="733425" cy="729854"/>
          </a:xfrm>
          <a:prstGeom prst="can">
            <a:avLst>
              <a:gd name="adj" fmla="val 25000"/>
            </a:avLst>
          </a:prstGeom>
          <a:solidFill>
            <a:srgbClr val="5AAE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Storage</a:t>
            </a:r>
            <a:endParaRPr sz="120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pic>
        <p:nvPicPr>
          <p:cNvPr id="1116" name="Google Shape;1116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227103" y="3729727"/>
            <a:ext cx="952862" cy="952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7" name="Google Shape;1117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12342" y="4057779"/>
            <a:ext cx="569928" cy="403431"/>
          </a:xfrm>
          <a:prstGeom prst="rect">
            <a:avLst/>
          </a:prstGeom>
          <a:noFill/>
          <a:ln>
            <a:noFill/>
          </a:ln>
        </p:spPr>
      </p:pic>
      <p:sp>
        <p:nvSpPr>
          <p:cNvPr id="1118" name="Google Shape;1118;p43"/>
          <p:cNvSpPr txBox="1"/>
          <p:nvPr/>
        </p:nvSpPr>
        <p:spPr>
          <a:xfrm>
            <a:off x="6236838" y="3698811"/>
            <a:ext cx="830997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Networks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9" name="Google Shape;1119;p43"/>
          <p:cNvSpPr txBox="1"/>
          <p:nvPr/>
        </p:nvSpPr>
        <p:spPr>
          <a:xfrm>
            <a:off x="7336170" y="3703566"/>
            <a:ext cx="770884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Displays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0" name="Google Shape;1120;p43"/>
          <p:cNvSpPr txBox="1"/>
          <p:nvPr/>
        </p:nvSpPr>
        <p:spPr>
          <a:xfrm>
            <a:off x="473453" y="4000209"/>
            <a:ext cx="1014942" cy="300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Hardware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21" name="Google Shape;1121;p43"/>
          <p:cNvCxnSpPr>
            <a:endCxn id="1115" idx="3"/>
          </p:cNvCxnSpPr>
          <p:nvPr/>
        </p:nvCxnSpPr>
        <p:spPr>
          <a:xfrm rot="10800000">
            <a:off x="5600286" y="4490925"/>
            <a:ext cx="0" cy="248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122" name="Google Shape;1122;p43"/>
          <p:cNvCxnSpPr/>
          <p:nvPr/>
        </p:nvCxnSpPr>
        <p:spPr>
          <a:xfrm rot="10800000">
            <a:off x="6668873" y="4498889"/>
            <a:ext cx="0" cy="24048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123" name="Google Shape;1123;p43"/>
          <p:cNvCxnSpPr/>
          <p:nvPr/>
        </p:nvCxnSpPr>
        <p:spPr>
          <a:xfrm rot="10800000">
            <a:off x="3231749" y="4236334"/>
            <a:ext cx="0" cy="50304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124" name="Google Shape;1124;p43"/>
          <p:cNvCxnSpPr/>
          <p:nvPr/>
        </p:nvCxnSpPr>
        <p:spPr>
          <a:xfrm rot="10800000">
            <a:off x="7680806" y="4486750"/>
            <a:ext cx="0" cy="25262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125" name="Google Shape;1125;p43"/>
          <p:cNvCxnSpPr>
            <a:endCxn id="1126" idx="1"/>
          </p:cNvCxnSpPr>
          <p:nvPr/>
        </p:nvCxnSpPr>
        <p:spPr>
          <a:xfrm>
            <a:off x="3079237" y="4744040"/>
            <a:ext cx="81832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1126" name="Google Shape;1126;p43"/>
          <p:cNvSpPr/>
          <p:nvPr/>
        </p:nvSpPr>
        <p:spPr>
          <a:xfrm>
            <a:off x="3897562" y="4634103"/>
            <a:ext cx="783230" cy="219873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105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I/O Ctrlr</a:t>
            </a: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cxnSp>
        <p:nvCxnSpPr>
          <p:cNvPr id="1127" name="Google Shape;1127;p43"/>
          <p:cNvCxnSpPr>
            <a:stCxn id="1126" idx="3"/>
          </p:cNvCxnSpPr>
          <p:nvPr/>
        </p:nvCxnSpPr>
        <p:spPr>
          <a:xfrm>
            <a:off x="4680791" y="4744040"/>
            <a:ext cx="385942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1128" name="Google Shape;1128;p43"/>
          <p:cNvSpPr txBox="1"/>
          <p:nvPr/>
        </p:nvSpPr>
        <p:spPr>
          <a:xfrm>
            <a:off x="646275" y="3545782"/>
            <a:ext cx="1120898" cy="253885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ISA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9" name="Google Shape;1129;p43"/>
          <p:cNvSpPr/>
          <p:nvPr/>
        </p:nvSpPr>
        <p:spPr>
          <a:xfrm>
            <a:off x="1466850" y="3006919"/>
            <a:ext cx="7315201" cy="702635"/>
          </a:xfrm>
          <a:prstGeom prst="rect">
            <a:avLst/>
          </a:prstGeom>
          <a:solidFill>
            <a:srgbClr val="0070C0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chemeClr val="lt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Operating System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0" name="Google Shape;1130;p43"/>
          <p:cNvSpPr/>
          <p:nvPr/>
        </p:nvSpPr>
        <p:spPr>
          <a:xfrm>
            <a:off x="1651394" y="2343151"/>
            <a:ext cx="7077074" cy="702635"/>
          </a:xfrm>
          <a:prstGeom prst="rect">
            <a:avLst/>
          </a:prstGeom>
          <a:solidFill>
            <a:srgbClr val="9E78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35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Process: Execution environment with restricted rights provided by OS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sz="90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1131" name="Google Shape;1131;p43"/>
          <p:cNvSpPr/>
          <p:nvPr/>
        </p:nvSpPr>
        <p:spPr>
          <a:xfrm>
            <a:off x="4573838" y="4116682"/>
            <a:ext cx="473510" cy="360007"/>
          </a:xfrm>
          <a:prstGeom prst="rect">
            <a:avLst/>
          </a:prstGeom>
          <a:solidFill>
            <a:srgbClr val="BDBDBD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90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OS Mem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2" name="Google Shape;1132;p43"/>
          <p:cNvSpPr/>
          <p:nvPr/>
        </p:nvSpPr>
        <p:spPr>
          <a:xfrm>
            <a:off x="4149974" y="1428750"/>
            <a:ext cx="1510752" cy="1103790"/>
          </a:xfrm>
          <a:prstGeom prst="foldedCorner">
            <a:avLst>
              <a:gd name="adj" fmla="val 21333"/>
            </a:avLst>
          </a:prstGeom>
          <a:solidFill>
            <a:schemeClr val="accent6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Compiled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Program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3" name="Google Shape;1133;p43"/>
          <p:cNvSpPr/>
          <p:nvPr/>
        </p:nvSpPr>
        <p:spPr>
          <a:xfrm>
            <a:off x="4335712" y="2141381"/>
            <a:ext cx="1007813" cy="348187"/>
          </a:xfrm>
          <a:prstGeom prst="rect">
            <a:avLst/>
          </a:prstGeom>
          <a:solidFill>
            <a:srgbClr val="FFC000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5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System Libs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34" name="Google Shape;1134;p43"/>
          <p:cNvCxnSpPr>
            <a:endCxn id="1135" idx="2"/>
          </p:cNvCxnSpPr>
          <p:nvPr/>
        </p:nvCxnSpPr>
        <p:spPr>
          <a:xfrm flipV="1">
            <a:off x="2645793" y="3058774"/>
            <a:ext cx="0" cy="68583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36" name="Google Shape;1136;p43"/>
          <p:cNvCxnSpPr>
            <a:endCxn id="1137" idx="2"/>
          </p:cNvCxnSpPr>
          <p:nvPr/>
        </p:nvCxnSpPr>
        <p:spPr>
          <a:xfrm flipV="1">
            <a:off x="4245365" y="3060806"/>
            <a:ext cx="0" cy="685831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38" name="Google Shape;1138;p43"/>
          <p:cNvCxnSpPr>
            <a:endCxn id="1139" idx="2"/>
          </p:cNvCxnSpPr>
          <p:nvPr/>
        </p:nvCxnSpPr>
        <p:spPr>
          <a:xfrm flipV="1">
            <a:off x="5604734" y="3060230"/>
            <a:ext cx="1" cy="685831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40" name="Google Shape;1140;p43"/>
          <p:cNvCxnSpPr>
            <a:endCxn id="1141" idx="2"/>
          </p:cNvCxnSpPr>
          <p:nvPr/>
        </p:nvCxnSpPr>
        <p:spPr>
          <a:xfrm flipV="1">
            <a:off x="6610522" y="3060230"/>
            <a:ext cx="0" cy="685831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42" name="Google Shape;1142;p43"/>
          <p:cNvCxnSpPr>
            <a:endCxn id="1143" idx="2"/>
          </p:cNvCxnSpPr>
          <p:nvPr/>
        </p:nvCxnSpPr>
        <p:spPr>
          <a:xfrm flipV="1">
            <a:off x="7705319" y="3055445"/>
            <a:ext cx="1" cy="685831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35" name="Google Shape;1135;p43"/>
          <p:cNvSpPr txBox="1"/>
          <p:nvPr/>
        </p:nvSpPr>
        <p:spPr>
          <a:xfrm>
            <a:off x="2043327" y="2804889"/>
            <a:ext cx="1204932" cy="253885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Threads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7" name="Google Shape;1137;p43"/>
          <p:cNvSpPr txBox="1"/>
          <p:nvPr/>
        </p:nvSpPr>
        <p:spPr>
          <a:xfrm>
            <a:off x="3521976" y="2806921"/>
            <a:ext cx="1446777" cy="253885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Address Spaces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9" name="Google Shape;1139;p43"/>
          <p:cNvSpPr txBox="1"/>
          <p:nvPr/>
        </p:nvSpPr>
        <p:spPr>
          <a:xfrm>
            <a:off x="5242470" y="2806345"/>
            <a:ext cx="724529" cy="253885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Files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1" name="Google Shape;1141;p43"/>
          <p:cNvSpPr txBox="1"/>
          <p:nvPr/>
        </p:nvSpPr>
        <p:spPr>
          <a:xfrm>
            <a:off x="6240715" y="2806345"/>
            <a:ext cx="739613" cy="253885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Sockets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3" name="Google Shape;1143;p43"/>
          <p:cNvSpPr txBox="1"/>
          <p:nvPr/>
        </p:nvSpPr>
        <p:spPr>
          <a:xfrm>
            <a:off x="7254045" y="2801560"/>
            <a:ext cx="902549" cy="2538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solidFill>
              <a:schemeClr val="accent5">
                <a:lumMod val="9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 i="1" dirty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Windows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Text Box 7">
            <a:extLst>
              <a:ext uri="{FF2B5EF4-FFF2-40B4-BE49-F238E27FC236}">
                <a16:creationId xmlns:a16="http://schemas.microsoft.com/office/drawing/2014/main" id="{F32FDDB8-A871-044F-B6D8-30E704BBA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6550236"/>
            <a:ext cx="2995798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Kubiatowicz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CS162 © UCB Spring 2021</a:t>
            </a:r>
          </a:p>
        </p:txBody>
      </p:sp>
    </p:spTree>
    <p:extLst>
      <p:ext uri="{BB962C8B-B14F-4D97-AF65-F5344CB8AC3E}">
        <p14:creationId xmlns:p14="http://schemas.microsoft.com/office/powerpoint/2010/main" val="32431382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44"/>
          <p:cNvSpPr/>
          <p:nvPr/>
        </p:nvSpPr>
        <p:spPr>
          <a:xfrm>
            <a:off x="314325" y="2343150"/>
            <a:ext cx="1063352" cy="1119806"/>
          </a:xfrm>
          <a:prstGeom prst="rect">
            <a:avLst/>
          </a:prstGeom>
          <a:solidFill>
            <a:schemeClr val="lt2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35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Compiler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9" name="Google Shape;1149;p44"/>
          <p:cNvSpPr/>
          <p:nvPr/>
        </p:nvSpPr>
        <p:spPr>
          <a:xfrm>
            <a:off x="0" y="1794867"/>
            <a:ext cx="9144000" cy="346233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sz="1050">
              <a:solidFill>
                <a:schemeClr val="lt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1150" name="Google Shape;1150;p44"/>
          <p:cNvSpPr txBox="1">
            <a:spLocks noGrp="1"/>
          </p:cNvSpPr>
          <p:nvPr>
            <p:ph type="title"/>
          </p:nvPr>
        </p:nvSpPr>
        <p:spPr>
          <a:xfrm>
            <a:off x="646275" y="349126"/>
            <a:ext cx="716280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OS Basics: Background Management</a:t>
            </a:r>
            <a:endParaRPr dirty="0"/>
          </a:p>
        </p:txBody>
      </p:sp>
      <p:sp>
        <p:nvSpPr>
          <p:cNvPr id="1151" name="Google Shape;1151;p44"/>
          <p:cNvSpPr/>
          <p:nvPr/>
        </p:nvSpPr>
        <p:spPr>
          <a:xfrm>
            <a:off x="490537" y="3663054"/>
            <a:ext cx="8593828" cy="1266824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1152" name="Google Shape;1152;p44"/>
          <p:cNvSpPr/>
          <p:nvPr/>
        </p:nvSpPr>
        <p:spPr>
          <a:xfrm>
            <a:off x="1651394" y="3773782"/>
            <a:ext cx="1296594" cy="628650"/>
          </a:xfrm>
          <a:prstGeom prst="roundRect">
            <a:avLst>
              <a:gd name="adj" fmla="val 16667"/>
            </a:avLst>
          </a:prstGeom>
          <a:solidFill>
            <a:srgbClr val="BED1FE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Processor</a:t>
            </a: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1153" name="Google Shape;1153;p44"/>
          <p:cNvSpPr/>
          <p:nvPr/>
        </p:nvSpPr>
        <p:spPr>
          <a:xfrm>
            <a:off x="3757250" y="3808905"/>
            <a:ext cx="1320456" cy="729854"/>
          </a:xfrm>
          <a:prstGeom prst="rect">
            <a:avLst/>
          </a:prstGeom>
          <a:solidFill>
            <a:srgbClr val="5AAE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Memory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54" name="Google Shape;1154;p44"/>
          <p:cNvGrpSpPr/>
          <p:nvPr/>
        </p:nvGrpSpPr>
        <p:grpSpPr>
          <a:xfrm>
            <a:off x="2433638" y="4116682"/>
            <a:ext cx="400050" cy="228600"/>
            <a:chOff x="3124200" y="3657600"/>
            <a:chExt cx="533400" cy="304800"/>
          </a:xfrm>
        </p:grpSpPr>
        <p:sp>
          <p:nvSpPr>
            <p:cNvPr id="1155" name="Google Shape;1155;p44"/>
            <p:cNvSpPr/>
            <p:nvPr/>
          </p:nvSpPr>
          <p:spPr>
            <a:xfrm>
              <a:off x="3124200" y="3657600"/>
              <a:ext cx="533400" cy="3048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</a:pPr>
              <a:endParaRPr sz="105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</p:txBody>
        </p:sp>
        <p:sp>
          <p:nvSpPr>
            <p:cNvPr id="1156" name="Google Shape;1156;p44"/>
            <p:cNvSpPr/>
            <p:nvPr/>
          </p:nvSpPr>
          <p:spPr>
            <a:xfrm>
              <a:off x="3124200" y="3733800"/>
              <a:ext cx="533400" cy="1524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</a:pPr>
              <a:endParaRPr sz="105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</p:txBody>
        </p:sp>
      </p:grpSp>
      <p:sp>
        <p:nvSpPr>
          <p:cNvPr id="1157" name="Google Shape;1157;p44"/>
          <p:cNvSpPr/>
          <p:nvPr/>
        </p:nvSpPr>
        <p:spPr>
          <a:xfrm>
            <a:off x="4074863" y="4070240"/>
            <a:ext cx="457200" cy="285750"/>
          </a:xfrm>
          <a:prstGeom prst="rect">
            <a:avLst/>
          </a:prstGeom>
          <a:solidFill>
            <a:srgbClr val="FBBA03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1158" name="Google Shape;1158;p44"/>
          <p:cNvSpPr/>
          <p:nvPr/>
        </p:nvSpPr>
        <p:spPr>
          <a:xfrm>
            <a:off x="3976688" y="4138709"/>
            <a:ext cx="457200" cy="285750"/>
          </a:xfrm>
          <a:prstGeom prst="rect">
            <a:avLst/>
          </a:prstGeom>
          <a:solidFill>
            <a:srgbClr val="CC3333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1159" name="Google Shape;1159;p44"/>
          <p:cNvSpPr/>
          <p:nvPr/>
        </p:nvSpPr>
        <p:spPr>
          <a:xfrm>
            <a:off x="3878512" y="4201265"/>
            <a:ext cx="457200" cy="297624"/>
          </a:xfrm>
          <a:prstGeom prst="rect">
            <a:avLst/>
          </a:prstGeom>
          <a:solidFill>
            <a:srgbClr val="78FE78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grpSp>
        <p:nvGrpSpPr>
          <p:cNvPr id="1160" name="Google Shape;1160;p44"/>
          <p:cNvGrpSpPr/>
          <p:nvPr/>
        </p:nvGrpSpPr>
        <p:grpSpPr>
          <a:xfrm>
            <a:off x="3324087" y="3762583"/>
            <a:ext cx="534040" cy="532532"/>
            <a:chOff x="4121335" y="2654300"/>
            <a:chExt cx="712053" cy="828477"/>
          </a:xfrm>
        </p:grpSpPr>
        <p:sp>
          <p:nvSpPr>
            <p:cNvPr id="1161" name="Google Shape;1161;p44"/>
            <p:cNvSpPr/>
            <p:nvPr/>
          </p:nvSpPr>
          <p:spPr>
            <a:xfrm>
              <a:off x="4178300" y="2720777"/>
              <a:ext cx="609598" cy="762000"/>
            </a:xfrm>
            <a:prstGeom prst="rect">
              <a:avLst/>
            </a:prstGeom>
            <a:solidFill>
              <a:schemeClr val="lt2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</a:pPr>
              <a:endParaRPr sz="105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</p:txBody>
        </p:sp>
        <p:sp>
          <p:nvSpPr>
            <p:cNvPr id="1162" name="Google Shape;1162;p44"/>
            <p:cNvSpPr txBox="1"/>
            <p:nvPr/>
          </p:nvSpPr>
          <p:spPr>
            <a:xfrm>
              <a:off x="4121335" y="2654300"/>
              <a:ext cx="712053" cy="6104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50">
                  <a:solidFill>
                    <a:schemeClr val="dk1"/>
                  </a:solidFill>
                  <a:latin typeface="Calibri" panose="020F0502020204030204" pitchFamily="34" charset="0"/>
                  <a:ea typeface="Gill Sans"/>
                  <a:cs typeface="Calibri" panose="020F0502020204030204" pitchFamily="34" charset="0"/>
                  <a:sym typeface="Gill Sans"/>
                </a:rPr>
                <a:t>PgTbl</a:t>
              </a:r>
              <a:endParaRPr sz="105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50">
                  <a:solidFill>
                    <a:schemeClr val="dk1"/>
                  </a:solidFill>
                  <a:latin typeface="Calibri" panose="020F0502020204030204" pitchFamily="34" charset="0"/>
                  <a:ea typeface="Gill Sans"/>
                  <a:cs typeface="Calibri" panose="020F0502020204030204" pitchFamily="34" charset="0"/>
                  <a:sym typeface="Gill Sans"/>
                </a:rPr>
                <a:t>&amp; TLB</a:t>
              </a: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163" name="Google Shape;1163;p44"/>
          <p:cNvCxnSpPr/>
          <p:nvPr/>
        </p:nvCxnSpPr>
        <p:spPr>
          <a:xfrm rot="10800000" flipH="1">
            <a:off x="2947987" y="4234481"/>
            <a:ext cx="954827" cy="1853"/>
          </a:xfrm>
          <a:prstGeom prst="straightConnector1">
            <a:avLst/>
          </a:prstGeom>
          <a:solidFill>
            <a:schemeClr val="accent1"/>
          </a:solidFill>
          <a:ln w="57150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164" name="Google Shape;1164;p44"/>
          <p:cNvCxnSpPr/>
          <p:nvPr/>
        </p:nvCxnSpPr>
        <p:spPr>
          <a:xfrm>
            <a:off x="2700338" y="4259495"/>
            <a:ext cx="1331775" cy="163125"/>
          </a:xfrm>
          <a:prstGeom prst="curvedConnector3">
            <a:avLst>
              <a:gd name="adj1" fmla="val 23533"/>
            </a:avLst>
          </a:prstGeom>
          <a:solidFill>
            <a:schemeClr val="accent1"/>
          </a:solidFill>
          <a:ln w="22225" cap="flat" cmpd="sng">
            <a:solidFill>
              <a:schemeClr val="dk1"/>
            </a:solidFill>
            <a:prstDash val="solid"/>
            <a:round/>
            <a:headEnd type="triangle" w="sm" len="sm"/>
            <a:tailEnd type="triangle" w="med" len="med"/>
          </a:ln>
        </p:spPr>
      </p:cxnSp>
      <p:sp>
        <p:nvSpPr>
          <p:cNvPr id="1165" name="Google Shape;1165;p44"/>
          <p:cNvSpPr/>
          <p:nvPr/>
        </p:nvSpPr>
        <p:spPr>
          <a:xfrm>
            <a:off x="5233574" y="3761071"/>
            <a:ext cx="733425" cy="729854"/>
          </a:xfrm>
          <a:prstGeom prst="can">
            <a:avLst>
              <a:gd name="adj" fmla="val 25000"/>
            </a:avLst>
          </a:prstGeom>
          <a:solidFill>
            <a:srgbClr val="5AAE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Storage</a:t>
            </a:r>
            <a:endParaRPr sz="120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pic>
        <p:nvPicPr>
          <p:cNvPr id="1166" name="Google Shape;1166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227103" y="3729727"/>
            <a:ext cx="952862" cy="952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7" name="Google Shape;1167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12342" y="4057779"/>
            <a:ext cx="569928" cy="403431"/>
          </a:xfrm>
          <a:prstGeom prst="rect">
            <a:avLst/>
          </a:prstGeom>
          <a:noFill/>
          <a:ln>
            <a:noFill/>
          </a:ln>
        </p:spPr>
      </p:pic>
      <p:sp>
        <p:nvSpPr>
          <p:cNvPr id="1168" name="Google Shape;1168;p44"/>
          <p:cNvSpPr txBox="1"/>
          <p:nvPr/>
        </p:nvSpPr>
        <p:spPr>
          <a:xfrm>
            <a:off x="6236838" y="3698811"/>
            <a:ext cx="830997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Networks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9" name="Google Shape;1169;p44"/>
          <p:cNvSpPr txBox="1"/>
          <p:nvPr/>
        </p:nvSpPr>
        <p:spPr>
          <a:xfrm>
            <a:off x="7336170" y="3703566"/>
            <a:ext cx="770884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Displays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0" name="Google Shape;1170;p44"/>
          <p:cNvSpPr txBox="1"/>
          <p:nvPr/>
        </p:nvSpPr>
        <p:spPr>
          <a:xfrm>
            <a:off x="473453" y="4000209"/>
            <a:ext cx="1014942" cy="300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Hardware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71" name="Google Shape;1171;p44"/>
          <p:cNvCxnSpPr>
            <a:endCxn id="1165" idx="3"/>
          </p:cNvCxnSpPr>
          <p:nvPr/>
        </p:nvCxnSpPr>
        <p:spPr>
          <a:xfrm rot="10800000">
            <a:off x="5600286" y="4490925"/>
            <a:ext cx="0" cy="248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172" name="Google Shape;1172;p44"/>
          <p:cNvCxnSpPr/>
          <p:nvPr/>
        </p:nvCxnSpPr>
        <p:spPr>
          <a:xfrm rot="10800000">
            <a:off x="6668873" y="4498889"/>
            <a:ext cx="0" cy="24048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173" name="Google Shape;1173;p44"/>
          <p:cNvCxnSpPr/>
          <p:nvPr/>
        </p:nvCxnSpPr>
        <p:spPr>
          <a:xfrm rot="10800000">
            <a:off x="3231749" y="4236334"/>
            <a:ext cx="0" cy="50304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174" name="Google Shape;1174;p44"/>
          <p:cNvCxnSpPr/>
          <p:nvPr/>
        </p:nvCxnSpPr>
        <p:spPr>
          <a:xfrm rot="10800000">
            <a:off x="7680806" y="4486750"/>
            <a:ext cx="0" cy="25262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175" name="Google Shape;1175;p44"/>
          <p:cNvCxnSpPr>
            <a:endCxn id="1176" idx="1"/>
          </p:cNvCxnSpPr>
          <p:nvPr/>
        </p:nvCxnSpPr>
        <p:spPr>
          <a:xfrm>
            <a:off x="3079237" y="4744040"/>
            <a:ext cx="81832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1176" name="Google Shape;1176;p44"/>
          <p:cNvSpPr/>
          <p:nvPr/>
        </p:nvSpPr>
        <p:spPr>
          <a:xfrm>
            <a:off x="3897562" y="4634103"/>
            <a:ext cx="783230" cy="219873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105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I/O Ctrlr</a:t>
            </a:r>
            <a:endParaRPr sz="10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cxnSp>
        <p:nvCxnSpPr>
          <p:cNvPr id="1177" name="Google Shape;1177;p44"/>
          <p:cNvCxnSpPr>
            <a:stCxn id="1176" idx="3"/>
          </p:cNvCxnSpPr>
          <p:nvPr/>
        </p:nvCxnSpPr>
        <p:spPr>
          <a:xfrm rot="10800000" flipH="1">
            <a:off x="4680791" y="4739315"/>
            <a:ext cx="4249575" cy="472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1178" name="Google Shape;1178;p44"/>
          <p:cNvSpPr txBox="1"/>
          <p:nvPr/>
        </p:nvSpPr>
        <p:spPr>
          <a:xfrm>
            <a:off x="646275" y="3545782"/>
            <a:ext cx="1120898" cy="253885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ISA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9" name="Google Shape;1179;p44"/>
          <p:cNvSpPr/>
          <p:nvPr/>
        </p:nvSpPr>
        <p:spPr>
          <a:xfrm>
            <a:off x="1466850" y="3006919"/>
            <a:ext cx="7577757" cy="702635"/>
          </a:xfrm>
          <a:prstGeom prst="rect">
            <a:avLst/>
          </a:prstGeom>
          <a:solidFill>
            <a:srgbClr val="0070C0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chemeClr val="lt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Operating System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0" name="Google Shape;1180;p44"/>
          <p:cNvSpPr/>
          <p:nvPr/>
        </p:nvSpPr>
        <p:spPr>
          <a:xfrm>
            <a:off x="1651394" y="2343151"/>
            <a:ext cx="7077074" cy="702635"/>
          </a:xfrm>
          <a:prstGeom prst="rect">
            <a:avLst/>
          </a:prstGeom>
          <a:solidFill>
            <a:srgbClr val="9E78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35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Process: Execution environment with restricted rights provided by OS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sz="90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1181" name="Google Shape;1181;p44"/>
          <p:cNvSpPr/>
          <p:nvPr/>
        </p:nvSpPr>
        <p:spPr>
          <a:xfrm>
            <a:off x="4573838" y="4116682"/>
            <a:ext cx="473510" cy="360007"/>
          </a:xfrm>
          <a:prstGeom prst="rect">
            <a:avLst/>
          </a:prstGeom>
          <a:solidFill>
            <a:srgbClr val="BDBDBD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90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OS Mem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2" name="Google Shape;1182;p44"/>
          <p:cNvSpPr/>
          <p:nvPr/>
        </p:nvSpPr>
        <p:spPr>
          <a:xfrm>
            <a:off x="4149974" y="1428750"/>
            <a:ext cx="1510752" cy="1103790"/>
          </a:xfrm>
          <a:prstGeom prst="foldedCorner">
            <a:avLst>
              <a:gd name="adj" fmla="val 21333"/>
            </a:avLst>
          </a:prstGeom>
          <a:solidFill>
            <a:schemeClr val="accent6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Compiled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Program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3" name="Google Shape;1183;p44"/>
          <p:cNvSpPr/>
          <p:nvPr/>
        </p:nvSpPr>
        <p:spPr>
          <a:xfrm>
            <a:off x="4335712" y="2141381"/>
            <a:ext cx="1007813" cy="348187"/>
          </a:xfrm>
          <a:prstGeom prst="rect">
            <a:avLst/>
          </a:prstGeom>
          <a:solidFill>
            <a:srgbClr val="FFC000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5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System Libs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84" name="Google Shape;1184;p44"/>
          <p:cNvCxnSpPr>
            <a:endCxn id="1185" idx="2"/>
          </p:cNvCxnSpPr>
          <p:nvPr/>
        </p:nvCxnSpPr>
        <p:spPr>
          <a:xfrm flipV="1">
            <a:off x="2645793" y="3058774"/>
            <a:ext cx="0" cy="68583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86" name="Google Shape;1186;p44"/>
          <p:cNvCxnSpPr>
            <a:endCxn id="1187" idx="2"/>
          </p:cNvCxnSpPr>
          <p:nvPr/>
        </p:nvCxnSpPr>
        <p:spPr>
          <a:xfrm flipV="1">
            <a:off x="4245365" y="3060806"/>
            <a:ext cx="0" cy="685831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88" name="Google Shape;1188;p44"/>
          <p:cNvCxnSpPr>
            <a:endCxn id="1189" idx="2"/>
          </p:cNvCxnSpPr>
          <p:nvPr/>
        </p:nvCxnSpPr>
        <p:spPr>
          <a:xfrm flipV="1">
            <a:off x="5604734" y="3060230"/>
            <a:ext cx="1" cy="685831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90" name="Google Shape;1190;p44"/>
          <p:cNvCxnSpPr>
            <a:endCxn id="1191" idx="2"/>
          </p:cNvCxnSpPr>
          <p:nvPr/>
        </p:nvCxnSpPr>
        <p:spPr>
          <a:xfrm flipV="1">
            <a:off x="6610522" y="3060230"/>
            <a:ext cx="0" cy="685831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92" name="Google Shape;1192;p44"/>
          <p:cNvCxnSpPr>
            <a:endCxn id="1193" idx="2"/>
          </p:cNvCxnSpPr>
          <p:nvPr/>
        </p:nvCxnSpPr>
        <p:spPr>
          <a:xfrm flipV="1">
            <a:off x="7705319" y="3055445"/>
            <a:ext cx="1" cy="685831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85" name="Google Shape;1185;p44"/>
          <p:cNvSpPr txBox="1"/>
          <p:nvPr/>
        </p:nvSpPr>
        <p:spPr>
          <a:xfrm>
            <a:off x="2043327" y="2804889"/>
            <a:ext cx="1204932" cy="253885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Threads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7" name="Google Shape;1187;p44"/>
          <p:cNvSpPr txBox="1"/>
          <p:nvPr/>
        </p:nvSpPr>
        <p:spPr>
          <a:xfrm>
            <a:off x="3521976" y="2806921"/>
            <a:ext cx="1446777" cy="253885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Address Spaces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9" name="Google Shape;1189;p44"/>
          <p:cNvSpPr txBox="1"/>
          <p:nvPr/>
        </p:nvSpPr>
        <p:spPr>
          <a:xfrm>
            <a:off x="5242470" y="2806345"/>
            <a:ext cx="724529" cy="253885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Files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1" name="Google Shape;1191;p44"/>
          <p:cNvSpPr txBox="1"/>
          <p:nvPr/>
        </p:nvSpPr>
        <p:spPr>
          <a:xfrm>
            <a:off x="6240715" y="2806345"/>
            <a:ext cx="739613" cy="253885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Sockets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3" name="Google Shape;1193;p44"/>
          <p:cNvSpPr txBox="1"/>
          <p:nvPr/>
        </p:nvSpPr>
        <p:spPr>
          <a:xfrm>
            <a:off x="7254045" y="2801560"/>
            <a:ext cx="902549" cy="253885"/>
          </a:xfrm>
          <a:prstGeom prst="rect">
            <a:avLst/>
          </a:prstGeom>
          <a:solidFill>
            <a:srgbClr val="EFE68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Windows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94" name="Google Shape;1194;p44" descr="A picture containing battery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11079" y="4043229"/>
            <a:ext cx="873286" cy="4767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5" name="Google Shape;1195;p44"/>
          <p:cNvCxnSpPr/>
          <p:nvPr/>
        </p:nvCxnSpPr>
        <p:spPr>
          <a:xfrm rot="10800000">
            <a:off x="8634962" y="4486750"/>
            <a:ext cx="0" cy="25262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1196" name="Google Shape;1196;p44"/>
          <p:cNvSpPr txBox="1"/>
          <p:nvPr/>
        </p:nvSpPr>
        <p:spPr>
          <a:xfrm>
            <a:off x="8289524" y="3708206"/>
            <a:ext cx="668693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Battery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7" name="Google Shape;1197;p44"/>
          <p:cNvSpPr/>
          <p:nvPr/>
        </p:nvSpPr>
        <p:spPr>
          <a:xfrm>
            <a:off x="8171944" y="3237030"/>
            <a:ext cx="822905" cy="40330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50">
                <a:solidFill>
                  <a:schemeClr val="lt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Power Manager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8" name="Google Shape;1198;p44"/>
          <p:cNvSpPr/>
          <p:nvPr/>
        </p:nvSpPr>
        <p:spPr>
          <a:xfrm>
            <a:off x="6394097" y="3266797"/>
            <a:ext cx="822905" cy="40330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4668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50">
                <a:solidFill>
                  <a:schemeClr val="lt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Network Manager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Text Box 7">
            <a:extLst>
              <a:ext uri="{FF2B5EF4-FFF2-40B4-BE49-F238E27FC236}">
                <a16:creationId xmlns:a16="http://schemas.microsoft.com/office/drawing/2014/main" id="{AAAF2601-259C-D44A-AF6E-0BB8BFE22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6550236"/>
            <a:ext cx="2995798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Kubiatowicz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CS162 © UCB Spring 2021</a:t>
            </a:r>
          </a:p>
        </p:txBody>
      </p:sp>
    </p:spTree>
    <p:extLst>
      <p:ext uri="{BB962C8B-B14F-4D97-AF65-F5344CB8AC3E}">
        <p14:creationId xmlns:p14="http://schemas.microsoft.com/office/powerpoint/2010/main" val="8448332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F8BFF-9012-E744-9AAA-FE246A756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General Purpose 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C8E1C2-DDC5-4849-9E54-2BB5DE04B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9" y="930942"/>
            <a:ext cx="5040560" cy="5100212"/>
          </a:xfrm>
          <a:prstGeom prst="rect">
            <a:avLst/>
          </a:prstGeom>
        </p:spPr>
      </p:pic>
      <p:sp>
        <p:nvSpPr>
          <p:cNvPr id="5" name="Text Box 7">
            <a:extLst>
              <a:ext uri="{FF2B5EF4-FFF2-40B4-BE49-F238E27FC236}">
                <a16:creationId xmlns:a16="http://schemas.microsoft.com/office/drawing/2014/main" id="{A1D493F6-939A-E041-88B4-CC30BE135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6550236"/>
            <a:ext cx="4211067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Book: OS  Principles and Practices: Anderson and Dahlin</a:t>
            </a:r>
          </a:p>
        </p:txBody>
      </p:sp>
    </p:spTree>
    <p:extLst>
      <p:ext uri="{BB962C8B-B14F-4D97-AF65-F5344CB8AC3E}">
        <p14:creationId xmlns:p14="http://schemas.microsoft.com/office/powerpoint/2010/main" val="3013506921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45"/>
          <p:cNvSpPr txBox="1">
            <a:spLocks noGrp="1"/>
          </p:cNvSpPr>
          <p:nvPr>
            <p:ph type="title"/>
          </p:nvPr>
        </p:nvSpPr>
        <p:spPr>
          <a:xfrm>
            <a:off x="542663" y="402487"/>
            <a:ext cx="716280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Summary: What is an Operating System?</a:t>
            </a:r>
            <a:endParaRPr dirty="0"/>
          </a:p>
        </p:txBody>
      </p:sp>
      <p:sp>
        <p:nvSpPr>
          <p:cNvPr id="1204" name="Google Shape;1204;p45"/>
          <p:cNvSpPr txBox="1">
            <a:spLocks noGrp="1"/>
          </p:cNvSpPr>
          <p:nvPr>
            <p:ph type="body" idx="1"/>
          </p:nvPr>
        </p:nvSpPr>
        <p:spPr>
          <a:xfrm>
            <a:off x="1691680" y="1468415"/>
            <a:ext cx="7056784" cy="384385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Referee</a:t>
            </a:r>
            <a:endParaRPr sz="2000" dirty="0">
              <a:solidFill>
                <a:srgbClr val="0070C0"/>
              </a:solidFill>
            </a:endParaRPr>
          </a:p>
          <a:p>
            <a:pPr lvl="1"/>
            <a:r>
              <a:rPr lang="en-US" sz="2000" dirty="0"/>
              <a:t>Manage protection, isolation, and sharing of resources</a:t>
            </a:r>
            <a:endParaRPr sz="2000" dirty="0"/>
          </a:p>
          <a:p>
            <a:pPr lvl="2"/>
            <a:r>
              <a:rPr lang="en-US" sz="1800" dirty="0"/>
              <a:t>Resource allocation and communication</a:t>
            </a:r>
            <a:endParaRPr sz="1800" dirty="0"/>
          </a:p>
          <a:p>
            <a:r>
              <a:rPr lang="en-US" sz="2000" dirty="0">
                <a:solidFill>
                  <a:srgbClr val="0070C0"/>
                </a:solidFill>
              </a:rPr>
              <a:t>Illusionist</a:t>
            </a:r>
            <a:endParaRPr sz="2000" dirty="0">
              <a:solidFill>
                <a:srgbClr val="0070C0"/>
              </a:solidFill>
            </a:endParaRPr>
          </a:p>
          <a:p>
            <a:pPr lvl="1"/>
            <a:r>
              <a:rPr lang="en-US" sz="2000" dirty="0"/>
              <a:t>Provide clean, easy-to-use abstractions of physical resources</a:t>
            </a:r>
            <a:endParaRPr sz="2000" dirty="0"/>
          </a:p>
          <a:p>
            <a:pPr lvl="2"/>
            <a:r>
              <a:rPr lang="en-US" sz="1800" dirty="0"/>
              <a:t>Infinite memory, dedicated machine</a:t>
            </a:r>
            <a:endParaRPr sz="1800" dirty="0"/>
          </a:p>
          <a:p>
            <a:pPr lvl="2"/>
            <a:r>
              <a:rPr lang="en-US" sz="1800" dirty="0"/>
              <a:t>Higher level objects: files, users, messages</a:t>
            </a:r>
            <a:endParaRPr sz="1800" dirty="0"/>
          </a:p>
          <a:p>
            <a:pPr lvl="2"/>
            <a:r>
              <a:rPr lang="en-US" sz="1800" dirty="0"/>
              <a:t>Masking limitations, virtualization</a:t>
            </a:r>
            <a:endParaRPr sz="1800" dirty="0"/>
          </a:p>
          <a:p>
            <a:r>
              <a:rPr lang="en-US" sz="2000" dirty="0">
                <a:solidFill>
                  <a:srgbClr val="0070C0"/>
                </a:solidFill>
              </a:rPr>
              <a:t>Glue</a:t>
            </a:r>
            <a:endParaRPr sz="2000" dirty="0">
              <a:solidFill>
                <a:srgbClr val="0070C0"/>
              </a:solidFill>
            </a:endParaRPr>
          </a:p>
          <a:p>
            <a:pPr lvl="1"/>
            <a:r>
              <a:rPr lang="en-US" sz="2000" dirty="0"/>
              <a:t>Common services</a:t>
            </a:r>
            <a:endParaRPr sz="2000" dirty="0"/>
          </a:p>
          <a:p>
            <a:pPr lvl="2"/>
            <a:r>
              <a:rPr lang="en-US" sz="1800" dirty="0"/>
              <a:t>Storage, Window system, Networking</a:t>
            </a:r>
            <a:endParaRPr sz="1800" dirty="0"/>
          </a:p>
          <a:p>
            <a:pPr lvl="2"/>
            <a:r>
              <a:rPr lang="en-US" sz="1800" dirty="0"/>
              <a:t>Sharing, Authorization</a:t>
            </a:r>
            <a:endParaRPr sz="1800" dirty="0"/>
          </a:p>
          <a:p>
            <a:pPr lvl="2"/>
            <a:r>
              <a:rPr lang="en-US" sz="1800" dirty="0"/>
              <a:t>Look and feel</a:t>
            </a:r>
            <a:endParaRPr sz="1800" dirty="0"/>
          </a:p>
          <a:p>
            <a:pPr lvl="2"/>
            <a:endParaRPr sz="1800" dirty="0"/>
          </a:p>
        </p:txBody>
      </p:sp>
      <p:pic>
        <p:nvPicPr>
          <p:cNvPr id="1205" name="Google Shape;1205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7627" y="3140680"/>
            <a:ext cx="968749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6" name="Google Shape;1206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2980" y="1835448"/>
            <a:ext cx="1058602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7" name="Google Shape;1207;p4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8187" y="4871660"/>
            <a:ext cx="1248189" cy="8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570866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69EBB-F080-8841-82D9-5F07E30F85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an Operating System?</a:t>
            </a:r>
          </a:p>
        </p:txBody>
      </p:sp>
    </p:spTree>
    <p:extLst>
      <p:ext uri="{BB962C8B-B14F-4D97-AF65-F5344CB8AC3E}">
        <p14:creationId xmlns:p14="http://schemas.microsoft.com/office/powerpoint/2010/main" val="217000577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077200" cy="5334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Greatest Artifact of Human Civilization…</a:t>
            </a:r>
          </a:p>
        </p:txBody>
      </p:sp>
      <p:pic>
        <p:nvPicPr>
          <p:cNvPr id="11266" name="Picture 1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90600"/>
            <a:ext cx="6773863" cy="544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7">
            <a:extLst>
              <a:ext uri="{FF2B5EF4-FFF2-40B4-BE49-F238E27FC236}">
                <a16:creationId xmlns:a16="http://schemas.microsoft.com/office/drawing/2014/main" id="{B7ADFFC9-6979-E64B-8405-F91B23C02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6550236"/>
            <a:ext cx="2995798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Kubiatowicz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CS162 © UCB Spring 2021</a:t>
            </a:r>
          </a:p>
        </p:txBody>
      </p:sp>
    </p:spTree>
    <p:extLst>
      <p:ext uri="{BB962C8B-B14F-4D97-AF65-F5344CB8AC3E}">
        <p14:creationId xmlns:p14="http://schemas.microsoft.com/office/powerpoint/2010/main" val="267865040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43101" y="1600201"/>
            <a:ext cx="5080397" cy="408027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4"/>
          <p:cNvSpPr txBox="1">
            <a:spLocks noGrp="1"/>
          </p:cNvSpPr>
          <p:nvPr>
            <p:ph type="title"/>
          </p:nvPr>
        </p:nvSpPr>
        <p:spPr>
          <a:xfrm>
            <a:off x="746591" y="340170"/>
            <a:ext cx="7011066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ea typeface="ＭＳ Ｐゴシック" charset="0"/>
                <a:sym typeface="Gill Sans"/>
              </a:rPr>
              <a:t>Greatest Artifact of Human Civilization…</a:t>
            </a:r>
            <a:endParaRPr dirty="0">
              <a:ea typeface="ＭＳ Ｐゴシック" charset="0"/>
            </a:endParaRPr>
          </a:p>
        </p:txBody>
      </p:sp>
      <p:pic>
        <p:nvPicPr>
          <p:cNvPr id="126" name="Google Shape;126;p4" descr="Free photo: Iphone, Phone, Smartphone, Mobile - Free Image on Pixabay - 24649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00150" y="1657350"/>
            <a:ext cx="1378882" cy="1034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4" descr="Free photo: Iphone, Phone, Smartphone, Mobile - Free Image on Pixabay - 24649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15050" y="1371600"/>
            <a:ext cx="1378882" cy="1034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4" descr="Free photo: Iphone, Phone, Smartphone, Mobile - Free Image on Pixabay - 24649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71850" y="3257550"/>
            <a:ext cx="1378882" cy="1034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4" descr="Free photo: Iphone, Phone, Smartphone, Mobile - Free Image on Pixabay - 24649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5268" y="4014931"/>
            <a:ext cx="1378882" cy="1034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4" descr="Making Your Computer Personal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44192" y="1731721"/>
            <a:ext cx="1234197" cy="837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4" descr="Making Your Computer Personal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28465" y="4630151"/>
            <a:ext cx="1234197" cy="837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4" descr="Making Your Computer Personal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23460" y="3008453"/>
            <a:ext cx="1234197" cy="837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4" descr="Making Your Computer Personal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14650" y="4191832"/>
            <a:ext cx="1234197" cy="837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69916" y="2796688"/>
            <a:ext cx="1422797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flipH="1">
            <a:off x="5077903" y="3218495"/>
            <a:ext cx="1422797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4" descr="Fitbit | My new Fitbit complete with yellow band... =o ...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216433" y="2279608"/>
            <a:ext cx="469947" cy="396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4" descr="Fitbit | My new Fitbit complete with yellow band... =o ...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79291" y="4610774"/>
            <a:ext cx="469947" cy="396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4" descr="Tesla car 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367903" y="1908869"/>
            <a:ext cx="1482435" cy="936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4" descr="Tesla car 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flipH="1">
            <a:off x="277110" y="4842644"/>
            <a:ext cx="1482435" cy="936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4" descr="the last cult of England | Staff of Programmes Ltd, London, … | Flickr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68694" y="2050852"/>
            <a:ext cx="4564856" cy="317896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4"/>
          <p:cNvSpPr/>
          <p:nvPr/>
        </p:nvSpPr>
        <p:spPr>
          <a:xfrm>
            <a:off x="2634002" y="3120956"/>
            <a:ext cx="3590166" cy="69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405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Internet!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0" name="Text Box 7">
            <a:extLst>
              <a:ext uri="{FF2B5EF4-FFF2-40B4-BE49-F238E27FC236}">
                <a16:creationId xmlns:a16="http://schemas.microsoft.com/office/drawing/2014/main" id="{8019B268-7CD8-0043-B939-6808A0AAD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6550236"/>
            <a:ext cx="2995798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Kubiatowicz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CS162 © UCB Spring 2021</a:t>
            </a:r>
          </a:p>
        </p:txBody>
      </p:sp>
    </p:spTree>
    <p:extLst>
      <p:ext uri="{BB962C8B-B14F-4D97-AF65-F5344CB8AC3E}">
        <p14:creationId xmlns:p14="http://schemas.microsoft.com/office/powerpoint/2010/main" val="24187718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8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9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1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2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 txBox="1">
            <a:spLocks noGrp="1"/>
          </p:cNvSpPr>
          <p:nvPr>
            <p:ph type="title"/>
          </p:nvPr>
        </p:nvSpPr>
        <p:spPr>
          <a:xfrm>
            <a:off x="617856" y="352941"/>
            <a:ext cx="7626552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Gill Sans"/>
              </a:rPr>
              <a:t>Running Systems at Internet Scale</a:t>
            </a:r>
            <a:endParaRPr dirty="0"/>
          </a:p>
        </p:txBody>
      </p:sp>
      <p:pic>
        <p:nvPicPr>
          <p:cNvPr id="147" name="Google Shape;14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5901" y="1748509"/>
            <a:ext cx="6294755" cy="3422567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5"/>
          <p:cNvSpPr txBox="1"/>
          <p:nvPr/>
        </p:nvSpPr>
        <p:spPr>
          <a:xfrm>
            <a:off x="1728523" y="5167626"/>
            <a:ext cx="565733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1969</a:t>
            </a:r>
            <a:endParaRPr/>
          </a:p>
        </p:txBody>
      </p:sp>
      <p:sp>
        <p:nvSpPr>
          <p:cNvPr id="149" name="Google Shape;149;p5"/>
          <p:cNvSpPr txBox="1"/>
          <p:nvPr/>
        </p:nvSpPr>
        <p:spPr>
          <a:xfrm>
            <a:off x="2208193" y="5175335"/>
            <a:ext cx="583610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1974</a:t>
            </a:r>
            <a:endParaRPr/>
          </a:p>
        </p:txBody>
      </p:sp>
      <p:pic>
        <p:nvPicPr>
          <p:cNvPr id="150" name="Google Shape;15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90652" y="4139595"/>
            <a:ext cx="510947" cy="46481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5"/>
          <p:cNvSpPr txBox="1"/>
          <p:nvPr/>
        </p:nvSpPr>
        <p:spPr>
          <a:xfrm>
            <a:off x="3532126" y="5150651"/>
            <a:ext cx="742308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1990</a:t>
            </a:r>
            <a:endParaRPr dirty="0"/>
          </a:p>
        </p:txBody>
      </p:sp>
      <p:cxnSp>
        <p:nvCxnSpPr>
          <p:cNvPr id="152" name="Google Shape;152;p5"/>
          <p:cNvCxnSpPr/>
          <p:nvPr/>
        </p:nvCxnSpPr>
        <p:spPr>
          <a:xfrm rot="10800000">
            <a:off x="1954336" y="2146480"/>
            <a:ext cx="7915" cy="2457934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53" name="Google Shape;153;p5"/>
          <p:cNvCxnSpPr/>
          <p:nvPr/>
        </p:nvCxnSpPr>
        <p:spPr>
          <a:xfrm rot="10800000">
            <a:off x="2415018" y="2098768"/>
            <a:ext cx="1" cy="2505647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54" name="Google Shape;154;p5"/>
          <p:cNvSpPr/>
          <p:nvPr/>
        </p:nvSpPr>
        <p:spPr>
          <a:xfrm rot="-5400000">
            <a:off x="1750844" y="2751096"/>
            <a:ext cx="1578103" cy="530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RFC 675 TCP/IP</a:t>
            </a:r>
            <a:endParaRPr sz="1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5" name="Google Shape;155;p5"/>
          <p:cNvSpPr txBox="1"/>
          <p:nvPr/>
        </p:nvSpPr>
        <p:spPr>
          <a:xfrm rot="-5400000">
            <a:off x="1665774" y="2909014"/>
            <a:ext cx="898323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ARPANet</a:t>
            </a:r>
            <a:endParaRPr sz="135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6" name="Google Shape;156;p5"/>
          <p:cNvSpPr txBox="1"/>
          <p:nvPr/>
        </p:nvSpPr>
        <p:spPr>
          <a:xfrm>
            <a:off x="2791803" y="2065304"/>
            <a:ext cx="932317" cy="27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Internet</a:t>
            </a:r>
            <a:endParaRPr dirty="0"/>
          </a:p>
        </p:txBody>
      </p:sp>
      <p:pic>
        <p:nvPicPr>
          <p:cNvPr id="157" name="Google Shape;157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86940" y="3688337"/>
            <a:ext cx="788275" cy="571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5"/>
          <p:cNvSpPr/>
          <p:nvPr/>
        </p:nvSpPr>
        <p:spPr>
          <a:xfrm rot="-5400000">
            <a:off x="3434620" y="2893919"/>
            <a:ext cx="875961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35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HTTP</a:t>
            </a:r>
            <a:r>
              <a:rPr lang="en-US"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350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0.9</a:t>
            </a:r>
            <a:endParaRPr sz="135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59" name="Google Shape;159;p5"/>
          <p:cNvCxnSpPr/>
          <p:nvPr/>
        </p:nvCxnSpPr>
        <p:spPr>
          <a:xfrm rot="10800000">
            <a:off x="3710382" y="2098768"/>
            <a:ext cx="1" cy="247547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60" name="Google Shape;160;p5"/>
          <p:cNvSpPr txBox="1"/>
          <p:nvPr/>
        </p:nvSpPr>
        <p:spPr>
          <a:xfrm>
            <a:off x="4274434" y="2098767"/>
            <a:ext cx="873630" cy="27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WWW</a:t>
            </a:r>
            <a:endParaRPr dirty="0"/>
          </a:p>
        </p:txBody>
      </p:sp>
      <p:sp>
        <p:nvSpPr>
          <p:cNvPr id="17" name="Text Box 7">
            <a:extLst>
              <a:ext uri="{FF2B5EF4-FFF2-40B4-BE49-F238E27FC236}">
                <a16:creationId xmlns:a16="http://schemas.microsoft.com/office/drawing/2014/main" id="{F2C12462-E173-9F48-A658-6E1BA90D0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6550236"/>
            <a:ext cx="2995798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Kubiatowicz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CS162 © UCB Spring 2021</a:t>
            </a:r>
          </a:p>
        </p:txBody>
      </p:sp>
    </p:spTree>
    <p:extLst>
      <p:ext uri="{BB962C8B-B14F-4D97-AF65-F5344CB8AC3E}">
        <p14:creationId xmlns:p14="http://schemas.microsoft.com/office/powerpoint/2010/main" val="255216350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"/>
          <p:cNvSpPr txBox="1">
            <a:spLocks noGrp="1"/>
          </p:cNvSpPr>
          <p:nvPr>
            <p:ph type="title"/>
          </p:nvPr>
        </p:nvSpPr>
        <p:spPr>
          <a:xfrm>
            <a:off x="388370" y="273264"/>
            <a:ext cx="716280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Gill Sans"/>
              </a:rPr>
              <a:t>Across Incredible Diversity</a:t>
            </a:r>
            <a:endParaRPr dirty="0"/>
          </a:p>
        </p:txBody>
      </p:sp>
      <p:grpSp>
        <p:nvGrpSpPr>
          <p:cNvPr id="166" name="Google Shape;166;p6"/>
          <p:cNvGrpSpPr/>
          <p:nvPr/>
        </p:nvGrpSpPr>
        <p:grpSpPr>
          <a:xfrm>
            <a:off x="2207384" y="1810588"/>
            <a:ext cx="4254006" cy="3564013"/>
            <a:chOff x="2869" y="1485"/>
            <a:chExt cx="2608" cy="2130"/>
          </a:xfrm>
        </p:grpSpPr>
        <p:sp>
          <p:nvSpPr>
            <p:cNvPr id="167" name="Google Shape;167;p6"/>
            <p:cNvSpPr txBox="1"/>
            <p:nvPr/>
          </p:nvSpPr>
          <p:spPr>
            <a:xfrm>
              <a:off x="4126" y="3436"/>
              <a:ext cx="466" cy="1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500">
                  <a:solidFill>
                    <a:schemeClr val="dk1"/>
                  </a:solidFill>
                  <a:latin typeface="Calibri" panose="020F0502020204030204" pitchFamily="34" charset="0"/>
                  <a:ea typeface="Gill Sans"/>
                  <a:cs typeface="Calibri" panose="020F0502020204030204" pitchFamily="34" charset="0"/>
                  <a:sym typeface="Gill Sans"/>
                </a:rPr>
                <a:t>years</a:t>
              </a: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8" name="Google Shape;168;p6"/>
            <p:cNvSpPr txBox="1"/>
            <p:nvPr/>
          </p:nvSpPr>
          <p:spPr>
            <a:xfrm>
              <a:off x="2869" y="1485"/>
              <a:ext cx="792" cy="3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500">
                  <a:solidFill>
                    <a:schemeClr val="dk1"/>
                  </a:solidFill>
                  <a:latin typeface="Calibri" panose="020F0502020204030204" pitchFamily="34" charset="0"/>
                  <a:ea typeface="Gill Sans"/>
                  <a:cs typeface="Calibri" panose="020F0502020204030204" pitchFamily="34" charset="0"/>
                  <a:sym typeface="Gill Sans"/>
                </a:rPr>
                <a:t>Computers</a:t>
              </a: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500">
                  <a:solidFill>
                    <a:schemeClr val="dk1"/>
                  </a:solidFill>
                  <a:latin typeface="Calibri" panose="020F0502020204030204" pitchFamily="34" charset="0"/>
                  <a:ea typeface="Gill Sans"/>
                  <a:cs typeface="Calibri" panose="020F0502020204030204" pitchFamily="34" charset="0"/>
                  <a:sym typeface="Gill Sans"/>
                </a:rPr>
                <a:t>Per Person</a:t>
              </a: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9" name="Google Shape;169;p6"/>
            <p:cNvSpPr txBox="1"/>
            <p:nvPr/>
          </p:nvSpPr>
          <p:spPr>
            <a:xfrm>
              <a:off x="3043" y="3155"/>
              <a:ext cx="421" cy="1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500">
                  <a:solidFill>
                    <a:schemeClr val="dk1"/>
                  </a:solidFill>
                  <a:latin typeface="Calibri" panose="020F0502020204030204" pitchFamily="34" charset="0"/>
                  <a:ea typeface="Gill Sans"/>
                  <a:cs typeface="Calibri" panose="020F0502020204030204" pitchFamily="34" charset="0"/>
                  <a:sym typeface="Gill Sans"/>
                </a:rPr>
                <a:t>10</a:t>
              </a:r>
              <a:r>
                <a:rPr lang="en-US" sz="1500" baseline="30000">
                  <a:solidFill>
                    <a:schemeClr val="dk1"/>
                  </a:solidFill>
                  <a:latin typeface="Calibri" panose="020F0502020204030204" pitchFamily="34" charset="0"/>
                  <a:ea typeface="Gill Sans"/>
                  <a:cs typeface="Calibri" panose="020F0502020204030204" pitchFamily="34" charset="0"/>
                  <a:sym typeface="Gill Sans"/>
                </a:rPr>
                <a:t>3</a:t>
              </a:r>
              <a:r>
                <a:rPr lang="en-US" sz="1500">
                  <a:solidFill>
                    <a:schemeClr val="dk1"/>
                  </a:solidFill>
                  <a:latin typeface="Calibri" panose="020F0502020204030204" pitchFamily="34" charset="0"/>
                  <a:ea typeface="Gill Sans"/>
                  <a:cs typeface="Calibri" panose="020F0502020204030204" pitchFamily="34" charset="0"/>
                  <a:sym typeface="Gill Sans"/>
                </a:rPr>
                <a:t>:1</a:t>
              </a: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0" name="Google Shape;170;p6"/>
            <p:cNvSpPr txBox="1"/>
            <p:nvPr/>
          </p:nvSpPr>
          <p:spPr>
            <a:xfrm>
              <a:off x="3043" y="1824"/>
              <a:ext cx="421" cy="1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500">
                  <a:solidFill>
                    <a:schemeClr val="dk1"/>
                  </a:solidFill>
                  <a:latin typeface="Calibri" panose="020F0502020204030204" pitchFamily="34" charset="0"/>
                  <a:ea typeface="Gill Sans"/>
                  <a:cs typeface="Calibri" panose="020F0502020204030204" pitchFamily="34" charset="0"/>
                  <a:sym typeface="Gill Sans"/>
                </a:rPr>
                <a:t>1:10</a:t>
              </a:r>
              <a:r>
                <a:rPr lang="en-US" sz="1500" baseline="30000">
                  <a:solidFill>
                    <a:schemeClr val="dk1"/>
                  </a:solidFill>
                  <a:latin typeface="Calibri" panose="020F0502020204030204" pitchFamily="34" charset="0"/>
                  <a:ea typeface="Gill Sans"/>
                  <a:cs typeface="Calibri" panose="020F0502020204030204" pitchFamily="34" charset="0"/>
                  <a:sym typeface="Gill Sans"/>
                </a:rPr>
                <a:t>6</a:t>
              </a: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1" name="Google Shape;171;p6"/>
            <p:cNvSpPr txBox="1"/>
            <p:nvPr/>
          </p:nvSpPr>
          <p:spPr>
            <a:xfrm>
              <a:off x="4800" y="2640"/>
              <a:ext cx="677" cy="1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350">
                  <a:solidFill>
                    <a:schemeClr val="dk1"/>
                  </a:solidFill>
                  <a:latin typeface="Calibri" panose="020F0502020204030204" pitchFamily="34" charset="0"/>
                  <a:ea typeface="Gill Sans"/>
                  <a:cs typeface="Calibri" panose="020F0502020204030204" pitchFamily="34" charset="0"/>
                  <a:sym typeface="Gill Sans"/>
                </a:rPr>
                <a:t>Laptop</a:t>
              </a: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2" name="Google Shape;172;p6"/>
            <p:cNvSpPr txBox="1"/>
            <p:nvPr/>
          </p:nvSpPr>
          <p:spPr>
            <a:xfrm>
              <a:off x="4958" y="2814"/>
              <a:ext cx="394" cy="1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350">
                  <a:solidFill>
                    <a:schemeClr val="dk1"/>
                  </a:solidFill>
                  <a:latin typeface="Calibri" panose="020F0502020204030204" pitchFamily="34" charset="0"/>
                  <a:ea typeface="Gill Sans"/>
                  <a:cs typeface="Calibri" panose="020F0502020204030204" pitchFamily="34" charset="0"/>
                  <a:sym typeface="Gill Sans"/>
                </a:rPr>
                <a:t>PDA</a:t>
              </a: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73" name="Google Shape;173;p6"/>
            <p:cNvCxnSpPr/>
            <p:nvPr/>
          </p:nvCxnSpPr>
          <p:spPr>
            <a:xfrm>
              <a:off x="3458" y="3385"/>
              <a:ext cx="1978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74" name="Google Shape;174;p6"/>
            <p:cNvCxnSpPr/>
            <p:nvPr/>
          </p:nvCxnSpPr>
          <p:spPr>
            <a:xfrm rot="10800000">
              <a:off x="3462" y="1715"/>
              <a:ext cx="0" cy="1661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pic>
          <p:nvPicPr>
            <p:cNvPr id="175" name="Google Shape;175;p6" descr="whirlwind-computer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486" y="1777"/>
              <a:ext cx="486" cy="3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6" descr="360-6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736" y="2070"/>
              <a:ext cx="442" cy="3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" name="Google Shape;177;p6"/>
            <p:cNvSpPr txBox="1"/>
            <p:nvPr/>
          </p:nvSpPr>
          <p:spPr>
            <a:xfrm>
              <a:off x="4154" y="1968"/>
              <a:ext cx="862" cy="1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350">
                  <a:solidFill>
                    <a:schemeClr val="dk1"/>
                  </a:solidFill>
                  <a:latin typeface="Calibri" panose="020F0502020204030204" pitchFamily="34" charset="0"/>
                  <a:ea typeface="Gill Sans"/>
                  <a:cs typeface="Calibri" panose="020F0502020204030204" pitchFamily="34" charset="0"/>
                  <a:sym typeface="Gill Sans"/>
                </a:rPr>
                <a:t>Mainframe</a:t>
              </a: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78" name="Google Shape;178;p6" descr="vax11-78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108" y="2307"/>
              <a:ext cx="272" cy="2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" name="Google Shape;179;p6"/>
            <p:cNvSpPr txBox="1"/>
            <p:nvPr/>
          </p:nvSpPr>
          <p:spPr>
            <a:xfrm>
              <a:off x="4386" y="2216"/>
              <a:ext cx="468" cy="1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350">
                  <a:solidFill>
                    <a:schemeClr val="dk1"/>
                  </a:solidFill>
                  <a:latin typeface="Calibri" panose="020F0502020204030204" pitchFamily="34" charset="0"/>
                  <a:ea typeface="Gill Sans"/>
                  <a:cs typeface="Calibri" panose="020F0502020204030204" pitchFamily="34" charset="0"/>
                  <a:sym typeface="Gill Sans"/>
                </a:rPr>
                <a:t>Mini</a:t>
              </a: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80" name="Google Shape;180;p6" descr="sun3+3d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284" y="2488"/>
              <a:ext cx="303" cy="2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" name="Google Shape;181;p6"/>
            <p:cNvSpPr txBox="1"/>
            <p:nvPr/>
          </p:nvSpPr>
          <p:spPr>
            <a:xfrm>
              <a:off x="4547" y="2397"/>
              <a:ext cx="829" cy="1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350">
                  <a:solidFill>
                    <a:schemeClr val="dk1"/>
                  </a:solidFill>
                  <a:latin typeface="Calibri" panose="020F0502020204030204" pitchFamily="34" charset="0"/>
                  <a:ea typeface="Gill Sans"/>
                  <a:cs typeface="Calibri" panose="020F0502020204030204" pitchFamily="34" charset="0"/>
                  <a:sym typeface="Gill Sans"/>
                </a:rPr>
                <a:t>Workstation</a:t>
              </a: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2" name="Google Shape;182;p6"/>
            <p:cNvSpPr txBox="1"/>
            <p:nvPr/>
          </p:nvSpPr>
          <p:spPr>
            <a:xfrm>
              <a:off x="4704" y="2544"/>
              <a:ext cx="309" cy="1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350">
                  <a:solidFill>
                    <a:schemeClr val="dk1"/>
                  </a:solidFill>
                  <a:latin typeface="Calibri" panose="020F0502020204030204" pitchFamily="34" charset="0"/>
                  <a:ea typeface="Gill Sans"/>
                  <a:cs typeface="Calibri" panose="020F0502020204030204" pitchFamily="34" charset="0"/>
                  <a:sym typeface="Gill Sans"/>
                </a:rPr>
                <a:t>PC</a:t>
              </a: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83" name="Google Shape;183;p6" descr="IBM_ThinkPad@ThinkPad_A_Series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635" y="2760"/>
              <a:ext cx="233" cy="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" name="Google Shape;184;p6" descr="cell-phone-nokia">
              <a:hlinkClick r:id="rId8"/>
            </p:cNvPr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5031" y="3078"/>
              <a:ext cx="175" cy="1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p6" descr="pcsm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503" y="2624"/>
              <a:ext cx="157" cy="2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Google Shape;186;p6" descr="palm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803" y="2984"/>
              <a:ext cx="126" cy="1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7" name="Google Shape;187;p6"/>
            <p:cNvSpPr/>
            <p:nvPr/>
          </p:nvSpPr>
          <p:spPr>
            <a:xfrm>
              <a:off x="5064" y="2934"/>
              <a:ext cx="322" cy="1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350">
                  <a:solidFill>
                    <a:schemeClr val="dk1"/>
                  </a:solidFill>
                  <a:latin typeface="Calibri" panose="020F0502020204030204" pitchFamily="34" charset="0"/>
                  <a:ea typeface="Gill Sans"/>
                  <a:cs typeface="Calibri" panose="020F0502020204030204" pitchFamily="34" charset="0"/>
                  <a:sym typeface="Gill Sans"/>
                </a:rPr>
                <a:t>Cell</a:t>
              </a: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8" name="Google Shape;188;p6"/>
            <p:cNvSpPr txBox="1"/>
            <p:nvPr/>
          </p:nvSpPr>
          <p:spPr>
            <a:xfrm>
              <a:off x="3163" y="2712"/>
              <a:ext cx="301" cy="1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500">
                  <a:solidFill>
                    <a:schemeClr val="dk1"/>
                  </a:solidFill>
                  <a:latin typeface="Calibri" panose="020F0502020204030204" pitchFamily="34" charset="0"/>
                  <a:ea typeface="Gill Sans"/>
                  <a:cs typeface="Calibri" panose="020F0502020204030204" pitchFamily="34" charset="0"/>
                  <a:sym typeface="Gill Sans"/>
                </a:rPr>
                <a:t>1:1</a:t>
              </a: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9" name="Google Shape;189;p6"/>
            <p:cNvSpPr txBox="1"/>
            <p:nvPr/>
          </p:nvSpPr>
          <p:spPr>
            <a:xfrm>
              <a:off x="3043" y="2304"/>
              <a:ext cx="421" cy="1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500">
                  <a:solidFill>
                    <a:schemeClr val="dk1"/>
                  </a:solidFill>
                  <a:latin typeface="Calibri" panose="020F0502020204030204" pitchFamily="34" charset="0"/>
                  <a:ea typeface="Gill Sans"/>
                  <a:cs typeface="Calibri" panose="020F0502020204030204" pitchFamily="34" charset="0"/>
                  <a:sym typeface="Gill Sans"/>
                </a:rPr>
                <a:t>1:10</a:t>
              </a:r>
              <a:r>
                <a:rPr lang="en-US" sz="1500" baseline="30000">
                  <a:solidFill>
                    <a:schemeClr val="dk1"/>
                  </a:solidFill>
                  <a:latin typeface="Calibri" panose="020F0502020204030204" pitchFamily="34" charset="0"/>
                  <a:ea typeface="Gill Sans"/>
                  <a:cs typeface="Calibri" panose="020F0502020204030204" pitchFamily="34" charset="0"/>
                  <a:sym typeface="Gill Sans"/>
                </a:rPr>
                <a:t>3</a:t>
              </a: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90" name="Google Shape;190;p6"/>
          <p:cNvGrpSpPr/>
          <p:nvPr/>
        </p:nvGrpSpPr>
        <p:grpSpPr>
          <a:xfrm>
            <a:off x="5852260" y="4665695"/>
            <a:ext cx="585788" cy="615553"/>
            <a:chOff x="4992" y="3124"/>
            <a:chExt cx="492" cy="517"/>
          </a:xfrm>
        </p:grpSpPr>
        <p:sp>
          <p:nvSpPr>
            <p:cNvPr id="191" name="Google Shape;191;p6"/>
            <p:cNvSpPr txBox="1"/>
            <p:nvPr/>
          </p:nvSpPr>
          <p:spPr>
            <a:xfrm>
              <a:off x="4992" y="3408"/>
              <a:ext cx="492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350" i="1">
                  <a:solidFill>
                    <a:schemeClr val="dk1"/>
                  </a:solidFill>
                  <a:latin typeface="Calibri" panose="020F0502020204030204" pitchFamily="34" charset="0"/>
                  <a:ea typeface="Gill Sans"/>
                  <a:cs typeface="Calibri" panose="020F0502020204030204" pitchFamily="34" charset="0"/>
                  <a:sym typeface="Gill Sans"/>
                </a:rPr>
                <a:t>Mote!</a:t>
              </a: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92" name="Google Shape;192;p6" descr="dots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5206" y="3124"/>
              <a:ext cx="211" cy="26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93" name="Google Shape;193;p6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188836" y="1897404"/>
            <a:ext cx="939182" cy="575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256495" y="4108866"/>
            <a:ext cx="350978" cy="370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5705274" y="2248691"/>
            <a:ext cx="100012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6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074234" y="2908998"/>
            <a:ext cx="648163" cy="617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6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6200574" y="3528888"/>
            <a:ext cx="437590" cy="431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6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6415964" y="3806308"/>
            <a:ext cx="405539" cy="3644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9" name="Google Shape;199;p6"/>
          <p:cNvCxnSpPr/>
          <p:nvPr/>
        </p:nvCxnSpPr>
        <p:spPr>
          <a:xfrm>
            <a:off x="4564516" y="2517632"/>
            <a:ext cx="1064558" cy="22412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dash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00" name="Google Shape;200;p6"/>
          <p:cNvCxnSpPr/>
          <p:nvPr/>
        </p:nvCxnSpPr>
        <p:spPr>
          <a:xfrm>
            <a:off x="4790875" y="3012932"/>
            <a:ext cx="1064558" cy="22412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dash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01" name="Google Shape;201;p6"/>
          <p:cNvCxnSpPr/>
          <p:nvPr/>
        </p:nvCxnSpPr>
        <p:spPr>
          <a:xfrm rot="10800000" flipH="1">
            <a:off x="5543909" y="3649426"/>
            <a:ext cx="522194" cy="4483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dash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02" name="Google Shape;202;p6"/>
          <p:cNvSpPr/>
          <p:nvPr/>
        </p:nvSpPr>
        <p:spPr>
          <a:xfrm>
            <a:off x="5999792" y="1685595"/>
            <a:ext cx="1291861" cy="1257860"/>
          </a:xfrm>
          <a:prstGeom prst="cloud">
            <a:avLst/>
          </a:prstGeom>
          <a:solidFill>
            <a:schemeClr val="dk1">
              <a:alpha val="15686"/>
            </a:schemeClr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sz="1350">
              <a:solidFill>
                <a:schemeClr val="lt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203" name="Google Shape;203;p6"/>
          <p:cNvSpPr txBox="1"/>
          <p:nvPr/>
        </p:nvSpPr>
        <p:spPr>
          <a:xfrm>
            <a:off x="193813" y="2857087"/>
            <a:ext cx="2173424" cy="1177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Bell’s Law: New computer class every 10 years</a:t>
            </a:r>
            <a:endParaRPr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4" name="Google Shape;204;p6"/>
          <p:cNvSpPr/>
          <p:nvPr/>
        </p:nvSpPr>
        <p:spPr>
          <a:xfrm>
            <a:off x="5543909" y="5292612"/>
            <a:ext cx="1277594" cy="500972"/>
          </a:xfrm>
          <a:prstGeom prst="wedgeRoundRectCallout">
            <a:avLst>
              <a:gd name="adj1" fmla="val 35345"/>
              <a:gd name="adj2" fmla="val -135903"/>
              <a:gd name="adj3" fmla="val 16667"/>
            </a:avLst>
          </a:prstGeom>
          <a:solidFill>
            <a:srgbClr val="FFC0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500" b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The Internet of  Things!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" name="Google Shape;205;p6"/>
          <p:cNvSpPr/>
          <p:nvPr/>
        </p:nvSpPr>
        <p:spPr>
          <a:xfrm>
            <a:off x="7284249" y="2126456"/>
            <a:ext cx="228600" cy="1085850"/>
          </a:xfrm>
          <a:prstGeom prst="rightBrace">
            <a:avLst>
              <a:gd name="adj1" fmla="val 8333"/>
              <a:gd name="adj2" fmla="val 50000"/>
            </a:avLst>
          </a:prstGeom>
          <a:solidFill>
            <a:srgbClr val="FFFF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sz="13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206" name="Google Shape;206;p6"/>
          <p:cNvSpPr/>
          <p:nvPr/>
        </p:nvSpPr>
        <p:spPr>
          <a:xfrm>
            <a:off x="7455699" y="3155156"/>
            <a:ext cx="228600" cy="1085850"/>
          </a:xfrm>
          <a:prstGeom prst="rightBrace">
            <a:avLst>
              <a:gd name="adj1" fmla="val 8333"/>
              <a:gd name="adj2" fmla="val 50000"/>
            </a:avLst>
          </a:prstGeom>
          <a:solidFill>
            <a:srgbClr val="FFFF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sz="13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207" name="Google Shape;207;p6"/>
          <p:cNvSpPr/>
          <p:nvPr/>
        </p:nvSpPr>
        <p:spPr>
          <a:xfrm>
            <a:off x="7284249" y="4241006"/>
            <a:ext cx="228600" cy="742950"/>
          </a:xfrm>
          <a:prstGeom prst="rightBrace">
            <a:avLst>
              <a:gd name="adj1" fmla="val 8333"/>
              <a:gd name="adj2" fmla="val 50000"/>
            </a:avLst>
          </a:prstGeom>
          <a:solidFill>
            <a:srgbClr val="FFFF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sz="1350" b="0">
              <a:solidFill>
                <a:schemeClr val="dk1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208" name="Google Shape;208;p6"/>
          <p:cNvSpPr txBox="1"/>
          <p:nvPr/>
        </p:nvSpPr>
        <p:spPr>
          <a:xfrm>
            <a:off x="7569999" y="2012156"/>
            <a:ext cx="1143000" cy="1177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Number crunching, Data Storage, Massive Inet Services,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ML, …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9" name="Google Shape;209;p6"/>
          <p:cNvSpPr txBox="1"/>
          <p:nvPr/>
        </p:nvSpPr>
        <p:spPr>
          <a:xfrm>
            <a:off x="7684299" y="3440906"/>
            <a:ext cx="1143000" cy="438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Productivity,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Interactive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0" name="Google Shape;210;p6"/>
          <p:cNvSpPr txBox="1"/>
          <p:nvPr/>
        </p:nvSpPr>
        <p:spPr>
          <a:xfrm>
            <a:off x="7560474" y="4298156"/>
            <a:ext cx="1143000" cy="623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Streaming from/to the physical world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11" name="Google Shape;211;p6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6397760" y="4501802"/>
            <a:ext cx="405539" cy="342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6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6658426" y="4787500"/>
            <a:ext cx="246398" cy="246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6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6849028" y="4609780"/>
            <a:ext cx="263771" cy="26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6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6631312" y="4364682"/>
            <a:ext cx="347615" cy="34761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Text Box 7">
            <a:extLst>
              <a:ext uri="{FF2B5EF4-FFF2-40B4-BE49-F238E27FC236}">
                <a16:creationId xmlns:a16="http://schemas.microsoft.com/office/drawing/2014/main" id="{36A4D543-FE5E-7249-AEA4-0B6A41736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6550236"/>
            <a:ext cx="2995798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Kubiatowicz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CS162 © UCB Spring 2021</a:t>
            </a:r>
          </a:p>
        </p:txBody>
      </p:sp>
    </p:spTree>
    <p:extLst>
      <p:ext uri="{BB962C8B-B14F-4D97-AF65-F5344CB8AC3E}">
        <p14:creationId xmlns:p14="http://schemas.microsoft.com/office/powerpoint/2010/main" val="39419306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9" id="{2F4057A8-0CC2-E848-A6DE-C9F67C2C939D}" vid="{573F4645-57C0-A844-9DE9-5884D0F3FF6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3206</TotalTime>
  <Pages>60</Pages>
  <Words>1908</Words>
  <Application>Microsoft Macintosh PowerPoint</Application>
  <PresentationFormat>On-screen Show (4:3)</PresentationFormat>
  <Paragraphs>631</Paragraphs>
  <Slides>43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ＭＳ Ｐゴシック</vt:lpstr>
      <vt:lpstr>Arial</vt:lpstr>
      <vt:lpstr>Calibri</vt:lpstr>
      <vt:lpstr>Comic Sans MS</vt:lpstr>
      <vt:lpstr>Consolas</vt:lpstr>
      <vt:lpstr>Gill Sans</vt:lpstr>
      <vt:lpstr>Gill Sans Light</vt:lpstr>
      <vt:lpstr>Office</vt:lpstr>
      <vt:lpstr> CS 310   Operating Systems   Lecture 1:  Operating System Introduction</vt:lpstr>
      <vt:lpstr>Acknowledgements !</vt:lpstr>
      <vt:lpstr>Read the following: </vt:lpstr>
      <vt:lpstr>We will study..</vt:lpstr>
      <vt:lpstr>What is an Operating System?</vt:lpstr>
      <vt:lpstr>Greatest Artifact of Human Civilization…</vt:lpstr>
      <vt:lpstr>Greatest Artifact of Human Civilization…</vt:lpstr>
      <vt:lpstr>Running Systems at Internet Scale</vt:lpstr>
      <vt:lpstr>Across Incredible Diversity</vt:lpstr>
      <vt:lpstr>And Range of Timescales</vt:lpstr>
      <vt:lpstr>Operating Systems are at the Heart of it All!</vt:lpstr>
      <vt:lpstr>But: What is an operating system?</vt:lpstr>
      <vt:lpstr>What is an operating system?</vt:lpstr>
      <vt:lpstr>Hardware/Software Interface</vt:lpstr>
      <vt:lpstr>What does an Operating System do?</vt:lpstr>
      <vt:lpstr>Definition of an Operating System</vt:lpstr>
      <vt:lpstr> What is an Operating System?  Role 1: Illusionist</vt:lpstr>
      <vt:lpstr>What is an Operating System? An Illusionist !</vt:lpstr>
      <vt:lpstr>OS Basics: Virtualizing the Machine</vt:lpstr>
      <vt:lpstr>Compiled Program’s View of the World</vt:lpstr>
      <vt:lpstr>System Programmer’s View of the World</vt:lpstr>
      <vt:lpstr>What’s in a Process?</vt:lpstr>
      <vt:lpstr>For Example…Processes running on my laptop</vt:lpstr>
      <vt:lpstr>Operating System’s View of the World</vt:lpstr>
      <vt:lpstr>Operating System’s View of the World</vt:lpstr>
      <vt:lpstr>What is an Operating System? A Referee!</vt:lpstr>
      <vt:lpstr>What is an Operating System? Role 2: Referee</vt:lpstr>
      <vt:lpstr>OS Basics: Running a Process</vt:lpstr>
      <vt:lpstr>OS Basics: Switching Processes</vt:lpstr>
      <vt:lpstr>OS Basics: Switching Processes</vt:lpstr>
      <vt:lpstr>OS Basics: Switching Processes</vt:lpstr>
      <vt:lpstr>OS Basics: Switching Processes</vt:lpstr>
      <vt:lpstr>OS Basics: Protection</vt:lpstr>
      <vt:lpstr>OS Basics: Protection</vt:lpstr>
      <vt:lpstr>OS Basics: Protection</vt:lpstr>
      <vt:lpstr>What is an Operating System? A Glue !</vt:lpstr>
      <vt:lpstr>What is an Operating System? Role 3: Glue</vt:lpstr>
      <vt:lpstr>Example: File system in an OS</vt:lpstr>
      <vt:lpstr>OS Basics: I/O</vt:lpstr>
      <vt:lpstr>OS Basics: Look and Feel</vt:lpstr>
      <vt:lpstr>OS Basics: Background Management</vt:lpstr>
      <vt:lpstr>Structure of General Purpose OS</vt:lpstr>
      <vt:lpstr>Summary: What is an Operating System?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CS    Operating Systems   Lecture 1: What is an Operating System?</dc:title>
  <dc:creator>Microsoft Office User</dc:creator>
  <dc:description>Imported some pictures from Silbershatz (c) 2005</dc:description>
  <cp:lastModifiedBy>Microsoft Office User</cp:lastModifiedBy>
  <cp:revision>27</cp:revision>
  <cp:lastPrinted>2019-01-22T23:28:05Z</cp:lastPrinted>
  <dcterms:created xsi:type="dcterms:W3CDTF">2021-06-14T12:07:14Z</dcterms:created>
  <dcterms:modified xsi:type="dcterms:W3CDTF">2021-08-26T10:40:38Z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