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570" r:id="rId3"/>
    <p:sldId id="4550" r:id="rId4"/>
    <p:sldId id="257" r:id="rId5"/>
    <p:sldId id="571" r:id="rId6"/>
    <p:sldId id="684" r:id="rId7"/>
    <p:sldId id="423" r:id="rId8"/>
    <p:sldId id="501" r:id="rId9"/>
    <p:sldId id="266" r:id="rId10"/>
    <p:sldId id="328" r:id="rId11"/>
    <p:sldId id="4542" r:id="rId12"/>
    <p:sldId id="4555" r:id="rId13"/>
    <p:sldId id="4551" r:id="rId14"/>
    <p:sldId id="4556" r:id="rId15"/>
    <p:sldId id="4546" r:id="rId16"/>
    <p:sldId id="4557" r:id="rId17"/>
    <p:sldId id="4566" r:id="rId18"/>
    <p:sldId id="1208" r:id="rId19"/>
    <p:sldId id="4543" r:id="rId20"/>
    <p:sldId id="4567" r:id="rId21"/>
    <p:sldId id="531" r:id="rId22"/>
    <p:sldId id="4569" r:id="rId23"/>
    <p:sldId id="4570" r:id="rId24"/>
    <p:sldId id="4571" r:id="rId25"/>
    <p:sldId id="4572" r:id="rId26"/>
    <p:sldId id="4573" r:id="rId27"/>
    <p:sldId id="4574" r:id="rId28"/>
    <p:sldId id="4558" r:id="rId29"/>
    <p:sldId id="4560" r:id="rId30"/>
    <p:sldId id="1207" r:id="rId31"/>
    <p:sldId id="4549" r:id="rId32"/>
    <p:sldId id="4575" r:id="rId33"/>
    <p:sldId id="4547" r:id="rId34"/>
    <p:sldId id="1210" r:id="rId35"/>
    <p:sldId id="1262" r:id="rId36"/>
    <p:sldId id="4548" r:id="rId37"/>
    <p:sldId id="4532" r:id="rId38"/>
    <p:sldId id="284" r:id="rId39"/>
    <p:sldId id="4530" r:id="rId40"/>
    <p:sldId id="435" r:id="rId41"/>
    <p:sldId id="4524" r:id="rId42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1C31CA"/>
    <a:srgbClr val="233AE1"/>
    <a:srgbClr val="F430AB"/>
    <a:srgbClr val="E6E703"/>
    <a:srgbClr val="72AAAE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4"/>
    <p:restoredTop sz="91054" autoAdjust="0"/>
  </p:normalViewPr>
  <p:slideViewPr>
    <p:cSldViewPr>
      <p:cViewPr varScale="1">
        <p:scale>
          <a:sx n="77" d="100"/>
          <a:sy n="77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8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26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CS310    Operating Systems </a:t>
            </a:r>
            <a:br>
              <a:rPr lang="en-US" sz="3000" dirty="0">
                <a:solidFill>
                  <a:srgbClr val="FF0000"/>
                </a:solidFill>
              </a:rPr>
            </a:br>
            <a:br>
              <a:rPr lang="en-US" sz="3000" dirty="0">
                <a:solidFill>
                  <a:srgbClr val="FF0000"/>
                </a:solidFill>
              </a:rPr>
            </a:br>
            <a:r>
              <a:rPr lang="en-US" sz="2400" dirty="0"/>
              <a:t>Lecture 10: User Mode               Kernel Mode Transfers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IIT Goa</a:t>
            </a:r>
          </a:p>
        </p:txBody>
      </p: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5B4C913D-78D5-7A4A-9320-4C0AFE271BDC}"/>
              </a:ext>
            </a:extLst>
          </p:cNvPr>
          <p:cNvSpPr/>
          <p:nvPr/>
        </p:nvSpPr>
        <p:spPr bwMode="auto">
          <a:xfrm>
            <a:off x="3707904" y="2708920"/>
            <a:ext cx="648072" cy="268608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6520-62D5-4739-A1B5-59A5D7A5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>
                <a:sym typeface="Wingdings" pitchFamily="2" charset="2"/>
              </a:rPr>
              <a:t> Kernel </a:t>
            </a:r>
            <a:r>
              <a:rPr lang="en-US" dirty="0"/>
              <a:t>Mode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1BC3-8330-4824-8919-1D29C495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Call (</a:t>
            </a:r>
            <a:r>
              <a:rPr lang="en-US" dirty="0" err="1"/>
              <a:t>syscalls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 Process requests a system service </a:t>
            </a:r>
          </a:p>
          <a:p>
            <a:pPr lvl="2"/>
            <a:r>
              <a:rPr lang="en-US" dirty="0"/>
              <a:t>Open or delete a file, read/write data into files, create a new user process, establish a connection to web server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Interrupt</a:t>
            </a:r>
          </a:p>
          <a:p>
            <a:pPr lvl="1"/>
            <a:r>
              <a:rPr lang="en-US" dirty="0"/>
              <a:t>External asynchronous event, independent of the process</a:t>
            </a:r>
          </a:p>
          <a:p>
            <a:pPr lvl="1"/>
            <a:r>
              <a:rPr lang="en-US" dirty="0"/>
              <a:t>e.g., Timer, I/O device</a:t>
            </a:r>
          </a:p>
          <a:p>
            <a:r>
              <a:rPr lang="en-US" dirty="0"/>
              <a:t>Processor Exception (trap)</a:t>
            </a:r>
          </a:p>
          <a:p>
            <a:pPr lvl="1"/>
            <a:r>
              <a:rPr lang="en-US" dirty="0"/>
              <a:t>Hardware event caused by user program behavior that causes context switch </a:t>
            </a:r>
          </a:p>
          <a:p>
            <a:pPr lvl="1"/>
            <a:r>
              <a:rPr lang="en-US" dirty="0"/>
              <a:t>E.g., Divide by zero, bad memory access (segmentation fault)</a:t>
            </a:r>
          </a:p>
        </p:txBody>
      </p:sp>
    </p:spTree>
    <p:extLst>
      <p:ext uri="{BB962C8B-B14F-4D97-AF65-F5344CB8AC3E}">
        <p14:creationId xmlns:p14="http://schemas.microsoft.com/office/powerpoint/2010/main" val="3368393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CC1F-DCE6-B34E-9B1E-BFB1F01C6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306896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Implementation of Safe Mode Transfer</a:t>
            </a:r>
          </a:p>
        </p:txBody>
      </p:sp>
    </p:spTree>
    <p:extLst>
      <p:ext uri="{BB962C8B-B14F-4D97-AF65-F5344CB8AC3E}">
        <p14:creationId xmlns:p14="http://schemas.microsoft.com/office/powerpoint/2010/main" val="392559117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F662-F5AE-2D47-9766-F5E0C45F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010525" cy="533400"/>
          </a:xfrm>
        </p:spPr>
        <p:txBody>
          <a:bodyPr/>
          <a:lstStyle/>
          <a:p>
            <a:r>
              <a:rPr lang="en-US" dirty="0"/>
              <a:t>Implementing Safe Kernel Mode Transfers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5C94-0FC9-9F43-8FFD-30E19B964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 transfer must be carefully done</a:t>
            </a:r>
          </a:p>
          <a:p>
            <a:pPr lvl="1"/>
            <a:r>
              <a:rPr lang="en-US" dirty="0"/>
              <a:t>Buggy or malicious user program should not corrupt the kernel</a:t>
            </a:r>
          </a:p>
          <a:p>
            <a:pPr lvl="1"/>
            <a:r>
              <a:rPr lang="en-US" dirty="0"/>
              <a:t>It is done at the runtime </a:t>
            </a:r>
          </a:p>
          <a:p>
            <a:r>
              <a:rPr lang="en-US" dirty="0"/>
              <a:t>Context switch must be carefully crafted</a:t>
            </a:r>
          </a:p>
          <a:p>
            <a:r>
              <a:rPr lang="en-US" dirty="0"/>
              <a:t>All Operating Systems have a common sequence of instructions for mode transfer</a:t>
            </a:r>
          </a:p>
          <a:p>
            <a:pPr lvl="1"/>
            <a:r>
              <a:rPr lang="en-US" dirty="0"/>
              <a:t>Limited Entry into the Kernel</a:t>
            </a:r>
          </a:p>
          <a:p>
            <a:pPr lvl="1"/>
            <a:r>
              <a:rPr lang="en-US" dirty="0"/>
              <a:t>Atomic changes to processor state</a:t>
            </a:r>
          </a:p>
          <a:p>
            <a:pPr lvl="1"/>
            <a:r>
              <a:rPr lang="en-US" dirty="0"/>
              <a:t>Transparent, re-</a:t>
            </a:r>
            <a:r>
              <a:rPr lang="en-US" dirty="0" err="1"/>
              <a:t>startable</a:t>
            </a:r>
            <a:r>
              <a:rPr lang="en-US" dirty="0"/>
              <a:t> execution</a:t>
            </a:r>
          </a:p>
          <a:p>
            <a:r>
              <a:rPr lang="en-US" dirty="0">
                <a:solidFill>
                  <a:srgbClr val="0070C0"/>
                </a:solidFill>
              </a:rPr>
              <a:t>Hardware support:</a:t>
            </a:r>
            <a:r>
              <a:rPr lang="en-US" dirty="0"/>
              <a:t> Interrupt Vector Table and Interrupt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4310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EC351D-325E-BD42-8E24-57656709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7792541" cy="533400"/>
          </a:xfrm>
        </p:spPr>
        <p:txBody>
          <a:bodyPr/>
          <a:lstStyle/>
          <a:p>
            <a:r>
              <a:rPr lang="en-US" dirty="0"/>
              <a:t>Implementing Safe Kernel Mode Transfer (2)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452A37-4DDF-2F44-BA3B-52AFD8F8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Limited Entry to the Kernel</a:t>
            </a:r>
          </a:p>
          <a:p>
            <a:pPr lvl="1"/>
            <a:r>
              <a:rPr lang="en-US" dirty="0"/>
              <a:t>Only limited places in OS are entry points</a:t>
            </a:r>
          </a:p>
          <a:p>
            <a:r>
              <a:rPr lang="en-US" dirty="0">
                <a:solidFill>
                  <a:srgbClr val="FF0000"/>
                </a:solidFill>
              </a:rPr>
              <a:t>Atomic Changes to processor State</a:t>
            </a:r>
          </a:p>
          <a:p>
            <a:pPr lvl="1"/>
            <a:r>
              <a:rPr lang="en-US" dirty="0"/>
              <a:t>Atomic (at the same time) changes to</a:t>
            </a:r>
          </a:p>
          <a:p>
            <a:pPr lvl="2"/>
            <a:r>
              <a:rPr lang="en-US" dirty="0"/>
              <a:t>Program counter</a:t>
            </a:r>
          </a:p>
          <a:p>
            <a:pPr lvl="2"/>
            <a:r>
              <a:rPr lang="en-US" dirty="0"/>
              <a:t>Stack pointer</a:t>
            </a:r>
          </a:p>
          <a:p>
            <a:pPr lvl="2"/>
            <a:r>
              <a:rPr lang="en-US" dirty="0"/>
              <a:t>Memory protection</a:t>
            </a:r>
          </a:p>
          <a:p>
            <a:pPr lvl="2"/>
            <a:r>
              <a:rPr lang="en-US" dirty="0"/>
              <a:t>Kernel/user mode bit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092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EC351D-325E-BD42-8E24-57656709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Safe Mode Transfer (4)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452A37-4DDF-2F44-BA3B-52AFD8F8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Transparent, </a:t>
            </a:r>
            <a:r>
              <a:rPr lang="en-US" dirty="0" err="1">
                <a:solidFill>
                  <a:srgbClr val="FF0000"/>
                </a:solidFill>
              </a:rPr>
              <a:t>Restartable</a:t>
            </a:r>
            <a:r>
              <a:rPr lang="en-US" dirty="0">
                <a:solidFill>
                  <a:srgbClr val="FF0000"/>
                </a:solidFill>
              </a:rPr>
              <a:t> Execution</a:t>
            </a:r>
          </a:p>
          <a:p>
            <a:pPr lvl="1"/>
            <a:r>
              <a:rPr lang="en-US" dirty="0"/>
              <a:t>System must be able to restore the state of the program before the interrupt occurred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To a user process an interrupt is invisible</a:t>
            </a:r>
          </a:p>
          <a:p>
            <a:pPr lvl="2"/>
            <a:r>
              <a:rPr lang="en-US" dirty="0"/>
              <a:t>Except that the running program temporarily slows down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On an interrupt</a:t>
            </a:r>
          </a:p>
          <a:p>
            <a:pPr lvl="1"/>
            <a:r>
              <a:rPr lang="en-US" dirty="0"/>
              <a:t>Processor saves it’s current state to memory</a:t>
            </a:r>
          </a:p>
          <a:p>
            <a:pPr lvl="1"/>
            <a:r>
              <a:rPr lang="en-US" dirty="0"/>
              <a:t>Temporarily defers further evens (</a:t>
            </a:r>
            <a:r>
              <a:rPr lang="en-US" dirty="0" err="1"/>
              <a:t>eg</a:t>
            </a:r>
            <a:r>
              <a:rPr lang="en-US" dirty="0"/>
              <a:t> another interrupt)</a:t>
            </a:r>
          </a:p>
          <a:p>
            <a:pPr lvl="1"/>
            <a:r>
              <a:rPr lang="en-US" dirty="0"/>
              <a:t>Changes to Kernel Mode</a:t>
            </a:r>
          </a:p>
          <a:p>
            <a:pPr lvl="1"/>
            <a:r>
              <a:rPr lang="en-US" dirty="0"/>
              <a:t>Jumps to Interrupt or exception handler</a:t>
            </a:r>
          </a:p>
          <a:p>
            <a:pPr lvl="1"/>
            <a:r>
              <a:rPr lang="en-US" dirty="0"/>
              <a:t>When handler finishes, the processor state is restored from its saved location, and restarts execution from where it was interrupted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4627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CC1F-DCE6-B34E-9B1E-BFB1F01C6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Structure for Mode Transfer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9BEBC-A0E8-D043-9D97-2AB0A278A7D0}"/>
              </a:ext>
            </a:extLst>
          </p:cNvPr>
          <p:cNvSpPr txBox="1"/>
          <p:nvPr/>
        </p:nvSpPr>
        <p:spPr>
          <a:xfrm>
            <a:off x="685800" y="3600450"/>
            <a:ext cx="4294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Interrupt Vector</a:t>
            </a:r>
          </a:p>
        </p:txBody>
      </p:sp>
    </p:spTree>
    <p:extLst>
      <p:ext uri="{BB962C8B-B14F-4D97-AF65-F5344CB8AC3E}">
        <p14:creationId xmlns:p14="http://schemas.microsoft.com/office/powerpoint/2010/main" val="387038533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7B4F-3068-B24D-92B6-587E9A21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5C08-8D71-DA4E-BF4C-73DE9874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Vector Table is required to handle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r>
              <a:rPr lang="en-US" dirty="0"/>
              <a:t>Processor exception</a:t>
            </a:r>
          </a:p>
          <a:p>
            <a:pPr lvl="1"/>
            <a:r>
              <a:rPr lang="en-US" dirty="0"/>
              <a:t>System Call</a:t>
            </a:r>
          </a:p>
          <a:p>
            <a:r>
              <a:rPr lang="en-US" dirty="0"/>
              <a:t>Interrupt Vector Table (also called Exception Table) </a:t>
            </a:r>
          </a:p>
          <a:p>
            <a:pPr lvl="1"/>
            <a:r>
              <a:rPr lang="en-US" dirty="0"/>
              <a:t>Lists Kernel routines to handle various interrupts, exceptions, and system calls</a:t>
            </a:r>
          </a:p>
          <a:p>
            <a:pPr lvl="1"/>
            <a:r>
              <a:rPr lang="en-US" dirty="0"/>
              <a:t>An array of pointers </a:t>
            </a:r>
          </a:p>
          <a:p>
            <a:pPr lvl="2"/>
            <a:r>
              <a:rPr lang="en-US" dirty="0"/>
              <a:t>Each pointer points to the first instruction of a different handler procedure in the kernel</a:t>
            </a:r>
          </a:p>
          <a:p>
            <a:r>
              <a:rPr lang="en-US" dirty="0"/>
              <a:t>Interrupt Handler</a:t>
            </a:r>
          </a:p>
          <a:p>
            <a:pPr lvl="1"/>
            <a:r>
              <a:rPr lang="en-US" dirty="0"/>
              <a:t>The procedure called by the kernel on an interrupt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7283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9923-B6A2-374A-B998-B5C04C1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(or exception) Vector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920467-FD33-3842-AA8C-1A6EA424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occurred </a:t>
            </a:r>
          </a:p>
          <a:p>
            <a:pPr lvl="1"/>
            <a:r>
              <a:rPr lang="en-US" dirty="0"/>
              <a:t>Question is what to execute next ?</a:t>
            </a:r>
          </a:p>
          <a:p>
            <a:r>
              <a:rPr lang="en-US" dirty="0"/>
              <a:t>There are many types of exceptions/traps – each need to be handled in different way</a:t>
            </a:r>
          </a:p>
          <a:p>
            <a:r>
              <a:rPr lang="en-IN" dirty="0"/>
              <a:t>Each interrupt/exception provides </a:t>
            </a:r>
            <a:r>
              <a:rPr lang="en-IN" dirty="0">
                <a:solidFill>
                  <a:srgbClr val="00B0F0"/>
                </a:solidFill>
              </a:rPr>
              <a:t>a number </a:t>
            </a:r>
          </a:p>
          <a:p>
            <a:r>
              <a:rPr lang="en-IN" dirty="0"/>
              <a:t>Number used to </a:t>
            </a:r>
            <a:r>
              <a:rPr lang="en-IN" dirty="0">
                <a:solidFill>
                  <a:srgbClr val="00B0F0"/>
                </a:solidFill>
              </a:rPr>
              <a:t>index into </a:t>
            </a:r>
          </a:p>
          <a:p>
            <a:pPr lvl="1"/>
            <a:r>
              <a:rPr lang="en-IN" dirty="0"/>
              <a:t>Interrupt Vector Table (also called Exception Table)</a:t>
            </a:r>
          </a:p>
          <a:p>
            <a:r>
              <a:rPr lang="en-IN" dirty="0"/>
              <a:t>Each Interrupt Vector Table entry points to specific interrupt handler</a:t>
            </a:r>
          </a:p>
          <a:p>
            <a:r>
              <a:rPr lang="en-US" dirty="0"/>
              <a:t>Kernel sets up Interrupt vector table at the boot time</a:t>
            </a:r>
            <a:endParaRPr lang="en-IN" dirty="0"/>
          </a:p>
          <a:p>
            <a:endParaRPr lang="en-US" dirty="0"/>
          </a:p>
          <a:p>
            <a:pPr lvl="1"/>
            <a:r>
              <a:rPr lang="en-US" dirty="0"/>
              <a:t>Why is Interrupt vector stored in Kernel instead of user memory ?</a:t>
            </a:r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498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</a:t>
            </a:r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181600" y="2340138"/>
            <a:ext cx="3810000" cy="3222462"/>
          </a:xfrm>
        </p:spPr>
        <p:txBody>
          <a:bodyPr/>
          <a:lstStyle/>
          <a:p>
            <a:r>
              <a:rPr lang="en-US" sz="2000" dirty="0"/>
              <a:t>Each type of event has a </a:t>
            </a:r>
            <a:br>
              <a:rPr lang="en-US" sz="2000" dirty="0"/>
            </a:br>
            <a:r>
              <a:rPr lang="en-US" sz="2000" dirty="0"/>
              <a:t>unique Interrupt/ exception number k</a:t>
            </a:r>
          </a:p>
          <a:p>
            <a:endParaRPr lang="en-US" sz="2000" dirty="0"/>
          </a:p>
          <a:p>
            <a:r>
              <a:rPr lang="en-US" sz="2000" dirty="0"/>
              <a:t>k = index into Interrupt Vector Table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Handler k is called each time </a:t>
            </a:r>
            <a:br>
              <a:rPr lang="en-US" sz="2000" dirty="0"/>
            </a:br>
            <a:r>
              <a:rPr lang="en-US" sz="2000" dirty="0"/>
              <a:t>Interrupt/exception 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601255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</a:rPr>
              <a:t> Interrupt Vector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</a:rPr>
              <a:t>Table</a:t>
            </a: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Interrupt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Interrupt 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interrupt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Interrupt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639474" y="2324100"/>
            <a:ext cx="1003352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Interrupt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88CE059-25F8-CF4C-8E25-9705ADF1E408}"/>
              </a:ext>
            </a:extLst>
          </p:cNvPr>
          <p:cNvSpPr/>
          <p:nvPr/>
        </p:nvSpPr>
        <p:spPr>
          <a:xfrm>
            <a:off x="448469" y="845094"/>
            <a:ext cx="8155979" cy="757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12000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Table set up by OS kernel; pointers to code to run on different events; Each interrupt/exception has a specific number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BB052-41CF-B249-925A-8A56E580F821}"/>
              </a:ext>
            </a:extLst>
          </p:cNvPr>
          <p:cNvSpPr/>
          <p:nvPr/>
        </p:nvSpPr>
        <p:spPr bwMode="auto">
          <a:xfrm>
            <a:off x="139701" y="1680861"/>
            <a:ext cx="955675" cy="449550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2801D-0CA5-954F-B259-9FB7EA9FC661}"/>
              </a:ext>
            </a:extLst>
          </p:cNvPr>
          <p:cNvSpPr txBox="1"/>
          <p:nvPr/>
        </p:nvSpPr>
        <p:spPr>
          <a:xfrm>
            <a:off x="1169875" y="1682159"/>
            <a:ext cx="19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Processor Register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5ED3-424C-2246-966D-05104ED4DCAE}"/>
              </a:ext>
            </a:extLst>
          </p:cNvPr>
          <p:cNvSpPr txBox="1"/>
          <p:nvPr/>
        </p:nvSpPr>
        <p:spPr>
          <a:xfrm>
            <a:off x="1316443" y="6115848"/>
            <a:ext cx="40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Handles – Interrupts, Exceptions,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7841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92D19-259A-374D-B6E3-F30E8032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F43BA-CA04-D84B-9988-BF02EF12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4400"/>
            <a:ext cx="8496944" cy="5105400"/>
          </a:xfrm>
        </p:spPr>
        <p:txBody>
          <a:bodyPr/>
          <a:lstStyle/>
          <a:p>
            <a:r>
              <a:rPr lang="en-US" dirty="0"/>
              <a:t>Processor has </a:t>
            </a:r>
            <a:r>
              <a:rPr lang="en-US" dirty="0">
                <a:solidFill>
                  <a:srgbClr val="FF0000"/>
                </a:solidFill>
              </a:rPr>
              <a:t>a special register </a:t>
            </a:r>
            <a:r>
              <a:rPr lang="en-US" dirty="0"/>
              <a:t>that points Interrupt Vector Table </a:t>
            </a:r>
          </a:p>
          <a:p>
            <a:pPr lvl="1"/>
            <a:r>
              <a:rPr lang="en-US" dirty="0"/>
              <a:t>Stored in an area of kernel memory </a:t>
            </a:r>
          </a:p>
          <a:p>
            <a:pPr lvl="1"/>
            <a:r>
              <a:rPr lang="en-US" dirty="0"/>
              <a:t>Format of Interrupt Vector  Table is processor-specific</a:t>
            </a:r>
          </a:p>
          <a:p>
            <a:r>
              <a:rPr lang="en-US" dirty="0"/>
              <a:t>On x86, Interrupt Vector table-  entries: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0 – 31</a:t>
            </a:r>
            <a:r>
              <a:rPr lang="en-US" dirty="0"/>
              <a:t>: Different types of </a:t>
            </a:r>
            <a:r>
              <a:rPr lang="en-US" dirty="0">
                <a:solidFill>
                  <a:srgbClr val="0070C0"/>
                </a:solidFill>
              </a:rPr>
              <a:t>processor exceptions </a:t>
            </a:r>
            <a:r>
              <a:rPr lang="en-US" dirty="0"/>
              <a:t>– </a:t>
            </a:r>
            <a:r>
              <a:rPr lang="en-US" dirty="0" err="1"/>
              <a:t>eg</a:t>
            </a:r>
            <a:r>
              <a:rPr lang="en-US" dirty="0"/>
              <a:t> divide-by zero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32 – 255</a:t>
            </a:r>
            <a:r>
              <a:rPr lang="en-US" dirty="0"/>
              <a:t>: Diff types of </a:t>
            </a:r>
            <a:r>
              <a:rPr lang="en-US" dirty="0">
                <a:solidFill>
                  <a:srgbClr val="0070C0"/>
                </a:solidFill>
              </a:rPr>
              <a:t>interrupts</a:t>
            </a:r>
            <a:r>
              <a:rPr lang="en-US" dirty="0"/>
              <a:t> – timer, keyboard,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64</a:t>
            </a:r>
            <a:r>
              <a:rPr lang="en-US" dirty="0"/>
              <a:t> : </a:t>
            </a:r>
            <a:r>
              <a:rPr lang="en-US" dirty="0">
                <a:solidFill>
                  <a:srgbClr val="0070C0"/>
                </a:solidFill>
              </a:rPr>
              <a:t>System Call trap handler</a:t>
            </a:r>
          </a:p>
          <a:p>
            <a:r>
              <a:rPr lang="en-US" dirty="0"/>
              <a:t>Hardware determines what has caused interrupt</a:t>
            </a:r>
          </a:p>
          <a:p>
            <a:pPr lvl="1"/>
            <a:r>
              <a:rPr lang="en-US" dirty="0"/>
              <a:t>Which Device, or trap/exception, or sys call</a:t>
            </a:r>
          </a:p>
          <a:p>
            <a:r>
              <a:rPr lang="en-US" dirty="0"/>
              <a:t>Based on the above, the hardware selects the right entry from the Interrupt Vector Table and invoke the appropriate handler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495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Class presentation: University of California, Berkeley:  David Culler, Anthony D. Joseph, John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Kubiatowicz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AJ Shankar, George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Necula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Alex Aiken, Eric Brewer, Ras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Bodik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Ion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Stoica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Doug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Tygar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and David Wagner</a:t>
            </a:r>
          </a:p>
          <a:p>
            <a:pPr lvl="1"/>
            <a:r>
              <a:rPr lang="en-US" sz="2400" dirty="0">
                <a:solidFill>
                  <a:schemeClr val="dk1"/>
                </a:solidFill>
              </a:rPr>
              <a:t>Book:  The Operating System Concepts, third edition: </a:t>
            </a:r>
            <a:r>
              <a:rPr lang="en-US" sz="2400" dirty="0" err="1">
                <a:solidFill>
                  <a:schemeClr val="dk1"/>
                </a:solidFill>
              </a:rPr>
              <a:t>Silberschatz</a:t>
            </a:r>
            <a:r>
              <a:rPr lang="en-US" sz="2400" dirty="0">
                <a:solidFill>
                  <a:schemeClr val="dk1"/>
                </a:solidFill>
              </a:rPr>
              <a:t>, Peter Galvin, Greg Gagne,</a:t>
            </a:r>
          </a:p>
          <a:p>
            <a:pPr lvl="1"/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508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CC1F-DCE6-B34E-9B1E-BFB1F01C6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Structure for Mode Transfer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9BEBC-A0E8-D043-9D97-2AB0A278A7D0}"/>
              </a:ext>
            </a:extLst>
          </p:cNvPr>
          <p:cNvSpPr txBox="1"/>
          <p:nvPr/>
        </p:nvSpPr>
        <p:spPr>
          <a:xfrm>
            <a:off x="685800" y="3600450"/>
            <a:ext cx="4276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sz="4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Handling</a:t>
            </a:r>
          </a:p>
        </p:txBody>
      </p:sp>
    </p:spTree>
    <p:extLst>
      <p:ext uri="{BB962C8B-B14F-4D97-AF65-F5344CB8AC3E}">
        <p14:creationId xmlns:p14="http://schemas.microsoft.com/office/powerpoint/2010/main" val="1862296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  <a:r>
              <a:rPr lang="en-US" baseline="0" dirty="0"/>
              <a:t> System Call Handler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Vector through well-defined </a:t>
            </a:r>
            <a:r>
              <a:rPr lang="en-US" dirty="0" err="1">
                <a:solidFill>
                  <a:srgbClr val="FF0000"/>
                </a:solidFill>
              </a:rPr>
              <a:t>syscall</a:t>
            </a:r>
            <a:r>
              <a:rPr lang="en-US" dirty="0">
                <a:solidFill>
                  <a:srgbClr val="FF0000"/>
                </a:solidFill>
              </a:rPr>
              <a:t> entry points!</a:t>
            </a:r>
          </a:p>
          <a:p>
            <a:pPr lvl="1"/>
            <a:r>
              <a:rPr lang="en-US" dirty="0"/>
              <a:t>Table maps system a call number to respective handler</a:t>
            </a:r>
          </a:p>
          <a:p>
            <a:r>
              <a:rPr lang="en-US" dirty="0">
                <a:solidFill>
                  <a:srgbClr val="FF0000"/>
                </a:solidFill>
              </a:rPr>
              <a:t>Locate arguments</a:t>
            </a:r>
          </a:p>
          <a:p>
            <a:pPr lvl="1"/>
            <a:r>
              <a:rPr lang="en-US" dirty="0"/>
              <a:t>In registers or on user stack</a:t>
            </a:r>
          </a:p>
          <a:p>
            <a:r>
              <a:rPr lang="en-US" dirty="0">
                <a:solidFill>
                  <a:srgbClr val="FF0000"/>
                </a:solidFill>
              </a:rPr>
              <a:t>Copy arguments</a:t>
            </a:r>
          </a:p>
          <a:p>
            <a:pPr lvl="1"/>
            <a:r>
              <a:rPr lang="en-US" dirty="0"/>
              <a:t>From user memory into kernel memory </a:t>
            </a:r>
          </a:p>
          <a:p>
            <a:pPr lvl="1"/>
            <a:r>
              <a:rPr lang="en-US" dirty="0"/>
              <a:t>Protect kernel from malicious code evading checks</a:t>
            </a:r>
          </a:p>
          <a:p>
            <a:r>
              <a:rPr lang="en-US" dirty="0">
                <a:solidFill>
                  <a:srgbClr val="FF0000"/>
                </a:solidFill>
              </a:rPr>
              <a:t>Validate arguments</a:t>
            </a:r>
          </a:p>
          <a:p>
            <a:pPr lvl="1"/>
            <a:r>
              <a:rPr lang="en-US" dirty="0"/>
              <a:t>Protect kernel from errors in user code</a:t>
            </a:r>
          </a:p>
          <a:p>
            <a:r>
              <a:rPr lang="en-US" dirty="0">
                <a:solidFill>
                  <a:srgbClr val="FF0000"/>
                </a:solidFill>
              </a:rPr>
              <a:t>Copy results back </a:t>
            </a:r>
          </a:p>
          <a:p>
            <a:pPr lvl="1"/>
            <a:r>
              <a:rPr lang="en-US" dirty="0"/>
              <a:t>Into user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44E9F-0EB7-3D46-A508-577DB412E3B1}"/>
              </a:ext>
            </a:extLst>
          </p:cNvPr>
          <p:cNvSpPr/>
          <p:nvPr/>
        </p:nvSpPr>
        <p:spPr>
          <a:xfrm>
            <a:off x="251520" y="6468114"/>
            <a:ext cx="365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CS 162, Operating Systems, UCB</a:t>
            </a:r>
          </a:p>
        </p:txBody>
      </p:sp>
    </p:spTree>
    <p:extLst>
      <p:ext uri="{BB962C8B-B14F-4D97-AF65-F5344CB8AC3E}">
        <p14:creationId xmlns:p14="http://schemas.microsoft.com/office/powerpoint/2010/main" val="2793523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5D78-F05A-8741-93F4-094F75869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2132856"/>
            <a:ext cx="7772400" cy="1470025"/>
          </a:xfrm>
        </p:spPr>
        <p:txBody>
          <a:bodyPr/>
          <a:lstStyle/>
          <a:p>
            <a:r>
              <a:rPr lang="en-US" dirty="0"/>
              <a:t>Mode Transfer: </a:t>
            </a:r>
            <a:r>
              <a:rPr lang="en-US" dirty="0">
                <a:solidFill>
                  <a:srgbClr val="FF0000"/>
                </a:solidFill>
              </a:rPr>
              <a:t>Kernel to User</a:t>
            </a:r>
          </a:p>
        </p:txBody>
      </p:sp>
    </p:spTree>
    <p:extLst>
      <p:ext uri="{BB962C8B-B14F-4D97-AF65-F5344CB8AC3E}">
        <p14:creationId xmlns:p14="http://schemas.microsoft.com/office/powerpoint/2010/main" val="415431515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C71E64-3B1C-C146-A91C-A5457DEC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to User Mode transition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EFF7EC-E355-9248-8051-2C286AB56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start a new process</a:t>
            </a:r>
          </a:p>
          <a:p>
            <a:pPr lvl="1"/>
            <a:r>
              <a:rPr lang="en-US" dirty="0"/>
              <a:t>Kernel copies the program to memory</a:t>
            </a:r>
          </a:p>
          <a:p>
            <a:pPr lvl="1"/>
            <a:r>
              <a:rPr lang="en-US" dirty="0"/>
              <a:t>Sets PC to the first instruction</a:t>
            </a:r>
          </a:p>
          <a:p>
            <a:pPr lvl="1"/>
            <a:r>
              <a:rPr lang="en-US" dirty="0"/>
              <a:t>Sets the stack pointer to the base of the user stack</a:t>
            </a:r>
          </a:p>
          <a:p>
            <a:pPr lvl="1"/>
            <a:r>
              <a:rPr lang="en-US" dirty="0"/>
              <a:t>Switches to user Mode</a:t>
            </a:r>
          </a:p>
          <a:p>
            <a:r>
              <a:rPr lang="en-US" dirty="0">
                <a:solidFill>
                  <a:srgbClr val="FF0000"/>
                </a:solidFill>
              </a:rPr>
              <a:t>Resume after an interrupt, processor exception or  system call</a:t>
            </a:r>
          </a:p>
          <a:p>
            <a:r>
              <a:rPr lang="en-US" dirty="0">
                <a:solidFill>
                  <a:srgbClr val="FF0000"/>
                </a:solidFill>
              </a:rPr>
              <a:t>Switch to a different process</a:t>
            </a:r>
          </a:p>
        </p:txBody>
      </p:sp>
    </p:spTree>
    <p:extLst>
      <p:ext uri="{BB962C8B-B14F-4D97-AF65-F5344CB8AC3E}">
        <p14:creationId xmlns:p14="http://schemas.microsoft.com/office/powerpoint/2010/main" val="371363357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90B1-5EF9-BD4D-842F-B424D6DF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from </a:t>
            </a:r>
            <a:r>
              <a:rPr lang="en-US" dirty="0" err="1"/>
              <a:t>Syscall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CF6C-2305-4D40-BC51-86EF1EBB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OS is done handling </a:t>
            </a:r>
            <a:r>
              <a:rPr lang="en-IN" dirty="0" err="1"/>
              <a:t>syscall</a:t>
            </a:r>
            <a:r>
              <a:rPr lang="en-IN" dirty="0"/>
              <a:t> or interrupt, it calls a special instruction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return-from-trap</a:t>
            </a:r>
          </a:p>
          <a:p>
            <a:pPr lvl="1"/>
            <a:r>
              <a:rPr lang="en-IN" dirty="0"/>
              <a:t>Restore context of CPU registers from kernel stack/PCB</a:t>
            </a:r>
          </a:p>
          <a:p>
            <a:pPr lvl="1"/>
            <a:r>
              <a:rPr lang="en-IN" dirty="0"/>
              <a:t>Change CPU privilege from kernel mode to user mode</a:t>
            </a:r>
          </a:p>
          <a:p>
            <a:pPr lvl="1"/>
            <a:r>
              <a:rPr lang="en-IN" dirty="0"/>
              <a:t>Restore PC and jump to user code after trap</a:t>
            </a:r>
          </a:p>
          <a:p>
            <a:r>
              <a:rPr lang="en-IN" dirty="0"/>
              <a:t>User process unaware that it was suspended, resumes execution as always</a:t>
            </a:r>
          </a:p>
          <a:p>
            <a:r>
              <a:rPr lang="en-IN" dirty="0"/>
              <a:t>Must  always return to the same user process from kernel mode? No</a:t>
            </a:r>
          </a:p>
          <a:p>
            <a:r>
              <a:rPr lang="en-IN" dirty="0"/>
              <a:t>Before returning to user mode, OS checks if it must switch to another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5164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5D78-F05A-8741-93F4-094F75869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213285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Switching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115066388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50AD5-C031-044D-8BEB-20908C50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.. By OS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7C0E6-5B58-C549-8459-297625B62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decides to stop one process and start another</a:t>
            </a:r>
          </a:p>
          <a:p>
            <a:r>
              <a:rPr lang="en-US" dirty="0"/>
              <a:t>If a process is running on the system then the OS is not running </a:t>
            </a:r>
          </a:p>
          <a:p>
            <a:pPr lvl="1"/>
            <a:r>
              <a:rPr lang="en-US" dirty="0"/>
              <a:t>Then how does the OS comes into the picture?</a:t>
            </a:r>
          </a:p>
          <a:p>
            <a:r>
              <a:rPr lang="en-IN" dirty="0"/>
              <a:t>How can the operating system </a:t>
            </a:r>
            <a:r>
              <a:rPr lang="en-IN" dirty="0">
                <a:solidFill>
                  <a:srgbClr val="FF0000"/>
                </a:solidFill>
              </a:rPr>
              <a:t>regain control</a:t>
            </a:r>
            <a:r>
              <a:rPr lang="en-IN" b="1" dirty="0"/>
              <a:t> </a:t>
            </a:r>
            <a:r>
              <a:rPr lang="en-IN" dirty="0"/>
              <a:t>of the CPU so that it can switch between processes? </a:t>
            </a:r>
          </a:p>
          <a:p>
            <a:endParaRPr lang="en-IN" dirty="0"/>
          </a:p>
          <a:p>
            <a:r>
              <a:rPr lang="en-IN" dirty="0"/>
              <a:t>Two approaches</a:t>
            </a:r>
          </a:p>
          <a:p>
            <a:pPr lvl="1"/>
            <a:r>
              <a:rPr lang="en-IN" dirty="0"/>
              <a:t>Co-operative Approach</a:t>
            </a:r>
          </a:p>
          <a:p>
            <a:pPr lvl="1"/>
            <a:r>
              <a:rPr lang="en-IN" dirty="0"/>
              <a:t>Non-cooperative Approach</a:t>
            </a:r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9024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C0F2-43FC-0444-950F-3EB70800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Co-operative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1946-F6F3-8048-820E-E2E987D1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Mac system (M11) and Xerox  Alto system used this approach</a:t>
            </a:r>
          </a:p>
          <a:p>
            <a:r>
              <a:rPr lang="en-IN" dirty="0"/>
              <a:t>the OS </a:t>
            </a:r>
            <a:r>
              <a:rPr lang="en-IN" i="1" dirty="0"/>
              <a:t>trusts </a:t>
            </a:r>
            <a:r>
              <a:rPr lang="en-IN" dirty="0"/>
              <a:t>the processes of the system to behave reasonably </a:t>
            </a:r>
          </a:p>
          <a:p>
            <a:r>
              <a:rPr lang="en-US" dirty="0"/>
              <a:t>Processes often do system calls (</a:t>
            </a:r>
            <a:r>
              <a:rPr lang="en-US" dirty="0" err="1"/>
              <a:t>eg</a:t>
            </a:r>
            <a:r>
              <a:rPr lang="en-US" dirty="0"/>
              <a:t> to read a file or to send a message or to create a new process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Processes also use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/>
              <a:t> system call to give control to OS</a:t>
            </a:r>
          </a:p>
          <a:p>
            <a:endParaRPr lang="en-US" dirty="0"/>
          </a:p>
          <a:p>
            <a:r>
              <a:rPr lang="en-IN" dirty="0"/>
              <a:t>How can the OS gain control of the CPU even if processes are not being cooperative? What can the OS do to ensure a rogue process does not take over the machine?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0008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C0F2-43FC-0444-950F-3EB70800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Co-operative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1946-F6F3-8048-820E-E2E987D1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a timer interrupt</a:t>
            </a:r>
          </a:p>
          <a:p>
            <a:r>
              <a:rPr lang="en-IN" dirty="0"/>
              <a:t>A timer device can be programmed to raise an interrupt every so many milliseconds </a:t>
            </a:r>
          </a:p>
          <a:p>
            <a:r>
              <a:rPr lang="en-IN" dirty="0"/>
              <a:t>The OS has regained control of the CPU, and thus can do what it pleases</a:t>
            </a:r>
          </a:p>
          <a:p>
            <a:pPr lvl="1"/>
            <a:r>
              <a:rPr lang="en-IN" dirty="0"/>
              <a:t>the OS must inform the hardware of which code to run when the timer interrupt occurs </a:t>
            </a:r>
          </a:p>
          <a:p>
            <a:pPr lvl="1"/>
            <a:r>
              <a:rPr lang="en-IN" dirty="0"/>
              <a:t>During the boot sequence, the OS must start the timer </a:t>
            </a:r>
          </a:p>
          <a:p>
            <a:pPr lvl="1"/>
            <a:endParaRPr lang="en-IN" dirty="0"/>
          </a:p>
          <a:p>
            <a:r>
              <a:rPr lang="en-IN" dirty="0"/>
              <a:t>After gaining control OS must make a decision: whether to continue running the currently-running process, or switch to a different one</a:t>
            </a:r>
          </a:p>
          <a:p>
            <a:pPr lvl="1"/>
            <a:r>
              <a:rPr lang="en-IN" dirty="0"/>
              <a:t>Scheduler is used 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8460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8BE9-0171-604D-91E4-A8578A97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during Interrupt 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6F3D-5A0C-5843-814D-4EFB1233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During interrupt or trap handling, </a:t>
            </a:r>
            <a:r>
              <a:rPr lang="en-IN" dirty="0">
                <a:solidFill>
                  <a:srgbClr val="0070C0"/>
                </a:solidFill>
              </a:rPr>
              <a:t>another interrupt </a:t>
            </a:r>
            <a:r>
              <a:rPr lang="en-IN" dirty="0"/>
              <a:t>may occur</a:t>
            </a:r>
          </a:p>
          <a:p>
            <a:r>
              <a:rPr lang="en-IN" dirty="0"/>
              <a:t>Many approaches to handle such events</a:t>
            </a:r>
          </a:p>
          <a:p>
            <a:pPr lvl="1"/>
            <a:r>
              <a:rPr lang="en-IN" dirty="0"/>
              <a:t>Simple Approach: </a:t>
            </a:r>
            <a:r>
              <a:rPr lang="en-IN" dirty="0">
                <a:solidFill>
                  <a:srgbClr val="0070C0"/>
                </a:solidFill>
              </a:rPr>
              <a:t>Disable Interrupts </a:t>
            </a:r>
            <a:r>
              <a:rPr lang="en-IN" dirty="0"/>
              <a:t>during interrupt processing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023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following: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Book: Operating Systems: Principles and Practice (2nd Edition) Anderson and Dahlin</a:t>
            </a:r>
          </a:p>
          <a:p>
            <a:pPr lvl="1"/>
            <a:r>
              <a:rPr lang="en-US" dirty="0"/>
              <a:t>Volume 1, Kernel and Processes</a:t>
            </a:r>
          </a:p>
          <a:p>
            <a:pPr lvl="2"/>
            <a:r>
              <a:rPr lang="en-US" dirty="0"/>
              <a:t>Chapter 2.2: Dual Mode of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783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680035" y="2191609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6420" y="693076"/>
            <a:ext cx="7431360" cy="1691276"/>
          </a:xfrm>
          <a:noFill/>
          <a:ln/>
        </p:spPr>
        <p:txBody>
          <a:bodyPr lIns="91294" tIns="45647" rIns="91294" bIns="45647" anchor="t"/>
          <a:lstStyle/>
          <a:p>
            <a:r>
              <a:rPr lang="en-US" dirty="0"/>
              <a:t>Interrupt /Exceptions/</a:t>
            </a:r>
            <a:r>
              <a:rPr lang="en-US" dirty="0" err="1"/>
              <a:t>Syscalls</a:t>
            </a:r>
            <a:r>
              <a:rPr lang="en-US" dirty="0"/>
              <a:t> – Way of Mode transfer (Recall)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316390" y="226886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4927228" y="226886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055566" y="279114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061916" y="339598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5874966" y="340233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049216" y="346583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055566" y="3492822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3923928" y="3068960"/>
            <a:ext cx="2103957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Interrupt / 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5905128" y="3342010"/>
            <a:ext cx="2146300" cy="14747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exception/Interrupt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555628" y="3909216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 Return to </a:t>
            </a:r>
            <a:r>
              <a:rPr lang="en-US" sz="1800" b="0" i="1" dirty="0" err="1">
                <a:latin typeface="Calibri" pitchFamily="34" charset="0"/>
              </a:rPr>
              <a:t>I_current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Return to </a:t>
            </a:r>
            <a:r>
              <a:rPr lang="en-US" sz="1800" b="0" i="1" dirty="0" err="1">
                <a:latin typeface="Calibri" pitchFamily="34" charset="0"/>
              </a:rPr>
              <a:t>I_next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861967" y="3127588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218631" y="3164373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435806" y="3369732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538079" y="3313045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66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1501-4DB4-FB40-A10D-0A0B0E52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2564-1A9B-A54F-AF13-01BD485A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provides two modes of execution</a:t>
            </a:r>
          </a:p>
          <a:p>
            <a:pPr lvl="1"/>
            <a:r>
              <a:rPr lang="en-US" dirty="0"/>
              <a:t>User Mode</a:t>
            </a:r>
          </a:p>
          <a:p>
            <a:pPr lvl="1"/>
            <a:r>
              <a:rPr lang="en-US" dirty="0"/>
              <a:t>Kernel Mode</a:t>
            </a:r>
          </a:p>
          <a:p>
            <a:r>
              <a:rPr lang="en-US" dirty="0"/>
              <a:t>User processes run in user mode – with limited privileges</a:t>
            </a:r>
          </a:p>
          <a:p>
            <a:pPr lvl="1"/>
            <a:r>
              <a:rPr lang="en-US" dirty="0"/>
              <a:t>It can’t access Kernel memory </a:t>
            </a:r>
          </a:p>
          <a:p>
            <a:pPr lvl="1"/>
            <a:r>
              <a:rPr lang="en-US" dirty="0"/>
              <a:t>It can use </a:t>
            </a:r>
            <a:r>
              <a:rPr lang="en-US" dirty="0" err="1"/>
              <a:t>Syscalls</a:t>
            </a:r>
            <a:r>
              <a:rPr lang="en-US" dirty="0"/>
              <a:t> for I/O, File manipulation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Kernel Mode processes have full privileges of hardware</a:t>
            </a:r>
          </a:p>
          <a:p>
            <a:r>
              <a:rPr lang="en-US" dirty="0"/>
              <a:t>Hardware Support for Dual Mode</a:t>
            </a:r>
          </a:p>
          <a:p>
            <a:pPr lvl="1"/>
            <a:r>
              <a:rPr lang="en-US" dirty="0"/>
              <a:t>Privilege instructions (available to Kernel)</a:t>
            </a:r>
          </a:p>
          <a:p>
            <a:pPr lvl="1"/>
            <a:r>
              <a:rPr lang="en-US" dirty="0"/>
              <a:t>Limits on Memory Access</a:t>
            </a:r>
          </a:p>
          <a:p>
            <a:pPr lvl="1"/>
            <a:r>
              <a:rPr lang="en-US" dirty="0"/>
              <a:t>Timer </a:t>
            </a:r>
            <a:r>
              <a:rPr lang="en-US"/>
              <a:t>Interrups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68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B7A-7074-F747-8B0F-5CEDECA89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87899330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5D78-F05A-8741-93F4-094F75869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2132856"/>
            <a:ext cx="7772400" cy="1470025"/>
          </a:xfrm>
        </p:spPr>
        <p:txBody>
          <a:bodyPr/>
          <a:lstStyle/>
          <a:p>
            <a:r>
              <a:rPr lang="en-US" sz="1800" dirty="0"/>
              <a:t>Mode Transfer: </a:t>
            </a:r>
            <a:r>
              <a:rPr lang="en-US" sz="1800" dirty="0">
                <a:solidFill>
                  <a:srgbClr val="FF0000"/>
                </a:solidFill>
              </a:rPr>
              <a:t>User to Kernel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1B60-D188-5C47-97E2-DD5E875B57A5}"/>
              </a:ext>
            </a:extLst>
          </p:cNvPr>
          <p:cNvSpPr txBox="1"/>
          <p:nvPr/>
        </p:nvSpPr>
        <p:spPr>
          <a:xfrm>
            <a:off x="1014620" y="3279715"/>
            <a:ext cx="4614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Synchronous Exception</a:t>
            </a:r>
          </a:p>
        </p:txBody>
      </p:sp>
    </p:spTree>
    <p:extLst>
      <p:ext uri="{BB962C8B-B14F-4D97-AF65-F5344CB8AC3E}">
        <p14:creationId xmlns:p14="http://schemas.microsoft.com/office/powerpoint/2010/main" val="164663785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32656"/>
            <a:ext cx="6819900" cy="573088"/>
          </a:xfrm>
        </p:spPr>
        <p:txBody>
          <a:bodyPr/>
          <a:lstStyle/>
          <a:p>
            <a:r>
              <a:rPr lang="en-US" dirty="0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events that occur as a result of executing </a:t>
            </a:r>
            <a:r>
              <a:rPr lang="en-US" dirty="0">
                <a:solidFill>
                  <a:srgbClr val="0070C0"/>
                </a:solidFill>
              </a:rPr>
              <a:t>an instruction</a:t>
            </a:r>
            <a:r>
              <a:rPr lang="en-US" dirty="0"/>
              <a:t>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>
                <a:solidFill>
                  <a:srgbClr val="FF0000"/>
                </a:solidFill>
              </a:rPr>
              <a:t>system calls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breakpoint traps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illegal instruction,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1929593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in x86-64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2311400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6875" y="1219200"/>
            <a:ext cx="7896225" cy="533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eaLnBrk="1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120000"/>
              <a:buChar char="•"/>
              <a:defRPr sz="24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eaLnBrk="1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sz="22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eaLnBrk="1" hangingPunct="1">
              <a:lnSpc>
                <a:spcPct val="90000"/>
              </a:lnSpc>
              <a:spcBef>
                <a:spcPct val="30000"/>
              </a:spcBef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eaLnBrk="1" hangingPunct="1">
              <a:lnSpc>
                <a:spcPct val="90000"/>
              </a:lnSpc>
              <a:spcBef>
                <a:spcPct val="30000"/>
              </a:spcBef>
              <a:buSzPct val="120000"/>
              <a:buFont typeface="Arial" panose="020B0604020202020204" pitchFamily="34" charset="0"/>
              <a:buChar char="•"/>
              <a:defRPr sz="16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6pPr>
            <a:lvl7pPr marL="29146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7pPr>
            <a:lvl8pPr marL="33718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8pPr>
            <a:lvl9pPr marL="38290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9pPr>
          </a:lstStyle>
          <a:p>
            <a:r>
              <a:rPr lang="en-US" dirty="0"/>
              <a:t>Each x86-64 system call has a unique ID number</a:t>
            </a:r>
          </a:p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323510155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5D78-F05A-8741-93F4-094F75869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2132856"/>
            <a:ext cx="7772400" cy="1470025"/>
          </a:xfrm>
        </p:spPr>
        <p:txBody>
          <a:bodyPr/>
          <a:lstStyle/>
          <a:p>
            <a:r>
              <a:rPr lang="en-US" sz="1800" dirty="0"/>
              <a:t>Mode Transfer: </a:t>
            </a:r>
            <a:r>
              <a:rPr lang="en-US" sz="1800" dirty="0">
                <a:solidFill>
                  <a:srgbClr val="FF0000"/>
                </a:solidFill>
              </a:rPr>
              <a:t>User to Kernel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1B60-D188-5C47-97E2-DD5E875B57A5}"/>
              </a:ext>
            </a:extLst>
          </p:cNvPr>
          <p:cNvSpPr txBox="1"/>
          <p:nvPr/>
        </p:nvSpPr>
        <p:spPr>
          <a:xfrm>
            <a:off x="1043608" y="3279715"/>
            <a:ext cx="693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Interrupt (asynchronous Exception)</a:t>
            </a:r>
          </a:p>
        </p:txBody>
      </p:sp>
    </p:spTree>
    <p:extLst>
      <p:ext uri="{BB962C8B-B14F-4D97-AF65-F5344CB8AC3E}">
        <p14:creationId xmlns:p14="http://schemas.microsoft.com/office/powerpoint/2010/main" val="399736674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E536-0E98-F047-A20D-C93FFA46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(Asynchronous Exception)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9D18-6761-1545-B4E5-F4FC6619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 asynchronous signal to the processor</a:t>
            </a:r>
          </a:p>
          <a:p>
            <a:pPr lvl="1"/>
            <a:r>
              <a:rPr lang="en-US" dirty="0"/>
              <a:t>Some external event requires processor’s attention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  <a:endParaRPr lang="en-US" dirty="0"/>
          </a:p>
          <a:p>
            <a:pPr lvl="1"/>
            <a:r>
              <a:rPr lang="en-US" dirty="0"/>
              <a:t>Processor stalls or completes existing instruction that is in progress; Saves current execution state; Starts execution of specially designated interrupt handler in the kernel</a:t>
            </a:r>
          </a:p>
          <a:p>
            <a:r>
              <a:rPr lang="en-US" dirty="0"/>
              <a:t>Each different type of interrupt requires its own handler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Timer Interrupt</a:t>
            </a:r>
            <a:r>
              <a:rPr lang="en-US" dirty="0"/>
              <a:t>: Every few </a:t>
            </a:r>
            <a:r>
              <a:rPr lang="en-US" dirty="0" err="1"/>
              <a:t>ms</a:t>
            </a:r>
            <a:r>
              <a:rPr lang="en-US" dirty="0"/>
              <a:t>; an external timer chip triggers an interrupt ; Timer handler can switch execution to different process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I/O interrupt </a:t>
            </a:r>
            <a:r>
              <a:rPr lang="en-US" dirty="0" err="1"/>
              <a:t>eg</a:t>
            </a:r>
            <a:r>
              <a:rPr lang="en-US" dirty="0"/>
              <a:t> from mouse, keyboard, disk, Ethernet, </a:t>
            </a:r>
            <a:r>
              <a:rPr lang="en-US" dirty="0" err="1"/>
              <a:t>WiFi</a:t>
            </a:r>
            <a:r>
              <a:rPr lang="en-US" dirty="0"/>
              <a:t>, Flash drive, Inter-processor interrupts, DMA, arrival of a packet from a disk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Inter-processor  Interrupt: </a:t>
            </a:r>
            <a:r>
              <a:rPr lang="en-US" dirty="0"/>
              <a:t>For inter processor communication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540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Interrupt handler runs with interrupts off</a:t>
            </a:r>
          </a:p>
          <a:p>
            <a:pPr lvl="1"/>
            <a:r>
              <a:rPr lang="en-US" dirty="0"/>
              <a:t>Re-enabled when interrupt completes</a:t>
            </a:r>
          </a:p>
          <a:p>
            <a:r>
              <a:rPr lang="en-US" dirty="0"/>
              <a:t>OS kernel can also turn interrupts off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., when determining the next process/thread to run</a:t>
            </a:r>
          </a:p>
          <a:p>
            <a:pPr lvl="1"/>
            <a:r>
              <a:rPr lang="en-US" dirty="0"/>
              <a:t>On x86, privileged instructions: CLI, STI</a:t>
            </a:r>
          </a:p>
          <a:p>
            <a:pPr lvl="2"/>
            <a:r>
              <a:rPr lang="en-US" dirty="0"/>
              <a:t>CLI: </a:t>
            </a:r>
            <a:r>
              <a:rPr lang="en-US"/>
              <a:t>disable interrupts</a:t>
            </a:r>
            <a:endParaRPr lang="en-US" dirty="0"/>
          </a:p>
          <a:p>
            <a:pPr lvl="2"/>
            <a:r>
              <a:rPr lang="en-US" dirty="0"/>
              <a:t>STI: enable interrupts</a:t>
            </a:r>
          </a:p>
          <a:p>
            <a:pPr lvl="2"/>
            <a:r>
              <a:rPr lang="en-US" dirty="0"/>
              <a:t>Only applies to the current CPU (on a multicore)</a:t>
            </a:r>
          </a:p>
        </p:txBody>
      </p:sp>
    </p:spTree>
    <p:extLst>
      <p:ext uri="{BB962C8B-B14F-4D97-AF65-F5344CB8AC3E}">
        <p14:creationId xmlns:p14="http://schemas.microsoft.com/office/powerpoint/2010/main" val="249927201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8554-B520-8347-AEBA-F11B7297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1105-6A59-1E49-A373-BDEB939F6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hardware event caused by user program behavior </a:t>
            </a:r>
          </a:p>
          <a:p>
            <a:r>
              <a:rPr lang="en-US" dirty="0"/>
              <a:t>Causes transfer of control to the Kernel</a:t>
            </a:r>
          </a:p>
          <a:p>
            <a:r>
              <a:rPr lang="en-US" dirty="0"/>
              <a:t>Processor saves the current execution state and runs specially designated exception handler in the kernel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User process attempts to execute a privileged instruction</a:t>
            </a:r>
          </a:p>
          <a:p>
            <a:pPr lvl="1"/>
            <a:r>
              <a:rPr lang="en-US" dirty="0"/>
              <a:t>User process tries to access memory out of it’s own memory region</a:t>
            </a:r>
          </a:p>
          <a:p>
            <a:pPr lvl="1"/>
            <a:r>
              <a:rPr lang="en-US" dirty="0"/>
              <a:t>Process divides an integer by zero</a:t>
            </a:r>
          </a:p>
          <a:p>
            <a:pPr lvl="1"/>
            <a:r>
              <a:rPr lang="en-US" dirty="0"/>
              <a:t>Process attempts to write to read-only memory</a:t>
            </a:r>
          </a:p>
          <a:p>
            <a:pPr lvl="1"/>
            <a:r>
              <a:rPr lang="en-US" dirty="0"/>
              <a:t>A benign event: setting up a breakpoint</a:t>
            </a:r>
          </a:p>
          <a:p>
            <a:r>
              <a:rPr lang="en-US" dirty="0"/>
              <a:t>Processor exceptions are used effectively to emulate VMs</a:t>
            </a:r>
          </a:p>
        </p:txBody>
      </p:sp>
    </p:spTree>
    <p:extLst>
      <p:ext uri="{BB962C8B-B14F-4D97-AF65-F5344CB8AC3E}">
        <p14:creationId xmlns:p14="http://schemas.microsoft.com/office/powerpoint/2010/main" val="27740037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1744-3EBB-8C46-8959-78FD8F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1C60-779A-2F42-9F05-9608DC3B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Revision of the last class</a:t>
            </a:r>
          </a:p>
          <a:p>
            <a:r>
              <a:rPr lang="en-US" dirty="0"/>
              <a:t>Safe Mode Transfer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0310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cause Mode Transfer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838200"/>
            <a:ext cx="8714874" cy="5638800"/>
          </a:xfrm>
        </p:spPr>
        <p:txBody>
          <a:bodyPr>
            <a:normAutofit/>
          </a:bodyPr>
          <a:lstStyle/>
          <a:p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Process requests a system service, e.g., exit</a:t>
            </a:r>
          </a:p>
          <a:p>
            <a:pPr lvl="1"/>
            <a:r>
              <a:rPr lang="en-US" dirty="0"/>
              <a:t>Like a function call, but “outside” the process</a:t>
            </a:r>
          </a:p>
          <a:p>
            <a:pPr lvl="1"/>
            <a:r>
              <a:rPr lang="en-US" dirty="0"/>
              <a:t>Does not have the address of the system function to call</a:t>
            </a:r>
          </a:p>
          <a:p>
            <a:pPr lvl="1"/>
            <a:r>
              <a:rPr lang="en-US" dirty="0"/>
              <a:t>Like a Remote Procedure Call (RPC) – for later</a:t>
            </a:r>
          </a:p>
          <a:p>
            <a:pPr lvl="1"/>
            <a:r>
              <a:rPr lang="en-US" dirty="0"/>
              <a:t>Marshall the </a:t>
            </a:r>
            <a:r>
              <a:rPr lang="en-US" dirty="0" err="1"/>
              <a:t>syscall</a:t>
            </a:r>
            <a:r>
              <a:rPr lang="en-US" dirty="0"/>
              <a:t> id and </a:t>
            </a:r>
            <a:r>
              <a:rPr lang="en-US" dirty="0" err="1"/>
              <a:t>args</a:t>
            </a:r>
            <a:r>
              <a:rPr lang="en-US" dirty="0"/>
              <a:t> in registers and exec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Trap or Exception</a:t>
            </a:r>
          </a:p>
          <a:p>
            <a:pPr lvl="1"/>
            <a:r>
              <a:rPr lang="en-US" dirty="0"/>
              <a:t>Internal synchronous event in process triggers context switch</a:t>
            </a:r>
          </a:p>
          <a:p>
            <a:pPr lvl="1"/>
            <a:r>
              <a:rPr lang="en-US" dirty="0"/>
              <a:t>e.g., Protection violation (segmentation fault), Divide by zero, </a:t>
            </a:r>
          </a:p>
          <a:p>
            <a:r>
              <a:rPr lang="en-US" dirty="0"/>
              <a:t>Interrupt</a:t>
            </a:r>
          </a:p>
          <a:p>
            <a:pPr lvl="1"/>
            <a:r>
              <a:rPr lang="en-US" dirty="0"/>
              <a:t>External asynchronous event triggers context switch</a:t>
            </a:r>
          </a:p>
          <a:p>
            <a:pPr lvl="1"/>
            <a:r>
              <a:rPr lang="en-US" dirty="0"/>
              <a:t>e. g., Timer, I/O device</a:t>
            </a:r>
          </a:p>
          <a:p>
            <a:pPr lvl="1"/>
            <a:r>
              <a:rPr lang="en-US" dirty="0"/>
              <a:t>Independent of user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25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CF842D-D58E-B045-AF46-16B423BE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BA0FEA-E04F-D849-A1EC-84DE1687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OS kernel prevent a process from harming another process ?</a:t>
            </a:r>
          </a:p>
          <a:p>
            <a:r>
              <a:rPr lang="en-US" dirty="0"/>
              <a:t>When there are multiple programs in Main Memory </a:t>
            </a:r>
          </a:p>
          <a:p>
            <a:pPr lvl="1"/>
            <a:r>
              <a:rPr lang="en-US" dirty="0"/>
              <a:t>What prevents a process from overwriting another process’s data structures, or</a:t>
            </a:r>
          </a:p>
          <a:p>
            <a:pPr lvl="1"/>
            <a:r>
              <a:rPr lang="en-US" dirty="0"/>
              <a:t>Overwriting the OS image stored on disk?</a:t>
            </a:r>
          </a:p>
          <a:p>
            <a:r>
              <a:rPr lang="en-US" dirty="0"/>
              <a:t>Recall RISC-V instructions</a:t>
            </a:r>
          </a:p>
          <a:p>
            <a:pPr lvl="1"/>
            <a:r>
              <a:rPr lang="en-US" dirty="0"/>
              <a:t>Most instructions such add, sub </a:t>
            </a:r>
            <a:r>
              <a:rPr lang="en-US" dirty="0" err="1"/>
              <a:t>etc</a:t>
            </a:r>
            <a:r>
              <a:rPr lang="en-US" dirty="0"/>
              <a:t> are perfectly safe </a:t>
            </a:r>
          </a:p>
          <a:p>
            <a:pPr lvl="1"/>
            <a:r>
              <a:rPr lang="en-US" dirty="0"/>
              <a:t>How can we allow them to execute directly on hardware?</a:t>
            </a:r>
          </a:p>
          <a:p>
            <a:r>
              <a:rPr lang="en-US" dirty="0"/>
              <a:t>We implement as simple check in hardware called </a:t>
            </a:r>
            <a:r>
              <a:rPr lang="en-US" dirty="0">
                <a:solidFill>
                  <a:srgbClr val="0070C0"/>
                </a:solidFill>
              </a:rPr>
              <a:t>dual-mode operation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Represented by a single bit in the </a:t>
            </a:r>
            <a:r>
              <a:rPr lang="en-US" b="1" dirty="0">
                <a:solidFill>
                  <a:srgbClr val="FF0000"/>
                </a:solidFill>
              </a:rPr>
              <a:t>processor status register </a:t>
            </a:r>
            <a:r>
              <a:rPr lang="en-US" dirty="0">
                <a:solidFill>
                  <a:srgbClr val="0070C0"/>
                </a:solidFill>
              </a:rPr>
              <a:t>that signifies the current mode of the processor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750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Previous Classes..</a:t>
            </a:r>
          </a:p>
        </p:txBody>
      </p:sp>
    </p:spTree>
    <p:extLst>
      <p:ext uri="{BB962C8B-B14F-4D97-AF65-F5344CB8AC3E}">
        <p14:creationId xmlns:p14="http://schemas.microsoft.com/office/powerpoint/2010/main" val="42395968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147B29F-75F7-F343-986F-26E63BD53CCD}"/>
              </a:ext>
            </a:extLst>
          </p:cNvPr>
          <p:cNvSpPr/>
          <p:nvPr/>
        </p:nvSpPr>
        <p:spPr bwMode="auto">
          <a:xfrm>
            <a:off x="251520" y="1916832"/>
            <a:ext cx="8282880" cy="2880320"/>
          </a:xfrm>
          <a:prstGeom prst="roundRect">
            <a:avLst/>
          </a:prstGeom>
          <a:solidFill>
            <a:schemeClr val="accent5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endParaRPr lang="en-US" altLang="en-US" dirty="0"/>
          </a:p>
          <a:p>
            <a:r>
              <a:rPr lang="en-US" b="1" dirty="0"/>
              <a:t>Address space 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Dual mode operation / 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91075-28C6-654E-BDC5-DE8D3CD06B03}"/>
              </a:ext>
            </a:extLst>
          </p:cNvPr>
          <p:cNvSpPr/>
          <p:nvPr/>
        </p:nvSpPr>
        <p:spPr>
          <a:xfrm>
            <a:off x="251520" y="6468114"/>
            <a:ext cx="365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CS 162, Operating Systems, UCB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AC58D-A0A9-754E-8355-E8D3F6040568}"/>
              </a:ext>
            </a:extLst>
          </p:cNvPr>
          <p:cNvSpPr txBox="1"/>
          <p:nvPr/>
        </p:nvSpPr>
        <p:spPr>
          <a:xfrm>
            <a:off x="7686675" y="148478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348887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dirty="0"/>
              <a:t>Fourth OS Concept:  Dual Mode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8200"/>
            <a:ext cx="792088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Hardware </a:t>
            </a:r>
            <a:r>
              <a:rPr lang="en-US" altLang="en-US" dirty="0"/>
              <a:t>provides at least two modes: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Kernel mode </a:t>
            </a:r>
            <a:r>
              <a:rPr lang="en-US" altLang="en-US" dirty="0"/>
              <a:t>(or “supervisor” or “protected”)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User mode</a:t>
            </a:r>
            <a:r>
              <a:rPr lang="en-US" altLang="en-US" dirty="0"/>
              <a:t>: Normal programs executed </a:t>
            </a:r>
          </a:p>
          <a:p>
            <a:r>
              <a:rPr lang="en-US" dirty="0">
                <a:solidFill>
                  <a:srgbClr val="FF0000"/>
                </a:solidFill>
              </a:rPr>
              <a:t>Kernel mode</a:t>
            </a:r>
          </a:p>
          <a:p>
            <a:pPr lvl="1"/>
            <a:r>
              <a:rPr lang="en-US" dirty="0"/>
              <a:t>Execution with the full privileges of the hardware</a:t>
            </a:r>
          </a:p>
          <a:p>
            <a:pPr lvl="1"/>
            <a:r>
              <a:rPr lang="en-US" dirty="0"/>
              <a:t>Read/write to any memory, access any I/O device, read/write any disk sector, send/read any packet</a:t>
            </a:r>
          </a:p>
          <a:p>
            <a:r>
              <a:rPr lang="en-US" dirty="0">
                <a:solidFill>
                  <a:srgbClr val="FF0000"/>
                </a:solidFill>
              </a:rPr>
              <a:t>User mode</a:t>
            </a:r>
          </a:p>
          <a:p>
            <a:pPr lvl="1"/>
            <a:r>
              <a:rPr lang="en-US" dirty="0"/>
              <a:t>Limited privileges</a:t>
            </a:r>
          </a:p>
          <a:p>
            <a:pPr lvl="2"/>
            <a:r>
              <a:rPr lang="en-US" dirty="0"/>
              <a:t>Only those granted by the operating system kernel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572CEE-1742-9D4D-A662-EC7A2E5B3098}"/>
              </a:ext>
            </a:extLst>
          </p:cNvPr>
          <p:cNvSpPr/>
          <p:nvPr/>
        </p:nvSpPr>
        <p:spPr>
          <a:xfrm>
            <a:off x="251520" y="6468114"/>
            <a:ext cx="365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CS 162, Operating Systems, UCB</a:t>
            </a:r>
          </a:p>
        </p:txBody>
      </p:sp>
    </p:spTree>
    <p:extLst>
      <p:ext uri="{BB962C8B-B14F-4D97-AF65-F5344CB8AC3E}">
        <p14:creationId xmlns:p14="http://schemas.microsoft.com/office/powerpoint/2010/main" val="2437169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User/Kernel (Privileged)</a:t>
            </a:r>
            <a:r>
              <a:rPr lang="en-US" baseline="0" dirty="0"/>
              <a:t> Mode</a:t>
            </a:r>
            <a:endParaRPr lang="en-US" dirty="0"/>
          </a:p>
        </p:txBody>
      </p:sp>
      <p:sp>
        <p:nvSpPr>
          <p:cNvPr id="7" name="Block Arc 6"/>
          <p:cNvSpPr/>
          <p:nvPr/>
        </p:nvSpPr>
        <p:spPr bwMode="auto">
          <a:xfrm>
            <a:off x="1295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90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219200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0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90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510540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Full HW access</a:t>
            </a: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4381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510540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362200" y="2895600"/>
            <a:ext cx="849283" cy="674132"/>
            <a:chOff x="2362200" y="3048000"/>
            <a:chExt cx="849283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362200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603" y="2165866"/>
            <a:ext cx="549212" cy="870466"/>
            <a:chOff x="2590803" y="2927866"/>
            <a:chExt cx="549212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581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67201" y="2209803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886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19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648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4652243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5105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exception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334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A26BDA4-96C3-2B4F-942E-3FD5E643CCFE}"/>
              </a:ext>
            </a:extLst>
          </p:cNvPr>
          <p:cNvSpPr/>
          <p:nvPr/>
        </p:nvSpPr>
        <p:spPr>
          <a:xfrm>
            <a:off x="251520" y="6468114"/>
            <a:ext cx="365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CS 162, Operating Systems, UCB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39C57-0D89-9943-A35F-27444DC546FA}"/>
              </a:ext>
            </a:extLst>
          </p:cNvPr>
          <p:cNvSpPr txBox="1"/>
          <p:nvPr/>
        </p:nvSpPr>
        <p:spPr>
          <a:xfrm>
            <a:off x="5362801" y="6051385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return from Interrupt</a:t>
            </a:r>
          </a:p>
        </p:txBody>
      </p:sp>
    </p:spTree>
    <p:extLst>
      <p:ext uri="{BB962C8B-B14F-4D97-AF65-F5344CB8AC3E}">
        <p14:creationId xmlns:p14="http://schemas.microsoft.com/office/powerpoint/2010/main" val="2862942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47" y="332656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Support: Dual-Mode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64" y="1268760"/>
            <a:ext cx="79248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Privileged instructions</a:t>
            </a:r>
          </a:p>
          <a:p>
            <a:pPr lvl="1"/>
            <a:r>
              <a:rPr lang="en-US" dirty="0"/>
              <a:t>Available to kernel</a:t>
            </a:r>
          </a:p>
          <a:p>
            <a:pPr lvl="1"/>
            <a:r>
              <a:rPr lang="en-US" dirty="0"/>
              <a:t>Not available to user code</a:t>
            </a:r>
          </a:p>
          <a:p>
            <a:r>
              <a:rPr lang="en-US" dirty="0">
                <a:solidFill>
                  <a:srgbClr val="C00000"/>
                </a:solidFill>
              </a:rPr>
              <a:t>Limits on memory accesses</a:t>
            </a:r>
          </a:p>
          <a:p>
            <a:pPr lvl="1"/>
            <a:r>
              <a:rPr lang="en-US" dirty="0"/>
              <a:t>In user mode, all memory accesses outside of a process’s valid memory region must be prohibited</a:t>
            </a:r>
          </a:p>
          <a:p>
            <a:pPr lvl="1"/>
            <a:r>
              <a:rPr lang="en-US" dirty="0"/>
              <a:t>Prevent user code from overwriting the kernel</a:t>
            </a:r>
          </a:p>
          <a:p>
            <a:r>
              <a:rPr lang="en-US" dirty="0">
                <a:solidFill>
                  <a:srgbClr val="C00000"/>
                </a:solidFill>
              </a:rPr>
              <a:t>Timer Interrupts</a:t>
            </a:r>
          </a:p>
          <a:p>
            <a:pPr lvl="1"/>
            <a:r>
              <a:rPr lang="en-US" dirty="0"/>
              <a:t>Processor must have a way to regain control from a user program in a loop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DCD05E5-3279-A343-82C8-5A1F0A13D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421106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OS  Principles and Practices: Anderson and Dahlin</a:t>
            </a:r>
          </a:p>
        </p:txBody>
      </p:sp>
    </p:spTree>
    <p:extLst>
      <p:ext uri="{BB962C8B-B14F-4D97-AF65-F5344CB8AC3E}">
        <p14:creationId xmlns:p14="http://schemas.microsoft.com/office/powerpoint/2010/main" val="12093188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14234</TotalTime>
  <Pages>60</Pages>
  <Words>2335</Words>
  <Application>Microsoft Macintosh PowerPoint</Application>
  <PresentationFormat>On-screen Show (4:3)</PresentationFormat>
  <Paragraphs>373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Arial</vt:lpstr>
      <vt:lpstr>Calibri</vt:lpstr>
      <vt:lpstr>Comic Sans MS</vt:lpstr>
      <vt:lpstr>Consolas</vt:lpstr>
      <vt:lpstr>Courier New</vt:lpstr>
      <vt:lpstr>Gill Sans</vt:lpstr>
      <vt:lpstr>Gill Sans Light</vt:lpstr>
      <vt:lpstr>Wingdings</vt:lpstr>
      <vt:lpstr>Office</vt:lpstr>
      <vt:lpstr> CS310    Operating Systems   Lecture 10: User Mode               Kernel Mode Transfers</vt:lpstr>
      <vt:lpstr>Acknowledgements !</vt:lpstr>
      <vt:lpstr>Read the following: </vt:lpstr>
      <vt:lpstr>We will study..</vt:lpstr>
      <vt:lpstr>Previous Classes..</vt:lpstr>
      <vt:lpstr>Four Fundamental OS Concepts</vt:lpstr>
      <vt:lpstr>Fourth OS Concept:  Dual Mode Operation</vt:lpstr>
      <vt:lpstr>User/Kernel (Privileged) Mode</vt:lpstr>
      <vt:lpstr>Hardware Support: Dual-Mode Operation</vt:lpstr>
      <vt:lpstr>User  Kernel Mode Transfer</vt:lpstr>
      <vt:lpstr>Implementation of Safe Mode Transfer</vt:lpstr>
      <vt:lpstr>Implementing Safe Kernel Mode Transfers (1)</vt:lpstr>
      <vt:lpstr>Implementing Safe Kernel Mode Transfer (2)</vt:lpstr>
      <vt:lpstr>Implementing Safe Mode Transfer (4)</vt:lpstr>
      <vt:lpstr>Structure for Mode Transfer</vt:lpstr>
      <vt:lpstr>Interrupt Vector Table</vt:lpstr>
      <vt:lpstr>Interrupt (or exception) Vector</vt:lpstr>
      <vt:lpstr>Interrupt Vector Table</vt:lpstr>
      <vt:lpstr>Interrupt Vector Table </vt:lpstr>
      <vt:lpstr>Structure for Mode Transfer</vt:lpstr>
      <vt:lpstr>Kernel System Call Handler Functions</vt:lpstr>
      <vt:lpstr>Mode Transfer: Kernel to User</vt:lpstr>
      <vt:lpstr>Kernel to User Mode transition</vt:lpstr>
      <vt:lpstr>Return from Syscall</vt:lpstr>
      <vt:lpstr>Switching between Processes</vt:lpstr>
      <vt:lpstr>Context Switching .. By OS ?</vt:lpstr>
      <vt:lpstr>Co-operative Approach</vt:lpstr>
      <vt:lpstr>Non Co-operative Approach</vt:lpstr>
      <vt:lpstr>Interrupt during Interrupt Processing?</vt:lpstr>
      <vt:lpstr>Interrupt /Exceptions/Syscalls – Way of Mode transfer (Recall)</vt:lpstr>
      <vt:lpstr>Lecture Summary</vt:lpstr>
      <vt:lpstr>Backup Slides</vt:lpstr>
      <vt:lpstr>Mode Transfer: User to Kernel -</vt:lpstr>
      <vt:lpstr>Synchronous Exceptions</vt:lpstr>
      <vt:lpstr>System Calls in x86-64</vt:lpstr>
      <vt:lpstr>Mode Transfer: User to Kernel -</vt:lpstr>
      <vt:lpstr>Interrupts (Asynchronous Exception)</vt:lpstr>
      <vt:lpstr>Interrupt Masking</vt:lpstr>
      <vt:lpstr>Processor Exceptions</vt:lpstr>
      <vt:lpstr>Exceptions cause Mode Transfer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   Operating Systems   Lecture 2:</dc:title>
  <dc:creator>Microsoft Office User</dc:creator>
  <dc:description>Imported some pictures from Silbershatz (c) 2005</dc:description>
  <cp:lastModifiedBy>Microsoft Office User</cp:lastModifiedBy>
  <cp:revision>114</cp:revision>
  <cp:lastPrinted>2019-01-22T23:28:05Z</cp:lastPrinted>
  <dcterms:created xsi:type="dcterms:W3CDTF">2021-06-16T11:05:49Z</dcterms:created>
  <dcterms:modified xsi:type="dcterms:W3CDTF">2021-09-09T04:29:03Z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