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4551" r:id="rId4"/>
    <p:sldId id="803" r:id="rId5"/>
    <p:sldId id="377" r:id="rId6"/>
    <p:sldId id="799" r:id="rId7"/>
    <p:sldId id="790" r:id="rId8"/>
    <p:sldId id="380" r:id="rId9"/>
    <p:sldId id="398" r:id="rId10"/>
    <p:sldId id="386" r:id="rId11"/>
    <p:sldId id="4552" r:id="rId12"/>
    <p:sldId id="316" r:id="rId13"/>
    <p:sldId id="627" r:id="rId14"/>
    <p:sldId id="804" r:id="rId15"/>
    <p:sldId id="811" r:id="rId16"/>
    <p:sldId id="596" r:id="rId17"/>
    <p:sldId id="806" r:id="rId18"/>
    <p:sldId id="807" r:id="rId19"/>
    <p:sldId id="389" r:id="rId20"/>
    <p:sldId id="572" r:id="rId21"/>
    <p:sldId id="771" r:id="rId22"/>
    <p:sldId id="805" r:id="rId23"/>
    <p:sldId id="772" r:id="rId24"/>
    <p:sldId id="773" r:id="rId25"/>
    <p:sldId id="774" r:id="rId26"/>
    <p:sldId id="775" r:id="rId27"/>
    <p:sldId id="776" r:id="rId28"/>
    <p:sldId id="812" r:id="rId29"/>
    <p:sldId id="385" r:id="rId30"/>
    <p:sldId id="767" r:id="rId31"/>
    <p:sldId id="808" r:id="rId32"/>
    <p:sldId id="770" r:id="rId33"/>
    <p:sldId id="809" r:id="rId34"/>
    <p:sldId id="764" r:id="rId35"/>
    <p:sldId id="624" r:id="rId36"/>
    <p:sldId id="722" r:id="rId37"/>
    <p:sldId id="724" r:id="rId38"/>
    <p:sldId id="725" r:id="rId39"/>
    <p:sldId id="728" r:id="rId40"/>
    <p:sldId id="729" r:id="rId41"/>
    <p:sldId id="730" r:id="rId42"/>
    <p:sldId id="732" r:id="rId43"/>
    <p:sldId id="733" r:id="rId44"/>
    <p:sldId id="734" r:id="rId45"/>
    <p:sldId id="735" r:id="rId46"/>
    <p:sldId id="736" r:id="rId47"/>
    <p:sldId id="737" r:id="rId48"/>
    <p:sldId id="739" r:id="rId49"/>
    <p:sldId id="738" r:id="rId50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3AE1"/>
    <a:srgbClr val="F430AB"/>
    <a:srgbClr val="E6E703"/>
    <a:srgbClr val="72AAA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97"/>
    <p:restoredTop sz="95005" autoAdjust="0"/>
  </p:normalViewPr>
  <p:slideViewPr>
    <p:cSldViewPr>
      <p:cViewPr varScale="1">
        <p:scale>
          <a:sx n="61" d="100"/>
          <a:sy n="61" d="100"/>
        </p:scale>
        <p:origin x="216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06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246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961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948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605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997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386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655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881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55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38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9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18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2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16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15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47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64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DAB80-E33A-9C4F-8834-E1AD432DEC6C}"/>
              </a:ext>
            </a:extLst>
          </p:cNvPr>
          <p:cNvSpPr/>
          <p:nvPr userDrawn="1"/>
        </p:nvSpPr>
        <p:spPr>
          <a:xfrm>
            <a:off x="8536677" y="6316281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5BF04E-E8C5-FC43-81F7-2F7E79AAB407}"/>
              </a:ext>
            </a:extLst>
          </p:cNvPr>
          <p:cNvSpPr/>
          <p:nvPr userDrawn="1"/>
        </p:nvSpPr>
        <p:spPr>
          <a:xfrm>
            <a:off x="8536677" y="6316281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51273-AE3B-7D43-93B9-141EBFAE6CAE}"/>
              </a:ext>
            </a:extLst>
          </p:cNvPr>
          <p:cNvSpPr/>
          <p:nvPr userDrawn="1"/>
        </p:nvSpPr>
        <p:spPr>
          <a:xfrm>
            <a:off x="8536677" y="6316281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02606" y="615331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CS310  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12: Thread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A02B4-AD44-0249-8DF2-C066BAD0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717032"/>
            <a:ext cx="3600400" cy="237417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3F57-4700-5449-9461-C64CFD0F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59C6-FFC3-5845-8782-FAA5003C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2882280" cy="5105400"/>
          </a:xfrm>
        </p:spPr>
        <p:txBody>
          <a:bodyPr/>
          <a:lstStyle/>
          <a:p>
            <a:r>
              <a:rPr lang="en-US" dirty="0"/>
              <a:t>All threads within a process share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/>
              <a:t>Global/static data</a:t>
            </a:r>
          </a:p>
          <a:p>
            <a:pPr lvl="1"/>
            <a:r>
              <a:rPr lang="en-US" dirty="0"/>
              <a:t>Libraries</a:t>
            </a:r>
          </a:p>
          <a:p>
            <a:r>
              <a:rPr lang="en-US" dirty="0"/>
              <a:t>Each thread has a separate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endParaRPr lang="en-US" dirty="0"/>
          </a:p>
        </p:txBody>
      </p:sp>
      <p:pic>
        <p:nvPicPr>
          <p:cNvPr id="11" name="Content Placeholder 14">
            <a:extLst>
              <a:ext uri="{FF2B5EF4-FFF2-40B4-BE49-F238E27FC236}">
                <a16:creationId xmlns:a16="http://schemas.microsoft.com/office/drawing/2014/main" id="{EC611E9E-0895-D14B-B02A-540A733AD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127" y="707919"/>
            <a:ext cx="1941925" cy="493118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2D065B-4241-2B42-8F90-EF04F13878EF}"/>
              </a:ext>
            </a:extLst>
          </p:cNvPr>
          <p:cNvSpPr txBox="1"/>
          <p:nvPr/>
        </p:nvSpPr>
        <p:spPr>
          <a:xfrm>
            <a:off x="5746064" y="287331"/>
            <a:ext cx="186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Address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AE822E-90D3-D24B-A123-4AE3C8E3F626}"/>
              </a:ext>
            </a:extLst>
          </p:cNvPr>
          <p:cNvSpPr/>
          <p:nvPr/>
        </p:nvSpPr>
        <p:spPr>
          <a:xfrm>
            <a:off x="584313" y="53029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stack-allocated variables, parameters, re- turn values, and other things that we put on the stack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66F526-DEF9-2A4C-AF89-11DA5DE82528}"/>
              </a:ext>
            </a:extLst>
          </p:cNvPr>
          <p:cNvSpPr txBox="1"/>
          <p:nvPr/>
        </p:nvSpPr>
        <p:spPr>
          <a:xfrm>
            <a:off x="339144" y="6488668"/>
            <a:ext cx="1827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CS4410 Cornell University</a:t>
            </a:r>
          </a:p>
        </p:txBody>
      </p:sp>
    </p:spTree>
    <p:extLst>
      <p:ext uri="{BB962C8B-B14F-4D97-AF65-F5344CB8AC3E}">
        <p14:creationId xmlns:p14="http://schemas.microsoft.com/office/powerpoint/2010/main" val="7220101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3F57-4700-5449-9461-C64CFD0F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59C6-FFC3-5845-8782-FAA5003C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2882280" cy="5105400"/>
          </a:xfrm>
        </p:spPr>
        <p:txBody>
          <a:bodyPr/>
          <a:lstStyle/>
          <a:p>
            <a:r>
              <a:rPr lang="en-US" dirty="0"/>
              <a:t>All threads within a process share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/>
              <a:t>Global/static data</a:t>
            </a:r>
          </a:p>
          <a:p>
            <a:pPr lvl="1"/>
            <a:r>
              <a:rPr lang="en-US" dirty="0"/>
              <a:t>Libraries</a:t>
            </a:r>
          </a:p>
          <a:p>
            <a:r>
              <a:rPr lang="en-US" dirty="0"/>
              <a:t>Each thread has a separate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D065B-4241-2B42-8F90-EF04F13878EF}"/>
              </a:ext>
            </a:extLst>
          </p:cNvPr>
          <p:cNvSpPr txBox="1"/>
          <p:nvPr/>
        </p:nvSpPr>
        <p:spPr>
          <a:xfrm>
            <a:off x="5455191" y="345277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 Address 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47560-8C0A-C448-A841-9700E02F4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59" y="683750"/>
            <a:ext cx="1941925" cy="4833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D24131-7829-E149-B7DD-76B7B8EFA3FE}"/>
              </a:ext>
            </a:extLst>
          </p:cNvPr>
          <p:cNvSpPr txBox="1"/>
          <p:nvPr/>
        </p:nvSpPr>
        <p:spPr>
          <a:xfrm>
            <a:off x="339144" y="6488668"/>
            <a:ext cx="1827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CS4410 Cornell University</a:t>
            </a:r>
          </a:p>
        </p:txBody>
      </p:sp>
    </p:spTree>
    <p:extLst>
      <p:ext uri="{BB962C8B-B14F-4D97-AF65-F5344CB8AC3E}">
        <p14:creationId xmlns:p14="http://schemas.microsoft.com/office/powerpoint/2010/main" val="35550749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5DCE3608-9073-8A47-BE13-B526BD1DA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Suspension and termination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D924AD7-7E6D-E946-A6B1-40648F5325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70C0"/>
                </a:solidFill>
              </a:rPr>
              <a:t>Suspending a process involves suspending all threads </a:t>
            </a:r>
            <a:r>
              <a:rPr lang="en-US" altLang="en-US" sz="2800" dirty="0"/>
              <a:t>of the process since all threads share the same address space</a:t>
            </a:r>
          </a:p>
          <a:p>
            <a:r>
              <a:rPr lang="en-US" altLang="en-US" sz="2800" dirty="0"/>
              <a:t>Termination of a process, terminates all threads within the process</a:t>
            </a:r>
          </a:p>
        </p:txBody>
      </p:sp>
    </p:spTree>
    <p:extLst>
      <p:ext uri="{BB962C8B-B14F-4D97-AF65-F5344CB8AC3E}">
        <p14:creationId xmlns:p14="http://schemas.microsoft.com/office/powerpoint/2010/main" val="422030599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Memory Footprint: Two-Threads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48" y="1245605"/>
            <a:ext cx="815340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If we stopped this program and examined it with a debugger, we would see</a:t>
            </a:r>
          </a:p>
          <a:p>
            <a:pPr lvl="1"/>
            <a:r>
              <a:rPr lang="en-US" altLang="ko-KR" dirty="0">
                <a:ea typeface="Gulim" charset="0"/>
              </a:rPr>
              <a:t>Two sets of CPU registers</a:t>
            </a:r>
          </a:p>
          <a:p>
            <a:pPr lvl="1"/>
            <a:r>
              <a:rPr lang="en-US" altLang="ko-KR" dirty="0">
                <a:ea typeface="Gulim" charset="0"/>
              </a:rPr>
              <a:t>Two sets of Stacks</a:t>
            </a:r>
          </a:p>
          <a:p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Questions: 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marL="457200" lvl="1" indent="0">
              <a:buNone/>
            </a:pPr>
            <a:endParaRPr lang="en-US" altLang="ko-KR" dirty="0">
              <a:ea typeface="Gulim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400800" y="1909098"/>
            <a:ext cx="2120900" cy="4343400"/>
            <a:chOff x="3648" y="1008"/>
            <a:chExt cx="1336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85" y="2237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90287-31A6-8B4D-8E98-896A680EC643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</p:spTree>
    <p:extLst>
      <p:ext uri="{BB962C8B-B14F-4D97-AF65-F5344CB8AC3E}">
        <p14:creationId xmlns:p14="http://schemas.microsoft.com/office/powerpoint/2010/main" val="1290232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BD5-EC71-3545-879D-D15C90C6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 we will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7380-D0C5-194E-BE39-8F9EB69D9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106888"/>
          </a:xfrm>
        </p:spPr>
        <p:txBody>
          <a:bodyPr/>
          <a:lstStyle/>
          <a:p>
            <a:r>
              <a:rPr lang="en-US" dirty="0"/>
              <a:t>Thread Perspective </a:t>
            </a:r>
          </a:p>
          <a:p>
            <a:r>
              <a:rPr lang="en-US" dirty="0"/>
              <a:t>Process Vs Thread</a:t>
            </a:r>
          </a:p>
          <a:p>
            <a:r>
              <a:rPr lang="en-US" dirty="0"/>
              <a:t>Thread Life Cycle</a:t>
            </a:r>
          </a:p>
          <a:p>
            <a:r>
              <a:rPr lang="en-US" dirty="0"/>
              <a:t>Thread Implementation – Structures</a:t>
            </a:r>
          </a:p>
          <a:p>
            <a:r>
              <a:rPr lang="en-US" dirty="0"/>
              <a:t>User level thread - 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518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0ACF-EB74-E248-B702-E4CAB373A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16" y="2060848"/>
            <a:ext cx="7772400" cy="1470025"/>
          </a:xfrm>
        </p:spPr>
        <p:txBody>
          <a:bodyPr/>
          <a:lstStyle/>
          <a:p>
            <a:r>
              <a:rPr lang="en-US" dirty="0"/>
              <a:t>Thread Perspective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Process Vs Thread</a:t>
            </a:r>
          </a:p>
        </p:txBody>
      </p:sp>
    </p:spTree>
    <p:extLst>
      <p:ext uri="{BB962C8B-B14F-4D97-AF65-F5344CB8AC3E}">
        <p14:creationId xmlns:p14="http://schemas.microsoft.com/office/powerpoint/2010/main" val="287163480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Thread Perspective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86011"/>
            <a:ext cx="8686800" cy="510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ea typeface="MS PGothic" charset="0"/>
              </a:rPr>
              <a:t>Thread’s </a:t>
            </a:r>
          </a:p>
          <a:p>
            <a:pPr lvl="1"/>
            <a:r>
              <a:rPr lang="en-US" dirty="0">
                <a:solidFill>
                  <a:srgbClr val="0070C0"/>
                </a:solidFill>
                <a:ea typeface="MS PGothic" charset="0"/>
              </a:rPr>
              <a:t>PC</a:t>
            </a:r>
            <a:r>
              <a:rPr lang="en-US" dirty="0">
                <a:ea typeface="MS PGothic" charset="0"/>
              </a:rPr>
              <a:t>: keeps track of next instruction to be executed</a:t>
            </a:r>
          </a:p>
          <a:p>
            <a:pPr lvl="1"/>
            <a:r>
              <a:rPr lang="en-US" dirty="0">
                <a:solidFill>
                  <a:srgbClr val="0070C0"/>
                </a:solidFill>
                <a:ea typeface="MS PGothic" charset="0"/>
              </a:rPr>
              <a:t>Registers</a:t>
            </a:r>
            <a:r>
              <a:rPr lang="en-US" dirty="0">
                <a:ea typeface="MS PGothic" charset="0"/>
              </a:rPr>
              <a:t>: holds current working variables</a:t>
            </a:r>
          </a:p>
          <a:p>
            <a:pPr lvl="1"/>
            <a:r>
              <a:rPr lang="en-US" dirty="0">
                <a:solidFill>
                  <a:srgbClr val="0070C0"/>
                </a:solidFill>
                <a:ea typeface="MS PGothic" charset="0"/>
              </a:rPr>
              <a:t>Execution Stack</a:t>
            </a:r>
            <a:r>
              <a:rPr lang="en-US" dirty="0">
                <a:ea typeface="MS PGothic" charset="0"/>
              </a:rPr>
              <a:t>: contains execution history – one frame for each procedure called but not returned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PGothic" charset="0"/>
              </a:rPr>
              <a:t>Multithreading</a:t>
            </a:r>
          </a:p>
          <a:p>
            <a:pPr lvl="1"/>
            <a:r>
              <a:rPr lang="en-US" dirty="0">
                <a:ea typeface="MS PGothic" charset="0"/>
              </a:rPr>
              <a:t>Multiple threads per process</a:t>
            </a:r>
          </a:p>
          <a:p>
            <a:pPr lvl="1"/>
            <a:r>
              <a:rPr lang="en-US" dirty="0">
                <a:ea typeface="MS PGothic" charset="0"/>
              </a:rPr>
              <a:t>When a multithreaded process runs on a single CPU, the threads take turns running</a:t>
            </a:r>
          </a:p>
          <a:p>
            <a:pPr lvl="2"/>
            <a:r>
              <a:rPr lang="en-US" dirty="0">
                <a:ea typeface="MS PGothic" charset="0"/>
              </a:rPr>
              <a:t>Illusion of threads running in parallel (with fast context switching)</a:t>
            </a:r>
          </a:p>
          <a:p>
            <a:r>
              <a:rPr lang="en-US" dirty="0">
                <a:solidFill>
                  <a:srgbClr val="FF0000"/>
                </a:solidFill>
                <a:ea typeface="MS PGothic" charset="0"/>
              </a:rPr>
              <a:t>Different threads are not as independent as different processes</a:t>
            </a:r>
          </a:p>
          <a:p>
            <a:pPr lvl="1"/>
            <a:r>
              <a:rPr lang="en-US" dirty="0">
                <a:ea typeface="MS PGothic" charset="0"/>
              </a:rPr>
              <a:t>They share the same address space – share global variables – </a:t>
            </a:r>
            <a:r>
              <a:rPr lang="en-US" dirty="0">
                <a:solidFill>
                  <a:srgbClr val="0070C0"/>
                </a:solidFill>
                <a:ea typeface="MS PGothic" charset="0"/>
              </a:rPr>
              <a:t>they can read, write, or even wipe out other thread’s stack</a:t>
            </a:r>
          </a:p>
          <a:p>
            <a:pPr lvl="1"/>
            <a:endParaRPr lang="en-US" dirty="0">
              <a:ea typeface="MS PGothic" charset="0"/>
            </a:endParaRPr>
          </a:p>
          <a:p>
            <a:pPr lvl="1"/>
            <a:endParaRPr lang="en-US" dirty="0">
              <a:ea typeface="MS PGothic" charset="0"/>
            </a:endParaRPr>
          </a:p>
          <a:p>
            <a:endParaRPr lang="en-US" dirty="0">
              <a:ea typeface="MS PGothic" charset="0"/>
            </a:endParaRPr>
          </a:p>
          <a:p>
            <a:endParaRPr lang="en-US" dirty="0">
              <a:ea typeface="MS PGothic" charset="0"/>
            </a:endParaRPr>
          </a:p>
          <a:p>
            <a:endParaRPr lang="en-US" dirty="0">
              <a:ea typeface="MS PGothic" charset="0"/>
            </a:endParaRPr>
          </a:p>
          <a:p>
            <a:endParaRPr lang="en-US" dirty="0">
              <a:ea typeface="MS PGothic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B1C46-ECA1-CA4A-964B-0DD661E821CD}"/>
              </a:ext>
            </a:extLst>
          </p:cNvPr>
          <p:cNvSpPr txBox="1"/>
          <p:nvPr/>
        </p:nvSpPr>
        <p:spPr>
          <a:xfrm>
            <a:off x="339144" y="6488668"/>
            <a:ext cx="4128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 Tenenbaum’s book: Modern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381271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D6FE-B698-0D43-A0BD-2AE87C6D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Threads must 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cooperate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2572-BBE1-4D4F-9B8E-F99C72D7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3738736"/>
          </a:xfrm>
        </p:spPr>
        <p:txBody>
          <a:bodyPr/>
          <a:lstStyle/>
          <a:p>
            <a:r>
              <a:rPr lang="en-US" dirty="0"/>
              <a:t>There is no protection between threads (of a process)</a:t>
            </a:r>
          </a:p>
          <a:p>
            <a:pPr lvl="1"/>
            <a:r>
              <a:rPr lang="en-US" dirty="0"/>
              <a:t>Note that all threads belong to one process – no need for privacy – all threads of a process are owned by one user</a:t>
            </a:r>
          </a:p>
          <a:p>
            <a:pPr lvl="1"/>
            <a:r>
              <a:rPr lang="en-US" dirty="0"/>
              <a:t>While different processes may belong to different users</a:t>
            </a:r>
          </a:p>
          <a:p>
            <a:r>
              <a:rPr lang="en-US" dirty="0"/>
              <a:t>Threads must cooperate with each other (not fight)</a:t>
            </a:r>
          </a:p>
          <a:p>
            <a:r>
              <a:rPr lang="en-US" dirty="0"/>
              <a:t>Threads also share </a:t>
            </a:r>
          </a:p>
          <a:p>
            <a:pPr lvl="1"/>
            <a:r>
              <a:rPr lang="en-US" dirty="0"/>
              <a:t>the same set of open files</a:t>
            </a:r>
          </a:p>
          <a:p>
            <a:pPr lvl="1"/>
            <a:r>
              <a:rPr lang="en-US" dirty="0"/>
              <a:t>Child processes</a:t>
            </a:r>
          </a:p>
          <a:p>
            <a:pPr lvl="1"/>
            <a:r>
              <a:rPr lang="en-US" dirty="0"/>
              <a:t>Alarms and signals, and so 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18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C58660-9778-4148-AC87-B586FF8E22A7}"/>
              </a:ext>
            </a:extLst>
          </p:cNvPr>
          <p:cNvSpPr/>
          <p:nvPr/>
        </p:nvSpPr>
        <p:spPr bwMode="auto">
          <a:xfrm>
            <a:off x="4801035" y="1092608"/>
            <a:ext cx="3456384" cy="2528590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79E60-5D2D-B24C-878A-E4ECD97EAEEE}"/>
              </a:ext>
            </a:extLst>
          </p:cNvPr>
          <p:cNvSpPr/>
          <p:nvPr/>
        </p:nvSpPr>
        <p:spPr bwMode="auto">
          <a:xfrm>
            <a:off x="899592" y="1092608"/>
            <a:ext cx="3456384" cy="2528590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BCED06-8910-5F41-B9F3-B43764D88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32656"/>
            <a:ext cx="4040188" cy="639762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Per-Process Items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(process properties)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F5B7F5-35EE-3F44-BD1C-0FE1AD77D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092608"/>
            <a:ext cx="4040188" cy="288863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Address Space</a:t>
            </a:r>
          </a:p>
          <a:p>
            <a:pPr marL="0" indent="0" algn="ctr">
              <a:buNone/>
            </a:pPr>
            <a:r>
              <a:rPr lang="en-US" sz="2000" dirty="0"/>
              <a:t>Global Variables</a:t>
            </a:r>
          </a:p>
          <a:p>
            <a:pPr marL="0" indent="0" algn="ctr">
              <a:buNone/>
            </a:pPr>
            <a:r>
              <a:rPr lang="en-US" sz="2000" dirty="0"/>
              <a:t>Open files</a:t>
            </a:r>
          </a:p>
          <a:p>
            <a:pPr marL="0" indent="0" algn="ctr">
              <a:buNone/>
            </a:pPr>
            <a:r>
              <a:rPr lang="en-US" sz="2000" dirty="0"/>
              <a:t>Pending alarms</a:t>
            </a:r>
          </a:p>
          <a:p>
            <a:pPr marL="0" indent="0" algn="ctr">
              <a:buNone/>
            </a:pPr>
            <a:r>
              <a:rPr lang="en-US" sz="2000" dirty="0"/>
              <a:t>Signals and signal handler</a:t>
            </a:r>
          </a:p>
          <a:p>
            <a:pPr marL="0" indent="0" algn="ctr">
              <a:buNone/>
            </a:pPr>
            <a:r>
              <a:rPr lang="en-US" sz="2000" dirty="0"/>
              <a:t>Accounting information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78DFAE-A060-C440-994F-83C169AC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37663" y="338836"/>
            <a:ext cx="4041775" cy="639762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Per-thread Items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(thread properties)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8937F6-4639-804F-B421-6628B9F95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9631" y="1092608"/>
            <a:ext cx="4041775" cy="252859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Program Counter</a:t>
            </a:r>
          </a:p>
          <a:p>
            <a:pPr marL="0" indent="0" algn="ctr">
              <a:buNone/>
            </a:pPr>
            <a:r>
              <a:rPr lang="en-US" sz="2000" dirty="0"/>
              <a:t>Registers</a:t>
            </a:r>
          </a:p>
          <a:p>
            <a:pPr marL="0" indent="0" algn="ctr">
              <a:buNone/>
            </a:pPr>
            <a:r>
              <a:rPr lang="en-US" sz="2000" dirty="0"/>
              <a:t>Stack</a:t>
            </a:r>
          </a:p>
          <a:p>
            <a:pPr marL="0" indent="0" algn="ctr">
              <a:buNone/>
            </a:pPr>
            <a:r>
              <a:rPr lang="en-US" sz="2000" dirty="0"/>
              <a:t>State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1C64BEB-CA91-C545-922D-A21C485C2C1C}"/>
              </a:ext>
            </a:extLst>
          </p:cNvPr>
          <p:cNvSpPr txBox="1">
            <a:spLocks/>
          </p:cNvSpPr>
          <p:nvPr/>
        </p:nvSpPr>
        <p:spPr bwMode="auto">
          <a:xfrm>
            <a:off x="534988" y="3981238"/>
            <a:ext cx="7924800" cy="2616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None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kern="0" dirty="0"/>
              <a:t>If a thread opens a file, it is visible to all threads. They can read and write 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kern="0" dirty="0"/>
              <a:t>With thread, we are trying to achieve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0" kern="0" dirty="0"/>
              <a:t>Ability for multiple threads to share a set of resources so that they can work together closely to perform some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kern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21C12-B4B9-6942-ACA6-EE39306BB5D5}"/>
              </a:ext>
            </a:extLst>
          </p:cNvPr>
          <p:cNvSpPr txBox="1"/>
          <p:nvPr/>
        </p:nvSpPr>
        <p:spPr>
          <a:xfrm>
            <a:off x="339144" y="6488668"/>
            <a:ext cx="4128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 Tenenbaum’s book: Modern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5485562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C908DB-A40E-CC41-A261-97B549A62564}"/>
              </a:ext>
            </a:extLst>
          </p:cNvPr>
          <p:cNvSpPr/>
          <p:nvPr/>
        </p:nvSpPr>
        <p:spPr bwMode="auto">
          <a:xfrm>
            <a:off x="4801034" y="1092607"/>
            <a:ext cx="4028763" cy="5144703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16230-FFBC-374B-98B4-7EFE9F22DB5A}"/>
              </a:ext>
            </a:extLst>
          </p:cNvPr>
          <p:cNvSpPr/>
          <p:nvPr/>
        </p:nvSpPr>
        <p:spPr bwMode="auto">
          <a:xfrm>
            <a:off x="452324" y="1129944"/>
            <a:ext cx="4017198" cy="510736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79A868-950F-9642-A233-1AF3E0FA8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334" y="188640"/>
            <a:ext cx="4040188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28E30-8D0B-C340-AEA1-75A2E092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324" y="1340768"/>
            <a:ext cx="4040188" cy="3951288"/>
          </a:xfrm>
        </p:spPr>
        <p:txBody>
          <a:bodyPr/>
          <a:lstStyle/>
          <a:p>
            <a:r>
              <a:rPr lang="en-IN" sz="2000" dirty="0"/>
              <a:t>Have data/code/heap and other segments </a:t>
            </a:r>
          </a:p>
          <a:p>
            <a:r>
              <a:rPr lang="en-IN" sz="2000" dirty="0"/>
              <a:t>Include at least one thread </a:t>
            </a:r>
          </a:p>
          <a:p>
            <a:r>
              <a:rPr lang="en-IN" sz="2000" dirty="0"/>
              <a:t>If a process dies, its resources are reclaimed and its threads die </a:t>
            </a:r>
          </a:p>
          <a:p>
            <a:r>
              <a:rPr lang="en-IN" sz="2000" dirty="0"/>
              <a:t>Inter-process communication via OS and data copying </a:t>
            </a:r>
          </a:p>
          <a:p>
            <a:r>
              <a:rPr lang="en-IN" sz="2000" dirty="0"/>
              <a:t>Each process has its own address space; isolated from other processes’ </a:t>
            </a:r>
          </a:p>
          <a:p>
            <a:r>
              <a:rPr lang="en-IN" sz="2000" dirty="0"/>
              <a:t>Each process can run on a different processor </a:t>
            </a:r>
          </a:p>
          <a:p>
            <a:r>
              <a:rPr lang="en-IN" sz="2000" dirty="0"/>
              <a:t>Expensive creation and context switch </a:t>
            </a:r>
          </a:p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16BB-6573-0A4F-8C14-AA9EC91BD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8024" y="188640"/>
            <a:ext cx="4041775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Thread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0EDEEE-AF72-A94B-9FD8-94D064907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8023" y="1317431"/>
            <a:ext cx="4041775" cy="3951288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IN" sz="2000" dirty="0"/>
              <a:t>No data segment or heap - specific to a thread</a:t>
            </a:r>
          </a:p>
          <a:p>
            <a:r>
              <a:rPr lang="en-IN" sz="2000" dirty="0"/>
              <a:t>Needs to live in a process </a:t>
            </a:r>
          </a:p>
          <a:p>
            <a:r>
              <a:rPr lang="en-IN" sz="2000" dirty="0"/>
              <a:t>More than one can be in a process. </a:t>
            </a:r>
          </a:p>
          <a:p>
            <a:r>
              <a:rPr lang="en-IN" sz="2000" dirty="0"/>
              <a:t>If a thread dies, its stack is reclaimed </a:t>
            </a:r>
          </a:p>
          <a:p>
            <a:r>
              <a:rPr lang="en-IN" sz="2000" dirty="0"/>
              <a:t>Inter-thread communication via memory </a:t>
            </a:r>
          </a:p>
          <a:p>
            <a:r>
              <a:rPr lang="en-IN" sz="2000" dirty="0"/>
              <a:t>Have own stack and registers, but no isolation from other threads in the same process </a:t>
            </a:r>
          </a:p>
          <a:p>
            <a:r>
              <a:rPr lang="en-IN" sz="2000" dirty="0"/>
              <a:t>Each thread can run on a different processor </a:t>
            </a:r>
          </a:p>
          <a:p>
            <a:r>
              <a:rPr lang="en-IN" sz="2000" dirty="0"/>
              <a:t>Inexpensive creation and context switch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98850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8897F5-BC99-0D41-99F7-7CB7E90D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75847-D486-B743-974C-C18428A4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Operating Systems: Principles and Practice: Thomas Anderson and Michael Dahlin, Part 1 and Part 2</a:t>
            </a:r>
          </a:p>
          <a:p>
            <a:r>
              <a:rPr lang="en-US" dirty="0"/>
              <a:t>CS162, Operating Systems and Systems Programming, University of California, Berkeley</a:t>
            </a:r>
          </a:p>
          <a:p>
            <a:r>
              <a:rPr lang="en-US" dirty="0"/>
              <a:t>CS4410, Operating Systems, Course, Cornell University, Spring 2019, Lecture on Threads</a:t>
            </a:r>
          </a:p>
          <a:p>
            <a:r>
              <a:rPr lang="en-US" dirty="0"/>
              <a:t>Operating Systems: Three Easy Pieces, by </a:t>
            </a:r>
            <a:r>
              <a:rPr lang="en-US" dirty="0" err="1"/>
              <a:t>Remzi</a:t>
            </a:r>
            <a:r>
              <a:rPr lang="en-US" dirty="0"/>
              <a:t> and Andrea </a:t>
            </a:r>
            <a:r>
              <a:rPr lang="en-US" dirty="0" err="1"/>
              <a:t>Arpaci-Dusseau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available for free online</a:t>
            </a:r>
          </a:p>
          <a:p>
            <a:r>
              <a:rPr lang="en-US" dirty="0"/>
              <a:t>Book: Modern Operating Systems, Andrew Tenenbaum, and Herbert Bos, 4</a:t>
            </a:r>
            <a:r>
              <a:rPr lang="en-US" baseline="30000" dirty="0"/>
              <a:t>th</a:t>
            </a:r>
            <a:r>
              <a:rPr lang="en-US" dirty="0"/>
              <a:t> Edition, Pearson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312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9307-29B4-234B-8FA2-BBF0DDAA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Vs Threads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6ED1BB-FFBD-9C4A-9D83-98EA45789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695760"/>
              </p:ext>
            </p:extLst>
          </p:nvPr>
        </p:nvGraphicFramePr>
        <p:xfrm>
          <a:off x="609600" y="914400"/>
          <a:ext cx="8066856" cy="442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373">
                  <a:extLst>
                    <a:ext uri="{9D8B030D-6E8A-4147-A177-3AD203B41FA5}">
                      <a16:colId xmlns:a16="http://schemas.microsoft.com/office/drawing/2014/main" val="1731210308"/>
                    </a:ext>
                  </a:extLst>
                </a:gridCol>
                <a:gridCol w="3145083">
                  <a:extLst>
                    <a:ext uri="{9D8B030D-6E8A-4147-A177-3AD203B41FA5}">
                      <a16:colId xmlns:a16="http://schemas.microsoft.com/office/drawing/2014/main" val="743634715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373120422"/>
                    </a:ext>
                  </a:extLst>
                </a:gridCol>
              </a:tblGrid>
              <a:tr h="877362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Thread with a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895207"/>
                  </a:ext>
                </a:extLst>
              </a:tr>
              <a:tr h="87736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Expensive to create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(fork creates clone of a process)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05267"/>
                  </a:ext>
                </a:extLst>
              </a:tr>
              <a:tr h="87736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 Switching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Expensive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 switch between two threads is low cost – swap basic CPU registers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108517"/>
                  </a:ext>
                </a:extLst>
              </a:tr>
              <a:tr h="87736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Virtual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processes have their won page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threads have the same virtual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161654"/>
                  </a:ext>
                </a:extLst>
              </a:tr>
              <a:tr h="87736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High; Each process had diff address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0169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459213-D0DC-2341-A8DC-589BB0BE5DB3}"/>
              </a:ext>
            </a:extLst>
          </p:cNvPr>
          <p:cNvSpPr/>
          <p:nvPr/>
        </p:nvSpPr>
        <p:spPr bwMode="auto">
          <a:xfrm>
            <a:off x="1907704" y="914400"/>
            <a:ext cx="3096344" cy="44238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FBC6C-9850-504A-B741-7194FAB70535}"/>
              </a:ext>
            </a:extLst>
          </p:cNvPr>
          <p:cNvSpPr/>
          <p:nvPr/>
        </p:nvSpPr>
        <p:spPr bwMode="auto">
          <a:xfrm>
            <a:off x="5087189" y="929871"/>
            <a:ext cx="3589267" cy="4408377"/>
          </a:xfrm>
          <a:prstGeom prst="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851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0ACF-EB74-E248-B702-E4CAB373A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16" y="2060848"/>
            <a:ext cx="7772400" cy="1470025"/>
          </a:xfrm>
        </p:spPr>
        <p:txBody>
          <a:bodyPr/>
          <a:lstStyle/>
          <a:p>
            <a:r>
              <a:rPr lang="en-US" dirty="0"/>
              <a:t>Thread Life Cycle</a:t>
            </a:r>
          </a:p>
        </p:txBody>
      </p:sp>
    </p:spTree>
    <p:extLst>
      <p:ext uri="{BB962C8B-B14F-4D97-AF65-F5344CB8AC3E}">
        <p14:creationId xmlns:p14="http://schemas.microsoft.com/office/powerpoint/2010/main" val="27337902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Thread State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86011"/>
            <a:ext cx="8686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MS PGothic" charset="0"/>
              </a:rPr>
              <a:t>Thread’s </a:t>
            </a:r>
          </a:p>
          <a:p>
            <a:pPr lvl="1"/>
            <a:r>
              <a:rPr lang="en-US" dirty="0">
                <a:ea typeface="MS PGothic" charset="0"/>
              </a:rPr>
              <a:t>PC: keeps track of next instruction to be executed</a:t>
            </a:r>
          </a:p>
          <a:p>
            <a:pPr lvl="1"/>
            <a:r>
              <a:rPr lang="en-US" dirty="0">
                <a:ea typeface="MS PGothic" charset="0"/>
              </a:rPr>
              <a:t>Registers: holds current working variables</a:t>
            </a:r>
          </a:p>
          <a:p>
            <a:pPr lvl="1"/>
            <a:r>
              <a:rPr lang="en-US" dirty="0">
                <a:ea typeface="MS PGothic" charset="0"/>
              </a:rPr>
              <a:t>Execution Stack: contains execution history</a:t>
            </a:r>
          </a:p>
          <a:p>
            <a:pPr marL="0" indent="0">
              <a:buNone/>
            </a:pPr>
            <a:endParaRPr lang="en-US" dirty="0">
              <a:ea typeface="MS PGothic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PGothic" charset="0"/>
              </a:rPr>
              <a:t>State shared by all threads in process/address space</a:t>
            </a:r>
          </a:p>
          <a:p>
            <a:pPr lvl="1"/>
            <a:r>
              <a:rPr lang="en-US" dirty="0">
                <a:ea typeface="MS PGothic" charset="0"/>
              </a:rPr>
              <a:t>Content of memory (global variables, heap)</a:t>
            </a:r>
          </a:p>
          <a:p>
            <a:pPr lvl="1"/>
            <a:r>
              <a:rPr lang="en-US" dirty="0">
                <a:ea typeface="MS PGothic" charset="0"/>
              </a:rPr>
              <a:t>I/O state (file descriptors, network connections, </a:t>
            </a:r>
            <a:r>
              <a:rPr lang="en-US" dirty="0" err="1">
                <a:ea typeface="MS PGothic" charset="0"/>
              </a:rPr>
              <a:t>etc</a:t>
            </a:r>
            <a:r>
              <a:rPr lang="en-US" dirty="0">
                <a:ea typeface="MS PGothic" charset="0"/>
              </a:rPr>
              <a:t>)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State private to each thread </a:t>
            </a:r>
          </a:p>
          <a:p>
            <a:pPr lvl="1"/>
            <a:r>
              <a:rPr lang="en-US" dirty="0">
                <a:solidFill>
                  <a:srgbClr val="0070C0"/>
                </a:solidFill>
                <a:ea typeface="MS PGothic" charset="0"/>
              </a:rPr>
              <a:t>Kept in TCB </a:t>
            </a:r>
            <a:r>
              <a:rPr lang="en-US" dirty="0">
                <a:solidFill>
                  <a:srgbClr val="0070C0"/>
                </a:solidFill>
                <a:ea typeface="MS PGothic" charset="0"/>
                <a:sym typeface="Symbol" charset="0"/>
              </a:rPr>
              <a:t>(Thread Control Block)</a:t>
            </a:r>
          </a:p>
          <a:p>
            <a:pPr lvl="2"/>
            <a:r>
              <a:rPr lang="en-US" dirty="0">
                <a:solidFill>
                  <a:srgbClr val="0070C0"/>
                </a:solidFill>
                <a:ea typeface="MS PGothic" charset="0"/>
              </a:rPr>
              <a:t>CPU registers </a:t>
            </a:r>
            <a:r>
              <a:rPr lang="en-US" dirty="0">
                <a:ea typeface="MS PGothic" charset="0"/>
              </a:rPr>
              <a:t>(including, program counter)</a:t>
            </a:r>
          </a:p>
          <a:p>
            <a:pPr lvl="1"/>
            <a:r>
              <a:rPr lang="en-US" dirty="0">
                <a:solidFill>
                  <a:srgbClr val="0070C0"/>
                </a:solidFill>
                <a:ea typeface="MS PGothic" charset="0"/>
              </a:rPr>
              <a:t>Thread’s Execution stack </a:t>
            </a:r>
            <a:r>
              <a:rPr lang="en-US" dirty="0">
                <a:ea typeface="MS PGothic" charset="0"/>
              </a:rPr>
              <a:t>– to keep variables</a:t>
            </a:r>
          </a:p>
          <a:p>
            <a:pPr lvl="1"/>
            <a:r>
              <a:rPr lang="en-US" dirty="0">
                <a:solidFill>
                  <a:srgbClr val="0070C0"/>
                </a:solidFill>
                <a:ea typeface="MS PGothic" charset="0"/>
              </a:rPr>
              <a:t>Thread Metadata</a:t>
            </a:r>
            <a:r>
              <a:rPr lang="en-US" dirty="0">
                <a:ea typeface="MS PGothic" charset="0"/>
              </a:rPr>
              <a:t>: Thread id, Owner, scheduling priority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66A2F7-F22A-4347-831B-7DC36229CB15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</p:spTree>
    <p:extLst>
      <p:ext uri="{BB962C8B-B14F-4D97-AF65-F5344CB8AC3E}">
        <p14:creationId xmlns:p14="http://schemas.microsoft.com/office/powerpoint/2010/main" val="3020777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0E24A-C1EE-3F4D-9EEB-E207BF93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 Cycle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67396-E844-3744-BC8F-A06EE3D1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8249644" cy="3816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A5BF40-BF3A-644B-B6BD-4301655CFFED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407718686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560E50-2C8A-094F-B6AC-7F964D1A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 Cycle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3C400-7A53-D94C-9D1F-C913E4B4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INIT State</a:t>
            </a:r>
          </a:p>
          <a:p>
            <a:pPr lvl="1"/>
            <a:r>
              <a:rPr lang="en-US" dirty="0"/>
              <a:t>Initializes and allocates per-thread data structure</a:t>
            </a:r>
          </a:p>
          <a:p>
            <a:r>
              <a:rPr lang="en-US" dirty="0">
                <a:solidFill>
                  <a:srgbClr val="FF0000"/>
                </a:solidFill>
              </a:rPr>
              <a:t>READY State</a:t>
            </a:r>
          </a:p>
          <a:p>
            <a:pPr lvl="1"/>
            <a:r>
              <a:rPr lang="en-US" dirty="0"/>
              <a:t>Thread is available in ready list</a:t>
            </a:r>
          </a:p>
          <a:p>
            <a:pPr lvl="1"/>
            <a:r>
              <a:rPr lang="en-US" dirty="0"/>
              <a:t>It is available to be run but yet not scheduled</a:t>
            </a:r>
          </a:p>
          <a:p>
            <a:r>
              <a:rPr lang="en-US" dirty="0">
                <a:solidFill>
                  <a:srgbClr val="FF0000"/>
                </a:solidFill>
              </a:rPr>
              <a:t>RUNNING State</a:t>
            </a:r>
          </a:p>
          <a:p>
            <a:pPr lvl="1"/>
            <a:r>
              <a:rPr lang="en-US" dirty="0"/>
              <a:t>Transition from READY to RUNNING by copying it’s register values from its TCB to the processor’s registers</a:t>
            </a:r>
          </a:p>
          <a:p>
            <a:pPr lvl="1"/>
            <a:r>
              <a:rPr lang="en-US" dirty="0"/>
              <a:t>Thread is running (executing) on the processor</a:t>
            </a:r>
          </a:p>
          <a:p>
            <a:pPr lvl="1"/>
            <a:r>
              <a:rPr lang="en-US" dirty="0"/>
              <a:t>Transitions possible to: READY state, WAITING state, or FINISHED state</a:t>
            </a:r>
          </a:p>
          <a:p>
            <a:pPr lvl="2"/>
            <a:r>
              <a:rPr lang="en-US" dirty="0"/>
              <a:t>Will discuss these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B5448-A954-EE48-85F6-ED50D5AAC01F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346690950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80057B-301B-4A45-90BB-BF34536E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010525" cy="533400"/>
          </a:xfrm>
        </p:spPr>
        <p:txBody>
          <a:bodyPr/>
          <a:lstStyle/>
          <a:p>
            <a:r>
              <a:rPr lang="en-US" dirty="0"/>
              <a:t>Transition from Running State to Ready State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32E1E5-9967-5B44-874E-A31517E5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Preemption by Scheduler</a:t>
            </a:r>
          </a:p>
          <a:p>
            <a:pPr lvl="1"/>
            <a:r>
              <a:rPr lang="en-US" dirty="0"/>
              <a:t>OS saves the thread’s registers to it’s TCB</a:t>
            </a:r>
          </a:p>
          <a:p>
            <a:pPr lvl="1"/>
            <a:r>
              <a:rPr lang="en-US" dirty="0"/>
              <a:t>Switching the processor to run the next thread on the ready list</a:t>
            </a:r>
          </a:p>
          <a:p>
            <a:r>
              <a:rPr lang="en-US" dirty="0">
                <a:solidFill>
                  <a:srgbClr val="FF0000"/>
                </a:solidFill>
              </a:rPr>
              <a:t>Voluntarily Relinquishing the Processor</a:t>
            </a:r>
          </a:p>
          <a:p>
            <a:pPr lvl="1"/>
            <a:r>
              <a:rPr lang="en-US" dirty="0"/>
              <a:t>By calling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thread_yield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in the thread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0BE4A-9558-1046-B9AE-0C2341B0B9CA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233380545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F8076-F952-5749-AD73-92BA9DB2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State and Finished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4354C0-7EF2-1B4A-B7A4-64B3F8A1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WAITING State</a:t>
            </a:r>
          </a:p>
          <a:p>
            <a:pPr lvl="1"/>
            <a:r>
              <a:rPr lang="en-US" dirty="0"/>
              <a:t>Thread is waiting for some event</a:t>
            </a:r>
          </a:p>
          <a:p>
            <a:pPr lvl="1"/>
            <a:r>
              <a:rPr lang="en-US" dirty="0"/>
              <a:t>A thread in WAITING state is placed into READY state by another thread – once the event happens</a:t>
            </a:r>
          </a:p>
          <a:p>
            <a:pPr lvl="2"/>
            <a:r>
              <a:rPr lang="en-US" dirty="0"/>
              <a:t>Use of synchronization variable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/>
              <a:t>: a thread will be in WAITING state by calling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for it’s child </a:t>
            </a:r>
          </a:p>
          <a:p>
            <a:r>
              <a:rPr lang="en-US" dirty="0">
                <a:solidFill>
                  <a:srgbClr val="FF0000"/>
                </a:solidFill>
              </a:rPr>
              <a:t>FINISHED State</a:t>
            </a:r>
          </a:p>
          <a:p>
            <a:pPr lvl="1"/>
            <a:r>
              <a:rPr lang="en-US" dirty="0"/>
              <a:t>A thread in the FINISHED state never runs again</a:t>
            </a:r>
          </a:p>
          <a:p>
            <a:pPr lvl="1"/>
            <a:r>
              <a:rPr lang="en-US" dirty="0"/>
              <a:t>System can free up some or all of it’s state (registers </a:t>
            </a:r>
            <a:r>
              <a:rPr lang="en-US" dirty="0" err="1"/>
              <a:t>etc</a:t>
            </a:r>
            <a:r>
              <a:rPr lang="en-US" dirty="0"/>
              <a:t>) for other uses</a:t>
            </a:r>
          </a:p>
          <a:p>
            <a:pPr lvl="1"/>
            <a:r>
              <a:rPr lang="en-US" dirty="0"/>
              <a:t>OS may keep </a:t>
            </a:r>
            <a:r>
              <a:rPr lang="en-US" dirty="0">
                <a:solidFill>
                  <a:srgbClr val="0070C0"/>
                </a:solidFill>
              </a:rPr>
              <a:t>TCB</a:t>
            </a:r>
            <a:r>
              <a:rPr lang="en-US" dirty="0"/>
              <a:t> in finished list for some time</a:t>
            </a:r>
          </a:p>
          <a:p>
            <a:pPr lvl="2"/>
            <a:r>
              <a:rPr lang="en-US" dirty="0"/>
              <a:t>When a thread’s state is no longer needed (</a:t>
            </a:r>
            <a:r>
              <a:rPr lang="en-US" dirty="0" err="1"/>
              <a:t>eg</a:t>
            </a:r>
            <a:r>
              <a:rPr lang="en-US" dirty="0"/>
              <a:t> after exit value has been read by the join call), it is deleted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CC321-DBC6-014D-A342-58DE906E3A50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36870113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63FF9-F593-574B-9484-E0BBA835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7864549" cy="533400"/>
          </a:xfrm>
        </p:spPr>
        <p:txBody>
          <a:bodyPr/>
          <a:lstStyle/>
          <a:p>
            <a:r>
              <a:rPr lang="en-US" dirty="0"/>
              <a:t>Location of thread’s </a:t>
            </a:r>
            <a:r>
              <a:rPr lang="en-US" dirty="0">
                <a:solidFill>
                  <a:srgbClr val="FF0000"/>
                </a:solidFill>
              </a:rPr>
              <a:t>per-thread state </a:t>
            </a:r>
            <a:r>
              <a:rPr lang="en-US" dirty="0"/>
              <a:t>for different Life cycle stages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A9903-D0B3-F741-8A79-9713AE6A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382969" cy="3345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D13AC-BDF6-B44C-BE8F-1843E0423F67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51719902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0ACF-EB74-E248-B702-E4CAB373A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16" y="1916832"/>
            <a:ext cx="7772400" cy="1470025"/>
          </a:xfrm>
        </p:spPr>
        <p:txBody>
          <a:bodyPr/>
          <a:lstStyle/>
          <a:p>
            <a:r>
              <a:rPr lang="en-US" dirty="0"/>
              <a:t>Thread Implementation  - Structures</a:t>
            </a:r>
            <a:br>
              <a:rPr lang="en-US" dirty="0"/>
            </a:br>
            <a:r>
              <a:rPr lang="en-US" dirty="0"/>
              <a:t>TCB and Execution Stack</a:t>
            </a:r>
          </a:p>
        </p:txBody>
      </p:sp>
    </p:spTree>
    <p:extLst>
      <p:ext uri="{BB962C8B-B14F-4D97-AF65-F5344CB8AC3E}">
        <p14:creationId xmlns:p14="http://schemas.microsoft.com/office/powerpoint/2010/main" val="23342401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2F16D6F-EAF6-E34E-A8FD-753A65A1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 Abstraction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3D2C569-950F-F74F-9AFB-26213A67D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687725" cy="51845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7CCBA7-5CE6-9D4E-A82C-49711B866F7A}"/>
              </a:ext>
            </a:extLst>
          </p:cNvPr>
          <p:cNvSpPr txBox="1"/>
          <p:nvPr/>
        </p:nvSpPr>
        <p:spPr>
          <a:xfrm>
            <a:off x="339144" y="6488668"/>
            <a:ext cx="1827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CS4410 Cornell University</a:t>
            </a:r>
          </a:p>
        </p:txBody>
      </p:sp>
    </p:spTree>
    <p:extLst>
      <p:ext uri="{BB962C8B-B14F-4D97-AF65-F5344CB8AC3E}">
        <p14:creationId xmlns:p14="http://schemas.microsoft.com/office/powerpoint/2010/main" val="26494617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Operating Systems: Principles and Practice (2nd Edition) Anderson and Dahlin</a:t>
            </a:r>
          </a:p>
          <a:p>
            <a:pPr lvl="1"/>
            <a:r>
              <a:rPr lang="en-US" dirty="0"/>
              <a:t>Volume 2, Concurrency</a:t>
            </a:r>
          </a:p>
          <a:p>
            <a:pPr lvl="2"/>
            <a:r>
              <a:rPr lang="en-US" dirty="0"/>
              <a:t>Chapter 4: Concurrency and Threads</a:t>
            </a:r>
          </a:p>
          <a:p>
            <a:r>
              <a:rPr lang="en-US" dirty="0"/>
              <a:t>Book: Modern Operating Systems: Tenenbaum and Bos</a:t>
            </a:r>
          </a:p>
          <a:p>
            <a:pPr lvl="1"/>
            <a:r>
              <a:rPr lang="en-US" dirty="0"/>
              <a:t>Chapter 2: Processes and Threads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1192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68F3A-03DC-4748-8F55-E72E92BC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Thread’s Execution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B4BF4-B4EE-5C4C-B6A0-F60825F0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same as that for the stack for a single-threaded (process) computation</a:t>
            </a:r>
          </a:p>
          <a:p>
            <a:pPr lvl="1"/>
            <a:r>
              <a:rPr lang="en-US" dirty="0"/>
              <a:t>Stores information needed by nested procedures – currently running</a:t>
            </a:r>
          </a:p>
          <a:p>
            <a:pPr lvl="1"/>
            <a:r>
              <a:rPr lang="en-US" dirty="0"/>
              <a:t>Example: if a thread calls foo(), foo() calls bar(), and bar() calls bas()</a:t>
            </a:r>
          </a:p>
          <a:p>
            <a:pPr lvl="2"/>
            <a:r>
              <a:rPr lang="en-US" dirty="0"/>
              <a:t>The stack will have stack frames for each of these procedures to store local variables and return address</a:t>
            </a:r>
          </a:p>
          <a:p>
            <a:pPr lvl="1"/>
            <a:r>
              <a:rPr lang="en-US" dirty="0"/>
              <a:t>Each thread has it’s own stack</a:t>
            </a:r>
          </a:p>
          <a:p>
            <a:r>
              <a:rPr lang="en-US" dirty="0"/>
              <a:t>When a new thread is created, the OS allocates a new stack and stores a pointer to that stack in the thread’s TCB</a:t>
            </a:r>
          </a:p>
          <a:p>
            <a:r>
              <a:rPr lang="en-US" dirty="0"/>
              <a:t>Each thread generally call different procedures and thus have different execution history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1E9E8-ACD6-E449-A8FD-94429B779BD1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33479418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4BE2-B6BC-B44B-9BED-236CE650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thread has its own execution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05F4D-0DAA-E44E-B0E1-4073D6A71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69" y="1340768"/>
            <a:ext cx="6345604" cy="3312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C48D64-BEDE-824F-86BD-EF659A39107B}"/>
              </a:ext>
            </a:extLst>
          </p:cNvPr>
          <p:cNvSpPr txBox="1"/>
          <p:nvPr/>
        </p:nvSpPr>
        <p:spPr>
          <a:xfrm>
            <a:off x="1208369" y="5229200"/>
            <a:ext cx="67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thread’s execution stack may have different frames corresponding to different procedures called by the thread</a:t>
            </a:r>
          </a:p>
          <a:p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A77E8-749E-164A-A5AB-FBD2FC3F3423}"/>
              </a:ext>
            </a:extLst>
          </p:cNvPr>
          <p:cNvSpPr txBox="1"/>
          <p:nvPr/>
        </p:nvSpPr>
        <p:spPr>
          <a:xfrm>
            <a:off x="339144" y="6488668"/>
            <a:ext cx="4128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 Tenenbaum’s book: Modern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5406658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F907-B53C-D74F-98FA-F5567AE5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stack for each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FC84-4879-5F4C-9944-1226BAB2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grows and shrinks</a:t>
            </a:r>
          </a:p>
          <a:p>
            <a:r>
              <a:rPr lang="en-US" dirty="0"/>
              <a:t>The size of the stack should be large enough to accommodate the deepest nesting level allowed</a:t>
            </a:r>
          </a:p>
          <a:p>
            <a:r>
              <a:rPr lang="en-US" dirty="0"/>
              <a:t>Modern OS allocate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Kernel stacks (for each thread)</a:t>
            </a:r>
          </a:p>
          <a:p>
            <a:pPr lvl="2"/>
            <a:r>
              <a:rPr lang="en-US" dirty="0"/>
              <a:t>Nesting depth is usually small (in Kernel threads)</a:t>
            </a:r>
          </a:p>
          <a:p>
            <a:pPr lvl="2"/>
            <a:r>
              <a:rPr lang="en-US" dirty="0"/>
              <a:t>Linux allocates 8KB stack to each kernel thread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User level stacks in Virtual Memory</a:t>
            </a:r>
          </a:p>
          <a:p>
            <a:pPr lvl="2"/>
            <a:r>
              <a:rPr lang="en-US" dirty="0"/>
              <a:t>No need for tight space constraints</a:t>
            </a:r>
          </a:p>
          <a:p>
            <a:pPr lvl="2"/>
            <a:r>
              <a:rPr lang="en-US" dirty="0"/>
              <a:t>Often 1MB</a:t>
            </a:r>
          </a:p>
        </p:txBody>
      </p:sp>
    </p:spTree>
    <p:extLst>
      <p:ext uri="{BB962C8B-B14F-4D97-AF65-F5344CB8AC3E}">
        <p14:creationId xmlns:p14="http://schemas.microsoft.com/office/powerpoint/2010/main" val="228444908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98D0-1DCE-CB40-AF94-5FC105E8A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C571C-7129-7E4E-9048-1069E8E37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699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0ACF-EB74-E248-B702-E4CAB373A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16" y="2060848"/>
            <a:ext cx="7772400" cy="1470025"/>
          </a:xfrm>
        </p:spPr>
        <p:txBody>
          <a:bodyPr/>
          <a:lstStyle/>
          <a:p>
            <a:r>
              <a:rPr lang="en-US" dirty="0"/>
              <a:t>Recall - how Execution Stack works?</a:t>
            </a:r>
            <a:br>
              <a:rPr lang="en-US" dirty="0"/>
            </a:br>
            <a:r>
              <a:rPr lang="en-US" dirty="0"/>
              <a:t>(from Computer Architecture course)</a:t>
            </a:r>
          </a:p>
        </p:txBody>
      </p:sp>
    </p:spTree>
    <p:extLst>
      <p:ext uri="{BB962C8B-B14F-4D97-AF65-F5344CB8AC3E}">
        <p14:creationId xmlns:p14="http://schemas.microsoft.com/office/powerpoint/2010/main" val="399808104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4049022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143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4463889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44111435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941633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7196951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3188189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11297680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B8E8-DEDC-9342-87C5-49AF91058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have learnt so far ..</a:t>
            </a:r>
          </a:p>
        </p:txBody>
      </p:sp>
    </p:spTree>
    <p:extLst>
      <p:ext uri="{BB962C8B-B14F-4D97-AF65-F5344CB8AC3E}">
        <p14:creationId xmlns:p14="http://schemas.microsoft.com/office/powerpoint/2010/main" val="101225660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35814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1771511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24163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4800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125941310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608096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133340269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50080732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24384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257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14370637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8288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4038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135302321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69762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80828545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69762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06031727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943600"/>
            <a:ext cx="2286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69762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</p:spTree>
    <p:extLst>
      <p:ext uri="{BB962C8B-B14F-4D97-AF65-F5344CB8AC3E}">
        <p14:creationId xmlns:p14="http://schemas.microsoft.com/office/powerpoint/2010/main" val="6200572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46D3DE18-7E7E-4C93-8C78-DD142B08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830"/>
            <a:ext cx="8499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Recall: Single and Multithreaded Processes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82700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2C6D85FB-2FC6-F840-968B-B1ADAC334B76}"/>
              </a:ext>
            </a:extLst>
          </p:cNvPr>
          <p:cNvSpPr txBox="1">
            <a:spLocks noChangeArrowheads="1"/>
          </p:cNvSpPr>
          <p:nvPr/>
        </p:nvSpPr>
        <p:spPr>
          <a:xfrm>
            <a:off x="473075" y="5705320"/>
            <a:ext cx="8203381" cy="67295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>
                <a:ea typeface="MS PGothic" charset="0"/>
              </a:rPr>
              <a:t>Address spaces encapsulate protection: Passive Part</a:t>
            </a:r>
          </a:p>
          <a:p>
            <a:r>
              <a:rPr lang="en-US" b="0" kern="0" dirty="0">
                <a:ea typeface="MS PGothic" charset="0"/>
              </a:rPr>
              <a:t>Threads share code, data, files, heap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4BD78-C328-2149-BE84-72EC46CFE37C}"/>
              </a:ext>
            </a:extLst>
          </p:cNvPr>
          <p:cNvSpPr/>
          <p:nvPr/>
        </p:nvSpPr>
        <p:spPr bwMode="auto">
          <a:xfrm>
            <a:off x="749300" y="1282700"/>
            <a:ext cx="3030612" cy="387449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8041-C682-5E42-86FD-360B4F97FDD8}"/>
              </a:ext>
            </a:extLst>
          </p:cNvPr>
          <p:cNvSpPr/>
          <p:nvPr/>
        </p:nvSpPr>
        <p:spPr bwMode="auto">
          <a:xfrm>
            <a:off x="4565923" y="1293822"/>
            <a:ext cx="3030612" cy="387449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D79A65-39EE-8C40-8A7E-90A030E02DC2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9832" y="1015246"/>
            <a:ext cx="720080" cy="267454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0A6A5F-8800-1741-A055-1ADA629D94AC}"/>
              </a:ext>
            </a:extLst>
          </p:cNvPr>
          <p:cNvCxnSpPr>
            <a:cxnSpLocks/>
          </p:cNvCxnSpPr>
          <p:nvPr/>
        </p:nvCxnSpPr>
        <p:spPr bwMode="auto">
          <a:xfrm>
            <a:off x="5180923" y="897948"/>
            <a:ext cx="632249" cy="31309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1B825-12ED-1E4C-84E1-4C0E8501DE00}"/>
              </a:ext>
            </a:extLst>
          </p:cNvPr>
          <p:cNvSpPr/>
          <p:nvPr/>
        </p:nvSpPr>
        <p:spPr bwMode="auto">
          <a:xfrm>
            <a:off x="4565923" y="1273076"/>
            <a:ext cx="3030612" cy="643756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006C6-3B27-4B45-B484-58ACB14DF8CF}"/>
              </a:ext>
            </a:extLst>
          </p:cNvPr>
          <p:cNvSpPr txBox="1"/>
          <p:nvPr/>
        </p:nvSpPr>
        <p:spPr>
          <a:xfrm>
            <a:off x="3891906" y="621184"/>
            <a:ext cx="948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978881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72EAF-DB5A-4446-9906-372AF272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5E25B-D5D5-124D-8977-3C9B02FF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9" y="1268760"/>
            <a:ext cx="6355035" cy="44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387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492AF5-8A6E-8041-901C-FBD5F223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066800"/>
            <a:ext cx="7213600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43B1F8-4F84-2F46-80B1-D61B1E276827}"/>
              </a:ext>
            </a:extLst>
          </p:cNvPr>
          <p:cNvSpPr txBox="1"/>
          <p:nvPr/>
        </p:nvSpPr>
        <p:spPr>
          <a:xfrm>
            <a:off x="395536" y="6460812"/>
            <a:ext cx="28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Source: OS book by Stallings</a:t>
            </a:r>
          </a:p>
        </p:txBody>
      </p:sp>
    </p:spTree>
    <p:extLst>
      <p:ext uri="{BB962C8B-B14F-4D97-AF65-F5344CB8AC3E}">
        <p14:creationId xmlns:p14="http://schemas.microsoft.com/office/powerpoint/2010/main" val="38880686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73995A-3126-954A-BAD2-D51E58C1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Why Threads?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5597B-D34E-994C-AF8D-CC9C28A1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85" y="836712"/>
            <a:ext cx="7924800" cy="5328592"/>
          </a:xfrm>
        </p:spPr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To express a natural program structure </a:t>
            </a:r>
          </a:p>
          <a:p>
            <a:pPr lvl="1"/>
            <a:r>
              <a:rPr lang="en-IN" sz="2000" dirty="0"/>
              <a:t>Updating the screen, fetching new data, receiving user input — </a:t>
            </a:r>
            <a:r>
              <a:rPr lang="en-IN" sz="2000" dirty="0">
                <a:solidFill>
                  <a:srgbClr val="0070C0"/>
                </a:solidFill>
              </a:rPr>
              <a:t>different tasks within the same address space</a:t>
            </a:r>
          </a:p>
          <a:p>
            <a:r>
              <a:rPr lang="en-IN" sz="2000" dirty="0">
                <a:solidFill>
                  <a:srgbClr val="FF0000"/>
                </a:solidFill>
              </a:rPr>
              <a:t>To exploit multiple processors </a:t>
            </a:r>
          </a:p>
          <a:p>
            <a:pPr lvl="1"/>
            <a:r>
              <a:rPr lang="en-IN" sz="2000" dirty="0"/>
              <a:t>Different threads may be mapped to distinct processors </a:t>
            </a:r>
          </a:p>
          <a:p>
            <a:r>
              <a:rPr lang="en-IN" sz="2000" dirty="0">
                <a:solidFill>
                  <a:srgbClr val="FF0000"/>
                </a:solidFill>
              </a:rPr>
              <a:t>To maintain responsiveness </a:t>
            </a:r>
          </a:p>
          <a:p>
            <a:pPr lvl="1"/>
            <a:r>
              <a:rPr lang="en-IN" sz="2000" dirty="0"/>
              <a:t>Splitting commands, spawn threads to do work in the background </a:t>
            </a:r>
          </a:p>
          <a:p>
            <a:r>
              <a:rPr lang="en-IN" sz="2000" dirty="0">
                <a:solidFill>
                  <a:srgbClr val="FF0000"/>
                </a:solidFill>
              </a:rPr>
              <a:t>To mask long latency of I/O devices</a:t>
            </a:r>
          </a:p>
          <a:p>
            <a:pPr lvl="1"/>
            <a:r>
              <a:rPr lang="en-IN" sz="2000" dirty="0"/>
              <a:t>Do useful work while waiting</a:t>
            </a:r>
          </a:p>
          <a:p>
            <a:pPr lvl="1"/>
            <a:r>
              <a:rPr lang="en-IN" sz="2000" dirty="0"/>
              <a:t>Instead of waiting, the program may do something else</a:t>
            </a:r>
          </a:p>
          <a:p>
            <a:pPr lvl="2"/>
            <a:r>
              <a:rPr lang="en-IN" sz="1800" dirty="0"/>
              <a:t>CPU can perform other computation, or </a:t>
            </a:r>
          </a:p>
          <a:p>
            <a:r>
              <a:rPr lang="en-IN" sz="2000" dirty="0">
                <a:solidFill>
                  <a:srgbClr val="FF0000"/>
                </a:solidFill>
              </a:rPr>
              <a:t>Threads are the natural way to avoid getting stuck</a:t>
            </a:r>
          </a:p>
          <a:p>
            <a:pPr lvl="1"/>
            <a:r>
              <a:rPr lang="en-IN" sz="2000" dirty="0"/>
              <a:t>Why not processes instead of threads?</a:t>
            </a:r>
          </a:p>
          <a:p>
            <a:pPr lvl="2"/>
            <a:r>
              <a:rPr lang="en-IN" sz="1800" dirty="0"/>
              <a:t>Threads are light weight: Share data and address space</a:t>
            </a:r>
          </a:p>
          <a:p>
            <a:pPr lvl="2"/>
            <a:r>
              <a:rPr lang="en-IN" sz="1800" dirty="0"/>
              <a:t>Processes are sound choice when using logically separate tasks</a:t>
            </a:r>
          </a:p>
          <a:p>
            <a:pPr marL="457200" lvl="1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58C98-29D8-B947-A61A-BC123B43348C}"/>
              </a:ext>
            </a:extLst>
          </p:cNvPr>
          <p:cNvSpPr txBox="1"/>
          <p:nvPr/>
        </p:nvSpPr>
        <p:spPr>
          <a:xfrm>
            <a:off x="339144" y="6488668"/>
            <a:ext cx="1827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CS4410 Cornell University</a:t>
            </a:r>
          </a:p>
        </p:txBody>
      </p:sp>
    </p:spTree>
    <p:extLst>
      <p:ext uri="{BB962C8B-B14F-4D97-AF65-F5344CB8AC3E}">
        <p14:creationId xmlns:p14="http://schemas.microsoft.com/office/powerpoint/2010/main" val="10107472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73995A-3126-954A-BAD2-D51E58C1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Why Threads?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5597B-D34E-994C-AF8D-CC9C28A1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85" y="836712"/>
            <a:ext cx="7924800" cy="5105400"/>
          </a:xfrm>
        </p:spPr>
        <p:txBody>
          <a:bodyPr/>
          <a:lstStyle/>
          <a:p>
            <a:r>
              <a:rPr lang="en-US" sz="2000" dirty="0"/>
              <a:t>Threads are lighter weight than processes</a:t>
            </a:r>
          </a:p>
          <a:p>
            <a:pPr lvl="1"/>
            <a:r>
              <a:rPr lang="en-US" sz="1800" dirty="0"/>
              <a:t>Easier to create and destroy than processes</a:t>
            </a:r>
          </a:p>
          <a:p>
            <a:pPr lvl="2"/>
            <a:r>
              <a:rPr lang="en-US" sz="1600" dirty="0"/>
              <a:t>Creating thread is 10-100 times faster than creating a process</a:t>
            </a:r>
          </a:p>
          <a:p>
            <a:pPr lvl="2"/>
            <a:r>
              <a:rPr lang="en-US" sz="1600" dirty="0"/>
              <a:t>Specially when the number of threads needed changes rapidly and dynamically, </a:t>
            </a:r>
          </a:p>
          <a:p>
            <a:r>
              <a:rPr lang="en-US" sz="2000" dirty="0"/>
              <a:t>Parallel programs must parallelize for performance</a:t>
            </a:r>
          </a:p>
          <a:p>
            <a:r>
              <a:rPr lang="en-US" sz="2000" dirty="0"/>
              <a:t>Programs with user interface need threading to ensure responsiveness</a:t>
            </a:r>
          </a:p>
          <a:p>
            <a:r>
              <a:rPr lang="en-US" sz="2000" dirty="0"/>
              <a:t>Network and disk bound programs use threading to hide network/disk latency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A multithreaded program is a generalization of the same basic programming model</a:t>
            </a:r>
          </a:p>
          <a:p>
            <a:pPr lvl="1"/>
            <a:r>
              <a:rPr lang="en-IN" sz="1800" dirty="0"/>
              <a:t>Each individual thread follows a single sequence of steps (</a:t>
            </a:r>
            <a:r>
              <a:rPr lang="en-IN" sz="1800" dirty="0" err="1"/>
              <a:t>eg</a:t>
            </a:r>
            <a:r>
              <a:rPr lang="en-IN" sz="1800" dirty="0"/>
              <a:t> loops, call/return from  functions, conditions etc)</a:t>
            </a:r>
          </a:p>
          <a:p>
            <a:pPr lvl="1"/>
            <a:r>
              <a:rPr lang="en-IN" sz="1800" dirty="0"/>
              <a:t>A program can have several such threads in execution at the same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77374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25773</TotalTime>
  <Pages>60</Pages>
  <Words>3228</Words>
  <Application>Microsoft Macintosh PowerPoint</Application>
  <PresentationFormat>On-screen Show (4:3)</PresentationFormat>
  <Paragraphs>753</Paragraphs>
  <Slides>49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Gulim</vt:lpstr>
      <vt:lpstr>ＭＳ Ｐゴシック</vt:lpstr>
      <vt:lpstr>ＭＳ Ｐゴシック</vt:lpstr>
      <vt:lpstr>Arial</vt:lpstr>
      <vt:lpstr>Calibri</vt:lpstr>
      <vt:lpstr>Comic Sans MS</vt:lpstr>
      <vt:lpstr>Consolas</vt:lpstr>
      <vt:lpstr>Gill Sans</vt:lpstr>
      <vt:lpstr>Gill Sans Light</vt:lpstr>
      <vt:lpstr>Symbol</vt:lpstr>
      <vt:lpstr>Office</vt:lpstr>
      <vt:lpstr> CS310    Operating Systems   Lecture 12: Thread Implementation</vt:lpstr>
      <vt:lpstr>References</vt:lpstr>
      <vt:lpstr>Read the following: </vt:lpstr>
      <vt:lpstr>We have learnt so far ..</vt:lpstr>
      <vt:lpstr>Recall: Single and Multithreaded Processes</vt:lpstr>
      <vt:lpstr>Thread Abstraction</vt:lpstr>
      <vt:lpstr>PowerPoint Presentation</vt:lpstr>
      <vt:lpstr>Recall: Why Threads?</vt:lpstr>
      <vt:lpstr>Recall: Why Threads?</vt:lpstr>
      <vt:lpstr>Recall: Thread</vt:lpstr>
      <vt:lpstr>Recall: Threads</vt:lpstr>
      <vt:lpstr>Suspension and termination</vt:lpstr>
      <vt:lpstr>Memory Footprint: Two-Threads</vt:lpstr>
      <vt:lpstr>In this class we will study </vt:lpstr>
      <vt:lpstr>Thread Perspective  Process Vs Thread</vt:lpstr>
      <vt:lpstr>Thread Perspective</vt:lpstr>
      <vt:lpstr>Threads must cooperate</vt:lpstr>
      <vt:lpstr>PowerPoint Presentation</vt:lpstr>
      <vt:lpstr>PowerPoint Presentation</vt:lpstr>
      <vt:lpstr>Processes Vs Threads</vt:lpstr>
      <vt:lpstr>Thread Life Cycle</vt:lpstr>
      <vt:lpstr>Thread State</vt:lpstr>
      <vt:lpstr>Thread Life Cycle</vt:lpstr>
      <vt:lpstr>Thread Life Cycle </vt:lpstr>
      <vt:lpstr>Transition from Running State to Ready State </vt:lpstr>
      <vt:lpstr>Waiting State and Finished State</vt:lpstr>
      <vt:lpstr>Location of thread’s per-thread state for different Life cycle stages</vt:lpstr>
      <vt:lpstr>Thread Implementation  - Structures TCB and Execution Stack</vt:lpstr>
      <vt:lpstr>Implementing Thread Abstraction</vt:lpstr>
      <vt:lpstr>Thread’s Execution Stack</vt:lpstr>
      <vt:lpstr>Each thread has its own execution stack</vt:lpstr>
      <vt:lpstr>How big is a stack for each thread?</vt:lpstr>
      <vt:lpstr>Backup</vt:lpstr>
      <vt:lpstr>Recall - how Execution Stack works? (from Computer Architecture course)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1: What is an Operating System?</dc:title>
  <dc:creator>Microsoft Office User</dc:creator>
  <dc:description>Imported some pictures from Silbershatz (c) 2005</dc:description>
  <cp:lastModifiedBy>Microsoft Office User</cp:lastModifiedBy>
  <cp:revision>109</cp:revision>
  <cp:lastPrinted>2019-01-22T23:28:05Z</cp:lastPrinted>
  <dcterms:created xsi:type="dcterms:W3CDTF">2021-07-10T14:30:47Z</dcterms:created>
  <dcterms:modified xsi:type="dcterms:W3CDTF">2021-09-15T12:16:43Z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