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794" r:id="rId3"/>
    <p:sldId id="786" r:id="rId4"/>
    <p:sldId id="4551" r:id="rId5"/>
    <p:sldId id="257" r:id="rId6"/>
    <p:sldId id="4567" r:id="rId7"/>
    <p:sldId id="4568" r:id="rId8"/>
    <p:sldId id="4569" r:id="rId9"/>
    <p:sldId id="4570" r:id="rId10"/>
    <p:sldId id="4552" r:id="rId11"/>
    <p:sldId id="4554" r:id="rId12"/>
    <p:sldId id="4555" r:id="rId13"/>
    <p:sldId id="393" r:id="rId14"/>
    <p:sldId id="4556" r:id="rId15"/>
    <p:sldId id="4557" r:id="rId16"/>
    <p:sldId id="4558" r:id="rId17"/>
    <p:sldId id="4559" r:id="rId18"/>
    <p:sldId id="4560" r:id="rId19"/>
    <p:sldId id="4561" r:id="rId20"/>
    <p:sldId id="4564" r:id="rId21"/>
    <p:sldId id="4572" r:id="rId22"/>
    <p:sldId id="798" r:id="rId23"/>
    <p:sldId id="4562" r:id="rId24"/>
    <p:sldId id="4565" r:id="rId25"/>
    <p:sldId id="4563" r:id="rId26"/>
    <p:sldId id="793" r:id="rId27"/>
    <p:sldId id="573" r:id="rId28"/>
    <p:sldId id="776" r:id="rId29"/>
    <p:sldId id="777" r:id="rId30"/>
    <p:sldId id="787" r:id="rId31"/>
    <p:sldId id="388" r:id="rId32"/>
    <p:sldId id="381" r:id="rId33"/>
    <p:sldId id="382" r:id="rId34"/>
    <p:sldId id="383" r:id="rId35"/>
    <p:sldId id="763" r:id="rId36"/>
    <p:sldId id="4573" r:id="rId37"/>
    <p:sldId id="378" r:id="rId38"/>
    <p:sldId id="312" r:id="rId39"/>
    <p:sldId id="390" r:id="rId40"/>
    <p:sldId id="1042" r:id="rId41"/>
    <p:sldId id="788" r:id="rId42"/>
    <p:sldId id="4566" r:id="rId43"/>
    <p:sldId id="258" r:id="rId44"/>
    <p:sldId id="4571" r:id="rId45"/>
    <p:sldId id="281" r:id="rId46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AAAE"/>
    <a:srgbClr val="2A40E2"/>
    <a:srgbClr val="233AE1"/>
    <a:srgbClr val="F430AB"/>
    <a:srgbClr val="E6E703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40"/>
    <p:restoredTop sz="95005" autoAdjust="0"/>
  </p:normalViewPr>
  <p:slideViewPr>
    <p:cSldViewPr>
      <p:cViewPr varScale="1">
        <p:scale>
          <a:sx n="75" d="100"/>
          <a:sy n="75" d="100"/>
        </p:scale>
        <p:origin x="176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8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3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fork</a:t>
            </a:r>
            <a:r>
              <a:rPr lang="en-US" baseline="0" dirty="0"/>
              <a:t> and thread fork are not the same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moss.csc.ncsu.edu/~mueller/ftp/pub/PART/pthreads_usenix93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CS313    Operating Systems </a:t>
            </a:r>
            <a:br>
              <a:rPr lang="en-US" sz="3000" dirty="0">
                <a:solidFill>
                  <a:srgbClr val="FF0000"/>
                </a:solidFill>
              </a:rPr>
            </a:br>
            <a:br>
              <a:rPr lang="en-US" sz="3000" dirty="0"/>
            </a:br>
            <a:r>
              <a:rPr lang="en-US" sz="2400" dirty="0"/>
              <a:t>Lecture 13: Thread Implementation: User Level Threads, Kernel Managed Threads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User Space Thread and Kernel Space Thread</a:t>
            </a:r>
          </a:p>
        </p:txBody>
      </p:sp>
    </p:spTree>
    <p:extLst>
      <p:ext uri="{BB962C8B-B14F-4D97-AF65-F5344CB8AC3E}">
        <p14:creationId xmlns:p14="http://schemas.microsoft.com/office/powerpoint/2010/main" val="3854237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2E3A-372E-2443-9196-09738FD3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Threads, 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DDCD-5093-414B-9B16-6A571765A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places to implement threads</a:t>
            </a:r>
          </a:p>
          <a:p>
            <a:pPr lvl="1"/>
            <a:r>
              <a:rPr lang="en-US" dirty="0"/>
              <a:t>User Space</a:t>
            </a:r>
          </a:p>
          <a:p>
            <a:pPr lvl="1"/>
            <a:r>
              <a:rPr lang="en-US" dirty="0"/>
              <a:t>Kernel Space</a:t>
            </a:r>
          </a:p>
        </p:txBody>
      </p:sp>
    </p:spTree>
    <p:extLst>
      <p:ext uri="{BB962C8B-B14F-4D97-AF65-F5344CB8AC3E}">
        <p14:creationId xmlns:p14="http://schemas.microsoft.com/office/powerpoint/2010/main" val="4992402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A8A0F-04AD-B84B-A266-19832EB0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thread -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5877D-BA30-5842-800D-794084F2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thread package entirely in user space</a:t>
            </a:r>
          </a:p>
          <a:p>
            <a:r>
              <a:rPr lang="en-IN" dirty="0"/>
              <a:t>All thread management is done by the application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Kernel knows nothing about it – it continues to manage ordinary single threaded process</a:t>
            </a:r>
          </a:p>
          <a:p>
            <a:r>
              <a:rPr lang="en-US" dirty="0">
                <a:solidFill>
                  <a:srgbClr val="FF0000"/>
                </a:solidFill>
              </a:rPr>
              <a:t>Advantage: </a:t>
            </a:r>
          </a:p>
          <a:p>
            <a:pPr lvl="1"/>
            <a:r>
              <a:rPr lang="en-US" dirty="0"/>
              <a:t>A user-level thread package can be implemented on an OS that doesn’t support threads</a:t>
            </a:r>
          </a:p>
          <a:p>
            <a:r>
              <a:rPr lang="en-US" dirty="0"/>
              <a:t>Most old generation Operating systems didn’t support threads</a:t>
            </a:r>
          </a:p>
          <a:p>
            <a:r>
              <a:rPr lang="en-US" dirty="0"/>
              <a:t>Hence, threads were implemented by a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70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36E219-2865-2942-A250-26519460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Thread -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CD407-6D46-AB4D-B4DF-E378227E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 thread creation/scheduling using procedure calls to </a:t>
            </a:r>
            <a:r>
              <a:rPr lang="en-IN" dirty="0">
                <a:solidFill>
                  <a:srgbClr val="FF0000"/>
                </a:solidFill>
              </a:rPr>
              <a:t>a user-level library </a:t>
            </a:r>
            <a:r>
              <a:rPr lang="en-IN" dirty="0"/>
              <a:t>rather than system calls</a:t>
            </a:r>
          </a:p>
          <a:p>
            <a:pPr lvl="1"/>
            <a:r>
              <a:rPr lang="en-IN" dirty="0"/>
              <a:t>User-level library implementations of </a:t>
            </a:r>
            <a:r>
              <a:rPr lang="en-I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thread_create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IN" dirty="0"/>
              <a:t>, </a:t>
            </a:r>
            <a:r>
              <a:rPr lang="en-I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thread_yield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IN" dirty="0"/>
              <a:t>, etc. </a:t>
            </a:r>
          </a:p>
          <a:p>
            <a:r>
              <a:rPr lang="en-IN" dirty="0"/>
              <a:t>User level library performs same set of actions as corresponding system calls, but thread management is controlled by user-level library </a:t>
            </a:r>
          </a:p>
          <a:p>
            <a:endParaRPr lang="en-IN" dirty="0"/>
          </a:p>
          <a:p>
            <a:r>
              <a:rPr lang="en-IN" dirty="0"/>
              <a:t>The entity created by the library to implement the POSIX specification is called a </a:t>
            </a:r>
            <a:r>
              <a:rPr lang="en-IN" dirty="0">
                <a:solidFill>
                  <a:srgbClr val="0070C0"/>
                </a:solidFill>
              </a:rPr>
              <a:t>user thread</a:t>
            </a:r>
          </a:p>
          <a:p>
            <a:r>
              <a:rPr lang="en-IN" dirty="0"/>
              <a:t>Examples: Mach C-threads, BSD, Solaris UI-threads and DCE-threads.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763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CFE292-9ACD-9445-B7E0-0848E8D5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 in User Space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3BD4-2A00-6542-B9B5-6839DDD6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1" y="5106102"/>
            <a:ext cx="7924800" cy="1294656"/>
          </a:xfrm>
        </p:spPr>
        <p:txBody>
          <a:bodyPr/>
          <a:lstStyle/>
          <a:p>
            <a:r>
              <a:rPr lang="en-US" dirty="0"/>
              <a:t>Threads run on top of run-time system</a:t>
            </a:r>
          </a:p>
          <a:p>
            <a:pPr lvl="1"/>
            <a:r>
              <a:rPr lang="en-US" dirty="0"/>
              <a:t>Collection of procedures to manage threads</a:t>
            </a:r>
          </a:p>
          <a:p>
            <a:r>
              <a:rPr lang="en-US" dirty="0"/>
              <a:t>Each process needs own private thread table (Thread control Block)</a:t>
            </a:r>
          </a:p>
        </p:txBody>
      </p:sp>
      <p:pic>
        <p:nvPicPr>
          <p:cNvPr id="5" name="Picture 6" descr="C:\B\b4\JPG\foo\2-13a.jpg">
            <a:extLst>
              <a:ext uri="{FF2B5EF4-FFF2-40B4-BE49-F238E27FC236}">
                <a16:creationId xmlns:a16="http://schemas.microsoft.com/office/drawing/2014/main" id="{B5C728CA-B5DD-E84A-B9B0-BA0A7669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2" y="712111"/>
            <a:ext cx="5153025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1731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D862-4019-C344-93B4-08CFC0C9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Thread Table (or Thread Control Block)</a:t>
            </a:r>
          </a:p>
          <a:p>
            <a:pPr lvl="1"/>
            <a:r>
              <a:rPr lang="en-US" dirty="0"/>
              <a:t>Keeps track of the threads in the process</a:t>
            </a:r>
          </a:p>
          <a:p>
            <a:pPr lvl="1"/>
            <a:r>
              <a:rPr lang="en-US" dirty="0"/>
              <a:t>Per thread properties: PC, SP, registers, state,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Thread table is managed by runtime system</a:t>
            </a:r>
          </a:p>
          <a:p>
            <a:pPr lvl="1"/>
            <a:r>
              <a:rPr lang="en-US" dirty="0"/>
              <a:t>When a thread moves to ready state or blocked state, the information required to restart it is stored in Thread table (or TCB)</a:t>
            </a:r>
          </a:p>
          <a:p>
            <a:pPr lvl="1"/>
            <a:r>
              <a:rPr lang="en-US" dirty="0"/>
              <a:t>If a running thread may become locally blocked </a:t>
            </a:r>
          </a:p>
          <a:p>
            <a:pPr lvl="2"/>
            <a:r>
              <a:rPr lang="en-US" dirty="0" err="1"/>
              <a:t>Eg.</a:t>
            </a:r>
            <a:r>
              <a:rPr lang="en-US" dirty="0"/>
              <a:t> Waiting for another thread (in the same process) to complete some work</a:t>
            </a:r>
          </a:p>
          <a:p>
            <a:pPr lvl="1"/>
            <a:r>
              <a:rPr lang="en-US" dirty="0"/>
              <a:t>It calls for run-time system procedure</a:t>
            </a:r>
          </a:p>
          <a:p>
            <a:pPr lvl="1"/>
            <a:r>
              <a:rPr lang="en-US" dirty="0"/>
              <a:t>The procedure checks if the thread must be put into blocked state. If so, it stores threads state into the table (TCB)</a:t>
            </a:r>
          </a:p>
          <a:p>
            <a:pPr lvl="1"/>
            <a:r>
              <a:rPr lang="en-US" dirty="0"/>
              <a:t>It re-starts a ready thread by loading it’s registers from the thread’s table or TCB</a:t>
            </a:r>
          </a:p>
          <a:p>
            <a:pPr lvl="1"/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7446DBF-1B4C-F644-B727-5E2A928D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 in User Space (2)</a:t>
            </a:r>
          </a:p>
        </p:txBody>
      </p:sp>
    </p:spTree>
    <p:extLst>
      <p:ext uri="{BB962C8B-B14F-4D97-AF65-F5344CB8AC3E}">
        <p14:creationId xmlns:p14="http://schemas.microsoft.com/office/powerpoint/2010/main" val="6955865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D862-4019-C344-93B4-08CFC0C9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machines, processor supports</a:t>
            </a:r>
          </a:p>
          <a:p>
            <a:pPr lvl="1"/>
            <a:r>
              <a:rPr lang="en-US" dirty="0"/>
              <a:t>an instruction to store all registers</a:t>
            </a:r>
          </a:p>
          <a:p>
            <a:pPr lvl="1"/>
            <a:r>
              <a:rPr lang="en-US" dirty="0"/>
              <a:t>Another instruction to load them all 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Thread switch can be done with a few instructions</a:t>
            </a:r>
          </a:p>
          <a:p>
            <a:r>
              <a:rPr lang="en-US" dirty="0">
                <a:sym typeface="Wingdings" pitchFamily="2" charset="2"/>
              </a:rPr>
              <a:t>Thread switching is very fast compared to use of kernel trappings for switching</a:t>
            </a:r>
          </a:p>
          <a:p>
            <a:r>
              <a:rPr lang="en-US" dirty="0">
                <a:sym typeface="Wingdings" pitchFamily="2" charset="2"/>
              </a:rPr>
              <a:t>A thread may run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thread_yield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The code for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thread_yield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saves thread state into the table/TCB and calls scheduler to pick up another thread</a:t>
            </a:r>
          </a:p>
          <a:p>
            <a:pPr lvl="2"/>
            <a:r>
              <a:rPr lang="en-US" dirty="0">
                <a:sym typeface="Wingdings" pitchFamily="2" charset="2"/>
              </a:rPr>
              <a:t>Local procedures – more efficient than making a kernel call</a:t>
            </a:r>
          </a:p>
          <a:p>
            <a:pPr lvl="2"/>
            <a:r>
              <a:rPr lang="en-US" dirty="0">
                <a:sym typeface="Wingdings" pitchFamily="2" charset="2"/>
              </a:rPr>
              <a:t>No trap is required – no context switch (by Kernel) is required</a:t>
            </a:r>
          </a:p>
          <a:p>
            <a:pPr lvl="1"/>
            <a:r>
              <a:rPr lang="en-US" dirty="0">
                <a:sym typeface="Wingdings" pitchFamily="2" charset="2"/>
              </a:rPr>
              <a:t>Makes scheduling very fast</a:t>
            </a: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7446DBF-1B4C-F644-B727-5E2A928D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User space threads </a:t>
            </a:r>
          </a:p>
        </p:txBody>
      </p:sp>
    </p:spTree>
    <p:extLst>
      <p:ext uri="{BB962C8B-B14F-4D97-AF65-F5344CB8AC3E}">
        <p14:creationId xmlns:p14="http://schemas.microsoft.com/office/powerpoint/2010/main" val="22934904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D862-4019-C344-93B4-08CFC0C9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Each process can have its own customized scheduling algorithm</a:t>
            </a:r>
          </a:p>
          <a:p>
            <a:r>
              <a:rPr lang="en-US" dirty="0"/>
              <a:t>Easy garbage collection by garbage collection threads</a:t>
            </a:r>
          </a:p>
          <a:p>
            <a:r>
              <a:rPr lang="en-US" dirty="0"/>
              <a:t>Overall better scaling – large number of threads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7446DBF-1B4C-F644-B727-5E2A928D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User space threads </a:t>
            </a:r>
          </a:p>
        </p:txBody>
      </p:sp>
    </p:spTree>
    <p:extLst>
      <p:ext uri="{BB962C8B-B14F-4D97-AF65-F5344CB8AC3E}">
        <p14:creationId xmlns:p14="http://schemas.microsoft.com/office/powerpoint/2010/main" val="30004146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D46B-2CDD-5F46-8D7D-8A7CDE0B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User level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8D57-B65A-4C4C-95AF-63868187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Blocking System call implementation</a:t>
            </a:r>
          </a:p>
          <a:p>
            <a:pPr lvl="1"/>
            <a:r>
              <a:rPr lang="en-US" dirty="0"/>
              <a:t>A thread making a </a:t>
            </a:r>
            <a:r>
              <a:rPr lang="en-US" dirty="0" err="1"/>
              <a:t>syscall</a:t>
            </a:r>
            <a:r>
              <a:rPr lang="en-US" dirty="0"/>
              <a:t> can block all threads </a:t>
            </a:r>
          </a:p>
          <a:p>
            <a:pPr lvl="1"/>
            <a:r>
              <a:rPr lang="en-US" dirty="0"/>
              <a:t>One solution is to make many </a:t>
            </a:r>
            <a:r>
              <a:rPr lang="en-US" dirty="0" err="1"/>
              <a:t>syscalls</a:t>
            </a:r>
            <a:r>
              <a:rPr lang="en-US" dirty="0"/>
              <a:t> non-blocking</a:t>
            </a:r>
          </a:p>
          <a:p>
            <a:r>
              <a:rPr lang="en-US" dirty="0"/>
              <a:t>A page fault by a thread – entire process (all threads including) will be blocked</a:t>
            </a:r>
          </a:p>
          <a:p>
            <a:r>
              <a:rPr lang="en-US" dirty="0"/>
              <a:t>If a thread starts running, there is no way to stop it</a:t>
            </a:r>
          </a:p>
          <a:p>
            <a:pPr lvl="1"/>
            <a:r>
              <a:rPr lang="en-US" dirty="0"/>
              <a:t>Unless OS moves the process out</a:t>
            </a:r>
          </a:p>
          <a:p>
            <a:pPr lvl="1"/>
            <a:r>
              <a:rPr lang="en-US" dirty="0"/>
              <a:t>Or thread voluntarily exits</a:t>
            </a:r>
          </a:p>
          <a:p>
            <a:r>
              <a:rPr lang="en-IN" dirty="0"/>
              <a:t>Cannot take advantage of multiprocessor architecture</a:t>
            </a:r>
          </a:p>
          <a:p>
            <a:pPr lvl="1"/>
            <a:r>
              <a:rPr lang="en-IN" dirty="0"/>
              <a:t>Why?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556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48DB-97E4-F24C-888C-10756C6B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 in Kernel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5030-B975-4C41-99A0-792C5DC3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3495675" cy="4947082"/>
          </a:xfrm>
        </p:spPr>
        <p:txBody>
          <a:bodyPr/>
          <a:lstStyle/>
          <a:p>
            <a:r>
              <a:rPr lang="en-US" sz="2000" dirty="0"/>
              <a:t>Kernel knows how to manage threads in a user process</a:t>
            </a:r>
          </a:p>
          <a:p>
            <a:pPr lvl="1"/>
            <a:r>
              <a:rPr lang="en-US" sz="2000" dirty="0"/>
              <a:t>No run-time system required</a:t>
            </a:r>
          </a:p>
          <a:p>
            <a:pPr lvl="1"/>
            <a:r>
              <a:rPr lang="en-US" sz="2000" dirty="0"/>
              <a:t>No thread table in each process</a:t>
            </a:r>
          </a:p>
          <a:p>
            <a:r>
              <a:rPr lang="en-US" sz="2000" dirty="0"/>
              <a:t>When a thread wants to create a new thread or destroy an existing thread, it makes a system call</a:t>
            </a:r>
          </a:p>
          <a:p>
            <a:pPr lvl="1"/>
            <a:r>
              <a:rPr lang="en-US" sz="2000" dirty="0"/>
              <a:t>Kernel creates or destroys thread as per request.</a:t>
            </a:r>
          </a:p>
          <a:p>
            <a:pPr lvl="1"/>
            <a:r>
              <a:rPr lang="en-US" sz="2000" dirty="0"/>
              <a:t>Updates kernel thread table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5" descr="C:\B\b4\JPG\foo\2-13.jpg">
            <a:extLst>
              <a:ext uri="{FF2B5EF4-FFF2-40B4-BE49-F238E27FC236}">
                <a16:creationId xmlns:a16="http://schemas.microsoft.com/office/drawing/2014/main" id="{6A12CF8F-D542-4F4F-8810-AD5DBDE5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87960"/>
            <a:ext cx="4536504" cy="47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E279E-4C7C-9748-9573-403BD8B6F900}"/>
              </a:ext>
            </a:extLst>
          </p:cNvPr>
          <p:cNvSpPr txBox="1"/>
          <p:nvPr/>
        </p:nvSpPr>
        <p:spPr>
          <a:xfrm>
            <a:off x="7228857" y="5681441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(TCBs)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AE94B-20A7-EB49-A250-785624AA96DD}"/>
              </a:ext>
            </a:extLst>
          </p:cNvPr>
          <p:cNvSpPr txBox="1"/>
          <p:nvPr/>
        </p:nvSpPr>
        <p:spPr>
          <a:xfrm>
            <a:off x="5971583" y="567681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(PCBs)</a:t>
            </a:r>
          </a:p>
        </p:txBody>
      </p:sp>
    </p:spTree>
    <p:extLst>
      <p:ext uri="{BB962C8B-B14F-4D97-AF65-F5344CB8AC3E}">
        <p14:creationId xmlns:p14="http://schemas.microsoft.com/office/powerpoint/2010/main" val="13367541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CS162, Operating System and Systems Programming, </a:t>
            </a:r>
            <a:r>
              <a:rPr lang="en-US" sz="2000" dirty="0"/>
              <a:t>Profs. Natacha Crooks and Anthony D. Joseph, University of California, Berkeley</a:t>
            </a:r>
          </a:p>
          <a:p>
            <a:pPr lvl="1"/>
            <a:r>
              <a:rPr lang="en-US" sz="2000" dirty="0"/>
              <a:t>CS240 Computer Systems, </a:t>
            </a:r>
            <a:r>
              <a:rPr lang="en-US" sz="2000" dirty="0" err="1"/>
              <a:t>Univ</a:t>
            </a:r>
            <a:r>
              <a:rPr lang="en-US" sz="2000" dirty="0"/>
              <a:t> of Illinois, </a:t>
            </a:r>
            <a:r>
              <a:rPr lang="en-IN" sz="2000" dirty="0"/>
              <a:t>Prof. Wade </a:t>
            </a:r>
            <a:r>
              <a:rPr lang="en-IN" sz="2000" dirty="0" err="1"/>
              <a:t>Fagen-Ulmschneider</a:t>
            </a:r>
            <a:endParaRPr lang="en-IN" sz="2000" dirty="0"/>
          </a:p>
          <a:p>
            <a:pPr lvl="1"/>
            <a:r>
              <a:rPr lang="en-US" sz="2000" dirty="0"/>
              <a:t>Operating Systems: Three Easy Pieces, by </a:t>
            </a:r>
            <a:r>
              <a:rPr lang="en-US" sz="2000" dirty="0" err="1"/>
              <a:t>Remzi</a:t>
            </a:r>
            <a:r>
              <a:rPr lang="en-US" sz="2000" dirty="0"/>
              <a:t> and Andrea </a:t>
            </a:r>
            <a:r>
              <a:rPr lang="en-US" sz="2000" dirty="0" err="1"/>
              <a:t>Arpaci-Dusseau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available for free online</a:t>
            </a:r>
          </a:p>
          <a:p>
            <a:pPr lvl="1"/>
            <a:r>
              <a:rPr lang="en-US" sz="2000" dirty="0"/>
              <a:t>Book: Modern Operating Systems, Andrew Tenenbaum, and Herbert Bos, 4</a:t>
            </a:r>
            <a:r>
              <a:rPr lang="en-US" sz="2000" baseline="30000" dirty="0"/>
              <a:t>th</a:t>
            </a:r>
            <a:r>
              <a:rPr lang="en-US" sz="2000" dirty="0"/>
              <a:t> Edition, Pearson</a:t>
            </a:r>
          </a:p>
          <a:p>
            <a:pPr lvl="1"/>
            <a:endParaRPr lang="en-US" sz="20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240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B654-4B76-B34C-9CCB-4C23A42B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calls that might block the thread are implemented as system call</a:t>
            </a:r>
          </a:p>
          <a:p>
            <a:r>
              <a:rPr lang="en-US" dirty="0"/>
              <a:t>When a thread blocks, the kernel can run another thread</a:t>
            </a:r>
          </a:p>
          <a:p>
            <a:pPr lvl="1"/>
            <a:r>
              <a:rPr lang="en-US" dirty="0"/>
              <a:t>From the same process or </a:t>
            </a:r>
          </a:p>
          <a:p>
            <a:pPr lvl="1"/>
            <a:r>
              <a:rPr lang="en-US" dirty="0"/>
              <a:t>different process</a:t>
            </a:r>
          </a:p>
          <a:p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pPr lvl="1"/>
            <a:r>
              <a:rPr lang="en-IN" dirty="0"/>
              <a:t>Can take full advantage of multiprocessor architecture within a single process</a:t>
            </a:r>
          </a:p>
          <a:p>
            <a:r>
              <a:rPr lang="en-IN" dirty="0">
                <a:solidFill>
                  <a:srgbClr val="FF0000"/>
                </a:solidFill>
              </a:rPr>
              <a:t>Disadvantages:</a:t>
            </a:r>
          </a:p>
          <a:p>
            <a:pPr lvl="1"/>
            <a:r>
              <a:rPr lang="en-IN" dirty="0"/>
              <a:t>Poor scaling when many threads are used, as each thread takes kernel resources from the system</a:t>
            </a:r>
          </a:p>
          <a:p>
            <a:pPr lvl="1"/>
            <a:r>
              <a:rPr lang="en-IN" dirty="0"/>
              <a:t>Generally, slow thread context switches since these require the kernel to intervene.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B33A1E-B179-5C4F-82F4-CB3A18B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 in Kernel (2)</a:t>
            </a:r>
          </a:p>
        </p:txBody>
      </p:sp>
    </p:spTree>
    <p:extLst>
      <p:ext uri="{BB962C8B-B14F-4D97-AF65-F5344CB8AC3E}">
        <p14:creationId xmlns:p14="http://schemas.microsoft.com/office/powerpoint/2010/main" val="377657428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49DA-5153-B14B-A1CD-676152FA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Managed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B49A-4A5B-8A43-AAD6-FFC0EE6C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IN" dirty="0"/>
              <a:t>Windows operating system and Linux Threads</a:t>
            </a:r>
          </a:p>
          <a:p>
            <a:endParaRPr lang="en-IN" dirty="0"/>
          </a:p>
          <a:p>
            <a:r>
              <a:rPr lang="en-IN" dirty="0"/>
              <a:t>Kernel managed threads: Some authors call these as </a:t>
            </a:r>
            <a:r>
              <a:rPr lang="en-IN" dirty="0">
                <a:solidFill>
                  <a:srgbClr val="FF0000"/>
                </a:solidFill>
              </a:rPr>
              <a:t>Kernel threads</a:t>
            </a:r>
            <a:r>
              <a:rPr lang="en-IN" dirty="0"/>
              <a:t> (we use the term: Kernel managed threads)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696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F084-3F10-2D4B-9A78-2BF4C60B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 in Kernel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4665-3D07-A845-B6AD-6B4442AE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has a </a:t>
            </a:r>
            <a:r>
              <a:rPr lang="en-US" dirty="0">
                <a:solidFill>
                  <a:srgbClr val="0070C0"/>
                </a:solidFill>
              </a:rPr>
              <a:t>thread control block</a:t>
            </a:r>
          </a:p>
          <a:p>
            <a:pPr lvl="1"/>
            <a:r>
              <a:rPr lang="en-US" dirty="0"/>
              <a:t>CPU registers, including PC, pointer to stack</a:t>
            </a:r>
          </a:p>
          <a:p>
            <a:pPr lvl="1"/>
            <a:r>
              <a:rPr lang="en-US" dirty="0"/>
              <a:t>Scheduling info: priority, etc.</a:t>
            </a:r>
          </a:p>
          <a:p>
            <a:pPr lvl="1"/>
            <a:r>
              <a:rPr lang="en-US" dirty="0"/>
              <a:t>Pointer to </a:t>
            </a:r>
            <a:r>
              <a:rPr lang="en-US" dirty="0">
                <a:solidFill>
                  <a:srgbClr val="0070C0"/>
                </a:solidFill>
              </a:rPr>
              <a:t>Process control block</a:t>
            </a:r>
          </a:p>
          <a:p>
            <a:r>
              <a:rPr lang="en-US" dirty="0"/>
              <a:t>OS scheduler uses TCBs, not PCBs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4368C-0085-4E49-BAA1-8851042F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62" y="3635409"/>
            <a:ext cx="6594475" cy="29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17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9FF8-9D5F-4540-B095-881C32C9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 in Kernel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4BE8-03F4-BE41-8EE6-C4D2CB7C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2514600"/>
          </a:xfrm>
        </p:spPr>
        <p:txBody>
          <a:bodyPr/>
          <a:lstStyle/>
          <a:p>
            <a:r>
              <a:rPr lang="en-US" dirty="0"/>
              <a:t>Kernel’s Thread table/TCB implementation is kernel dependent</a:t>
            </a:r>
          </a:p>
          <a:p>
            <a:r>
              <a:rPr lang="en-US" dirty="0"/>
              <a:t>Thread Table/TCB holds register values, PC,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Kept in kernel space</a:t>
            </a:r>
          </a:p>
          <a:p>
            <a:r>
              <a:rPr lang="en-US" dirty="0"/>
              <a:t>Information about each process is kept in Process Table/PCB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40ED625-C0D0-CF44-AD65-E459B667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33056"/>
            <a:ext cx="4354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6DEB3-7BED-D34C-8C8D-361C26B740E8}"/>
              </a:ext>
            </a:extLst>
          </p:cNvPr>
          <p:cNvSpPr txBox="1"/>
          <p:nvPr/>
        </p:nvSpPr>
        <p:spPr>
          <a:xfrm>
            <a:off x="5580112" y="342900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Kernel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83C6F-BCFD-1944-B584-436924CDA767}"/>
              </a:ext>
            </a:extLst>
          </p:cNvPr>
          <p:cNvSpPr txBox="1"/>
          <p:nvPr/>
        </p:nvSpPr>
        <p:spPr>
          <a:xfrm>
            <a:off x="1763688" y="6128266"/>
            <a:ext cx="405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implementations are also possible</a:t>
            </a:r>
          </a:p>
        </p:txBody>
      </p:sp>
    </p:spTree>
    <p:extLst>
      <p:ext uri="{BB962C8B-B14F-4D97-AF65-F5344CB8AC3E}">
        <p14:creationId xmlns:p14="http://schemas.microsoft.com/office/powerpoint/2010/main" val="452495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0DC212-EC90-494E-9101-3A8F0EF0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1311C-0619-ED4F-9AB3-D2ACCADC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created by kernel for Kernel Processes (Using Kernel code)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kernel thread executes kernel code and modifies kernel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682743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642CAE-BF43-9648-B4A7-B1B4B306A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60015"/>
            <a:ext cx="7569200" cy="519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51DA4-2F45-C446-B15A-61F00BCA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 in Kernel (4)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AE275-9AFC-504D-91DC-584164F6B120}"/>
              </a:ext>
            </a:extLst>
          </p:cNvPr>
          <p:cNvSpPr txBox="1"/>
          <p:nvPr/>
        </p:nvSpPr>
        <p:spPr>
          <a:xfrm>
            <a:off x="523875" y="36487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Kernel threads and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user level processes – each process with two threads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024EA-0504-3E4D-BB80-93ADA24DB558}"/>
              </a:ext>
            </a:extLst>
          </p:cNvPr>
          <p:cNvSpPr txBox="1"/>
          <p:nvPr/>
        </p:nvSpPr>
        <p:spPr>
          <a:xfrm>
            <a:off x="523875" y="4801527"/>
            <a:ext cx="488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user thread has a user stack for executing code and a Kernel (interrupt) stack executing interrupts and system calls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0B2CD-5F31-7E4D-B4A4-A16D5FAD4E65}"/>
              </a:ext>
            </a:extLst>
          </p:cNvPr>
          <p:cNvSpPr txBox="1"/>
          <p:nvPr/>
        </p:nvSpPr>
        <p:spPr>
          <a:xfrm>
            <a:off x="1860910" y="5999106"/>
            <a:ext cx="386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management is done in Kernel </a:t>
            </a:r>
          </a:p>
        </p:txBody>
      </p:sp>
    </p:spTree>
    <p:extLst>
      <p:ext uri="{BB962C8B-B14F-4D97-AF65-F5344CB8AC3E}">
        <p14:creationId xmlns:p14="http://schemas.microsoft.com/office/powerpoint/2010/main" val="11841414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90E565-6A8A-F840-80AB-F26273DB0181}"/>
              </a:ext>
            </a:extLst>
          </p:cNvPr>
          <p:cNvSpPr/>
          <p:nvPr/>
        </p:nvSpPr>
        <p:spPr bwMode="auto">
          <a:xfrm>
            <a:off x="835968" y="2759973"/>
            <a:ext cx="3024336" cy="1656184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103E9-32AF-E548-B0EF-ECD51D7B4E38}"/>
              </a:ext>
            </a:extLst>
          </p:cNvPr>
          <p:cNvSpPr/>
          <p:nvPr/>
        </p:nvSpPr>
        <p:spPr bwMode="auto">
          <a:xfrm>
            <a:off x="4716016" y="4653136"/>
            <a:ext cx="3600399" cy="720080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96C97-58D9-F446-8060-B7C85F0C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Management: User level /Kernel level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400EF02-0635-3B46-987D-445567CE005A}"/>
              </a:ext>
            </a:extLst>
          </p:cNvPr>
          <p:cNvSpPr/>
          <p:nvPr/>
        </p:nvSpPr>
        <p:spPr bwMode="auto">
          <a:xfrm>
            <a:off x="1329741" y="2879387"/>
            <a:ext cx="362872" cy="1112556"/>
          </a:xfrm>
          <a:custGeom>
            <a:avLst/>
            <a:gdLst>
              <a:gd name="connsiteX0" fmla="*/ 168319 w 362872"/>
              <a:gd name="connsiteY0" fmla="*/ 0 h 1112556"/>
              <a:gd name="connsiteX1" fmla="*/ 12676 w 362872"/>
              <a:gd name="connsiteY1" fmla="*/ 544749 h 1112556"/>
              <a:gd name="connsiteX2" fmla="*/ 362872 w 362872"/>
              <a:gd name="connsiteY2" fmla="*/ 778213 h 1112556"/>
              <a:gd name="connsiteX3" fmla="*/ 12676 w 362872"/>
              <a:gd name="connsiteY3" fmla="*/ 1089498 h 1112556"/>
              <a:gd name="connsiteX4" fmla="*/ 71042 w 362872"/>
              <a:gd name="connsiteY4" fmla="*/ 1089498 h 1112556"/>
              <a:gd name="connsiteX5" fmla="*/ 32131 w 362872"/>
              <a:gd name="connsiteY5" fmla="*/ 1089498 h 1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872" h="1112556">
                <a:moveTo>
                  <a:pt x="168319" y="0"/>
                </a:moveTo>
                <a:cubicBezTo>
                  <a:pt x="74285" y="207523"/>
                  <a:pt x="-19749" y="415047"/>
                  <a:pt x="12676" y="544749"/>
                </a:cubicBezTo>
                <a:cubicBezTo>
                  <a:pt x="45101" y="674451"/>
                  <a:pt x="362872" y="687422"/>
                  <a:pt x="362872" y="778213"/>
                </a:cubicBezTo>
                <a:cubicBezTo>
                  <a:pt x="362872" y="869004"/>
                  <a:pt x="61314" y="1037617"/>
                  <a:pt x="12676" y="1089498"/>
                </a:cubicBezTo>
                <a:cubicBezTo>
                  <a:pt x="-35962" y="1141379"/>
                  <a:pt x="71042" y="1089498"/>
                  <a:pt x="71042" y="1089498"/>
                </a:cubicBezTo>
                <a:lnTo>
                  <a:pt x="32131" y="1089498"/>
                </a:lnTo>
              </a:path>
            </a:pathLst>
          </a:custGeom>
          <a:noFill/>
          <a:ln w="57150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062B7CD-E46E-7F4B-9A7A-10CB23506C02}"/>
              </a:ext>
            </a:extLst>
          </p:cNvPr>
          <p:cNvSpPr/>
          <p:nvPr/>
        </p:nvSpPr>
        <p:spPr bwMode="auto">
          <a:xfrm>
            <a:off x="1832864" y="2879387"/>
            <a:ext cx="362872" cy="1112556"/>
          </a:xfrm>
          <a:custGeom>
            <a:avLst/>
            <a:gdLst>
              <a:gd name="connsiteX0" fmla="*/ 168319 w 362872"/>
              <a:gd name="connsiteY0" fmla="*/ 0 h 1112556"/>
              <a:gd name="connsiteX1" fmla="*/ 12676 w 362872"/>
              <a:gd name="connsiteY1" fmla="*/ 544749 h 1112556"/>
              <a:gd name="connsiteX2" fmla="*/ 362872 w 362872"/>
              <a:gd name="connsiteY2" fmla="*/ 778213 h 1112556"/>
              <a:gd name="connsiteX3" fmla="*/ 12676 w 362872"/>
              <a:gd name="connsiteY3" fmla="*/ 1089498 h 1112556"/>
              <a:gd name="connsiteX4" fmla="*/ 71042 w 362872"/>
              <a:gd name="connsiteY4" fmla="*/ 1089498 h 1112556"/>
              <a:gd name="connsiteX5" fmla="*/ 32131 w 362872"/>
              <a:gd name="connsiteY5" fmla="*/ 1089498 h 1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872" h="1112556">
                <a:moveTo>
                  <a:pt x="168319" y="0"/>
                </a:moveTo>
                <a:cubicBezTo>
                  <a:pt x="74285" y="207523"/>
                  <a:pt x="-19749" y="415047"/>
                  <a:pt x="12676" y="544749"/>
                </a:cubicBezTo>
                <a:cubicBezTo>
                  <a:pt x="45101" y="674451"/>
                  <a:pt x="362872" y="687422"/>
                  <a:pt x="362872" y="778213"/>
                </a:cubicBezTo>
                <a:cubicBezTo>
                  <a:pt x="362872" y="869004"/>
                  <a:pt x="61314" y="1037617"/>
                  <a:pt x="12676" y="1089498"/>
                </a:cubicBezTo>
                <a:cubicBezTo>
                  <a:pt x="-35962" y="1141379"/>
                  <a:pt x="71042" y="1089498"/>
                  <a:pt x="71042" y="1089498"/>
                </a:cubicBezTo>
                <a:lnTo>
                  <a:pt x="32131" y="1089498"/>
                </a:lnTo>
              </a:path>
            </a:pathLst>
          </a:custGeom>
          <a:noFill/>
          <a:ln w="57150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573B3C7-83BB-6545-8A6B-C2DFAD468694}"/>
              </a:ext>
            </a:extLst>
          </p:cNvPr>
          <p:cNvSpPr/>
          <p:nvPr/>
        </p:nvSpPr>
        <p:spPr bwMode="auto">
          <a:xfrm>
            <a:off x="2335987" y="2882235"/>
            <a:ext cx="362872" cy="1112556"/>
          </a:xfrm>
          <a:custGeom>
            <a:avLst/>
            <a:gdLst>
              <a:gd name="connsiteX0" fmla="*/ 168319 w 362872"/>
              <a:gd name="connsiteY0" fmla="*/ 0 h 1112556"/>
              <a:gd name="connsiteX1" fmla="*/ 12676 w 362872"/>
              <a:gd name="connsiteY1" fmla="*/ 544749 h 1112556"/>
              <a:gd name="connsiteX2" fmla="*/ 362872 w 362872"/>
              <a:gd name="connsiteY2" fmla="*/ 778213 h 1112556"/>
              <a:gd name="connsiteX3" fmla="*/ 12676 w 362872"/>
              <a:gd name="connsiteY3" fmla="*/ 1089498 h 1112556"/>
              <a:gd name="connsiteX4" fmla="*/ 71042 w 362872"/>
              <a:gd name="connsiteY4" fmla="*/ 1089498 h 1112556"/>
              <a:gd name="connsiteX5" fmla="*/ 32131 w 362872"/>
              <a:gd name="connsiteY5" fmla="*/ 1089498 h 1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872" h="1112556">
                <a:moveTo>
                  <a:pt x="168319" y="0"/>
                </a:moveTo>
                <a:cubicBezTo>
                  <a:pt x="74285" y="207523"/>
                  <a:pt x="-19749" y="415047"/>
                  <a:pt x="12676" y="544749"/>
                </a:cubicBezTo>
                <a:cubicBezTo>
                  <a:pt x="45101" y="674451"/>
                  <a:pt x="362872" y="687422"/>
                  <a:pt x="362872" y="778213"/>
                </a:cubicBezTo>
                <a:cubicBezTo>
                  <a:pt x="362872" y="869004"/>
                  <a:pt x="61314" y="1037617"/>
                  <a:pt x="12676" y="1089498"/>
                </a:cubicBezTo>
                <a:cubicBezTo>
                  <a:pt x="-35962" y="1141379"/>
                  <a:pt x="71042" y="1089498"/>
                  <a:pt x="71042" y="1089498"/>
                </a:cubicBezTo>
                <a:lnTo>
                  <a:pt x="32131" y="1089498"/>
                </a:lnTo>
              </a:path>
            </a:pathLst>
          </a:custGeom>
          <a:noFill/>
          <a:ln w="57150" cap="flat" cmpd="sng" algn="ctr">
            <a:solidFill>
              <a:srgbClr val="2A40E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785C68-4374-474A-A87C-D8F5B2EA24EB}"/>
              </a:ext>
            </a:extLst>
          </p:cNvPr>
          <p:cNvSpPr txBox="1"/>
          <p:nvPr/>
        </p:nvSpPr>
        <p:spPr>
          <a:xfrm>
            <a:off x="646148" y="1031824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Thread can be scheduled separately by  a scheduling algorithm;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running only third thread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5E411-86F3-8C44-8BFD-7FB2078F0676}"/>
              </a:ext>
            </a:extLst>
          </p:cNvPr>
          <p:cNvSpPr/>
          <p:nvPr/>
        </p:nvSpPr>
        <p:spPr bwMode="auto">
          <a:xfrm>
            <a:off x="5004047" y="2664532"/>
            <a:ext cx="3024336" cy="1656184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01A66CD-BF52-C74E-A55C-BD8B9748B945}"/>
              </a:ext>
            </a:extLst>
          </p:cNvPr>
          <p:cNvSpPr/>
          <p:nvPr/>
        </p:nvSpPr>
        <p:spPr bwMode="auto">
          <a:xfrm>
            <a:off x="6080401" y="3437384"/>
            <a:ext cx="435814" cy="1800200"/>
          </a:xfrm>
          <a:custGeom>
            <a:avLst/>
            <a:gdLst>
              <a:gd name="connsiteX0" fmla="*/ 168319 w 362872"/>
              <a:gd name="connsiteY0" fmla="*/ 0 h 1112556"/>
              <a:gd name="connsiteX1" fmla="*/ 12676 w 362872"/>
              <a:gd name="connsiteY1" fmla="*/ 544749 h 1112556"/>
              <a:gd name="connsiteX2" fmla="*/ 362872 w 362872"/>
              <a:gd name="connsiteY2" fmla="*/ 778213 h 1112556"/>
              <a:gd name="connsiteX3" fmla="*/ 12676 w 362872"/>
              <a:gd name="connsiteY3" fmla="*/ 1089498 h 1112556"/>
              <a:gd name="connsiteX4" fmla="*/ 71042 w 362872"/>
              <a:gd name="connsiteY4" fmla="*/ 1089498 h 1112556"/>
              <a:gd name="connsiteX5" fmla="*/ 32131 w 362872"/>
              <a:gd name="connsiteY5" fmla="*/ 1089498 h 1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872" h="1112556">
                <a:moveTo>
                  <a:pt x="168319" y="0"/>
                </a:moveTo>
                <a:cubicBezTo>
                  <a:pt x="74285" y="207523"/>
                  <a:pt x="-19749" y="415047"/>
                  <a:pt x="12676" y="544749"/>
                </a:cubicBezTo>
                <a:cubicBezTo>
                  <a:pt x="45101" y="674451"/>
                  <a:pt x="362872" y="687422"/>
                  <a:pt x="362872" y="778213"/>
                </a:cubicBezTo>
                <a:cubicBezTo>
                  <a:pt x="362872" y="869004"/>
                  <a:pt x="61314" y="1037617"/>
                  <a:pt x="12676" y="1089498"/>
                </a:cubicBezTo>
                <a:cubicBezTo>
                  <a:pt x="-35962" y="1141379"/>
                  <a:pt x="71042" y="1089498"/>
                  <a:pt x="71042" y="1089498"/>
                </a:cubicBezTo>
                <a:lnTo>
                  <a:pt x="32131" y="1089498"/>
                </a:lnTo>
              </a:path>
            </a:pathLst>
          </a:cu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1C15FF5-BEB0-8A41-A924-D2EA912A4118}"/>
              </a:ext>
            </a:extLst>
          </p:cNvPr>
          <p:cNvSpPr/>
          <p:nvPr/>
        </p:nvSpPr>
        <p:spPr bwMode="auto">
          <a:xfrm>
            <a:off x="5512722" y="3437384"/>
            <a:ext cx="435814" cy="1800200"/>
          </a:xfrm>
          <a:custGeom>
            <a:avLst/>
            <a:gdLst>
              <a:gd name="connsiteX0" fmla="*/ 168319 w 362872"/>
              <a:gd name="connsiteY0" fmla="*/ 0 h 1112556"/>
              <a:gd name="connsiteX1" fmla="*/ 12676 w 362872"/>
              <a:gd name="connsiteY1" fmla="*/ 544749 h 1112556"/>
              <a:gd name="connsiteX2" fmla="*/ 362872 w 362872"/>
              <a:gd name="connsiteY2" fmla="*/ 778213 h 1112556"/>
              <a:gd name="connsiteX3" fmla="*/ 12676 w 362872"/>
              <a:gd name="connsiteY3" fmla="*/ 1089498 h 1112556"/>
              <a:gd name="connsiteX4" fmla="*/ 71042 w 362872"/>
              <a:gd name="connsiteY4" fmla="*/ 1089498 h 1112556"/>
              <a:gd name="connsiteX5" fmla="*/ 32131 w 362872"/>
              <a:gd name="connsiteY5" fmla="*/ 1089498 h 1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872" h="1112556">
                <a:moveTo>
                  <a:pt x="168319" y="0"/>
                </a:moveTo>
                <a:cubicBezTo>
                  <a:pt x="74285" y="207523"/>
                  <a:pt x="-19749" y="415047"/>
                  <a:pt x="12676" y="544749"/>
                </a:cubicBezTo>
                <a:cubicBezTo>
                  <a:pt x="45101" y="674451"/>
                  <a:pt x="362872" y="687422"/>
                  <a:pt x="362872" y="778213"/>
                </a:cubicBezTo>
                <a:cubicBezTo>
                  <a:pt x="362872" y="869004"/>
                  <a:pt x="61314" y="1037617"/>
                  <a:pt x="12676" y="1089498"/>
                </a:cubicBezTo>
                <a:cubicBezTo>
                  <a:pt x="-35962" y="1141379"/>
                  <a:pt x="71042" y="1089498"/>
                  <a:pt x="71042" y="1089498"/>
                </a:cubicBezTo>
                <a:lnTo>
                  <a:pt x="32131" y="1089498"/>
                </a:lnTo>
              </a:path>
            </a:pathLst>
          </a:custGeom>
          <a:noFill/>
          <a:ln w="57150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48653BF-85D2-B845-A75C-A15E4EC38A33}"/>
              </a:ext>
            </a:extLst>
          </p:cNvPr>
          <p:cNvSpPr/>
          <p:nvPr/>
        </p:nvSpPr>
        <p:spPr bwMode="auto">
          <a:xfrm>
            <a:off x="6836485" y="3420616"/>
            <a:ext cx="435814" cy="1800200"/>
          </a:xfrm>
          <a:custGeom>
            <a:avLst/>
            <a:gdLst>
              <a:gd name="connsiteX0" fmla="*/ 168319 w 362872"/>
              <a:gd name="connsiteY0" fmla="*/ 0 h 1112556"/>
              <a:gd name="connsiteX1" fmla="*/ 12676 w 362872"/>
              <a:gd name="connsiteY1" fmla="*/ 544749 h 1112556"/>
              <a:gd name="connsiteX2" fmla="*/ 362872 w 362872"/>
              <a:gd name="connsiteY2" fmla="*/ 778213 h 1112556"/>
              <a:gd name="connsiteX3" fmla="*/ 12676 w 362872"/>
              <a:gd name="connsiteY3" fmla="*/ 1089498 h 1112556"/>
              <a:gd name="connsiteX4" fmla="*/ 71042 w 362872"/>
              <a:gd name="connsiteY4" fmla="*/ 1089498 h 1112556"/>
              <a:gd name="connsiteX5" fmla="*/ 32131 w 362872"/>
              <a:gd name="connsiteY5" fmla="*/ 1089498 h 1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872" h="1112556">
                <a:moveTo>
                  <a:pt x="168319" y="0"/>
                </a:moveTo>
                <a:cubicBezTo>
                  <a:pt x="74285" y="207523"/>
                  <a:pt x="-19749" y="415047"/>
                  <a:pt x="12676" y="544749"/>
                </a:cubicBezTo>
                <a:cubicBezTo>
                  <a:pt x="45101" y="674451"/>
                  <a:pt x="362872" y="687422"/>
                  <a:pt x="362872" y="778213"/>
                </a:cubicBezTo>
                <a:cubicBezTo>
                  <a:pt x="362872" y="869004"/>
                  <a:pt x="61314" y="1037617"/>
                  <a:pt x="12676" y="1089498"/>
                </a:cubicBezTo>
                <a:cubicBezTo>
                  <a:pt x="-35962" y="1141379"/>
                  <a:pt x="71042" y="1089498"/>
                  <a:pt x="71042" y="1089498"/>
                </a:cubicBezTo>
                <a:lnTo>
                  <a:pt x="32131" y="1089498"/>
                </a:lnTo>
              </a:path>
            </a:pathLst>
          </a:custGeom>
          <a:noFill/>
          <a:ln w="57150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5F7028-FCAB-AA46-B9F0-9F96578A6654}"/>
              </a:ext>
            </a:extLst>
          </p:cNvPr>
          <p:cNvSpPr txBox="1"/>
          <p:nvPr/>
        </p:nvSpPr>
        <p:spPr>
          <a:xfrm>
            <a:off x="6437077" y="2681626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373D3-8E62-334D-9493-05DF28E57330}"/>
              </a:ext>
            </a:extLst>
          </p:cNvPr>
          <p:cNvSpPr txBox="1"/>
          <p:nvPr/>
        </p:nvSpPr>
        <p:spPr>
          <a:xfrm>
            <a:off x="2905324" y="2766333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99509-93A7-2B4A-B1D7-B9E3D3E16C18}"/>
              </a:ext>
            </a:extLst>
          </p:cNvPr>
          <p:cNvSpPr txBox="1"/>
          <p:nvPr/>
        </p:nvSpPr>
        <p:spPr>
          <a:xfrm>
            <a:off x="7600954" y="470743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DF124-7091-B24D-91A6-17FED801E122}"/>
              </a:ext>
            </a:extLst>
          </p:cNvPr>
          <p:cNvSpPr txBox="1"/>
          <p:nvPr/>
        </p:nvSpPr>
        <p:spPr>
          <a:xfrm>
            <a:off x="4950371" y="916009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Thread be blocked without blocking other threads; ex: Only second thread is blocked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39023-92E6-554B-B548-65BDF64D9905}"/>
              </a:ext>
            </a:extLst>
          </p:cNvPr>
          <p:cNvSpPr txBox="1"/>
          <p:nvPr/>
        </p:nvSpPr>
        <p:spPr>
          <a:xfrm>
            <a:off x="4716016" y="5624336"/>
            <a:ext cx="3541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can run on different CPUs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 from perf perspective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Bad from management perspective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3CE91-249A-E645-AB09-F5B5D86B0F3C}"/>
              </a:ext>
            </a:extLst>
          </p:cNvPr>
          <p:cNvSpPr txBox="1"/>
          <p:nvPr/>
        </p:nvSpPr>
        <p:spPr>
          <a:xfrm>
            <a:off x="835968" y="2295200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Management at user level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81FE8-BADC-1C40-9720-1E8DC492BA2F}"/>
              </a:ext>
            </a:extLst>
          </p:cNvPr>
          <p:cNvSpPr txBox="1"/>
          <p:nvPr/>
        </p:nvSpPr>
        <p:spPr>
          <a:xfrm>
            <a:off x="4788296" y="217063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Management at Kernel level</a:t>
            </a:r>
          </a:p>
        </p:txBody>
      </p:sp>
    </p:spTree>
    <p:extLst>
      <p:ext uri="{BB962C8B-B14F-4D97-AF65-F5344CB8AC3E}">
        <p14:creationId xmlns:p14="http://schemas.microsoft.com/office/powerpoint/2010/main" val="41687326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Thread Execution</a:t>
            </a:r>
          </a:p>
        </p:txBody>
      </p:sp>
    </p:spTree>
    <p:extLst>
      <p:ext uri="{BB962C8B-B14F-4D97-AF65-F5344CB8AC3E}">
        <p14:creationId xmlns:p14="http://schemas.microsoft.com/office/powerpoint/2010/main" val="29478643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4080-7A91-4777-BB80-B3BEAE71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with Concurrent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C161-BF1C-4843-A836-CF22453C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Non-determinism:</a:t>
            </a:r>
          </a:p>
          <a:p>
            <a:pPr lvl="1"/>
            <a:r>
              <a:rPr lang="en-US" dirty="0"/>
              <a:t>Scheduler can run threads in </a:t>
            </a:r>
            <a:r>
              <a:rPr lang="en-US" b="1" dirty="0"/>
              <a:t>any order</a:t>
            </a:r>
          </a:p>
          <a:p>
            <a:pPr lvl="1"/>
            <a:r>
              <a:rPr lang="en-US" dirty="0"/>
              <a:t>Scheduler can switch threads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This can make testing very difficult</a:t>
            </a:r>
          </a:p>
          <a:p>
            <a:r>
              <a:rPr lang="en-US" dirty="0">
                <a:solidFill>
                  <a:srgbClr val="FF0000"/>
                </a:solidFill>
              </a:rPr>
              <a:t>Independent Threads:</a:t>
            </a:r>
          </a:p>
          <a:p>
            <a:pPr lvl="1"/>
            <a:r>
              <a:rPr lang="en-US" dirty="0"/>
              <a:t>No state shared with other threads</a:t>
            </a:r>
          </a:p>
          <a:p>
            <a:pPr lvl="1"/>
            <a:r>
              <a:rPr lang="en-US" dirty="0"/>
              <a:t>Deterministic, reproducible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Cooperating Threads:</a:t>
            </a:r>
          </a:p>
          <a:p>
            <a:pPr lvl="1"/>
            <a:r>
              <a:rPr lang="en-US" dirty="0"/>
              <a:t>Shared state between multiple threads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 Correctness by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12AF-70AA-C146-B4FE-59A22F7C9A43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</p:spTree>
    <p:extLst>
      <p:ext uri="{BB962C8B-B14F-4D97-AF65-F5344CB8AC3E}">
        <p14:creationId xmlns:p14="http://schemas.microsoft.com/office/powerpoint/2010/main" val="3817937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12AE-76EB-450F-BD23-0A3D82A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E394-4D66-4397-9E5A-2B08FDC3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</a:t>
            </a:r>
            <a:r>
              <a:rPr lang="en-US" dirty="0">
                <a:latin typeface="Consolas" panose="020B0609020204030204" pitchFamily="49" charset="0"/>
              </a:rPr>
              <a:t>x == 0 and y == 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What are the possible values of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below after all threads finish?</a:t>
            </a:r>
          </a:p>
          <a:p>
            <a:endParaRPr lang="en-US" dirty="0"/>
          </a:p>
          <a:p>
            <a:r>
              <a:rPr lang="en-US" dirty="0"/>
              <a:t>Must be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/>
              <a:t>. Thread B does not interfere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761A5-F0AC-40CD-866E-6D5E6CCF63F9}"/>
              </a:ext>
            </a:extLst>
          </p:cNvPr>
          <p:cNvSpPr txBox="1">
            <a:spLocks/>
          </p:cNvSpPr>
          <p:nvPr/>
        </p:nvSpPr>
        <p:spPr>
          <a:xfrm>
            <a:off x="1042988" y="2171700"/>
            <a:ext cx="1296591" cy="795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 = 1;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7FA707-ED6D-432B-94B4-C4BCE92A1A84}"/>
              </a:ext>
            </a:extLst>
          </p:cNvPr>
          <p:cNvSpPr txBox="1">
            <a:spLocks/>
          </p:cNvSpPr>
          <p:nvPr/>
        </p:nvSpPr>
        <p:spPr>
          <a:xfrm>
            <a:off x="2703909" y="2171700"/>
            <a:ext cx="1296591" cy="795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9FA95-1B56-4749-854D-2E5B6779997E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</p:spTree>
    <p:extLst>
      <p:ext uri="{BB962C8B-B14F-4D97-AF65-F5344CB8AC3E}">
        <p14:creationId xmlns:p14="http://schemas.microsoft.com/office/powerpoint/2010/main" val="297985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8897F5-BC99-0D41-99F7-7CB7E90D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75847-D486-B743-974C-C18428A4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Operating Systems: Principles and Practice: Thomas Anderson and Michael Dahlin, Part 2</a:t>
            </a:r>
          </a:p>
          <a:p>
            <a:r>
              <a:rPr lang="en-US" dirty="0"/>
              <a:t>CS162, Operating Systems and Systems Programming, University of California, Berkeley</a:t>
            </a:r>
          </a:p>
          <a:p>
            <a:r>
              <a:rPr lang="en-US" dirty="0"/>
              <a:t>CS4410, Operating Systems, Course, Cornell University, Spring 2019, Lecture on Threads</a:t>
            </a:r>
          </a:p>
          <a:p>
            <a:r>
              <a:rPr lang="en-US" dirty="0"/>
              <a:t>Operating Systems: Three Easy Pieces, by </a:t>
            </a:r>
            <a:r>
              <a:rPr lang="en-US" dirty="0" err="1"/>
              <a:t>Remzi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available for free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1104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12AE-76EB-450F-BD23-0A3D82A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E394-4D66-4397-9E5A-2B08FDC3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</a:t>
            </a:r>
            <a:r>
              <a:rPr lang="en-US" dirty="0">
                <a:latin typeface="Consolas" panose="020B0609020204030204" pitchFamily="49" charset="0"/>
              </a:rPr>
              <a:t>x == 0 and y == 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the possible values of x below? </a:t>
            </a:r>
          </a:p>
          <a:p>
            <a:r>
              <a:rPr lang="en-US" dirty="0"/>
              <a:t>1 or 3 or 5 (non-deterministically)</a:t>
            </a:r>
          </a:p>
          <a:p>
            <a:r>
              <a:rPr lang="en-US" dirty="0">
                <a:solidFill>
                  <a:srgbClr val="FF0000"/>
                </a:solidFill>
              </a:rPr>
              <a:t>Race Condition: </a:t>
            </a:r>
            <a:r>
              <a:rPr lang="en-US" dirty="0">
                <a:solidFill>
                  <a:srgbClr val="0070C0"/>
                </a:solidFill>
              </a:rPr>
              <a:t>Thread A races against Thread B!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761A5-F0AC-40CD-866E-6D5E6CCF63F9}"/>
              </a:ext>
            </a:extLst>
          </p:cNvPr>
          <p:cNvSpPr txBox="1">
            <a:spLocks/>
          </p:cNvSpPr>
          <p:nvPr/>
        </p:nvSpPr>
        <p:spPr>
          <a:xfrm>
            <a:off x="926029" y="1885951"/>
            <a:ext cx="1642149" cy="795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 = y + 1;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7FA707-ED6D-432B-94B4-C4BCE92A1A84}"/>
              </a:ext>
            </a:extLst>
          </p:cNvPr>
          <p:cNvSpPr txBox="1">
            <a:spLocks/>
          </p:cNvSpPr>
          <p:nvPr/>
        </p:nvSpPr>
        <p:spPr>
          <a:xfrm>
            <a:off x="2758401" y="1885950"/>
            <a:ext cx="1642149" cy="12507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 = y * 2;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6F806-2CE9-0247-AC96-EF70D8326FB5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</p:spTree>
    <p:extLst>
      <p:ext uri="{BB962C8B-B14F-4D97-AF65-F5344CB8AC3E}">
        <p14:creationId xmlns:p14="http://schemas.microsoft.com/office/powerpoint/2010/main" val="625312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B713F-723F-324D-9F8B-7D292A48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Parallelization (self reading)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C3F258-C4E7-264C-BD98-7D00042B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3750"/>
              </a:lnSpc>
            </a:pPr>
            <a:r>
              <a:rPr lang="en-US" altLang="zh-CN" dirty="0">
                <a:solidFill>
                  <a:srgbClr val="002060"/>
                </a:solidFill>
                <a:ea typeface="Chalkboard"/>
              </a:rPr>
              <a:t>Consider</a:t>
            </a:r>
            <a:r>
              <a:rPr lang="en-US" altLang="zh-CN" spc="-45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  <a:ea typeface="Chalkboard"/>
              </a:rPr>
              <a:t>the</a:t>
            </a:r>
            <a:r>
              <a:rPr lang="en-US" altLang="zh-CN" spc="-45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  <a:ea typeface="Chalkboard"/>
              </a:rPr>
              <a:t>following</a:t>
            </a:r>
            <a:r>
              <a:rPr lang="en-US" altLang="zh-CN" spc="-45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  <a:ea typeface="Chalkboard"/>
              </a:rPr>
              <a:t>code</a:t>
            </a:r>
            <a:r>
              <a:rPr lang="en-US" altLang="zh-CN" spc="-50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  <a:ea typeface="Chalkboard"/>
              </a:rPr>
              <a:t>segment:</a:t>
            </a:r>
          </a:p>
          <a:p>
            <a:pPr>
              <a:lnSpc>
                <a:spcPts val="104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0375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for</a:t>
            </a:r>
            <a:r>
              <a:rPr lang="en-US" altLang="zh-CN" spc="-4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(k</a:t>
            </a:r>
            <a:r>
              <a:rPr lang="en-US" altLang="zh-CN" spc="-5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=</a:t>
            </a:r>
            <a:r>
              <a:rPr lang="en-US" altLang="zh-CN" spc="-5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0;</a:t>
            </a:r>
            <a:r>
              <a:rPr lang="en-US" altLang="zh-CN" spc="-5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k</a:t>
            </a:r>
            <a:r>
              <a:rPr lang="en-US" altLang="zh-CN" spc="-4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&lt;</a:t>
            </a:r>
            <a:r>
              <a:rPr lang="en-US" altLang="zh-CN" spc="-5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n;</a:t>
            </a:r>
            <a:r>
              <a:rPr lang="en-US" altLang="zh-CN" spc="-5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k++)</a:t>
            </a:r>
          </a:p>
          <a:p>
            <a:pPr marL="0" indent="0">
              <a:lnSpc>
                <a:spcPct val="129999"/>
              </a:lnSpc>
              <a:spcBef>
                <a:spcPts val="245"/>
              </a:spcBef>
              <a:buNone/>
            </a:pP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	a[k]</a:t>
            </a:r>
            <a:r>
              <a:rPr lang="en-US" altLang="zh-CN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b[k]</a:t>
            </a:r>
            <a:r>
              <a:rPr lang="en-US" altLang="zh-CN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Apple Chancery"/>
                <a:ea typeface="Apple Chancery"/>
              </a:rPr>
              <a:t>×</a:t>
            </a:r>
            <a:r>
              <a:rPr lang="en-US" altLang="zh-CN" dirty="0">
                <a:solidFill>
                  <a:srgbClr val="002060"/>
                </a:solidFill>
                <a:latin typeface="Apple Chancery"/>
                <a:cs typeface="Apple Chancery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c[k]</a:t>
            </a:r>
            <a:r>
              <a:rPr lang="en-US" altLang="zh-CN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+</a:t>
            </a:r>
            <a:r>
              <a:rPr lang="en-US" altLang="zh-CN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d[k]</a:t>
            </a:r>
            <a:r>
              <a:rPr lang="en-US" altLang="zh-CN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Apple Chancery"/>
                <a:ea typeface="Apple Chancery"/>
              </a:rPr>
              <a:t>×</a:t>
            </a:r>
            <a:r>
              <a:rPr lang="en-US" altLang="zh-CN" dirty="0">
                <a:solidFill>
                  <a:srgbClr val="002060"/>
                </a:solidFill>
                <a:latin typeface="Apple Chancery"/>
                <a:cs typeface="Apple Chancery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halkboard"/>
                <a:ea typeface="Chalkboard"/>
              </a:rPr>
              <a:t>e[k]</a:t>
            </a:r>
          </a:p>
          <a:p>
            <a:pPr>
              <a:lnSpc>
                <a:spcPts val="102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marL="0">
              <a:lnSpc>
                <a:spcPct val="103750"/>
              </a:lnSpc>
            </a:pPr>
            <a:r>
              <a:rPr lang="en-US" altLang="zh-CN" dirty="0">
                <a:solidFill>
                  <a:srgbClr val="002060"/>
                </a:solidFill>
              </a:rPr>
              <a:t>Is there a missed opportunity here?</a:t>
            </a:r>
          </a:p>
          <a:p>
            <a:pPr marL="0">
              <a:lnSpc>
                <a:spcPct val="10375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marL="475192" lvl="1" indent="0" hangingPunct="0">
              <a:lnSpc>
                <a:spcPct val="112083"/>
              </a:lnSpc>
              <a:buNone/>
            </a:pPr>
            <a:r>
              <a:rPr lang="en-US" altLang="zh-CN" sz="1600" spc="-10" dirty="0" err="1">
                <a:solidFill>
                  <a:srgbClr val="002060"/>
                </a:solidFill>
                <a:latin typeface="Chalkboard"/>
                <a:ea typeface="Chalkboard"/>
              </a:rPr>
              <a:t>thread_create</a:t>
            </a:r>
            <a:r>
              <a:rPr lang="en-US" altLang="zh-CN" sz="1600" spc="-10" dirty="0">
                <a:solidFill>
                  <a:srgbClr val="002060"/>
                </a:solidFill>
                <a:latin typeface="Chalkboard"/>
                <a:ea typeface="Chalkboard"/>
              </a:rPr>
              <a:t>(T1,</a:t>
            </a:r>
            <a:r>
              <a:rPr lang="en-US" altLang="zh-CN" sz="1600" spc="-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spc="-25" dirty="0" err="1">
                <a:solidFill>
                  <a:srgbClr val="002060"/>
                </a:solidFill>
                <a:latin typeface="Chalkboard"/>
                <a:ea typeface="Chalkboard"/>
              </a:rPr>
              <a:t>fn</a:t>
            </a:r>
            <a:r>
              <a:rPr lang="en-US" altLang="zh-CN" sz="1600" spc="-25" dirty="0">
                <a:solidFill>
                  <a:srgbClr val="002060"/>
                </a:solidFill>
                <a:latin typeface="Chalkboard"/>
                <a:ea typeface="Chalkboard"/>
              </a:rPr>
              <a:t>,</a:t>
            </a:r>
            <a:r>
              <a:rPr lang="en-US" altLang="zh-CN" sz="1600" spc="-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spc="-10" dirty="0">
                <a:solidFill>
                  <a:srgbClr val="002060"/>
                </a:solidFill>
                <a:latin typeface="Chalkboard"/>
                <a:ea typeface="Chalkboard"/>
              </a:rPr>
              <a:t>0,</a:t>
            </a:r>
            <a:r>
              <a:rPr lang="en-US" altLang="zh-CN" sz="1600" spc="-1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spc="-15" dirty="0">
                <a:solidFill>
                  <a:srgbClr val="002060"/>
                </a:solidFill>
                <a:latin typeface="Chalkboard"/>
                <a:ea typeface="Chalkboard"/>
              </a:rPr>
              <a:t>n/2)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altLang="zh-CN" sz="1600" spc="-10" dirty="0" err="1">
                <a:solidFill>
                  <a:srgbClr val="002060"/>
                </a:solidFill>
                <a:latin typeface="Chalkboard"/>
                <a:ea typeface="Chalkboard"/>
              </a:rPr>
              <a:t>thread_create</a:t>
            </a:r>
            <a:r>
              <a:rPr lang="en-US" altLang="zh-CN" sz="1600" spc="-10" dirty="0">
                <a:solidFill>
                  <a:srgbClr val="002060"/>
                </a:solidFill>
                <a:latin typeface="Chalkboard"/>
                <a:ea typeface="Chalkboard"/>
              </a:rPr>
              <a:t>(T2,</a:t>
            </a:r>
            <a:r>
              <a:rPr lang="en-US" altLang="zh-CN" sz="1600" spc="-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spc="-20" dirty="0" err="1">
                <a:solidFill>
                  <a:srgbClr val="002060"/>
                </a:solidFill>
                <a:latin typeface="Chalkboard"/>
                <a:ea typeface="Chalkboard"/>
              </a:rPr>
              <a:t>fn</a:t>
            </a:r>
            <a:r>
              <a:rPr lang="en-US" altLang="zh-CN" sz="1600" spc="-20" dirty="0">
                <a:solidFill>
                  <a:srgbClr val="002060"/>
                </a:solidFill>
                <a:latin typeface="Chalkboard"/>
                <a:ea typeface="Chalkboard"/>
              </a:rPr>
              <a:t>,</a:t>
            </a:r>
            <a:r>
              <a:rPr lang="en-US" altLang="zh-CN" sz="1600" spc="-1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spc="-10" dirty="0">
                <a:solidFill>
                  <a:srgbClr val="002060"/>
                </a:solidFill>
                <a:latin typeface="Chalkboard"/>
                <a:ea typeface="Chalkboard"/>
              </a:rPr>
              <a:t>n/2,</a:t>
            </a:r>
            <a:r>
              <a:rPr lang="en-US" altLang="zh-CN" sz="1600" spc="-1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spc="-15" dirty="0">
                <a:solidFill>
                  <a:srgbClr val="002060"/>
                </a:solidFill>
                <a:latin typeface="Chalkboard"/>
                <a:ea typeface="Chalkboard"/>
              </a:rPr>
              <a:t>n)</a:t>
            </a:r>
          </a:p>
          <a:p>
            <a:pPr>
              <a:lnSpc>
                <a:spcPts val="1195"/>
              </a:lnSpc>
            </a:pP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lnSpc>
                <a:spcPct val="104999"/>
              </a:lnSpc>
              <a:buNone/>
            </a:pPr>
            <a:r>
              <a:rPr lang="en-US" altLang="zh-CN" sz="1600" spc="-10" dirty="0" err="1">
                <a:solidFill>
                  <a:srgbClr val="002060"/>
                </a:solidFill>
                <a:latin typeface="Chalkboard"/>
                <a:ea typeface="Chalkboard"/>
              </a:rPr>
              <a:t>fn</a:t>
            </a:r>
            <a:r>
              <a:rPr lang="en-US" altLang="zh-CN" sz="1600" spc="-10" dirty="0">
                <a:solidFill>
                  <a:srgbClr val="002060"/>
                </a:solidFill>
                <a:latin typeface="Chalkboard"/>
                <a:ea typeface="Chalkboard"/>
              </a:rPr>
              <a:t>(</a:t>
            </a:r>
            <a:r>
              <a:rPr lang="en-US" altLang="zh-CN" sz="1600" spc="-10" dirty="0" err="1">
                <a:solidFill>
                  <a:srgbClr val="002060"/>
                </a:solidFill>
                <a:latin typeface="Chalkboard"/>
                <a:ea typeface="Chalkboard"/>
              </a:rPr>
              <a:t>l,m</a:t>
            </a:r>
            <a:r>
              <a:rPr lang="en-US" altLang="zh-CN" sz="1600" spc="-10" dirty="0">
                <a:solidFill>
                  <a:srgbClr val="002060"/>
                </a:solidFill>
                <a:latin typeface="Chalkboard"/>
                <a:ea typeface="Chalkboard"/>
              </a:rPr>
              <a:t>)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spc="-10" dirty="0">
                <a:solidFill>
                  <a:srgbClr val="002060"/>
                </a:solidFill>
                <a:latin typeface="Chalkboard"/>
                <a:ea typeface="Chalkboard"/>
              </a:rPr>
              <a:t>{</a:t>
            </a:r>
          </a:p>
          <a:p>
            <a:pPr marL="400050" lvl="1" indent="0">
              <a:lnSpc>
                <a:spcPct val="104999"/>
              </a:lnSpc>
              <a:spcBef>
                <a:spcPts val="120"/>
              </a:spcBef>
              <a:buNone/>
            </a:pP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  for</a:t>
            </a:r>
            <a:r>
              <a:rPr lang="en-US" altLang="zh-CN" sz="1600" spc="-2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(k</a:t>
            </a:r>
            <a:r>
              <a:rPr lang="en-US" altLang="zh-CN" sz="1600" spc="-2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=</a:t>
            </a:r>
            <a:r>
              <a:rPr lang="en-US" altLang="zh-CN" sz="1600" spc="-2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l;</a:t>
            </a:r>
            <a:r>
              <a:rPr lang="en-US" altLang="zh-CN" sz="1600" spc="-2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k</a:t>
            </a:r>
            <a:r>
              <a:rPr lang="en-US" altLang="zh-CN" sz="1600" spc="-2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&lt;</a:t>
            </a:r>
            <a:r>
              <a:rPr lang="en-US" altLang="zh-CN" sz="1600" spc="-2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m;</a:t>
            </a:r>
            <a:r>
              <a:rPr lang="en-US" altLang="zh-CN" sz="1600" spc="-3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k++)</a:t>
            </a:r>
          </a:p>
          <a:p>
            <a:pPr marL="400050" lvl="1" indent="0">
              <a:lnSpc>
                <a:spcPct val="131666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     a[k]</a:t>
            </a:r>
            <a:r>
              <a:rPr lang="en-US" altLang="zh-CN" sz="1600" spc="2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=</a:t>
            </a:r>
            <a:r>
              <a:rPr lang="en-US" altLang="zh-CN" sz="1600" spc="2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b[k]</a:t>
            </a:r>
            <a:r>
              <a:rPr lang="en-US" altLang="zh-CN" sz="1600" spc="2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Apple Chancery"/>
                <a:ea typeface="Apple Chancery"/>
              </a:rPr>
              <a:t>×</a:t>
            </a:r>
            <a:r>
              <a:rPr lang="en-US" altLang="zh-CN" sz="1600" spc="15" dirty="0">
                <a:solidFill>
                  <a:srgbClr val="002060"/>
                </a:solidFill>
                <a:latin typeface="Apple Chancery"/>
                <a:cs typeface="Apple Chancery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c[k]</a:t>
            </a:r>
            <a:r>
              <a:rPr lang="en-US" altLang="zh-CN" sz="1600" spc="2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+</a:t>
            </a:r>
            <a:r>
              <a:rPr lang="en-US" altLang="zh-CN" sz="1600" spc="25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d[k]</a:t>
            </a:r>
            <a:r>
              <a:rPr lang="en-US" altLang="zh-CN" sz="1600" spc="20" dirty="0">
                <a:solidFill>
                  <a:srgbClr val="002060"/>
                </a:solidFill>
                <a:latin typeface="Chalkboard"/>
                <a:cs typeface="Chalkboard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Apple Chancery"/>
                <a:ea typeface="Apple Chancery"/>
              </a:rPr>
              <a:t>×</a:t>
            </a:r>
            <a:r>
              <a:rPr lang="en-US" altLang="zh-CN" sz="1600" spc="15" dirty="0">
                <a:solidFill>
                  <a:srgbClr val="002060"/>
                </a:solidFill>
                <a:latin typeface="Apple Chancery"/>
                <a:cs typeface="Apple Chancery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Chalkboard"/>
                <a:ea typeface="Chalkboard"/>
              </a:rPr>
              <a:t>e[k]</a:t>
            </a:r>
          </a:p>
          <a:p>
            <a:pPr marL="400050" lvl="1" indent="0">
              <a:lnSpc>
                <a:spcPct val="104999"/>
              </a:lnSpc>
              <a:spcBef>
                <a:spcPts val="100"/>
              </a:spcBef>
              <a:buNone/>
            </a:pPr>
            <a:r>
              <a:rPr lang="en-US" altLang="zh-CN" sz="1600" spc="-10" dirty="0">
                <a:solidFill>
                  <a:srgbClr val="002060"/>
                </a:solidFill>
                <a:latin typeface="Chalkboard"/>
                <a:ea typeface="Chalkboard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9875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037BE2-6E6E-CF40-903E-53E475A9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Web Server (self reading)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19FD5B-4553-AE4D-AACF-D3DBCD9E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Web server </a:t>
            </a:r>
          </a:p>
          <a:p>
            <a:pPr lvl="1"/>
            <a:r>
              <a:rPr lang="en-IN" dirty="0"/>
              <a:t>get network message from client </a:t>
            </a:r>
          </a:p>
          <a:p>
            <a:pPr lvl="1"/>
            <a:r>
              <a:rPr lang="en-IN" dirty="0"/>
              <a:t>get URL data from disk</a:t>
            </a:r>
          </a:p>
          <a:p>
            <a:pPr lvl="1"/>
            <a:r>
              <a:rPr lang="en-IN" dirty="0"/>
              <a:t>compose response</a:t>
            </a:r>
          </a:p>
          <a:p>
            <a:pPr lvl="1"/>
            <a:r>
              <a:rPr lang="en-IN" dirty="0"/>
              <a:t>send response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42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037BE2-6E6E-CF40-903E-53E475A9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Web Server (self reading)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19FD5B-4553-AE4D-AACF-D3DBCD9E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Web server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Create a number of threads, and for each do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get network message from client </a:t>
            </a:r>
          </a:p>
          <a:p>
            <a:pPr lvl="1"/>
            <a:r>
              <a:rPr lang="en-IN" dirty="0"/>
              <a:t>get URL data from disk</a:t>
            </a:r>
          </a:p>
          <a:p>
            <a:pPr lvl="1"/>
            <a:r>
              <a:rPr lang="en-IN" dirty="0"/>
              <a:t>compose response</a:t>
            </a:r>
          </a:p>
          <a:p>
            <a:pPr lvl="1"/>
            <a:r>
              <a:rPr lang="en-IN" dirty="0"/>
              <a:t>send response </a:t>
            </a:r>
          </a:p>
          <a:p>
            <a:r>
              <a:rPr lang="en-IN" dirty="0"/>
              <a:t>What did we gain?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7542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86C84-6EB0-004C-81CD-03C81D7C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Web Server - Overlapping I/O and Computation (self reading)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4A0FD3-D919-E345-85A1-3D977002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908720"/>
            <a:ext cx="3386336" cy="510540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Request 1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Thread 1 </a:t>
            </a:r>
          </a:p>
          <a:p>
            <a:pPr marL="0" indent="0">
              <a:buNone/>
            </a:pPr>
            <a:r>
              <a:rPr lang="en-IN" dirty="0"/>
              <a:t>get network message (URL) from client </a:t>
            </a:r>
          </a:p>
          <a:p>
            <a:pPr marL="0" indent="0">
              <a:buNone/>
            </a:pPr>
            <a:r>
              <a:rPr lang="en-IN" dirty="0"/>
              <a:t>get URL from disk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(disk access latency) </a:t>
            </a:r>
          </a:p>
          <a:p>
            <a:pPr marL="0" indent="0">
              <a:buNone/>
            </a:pPr>
            <a:r>
              <a:rPr lang="en-IN" dirty="0"/>
              <a:t>send data over network </a:t>
            </a:r>
          </a:p>
          <a:p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F10A58C-A72D-464B-855F-BC19E347CE59}"/>
              </a:ext>
            </a:extLst>
          </p:cNvPr>
          <p:cNvSpPr txBox="1">
            <a:spLocks/>
          </p:cNvSpPr>
          <p:nvPr/>
        </p:nvSpPr>
        <p:spPr bwMode="auto">
          <a:xfrm>
            <a:off x="5364088" y="1412776"/>
            <a:ext cx="3386336" cy="338437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IN" kern="0" dirty="0">
                <a:solidFill>
                  <a:srgbClr val="FF0000"/>
                </a:solidFill>
              </a:rPr>
              <a:t>Request 2</a:t>
            </a:r>
          </a:p>
          <a:p>
            <a:pPr marL="0" indent="0">
              <a:buFontTx/>
              <a:buNone/>
            </a:pPr>
            <a:r>
              <a:rPr lang="en-IN" kern="0" dirty="0">
                <a:solidFill>
                  <a:srgbClr val="FF0000"/>
                </a:solidFill>
              </a:rPr>
              <a:t>Thread 2 </a:t>
            </a:r>
          </a:p>
          <a:p>
            <a:pPr marL="0" indent="0">
              <a:buFontTx/>
              <a:buNone/>
            </a:pPr>
            <a:r>
              <a:rPr lang="en-IN" kern="0" dirty="0"/>
              <a:t>get network message (URL) from client </a:t>
            </a:r>
          </a:p>
          <a:p>
            <a:pPr marL="0" indent="0">
              <a:buFontTx/>
              <a:buNone/>
            </a:pPr>
            <a:r>
              <a:rPr lang="en-IN" kern="0" dirty="0"/>
              <a:t>get URL from disk </a:t>
            </a:r>
          </a:p>
          <a:p>
            <a:pPr marL="0" indent="0">
              <a:buFontTx/>
              <a:buNone/>
            </a:pPr>
            <a:r>
              <a:rPr lang="en-IN" kern="0" dirty="0">
                <a:solidFill>
                  <a:srgbClr val="FF0000"/>
                </a:solidFill>
              </a:rPr>
              <a:t>(disk access latency) </a:t>
            </a:r>
          </a:p>
          <a:p>
            <a:pPr marL="0" indent="0">
              <a:buFontTx/>
              <a:buNone/>
            </a:pPr>
            <a:r>
              <a:rPr lang="en-IN" kern="0" dirty="0"/>
              <a:t>send data over network </a:t>
            </a:r>
          </a:p>
          <a:p>
            <a:endParaRPr lang="en-US" kern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C71B11-870A-2D40-8B54-A0C567BFAF00}"/>
              </a:ext>
            </a:extLst>
          </p:cNvPr>
          <p:cNvCxnSpPr/>
          <p:nvPr/>
        </p:nvCxnSpPr>
        <p:spPr bwMode="auto">
          <a:xfrm>
            <a:off x="523875" y="1124744"/>
            <a:ext cx="0" cy="302433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A98AF1-C8A4-6249-9740-D7809DA7FD97}"/>
              </a:ext>
            </a:extLst>
          </p:cNvPr>
          <p:cNvSpPr txBox="1"/>
          <p:nvPr/>
        </p:nvSpPr>
        <p:spPr>
          <a:xfrm>
            <a:off x="207166" y="422624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2D681-F9BD-8F45-BD9E-9092054991E4}"/>
              </a:ext>
            </a:extLst>
          </p:cNvPr>
          <p:cNvSpPr txBox="1"/>
          <p:nvPr/>
        </p:nvSpPr>
        <p:spPr>
          <a:xfrm>
            <a:off x="1391835" y="5502009"/>
            <a:ext cx="593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time is less than Request1 + Request 2 done separately</a:t>
            </a:r>
          </a:p>
        </p:txBody>
      </p:sp>
    </p:spTree>
    <p:extLst>
      <p:ext uri="{BB962C8B-B14F-4D97-AF65-F5344CB8AC3E}">
        <p14:creationId xmlns:p14="http://schemas.microsoft.com/office/powerpoint/2010/main" val="27047964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8CE3-C1F2-4C0E-9661-E85EFB9D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7217-E0D3-4259-A960-D727A2DE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 compile a C program and run the executable</a:t>
            </a:r>
          </a:p>
          <a:p>
            <a:pPr lvl="1"/>
            <a:r>
              <a:rPr lang="en-US" dirty="0"/>
              <a:t>This creates a process that is executing that program</a:t>
            </a:r>
          </a:p>
          <a:p>
            <a:pPr lvl="1"/>
            <a:endParaRPr lang="en-US" dirty="0"/>
          </a:p>
          <a:p>
            <a:r>
              <a:rPr lang="en-US" dirty="0"/>
              <a:t>Initially, this new process has </a:t>
            </a:r>
            <a:r>
              <a:rPr lang="en-US" i="1" dirty="0"/>
              <a:t>one thread</a:t>
            </a:r>
            <a:r>
              <a:rPr lang="en-US" dirty="0"/>
              <a:t> in its own address space</a:t>
            </a:r>
          </a:p>
          <a:p>
            <a:pPr lvl="1"/>
            <a:r>
              <a:rPr lang="en-US" dirty="0"/>
              <a:t>With code, </a:t>
            </a:r>
            <a:r>
              <a:rPr lang="en-US" dirty="0" err="1"/>
              <a:t>globals</a:t>
            </a:r>
            <a:r>
              <a:rPr lang="en-US" dirty="0"/>
              <a:t>, etc. as specified in the executable</a:t>
            </a:r>
          </a:p>
          <a:p>
            <a:endParaRPr lang="en-US" dirty="0"/>
          </a:p>
          <a:p>
            <a:r>
              <a:rPr lang="en-US" dirty="0"/>
              <a:t>Q: How can we make a multithreaded process?</a:t>
            </a:r>
          </a:p>
          <a:p>
            <a:r>
              <a:rPr lang="en-US" dirty="0"/>
              <a:t>A: Once the process starts, it issues </a:t>
            </a:r>
            <a:r>
              <a:rPr lang="en-US" i="1" dirty="0"/>
              <a:t>system calls</a:t>
            </a:r>
            <a:r>
              <a:rPr lang="en-US" dirty="0"/>
              <a:t> to create new threads</a:t>
            </a:r>
          </a:p>
          <a:p>
            <a:pPr lvl="1"/>
            <a:r>
              <a:rPr lang="en-US" dirty="0"/>
              <a:t>These new threads are part of the process: they share its address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48B52-3B93-584A-AA14-16DA86618439}"/>
              </a:ext>
            </a:extLst>
          </p:cNvPr>
          <p:cNvSpPr/>
          <p:nvPr/>
        </p:nvSpPr>
        <p:spPr>
          <a:xfrm>
            <a:off x="251520" y="6468114"/>
            <a:ext cx="365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alt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, CS 162, Operating Systems, UCB</a:t>
            </a:r>
          </a:p>
        </p:txBody>
      </p:sp>
    </p:spTree>
    <p:extLst>
      <p:ext uri="{BB962C8B-B14F-4D97-AF65-F5344CB8AC3E}">
        <p14:creationId xmlns:p14="http://schemas.microsoft.com/office/powerpoint/2010/main" val="2897992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4A032-C159-484F-A471-780808F7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144FCE-AAE8-7A4D-9B81-8ADF3C70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Threads are identified by a process unique thread ID</a:t>
            </a:r>
          </a:p>
          <a:p>
            <a:r>
              <a:rPr lang="en-IN" dirty="0"/>
              <a:t>When threads are created they begin executing a function, whose parameter is passed during creation</a:t>
            </a:r>
          </a:p>
          <a:p>
            <a:pPr lvl="1"/>
            <a:r>
              <a:rPr lang="en-IN" dirty="0"/>
              <a:t> Compare process creation with </a:t>
            </a:r>
            <a:r>
              <a:rPr lang="en-IN" dirty="0">
                <a:solidFill>
                  <a:srgbClr val="0070C0"/>
                </a:solidFill>
              </a:rPr>
              <a:t>fork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exec</a:t>
            </a:r>
            <a:r>
              <a:rPr lang="en-IN" dirty="0"/>
              <a:t>, when an argument list is passed</a:t>
            </a:r>
          </a:p>
          <a:p>
            <a:r>
              <a:rPr lang="en-IN" dirty="0"/>
              <a:t>Threads can exit or be terminated by other threads</a:t>
            </a:r>
          </a:p>
          <a:p>
            <a:r>
              <a:rPr lang="en-IN" dirty="0"/>
              <a:t>A thread can wait for another thread and collect its return value</a:t>
            </a:r>
          </a:p>
          <a:p>
            <a:r>
              <a:rPr lang="en-IN" dirty="0"/>
              <a:t>Threads have modifiable attributes like priority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1088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2434C-CC83-7542-8D11-DA0DDC91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A3607-CC79-F744-AF1A-2AC78F17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Thread Libraries in use today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POSIX  </a:t>
            </a:r>
            <a:r>
              <a:rPr lang="en-US" dirty="0" err="1">
                <a:solidFill>
                  <a:srgbClr val="0070C0"/>
                </a:solidFill>
              </a:rPr>
              <a:t>Pthread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User or Kernel level</a:t>
            </a:r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Kernel-level</a:t>
            </a:r>
          </a:p>
          <a:p>
            <a:pPr lvl="1"/>
            <a:r>
              <a:rPr lang="en-US" dirty="0"/>
              <a:t>Java</a:t>
            </a:r>
          </a:p>
          <a:p>
            <a:pPr lvl="2"/>
            <a:r>
              <a:rPr lang="en-US" dirty="0"/>
              <a:t>Using  Windows APIs</a:t>
            </a:r>
          </a:p>
          <a:p>
            <a:r>
              <a:rPr lang="en-US" dirty="0"/>
              <a:t>Linux, Unix, MacOS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Pthreads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8900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thread_create(thread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Create a new thread to run </a:t>
            </a:r>
            <a:r>
              <a:rPr lang="en-US" dirty="0" err="1">
                <a:solidFill>
                  <a:srgbClr val="0070C0"/>
                </a:solidFill>
              </a:rPr>
              <a:t>func(args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285750" lvl="1" indent="-285750">
              <a:buClr>
                <a:schemeClr val="accent1">
                  <a:lumMod val="50000"/>
                </a:schemeClr>
              </a:buClr>
            </a:pPr>
            <a:r>
              <a:rPr lang="en-US" dirty="0"/>
              <a:t>In some OS: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thread_fork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thread_yield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Relinquish processor voluntarily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(thread)</a:t>
            </a:r>
          </a:p>
          <a:p>
            <a:pPr lvl="1"/>
            <a:r>
              <a:rPr lang="en-US" dirty="0"/>
              <a:t>In parent, wait for forked thread to exit, then return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Quit thread and clean up, wake up joiner if any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4178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F9F7DB-F93A-6246-BEA9-09807F0A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25C7-1BC9-5944-B3BD-F6647D98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7507058" cy="411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48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Operating Systems: Principles and Practice (2nd Edition) Anderson and Dahlin</a:t>
            </a:r>
          </a:p>
          <a:p>
            <a:pPr lvl="1"/>
            <a:r>
              <a:rPr lang="en-US" dirty="0"/>
              <a:t>Volume 2, Concurrency</a:t>
            </a:r>
          </a:p>
          <a:p>
            <a:pPr lvl="2"/>
            <a:r>
              <a:rPr lang="en-US" dirty="0"/>
              <a:t>Chapter 4: Concurrency and Threads</a:t>
            </a:r>
          </a:p>
          <a:p>
            <a:r>
              <a:rPr lang="en-US" dirty="0"/>
              <a:t>Book: Modern Operating Systems: Tenenbaum and Bos</a:t>
            </a:r>
          </a:p>
          <a:p>
            <a:pPr lvl="1"/>
            <a:r>
              <a:rPr lang="en-US" dirty="0"/>
              <a:t>Chapter 2: Processes and Threads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0218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790-FFC7-BF47-9130-978AF698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996E-EA48-CC41-A218-B4033EF66B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533" y="4951491"/>
            <a:ext cx="7886700" cy="1419225"/>
          </a:xfrm>
        </p:spPr>
        <p:txBody>
          <a:bodyPr/>
          <a:lstStyle/>
          <a:p>
            <a:r>
              <a:rPr lang="en-US" dirty="0"/>
              <a:t>Main thread </a:t>
            </a:r>
            <a:r>
              <a:rPr lang="en-US" i="1" dirty="0"/>
              <a:t>creates</a:t>
            </a:r>
            <a:r>
              <a:rPr lang="en-US" dirty="0"/>
              <a:t> (forks) collection of sub-threads passing them 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/>
              <a:t> to work on, </a:t>
            </a:r>
            <a:r>
              <a:rPr lang="en-US" i="1" dirty="0"/>
              <a:t>joins</a:t>
            </a:r>
            <a:r>
              <a:rPr lang="en-US" dirty="0"/>
              <a:t> with them, collecting results.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29B7190-866A-9745-A8C8-94941164DB55}"/>
              </a:ext>
            </a:extLst>
          </p:cNvPr>
          <p:cNvSpPr/>
          <p:nvPr/>
        </p:nvSpPr>
        <p:spPr>
          <a:xfrm>
            <a:off x="3946965" y="1035934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6490284-97EE-204B-B0CA-144E46789366}"/>
              </a:ext>
            </a:extLst>
          </p:cNvPr>
          <p:cNvSpPr/>
          <p:nvPr/>
        </p:nvSpPr>
        <p:spPr>
          <a:xfrm>
            <a:off x="2212692" y="2403676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CE0F0BF-6124-704B-9A32-BBA1C2293B8C}"/>
              </a:ext>
            </a:extLst>
          </p:cNvPr>
          <p:cNvSpPr/>
          <p:nvPr/>
        </p:nvSpPr>
        <p:spPr>
          <a:xfrm>
            <a:off x="3028948" y="2403676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C26A665-E219-E84C-AC06-4C1E78E5D1C6}"/>
              </a:ext>
            </a:extLst>
          </p:cNvPr>
          <p:cNvSpPr/>
          <p:nvPr/>
        </p:nvSpPr>
        <p:spPr>
          <a:xfrm>
            <a:off x="4668694" y="2486587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5466F42-EAEF-2147-BE7E-B5EA4B4BE2B9}"/>
              </a:ext>
            </a:extLst>
          </p:cNvPr>
          <p:cNvSpPr/>
          <p:nvPr/>
        </p:nvSpPr>
        <p:spPr>
          <a:xfrm>
            <a:off x="5895131" y="2403676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14A785D-1DFB-954E-8C97-68D3472C24A2}"/>
              </a:ext>
            </a:extLst>
          </p:cNvPr>
          <p:cNvSpPr/>
          <p:nvPr/>
        </p:nvSpPr>
        <p:spPr>
          <a:xfrm>
            <a:off x="3837005" y="3651813"/>
            <a:ext cx="219919" cy="972272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F5A571-5AFE-3647-9C29-F6889FF0F89E}"/>
              </a:ext>
            </a:extLst>
          </p:cNvPr>
          <p:cNvCxnSpPr>
            <a:cxnSpLocks/>
            <a:stCxn id="7" idx="7"/>
            <a:endCxn id="8" idx="0"/>
          </p:cNvCxnSpPr>
          <p:nvPr/>
        </p:nvCxnSpPr>
        <p:spPr>
          <a:xfrm flipH="1">
            <a:off x="2328439" y="2123954"/>
            <a:ext cx="1734273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68BEA3-16AC-1B43-80E0-5B54AE472800}"/>
              </a:ext>
            </a:extLst>
          </p:cNvPr>
          <p:cNvCxnSpPr>
            <a:cxnSpLocks/>
            <a:stCxn id="7" idx="7"/>
          </p:cNvCxnSpPr>
          <p:nvPr/>
        </p:nvCxnSpPr>
        <p:spPr>
          <a:xfrm flipH="1">
            <a:off x="3126130" y="2123954"/>
            <a:ext cx="936582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A03174-6E17-AC4E-B510-39A123887DCD}"/>
              </a:ext>
            </a:extLst>
          </p:cNvPr>
          <p:cNvCxnSpPr>
            <a:cxnSpLocks/>
          </p:cNvCxnSpPr>
          <p:nvPr/>
        </p:nvCxnSpPr>
        <p:spPr>
          <a:xfrm>
            <a:off x="4069702" y="2117159"/>
            <a:ext cx="709673" cy="362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3BD91-324F-4F4E-A3DD-715D321C6B02}"/>
              </a:ext>
            </a:extLst>
          </p:cNvPr>
          <p:cNvCxnSpPr>
            <a:cxnSpLocks/>
          </p:cNvCxnSpPr>
          <p:nvPr/>
        </p:nvCxnSpPr>
        <p:spPr>
          <a:xfrm>
            <a:off x="4056924" y="2130705"/>
            <a:ext cx="1976860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782DEB-4C73-8249-8660-71D0C41E8EAF}"/>
              </a:ext>
            </a:extLst>
          </p:cNvPr>
          <p:cNvCxnSpPr>
            <a:cxnSpLocks/>
          </p:cNvCxnSpPr>
          <p:nvPr/>
        </p:nvCxnSpPr>
        <p:spPr>
          <a:xfrm flipH="1" flipV="1">
            <a:off x="2314575" y="3489767"/>
            <a:ext cx="1632391" cy="181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C4E875-D8CC-484C-A098-E0390E9E1A3B}"/>
              </a:ext>
            </a:extLst>
          </p:cNvPr>
          <p:cNvCxnSpPr>
            <a:cxnSpLocks/>
          </p:cNvCxnSpPr>
          <p:nvPr/>
        </p:nvCxnSpPr>
        <p:spPr>
          <a:xfrm flipH="1" flipV="1">
            <a:off x="3138907" y="3261167"/>
            <a:ext cx="808058" cy="4099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74E974-6952-A949-91E8-4D7F9D175E51}"/>
              </a:ext>
            </a:extLst>
          </p:cNvPr>
          <p:cNvCxnSpPr>
            <a:cxnSpLocks/>
            <a:endCxn id="10" idx="7"/>
          </p:cNvCxnSpPr>
          <p:nvPr/>
        </p:nvCxnSpPr>
        <p:spPr>
          <a:xfrm flipV="1">
            <a:off x="3930811" y="3344078"/>
            <a:ext cx="853630" cy="32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54EC2B-D32A-BA4E-B8D5-4B04F8EB4290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3938888" y="3261167"/>
            <a:ext cx="2071990" cy="409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7265086D-1C1E-A043-886A-B57DE4B4756A}"/>
              </a:ext>
            </a:extLst>
          </p:cNvPr>
          <p:cNvSpPr/>
          <p:nvPr/>
        </p:nvSpPr>
        <p:spPr>
          <a:xfrm rot="420449">
            <a:off x="3880827" y="2160584"/>
            <a:ext cx="281958" cy="1459398"/>
          </a:xfrm>
          <a:custGeom>
            <a:avLst/>
            <a:gdLst>
              <a:gd name="connsiteX0" fmla="*/ 148399 w 281958"/>
              <a:gd name="connsiteY0" fmla="*/ 0 h 1459398"/>
              <a:gd name="connsiteX1" fmla="*/ 163239 w 281958"/>
              <a:gd name="connsiteY1" fmla="*/ 217357 h 1459398"/>
              <a:gd name="connsiteX2" fmla="*/ 14840 w 281958"/>
              <a:gd name="connsiteY2" fmla="*/ 357087 h 1459398"/>
              <a:gd name="connsiteX3" fmla="*/ 237438 w 281958"/>
              <a:gd name="connsiteY3" fmla="*/ 512342 h 1459398"/>
              <a:gd name="connsiteX4" fmla="*/ 0 w 281958"/>
              <a:gd name="connsiteY4" fmla="*/ 791801 h 1459398"/>
              <a:gd name="connsiteX5" fmla="*/ 281958 w 281958"/>
              <a:gd name="connsiteY5" fmla="*/ 962581 h 1459398"/>
              <a:gd name="connsiteX6" fmla="*/ 148399 w 281958"/>
              <a:gd name="connsiteY6" fmla="*/ 1210989 h 1459398"/>
              <a:gd name="connsiteX7" fmla="*/ 148399 w 281958"/>
              <a:gd name="connsiteY7" fmla="*/ 1459398 h 14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958" h="1459398" extrusionOk="0">
                <a:moveTo>
                  <a:pt x="148399" y="0"/>
                </a:moveTo>
                <a:cubicBezTo>
                  <a:pt x="173017" y="70156"/>
                  <a:pt x="137121" y="144851"/>
                  <a:pt x="163239" y="217357"/>
                </a:cubicBezTo>
                <a:cubicBezTo>
                  <a:pt x="119787" y="267662"/>
                  <a:pt x="50046" y="313039"/>
                  <a:pt x="14840" y="357087"/>
                </a:cubicBezTo>
                <a:cubicBezTo>
                  <a:pt x="109958" y="416154"/>
                  <a:pt x="135524" y="463125"/>
                  <a:pt x="237438" y="512342"/>
                </a:cubicBezTo>
                <a:cubicBezTo>
                  <a:pt x="208509" y="584400"/>
                  <a:pt x="17565" y="703213"/>
                  <a:pt x="0" y="791801"/>
                </a:cubicBezTo>
                <a:cubicBezTo>
                  <a:pt x="66019" y="820834"/>
                  <a:pt x="170720" y="900913"/>
                  <a:pt x="281958" y="962581"/>
                </a:cubicBezTo>
                <a:cubicBezTo>
                  <a:pt x="241098" y="1078627"/>
                  <a:pt x="174778" y="1115224"/>
                  <a:pt x="148399" y="1210989"/>
                </a:cubicBezTo>
                <a:cubicBezTo>
                  <a:pt x="174551" y="1327098"/>
                  <a:pt x="131765" y="1392723"/>
                  <a:pt x="148399" y="1459398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Dot"/>
            <a:tailEnd type="triangle" w="lg" len="lg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115747 w 219919"/>
                      <a:gd name="connsiteY0" fmla="*/ 0 h 1088020"/>
                      <a:gd name="connsiteX1" fmla="*/ 127322 w 219919"/>
                      <a:gd name="connsiteY1" fmla="*/ 162046 h 1088020"/>
                      <a:gd name="connsiteX2" fmla="*/ 11575 w 219919"/>
                      <a:gd name="connsiteY2" fmla="*/ 266218 h 1088020"/>
                      <a:gd name="connsiteX3" fmla="*/ 185195 w 219919"/>
                      <a:gd name="connsiteY3" fmla="*/ 381965 h 1088020"/>
                      <a:gd name="connsiteX4" fmla="*/ 0 w 219919"/>
                      <a:gd name="connsiteY4" fmla="*/ 590309 h 1088020"/>
                      <a:gd name="connsiteX5" fmla="*/ 219919 w 219919"/>
                      <a:gd name="connsiteY5" fmla="*/ 717630 h 1088020"/>
                      <a:gd name="connsiteX6" fmla="*/ 115747 w 219919"/>
                      <a:gd name="connsiteY6" fmla="*/ 902825 h 1088020"/>
                      <a:gd name="connsiteX7" fmla="*/ 115747 w 219919"/>
                      <a:gd name="connsiteY7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919" h="1088020">
                        <a:moveTo>
                          <a:pt x="115747" y="0"/>
                        </a:moveTo>
                        <a:lnTo>
                          <a:pt x="127322" y="162046"/>
                        </a:lnTo>
                        <a:lnTo>
                          <a:pt x="11575" y="266218"/>
                        </a:lnTo>
                        <a:lnTo>
                          <a:pt x="185195" y="381965"/>
                        </a:lnTo>
                        <a:lnTo>
                          <a:pt x="0" y="590309"/>
                        </a:lnTo>
                        <a:lnTo>
                          <a:pt x="219919" y="717630"/>
                        </a:lnTo>
                        <a:lnTo>
                          <a:pt x="115747" y="902825"/>
                        </a:lnTo>
                        <a:lnTo>
                          <a:pt x="115747" y="108802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DF7BBB-A104-9746-ACB0-B05D75F8CADF}"/>
              </a:ext>
            </a:extLst>
          </p:cNvPr>
          <p:cNvSpPr txBox="1"/>
          <p:nvPr/>
        </p:nvSpPr>
        <p:spPr>
          <a:xfrm>
            <a:off x="4206531" y="1828411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F5196-7FA6-C545-8817-1B2478F5BA99}"/>
              </a:ext>
            </a:extLst>
          </p:cNvPr>
          <p:cNvSpPr txBox="1"/>
          <p:nvPr/>
        </p:nvSpPr>
        <p:spPr>
          <a:xfrm>
            <a:off x="6071178" y="302494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2F782C-29E9-BB40-8280-CAA17A3145DA}"/>
              </a:ext>
            </a:extLst>
          </p:cNvPr>
          <p:cNvSpPr txBox="1"/>
          <p:nvPr/>
        </p:nvSpPr>
        <p:spPr>
          <a:xfrm>
            <a:off x="4130889" y="358867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0043002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CA9D38-0547-7D4A-A887-661AD37E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71B06-A965-164E-B3E0-B76C217C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abstraction gives illusion of infinite number of processors</a:t>
            </a:r>
          </a:p>
          <a:p>
            <a:r>
              <a:rPr lang="en-US" dirty="0"/>
              <a:t>User level threads can be managed at user level by run-time system </a:t>
            </a:r>
          </a:p>
          <a:p>
            <a:r>
              <a:rPr lang="en-US" dirty="0"/>
              <a:t>User level threads can also be managed at Kernel level</a:t>
            </a:r>
          </a:p>
          <a:p>
            <a:pPr lvl="1"/>
            <a:r>
              <a:rPr lang="en-US" dirty="0"/>
              <a:t>Popular </a:t>
            </a:r>
          </a:p>
          <a:p>
            <a:r>
              <a:rPr lang="en-US" dirty="0"/>
              <a:t>Concurrent execution of thread (of a process) may lead to </a:t>
            </a:r>
          </a:p>
          <a:p>
            <a:pPr lvl="1"/>
            <a:r>
              <a:rPr lang="en-US" dirty="0"/>
              <a:t>Non-determinism</a:t>
            </a:r>
          </a:p>
          <a:p>
            <a:r>
              <a:rPr lang="en-US" dirty="0"/>
              <a:t>Thread operations include</a:t>
            </a:r>
          </a:p>
          <a:p>
            <a:pPr lvl="1"/>
            <a:r>
              <a:rPr lang="en-US" dirty="0" err="1"/>
              <a:t>Thread_create</a:t>
            </a:r>
            <a:r>
              <a:rPr lang="en-US" dirty="0"/>
              <a:t>, </a:t>
            </a:r>
            <a:r>
              <a:rPr lang="en-US" dirty="0" err="1"/>
              <a:t>thread_yield</a:t>
            </a:r>
            <a:r>
              <a:rPr lang="en-US" dirty="0"/>
              <a:t>, </a:t>
            </a:r>
            <a:r>
              <a:rPr lang="en-US" dirty="0" err="1"/>
              <a:t>thread_join</a:t>
            </a:r>
            <a:r>
              <a:rPr lang="en-US" dirty="0"/>
              <a:t>, </a:t>
            </a:r>
            <a:r>
              <a:rPr lang="en-US" dirty="0" err="1"/>
              <a:t>thread_exit</a:t>
            </a:r>
            <a:endParaRPr lang="en-US" dirty="0"/>
          </a:p>
          <a:p>
            <a:r>
              <a:rPr lang="en-US" dirty="0"/>
              <a:t>Multithreading model defines</a:t>
            </a:r>
          </a:p>
          <a:p>
            <a:pPr lvl="1"/>
            <a:r>
              <a:rPr lang="en-US" dirty="0"/>
              <a:t>User level threads</a:t>
            </a:r>
          </a:p>
          <a:p>
            <a:pPr lvl="1"/>
            <a:r>
              <a:rPr lang="en-US" dirty="0"/>
              <a:t>Kernel level threads</a:t>
            </a:r>
          </a:p>
        </p:txBody>
      </p:sp>
    </p:spTree>
    <p:extLst>
      <p:ext uri="{BB962C8B-B14F-4D97-AF65-F5344CB8AC3E}">
        <p14:creationId xmlns:p14="http://schemas.microsoft.com/office/powerpoint/2010/main" val="208493884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B8E8-DEDC-9342-87C5-49AF91058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 Library: </a:t>
            </a:r>
            <a:r>
              <a:rPr lang="en-US" dirty="0" err="1"/>
              <a:t>pthread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8766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EA1B-51EB-264A-87D9-F1A00E09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</a:t>
            </a:r>
            <a:r>
              <a:rPr lang="en-US" err="1"/>
              <a:t>pthreads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3DD8-F2CB-5940-BA22-C4B60CFE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POSIX standard IEEE 1003.1c defines a thread interface</a:t>
            </a:r>
          </a:p>
          <a:p>
            <a:pPr lvl="1"/>
            <a:r>
              <a:rPr lang="en-US" altLang="en-US" sz="2400" dirty="0" err="1">
                <a:solidFill>
                  <a:srgbClr val="0070C0"/>
                </a:solidFill>
                <a:latin typeface="Courier" pitchFamily="2" charset="0"/>
              </a:rPr>
              <a:t>pthreads</a:t>
            </a:r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dirty="0"/>
              <a:t>Unix/Linux provides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pthread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APIs to create and manage threads</a:t>
            </a:r>
          </a:p>
          <a:p>
            <a:r>
              <a:rPr lang="en-US" dirty="0"/>
              <a:t>Implementation is up to development of the library</a:t>
            </a:r>
          </a:p>
          <a:p>
            <a:r>
              <a:rPr lang="en-US" dirty="0"/>
              <a:t>Simply a collection of C functions</a:t>
            </a:r>
          </a:p>
          <a:p>
            <a:r>
              <a:rPr lang="en-US" altLang="en-US" dirty="0"/>
              <a:t>Standard interface for ~60 functions that manipulate threads from C programs</a:t>
            </a:r>
          </a:p>
          <a:p>
            <a:r>
              <a:rPr lang="en-US" altLang="en-US" dirty="0"/>
              <a:t>Primary way of doing threading in Linux is </a:t>
            </a:r>
            <a:r>
              <a:rPr lang="en-US" altLang="en-US" dirty="0" err="1">
                <a:solidFill>
                  <a:srgbClr val="0070C0"/>
                </a:solidFill>
                <a:latin typeface="Courier" pitchFamily="2" charset="0"/>
              </a:rPr>
              <a:t>pthread</a:t>
            </a:r>
            <a:endParaRPr lang="en-US" altLang="en-US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dirty="0"/>
              <a:t>Since 2003 (Kernel 2.6), Linux implements POSIX threads as </a:t>
            </a:r>
            <a:r>
              <a:rPr lang="en-US" dirty="0">
                <a:solidFill>
                  <a:srgbClr val="0070C0"/>
                </a:solidFill>
              </a:rPr>
              <a:t>kernel-scheduled threads</a:t>
            </a:r>
          </a:p>
        </p:txBody>
      </p:sp>
    </p:spTree>
    <p:extLst>
      <p:ext uri="{BB962C8B-B14F-4D97-AF65-F5344CB8AC3E}">
        <p14:creationId xmlns:p14="http://schemas.microsoft.com/office/powerpoint/2010/main" val="302738650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7BFE-DC37-D044-93EE-47E50C14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152581" cy="533400"/>
          </a:xfrm>
        </p:spPr>
        <p:txBody>
          <a:bodyPr/>
          <a:lstStyle/>
          <a:p>
            <a:r>
              <a:rPr lang="en-US" dirty="0"/>
              <a:t>Thread Implementation: Layers of Abstraction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388DB-7744-1B40-927E-369C7B741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8860"/>
            <a:ext cx="4752528" cy="37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734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9C17A90C-ED95-314C-A402-76E1D144C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35280" cy="5334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POSIX Library Implementation</a:t>
            </a:r>
            <a:br>
              <a:rPr lang="en-US" altLang="en-US" sz="3600" dirty="0"/>
            </a:br>
            <a:r>
              <a:rPr lang="en-US" altLang="en-US" sz="3600" dirty="0"/>
              <a:t>(F. Mueller’s </a:t>
            </a:r>
            <a:r>
              <a:rPr lang="en-US" altLang="en-US" sz="3600" dirty="0">
                <a:hlinkClick r:id="rId3"/>
              </a:rPr>
              <a:t>Paper</a:t>
            </a:r>
            <a:r>
              <a:rPr lang="en-US" altLang="en-US" sz="3600" dirty="0"/>
              <a:t>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5E33570-E730-3743-831E-9F3B414A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76400"/>
            <a:ext cx="2514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Language Application</a:t>
            </a:r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C27A62E1-CA93-E347-A539-9823B9DE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2514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Language Interface</a:t>
            </a:r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B9350BEF-35CF-1746-A4D1-2DA043A4D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14600"/>
            <a:ext cx="2514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 Language Application</a:t>
            </a:r>
          </a:p>
        </p:txBody>
      </p:sp>
      <p:sp>
        <p:nvSpPr>
          <p:cNvPr id="18440" name="Rectangle 6">
            <a:extLst>
              <a:ext uri="{FF2B5EF4-FFF2-40B4-BE49-F238E27FC236}">
                <a16:creationId xmlns:a16="http://schemas.microsoft.com/office/drawing/2014/main" id="{361B2A7A-8E2E-9947-933E-FF511650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52800"/>
            <a:ext cx="2667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Posix thread library</a:t>
            </a:r>
          </a:p>
        </p:txBody>
      </p:sp>
      <p:sp>
        <p:nvSpPr>
          <p:cNvPr id="18441" name="Rectangle 7">
            <a:extLst>
              <a:ext uri="{FF2B5EF4-FFF2-40B4-BE49-F238E27FC236}">
                <a16:creationId xmlns:a16="http://schemas.microsoft.com/office/drawing/2014/main" id="{E1E7133B-56E0-CB42-8153-70E47783C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571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Unix Kernel</a:t>
            </a:r>
          </a:p>
        </p:txBody>
      </p:sp>
      <p:sp>
        <p:nvSpPr>
          <p:cNvPr id="18442" name="Rectangle 8">
            <a:extLst>
              <a:ext uri="{FF2B5EF4-FFF2-40B4-BE49-F238E27FC236}">
                <a16:creationId xmlns:a16="http://schemas.microsoft.com/office/drawing/2014/main" id="{BA758A9D-91EC-0D4E-81BF-6248DE0BA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52800"/>
            <a:ext cx="2667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Unix libraries</a:t>
            </a:r>
          </a:p>
        </p:txBody>
      </p:sp>
      <p:sp>
        <p:nvSpPr>
          <p:cNvPr id="18443" name="Line 9">
            <a:extLst>
              <a:ext uri="{FF2B5EF4-FFF2-40B4-BE49-F238E27FC236}">
                <a16:creationId xmlns:a16="http://schemas.microsoft.com/office/drawing/2014/main" id="{F080F665-BE97-504A-AF7A-D60310947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44" name="Line 10">
            <a:extLst>
              <a:ext uri="{FF2B5EF4-FFF2-40B4-BE49-F238E27FC236}">
                <a16:creationId xmlns:a16="http://schemas.microsoft.com/office/drawing/2014/main" id="{1F64E92B-87D2-A74C-ADE2-E69199F55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45" name="Line 11">
            <a:extLst>
              <a:ext uri="{FF2B5EF4-FFF2-40B4-BE49-F238E27FC236}">
                <a16:creationId xmlns:a16="http://schemas.microsoft.com/office/drawing/2014/main" id="{3A435783-F5FF-484D-B546-15FD41039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46" name="Line 12">
            <a:extLst>
              <a:ext uri="{FF2B5EF4-FFF2-40B4-BE49-F238E27FC236}">
                <a16:creationId xmlns:a16="http://schemas.microsoft.com/office/drawing/2014/main" id="{DF58B081-5964-984D-B238-B9C97E06A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47" name="Line 13">
            <a:extLst>
              <a:ext uri="{FF2B5EF4-FFF2-40B4-BE49-F238E27FC236}">
                <a16:creationId xmlns:a16="http://schemas.microsoft.com/office/drawing/2014/main" id="{F3CD0CA5-354E-B540-9458-2240D26E9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48" name="Line 14">
            <a:extLst>
              <a:ext uri="{FF2B5EF4-FFF2-40B4-BE49-F238E27FC236}">
                <a16:creationId xmlns:a16="http://schemas.microsoft.com/office/drawing/2014/main" id="{A3DB083D-D7AC-BD4C-BA89-35E4E120C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49" name="Line 15">
            <a:extLst>
              <a:ext uri="{FF2B5EF4-FFF2-40B4-BE49-F238E27FC236}">
                <a16:creationId xmlns:a16="http://schemas.microsoft.com/office/drawing/2014/main" id="{DF82ACB3-6993-DA40-8033-1018D79A2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4958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50" name="Text Box 16">
            <a:extLst>
              <a:ext uri="{FF2B5EF4-FFF2-40B4-BE49-F238E27FC236}">
                <a16:creationId xmlns:a16="http://schemas.microsoft.com/office/drawing/2014/main" id="{44E140BE-3412-9049-B14A-4355DA0A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86200"/>
            <a:ext cx="1167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User Level</a:t>
            </a:r>
          </a:p>
        </p:txBody>
      </p:sp>
      <p:sp>
        <p:nvSpPr>
          <p:cNvPr id="18451" name="Text Box 17">
            <a:extLst>
              <a:ext uri="{FF2B5EF4-FFF2-40B4-BE49-F238E27FC236}">
                <a16:creationId xmlns:a16="http://schemas.microsoft.com/office/drawing/2014/main" id="{30E26472-ABEF-DD45-8819-CC1146049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24400"/>
            <a:ext cx="1342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Kernel Level</a:t>
            </a:r>
          </a:p>
        </p:txBody>
      </p:sp>
      <p:sp>
        <p:nvSpPr>
          <p:cNvPr id="18452" name="Text Box 18">
            <a:extLst>
              <a:ext uri="{FF2B5EF4-FFF2-40B4-BE49-F238E27FC236}">
                <a16:creationId xmlns:a16="http://schemas.microsoft.com/office/drawing/2014/main" id="{ABB184A6-6ED5-294D-9C24-AD220EDAB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903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9432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Space Thread and Kernel Space Threads</a:t>
            </a:r>
          </a:p>
          <a:p>
            <a:r>
              <a:rPr lang="en-US" dirty="0"/>
              <a:t>Thread Library -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886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519B-6754-0348-8160-39C7DF71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1074-E903-E842-8B84-EDCFC979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IN" sz="2800" dirty="0">
                <a:solidFill>
                  <a:srgbClr val="FF0000"/>
                </a:solidFill>
              </a:rPr>
              <a:t>A thread is a single execution stream in a process which can be independently scheduled by the kernel and shares the same addressable space with any other thread.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927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E415-C8DC-6642-9BDB-3AD77836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Thread and Concurrency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2551-406E-CA4E-986F-A72B461E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Operations are concurrent if they may be arbitrarily interleaved so that they make progress independently</a:t>
            </a:r>
          </a:p>
          <a:p>
            <a:r>
              <a:rPr lang="en-IN" dirty="0"/>
              <a:t>Threads can be scheduled to use the CPU in any order with any other thread</a:t>
            </a:r>
          </a:p>
          <a:p>
            <a:r>
              <a:rPr lang="en-IN" dirty="0"/>
              <a:t>A thread may be removed from the CPU at any point of execution and replaced by another thread</a:t>
            </a:r>
          </a:p>
          <a:p>
            <a:r>
              <a:rPr lang="en-IN" dirty="0"/>
              <a:t>Operations which cause one thread to suspend execution do not cause the execution of other threads to be suspended</a:t>
            </a:r>
          </a:p>
          <a:p>
            <a:r>
              <a:rPr lang="en-IN" dirty="0"/>
              <a:t>If the order that threads execute matter, or a thread must fully complete a task before other threads can execute, then the thread execution must be synchronized to coordinate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993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133E-7611-CE43-93A8-C2004864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Thread’s addressable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2A50-470C-A143-BC21-AF532917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Any data whose address may be determined by a thread are accessible to all threads in the process</a:t>
            </a:r>
          </a:p>
          <a:p>
            <a:r>
              <a:rPr lang="en-IN" dirty="0"/>
              <a:t>This includes static variables, automatic variables, and storage obtained via </a:t>
            </a:r>
            <a:r>
              <a:rPr lang="en-IN" dirty="0">
                <a:solidFill>
                  <a:srgbClr val="FF0000"/>
                </a:solidFill>
              </a:rPr>
              <a:t>malloc</a:t>
            </a:r>
          </a:p>
          <a:p>
            <a:r>
              <a:rPr lang="en-IN" dirty="0"/>
              <a:t>This does not mean that a thread cannot have private data</a:t>
            </a:r>
          </a:p>
          <a:p>
            <a:pPr lvl="1"/>
            <a:r>
              <a:rPr lang="en-IN" dirty="0"/>
              <a:t>POSIX includes a way for a thread to have data which only it can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97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2EA0E-5F46-314A-8AC3-B871C3B7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Multithreaded Programs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BB652-0052-FE48-91FD-1EE54521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Computational overhead of thread synchronization and scheduling overhead, which may be intolerable on programs with little parallelism</a:t>
            </a:r>
          </a:p>
          <a:p>
            <a:pPr lvl="1"/>
            <a:r>
              <a:rPr lang="en-IN" dirty="0"/>
              <a:t>So, poorly programmed multithreading may take more time</a:t>
            </a:r>
          </a:p>
          <a:p>
            <a:endParaRPr lang="en-IN" dirty="0"/>
          </a:p>
          <a:p>
            <a:r>
              <a:rPr lang="en-IN" dirty="0"/>
              <a:t>Greater programming discipline to plan and coordinate different execution sequences</a:t>
            </a:r>
          </a:p>
          <a:p>
            <a:endParaRPr lang="en-IN" dirty="0"/>
          </a:p>
          <a:p>
            <a:r>
              <a:rPr lang="en-IN" dirty="0"/>
              <a:t>Bad code breaks in ways that can be very hard to locate and repair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884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13610</TotalTime>
  <Pages>60</Pages>
  <Words>2419</Words>
  <Application>Microsoft Macintosh PowerPoint</Application>
  <PresentationFormat>On-screen Show (4:3)</PresentationFormat>
  <Paragraphs>337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ＭＳ Ｐゴシック</vt:lpstr>
      <vt:lpstr>Apple Chancery</vt:lpstr>
      <vt:lpstr>Arial</vt:lpstr>
      <vt:lpstr>Calibri</vt:lpstr>
      <vt:lpstr>Chalkboard</vt:lpstr>
      <vt:lpstr>Comic Sans MS</vt:lpstr>
      <vt:lpstr>Consolas</vt:lpstr>
      <vt:lpstr>Courier</vt:lpstr>
      <vt:lpstr>Gill Sans</vt:lpstr>
      <vt:lpstr>Gill Sans Light</vt:lpstr>
      <vt:lpstr>Wingdings</vt:lpstr>
      <vt:lpstr>Office</vt:lpstr>
      <vt:lpstr> CS313    Operating Systems   Lecture 13: Thread Implementation: User Level Threads, Kernel Managed Threads</vt:lpstr>
      <vt:lpstr>Acknowledgements !</vt:lpstr>
      <vt:lpstr>References</vt:lpstr>
      <vt:lpstr>Read the following: </vt:lpstr>
      <vt:lpstr>We will study..</vt:lpstr>
      <vt:lpstr>Recall: Thread</vt:lpstr>
      <vt:lpstr>Recall: Thread and Concurrency </vt:lpstr>
      <vt:lpstr>Recall: Thread’s addressable Memory</vt:lpstr>
      <vt:lpstr>Problems of Multithreaded Programs</vt:lpstr>
      <vt:lpstr>User Space Thread and Kernel Space Thread</vt:lpstr>
      <vt:lpstr>User Threads, Kernel Threads</vt:lpstr>
      <vt:lpstr>User thread - Concept</vt:lpstr>
      <vt:lpstr>User Thread - Concept</vt:lpstr>
      <vt:lpstr>Implementing Thread in User Space (1)</vt:lpstr>
      <vt:lpstr>Implementing Thread in User Space (2)</vt:lpstr>
      <vt:lpstr>Advantages of User space threads </vt:lpstr>
      <vt:lpstr>Advantages of User space threads </vt:lpstr>
      <vt:lpstr>Disadvantages of User level threads</vt:lpstr>
      <vt:lpstr>Thread Management in Kernel (1)</vt:lpstr>
      <vt:lpstr>Thread Management in Kernel (2)</vt:lpstr>
      <vt:lpstr>Kernel Managed Threads</vt:lpstr>
      <vt:lpstr>Thread Management in Kernel (3)</vt:lpstr>
      <vt:lpstr>Thread Management in Kernel (4)</vt:lpstr>
      <vt:lpstr>Kernel Threads</vt:lpstr>
      <vt:lpstr>Thread Management in Kernel (4)</vt:lpstr>
      <vt:lpstr>Thread Management: User level /Kernel level</vt:lpstr>
      <vt:lpstr>Thread Execution</vt:lpstr>
      <vt:lpstr>Correctness with Concurrent Threads</vt:lpstr>
      <vt:lpstr>Race Conditions</vt:lpstr>
      <vt:lpstr>Race Conditions</vt:lpstr>
      <vt:lpstr>Example 2: Parallelization (self reading)</vt:lpstr>
      <vt:lpstr>Example : Web Server (self reading)</vt:lpstr>
      <vt:lpstr>Example 3: Web Server (self reading)</vt:lpstr>
      <vt:lpstr>Example 3: Web Server - Overlapping I/O and Computation (self reading)</vt:lpstr>
      <vt:lpstr>Multithreaded Programs</vt:lpstr>
      <vt:lpstr>Thread Management</vt:lpstr>
      <vt:lpstr>Thread Libraries</vt:lpstr>
      <vt:lpstr>Thread Operations in general</vt:lpstr>
      <vt:lpstr>A Simple API</vt:lpstr>
      <vt:lpstr>Fork-Join Pattern</vt:lpstr>
      <vt:lpstr>Lecture Summary</vt:lpstr>
      <vt:lpstr>Thread Library: pthread</vt:lpstr>
      <vt:lpstr>What are pthreads?</vt:lpstr>
      <vt:lpstr>Thread Implementation: Layers of Abstraction</vt:lpstr>
      <vt:lpstr>POSIX Library Implementation (F. Mueller’s Paper)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5: Thread - 2</dc:title>
  <dc:creator>Microsoft Office User</dc:creator>
  <dc:description>Imported some pictures from Silbershatz (c) 2005</dc:description>
  <cp:lastModifiedBy>Microsoft Office User</cp:lastModifiedBy>
  <cp:revision>56</cp:revision>
  <cp:lastPrinted>2019-01-22T23:28:05Z</cp:lastPrinted>
  <dcterms:created xsi:type="dcterms:W3CDTF">2021-08-08T12:13:45Z</dcterms:created>
  <dcterms:modified xsi:type="dcterms:W3CDTF">2021-09-16T06:27:02Z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