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570" r:id="rId3"/>
    <p:sldId id="787" r:id="rId4"/>
    <p:sldId id="803" r:id="rId5"/>
    <p:sldId id="804" r:id="rId6"/>
    <p:sldId id="799" r:id="rId7"/>
    <p:sldId id="790" r:id="rId8"/>
    <p:sldId id="805" r:id="rId9"/>
    <p:sldId id="806" r:id="rId10"/>
    <p:sldId id="4556" r:id="rId11"/>
    <p:sldId id="4561" r:id="rId12"/>
    <p:sldId id="4563" r:id="rId13"/>
    <p:sldId id="4572" r:id="rId14"/>
    <p:sldId id="347" r:id="rId15"/>
    <p:sldId id="794" r:id="rId16"/>
    <p:sldId id="378" r:id="rId17"/>
    <p:sldId id="4564" r:id="rId18"/>
    <p:sldId id="4571" r:id="rId19"/>
    <p:sldId id="258" r:id="rId20"/>
    <p:sldId id="773" r:id="rId21"/>
    <p:sldId id="775" r:id="rId22"/>
    <p:sldId id="4565" r:id="rId23"/>
    <p:sldId id="4566" r:id="rId24"/>
    <p:sldId id="4567" r:id="rId25"/>
    <p:sldId id="776" r:id="rId26"/>
    <p:sldId id="4568" r:id="rId27"/>
    <p:sldId id="4569" r:id="rId28"/>
    <p:sldId id="4570" r:id="rId29"/>
    <p:sldId id="384" r:id="rId30"/>
    <p:sldId id="767" r:id="rId31"/>
    <p:sldId id="385" r:id="rId32"/>
    <p:sldId id="795" r:id="rId33"/>
    <p:sldId id="4573" r:id="rId34"/>
    <p:sldId id="4574" r:id="rId35"/>
    <p:sldId id="4575" r:id="rId36"/>
    <p:sldId id="4576" r:id="rId37"/>
    <p:sldId id="4577" r:id="rId38"/>
    <p:sldId id="4578" r:id="rId39"/>
    <p:sldId id="4579" r:id="rId40"/>
    <p:sldId id="4580" r:id="rId41"/>
    <p:sldId id="4581" r:id="rId42"/>
    <p:sldId id="4582" r:id="rId43"/>
    <p:sldId id="4585" r:id="rId44"/>
    <p:sldId id="4583" r:id="rId45"/>
    <p:sldId id="4586" r:id="rId46"/>
    <p:sldId id="4592" r:id="rId47"/>
    <p:sldId id="4593" r:id="rId48"/>
    <p:sldId id="4594" r:id="rId49"/>
    <p:sldId id="4595" r:id="rId50"/>
    <p:sldId id="4596" r:id="rId51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703"/>
    <a:srgbClr val="233AE1"/>
    <a:srgbClr val="F430AB"/>
    <a:srgbClr val="72AAA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8"/>
    <p:restoredTop sz="84722" autoAdjust="0"/>
  </p:normalViewPr>
  <p:slideViewPr>
    <p:cSldViewPr>
      <p:cViewPr varScale="1">
        <p:scale>
          <a:sx n="77" d="100"/>
          <a:sy n="77" d="100"/>
        </p:scale>
        <p:origin x="1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11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6DF61C1-FABB-4C2F-A2F6-2A6755D43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93420185-E3D4-4A25-8067-B745C75A3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3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Thread cancellation  a thread terminate the execution of any other thread in the process. This is done by </a:t>
            </a:r>
            <a:r>
              <a:rPr lang="en-IN" b="1" dirty="0" err="1"/>
              <a:t>pthread_cancel</a:t>
            </a:r>
            <a:r>
              <a:rPr lang="en-IN" dirty="0"/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Calling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pthread_cancel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 is a polite request that another thread shut itself 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1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A void pointer is a pointer that has no associated data type with it. A void pointer can hold address of any type and can be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typcasted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 to any type.</a:t>
            </a:r>
          </a:p>
          <a:p>
            <a:pPr rtl="0" fontAlgn="base"/>
            <a:r>
              <a:rPr lang="en-IN" sz="1200" b="0" i="0" kern="1200" dirty="0" err="1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int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 a = 10;</a:t>
            </a:r>
          </a:p>
          <a:p>
            <a:pPr rtl="0"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char b = 'x';</a:t>
            </a:r>
          </a:p>
          <a:p>
            <a:pPr rtl="0"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  </a:t>
            </a:r>
          </a:p>
          <a:p>
            <a:pPr rtl="0"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void *p = &amp;a;  // void pointer holds address of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int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 'a'</a:t>
            </a:r>
          </a:p>
          <a:p>
            <a:pPr rtl="0" fontAlgn="base"/>
            <a:r>
              <a:rPr lang="en-IN" sz="1200" b="0" i="0" kern="1200" dirty="0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p = &amp;b; // void pointer holds address of char 'b'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6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4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14: Threads –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CFE292-9ACD-9445-B7E0-0848E8D5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 in User Space 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3BD4-2A00-6542-B9B5-6839DDD6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1" y="5106102"/>
            <a:ext cx="7924800" cy="1294656"/>
          </a:xfrm>
        </p:spPr>
        <p:txBody>
          <a:bodyPr/>
          <a:lstStyle/>
          <a:p>
            <a:r>
              <a:rPr lang="en-US" dirty="0"/>
              <a:t>Threads run on top of run-time system</a:t>
            </a:r>
          </a:p>
          <a:p>
            <a:pPr lvl="1"/>
            <a:r>
              <a:rPr lang="en-US" dirty="0"/>
              <a:t>Collection of procedures to manage threads</a:t>
            </a:r>
          </a:p>
          <a:p>
            <a:r>
              <a:rPr lang="en-US" dirty="0"/>
              <a:t>Each process needs own private thread table (Thread control Block)</a:t>
            </a:r>
          </a:p>
        </p:txBody>
      </p:sp>
      <p:pic>
        <p:nvPicPr>
          <p:cNvPr id="5" name="Picture 6" descr="C:\B\b4\JPG\foo\2-13a.jpg">
            <a:extLst>
              <a:ext uri="{FF2B5EF4-FFF2-40B4-BE49-F238E27FC236}">
                <a16:creationId xmlns:a16="http://schemas.microsoft.com/office/drawing/2014/main" id="{B5C728CA-B5DD-E84A-B9B0-BA0A7669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2" y="712111"/>
            <a:ext cx="5153025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8019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48DB-97E4-F24C-888C-10756C6B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Management in Kernel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5030-B975-4C41-99A0-792C5DC3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3495675" cy="4947082"/>
          </a:xfrm>
        </p:spPr>
        <p:txBody>
          <a:bodyPr/>
          <a:lstStyle/>
          <a:p>
            <a:r>
              <a:rPr lang="en-US" sz="2000" dirty="0"/>
              <a:t>Kernel knows how to manage threads in a user process</a:t>
            </a:r>
          </a:p>
          <a:p>
            <a:pPr lvl="1"/>
            <a:r>
              <a:rPr lang="en-US" sz="2000" dirty="0"/>
              <a:t>No run-time system required</a:t>
            </a:r>
          </a:p>
          <a:p>
            <a:pPr lvl="1"/>
            <a:r>
              <a:rPr lang="en-US" sz="2000" dirty="0"/>
              <a:t>No thread table in each process</a:t>
            </a:r>
          </a:p>
          <a:p>
            <a:r>
              <a:rPr lang="en-US" sz="2000" dirty="0"/>
              <a:t>When a thread wants to create a new thread or destroy an existing thread, it makes a system call</a:t>
            </a:r>
          </a:p>
          <a:p>
            <a:pPr lvl="1"/>
            <a:r>
              <a:rPr lang="en-US" sz="2000" dirty="0"/>
              <a:t>Kernel creates or destroys thread as per request.</a:t>
            </a:r>
          </a:p>
          <a:p>
            <a:pPr lvl="1"/>
            <a:r>
              <a:rPr lang="en-US" sz="2000" dirty="0"/>
              <a:t>Updates kernel thread table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5" descr="C:\B\b4\JPG\foo\2-13.jpg">
            <a:extLst>
              <a:ext uri="{FF2B5EF4-FFF2-40B4-BE49-F238E27FC236}">
                <a16:creationId xmlns:a16="http://schemas.microsoft.com/office/drawing/2014/main" id="{6A12CF8F-D542-4F4F-8810-AD5DBDE5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87960"/>
            <a:ext cx="4536504" cy="47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E279E-4C7C-9748-9573-403BD8B6F900}"/>
              </a:ext>
            </a:extLst>
          </p:cNvPr>
          <p:cNvSpPr txBox="1"/>
          <p:nvPr/>
        </p:nvSpPr>
        <p:spPr>
          <a:xfrm>
            <a:off x="7228857" y="5681441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(TCBs)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AE94B-20A7-EB49-A250-785624AA96DD}"/>
              </a:ext>
            </a:extLst>
          </p:cNvPr>
          <p:cNvSpPr txBox="1"/>
          <p:nvPr/>
        </p:nvSpPr>
        <p:spPr>
          <a:xfrm>
            <a:off x="5971583" y="567681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(PCBs)</a:t>
            </a:r>
          </a:p>
        </p:txBody>
      </p:sp>
    </p:spTree>
    <p:extLst>
      <p:ext uri="{BB962C8B-B14F-4D97-AF65-F5344CB8AC3E}">
        <p14:creationId xmlns:p14="http://schemas.microsoft.com/office/powerpoint/2010/main" val="15243451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642CAE-BF43-9648-B4A7-B1B4B306A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60015"/>
            <a:ext cx="7569200" cy="519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51DA4-2F45-C446-B15A-61F00BCA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Management in Kernel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AE275-9AFC-504D-91DC-584164F6B120}"/>
              </a:ext>
            </a:extLst>
          </p:cNvPr>
          <p:cNvSpPr txBox="1"/>
          <p:nvPr/>
        </p:nvSpPr>
        <p:spPr>
          <a:xfrm>
            <a:off x="523875" y="36487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Kernel threads and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user level processes – each process with two threads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024EA-0504-3E4D-BB80-93ADA24DB558}"/>
              </a:ext>
            </a:extLst>
          </p:cNvPr>
          <p:cNvSpPr txBox="1"/>
          <p:nvPr/>
        </p:nvSpPr>
        <p:spPr>
          <a:xfrm>
            <a:off x="523875" y="4801527"/>
            <a:ext cx="488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user thread has a user stack for executing code and a Kernel (interrupt) stack executing interrupts and system calls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0B2CD-5F31-7E4D-B4A4-A16D5FAD4E65}"/>
              </a:ext>
            </a:extLst>
          </p:cNvPr>
          <p:cNvSpPr txBox="1"/>
          <p:nvPr/>
        </p:nvSpPr>
        <p:spPr>
          <a:xfrm>
            <a:off x="1860910" y="5999106"/>
            <a:ext cx="386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management is done in Kernel </a:t>
            </a:r>
          </a:p>
        </p:txBody>
      </p:sp>
    </p:spTree>
    <p:extLst>
      <p:ext uri="{BB962C8B-B14F-4D97-AF65-F5344CB8AC3E}">
        <p14:creationId xmlns:p14="http://schemas.microsoft.com/office/powerpoint/2010/main" val="9965615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>
            <a:extLst>
              <a:ext uri="{FF2B5EF4-FFF2-40B4-BE49-F238E27FC236}">
                <a16:creationId xmlns:a16="http://schemas.microsoft.com/office/drawing/2014/main" id="{E7E24467-3BFF-D442-8F4C-EB1433D72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View of Threads</a:t>
            </a:r>
          </a:p>
        </p:txBody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83393C88-2E2F-2E40-BD87-A43F9BE7F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Threads associated with a process form a pool of peers</a:t>
            </a:r>
          </a:p>
          <a:p>
            <a:pPr lvl="1"/>
            <a:r>
              <a:rPr lang="en-US" altLang="en-US" dirty="0"/>
              <a:t>Unlike processes, which form a tree hierarchy</a:t>
            </a:r>
          </a:p>
        </p:txBody>
      </p:sp>
      <p:sp>
        <p:nvSpPr>
          <p:cNvPr id="868356" name="Oval 4">
            <a:extLst>
              <a:ext uri="{FF2B5EF4-FFF2-40B4-BE49-F238E27FC236}">
                <a16:creationId xmlns:a16="http://schemas.microsoft.com/office/drawing/2014/main" id="{0095A8B5-7AB5-0F49-AACE-FDD5C1480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</a:p>
        </p:txBody>
      </p:sp>
      <p:sp>
        <p:nvSpPr>
          <p:cNvPr id="868357" name="Oval 5">
            <a:extLst>
              <a:ext uri="{FF2B5EF4-FFF2-40B4-BE49-F238E27FC236}">
                <a16:creationId xmlns:a16="http://schemas.microsoft.com/office/drawing/2014/main" id="{246460AA-5607-1649-A933-E05ABDC8C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</a:p>
        </p:txBody>
      </p:sp>
      <p:sp>
        <p:nvSpPr>
          <p:cNvPr id="868358" name="Oval 6">
            <a:extLst>
              <a:ext uri="{FF2B5EF4-FFF2-40B4-BE49-F238E27FC236}">
                <a16:creationId xmlns:a16="http://schemas.microsoft.com/office/drawing/2014/main" id="{EBAC0718-9B58-D34F-96E6-F053F3F60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</a:p>
        </p:txBody>
      </p:sp>
      <p:sp>
        <p:nvSpPr>
          <p:cNvPr id="868359" name="Line 7">
            <a:extLst>
              <a:ext uri="{FF2B5EF4-FFF2-40B4-BE49-F238E27FC236}">
                <a16:creationId xmlns:a16="http://schemas.microsoft.com/office/drawing/2014/main" id="{27160BBE-93CF-BF43-88BF-83C78324F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8360" name="Line 8">
            <a:extLst>
              <a:ext uri="{FF2B5EF4-FFF2-40B4-BE49-F238E27FC236}">
                <a16:creationId xmlns:a16="http://schemas.microsoft.com/office/drawing/2014/main" id="{CDF91998-ABDE-1E4A-AFE0-83BE1C8781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8361" name="Oval 9">
            <a:extLst>
              <a:ext uri="{FF2B5EF4-FFF2-40B4-BE49-F238E27FC236}">
                <a16:creationId xmlns:a16="http://schemas.microsoft.com/office/drawing/2014/main" id="{D800ED83-E3B4-5D48-9640-3D676A2DE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</a:p>
        </p:txBody>
      </p:sp>
      <p:sp>
        <p:nvSpPr>
          <p:cNvPr id="868362" name="Oval 10">
            <a:extLst>
              <a:ext uri="{FF2B5EF4-FFF2-40B4-BE49-F238E27FC236}">
                <a16:creationId xmlns:a16="http://schemas.microsoft.com/office/drawing/2014/main" id="{8BE3BB86-27CE-D042-AE1A-AB2994E4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</a:p>
        </p:txBody>
      </p:sp>
      <p:sp>
        <p:nvSpPr>
          <p:cNvPr id="868363" name="Line 11">
            <a:extLst>
              <a:ext uri="{FF2B5EF4-FFF2-40B4-BE49-F238E27FC236}">
                <a16:creationId xmlns:a16="http://schemas.microsoft.com/office/drawing/2014/main" id="{6791D083-FF35-6E45-80BA-BF3E3A136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8364" name="Line 12">
            <a:extLst>
              <a:ext uri="{FF2B5EF4-FFF2-40B4-BE49-F238E27FC236}">
                <a16:creationId xmlns:a16="http://schemas.microsoft.com/office/drawing/2014/main" id="{85D9051B-DAC9-7242-8C86-2841F6DF3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8365" name="Oval 13">
            <a:extLst>
              <a:ext uri="{FF2B5EF4-FFF2-40B4-BE49-F238E27FC236}">
                <a16:creationId xmlns:a16="http://schemas.microsoft.com/office/drawing/2014/main" id="{0C11866F-E179-6143-8D8C-D5EF49563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foo</a:t>
            </a:r>
          </a:p>
        </p:txBody>
      </p:sp>
      <p:sp>
        <p:nvSpPr>
          <p:cNvPr id="868366" name="Line 14">
            <a:extLst>
              <a:ext uri="{FF2B5EF4-FFF2-40B4-BE49-F238E27FC236}">
                <a16:creationId xmlns:a16="http://schemas.microsoft.com/office/drawing/2014/main" id="{295DB71E-CE20-D048-A5D3-FD8A17495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8367" name="Oval 15">
            <a:extLst>
              <a:ext uri="{FF2B5EF4-FFF2-40B4-BE49-F238E27FC236}">
                <a16:creationId xmlns:a16="http://schemas.microsoft.com/office/drawing/2014/main" id="{F4C83ED3-FE91-5844-B699-E931A622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</a:p>
        </p:txBody>
      </p:sp>
      <p:sp>
        <p:nvSpPr>
          <p:cNvPr id="868368" name="Line 16">
            <a:extLst>
              <a:ext uri="{FF2B5EF4-FFF2-40B4-BE49-F238E27FC236}">
                <a16:creationId xmlns:a16="http://schemas.microsoft.com/office/drawing/2014/main" id="{9B110736-68BE-D247-A4A6-5F887A511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8369" name="Oval 17">
            <a:extLst>
              <a:ext uri="{FF2B5EF4-FFF2-40B4-BE49-F238E27FC236}">
                <a16:creationId xmlns:a16="http://schemas.microsoft.com/office/drawing/2014/main" id="{A2C78D15-87F3-DD4D-945A-01A2D50F6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T1</a:t>
            </a:r>
          </a:p>
        </p:txBody>
      </p:sp>
      <p:sp>
        <p:nvSpPr>
          <p:cNvPr id="868370" name="Text Box 18">
            <a:extLst>
              <a:ext uri="{FF2B5EF4-FFF2-40B4-BE49-F238E27FC236}">
                <a16:creationId xmlns:a16="http://schemas.microsoft.com/office/drawing/2014/main" id="{400B00F5-4313-394A-B9ED-01E58812E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2636143"/>
            <a:ext cx="14823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Process hierarchy</a:t>
            </a:r>
          </a:p>
        </p:txBody>
      </p:sp>
      <p:sp>
        <p:nvSpPr>
          <p:cNvPr id="868371" name="Rectangle 19">
            <a:extLst>
              <a:ext uri="{FF2B5EF4-FFF2-40B4-BE49-F238E27FC236}">
                <a16:creationId xmlns:a16="http://schemas.microsoft.com/office/drawing/2014/main" id="{9394E59D-F6B0-B14F-928E-99848FE5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8372" name="Text Box 20">
            <a:extLst>
              <a:ext uri="{FF2B5EF4-FFF2-40B4-BE49-F238E27FC236}">
                <a16:creationId xmlns:a16="http://schemas.microsoft.com/office/drawing/2014/main" id="{92C847D4-0671-4F40-805A-EA0E7849A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2591693"/>
            <a:ext cx="2865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Threads associated with process foo</a:t>
            </a:r>
          </a:p>
        </p:txBody>
      </p:sp>
      <p:sp>
        <p:nvSpPr>
          <p:cNvPr id="868373" name="Oval 21">
            <a:extLst>
              <a:ext uri="{FF2B5EF4-FFF2-40B4-BE49-F238E27FC236}">
                <a16:creationId xmlns:a16="http://schemas.microsoft.com/office/drawing/2014/main" id="{6AE64D22-6C73-3649-81DF-44A74FF4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T2</a:t>
            </a:r>
          </a:p>
        </p:txBody>
      </p:sp>
      <p:sp>
        <p:nvSpPr>
          <p:cNvPr id="868374" name="Oval 22">
            <a:extLst>
              <a:ext uri="{FF2B5EF4-FFF2-40B4-BE49-F238E27FC236}">
                <a16:creationId xmlns:a16="http://schemas.microsoft.com/office/drawing/2014/main" id="{BEC3FD48-B083-534F-8F22-494F288D2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T4</a:t>
            </a:r>
          </a:p>
        </p:txBody>
      </p:sp>
      <p:sp>
        <p:nvSpPr>
          <p:cNvPr id="868375" name="Oval 23">
            <a:extLst>
              <a:ext uri="{FF2B5EF4-FFF2-40B4-BE49-F238E27FC236}">
                <a16:creationId xmlns:a16="http://schemas.microsoft.com/office/drawing/2014/main" id="{6FAAFB98-6A7B-184A-B36A-6A592213D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T5</a:t>
            </a:r>
          </a:p>
        </p:txBody>
      </p:sp>
      <p:sp>
        <p:nvSpPr>
          <p:cNvPr id="868376" name="Oval 24">
            <a:extLst>
              <a:ext uri="{FF2B5EF4-FFF2-40B4-BE49-F238E27FC236}">
                <a16:creationId xmlns:a16="http://schemas.microsoft.com/office/drawing/2014/main" id="{A757B4BB-0651-4D44-8D88-8AB025C7F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T3</a:t>
            </a:r>
          </a:p>
        </p:txBody>
      </p:sp>
      <p:sp>
        <p:nvSpPr>
          <p:cNvPr id="868377" name="Rectangle 25">
            <a:extLst>
              <a:ext uri="{FF2B5EF4-FFF2-40B4-BE49-F238E27FC236}">
                <a16:creationId xmlns:a16="http://schemas.microsoft.com/office/drawing/2014/main" id="{2665516F-D302-0141-94F6-EA8B3351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shared code, data</a:t>
            </a:r>
          </a:p>
          <a:p>
            <a:r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t>and kernel context</a:t>
            </a:r>
          </a:p>
        </p:txBody>
      </p:sp>
      <p:sp>
        <p:nvSpPr>
          <p:cNvPr id="868378" name="Line 26">
            <a:extLst>
              <a:ext uri="{FF2B5EF4-FFF2-40B4-BE49-F238E27FC236}">
                <a16:creationId xmlns:a16="http://schemas.microsoft.com/office/drawing/2014/main" id="{290E0B57-CA2F-5A4A-A0CC-57FA512C1E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8379" name="Line 27">
            <a:extLst>
              <a:ext uri="{FF2B5EF4-FFF2-40B4-BE49-F238E27FC236}">
                <a16:creationId xmlns:a16="http://schemas.microsoft.com/office/drawing/2014/main" id="{5487B35D-6A9C-2742-9FFB-A204F558C9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8380" name="Line 28">
            <a:extLst>
              <a:ext uri="{FF2B5EF4-FFF2-40B4-BE49-F238E27FC236}">
                <a16:creationId xmlns:a16="http://schemas.microsoft.com/office/drawing/2014/main" id="{3488028F-F7B1-334A-A095-E5CCD01686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8381" name="Line 29">
            <a:extLst>
              <a:ext uri="{FF2B5EF4-FFF2-40B4-BE49-F238E27FC236}">
                <a16:creationId xmlns:a16="http://schemas.microsoft.com/office/drawing/2014/main" id="{98DD2B25-215B-6C43-AFD0-0D4040A9FC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8382" name="Line 30">
            <a:extLst>
              <a:ext uri="{FF2B5EF4-FFF2-40B4-BE49-F238E27FC236}">
                <a16:creationId xmlns:a16="http://schemas.microsoft.com/office/drawing/2014/main" id="{11CB27AB-372A-8440-ADF1-9AF35477AA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26BE45F0-3DE5-4D5E-A6DF-893325F2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Libraries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56EC163-3A42-463F-98B9-34FCCA5B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Thread library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provides programmer with API for creating and managing threads</a:t>
            </a:r>
          </a:p>
          <a:p>
            <a:r>
              <a:rPr lang="en-US" altLang="en-US"/>
              <a:t>Two primary ways of implementing</a:t>
            </a:r>
          </a:p>
          <a:p>
            <a:pPr lvl="1"/>
            <a:r>
              <a:rPr lang="en-US" altLang="en-US"/>
              <a:t>Library entirely in user space</a:t>
            </a:r>
          </a:p>
          <a:p>
            <a:pPr lvl="2"/>
            <a:r>
              <a:rPr lang="en-US" altLang="en-US"/>
              <a:t>All code and data structures for the library exist in user space with no kernel support</a:t>
            </a:r>
          </a:p>
          <a:p>
            <a:pPr lvl="1"/>
            <a:r>
              <a:rPr lang="en-US" altLang="en-US"/>
              <a:t>Kernel-level library supported by the OS</a:t>
            </a:r>
          </a:p>
          <a:p>
            <a:pPr lvl="2"/>
            <a:r>
              <a:rPr lang="en-US" altLang="en-US"/>
              <a:t>Code and data structures exist in Kernel Space</a:t>
            </a:r>
          </a:p>
          <a:p>
            <a:r>
              <a:rPr lang="en-IN"/>
              <a:t>Invoking a function in the API for the library typically results in a system call to the kernel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9444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C782-5007-EF4E-BEC9-4090C123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study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AD36-681C-ED42-BE06-287ADEC55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Posix</a:t>
            </a:r>
            <a:r>
              <a:rPr lang="en-US" dirty="0"/>
              <a:t> Thread library</a:t>
            </a:r>
          </a:p>
          <a:p>
            <a:r>
              <a:rPr lang="en-US" dirty="0"/>
              <a:t>Thread Example 1</a:t>
            </a:r>
          </a:p>
        </p:txBody>
      </p:sp>
    </p:spTree>
    <p:extLst>
      <p:ext uri="{BB962C8B-B14F-4D97-AF65-F5344CB8AC3E}">
        <p14:creationId xmlns:p14="http://schemas.microsoft.com/office/powerpoint/2010/main" val="5417651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2434C-CC83-7542-8D11-DA0DDC91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A3607-CC79-F744-AF1A-2AC78F17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Thread Libraries in use today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POSIX  </a:t>
            </a:r>
            <a:r>
              <a:rPr lang="en-US" dirty="0" err="1">
                <a:solidFill>
                  <a:srgbClr val="0070C0"/>
                </a:solidFill>
              </a:rPr>
              <a:t>Pthread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User or Kernel level</a:t>
            </a:r>
          </a:p>
          <a:p>
            <a:pPr lvl="1"/>
            <a:r>
              <a:rPr lang="en-US" dirty="0"/>
              <a:t>Windows</a:t>
            </a:r>
          </a:p>
          <a:p>
            <a:pPr lvl="2"/>
            <a:r>
              <a:rPr lang="en-US" dirty="0"/>
              <a:t>Kernel-level</a:t>
            </a:r>
          </a:p>
          <a:p>
            <a:pPr lvl="1"/>
            <a:r>
              <a:rPr lang="en-US" dirty="0"/>
              <a:t>Java</a:t>
            </a:r>
          </a:p>
          <a:p>
            <a:pPr lvl="2"/>
            <a:r>
              <a:rPr lang="en-US" dirty="0"/>
              <a:t>Using  Windows APIs</a:t>
            </a:r>
          </a:p>
          <a:p>
            <a:r>
              <a:rPr lang="en-US" dirty="0"/>
              <a:t>Linux, Unix, MacOS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Pthreads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534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B8E8-DEDC-9342-87C5-49AF91058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 Library: </a:t>
            </a:r>
            <a:r>
              <a:rPr lang="en-US" dirty="0" err="1">
                <a:solidFill>
                  <a:srgbClr val="FF0000"/>
                </a:solidFill>
              </a:rPr>
              <a:t>pthread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564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7BFE-DC37-D044-93EE-47E50C14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152581" cy="533400"/>
          </a:xfrm>
        </p:spPr>
        <p:txBody>
          <a:bodyPr/>
          <a:lstStyle/>
          <a:p>
            <a:r>
              <a:rPr lang="en-US" dirty="0"/>
              <a:t>Thread Implementation: Layers of Abstraction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388DB-7744-1B40-927E-369C7B741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8860"/>
            <a:ext cx="4752528" cy="37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543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EA1B-51EB-264A-87D9-F1A00E09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>
                <a:solidFill>
                  <a:srgbClr val="FF0000"/>
                </a:solidFill>
              </a:rPr>
              <a:t>pthreads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3DD8-F2CB-5940-BA22-C4B60CFE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POSIX standard IEEE 1003.1c defines a thread interface</a:t>
            </a:r>
          </a:p>
          <a:p>
            <a:pPr lvl="1"/>
            <a:r>
              <a:rPr lang="en-US" altLang="en-US" sz="2400" dirty="0" err="1">
                <a:solidFill>
                  <a:srgbClr val="0070C0"/>
                </a:solidFill>
                <a:latin typeface="Courier" pitchFamily="2" charset="0"/>
              </a:rPr>
              <a:t>pthreads</a:t>
            </a:r>
            <a:endParaRPr lang="en-US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dirty="0"/>
              <a:t>Unix/Linux provides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pthread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APIs to create and manage threads</a:t>
            </a:r>
          </a:p>
          <a:p>
            <a:r>
              <a:rPr lang="en-US" dirty="0"/>
              <a:t>Implementation is up to development of the library</a:t>
            </a:r>
          </a:p>
          <a:p>
            <a:r>
              <a:rPr lang="en-US" dirty="0"/>
              <a:t>Simply a collection of C functions</a:t>
            </a:r>
          </a:p>
          <a:p>
            <a:r>
              <a:rPr lang="en-US" altLang="en-US" dirty="0"/>
              <a:t>Standard interface for </a:t>
            </a:r>
            <a:r>
              <a:rPr lang="en-US" altLang="en-US" dirty="0">
                <a:solidFill>
                  <a:srgbClr val="0070C0"/>
                </a:solidFill>
              </a:rPr>
              <a:t>~60 functions </a:t>
            </a:r>
            <a:r>
              <a:rPr lang="en-US" altLang="en-US" dirty="0"/>
              <a:t>that manipulate threads from C programs</a:t>
            </a:r>
          </a:p>
          <a:p>
            <a:r>
              <a:rPr lang="en-US" altLang="en-US" dirty="0"/>
              <a:t>Primary way of doing threading in Linux is </a:t>
            </a:r>
            <a:r>
              <a:rPr lang="en-US" altLang="en-US" dirty="0" err="1">
                <a:solidFill>
                  <a:srgbClr val="0070C0"/>
                </a:solidFill>
                <a:latin typeface="Courier" pitchFamily="2" charset="0"/>
              </a:rPr>
              <a:t>pthread</a:t>
            </a:r>
            <a:endParaRPr lang="en-US" altLang="en-US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dirty="0"/>
              <a:t>Since 2003 (Kernel 2.6), Linux implements POSIX threads as </a:t>
            </a:r>
            <a:r>
              <a:rPr lang="en-US" dirty="0">
                <a:solidFill>
                  <a:srgbClr val="0070C0"/>
                </a:solidFill>
              </a:rPr>
              <a:t>kernel-scheduled threads</a:t>
            </a:r>
          </a:p>
        </p:txBody>
      </p:sp>
    </p:spTree>
    <p:extLst>
      <p:ext uri="{BB962C8B-B14F-4D97-AF65-F5344CB8AC3E}">
        <p14:creationId xmlns:p14="http://schemas.microsoft.com/office/powerpoint/2010/main" val="7462519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CS162, Operating System and Systems Programming, </a:t>
            </a:r>
            <a:r>
              <a:rPr lang="en-US" sz="2000" dirty="0"/>
              <a:t>Profs. Natacha Crooks and Anthony D. Joseph, University of California, Berkeley</a:t>
            </a:r>
          </a:p>
          <a:p>
            <a:pPr lvl="1"/>
            <a:r>
              <a:rPr lang="en-US" sz="2000" dirty="0"/>
              <a:t>CS240 Computer Systems, </a:t>
            </a:r>
            <a:r>
              <a:rPr lang="en-US" sz="2000" dirty="0" err="1"/>
              <a:t>Univ</a:t>
            </a:r>
            <a:r>
              <a:rPr lang="en-US" sz="2000" dirty="0"/>
              <a:t> of Illinois, </a:t>
            </a:r>
            <a:r>
              <a:rPr lang="en-IN" sz="2000" dirty="0"/>
              <a:t>Prof. Wade </a:t>
            </a:r>
            <a:r>
              <a:rPr lang="en-IN" sz="2000" dirty="0" err="1"/>
              <a:t>Fagen-Ulmschneider</a:t>
            </a:r>
            <a:endParaRPr lang="en-IN" sz="2000" dirty="0"/>
          </a:p>
          <a:p>
            <a:pPr lvl="1"/>
            <a:r>
              <a:rPr lang="en-US" sz="2000" dirty="0"/>
              <a:t>Operating Systems: Three Easy Pieces, by </a:t>
            </a:r>
            <a:r>
              <a:rPr lang="en-US" sz="2000" dirty="0" err="1"/>
              <a:t>Remzi</a:t>
            </a:r>
            <a:r>
              <a:rPr lang="en-US" sz="2000" dirty="0"/>
              <a:t> and Andrea </a:t>
            </a:r>
            <a:r>
              <a:rPr lang="en-US" sz="2000" dirty="0" err="1"/>
              <a:t>Arpaci-Dusseau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available for free online</a:t>
            </a:r>
          </a:p>
          <a:p>
            <a:pPr lvl="1"/>
            <a:r>
              <a:rPr lang="en-US" sz="2000" dirty="0"/>
              <a:t>Book: Modern Operating Systems, Andrew Tenenbaum, and Herbert Bos, 4</a:t>
            </a:r>
            <a:r>
              <a:rPr lang="en-US" sz="2000" baseline="30000" dirty="0"/>
              <a:t>th</a:t>
            </a:r>
            <a:r>
              <a:rPr lang="en-US" sz="2000" dirty="0"/>
              <a:t> Edition, Pearson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8413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>
            <a:extLst>
              <a:ext uri="{FF2B5EF4-FFF2-40B4-BE49-F238E27FC236}">
                <a16:creationId xmlns:a16="http://schemas.microsoft.com/office/drawing/2014/main" id="{2FCBB9FD-0F26-234A-8235-C46A2A34B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pthread</a:t>
            </a:r>
            <a:r>
              <a:rPr lang="en-US" altLang="en-US" dirty="0"/>
              <a:t> APIs</a:t>
            </a:r>
          </a:p>
        </p:txBody>
      </p:sp>
      <p:sp>
        <p:nvSpPr>
          <p:cNvPr id="874499" name="Rectangle 3">
            <a:extLst>
              <a:ext uri="{FF2B5EF4-FFF2-40B4-BE49-F238E27FC236}">
                <a16:creationId xmlns:a16="http://schemas.microsoft.com/office/drawing/2014/main" id="{240A5E9F-296E-BC41-8A58-5694CE7FD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Creating and reaping threads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/>
              <a:t>Determining your thread ID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pthread_self</a:t>
            </a: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Terminating threads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pthread_cancel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/>
              <a:t>Synchronizing access to shared variables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_[un]lock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pthread_cond_init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pthread_cond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_[timed]wait</a:t>
            </a:r>
          </a:p>
        </p:txBody>
      </p:sp>
    </p:spTree>
    <p:extLst>
      <p:ext uri="{BB962C8B-B14F-4D97-AF65-F5344CB8AC3E}">
        <p14:creationId xmlns:p14="http://schemas.microsoft.com/office/powerpoint/2010/main" val="37691791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5E7D8-12A2-A749-909D-9852A4D2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010525" cy="533400"/>
          </a:xfrm>
        </p:spPr>
        <p:txBody>
          <a:bodyPr/>
          <a:lstStyle/>
          <a:p>
            <a:r>
              <a:rPr lang="en-US" sz="2800" dirty="0"/>
              <a:t>Aside: </a:t>
            </a:r>
            <a:r>
              <a:rPr lang="en-US" sz="2800" dirty="0">
                <a:solidFill>
                  <a:srgbClr val="FF0000"/>
                </a:solidFill>
              </a:rPr>
              <a:t>Pointers to Functions </a:t>
            </a:r>
            <a:r>
              <a:rPr lang="en-US" sz="2800" dirty="0"/>
              <a:t>in C  (self reading)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69DCA-1490-CC4A-97FA-8BA7006E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function can take many types of arguments including the address of another function</a:t>
            </a:r>
            <a:endParaRPr lang="en-US" dirty="0"/>
          </a:p>
          <a:p>
            <a:r>
              <a:rPr lang="en-US" dirty="0"/>
              <a:t>Instructions of a program are stored in MM locations</a:t>
            </a:r>
          </a:p>
          <a:p>
            <a:r>
              <a:rPr lang="en-US" dirty="0"/>
              <a:t>Instruction too have addresses </a:t>
            </a:r>
          </a:p>
          <a:p>
            <a:pPr lvl="1"/>
            <a:r>
              <a:rPr lang="en-US" dirty="0"/>
              <a:t>Like data</a:t>
            </a:r>
          </a:p>
          <a:p>
            <a:r>
              <a:rPr lang="en-US" dirty="0"/>
              <a:t>So, we can point to an individual instruction</a:t>
            </a:r>
          </a:p>
          <a:p>
            <a:pPr lvl="1"/>
            <a:r>
              <a:rPr lang="en-US" dirty="0"/>
              <a:t>Pointing to an individual instruction is not useful</a:t>
            </a:r>
          </a:p>
          <a:p>
            <a:r>
              <a:rPr lang="en-US" dirty="0"/>
              <a:t>Point to the first instruction of a function </a:t>
            </a:r>
            <a:r>
              <a:rPr lang="en-US" dirty="0">
                <a:sym typeface="Wingdings" pitchFamily="2" charset="2"/>
              </a:rPr>
              <a:t> useful</a:t>
            </a:r>
          </a:p>
          <a:p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Function Pointer 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a variable or parameter that points at a function</a:t>
            </a:r>
          </a:p>
          <a:p>
            <a:r>
              <a:rPr lang="en-US" dirty="0">
                <a:sym typeface="Wingdings" pitchFamily="2" charset="2"/>
              </a:rPr>
              <a:t>Note that a function name is a pointer to it</a:t>
            </a:r>
          </a:p>
          <a:p>
            <a:pPr lvl="1"/>
            <a:r>
              <a:rPr lang="en-US" dirty="0">
                <a:sym typeface="Wingdings" pitchFamily="2" charset="2"/>
              </a:rPr>
              <a:t>Helps to initialize such variables or parameters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3563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C2E2-C4BA-254F-9B8A-9E63EA93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Aside: </a:t>
            </a:r>
            <a:r>
              <a:rPr lang="en-US" sz="2800" dirty="0">
                <a:solidFill>
                  <a:srgbClr val="FF0000"/>
                </a:solidFill>
              </a:rPr>
              <a:t>Pointers to Functions </a:t>
            </a:r>
            <a:r>
              <a:rPr lang="en-US" sz="2800" dirty="0"/>
              <a:t>in C (self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D507-7536-BE4A-B8A5-630247F98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138864" cy="5105400"/>
          </a:xfrm>
        </p:spPr>
        <p:txBody>
          <a:bodyPr/>
          <a:lstStyle/>
          <a:p>
            <a:r>
              <a:rPr lang="en-US" dirty="0"/>
              <a:t>Function name is actually starting address of the code in the memory (think Computer Architecture – Machine instructions)</a:t>
            </a:r>
          </a:p>
          <a:p>
            <a:r>
              <a:rPr lang="en-IN" dirty="0"/>
              <a:t>Start of the function code or the address of a function is a function pointer</a:t>
            </a:r>
          </a:p>
          <a:p>
            <a:r>
              <a:rPr lang="en-IN" dirty="0">
                <a:solidFill>
                  <a:srgbClr val="0070C0"/>
                </a:solidFill>
              </a:rPr>
              <a:t>Function pointer is different from other pointers since you do not allocate or deallocate memory with them</a:t>
            </a:r>
          </a:p>
          <a:p>
            <a:r>
              <a:rPr lang="en-IN" dirty="0"/>
              <a:t>Function pointers can be passed as arguments to other functions or return from functions</a:t>
            </a:r>
          </a:p>
          <a:p>
            <a:r>
              <a:rPr lang="en-IN" dirty="0"/>
              <a:t>Unfortunately function pointers have complicated syntax and therefore are not widely used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45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C2E2-C4BA-254F-9B8A-9E63EA93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Aside: </a:t>
            </a:r>
            <a:r>
              <a:rPr lang="en-US" sz="2800" dirty="0">
                <a:solidFill>
                  <a:srgbClr val="FF0000"/>
                </a:solidFill>
              </a:rPr>
              <a:t>Pointers to Functions </a:t>
            </a:r>
            <a:r>
              <a:rPr lang="en-US" sz="2800" dirty="0"/>
              <a:t>in C (self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D507-7536-BE4A-B8A5-630247F98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138864" cy="5105400"/>
          </a:xfrm>
        </p:spPr>
        <p:txBody>
          <a:bodyPr/>
          <a:lstStyle/>
          <a:p>
            <a:r>
              <a:rPr lang="en-IN" dirty="0"/>
              <a:t>Provides late binding</a:t>
            </a:r>
          </a:p>
          <a:p>
            <a:pPr lvl="1"/>
            <a:r>
              <a:rPr lang="en-IN" dirty="0"/>
              <a:t>deciding the proper function during runtime instead of compile time</a:t>
            </a:r>
          </a:p>
          <a:p>
            <a:r>
              <a:rPr lang="en-IN" dirty="0"/>
              <a:t>Ex: Determine sorting function based on type of data at run time </a:t>
            </a:r>
          </a:p>
          <a:p>
            <a:r>
              <a:rPr lang="en-US" dirty="0"/>
              <a:t>Technically speaking, the name of any function is a pointer to that function</a:t>
            </a:r>
          </a:p>
          <a:p>
            <a:r>
              <a:rPr lang="en-US" dirty="0"/>
              <a:t>However, when we refer to a function pointer, we mean a variable or parameter that points to a function</a:t>
            </a:r>
          </a:p>
        </p:txBody>
      </p:sp>
    </p:spTree>
    <p:extLst>
      <p:ext uri="{BB962C8B-B14F-4D97-AF65-F5344CB8AC3E}">
        <p14:creationId xmlns:p14="http://schemas.microsoft.com/office/powerpoint/2010/main" val="213617058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B8A8-625E-B440-BB51-5D4D9E29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Aside: </a:t>
            </a:r>
            <a:r>
              <a:rPr lang="en-US" sz="2800" dirty="0">
                <a:solidFill>
                  <a:srgbClr val="FF0000"/>
                </a:solidFill>
              </a:rPr>
              <a:t>Pointers to Functions </a:t>
            </a:r>
            <a:r>
              <a:rPr lang="en-US" sz="2800" dirty="0"/>
              <a:t>in C (self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2FD2-26B3-4047-9219-362B7B38E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(*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int,int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;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Here we define a function pointer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IN" sz="2000" dirty="0"/>
              <a:t>, that can be initialized to any function that takes two integer arguments and return an integer</a:t>
            </a:r>
          </a:p>
          <a:p>
            <a:r>
              <a:rPr lang="en-IN" sz="2000" dirty="0"/>
              <a:t>Consider a function: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 {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(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pPr marL="0" indent="0">
              <a:buNone/>
            </a:pPr>
            <a:r>
              <a:rPr lang="en-IN" sz="2000" dirty="0"/>
              <a:t>Now to initialize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IN" sz="2000" dirty="0"/>
              <a:t> to the address of the 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IN" sz="2000" dirty="0"/>
              <a:t>, we can do the following: 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&amp;sum </a:t>
            </a:r>
            <a:r>
              <a:rPr lang="en-IN" sz="2000" dirty="0"/>
              <a:t>	/* make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IN" sz="2000" dirty="0"/>
              <a:t> points to the address of 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IN" sz="2000" dirty="0"/>
              <a:t> */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(*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)(12,10); </a:t>
            </a:r>
            <a:r>
              <a:rPr lang="en-IN" sz="2000" dirty="0"/>
              <a:t> /* call to the function through a pointer */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66836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6A6E-94CC-804E-BFF7-2A5408EA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Pthread_create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8626-A3BB-5847-9380-EB396F66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538936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IN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IN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*thread, </a:t>
            </a:r>
            <a:r>
              <a:rPr lang="en-IN" sz="2000" dirty="0"/>
              <a:t>		</a:t>
            </a:r>
            <a:r>
              <a:rPr lang="en-IN" sz="2000" dirty="0">
                <a:solidFill>
                  <a:srgbClr val="00B050"/>
                </a:solidFill>
              </a:rPr>
              <a:t>/​* thread struct */ </a:t>
            </a:r>
          </a:p>
          <a:p>
            <a:pPr marL="0" indent="0">
              <a:buNone/>
            </a:pPr>
            <a:r>
              <a:rPr lang="en-IN" sz="2000" dirty="0"/>
              <a:t>    	</a:t>
            </a:r>
            <a:r>
              <a:rPr lang="en-IN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pthread_attr_t</a:t>
            </a:r>
            <a:r>
              <a:rPr lang="en-IN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IN" sz="2000" dirty="0">
                <a:solidFill>
                  <a:srgbClr val="C00000"/>
                </a:solidFill>
              </a:rPr>
              <a:t>, </a:t>
            </a:r>
            <a:r>
              <a:rPr lang="en-IN" sz="2000" dirty="0"/>
              <a:t>	</a:t>
            </a:r>
            <a:r>
              <a:rPr lang="en-IN" sz="2000" dirty="0">
                <a:solidFill>
                  <a:srgbClr val="00B050"/>
                </a:solidFill>
              </a:rPr>
              <a:t>/​* usually NULL *​/ </a:t>
            </a:r>
          </a:p>
          <a:p>
            <a:pPr marL="0" indent="0">
              <a:buNone/>
            </a:pPr>
            <a:r>
              <a:rPr lang="en-IN" sz="2000" dirty="0"/>
              <a:t>    	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*(*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start_routine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(void *), </a:t>
            </a:r>
            <a:r>
              <a:rPr lang="en-IN" sz="2000" dirty="0">
                <a:solidFill>
                  <a:srgbClr val="00B050"/>
                </a:solidFill>
              </a:rPr>
              <a:t>/​* start </a:t>
            </a:r>
            <a:r>
              <a:rPr lang="en-IN" sz="2000" dirty="0" err="1">
                <a:solidFill>
                  <a:srgbClr val="00B050"/>
                </a:solidFill>
              </a:rPr>
              <a:t>func</a:t>
            </a:r>
            <a:r>
              <a:rPr lang="en-IN" sz="2000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IN" sz="2000" dirty="0"/>
              <a:t>     	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​</a:t>
            </a:r>
            <a:r>
              <a:rPr lang="en-IN" sz="2000" dirty="0"/>
              <a:t>				</a:t>
            </a:r>
            <a:r>
              <a:rPr lang="en-IN" sz="2000" dirty="0">
                <a:solidFill>
                  <a:srgbClr val="00B050"/>
                </a:solidFill>
              </a:rPr>
              <a:t>/* thread start </a:t>
            </a:r>
            <a:r>
              <a:rPr lang="en-IN" sz="2000" dirty="0" err="1">
                <a:solidFill>
                  <a:srgbClr val="00B050"/>
                </a:solidFill>
              </a:rPr>
              <a:t>arg</a:t>
            </a:r>
            <a:r>
              <a:rPr lang="en-IN" sz="2000" dirty="0">
                <a:solidFill>
                  <a:srgbClr val="00B050"/>
                </a:solidFill>
              </a:rPr>
              <a:t> */ 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/>
              <a:t>This function takes 4 parameters</a:t>
            </a:r>
          </a:p>
          <a:p>
            <a:r>
              <a:rPr lang="en-US" sz="2000" dirty="0"/>
              <a:t>The first parameter is a pointer to  structure of type </a:t>
            </a:r>
            <a:r>
              <a:rPr lang="en-US" sz="2000" dirty="0" err="1">
                <a:solidFill>
                  <a:srgbClr val="0070C0"/>
                </a:solidFill>
              </a:rPr>
              <a:t>pthread_t</a:t>
            </a:r>
            <a:r>
              <a:rPr lang="en-US" sz="2000" dirty="0"/>
              <a:t>  which describes a thread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function fills in this structure with information about the newly created thread</a:t>
            </a:r>
          </a:p>
          <a:p>
            <a:pPr lvl="1"/>
            <a:r>
              <a:rPr lang="en-US" sz="1800" dirty="0"/>
              <a:t>We can use type </a:t>
            </a:r>
            <a:r>
              <a:rPr lang="en-US" sz="1800" dirty="0" err="1">
                <a:solidFill>
                  <a:srgbClr val="0070C0"/>
                </a:solidFill>
              </a:rPr>
              <a:t>pthread_t</a:t>
            </a:r>
            <a:r>
              <a:rPr lang="en-US" sz="1800" dirty="0"/>
              <a:t> to refer to the thread in other library calls</a:t>
            </a:r>
          </a:p>
          <a:p>
            <a:pPr lvl="1"/>
            <a:r>
              <a:rPr lang="en-IN" sz="1800" dirty="0"/>
              <a:t>The thread parameter points to the thread ID of the newly created thread</a:t>
            </a:r>
            <a:endParaRPr lang="en-US" sz="1800" dirty="0"/>
          </a:p>
          <a:p>
            <a:r>
              <a:rPr lang="en-US" sz="2000" dirty="0"/>
              <a:t>The second argument lets you specify particular attribute of the thread</a:t>
            </a:r>
          </a:p>
          <a:p>
            <a:pPr lvl="1"/>
            <a:r>
              <a:rPr lang="en-US" sz="1800" dirty="0"/>
              <a:t>Usually Null. </a:t>
            </a:r>
            <a:r>
              <a:rPr lang="en-IN" sz="2000" dirty="0"/>
              <a:t>The new thread has default attributes</a:t>
            </a:r>
            <a:r>
              <a:rPr lang="en-IN" dirty="0"/>
              <a:t>.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01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6A6E-94CC-804E-BFF7-2A5408EA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Pthread_create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8626-A3BB-5847-9380-EB396F66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*thread, </a:t>
            </a:r>
            <a:r>
              <a:rPr lang="en-IN" sz="2000" dirty="0"/>
              <a:t>		</a:t>
            </a:r>
            <a:r>
              <a:rPr lang="en-IN" sz="2000" dirty="0">
                <a:solidFill>
                  <a:srgbClr val="00B050"/>
                </a:solidFill>
              </a:rPr>
              <a:t>/​* thread struct */ </a:t>
            </a:r>
          </a:p>
          <a:p>
            <a:pPr marL="0" indent="0">
              <a:buNone/>
            </a:pPr>
            <a:r>
              <a:rPr lang="en-IN" sz="2000" dirty="0"/>
              <a:t>    	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pthread_attr_t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IN" sz="2000" dirty="0"/>
              <a:t>, 	</a:t>
            </a:r>
            <a:r>
              <a:rPr lang="en-IN" sz="2000" dirty="0">
                <a:solidFill>
                  <a:srgbClr val="00B050"/>
                </a:solidFill>
              </a:rPr>
              <a:t>/​* usually NULL *​/ </a:t>
            </a:r>
          </a:p>
          <a:p>
            <a:pPr marL="0" indent="0">
              <a:buNone/>
            </a:pPr>
            <a:r>
              <a:rPr lang="en-IN" sz="2000" dirty="0"/>
              <a:t>    	</a:t>
            </a:r>
            <a:r>
              <a:rPr lang="en-IN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*(*</a:t>
            </a:r>
            <a:r>
              <a:rPr lang="en-IN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start_routine</a:t>
            </a:r>
            <a:r>
              <a:rPr lang="en-IN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(void *), </a:t>
            </a:r>
            <a:r>
              <a:rPr lang="en-IN" sz="2000" dirty="0">
                <a:solidFill>
                  <a:srgbClr val="C00000"/>
                </a:solidFill>
              </a:rPr>
              <a:t>/​* start </a:t>
            </a:r>
            <a:r>
              <a:rPr lang="en-IN" sz="2000" dirty="0" err="1">
                <a:solidFill>
                  <a:srgbClr val="C00000"/>
                </a:solidFill>
              </a:rPr>
              <a:t>func</a:t>
            </a:r>
            <a:r>
              <a:rPr lang="en-IN" sz="2000" dirty="0">
                <a:solidFill>
                  <a:srgbClr val="C00000"/>
                </a:solidFill>
              </a:rPr>
              <a:t> */</a:t>
            </a:r>
          </a:p>
          <a:p>
            <a:pPr marL="0" indent="0">
              <a:buNone/>
            </a:pPr>
            <a:r>
              <a:rPr lang="en-IN" sz="2000" dirty="0"/>
              <a:t>     	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​</a:t>
            </a:r>
            <a:r>
              <a:rPr lang="en-IN" sz="2000" dirty="0"/>
              <a:t>				</a:t>
            </a:r>
            <a:r>
              <a:rPr lang="en-IN" sz="2000" dirty="0">
                <a:solidFill>
                  <a:srgbClr val="00B050"/>
                </a:solidFill>
              </a:rPr>
              <a:t>/* thread start </a:t>
            </a:r>
            <a:r>
              <a:rPr lang="en-IN" sz="2000" dirty="0" err="1">
                <a:solidFill>
                  <a:srgbClr val="00B050"/>
                </a:solidFill>
              </a:rPr>
              <a:t>arg</a:t>
            </a:r>
            <a:r>
              <a:rPr lang="en-IN" sz="2000" dirty="0">
                <a:solidFill>
                  <a:srgbClr val="00B050"/>
                </a:solidFill>
              </a:rPr>
              <a:t> */ 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2000" dirty="0"/>
          </a:p>
          <a:p>
            <a:r>
              <a:rPr lang="en-US" sz="2000" dirty="0"/>
              <a:t>The third argument specifies the entry point to the new thread</a:t>
            </a:r>
          </a:p>
          <a:p>
            <a:pPr lvl="1"/>
            <a:r>
              <a:rPr lang="en-US" sz="1800" dirty="0"/>
              <a:t>Unlike the entire program, which starts at main</a:t>
            </a:r>
            <a:r>
              <a:rPr lang="en-US" sz="1800" dirty="0">
                <a:solidFill>
                  <a:srgbClr val="0070C0"/>
                </a:solidFill>
              </a:rPr>
              <a:t>, there is no pre-defined entry point for other threads</a:t>
            </a:r>
          </a:p>
          <a:p>
            <a:pPr lvl="1"/>
            <a:r>
              <a:rPr lang="en-US" sz="2000" dirty="0"/>
              <a:t>The thread that creates the new thread must </a:t>
            </a:r>
            <a:r>
              <a:rPr lang="en-US" sz="2000" dirty="0">
                <a:solidFill>
                  <a:srgbClr val="0070C0"/>
                </a:solidFill>
              </a:rPr>
              <a:t>specify the function in which the new thread must start </a:t>
            </a:r>
          </a:p>
          <a:p>
            <a:pPr lvl="1"/>
            <a:r>
              <a:rPr lang="en-US" sz="2000" dirty="0"/>
              <a:t>This function is specified by passing a function pointer which must have type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void*(*)(void *)</a:t>
            </a:r>
          </a:p>
          <a:p>
            <a:pPr lvl="2"/>
            <a:r>
              <a:rPr lang="en-US" dirty="0"/>
              <a:t>A pointer to a function that takes a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void*</a:t>
            </a:r>
            <a:r>
              <a:rPr lang="en-US" dirty="0"/>
              <a:t> and returns a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void*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33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6A6E-94CC-804E-BFF7-2A5408EA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Pthread_create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8626-A3BB-5847-9380-EB396F66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*thread, </a:t>
            </a:r>
            <a:r>
              <a:rPr lang="en-IN" sz="2000" dirty="0"/>
              <a:t>		</a:t>
            </a:r>
            <a:r>
              <a:rPr lang="en-IN" sz="2000" dirty="0">
                <a:solidFill>
                  <a:srgbClr val="00B050"/>
                </a:solidFill>
              </a:rPr>
              <a:t>/​* thread struct */ </a:t>
            </a:r>
          </a:p>
          <a:p>
            <a:pPr marL="0" indent="0">
              <a:buNone/>
            </a:pPr>
            <a:r>
              <a:rPr lang="en-IN" sz="2000" dirty="0"/>
              <a:t>    	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pthread_attr_t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IN" sz="2000" dirty="0"/>
              <a:t>, 	</a:t>
            </a:r>
            <a:r>
              <a:rPr lang="en-IN" sz="2000" dirty="0">
                <a:solidFill>
                  <a:srgbClr val="00B050"/>
                </a:solidFill>
              </a:rPr>
              <a:t>/​* usually NULL *​/ </a:t>
            </a:r>
          </a:p>
          <a:p>
            <a:pPr marL="0" indent="0">
              <a:buNone/>
            </a:pPr>
            <a:r>
              <a:rPr lang="en-IN" sz="2000" dirty="0"/>
              <a:t>    	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*(*</a:t>
            </a:r>
            <a:r>
              <a:rPr lang="en-IN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start_routine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(void *), </a:t>
            </a:r>
            <a:r>
              <a:rPr lang="en-IN" sz="2000" dirty="0">
                <a:solidFill>
                  <a:srgbClr val="0070C0"/>
                </a:solidFill>
              </a:rPr>
              <a:t>/​* start </a:t>
            </a:r>
            <a:r>
              <a:rPr lang="en-IN" sz="2000" dirty="0" err="1">
                <a:solidFill>
                  <a:srgbClr val="0070C0"/>
                </a:solidFill>
              </a:rPr>
              <a:t>func</a:t>
            </a:r>
            <a:r>
              <a:rPr lang="en-IN" sz="2000" dirty="0">
                <a:solidFill>
                  <a:srgbClr val="0070C0"/>
                </a:solidFill>
              </a:rPr>
              <a:t> */</a:t>
            </a:r>
          </a:p>
          <a:p>
            <a:pPr marL="0" indent="0">
              <a:buNone/>
            </a:pPr>
            <a:r>
              <a:rPr lang="en-IN" sz="2000" dirty="0"/>
              <a:t>     	</a:t>
            </a:r>
            <a:r>
              <a:rPr lang="en-IN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IN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IN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​</a:t>
            </a:r>
            <a:r>
              <a:rPr lang="en-IN" sz="2000" dirty="0"/>
              <a:t>				</a:t>
            </a:r>
            <a:r>
              <a:rPr lang="en-IN" sz="2000" dirty="0">
                <a:solidFill>
                  <a:srgbClr val="00B050"/>
                </a:solidFill>
              </a:rPr>
              <a:t>/* thread start </a:t>
            </a:r>
            <a:r>
              <a:rPr lang="en-IN" sz="2000" dirty="0" err="1">
                <a:solidFill>
                  <a:srgbClr val="00B050"/>
                </a:solidFill>
              </a:rPr>
              <a:t>arg</a:t>
            </a:r>
            <a:r>
              <a:rPr lang="en-IN" sz="2000" dirty="0">
                <a:solidFill>
                  <a:srgbClr val="00B050"/>
                </a:solidFill>
              </a:rPr>
              <a:t> */ 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/>
              <a:t> parameter specifies what to pass into this function as its arguments when the function is called on the newly spawned thread</a:t>
            </a:r>
          </a:p>
          <a:p>
            <a:endParaRPr lang="en-US" sz="2000" dirty="0"/>
          </a:p>
          <a:p>
            <a:r>
              <a:rPr lang="en-US" sz="2000" dirty="0"/>
              <a:t>It returns 0 on success; non-zero error code on error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FF0000"/>
                </a:solidFill>
              </a:rPr>
              <a:t>The thread created by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</a:t>
            </a:r>
            <a:r>
              <a:rPr lang="en-IN" sz="2000" dirty="0">
                <a:solidFill>
                  <a:srgbClr val="FF0000"/>
                </a:solidFill>
              </a:rPr>
              <a:t>is runnable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without</a:t>
            </a:r>
            <a:r>
              <a:rPr lang="en-IN" sz="2000" dirty="0">
                <a:solidFill>
                  <a:srgbClr val="FF0000"/>
                </a:solidFill>
              </a:rPr>
              <a:t> requiring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a separate start code</a:t>
            </a:r>
            <a:r>
              <a:rPr lang="en-IN" sz="2000" dirty="0">
                <a:solidFill>
                  <a:srgbClr val="FF0000"/>
                </a:solidFill>
              </a:rPr>
              <a:t>. It begins execution on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the first line of the function routine</a:t>
            </a:r>
            <a:r>
              <a:rPr lang="en-IN" sz="2000" dirty="0">
                <a:solidFill>
                  <a:srgbClr val="FF0000"/>
                </a:solidFill>
              </a:rPr>
              <a:t> provided in the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third argument.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621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34AF-FFCC-9D4B-80BC-5B4D0F1E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Pthread_create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00D2-0D96-9D43-8C5B-08F0E219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called a few things happen ( that are different from we have seen before)</a:t>
            </a:r>
          </a:p>
          <a:p>
            <a:r>
              <a:rPr lang="en-US" dirty="0"/>
              <a:t>A new stack is created that is independent of caller’s stack</a:t>
            </a:r>
          </a:p>
          <a:p>
            <a:pPr lvl="1"/>
            <a:r>
              <a:rPr lang="en-US" dirty="0"/>
              <a:t>Frames can be created and destroyed on this stack – which is independent of frame creation and destruction on other stacks (for other threads)</a:t>
            </a:r>
          </a:p>
          <a:p>
            <a:pPr lvl="1"/>
            <a:r>
              <a:rPr lang="en-US" dirty="0"/>
              <a:t>The stack with a frame is created for the function requested (as the third argument) passing in the arguments </a:t>
            </a:r>
          </a:p>
          <a:p>
            <a:r>
              <a:rPr lang="en-US" dirty="0"/>
              <a:t>Now second execution arrow (corresponding to the current value of PC)  is created at the start of the function that we specify as the entry point of the new thread</a:t>
            </a:r>
          </a:p>
          <a:p>
            <a:pPr lvl="1"/>
            <a:r>
              <a:rPr lang="en-US" dirty="0"/>
              <a:t>You can imagine execution arrow as a point in execution of the thread</a:t>
            </a:r>
          </a:p>
          <a:p>
            <a:r>
              <a:rPr lang="en-US" dirty="0"/>
              <a:t>Concurrent execution of both threads begins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15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EBE15A-56F8-E448-A9C4-6986F77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pthreads</a:t>
            </a:r>
            <a:r>
              <a:rPr lang="en-US" dirty="0"/>
              <a:t> – Completion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BB07C-CE4E-7D43-8D9C-61C821C7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Thread exits</a:t>
            </a:r>
          </a:p>
          <a:p>
            <a:pPr lvl="1"/>
            <a:r>
              <a:rPr lang="en-US" dirty="0"/>
              <a:t>By returning from the function it started in, or</a:t>
            </a:r>
          </a:p>
          <a:p>
            <a:pPr lvl="1"/>
            <a:r>
              <a:rPr lang="en-US" dirty="0"/>
              <a:t>By calling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It’s return value ( either what the function returned or argument passed to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r>
              <a:rPr lang="en-US" dirty="0"/>
              <a:t> must be kept available for another thread to retrieve 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Thread calling </a:t>
            </a:r>
            <a:r>
              <a:rPr lang="en-US" dirty="0" err="1"/>
              <a:t>pthead_join</a:t>
            </a:r>
            <a:r>
              <a:rPr lang="en-US" dirty="0"/>
              <a:t> waits for the specified thread to exit and obtaining the return value </a:t>
            </a:r>
          </a:p>
          <a:p>
            <a:pPr lvl="1"/>
            <a:r>
              <a:rPr lang="en-US" dirty="0"/>
              <a:t>When one thread calls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pthread_joins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- it blocks until the thread it is joining terminates</a:t>
            </a:r>
          </a:p>
          <a:p>
            <a:pPr lvl="2"/>
            <a:r>
              <a:rPr lang="en-US" dirty="0"/>
              <a:t>Resources associated with the thread that is 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471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8897F5-BC99-0D41-99F7-7CB7E90D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75847-D486-B743-974C-C18428A4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Operating Systems: Principles and Practice: Thomas Anderson and Michael Dahlin, Part 2, Chapter 4</a:t>
            </a:r>
          </a:p>
          <a:p>
            <a:r>
              <a:rPr lang="en-US" dirty="0"/>
              <a:t>CS162, Operating Systems and Systems Programming, University of California, Berkeley</a:t>
            </a:r>
          </a:p>
          <a:p>
            <a:r>
              <a:rPr lang="en-US" dirty="0"/>
              <a:t>CS4410, Operating Systems, Course, Cornell University, Spring 2019, Lecture on Threads</a:t>
            </a:r>
          </a:p>
          <a:p>
            <a:r>
              <a:rPr lang="en-US" dirty="0"/>
              <a:t>Operating Systems: Three Easy Pieces, by </a:t>
            </a:r>
            <a:r>
              <a:rPr lang="en-US" dirty="0" err="1"/>
              <a:t>Remzi</a:t>
            </a:r>
            <a:r>
              <a:rPr lang="en-US" dirty="0"/>
              <a:t> and Andrea </a:t>
            </a:r>
            <a:r>
              <a:rPr lang="en-US" dirty="0" err="1"/>
              <a:t>Arpaci-Dusseau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available for free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3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3E6C5-9407-694E-8BAA-CD2035FA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Pthread</a:t>
            </a:r>
            <a:r>
              <a:rPr lang="en-US"/>
              <a:t> - Completion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A80F2E-DA03-4448-9A41-DCEAF5E9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94848" cy="5105400"/>
          </a:xfrm>
        </p:spPr>
        <p:txBody>
          <a:bodyPr/>
          <a:lstStyle/>
          <a:p>
            <a:pPr marL="0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thread, void **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value_ptr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first argument is of type </a:t>
            </a:r>
            <a:r>
              <a:rPr lang="en-IN" dirty="0" err="1">
                <a:solidFill>
                  <a:srgbClr val="0070C0"/>
                </a:solidFill>
                <a:latin typeface="Courier" pitchFamily="2" charset="0"/>
              </a:rPr>
              <a:t>pthread_t</a:t>
            </a:r>
            <a:r>
              <a:rPr lang="en-IN" dirty="0"/>
              <a:t> and it specifies the thread to wait for</a:t>
            </a:r>
          </a:p>
          <a:p>
            <a:pPr lvl="1"/>
            <a:r>
              <a:rPr lang="en-IN" dirty="0"/>
              <a:t>The second argument is a pointer to the return value you expect to get back</a:t>
            </a:r>
          </a:p>
          <a:p>
            <a:pPr lvl="2"/>
            <a:r>
              <a:rPr lang="en-IN" dirty="0"/>
              <a:t>It ignores the return value by passing in NULL for the second argument</a:t>
            </a:r>
          </a:p>
          <a:p>
            <a:pPr lvl="1"/>
            <a:r>
              <a:rPr lang="en-IN" dirty="0"/>
              <a:t>When one thread calls </a:t>
            </a:r>
            <a:r>
              <a:rPr lang="en-IN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IN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/>
              <a:t>it stops advancing – until the thread it is joining terminates</a:t>
            </a:r>
          </a:p>
          <a:p>
            <a:r>
              <a:rPr lang="en-IN" dirty="0"/>
              <a:t>Joining a thread also allows for the </a:t>
            </a:r>
            <a:r>
              <a:rPr lang="en-IN" dirty="0" err="1">
                <a:solidFill>
                  <a:srgbClr val="FF0000"/>
                </a:solidFill>
              </a:rPr>
              <a:t>pthread</a:t>
            </a:r>
            <a:r>
              <a:rPr lang="en-IN" dirty="0">
                <a:solidFill>
                  <a:srgbClr val="FF0000"/>
                </a:solidFill>
              </a:rPr>
              <a:t> library </a:t>
            </a:r>
            <a:r>
              <a:rPr lang="en-IN" dirty="0"/>
              <a:t>to release resources associated with the thread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zombie thread </a:t>
            </a:r>
            <a:r>
              <a:rPr lang="en-IN" dirty="0"/>
              <a:t>is a joinable thread which has terminated, but which hasn't been joined.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1059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EBE15A-56F8-E448-A9C4-6986F77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pthread_detach</a:t>
            </a:r>
            <a:r>
              <a:rPr lang="en-US" dirty="0"/>
              <a:t>; Main terminating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BB07C-CE4E-7D43-8D9C-61C821C7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-detach</a:t>
            </a:r>
            <a:endParaRPr lang="en-US" dirty="0"/>
          </a:p>
          <a:p>
            <a:pPr lvl="1"/>
            <a:r>
              <a:rPr lang="en-US" dirty="0"/>
              <a:t>A thread tells the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</a:t>
            </a:r>
            <a:r>
              <a:rPr lang="en-US" dirty="0"/>
              <a:t> library that is will never join another thread with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pthread_detach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This allows library to release resources as soon as the thread exits</a:t>
            </a:r>
          </a:p>
          <a:p>
            <a:r>
              <a:rPr lang="en-US" dirty="0"/>
              <a:t>The Main thread (in main function) behaves differently</a:t>
            </a:r>
          </a:p>
          <a:p>
            <a:pPr lvl="1"/>
            <a:r>
              <a:rPr lang="en-US" dirty="0"/>
              <a:t>If main returns, the entire process exits – thus terminating all threads inside it</a:t>
            </a:r>
          </a:p>
          <a:p>
            <a:pPr lvl="1"/>
            <a:r>
              <a:rPr lang="en-US" dirty="0"/>
              <a:t>Note that main was not called by </a:t>
            </a:r>
            <a:r>
              <a:rPr lang="en-US" dirty="0" err="1"/>
              <a:t>pthread</a:t>
            </a:r>
            <a:r>
              <a:rPr lang="en-US" dirty="0"/>
              <a:t> library. It was called by C library </a:t>
            </a:r>
          </a:p>
        </p:txBody>
      </p:sp>
    </p:spTree>
    <p:extLst>
      <p:ext uri="{BB962C8B-B14F-4D97-AF65-F5344CB8AC3E}">
        <p14:creationId xmlns:p14="http://schemas.microsoft.com/office/powerpoint/2010/main" val="135160607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D03D-811C-4419-B4E2-4B78B6E6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4B69-A2C1-460F-BAA0-F83D3866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1603"/>
            <a:ext cx="7886700" cy="1698370"/>
          </a:xfrm>
        </p:spPr>
        <p:txBody>
          <a:bodyPr/>
          <a:lstStyle/>
          <a:p>
            <a:r>
              <a:rPr lang="en-US" dirty="0"/>
              <a:t>Main thread </a:t>
            </a:r>
            <a:r>
              <a:rPr lang="en-US" i="1" dirty="0"/>
              <a:t>creates</a:t>
            </a:r>
            <a:r>
              <a:rPr lang="en-US" dirty="0"/>
              <a:t> (forks) collection of sub-threads passing them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/>
              <a:t> to work on…</a:t>
            </a:r>
          </a:p>
          <a:p>
            <a:r>
              <a:rPr lang="en-US" dirty="0"/>
              <a:t>… and then </a:t>
            </a:r>
            <a:r>
              <a:rPr lang="en-US" i="1" dirty="0"/>
              <a:t>joins</a:t>
            </a:r>
            <a:r>
              <a:rPr lang="en-US" dirty="0"/>
              <a:t> with them, collecting results</a:t>
            </a:r>
          </a:p>
          <a:p>
            <a:r>
              <a:rPr lang="en-US" dirty="0"/>
              <a:t>Data may be safely shared between parent and child</a:t>
            </a:r>
          </a:p>
          <a:p>
            <a:pPr lvl="1"/>
            <a:r>
              <a:rPr lang="en-US" dirty="0"/>
              <a:t>It is written by parent before child starts</a:t>
            </a:r>
          </a:p>
          <a:p>
            <a:pPr lvl="1"/>
            <a:r>
              <a:rPr lang="en-US" dirty="0"/>
              <a:t>It is written by the child and read by the parent after the join</a:t>
            </a:r>
          </a:p>
          <a:p>
            <a:pPr lvl="1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A6B1BD2-2AD8-4483-B54A-9D90FF825C9A}"/>
              </a:ext>
            </a:extLst>
          </p:cNvPr>
          <p:cNvSpPr/>
          <p:nvPr/>
        </p:nvSpPr>
        <p:spPr>
          <a:xfrm>
            <a:off x="3873270" y="962434"/>
            <a:ext cx="164939" cy="816015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3EA0930-2616-4B1F-8AAC-FDC09B1A33FD}"/>
              </a:ext>
            </a:extLst>
          </p:cNvPr>
          <p:cNvSpPr/>
          <p:nvPr/>
        </p:nvSpPr>
        <p:spPr>
          <a:xfrm>
            <a:off x="2572565" y="1988241"/>
            <a:ext cx="164939" cy="816015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F903AE-20AF-4443-8C99-9FD2DFB399A9}"/>
              </a:ext>
            </a:extLst>
          </p:cNvPr>
          <p:cNvSpPr/>
          <p:nvPr/>
        </p:nvSpPr>
        <p:spPr>
          <a:xfrm>
            <a:off x="3184757" y="1988241"/>
            <a:ext cx="164939" cy="643118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1CE74F-1B67-472A-9192-B62745DF8558}"/>
              </a:ext>
            </a:extLst>
          </p:cNvPr>
          <p:cNvSpPr/>
          <p:nvPr/>
        </p:nvSpPr>
        <p:spPr>
          <a:xfrm>
            <a:off x="4414566" y="2050425"/>
            <a:ext cx="164939" cy="643118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8780E5C-3432-499C-993E-E2F3FA13E64D}"/>
              </a:ext>
            </a:extLst>
          </p:cNvPr>
          <p:cNvSpPr/>
          <p:nvPr/>
        </p:nvSpPr>
        <p:spPr>
          <a:xfrm>
            <a:off x="5334394" y="1988241"/>
            <a:ext cx="164939" cy="643118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F8E1E19-FA63-4629-8387-C3BF55A5A11A}"/>
              </a:ext>
            </a:extLst>
          </p:cNvPr>
          <p:cNvSpPr/>
          <p:nvPr/>
        </p:nvSpPr>
        <p:spPr>
          <a:xfrm>
            <a:off x="3790800" y="2924344"/>
            <a:ext cx="164939" cy="729204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4E3D38-9DD9-489F-B103-2F0DD86EFB26}"/>
              </a:ext>
            </a:extLst>
          </p:cNvPr>
          <p:cNvCxnSpPr>
            <a:cxnSpLocks/>
            <a:stCxn id="7" idx="7"/>
            <a:endCxn id="8" idx="0"/>
          </p:cNvCxnSpPr>
          <p:nvPr/>
        </p:nvCxnSpPr>
        <p:spPr>
          <a:xfrm flipH="1">
            <a:off x="2659375" y="1778449"/>
            <a:ext cx="1300705" cy="2097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8A54E-0C07-4D31-B05A-A9D340B8BC03}"/>
              </a:ext>
            </a:extLst>
          </p:cNvPr>
          <p:cNvCxnSpPr>
            <a:cxnSpLocks/>
            <a:stCxn id="7" idx="7"/>
          </p:cNvCxnSpPr>
          <p:nvPr/>
        </p:nvCxnSpPr>
        <p:spPr>
          <a:xfrm flipH="1">
            <a:off x="3257643" y="1778449"/>
            <a:ext cx="702437" cy="2097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7C48B-6541-47F2-A099-4F89B19366A9}"/>
              </a:ext>
            </a:extLst>
          </p:cNvPr>
          <p:cNvCxnSpPr>
            <a:cxnSpLocks/>
          </p:cNvCxnSpPr>
          <p:nvPr/>
        </p:nvCxnSpPr>
        <p:spPr>
          <a:xfrm>
            <a:off x="3965322" y="1773353"/>
            <a:ext cx="532255" cy="2719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39C107-10C3-463B-9E6B-D51265C723D3}"/>
              </a:ext>
            </a:extLst>
          </p:cNvPr>
          <p:cNvCxnSpPr>
            <a:cxnSpLocks/>
          </p:cNvCxnSpPr>
          <p:nvPr/>
        </p:nvCxnSpPr>
        <p:spPr>
          <a:xfrm>
            <a:off x="3955738" y="1783512"/>
            <a:ext cx="1482645" cy="2097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2F4E48-ECDE-4A42-B65D-FF9E5920C541}"/>
              </a:ext>
            </a:extLst>
          </p:cNvPr>
          <p:cNvCxnSpPr>
            <a:cxnSpLocks/>
          </p:cNvCxnSpPr>
          <p:nvPr/>
        </p:nvCxnSpPr>
        <p:spPr>
          <a:xfrm flipH="1" flipV="1">
            <a:off x="2648977" y="2802809"/>
            <a:ext cx="1224293" cy="1359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8726C0-E122-493B-8821-A65BA0CA0082}"/>
              </a:ext>
            </a:extLst>
          </p:cNvPr>
          <p:cNvCxnSpPr>
            <a:cxnSpLocks/>
          </p:cNvCxnSpPr>
          <p:nvPr/>
        </p:nvCxnSpPr>
        <p:spPr>
          <a:xfrm flipH="1" flipV="1">
            <a:off x="3267225" y="2631359"/>
            <a:ext cx="606044" cy="307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A5BF28-F92C-4F64-B7E8-BD892B0DD031}"/>
              </a:ext>
            </a:extLst>
          </p:cNvPr>
          <p:cNvCxnSpPr>
            <a:cxnSpLocks/>
            <a:endCxn id="10" idx="7"/>
          </p:cNvCxnSpPr>
          <p:nvPr/>
        </p:nvCxnSpPr>
        <p:spPr>
          <a:xfrm flipV="1">
            <a:off x="3861153" y="2693542"/>
            <a:ext cx="640223" cy="245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209A5C-AB5A-4077-801F-B586C00295F2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3867211" y="2631359"/>
            <a:ext cx="1553993" cy="3074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33">
            <a:extLst>
              <a:ext uri="{FF2B5EF4-FFF2-40B4-BE49-F238E27FC236}">
                <a16:creationId xmlns:a16="http://schemas.microsoft.com/office/drawing/2014/main" id="{A70AB7C1-F6A6-4E71-A1A3-18FDD644C8CA}"/>
              </a:ext>
            </a:extLst>
          </p:cNvPr>
          <p:cNvSpPr/>
          <p:nvPr/>
        </p:nvSpPr>
        <p:spPr>
          <a:xfrm rot="420449">
            <a:off x="3823665" y="1805922"/>
            <a:ext cx="211469" cy="1094549"/>
          </a:xfrm>
          <a:custGeom>
            <a:avLst/>
            <a:gdLst>
              <a:gd name="connsiteX0" fmla="*/ 148399 w 281958"/>
              <a:gd name="connsiteY0" fmla="*/ 0 h 1459398"/>
              <a:gd name="connsiteX1" fmla="*/ 163239 w 281958"/>
              <a:gd name="connsiteY1" fmla="*/ 217357 h 1459398"/>
              <a:gd name="connsiteX2" fmla="*/ 14840 w 281958"/>
              <a:gd name="connsiteY2" fmla="*/ 357087 h 1459398"/>
              <a:gd name="connsiteX3" fmla="*/ 237438 w 281958"/>
              <a:gd name="connsiteY3" fmla="*/ 512342 h 1459398"/>
              <a:gd name="connsiteX4" fmla="*/ 0 w 281958"/>
              <a:gd name="connsiteY4" fmla="*/ 791801 h 1459398"/>
              <a:gd name="connsiteX5" fmla="*/ 281958 w 281958"/>
              <a:gd name="connsiteY5" fmla="*/ 962581 h 1459398"/>
              <a:gd name="connsiteX6" fmla="*/ 148399 w 281958"/>
              <a:gd name="connsiteY6" fmla="*/ 1210989 h 1459398"/>
              <a:gd name="connsiteX7" fmla="*/ 148399 w 281958"/>
              <a:gd name="connsiteY7" fmla="*/ 1459398 h 14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958" h="1459398" extrusionOk="0">
                <a:moveTo>
                  <a:pt x="148399" y="0"/>
                </a:moveTo>
                <a:cubicBezTo>
                  <a:pt x="173017" y="70156"/>
                  <a:pt x="137121" y="144851"/>
                  <a:pt x="163239" y="217357"/>
                </a:cubicBezTo>
                <a:cubicBezTo>
                  <a:pt x="119787" y="267662"/>
                  <a:pt x="50046" y="313039"/>
                  <a:pt x="14840" y="357087"/>
                </a:cubicBezTo>
                <a:cubicBezTo>
                  <a:pt x="109958" y="416154"/>
                  <a:pt x="135524" y="463125"/>
                  <a:pt x="237438" y="512342"/>
                </a:cubicBezTo>
                <a:cubicBezTo>
                  <a:pt x="208509" y="584400"/>
                  <a:pt x="17565" y="703213"/>
                  <a:pt x="0" y="791801"/>
                </a:cubicBezTo>
                <a:cubicBezTo>
                  <a:pt x="66019" y="820834"/>
                  <a:pt x="170720" y="900913"/>
                  <a:pt x="281958" y="962581"/>
                </a:cubicBezTo>
                <a:cubicBezTo>
                  <a:pt x="241098" y="1078627"/>
                  <a:pt x="174778" y="1115224"/>
                  <a:pt x="148399" y="1210989"/>
                </a:cubicBezTo>
                <a:cubicBezTo>
                  <a:pt x="174551" y="1327098"/>
                  <a:pt x="131765" y="1392723"/>
                  <a:pt x="148399" y="1459398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Dot"/>
            <a:tailEnd type="triangle" w="lg" len="lg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115747 w 219919"/>
                      <a:gd name="connsiteY0" fmla="*/ 0 h 1088020"/>
                      <a:gd name="connsiteX1" fmla="*/ 127322 w 219919"/>
                      <a:gd name="connsiteY1" fmla="*/ 162046 h 1088020"/>
                      <a:gd name="connsiteX2" fmla="*/ 11575 w 219919"/>
                      <a:gd name="connsiteY2" fmla="*/ 266218 h 1088020"/>
                      <a:gd name="connsiteX3" fmla="*/ 185195 w 219919"/>
                      <a:gd name="connsiteY3" fmla="*/ 381965 h 1088020"/>
                      <a:gd name="connsiteX4" fmla="*/ 0 w 219919"/>
                      <a:gd name="connsiteY4" fmla="*/ 590309 h 1088020"/>
                      <a:gd name="connsiteX5" fmla="*/ 219919 w 219919"/>
                      <a:gd name="connsiteY5" fmla="*/ 717630 h 1088020"/>
                      <a:gd name="connsiteX6" fmla="*/ 115747 w 219919"/>
                      <a:gd name="connsiteY6" fmla="*/ 902825 h 1088020"/>
                      <a:gd name="connsiteX7" fmla="*/ 115747 w 219919"/>
                      <a:gd name="connsiteY7" fmla="*/ 1088020 h 108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919" h="1088020">
                        <a:moveTo>
                          <a:pt x="115747" y="0"/>
                        </a:moveTo>
                        <a:lnTo>
                          <a:pt x="127322" y="162046"/>
                        </a:lnTo>
                        <a:lnTo>
                          <a:pt x="11575" y="266218"/>
                        </a:lnTo>
                        <a:lnTo>
                          <a:pt x="185195" y="381965"/>
                        </a:lnTo>
                        <a:lnTo>
                          <a:pt x="0" y="590309"/>
                        </a:lnTo>
                        <a:lnTo>
                          <a:pt x="219919" y="717630"/>
                        </a:lnTo>
                        <a:lnTo>
                          <a:pt x="115747" y="902825"/>
                        </a:lnTo>
                        <a:lnTo>
                          <a:pt x="115747" y="108802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9E125-16E6-4A72-A204-DA47ADF1BE6F}"/>
              </a:ext>
            </a:extLst>
          </p:cNvPr>
          <p:cNvSpPr txBox="1"/>
          <p:nvPr/>
        </p:nvSpPr>
        <p:spPr>
          <a:xfrm>
            <a:off x="4067944" y="155679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36A2E-19C3-40B7-AAB5-586F3AF2665D}"/>
              </a:ext>
            </a:extLst>
          </p:cNvPr>
          <p:cNvSpPr txBox="1"/>
          <p:nvPr/>
        </p:nvSpPr>
        <p:spPr>
          <a:xfrm>
            <a:off x="5466429" y="245419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0DEBD-0D53-49C3-9EB0-72FAE60ECA33}"/>
              </a:ext>
            </a:extLst>
          </p:cNvPr>
          <p:cNvSpPr txBox="1"/>
          <p:nvPr/>
        </p:nvSpPr>
        <p:spPr>
          <a:xfrm>
            <a:off x="4011212" y="287699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0668FA4F-523B-9F42-BE36-B6C1B6316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332037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Crooks &amp; Joseph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41424290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3703-DC43-E649-955D-A180A3558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Thread - Example</a:t>
            </a:r>
          </a:p>
        </p:txBody>
      </p:sp>
    </p:spTree>
    <p:extLst>
      <p:ext uri="{BB962C8B-B14F-4D97-AF65-F5344CB8AC3E}">
        <p14:creationId xmlns:p14="http://schemas.microsoft.com/office/powerpoint/2010/main" val="130331922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2C0493-B6E9-8645-95AA-F84CA18A1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3451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117B063-8A8A-B347-AC2B-6320339D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7020634" y="6212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6AECA-E510-4E40-BC3F-7F7D5E04A13E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55A5E-5AB2-0144-A099-5E34A882AE19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CADE695-68E8-844B-98BD-93DDBB9C1DB4}"/>
              </a:ext>
            </a:extLst>
          </p:cNvPr>
          <p:cNvSpPr/>
          <p:nvPr/>
        </p:nvSpPr>
        <p:spPr bwMode="auto">
          <a:xfrm>
            <a:off x="90772" y="3707543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69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4ECCED-15AE-6B46-BFAA-4A5340406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CADE695-68E8-844B-98BD-93DDBB9C1DB4}"/>
              </a:ext>
            </a:extLst>
          </p:cNvPr>
          <p:cNvSpPr/>
          <p:nvPr/>
        </p:nvSpPr>
        <p:spPr bwMode="auto">
          <a:xfrm>
            <a:off x="23379" y="3861048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Thread                   ?</a:t>
            </a:r>
          </a:p>
        </p:txBody>
      </p:sp>
    </p:spTree>
    <p:extLst>
      <p:ext uri="{BB962C8B-B14F-4D97-AF65-F5344CB8AC3E}">
        <p14:creationId xmlns:p14="http://schemas.microsoft.com/office/powerpoint/2010/main" val="166926875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E91881B-26E2-464C-8D94-6EC9168D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CADE695-68E8-844B-98BD-93DDBB9C1DB4}"/>
              </a:ext>
            </a:extLst>
          </p:cNvPr>
          <p:cNvSpPr/>
          <p:nvPr/>
        </p:nvSpPr>
        <p:spPr bwMode="auto">
          <a:xfrm>
            <a:off x="23379" y="4077072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hread                   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</p:spTree>
    <p:extLst>
      <p:ext uri="{BB962C8B-B14F-4D97-AF65-F5344CB8AC3E}">
        <p14:creationId xmlns:p14="http://schemas.microsoft.com/office/powerpoint/2010/main" val="215542906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115D13-E128-E048-AD93-D8E70FC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CADE695-68E8-844B-98BD-93DDBB9C1DB4}"/>
              </a:ext>
            </a:extLst>
          </p:cNvPr>
          <p:cNvSpPr/>
          <p:nvPr/>
        </p:nvSpPr>
        <p:spPr bwMode="auto">
          <a:xfrm>
            <a:off x="0" y="4293096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hread           1, run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EB2AA-D75F-4449-8904-00747C738E3D}"/>
              </a:ext>
            </a:extLst>
          </p:cNvPr>
          <p:cNvSpPr/>
          <p:nvPr/>
        </p:nvSpPr>
        <p:spPr bwMode="auto">
          <a:xfrm>
            <a:off x="4205481" y="513493"/>
            <a:ext cx="2088232" cy="2699483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49864-6B6A-ED47-B8A3-60E4407897C4}"/>
              </a:ext>
            </a:extLst>
          </p:cNvPr>
          <p:cNvSpPr/>
          <p:nvPr/>
        </p:nvSpPr>
        <p:spPr bwMode="auto">
          <a:xfrm>
            <a:off x="4205481" y="513494"/>
            <a:ext cx="2088232" cy="46952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5BB61-6747-3B4A-9583-F1BED30F1F3A}"/>
              </a:ext>
            </a:extLst>
          </p:cNvPr>
          <p:cNvSpPr txBox="1"/>
          <p:nvPr/>
        </p:nvSpPr>
        <p:spPr>
          <a:xfrm>
            <a:off x="4491879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Thread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1047F-59B3-FD4E-9508-289371E3E37C}"/>
              </a:ext>
            </a:extLst>
          </p:cNvPr>
          <p:cNvSpPr/>
          <p:nvPr/>
        </p:nvSpPr>
        <p:spPr bwMode="auto">
          <a:xfrm>
            <a:off x="4349498" y="1066995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D29C1-C06E-8544-A5E4-61FC41EBB4EF}"/>
              </a:ext>
            </a:extLst>
          </p:cNvPr>
          <p:cNvCxnSpPr/>
          <p:nvPr/>
        </p:nvCxnSpPr>
        <p:spPr bwMode="auto">
          <a:xfrm>
            <a:off x="5715291" y="1268760"/>
            <a:ext cx="1016950" cy="4320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990337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115D13-E128-E048-AD93-D8E70FC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CADE695-68E8-844B-98BD-93DDBB9C1DB4}"/>
              </a:ext>
            </a:extLst>
          </p:cNvPr>
          <p:cNvSpPr/>
          <p:nvPr/>
        </p:nvSpPr>
        <p:spPr bwMode="auto">
          <a:xfrm>
            <a:off x="0" y="4293096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hread           1, run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EB2AA-D75F-4449-8904-00747C738E3D}"/>
              </a:ext>
            </a:extLst>
          </p:cNvPr>
          <p:cNvSpPr/>
          <p:nvPr/>
        </p:nvSpPr>
        <p:spPr bwMode="auto">
          <a:xfrm>
            <a:off x="4205481" y="513493"/>
            <a:ext cx="2088232" cy="2699483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49864-6B6A-ED47-B8A3-60E4407897C4}"/>
              </a:ext>
            </a:extLst>
          </p:cNvPr>
          <p:cNvSpPr/>
          <p:nvPr/>
        </p:nvSpPr>
        <p:spPr bwMode="auto">
          <a:xfrm>
            <a:off x="4205481" y="513494"/>
            <a:ext cx="2088232" cy="46952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5BB61-6747-3B4A-9583-F1BED30F1F3A}"/>
              </a:ext>
            </a:extLst>
          </p:cNvPr>
          <p:cNvSpPr txBox="1"/>
          <p:nvPr/>
        </p:nvSpPr>
        <p:spPr>
          <a:xfrm>
            <a:off x="4491879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Thread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1047F-59B3-FD4E-9508-289371E3E37C}"/>
              </a:ext>
            </a:extLst>
          </p:cNvPr>
          <p:cNvSpPr/>
          <p:nvPr/>
        </p:nvSpPr>
        <p:spPr bwMode="auto">
          <a:xfrm>
            <a:off x="4349498" y="1066995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D29C1-C06E-8544-A5E4-61FC41EBB4EF}"/>
              </a:ext>
            </a:extLst>
          </p:cNvPr>
          <p:cNvCxnSpPr/>
          <p:nvPr/>
        </p:nvCxnSpPr>
        <p:spPr bwMode="auto">
          <a:xfrm>
            <a:off x="5715291" y="1268760"/>
            <a:ext cx="1016950" cy="4320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48D66-C856-6C4B-9EE3-8D76067A2452}"/>
              </a:ext>
            </a:extLst>
          </p:cNvPr>
          <p:cNvSpPr/>
          <p:nvPr/>
        </p:nvSpPr>
        <p:spPr bwMode="auto">
          <a:xfrm>
            <a:off x="5688125" y="5039576"/>
            <a:ext cx="2088232" cy="186201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7A9C6-AFC8-174D-924E-6EF5146CAB86}"/>
              </a:ext>
            </a:extLst>
          </p:cNvPr>
          <p:cNvSpPr/>
          <p:nvPr/>
        </p:nvSpPr>
        <p:spPr bwMode="auto">
          <a:xfrm>
            <a:off x="5688125" y="5039577"/>
            <a:ext cx="2088232" cy="323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E6E7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E6E7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46A8B33-FBCE-3C4A-B8EE-697EB8AEEFF5}"/>
              </a:ext>
            </a:extLst>
          </p:cNvPr>
          <p:cNvSpPr/>
          <p:nvPr/>
        </p:nvSpPr>
        <p:spPr bwMode="auto">
          <a:xfrm>
            <a:off x="-42232" y="1756607"/>
            <a:ext cx="600297" cy="144016"/>
          </a:xfrm>
          <a:prstGeom prst="rightArrow">
            <a:avLst/>
          </a:prstGeom>
          <a:solidFill>
            <a:srgbClr val="C00000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945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B8E8-DEDC-9342-87C5-49AF91058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have learnt so far ..</a:t>
            </a:r>
          </a:p>
        </p:txBody>
      </p:sp>
    </p:spTree>
    <p:extLst>
      <p:ext uri="{BB962C8B-B14F-4D97-AF65-F5344CB8AC3E}">
        <p14:creationId xmlns:p14="http://schemas.microsoft.com/office/powerpoint/2010/main" val="113431294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115D13-E128-E048-AD93-D8E70FC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CADE695-68E8-844B-98BD-93DDBB9C1DB4}"/>
              </a:ext>
            </a:extLst>
          </p:cNvPr>
          <p:cNvSpPr/>
          <p:nvPr/>
        </p:nvSpPr>
        <p:spPr bwMode="auto">
          <a:xfrm>
            <a:off x="0" y="4293096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           1, run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EB2AA-D75F-4449-8904-00747C738E3D}"/>
              </a:ext>
            </a:extLst>
          </p:cNvPr>
          <p:cNvSpPr/>
          <p:nvPr/>
        </p:nvSpPr>
        <p:spPr bwMode="auto">
          <a:xfrm>
            <a:off x="4205481" y="513493"/>
            <a:ext cx="2088232" cy="2699483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49864-6B6A-ED47-B8A3-60E4407897C4}"/>
              </a:ext>
            </a:extLst>
          </p:cNvPr>
          <p:cNvSpPr/>
          <p:nvPr/>
        </p:nvSpPr>
        <p:spPr bwMode="auto">
          <a:xfrm>
            <a:off x="4205481" y="513494"/>
            <a:ext cx="2088232" cy="46952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5BB61-6747-3B4A-9583-F1BED30F1F3A}"/>
              </a:ext>
            </a:extLst>
          </p:cNvPr>
          <p:cNvSpPr txBox="1"/>
          <p:nvPr/>
        </p:nvSpPr>
        <p:spPr>
          <a:xfrm>
            <a:off x="4491879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Thread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1047F-59B3-FD4E-9508-289371E3E37C}"/>
              </a:ext>
            </a:extLst>
          </p:cNvPr>
          <p:cNvSpPr/>
          <p:nvPr/>
        </p:nvSpPr>
        <p:spPr bwMode="auto">
          <a:xfrm>
            <a:off x="4349498" y="1066995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D29C1-C06E-8544-A5E4-61FC41EBB4EF}"/>
              </a:ext>
            </a:extLst>
          </p:cNvPr>
          <p:cNvCxnSpPr/>
          <p:nvPr/>
        </p:nvCxnSpPr>
        <p:spPr bwMode="auto">
          <a:xfrm>
            <a:off x="5715291" y="1268760"/>
            <a:ext cx="1016950" cy="4320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48D66-C856-6C4B-9EE3-8D76067A2452}"/>
              </a:ext>
            </a:extLst>
          </p:cNvPr>
          <p:cNvSpPr/>
          <p:nvPr/>
        </p:nvSpPr>
        <p:spPr bwMode="auto">
          <a:xfrm>
            <a:off x="5679475" y="4949626"/>
            <a:ext cx="2088232" cy="19519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7A9C6-AFC8-174D-924E-6EF5146CAB86}"/>
              </a:ext>
            </a:extLst>
          </p:cNvPr>
          <p:cNvSpPr/>
          <p:nvPr/>
        </p:nvSpPr>
        <p:spPr bwMode="auto">
          <a:xfrm>
            <a:off x="5679475" y="4949627"/>
            <a:ext cx="2088232" cy="3395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E6E7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E6E7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46A8B33-FBCE-3C4A-B8EE-697EB8AEEFF5}"/>
              </a:ext>
            </a:extLst>
          </p:cNvPr>
          <p:cNvSpPr/>
          <p:nvPr/>
        </p:nvSpPr>
        <p:spPr bwMode="auto">
          <a:xfrm>
            <a:off x="-1" y="1856847"/>
            <a:ext cx="600297" cy="144016"/>
          </a:xfrm>
          <a:prstGeom prst="rightArrow">
            <a:avLst/>
          </a:prstGeom>
          <a:solidFill>
            <a:srgbClr val="C00000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5E6715-9B65-404C-90DC-254D3D85F7DE}"/>
              </a:ext>
            </a:extLst>
          </p:cNvPr>
          <p:cNvSpPr/>
          <p:nvPr/>
        </p:nvSpPr>
        <p:spPr bwMode="auto">
          <a:xfrm>
            <a:off x="4371309" y="1569368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26280D-359E-984B-9B15-F560BB301AAA}"/>
              </a:ext>
            </a:extLst>
          </p:cNvPr>
          <p:cNvCxnSpPr>
            <a:cxnSpLocks/>
          </p:cNvCxnSpPr>
          <p:nvPr/>
        </p:nvCxnSpPr>
        <p:spPr bwMode="auto">
          <a:xfrm>
            <a:off x="5685943" y="1789162"/>
            <a:ext cx="953119" cy="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661101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115D13-E128-E048-AD93-D8E70FC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CADE695-68E8-844B-98BD-93DDBB9C1DB4}"/>
              </a:ext>
            </a:extLst>
          </p:cNvPr>
          <p:cNvSpPr/>
          <p:nvPr/>
        </p:nvSpPr>
        <p:spPr bwMode="auto">
          <a:xfrm>
            <a:off x="0" y="4293096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          1, run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EB2AA-D75F-4449-8904-00747C738E3D}"/>
              </a:ext>
            </a:extLst>
          </p:cNvPr>
          <p:cNvSpPr/>
          <p:nvPr/>
        </p:nvSpPr>
        <p:spPr bwMode="auto">
          <a:xfrm>
            <a:off x="4205481" y="513493"/>
            <a:ext cx="2088232" cy="2699483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49864-6B6A-ED47-B8A3-60E4407897C4}"/>
              </a:ext>
            </a:extLst>
          </p:cNvPr>
          <p:cNvSpPr/>
          <p:nvPr/>
        </p:nvSpPr>
        <p:spPr bwMode="auto">
          <a:xfrm>
            <a:off x="4205481" y="513494"/>
            <a:ext cx="2088232" cy="46952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5BB61-6747-3B4A-9583-F1BED30F1F3A}"/>
              </a:ext>
            </a:extLst>
          </p:cNvPr>
          <p:cNvSpPr txBox="1"/>
          <p:nvPr/>
        </p:nvSpPr>
        <p:spPr>
          <a:xfrm>
            <a:off x="4491879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Thread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1047F-59B3-FD4E-9508-289371E3E37C}"/>
              </a:ext>
            </a:extLst>
          </p:cNvPr>
          <p:cNvSpPr/>
          <p:nvPr/>
        </p:nvSpPr>
        <p:spPr bwMode="auto">
          <a:xfrm>
            <a:off x="4349498" y="1066995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D29C1-C06E-8544-A5E4-61FC41EBB4EF}"/>
              </a:ext>
            </a:extLst>
          </p:cNvPr>
          <p:cNvCxnSpPr/>
          <p:nvPr/>
        </p:nvCxnSpPr>
        <p:spPr bwMode="auto">
          <a:xfrm>
            <a:off x="5715291" y="1268760"/>
            <a:ext cx="1016950" cy="4320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48D66-C856-6C4B-9EE3-8D76067A2452}"/>
              </a:ext>
            </a:extLst>
          </p:cNvPr>
          <p:cNvSpPr/>
          <p:nvPr/>
        </p:nvSpPr>
        <p:spPr bwMode="auto">
          <a:xfrm>
            <a:off x="5679475" y="4949626"/>
            <a:ext cx="2088232" cy="19519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7A9C6-AFC8-174D-924E-6EF5146CAB86}"/>
              </a:ext>
            </a:extLst>
          </p:cNvPr>
          <p:cNvSpPr/>
          <p:nvPr/>
        </p:nvSpPr>
        <p:spPr bwMode="auto">
          <a:xfrm>
            <a:off x="5679475" y="4949627"/>
            <a:ext cx="2088232" cy="3395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E6E7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E6E7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46A8B33-FBCE-3C4A-B8EE-697EB8AEEFF5}"/>
              </a:ext>
            </a:extLst>
          </p:cNvPr>
          <p:cNvSpPr/>
          <p:nvPr/>
        </p:nvSpPr>
        <p:spPr bwMode="auto">
          <a:xfrm>
            <a:off x="-56915" y="2117168"/>
            <a:ext cx="600297" cy="144016"/>
          </a:xfrm>
          <a:prstGeom prst="rightArrow">
            <a:avLst/>
          </a:prstGeom>
          <a:solidFill>
            <a:srgbClr val="C00000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5E6715-9B65-404C-90DC-254D3D85F7DE}"/>
              </a:ext>
            </a:extLst>
          </p:cNvPr>
          <p:cNvSpPr/>
          <p:nvPr/>
        </p:nvSpPr>
        <p:spPr bwMode="auto">
          <a:xfrm>
            <a:off x="4371309" y="1569368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26280D-359E-984B-9B15-F560BB301AAA}"/>
              </a:ext>
            </a:extLst>
          </p:cNvPr>
          <p:cNvCxnSpPr>
            <a:cxnSpLocks/>
          </p:cNvCxnSpPr>
          <p:nvPr/>
        </p:nvCxnSpPr>
        <p:spPr bwMode="auto">
          <a:xfrm>
            <a:off x="5685943" y="1789162"/>
            <a:ext cx="953119" cy="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9EAFD-BCC3-4348-BB60-3AAB7122EE11}"/>
              </a:ext>
            </a:extLst>
          </p:cNvPr>
          <p:cNvSpPr/>
          <p:nvPr/>
        </p:nvSpPr>
        <p:spPr bwMode="auto">
          <a:xfrm>
            <a:off x="4393120" y="2055789"/>
            <a:ext cx="1800200" cy="2667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                            3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9861007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115D13-E128-E048-AD93-D8E70FC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CADE695-68E8-844B-98BD-93DDBB9C1DB4}"/>
              </a:ext>
            </a:extLst>
          </p:cNvPr>
          <p:cNvSpPr/>
          <p:nvPr/>
        </p:nvSpPr>
        <p:spPr bwMode="auto">
          <a:xfrm>
            <a:off x="0" y="4293096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hread            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run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EB2AA-D75F-4449-8904-00747C738E3D}"/>
              </a:ext>
            </a:extLst>
          </p:cNvPr>
          <p:cNvSpPr/>
          <p:nvPr/>
        </p:nvSpPr>
        <p:spPr bwMode="auto">
          <a:xfrm>
            <a:off x="4205481" y="513493"/>
            <a:ext cx="2088232" cy="2699483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49864-6B6A-ED47-B8A3-60E4407897C4}"/>
              </a:ext>
            </a:extLst>
          </p:cNvPr>
          <p:cNvSpPr/>
          <p:nvPr/>
        </p:nvSpPr>
        <p:spPr bwMode="auto">
          <a:xfrm>
            <a:off x="4205481" y="513494"/>
            <a:ext cx="2088232" cy="46952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5BB61-6747-3B4A-9583-F1BED30F1F3A}"/>
              </a:ext>
            </a:extLst>
          </p:cNvPr>
          <p:cNvSpPr txBox="1"/>
          <p:nvPr/>
        </p:nvSpPr>
        <p:spPr>
          <a:xfrm>
            <a:off x="4491879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Thread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1047F-59B3-FD4E-9508-289371E3E37C}"/>
              </a:ext>
            </a:extLst>
          </p:cNvPr>
          <p:cNvSpPr/>
          <p:nvPr/>
        </p:nvSpPr>
        <p:spPr bwMode="auto">
          <a:xfrm>
            <a:off x="4349498" y="1066995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D29C1-C06E-8544-A5E4-61FC41EBB4EF}"/>
              </a:ext>
            </a:extLst>
          </p:cNvPr>
          <p:cNvCxnSpPr/>
          <p:nvPr/>
        </p:nvCxnSpPr>
        <p:spPr bwMode="auto">
          <a:xfrm>
            <a:off x="5715291" y="1268760"/>
            <a:ext cx="1016950" cy="4320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48D66-C856-6C4B-9EE3-8D76067A2452}"/>
              </a:ext>
            </a:extLst>
          </p:cNvPr>
          <p:cNvSpPr/>
          <p:nvPr/>
        </p:nvSpPr>
        <p:spPr bwMode="auto">
          <a:xfrm>
            <a:off x="5679475" y="4949626"/>
            <a:ext cx="2088232" cy="19519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7A9C6-AFC8-174D-924E-6EF5146CAB86}"/>
              </a:ext>
            </a:extLst>
          </p:cNvPr>
          <p:cNvSpPr/>
          <p:nvPr/>
        </p:nvSpPr>
        <p:spPr bwMode="auto">
          <a:xfrm>
            <a:off x="5679475" y="4949627"/>
            <a:ext cx="2088232" cy="3395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E6E7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E6E7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46A8B33-FBCE-3C4A-B8EE-697EB8AEEFF5}"/>
              </a:ext>
            </a:extLst>
          </p:cNvPr>
          <p:cNvSpPr/>
          <p:nvPr/>
        </p:nvSpPr>
        <p:spPr bwMode="auto">
          <a:xfrm>
            <a:off x="-70172" y="2374079"/>
            <a:ext cx="600297" cy="144016"/>
          </a:xfrm>
          <a:prstGeom prst="rightArrow">
            <a:avLst/>
          </a:prstGeom>
          <a:solidFill>
            <a:srgbClr val="C00000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5E6715-9B65-404C-90DC-254D3D85F7DE}"/>
              </a:ext>
            </a:extLst>
          </p:cNvPr>
          <p:cNvSpPr/>
          <p:nvPr/>
        </p:nvSpPr>
        <p:spPr bwMode="auto">
          <a:xfrm>
            <a:off x="4371309" y="1569368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26280D-359E-984B-9B15-F560BB301AAA}"/>
              </a:ext>
            </a:extLst>
          </p:cNvPr>
          <p:cNvCxnSpPr>
            <a:cxnSpLocks/>
          </p:cNvCxnSpPr>
          <p:nvPr/>
        </p:nvCxnSpPr>
        <p:spPr bwMode="auto">
          <a:xfrm>
            <a:off x="5685943" y="1789162"/>
            <a:ext cx="953119" cy="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9EAFD-BCC3-4348-BB60-3AAB7122EE11}"/>
              </a:ext>
            </a:extLst>
          </p:cNvPr>
          <p:cNvSpPr/>
          <p:nvPr/>
        </p:nvSpPr>
        <p:spPr bwMode="auto">
          <a:xfrm>
            <a:off x="4393120" y="2055789"/>
            <a:ext cx="1800200" cy="2667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                            3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175C31-17A4-C34C-B4B4-02769D05E017}"/>
              </a:ext>
            </a:extLst>
          </p:cNvPr>
          <p:cNvSpPr/>
          <p:nvPr/>
        </p:nvSpPr>
        <p:spPr bwMode="auto">
          <a:xfrm>
            <a:off x="4375853" y="2374079"/>
            <a:ext cx="1800200" cy="2667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0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0582344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115D13-E128-E048-AD93-D8E70FC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CADE695-68E8-844B-98BD-93DDBB9C1DB4}"/>
              </a:ext>
            </a:extLst>
          </p:cNvPr>
          <p:cNvSpPr/>
          <p:nvPr/>
        </p:nvSpPr>
        <p:spPr bwMode="auto">
          <a:xfrm>
            <a:off x="-25500" y="4480923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Thread           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run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EB2AA-D75F-4449-8904-00747C738E3D}"/>
              </a:ext>
            </a:extLst>
          </p:cNvPr>
          <p:cNvSpPr/>
          <p:nvPr/>
        </p:nvSpPr>
        <p:spPr bwMode="auto">
          <a:xfrm>
            <a:off x="4205481" y="513493"/>
            <a:ext cx="2088232" cy="2699483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49864-6B6A-ED47-B8A3-60E4407897C4}"/>
              </a:ext>
            </a:extLst>
          </p:cNvPr>
          <p:cNvSpPr/>
          <p:nvPr/>
        </p:nvSpPr>
        <p:spPr bwMode="auto">
          <a:xfrm>
            <a:off x="4205481" y="513494"/>
            <a:ext cx="2088232" cy="46952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5BB61-6747-3B4A-9583-F1BED30F1F3A}"/>
              </a:ext>
            </a:extLst>
          </p:cNvPr>
          <p:cNvSpPr txBox="1"/>
          <p:nvPr/>
        </p:nvSpPr>
        <p:spPr>
          <a:xfrm>
            <a:off x="4491879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Thread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1047F-59B3-FD4E-9508-289371E3E37C}"/>
              </a:ext>
            </a:extLst>
          </p:cNvPr>
          <p:cNvSpPr/>
          <p:nvPr/>
        </p:nvSpPr>
        <p:spPr bwMode="auto">
          <a:xfrm>
            <a:off x="4349498" y="1066995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D29C1-C06E-8544-A5E4-61FC41EBB4EF}"/>
              </a:ext>
            </a:extLst>
          </p:cNvPr>
          <p:cNvCxnSpPr/>
          <p:nvPr/>
        </p:nvCxnSpPr>
        <p:spPr bwMode="auto">
          <a:xfrm>
            <a:off x="5715291" y="1268760"/>
            <a:ext cx="1016950" cy="4320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48D66-C856-6C4B-9EE3-8D76067A2452}"/>
              </a:ext>
            </a:extLst>
          </p:cNvPr>
          <p:cNvSpPr/>
          <p:nvPr/>
        </p:nvSpPr>
        <p:spPr bwMode="auto">
          <a:xfrm>
            <a:off x="5679475" y="4949626"/>
            <a:ext cx="2088232" cy="19519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7A9C6-AFC8-174D-924E-6EF5146CAB86}"/>
              </a:ext>
            </a:extLst>
          </p:cNvPr>
          <p:cNvSpPr/>
          <p:nvPr/>
        </p:nvSpPr>
        <p:spPr bwMode="auto">
          <a:xfrm>
            <a:off x="5679475" y="4949627"/>
            <a:ext cx="2088232" cy="3395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E6E7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E6E7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5E6715-9B65-404C-90DC-254D3D85F7DE}"/>
              </a:ext>
            </a:extLst>
          </p:cNvPr>
          <p:cNvSpPr/>
          <p:nvPr/>
        </p:nvSpPr>
        <p:spPr bwMode="auto">
          <a:xfrm>
            <a:off x="4371309" y="1569368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26280D-359E-984B-9B15-F560BB301AAA}"/>
              </a:ext>
            </a:extLst>
          </p:cNvPr>
          <p:cNvCxnSpPr>
            <a:cxnSpLocks/>
          </p:cNvCxnSpPr>
          <p:nvPr/>
        </p:nvCxnSpPr>
        <p:spPr bwMode="auto">
          <a:xfrm>
            <a:off x="5685943" y="1789162"/>
            <a:ext cx="953119" cy="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9EAFD-BCC3-4348-BB60-3AAB7122EE11}"/>
              </a:ext>
            </a:extLst>
          </p:cNvPr>
          <p:cNvSpPr/>
          <p:nvPr/>
        </p:nvSpPr>
        <p:spPr bwMode="auto">
          <a:xfrm>
            <a:off x="4393120" y="2055789"/>
            <a:ext cx="1800200" cy="2667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                            3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175C31-17A4-C34C-B4B4-02769D05E017}"/>
              </a:ext>
            </a:extLst>
          </p:cNvPr>
          <p:cNvSpPr/>
          <p:nvPr/>
        </p:nvSpPr>
        <p:spPr bwMode="auto">
          <a:xfrm>
            <a:off x="4375853" y="2374079"/>
            <a:ext cx="1800200" cy="2667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0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C60DDD1-B16A-8D40-9773-F4127C9F811E}"/>
              </a:ext>
            </a:extLst>
          </p:cNvPr>
          <p:cNvSpPr/>
          <p:nvPr/>
        </p:nvSpPr>
        <p:spPr bwMode="auto">
          <a:xfrm>
            <a:off x="-70172" y="2374079"/>
            <a:ext cx="600297" cy="144016"/>
          </a:xfrm>
          <a:prstGeom prst="rightArrow">
            <a:avLst/>
          </a:prstGeom>
          <a:solidFill>
            <a:srgbClr val="C00000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5586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115D13-E128-E048-AD93-D8E70FC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hread           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run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EB2AA-D75F-4449-8904-00747C738E3D}"/>
              </a:ext>
            </a:extLst>
          </p:cNvPr>
          <p:cNvSpPr/>
          <p:nvPr/>
        </p:nvSpPr>
        <p:spPr bwMode="auto">
          <a:xfrm>
            <a:off x="4205481" y="513493"/>
            <a:ext cx="2088232" cy="2699483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49864-6B6A-ED47-B8A3-60E4407897C4}"/>
              </a:ext>
            </a:extLst>
          </p:cNvPr>
          <p:cNvSpPr/>
          <p:nvPr/>
        </p:nvSpPr>
        <p:spPr bwMode="auto">
          <a:xfrm>
            <a:off x="4205481" y="513494"/>
            <a:ext cx="2088232" cy="46952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5BB61-6747-3B4A-9583-F1BED30F1F3A}"/>
              </a:ext>
            </a:extLst>
          </p:cNvPr>
          <p:cNvSpPr txBox="1"/>
          <p:nvPr/>
        </p:nvSpPr>
        <p:spPr>
          <a:xfrm>
            <a:off x="4491879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Thread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1047F-59B3-FD4E-9508-289371E3E37C}"/>
              </a:ext>
            </a:extLst>
          </p:cNvPr>
          <p:cNvSpPr/>
          <p:nvPr/>
        </p:nvSpPr>
        <p:spPr bwMode="auto">
          <a:xfrm>
            <a:off x="4349498" y="1066995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D29C1-C06E-8544-A5E4-61FC41EBB4EF}"/>
              </a:ext>
            </a:extLst>
          </p:cNvPr>
          <p:cNvCxnSpPr/>
          <p:nvPr/>
        </p:nvCxnSpPr>
        <p:spPr bwMode="auto">
          <a:xfrm>
            <a:off x="5715291" y="1268760"/>
            <a:ext cx="1016950" cy="4320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48D66-C856-6C4B-9EE3-8D76067A2452}"/>
              </a:ext>
            </a:extLst>
          </p:cNvPr>
          <p:cNvSpPr/>
          <p:nvPr/>
        </p:nvSpPr>
        <p:spPr bwMode="auto">
          <a:xfrm>
            <a:off x="5679475" y="4949626"/>
            <a:ext cx="2088232" cy="19519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7A9C6-AFC8-174D-924E-6EF5146CAB86}"/>
              </a:ext>
            </a:extLst>
          </p:cNvPr>
          <p:cNvSpPr/>
          <p:nvPr/>
        </p:nvSpPr>
        <p:spPr bwMode="auto">
          <a:xfrm>
            <a:off x="5679475" y="4949627"/>
            <a:ext cx="2088232" cy="3395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E6E7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E6E7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46A8B33-FBCE-3C4A-B8EE-697EB8AEEFF5}"/>
              </a:ext>
            </a:extLst>
          </p:cNvPr>
          <p:cNvSpPr/>
          <p:nvPr/>
        </p:nvSpPr>
        <p:spPr bwMode="auto">
          <a:xfrm>
            <a:off x="-70172" y="2583675"/>
            <a:ext cx="600297" cy="144016"/>
          </a:xfrm>
          <a:prstGeom prst="rightArrow">
            <a:avLst/>
          </a:prstGeom>
          <a:solidFill>
            <a:srgbClr val="C00000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5E6715-9B65-404C-90DC-254D3D85F7DE}"/>
              </a:ext>
            </a:extLst>
          </p:cNvPr>
          <p:cNvSpPr/>
          <p:nvPr/>
        </p:nvSpPr>
        <p:spPr bwMode="auto">
          <a:xfrm>
            <a:off x="4371309" y="1569368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26280D-359E-984B-9B15-F560BB301AAA}"/>
              </a:ext>
            </a:extLst>
          </p:cNvPr>
          <p:cNvCxnSpPr>
            <a:cxnSpLocks/>
          </p:cNvCxnSpPr>
          <p:nvPr/>
        </p:nvCxnSpPr>
        <p:spPr bwMode="auto">
          <a:xfrm>
            <a:off x="5685943" y="1789162"/>
            <a:ext cx="953119" cy="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9EAFD-BCC3-4348-BB60-3AAB7122EE11}"/>
              </a:ext>
            </a:extLst>
          </p:cNvPr>
          <p:cNvSpPr/>
          <p:nvPr/>
        </p:nvSpPr>
        <p:spPr bwMode="auto">
          <a:xfrm>
            <a:off x="4393120" y="2055789"/>
            <a:ext cx="1800200" cy="2667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                            3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175C31-17A4-C34C-B4B4-02769D05E017}"/>
              </a:ext>
            </a:extLst>
          </p:cNvPr>
          <p:cNvSpPr/>
          <p:nvPr/>
        </p:nvSpPr>
        <p:spPr bwMode="auto">
          <a:xfrm>
            <a:off x="4375853" y="2374079"/>
            <a:ext cx="1800200" cy="2667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0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E80DCD-C9B7-EF41-8BAD-B26899209E88}"/>
              </a:ext>
            </a:extLst>
          </p:cNvPr>
          <p:cNvSpPr/>
          <p:nvPr/>
        </p:nvSpPr>
        <p:spPr bwMode="auto">
          <a:xfrm>
            <a:off x="4393120" y="2692369"/>
            <a:ext cx="1800200" cy="2667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fsq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0                         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D071EDA-9883-2D4A-87FC-6C17E994EBC7}"/>
              </a:ext>
            </a:extLst>
          </p:cNvPr>
          <p:cNvSpPr/>
          <p:nvPr/>
        </p:nvSpPr>
        <p:spPr bwMode="auto">
          <a:xfrm>
            <a:off x="-25500" y="4480923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7866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115D13-E128-E048-AD93-D8E70FC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hread           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run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EB2AA-D75F-4449-8904-00747C738E3D}"/>
              </a:ext>
            </a:extLst>
          </p:cNvPr>
          <p:cNvSpPr/>
          <p:nvPr/>
        </p:nvSpPr>
        <p:spPr bwMode="auto">
          <a:xfrm>
            <a:off x="4205481" y="513493"/>
            <a:ext cx="2088232" cy="2699483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49864-6B6A-ED47-B8A3-60E4407897C4}"/>
              </a:ext>
            </a:extLst>
          </p:cNvPr>
          <p:cNvSpPr/>
          <p:nvPr/>
        </p:nvSpPr>
        <p:spPr bwMode="auto">
          <a:xfrm>
            <a:off x="4205481" y="513494"/>
            <a:ext cx="2088232" cy="46952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5BB61-6747-3B4A-9583-F1BED30F1F3A}"/>
              </a:ext>
            </a:extLst>
          </p:cNvPr>
          <p:cNvSpPr txBox="1"/>
          <p:nvPr/>
        </p:nvSpPr>
        <p:spPr>
          <a:xfrm>
            <a:off x="4491879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Thread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1047F-59B3-FD4E-9508-289371E3E37C}"/>
              </a:ext>
            </a:extLst>
          </p:cNvPr>
          <p:cNvSpPr/>
          <p:nvPr/>
        </p:nvSpPr>
        <p:spPr bwMode="auto">
          <a:xfrm>
            <a:off x="4349498" y="1066995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D29C1-C06E-8544-A5E4-61FC41EBB4EF}"/>
              </a:ext>
            </a:extLst>
          </p:cNvPr>
          <p:cNvCxnSpPr/>
          <p:nvPr/>
        </p:nvCxnSpPr>
        <p:spPr bwMode="auto">
          <a:xfrm>
            <a:off x="5715291" y="1268760"/>
            <a:ext cx="1016950" cy="43204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46A8B33-FBCE-3C4A-B8EE-697EB8AEEFF5}"/>
              </a:ext>
            </a:extLst>
          </p:cNvPr>
          <p:cNvSpPr/>
          <p:nvPr/>
        </p:nvSpPr>
        <p:spPr bwMode="auto">
          <a:xfrm>
            <a:off x="-76988" y="2753748"/>
            <a:ext cx="600297" cy="144016"/>
          </a:xfrm>
          <a:prstGeom prst="rightArrow">
            <a:avLst/>
          </a:prstGeom>
          <a:solidFill>
            <a:srgbClr val="C00000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5E6715-9B65-404C-90DC-254D3D85F7DE}"/>
              </a:ext>
            </a:extLst>
          </p:cNvPr>
          <p:cNvSpPr/>
          <p:nvPr/>
        </p:nvSpPr>
        <p:spPr bwMode="auto">
          <a:xfrm>
            <a:off x="4371309" y="1569368"/>
            <a:ext cx="1800200" cy="4395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26280D-359E-984B-9B15-F560BB301AAA}"/>
              </a:ext>
            </a:extLst>
          </p:cNvPr>
          <p:cNvCxnSpPr>
            <a:cxnSpLocks/>
          </p:cNvCxnSpPr>
          <p:nvPr/>
        </p:nvCxnSpPr>
        <p:spPr bwMode="auto">
          <a:xfrm>
            <a:off x="5685943" y="1789162"/>
            <a:ext cx="953119" cy="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9EAFD-BCC3-4348-BB60-3AAB7122EE11}"/>
              </a:ext>
            </a:extLst>
          </p:cNvPr>
          <p:cNvSpPr/>
          <p:nvPr/>
        </p:nvSpPr>
        <p:spPr bwMode="auto">
          <a:xfrm>
            <a:off x="4393120" y="2055789"/>
            <a:ext cx="1800200" cy="2667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                            3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175C31-17A4-C34C-B4B4-02769D05E017}"/>
              </a:ext>
            </a:extLst>
          </p:cNvPr>
          <p:cNvSpPr/>
          <p:nvPr/>
        </p:nvSpPr>
        <p:spPr bwMode="auto">
          <a:xfrm>
            <a:off x="4375853" y="2374079"/>
            <a:ext cx="1800200" cy="2667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2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E80DCD-C9B7-EF41-8BAD-B26899209E88}"/>
              </a:ext>
            </a:extLst>
          </p:cNvPr>
          <p:cNvSpPr/>
          <p:nvPr/>
        </p:nvSpPr>
        <p:spPr bwMode="auto">
          <a:xfrm>
            <a:off x="4393120" y="2692369"/>
            <a:ext cx="1800200" cy="26677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fsq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4                         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D071EDA-9883-2D4A-87FC-6C17E994EBC7}"/>
              </a:ext>
            </a:extLst>
          </p:cNvPr>
          <p:cNvSpPr/>
          <p:nvPr/>
        </p:nvSpPr>
        <p:spPr bwMode="auto">
          <a:xfrm>
            <a:off x="-25500" y="4480923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E72942-CBF1-EB45-83A2-441CC559CC04}"/>
              </a:ext>
            </a:extLst>
          </p:cNvPr>
          <p:cNvSpPr/>
          <p:nvPr/>
        </p:nvSpPr>
        <p:spPr bwMode="auto">
          <a:xfrm>
            <a:off x="5679475" y="4949626"/>
            <a:ext cx="2088232" cy="19519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quare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square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quare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A14718-A669-2448-908A-CA78E033AFCD}"/>
              </a:ext>
            </a:extLst>
          </p:cNvPr>
          <p:cNvSpPr/>
          <p:nvPr/>
        </p:nvSpPr>
        <p:spPr bwMode="auto">
          <a:xfrm>
            <a:off x="5679475" y="4949627"/>
            <a:ext cx="2088232" cy="3395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E6E7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E6E7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5327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115D13-E128-E048-AD93-D8E70FC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hread 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exit, NULL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D071EDA-9883-2D4A-87FC-6C17E994EBC7}"/>
              </a:ext>
            </a:extLst>
          </p:cNvPr>
          <p:cNvSpPr/>
          <p:nvPr/>
        </p:nvSpPr>
        <p:spPr bwMode="auto">
          <a:xfrm>
            <a:off x="-25500" y="4480923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E72942-CBF1-EB45-83A2-441CC559CC04}"/>
              </a:ext>
            </a:extLst>
          </p:cNvPr>
          <p:cNvSpPr/>
          <p:nvPr/>
        </p:nvSpPr>
        <p:spPr bwMode="auto">
          <a:xfrm>
            <a:off x="5679475" y="4949626"/>
            <a:ext cx="2088232" cy="19519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quare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square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quare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A14718-A669-2448-908A-CA78E033AFCD}"/>
              </a:ext>
            </a:extLst>
          </p:cNvPr>
          <p:cNvSpPr/>
          <p:nvPr/>
        </p:nvSpPr>
        <p:spPr bwMode="auto">
          <a:xfrm>
            <a:off x="5679475" y="4949627"/>
            <a:ext cx="2088232" cy="3395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E6E7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E6E7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D9B5C6-1D0E-F647-AF1C-27E1EB367BF0}"/>
              </a:ext>
            </a:extLst>
          </p:cNvPr>
          <p:cNvCxnSpPr>
            <a:stCxn id="17" idx="3"/>
          </p:cNvCxnSpPr>
          <p:nvPr/>
        </p:nvCxnSpPr>
        <p:spPr bwMode="auto">
          <a:xfrm flipV="1">
            <a:off x="7092628" y="1412776"/>
            <a:ext cx="393700" cy="2294767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479562-66E9-CD40-873C-4223C6A7F30B}"/>
              </a:ext>
            </a:extLst>
          </p:cNvPr>
          <p:cNvSpPr txBox="1"/>
          <p:nvPr/>
        </p:nvSpPr>
        <p:spPr>
          <a:xfrm>
            <a:off x="5687917" y="375078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 1 exited</a:t>
            </a:r>
          </a:p>
        </p:txBody>
      </p:sp>
    </p:spTree>
    <p:extLst>
      <p:ext uri="{BB962C8B-B14F-4D97-AF65-F5344CB8AC3E}">
        <p14:creationId xmlns:p14="http://schemas.microsoft.com/office/powerpoint/2010/main" val="295131942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115D13-E128-E048-AD93-D8E70FC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Thread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hread 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exit, NULL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D071EDA-9883-2D4A-87FC-6C17E994EBC7}"/>
              </a:ext>
            </a:extLst>
          </p:cNvPr>
          <p:cNvSpPr/>
          <p:nvPr/>
        </p:nvSpPr>
        <p:spPr bwMode="auto">
          <a:xfrm>
            <a:off x="3974" y="4653136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E72942-CBF1-EB45-83A2-441CC559CC04}"/>
              </a:ext>
            </a:extLst>
          </p:cNvPr>
          <p:cNvSpPr/>
          <p:nvPr/>
        </p:nvSpPr>
        <p:spPr bwMode="auto">
          <a:xfrm>
            <a:off x="5679475" y="4949626"/>
            <a:ext cx="2088232" cy="19519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main 0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A14718-A669-2448-908A-CA78E033AFCD}"/>
              </a:ext>
            </a:extLst>
          </p:cNvPr>
          <p:cNvSpPr/>
          <p:nvPr/>
        </p:nvSpPr>
        <p:spPr bwMode="auto">
          <a:xfrm>
            <a:off x="5679475" y="4949627"/>
            <a:ext cx="2088232" cy="3395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E6E7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E6E7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403BD-8BB5-134C-8518-9EF249D483E7}"/>
              </a:ext>
            </a:extLst>
          </p:cNvPr>
          <p:cNvSpPr/>
          <p:nvPr/>
        </p:nvSpPr>
        <p:spPr bwMode="auto">
          <a:xfrm>
            <a:off x="6739005" y="1931301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2298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115D13-E128-E048-AD93-D8E70FC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Thread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hread 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exit, NULL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D071EDA-9883-2D4A-87FC-6C17E994EBC7}"/>
              </a:ext>
            </a:extLst>
          </p:cNvPr>
          <p:cNvSpPr/>
          <p:nvPr/>
        </p:nvSpPr>
        <p:spPr bwMode="auto">
          <a:xfrm>
            <a:off x="23379" y="4877618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E72942-CBF1-EB45-83A2-441CC559CC04}"/>
              </a:ext>
            </a:extLst>
          </p:cNvPr>
          <p:cNvSpPr/>
          <p:nvPr/>
        </p:nvSpPr>
        <p:spPr bwMode="auto">
          <a:xfrm>
            <a:off x="5679475" y="4949626"/>
            <a:ext cx="2088232" cy="19519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main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ain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main 99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A14718-A669-2448-908A-CA78E033AFCD}"/>
              </a:ext>
            </a:extLst>
          </p:cNvPr>
          <p:cNvSpPr/>
          <p:nvPr/>
        </p:nvSpPr>
        <p:spPr bwMode="auto">
          <a:xfrm>
            <a:off x="5679475" y="4949627"/>
            <a:ext cx="2088232" cy="3395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E6E7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E6E7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403BD-8BB5-134C-8518-9EF249D483E7}"/>
              </a:ext>
            </a:extLst>
          </p:cNvPr>
          <p:cNvSpPr/>
          <p:nvPr/>
        </p:nvSpPr>
        <p:spPr bwMode="auto">
          <a:xfrm>
            <a:off x="6739005" y="1931301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99</a:t>
            </a:r>
          </a:p>
        </p:txBody>
      </p:sp>
    </p:spTree>
    <p:extLst>
      <p:ext uri="{BB962C8B-B14F-4D97-AF65-F5344CB8AC3E}">
        <p14:creationId xmlns:p14="http://schemas.microsoft.com/office/powerpoint/2010/main" val="876198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115D13-E128-E048-AD93-D8E70FC5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3493"/>
            <a:ext cx="6769100" cy="6388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016AD9-D79F-4D4A-99B4-1183514D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19907"/>
            <a:ext cx="7162800" cy="533400"/>
          </a:xfrm>
        </p:spPr>
        <p:txBody>
          <a:bodyPr/>
          <a:lstStyle/>
          <a:p>
            <a:r>
              <a:rPr lang="en-US" sz="2000" dirty="0"/>
              <a:t>th1.c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639A6-5E3F-6643-98E0-46C0CA4F71AF}"/>
              </a:ext>
            </a:extLst>
          </p:cNvPr>
          <p:cNvSpPr/>
          <p:nvPr/>
        </p:nvSpPr>
        <p:spPr bwMode="auto">
          <a:xfrm>
            <a:off x="6588224" y="513493"/>
            <a:ext cx="2088232" cy="212341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E10EA-3C9C-644A-BE0A-5867EB0745F4}"/>
              </a:ext>
            </a:extLst>
          </p:cNvPr>
          <p:cNvSpPr/>
          <p:nvPr/>
        </p:nvSpPr>
        <p:spPr bwMode="auto">
          <a:xfrm>
            <a:off x="6588224" y="513494"/>
            <a:ext cx="2088232" cy="36933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F664-C9B6-904E-8488-58823DA174AE}"/>
              </a:ext>
            </a:extLst>
          </p:cNvPr>
          <p:cNvSpPr txBox="1"/>
          <p:nvPr/>
        </p:nvSpPr>
        <p:spPr>
          <a:xfrm>
            <a:off x="6874622" y="137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Thread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A629-B18D-E147-9089-953A4990C7A2}"/>
              </a:ext>
            </a:extLst>
          </p:cNvPr>
          <p:cNvSpPr/>
          <p:nvPr/>
        </p:nvSpPr>
        <p:spPr bwMode="auto">
          <a:xfrm>
            <a:off x="6732241" y="1066995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hread 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exit, NULL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85CEA-B49E-644E-93E0-EAC2D5CD655C}"/>
              </a:ext>
            </a:extLst>
          </p:cNvPr>
          <p:cNvSpPr/>
          <p:nvPr/>
        </p:nvSpPr>
        <p:spPr bwMode="auto">
          <a:xfrm>
            <a:off x="6739005" y="1499148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3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D071EDA-9883-2D4A-87FC-6C17E994EBC7}"/>
              </a:ext>
            </a:extLst>
          </p:cNvPr>
          <p:cNvSpPr/>
          <p:nvPr/>
        </p:nvSpPr>
        <p:spPr bwMode="auto">
          <a:xfrm>
            <a:off x="23379" y="5781594"/>
            <a:ext cx="600297" cy="14401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E72942-CBF1-EB45-83A2-441CC559CC04}"/>
              </a:ext>
            </a:extLst>
          </p:cNvPr>
          <p:cNvSpPr/>
          <p:nvPr/>
        </p:nvSpPr>
        <p:spPr bwMode="auto">
          <a:xfrm>
            <a:off x="5679475" y="4949626"/>
            <a:ext cx="2088232" cy="19519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main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ain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main 99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join competed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A14718-A669-2448-908A-CA78E033AFCD}"/>
              </a:ext>
            </a:extLst>
          </p:cNvPr>
          <p:cNvSpPr/>
          <p:nvPr/>
        </p:nvSpPr>
        <p:spPr bwMode="auto">
          <a:xfrm>
            <a:off x="5679475" y="4949627"/>
            <a:ext cx="2088232" cy="3395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E6E7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E6E7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403BD-8BB5-134C-8518-9EF249D483E7}"/>
              </a:ext>
            </a:extLst>
          </p:cNvPr>
          <p:cNvSpPr/>
          <p:nvPr/>
        </p:nvSpPr>
        <p:spPr bwMode="auto">
          <a:xfrm>
            <a:off x="6739005" y="1931301"/>
            <a:ext cx="1800200" cy="3457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99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A2B7F3-33BA-914A-9A1B-4B06060661D2}"/>
              </a:ext>
            </a:extLst>
          </p:cNvPr>
          <p:cNvCxnSpPr>
            <a:cxnSpLocks/>
          </p:cNvCxnSpPr>
          <p:nvPr/>
        </p:nvCxnSpPr>
        <p:spPr bwMode="auto">
          <a:xfrm flipH="1">
            <a:off x="3275856" y="4293096"/>
            <a:ext cx="1944216" cy="1296144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B57563-58C2-6C4C-B31A-3B9A730CF5BC}"/>
              </a:ext>
            </a:extLst>
          </p:cNvPr>
          <p:cNvSpPr txBox="1"/>
          <p:nvPr/>
        </p:nvSpPr>
        <p:spPr>
          <a:xfrm>
            <a:off x="5466033" y="392376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 unblocks</a:t>
            </a:r>
          </a:p>
        </p:txBody>
      </p:sp>
    </p:spTree>
    <p:extLst>
      <p:ext uri="{BB962C8B-B14F-4D97-AF65-F5344CB8AC3E}">
        <p14:creationId xmlns:p14="http://schemas.microsoft.com/office/powerpoint/2010/main" val="1845774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830"/>
            <a:ext cx="8499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Recall: 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82700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2C6D85FB-2FC6-F840-968B-B1ADAC334B76}"/>
              </a:ext>
            </a:extLst>
          </p:cNvPr>
          <p:cNvSpPr txBox="1">
            <a:spLocks noChangeArrowheads="1"/>
          </p:cNvSpPr>
          <p:nvPr/>
        </p:nvSpPr>
        <p:spPr>
          <a:xfrm>
            <a:off x="473075" y="5705320"/>
            <a:ext cx="8203381" cy="67295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>
                <a:ea typeface="MS PGothic" charset="0"/>
              </a:rPr>
              <a:t>Address spaces encapsulate protection: Passive Part</a:t>
            </a:r>
          </a:p>
          <a:p>
            <a:r>
              <a:rPr lang="en-US" b="0" kern="0" dirty="0">
                <a:ea typeface="MS PGothic" charset="0"/>
              </a:rPr>
              <a:t>Threads share code, data, files, heap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4BD78-C328-2149-BE84-72EC46CFE37C}"/>
              </a:ext>
            </a:extLst>
          </p:cNvPr>
          <p:cNvSpPr/>
          <p:nvPr/>
        </p:nvSpPr>
        <p:spPr bwMode="auto">
          <a:xfrm>
            <a:off x="749300" y="1282700"/>
            <a:ext cx="3030612" cy="387449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8041-C682-5E42-86FD-360B4F97FDD8}"/>
              </a:ext>
            </a:extLst>
          </p:cNvPr>
          <p:cNvSpPr/>
          <p:nvPr/>
        </p:nvSpPr>
        <p:spPr bwMode="auto">
          <a:xfrm>
            <a:off x="4565923" y="1293822"/>
            <a:ext cx="3030612" cy="387449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D79A65-39EE-8C40-8A7E-90A030E02DC2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9832" y="1015246"/>
            <a:ext cx="720080" cy="267454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0A6A5F-8800-1741-A055-1ADA629D94AC}"/>
              </a:ext>
            </a:extLst>
          </p:cNvPr>
          <p:cNvCxnSpPr>
            <a:cxnSpLocks/>
          </p:cNvCxnSpPr>
          <p:nvPr/>
        </p:nvCxnSpPr>
        <p:spPr bwMode="auto">
          <a:xfrm>
            <a:off x="5180923" y="897948"/>
            <a:ext cx="632249" cy="31309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1B825-12ED-1E4C-84E1-4C0E8501DE00}"/>
              </a:ext>
            </a:extLst>
          </p:cNvPr>
          <p:cNvSpPr/>
          <p:nvPr/>
        </p:nvSpPr>
        <p:spPr bwMode="auto">
          <a:xfrm>
            <a:off x="4565923" y="1273076"/>
            <a:ext cx="3030612" cy="643756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006C6-3B27-4B45-B484-58ACB14DF8CF}"/>
              </a:ext>
            </a:extLst>
          </p:cNvPr>
          <p:cNvSpPr txBox="1"/>
          <p:nvPr/>
        </p:nvSpPr>
        <p:spPr>
          <a:xfrm>
            <a:off x="3891906" y="621184"/>
            <a:ext cx="948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1503860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822B-7E0A-254C-BD6C-249CC396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76AA-71E1-A141-ABBB-5B3AD7F3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</a:t>
            </a:r>
            <a:r>
              <a:rPr lang="en-US" dirty="0" err="1"/>
              <a:t>pthread</a:t>
            </a:r>
            <a:r>
              <a:rPr lang="en-US" dirty="0"/>
              <a:t> library’s APIs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047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72EAF-DB5A-4446-9906-372AF272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5E25B-D5D5-124D-8977-3C9B02FF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1268760"/>
            <a:ext cx="6355035" cy="44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629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492AF5-8A6E-8041-901C-FBD5F223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066800"/>
            <a:ext cx="721360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43B1F8-4F84-2F46-80B1-D61B1E276827}"/>
              </a:ext>
            </a:extLst>
          </p:cNvPr>
          <p:cNvSpPr txBox="1"/>
          <p:nvPr/>
        </p:nvSpPr>
        <p:spPr>
          <a:xfrm>
            <a:off x="395536" y="6460812"/>
            <a:ext cx="28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Source: OS book by Stallings</a:t>
            </a:r>
          </a:p>
        </p:txBody>
      </p:sp>
    </p:spTree>
    <p:extLst>
      <p:ext uri="{BB962C8B-B14F-4D97-AF65-F5344CB8AC3E}">
        <p14:creationId xmlns:p14="http://schemas.microsoft.com/office/powerpoint/2010/main" val="25840479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3F57-4700-5449-9461-C64CFD0F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59C6-FFC3-5845-8782-FAA5003C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2882280" cy="5105400"/>
          </a:xfrm>
        </p:spPr>
        <p:txBody>
          <a:bodyPr/>
          <a:lstStyle/>
          <a:p>
            <a:r>
              <a:rPr lang="en-US" dirty="0"/>
              <a:t>All threads within a process share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/>
              <a:t>Global/static data</a:t>
            </a:r>
          </a:p>
          <a:p>
            <a:pPr lvl="1"/>
            <a:r>
              <a:rPr lang="en-US" dirty="0"/>
              <a:t>Libraries</a:t>
            </a:r>
          </a:p>
          <a:p>
            <a:r>
              <a:rPr lang="en-US" dirty="0"/>
              <a:t>Each thread has a separate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D065B-4241-2B42-8F90-EF04F13878EF}"/>
              </a:ext>
            </a:extLst>
          </p:cNvPr>
          <p:cNvSpPr txBox="1"/>
          <p:nvPr/>
        </p:nvSpPr>
        <p:spPr>
          <a:xfrm>
            <a:off x="5682700" y="245608"/>
            <a:ext cx="186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Address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47560-8C0A-C448-A841-9700E02F4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59" y="683750"/>
            <a:ext cx="1941925" cy="4833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D24131-7829-E149-B7DD-76B7B8EFA3FE}"/>
              </a:ext>
            </a:extLst>
          </p:cNvPr>
          <p:cNvSpPr txBox="1"/>
          <p:nvPr/>
        </p:nvSpPr>
        <p:spPr>
          <a:xfrm>
            <a:off x="339144" y="6488668"/>
            <a:ext cx="1827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CS4410 Cornell University</a:t>
            </a:r>
          </a:p>
        </p:txBody>
      </p:sp>
    </p:spTree>
    <p:extLst>
      <p:ext uri="{BB962C8B-B14F-4D97-AF65-F5344CB8AC3E}">
        <p14:creationId xmlns:p14="http://schemas.microsoft.com/office/powerpoint/2010/main" val="25061785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2F16D6F-EAF6-E34E-A8FD-753A65A1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 Abstraction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3D2C569-950F-F74F-9AFB-26213A67D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687725" cy="51845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7CCBA7-5CE6-9D4E-A82C-49711B866F7A}"/>
              </a:ext>
            </a:extLst>
          </p:cNvPr>
          <p:cNvSpPr txBox="1"/>
          <p:nvPr/>
        </p:nvSpPr>
        <p:spPr>
          <a:xfrm>
            <a:off x="339144" y="6488668"/>
            <a:ext cx="1827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CS4410 Cornell University</a:t>
            </a:r>
          </a:p>
        </p:txBody>
      </p:sp>
    </p:spTree>
    <p:extLst>
      <p:ext uri="{BB962C8B-B14F-4D97-AF65-F5344CB8AC3E}">
        <p14:creationId xmlns:p14="http://schemas.microsoft.com/office/powerpoint/2010/main" val="39241744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20322</TotalTime>
  <Pages>60</Pages>
  <Words>2445</Words>
  <Application>Microsoft Macintosh PowerPoint</Application>
  <PresentationFormat>On-screen Show (4:3)</PresentationFormat>
  <Paragraphs>413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MS PGothic</vt:lpstr>
      <vt:lpstr>MS PGothic</vt:lpstr>
      <vt:lpstr>Arial</vt:lpstr>
      <vt:lpstr>Calibri</vt:lpstr>
      <vt:lpstr>Comic Sans MS</vt:lpstr>
      <vt:lpstr>Consolas</vt:lpstr>
      <vt:lpstr>Courier</vt:lpstr>
      <vt:lpstr>Gill Sans</vt:lpstr>
      <vt:lpstr>Gill Sans Light</vt:lpstr>
      <vt:lpstr>Times New Roman</vt:lpstr>
      <vt:lpstr>Wingdings</vt:lpstr>
      <vt:lpstr>Office</vt:lpstr>
      <vt:lpstr> CS310  Operating Systems   Lecture 14: Threads – Examples</vt:lpstr>
      <vt:lpstr>Acknowledgements !</vt:lpstr>
      <vt:lpstr>Reading</vt:lpstr>
      <vt:lpstr>We have learnt so far ..</vt:lpstr>
      <vt:lpstr>Recall: Single and Multithreaded Processes</vt:lpstr>
      <vt:lpstr>Thread Abstraction</vt:lpstr>
      <vt:lpstr>PowerPoint Presentation</vt:lpstr>
      <vt:lpstr>Threads</vt:lpstr>
      <vt:lpstr>Implementing Thread Abstraction</vt:lpstr>
      <vt:lpstr>Implementing Thread in User Space (1)</vt:lpstr>
      <vt:lpstr>Thread Management in Kernel (1)</vt:lpstr>
      <vt:lpstr>Thread Management in Kernel </vt:lpstr>
      <vt:lpstr>Logical View of Threads</vt:lpstr>
      <vt:lpstr>Thread Libraries</vt:lpstr>
      <vt:lpstr>Today we will study ..</vt:lpstr>
      <vt:lpstr>Thread Libraries</vt:lpstr>
      <vt:lpstr>Thread Library: pthread</vt:lpstr>
      <vt:lpstr>Thread Implementation: Layers of Abstraction</vt:lpstr>
      <vt:lpstr>What are pthreads?</vt:lpstr>
      <vt:lpstr>pthread APIs</vt:lpstr>
      <vt:lpstr>Aside: Pointers to Functions in C  (self reading)</vt:lpstr>
      <vt:lpstr>Aside: Pointers to Functions in C (self reading)</vt:lpstr>
      <vt:lpstr>Aside: Pointers to Functions in C (self reading)</vt:lpstr>
      <vt:lpstr>Aside: Pointers to Functions in C (self reading)</vt:lpstr>
      <vt:lpstr>Pthread_create</vt:lpstr>
      <vt:lpstr>Pthread_create</vt:lpstr>
      <vt:lpstr>Pthread_create</vt:lpstr>
      <vt:lpstr>Pthread_create</vt:lpstr>
      <vt:lpstr>pthreads – Completion </vt:lpstr>
      <vt:lpstr>Pthread - Completion</vt:lpstr>
      <vt:lpstr>pthread_detach; Main terminating</vt:lpstr>
      <vt:lpstr>Fork-Join Parallelism</vt:lpstr>
      <vt:lpstr>Thread - Example</vt:lpstr>
      <vt:lpstr>th1.c</vt:lpstr>
      <vt:lpstr>th1.c</vt:lpstr>
      <vt:lpstr>th1.c</vt:lpstr>
      <vt:lpstr>th1.c</vt:lpstr>
      <vt:lpstr>th1.c</vt:lpstr>
      <vt:lpstr>th1.c</vt:lpstr>
      <vt:lpstr>th1.c</vt:lpstr>
      <vt:lpstr>th1.c</vt:lpstr>
      <vt:lpstr>th1.c</vt:lpstr>
      <vt:lpstr>th1.c</vt:lpstr>
      <vt:lpstr>th1.c</vt:lpstr>
      <vt:lpstr>th1.c</vt:lpstr>
      <vt:lpstr>th1.c</vt:lpstr>
      <vt:lpstr>th1.c</vt:lpstr>
      <vt:lpstr>th1.c</vt:lpstr>
      <vt:lpstr>th1.c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1: What is an Operating System?</dc:title>
  <dc:creator>Microsoft Office User</dc:creator>
  <dc:description>Imported some pictures from Silbershatz (c) 2005</dc:description>
  <cp:lastModifiedBy>Microsoft Office User</cp:lastModifiedBy>
  <cp:revision>115</cp:revision>
  <cp:lastPrinted>2019-01-22T23:28:05Z</cp:lastPrinted>
  <dcterms:created xsi:type="dcterms:W3CDTF">2021-07-10T14:30:47Z</dcterms:created>
  <dcterms:modified xsi:type="dcterms:W3CDTF">2021-09-16T18:00:45Z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