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570" r:id="rId4"/>
    <p:sldId id="787" r:id="rId5"/>
    <p:sldId id="1500" r:id="rId6"/>
    <p:sldId id="1503" r:id="rId7"/>
    <p:sldId id="1507" r:id="rId8"/>
    <p:sldId id="1509" r:id="rId9"/>
    <p:sldId id="1511" r:id="rId10"/>
    <p:sldId id="1443" r:id="rId11"/>
    <p:sldId id="1515" r:id="rId12"/>
    <p:sldId id="1516" r:id="rId13"/>
    <p:sldId id="1538" r:id="rId14"/>
    <p:sldId id="1493" r:id="rId15"/>
    <p:sldId id="1534" r:id="rId16"/>
    <p:sldId id="1494" r:id="rId17"/>
    <p:sldId id="1495" r:id="rId18"/>
    <p:sldId id="1520" r:id="rId19"/>
    <p:sldId id="1537" r:id="rId20"/>
    <p:sldId id="1517" r:id="rId21"/>
    <p:sldId id="1532" r:id="rId22"/>
    <p:sldId id="1535" r:id="rId23"/>
    <p:sldId id="1536" r:id="rId24"/>
    <p:sldId id="1528" r:id="rId25"/>
    <p:sldId id="1529" r:id="rId26"/>
    <p:sldId id="1530" r:id="rId27"/>
    <p:sldId id="1531" r:id="rId28"/>
    <p:sldId id="1492" r:id="rId29"/>
    <p:sldId id="1539" r:id="rId30"/>
    <p:sldId id="1519" r:id="rId31"/>
    <p:sldId id="1521" r:id="rId32"/>
    <p:sldId id="1522" r:id="rId33"/>
    <p:sldId id="1496" r:id="rId34"/>
    <p:sldId id="1497" r:id="rId35"/>
    <p:sldId id="1498" r:id="rId36"/>
    <p:sldId id="749" r:id="rId37"/>
    <p:sldId id="1476" r:id="rId38"/>
    <p:sldId id="751" r:id="rId39"/>
    <p:sldId id="1478" r:id="rId40"/>
    <p:sldId id="1444" r:id="rId41"/>
    <p:sldId id="1445" r:id="rId42"/>
    <p:sldId id="1446" r:id="rId43"/>
    <p:sldId id="1479" r:id="rId44"/>
    <p:sldId id="1523" r:id="rId45"/>
    <p:sldId id="1533" r:id="rId46"/>
    <p:sldId id="1524" r:id="rId47"/>
    <p:sldId id="1447" r:id="rId48"/>
    <p:sldId id="1449" r:id="rId49"/>
    <p:sldId id="1525" r:id="rId50"/>
    <p:sldId id="1501" r:id="rId51"/>
    <p:sldId id="782" r:id="rId52"/>
    <p:sldId id="1441" r:id="rId53"/>
    <p:sldId id="1442" r:id="rId54"/>
    <p:sldId id="1439" r:id="rId5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368"/>
    <p:restoredTop sz="95005" autoAdjust="0"/>
  </p:normalViewPr>
  <p:slideViewPr>
    <p:cSldViewPr>
      <p:cViewPr varScale="1">
        <p:scale>
          <a:sx n="60" d="100"/>
          <a:sy n="60" d="100"/>
        </p:scale>
        <p:origin x="192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3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5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135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08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67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74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42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93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331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729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57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03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7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97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61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777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24 Scheduling – FIFO, SJF, SRTF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between issuing a command and getting result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 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operations (or jobs) per second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Turnaround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Average elapsed time –  primarily for batch system</a:t>
            </a:r>
          </a:p>
          <a:p>
            <a:pPr marL="3429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Share CPU among users in some equitable way</a:t>
            </a:r>
          </a:p>
        </p:txBody>
      </p:sp>
    </p:spTree>
    <p:extLst>
      <p:ext uri="{BB962C8B-B14F-4D97-AF65-F5344CB8AC3E}">
        <p14:creationId xmlns:p14="http://schemas.microsoft.com/office/powerpoint/2010/main" val="410861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2A05C5-8468-9345-BFA7-5F77959EC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in Batch Systems</a:t>
            </a:r>
          </a:p>
        </p:txBody>
      </p:sp>
    </p:spTree>
    <p:extLst>
      <p:ext uri="{BB962C8B-B14F-4D97-AF65-F5344CB8AC3E}">
        <p14:creationId xmlns:p14="http://schemas.microsoft.com/office/powerpoint/2010/main" val="34694829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9084-94C4-9A4E-9D17-97E23B4E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6BBE-3CE7-2E42-9C0F-C599E127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First-come First-served (FCFS)</a:t>
            </a:r>
          </a:p>
          <a:p>
            <a:r>
              <a:rPr lang="en-US" dirty="0"/>
              <a:t>Shortest Job First (SJF)</a:t>
            </a:r>
          </a:p>
          <a:p>
            <a:r>
              <a:rPr lang="en-US" dirty="0"/>
              <a:t>Shortest Remaining Time First (STRF)</a:t>
            </a:r>
          </a:p>
          <a:p>
            <a:pPr lvl="1"/>
            <a:r>
              <a:rPr lang="en-US" dirty="0"/>
              <a:t>Preemptive version of SJF</a:t>
            </a:r>
          </a:p>
        </p:txBody>
      </p:sp>
    </p:spTree>
    <p:extLst>
      <p:ext uri="{BB962C8B-B14F-4D97-AF65-F5344CB8AC3E}">
        <p14:creationId xmlns:p14="http://schemas.microsoft.com/office/powerpoint/2010/main" val="33926072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FEC3-855A-8C4F-BCC8-E06C175E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4725144"/>
            <a:ext cx="7772400" cy="1470025"/>
          </a:xfrm>
        </p:spPr>
        <p:txBody>
          <a:bodyPr/>
          <a:lstStyle/>
          <a:p>
            <a:r>
              <a:rPr lang="en-US" sz="2800" dirty="0"/>
              <a:t>First Come First Served</a:t>
            </a:r>
          </a:p>
        </p:txBody>
      </p:sp>
    </p:spTree>
    <p:extLst>
      <p:ext uri="{BB962C8B-B14F-4D97-AF65-F5344CB8AC3E}">
        <p14:creationId xmlns:p14="http://schemas.microsoft.com/office/powerpoint/2010/main" val="29240567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412776"/>
            <a:ext cx="130135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980728"/>
            <a:ext cx="7924800" cy="5311881"/>
          </a:xfrm>
        </p:spPr>
        <p:txBody>
          <a:bodyPr/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First-Come, First-Served (FCFS)</a:t>
            </a: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814388" lvl="2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In Batch systems, FCFS meant one program 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scheduled until done (including I/O)</a:t>
            </a:r>
          </a:p>
          <a:p>
            <a:pPr marL="814388" lvl="2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In interactive system, means keep CPU until thread blocks 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Example:</a:t>
            </a:r>
            <a:r>
              <a:rPr lang="en-US" altLang="ko-KR" sz="1400" dirty="0">
                <a:ea typeface="굴림" panose="020B0600000101010101" pitchFamily="34" charset="-127"/>
              </a:rPr>
              <a:t>	</a:t>
            </a:r>
            <a:r>
              <a:rPr lang="en-US" altLang="ko-KR" sz="1400" u="sng" dirty="0">
                <a:ea typeface="굴림" panose="020B0600000101010101" pitchFamily="34" charset="-127"/>
              </a:rPr>
              <a:t>Process</a:t>
            </a:r>
            <a:r>
              <a:rPr lang="en-US" altLang="ko-KR" sz="1400" dirty="0">
                <a:ea typeface="굴림" panose="020B0600000101010101" pitchFamily="34" charset="-127"/>
              </a:rPr>
              <a:t>	</a:t>
            </a:r>
            <a:r>
              <a:rPr lang="en-US" altLang="ko-KR" sz="1400" u="sng" dirty="0">
                <a:ea typeface="굴림" panose="020B0600000101010101" pitchFamily="34" charset="-127"/>
              </a:rPr>
              <a:t>Burst Time</a:t>
            </a:r>
            <a:br>
              <a:rPr lang="en-US" altLang="ko-KR" sz="1400" u="sng" dirty="0">
                <a:ea typeface="굴림" panose="020B0600000101010101" pitchFamily="34" charset="-127"/>
              </a:rPr>
            </a:br>
            <a:r>
              <a:rPr lang="en-US" altLang="ko-KR" sz="1400" dirty="0">
                <a:ea typeface="굴림" panose="020B0600000101010101" pitchFamily="34" charset="-127"/>
              </a:rPr>
              <a:t>	</a:t>
            </a:r>
            <a:r>
              <a:rPr lang="en-US" altLang="ko-KR" sz="1400" i="1" dirty="0">
                <a:ea typeface="굴림" panose="020B0600000101010101" pitchFamily="34" charset="-127"/>
              </a:rPr>
              <a:t>P</a:t>
            </a:r>
            <a:r>
              <a:rPr lang="en-US" altLang="ko-KR" sz="14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1400" dirty="0">
                <a:ea typeface="굴림" panose="020B0600000101010101" pitchFamily="34" charset="-127"/>
              </a:rPr>
              <a:t>	24</a:t>
            </a:r>
            <a:br>
              <a:rPr lang="en-US" altLang="ko-KR" sz="1400" dirty="0">
                <a:ea typeface="굴림" panose="020B0600000101010101" pitchFamily="34" charset="-127"/>
              </a:rPr>
            </a:br>
            <a:r>
              <a:rPr lang="en-US" altLang="ko-KR" sz="1400" dirty="0">
                <a:ea typeface="굴림" panose="020B0600000101010101" pitchFamily="34" charset="-127"/>
              </a:rPr>
              <a:t>	</a:t>
            </a:r>
            <a:r>
              <a:rPr lang="en-US" altLang="ko-KR" sz="1400" i="1" dirty="0">
                <a:ea typeface="굴림" panose="020B0600000101010101" pitchFamily="34" charset="-127"/>
              </a:rPr>
              <a:t>P</a:t>
            </a:r>
            <a:r>
              <a:rPr lang="en-US" altLang="ko-KR" sz="14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1400" dirty="0">
                <a:ea typeface="굴림" panose="020B0600000101010101" pitchFamily="34" charset="-127"/>
              </a:rPr>
              <a:t> 	3</a:t>
            </a:r>
            <a:br>
              <a:rPr lang="en-US" altLang="ko-KR" sz="1400" dirty="0">
                <a:ea typeface="굴림" panose="020B0600000101010101" pitchFamily="34" charset="-127"/>
              </a:rPr>
            </a:br>
            <a:r>
              <a:rPr lang="en-US" altLang="ko-KR" sz="1400" dirty="0">
                <a:ea typeface="굴림" panose="020B0600000101010101" pitchFamily="34" charset="-127"/>
              </a:rPr>
              <a:t>	</a:t>
            </a:r>
            <a:r>
              <a:rPr lang="en-US" altLang="ko-KR" sz="1400" i="1" dirty="0">
                <a:ea typeface="굴림" panose="020B0600000101010101" pitchFamily="34" charset="-127"/>
              </a:rPr>
              <a:t>P</a:t>
            </a:r>
            <a:r>
              <a:rPr lang="en-US" altLang="ko-KR" sz="1400" i="1" baseline="-25000" dirty="0">
                <a:ea typeface="굴림" panose="020B0600000101010101" pitchFamily="34" charset="-127"/>
              </a:rPr>
              <a:t>3	 </a:t>
            </a:r>
            <a:r>
              <a:rPr lang="en-US" altLang="ko-KR" sz="1400" dirty="0">
                <a:ea typeface="굴림" panose="020B0600000101010101" pitchFamily="34" charset="-127"/>
              </a:rPr>
              <a:t>3</a:t>
            </a:r>
            <a:r>
              <a:rPr lang="en-US" altLang="ko-KR" sz="1400" i="1" baseline="-25000" dirty="0">
                <a:ea typeface="굴림" panose="020B0600000101010101" pitchFamily="34" charset="-127"/>
              </a:rPr>
              <a:t> </a:t>
            </a: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 , 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, 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3  </a:t>
            </a:r>
            <a:br>
              <a:rPr lang="en-US" altLang="ko-KR" sz="2000" i="1" baseline="-25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sz="1400" dirty="0">
                <a:ea typeface="굴림" panose="020B0600000101010101" pitchFamily="34" charset="-127"/>
              </a:rPr>
            </a:br>
            <a:br>
              <a:rPr lang="en-US" altLang="ko-KR" sz="1400" dirty="0">
                <a:ea typeface="굴림" panose="020B0600000101010101" pitchFamily="34" charset="-127"/>
              </a:rPr>
            </a:br>
            <a:br>
              <a:rPr lang="en-US" altLang="ko-KR" sz="1400" dirty="0">
                <a:ea typeface="굴림" panose="020B0600000101010101" pitchFamily="34" charset="-127"/>
              </a:rPr>
            </a:br>
            <a:br>
              <a:rPr lang="en-US" altLang="ko-KR" sz="1400" dirty="0">
                <a:ea typeface="굴림" panose="020B0600000101010101" pitchFamily="34" charset="-127"/>
              </a:rPr>
            </a:br>
            <a:endParaRPr lang="en-US" altLang="ko-KR" sz="1400" dirty="0">
              <a:ea typeface="굴림" panose="020B0600000101010101" pitchFamily="34" charset="-127"/>
            </a:endParaRPr>
          </a:p>
          <a:p>
            <a:pPr marL="557213" lvl="1" indent="-214313">
              <a:lnSpc>
                <a:spcPct val="6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557213" lvl="1" indent="-214313">
              <a:lnSpc>
                <a:spcPct val="6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solidFill>
                  <a:srgbClr val="0070C0"/>
                </a:solidFill>
                <a:ea typeface="굴림" panose="020B0600000101010101" pitchFamily="34" charset="-127"/>
              </a:rPr>
              <a:t>Waiting time </a:t>
            </a:r>
            <a:r>
              <a:rPr lang="en-US" altLang="ko-KR" sz="2000" dirty="0">
                <a:ea typeface="굴림" panose="020B0600000101010101" pitchFamily="34" charset="-127"/>
              </a:rPr>
              <a:t>for 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  = 0; 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 = 24; 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3 </a:t>
            </a:r>
            <a:r>
              <a:rPr lang="en-US" altLang="ko-KR" sz="2000" dirty="0">
                <a:ea typeface="굴림" panose="020B0600000101010101" pitchFamily="34" charset="-127"/>
              </a:rPr>
              <a:t>= 27</a:t>
            </a: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solidFill>
                  <a:srgbClr val="0070C0"/>
                </a:solidFill>
                <a:ea typeface="굴림" panose="020B0600000101010101" pitchFamily="34" charset="-127"/>
              </a:rPr>
              <a:t>Average waiting time</a:t>
            </a:r>
            <a:r>
              <a:rPr lang="en-US" altLang="ko-KR" sz="2000" dirty="0">
                <a:ea typeface="굴림" panose="020B0600000101010101" pitchFamily="34" charset="-127"/>
              </a:rPr>
              <a:t>:  (0 + 24 + 27)/3 = 17</a:t>
            </a: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solidFill>
                  <a:srgbClr val="0070C0"/>
                </a:solidFill>
                <a:ea typeface="굴림" panose="020B0600000101010101" pitchFamily="34" charset="-127"/>
              </a:rPr>
              <a:t>Average Completion time: </a:t>
            </a:r>
            <a:r>
              <a:rPr lang="en-US" altLang="ko-KR" sz="2000" dirty="0">
                <a:ea typeface="굴림" panose="020B0600000101010101" pitchFamily="34" charset="-127"/>
              </a:rPr>
              <a:t>(24 + 27 + 30)/3 = 27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514600" y="3886198"/>
            <a:ext cx="4216004" cy="858440"/>
            <a:chOff x="1104" y="3408"/>
            <a:chExt cx="3541" cy="72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4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35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35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4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35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35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4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35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35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7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7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7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7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35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20" name="Text Box 7">
            <a:extLst>
              <a:ext uri="{FF2B5EF4-FFF2-40B4-BE49-F238E27FC236}">
                <a16:creationId xmlns:a16="http://schemas.microsoft.com/office/drawing/2014/main" id="{2EBDE8BD-3B5D-0E4C-9C6F-CE1D194E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74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412776"/>
            <a:ext cx="130135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980728"/>
            <a:ext cx="7924800" cy="5311881"/>
          </a:xfrm>
        </p:spPr>
        <p:txBody>
          <a:bodyPr/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Advantages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Simple algorithm 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Easy to implement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Disadvantage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Convoy Effect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28A3583A-3AA4-C040-B7BF-D3E3E2FF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770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FCFS: 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64" y="4293343"/>
            <a:ext cx="7392130" cy="13479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FCFS non-preemptive scheduling, convoys of small tasks tend to build up when a large one is running.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/>
          <p:nvPr/>
        </p:nvCxnSpPr>
        <p:spPr>
          <a:xfrm>
            <a:off x="1632858" y="2041071"/>
            <a:ext cx="591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092716" y="2050115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1638982" y="1861456"/>
            <a:ext cx="295955" cy="122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934937" y="1861456"/>
            <a:ext cx="295955" cy="1224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2230892" y="1861456"/>
            <a:ext cx="295955" cy="1224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2526847" y="1861457"/>
            <a:ext cx="2541134" cy="12244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550246" y="256621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Scheduling queue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327F31-F0B1-A841-9535-D4D088A47A8E}"/>
              </a:ext>
            </a:extLst>
          </p:cNvPr>
          <p:cNvGrpSpPr/>
          <p:nvPr/>
        </p:nvGrpSpPr>
        <p:grpSpPr>
          <a:xfrm>
            <a:off x="2840354" y="2327114"/>
            <a:ext cx="295955" cy="266238"/>
            <a:chOff x="2263137" y="2656505"/>
            <a:chExt cx="394607" cy="3549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941803-8A9B-744C-B20F-3EB8A7355765}"/>
              </a:ext>
            </a:extLst>
          </p:cNvPr>
          <p:cNvGrpSpPr/>
          <p:nvPr/>
        </p:nvGrpSpPr>
        <p:grpSpPr>
          <a:xfrm>
            <a:off x="3163660" y="2327114"/>
            <a:ext cx="295955" cy="426047"/>
            <a:chOff x="2694212" y="2656505"/>
            <a:chExt cx="394607" cy="5680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8431B3-228E-0946-8239-AE239BA3547B}"/>
              </a:ext>
            </a:extLst>
          </p:cNvPr>
          <p:cNvGrpSpPr/>
          <p:nvPr/>
        </p:nvGrpSpPr>
        <p:grpSpPr>
          <a:xfrm>
            <a:off x="3618763" y="2327114"/>
            <a:ext cx="295955" cy="581169"/>
            <a:chOff x="3301016" y="2656505"/>
            <a:chExt cx="394607" cy="7748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0ECBEE-A669-134C-9236-EB1652656E24}"/>
              </a:ext>
            </a:extLst>
          </p:cNvPr>
          <p:cNvGrpSpPr/>
          <p:nvPr/>
        </p:nvGrpSpPr>
        <p:grpSpPr>
          <a:xfrm>
            <a:off x="4051413" y="2327114"/>
            <a:ext cx="295955" cy="725073"/>
            <a:chOff x="3877882" y="2656505"/>
            <a:chExt cx="394607" cy="9667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5A136C-6EEF-4449-A54B-EE0B14E3A874}"/>
              </a:ext>
            </a:extLst>
          </p:cNvPr>
          <p:cNvGrpSpPr/>
          <p:nvPr/>
        </p:nvGrpSpPr>
        <p:grpSpPr>
          <a:xfrm>
            <a:off x="4469533" y="2327114"/>
            <a:ext cx="295955" cy="875726"/>
            <a:chOff x="4435375" y="2656505"/>
            <a:chExt cx="394607" cy="11676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2A8D34-EA85-A642-B352-876FE985CF58}"/>
              </a:ext>
            </a:extLst>
          </p:cNvPr>
          <p:cNvGrpSpPr/>
          <p:nvPr/>
        </p:nvGrpSpPr>
        <p:grpSpPr>
          <a:xfrm>
            <a:off x="5067981" y="1861457"/>
            <a:ext cx="2042092" cy="1209294"/>
            <a:chOff x="5233307" y="2035628"/>
            <a:chExt cx="2722789" cy="16123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1638981" y="1543050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Scheduled Task (process, thread)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1786959" y="2050115"/>
            <a:ext cx="295955" cy="399464"/>
            <a:chOff x="858610" y="2287173"/>
            <a:chExt cx="394607" cy="5326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934937" y="2050115"/>
            <a:ext cx="295955" cy="553998"/>
            <a:chOff x="1055914" y="2287173"/>
            <a:chExt cx="394607" cy="7386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2306411" y="2058280"/>
            <a:ext cx="295956" cy="391007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1763828" y="2658066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Arrivals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95119B-DD0C-9346-9F50-9F41998CA01D}"/>
              </a:ext>
            </a:extLst>
          </p:cNvPr>
          <p:cNvGrpSpPr/>
          <p:nvPr/>
        </p:nvGrpSpPr>
        <p:grpSpPr>
          <a:xfrm>
            <a:off x="2507354" y="2058280"/>
            <a:ext cx="297695" cy="545834"/>
            <a:chOff x="1819137" y="2298059"/>
            <a:chExt cx="396927" cy="7277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960F23B-ED86-974D-A317-ABD501A2FA77}"/>
              </a:ext>
            </a:extLst>
          </p:cNvPr>
          <p:cNvSpPr/>
          <p:nvPr/>
        </p:nvSpPr>
        <p:spPr>
          <a:xfrm>
            <a:off x="528434" y="854062"/>
            <a:ext cx="7396340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Short process stuck behind long process</a:t>
            </a:r>
          </a:p>
        </p:txBody>
      </p:sp>
      <p:sp>
        <p:nvSpPr>
          <p:cNvPr id="85" name="Text Box 7">
            <a:extLst>
              <a:ext uri="{FF2B5EF4-FFF2-40B4-BE49-F238E27FC236}">
                <a16:creationId xmlns:a16="http://schemas.microsoft.com/office/drawing/2014/main" id="{25912B37-1F1A-4A43-ADE8-578AEBCD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11689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Example continued:</a:t>
            </a:r>
          </a:p>
          <a:p>
            <a:pPr lvl="1"/>
            <a:r>
              <a:rPr lang="en-US" altLang="ko-KR" dirty="0"/>
              <a:t>Suppose that processes arrive in order: P2 , P3 , P1 </a:t>
            </a:r>
            <a:br>
              <a:rPr lang="en-US" altLang="ko-KR" dirty="0"/>
            </a:br>
            <a:r>
              <a:rPr lang="en-US" altLang="ko-KR" dirty="0"/>
              <a:t>Now, the Gantt chart for the schedule is: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Waiting time </a:t>
            </a:r>
            <a:r>
              <a:rPr lang="en-US" altLang="ko-KR" dirty="0"/>
              <a:t>for P1 = 6; P2 = 0; P3 = 3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Average waiting time:   </a:t>
            </a:r>
            <a:r>
              <a:rPr lang="en-US" altLang="ko-KR" dirty="0"/>
              <a:t>(6 + 0 + 3)/3 = 3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Average Completion time: </a:t>
            </a:r>
            <a:r>
              <a:rPr lang="en-US" altLang="ko-KR" dirty="0"/>
              <a:t>(3 + 6 + 30)/3 = 13</a:t>
            </a:r>
          </a:p>
          <a:p>
            <a:r>
              <a:rPr lang="en-US" altLang="ko-KR" dirty="0"/>
              <a:t>In second case:</a:t>
            </a:r>
          </a:p>
          <a:p>
            <a:pPr lvl="1"/>
            <a:r>
              <a:rPr lang="en-US" altLang="ko-KR" dirty="0"/>
              <a:t>Average waiting time is much better (before it was 17)</a:t>
            </a:r>
          </a:p>
          <a:p>
            <a:pPr lvl="1"/>
            <a:r>
              <a:rPr lang="en-US" altLang="ko-KR" dirty="0"/>
              <a:t>Average completion time is better (before it was 27) </a:t>
            </a:r>
          </a:p>
          <a:p>
            <a:r>
              <a:rPr lang="en-US" altLang="ko-KR" dirty="0"/>
              <a:t>FCFS Pros and Cons:</a:t>
            </a:r>
          </a:p>
          <a:p>
            <a:pPr lvl="1"/>
            <a:r>
              <a:rPr lang="en-US" altLang="ko-KR" dirty="0"/>
              <a:t>Simple (+)</a:t>
            </a:r>
          </a:p>
          <a:p>
            <a:pPr lvl="1"/>
            <a:r>
              <a:rPr lang="en-US" altLang="ko-KR" dirty="0"/>
              <a:t>Short jobs get stuck behind long ones (-)</a:t>
            </a:r>
          </a:p>
          <a:p>
            <a:pPr lvl="1"/>
            <a:r>
              <a:rPr lang="en-US" altLang="ko-KR" dirty="0"/>
              <a:t>Non-preemptive (-)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456854" y="1916832"/>
            <a:ext cx="4230291" cy="858440"/>
            <a:chOff x="1190" y="1641"/>
            <a:chExt cx="3553" cy="72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9"/>
              <a:ext cx="3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1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9"/>
              <a:ext cx="3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9"/>
              <a:ext cx="3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18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10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10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10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10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0</a:t>
              </a:r>
            </a:p>
          </p:txBody>
        </p:sp>
      </p:grpSp>
      <p:sp>
        <p:nvSpPr>
          <p:cNvPr id="19" name="Text Box 7">
            <a:extLst>
              <a:ext uri="{FF2B5EF4-FFF2-40B4-BE49-F238E27FC236}">
                <a16:creationId xmlns:a16="http://schemas.microsoft.com/office/drawing/2014/main" id="{F4736A8A-996B-B341-9DAC-EAD38CCBC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551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DFA9-1016-2849-9397-3CD0A214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FCFS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CC5F-947B-EE4F-9158-33347A48BAF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FCFS Scheme: Potentially bad for short jobs!</a:t>
            </a:r>
          </a:p>
          <a:p>
            <a:pPr lvl="1"/>
            <a:r>
              <a:rPr lang="en-US" altLang="ko-KR" dirty="0"/>
              <a:t>Depends on submit order</a:t>
            </a:r>
          </a:p>
          <a:p>
            <a:pPr lvl="1"/>
            <a:r>
              <a:rPr lang="en-US" altLang="ko-KR" dirty="0"/>
              <a:t>If you are first in line at supermarket with milk, you don’t care who is behind you, on the other hand…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0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FEC3-855A-8C4F-BCC8-E06C175E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4725144"/>
            <a:ext cx="7772400" cy="1470025"/>
          </a:xfrm>
        </p:spPr>
        <p:txBody>
          <a:bodyPr/>
          <a:lstStyle/>
          <a:p>
            <a:r>
              <a:rPr lang="en-US" sz="2800" dirty="0"/>
              <a:t>Shortest Job First</a:t>
            </a:r>
          </a:p>
        </p:txBody>
      </p:sp>
    </p:spTree>
    <p:extLst>
      <p:ext uri="{BB962C8B-B14F-4D97-AF65-F5344CB8AC3E}">
        <p14:creationId xmlns:p14="http://schemas.microsoft.com/office/powerpoint/2010/main" val="4422068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0814-7C32-5244-A947-C5B3A641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10A1-F49C-1545-9F91-0CC6A84A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in Batch System</a:t>
            </a: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SJF</a:t>
            </a:r>
          </a:p>
          <a:p>
            <a:pPr lvl="1"/>
            <a:r>
              <a:rPr lang="en-US" dirty="0"/>
              <a:t>SRTF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312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2CAA-5351-CC40-9C8D-8CB58ACF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A60C-823C-8441-B8AC-042E8B09D5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Non-preemptive</a:t>
            </a:r>
          </a:p>
          <a:p>
            <a:r>
              <a:rPr lang="en-US" altLang="ko-KR" dirty="0"/>
              <a:t>Run whatever job has least amount of computation to do</a:t>
            </a:r>
          </a:p>
          <a:p>
            <a:pPr lvl="1"/>
            <a:r>
              <a:rPr lang="en-IN" dirty="0"/>
              <a:t>Shortest job first scheduling runs a process to completion before running the next one</a:t>
            </a:r>
            <a:endParaRPr lang="en-US" altLang="ko-KR" dirty="0"/>
          </a:p>
          <a:p>
            <a:r>
              <a:rPr lang="en-US" altLang="ko-KR" dirty="0"/>
              <a:t>Sometimes called “Shortest Time to Completion First” (STCF)</a:t>
            </a:r>
          </a:p>
          <a:p>
            <a:r>
              <a:rPr lang="en-US" altLang="en-US" dirty="0"/>
              <a:t>Need to know </a:t>
            </a:r>
            <a:r>
              <a:rPr lang="en-US" altLang="en-US" dirty="0">
                <a:solidFill>
                  <a:srgbClr val="0070C0"/>
                </a:solidFill>
              </a:rPr>
              <a:t>run times</a:t>
            </a:r>
            <a:r>
              <a:rPr lang="en-US" altLang="en-US" dirty="0"/>
              <a:t> in advance</a:t>
            </a:r>
          </a:p>
          <a:p>
            <a:r>
              <a:rPr lang="en-US" altLang="en-US" dirty="0"/>
              <a:t>Provably optimal</a:t>
            </a:r>
          </a:p>
          <a:p>
            <a:pPr lvl="1"/>
            <a:r>
              <a:rPr lang="en-US" altLang="en-US" dirty="0"/>
              <a:t>4 jobs with runs times of </a:t>
            </a:r>
            <a:r>
              <a:rPr lang="en-US" altLang="en-US" dirty="0" err="1"/>
              <a:t>a,b,c,d</a:t>
            </a:r>
            <a:endParaRPr lang="en-US" altLang="en-US" dirty="0"/>
          </a:p>
          <a:p>
            <a:pPr lvl="1"/>
            <a:r>
              <a:rPr lang="en-US" altLang="en-US" dirty="0"/>
              <a:t>First finishes at a, second at </a:t>
            </a:r>
            <a:r>
              <a:rPr lang="en-US" altLang="en-US" dirty="0" err="1"/>
              <a:t>a+b,third</a:t>
            </a:r>
            <a:r>
              <a:rPr lang="en-US" altLang="en-US" dirty="0"/>
              <a:t> at </a:t>
            </a:r>
            <a:r>
              <a:rPr lang="en-US" altLang="en-US" dirty="0" err="1"/>
              <a:t>a+b+c</a:t>
            </a:r>
            <a:r>
              <a:rPr lang="en-US" altLang="en-US" dirty="0"/>
              <a:t>, last at </a:t>
            </a:r>
            <a:r>
              <a:rPr lang="en-US" altLang="en-US" dirty="0" err="1"/>
              <a:t>a+b+c+d</a:t>
            </a:r>
            <a:endParaRPr lang="en-US" altLang="en-US" dirty="0"/>
          </a:p>
          <a:p>
            <a:pPr lvl="1"/>
            <a:r>
              <a:rPr lang="en-US" altLang="en-US" dirty="0"/>
              <a:t>Mean turnaround time is (4a+3b+2c+d)/4</a:t>
            </a:r>
          </a:p>
          <a:p>
            <a:pPr lvl="1"/>
            <a:r>
              <a:rPr lang="en-US" altLang="en-US" dirty="0"/>
              <a:t>Smallest time has to come first to minimize the mean turnaround time</a:t>
            </a:r>
          </a:p>
          <a:p>
            <a:pPr lvl="1"/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00030E2-E012-9E42-9478-99F7C130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16947757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FEC3-855A-8C4F-BCC8-E06C175E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4725144"/>
            <a:ext cx="7772400" cy="1470025"/>
          </a:xfrm>
        </p:spPr>
        <p:txBody>
          <a:bodyPr/>
          <a:lstStyle/>
          <a:p>
            <a:r>
              <a:rPr lang="en-US" sz="2800" dirty="0"/>
              <a:t>Shortest Remaining Time First</a:t>
            </a:r>
          </a:p>
        </p:txBody>
      </p:sp>
    </p:spTree>
    <p:extLst>
      <p:ext uri="{BB962C8B-B14F-4D97-AF65-F5344CB8AC3E}">
        <p14:creationId xmlns:p14="http://schemas.microsoft.com/office/powerpoint/2010/main" val="16571283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163-A9B3-1B46-9E02-65E7F471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First (SRTF)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634-D951-E443-8024-1655BA2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Preemptive version of Shortest job first</a:t>
            </a:r>
          </a:p>
          <a:p>
            <a:r>
              <a:rPr lang="en-US" altLang="ko-KR" dirty="0"/>
              <a:t>If job arrives and has a shorter time to completion than the remaining time on the current job, immediately preempt CPU</a:t>
            </a:r>
          </a:p>
          <a:p>
            <a:r>
              <a:rPr lang="en-US" altLang="ko-KR" dirty="0"/>
              <a:t>Sometimes called “Shortest Remaining Time to Completion First” (SRTCF)</a:t>
            </a:r>
          </a:p>
          <a:p>
            <a:r>
              <a:rPr lang="en-IN" dirty="0"/>
              <a:t>The queue of jobs is sorted by estimated job length so that short programs get to run first and not be held up by long ones</a:t>
            </a:r>
            <a:endParaRPr lang="en-US" altLang="ko-KR" dirty="0"/>
          </a:p>
          <a:p>
            <a:r>
              <a:rPr lang="en-US" altLang="ko-KR" dirty="0"/>
              <a:t>Both SJF and SRTF: </a:t>
            </a:r>
          </a:p>
          <a:p>
            <a:pPr lvl="1"/>
            <a:r>
              <a:rPr lang="en-US" altLang="ko-KR" dirty="0"/>
              <a:t>These can be applied to whole program or current CPU burst</a:t>
            </a:r>
          </a:p>
          <a:p>
            <a:pPr lvl="2"/>
            <a:r>
              <a:rPr lang="en-US" altLang="ko-KR" dirty="0"/>
              <a:t>Idea is to get short jobs out of the system</a:t>
            </a:r>
          </a:p>
          <a:p>
            <a:pPr lvl="2"/>
            <a:r>
              <a:rPr lang="en-US" altLang="ko-KR" dirty="0"/>
              <a:t>Big effect on short jobs, only small effect on long ones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Result is better average response time</a:t>
            </a:r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90BA91C-485E-E44A-ABD4-3BF516B6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3389894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163-A9B3-1B46-9E02-65E7F471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First (SRTF)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D97A3-9C42-A048-9DB9-797427A91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4" y="1052736"/>
            <a:ext cx="8277560" cy="309634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06968-CEFD-1A41-8C32-4E9AC9E148A8}"/>
              </a:ext>
            </a:extLst>
          </p:cNvPr>
          <p:cNvSpPr txBox="1">
            <a:spLocks/>
          </p:cNvSpPr>
          <p:nvPr/>
        </p:nvSpPr>
        <p:spPr bwMode="auto">
          <a:xfrm>
            <a:off x="609600" y="4293096"/>
            <a:ext cx="7924800" cy="172670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Execution time of A = 100, B = 10, C =10 seconds</a:t>
            </a:r>
          </a:p>
          <a:p>
            <a:r>
              <a:rPr lang="en-US" kern="0" dirty="0"/>
              <a:t>A will be preempted when jobs B and C arrive </a:t>
            </a:r>
          </a:p>
          <a:p>
            <a:r>
              <a:rPr lang="en-US" kern="0" dirty="0"/>
              <a:t>Average Turn Around Time = 50 seconds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21A091B-569E-0F46-9157-29BC0E1A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06187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OSTEP Book</a:t>
            </a:r>
          </a:p>
        </p:txBody>
      </p:sp>
    </p:spTree>
    <p:extLst>
      <p:ext uri="{BB962C8B-B14F-4D97-AF65-F5344CB8AC3E}">
        <p14:creationId xmlns:p14="http://schemas.microsoft.com/office/powerpoint/2010/main" val="32893601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68CE-DF5A-1347-A852-BDC2A6DB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future CPU Burst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64FC-FEAD-3445-BD0A-BB9FF250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SRTF algorithm can </a:t>
            </a:r>
            <a:r>
              <a:rPr lang="en-US" altLang="ko-KR" dirty="0"/>
              <a:t>be applied to whole program or current CPU burst</a:t>
            </a:r>
          </a:p>
          <a:p>
            <a:r>
              <a:rPr lang="en-US" altLang="ko-KR" dirty="0"/>
              <a:t>Sorting based on future burst time?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How do we know it 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dirty="0"/>
              <a:t>Predict future burst based on the past history</a:t>
            </a:r>
          </a:p>
          <a:p>
            <a:pPr lvl="1"/>
            <a:r>
              <a:rPr lang="en-US" altLang="ko-KR" dirty="0"/>
              <a:t>Use an estimator function on previous bursts: </a:t>
            </a:r>
            <a:br>
              <a:rPr lang="en-US" altLang="ko-KR" dirty="0"/>
            </a:br>
            <a:r>
              <a:rPr lang="en-US" altLang="ko-KR" dirty="0"/>
              <a:t>Let tn-1, tn-2, tn-3, etc. be previous CPU burst lengths. </a:t>
            </a:r>
            <a:br>
              <a:rPr lang="en-US" altLang="ko-KR" dirty="0"/>
            </a:br>
            <a:r>
              <a:rPr lang="en-US" altLang="ko-KR" dirty="0"/>
              <a:t>Estimate next burst </a:t>
            </a:r>
            <a:r>
              <a:rPr lang="en-US" altLang="ko-KR" dirty="0">
                <a:sym typeface="Symbol" panose="05050102010706020507" pitchFamily="18" charset="2"/>
              </a:rPr>
              <a:t>n = f(</a:t>
            </a:r>
            <a:r>
              <a:rPr lang="en-US" altLang="ko-KR" dirty="0"/>
              <a:t>tn-1, tn-2, tn-3, …)</a:t>
            </a:r>
          </a:p>
          <a:p>
            <a:pPr lvl="1"/>
            <a:r>
              <a:rPr lang="en-US" altLang="ko-KR" dirty="0"/>
              <a:t>For example: Exponential Averaging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n = tn-1+(1-)n-1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     with (0&lt;1), where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n : </a:t>
            </a:r>
            <a:r>
              <a:rPr lang="en-IN" dirty="0"/>
              <a:t>predicted size of the </a:t>
            </a:r>
            <a:r>
              <a:rPr lang="en-IN" i="1" dirty="0"/>
              <a:t>n</a:t>
            </a:r>
            <a:r>
              <a:rPr lang="en-IN" i="1" baseline="30000" dirty="0"/>
              <a:t>th</a:t>
            </a:r>
            <a:r>
              <a:rPr lang="en-IN" dirty="0"/>
              <a:t> CPU burst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tn-1 : </a:t>
            </a:r>
            <a:r>
              <a:rPr lang="en-IN" dirty="0"/>
              <a:t>the measured time of the (n-1)</a:t>
            </a:r>
            <a:r>
              <a:rPr lang="en-IN" i="1" baseline="30000" dirty="0" err="1"/>
              <a:t>th</a:t>
            </a:r>
            <a:r>
              <a:rPr lang="en-IN" dirty="0"/>
              <a:t> burst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 : </a:t>
            </a:r>
            <a:r>
              <a:rPr lang="en-IN" dirty="0"/>
              <a:t>a weighing factor</a:t>
            </a:r>
            <a:endParaRPr lang="en-US" altLang="ko-K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000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D805-8BA0-D04A-AFE0-AC343617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future CPU Burst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D78B-AEFB-DA44-BA76-389A3110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Weighing factor </a:t>
            </a:r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 </a:t>
            </a:r>
            <a:r>
              <a:rPr lang="en-IN" dirty="0"/>
              <a:t>can be adjusted based on how much to weigh past history versus last observation</a:t>
            </a:r>
          </a:p>
          <a:p>
            <a:r>
              <a:rPr lang="en-IN" dirty="0"/>
              <a:t>If </a:t>
            </a:r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 = 1 t</a:t>
            </a:r>
            <a:r>
              <a:rPr lang="en-IN" dirty="0"/>
              <a:t>hen only the last observation of the CPU burst period counts</a:t>
            </a:r>
          </a:p>
          <a:p>
            <a:r>
              <a:rPr lang="en-IN" dirty="0"/>
              <a:t>If </a:t>
            </a:r>
            <a:r>
              <a:rPr lang="en-US" altLang="ko-KR" dirty="0">
                <a:solidFill>
                  <a:srgbClr val="0070C0"/>
                </a:solidFill>
                <a:sym typeface="Symbol" panose="05050102010706020507" pitchFamily="18" charset="2"/>
              </a:rPr>
              <a:t> = ½ </a:t>
            </a:r>
            <a:r>
              <a:rPr lang="en-IN" dirty="0"/>
              <a:t>then the last observation has as much weight as the historical 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977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78C3-B007-854D-BAF9-CDA07D02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Average with ⍺ = 0.5, 1, 0.25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AE73-EB6C-904C-99C6-1D79C570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691619"/>
            <a:ext cx="4077955" cy="2161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3C25D3-7323-9A48-9600-64A3B29AFF41}"/>
              </a:ext>
            </a:extLst>
          </p:cNvPr>
          <p:cNvSpPr/>
          <p:nvPr/>
        </p:nvSpPr>
        <p:spPr>
          <a:xfrm>
            <a:off x="5868144" y="1587611"/>
            <a:ext cx="293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Exponential Average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⍺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=0.5)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B6E4D-DB7D-2140-B811-B0567F0E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51" y="2764145"/>
            <a:ext cx="3807345" cy="20178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F7A72-57C2-7A4D-B954-1C823B222515}"/>
              </a:ext>
            </a:extLst>
          </p:cNvPr>
          <p:cNvSpPr/>
          <p:nvPr/>
        </p:nvSpPr>
        <p:spPr>
          <a:xfrm>
            <a:off x="5878501" y="3403759"/>
            <a:ext cx="280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Exponential Average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⍺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 1)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50221-54DE-F04F-B051-B1AA9EC14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22" y="4782095"/>
            <a:ext cx="3703873" cy="19630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F66890-CA6D-0D47-A756-0C5CD2B40768}"/>
              </a:ext>
            </a:extLst>
          </p:cNvPr>
          <p:cNvSpPr/>
          <p:nvPr/>
        </p:nvSpPr>
        <p:spPr>
          <a:xfrm>
            <a:off x="5801402" y="5647803"/>
            <a:ext cx="310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Exponential Average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⍺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 0.25)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541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C69F-70FF-4B45-8633-28DF10E9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SRTF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13E-BAED-8F43-A285-F7B5D46B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IN" dirty="0"/>
              <a:t>This scheduling is optimal in that it always produces the lowest average response time</a:t>
            </a:r>
          </a:p>
          <a:p>
            <a:pPr lvl="1"/>
            <a:r>
              <a:rPr lang="en-IN" dirty="0"/>
              <a:t>Processes with short CPU bursts are given priority and hence run quickly 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IN" dirty="0"/>
              <a:t>Long-burst (CPU-intensive) processes are hurt with a long average waiting time</a:t>
            </a:r>
          </a:p>
          <a:p>
            <a:pPr lvl="1"/>
            <a:r>
              <a:rPr lang="en-IN" dirty="0"/>
              <a:t>In fact, if short-burst processes are always available to run, the long-burst ones may never get scheduled</a:t>
            </a:r>
          </a:p>
          <a:p>
            <a:pPr lvl="2"/>
            <a:r>
              <a:rPr lang="en-IN" dirty="0"/>
              <a:t>Starvation</a:t>
            </a:r>
          </a:p>
          <a:p>
            <a:pPr lvl="1"/>
            <a:r>
              <a:rPr lang="en-IN" dirty="0"/>
              <a:t>the effectiveness of meeting the scheduling criteria relies on our ability to estimate the length of the next CPU burst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079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483-494C-40F1-969E-FB24178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8B89-F90E-4099-9E0B-BBCB83EE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7213" lvl="1" indent="-214313">
              <a:lnSpc>
                <a:spcPct val="6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Waiting time for  process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P: </a:t>
            </a:r>
            <a:r>
              <a:rPr lang="en-US" altLang="ko-KR" dirty="0">
                <a:ea typeface="굴림" panose="020B0600000101010101" pitchFamily="34" charset="-127"/>
              </a:rPr>
              <a:t>time before </a:t>
            </a:r>
            <a:r>
              <a:rPr lang="en-US" altLang="ko-KR" i="1" dirty="0">
                <a:ea typeface="굴림" panose="020B0600000101010101" pitchFamily="34" charset="-127"/>
              </a:rPr>
              <a:t>P </a:t>
            </a:r>
            <a:r>
              <a:rPr lang="en-US" altLang="ko-KR" dirty="0">
                <a:ea typeface="굴림" panose="020B0600000101010101" pitchFamily="34" charset="-127"/>
              </a:rPr>
              <a:t>got scheduled</a:t>
            </a:r>
          </a:p>
          <a:p>
            <a:pPr marL="557213" lvl="1" indent="-214313">
              <a:lnSpc>
                <a:spcPct val="6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Average waiting time</a:t>
            </a:r>
            <a:r>
              <a:rPr lang="en-US" altLang="ko-KR" dirty="0">
                <a:ea typeface="굴림" panose="020B0600000101010101" pitchFamily="34" charset="-127"/>
              </a:rPr>
              <a:t>:  Average of all processes’ wait time. </a:t>
            </a: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Completion time (response time): </a:t>
            </a:r>
            <a:r>
              <a:rPr lang="en-US" altLang="ko-KR" dirty="0">
                <a:ea typeface="굴림" panose="020B0600000101010101" pitchFamily="34" charset="-127"/>
              </a:rPr>
              <a:t>Waiting time + Run time. </a:t>
            </a: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557213" lvl="1" indent="-214313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Average completion time (response time): </a:t>
            </a:r>
            <a:r>
              <a:rPr lang="en-US" altLang="ko-KR" dirty="0">
                <a:ea typeface="굴림" panose="020B0600000101010101" pitchFamily="34" charset="-127"/>
              </a:rPr>
              <a:t>Average of all processes' completion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1173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502-3D3D-794D-BD24-65CF4FD4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57E0-A8DB-AD4F-AE9A-3D34588B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Batch Systems, the following scheduling algorithms are used</a:t>
            </a:r>
          </a:p>
          <a:p>
            <a:pPr lvl="1"/>
            <a:r>
              <a:rPr lang="en-US" dirty="0"/>
              <a:t>First Come First Served</a:t>
            </a:r>
          </a:p>
          <a:p>
            <a:pPr lvl="2"/>
            <a:r>
              <a:rPr lang="en-US" dirty="0"/>
              <a:t>Simple, Convoy effect</a:t>
            </a:r>
          </a:p>
          <a:p>
            <a:pPr lvl="1"/>
            <a:r>
              <a:rPr lang="en-US" dirty="0"/>
              <a:t>Shortest Job First</a:t>
            </a:r>
          </a:p>
          <a:p>
            <a:pPr lvl="2"/>
            <a:r>
              <a:rPr lang="en-US" dirty="0"/>
              <a:t>Need to know job length in advance</a:t>
            </a:r>
          </a:p>
          <a:p>
            <a:pPr lvl="1"/>
            <a:r>
              <a:rPr lang="en-US" dirty="0"/>
              <a:t>Shortest Remaining Time First</a:t>
            </a:r>
          </a:p>
          <a:p>
            <a:pPr lvl="2"/>
            <a:r>
              <a:rPr lang="en-US" dirty="0"/>
              <a:t>Preemptive </a:t>
            </a:r>
          </a:p>
          <a:p>
            <a:pPr lvl="2"/>
            <a:r>
              <a:rPr lang="en-US" dirty="0"/>
              <a:t>Performs well - lowest average response time</a:t>
            </a:r>
          </a:p>
          <a:p>
            <a:pPr lvl="2"/>
            <a:r>
              <a:rPr lang="en-US" dirty="0"/>
              <a:t>Long burst job may suffer</a:t>
            </a:r>
          </a:p>
        </p:txBody>
      </p:sp>
    </p:spTree>
    <p:extLst>
      <p:ext uri="{BB962C8B-B14F-4D97-AF65-F5344CB8AC3E}">
        <p14:creationId xmlns:p14="http://schemas.microsoft.com/office/powerpoint/2010/main" val="20570381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Programming, </a:t>
            </a:r>
            <a:r>
              <a:rPr lang="en-US" sz="2000" dirty="0"/>
              <a:t>University of California, Berkeley</a:t>
            </a:r>
          </a:p>
          <a:p>
            <a:pPr lvl="1"/>
            <a:r>
              <a:rPr lang="en-US" sz="2000" dirty="0"/>
              <a:t>Book: Modern Operating Systems, Andrew Tenenbaum, and Herbert Bos, 4</a:t>
            </a:r>
            <a:r>
              <a:rPr lang="en-US" sz="2000" baseline="30000" dirty="0"/>
              <a:t>th</a:t>
            </a:r>
            <a:r>
              <a:rPr lang="en-US" sz="2000" dirty="0"/>
              <a:t> Edition, Pearson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96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5BC1-F988-654F-B48F-CE49EDAD1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in Interactive Systems</a:t>
            </a:r>
          </a:p>
        </p:txBody>
      </p:sp>
    </p:spTree>
    <p:extLst>
      <p:ext uri="{BB962C8B-B14F-4D97-AF65-F5344CB8AC3E}">
        <p14:creationId xmlns:p14="http://schemas.microsoft.com/office/powerpoint/2010/main" val="24541351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5D48-91AF-CD43-917C-ABD84AFE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D018-4F13-0644-A086-5E8464E9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  <a:p>
            <a:r>
              <a:rPr lang="en-US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04130017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5BC1-F988-654F-B48F-CE49EDAD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4725144"/>
            <a:ext cx="4822304" cy="1470025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23170695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Uses </a:t>
            </a:r>
            <a:r>
              <a:rPr lang="en-US" altLang="ko-KR" dirty="0">
                <a:solidFill>
                  <a:srgbClr val="0070C0"/>
                </a:solidFill>
              </a:rPr>
              <a:t>Preemption!</a:t>
            </a:r>
          </a:p>
          <a:p>
            <a:r>
              <a:rPr lang="en-US" altLang="ko-KR" dirty="0"/>
              <a:t>Each process gets a small unit of CPU time (time quantum), usually 10-100 milliseconds</a:t>
            </a:r>
          </a:p>
          <a:p>
            <a:r>
              <a:rPr lang="en-US" altLang="ko-KR" dirty="0"/>
              <a:t>After quantum expires, the process is preempted and added to the end of the ready queue</a:t>
            </a:r>
          </a:p>
          <a:p>
            <a:r>
              <a:rPr lang="en-US" altLang="ko-KR" dirty="0"/>
              <a:t>n processes in ready queue and time quantum is q </a:t>
            </a:r>
          </a:p>
          <a:p>
            <a:pPr lvl="2"/>
            <a:r>
              <a:rPr lang="en-US" altLang="ko-KR" dirty="0"/>
              <a:t>Each process gets 1/n of the CPU time </a:t>
            </a:r>
          </a:p>
          <a:p>
            <a:pPr lvl="2"/>
            <a:r>
              <a:rPr lang="en-US" altLang="ko-KR" dirty="0"/>
              <a:t>In chunks of at most q time units </a:t>
            </a:r>
          </a:p>
          <a:p>
            <a:pPr lvl="2"/>
            <a:r>
              <a:rPr lang="en-US" altLang="ko-KR" dirty="0"/>
              <a:t>No process waits more than (n-1)q 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4519"/>
            <a:ext cx="914400" cy="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9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The magic number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sz="28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should q be?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000" i="1" dirty="0">
                <a:ea typeface="굴림" panose="020B0600000101010101" pitchFamily="34" charset="-127"/>
              </a:rPr>
              <a:t>q</a:t>
            </a:r>
            <a:r>
              <a:rPr lang="en-US" altLang="ko-KR" sz="2000" dirty="0">
                <a:ea typeface="굴림" panose="020B0600000101010101" pitchFamily="34" charset="-127"/>
              </a:rPr>
              <a:t> large 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0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small  Interleaved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0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</p:spTree>
    <p:extLst>
      <p:ext uri="{BB962C8B-B14F-4D97-AF65-F5344CB8AC3E}">
        <p14:creationId xmlns:p14="http://schemas.microsoft.com/office/powerpoint/2010/main" val="146060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821" y="1196752"/>
            <a:ext cx="7772400" cy="4879999"/>
          </a:xfrm>
        </p:spPr>
        <p:txBody>
          <a:bodyPr/>
          <a:lstStyle/>
          <a:p>
            <a:pPr marL="257175" indent="-257175">
              <a:tabLst>
                <a:tab pos="1972866" algn="ctr"/>
                <a:tab pos="2405063" algn="l"/>
                <a:tab pos="3344466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350" dirty="0">
                <a:ea typeface="굴림" panose="020B0600000101010101" pitchFamily="34" charset="-127"/>
              </a:rPr>
              <a:t>	</a:t>
            </a:r>
            <a:r>
              <a:rPr lang="en-US" altLang="ko-KR" sz="1350" u="sng" dirty="0">
                <a:ea typeface="굴림" panose="020B0600000101010101" pitchFamily="34" charset="-127"/>
              </a:rPr>
              <a:t>Process</a:t>
            </a:r>
            <a:r>
              <a:rPr lang="en-US" altLang="ko-KR" sz="1350" dirty="0">
                <a:ea typeface="굴림" panose="020B0600000101010101" pitchFamily="34" charset="-127"/>
              </a:rPr>
              <a:t>		</a:t>
            </a:r>
            <a:r>
              <a:rPr lang="en-US" altLang="ko-KR" sz="1350" u="sng" dirty="0">
                <a:ea typeface="굴림" panose="020B0600000101010101" pitchFamily="34" charset="-127"/>
              </a:rPr>
              <a:t>Burst Time</a:t>
            </a:r>
            <a:br>
              <a:rPr lang="en-US" altLang="ko-KR" sz="1350" u="sng" dirty="0">
                <a:ea typeface="굴림" panose="020B0600000101010101" pitchFamily="34" charset="-127"/>
              </a:rPr>
            </a:br>
            <a:r>
              <a:rPr lang="en-US" altLang="ko-KR" sz="1350" i="1" dirty="0">
                <a:ea typeface="굴림" panose="020B0600000101010101" pitchFamily="34" charset="-127"/>
              </a:rPr>
              <a:t>	 P</a:t>
            </a:r>
            <a:r>
              <a:rPr lang="en-US" altLang="ko-KR" sz="135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350" dirty="0">
                <a:ea typeface="굴림" panose="020B0600000101010101" pitchFamily="34" charset="-127"/>
              </a:rPr>
              <a:t>53</a:t>
            </a:r>
            <a:br>
              <a:rPr lang="en-US" altLang="ko-KR" sz="1350" dirty="0">
                <a:ea typeface="굴림" panose="020B0600000101010101" pitchFamily="34" charset="-127"/>
              </a:rPr>
            </a:br>
            <a:r>
              <a:rPr lang="en-US" altLang="ko-KR" sz="1350" dirty="0">
                <a:ea typeface="굴림" panose="020B0600000101010101" pitchFamily="34" charset="-127"/>
              </a:rPr>
              <a:t>	 </a:t>
            </a:r>
            <a:r>
              <a:rPr lang="en-US" altLang="ko-KR" sz="1350" i="1" dirty="0">
                <a:ea typeface="굴림" panose="020B0600000101010101" pitchFamily="34" charset="-127"/>
              </a:rPr>
              <a:t>P</a:t>
            </a:r>
            <a:r>
              <a:rPr lang="en-US" altLang="ko-KR" sz="135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350" dirty="0">
                <a:ea typeface="굴림" panose="020B0600000101010101" pitchFamily="34" charset="-127"/>
              </a:rPr>
              <a:t>8</a:t>
            </a:r>
            <a:br>
              <a:rPr lang="en-US" altLang="ko-KR" sz="1350" dirty="0">
                <a:ea typeface="굴림" panose="020B0600000101010101" pitchFamily="34" charset="-127"/>
              </a:rPr>
            </a:br>
            <a:r>
              <a:rPr lang="en-US" altLang="ko-KR" sz="1350" dirty="0">
                <a:ea typeface="굴림" panose="020B0600000101010101" pitchFamily="34" charset="-127"/>
              </a:rPr>
              <a:t>	 </a:t>
            </a:r>
            <a:r>
              <a:rPr lang="en-US" altLang="ko-KR" sz="1350" i="1" dirty="0">
                <a:ea typeface="굴림" panose="020B0600000101010101" pitchFamily="34" charset="-127"/>
              </a:rPr>
              <a:t>P</a:t>
            </a:r>
            <a:r>
              <a:rPr lang="en-US" altLang="ko-KR" sz="135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350" dirty="0">
                <a:ea typeface="굴림" panose="020B0600000101010101" pitchFamily="34" charset="-127"/>
              </a:rPr>
              <a:t>68</a:t>
            </a:r>
            <a:br>
              <a:rPr lang="en-US" altLang="ko-KR" sz="1350" dirty="0">
                <a:ea typeface="굴림" panose="020B0600000101010101" pitchFamily="34" charset="-127"/>
              </a:rPr>
            </a:br>
            <a:r>
              <a:rPr lang="en-US" altLang="ko-KR" sz="1350" dirty="0">
                <a:ea typeface="굴림" panose="020B0600000101010101" pitchFamily="34" charset="-127"/>
              </a:rPr>
              <a:t>	 </a:t>
            </a:r>
            <a:r>
              <a:rPr lang="en-US" altLang="ko-KR" sz="1350" i="1" dirty="0">
                <a:ea typeface="굴림" panose="020B0600000101010101" pitchFamily="34" charset="-127"/>
              </a:rPr>
              <a:t>P</a:t>
            </a:r>
            <a:r>
              <a:rPr lang="en-US" altLang="ko-KR" sz="135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350" dirty="0">
                <a:ea typeface="굴림" panose="020B0600000101010101" pitchFamily="34" charset="-127"/>
              </a:rPr>
              <a:t>24</a:t>
            </a: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The Gantt chart is:</a:t>
            </a: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endParaRPr lang="en-US" altLang="ko-KR" sz="1500" dirty="0">
              <a:ea typeface="굴림" panose="020B0600000101010101" pitchFamily="34" charset="-127"/>
            </a:endParaRPr>
          </a:p>
          <a:p>
            <a:pPr marL="342900" lvl="1" indent="0">
              <a:buNone/>
              <a:tabLst>
                <a:tab pos="1972866" algn="ctr"/>
                <a:tab pos="2405063" algn="l"/>
                <a:tab pos="3344466" algn="ctr"/>
              </a:tabLst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Waiting time for 	</a:t>
            </a:r>
            <a:r>
              <a:rPr lang="en-US" altLang="ko-KR" dirty="0">
                <a:ea typeface="굴림" panose="020B0600000101010101" pitchFamily="34" charset="-127"/>
              </a:rPr>
              <a:t>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 0 + (68-20)+(112-88)=72		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 + 0 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557213" lvl="1" indent="-214313">
              <a:tabLst>
                <a:tab pos="1972866" algn="ctr"/>
                <a:tab pos="2405063" algn="l"/>
                <a:tab pos="3344466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257175" indent="-257175">
              <a:buNone/>
              <a:tabLst>
                <a:tab pos="1972866" algn="ctr"/>
                <a:tab pos="2405063" algn="l"/>
                <a:tab pos="3344466" algn="ctr"/>
              </a:tabLst>
            </a:pPr>
            <a:endParaRPr lang="en-US" altLang="ko-KR" sz="15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43249" y="2571752"/>
            <a:ext cx="729451" cy="744759"/>
            <a:chOff x="2895600" y="2452688"/>
            <a:chExt cx="972601" cy="993011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18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45589"/>
              <a:ext cx="37446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45590"/>
              <a:ext cx="50270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80552" y="2571751"/>
            <a:ext cx="592200" cy="744758"/>
            <a:chOff x="3612002" y="2452688"/>
            <a:chExt cx="789600" cy="993010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1" y="3045589"/>
              <a:ext cx="50270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5019" y="2571751"/>
            <a:ext cx="620167" cy="744758"/>
            <a:chOff x="4177962" y="2452688"/>
            <a:chExt cx="826889" cy="993010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45589"/>
              <a:ext cx="50270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28024" y="2571751"/>
            <a:ext cx="659129" cy="744758"/>
            <a:chOff x="4741963" y="2452688"/>
            <a:chExt cx="878839" cy="993010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45589"/>
              <a:ext cx="502702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51023" y="2571751"/>
            <a:ext cx="636177" cy="744758"/>
            <a:chOff x="5305965" y="2452688"/>
            <a:chExt cx="848236" cy="993010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45589"/>
              <a:ext cx="50270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74027" y="2571751"/>
            <a:ext cx="661781" cy="744758"/>
            <a:chOff x="5869967" y="2452688"/>
            <a:chExt cx="882375" cy="993010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45589"/>
              <a:ext cx="630942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97027" y="2571752"/>
            <a:ext cx="1934230" cy="744759"/>
            <a:chOff x="6433968" y="2452688"/>
            <a:chExt cx="2578972" cy="993011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45589"/>
              <a:ext cx="613929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45590"/>
              <a:ext cx="63094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45590"/>
              <a:ext cx="63094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1999" y="3045590"/>
              <a:ext cx="63094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35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RR with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Time Quantum = 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7A56-C9DC-4302-98A6-FDA75A5C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27E5-B044-416C-B932-28E186C9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context switch overhead is 0</a:t>
            </a:r>
          </a:p>
          <a:p>
            <a:r>
              <a:rPr lang="en-US" dirty="0"/>
              <a:t>What happens when we </a:t>
            </a:r>
            <a:r>
              <a:rPr lang="en-US" i="1" dirty="0"/>
              <a:t>decrease q</a:t>
            </a:r>
            <a:r>
              <a:rPr lang="en-US" dirty="0"/>
              <a:t>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Avg. response time always </a:t>
            </a:r>
            <a:r>
              <a:rPr lang="en-US" b="1" dirty="0"/>
              <a:t>decreases</a:t>
            </a:r>
            <a:r>
              <a:rPr lang="en-US" dirty="0"/>
              <a:t> or </a:t>
            </a:r>
            <a:r>
              <a:rPr lang="en-US" b="1" dirty="0"/>
              <a:t>stays the same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Avg. response time always </a:t>
            </a:r>
            <a:r>
              <a:rPr lang="en-US" b="1" dirty="0"/>
              <a:t>increases</a:t>
            </a:r>
            <a:r>
              <a:rPr lang="en-US" dirty="0"/>
              <a:t> or </a:t>
            </a:r>
            <a:r>
              <a:rPr lang="en-US" b="1" dirty="0"/>
              <a:t>stays the same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Avg. response time can </a:t>
            </a:r>
            <a:r>
              <a:rPr lang="en-US" b="1" dirty="0"/>
              <a:t>increase</a:t>
            </a:r>
            <a:r>
              <a:rPr lang="en-US" dirty="0"/>
              <a:t>, </a:t>
            </a:r>
            <a:r>
              <a:rPr lang="en-US" b="1" dirty="0"/>
              <a:t>decrease</a:t>
            </a:r>
            <a:r>
              <a:rPr lang="en-US" dirty="0"/>
              <a:t>, or </a:t>
            </a:r>
            <a:r>
              <a:rPr lang="en-US" b="1" dirty="0"/>
              <a:t>stays the same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Note: Response time: Time between issuing a command and getting result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08988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FC4-8A44-490D-9B51-1414603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984"/>
            <a:ext cx="7162800" cy="533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굴림" panose="020B0600000101010101" pitchFamily="34" charset="-127"/>
              </a:rPr>
              <a:t>Decrease Response Time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711E5D-494D-43D6-B8BD-1DA48C51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Burst Length 10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Average Response Time = (10 + 11)/2 = 10.5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5</a:t>
            </a:r>
          </a:p>
          <a:p>
            <a:endParaRPr lang="en-US" dirty="0"/>
          </a:p>
          <a:p>
            <a:pPr lvl="1"/>
            <a:r>
              <a:rPr lang="en-US" dirty="0"/>
              <a:t>Average Response Time = (6 + 11)/2 = 8.5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2DBB4-B34A-4BC4-B85B-15A0862DBAA4}"/>
              </a:ext>
            </a:extLst>
          </p:cNvPr>
          <p:cNvGrpSpPr/>
          <p:nvPr/>
        </p:nvGrpSpPr>
        <p:grpSpPr>
          <a:xfrm>
            <a:off x="2155976" y="2230870"/>
            <a:ext cx="4964706" cy="798435"/>
            <a:chOff x="1214997" y="2908288"/>
            <a:chExt cx="6619607" cy="1064581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53E05C7-32AB-4440-A956-6DCF4FDE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1</a:t>
              </a:r>
              <a:endParaRPr lang="en-US" altLang="en-US" sz="2400" b="0" dirty="0">
                <a:latin typeface="Gill Sans Light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5F3DD59-0E32-4CF8-9C3A-18C7D3EC2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55024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218ED46-9667-4C44-B9EA-B9CAD6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80426"/>
              <a:ext cx="55399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4CF2C6B-7591-4E1A-9B18-AC696E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A9EF7B4B-BB59-48BB-BCEA-8BA941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7" y="3467725"/>
              <a:ext cx="55399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11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4E1B7-B010-4EEF-AE5E-5038404F0B07}"/>
              </a:ext>
            </a:extLst>
          </p:cNvPr>
          <p:cNvGrpSpPr/>
          <p:nvPr/>
        </p:nvGrpSpPr>
        <p:grpSpPr>
          <a:xfrm>
            <a:off x="1948227" y="3960127"/>
            <a:ext cx="4964706" cy="798435"/>
            <a:chOff x="1238805" y="4932367"/>
            <a:chExt cx="6619607" cy="1064581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F391041-CAA9-454C-9379-2CB92F3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283464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1</a:t>
              </a:r>
              <a:endParaRPr lang="en-US" altLang="en-US" sz="2400" b="0" dirty="0">
                <a:latin typeface="Gill Sans Light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7C643C5-201C-44AC-BD7A-3DE35000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479103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890F6B2-88D5-4E85-B0C6-A52961E1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04505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6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B5057A0-9E57-479A-8CD1-50D7962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2367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51DBB8F-0D64-4992-A9F5-F3EB6E7A7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5" y="5491804"/>
              <a:ext cx="55399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11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CF0DAB7-DA58-47F7-AAF2-583714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7137"/>
              <a:ext cx="283464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1</a:t>
              </a:r>
              <a:endParaRPr lang="en-US" altLang="en-US" sz="2400" b="0" dirty="0">
                <a:latin typeface="Gill Sans Ligh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A306477-ABF3-46E3-B4B7-977BC38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1" y="5504505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516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AFCD-9B2C-4CD2-BAC6-B762866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CBAF-CDD3-4E3C-BB4B-D7D26C21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chemeClr val="accent2"/>
                </a:solidFill>
              </a:rPr>
              <a:t>T2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825" dirty="0"/>
          </a:p>
          <a:p>
            <a:r>
              <a:rPr lang="en-US" dirty="0"/>
              <a:t>Average Response Time = (1 + 2)/2 = 1.5</a:t>
            </a:r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(1 + 2)/2 = 1.5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4C323-8578-41F0-89B8-7195D33D7A4D}"/>
              </a:ext>
            </a:extLst>
          </p:cNvPr>
          <p:cNvGrpSpPr/>
          <p:nvPr/>
        </p:nvGrpSpPr>
        <p:grpSpPr>
          <a:xfrm>
            <a:off x="2280447" y="2452085"/>
            <a:ext cx="1138330" cy="779777"/>
            <a:chOff x="1214997" y="2908288"/>
            <a:chExt cx="1517773" cy="1039703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38158BB-0FA4-4838-AD38-E9CB138C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B33863B-A417-4687-995A-E9DD4FE0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55023"/>
              <a:ext cx="43430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15926AC6-7E9F-4F76-B199-295CFAB28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53714"/>
              <a:ext cx="38514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71F454A8-9CE6-4DA2-9728-B0B839E3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26DC4F0D-C1E8-4322-94EA-7456600F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3" y="3455548"/>
              <a:ext cx="43430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8B643-24A9-4079-BC29-88D904F158A8}"/>
              </a:ext>
            </a:extLst>
          </p:cNvPr>
          <p:cNvGrpSpPr/>
          <p:nvPr/>
        </p:nvGrpSpPr>
        <p:grpSpPr>
          <a:xfrm>
            <a:off x="2389743" y="4234566"/>
            <a:ext cx="1138330" cy="779777"/>
            <a:chOff x="1214997" y="2908288"/>
            <a:chExt cx="1517773" cy="1039703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7EC8A46-3C51-4785-961E-E7C1410E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9D6593E-3F00-4D52-81F3-BD2114C29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55023"/>
              <a:ext cx="43430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9BB7870-9B03-4485-8962-54FD77845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53714"/>
              <a:ext cx="38514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1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A41CF5C5-0591-4D52-9A68-31988B99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2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BCA8E295-5F5F-4EF1-9D30-CDC1CDA1A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3" y="3455548"/>
              <a:ext cx="43430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348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굴림" panose="020B0600000101010101" pitchFamily="34" charset="-127"/>
              </a:rPr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0A29-DFF6-4A43-8D96-3EDFD91871A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T1: Burst Length 1</a:t>
            </a:r>
          </a:p>
          <a:p>
            <a:r>
              <a:rPr lang="en-US" dirty="0">
                <a:solidFill>
                  <a:schemeClr val="accent2"/>
                </a:solidFill>
              </a:rPr>
              <a:t>T2: Burst Length 1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Q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Average Response Time = (1 + 2)/2 = 1.5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Q = 0.5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Average Response Time = (1.5 + 2)/2 = 1.75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69ED4E-F080-48C7-886E-ADF4FE5B576D}"/>
              </a:ext>
            </a:extLst>
          </p:cNvPr>
          <p:cNvGrpSpPr/>
          <p:nvPr/>
        </p:nvGrpSpPr>
        <p:grpSpPr>
          <a:xfrm>
            <a:off x="1949209" y="2428737"/>
            <a:ext cx="1112682" cy="779777"/>
            <a:chOff x="1214997" y="2908288"/>
            <a:chExt cx="1483575" cy="1039703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7D7B1BD-0E76-46AE-B57D-34E76E97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1</a:t>
              </a:r>
              <a:endParaRPr lang="en-US" altLang="en-US" sz="2400" b="0" dirty="0">
                <a:latin typeface="Gill Sans Ligh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980E5E37-B67E-4669-A1A1-E5693FE0B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55023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85706CF4-DA69-412F-AB52-2D067F7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53714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6BE1EB8C-A5FD-43C5-9554-AC73F736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T</a:t>
              </a:r>
              <a:r>
                <a:rPr lang="en-US" altLang="en-US" sz="24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922D8E4B-182A-466A-B398-AADAF666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3" y="3455548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2</a:t>
              </a:r>
            </a:p>
          </p:txBody>
        </p:sp>
      </p:grpSp>
      <p:sp>
        <p:nvSpPr>
          <p:cNvPr id="16" name="Text Box 18">
            <a:extLst>
              <a:ext uri="{FF2B5EF4-FFF2-40B4-BE49-F238E27FC236}">
                <a16:creationId xmlns:a16="http://schemas.microsoft.com/office/drawing/2014/main" id="{1953C3A7-7F5B-4945-AF2C-FE4AE6A9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762" y="4142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US" altLang="en-US" sz="1800" b="0" dirty="0">
              <a:latin typeface="Gill Sans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9612A5-763C-4EBE-BECA-619554058A6C}"/>
              </a:ext>
            </a:extLst>
          </p:cNvPr>
          <p:cNvGrpSpPr/>
          <p:nvPr/>
        </p:nvGrpSpPr>
        <p:grpSpPr>
          <a:xfrm>
            <a:off x="1943101" y="3714750"/>
            <a:ext cx="1103889" cy="782052"/>
            <a:chOff x="2670809" y="4665215"/>
            <a:chExt cx="1471851" cy="1042736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722FE8D5-7010-41CA-8914-6BBDF40C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797" y="4665215"/>
              <a:ext cx="283464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2400" b="0" dirty="0">
                <a:latin typeface="Gill Sans Light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201FD6E4-8E0F-4735-8BDA-9BD85B5E1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09" y="5215508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0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C960C6F-12CD-450E-BBCF-11175957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371" y="4665215"/>
              <a:ext cx="283464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2400" b="0" baseline="-25000" dirty="0">
                <a:latin typeface="Gill Sans Light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44F4FB7-3A74-4D6A-ADF3-CE42E2C7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332" y="4665215"/>
              <a:ext cx="283464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2400" b="0" dirty="0">
                <a:latin typeface="Gill Sans Ligh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C7932CFC-D54E-406E-B819-75D673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194" y="4665215"/>
              <a:ext cx="283464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2400" b="0" baseline="-25000" dirty="0">
                <a:latin typeface="Gill Sans Light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15944BBF-0649-47FB-A938-BD3AF9E4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51" y="5195227"/>
              <a:ext cx="40010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638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897F5-BC99-0D41-99F7-7CB7E90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75847-D486-B743-974C-C18428A4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Modern Operating Systems, Andrew Tenenbaum, and Herbert Bos, 4</a:t>
            </a:r>
            <a:r>
              <a:rPr lang="en-US" baseline="30000" dirty="0"/>
              <a:t>th</a:t>
            </a:r>
            <a:r>
              <a:rPr lang="en-US" dirty="0"/>
              <a:t> Edition, Pearson</a:t>
            </a:r>
          </a:p>
          <a:p>
            <a:pPr lvl="1"/>
            <a:r>
              <a:rPr lang="en-US" dirty="0"/>
              <a:t>Chapter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40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458200" cy="45148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95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 marL="685800" lvl="2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18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604962"/>
            <a:ext cx="200025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Round-Robin Scheduling:  Discussion</a:t>
            </a:r>
          </a:p>
        </p:txBody>
      </p:sp>
    </p:spTree>
    <p:extLst>
      <p:ext uri="{BB962C8B-B14F-4D97-AF65-F5344CB8AC3E}">
        <p14:creationId xmlns:p14="http://schemas.microsoft.com/office/powerpoint/2010/main" val="3046810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944669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Comparisons between FCFS and Round Robin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568037"/>
              </p:ext>
            </p:extLst>
          </p:nvPr>
        </p:nvGraphicFramePr>
        <p:xfrm>
          <a:off x="523874" y="2852936"/>
          <a:ext cx="7924800" cy="1645805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L="194077" marR="194077" marT="34280" marB="342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L="194077" marR="194077" marT="34280" marB="342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L="194077" marR="194077" marT="34280" marB="342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L="194077" marR="194077" marT="34280" marB="342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L="194077" marR="194077" marT="34280" marB="342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L="194077" marR="194077" marT="34280" marB="342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L="194077" marR="194077" marT="34280" marB="342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2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027625"/>
            <a:ext cx="8510314" cy="564173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example:</a:t>
            </a:r>
            <a:r>
              <a:rPr lang="en-US" altLang="ko-KR" sz="15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2489597" algn="l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Average completion(response)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sz="1600" dirty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489597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</p:spTree>
    <p:extLst>
      <p:ext uri="{BB962C8B-B14F-4D97-AF65-F5344CB8AC3E}">
        <p14:creationId xmlns:p14="http://schemas.microsoft.com/office/powerpoint/2010/main" val="3442091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2457450" y="4146948"/>
            <a:ext cx="5143500" cy="1625203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2457450" y="2521744"/>
            <a:ext cx="5143500" cy="1625204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35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35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2457450" y="2514600"/>
            <a:ext cx="5143500" cy="32575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2457450" y="2753916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2457450" y="2986088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2457450" y="4379119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2457450" y="2275285"/>
            <a:ext cx="1200150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1428750" y="2275285"/>
            <a:ext cx="1028700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35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1428750" y="4146948"/>
            <a:ext cx="1028700" cy="1625203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35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35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1428750" y="2521744"/>
            <a:ext cx="1028700" cy="1625204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sz="15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6752036" y="2275285"/>
            <a:ext cx="848915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5943601" y="2275285"/>
            <a:ext cx="808435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</a:t>
            </a:r>
            <a:r>
              <a:rPr lang="en-US" altLang="en-US" sz="1500" b="0" baseline="-2500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4</a:t>
            </a:r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143500" y="2275285"/>
            <a:ext cx="800100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</a:t>
            </a:r>
            <a:r>
              <a:rPr lang="en-US" altLang="en-US" sz="1500" b="0" baseline="-2500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3</a:t>
            </a:r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343400" y="2275285"/>
            <a:ext cx="800100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</a:t>
            </a:r>
            <a:r>
              <a:rPr lang="en-US" altLang="en-US" sz="1500" b="0" baseline="-2500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2</a:t>
            </a:r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657600" y="2275285"/>
            <a:ext cx="685800" cy="246459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500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</a:t>
            </a:r>
            <a:r>
              <a:rPr lang="en-US" altLang="en-US" sz="1500" b="0" baseline="-2500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1</a:t>
            </a:r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1428750" y="2275285"/>
            <a:ext cx="617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2457450" y="5539979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2457450" y="5307806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2457450" y="5075635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2457450" y="4843463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2457450" y="4611291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2457450" y="3914775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2457450" y="3682604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2457450" y="3450431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2457450" y="3218260"/>
            <a:ext cx="514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1428750" y="5772150"/>
            <a:ext cx="617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657600" y="2275286"/>
            <a:ext cx="0" cy="34968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343400" y="2275286"/>
            <a:ext cx="0" cy="34968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143500" y="2275286"/>
            <a:ext cx="0" cy="34968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5943600" y="2275286"/>
            <a:ext cx="0" cy="34968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6752035" y="2275286"/>
            <a:ext cx="0" cy="34968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7600950" y="2275286"/>
            <a:ext cx="0" cy="349686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1428750" y="2275286"/>
            <a:ext cx="0" cy="349686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2457450" y="2275286"/>
            <a:ext cx="0" cy="3496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562290" y="227975"/>
            <a:ext cx="7905119" cy="40005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1859757" y="1485902"/>
            <a:ext cx="5537596" cy="744141"/>
            <a:chOff x="650" y="624"/>
            <a:chExt cx="4651" cy="625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33" cy="625"/>
              <a:chOff x="1248" y="624"/>
              <a:chExt cx="3833" cy="625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en-US" sz="1500" b="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altLang="en-US" sz="15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en-US" sz="1500" b="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altLang="en-US" sz="1500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Calibri" panose="020F0502020204030204" pitchFamily="34" charset="0"/>
                    <a:cs typeface="Calibri" panose="020F0502020204030204" pitchFamily="34" charset="0"/>
                  </a:rPr>
                  <a:t>[24]</a:t>
                </a:r>
                <a:endParaRPr lang="en-US" altLang="en-US" sz="1500" b="0" baseline="-25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en-US" sz="1500" b="0" baseline="-2500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altLang="en-US" sz="1500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Calibri" panose="020F0502020204030204" pitchFamily="34" charset="0"/>
                    <a:cs typeface="Calibri" panose="020F0502020204030204" pitchFamily="34" charset="0"/>
                  </a:rPr>
                  <a:t>[53]</a:t>
                </a:r>
                <a:endParaRPr lang="en-US" altLang="en-US" sz="1500" b="0" baseline="-25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en-US" sz="1500" b="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altLang="en-US" sz="15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[68]</a:t>
                </a:r>
                <a:endParaRPr lang="en-US" altLang="en-US" sz="1500" b="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997"/>
                <a:ext cx="2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997"/>
                <a:ext cx="2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997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cs typeface="Calibri" panose="020F0502020204030204" pitchFamily="34" charset="0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997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997"/>
                <a:ext cx="3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cs typeface="Calibri" panose="020F0502020204030204" pitchFamily="34" charset="0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2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1428750" y="2521744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1428750" y="4146947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343400" y="2524125"/>
            <a:ext cx="800100" cy="1614488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343400" y="4148137"/>
            <a:ext cx="800100" cy="1624013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143500" y="2524125"/>
            <a:ext cx="800100" cy="1614488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143500" y="4148137"/>
            <a:ext cx="800100" cy="1624013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2457450" y="2757487"/>
            <a:ext cx="5143500" cy="2786063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2457450" y="2525317"/>
            <a:ext cx="5143500" cy="3250406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2457450" y="3221831"/>
            <a:ext cx="5143500" cy="1857375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2457450" y="2989661"/>
            <a:ext cx="5143500" cy="2321719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 b="0" dirty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760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18E-6174-4DA7-8472-0D0D5E7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RR in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C66-6D8F-4C45-AF22-413E0CD2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136242"/>
            <a:ext cx="8305800" cy="3829050"/>
          </a:xfrm>
        </p:spPr>
        <p:txBody>
          <a:bodyPr/>
          <a:lstStyle/>
          <a:p>
            <a:r>
              <a:rPr lang="en-US" dirty="0"/>
              <a:t>FIFO Queue, as in FCFS</a:t>
            </a:r>
          </a:p>
          <a:p>
            <a:r>
              <a:rPr lang="en-US" dirty="0"/>
              <a:t>But preempt job after quantum expires, and send it to the back of the queue</a:t>
            </a:r>
          </a:p>
          <a:p>
            <a:pPr lvl="1"/>
            <a:r>
              <a:rPr lang="en-US" dirty="0"/>
              <a:t>How? Timer interrupt!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547664" y="3933056"/>
            <a:ext cx="3657600" cy="2114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58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5BC1-F988-654F-B48F-CE49EDAD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4581128"/>
            <a:ext cx="4822304" cy="1470025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41270929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236E-842A-084B-B05A-49B6E5EC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 – Treat all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5664-41FC-2743-A6FB-6A7FBDFB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Round robin scheduling assumes that all processes are equally important</a:t>
            </a:r>
          </a:p>
          <a:p>
            <a:r>
              <a:rPr lang="en-IN" altLang="en-US" dirty="0"/>
              <a:t>This is not always practical solution</a:t>
            </a:r>
          </a:p>
          <a:p>
            <a:r>
              <a:rPr lang="en-IN" altLang="en-US" dirty="0"/>
              <a:t>If someone wants</a:t>
            </a:r>
          </a:p>
          <a:p>
            <a:pPr lvl="1"/>
            <a:r>
              <a:rPr lang="en-IN" altLang="en-US" dirty="0"/>
              <a:t>Long CPU intensive process to run with lower priority than interactive processes</a:t>
            </a:r>
          </a:p>
          <a:p>
            <a:pPr lvl="1"/>
            <a:r>
              <a:rPr lang="en-IN" altLang="en-US" dirty="0"/>
              <a:t>Round Robin is not a good solution</a:t>
            </a:r>
          </a:p>
          <a:p>
            <a:r>
              <a:rPr lang="en-IN" altLang="en-US" dirty="0"/>
              <a:t>What about giving higher priority to Sys Admin processes?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620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30E4-76B5-5A4B-9E81-90B186EB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EBC9-EE3A-364B-A2BF-C50CC6C8BF4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Each process is assigned a priority (a number)</a:t>
            </a:r>
          </a:p>
          <a:p>
            <a:r>
              <a:rPr lang="en-IN" dirty="0"/>
              <a:t>the scheduler simply picks the highest priority (ready) process to run</a:t>
            </a:r>
            <a:endParaRPr lang="en-US" altLang="en-US" dirty="0"/>
          </a:p>
          <a:p>
            <a:r>
              <a:rPr lang="en-IN" sz="2000" dirty="0"/>
              <a:t>In </a:t>
            </a:r>
            <a:r>
              <a:rPr lang="en-IN" sz="2000" dirty="0" err="1"/>
              <a:t>preemptive</a:t>
            </a:r>
            <a:r>
              <a:rPr lang="en-IN" sz="2000" dirty="0"/>
              <a:t> scheduling , a process is </a:t>
            </a:r>
            <a:r>
              <a:rPr lang="en-IN" sz="2000" dirty="0" err="1"/>
              <a:t>preempted</a:t>
            </a:r>
            <a:r>
              <a:rPr lang="en-IN" sz="2000" dirty="0"/>
              <a:t> whenever a higher priority process is available in the ready queue</a:t>
            </a:r>
            <a:endParaRPr lang="en-US" altLang="zh-CN" sz="2200" dirty="0">
              <a:ea typeface="宋体" panose="02010600030101010101" pitchFamily="2" charset="-122"/>
            </a:endParaRPr>
          </a:p>
          <a:p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dirty="0">
                <a:ea typeface="宋体" panose="02010600030101010101" pitchFamily="2" charset="-122"/>
              </a:rPr>
              <a:t>In RR or other Scheduling there is one queue of jobs.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Scheduler selects the highest priority process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It takes O(n) time</a:t>
            </a:r>
          </a:p>
          <a:p>
            <a:r>
              <a:rPr lang="en-US" altLang="zh-CN" sz="2200" dirty="0">
                <a:ea typeface="宋体" panose="02010600030101010101" pitchFamily="2" charset="-122"/>
              </a:rPr>
              <a:t>Solution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Separate queue for each distinct priority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Schedule the process in the highest priority queue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57833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077222" y="1269901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077222" y="2127151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Multilevel Queue Scheduling – Strict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98652"/>
            <a:ext cx="7924800" cy="3610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Execution Plan</a:t>
            </a:r>
          </a:p>
          <a:p>
            <a:pPr lvl="1"/>
            <a:r>
              <a:rPr lang="en-US" dirty="0"/>
              <a:t>Always execute highest-priority runnable jobs to completion</a:t>
            </a:r>
          </a:p>
          <a:p>
            <a:pPr lvl="1"/>
            <a:r>
              <a:rPr lang="en-US" dirty="0"/>
              <a:t>Each queue can be processed in RR with some time-quantum</a:t>
            </a:r>
          </a:p>
          <a:p>
            <a:pPr lvl="1"/>
            <a:r>
              <a:rPr lang="en-IN" dirty="0"/>
              <a:t>A priority is assigned statically to each process, and a process remains in the same queue for the duration of the run time</a:t>
            </a:r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Starvation: </a:t>
            </a:r>
          </a:p>
          <a:p>
            <a:pPr lvl="2"/>
            <a:r>
              <a:rPr lang="en-US" dirty="0"/>
              <a:t>Lower priority jobs don’t get to run because higher priority jobs</a:t>
            </a:r>
          </a:p>
          <a:p>
            <a:pPr lvl="1"/>
            <a:r>
              <a:rPr lang="en-US" dirty="0"/>
              <a:t>Deadlock: Priority Inversion</a:t>
            </a:r>
          </a:p>
          <a:p>
            <a:pPr lvl="2"/>
            <a:r>
              <a:rPr lang="en-US" dirty="0"/>
              <a:t>Happens when low priority task holds a lock needed by high-priority task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91122" y="112702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1122" y="141277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1122" y="169852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91122" y="198427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19997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419872" y="112702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997" y="1136551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010297" y="211762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19822" y="127942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096147" y="1279426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81860" y="2127151"/>
            <a:ext cx="35242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01072" y="112702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01072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419872" y="14127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019822" y="156517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1022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038" y="332656"/>
            <a:ext cx="8152581" cy="533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Multi level queue: Strict Priority Scheduling:  Fairness Issues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7" y="1124744"/>
            <a:ext cx="8352928" cy="4343400"/>
          </a:xfrm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Strict fixed-priority scheduling between queues is unfair (run highest, then next, </a:t>
            </a:r>
            <a:r>
              <a:rPr lang="en-US" altLang="ko-KR" dirty="0" err="1"/>
              <a:t>etc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/>
              <a:t>long running jobs may never get CPU </a:t>
            </a:r>
          </a:p>
          <a:p>
            <a:pPr lvl="1"/>
            <a:r>
              <a:rPr lang="en-US" altLang="ko-KR" dirty="0"/>
              <a:t>When you shut down machine, you may find 10-year-old job still waiting to run ??</a:t>
            </a:r>
            <a:br>
              <a:rPr lang="en-US" altLang="ko-KR" dirty="0">
                <a:sym typeface="Symbol" panose="05050102010706020507" pitchFamily="18" charset="2"/>
              </a:rPr>
            </a:br>
            <a:endParaRPr lang="en-US" altLang="ko-KR" dirty="0"/>
          </a:p>
          <a:p>
            <a:r>
              <a:rPr lang="en-US" altLang="ko-KR" dirty="0"/>
              <a:t>Must give long-running jobs (with low priority) a fraction of the CPU even when there are higher  priority jobs to run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9865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7924800" cy="532859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Could give each queue some fraction of the CPU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Could increase priority of jobs that don’t get service</a:t>
            </a:r>
          </a:p>
          <a:p>
            <a:pPr lvl="1"/>
            <a:r>
              <a:rPr lang="en-US" altLang="ko-KR" dirty="0"/>
              <a:t>what rate should you increase priorities?</a:t>
            </a:r>
          </a:p>
          <a:p>
            <a:pPr lvl="1"/>
            <a:r>
              <a:rPr lang="en-US" altLang="ko-KR" dirty="0"/>
              <a:t>And, as system gets overloaded, no job gets CPU time, so everyone increases in priority</a:t>
            </a:r>
          </a:p>
          <a:p>
            <a:pPr marL="971550" lvl="2" indent="-342900">
              <a:buFont typeface="Symbol" pitchFamily="2" charset="2"/>
              <a:buChar char="Þ"/>
            </a:pPr>
            <a:r>
              <a:rPr lang="en-US" altLang="ko-KR" dirty="0">
                <a:sym typeface="Symbol" pitchFamily="18" charset="2"/>
              </a:rPr>
              <a:t>Interactive jobs suffer</a:t>
            </a:r>
          </a:p>
          <a:p>
            <a:pPr marL="514350" lvl="1" indent="-342900">
              <a:buFont typeface="Symbol" pitchFamily="2" charset="2"/>
              <a:buChar char="Þ"/>
            </a:pPr>
            <a:endParaRPr lang="en-US" altLang="ko-KR" dirty="0">
              <a:sym typeface="Symbol" pitchFamily="18" charset="2"/>
            </a:endParaRPr>
          </a:p>
          <a:p>
            <a:pPr marL="514350" lvl="1" indent="-342900">
              <a:buFont typeface="Symbol" pitchFamily="2" charset="2"/>
              <a:buChar char="Þ"/>
            </a:pPr>
            <a:r>
              <a:rPr lang="en-US" altLang="ko-KR" dirty="0">
                <a:sym typeface="Symbol" pitchFamily="18" charset="2"/>
              </a:rPr>
              <a:t>Multilevel Feedback Queue </a:t>
            </a:r>
          </a:p>
        </p:txBody>
      </p:sp>
    </p:spTree>
    <p:extLst>
      <p:ext uri="{BB962C8B-B14F-4D97-AF65-F5344CB8AC3E}">
        <p14:creationId xmlns:p14="http://schemas.microsoft.com/office/powerpoint/2010/main" val="386757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5BC1-F988-654F-B48F-CE49EDAD1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8410-D581-8547-AC12-BDD600044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237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B22F-E0FC-2F4D-9A16-05D9F151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49623F-D0B2-B341-80A4-15A4B1A0D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Multilevel Queue Scheduling (for different process types)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6506B83-AA8F-8F42-88B0-00D012020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5188"/>
            <a:ext cx="5583238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63F5F4-420E-474A-A75D-15A545EE8AE3}"/>
              </a:ext>
            </a:extLst>
          </p:cNvPr>
          <p:cNvSpPr txBox="1">
            <a:spLocks/>
          </p:cNvSpPr>
          <p:nvPr/>
        </p:nvSpPr>
        <p:spPr bwMode="auto">
          <a:xfrm>
            <a:off x="708025" y="1052736"/>
            <a:ext cx="772795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/>
              <a:t>Prioritization based upon process type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1895005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3523410-84B2-7E43-8F29-447D1DE2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3E40-61D8-E140-A297-88F89A2F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Preemptible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can take resource away, use it for something else, and give it back later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CPU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Non-preemptible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Once given resource, it can’t be reused until voluntarily relinquished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disk space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Given set of resources and set of requests for the resources, types of resource determines how OS manages it</a:t>
            </a:r>
          </a:p>
        </p:txBody>
      </p:sp>
    </p:spTree>
    <p:extLst>
      <p:ext uri="{BB962C8B-B14F-4D97-AF65-F5344CB8AC3E}">
        <p14:creationId xmlns:p14="http://schemas.microsoft.com/office/powerpoint/2010/main" val="3485797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2686248" y="5401177"/>
            <a:ext cx="3771503" cy="825104"/>
            <a:chOff x="2400" y="1152"/>
            <a:chExt cx="2924" cy="69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924" cy="384"/>
              <a:chOff x="672" y="2352"/>
              <a:chExt cx="4639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100" b="0" dirty="0">
                    <a:latin typeface="Gill Sans"/>
                  </a:rPr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100" dirty="0">
                    <a:latin typeface="Gill Sans Light"/>
                  </a:rPr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100" b="0" dirty="0">
                    <a:latin typeface="Gill Sans"/>
                  </a:rPr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100" b="0" dirty="0">
                    <a:latin typeface="Gill Sans"/>
                  </a:rPr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0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100" dirty="0">
                    <a:latin typeface="Gill Sans"/>
                  </a:rPr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9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latin typeface="Gill Sans"/>
                </a:rPr>
                <a:t>Time</a:t>
              </a:r>
              <a:r>
                <a:rPr lang="en-US" altLang="en-US" sz="1800" dirty="0"/>
                <a:t>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1652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4229101"/>
            <a:ext cx="7819206" cy="154304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Each scheduling decision is about which job to give to the CPU for use in next CPU burst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IN" sz="1800" dirty="0"/>
              <a:t>If a process comes back after I/O wait, it counts as a fresh CPU burst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With time-slicing,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2057400" y="1341835"/>
            <a:ext cx="1581150" cy="2571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886200" y="1600201"/>
            <a:ext cx="3248025" cy="215979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400550" y="1884760"/>
            <a:ext cx="271580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350" dirty="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343400" y="2114550"/>
            <a:ext cx="685800" cy="371475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0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107C-E622-AF45-9DC9-54FAE78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9B90-85AE-5D4F-BC76-ED088B71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systems use scheduling that reduce average response time </a:t>
            </a:r>
          </a:p>
          <a:p>
            <a:r>
              <a:rPr lang="en-US" dirty="0"/>
              <a:t>Round Robin is the oldest, simplest, fairest, and widely used scheduling algorithm</a:t>
            </a:r>
          </a:p>
          <a:p>
            <a:r>
              <a:rPr lang="en-US" dirty="0"/>
              <a:t>In round robin algorithm, proper choice of time quantum is very important</a:t>
            </a:r>
          </a:p>
          <a:p>
            <a:pPr lvl="1"/>
            <a:r>
              <a:rPr lang="en-US" dirty="0"/>
              <a:t>If the time quantum is too short, there will too many context switches </a:t>
            </a:r>
            <a:r>
              <a:rPr lang="en-US" dirty="0">
                <a:sym typeface="Wingdings" pitchFamily="2" charset="2"/>
              </a:rPr>
              <a:t> lower CPU utilization</a:t>
            </a:r>
          </a:p>
          <a:p>
            <a:pPr lvl="1"/>
            <a:r>
              <a:rPr lang="en-US" dirty="0">
                <a:sym typeface="Wingdings" pitchFamily="2" charset="2"/>
              </a:rPr>
              <a:t>If the time quantum is too big, there will be high values of wait time and response time  poor response to short interactive requests</a:t>
            </a:r>
          </a:p>
          <a:p>
            <a:r>
              <a:rPr lang="en-US" dirty="0"/>
              <a:t>Priority scheduling</a:t>
            </a:r>
          </a:p>
          <a:p>
            <a:pPr lvl="1"/>
            <a:r>
              <a:rPr lang="en-US" dirty="0"/>
              <a:t>Multilevel Queue Scheduling – Strict Priority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708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750F-9620-7B4E-A388-4EC08EB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Bursts</a:t>
            </a:r>
          </a:p>
        </p:txBody>
      </p:sp>
      <p:pic>
        <p:nvPicPr>
          <p:cNvPr id="4" name="Picture 6" descr="D:\b\b4\IBM\02-38.jpg">
            <a:extLst>
              <a:ext uri="{FF2B5EF4-FFF2-40B4-BE49-F238E27FC236}">
                <a16:creationId xmlns:a16="http://schemas.microsoft.com/office/drawing/2014/main" id="{27CB301A-13C9-7A4A-8222-95757E3B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324897"/>
            <a:ext cx="7664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AB0FBB-951A-9F4D-8D09-37FDBA8E6809}"/>
              </a:ext>
            </a:extLst>
          </p:cNvPr>
          <p:cNvSpPr/>
          <p:nvPr/>
        </p:nvSpPr>
        <p:spPr>
          <a:xfrm>
            <a:off x="1115616" y="928036"/>
            <a:ext cx="204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CPU-bound process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06A07-1C13-884F-BE67-FAE66385544B}"/>
              </a:ext>
            </a:extLst>
          </p:cNvPr>
          <p:cNvSpPr/>
          <p:nvPr/>
        </p:nvSpPr>
        <p:spPr>
          <a:xfrm>
            <a:off x="1061499" y="2864772"/>
            <a:ext cx="18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I/O-bound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453493-3015-7344-B65B-04C85243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4482451"/>
            <a:ext cx="7924800" cy="1722512"/>
          </a:xfrm>
        </p:spPr>
        <p:txBody>
          <a:bodyPr/>
          <a:lstStyle/>
          <a:p>
            <a:r>
              <a:rPr lang="en-US" dirty="0"/>
              <a:t>As processors become faster, processes tend to become more I/O bound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CPU is becoming faster than the I?O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0A0FF-8182-C244-984F-CA0D321B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116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B754-097B-3D47-A456-65D88B46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Non-preemptive vs Preemptive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F39B-5A0E-1849-9453-25617C41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Non-preemptive Scheduling Algorithm</a:t>
            </a:r>
          </a:p>
          <a:p>
            <a:pPr lvl="1"/>
            <a:r>
              <a:rPr lang="en-US" dirty="0"/>
              <a:t>Picks up a process to run</a:t>
            </a:r>
          </a:p>
          <a:p>
            <a:pPr lvl="1"/>
            <a:r>
              <a:rPr lang="en-US" dirty="0"/>
              <a:t>Let the process run until it blocks (for I/O or waiting for another process) or voluntarily releases the CPU</a:t>
            </a:r>
          </a:p>
          <a:p>
            <a:pPr lvl="1"/>
            <a:r>
              <a:rPr lang="en-US" dirty="0"/>
              <a:t>A process may run for hours; it will not be forcibly suspended</a:t>
            </a:r>
          </a:p>
          <a:p>
            <a:pPr lvl="2"/>
            <a:r>
              <a:rPr lang="en-US" dirty="0"/>
              <a:t>No scheduling decisions are made during clock interrupts</a:t>
            </a:r>
          </a:p>
          <a:p>
            <a:r>
              <a:rPr lang="en-US" dirty="0"/>
              <a:t>Preemptive Scheduling</a:t>
            </a:r>
          </a:p>
          <a:p>
            <a:pPr lvl="1"/>
            <a:r>
              <a:rPr lang="en-US" dirty="0"/>
              <a:t>Picks up a process to run</a:t>
            </a:r>
          </a:p>
          <a:p>
            <a:pPr lvl="1"/>
            <a:r>
              <a:rPr lang="en-IN" dirty="0"/>
              <a:t>lets the process run for a maximum of some fixed time </a:t>
            </a:r>
          </a:p>
          <a:p>
            <a:pPr lvl="1"/>
            <a:r>
              <a:rPr lang="en-IN" dirty="0"/>
              <a:t>At the end of time period, timer interrupt occurs</a:t>
            </a:r>
          </a:p>
          <a:p>
            <a:pPr lvl="1"/>
            <a:r>
              <a:rPr lang="en-IN" dirty="0"/>
              <a:t>In Kernel mode, scheduler picks up another ready process to run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7318D-8CF4-A549-95F6-38D41A21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15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AF232-C4AE-B14D-89E9-803BF7E1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 -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92F3-60D5-3242-8C25-780D76585F7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Different environment require different scheduling algorithms</a:t>
            </a:r>
          </a:p>
          <a:p>
            <a:pPr lvl="1"/>
            <a:r>
              <a:rPr lang="en-US" altLang="en-US" dirty="0"/>
              <a:t>Different applications have different goals </a:t>
            </a:r>
            <a:r>
              <a:rPr lang="en-US" altLang="en-US" dirty="0">
                <a:sym typeface="Wingdings" pitchFamily="2" charset="2"/>
              </a:rPr>
              <a:t> appropriate scheduling algorithms</a:t>
            </a:r>
            <a:endParaRPr lang="en-US" altLang="en-US" dirty="0"/>
          </a:p>
          <a:p>
            <a:r>
              <a:rPr lang="en-US" altLang="en-US" dirty="0"/>
              <a:t>Categories of Scheduling Algorithms</a:t>
            </a:r>
          </a:p>
          <a:p>
            <a:pPr lvl="1"/>
            <a:r>
              <a:rPr lang="en-US" altLang="en-US" dirty="0"/>
              <a:t>Batch </a:t>
            </a:r>
          </a:p>
          <a:p>
            <a:pPr lvl="1"/>
            <a:r>
              <a:rPr lang="en-US" altLang="en-US" dirty="0"/>
              <a:t>Interactive</a:t>
            </a:r>
          </a:p>
          <a:p>
            <a:pPr lvl="1"/>
            <a:r>
              <a:rPr lang="en-US" altLang="en-US" dirty="0"/>
              <a:t>Real time (deadlines)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D5843-4597-044D-9D2B-EF7B7995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Tanenbaum, Modern Operating Systems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85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167F-71B6-4647-8A41-BDF6DBD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D2DB9-00DF-664F-9B73-227128E4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99" y="1501091"/>
            <a:ext cx="6715075" cy="36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66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12945</TotalTime>
  <Pages>60</Pages>
  <Words>3102</Words>
  <Application>Microsoft Macintosh PowerPoint</Application>
  <PresentationFormat>On-screen Show (4:3)</PresentationFormat>
  <Paragraphs>596</Paragraphs>
  <Slides>54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굴림</vt:lpstr>
      <vt:lpstr>ＭＳ Ｐゴシック</vt:lpstr>
      <vt:lpstr>宋体</vt:lpstr>
      <vt:lpstr>Arial</vt:lpstr>
      <vt:lpstr>Calibri</vt:lpstr>
      <vt:lpstr>Comic Sans MS</vt:lpstr>
      <vt:lpstr>Gill Sans</vt:lpstr>
      <vt:lpstr>Gill Sans Light</vt:lpstr>
      <vt:lpstr>Helvetica</vt:lpstr>
      <vt:lpstr>Symbol</vt:lpstr>
      <vt:lpstr>Wingdings</vt:lpstr>
      <vt:lpstr>Office</vt:lpstr>
      <vt:lpstr> CS 310    Operating Systems   Lecture 24 Scheduling – FIFO, SJF, SRTF</vt:lpstr>
      <vt:lpstr>In this lecture we will study</vt:lpstr>
      <vt:lpstr>Acknowledgements !</vt:lpstr>
      <vt:lpstr>Reading</vt:lpstr>
      <vt:lpstr>Last Class</vt:lpstr>
      <vt:lpstr>CPU Bursts</vt:lpstr>
      <vt:lpstr>Non-preemptive vs Preemptive scheduling</vt:lpstr>
      <vt:lpstr>Scheduling Algorithms - types</vt:lpstr>
      <vt:lpstr>Batch System</vt:lpstr>
      <vt:lpstr>Scheduling Policy Goals/Criteria</vt:lpstr>
      <vt:lpstr>Scheduling in Batch Systems</vt:lpstr>
      <vt:lpstr>Scheduling in Batch Systems</vt:lpstr>
      <vt:lpstr>First Come First Served</vt:lpstr>
      <vt:lpstr>First-Come, First-Served (FCFS) Scheduling</vt:lpstr>
      <vt:lpstr>First-Come, First-Served (FCFS) Scheduling</vt:lpstr>
      <vt:lpstr>FCFS: Convoy effect</vt:lpstr>
      <vt:lpstr>FCFS Scheduling (Cont.)</vt:lpstr>
      <vt:lpstr>Disadvantages of FCFS scheduling</vt:lpstr>
      <vt:lpstr>Shortest Job First</vt:lpstr>
      <vt:lpstr>Shortest Job First (SJF)</vt:lpstr>
      <vt:lpstr>Shortest Remaining Time First</vt:lpstr>
      <vt:lpstr>Shortest Remaining Time First (SRTF)</vt:lpstr>
      <vt:lpstr>Shortest Remaining Time First (SRTF)</vt:lpstr>
      <vt:lpstr>Estimating future CPU Burst time</vt:lpstr>
      <vt:lpstr>Estimating future CPU Burst time</vt:lpstr>
      <vt:lpstr>Exponential Average with ⍺ = 0.5, 1, 0.25 </vt:lpstr>
      <vt:lpstr>Advantages and Disadvantages of SRTF</vt:lpstr>
      <vt:lpstr>Useful metrics</vt:lpstr>
      <vt:lpstr>Lecture Summary</vt:lpstr>
      <vt:lpstr>Scheduling in Interactive Systems</vt:lpstr>
      <vt:lpstr>Scheduling in Interactive Systems</vt:lpstr>
      <vt:lpstr>Round Robin</vt:lpstr>
      <vt:lpstr>Round Robin (RR) Scheduling</vt:lpstr>
      <vt:lpstr>The magic number</vt:lpstr>
      <vt:lpstr>Example of RR with Time Quantum = 20</vt:lpstr>
      <vt:lpstr>Round-Robin Quantum</vt:lpstr>
      <vt:lpstr>Decrease Response Time</vt:lpstr>
      <vt:lpstr>Same Response Time</vt:lpstr>
      <vt:lpstr>Increase Response Time</vt:lpstr>
      <vt:lpstr>Round-Robin Scheduling:  Discussion</vt:lpstr>
      <vt:lpstr>Comparisons between FCFS and Round Robin</vt:lpstr>
      <vt:lpstr>Earlier Example with Different Time Quantum</vt:lpstr>
      <vt:lpstr>How to Implement RR in the Kernel?</vt:lpstr>
      <vt:lpstr>Priority Scheduling</vt:lpstr>
      <vt:lpstr>Round Robin Scheduling – Treat all equal</vt:lpstr>
      <vt:lpstr>Priority Scheduling</vt:lpstr>
      <vt:lpstr>Multilevel Queue Scheduling – Strict Priority</vt:lpstr>
      <vt:lpstr>Multi level queue: Strict Priority Scheduling:  Fairness Issues</vt:lpstr>
      <vt:lpstr>How to implement Fairness</vt:lpstr>
      <vt:lpstr>Multilevel Queue Scheduling (for different process types)</vt:lpstr>
      <vt:lpstr>Types of Resource</vt:lpstr>
      <vt:lpstr>Scheduling Assumptions</vt:lpstr>
      <vt:lpstr>Assumption: CPU Bursts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8: Scheduling – Part 1</dc:title>
  <dc:creator>Microsoft Office User</dc:creator>
  <dc:description>Imported some pictures from Silbershatz (c) 2005</dc:description>
  <cp:lastModifiedBy>Microsoft Office User</cp:lastModifiedBy>
  <cp:revision>67</cp:revision>
  <cp:lastPrinted>2019-01-22T23:28:05Z</cp:lastPrinted>
  <dcterms:created xsi:type="dcterms:W3CDTF">2021-07-08T06:12:56Z</dcterms:created>
  <dcterms:modified xsi:type="dcterms:W3CDTF">2021-10-10T09:27:15Z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