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570" r:id="rId3"/>
    <p:sldId id="787" r:id="rId4"/>
    <p:sldId id="1503" r:id="rId5"/>
    <p:sldId id="1528" r:id="rId6"/>
    <p:sldId id="1529" r:id="rId7"/>
    <p:sldId id="1530" r:id="rId8"/>
    <p:sldId id="1531" r:id="rId9"/>
    <p:sldId id="1447" r:id="rId10"/>
    <p:sldId id="1537" r:id="rId11"/>
    <p:sldId id="1521" r:id="rId12"/>
    <p:sldId id="1522" r:id="rId13"/>
    <p:sldId id="1523" r:id="rId14"/>
    <p:sldId id="404" r:id="rId15"/>
    <p:sldId id="812" r:id="rId16"/>
    <p:sldId id="1532" r:id="rId17"/>
    <p:sldId id="264" r:id="rId18"/>
    <p:sldId id="808" r:id="rId19"/>
    <p:sldId id="809" r:id="rId20"/>
    <p:sldId id="810" r:id="rId21"/>
    <p:sldId id="1524" r:id="rId22"/>
    <p:sldId id="813" r:id="rId23"/>
    <p:sldId id="1480" r:id="rId24"/>
    <p:sldId id="1481" r:id="rId25"/>
    <p:sldId id="1533" r:id="rId26"/>
    <p:sldId id="1534" r:id="rId27"/>
    <p:sldId id="1535" r:id="rId28"/>
    <p:sldId id="1536" r:id="rId29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33AE1"/>
    <a:srgbClr val="F430AB"/>
    <a:srgbClr val="E6E703"/>
    <a:srgbClr val="72AAAE"/>
    <a:srgbClr val="2A40E2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26"/>
    <p:restoredTop sz="95005" autoAdjust="0"/>
  </p:normalViewPr>
  <p:slideViewPr>
    <p:cSldViewPr>
      <p:cViewPr varScale="1">
        <p:scale>
          <a:sx n="68" d="100"/>
          <a:sy n="68" d="100"/>
        </p:scale>
        <p:origin x="4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586" y="6956426"/>
            <a:ext cx="827620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/>
          <a:p>
            <a:pPr algn="ctr" defTabSz="917510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510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57" y="6956426"/>
            <a:ext cx="856474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/>
          <a:p>
            <a:pPr algn="ctr" defTabSz="917510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510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76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9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65" tIns="46994" rIns="95665" bIns="469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4726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9691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06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>
            <a:extLst>
              <a:ext uri="{FF2B5EF4-FFF2-40B4-BE49-F238E27FC236}">
                <a16:creationId xmlns:a16="http://schemas.microsoft.com/office/drawing/2014/main" id="{4AC5CF01-D722-4A54-87E2-5ACC8F7C95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014E645-70B9-4D60-95A0-CCC1F65E091F}" type="slidenum">
              <a:rPr lang="en-US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4260DBA0-67A3-4083-8D43-2641C27B52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813C787B-5ED3-489E-A585-F3FD4B97B7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990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147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613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buSzPct val="120000"/>
              <a:buFont typeface="Arial" panose="020B0604020202020204" pitchFamily="34" charset="0"/>
              <a:buChar char="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543050" indent="-171450">
              <a:buSzPct val="120000"/>
              <a:buFont typeface="Arial" panose="020B0604020202020204" pitchFamily="34" charset="0"/>
              <a:buChar char="•"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20000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2C1F6-F85B-794F-8C35-018FB5EA5B88}"/>
              </a:ext>
            </a:extLst>
          </p:cNvPr>
          <p:cNvSpPr txBox="1"/>
          <p:nvPr userDrawn="1"/>
        </p:nvSpPr>
        <p:spPr>
          <a:xfrm>
            <a:off x="8469443" y="668561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E62DD8-2E19-184B-88B2-4EC0160AF77B}"/>
              </a:ext>
            </a:extLst>
          </p:cNvPr>
          <p:cNvSpPr/>
          <p:nvPr userDrawn="1"/>
        </p:nvSpPr>
        <p:spPr>
          <a:xfrm>
            <a:off x="8654174" y="631628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B82DB86-37F9-954E-8F10-00623E1FD261}" type="slidenum">
              <a:rPr lang="en-US" sz="1600" b="0" smtClean="0">
                <a:solidFill>
                  <a:srgbClr val="2A40E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533400" y="6432762"/>
            <a:ext cx="99749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Ravi Mittal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DB934F-A9E5-C647-BF9E-E36E6FE942FE}"/>
              </a:ext>
            </a:extLst>
          </p:cNvPr>
          <p:cNvSpPr/>
          <p:nvPr userDrawn="1"/>
        </p:nvSpPr>
        <p:spPr>
          <a:xfrm>
            <a:off x="8312131" y="6516172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B82DB86-37F9-954E-8F10-00623E1FD261}" type="slidenum">
              <a:rPr lang="en-US" sz="18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8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>
              <a:lumMod val="50000"/>
            </a:schemeClr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accent1">
            <a:lumMod val="50000"/>
          </a:schemeClr>
        </a:buClr>
        <a:buSzPct val="110000"/>
        <a:buChar char="•"/>
        <a:defRPr sz="24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C00000"/>
        </a:buClr>
        <a:buSzPct val="110000"/>
        <a:buFont typeface="Arial" panose="020B0604020202020204" pitchFamily="34" charset="0"/>
        <a:buChar char="•"/>
        <a:defRPr sz="22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70C0"/>
        </a:buClr>
        <a:buSzPct val="12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20000"/>
        <a:buChar char="•"/>
        <a:defRPr sz="18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20000"/>
        <a:buFont typeface="Arial" panose="020B0604020202020204" pitchFamily="34" charset="0"/>
        <a:buChar char="•"/>
        <a:defRPr sz="16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18" Type="http://schemas.openxmlformats.org/officeDocument/2006/relationships/image" Target="../media/image19.tiff"/><Relationship Id="rId3" Type="http://schemas.openxmlformats.org/officeDocument/2006/relationships/image" Target="../media/image5.png"/><Relationship Id="rId21" Type="http://schemas.openxmlformats.org/officeDocument/2006/relationships/image" Target="../media/image22.tiff"/><Relationship Id="rId7" Type="http://schemas.openxmlformats.org/officeDocument/2006/relationships/hyperlink" Target="http://images.google.com/imgres?imgurl=http://static.howstuffworks.com/gif/cell-phone-nokia.jpg&amp;imgrefurl=http://electronics.howstuffworks.com/cell-phone.htm&amp;h=200&amp;w=200&amp;sz=22&amp;tbnid=ftqjm3_El-gJ:&amp;tbnh=99&amp;tbnw=99&amp;start=7&amp;prev=/images?q=cell+phone&amp;hl=en&amp;lr=&amp;ie=UTF-8" TargetMode="External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4.jpeg"/><Relationship Id="rId16" Type="http://schemas.openxmlformats.org/officeDocument/2006/relationships/image" Target="../media/image17.png"/><Relationship Id="rId20" Type="http://schemas.openxmlformats.org/officeDocument/2006/relationships/image" Target="../media/image21.tif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2.jpe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image" Target="../media/image11.jpeg"/><Relationship Id="rId19" Type="http://schemas.openxmlformats.org/officeDocument/2006/relationships/image" Target="../media/image20.tiff"/><Relationship Id="rId4" Type="http://schemas.openxmlformats.org/officeDocument/2006/relationships/image" Target="../media/image6.jpeg"/><Relationship Id="rId9" Type="http://schemas.openxmlformats.org/officeDocument/2006/relationships/image" Target="../media/image10.jpeg"/><Relationship Id="rId1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196752"/>
            <a:ext cx="7848600" cy="2057400"/>
          </a:xfrm>
        </p:spPr>
        <p:txBody>
          <a:bodyPr/>
          <a:lstStyle/>
          <a:p>
            <a:pPr>
              <a:defRPr/>
            </a:pPr>
            <a:br>
              <a:rPr lang="en-US" sz="3000" dirty="0"/>
            </a:br>
            <a:r>
              <a:rPr lang="en-US" sz="3000" dirty="0">
                <a:solidFill>
                  <a:srgbClr val="FF0000"/>
                </a:solidFill>
              </a:rPr>
              <a:t>CS310  Operating Systems </a:t>
            </a:r>
            <a:br>
              <a:rPr lang="en-US" sz="3000" dirty="0"/>
            </a:br>
            <a:br>
              <a:rPr lang="en-US" sz="3000" dirty="0"/>
            </a:br>
            <a:r>
              <a:rPr lang="en-US" sz="2400" dirty="0">
                <a:solidFill>
                  <a:srgbClr val="FF0000"/>
                </a:solidFill>
              </a:rPr>
              <a:t>Lecture 26</a:t>
            </a:r>
            <a:r>
              <a:rPr lang="en-US" sz="2400" dirty="0"/>
              <a:t> Scheduling – Multilevel Feedback Queue, Lottery Scheduling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</p:spPr>
        <p:txBody>
          <a:bodyPr/>
          <a:lstStyle/>
          <a:p>
            <a:pPr marL="285750" indent="-285750" algn="r">
              <a:defRPr/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ea typeface="Gill Sans" charset="0"/>
              </a:rPr>
              <a:t>Ravi Mittal</a:t>
            </a:r>
          </a:p>
          <a:p>
            <a:pPr marL="285750" indent="-285750" algn="r">
              <a:defRPr/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ea typeface="Gill Sans" charset="0"/>
              </a:rPr>
              <a:t>IIT Goa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904C-C95F-BA44-B8D8-386714F3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we will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3EF99-939A-AB48-820A-259AE73DD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Multilevel Feedback Queue</a:t>
            </a:r>
          </a:p>
          <a:p>
            <a:r>
              <a:rPr lang="en-US" dirty="0"/>
              <a:t>Changing landscape of scheduling</a:t>
            </a:r>
          </a:p>
          <a:p>
            <a:r>
              <a:rPr lang="en-US" dirty="0"/>
              <a:t>Proportionate share scheduling</a:t>
            </a:r>
          </a:p>
          <a:p>
            <a:r>
              <a:rPr lang="en-US" dirty="0"/>
              <a:t>Lottery Scheduling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5763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D4554-A9E2-284F-A3C8-86667AE6EF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Multilevel Feedback Queue</a:t>
            </a:r>
          </a:p>
        </p:txBody>
      </p:sp>
    </p:spTree>
    <p:extLst>
      <p:ext uri="{BB962C8B-B14F-4D97-AF65-F5344CB8AC3E}">
        <p14:creationId xmlns:p14="http://schemas.microsoft.com/office/powerpoint/2010/main" val="352425101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7BE6-3FA2-0A48-B390-5708002B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Starvation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D8D1B-4EB7-ED4D-AFA6-A853E3AC6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Strict priority scheduling may lead to situation where </a:t>
            </a:r>
            <a:r>
              <a:rPr lang="en-US" dirty="0">
                <a:solidFill>
                  <a:srgbClr val="0070C0"/>
                </a:solidFill>
              </a:rPr>
              <a:t>low priority processes may starve</a:t>
            </a:r>
          </a:p>
          <a:p>
            <a:r>
              <a:rPr lang="en-US" dirty="0"/>
              <a:t>One solution is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Don’t assign priorities that are  static</a:t>
            </a:r>
            <a:r>
              <a:rPr lang="en-US" dirty="0"/>
              <a:t> – fixed for lifetime of the process</a:t>
            </a:r>
          </a:p>
          <a:p>
            <a:pPr lvl="1"/>
            <a:r>
              <a:rPr lang="en-US" dirty="0"/>
              <a:t>But, change priority of a process – </a:t>
            </a:r>
            <a:r>
              <a:rPr lang="en-US" dirty="0">
                <a:solidFill>
                  <a:srgbClr val="0070C0"/>
                </a:solidFill>
              </a:rPr>
              <a:t>dynamically </a:t>
            </a:r>
          </a:p>
          <a:p>
            <a:pPr lvl="1"/>
            <a:r>
              <a:rPr lang="en-IN" dirty="0"/>
              <a:t>Scheduler can decrease the priority of the current running process</a:t>
            </a:r>
          </a:p>
          <a:p>
            <a:pPr lvl="2"/>
            <a:r>
              <a:rPr lang="en-IN" dirty="0"/>
              <a:t>Penalizing it for taking too much CPU time</a:t>
            </a:r>
          </a:p>
          <a:p>
            <a:pPr lvl="1"/>
            <a:r>
              <a:rPr lang="en-IN" dirty="0"/>
              <a:t>Alternatively, Scheduler keeps track of low priority processes that are not getting a chance to run</a:t>
            </a:r>
          </a:p>
          <a:p>
            <a:pPr lvl="2"/>
            <a:r>
              <a:rPr lang="en-IN" dirty="0"/>
              <a:t>Increase their priority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689BCAB5-41B4-8746-8CCA-639027A12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550236"/>
            <a:ext cx="1910950" cy="27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CS162 © UCB Fall 2020</a:t>
            </a:r>
          </a:p>
        </p:txBody>
      </p:sp>
    </p:spTree>
    <p:extLst>
      <p:ext uri="{BB962C8B-B14F-4D97-AF65-F5344CB8AC3E}">
        <p14:creationId xmlns:p14="http://schemas.microsoft.com/office/powerpoint/2010/main" val="45975641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C90C4-FD13-B24E-A04C-88F7BB8C1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Multilevel </a:t>
            </a:r>
            <a:r>
              <a:rPr lang="en-US" altLang="en-US" dirty="0">
                <a:solidFill>
                  <a:srgbClr val="FF0000"/>
                </a:solidFill>
              </a:rPr>
              <a:t>Feedback</a:t>
            </a:r>
            <a:r>
              <a:rPr lang="en-US" altLang="en-US" dirty="0"/>
              <a:t> Queue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9897D-FDA1-4A48-B4D7-12AD6F5B9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Multilevel queues with no strict priority</a:t>
            </a:r>
          </a:p>
          <a:p>
            <a:r>
              <a:rPr lang="en-IN" dirty="0"/>
              <a:t>Scheduler is allowed to change priority of a process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Dynamic priority</a:t>
            </a:r>
          </a:p>
          <a:p>
            <a:r>
              <a:rPr lang="en-IN" dirty="0"/>
              <a:t>A multilevel feedback queue uses two basic rules:</a:t>
            </a:r>
          </a:p>
          <a:p>
            <a:pPr lvl="1"/>
            <a:r>
              <a:rPr lang="en-IN" dirty="0"/>
              <a:t>A new process gets placed in the highest priority queue</a:t>
            </a:r>
          </a:p>
          <a:p>
            <a:pPr lvl="1"/>
            <a:r>
              <a:rPr lang="en-IN" dirty="0"/>
              <a:t>If a process does not finish its quantum (due to I/O) </a:t>
            </a:r>
          </a:p>
          <a:p>
            <a:pPr lvl="2"/>
            <a:r>
              <a:rPr lang="en-IN" dirty="0"/>
              <a:t>Then it will stay at the same priority level (round robin)</a:t>
            </a:r>
          </a:p>
          <a:p>
            <a:pPr lvl="2"/>
            <a:r>
              <a:rPr lang="en-IN" dirty="0"/>
              <a:t>Else it moves to the next lower priority level</a:t>
            </a:r>
          </a:p>
          <a:p>
            <a:r>
              <a:rPr lang="en-IN" dirty="0"/>
              <a:t>A process with long CPU bursts will use its entire time slice</a:t>
            </a:r>
          </a:p>
          <a:p>
            <a:pPr lvl="1"/>
            <a:r>
              <a:rPr lang="en-IN" dirty="0"/>
              <a:t> Get </a:t>
            </a:r>
            <a:r>
              <a:rPr lang="en-IN" dirty="0" err="1"/>
              <a:t>preempted</a:t>
            </a:r>
            <a:r>
              <a:rPr lang="en-IN" dirty="0"/>
              <a:t> and get placed in a lower-priority queue</a:t>
            </a:r>
          </a:p>
          <a:p>
            <a:pPr lvl="1"/>
            <a:r>
              <a:rPr lang="en-IN" dirty="0"/>
              <a:t>A highly interactive process will not use up its quantum and will remain at a high priority level</a:t>
            </a:r>
          </a:p>
          <a:p>
            <a:endParaRPr lang="en-US" dirty="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326D8D06-50B9-F949-9187-AD23A4FE3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550236"/>
            <a:ext cx="1910950" cy="27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CS162 © UCB Fall 2020</a:t>
            </a:r>
          </a:p>
        </p:txBody>
      </p:sp>
    </p:spTree>
    <p:extLst>
      <p:ext uri="{BB962C8B-B14F-4D97-AF65-F5344CB8AC3E}">
        <p14:creationId xmlns:p14="http://schemas.microsoft.com/office/powerpoint/2010/main" val="193556805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5" name="Picture 1">
            <a:extLst>
              <a:ext uri="{FF2B5EF4-FFF2-40B4-BE49-F238E27FC236}">
                <a16:creationId xmlns:a16="http://schemas.microsoft.com/office/drawing/2014/main" id="{BE9B9DB7-2D01-4469-B225-66245C9CC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594" y="1931437"/>
            <a:ext cx="3344406" cy="203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3" name="Rectangle 2">
            <a:extLst>
              <a:ext uri="{FF2B5EF4-FFF2-40B4-BE49-F238E27FC236}">
                <a16:creationId xmlns:a16="http://schemas.microsoft.com/office/drawing/2014/main" id="{4CCD566E-DD44-408E-84CD-E9F177C954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8137" y="42179"/>
            <a:ext cx="8186349" cy="67945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Multilevel Feedback Queue</a:t>
            </a:r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613E5F61-646B-48FF-83DC-0216A8F01A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437" y="883142"/>
            <a:ext cx="5421735" cy="4128187"/>
          </a:xfrm>
        </p:spPr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</a:rPr>
              <a:t>Three queues: </a:t>
            </a:r>
          </a:p>
          <a:p>
            <a:pPr lvl="1"/>
            <a:r>
              <a:rPr lang="en-US" altLang="en-US" sz="1800" i="1" dirty="0"/>
              <a:t>Q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 – RR with time quantum 8 milliseconds</a:t>
            </a:r>
          </a:p>
          <a:p>
            <a:pPr lvl="1"/>
            <a:r>
              <a:rPr lang="en-US" altLang="en-US" sz="1800" i="1" dirty="0"/>
              <a:t>Q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– RR time quantum 16 milliseconds</a:t>
            </a:r>
          </a:p>
          <a:p>
            <a:pPr lvl="1"/>
            <a:r>
              <a:rPr lang="en-US" altLang="en-US" sz="1800" i="1" dirty="0"/>
              <a:t>Q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 – FCFS</a:t>
            </a:r>
            <a:endParaRPr lang="en-US" altLang="en-US" sz="1600" dirty="0"/>
          </a:p>
          <a:p>
            <a:r>
              <a:rPr lang="en-US" altLang="en-US" dirty="0">
                <a:solidFill>
                  <a:srgbClr val="0070C0"/>
                </a:solidFill>
              </a:rPr>
              <a:t>Scheduling</a:t>
            </a:r>
          </a:p>
          <a:p>
            <a:pPr lvl="1"/>
            <a:r>
              <a:rPr lang="en-US" altLang="en-US" sz="1800" i="1" dirty="0"/>
              <a:t>A new process enters queue Q</a:t>
            </a:r>
            <a:r>
              <a:rPr lang="en-US" altLang="en-US" sz="1800" i="1" baseline="-25000" dirty="0"/>
              <a:t>0 </a:t>
            </a:r>
            <a:r>
              <a:rPr lang="en-US" altLang="en-US" sz="1800" i="1" dirty="0"/>
              <a:t>which is served in RR</a:t>
            </a:r>
          </a:p>
          <a:p>
            <a:pPr lvl="2"/>
            <a:r>
              <a:rPr lang="en-US" altLang="en-US" sz="1600" dirty="0"/>
              <a:t>When it gains CPU, the process receives 8 milliseconds</a:t>
            </a:r>
          </a:p>
          <a:p>
            <a:pPr lvl="2"/>
            <a:r>
              <a:rPr lang="en-US" altLang="en-US" sz="1600" dirty="0"/>
              <a:t>If it does not finish in 8 milliseconds, the process  is moved to queue </a:t>
            </a:r>
            <a:r>
              <a:rPr lang="en-US" altLang="en-US" sz="1600" i="1" dirty="0"/>
              <a:t>Q</a:t>
            </a:r>
            <a:r>
              <a:rPr lang="en-US" altLang="en-US" sz="1600" baseline="-25000" dirty="0"/>
              <a:t>1</a:t>
            </a:r>
            <a:endParaRPr lang="en-US" altLang="en-US" sz="1600" dirty="0"/>
          </a:p>
          <a:p>
            <a:pPr lvl="1"/>
            <a:r>
              <a:rPr lang="en-US" altLang="en-US" sz="1800" i="1" dirty="0"/>
              <a:t>At Q</a:t>
            </a:r>
            <a:r>
              <a:rPr lang="en-US" altLang="en-US" sz="1800" i="1" baseline="-25000" dirty="0"/>
              <a:t>1</a:t>
            </a:r>
            <a:r>
              <a:rPr lang="en-US" altLang="en-US" sz="1800" i="1" dirty="0"/>
              <a:t> job is again served in RR and receives 16 additional milliseconds</a:t>
            </a:r>
          </a:p>
          <a:p>
            <a:pPr lvl="2"/>
            <a:r>
              <a:rPr lang="en-US" altLang="en-US" sz="1600" dirty="0"/>
              <a:t>If it still does not complete, it is preempted and moved to queue </a:t>
            </a:r>
            <a:r>
              <a:rPr lang="en-US" altLang="en-US" sz="1600" i="1" dirty="0"/>
              <a:t>Q</a:t>
            </a:r>
            <a:r>
              <a:rPr lang="en-US" altLang="en-US" sz="1600" baseline="-25000" dirty="0"/>
              <a:t>2</a:t>
            </a:r>
          </a:p>
          <a:p>
            <a:endParaRPr lang="en-US" alt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8044A7-DA7F-A44A-BCD9-6635E831F47E}"/>
              </a:ext>
            </a:extLst>
          </p:cNvPr>
          <p:cNvSpPr txBox="1">
            <a:spLocks/>
          </p:cNvSpPr>
          <p:nvPr/>
        </p:nvSpPr>
        <p:spPr bwMode="auto">
          <a:xfrm>
            <a:off x="776733" y="5335923"/>
            <a:ext cx="7924800" cy="88521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120000"/>
              <a:buChar char="•"/>
              <a:defRPr sz="24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 sz="22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543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Arial" panose="020B0604020202020204" pitchFamily="34" charset="0"/>
              <a:buChar char="•"/>
              <a:defRPr sz="18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002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Arial" panose="020B0604020202020204" pitchFamily="34" charset="0"/>
              <a:buChar char="•"/>
              <a:defRPr sz="16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4574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>
                <a:solidFill>
                  <a:srgbClr val="0070C0"/>
                </a:solidFill>
              </a:rPr>
              <a:t>Starvation problem still exists</a:t>
            </a:r>
          </a:p>
          <a:p>
            <a:pPr lvl="1"/>
            <a:r>
              <a:rPr lang="en-US" sz="2000" kern="0" dirty="0"/>
              <a:t>When new processes are frequently created or there are too many interactive processes </a:t>
            </a:r>
            <a:r>
              <a:rPr lang="en-US" sz="2000" kern="0" dirty="0">
                <a:sym typeface="Wingdings" pitchFamily="2" charset="2"/>
              </a:rPr>
              <a:t> CPU bound processes are never scheduled</a:t>
            </a:r>
            <a:endParaRPr lang="en-US" sz="2000" kern="0" dirty="0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CD481B8F-EAD0-524E-8D5F-97949C2CB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550236"/>
            <a:ext cx="1910950" cy="27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CS162 © UCB Fall 2020</a:t>
            </a:r>
          </a:p>
        </p:txBody>
      </p:sp>
    </p:spTree>
    <p:extLst>
      <p:ext uri="{BB962C8B-B14F-4D97-AF65-F5344CB8AC3E}">
        <p14:creationId xmlns:p14="http://schemas.microsoft.com/office/powerpoint/2010/main" val="272206576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83C99-3B8E-4BCE-8C81-ADDC8657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 for Starvation: </a:t>
            </a:r>
            <a:r>
              <a:rPr lang="en-US" dirty="0">
                <a:solidFill>
                  <a:srgbClr val="FF0000"/>
                </a:solidFill>
              </a:rPr>
              <a:t>Priorities?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3196D-903B-4E8F-A37B-1EDA39BDB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policies we’ve studied so far: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Always prefer to give the CPU to a prioritized job</a:t>
            </a:r>
          </a:p>
          <a:p>
            <a:pPr lvl="1"/>
            <a:r>
              <a:rPr lang="en-US" dirty="0"/>
              <a:t>Non-prioritized jobs may never get to run</a:t>
            </a:r>
          </a:p>
          <a:p>
            <a:pPr lvl="1"/>
            <a:endParaRPr lang="en-US" dirty="0"/>
          </a:p>
          <a:p>
            <a:r>
              <a:rPr lang="en-US" dirty="0"/>
              <a:t>But priorities were a means, not an end</a:t>
            </a:r>
          </a:p>
          <a:p>
            <a:r>
              <a:rPr lang="en-US" dirty="0"/>
              <a:t>Our end goal was to serve a mix of CPU-bound, I/O bound, and Interactive jobs effectively on common hardware</a:t>
            </a:r>
          </a:p>
          <a:p>
            <a:pPr lvl="1"/>
            <a:r>
              <a:rPr lang="en-US" dirty="0"/>
              <a:t>Give the I/O bound ones enough CPU to issue their next file operation and wait (on those slow discs)</a:t>
            </a:r>
          </a:p>
          <a:p>
            <a:pPr lvl="1"/>
            <a:r>
              <a:rPr lang="en-US" dirty="0"/>
              <a:t>Give the interactive ones enough CPU to respond to an input and wait (on those slow humans)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18CCCAD6-9845-EA44-B217-65E58DBAE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550236"/>
            <a:ext cx="1910950" cy="27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CS162 © UCB Fall 2020</a:t>
            </a:r>
          </a:p>
        </p:txBody>
      </p:sp>
    </p:spTree>
    <p:extLst>
      <p:ext uri="{BB962C8B-B14F-4D97-AF65-F5344CB8AC3E}">
        <p14:creationId xmlns:p14="http://schemas.microsoft.com/office/powerpoint/2010/main" val="23993990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DEE9-9460-8342-8A42-9BF2B10A4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Changing landscape ..</a:t>
            </a:r>
          </a:p>
        </p:txBody>
      </p:sp>
    </p:spTree>
    <p:extLst>
      <p:ext uri="{BB962C8B-B14F-4D97-AF65-F5344CB8AC3E}">
        <p14:creationId xmlns:p14="http://schemas.microsoft.com/office/powerpoint/2010/main" val="52571047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0A0F-6604-43EA-9CB9-26A71ADE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Landscape…</a:t>
            </a:r>
          </a:p>
        </p:txBody>
      </p:sp>
      <p:grpSp>
        <p:nvGrpSpPr>
          <p:cNvPr id="8" name="Group 10">
            <a:extLst>
              <a:ext uri="{FF2B5EF4-FFF2-40B4-BE49-F238E27FC236}">
                <a16:creationId xmlns:a16="http://schemas.microsoft.com/office/drawing/2014/main" id="{5D10F813-79BD-4A45-BAB8-EB342759AE6F}"/>
              </a:ext>
            </a:extLst>
          </p:cNvPr>
          <p:cNvGrpSpPr>
            <a:grpSpLocks/>
          </p:cNvGrpSpPr>
          <p:nvPr/>
        </p:nvGrpSpPr>
        <p:grpSpPr bwMode="auto">
          <a:xfrm>
            <a:off x="2207384" y="1810588"/>
            <a:ext cx="4254006" cy="3587439"/>
            <a:chOff x="2869" y="1485"/>
            <a:chExt cx="2608" cy="2144"/>
          </a:xfrm>
          <a:noFill/>
        </p:grpSpPr>
        <p:sp>
          <p:nvSpPr>
            <p:cNvPr id="9" name="Text Box 11">
              <a:extLst>
                <a:ext uri="{FF2B5EF4-FFF2-40B4-BE49-F238E27FC236}">
                  <a16:creationId xmlns:a16="http://schemas.microsoft.com/office/drawing/2014/main" id="{9A3C0744-85EC-4ABE-B26A-D7A4A3E1B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6" y="3436"/>
              <a:ext cx="466" cy="193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500" b="0" dirty="0">
                  <a:latin typeface="Calibri" panose="020F0502020204030204" pitchFamily="34" charset="0"/>
                  <a:cs typeface="Calibri" panose="020F0502020204030204" pitchFamily="34" charset="0"/>
                </a:rPr>
                <a:t>years</a:t>
              </a: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472C6D60-7735-4384-821D-DA7F7CB19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9" y="1485"/>
              <a:ext cx="792" cy="3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500" b="0" dirty="0">
                  <a:latin typeface="Calibri" panose="020F0502020204030204" pitchFamily="34" charset="0"/>
                  <a:cs typeface="Calibri" panose="020F0502020204030204" pitchFamily="34" charset="0"/>
                </a:rPr>
                <a:t>Computers</a:t>
              </a:r>
            </a:p>
            <a:p>
              <a:pPr eaLnBrk="0" hangingPunct="0"/>
              <a:r>
                <a:rPr lang="en-US" sz="1500" b="0" dirty="0">
                  <a:latin typeface="Calibri" panose="020F0502020204030204" pitchFamily="34" charset="0"/>
                  <a:cs typeface="Calibri" panose="020F0502020204030204" pitchFamily="34" charset="0"/>
                </a:rPr>
                <a:t>Per Person</a:t>
              </a:r>
            </a:p>
          </p:txBody>
        </p:sp>
        <p:sp>
          <p:nvSpPr>
            <p:cNvPr id="11" name="Text Box 13">
              <a:extLst>
                <a:ext uri="{FF2B5EF4-FFF2-40B4-BE49-F238E27FC236}">
                  <a16:creationId xmlns:a16="http://schemas.microsoft.com/office/drawing/2014/main" id="{5B27FFE7-23EE-4D47-BD91-B642FD63C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3" y="3155"/>
              <a:ext cx="421" cy="19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500" b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  <a:r>
                <a:rPr lang="en-US" sz="1500" b="0" baseline="30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r>
                <a:rPr lang="en-US" sz="1500" b="0">
                  <a:latin typeface="Calibri" panose="020F0502020204030204" pitchFamily="34" charset="0"/>
                  <a:cs typeface="Calibri" panose="020F0502020204030204" pitchFamily="34" charset="0"/>
                </a:rPr>
                <a:t>:1</a:t>
              </a:r>
            </a:p>
          </p:txBody>
        </p:sp>
        <p:sp>
          <p:nvSpPr>
            <p:cNvPr id="12" name="Text Box 14">
              <a:extLst>
                <a:ext uri="{FF2B5EF4-FFF2-40B4-BE49-F238E27FC236}">
                  <a16:creationId xmlns:a16="http://schemas.microsoft.com/office/drawing/2014/main" id="{F7BBCF28-807A-4A09-93E1-A36FEF37F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3" y="1824"/>
              <a:ext cx="421" cy="19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500" b="0" dirty="0">
                  <a:latin typeface="Calibri" panose="020F0502020204030204" pitchFamily="34" charset="0"/>
                  <a:cs typeface="Calibri" panose="020F0502020204030204" pitchFamily="34" charset="0"/>
                </a:rPr>
                <a:t>1:10</a:t>
              </a:r>
              <a:r>
                <a:rPr lang="en-US" sz="1500" b="0" baseline="300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3" name="Text Box 15">
              <a:extLst>
                <a:ext uri="{FF2B5EF4-FFF2-40B4-BE49-F238E27FC236}">
                  <a16:creationId xmlns:a16="http://schemas.microsoft.com/office/drawing/2014/main" id="{3BD8810E-0392-437B-B9E5-5B4A64D9B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640"/>
              <a:ext cx="677" cy="221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b="0">
                  <a:latin typeface="Calibri" panose="020F0502020204030204" pitchFamily="34" charset="0"/>
                  <a:cs typeface="Calibri" panose="020F0502020204030204" pitchFamily="34" charset="0"/>
                </a:rPr>
                <a:t>Laptop</a:t>
              </a:r>
            </a:p>
          </p:txBody>
        </p:sp>
        <p:sp>
          <p:nvSpPr>
            <p:cNvPr id="14" name="Text Box 16">
              <a:extLst>
                <a:ext uri="{FF2B5EF4-FFF2-40B4-BE49-F238E27FC236}">
                  <a16:creationId xmlns:a16="http://schemas.microsoft.com/office/drawing/2014/main" id="{CE58D283-2279-4B60-A808-35810433D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8" y="2814"/>
              <a:ext cx="394" cy="221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b="0">
                  <a:latin typeface="Calibri" panose="020F0502020204030204" pitchFamily="34" charset="0"/>
                  <a:cs typeface="Calibri" panose="020F0502020204030204" pitchFamily="34" charset="0"/>
                </a:rPr>
                <a:t>PDA</a:t>
              </a:r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09C3DDC5-C7DF-4AB7-A622-418D57B84F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8" y="3385"/>
              <a:ext cx="1978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46AEC945-A569-410E-8F23-F28CB2CA9B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2" y="1715"/>
              <a:ext cx="0" cy="166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7" name="Picture 16" descr="whirlwind-computer">
              <a:extLst>
                <a:ext uri="{FF2B5EF4-FFF2-40B4-BE49-F238E27FC236}">
                  <a16:creationId xmlns:a16="http://schemas.microsoft.com/office/drawing/2014/main" id="{389B4B18-20AD-45EC-8DDD-B70146E4A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86" y="1777"/>
              <a:ext cx="486" cy="348"/>
            </a:xfrm>
            <a:prstGeom prst="rect">
              <a:avLst/>
            </a:prstGeom>
            <a:grpFill/>
          </p:spPr>
        </p:pic>
        <p:pic>
          <p:nvPicPr>
            <p:cNvPr id="18" name="Picture 17" descr="360-67">
              <a:extLst>
                <a:ext uri="{FF2B5EF4-FFF2-40B4-BE49-F238E27FC236}">
                  <a16:creationId xmlns:a16="http://schemas.microsoft.com/office/drawing/2014/main" id="{49ED183E-F816-451C-8FE1-75D66BF126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36" y="2070"/>
              <a:ext cx="442" cy="327"/>
            </a:xfrm>
            <a:prstGeom prst="rect">
              <a:avLst/>
            </a:prstGeom>
            <a:grpFill/>
          </p:spPr>
        </p:pic>
        <p:sp>
          <p:nvSpPr>
            <p:cNvPr id="19" name="Text Box 21">
              <a:extLst>
                <a:ext uri="{FF2B5EF4-FFF2-40B4-BE49-F238E27FC236}">
                  <a16:creationId xmlns:a16="http://schemas.microsoft.com/office/drawing/2014/main" id="{92088DE2-AB62-4F8F-B164-71303D7DE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4" y="1968"/>
              <a:ext cx="862" cy="221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b="0" dirty="0">
                  <a:latin typeface="Calibri" panose="020F0502020204030204" pitchFamily="34" charset="0"/>
                  <a:cs typeface="Calibri" panose="020F0502020204030204" pitchFamily="34" charset="0"/>
                </a:rPr>
                <a:t>Mainframe</a:t>
              </a:r>
            </a:p>
          </p:txBody>
        </p:sp>
        <p:pic>
          <p:nvPicPr>
            <p:cNvPr id="20" name="Picture 19" descr="vax11-780">
              <a:extLst>
                <a:ext uri="{FF2B5EF4-FFF2-40B4-BE49-F238E27FC236}">
                  <a16:creationId xmlns:a16="http://schemas.microsoft.com/office/drawing/2014/main" id="{3E8F486C-83A3-40E7-9A1D-01E45EF216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108" y="2307"/>
              <a:ext cx="272" cy="296"/>
            </a:xfrm>
            <a:prstGeom prst="rect">
              <a:avLst/>
            </a:prstGeom>
            <a:grpFill/>
          </p:spPr>
        </p:pic>
        <p:sp>
          <p:nvSpPr>
            <p:cNvPr id="21" name="Text Box 23">
              <a:extLst>
                <a:ext uri="{FF2B5EF4-FFF2-40B4-BE49-F238E27FC236}">
                  <a16:creationId xmlns:a16="http://schemas.microsoft.com/office/drawing/2014/main" id="{D5611B7C-AE1C-475B-B191-136AFEFE0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6" y="2216"/>
              <a:ext cx="468" cy="221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b="0">
                  <a:latin typeface="Calibri" panose="020F0502020204030204" pitchFamily="34" charset="0"/>
                  <a:cs typeface="Calibri" panose="020F0502020204030204" pitchFamily="34" charset="0"/>
                </a:rPr>
                <a:t>Mini</a:t>
              </a:r>
            </a:p>
          </p:txBody>
        </p:sp>
        <p:pic>
          <p:nvPicPr>
            <p:cNvPr id="22" name="Picture 21" descr="sun3+3d">
              <a:extLst>
                <a:ext uri="{FF2B5EF4-FFF2-40B4-BE49-F238E27FC236}">
                  <a16:creationId xmlns:a16="http://schemas.microsoft.com/office/drawing/2014/main" id="{D7ABBD37-0D2E-4DAA-B748-916F6944F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284" y="2488"/>
              <a:ext cx="303" cy="259"/>
            </a:xfrm>
            <a:prstGeom prst="rect">
              <a:avLst/>
            </a:prstGeom>
            <a:grpFill/>
          </p:spPr>
        </p:pic>
        <p:sp>
          <p:nvSpPr>
            <p:cNvPr id="23" name="Text Box 25">
              <a:extLst>
                <a:ext uri="{FF2B5EF4-FFF2-40B4-BE49-F238E27FC236}">
                  <a16:creationId xmlns:a16="http://schemas.microsoft.com/office/drawing/2014/main" id="{914490FE-600D-47A1-A328-35242F69C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7" y="2397"/>
              <a:ext cx="829" cy="221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b="0" dirty="0">
                  <a:latin typeface="Calibri" panose="020F0502020204030204" pitchFamily="34" charset="0"/>
                  <a:cs typeface="Calibri" panose="020F0502020204030204" pitchFamily="34" charset="0"/>
                </a:rPr>
                <a:t>Workstation</a:t>
              </a:r>
            </a:p>
          </p:txBody>
        </p:sp>
        <p:sp>
          <p:nvSpPr>
            <p:cNvPr id="24" name="Text Box 26">
              <a:extLst>
                <a:ext uri="{FF2B5EF4-FFF2-40B4-BE49-F238E27FC236}">
                  <a16:creationId xmlns:a16="http://schemas.microsoft.com/office/drawing/2014/main" id="{C1F18156-0600-4254-8697-88ED2A773D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544"/>
              <a:ext cx="309" cy="221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b="0">
                  <a:latin typeface="Calibri" panose="020F0502020204030204" pitchFamily="34" charset="0"/>
                  <a:cs typeface="Calibri" panose="020F0502020204030204" pitchFamily="34" charset="0"/>
                </a:rPr>
                <a:t>PC</a:t>
              </a:r>
            </a:p>
          </p:txBody>
        </p:sp>
        <p:pic>
          <p:nvPicPr>
            <p:cNvPr id="25" name="Picture 24" descr="IBM_ThinkPad@ThinkPad_A_Series">
              <a:extLst>
                <a:ext uri="{FF2B5EF4-FFF2-40B4-BE49-F238E27FC236}">
                  <a16:creationId xmlns:a16="http://schemas.microsoft.com/office/drawing/2014/main" id="{0C6AD6F4-597F-45D7-914B-B9DEC408D7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635" y="2760"/>
              <a:ext cx="233" cy="227"/>
            </a:xfrm>
            <a:prstGeom prst="rect">
              <a:avLst/>
            </a:prstGeom>
            <a:grpFill/>
          </p:spPr>
        </p:pic>
        <p:pic>
          <p:nvPicPr>
            <p:cNvPr id="26" name="Picture 28" descr="cell-phone-nokia">
              <a:hlinkClick r:id="rId7"/>
              <a:extLst>
                <a:ext uri="{FF2B5EF4-FFF2-40B4-BE49-F238E27FC236}">
                  <a16:creationId xmlns:a16="http://schemas.microsoft.com/office/drawing/2014/main" id="{E15804DA-0E95-4FB2-9E94-A5F0624515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031" y="3078"/>
              <a:ext cx="175" cy="133"/>
            </a:xfrm>
            <a:prstGeom prst="rect">
              <a:avLst/>
            </a:prstGeom>
            <a:grpFill/>
          </p:spPr>
        </p:pic>
        <p:pic>
          <p:nvPicPr>
            <p:cNvPr id="27" name="Picture 29" descr="pcsm">
              <a:extLst>
                <a:ext uri="{FF2B5EF4-FFF2-40B4-BE49-F238E27FC236}">
                  <a16:creationId xmlns:a16="http://schemas.microsoft.com/office/drawing/2014/main" id="{F28C2F90-436C-4EEB-91D7-EFF4422FF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4503" y="2624"/>
              <a:ext cx="157" cy="221"/>
            </a:xfrm>
            <a:prstGeom prst="rect">
              <a:avLst/>
            </a:prstGeom>
            <a:grpFill/>
          </p:spPr>
        </p:pic>
        <p:pic>
          <p:nvPicPr>
            <p:cNvPr id="28" name="Picture 30" descr="palm">
              <a:extLst>
                <a:ext uri="{FF2B5EF4-FFF2-40B4-BE49-F238E27FC236}">
                  <a16:creationId xmlns:a16="http://schemas.microsoft.com/office/drawing/2014/main" id="{ED3CE635-00B4-4DE1-BF18-AE6818912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4803" y="2984"/>
              <a:ext cx="126" cy="18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Rectangle 31">
              <a:extLst>
                <a:ext uri="{FF2B5EF4-FFF2-40B4-BE49-F238E27FC236}">
                  <a16:creationId xmlns:a16="http://schemas.microsoft.com/office/drawing/2014/main" id="{8044E0CE-C901-4427-8A49-ABA3B2514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2934"/>
              <a:ext cx="322" cy="22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b="0">
                  <a:latin typeface="Calibri" panose="020F0502020204030204" pitchFamily="34" charset="0"/>
                  <a:cs typeface="Calibri" panose="020F0502020204030204" pitchFamily="34" charset="0"/>
                </a:rPr>
                <a:t>Cell</a:t>
              </a:r>
            </a:p>
          </p:txBody>
        </p:sp>
        <p:sp>
          <p:nvSpPr>
            <p:cNvPr id="30" name="Text Box 32">
              <a:extLst>
                <a:ext uri="{FF2B5EF4-FFF2-40B4-BE49-F238E27FC236}">
                  <a16:creationId xmlns:a16="http://schemas.microsoft.com/office/drawing/2014/main" id="{1388A05D-FB32-414D-ABFF-D92BED86D7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3" y="2712"/>
              <a:ext cx="301" cy="19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500" b="0">
                  <a:latin typeface="Calibri" panose="020F0502020204030204" pitchFamily="34" charset="0"/>
                  <a:cs typeface="Calibri" panose="020F0502020204030204" pitchFamily="34" charset="0"/>
                </a:rPr>
                <a:t>1:1</a:t>
              </a:r>
            </a:p>
          </p:txBody>
        </p:sp>
        <p:sp>
          <p:nvSpPr>
            <p:cNvPr id="31" name="Text Box 33">
              <a:extLst>
                <a:ext uri="{FF2B5EF4-FFF2-40B4-BE49-F238E27FC236}">
                  <a16:creationId xmlns:a16="http://schemas.microsoft.com/office/drawing/2014/main" id="{E8D5CEE8-3D12-407E-BEDD-DA44CFD68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3" y="2304"/>
              <a:ext cx="421" cy="19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500" b="0">
                  <a:latin typeface="Calibri" panose="020F0502020204030204" pitchFamily="34" charset="0"/>
                  <a:cs typeface="Calibri" panose="020F0502020204030204" pitchFamily="34" charset="0"/>
                </a:rPr>
                <a:t>1:10</a:t>
              </a:r>
              <a:r>
                <a:rPr lang="en-US" sz="1500" b="0" baseline="30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</p:grpSp>
      <p:pic>
        <p:nvPicPr>
          <p:cNvPr id="34" name="Picture 9" descr="dots">
            <a:extLst>
              <a:ext uri="{FF2B5EF4-FFF2-40B4-BE49-F238E27FC236}">
                <a16:creationId xmlns:a16="http://schemas.microsoft.com/office/drawing/2014/main" id="{D207A8E7-360F-42AA-9F04-75157D11A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107054" y="4665697"/>
            <a:ext cx="251222" cy="309563"/>
          </a:xfrm>
          <a:prstGeom prst="rect">
            <a:avLst/>
          </a:prstGeom>
          <a:noFill/>
        </p:spPr>
      </p:pic>
      <p:pic>
        <p:nvPicPr>
          <p:cNvPr id="35" name="Picture 3">
            <a:extLst>
              <a:ext uri="{FF2B5EF4-FFF2-40B4-BE49-F238E27FC236}">
                <a16:creationId xmlns:a16="http://schemas.microsoft.com/office/drawing/2014/main" id="{FE365BF6-594A-48A9-B078-E751D65F771C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188836" y="1897404"/>
            <a:ext cx="939182" cy="575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810018B-C7FD-47F0-9242-43E0008A966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56495" y="4108866"/>
            <a:ext cx="350978" cy="37021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1929489-B9F1-47A2-B557-29F9AC3BC37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05274" y="2248691"/>
            <a:ext cx="1000125" cy="71437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AAB8D1F-E62B-494A-B5B1-6BAE3DB8D6E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74234" y="2908998"/>
            <a:ext cx="648163" cy="61716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EB786B3-DE01-48A3-86E8-C9B1EDCB14C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00574" y="3528888"/>
            <a:ext cx="437590" cy="43178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5C60093-309B-4D0E-A03A-7D5CA888A1F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15964" y="3806308"/>
            <a:ext cx="405539" cy="364472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C884FD5-35B5-48B3-88FA-5EA73C48FF56}"/>
              </a:ext>
            </a:extLst>
          </p:cNvPr>
          <p:cNvCxnSpPr/>
          <p:nvPr/>
        </p:nvCxnSpPr>
        <p:spPr>
          <a:xfrm>
            <a:off x="4564516" y="2517632"/>
            <a:ext cx="1064558" cy="22412"/>
          </a:xfrm>
          <a:prstGeom prst="line">
            <a:avLst/>
          </a:prstGeom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45A1874-FC17-4583-85C5-CBD37EE466A0}"/>
              </a:ext>
            </a:extLst>
          </p:cNvPr>
          <p:cNvCxnSpPr/>
          <p:nvPr/>
        </p:nvCxnSpPr>
        <p:spPr>
          <a:xfrm>
            <a:off x="4790875" y="3012932"/>
            <a:ext cx="1064558" cy="22412"/>
          </a:xfrm>
          <a:prstGeom prst="line">
            <a:avLst/>
          </a:prstGeom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5DD88E-FB99-4306-862F-57817C6E44E4}"/>
              </a:ext>
            </a:extLst>
          </p:cNvPr>
          <p:cNvCxnSpPr/>
          <p:nvPr/>
        </p:nvCxnSpPr>
        <p:spPr>
          <a:xfrm flipV="1">
            <a:off x="5543909" y="3649426"/>
            <a:ext cx="522194" cy="4483"/>
          </a:xfrm>
          <a:prstGeom prst="line">
            <a:avLst/>
          </a:prstGeom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loud 43">
            <a:extLst>
              <a:ext uri="{FF2B5EF4-FFF2-40B4-BE49-F238E27FC236}">
                <a16:creationId xmlns:a16="http://schemas.microsoft.com/office/drawing/2014/main" id="{F975EE18-8172-42FB-8A4B-407C5EEF78DF}"/>
              </a:ext>
            </a:extLst>
          </p:cNvPr>
          <p:cNvSpPr/>
          <p:nvPr/>
        </p:nvSpPr>
        <p:spPr>
          <a:xfrm>
            <a:off x="5999792" y="1685595"/>
            <a:ext cx="1291861" cy="1257860"/>
          </a:xfrm>
          <a:prstGeom prst="cloud">
            <a:avLst/>
          </a:prstGeom>
          <a:solidFill>
            <a:schemeClr val="tx1">
              <a:lumMod val="85000"/>
              <a:alpha val="16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E8D38D-8988-4BF4-B113-F4066EA71965}"/>
              </a:ext>
            </a:extLst>
          </p:cNvPr>
          <p:cNvSpPr txBox="1"/>
          <p:nvPr/>
        </p:nvSpPr>
        <p:spPr>
          <a:xfrm>
            <a:off x="193813" y="2857087"/>
            <a:ext cx="2173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Bell’s Law: New computer class every 10 years</a:t>
            </a:r>
          </a:p>
        </p:txBody>
      </p:sp>
      <p:sp>
        <p:nvSpPr>
          <p:cNvPr id="46" name="Rounded Rectangular Callout 52">
            <a:extLst>
              <a:ext uri="{FF2B5EF4-FFF2-40B4-BE49-F238E27FC236}">
                <a16:creationId xmlns:a16="http://schemas.microsoft.com/office/drawing/2014/main" id="{2DEE9904-AB45-4909-8510-B053CB1C9135}"/>
              </a:ext>
            </a:extLst>
          </p:cNvPr>
          <p:cNvSpPr/>
          <p:nvPr/>
        </p:nvSpPr>
        <p:spPr bwMode="auto">
          <a:xfrm>
            <a:off x="6334729" y="5164934"/>
            <a:ext cx="1428750" cy="628650"/>
          </a:xfrm>
          <a:prstGeom prst="wedgeRoundRectCallout">
            <a:avLst>
              <a:gd name="adj1" fmla="val -45887"/>
              <a:gd name="adj2" fmla="val -90962"/>
              <a:gd name="adj3" fmla="val 16667"/>
            </a:avLst>
          </a:prstGeom>
          <a:solidFill>
            <a:schemeClr val="accent3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500" b="0" dirty="0">
                <a:latin typeface="Calibri" panose="020F0502020204030204" pitchFamily="34" charset="0"/>
                <a:cs typeface="Calibri" panose="020F0502020204030204" pitchFamily="34" charset="0"/>
              </a:rPr>
              <a:t>The Internet of Things!</a:t>
            </a:r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D866AA47-AD38-4181-8F28-47576C3FA3F0}"/>
              </a:ext>
            </a:extLst>
          </p:cNvPr>
          <p:cNvSpPr/>
          <p:nvPr/>
        </p:nvSpPr>
        <p:spPr bwMode="auto">
          <a:xfrm>
            <a:off x="7284249" y="2126456"/>
            <a:ext cx="228600" cy="1085850"/>
          </a:xfrm>
          <a:prstGeom prst="rightBrac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5C6571E8-ABFD-4D7F-AA3E-002D9B71F3B0}"/>
              </a:ext>
            </a:extLst>
          </p:cNvPr>
          <p:cNvSpPr/>
          <p:nvPr/>
        </p:nvSpPr>
        <p:spPr bwMode="auto">
          <a:xfrm>
            <a:off x="7455699" y="3155156"/>
            <a:ext cx="228600" cy="1085850"/>
          </a:xfrm>
          <a:prstGeom prst="rightBrac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E1E06743-1856-47F4-85E1-278B5FEDD8AB}"/>
              </a:ext>
            </a:extLst>
          </p:cNvPr>
          <p:cNvSpPr/>
          <p:nvPr/>
        </p:nvSpPr>
        <p:spPr bwMode="auto">
          <a:xfrm>
            <a:off x="7284249" y="4241006"/>
            <a:ext cx="228600" cy="742950"/>
          </a:xfrm>
          <a:prstGeom prst="rightBrac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033B4-770B-42ED-8B06-711C0FDF0552}"/>
              </a:ext>
            </a:extLst>
          </p:cNvPr>
          <p:cNvSpPr txBox="1"/>
          <p:nvPr/>
        </p:nvSpPr>
        <p:spPr>
          <a:xfrm>
            <a:off x="7569999" y="2012157"/>
            <a:ext cx="114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Number crunching, Data Storage, Massive </a:t>
            </a:r>
            <a:r>
              <a:rPr lang="en-US" sz="1200" b="0" dirty="0" err="1">
                <a:latin typeface="Calibri" panose="020F0502020204030204" pitchFamily="34" charset="0"/>
                <a:cs typeface="Calibri" panose="020F0502020204030204" pitchFamily="34" charset="0"/>
              </a:rPr>
              <a:t>Inet</a:t>
            </a:r>
            <a:r>
              <a:rPr 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 Services,</a:t>
            </a:r>
          </a:p>
          <a:p>
            <a:r>
              <a:rPr 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ML, 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73C902-DDAF-4836-8AD9-191C2D444E1F}"/>
              </a:ext>
            </a:extLst>
          </p:cNvPr>
          <p:cNvSpPr txBox="1"/>
          <p:nvPr/>
        </p:nvSpPr>
        <p:spPr>
          <a:xfrm>
            <a:off x="7684299" y="3440907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Productivity,</a:t>
            </a:r>
          </a:p>
          <a:p>
            <a:r>
              <a:rPr 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Interactive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3FD829-0C79-42AC-AFD1-B73328F45500}"/>
              </a:ext>
            </a:extLst>
          </p:cNvPr>
          <p:cNvSpPr txBox="1"/>
          <p:nvPr/>
        </p:nvSpPr>
        <p:spPr>
          <a:xfrm>
            <a:off x="7560474" y="4298157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Streaming from/to the physical world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6EB86084-5FD0-474B-A0B4-FB0B5C7D9D6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397760" y="4501802"/>
            <a:ext cx="405539" cy="34238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0DE51F8-E1EF-4652-B930-7D51C1E58FB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658426" y="4787500"/>
            <a:ext cx="246398" cy="24639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F7E81C6-0856-44D2-AD1C-CDED770A9B2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849028" y="4609780"/>
            <a:ext cx="263771" cy="26377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E19C7A9-1FFA-4024-9134-63308BAAEA0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631312" y="4364682"/>
            <a:ext cx="347615" cy="347615"/>
          </a:xfrm>
          <a:prstGeom prst="rect">
            <a:avLst/>
          </a:prstGeom>
        </p:spPr>
      </p:pic>
      <p:sp>
        <p:nvSpPr>
          <p:cNvPr id="57" name="Text Box 7">
            <a:extLst>
              <a:ext uri="{FF2B5EF4-FFF2-40B4-BE49-F238E27FC236}">
                <a16:creationId xmlns:a16="http://schemas.microsoft.com/office/drawing/2014/main" id="{DD4B9B47-15D2-C646-A3D7-716089BAB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550236"/>
            <a:ext cx="1910950" cy="27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CS162 © UCB Fall 2020</a:t>
            </a:r>
          </a:p>
        </p:txBody>
      </p:sp>
    </p:spTree>
    <p:extLst>
      <p:ext uri="{BB962C8B-B14F-4D97-AF65-F5344CB8AC3E}">
        <p14:creationId xmlns:p14="http://schemas.microsoft.com/office/powerpoint/2010/main" val="123793812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8328-59A7-410F-BEB5-2428D34A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Landscape of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A1A8C-B0B1-4AC4-A049-1137EAB25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Priority-based scheduling rooted in “time-sharing”</a:t>
            </a:r>
          </a:p>
          <a:p>
            <a:pPr lvl="1"/>
            <a:r>
              <a:rPr lang="en-US" dirty="0"/>
              <a:t>Allocating precious, limited resources across a diverse workload</a:t>
            </a:r>
          </a:p>
          <a:p>
            <a:pPr lvl="2"/>
            <a:r>
              <a:rPr lang="en-US" dirty="0"/>
              <a:t>CPU bound, vs interactive, vs I/O bound</a:t>
            </a:r>
          </a:p>
          <a:p>
            <a:r>
              <a:rPr lang="en-US" dirty="0"/>
              <a:t>80’s brought about personal computers, workstations, and servers on networks</a:t>
            </a:r>
          </a:p>
          <a:p>
            <a:pPr lvl="1"/>
            <a:r>
              <a:rPr lang="en-US" dirty="0"/>
              <a:t>Different machines of different types for different purposes</a:t>
            </a:r>
          </a:p>
          <a:p>
            <a:pPr lvl="1"/>
            <a:r>
              <a:rPr lang="en-US" dirty="0"/>
              <a:t>Shift to </a:t>
            </a:r>
            <a:r>
              <a:rPr lang="en-US" dirty="0">
                <a:solidFill>
                  <a:srgbClr val="0070C0"/>
                </a:solidFill>
              </a:rPr>
              <a:t>fairness and avoiding extremes </a:t>
            </a:r>
            <a:r>
              <a:rPr lang="en-US" dirty="0"/>
              <a:t>(starvation)</a:t>
            </a:r>
          </a:p>
          <a:p>
            <a:r>
              <a:rPr lang="en-US" dirty="0"/>
              <a:t>90’s emergence of the web, rise of internet-based services, the data-center-is-the-computer</a:t>
            </a:r>
          </a:p>
          <a:p>
            <a:pPr lvl="1"/>
            <a:r>
              <a:rPr lang="en-US" dirty="0"/>
              <a:t>Server consolidation, massive clustered services, huge flash crowds</a:t>
            </a:r>
          </a:p>
          <a:p>
            <a:pPr lvl="1"/>
            <a:r>
              <a:rPr lang="en-US" dirty="0"/>
              <a:t>It’s about </a:t>
            </a:r>
            <a:r>
              <a:rPr lang="en-US" dirty="0">
                <a:solidFill>
                  <a:srgbClr val="0070C0"/>
                </a:solidFill>
              </a:rPr>
              <a:t>predictability</a:t>
            </a:r>
            <a:r>
              <a:rPr lang="en-US" dirty="0"/>
              <a:t>, 95</a:t>
            </a:r>
            <a:r>
              <a:rPr lang="en-US" baseline="30000" dirty="0"/>
              <a:t>th</a:t>
            </a:r>
            <a:r>
              <a:rPr lang="en-US" dirty="0"/>
              <a:t> percentile performance guarantees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1FB7BD24-1767-164B-99ED-5CC1ABF44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550236"/>
            <a:ext cx="1910950" cy="27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CS162 © UCB Fall 2020</a:t>
            </a:r>
          </a:p>
        </p:txBody>
      </p:sp>
    </p:spTree>
    <p:extLst>
      <p:ext uri="{BB962C8B-B14F-4D97-AF65-F5344CB8AC3E}">
        <p14:creationId xmlns:p14="http://schemas.microsoft.com/office/powerpoint/2010/main" val="28398703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BA01-9EB4-4A5D-BE16-8E714E9243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Does prioritizing some jobs </a:t>
            </a:r>
            <a:r>
              <a:rPr lang="en-US" i="1" dirty="0"/>
              <a:t>necessarily</a:t>
            </a:r>
            <a:r>
              <a:rPr lang="en-US" dirty="0"/>
              <a:t> starve those that aren’t prioritized?</a:t>
            </a:r>
          </a:p>
        </p:txBody>
      </p:sp>
    </p:spTree>
    <p:extLst>
      <p:ext uri="{BB962C8B-B14F-4D97-AF65-F5344CB8AC3E}">
        <p14:creationId xmlns:p14="http://schemas.microsoft.com/office/powerpoint/2010/main" val="156561283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6D605B-8A05-A94A-B4F3-AEA2D8C4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9AA51-7BA5-BA4E-8B0C-F9F70CBEE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Contents of this class presentation has been taken from various sources. Thanks are due to the original content creators: </a:t>
            </a:r>
          </a:p>
          <a:p>
            <a:pPr lvl="1"/>
            <a:r>
              <a:rPr lang="en-US" sz="2000" dirty="0">
                <a:solidFill>
                  <a:schemeClr val="dk1"/>
                </a:solidFill>
                <a:ea typeface="Gill Sans"/>
                <a:sym typeface="Gill Sans"/>
              </a:rPr>
              <a:t>CS162, Operating System and Systems Programming, </a:t>
            </a:r>
            <a:r>
              <a:rPr lang="en-US" sz="2000" dirty="0"/>
              <a:t>University of California, Berkeley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Book: Operating System: Three Easy Pieces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>
              <a:solidFill>
                <a:schemeClr val="dk1"/>
              </a:solidFill>
              <a:ea typeface="Gill Sans"/>
              <a:sym typeface="Gill Sans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17287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9688-D63A-4E6B-B68C-09D8A0FEB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Idea: Proportional-Share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1ACC2-4E16-49F1-A34B-D3B01A18E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policies we’ve studied so far: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Always prefer to give the CPU to a prioritized job</a:t>
            </a:r>
          </a:p>
          <a:p>
            <a:pPr lvl="1"/>
            <a:r>
              <a:rPr lang="en-US" dirty="0"/>
              <a:t>Non-prioritized jobs may never get to run</a:t>
            </a:r>
          </a:p>
          <a:p>
            <a:pPr lvl="1"/>
            <a:endParaRPr lang="en-US" dirty="0"/>
          </a:p>
          <a:p>
            <a:r>
              <a:rPr lang="en-US" dirty="0"/>
              <a:t>Instead, we can share the CPU </a:t>
            </a:r>
            <a:r>
              <a:rPr lang="en-US" i="1" dirty="0"/>
              <a:t>proportionally</a:t>
            </a:r>
            <a:endParaRPr lang="en-US" dirty="0"/>
          </a:p>
          <a:p>
            <a:pPr lvl="1"/>
            <a:r>
              <a:rPr lang="en-US" dirty="0"/>
              <a:t>Give each job a share of the CPU according to its priority</a:t>
            </a:r>
          </a:p>
          <a:p>
            <a:pPr lvl="1"/>
            <a:r>
              <a:rPr lang="en-US" dirty="0"/>
              <a:t>Low-priority jobs get to run less often</a:t>
            </a:r>
          </a:p>
          <a:p>
            <a:pPr lvl="1"/>
            <a:r>
              <a:rPr lang="en-US" dirty="0"/>
              <a:t>But all jobs can at least make progress (no starvation)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79547393-4A96-2C4E-AB53-E5BA8A5F8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550236"/>
            <a:ext cx="1910950" cy="27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CS162 © UCB Fall 2020</a:t>
            </a:r>
          </a:p>
        </p:txBody>
      </p:sp>
    </p:spTree>
    <p:extLst>
      <p:ext uri="{BB962C8B-B14F-4D97-AF65-F5344CB8AC3E}">
        <p14:creationId xmlns:p14="http://schemas.microsoft.com/office/powerpoint/2010/main" val="2103157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D4554-A9E2-284F-A3C8-86667AE6E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607047"/>
            <a:ext cx="8062664" cy="1470025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Lottery Scheduling </a:t>
            </a:r>
            <a:r>
              <a:rPr lang="en-US" sz="3200" dirty="0"/>
              <a:t>(Fair Share Scheduling)</a:t>
            </a:r>
          </a:p>
        </p:txBody>
      </p:sp>
    </p:spTree>
    <p:extLst>
      <p:ext uri="{BB962C8B-B14F-4D97-AF65-F5344CB8AC3E}">
        <p14:creationId xmlns:p14="http://schemas.microsoft.com/office/powerpoint/2010/main" val="374871122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A935-B018-4F8F-8EF7-9DEC6DC9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Lottery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3DF51-3462-455F-8559-9FED5A480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624264"/>
            <a:ext cx="7924800" cy="2757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a set of jobs (the mix), provide each with a share of a resource</a:t>
            </a:r>
          </a:p>
          <a:p>
            <a:pPr lvl="1"/>
            <a:r>
              <a:rPr lang="en-US" dirty="0"/>
              <a:t>e.g., 50% of the CPU for </a:t>
            </a:r>
            <a:r>
              <a:rPr lang="en-US" dirty="0">
                <a:solidFill>
                  <a:srgbClr val="FF0000"/>
                </a:solidFill>
              </a:rPr>
              <a:t>Job A</a:t>
            </a:r>
            <a:r>
              <a:rPr lang="en-US" dirty="0"/>
              <a:t>, 30% for </a:t>
            </a:r>
            <a:r>
              <a:rPr lang="en-US" dirty="0">
                <a:solidFill>
                  <a:srgbClr val="0070C0"/>
                </a:solidFill>
              </a:rPr>
              <a:t>Job B</a:t>
            </a:r>
            <a:r>
              <a:rPr lang="en-US" dirty="0"/>
              <a:t>, and 20% for </a:t>
            </a:r>
            <a:r>
              <a:rPr lang="en-US" dirty="0">
                <a:highlight>
                  <a:srgbClr val="FFFF00"/>
                </a:highlight>
              </a:rPr>
              <a:t>Job C</a:t>
            </a:r>
          </a:p>
          <a:p>
            <a:r>
              <a:rPr lang="en-US" dirty="0"/>
              <a:t>Idea: Give out tickets according to the proportion each should receive</a:t>
            </a:r>
          </a:p>
          <a:p>
            <a:r>
              <a:rPr lang="en-US" dirty="0"/>
              <a:t>Every quantum: draw one at random, schedule that job (thread) to run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FB2612-29EF-554A-9C66-26F8141850F2}"/>
              </a:ext>
            </a:extLst>
          </p:cNvPr>
          <p:cNvCxnSpPr>
            <a:cxnSpLocks/>
          </p:cNvCxnSpPr>
          <p:nvPr/>
        </p:nvCxnSpPr>
        <p:spPr>
          <a:xfrm flipV="1">
            <a:off x="1797464" y="2742704"/>
            <a:ext cx="46454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6">
            <a:extLst>
              <a:ext uri="{FF2B5EF4-FFF2-40B4-BE49-F238E27FC236}">
                <a16:creationId xmlns:a16="http://schemas.microsoft.com/office/drawing/2014/main" id="{EAD79EFB-EB0B-8543-9B9B-BED57067E2A4}"/>
              </a:ext>
            </a:extLst>
          </p:cNvPr>
          <p:cNvSpPr txBox="1"/>
          <p:nvPr/>
        </p:nvSpPr>
        <p:spPr>
          <a:xfrm>
            <a:off x="6589891" y="2576773"/>
            <a:ext cx="5870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3DCE20-678F-AA4D-9B83-3F64812D9BB9}"/>
              </a:ext>
            </a:extLst>
          </p:cNvPr>
          <p:cNvSpPr/>
          <p:nvPr/>
        </p:nvSpPr>
        <p:spPr>
          <a:xfrm>
            <a:off x="1952586" y="2546761"/>
            <a:ext cx="351064" cy="195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397E85-1D14-9444-9023-8212EDA65EB7}"/>
              </a:ext>
            </a:extLst>
          </p:cNvPr>
          <p:cNvSpPr/>
          <p:nvPr/>
        </p:nvSpPr>
        <p:spPr>
          <a:xfrm>
            <a:off x="2303649" y="2546761"/>
            <a:ext cx="351064" cy="195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DA141B-6070-2D4F-86E5-7C7AFD7000D4}"/>
              </a:ext>
            </a:extLst>
          </p:cNvPr>
          <p:cNvSpPr/>
          <p:nvPr/>
        </p:nvSpPr>
        <p:spPr>
          <a:xfrm>
            <a:off x="2654713" y="2546761"/>
            <a:ext cx="351064" cy="195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E9C2E-208B-0A4F-B5EC-882BEBB257F4}"/>
              </a:ext>
            </a:extLst>
          </p:cNvPr>
          <p:cNvSpPr/>
          <p:nvPr/>
        </p:nvSpPr>
        <p:spPr>
          <a:xfrm>
            <a:off x="3005777" y="2546761"/>
            <a:ext cx="351064" cy="195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0D8C53-7FC8-E847-A5C3-5101C65F6DC1}"/>
              </a:ext>
            </a:extLst>
          </p:cNvPr>
          <p:cNvSpPr/>
          <p:nvPr/>
        </p:nvSpPr>
        <p:spPr>
          <a:xfrm>
            <a:off x="3356841" y="2546761"/>
            <a:ext cx="351064" cy="195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F2A6C4-0638-774C-B6D8-E7DDBC0F9940}"/>
              </a:ext>
            </a:extLst>
          </p:cNvPr>
          <p:cNvSpPr/>
          <p:nvPr/>
        </p:nvSpPr>
        <p:spPr>
          <a:xfrm>
            <a:off x="3707904" y="2546761"/>
            <a:ext cx="351064" cy="195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25E0B4-3548-5647-B99F-73684135892B}"/>
              </a:ext>
            </a:extLst>
          </p:cNvPr>
          <p:cNvSpPr/>
          <p:nvPr/>
        </p:nvSpPr>
        <p:spPr>
          <a:xfrm>
            <a:off x="4058968" y="2546761"/>
            <a:ext cx="351064" cy="195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974181-E11E-1249-99DE-E468B40A971B}"/>
              </a:ext>
            </a:extLst>
          </p:cNvPr>
          <p:cNvSpPr/>
          <p:nvPr/>
        </p:nvSpPr>
        <p:spPr>
          <a:xfrm>
            <a:off x="4410032" y="2546761"/>
            <a:ext cx="351064" cy="195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9DE802-7531-F04A-B1D1-083A058299A7}"/>
              </a:ext>
            </a:extLst>
          </p:cNvPr>
          <p:cNvSpPr/>
          <p:nvPr/>
        </p:nvSpPr>
        <p:spPr>
          <a:xfrm>
            <a:off x="4761096" y="2546761"/>
            <a:ext cx="351064" cy="195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59C296-BEDF-7443-8F1A-A203A7E1E7E7}"/>
              </a:ext>
            </a:extLst>
          </p:cNvPr>
          <p:cNvSpPr/>
          <p:nvPr/>
        </p:nvSpPr>
        <p:spPr>
          <a:xfrm>
            <a:off x="5112159" y="2546761"/>
            <a:ext cx="351064" cy="195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A6042B-400F-C54B-8D23-B16A30942086}"/>
              </a:ext>
            </a:extLst>
          </p:cNvPr>
          <p:cNvSpPr/>
          <p:nvPr/>
        </p:nvSpPr>
        <p:spPr>
          <a:xfrm>
            <a:off x="5463223" y="2546761"/>
            <a:ext cx="351064" cy="195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96FD17-948A-3C4B-BF24-3B57810CC49A}"/>
              </a:ext>
            </a:extLst>
          </p:cNvPr>
          <p:cNvSpPr/>
          <p:nvPr/>
        </p:nvSpPr>
        <p:spPr>
          <a:xfrm>
            <a:off x="5814287" y="2546761"/>
            <a:ext cx="351064" cy="195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A119FA5C-B9C0-054F-A029-247F3E23EFD7}"/>
              </a:ext>
            </a:extLst>
          </p:cNvPr>
          <p:cNvSpPr/>
          <p:nvPr/>
        </p:nvSpPr>
        <p:spPr>
          <a:xfrm>
            <a:off x="1864819" y="2812098"/>
            <a:ext cx="175532" cy="2367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D81E16-6242-1D42-99F4-57F1F7A1D3C3}"/>
              </a:ext>
            </a:extLst>
          </p:cNvPr>
          <p:cNvSpPr txBox="1"/>
          <p:nvPr/>
        </p:nvSpPr>
        <p:spPr>
          <a:xfrm>
            <a:off x="1951197" y="2478801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Q </a:t>
            </a:r>
            <a:r>
              <a:rPr lang="en-US" sz="1500" baseline="-25000" dirty="0" err="1"/>
              <a:t>i</a:t>
            </a:r>
            <a:endParaRPr lang="en-US" sz="1500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81AC14-D0D2-E048-89DF-CB8DCD4F0C28}"/>
              </a:ext>
            </a:extLst>
          </p:cNvPr>
          <p:cNvSpPr txBox="1"/>
          <p:nvPr/>
        </p:nvSpPr>
        <p:spPr>
          <a:xfrm>
            <a:off x="2246074" y="2483175"/>
            <a:ext cx="6286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Q </a:t>
            </a:r>
            <a:r>
              <a:rPr lang="en-US" sz="1500" baseline="-25000" dirty="0"/>
              <a:t>i+1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9F333C-4969-3249-B1B9-F60EE041CE85}"/>
              </a:ext>
            </a:extLst>
          </p:cNvPr>
          <p:cNvSpPr/>
          <p:nvPr/>
        </p:nvSpPr>
        <p:spPr>
          <a:xfrm>
            <a:off x="2374950" y="1330867"/>
            <a:ext cx="351064" cy="195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44C219-217C-D340-8E73-C6179C6756D6}"/>
              </a:ext>
            </a:extLst>
          </p:cNvPr>
          <p:cNvSpPr/>
          <p:nvPr/>
        </p:nvSpPr>
        <p:spPr>
          <a:xfrm>
            <a:off x="2489250" y="1445167"/>
            <a:ext cx="351064" cy="195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5BF094-E597-5E49-A01B-11754C28B435}"/>
              </a:ext>
            </a:extLst>
          </p:cNvPr>
          <p:cNvSpPr/>
          <p:nvPr/>
        </p:nvSpPr>
        <p:spPr>
          <a:xfrm>
            <a:off x="2603550" y="1559467"/>
            <a:ext cx="351064" cy="195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976E5E-97C6-314E-9A80-A45DFD8EE869}"/>
              </a:ext>
            </a:extLst>
          </p:cNvPr>
          <p:cNvSpPr/>
          <p:nvPr/>
        </p:nvSpPr>
        <p:spPr>
          <a:xfrm>
            <a:off x="2717850" y="1673767"/>
            <a:ext cx="351064" cy="195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F8C213-40CD-9F45-99F0-7EAB0592ABD4}"/>
              </a:ext>
            </a:extLst>
          </p:cNvPr>
          <p:cNvSpPr/>
          <p:nvPr/>
        </p:nvSpPr>
        <p:spPr>
          <a:xfrm>
            <a:off x="2832150" y="1788067"/>
            <a:ext cx="351064" cy="195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4B999C-2D3E-DE4E-94AA-81FFCF36A5DC}"/>
              </a:ext>
            </a:extLst>
          </p:cNvPr>
          <p:cNvSpPr/>
          <p:nvPr/>
        </p:nvSpPr>
        <p:spPr>
          <a:xfrm>
            <a:off x="2939645" y="1330867"/>
            <a:ext cx="351064" cy="1959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7C2CF4-902B-9047-BC5B-BCD77EFA1686}"/>
              </a:ext>
            </a:extLst>
          </p:cNvPr>
          <p:cNvSpPr/>
          <p:nvPr/>
        </p:nvSpPr>
        <p:spPr>
          <a:xfrm>
            <a:off x="3053945" y="1445167"/>
            <a:ext cx="351064" cy="1959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96EAD6-BDDD-D44D-A2DD-1A09221D8616}"/>
              </a:ext>
            </a:extLst>
          </p:cNvPr>
          <p:cNvSpPr/>
          <p:nvPr/>
        </p:nvSpPr>
        <p:spPr>
          <a:xfrm>
            <a:off x="3168245" y="1559467"/>
            <a:ext cx="351064" cy="1959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7505C7-7BB1-4349-AA3C-367C241C4B22}"/>
              </a:ext>
            </a:extLst>
          </p:cNvPr>
          <p:cNvSpPr/>
          <p:nvPr/>
        </p:nvSpPr>
        <p:spPr>
          <a:xfrm>
            <a:off x="1936662" y="1338739"/>
            <a:ext cx="351064" cy="1959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4E4FF1-9F17-1B4B-A8FF-05A814957E14}"/>
              </a:ext>
            </a:extLst>
          </p:cNvPr>
          <p:cNvSpPr/>
          <p:nvPr/>
        </p:nvSpPr>
        <p:spPr>
          <a:xfrm>
            <a:off x="2050962" y="1453039"/>
            <a:ext cx="351064" cy="1959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DF6539F-AFF5-4716-8799-F55BAB44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750" y="712111"/>
            <a:ext cx="1147508" cy="161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 Box 7">
            <a:extLst>
              <a:ext uri="{FF2B5EF4-FFF2-40B4-BE49-F238E27FC236}">
                <a16:creationId xmlns:a16="http://schemas.microsoft.com/office/drawing/2014/main" id="{2ADD41B0-8B31-5243-9BBE-22D52E25B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550236"/>
            <a:ext cx="1910950" cy="27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CS162 © UCB Fall 2020</a:t>
            </a:r>
          </a:p>
        </p:txBody>
      </p:sp>
    </p:spTree>
    <p:extLst>
      <p:ext uri="{BB962C8B-B14F-4D97-AF65-F5344CB8AC3E}">
        <p14:creationId xmlns:p14="http://schemas.microsoft.com/office/powerpoint/2010/main" val="417783883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81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582" y="266353"/>
            <a:ext cx="101798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Lottery Scheduling </a:t>
            </a:r>
          </a:p>
        </p:txBody>
      </p:sp>
      <p:sp>
        <p:nvSpPr>
          <p:cNvPr id="631812" name="Rectangle 4"/>
          <p:cNvSpPr>
            <a:spLocks noGrp="1" noChangeArrowheads="1"/>
          </p:cNvSpPr>
          <p:nvPr>
            <p:ph idx="1"/>
          </p:nvPr>
        </p:nvSpPr>
        <p:spPr>
          <a:xfrm>
            <a:off x="452446" y="980728"/>
            <a:ext cx="7924800" cy="5105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굴림" charset="-127"/>
              </a:rPr>
              <a:t>Proportional share scheduling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ea typeface="굴림" charset="-127"/>
              </a:rPr>
              <a:t>Give each job some number of lottery tickets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ea typeface="굴림" charset="-127"/>
              </a:rPr>
              <a:t>On each time slice, randomly pick a winning ticket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ea typeface="굴림" charset="-127"/>
              </a:rPr>
              <a:t>On average, CPU time is proportional to number of tickets </a:t>
            </a:r>
            <a:br>
              <a:rPr lang="en-US" altLang="ko-KR" sz="2000" dirty="0">
                <a:ea typeface="굴림" charset="-127"/>
              </a:rPr>
            </a:br>
            <a:r>
              <a:rPr lang="en-US" altLang="ko-KR" sz="2000" dirty="0">
                <a:ea typeface="굴림" charset="-127"/>
              </a:rPr>
              <a:t>given to each job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charset="-127"/>
              </a:rPr>
              <a:t>How to assign tickets? </a:t>
            </a:r>
            <a:r>
              <a:rPr lang="en-US" altLang="ko-KR" dirty="0">
                <a:solidFill>
                  <a:srgbClr val="0070C0"/>
                </a:solidFill>
                <a:ea typeface="굴림" charset="-127"/>
              </a:rPr>
              <a:t>Users can define policy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ea typeface="굴림" charset="-127"/>
              </a:rPr>
              <a:t>To approximate SRTF, short running jobs get more, long running jobs get fewer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ea typeface="굴림" charset="-127"/>
              </a:rPr>
              <a:t>To avoid starvation, every job gets at least one ticket (everyone makes progress) 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charset="-127"/>
              </a:rPr>
              <a:t>Advantage over strict priority scheduling: behaves gracefully as load changes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ea typeface="굴림" charset="-127"/>
              </a:rPr>
              <a:t>Adding or deleting a job affects all jobs proportionally, independent of how many tickets each job possesses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AAADA5-7271-C141-8F3B-74AD67BCCE10}"/>
              </a:ext>
            </a:extLst>
          </p:cNvPr>
          <p:cNvSpPr txBox="1"/>
          <p:nvPr/>
        </p:nvSpPr>
        <p:spPr>
          <a:xfrm>
            <a:off x="755576" y="5591136"/>
            <a:ext cx="273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Randomness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720F79-3C1D-5E44-9358-E0F543D0878F}"/>
              </a:ext>
            </a:extLst>
          </p:cNvPr>
          <p:cNvSpPr txBox="1"/>
          <p:nvPr/>
        </p:nvSpPr>
        <p:spPr>
          <a:xfrm>
            <a:off x="755576" y="6129643"/>
            <a:ext cx="569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Requires a good random number generator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2D83815B-9C05-824C-AB5E-CB3CB25CE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550236"/>
            <a:ext cx="1910950" cy="27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CS162 © UCB Fall 2020</a:t>
            </a:r>
          </a:p>
        </p:txBody>
      </p:sp>
    </p:spTree>
    <p:extLst>
      <p:ext uri="{BB962C8B-B14F-4D97-AF65-F5344CB8AC3E}">
        <p14:creationId xmlns:p14="http://schemas.microsoft.com/office/powerpoint/2010/main" val="38051327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Lottery Scheduling Example (Cont.)</a:t>
            </a:r>
          </a:p>
        </p:txBody>
      </p:sp>
      <p:graphicFrame>
        <p:nvGraphicFramePr>
          <p:cNvPr id="632836" name="Group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2829150"/>
              </p:ext>
            </p:extLst>
          </p:nvPr>
        </p:nvGraphicFramePr>
        <p:xfrm>
          <a:off x="683568" y="1844824"/>
          <a:ext cx="7924801" cy="2210520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2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# short jobs/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# long jobs</a:t>
                      </a:r>
                    </a:p>
                  </a:txBody>
                  <a:tcPr marL="103404" marR="103404" marT="33334" marB="333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% of CPU each short jobs gets</a:t>
                      </a:r>
                    </a:p>
                  </a:txBody>
                  <a:tcPr marL="103404" marR="103404" marT="33334" marB="333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% of CPU each long jobs gets</a:t>
                      </a:r>
                    </a:p>
                  </a:txBody>
                  <a:tcPr marL="103404" marR="103404" marT="33334" marB="333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5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1/1</a:t>
                      </a:r>
                    </a:p>
                  </a:txBody>
                  <a:tcPr marL="103404" marR="103404" marT="33334" marB="333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91%</a:t>
                      </a:r>
                    </a:p>
                  </a:txBody>
                  <a:tcPr marL="103404" marR="103404" marT="33334" marB="333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9%</a:t>
                      </a:r>
                    </a:p>
                  </a:txBody>
                  <a:tcPr marL="103404" marR="103404" marT="33334" marB="333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5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0/2</a:t>
                      </a:r>
                    </a:p>
                  </a:txBody>
                  <a:tcPr marL="103404" marR="103404" marT="33334" marB="333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N/A</a:t>
                      </a:r>
                    </a:p>
                  </a:txBody>
                  <a:tcPr marL="103404" marR="103404" marT="33334" marB="333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50%</a:t>
                      </a:r>
                    </a:p>
                  </a:txBody>
                  <a:tcPr marL="103404" marR="103404" marT="33334" marB="333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5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2/0</a:t>
                      </a:r>
                    </a:p>
                  </a:txBody>
                  <a:tcPr marL="103404" marR="103404" marT="33334" marB="333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50%</a:t>
                      </a:r>
                    </a:p>
                  </a:txBody>
                  <a:tcPr marL="103404" marR="103404" marT="33334" marB="333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N/A</a:t>
                      </a:r>
                    </a:p>
                  </a:txBody>
                  <a:tcPr marL="103404" marR="103404" marT="33334" marB="333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5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10/1</a:t>
                      </a:r>
                    </a:p>
                  </a:txBody>
                  <a:tcPr marL="103404" marR="103404" marT="33334" marB="333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9.9%</a:t>
                      </a:r>
                    </a:p>
                  </a:txBody>
                  <a:tcPr marL="103404" marR="103404" marT="33334" marB="333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0.99%</a:t>
                      </a:r>
                    </a:p>
                  </a:txBody>
                  <a:tcPr marL="103404" marR="103404" marT="33334" marB="333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5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1/10</a:t>
                      </a:r>
                    </a:p>
                  </a:txBody>
                  <a:tcPr marL="103404" marR="103404" marT="33334" marB="333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50%</a:t>
                      </a:r>
                    </a:p>
                  </a:txBody>
                  <a:tcPr marL="103404" marR="103404" marT="33334" marB="333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5%</a:t>
                      </a:r>
                    </a:p>
                  </a:txBody>
                  <a:tcPr marL="103404" marR="103404" marT="33334" marB="333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2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124744"/>
            <a:ext cx="8026524" cy="466226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dirty="0">
                <a:ea typeface="굴림" charset="-127"/>
              </a:rPr>
              <a:t>Lottery Scheduling Example</a:t>
            </a:r>
          </a:p>
          <a:p>
            <a:pPr lvl="1">
              <a:lnSpc>
                <a:spcPct val="80000"/>
              </a:lnSpc>
            </a:pPr>
            <a:r>
              <a:rPr lang="en-US" altLang="ko-KR" sz="1800" dirty="0">
                <a:solidFill>
                  <a:srgbClr val="0070C0"/>
                </a:solidFill>
                <a:ea typeface="굴림" charset="-127"/>
              </a:rPr>
              <a:t>Assume short jobs get 10 tickets, long jobs get 1 ticket (total 11 tickets)</a:t>
            </a:r>
          </a:p>
          <a:p>
            <a:pPr lvl="1">
              <a:lnSpc>
                <a:spcPct val="80000"/>
              </a:lnSpc>
            </a:pPr>
            <a:endParaRPr lang="en-US" altLang="ko-KR" sz="18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8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8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8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8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8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8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800" dirty="0"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ea typeface="굴림" charset="-127"/>
              </a:rPr>
              <a:t>How to do ticket distribution when processes come and go and get blocked?</a:t>
            </a:r>
          </a:p>
          <a:p>
            <a:pPr>
              <a:lnSpc>
                <a:spcPct val="80000"/>
              </a:lnSpc>
            </a:pPr>
            <a:r>
              <a:rPr lang="en-IN" sz="2000" dirty="0"/>
              <a:t>Not a useful algorithm for general-purpose scheduling</a:t>
            </a:r>
          </a:p>
          <a:p>
            <a:pPr>
              <a:lnSpc>
                <a:spcPct val="80000"/>
              </a:lnSpc>
            </a:pPr>
            <a:r>
              <a:rPr lang="en-IN" sz="2000" dirty="0"/>
              <a:t>Useful for environments with long-running processes that may need to be allocated shares of CPUs</a:t>
            </a:r>
          </a:p>
          <a:p>
            <a:pPr lvl="1">
              <a:lnSpc>
                <a:spcPct val="80000"/>
              </a:lnSpc>
            </a:pPr>
            <a:r>
              <a:rPr lang="en-IN" altLang="ko-KR" sz="1800" dirty="0">
                <a:ea typeface="굴림" charset="-127"/>
              </a:rPr>
              <a:t>Example: </a:t>
            </a:r>
            <a:r>
              <a:rPr lang="en-IN" sz="1800" dirty="0">
                <a:ea typeface="굴림" charset="-127"/>
              </a:rPr>
              <a:t>running multiple virtual machines on a server</a:t>
            </a:r>
            <a:endParaRPr lang="en-US" altLang="ko-KR" sz="1800" dirty="0">
              <a:ea typeface="굴림" charset="-127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F1C2AB63-1B99-5246-845B-575B55E60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550236"/>
            <a:ext cx="1910950" cy="27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CS162 © UCB Fall 2020</a:t>
            </a:r>
          </a:p>
        </p:txBody>
      </p:sp>
    </p:spTree>
    <p:extLst>
      <p:ext uri="{BB962C8B-B14F-4D97-AF65-F5344CB8AC3E}">
        <p14:creationId xmlns:p14="http://schemas.microsoft.com/office/powerpoint/2010/main" val="34125134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6FAC-63EF-B74B-B948-C2BF5575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Lottery Fairness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37768-B252-A940-9A23-4F6B53185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jobs competing against each other </a:t>
            </a:r>
          </a:p>
          <a:p>
            <a:r>
              <a:rPr lang="en-US" dirty="0"/>
              <a:t>Both have the same number of tickets say 100</a:t>
            </a:r>
          </a:p>
          <a:p>
            <a:r>
              <a:rPr lang="en-US" dirty="0"/>
              <a:t>Both have the same run time R </a:t>
            </a:r>
          </a:p>
          <a:p>
            <a:r>
              <a:rPr lang="en-US" dirty="0"/>
              <a:t>Ideally each job must finish roughly at the same time</a:t>
            </a:r>
          </a:p>
          <a:p>
            <a:pPr lvl="1"/>
            <a:r>
              <a:rPr lang="en-US" dirty="0"/>
              <a:t>Due to randomness, sometimes one job finishes before the other</a:t>
            </a:r>
          </a:p>
          <a:p>
            <a:r>
              <a:rPr lang="en-US" dirty="0">
                <a:solidFill>
                  <a:srgbClr val="0070C0"/>
                </a:solidFill>
              </a:rPr>
              <a:t>Fairness Metric: F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Time the first job competes / time the second job completes</a:t>
            </a:r>
          </a:p>
          <a:p>
            <a:pPr lvl="1"/>
            <a:r>
              <a:rPr lang="en-US" dirty="0"/>
              <a:t>Ex: R = 10; First job completes at time 10 and second job completes at time 20;  F= 10/20 = 0.5</a:t>
            </a:r>
          </a:p>
          <a:p>
            <a:pPr lvl="1"/>
            <a:r>
              <a:rPr lang="en-US" dirty="0"/>
              <a:t>When both finish at nearly the same time, F = 1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1226751C-E77D-4745-B256-CD1469081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550236"/>
            <a:ext cx="937029" cy="27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OSTEP book</a:t>
            </a:r>
          </a:p>
        </p:txBody>
      </p:sp>
    </p:spTree>
    <p:extLst>
      <p:ext uri="{BB962C8B-B14F-4D97-AF65-F5344CB8AC3E}">
        <p14:creationId xmlns:p14="http://schemas.microsoft.com/office/powerpoint/2010/main" val="110562169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44D829-5E84-F74F-873C-19C1B922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simulation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00ECB-7E24-C445-A34F-ACBAA2F3C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varies from 1 to 1000 over 30 trials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90E76A-3E21-314F-A974-47471ED9D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301750"/>
            <a:ext cx="5410200" cy="4330700"/>
          </a:xfrm>
          <a:prstGeom prst="rect">
            <a:avLst/>
          </a:prstGeom>
        </p:spPr>
      </p:pic>
      <p:sp>
        <p:nvSpPr>
          <p:cNvPr id="7" name="Text Box 7">
            <a:extLst>
              <a:ext uri="{FF2B5EF4-FFF2-40B4-BE49-F238E27FC236}">
                <a16:creationId xmlns:a16="http://schemas.microsoft.com/office/drawing/2014/main" id="{82B00FAE-54CA-8042-8F6D-E36737B29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550236"/>
            <a:ext cx="937029" cy="27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OSTEP book</a:t>
            </a:r>
          </a:p>
        </p:txBody>
      </p:sp>
    </p:spTree>
    <p:extLst>
      <p:ext uri="{BB962C8B-B14F-4D97-AF65-F5344CB8AC3E}">
        <p14:creationId xmlns:p14="http://schemas.microsoft.com/office/powerpoint/2010/main" val="245819315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0B34B-9FD7-1D47-B8ED-08792801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Assign Tickets?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FA9CB-974F-624F-80B5-486735EA6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to each user?</a:t>
            </a:r>
          </a:p>
          <a:p>
            <a:r>
              <a:rPr lang="en-US" dirty="0"/>
              <a:t>User knows the best </a:t>
            </a:r>
          </a:p>
          <a:p>
            <a:pPr lvl="1"/>
            <a:r>
              <a:rPr lang="en-US" dirty="0"/>
              <a:t>Each user is handed over a certain number of </a:t>
            </a:r>
            <a:r>
              <a:rPr lang="en-US" dirty="0" err="1"/>
              <a:t>ticekts</a:t>
            </a:r>
            <a:endParaRPr lang="en-US" dirty="0"/>
          </a:p>
          <a:p>
            <a:pPr lvl="1"/>
            <a:r>
              <a:rPr lang="en-US" dirty="0"/>
              <a:t>User can allocate them to his/her jobs</a:t>
            </a:r>
          </a:p>
          <a:p>
            <a:r>
              <a:rPr lang="en-US" dirty="0"/>
              <a:t>Ticket Assignment problem remains open.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8B4C156E-4226-E34D-BCE5-BEC2C6EEB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550236"/>
            <a:ext cx="937029" cy="27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OSTEP book</a:t>
            </a:r>
          </a:p>
        </p:txBody>
      </p:sp>
    </p:spTree>
    <p:extLst>
      <p:ext uri="{BB962C8B-B14F-4D97-AF65-F5344CB8AC3E}">
        <p14:creationId xmlns:p14="http://schemas.microsoft.com/office/powerpoint/2010/main" val="47383330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3BDA-0400-7846-B719-E1657D3F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AE063-F542-B440-826A-D2D753B2F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Multilevel Feedback Queue</a:t>
            </a:r>
          </a:p>
          <a:p>
            <a:pPr lvl="1"/>
            <a:r>
              <a:rPr lang="en-US" dirty="0"/>
              <a:t>It has multiple levels of queues</a:t>
            </a:r>
          </a:p>
          <a:p>
            <a:pPr lvl="1"/>
            <a:r>
              <a:rPr lang="en-US" dirty="0"/>
              <a:t>It uses feedback to determine priority of each job</a:t>
            </a:r>
          </a:p>
          <a:p>
            <a:pPr lvl="2"/>
            <a:r>
              <a:rPr lang="en-US" dirty="0"/>
              <a:t>Based on how jobs behave over time </a:t>
            </a:r>
          </a:p>
          <a:p>
            <a:pPr lvl="1"/>
            <a:r>
              <a:rPr lang="en-US" dirty="0"/>
              <a:t>It is not based on concept of prior knowledge of the nature of the job … but observes the execution of a job and prioritize accordingly</a:t>
            </a:r>
          </a:p>
          <a:p>
            <a:r>
              <a:rPr lang="en-US" dirty="0"/>
              <a:t>We have studied the concept of proportional – share scheduling </a:t>
            </a:r>
          </a:p>
          <a:p>
            <a:pPr lvl="1"/>
            <a:r>
              <a:rPr lang="en-US" dirty="0"/>
              <a:t>Lottery Scheduling</a:t>
            </a:r>
          </a:p>
          <a:p>
            <a:r>
              <a:rPr lang="en-US" dirty="0"/>
              <a:t>Lottery scheduling uses randomness in a clever way to achieve proportional share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3369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8897F5-BC99-0D41-99F7-7CB7E90D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775847-D486-B743-974C-C18428A47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  <a:ea typeface="Gill Sans"/>
                <a:sym typeface="Gill Sans"/>
              </a:rPr>
              <a:t>CS162, Operating System and Systems Programming, </a:t>
            </a:r>
            <a:r>
              <a:rPr lang="en-US" dirty="0"/>
              <a:t>University of California, Berkeley</a:t>
            </a:r>
          </a:p>
          <a:p>
            <a:r>
              <a:rPr lang="en-US" dirty="0"/>
              <a:t>Book: Operating System: Three Easy Pieces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9707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1868-5C8C-A44E-8709-55A16A3B6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Previous lectures ..</a:t>
            </a:r>
          </a:p>
        </p:txBody>
      </p:sp>
    </p:spTree>
    <p:extLst>
      <p:ext uri="{BB962C8B-B14F-4D97-AF65-F5344CB8AC3E}">
        <p14:creationId xmlns:p14="http://schemas.microsoft.com/office/powerpoint/2010/main" val="369991046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580" name="Picture 2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80312" y="1010346"/>
            <a:ext cx="1301354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4" y="174519"/>
            <a:ext cx="8157791" cy="446169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First-Come, First-Served (FCFS) Scheduling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lnSpc>
                <a:spcPct val="80000"/>
              </a:lnSpc>
              <a:spcBef>
                <a:spcPct val="20000"/>
              </a:spcBef>
              <a:tabLst>
                <a:tab pos="2274094" algn="ctr"/>
                <a:tab pos="3476625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First-Come, First-Served (FCFS)</a:t>
            </a:r>
          </a:p>
          <a:p>
            <a:pPr marL="657225" lvl="1" indent="-257175">
              <a:lnSpc>
                <a:spcPct val="80000"/>
              </a:lnSpc>
              <a:spcBef>
                <a:spcPct val="20000"/>
              </a:spcBef>
              <a:tabLst>
                <a:tab pos="2274094" algn="ctr"/>
                <a:tab pos="3476625" algn="ctr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Also </a:t>
            </a:r>
            <a:r>
              <a:rPr lang="en-US" altLang="ko-KR" sz="1800" dirty="0">
                <a:solidFill>
                  <a:srgbClr val="0070C0"/>
                </a:solidFill>
                <a:ea typeface="굴림" panose="020B0600000101010101" pitchFamily="34" charset="-127"/>
              </a:rPr>
              <a:t>First In First Out (FIFO) </a:t>
            </a:r>
            <a:r>
              <a:rPr lang="en-US" altLang="ko-KR" sz="1800" dirty="0">
                <a:ea typeface="굴림" panose="020B0600000101010101" pitchFamily="34" charset="-127"/>
              </a:rPr>
              <a:t>or </a:t>
            </a:r>
            <a:r>
              <a:rPr lang="en-US" altLang="ko-KR" sz="1800" dirty="0">
                <a:solidFill>
                  <a:srgbClr val="0070C0"/>
                </a:solidFill>
                <a:ea typeface="굴림" panose="020B0600000101010101" pitchFamily="34" charset="-127"/>
              </a:rPr>
              <a:t>Run until done</a:t>
            </a:r>
          </a:p>
          <a:p>
            <a:pPr marL="657225" lvl="1" indent="-257175">
              <a:lnSpc>
                <a:spcPct val="80000"/>
              </a:lnSpc>
              <a:spcBef>
                <a:spcPct val="20000"/>
              </a:spcBef>
              <a:tabLst>
                <a:tab pos="2274094" algn="ctr"/>
                <a:tab pos="3476625" algn="ctr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In early systems, FCFS meant one program </a:t>
            </a:r>
            <a:br>
              <a:rPr lang="en-US" altLang="ko-KR" sz="1800" dirty="0">
                <a:ea typeface="굴림" panose="020B0600000101010101" pitchFamily="34" charset="-127"/>
              </a:rPr>
            </a:br>
            <a:r>
              <a:rPr lang="en-US" altLang="ko-KR" sz="1800" dirty="0">
                <a:ea typeface="굴림" panose="020B0600000101010101" pitchFamily="34" charset="-127"/>
              </a:rPr>
              <a:t>scheduled until done (including I/O)</a:t>
            </a:r>
          </a:p>
          <a:p>
            <a:pPr marL="657225" lvl="1" indent="-257175">
              <a:lnSpc>
                <a:spcPct val="80000"/>
              </a:lnSpc>
              <a:spcBef>
                <a:spcPct val="20000"/>
              </a:spcBef>
              <a:tabLst>
                <a:tab pos="2274094" algn="ctr"/>
                <a:tab pos="3476625" algn="ctr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Now, means keep CPU until thread blocks </a:t>
            </a:r>
          </a:p>
          <a:p>
            <a:pPr marL="814388" lvl="2">
              <a:lnSpc>
                <a:spcPct val="80000"/>
              </a:lnSpc>
              <a:spcBef>
                <a:spcPct val="20000"/>
              </a:spcBef>
              <a:tabLst>
                <a:tab pos="2274094" algn="ctr"/>
                <a:tab pos="3476625" algn="ctr"/>
              </a:tabLst>
            </a:pPr>
            <a:endParaRPr lang="en-US" altLang="ko-KR" sz="1800" dirty="0">
              <a:ea typeface="굴림" panose="020B0600000101010101" pitchFamily="34" charset="-127"/>
            </a:endParaRPr>
          </a:p>
          <a:p>
            <a:pPr marL="257175" indent="-257175">
              <a:lnSpc>
                <a:spcPct val="80000"/>
              </a:lnSpc>
              <a:spcBef>
                <a:spcPct val="20000"/>
              </a:spcBef>
              <a:tabLst>
                <a:tab pos="2274094" algn="ctr"/>
                <a:tab pos="3476625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Simple Algorithm, Easy to implement (+)</a:t>
            </a:r>
          </a:p>
          <a:p>
            <a:pPr marL="257175" indent="-257175">
              <a:lnSpc>
                <a:spcPct val="80000"/>
              </a:lnSpc>
              <a:spcBef>
                <a:spcPct val="20000"/>
              </a:spcBef>
              <a:tabLst>
                <a:tab pos="2274094" algn="ctr"/>
                <a:tab pos="3476625" algn="ctr"/>
              </a:tabLst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 marL="257175" indent="-257175">
              <a:lnSpc>
                <a:spcPct val="80000"/>
              </a:lnSpc>
              <a:spcBef>
                <a:spcPct val="20000"/>
              </a:spcBef>
              <a:tabLst>
                <a:tab pos="2274094" algn="ctr"/>
                <a:tab pos="3476625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FCFS Scheme: Potentially bad for short jobs!</a:t>
            </a:r>
            <a:endParaRPr lang="en-US" altLang="ko-KR" dirty="0">
              <a:ea typeface="굴림" panose="020B0600000101010101" pitchFamily="34" charset="-127"/>
            </a:endParaRPr>
          </a:p>
          <a:p>
            <a:pPr lvl="1"/>
            <a:r>
              <a:rPr lang="en-US" altLang="ko-KR" sz="1800" dirty="0"/>
              <a:t>Depends on submit order</a:t>
            </a:r>
          </a:p>
          <a:p>
            <a:pPr lvl="1"/>
            <a:r>
              <a:rPr lang="en-US" altLang="ko-KR" sz="1800" dirty="0"/>
              <a:t>If you are first in line at supermarket with milk, you don’t care who is behind you, on the other hand…</a:t>
            </a:r>
          </a:p>
          <a:p>
            <a:pPr marL="657225" lvl="1" indent="-257175">
              <a:lnSpc>
                <a:spcPct val="80000"/>
              </a:lnSpc>
              <a:spcBef>
                <a:spcPct val="20000"/>
              </a:spcBef>
              <a:tabLst>
                <a:tab pos="2274094" algn="ctr"/>
                <a:tab pos="3476625" algn="ctr"/>
              </a:tabLst>
            </a:pPr>
            <a:r>
              <a:rPr lang="en-US" altLang="ko-KR" sz="1800" i="1" dirty="0">
                <a:solidFill>
                  <a:srgbClr val="FF0000"/>
                </a:solidFill>
                <a:ea typeface="굴림" panose="020B0600000101010101" pitchFamily="34" charset="-127"/>
              </a:rPr>
              <a:t>Convoy effect: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800" dirty="0">
                <a:ea typeface="굴림" panose="020B0600000101010101" pitchFamily="34" charset="-127"/>
              </a:rPr>
              <a:t>short process stuck behind long process (-)</a:t>
            </a:r>
          </a:p>
          <a:p>
            <a:pPr marL="257175" indent="-257175">
              <a:lnSpc>
                <a:spcPct val="80000"/>
              </a:lnSpc>
              <a:spcBef>
                <a:spcPct val="20000"/>
              </a:spcBef>
              <a:tabLst>
                <a:tab pos="2274094" algn="ctr"/>
                <a:tab pos="3476625" algn="ctr"/>
              </a:tabLst>
            </a:pPr>
            <a:endParaRPr lang="en-US" altLang="ko-KR" sz="2000" dirty="0">
              <a:ea typeface="굴림" panose="020B0600000101010101" pitchFamily="34" charset="-127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F6FDD6D1-6C10-1E40-A654-C163F6038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550236"/>
            <a:ext cx="1910950" cy="27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CS162 © UCB Fall 2020</a:t>
            </a:r>
          </a:p>
        </p:txBody>
      </p:sp>
    </p:spTree>
    <p:extLst>
      <p:ext uri="{BB962C8B-B14F-4D97-AF65-F5344CB8AC3E}">
        <p14:creationId xmlns:p14="http://schemas.microsoft.com/office/powerpoint/2010/main" val="57142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72CAA-5351-CC40-9C8D-8CB58ACF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Job First (SJF)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8A60C-823C-8441-B8AC-042E8B09D51F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/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Non-preemptive</a:t>
            </a:r>
          </a:p>
          <a:p>
            <a:r>
              <a:rPr lang="en-US" altLang="ko-KR" dirty="0"/>
              <a:t>Run whatever job has least amount of computation to do</a:t>
            </a:r>
          </a:p>
          <a:p>
            <a:r>
              <a:rPr lang="en-US" altLang="en-US" dirty="0">
                <a:solidFill>
                  <a:srgbClr val="0070C0"/>
                </a:solidFill>
              </a:rPr>
              <a:t>Provably optimal</a:t>
            </a:r>
          </a:p>
          <a:p>
            <a:r>
              <a:rPr lang="en-US" altLang="en-US" dirty="0"/>
              <a:t>Need to know run times in advance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900030E2-E012-9E42-9478-99F7C1304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550236"/>
            <a:ext cx="2782599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 CS162 © UCB Fall 2020</a:t>
            </a:r>
          </a:p>
        </p:txBody>
      </p:sp>
    </p:spTree>
    <p:extLst>
      <p:ext uri="{BB962C8B-B14F-4D97-AF65-F5344CB8AC3E}">
        <p14:creationId xmlns:p14="http://schemas.microsoft.com/office/powerpoint/2010/main" val="227751090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C163-A9B3-1B46-9E02-65E7F471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Remaining Time First (SRTF)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D3634-D951-E443-8024-1655BA223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Preemptive version of SJF</a:t>
            </a:r>
          </a:p>
          <a:p>
            <a:r>
              <a:rPr lang="en-US" altLang="ko-KR" dirty="0"/>
              <a:t>If job arrives and has a shorter time to completion than the remaining time on the current job, immediately preempt CPU</a:t>
            </a:r>
          </a:p>
          <a:p>
            <a:r>
              <a:rPr lang="en-US" altLang="ko-KR" dirty="0"/>
              <a:t>Sometimes called </a:t>
            </a:r>
            <a:r>
              <a:rPr lang="en-US" altLang="ko-KR" dirty="0">
                <a:solidFill>
                  <a:srgbClr val="0070C0"/>
                </a:solidFill>
              </a:rPr>
              <a:t>Shortest Remaining Time to Completion First (SRTCF)</a:t>
            </a:r>
          </a:p>
          <a:p>
            <a:r>
              <a:rPr lang="en-US" altLang="ko-KR" dirty="0"/>
              <a:t>Both SJF and SRTF: </a:t>
            </a:r>
          </a:p>
          <a:p>
            <a:pPr lvl="1"/>
            <a:r>
              <a:rPr lang="en-US" altLang="ko-KR" sz="2400" dirty="0"/>
              <a:t>These can be applied to whole program or current CPU burst</a:t>
            </a:r>
          </a:p>
          <a:p>
            <a:pPr lvl="2"/>
            <a:r>
              <a:rPr lang="en-US" altLang="ko-KR" dirty="0"/>
              <a:t>Idea is to get short jobs out of the system</a:t>
            </a:r>
          </a:p>
          <a:p>
            <a:pPr lvl="2"/>
            <a:r>
              <a:rPr lang="en-US" altLang="ko-KR" dirty="0"/>
              <a:t>Big effect on short jobs, only small effect on long ones</a:t>
            </a: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Result is better average response time</a:t>
            </a:r>
          </a:p>
          <a:p>
            <a:endParaRPr lang="en-US" dirty="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C1C1CCF9-48D7-F845-A74D-9284B1BEF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550236"/>
            <a:ext cx="2782599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 CS162 © UCB Fall 2020</a:t>
            </a:r>
          </a:p>
        </p:txBody>
      </p:sp>
    </p:spTree>
    <p:extLst>
      <p:ext uri="{BB962C8B-B14F-4D97-AF65-F5344CB8AC3E}">
        <p14:creationId xmlns:p14="http://schemas.microsoft.com/office/powerpoint/2010/main" val="73506479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Round Robin (RR) Scheduling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Uses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Preemption!</a:t>
            </a:r>
          </a:p>
          <a:p>
            <a:r>
              <a:rPr lang="en-US" altLang="ko-KR" dirty="0"/>
              <a:t>Each process gets a small unit of CPU time (time quantum), usually 10-100 milliseconds</a:t>
            </a:r>
          </a:p>
          <a:p>
            <a:r>
              <a:rPr lang="en-US" altLang="ko-KR" dirty="0"/>
              <a:t>After quantum expires, the process is preempted and added to the end of the ready queue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n </a:t>
            </a:r>
            <a:r>
              <a:rPr lang="en-US" altLang="ko-KR" dirty="0"/>
              <a:t>processes in ready queue and time quantum is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q </a:t>
            </a:r>
          </a:p>
          <a:p>
            <a:pPr lvl="2"/>
            <a:r>
              <a:rPr lang="en-US" altLang="ko-KR" dirty="0"/>
              <a:t>Each process gets 1/n of the CPU time </a:t>
            </a:r>
          </a:p>
          <a:p>
            <a:pPr lvl="2"/>
            <a:r>
              <a:rPr lang="en-US" altLang="ko-KR" dirty="0"/>
              <a:t>In chunks of at most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q t</a:t>
            </a:r>
            <a:r>
              <a:rPr lang="en-US" altLang="ko-KR" dirty="0"/>
              <a:t>ime units </a:t>
            </a:r>
          </a:p>
          <a:p>
            <a:pPr lvl="2"/>
            <a:r>
              <a:rPr lang="en-US" altLang="ko-KR" dirty="0"/>
              <a:t>No process waits more than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(n-1)q</a:t>
            </a:r>
            <a:r>
              <a:rPr lang="en-US" altLang="ko-KR" dirty="0"/>
              <a:t> time units</a:t>
            </a:r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74519"/>
            <a:ext cx="914400" cy="946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>
            <a:extLst>
              <a:ext uri="{FF2B5EF4-FFF2-40B4-BE49-F238E27FC236}">
                <a16:creationId xmlns:a16="http://schemas.microsoft.com/office/drawing/2014/main" id="{BE4EF0B3-3553-1349-BB9E-059288DCD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550236"/>
            <a:ext cx="1910950" cy="27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CS162 © UCB Fall 2020</a:t>
            </a:r>
          </a:p>
        </p:txBody>
      </p:sp>
    </p:spTree>
    <p:extLst>
      <p:ext uri="{BB962C8B-B14F-4D97-AF65-F5344CB8AC3E}">
        <p14:creationId xmlns:p14="http://schemas.microsoft.com/office/powerpoint/2010/main" val="92374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>
            <a:endCxn id="32" idx="1"/>
          </p:cNvCxnSpPr>
          <p:nvPr/>
        </p:nvCxnSpPr>
        <p:spPr bwMode="auto">
          <a:xfrm>
            <a:off x="5077222" y="1269901"/>
            <a:ext cx="32385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endCxn id="34" idx="1"/>
          </p:cNvCxnSpPr>
          <p:nvPr/>
        </p:nvCxnSpPr>
        <p:spPr bwMode="auto">
          <a:xfrm>
            <a:off x="5077222" y="2127151"/>
            <a:ext cx="32385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3874" y="174519"/>
            <a:ext cx="8010525" cy="533400"/>
          </a:xfrm>
        </p:spPr>
        <p:txBody>
          <a:bodyPr/>
          <a:lstStyle/>
          <a:p>
            <a:r>
              <a:rPr lang="en-US" dirty="0"/>
              <a:t>Multilevel Queue Scheduling – </a:t>
            </a:r>
            <a:r>
              <a:rPr lang="en-US" dirty="0">
                <a:solidFill>
                  <a:srgbClr val="FF0000"/>
                </a:solidFill>
              </a:rPr>
              <a:t>Strict Priority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698652"/>
            <a:ext cx="7924800" cy="361066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Execution Plan</a:t>
            </a:r>
          </a:p>
          <a:p>
            <a:pPr lvl="1"/>
            <a:r>
              <a:rPr lang="en-US" dirty="0"/>
              <a:t>Always execute highest-priority runnable jobs to completion</a:t>
            </a:r>
          </a:p>
          <a:p>
            <a:pPr lvl="1"/>
            <a:r>
              <a:rPr lang="en-US" dirty="0"/>
              <a:t>Each queue can be processed in RR with some time-quantum</a:t>
            </a:r>
          </a:p>
          <a:p>
            <a:pPr lvl="1"/>
            <a:r>
              <a:rPr lang="en-IN" dirty="0"/>
              <a:t>A priority is assigned statically to each process, and a process remains in the same queue for the duration of the run time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Problems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Starvation</a:t>
            </a:r>
            <a:endParaRPr lang="en-US" dirty="0"/>
          </a:p>
          <a:p>
            <a:pPr lvl="2"/>
            <a:r>
              <a:rPr lang="en-US" dirty="0"/>
              <a:t>Lower priority jobs don’t get to run because higher priority jobs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Deadlock: Priority Inversion</a:t>
            </a:r>
          </a:p>
          <a:p>
            <a:pPr lvl="2"/>
            <a:r>
              <a:rPr lang="en-US" dirty="0"/>
              <a:t>Happens when low priority task holds a lock needed by high-priority task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991122" y="1127026"/>
            <a:ext cx="1028700" cy="285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 b="0" dirty="0">
                <a:latin typeface="Gill Sans" charset="0"/>
                <a:ea typeface="Gill Sans" charset="0"/>
                <a:cs typeface="Gill Sans" charset="0"/>
              </a:rPr>
              <a:t>Priority 3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91122" y="1412776"/>
            <a:ext cx="1028700" cy="285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 b="0" dirty="0">
                <a:latin typeface="Gill Sans" charset="0"/>
                <a:ea typeface="Gill Sans" charset="0"/>
                <a:cs typeface="Gill Sans" charset="0"/>
              </a:rPr>
              <a:t>Priority 2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991122" y="1698526"/>
            <a:ext cx="1028700" cy="285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 b="0" dirty="0">
                <a:latin typeface="Gill Sans" charset="0"/>
                <a:ea typeface="Gill Sans" charset="0"/>
                <a:cs typeface="Gill Sans" charset="0"/>
              </a:rPr>
              <a:t>Priority 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91122" y="1984276"/>
            <a:ext cx="1028700" cy="285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 b="0" dirty="0">
                <a:latin typeface="Gill Sans" charset="0"/>
                <a:ea typeface="Gill Sans" charset="0"/>
                <a:cs typeface="Gill Sans" charset="0"/>
              </a:rPr>
              <a:t>Priority 0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419872" y="1984276"/>
            <a:ext cx="685800" cy="285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500" b="0" dirty="0">
                <a:latin typeface="Gill Sans" charset="0"/>
                <a:ea typeface="Gill Sans" charset="0"/>
                <a:cs typeface="Gill Sans" charset="0"/>
              </a:rPr>
              <a:t>Job 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419997" y="1984276"/>
            <a:ext cx="685800" cy="285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500" b="0" dirty="0">
                <a:latin typeface="Gill Sans" charset="0"/>
                <a:ea typeface="Gill Sans" charset="0"/>
                <a:cs typeface="Gill Sans" charset="0"/>
              </a:rPr>
              <a:t>Job 6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419872" y="1127026"/>
            <a:ext cx="685800" cy="285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500" b="0" dirty="0">
                <a:latin typeface="Gill Sans" charset="0"/>
                <a:ea typeface="Gill Sans" charset="0"/>
                <a:cs typeface="Gill Sans" charset="0"/>
              </a:rPr>
              <a:t>Job 1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419997" y="1136551"/>
            <a:ext cx="685800" cy="285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500" b="0" dirty="0">
                <a:latin typeface="Gill Sans" charset="0"/>
                <a:ea typeface="Gill Sans" charset="0"/>
                <a:cs typeface="Gill Sans" charset="0"/>
              </a:rPr>
              <a:t>Job 2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3010297" y="2117626"/>
            <a:ext cx="409575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3019822" y="1279426"/>
            <a:ext cx="409575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>
            <a:endCxn id="16" idx="1"/>
          </p:cNvCxnSpPr>
          <p:nvPr/>
        </p:nvCxnSpPr>
        <p:spPr bwMode="auto">
          <a:xfrm>
            <a:off x="4096147" y="1279426"/>
            <a:ext cx="32385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4081860" y="2127151"/>
            <a:ext cx="352425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 bwMode="auto">
          <a:xfrm>
            <a:off x="5401072" y="1127026"/>
            <a:ext cx="685800" cy="285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500" b="0" dirty="0">
                <a:latin typeface="Gill Sans" charset="0"/>
                <a:ea typeface="Gill Sans" charset="0"/>
                <a:cs typeface="Gill Sans" charset="0"/>
              </a:rPr>
              <a:t>Job 3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5401072" y="1984276"/>
            <a:ext cx="685800" cy="285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500" b="0" dirty="0">
                <a:latin typeface="Gill Sans" charset="0"/>
                <a:ea typeface="Gill Sans" charset="0"/>
                <a:cs typeface="Gill Sans" charset="0"/>
              </a:rPr>
              <a:t>Job 7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419872" y="1412776"/>
            <a:ext cx="685800" cy="285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500" b="0" dirty="0">
                <a:latin typeface="Gill Sans" charset="0"/>
                <a:ea typeface="Gill Sans" charset="0"/>
                <a:cs typeface="Gill Sans" charset="0"/>
              </a:rPr>
              <a:t>Job 4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3019822" y="1565176"/>
            <a:ext cx="409575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Box 7">
            <a:extLst>
              <a:ext uri="{FF2B5EF4-FFF2-40B4-BE49-F238E27FC236}">
                <a16:creationId xmlns:a16="http://schemas.microsoft.com/office/drawing/2014/main" id="{2F7CF122-F373-1F4E-84C1-4EBAAD169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550236"/>
            <a:ext cx="1910950" cy="27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CS162 © UCB Fall 2020</a:t>
            </a:r>
          </a:p>
        </p:txBody>
      </p:sp>
    </p:spTree>
    <p:extLst>
      <p:ext uri="{BB962C8B-B14F-4D97-AF65-F5344CB8AC3E}">
        <p14:creationId xmlns:p14="http://schemas.microsoft.com/office/powerpoint/2010/main" val="1320916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9" id="{2F4057A8-0CC2-E848-A6DE-C9F67C2C939D}" vid="{573F4645-57C0-A844-9DE9-5884D0F3FF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13742</TotalTime>
  <Pages>60</Pages>
  <Words>1807</Words>
  <Application>Microsoft Macintosh PowerPoint</Application>
  <PresentationFormat>On-screen Show (4:3)</PresentationFormat>
  <Paragraphs>263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굴림</vt:lpstr>
      <vt:lpstr>ＭＳ Ｐゴシック</vt:lpstr>
      <vt:lpstr>ＭＳ Ｐゴシック</vt:lpstr>
      <vt:lpstr>Arial</vt:lpstr>
      <vt:lpstr>Calibri</vt:lpstr>
      <vt:lpstr>Comic Sans MS</vt:lpstr>
      <vt:lpstr>Gill Sans</vt:lpstr>
      <vt:lpstr>Gill Sans Light</vt:lpstr>
      <vt:lpstr>Times New Roman</vt:lpstr>
      <vt:lpstr>Wingdings</vt:lpstr>
      <vt:lpstr>Office</vt:lpstr>
      <vt:lpstr> CS310  Operating Systems   Lecture 26 Scheduling – Multilevel Feedback Queue, Lottery Scheduling</vt:lpstr>
      <vt:lpstr>Acknowledgements !</vt:lpstr>
      <vt:lpstr>Reading</vt:lpstr>
      <vt:lpstr>Previous lectures ..</vt:lpstr>
      <vt:lpstr>First-Come, First-Served (FCFS) Scheduling</vt:lpstr>
      <vt:lpstr>Shortest Job First (SJF)</vt:lpstr>
      <vt:lpstr>Shortest Remaining Time First (SRTF)</vt:lpstr>
      <vt:lpstr>Round Robin (RR) Scheduling</vt:lpstr>
      <vt:lpstr>Multilevel Queue Scheduling – Strict Priority</vt:lpstr>
      <vt:lpstr>Today we will study</vt:lpstr>
      <vt:lpstr>Multilevel Feedback Queue</vt:lpstr>
      <vt:lpstr>Dealing with Starvation</vt:lpstr>
      <vt:lpstr>Multilevel Feedback Queue</vt:lpstr>
      <vt:lpstr>Example of Multilevel Feedback Queue</vt:lpstr>
      <vt:lpstr>Cause for Starvation: Priorities?</vt:lpstr>
      <vt:lpstr>Changing landscape ..</vt:lpstr>
      <vt:lpstr>Changing Landscape…</vt:lpstr>
      <vt:lpstr>Changing Landscape of Scheduling</vt:lpstr>
      <vt:lpstr>Does prioritizing some jobs necessarily starve those that aren’t prioritized?</vt:lpstr>
      <vt:lpstr>Key Idea: Proportional-Share Scheduling</vt:lpstr>
      <vt:lpstr>Lottery Scheduling (Fair Share Scheduling)</vt:lpstr>
      <vt:lpstr>Lottery Scheduling</vt:lpstr>
      <vt:lpstr>Lottery Scheduling </vt:lpstr>
      <vt:lpstr>Lottery Scheduling Example (Cont.)</vt:lpstr>
      <vt:lpstr>Lottery Fairness </vt:lpstr>
      <vt:lpstr>A simulation</vt:lpstr>
      <vt:lpstr>How to Assign Tickets?</vt:lpstr>
      <vt:lpstr>Lecture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    Operating Systems   Lecture 8: Scheduling – Part 1</dc:title>
  <dc:creator>Microsoft Office User</dc:creator>
  <dc:description>Imported some pictures from Silbershatz (c) 2005</dc:description>
  <cp:lastModifiedBy>Microsoft Office User</cp:lastModifiedBy>
  <cp:revision>72</cp:revision>
  <cp:lastPrinted>2019-01-22T23:28:05Z</cp:lastPrinted>
  <dcterms:created xsi:type="dcterms:W3CDTF">2021-07-08T06:12:56Z</dcterms:created>
  <dcterms:modified xsi:type="dcterms:W3CDTF">2021-10-21T06:15:40Z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