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56" r:id="rId2"/>
    <p:sldId id="570" r:id="rId3"/>
    <p:sldId id="876" r:id="rId4"/>
    <p:sldId id="886" r:id="rId5"/>
    <p:sldId id="1528" r:id="rId6"/>
    <p:sldId id="1529" r:id="rId7"/>
    <p:sldId id="1530" r:id="rId8"/>
    <p:sldId id="1531" r:id="rId9"/>
    <p:sldId id="1447" r:id="rId10"/>
    <p:sldId id="404" r:id="rId11"/>
    <p:sldId id="1480" r:id="rId12"/>
    <p:sldId id="1533" r:id="rId13"/>
    <p:sldId id="1532" r:id="rId14"/>
    <p:sldId id="1485" r:id="rId15"/>
    <p:sldId id="1534" r:id="rId16"/>
    <p:sldId id="1535" r:id="rId17"/>
    <p:sldId id="1536" r:id="rId18"/>
    <p:sldId id="1537" r:id="rId19"/>
    <p:sldId id="1538" r:id="rId20"/>
    <p:sldId id="1540" r:id="rId21"/>
    <p:sldId id="1542" r:id="rId22"/>
    <p:sldId id="1539" r:id="rId23"/>
    <p:sldId id="1541" r:id="rId24"/>
    <p:sldId id="1548" r:id="rId25"/>
    <p:sldId id="1549" r:id="rId26"/>
    <p:sldId id="1550" r:id="rId27"/>
    <p:sldId id="1551" r:id="rId28"/>
    <p:sldId id="1552" r:id="rId29"/>
    <p:sldId id="826" r:id="rId30"/>
    <p:sldId id="1553" r:id="rId31"/>
    <p:sldId id="1543" r:id="rId32"/>
    <p:sldId id="1544" r:id="rId33"/>
  </p:sldIdLst>
  <p:sldSz cx="9144000" cy="6858000" type="screen4x3"/>
  <p:notesSz cx="9601200" cy="7315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33AE1"/>
    <a:srgbClr val="F430AB"/>
    <a:srgbClr val="E6E703"/>
    <a:srgbClr val="72AAAE"/>
    <a:srgbClr val="2A40E2"/>
    <a:srgbClr val="1C31CA"/>
    <a:srgbClr val="7281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0"/>
    <p:restoredTop sz="95161" autoAdjust="0"/>
  </p:normalViewPr>
  <p:slideViewPr>
    <p:cSldViewPr>
      <p:cViewPr varScale="1">
        <p:scale>
          <a:sx n="85" d="100"/>
          <a:sy n="85" d="100"/>
        </p:scale>
        <p:origin x="272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4387586" y="6956426"/>
            <a:ext cx="827620" cy="274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308" tIns="46994" rIns="92308" bIns="46994">
            <a:spAutoFit/>
          </a:bodyPr>
          <a:lstStyle/>
          <a:p>
            <a:pPr algn="ctr" defTabSz="917510">
              <a:lnSpc>
                <a:spcPct val="90000"/>
              </a:lnSpc>
            </a:pPr>
            <a:r>
              <a:rPr lang="en-US" sz="1300" b="0">
                <a:latin typeface="Gill Sans Light" charset="0"/>
                <a:cs typeface="Gill Sans Light" charset="0"/>
              </a:rPr>
              <a:t>Page </a:t>
            </a:r>
            <a:fld id="{073744B8-EF17-EB47-B355-93F8159194C2}" type="slidenum">
              <a:rPr lang="en-US" sz="1300" b="0">
                <a:latin typeface="Gill Sans Light" charset="0"/>
                <a:cs typeface="Gill Sans Light" charset="0"/>
              </a:rPr>
              <a:pPr algn="ctr" defTabSz="917510">
                <a:lnSpc>
                  <a:spcPct val="90000"/>
                </a:lnSpc>
              </a:pPr>
              <a:t>‹#›</a:t>
            </a:fld>
            <a:endParaRPr lang="en-US" sz="1300" b="0">
              <a:latin typeface="Gill Sans Light" charset="0"/>
              <a:cs typeface="Gill Sans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4449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4373157" y="6956426"/>
            <a:ext cx="856474" cy="274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308" tIns="46994" rIns="92308" bIns="46994">
            <a:spAutoFit/>
          </a:bodyPr>
          <a:lstStyle/>
          <a:p>
            <a:pPr algn="ctr" defTabSz="917510">
              <a:lnSpc>
                <a:spcPct val="90000"/>
              </a:lnSpc>
            </a:pPr>
            <a:r>
              <a:rPr lang="en-US" sz="1300" b="0"/>
              <a:t>Page </a:t>
            </a:r>
            <a:fld id="{6D259941-7246-4245-A40C-55C6F952DF9E}" type="slidenum">
              <a:rPr lang="en-US" sz="1300" b="0"/>
              <a:pPr algn="ctr" defTabSz="917510">
                <a:lnSpc>
                  <a:spcPct val="90000"/>
                </a:lnSpc>
              </a:pPr>
              <a:t>‹#›</a:t>
            </a:fld>
            <a:endParaRPr lang="en-US" sz="1300" b="0"/>
          </a:p>
        </p:txBody>
      </p:sp>
      <p:sp>
        <p:nvSpPr>
          <p:cNvPr id="65539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7688"/>
            <a:ext cx="3657600" cy="27447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113" y="3475039"/>
            <a:ext cx="7038975" cy="329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65" tIns="46994" rIns="95665" bIns="469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851077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ＭＳ Ｐゴシック" charset="0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98082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889031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033311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6237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7">
            <a:extLst>
              <a:ext uri="{FF2B5EF4-FFF2-40B4-BE49-F238E27FC236}">
                <a16:creationId xmlns:a16="http://schemas.microsoft.com/office/drawing/2014/main" id="{4AC5CF01-D722-4A54-87E2-5ACC8F7C954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014E645-70B9-4D60-95A0-CCC1F65E091F}" type="slidenum">
              <a:rPr lang="en-US" altLang="en-US" smtClean="0">
                <a:latin typeface="Times New Roman" panose="02020603050405020304" pitchFamily="18" charset="0"/>
              </a:rPr>
              <a:pPr/>
              <a:t>10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0418" name="Rectangle 2">
            <a:extLst>
              <a:ext uri="{FF2B5EF4-FFF2-40B4-BE49-F238E27FC236}">
                <a16:creationId xmlns:a16="http://schemas.microsoft.com/office/drawing/2014/main" id="{4260DBA0-67A3-4083-8D43-2641C27B52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813C787B-5ED3-489E-A585-F3FD4B97B7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76956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42797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kern="1200" dirty="0" err="1">
                <a:solidFill>
                  <a:schemeClr val="tx1"/>
                </a:solidFill>
                <a:effectLst/>
                <a:latin typeface="Comic Sans MS" pitchFamily="66" charset="0"/>
                <a:ea typeface="ＭＳ Ｐゴシック" charset="0"/>
                <a:cs typeface="ＭＳ Ｐゴシック" charset="0"/>
              </a:rPr>
              <a:t>ps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Comic Sans MS" pitchFamily="66" charset="0"/>
                <a:ea typeface="ＭＳ Ｐゴシック" charset="0"/>
                <a:cs typeface="ＭＳ Ｐゴシック" charset="0"/>
              </a:rPr>
              <a:t> -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Comic Sans MS" pitchFamily="66" charset="0"/>
                <a:ea typeface="ＭＳ Ｐゴシック" charset="0"/>
                <a:cs typeface="ＭＳ Ｐゴシック" charset="0"/>
              </a:rPr>
              <a:t>eo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Comic Sans MS" pitchFamily="66" charset="0"/>
                <a:ea typeface="ＭＳ Ｐゴシック" charset="0"/>
                <a:cs typeface="ＭＳ Ｐゴシック" charset="0"/>
              </a:rPr>
              <a:t> 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Comic Sans MS" pitchFamily="66" charset="0"/>
                <a:ea typeface="ＭＳ Ｐゴシック" charset="0"/>
                <a:cs typeface="ＭＳ Ｐゴシック" charset="0"/>
              </a:rPr>
              <a:t>state,uid,pid,ppid,rtprio,time,comm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25391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Nice value: command </a:t>
            </a:r>
            <a:r>
              <a:rPr lang="en-US" dirty="0" err="1"/>
              <a:t>ps</a:t>
            </a:r>
            <a:r>
              <a:rPr lang="en-US" dirty="0"/>
              <a:t> -el</a:t>
            </a:r>
          </a:p>
        </p:txBody>
      </p:sp>
    </p:spTree>
    <p:extLst>
      <p:ext uri="{BB962C8B-B14F-4D97-AF65-F5344CB8AC3E}">
        <p14:creationId xmlns:p14="http://schemas.microsoft.com/office/powerpoint/2010/main" val="3059500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120000"/>
              <a:defRPr b="0" i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685800" indent="-228600">
              <a:buClr>
                <a:srgbClr val="FF0000"/>
              </a:buClr>
              <a:buSzPct val="120000"/>
              <a:buFont typeface="Arial" panose="020B0604020202020204" pitchFamily="34" charset="0"/>
              <a:buChar char="•"/>
              <a:defRPr b="0" i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>
              <a:buSzPct val="120000"/>
              <a:buFont typeface="Arial" panose="020B0604020202020204" pitchFamily="34" charset="0"/>
              <a:buChar char="•"/>
              <a:defRPr b="0" i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543050" indent="-171450">
              <a:buSzPct val="120000"/>
              <a:buFont typeface="Arial" panose="020B0604020202020204" pitchFamily="34" charset="0"/>
              <a:buChar char="•"/>
              <a:defRPr sz="1800" b="0" i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>
              <a:buSzPct val="120000"/>
              <a:defRPr b="0" i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72C1F6-F85B-794F-8C35-018FB5EA5B88}"/>
              </a:ext>
            </a:extLst>
          </p:cNvPr>
          <p:cNvSpPr txBox="1"/>
          <p:nvPr userDrawn="1"/>
        </p:nvSpPr>
        <p:spPr>
          <a:xfrm>
            <a:off x="8469443" y="6685613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BEE621-4244-6E4B-BBF0-A6AC9DE4C5BC}"/>
              </a:ext>
            </a:extLst>
          </p:cNvPr>
          <p:cNvSpPr/>
          <p:nvPr userDrawn="1"/>
        </p:nvSpPr>
        <p:spPr>
          <a:xfrm>
            <a:off x="8534400" y="6488668"/>
            <a:ext cx="4635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8B82DB86-37F9-954E-8F10-00623E1FD261}" type="slidenum">
              <a:rPr lang="en-US" sz="1800" b="0" smtClean="0">
                <a:solidFill>
                  <a:srgbClr val="2A40E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/>
              <a:t>‹#›</a:t>
            </a:fld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2189684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21120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152400"/>
            <a:ext cx="19812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52400"/>
            <a:ext cx="5791200" cy="58674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9190270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71628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914400"/>
            <a:ext cx="3886200" cy="5105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3886200" cy="5105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1692831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36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30069191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45881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14400"/>
            <a:ext cx="3886200" cy="5105400"/>
          </a:xfrm>
        </p:spPr>
        <p:txBody>
          <a:bodyPr/>
          <a:lstStyle>
            <a:lvl1pPr>
              <a:defRPr sz="28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3886200" cy="5105400"/>
          </a:xfrm>
        </p:spPr>
        <p:txBody>
          <a:bodyPr/>
          <a:lstStyle>
            <a:lvl1pPr>
              <a:defRPr sz="28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1C6B93-7D6B-DA42-A682-3CD147FB8BEC}"/>
              </a:ext>
            </a:extLst>
          </p:cNvPr>
          <p:cNvSpPr/>
          <p:nvPr userDrawn="1"/>
        </p:nvSpPr>
        <p:spPr>
          <a:xfrm>
            <a:off x="8534400" y="6488668"/>
            <a:ext cx="4635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8B82DB86-37F9-954E-8F10-00623E1FD261}" type="slidenum">
              <a:rPr lang="en-US" sz="1800" b="0" smtClean="0">
                <a:solidFill>
                  <a:srgbClr val="2A40E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/>
              <a:t>‹#›</a:t>
            </a:fld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36857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1304875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A5D0DC2-5622-CF43-B520-E50D8B759AAB}"/>
              </a:ext>
            </a:extLst>
          </p:cNvPr>
          <p:cNvSpPr/>
          <p:nvPr userDrawn="1"/>
        </p:nvSpPr>
        <p:spPr>
          <a:xfrm>
            <a:off x="8534400" y="6488668"/>
            <a:ext cx="4635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8B82DB86-37F9-954E-8F10-00623E1FD261}" type="slidenum">
              <a:rPr lang="en-US" sz="1800" b="0" smtClean="0">
                <a:solidFill>
                  <a:srgbClr val="2A40E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/>
              <a:t>‹#›</a:t>
            </a:fld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3878328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550CB9E-344C-364E-BF2C-6CFCB77045FB}"/>
              </a:ext>
            </a:extLst>
          </p:cNvPr>
          <p:cNvSpPr/>
          <p:nvPr userDrawn="1"/>
        </p:nvSpPr>
        <p:spPr>
          <a:xfrm>
            <a:off x="8534400" y="6488668"/>
            <a:ext cx="4635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8B82DB86-37F9-954E-8F10-00623E1FD261}" type="slidenum">
              <a:rPr lang="en-US" sz="1800" b="0" smtClean="0">
                <a:solidFill>
                  <a:srgbClr val="2A40E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/>
              <a:t>‹#›</a:t>
            </a:fld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7646209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9463132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009511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3875" y="174519"/>
            <a:ext cx="7162800" cy="533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Slide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14400"/>
            <a:ext cx="7924800" cy="5105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Body Text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1DF638-DC8B-9C47-AE7E-388711F50F7B}"/>
              </a:ext>
            </a:extLst>
          </p:cNvPr>
          <p:cNvSpPr/>
          <p:nvPr userDrawn="1"/>
        </p:nvSpPr>
        <p:spPr>
          <a:xfrm>
            <a:off x="8534400" y="6488668"/>
            <a:ext cx="4635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8B82DB86-37F9-954E-8F10-00623E1FD261}" type="slidenum">
              <a:rPr lang="en-US" sz="1800" b="0" smtClean="0">
                <a:solidFill>
                  <a:srgbClr val="2A40E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/>
              <a:t>‹#›</a:t>
            </a:fld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38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</p:sldLayoutIdLst>
  <p:transition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>
              <a:lumMod val="50000"/>
            </a:schemeClr>
          </a:solidFill>
          <a:latin typeface="Calibri" panose="020F0502020204030204" pitchFamily="34" charset="0"/>
          <a:ea typeface="ＭＳ Ｐゴシック" charset="0"/>
          <a:cs typeface="Calibri" panose="020F0502020204030204" pitchFamily="34" charset="0"/>
        </a:defRPr>
      </a:lvl1pPr>
      <a:lvl2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2pPr>
      <a:lvl3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3pPr>
      <a:lvl4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4pPr>
      <a:lvl5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5pPr>
      <a:lvl6pPr marL="4572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6pPr>
      <a:lvl7pPr marL="9144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7pPr>
      <a:lvl8pPr marL="13716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8pPr>
      <a:lvl9pPr marL="18288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9pPr>
    </p:titleStyle>
    <p:bodyStyle>
      <a:lvl1pPr marL="285750" indent="-2857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accent1">
            <a:lumMod val="50000"/>
          </a:schemeClr>
        </a:buClr>
        <a:buSzPct val="110000"/>
        <a:buChar char="•"/>
        <a:defRPr sz="2400">
          <a:solidFill>
            <a:schemeClr val="tx1"/>
          </a:solidFill>
          <a:latin typeface="Calibri" panose="020F0502020204030204" pitchFamily="34" charset="0"/>
          <a:ea typeface="ＭＳ Ｐゴシック" charset="0"/>
          <a:cs typeface="Calibri" panose="020F0502020204030204" pitchFamily="34" charset="0"/>
        </a:defRPr>
      </a:lvl1pPr>
      <a:lvl2pPr marL="685800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C00000"/>
        </a:buClr>
        <a:buSzPct val="110000"/>
        <a:buFont typeface="Arial" panose="020B0604020202020204" pitchFamily="34" charset="0"/>
        <a:buChar char="•"/>
        <a:defRPr sz="2200">
          <a:solidFill>
            <a:schemeClr val="tx1"/>
          </a:solidFill>
          <a:latin typeface="Calibri" panose="020F0502020204030204" pitchFamily="34" charset="0"/>
          <a:ea typeface="Gill Sans" charset="0"/>
          <a:cs typeface="Calibri" panose="020F0502020204030204" pitchFamily="34" charset="0"/>
        </a:defRPr>
      </a:lvl2pPr>
      <a:lvl3pPr marL="1143000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0070C0"/>
        </a:buClr>
        <a:buSzPct val="120000"/>
        <a:buFont typeface="Arial" panose="020B0604020202020204" pitchFamily="34" charset="0"/>
        <a:buChar char="•"/>
        <a:defRPr sz="2000">
          <a:solidFill>
            <a:schemeClr val="tx1"/>
          </a:solidFill>
          <a:latin typeface="Calibri" panose="020F0502020204030204" pitchFamily="34" charset="0"/>
          <a:ea typeface="Gill Sans" charset="0"/>
          <a:cs typeface="Calibri" panose="020F0502020204030204" pitchFamily="34" charset="0"/>
        </a:defRPr>
      </a:lvl3pPr>
      <a:lvl4pPr marL="1543050" indent="-1714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20000"/>
        <a:buChar char="•"/>
        <a:defRPr sz="1800">
          <a:solidFill>
            <a:schemeClr val="tx1"/>
          </a:solidFill>
          <a:latin typeface="Calibri" panose="020F0502020204030204" pitchFamily="34" charset="0"/>
          <a:ea typeface="Gill Sans" charset="0"/>
          <a:cs typeface="Calibri" panose="020F0502020204030204" pitchFamily="34" charset="0"/>
        </a:defRPr>
      </a:lvl4pPr>
      <a:lvl5pPr marL="2000250" indent="-1714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20000"/>
        <a:buFont typeface="Arial" panose="020B0604020202020204" pitchFamily="34" charset="0"/>
        <a:buChar char="•"/>
        <a:defRPr sz="1600">
          <a:solidFill>
            <a:schemeClr val="tx1"/>
          </a:solidFill>
          <a:latin typeface="Calibri" panose="020F0502020204030204" pitchFamily="34" charset="0"/>
          <a:ea typeface="Gill Sans" charset="0"/>
          <a:cs typeface="Calibri" panose="020F0502020204030204" pitchFamily="34" charset="0"/>
        </a:defRPr>
      </a:lvl5pPr>
      <a:lvl6pPr marL="2457450" indent="-1714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6pPr>
      <a:lvl7pPr marL="2914650" indent="-1714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7pPr>
      <a:lvl8pPr marL="3371850" indent="-1714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8pPr>
      <a:lvl9pPr marL="3829050" indent="-1714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196752"/>
            <a:ext cx="7848600" cy="2057400"/>
          </a:xfrm>
        </p:spPr>
        <p:txBody>
          <a:bodyPr/>
          <a:lstStyle/>
          <a:p>
            <a:pPr>
              <a:defRPr/>
            </a:pPr>
            <a:br>
              <a:rPr lang="en-US" sz="3000" dirty="0"/>
            </a:br>
            <a:r>
              <a:rPr lang="en-US" sz="3000" dirty="0">
                <a:solidFill>
                  <a:srgbClr val="FF0000"/>
                </a:solidFill>
              </a:rPr>
              <a:t>CS310  Operating Systems </a:t>
            </a:r>
            <a:br>
              <a:rPr lang="en-US" sz="3000" dirty="0"/>
            </a:br>
            <a:br>
              <a:rPr lang="en-US" sz="3000" dirty="0"/>
            </a:br>
            <a:r>
              <a:rPr lang="en-US" sz="2400" dirty="0"/>
              <a:t>Lecture 27 : Thread Scheduling, Linux Scheduling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4191000"/>
            <a:ext cx="8001000" cy="1447800"/>
          </a:xfrm>
        </p:spPr>
        <p:txBody>
          <a:bodyPr/>
          <a:lstStyle/>
          <a:p>
            <a:pPr marL="285750" indent="-285750" algn="r">
              <a:defRPr/>
            </a:pPr>
            <a:r>
              <a:rPr lang="en-US" altLang="en-US" dirty="0">
                <a:solidFill>
                  <a:schemeClr val="accent1">
                    <a:lumMod val="50000"/>
                  </a:schemeClr>
                </a:solidFill>
                <a:ea typeface="Gill Sans" charset="0"/>
              </a:rPr>
              <a:t>Ravi Mittal</a:t>
            </a:r>
          </a:p>
          <a:p>
            <a:pPr marL="285750" indent="-285750" algn="r">
              <a:defRPr/>
            </a:pPr>
            <a:r>
              <a:rPr lang="en-US" altLang="en-US" dirty="0">
                <a:solidFill>
                  <a:schemeClr val="accent1">
                    <a:lumMod val="50000"/>
                  </a:schemeClr>
                </a:solidFill>
                <a:ea typeface="Gill Sans" charset="0"/>
              </a:rPr>
              <a:t>IIT Goa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>
            <a:extLst>
              <a:ext uri="{FF2B5EF4-FFF2-40B4-BE49-F238E27FC236}">
                <a16:creationId xmlns:a16="http://schemas.microsoft.com/office/drawing/2014/main" id="{4CCD566E-DD44-408E-84CD-E9F177C954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38137" y="42179"/>
            <a:ext cx="8186349" cy="679450"/>
          </a:xfrm>
        </p:spPr>
        <p:txBody>
          <a:bodyPr/>
          <a:lstStyle/>
          <a:p>
            <a:pPr eaLnBrk="1" hangingPunct="1"/>
            <a:r>
              <a:rPr lang="en-US" altLang="en-US" dirty="0"/>
              <a:t>Example of Multilevel Feedback Queue</a:t>
            </a:r>
          </a:p>
        </p:txBody>
      </p:sp>
      <p:sp>
        <p:nvSpPr>
          <p:cNvPr id="6" name="Text Box 7">
            <a:extLst>
              <a:ext uri="{FF2B5EF4-FFF2-40B4-BE49-F238E27FC236}">
                <a16:creationId xmlns:a16="http://schemas.microsoft.com/office/drawing/2014/main" id="{CD481B8F-EAD0-524E-8D5F-97949C2CBB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6581013"/>
            <a:ext cx="3528392" cy="276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sz="1200" b="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Ref: Book: Anderson and Dahlin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C8824E-BB37-F749-B292-72CED70C0A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137" y="1030934"/>
            <a:ext cx="6604000" cy="364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457868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1810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582" y="266353"/>
            <a:ext cx="1017985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charset="-127"/>
              </a:rPr>
              <a:t>Lottery Scheduling </a:t>
            </a:r>
          </a:p>
        </p:txBody>
      </p:sp>
      <p:sp>
        <p:nvSpPr>
          <p:cNvPr id="631812" name="Rectangle 4"/>
          <p:cNvSpPr>
            <a:spLocks noGrp="1" noChangeArrowheads="1"/>
          </p:cNvSpPr>
          <p:nvPr>
            <p:ph idx="1"/>
          </p:nvPr>
        </p:nvSpPr>
        <p:spPr>
          <a:xfrm>
            <a:off x="452446" y="980728"/>
            <a:ext cx="7924800" cy="51054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ko-KR" sz="2000" dirty="0">
                <a:ea typeface="굴림" charset="-127"/>
              </a:rPr>
              <a:t>Proportional share scheduling</a:t>
            </a:r>
          </a:p>
          <a:p>
            <a:pPr lvl="1">
              <a:lnSpc>
                <a:spcPct val="80000"/>
              </a:lnSpc>
            </a:pPr>
            <a:r>
              <a:rPr lang="en-US" altLang="ko-KR" sz="1800" dirty="0">
                <a:ea typeface="굴림" charset="-127"/>
              </a:rPr>
              <a:t>Give each job some number of lottery tickets</a:t>
            </a:r>
          </a:p>
          <a:p>
            <a:pPr lvl="1">
              <a:lnSpc>
                <a:spcPct val="80000"/>
              </a:lnSpc>
            </a:pPr>
            <a:r>
              <a:rPr lang="en-US" altLang="ko-KR" sz="1800" dirty="0">
                <a:ea typeface="굴림" charset="-127"/>
              </a:rPr>
              <a:t>On each time slice, randomly pick a winning ticket</a:t>
            </a:r>
          </a:p>
          <a:p>
            <a:pPr lvl="1">
              <a:lnSpc>
                <a:spcPct val="80000"/>
              </a:lnSpc>
            </a:pPr>
            <a:r>
              <a:rPr lang="en-US" altLang="ko-KR" sz="1800" dirty="0">
                <a:ea typeface="굴림" charset="-127"/>
              </a:rPr>
              <a:t>On average, CPU time is proportional to number of tickets </a:t>
            </a:r>
            <a:br>
              <a:rPr lang="en-US" altLang="ko-KR" sz="1800" dirty="0">
                <a:ea typeface="굴림" charset="-127"/>
              </a:rPr>
            </a:br>
            <a:r>
              <a:rPr lang="en-US" altLang="ko-KR" sz="1800" dirty="0">
                <a:ea typeface="굴림" charset="-127"/>
              </a:rPr>
              <a:t>given to each job</a:t>
            </a:r>
          </a:p>
          <a:p>
            <a:pPr>
              <a:lnSpc>
                <a:spcPct val="80000"/>
              </a:lnSpc>
            </a:pPr>
            <a:r>
              <a:rPr lang="en-US" altLang="ko-KR" sz="2000" dirty="0">
                <a:ea typeface="굴림" charset="-127"/>
              </a:rPr>
              <a:t>How to assign tickets? </a:t>
            </a:r>
            <a:r>
              <a:rPr lang="en-US" altLang="ko-KR" sz="2000" dirty="0">
                <a:solidFill>
                  <a:srgbClr val="0070C0"/>
                </a:solidFill>
                <a:ea typeface="굴림" charset="-127"/>
              </a:rPr>
              <a:t>Users can define policy</a:t>
            </a:r>
          </a:p>
          <a:p>
            <a:pPr lvl="1">
              <a:lnSpc>
                <a:spcPct val="80000"/>
              </a:lnSpc>
            </a:pPr>
            <a:r>
              <a:rPr lang="en-US" altLang="ko-KR" sz="1800" dirty="0">
                <a:ea typeface="굴림" charset="-127"/>
              </a:rPr>
              <a:t>To approximate SRTF, short running jobs get more, long running jobs get fewer</a:t>
            </a:r>
          </a:p>
          <a:p>
            <a:pPr lvl="1">
              <a:lnSpc>
                <a:spcPct val="80000"/>
              </a:lnSpc>
            </a:pPr>
            <a:r>
              <a:rPr lang="en-US" altLang="ko-KR" sz="1800" dirty="0">
                <a:ea typeface="굴림" charset="-127"/>
              </a:rPr>
              <a:t>To avoid starvation, every job gets at least one ticket (everyone makes progress) </a:t>
            </a:r>
          </a:p>
          <a:p>
            <a:pPr>
              <a:lnSpc>
                <a:spcPct val="80000"/>
              </a:lnSpc>
            </a:pPr>
            <a:r>
              <a:rPr lang="en-US" altLang="ko-KR" sz="2000" dirty="0">
                <a:ea typeface="굴림" charset="-127"/>
              </a:rPr>
              <a:t>Advantage over strict priority scheduling: behaves gracefully as load changes</a:t>
            </a:r>
          </a:p>
          <a:p>
            <a:pPr lvl="1">
              <a:lnSpc>
                <a:spcPct val="80000"/>
              </a:lnSpc>
            </a:pPr>
            <a:r>
              <a:rPr lang="en-US" altLang="ko-KR" sz="1800" dirty="0">
                <a:ea typeface="굴림" charset="-127"/>
              </a:rPr>
              <a:t>Adding or deleting a job affects all jobs proportionally, independent of how many tickets each job possesses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AAADA5-7271-C141-8F3B-74AD67BCCE10}"/>
              </a:ext>
            </a:extLst>
          </p:cNvPr>
          <p:cNvSpPr txBox="1"/>
          <p:nvPr/>
        </p:nvSpPr>
        <p:spPr>
          <a:xfrm>
            <a:off x="796551" y="5335798"/>
            <a:ext cx="27318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 Randomness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720F79-3C1D-5E44-9358-E0F543D0878F}"/>
              </a:ext>
            </a:extLst>
          </p:cNvPr>
          <p:cNvSpPr txBox="1"/>
          <p:nvPr/>
        </p:nvSpPr>
        <p:spPr>
          <a:xfrm>
            <a:off x="796551" y="5874305"/>
            <a:ext cx="5692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Requires a good random number generator</a:t>
            </a:r>
          </a:p>
        </p:txBody>
      </p:sp>
      <p:sp>
        <p:nvSpPr>
          <p:cNvPr id="7" name="Text Box 7">
            <a:extLst>
              <a:ext uri="{FF2B5EF4-FFF2-40B4-BE49-F238E27FC236}">
                <a16:creationId xmlns:a16="http://schemas.microsoft.com/office/drawing/2014/main" id="{2D83815B-9C05-824C-AB5E-CB3CB25CE6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6550236"/>
            <a:ext cx="1910950" cy="276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sz="1200" b="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Ref: CS162 © UCB Fall 2020</a:t>
            </a:r>
          </a:p>
        </p:txBody>
      </p:sp>
    </p:spTree>
    <p:extLst>
      <p:ext uri="{BB962C8B-B14F-4D97-AF65-F5344CB8AC3E}">
        <p14:creationId xmlns:p14="http://schemas.microsoft.com/office/powerpoint/2010/main" val="36196326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318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318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181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2D215-2D3C-B541-BC71-A39A64F80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Scheduling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6BA19-F793-274B-97B8-E3CCCFA35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FCFS is simple and it minimizes overhead</a:t>
            </a:r>
          </a:p>
          <a:p>
            <a:r>
              <a:rPr lang="en-US" dirty="0"/>
              <a:t>If tasks are variable in size, FCFS can have very poor average response time</a:t>
            </a:r>
          </a:p>
          <a:p>
            <a:r>
              <a:rPr lang="en-US" dirty="0"/>
              <a:t>FCFS suffers from convoy effect</a:t>
            </a:r>
          </a:p>
          <a:p>
            <a:r>
              <a:rPr lang="en-US" dirty="0"/>
              <a:t>SJF is optimal in terms of average response time</a:t>
            </a:r>
          </a:p>
          <a:p>
            <a:r>
              <a:rPr lang="en-US" dirty="0"/>
              <a:t>If tasks are variable in size, Round Robin approximates SJF</a:t>
            </a:r>
          </a:p>
          <a:p>
            <a:r>
              <a:rPr lang="en-US" dirty="0"/>
              <a:t>If tasks are equal in size, Round Robin will have very poor average response time</a:t>
            </a:r>
          </a:p>
          <a:p>
            <a:r>
              <a:rPr lang="en-US" dirty="0"/>
              <a:t>Round Robin avoid starvation</a:t>
            </a:r>
          </a:p>
          <a:p>
            <a:r>
              <a:rPr lang="en-US" dirty="0"/>
              <a:t>MFQ scheduler can achieve a balance between responsiveness, low </a:t>
            </a:r>
            <a:r>
              <a:rPr lang="en-US" dirty="0" err="1"/>
              <a:t>overhad</a:t>
            </a:r>
            <a:r>
              <a:rPr lang="en-US" dirty="0"/>
              <a:t> and fairness</a:t>
            </a:r>
          </a:p>
        </p:txBody>
      </p:sp>
    </p:spTree>
    <p:extLst>
      <p:ext uri="{BB962C8B-B14F-4D97-AF65-F5344CB8AC3E}">
        <p14:creationId xmlns:p14="http://schemas.microsoft.com/office/powerpoint/2010/main" val="443933866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E5680-C08F-A643-A169-573646A9D7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Thread - Scheduling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579959-9D93-CD47-B911-5121C0F8CF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095078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08FEA-0761-4830-ABC5-18E6C5CB3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4" y="174519"/>
            <a:ext cx="8296597" cy="533400"/>
          </a:xfrm>
        </p:spPr>
        <p:txBody>
          <a:bodyPr/>
          <a:lstStyle/>
          <a:p>
            <a:r>
              <a:rPr lang="en-US" dirty="0"/>
              <a:t>So, Does the OS Schedule Processes or Threads?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9450F-6497-4476-A479-00A8FFAC7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Switching threads vs. switching processes incurs different costs:</a:t>
            </a:r>
          </a:p>
          <a:p>
            <a:pPr lvl="1"/>
            <a:r>
              <a:rPr lang="en-US" dirty="0"/>
              <a:t>Switch threads: Save/restore registers</a:t>
            </a:r>
          </a:p>
          <a:p>
            <a:pPr lvl="1"/>
            <a:r>
              <a:rPr lang="en-US" dirty="0"/>
              <a:t>Switch processes: Change active address space too!</a:t>
            </a:r>
          </a:p>
          <a:p>
            <a:pPr lvl="2"/>
            <a:r>
              <a:rPr lang="en-US" dirty="0"/>
              <a:t>Expensive</a:t>
            </a:r>
          </a:p>
          <a:p>
            <a:pPr lvl="2"/>
            <a:r>
              <a:rPr lang="en-US" dirty="0"/>
              <a:t>Disrupts caching</a:t>
            </a:r>
          </a:p>
          <a:p>
            <a:r>
              <a:rPr lang="en-US" dirty="0"/>
              <a:t>A system have have many processes and many threads running</a:t>
            </a:r>
          </a:p>
          <a:p>
            <a:r>
              <a:rPr lang="en-US" dirty="0"/>
              <a:t>Recall </a:t>
            </a:r>
            <a:r>
              <a:rPr lang="en-US" dirty="0">
                <a:solidFill>
                  <a:srgbClr val="0070C0"/>
                </a:solidFill>
              </a:rPr>
              <a:t>User level threads </a:t>
            </a:r>
            <a:r>
              <a:rPr lang="en-US" dirty="0"/>
              <a:t>vs </a:t>
            </a:r>
            <a:r>
              <a:rPr lang="en-US" dirty="0">
                <a:solidFill>
                  <a:srgbClr val="0070C0"/>
                </a:solidFill>
              </a:rPr>
              <a:t>Kernel level threads</a:t>
            </a:r>
          </a:p>
          <a:p>
            <a:pPr lvl="1"/>
            <a:r>
              <a:rPr lang="en-US" dirty="0"/>
              <a:t>Scheduling for both differs</a:t>
            </a:r>
          </a:p>
        </p:txBody>
      </p:sp>
      <p:sp>
        <p:nvSpPr>
          <p:cNvPr id="4" name="Text Box 7">
            <a:extLst>
              <a:ext uri="{FF2B5EF4-FFF2-40B4-BE49-F238E27FC236}">
                <a16:creationId xmlns:a16="http://schemas.microsoft.com/office/drawing/2014/main" id="{CB1CF98C-9B80-6D43-83C9-3033ABA26F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6550236"/>
            <a:ext cx="2699178" cy="276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sz="1200" b="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Book: Tenenbaum’s Book on Modern OS</a:t>
            </a:r>
          </a:p>
        </p:txBody>
      </p:sp>
    </p:spTree>
    <p:extLst>
      <p:ext uri="{BB962C8B-B14F-4D97-AF65-F5344CB8AC3E}">
        <p14:creationId xmlns:p14="http://schemas.microsoft.com/office/powerpoint/2010/main" val="1816990935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2F312-5C8B-D646-9AD7-861D7ABCC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level thread 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F352C-7D23-B844-8BAF-98D07D7F1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14400"/>
            <a:ext cx="4178424" cy="5105400"/>
          </a:xfrm>
        </p:spPr>
        <p:txBody>
          <a:bodyPr/>
          <a:lstStyle/>
          <a:p>
            <a:r>
              <a:rPr lang="en-US" sz="2000" dirty="0">
                <a:solidFill>
                  <a:srgbClr val="0070C0"/>
                </a:solidFill>
              </a:rPr>
              <a:t>Kernel is not aware of existence of threads</a:t>
            </a:r>
          </a:p>
          <a:p>
            <a:r>
              <a:rPr lang="en-US" sz="2000" dirty="0"/>
              <a:t>Kernel picks up a process, say A, and giving it a control for the quantum</a:t>
            </a:r>
          </a:p>
          <a:p>
            <a:pPr lvl="1"/>
            <a:r>
              <a:rPr lang="en-US" sz="2000" dirty="0"/>
              <a:t>Runtime system (Thread scheduler) inside A decides which thread to run, say A1</a:t>
            </a:r>
          </a:p>
          <a:p>
            <a:pPr lvl="1"/>
            <a:r>
              <a:rPr lang="en-US" sz="2000" dirty="0"/>
              <a:t>As there are no clock interrupts used within Runtime System, A1 will continue to run unless it has do to I/O or process scheduler context switches it</a:t>
            </a:r>
          </a:p>
          <a:p>
            <a:pPr lvl="1"/>
            <a:r>
              <a:rPr lang="en-US" sz="2000" dirty="0"/>
              <a:t>When A is resumed back, A1 again starts running</a:t>
            </a:r>
          </a:p>
          <a:p>
            <a:pPr lvl="1"/>
            <a:r>
              <a:rPr lang="en-US" sz="2000" dirty="0"/>
              <a:t>If A1 finishes within the quantum, runtime scheduler will schedule A2 ..and so 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FD60D1-BF85-E04C-B4DD-DD0ED601F9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1052736"/>
            <a:ext cx="4095095" cy="33843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49910A-3AE3-EC45-9CC6-605F89AFA951}"/>
              </a:ext>
            </a:extLst>
          </p:cNvPr>
          <p:cNvSpPr txBox="1"/>
          <p:nvPr/>
        </p:nvSpPr>
        <p:spPr>
          <a:xfrm>
            <a:off x="5868144" y="4781929"/>
            <a:ext cx="25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Runtime scheduler can run any scheduling algorithm: example: RR</a:t>
            </a:r>
          </a:p>
        </p:txBody>
      </p:sp>
      <p:sp>
        <p:nvSpPr>
          <p:cNvPr id="7" name="Text Box 7">
            <a:extLst>
              <a:ext uri="{FF2B5EF4-FFF2-40B4-BE49-F238E27FC236}">
                <a16:creationId xmlns:a16="http://schemas.microsoft.com/office/drawing/2014/main" id="{E5654464-90A2-DB42-A7B9-66EAF54C8B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6550236"/>
            <a:ext cx="2699178" cy="276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sz="1200" b="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Book: Tenenbaum’s Book on Modern OS</a:t>
            </a:r>
          </a:p>
        </p:txBody>
      </p:sp>
    </p:spTree>
    <p:extLst>
      <p:ext uri="{BB962C8B-B14F-4D97-AF65-F5344CB8AC3E}">
        <p14:creationId xmlns:p14="http://schemas.microsoft.com/office/powerpoint/2010/main" val="2981878258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2F312-5C8B-D646-9AD7-861D7ABCC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 level thread 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F352C-7D23-B844-8BAF-98D07D7F1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14400"/>
            <a:ext cx="4178424" cy="5105400"/>
          </a:xfrm>
        </p:spPr>
        <p:txBody>
          <a:bodyPr/>
          <a:lstStyle/>
          <a:p>
            <a:r>
              <a:rPr lang="en-US" sz="2000" dirty="0"/>
              <a:t>Kernel picks up a particular thread to run</a:t>
            </a:r>
          </a:p>
          <a:p>
            <a:r>
              <a:rPr lang="en-US" sz="2000" dirty="0"/>
              <a:t>It doesn’t take into account which process the thread belongs to </a:t>
            </a:r>
          </a:p>
          <a:p>
            <a:pPr lvl="1"/>
            <a:r>
              <a:rPr lang="en-US" sz="1800" dirty="0"/>
              <a:t>However it can take into account if it wants to</a:t>
            </a:r>
          </a:p>
          <a:p>
            <a:r>
              <a:rPr lang="en-US" sz="2000" dirty="0"/>
              <a:t>Doing thread scheduling at Kernel level requires full context switch</a:t>
            </a:r>
          </a:p>
          <a:p>
            <a:pPr lvl="1"/>
            <a:r>
              <a:rPr lang="en-US" sz="1800" dirty="0"/>
              <a:t>Changing memory map</a:t>
            </a:r>
          </a:p>
          <a:p>
            <a:pPr lvl="1"/>
            <a:r>
              <a:rPr lang="en-US" sz="1800" dirty="0"/>
              <a:t>Cache data management</a:t>
            </a:r>
          </a:p>
          <a:p>
            <a:r>
              <a:rPr lang="en-US" sz="2000" dirty="0"/>
              <a:t>Slower than that in User level switching</a:t>
            </a:r>
          </a:p>
          <a:p>
            <a:r>
              <a:rPr lang="en-US" sz="2000" dirty="0"/>
              <a:t>If a thread blocks on I/O, entire process is not blocked</a:t>
            </a:r>
          </a:p>
          <a:p>
            <a:pPr lvl="1"/>
            <a:r>
              <a:rPr lang="en-US" sz="1800" dirty="0"/>
              <a:t>Kernel can switch to another thread in the same process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49910A-3AE3-EC45-9CC6-605F89AFA951}"/>
              </a:ext>
            </a:extLst>
          </p:cNvPr>
          <p:cNvSpPr txBox="1"/>
          <p:nvPr/>
        </p:nvSpPr>
        <p:spPr>
          <a:xfrm>
            <a:off x="5868144" y="4781929"/>
            <a:ext cx="25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Runtime scheduler can run any scheduling algorithm: example: RR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BCECCD-3813-7A41-A1FC-880612A12F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1052736"/>
            <a:ext cx="3555181" cy="3361582"/>
          </a:xfrm>
          <a:prstGeom prst="rect">
            <a:avLst/>
          </a:prstGeom>
        </p:spPr>
      </p:pic>
      <p:sp>
        <p:nvSpPr>
          <p:cNvPr id="8" name="Text Box 7">
            <a:extLst>
              <a:ext uri="{FF2B5EF4-FFF2-40B4-BE49-F238E27FC236}">
                <a16:creationId xmlns:a16="http://schemas.microsoft.com/office/drawing/2014/main" id="{307321E5-0291-7447-A140-DF188F95C2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6550236"/>
            <a:ext cx="2699178" cy="276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sz="1200" b="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Book: Tenenbaum’s Book on Modern OS</a:t>
            </a:r>
          </a:p>
        </p:txBody>
      </p:sp>
    </p:spTree>
    <p:extLst>
      <p:ext uri="{BB962C8B-B14F-4D97-AF65-F5344CB8AC3E}">
        <p14:creationId xmlns:p14="http://schemas.microsoft.com/office/powerpoint/2010/main" val="1006224286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E5680-C08F-A643-A169-573646A9D7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Linux – </a:t>
            </a:r>
            <a:r>
              <a:rPr lang="en-US" dirty="0">
                <a:solidFill>
                  <a:srgbClr val="FF0000"/>
                </a:solidFill>
              </a:rPr>
              <a:t>Completely Fair Scheduler (CFS)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579959-9D93-CD47-B911-5121C0F8CF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319416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12E48-21AA-D642-A9DE-09E58C2E9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Scheduler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758FF-57B1-754D-8F8B-CC3DE8015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Scheduling policy attempts to satisfy conflicting goals</a:t>
            </a:r>
          </a:p>
          <a:p>
            <a:pPr lvl="1"/>
            <a:r>
              <a:rPr lang="en-US" sz="2000" dirty="0"/>
              <a:t>Fast process response time</a:t>
            </a:r>
          </a:p>
          <a:p>
            <a:pPr lvl="1"/>
            <a:r>
              <a:rPr lang="en-US" sz="2000" dirty="0"/>
              <a:t>Maximal system utilization (throughput)</a:t>
            </a:r>
          </a:p>
          <a:p>
            <a:r>
              <a:rPr lang="en-US" sz="2000" dirty="0"/>
              <a:t>Aims to provide good interactive responses</a:t>
            </a:r>
          </a:p>
          <a:p>
            <a:pPr marL="457200" lvl="1" indent="0">
              <a:buNone/>
            </a:pPr>
            <a:r>
              <a:rPr lang="en-US" sz="2000" dirty="0">
                <a:sym typeface="Wingdings" pitchFamily="2" charset="2"/>
              </a:rPr>
              <a:t> </a:t>
            </a:r>
            <a:r>
              <a:rPr lang="en-US" sz="2000" dirty="0">
                <a:solidFill>
                  <a:srgbClr val="0070C0"/>
                </a:solidFill>
                <a:sym typeface="Wingdings" pitchFamily="2" charset="2"/>
              </a:rPr>
              <a:t>favors I/O bound processes over processor bound processes</a:t>
            </a:r>
          </a:p>
          <a:p>
            <a:pPr lvl="1"/>
            <a:r>
              <a:rPr lang="en-US" sz="2000" dirty="0">
                <a:sym typeface="Wingdings" pitchFamily="2" charset="2"/>
              </a:rPr>
              <a:t>Done in creative manner – doesn’t neglect processor-bound processes</a:t>
            </a:r>
          </a:p>
          <a:p>
            <a:r>
              <a:rPr lang="en-US" sz="2000" dirty="0">
                <a:solidFill>
                  <a:srgbClr val="0070C0"/>
                </a:solidFill>
                <a:sym typeface="Wingdings" pitchFamily="2" charset="2"/>
              </a:rPr>
              <a:t>Reasonably good for Real-time applications</a:t>
            </a:r>
          </a:p>
          <a:p>
            <a:pPr lvl="1"/>
            <a:r>
              <a:rPr lang="en-US" sz="1800" dirty="0">
                <a:sym typeface="Wingdings" pitchFamily="2" charset="2"/>
              </a:rPr>
              <a:t>So, there must be something to handle real-time processes</a:t>
            </a:r>
          </a:p>
          <a:p>
            <a:r>
              <a:rPr lang="en-US" sz="2000" dirty="0">
                <a:sym typeface="Wingdings" pitchFamily="2" charset="2"/>
              </a:rPr>
              <a:t>Priority based Scheduling</a:t>
            </a:r>
          </a:p>
          <a:p>
            <a:pPr lvl="1"/>
            <a:r>
              <a:rPr lang="en-US" sz="1800" dirty="0">
                <a:sym typeface="Wingdings" pitchFamily="2" charset="2"/>
              </a:rPr>
              <a:t>So, there must be some way to define priority of a process</a:t>
            </a:r>
          </a:p>
          <a:p>
            <a:r>
              <a:rPr lang="en-US" sz="2000" dirty="0">
                <a:sym typeface="Wingdings" pitchFamily="2" charset="2"/>
              </a:rPr>
              <a:t>Preemptive Scheduling</a:t>
            </a:r>
          </a:p>
          <a:p>
            <a:r>
              <a:rPr lang="en-US" sz="2000" dirty="0">
                <a:sym typeface="Wingdings" pitchFamily="2" charset="2"/>
              </a:rPr>
              <a:t>Thread based Scheduling – Linux treats a process (without threads inside) as a single thread – </a:t>
            </a:r>
            <a:r>
              <a:rPr lang="en-US" sz="2000" dirty="0">
                <a:solidFill>
                  <a:srgbClr val="0070C0"/>
                </a:solidFill>
                <a:sym typeface="Wingdings" pitchFamily="2" charset="2"/>
              </a:rPr>
              <a:t>Kernel level threads</a:t>
            </a:r>
          </a:p>
          <a:p>
            <a:r>
              <a:rPr lang="en-US" sz="2000" dirty="0">
                <a:sym typeface="Wingdings" pitchFamily="2" charset="2"/>
              </a:rPr>
              <a:t>Two states that are of interest in scheduling</a:t>
            </a:r>
            <a:r>
              <a:rPr lang="en-US" sz="2000" dirty="0">
                <a:solidFill>
                  <a:srgbClr val="0070C0"/>
                </a:solidFill>
                <a:sym typeface="Wingdings" pitchFamily="2" charset="2"/>
              </a:rPr>
              <a:t>: blocked and runnable</a:t>
            </a:r>
            <a:endParaRPr lang="en-US" sz="2000" dirty="0">
              <a:solidFill>
                <a:srgbClr val="0070C0"/>
              </a:solidFill>
            </a:endParaRPr>
          </a:p>
          <a:p>
            <a:pPr lvl="1"/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Text Box 7">
            <a:extLst>
              <a:ext uri="{FF2B5EF4-FFF2-40B4-BE49-F238E27FC236}">
                <a16:creationId xmlns:a16="http://schemas.microsoft.com/office/drawing/2014/main" id="{31364982-D0CA-C94F-A151-EF90AC1DA1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6550236"/>
            <a:ext cx="3079154" cy="276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sz="1200" b="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Book: Linux Kernel Development : Robert Love</a:t>
            </a:r>
          </a:p>
        </p:txBody>
      </p:sp>
    </p:spTree>
    <p:extLst>
      <p:ext uri="{BB962C8B-B14F-4D97-AF65-F5344CB8AC3E}">
        <p14:creationId xmlns:p14="http://schemas.microsoft.com/office/powerpoint/2010/main" val="3711420624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983F6-FC09-6844-8E31-A6AABC22F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Based 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862C8-EF8B-3F4C-8B96-D9402F833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000" dirty="0"/>
              <a:t>CFS was introduced in Linux 2.6.23 in 2207</a:t>
            </a:r>
          </a:p>
          <a:p>
            <a:pPr lvl="1"/>
            <a:r>
              <a:rPr lang="en-IN" sz="2000" dirty="0"/>
              <a:t>For Normal processes .. Named as </a:t>
            </a:r>
            <a:r>
              <a:rPr lang="en-IN" sz="2000" dirty="0">
                <a:solidFill>
                  <a:srgbClr val="FF0000"/>
                </a:solidFill>
              </a:rPr>
              <a:t>SCHED_NORMAL</a:t>
            </a:r>
          </a:p>
          <a:p>
            <a:pPr lvl="1"/>
            <a:r>
              <a:rPr lang="en-IN" sz="2000" dirty="0"/>
              <a:t>Can  be configured for batch workloads: </a:t>
            </a:r>
            <a:r>
              <a:rPr lang="en-IN" sz="2000" dirty="0">
                <a:solidFill>
                  <a:srgbClr val="FF0000"/>
                </a:solidFill>
              </a:rPr>
              <a:t>SCHED_BATCH</a:t>
            </a:r>
          </a:p>
          <a:p>
            <a:r>
              <a:rPr lang="en-IN" sz="2000" dirty="0">
                <a:solidFill>
                  <a:srgbClr val="0070C0"/>
                </a:solidFill>
              </a:rPr>
              <a:t>Rank processes based on their worth and need for processor time </a:t>
            </a:r>
          </a:p>
          <a:p>
            <a:pPr lvl="1"/>
            <a:r>
              <a:rPr lang="en-IN" sz="2000" dirty="0"/>
              <a:t>User and the system can set a process’s priority </a:t>
            </a:r>
          </a:p>
          <a:p>
            <a:r>
              <a:rPr lang="en-IN" sz="2000" dirty="0"/>
              <a:t>Real-Time processes have higher priorities than those of all normal processes</a:t>
            </a:r>
          </a:p>
          <a:p>
            <a:r>
              <a:rPr lang="en-IN" sz="2000" dirty="0"/>
              <a:t>The Linux kernel implements two separate priority ranges</a:t>
            </a:r>
          </a:p>
          <a:p>
            <a:pPr lvl="1"/>
            <a:r>
              <a:rPr lang="en-IN" sz="2000" dirty="0"/>
              <a:t>Nice value</a:t>
            </a:r>
          </a:p>
          <a:p>
            <a:pPr lvl="1"/>
            <a:r>
              <a:rPr lang="en-IN" sz="2000" dirty="0"/>
              <a:t>Real time priority</a:t>
            </a:r>
          </a:p>
          <a:p>
            <a:pPr lvl="1"/>
            <a:endParaRPr lang="en-IN" sz="2000" dirty="0"/>
          </a:p>
          <a:p>
            <a:pPr lvl="1"/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US" sz="2000" dirty="0"/>
          </a:p>
        </p:txBody>
      </p:sp>
      <p:sp>
        <p:nvSpPr>
          <p:cNvPr id="4" name="Text Box 7">
            <a:extLst>
              <a:ext uri="{FF2B5EF4-FFF2-40B4-BE49-F238E27FC236}">
                <a16:creationId xmlns:a16="http://schemas.microsoft.com/office/drawing/2014/main" id="{E26B8218-5366-4248-8402-71B76F9EE6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6550236"/>
            <a:ext cx="3079154" cy="276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sz="1200" b="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Book: Linux Kernel Development : Robert Love</a:t>
            </a:r>
          </a:p>
        </p:txBody>
      </p:sp>
    </p:spTree>
    <p:extLst>
      <p:ext uri="{BB962C8B-B14F-4D97-AF65-F5344CB8AC3E}">
        <p14:creationId xmlns:p14="http://schemas.microsoft.com/office/powerpoint/2010/main" val="995280225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D6D605B-8A05-A94A-B4F3-AEA2D8C42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 !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19AA51-7BA5-BA4E-8B0C-F9F70CBEE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Contents of this class presentation has been taken from various sources. Thanks are due to the original content creators: </a:t>
            </a:r>
          </a:p>
          <a:p>
            <a:pPr lvl="1"/>
            <a:r>
              <a:rPr lang="en-US" sz="2000" dirty="0">
                <a:solidFill>
                  <a:schemeClr val="dk1"/>
                </a:solidFill>
                <a:ea typeface="Gill Sans"/>
                <a:sym typeface="Gill Sans"/>
              </a:rPr>
              <a:t>Book: Linux System Programming, Robert Love</a:t>
            </a:r>
          </a:p>
          <a:p>
            <a:pPr lvl="1"/>
            <a:r>
              <a:rPr lang="en-US" sz="2000" dirty="0">
                <a:solidFill>
                  <a:schemeClr val="dk1"/>
                </a:solidFill>
                <a:ea typeface="Gill Sans"/>
                <a:sym typeface="Gill Sans"/>
              </a:rPr>
              <a:t>CS162, Operating System and Systems Programming</a:t>
            </a:r>
            <a:r>
              <a:rPr lang="en-US" sz="2000" dirty="0"/>
              <a:t>, University of California, Berkeley</a:t>
            </a:r>
          </a:p>
          <a:p>
            <a:pPr lvl="1"/>
            <a:r>
              <a:rPr lang="en-US" sz="2000" dirty="0"/>
              <a:t>Book: Modern Operating System, Andrew Tanenbaum</a:t>
            </a:r>
          </a:p>
          <a:p>
            <a:pPr marL="457200" lvl="1" indent="0">
              <a:buNone/>
            </a:pPr>
            <a:endParaRPr lang="en-US" sz="2400" dirty="0"/>
          </a:p>
          <a:p>
            <a:pPr lvl="1"/>
            <a:endParaRPr lang="en-US" sz="2400" dirty="0">
              <a:solidFill>
                <a:schemeClr val="dk1"/>
              </a:solidFill>
              <a:ea typeface="Gill Sans"/>
              <a:sym typeface="Gill Sans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200717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D5E23-3779-7C4B-B050-C984894EC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Time Priority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662C9-4F83-F24A-B071-5B1A83C72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Range from 0 to 99, inclusive</a:t>
            </a:r>
          </a:p>
          <a:p>
            <a:r>
              <a:rPr lang="en-IN" dirty="0"/>
              <a:t>Opposite from nice values, higher real-time priority values correspond to a greater priority</a:t>
            </a:r>
          </a:p>
          <a:p>
            <a:r>
              <a:rPr lang="en-IN" dirty="0"/>
              <a:t>All real-time processes are at a higher priority than normal processes</a:t>
            </a:r>
          </a:p>
          <a:p>
            <a:r>
              <a:rPr lang="en-IN" dirty="0"/>
              <a:t>The real-time priority and nice value are in disjoint value spaces </a:t>
            </a:r>
          </a:p>
          <a:p>
            <a:endParaRPr lang="en-IN" dirty="0"/>
          </a:p>
          <a:p>
            <a:endParaRPr lang="en-IN" dirty="0"/>
          </a:p>
          <a:p>
            <a:endParaRPr lang="en-US" dirty="0"/>
          </a:p>
        </p:txBody>
      </p:sp>
      <p:sp>
        <p:nvSpPr>
          <p:cNvPr id="4" name="Text Box 7">
            <a:extLst>
              <a:ext uri="{FF2B5EF4-FFF2-40B4-BE49-F238E27FC236}">
                <a16:creationId xmlns:a16="http://schemas.microsoft.com/office/drawing/2014/main" id="{9F57A57E-3692-F545-8906-F68F6127CF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6550236"/>
            <a:ext cx="3079154" cy="276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sz="1200" b="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Book: Linux Kernel Development : Robert Love</a:t>
            </a:r>
          </a:p>
        </p:txBody>
      </p:sp>
    </p:spTree>
    <p:extLst>
      <p:ext uri="{BB962C8B-B14F-4D97-AF65-F5344CB8AC3E}">
        <p14:creationId xmlns:p14="http://schemas.microsoft.com/office/powerpoint/2010/main" val="1597868945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A470D-309E-3F4B-8B30-13DEC8575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332656"/>
            <a:ext cx="8440613" cy="533400"/>
          </a:xfrm>
        </p:spPr>
        <p:txBody>
          <a:bodyPr/>
          <a:lstStyle/>
          <a:p>
            <a:r>
              <a:rPr lang="en-IN" sz="2800" b="0" dirty="0" err="1">
                <a:latin typeface="Consolas" panose="020B0609020204030204" pitchFamily="49" charset="0"/>
                <a:cs typeface="Consolas" panose="020B0609020204030204" pitchFamily="49" charset="0"/>
              </a:rPr>
              <a:t>ps</a:t>
            </a:r>
            <a:r>
              <a:rPr lang="en-IN" sz="2800" b="0" dirty="0">
                <a:latin typeface="Consolas" panose="020B0609020204030204" pitchFamily="49" charset="0"/>
                <a:cs typeface="Consolas" panose="020B0609020204030204" pitchFamily="49" charset="0"/>
              </a:rPr>
              <a:t> -</a:t>
            </a:r>
            <a:r>
              <a:rPr lang="en-IN" sz="2800" b="0" dirty="0" err="1">
                <a:latin typeface="Consolas" panose="020B0609020204030204" pitchFamily="49" charset="0"/>
                <a:cs typeface="Consolas" panose="020B0609020204030204" pitchFamily="49" charset="0"/>
              </a:rPr>
              <a:t>eo</a:t>
            </a:r>
            <a:r>
              <a:rPr lang="en-IN" sz="2800" b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N" sz="2800" b="0" dirty="0" err="1">
                <a:latin typeface="Consolas" panose="020B0609020204030204" pitchFamily="49" charset="0"/>
                <a:cs typeface="Consolas" panose="020B0609020204030204" pitchFamily="49" charset="0"/>
              </a:rPr>
              <a:t>state,uid,pid,ppid,rtprio,time,comm</a:t>
            </a:r>
            <a:r>
              <a:rPr lang="en-IN" sz="2800" b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lang="en-IN" sz="2800" b="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2800" b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EAD0C6-9E44-F745-99BB-6D8852651B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0350" y="1052736"/>
            <a:ext cx="3144275" cy="5443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063963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8AC4B-B6BE-6646-8D13-229A1A4E4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Nice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540BF-D573-CB4E-BA10-0C638D2778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number from –20 to +19 with a default of 0</a:t>
            </a:r>
          </a:p>
          <a:p>
            <a:r>
              <a:rPr lang="en-IN" dirty="0"/>
              <a:t>Larger nice values correspond to a lower priority </a:t>
            </a:r>
          </a:p>
          <a:p>
            <a:pPr lvl="1"/>
            <a:r>
              <a:rPr lang="en-IN" dirty="0"/>
              <a:t>you are being “nice” to the other processes on the system</a:t>
            </a:r>
          </a:p>
          <a:p>
            <a:r>
              <a:rPr lang="en-IN" dirty="0"/>
              <a:t>Processes with a lower nice value (higher priority) receive a larger proportion of the system’s processor compared to processes with a higher nice value (lower priority) </a:t>
            </a:r>
          </a:p>
          <a:p>
            <a:r>
              <a:rPr lang="en-IN" dirty="0"/>
              <a:t>Nice values are the standard priority range used in all Unix systems</a:t>
            </a:r>
          </a:p>
          <a:p>
            <a:pPr lvl="1"/>
            <a:r>
              <a:rPr lang="en-IN" dirty="0"/>
              <a:t>Different Unix systems apply them in different way based on the individual scheduling algorithm</a:t>
            </a:r>
          </a:p>
          <a:p>
            <a:pPr lvl="1"/>
            <a:r>
              <a:rPr lang="en-IN" dirty="0"/>
              <a:t>Mac OS X, the nice value is a control over the </a:t>
            </a:r>
            <a:r>
              <a:rPr lang="en-IN" i="1" dirty="0"/>
              <a:t>absolute </a:t>
            </a:r>
            <a:r>
              <a:rPr lang="en-IN" dirty="0" err="1"/>
              <a:t>timeslice</a:t>
            </a:r>
            <a:r>
              <a:rPr lang="en-IN" dirty="0"/>
              <a:t> allotted to a process; </a:t>
            </a:r>
          </a:p>
          <a:p>
            <a:pPr lvl="1"/>
            <a:r>
              <a:rPr lang="en-IN" dirty="0"/>
              <a:t>In Linux, it is a control over the </a:t>
            </a:r>
            <a:r>
              <a:rPr lang="en-IN" i="1" dirty="0"/>
              <a:t>proportion </a:t>
            </a:r>
            <a:r>
              <a:rPr lang="en-IN" dirty="0"/>
              <a:t>of </a:t>
            </a:r>
            <a:r>
              <a:rPr lang="en-IN" dirty="0" err="1"/>
              <a:t>timeslice</a:t>
            </a:r>
            <a:r>
              <a:rPr lang="en-IN" dirty="0"/>
              <a:t> </a:t>
            </a:r>
          </a:p>
          <a:p>
            <a:pPr lvl="1"/>
            <a:endParaRPr lang="en-IN" dirty="0"/>
          </a:p>
          <a:p>
            <a:endParaRPr lang="en-IN" dirty="0"/>
          </a:p>
          <a:p>
            <a:pPr lvl="1"/>
            <a:endParaRPr lang="en-IN" dirty="0"/>
          </a:p>
          <a:p>
            <a:endParaRPr lang="en-IN" dirty="0"/>
          </a:p>
          <a:p>
            <a:endParaRPr lang="en-US" dirty="0"/>
          </a:p>
        </p:txBody>
      </p:sp>
      <p:sp>
        <p:nvSpPr>
          <p:cNvPr id="4" name="Text Box 7">
            <a:extLst>
              <a:ext uri="{FF2B5EF4-FFF2-40B4-BE49-F238E27FC236}">
                <a16:creationId xmlns:a16="http://schemas.microsoft.com/office/drawing/2014/main" id="{4879D878-3260-374B-9E75-3111D111DD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6550236"/>
            <a:ext cx="3079154" cy="276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sz="1200" b="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Book: Linux Kernel Development : Robert Love</a:t>
            </a:r>
          </a:p>
        </p:txBody>
      </p:sp>
    </p:spTree>
    <p:extLst>
      <p:ext uri="{BB962C8B-B14F-4D97-AF65-F5344CB8AC3E}">
        <p14:creationId xmlns:p14="http://schemas.microsoft.com/office/powerpoint/2010/main" val="3063436173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023FB-59EE-254E-8518-82C9A5804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ps</a:t>
            </a:r>
            <a:r>
              <a:rPr lang="en-US" dirty="0"/>
              <a:t> -el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342FFA-8790-9442-92B6-CF2C255870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990" y="980728"/>
            <a:ext cx="8751009" cy="5126777"/>
          </a:xfrm>
          <a:prstGeom prst="rect">
            <a:avLst/>
          </a:prstGeom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DDD4162-67AE-0242-B174-9B6D72C645F3}"/>
              </a:ext>
            </a:extLst>
          </p:cNvPr>
          <p:cNvSpPr/>
          <p:nvPr/>
        </p:nvSpPr>
        <p:spPr bwMode="auto">
          <a:xfrm>
            <a:off x="2195736" y="980728"/>
            <a:ext cx="288032" cy="5472608"/>
          </a:xfrm>
          <a:prstGeom prst="roundRect">
            <a:avLst/>
          </a:prstGeom>
          <a:noFill/>
          <a:ln w="571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8325029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F1F60-5D73-E045-921C-1FA085C4F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0625D-60AC-144E-AE6B-0823EAB07E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fixed </a:t>
            </a:r>
            <a:r>
              <a:rPr lang="en-US" dirty="0" err="1"/>
              <a:t>timeslices</a:t>
            </a:r>
            <a:endParaRPr lang="en-US" dirty="0"/>
          </a:p>
          <a:p>
            <a:pPr lvl="1"/>
            <a:r>
              <a:rPr lang="en-US" dirty="0"/>
              <a:t>This is a major change from other OSs – where time given to each processor remains fixed</a:t>
            </a:r>
          </a:p>
          <a:p>
            <a:r>
              <a:rPr lang="en-US" dirty="0"/>
              <a:t>No explicit priorities</a:t>
            </a:r>
          </a:p>
          <a:p>
            <a:pPr lvl="1"/>
            <a:r>
              <a:rPr lang="en-US" dirty="0"/>
              <a:t>Does this mean priority of a process/thread changes over time?</a:t>
            </a:r>
          </a:p>
          <a:p>
            <a:endParaRPr lang="en-US" dirty="0"/>
          </a:p>
          <a:p>
            <a:r>
              <a:rPr lang="en-US" dirty="0"/>
              <a:t>Amount of time for a given task is computed dynamically</a:t>
            </a:r>
          </a:p>
          <a:p>
            <a:pPr lvl="1"/>
            <a:r>
              <a:rPr lang="en-US" dirty="0"/>
              <a:t>As scheduling context changes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Text Box 7">
            <a:extLst>
              <a:ext uri="{FF2B5EF4-FFF2-40B4-BE49-F238E27FC236}">
                <a16:creationId xmlns:a16="http://schemas.microsoft.com/office/drawing/2014/main" id="{A21B99AA-C069-F74A-900F-31C5107983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6550236"/>
            <a:ext cx="3079154" cy="276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sz="1200" b="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Book: Linux Kernel Development : Robert Love</a:t>
            </a:r>
          </a:p>
        </p:txBody>
      </p:sp>
    </p:spTree>
    <p:extLst>
      <p:ext uri="{BB962C8B-B14F-4D97-AF65-F5344CB8AC3E}">
        <p14:creationId xmlns:p14="http://schemas.microsoft.com/office/powerpoint/2010/main" val="381490238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04ACF-FE2C-CF48-8EF7-B675EE90C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CFS -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CED92-BD0A-7B44-8F18-3ED68E011F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CFS is designed to approximate </a:t>
            </a:r>
            <a:r>
              <a:rPr lang="en-US" dirty="0">
                <a:solidFill>
                  <a:srgbClr val="0070C0"/>
                </a:solidFill>
              </a:rPr>
              <a:t>perfect multitask</a:t>
            </a:r>
            <a:r>
              <a:rPr lang="en-US" dirty="0"/>
              <a:t>ing</a:t>
            </a:r>
          </a:p>
          <a:p>
            <a:pPr lvl="1"/>
            <a:r>
              <a:rPr lang="en-US" dirty="0"/>
              <a:t>Imagine as processor P, which is idealized in that it can executed multiple tasks simultaneously</a:t>
            </a:r>
          </a:p>
          <a:p>
            <a:pPr lvl="1"/>
            <a:r>
              <a:rPr lang="en-US" dirty="0"/>
              <a:t>If there are two tasks, both can run a the same time ; each receiving 50% of processing power</a:t>
            </a:r>
          </a:p>
          <a:p>
            <a:r>
              <a:rPr lang="en-US" dirty="0"/>
              <a:t>CFS scheduler has a </a:t>
            </a:r>
            <a:r>
              <a:rPr lang="en-US" dirty="0">
                <a:solidFill>
                  <a:srgbClr val="0070C0"/>
                </a:solidFill>
              </a:rPr>
              <a:t>target latency</a:t>
            </a:r>
          </a:p>
          <a:p>
            <a:pPr lvl="1"/>
            <a:r>
              <a:rPr lang="en-US" dirty="0"/>
              <a:t>Idealized as </a:t>
            </a:r>
            <a:r>
              <a:rPr lang="en-US" dirty="0">
                <a:solidFill>
                  <a:srgbClr val="0070C0"/>
                </a:solidFill>
              </a:rPr>
              <a:t>very small duration </a:t>
            </a:r>
            <a:r>
              <a:rPr lang="en-US" dirty="0"/>
              <a:t>– such that every runnable task gets at least one turn</a:t>
            </a:r>
          </a:p>
          <a:p>
            <a:pPr lvl="1"/>
            <a:r>
              <a:rPr lang="en-US" dirty="0"/>
              <a:t>Call it </a:t>
            </a:r>
            <a:r>
              <a:rPr lang="en-US" dirty="0">
                <a:solidFill>
                  <a:srgbClr val="0070C0"/>
                </a:solidFill>
              </a:rPr>
              <a:t>target latency </a:t>
            </a:r>
            <a:r>
              <a:rPr lang="en-US" dirty="0"/>
              <a:t>: </a:t>
            </a:r>
            <a:r>
              <a:rPr lang="en-US" dirty="0">
                <a:solidFill>
                  <a:srgbClr val="FF0000"/>
                </a:solidFill>
              </a:rPr>
              <a:t>say 20 </a:t>
            </a:r>
            <a:r>
              <a:rPr lang="en-US" dirty="0" err="1">
                <a:solidFill>
                  <a:srgbClr val="FF0000"/>
                </a:solidFill>
              </a:rPr>
              <a:t>ms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If there are N tasks, each get 1/N slice of </a:t>
            </a:r>
            <a:r>
              <a:rPr lang="en-US" dirty="0">
                <a:solidFill>
                  <a:srgbClr val="0070C0"/>
                </a:solidFill>
              </a:rPr>
              <a:t>target latency</a:t>
            </a:r>
          </a:p>
          <a:p>
            <a:pPr lvl="2"/>
            <a:r>
              <a:rPr lang="en-US" dirty="0"/>
              <a:t>Example: If N = 4 each task get 5 </a:t>
            </a:r>
            <a:r>
              <a:rPr lang="en-US" dirty="0" err="1"/>
              <a:t>ms</a:t>
            </a:r>
            <a:endParaRPr lang="en-US" dirty="0"/>
          </a:p>
          <a:p>
            <a:r>
              <a:rPr lang="en-US" dirty="0"/>
              <a:t>Note that 1/N Slice : is not fixed as it depends on N</a:t>
            </a:r>
          </a:p>
          <a:p>
            <a:pPr lvl="1"/>
            <a:r>
              <a:rPr lang="en-US" dirty="0"/>
              <a:t>N keeps changing</a:t>
            </a:r>
          </a:p>
        </p:txBody>
      </p:sp>
      <p:sp>
        <p:nvSpPr>
          <p:cNvPr id="4" name="Text Box 7">
            <a:extLst>
              <a:ext uri="{FF2B5EF4-FFF2-40B4-BE49-F238E27FC236}">
                <a16:creationId xmlns:a16="http://schemas.microsoft.com/office/drawing/2014/main" id="{918B0848-84AB-A641-AB80-AA7E81E3CC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6550236"/>
            <a:ext cx="3079154" cy="276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sz="1200" b="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Book: Linux Kernel Development : Robert Love</a:t>
            </a:r>
          </a:p>
        </p:txBody>
      </p:sp>
    </p:spTree>
    <p:extLst>
      <p:ext uri="{BB962C8B-B14F-4D97-AF65-F5344CB8AC3E}">
        <p14:creationId xmlns:p14="http://schemas.microsoft.com/office/powerpoint/2010/main" val="295532365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669E2-398E-B345-AAFF-4F5359490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CFS -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765F4-96F0-7841-BDF9-A47D1BB4BD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Each of these tasks (N) will contend for processor</a:t>
            </a:r>
          </a:p>
          <a:p>
            <a:r>
              <a:rPr lang="en-US" sz="2000" dirty="0"/>
              <a:t>Now, traditional </a:t>
            </a:r>
            <a:r>
              <a:rPr lang="en-US" sz="2000" dirty="0">
                <a:solidFill>
                  <a:srgbClr val="0070C0"/>
                </a:solidFill>
              </a:rPr>
              <a:t>Nice value </a:t>
            </a:r>
            <a:r>
              <a:rPr lang="en-US" sz="2000" dirty="0"/>
              <a:t>is </a:t>
            </a:r>
            <a:r>
              <a:rPr lang="en-US" sz="2000" dirty="0">
                <a:solidFill>
                  <a:srgbClr val="FF0000"/>
                </a:solidFill>
              </a:rPr>
              <a:t>used to weight</a:t>
            </a:r>
            <a:r>
              <a:rPr lang="en-US" sz="2000" dirty="0"/>
              <a:t> the 1/N slice</a:t>
            </a:r>
          </a:p>
          <a:p>
            <a:r>
              <a:rPr lang="en-US" sz="2000" dirty="0">
                <a:solidFill>
                  <a:srgbClr val="FF0000"/>
                </a:solidFill>
              </a:rPr>
              <a:t>Low priority nice value : only a fraction of the 1/N slice is given to the task </a:t>
            </a:r>
          </a:p>
          <a:p>
            <a:r>
              <a:rPr lang="en-US" sz="2000" dirty="0">
                <a:solidFill>
                  <a:srgbClr val="0070C0"/>
                </a:solidFill>
              </a:rPr>
              <a:t>High priority nice value: proportionately greater fraction of the 1/N slice is given to a task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Nice values only modify 1/N slice </a:t>
            </a:r>
          </a:p>
          <a:p>
            <a:r>
              <a:rPr lang="en-US" sz="2000" dirty="0"/>
              <a:t>To take care of overheads of switching, a minimum amount of time is fixed – where in a process must run before being preempted  -  called </a:t>
            </a:r>
            <a:r>
              <a:rPr lang="en-US" sz="2000" dirty="0">
                <a:solidFill>
                  <a:srgbClr val="FF0000"/>
                </a:solidFill>
              </a:rPr>
              <a:t>minimum granularity</a:t>
            </a:r>
          </a:p>
          <a:p>
            <a:pPr lvl="1"/>
            <a:r>
              <a:rPr lang="en-US" sz="2000" dirty="0"/>
              <a:t>Assume 4 </a:t>
            </a:r>
            <a:r>
              <a:rPr lang="en-US" sz="2000" dirty="0" err="1"/>
              <a:t>ms</a:t>
            </a:r>
            <a:endParaRPr lang="en-US" sz="2000" dirty="0"/>
          </a:p>
          <a:p>
            <a:r>
              <a:rPr lang="en-US" sz="2000" dirty="0"/>
              <a:t>If more number of processes are contending (say 20 processes), 1/N slice is much smaller than minimum granularity</a:t>
            </a:r>
          </a:p>
          <a:p>
            <a:pPr lvl="1"/>
            <a:r>
              <a:rPr lang="en-US" sz="2000" dirty="0">
                <a:solidFill>
                  <a:srgbClr val="0070C0"/>
                </a:solidFill>
              </a:rPr>
              <a:t>No fairness</a:t>
            </a:r>
          </a:p>
        </p:txBody>
      </p:sp>
      <p:sp>
        <p:nvSpPr>
          <p:cNvPr id="4" name="Text Box 7">
            <a:extLst>
              <a:ext uri="{FF2B5EF4-FFF2-40B4-BE49-F238E27FC236}">
                <a16:creationId xmlns:a16="http://schemas.microsoft.com/office/drawing/2014/main" id="{0F11930D-33E0-0941-A50F-2491F8A70B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6550236"/>
            <a:ext cx="3079154" cy="276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sz="1200" b="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Book: Linux Kernel Development : Robert Love</a:t>
            </a:r>
          </a:p>
        </p:txBody>
      </p:sp>
    </p:spTree>
    <p:extLst>
      <p:ext uri="{BB962C8B-B14F-4D97-AF65-F5344CB8AC3E}">
        <p14:creationId xmlns:p14="http://schemas.microsoft.com/office/powerpoint/2010/main" val="1686254944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D0E1C2-79D7-7741-A6A0-C28CB46B0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preemption occur?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9A07D54-8C61-5F40-9721-51E595F3A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task is preempted when it’s period : weighted 1/N slice completes</a:t>
            </a:r>
          </a:p>
          <a:p>
            <a:r>
              <a:rPr lang="en-US" dirty="0"/>
              <a:t>Which task is chosen to run now?</a:t>
            </a:r>
          </a:p>
          <a:p>
            <a:r>
              <a:rPr lang="en-US" dirty="0"/>
              <a:t>Runnable task, say T2, which has the lowest </a:t>
            </a:r>
            <a:r>
              <a:rPr lang="en-US" dirty="0">
                <a:solidFill>
                  <a:srgbClr val="FF0000"/>
                </a:solidFill>
              </a:rPr>
              <a:t>virtual runtime (</a:t>
            </a:r>
            <a:r>
              <a:rPr lang="en-US" dirty="0" err="1">
                <a:solidFill>
                  <a:srgbClr val="FF0000"/>
                </a:solidFill>
              </a:rPr>
              <a:t>vruntime</a:t>
            </a:r>
            <a:r>
              <a:rPr lang="en-US" dirty="0">
                <a:solidFill>
                  <a:srgbClr val="FF0000"/>
                </a:solidFill>
              </a:rPr>
              <a:t>) </a:t>
            </a:r>
            <a:r>
              <a:rPr lang="en-US" dirty="0"/>
              <a:t>among the tasks contending for the processor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vruntime</a:t>
            </a:r>
            <a:r>
              <a:rPr lang="en-US" dirty="0"/>
              <a:t>  ( in nanosecond): records how long a task has run on the process</a:t>
            </a:r>
          </a:p>
          <a:p>
            <a:r>
              <a:rPr lang="en-US" dirty="0"/>
              <a:t>Scheduler tracks the </a:t>
            </a:r>
            <a:r>
              <a:rPr lang="en-US" dirty="0" err="1">
                <a:solidFill>
                  <a:srgbClr val="FF0000"/>
                </a:solidFill>
              </a:rPr>
              <a:t>vruntime</a:t>
            </a:r>
            <a:r>
              <a:rPr lang="en-US" dirty="0"/>
              <a:t> for all tasks</a:t>
            </a:r>
          </a:p>
          <a:p>
            <a:pPr lvl="1"/>
            <a:r>
              <a:rPr lang="en-US" dirty="0"/>
              <a:t>Runnable and blocked</a:t>
            </a:r>
          </a:p>
          <a:p>
            <a:r>
              <a:rPr lang="en-US" dirty="0"/>
              <a:t>Lower a task’s </a:t>
            </a:r>
            <a:r>
              <a:rPr lang="en-US" dirty="0" err="1">
                <a:solidFill>
                  <a:srgbClr val="FF0000"/>
                </a:solidFill>
              </a:rPr>
              <a:t>vruntime</a:t>
            </a:r>
            <a:r>
              <a:rPr lang="en-US" dirty="0"/>
              <a:t>, more deserving the task is for the time on the processor </a:t>
            </a:r>
          </a:p>
          <a:p>
            <a:endParaRPr lang="en-US" dirty="0"/>
          </a:p>
          <a:p>
            <a:r>
              <a:rPr lang="en-US" dirty="0" err="1">
                <a:solidFill>
                  <a:srgbClr val="FF0000"/>
                </a:solidFill>
              </a:rPr>
              <a:t>vruntime</a:t>
            </a:r>
            <a:r>
              <a:rPr lang="en-US" dirty="0">
                <a:solidFill>
                  <a:srgbClr val="FF0000"/>
                </a:solidFill>
              </a:rPr>
              <a:t>  = actual runtime normalized by the number of runnable processes</a:t>
            </a:r>
          </a:p>
        </p:txBody>
      </p:sp>
      <p:sp>
        <p:nvSpPr>
          <p:cNvPr id="6" name="Text Box 7">
            <a:extLst>
              <a:ext uri="{FF2B5EF4-FFF2-40B4-BE49-F238E27FC236}">
                <a16:creationId xmlns:a16="http://schemas.microsoft.com/office/drawing/2014/main" id="{427848BF-95A7-5147-98B1-4ABAAAF247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6550236"/>
            <a:ext cx="3079154" cy="276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sz="1200" b="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Book: Linux Kernel Development : Robert Love</a:t>
            </a:r>
          </a:p>
        </p:txBody>
      </p:sp>
    </p:spTree>
    <p:extLst>
      <p:ext uri="{BB962C8B-B14F-4D97-AF65-F5344CB8AC3E}">
        <p14:creationId xmlns:p14="http://schemas.microsoft.com/office/powerpoint/2010/main" val="3637571080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2496F-BD4D-5145-9675-B3BAEA4AC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Rescheduling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1F6A1-59C9-754D-A606-E33B25414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Rescheduling is required when  the number of tasks , N, becomes such that</a:t>
            </a:r>
          </a:p>
          <a:p>
            <a:pPr lvl="1"/>
            <a:r>
              <a:rPr lang="en-US" dirty="0"/>
              <a:t>N &gt; Target Latency / Minimum Granularity</a:t>
            </a:r>
          </a:p>
          <a:p>
            <a:r>
              <a:rPr lang="en-US" dirty="0"/>
              <a:t>Now scheduler changes the Target latency to </a:t>
            </a:r>
          </a:p>
          <a:p>
            <a:pPr lvl="1"/>
            <a:r>
              <a:rPr lang="en-US" dirty="0"/>
              <a:t>N * minimum latency</a:t>
            </a:r>
          </a:p>
          <a:p>
            <a:pPr lvl="1"/>
            <a:endParaRPr lang="en-US" dirty="0"/>
          </a:p>
        </p:txBody>
      </p:sp>
      <p:sp>
        <p:nvSpPr>
          <p:cNvPr id="4" name="Text Box 7">
            <a:extLst>
              <a:ext uri="{FF2B5EF4-FFF2-40B4-BE49-F238E27FC236}">
                <a16:creationId xmlns:a16="http://schemas.microsoft.com/office/drawing/2014/main" id="{0F6CA105-2035-DC42-AA5C-0885F05268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6550236"/>
            <a:ext cx="3079154" cy="276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sz="1200" b="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Book: Linux Kernel Development : Robert Love</a:t>
            </a:r>
          </a:p>
        </p:txBody>
      </p:sp>
    </p:spTree>
    <p:extLst>
      <p:ext uri="{BB962C8B-B14F-4D97-AF65-F5344CB8AC3E}">
        <p14:creationId xmlns:p14="http://schemas.microsoft.com/office/powerpoint/2010/main" val="3545633673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93C13-364A-4E14-926E-0B7A701EF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Summary: Choosing the Right Scheduler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CBD8DF15-E715-47AF-B05E-A67E1A584A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1985324"/>
              </p:ext>
            </p:extLst>
          </p:nvPr>
        </p:nvGraphicFramePr>
        <p:xfrm>
          <a:off x="609600" y="914400"/>
          <a:ext cx="7924800" cy="342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2400">
                  <a:extLst>
                    <a:ext uri="{9D8B030D-6E8A-4147-A177-3AD203B41FA5}">
                      <a16:colId xmlns:a16="http://schemas.microsoft.com/office/drawing/2014/main" val="1304926520"/>
                    </a:ext>
                  </a:extLst>
                </a:gridCol>
                <a:gridCol w="3962400">
                  <a:extLst>
                    <a:ext uri="{9D8B030D-6E8A-4147-A177-3AD203B41FA5}">
                      <a16:colId xmlns:a16="http://schemas.microsoft.com/office/drawing/2014/main" val="157794137"/>
                    </a:ext>
                  </a:extLst>
                </a:gridCol>
              </a:tblGrid>
              <a:tr h="388620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If You Care About:</a:t>
                      </a:r>
                    </a:p>
                  </a:txBody>
                  <a:tcPr marL="68911" marR="68911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Then Choose:</a:t>
                      </a:r>
                    </a:p>
                  </a:txBody>
                  <a:tcPr marL="68911" marR="68911" marT="34290" marB="34290"/>
                </a:tc>
                <a:extLst>
                  <a:ext uri="{0D108BD9-81ED-4DB2-BD59-A6C34878D82A}">
                    <a16:rowId xmlns:a16="http://schemas.microsoft.com/office/drawing/2014/main" val="2869466350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CPU Throughput</a:t>
                      </a:r>
                    </a:p>
                  </a:txBody>
                  <a:tcPr marL="68911" marR="68911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FCFS</a:t>
                      </a:r>
                    </a:p>
                  </a:txBody>
                  <a:tcPr marL="68911" marR="68911" marT="34290" marB="34290"/>
                </a:tc>
                <a:extLst>
                  <a:ext uri="{0D108BD9-81ED-4DB2-BD59-A6C34878D82A}">
                    <a16:rowId xmlns:a16="http://schemas.microsoft.com/office/drawing/2014/main" val="1130737399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Average Response Time</a:t>
                      </a:r>
                    </a:p>
                  </a:txBody>
                  <a:tcPr marL="68911" marR="68911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SRTF Approximation</a:t>
                      </a:r>
                    </a:p>
                  </a:txBody>
                  <a:tcPr marL="68911" marR="68911" marT="34290" marB="34290"/>
                </a:tc>
                <a:extLst>
                  <a:ext uri="{0D108BD9-81ED-4DB2-BD59-A6C34878D82A}">
                    <a16:rowId xmlns:a16="http://schemas.microsoft.com/office/drawing/2014/main" val="895651683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I/O Throughput</a:t>
                      </a:r>
                    </a:p>
                  </a:txBody>
                  <a:tcPr marL="68911" marR="68911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SRTF Approximation</a:t>
                      </a:r>
                    </a:p>
                  </a:txBody>
                  <a:tcPr marL="68911" marR="68911" marT="34290" marB="34290"/>
                </a:tc>
                <a:extLst>
                  <a:ext uri="{0D108BD9-81ED-4DB2-BD59-A6C34878D82A}">
                    <a16:rowId xmlns:a16="http://schemas.microsoft.com/office/drawing/2014/main" val="4013649344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Fairness (CPU Time)</a:t>
                      </a:r>
                    </a:p>
                  </a:txBody>
                  <a:tcPr marL="68911" marR="68911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Linux CFS</a:t>
                      </a:r>
                    </a:p>
                  </a:txBody>
                  <a:tcPr marL="68911" marR="68911" marT="34290" marB="34290"/>
                </a:tc>
                <a:extLst>
                  <a:ext uri="{0D108BD9-81ED-4DB2-BD59-A6C34878D82A}">
                    <a16:rowId xmlns:a16="http://schemas.microsoft.com/office/drawing/2014/main" val="193659065"/>
                  </a:ext>
                </a:extLst>
              </a:tr>
              <a:tr h="708660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Fairness (Wait Time to Get CPU)</a:t>
                      </a:r>
                    </a:p>
                  </a:txBody>
                  <a:tcPr marL="68911" marR="68911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Round Robin</a:t>
                      </a:r>
                    </a:p>
                  </a:txBody>
                  <a:tcPr marL="68911" marR="68911" marT="34290" marB="34290"/>
                </a:tc>
                <a:extLst>
                  <a:ext uri="{0D108BD9-81ED-4DB2-BD59-A6C34878D82A}">
                    <a16:rowId xmlns:a16="http://schemas.microsoft.com/office/drawing/2014/main" val="836160924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Meeting Deadlines</a:t>
                      </a:r>
                    </a:p>
                  </a:txBody>
                  <a:tcPr marL="68911" marR="68911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Earliest Deadline First (EDF)</a:t>
                      </a:r>
                    </a:p>
                  </a:txBody>
                  <a:tcPr marL="68911" marR="68911" marT="34290" marB="34290"/>
                </a:tc>
                <a:extLst>
                  <a:ext uri="{0D108BD9-81ED-4DB2-BD59-A6C34878D82A}">
                    <a16:rowId xmlns:a16="http://schemas.microsoft.com/office/drawing/2014/main" val="323541174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Favoring Important Tasks</a:t>
                      </a:r>
                    </a:p>
                  </a:txBody>
                  <a:tcPr marL="68911" marR="68911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Priority</a:t>
                      </a:r>
                    </a:p>
                  </a:txBody>
                  <a:tcPr marL="68911" marR="68911" marT="34290" marB="34290"/>
                </a:tc>
                <a:extLst>
                  <a:ext uri="{0D108BD9-81ED-4DB2-BD59-A6C34878D82A}">
                    <a16:rowId xmlns:a16="http://schemas.microsoft.com/office/drawing/2014/main" val="34290480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9275108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Reading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  <a:ea typeface="Gill Sans"/>
                <a:sym typeface="Gill Sans"/>
              </a:rPr>
              <a:t>Book: Linux Kernel Development, Robert Love</a:t>
            </a:r>
          </a:p>
          <a:p>
            <a:pPr lvl="1"/>
            <a:r>
              <a:rPr lang="en-US" dirty="0">
                <a:solidFill>
                  <a:srgbClr val="0070C0"/>
                </a:solidFill>
                <a:sym typeface="Gill Sans"/>
              </a:rPr>
              <a:t>Chapter 4 Process Scheduling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/>
              <a:t>Book: Advanced Unix Programming, by Mark J </a:t>
            </a:r>
            <a:r>
              <a:rPr lang="en-US" dirty="0" err="1"/>
              <a:t>Rochkind</a:t>
            </a:r>
            <a:endParaRPr lang="en-US" dirty="0"/>
          </a:p>
          <a:p>
            <a:endParaRPr lang="en-US" altLang="ko-KR" dirty="0">
              <a:ea typeface="굴림" panose="020B0600000101010101" pitchFamily="34" charset="-127"/>
            </a:endParaRPr>
          </a:p>
          <a:p>
            <a:endParaRPr lang="ko-KR" altLang="en-US" dirty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20746896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B5FBC-6100-9C4C-B8E1-08E8ACB44D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Backup Slides</a:t>
            </a:r>
          </a:p>
        </p:txBody>
      </p:sp>
    </p:spTree>
    <p:extLst>
      <p:ext uri="{BB962C8B-B14F-4D97-AF65-F5344CB8AC3E}">
        <p14:creationId xmlns:p14="http://schemas.microsoft.com/office/powerpoint/2010/main" val="1154922200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239FD-A366-4949-8BB2-5CC4BF863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Time-slice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20E24-EBFB-1543-BBB8-84CF94CFE5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scheduler policy must dictate a default </a:t>
            </a:r>
            <a:r>
              <a:rPr lang="en-IN" dirty="0" err="1"/>
              <a:t>timeslice</a:t>
            </a:r>
            <a:r>
              <a:rPr lang="en-IN" dirty="0"/>
              <a:t> </a:t>
            </a:r>
          </a:p>
          <a:p>
            <a:pPr lvl="1"/>
            <a:r>
              <a:rPr lang="en-US" dirty="0"/>
              <a:t>Not easy to choose this number</a:t>
            </a:r>
          </a:p>
          <a:p>
            <a:r>
              <a:rPr lang="en-US" dirty="0"/>
              <a:t>Too long </a:t>
            </a:r>
            <a:r>
              <a:rPr lang="en-US" dirty="0" err="1"/>
              <a:t>timeslice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poor interactive performance</a:t>
            </a:r>
          </a:p>
          <a:p>
            <a:r>
              <a:rPr lang="en-US" dirty="0">
                <a:sym typeface="Wingdings" pitchFamily="2" charset="2"/>
              </a:rPr>
              <a:t>Too short </a:t>
            </a:r>
            <a:r>
              <a:rPr lang="en-US" dirty="0" err="1">
                <a:sym typeface="Wingdings" pitchFamily="2" charset="2"/>
              </a:rPr>
              <a:t>timeslice</a:t>
            </a:r>
            <a:r>
              <a:rPr lang="en-US" dirty="0">
                <a:sym typeface="Wingdings" pitchFamily="2" charset="2"/>
              </a:rPr>
              <a:t>  Overhead of switching processes</a:t>
            </a:r>
          </a:p>
          <a:p>
            <a:r>
              <a:rPr lang="en-US" dirty="0">
                <a:sym typeface="Wingdings" pitchFamily="2" charset="2"/>
              </a:rPr>
              <a:t>I/O bound processes don’t need longer </a:t>
            </a:r>
            <a:r>
              <a:rPr lang="en-US" dirty="0" err="1">
                <a:sym typeface="Wingdings" pitchFamily="2" charset="2"/>
              </a:rPr>
              <a:t>timeslice</a:t>
            </a:r>
            <a:endParaRPr lang="en-US" dirty="0">
              <a:sym typeface="Wingdings" pitchFamily="2" charset="2"/>
            </a:endParaRPr>
          </a:p>
          <a:p>
            <a:r>
              <a:rPr lang="en-IN" dirty="0"/>
              <a:t>Linux’s CFS scheduler, however, does not directly assign </a:t>
            </a:r>
            <a:r>
              <a:rPr lang="en-IN" dirty="0" err="1"/>
              <a:t>timeslices</a:t>
            </a:r>
            <a:r>
              <a:rPr lang="en-IN" dirty="0"/>
              <a:t> to processes</a:t>
            </a:r>
          </a:p>
          <a:p>
            <a:pPr lvl="1"/>
            <a:r>
              <a:rPr lang="en-IN" dirty="0"/>
              <a:t>CFS assigns processes a </a:t>
            </a:r>
            <a:r>
              <a:rPr lang="en-IN" i="1" dirty="0"/>
              <a:t>proportion </a:t>
            </a:r>
            <a:r>
              <a:rPr lang="en-IN" dirty="0"/>
              <a:t>of the processor</a:t>
            </a:r>
          </a:p>
          <a:p>
            <a:pPr lvl="2"/>
            <a:r>
              <a:rPr lang="en-IN" dirty="0"/>
              <a:t>the amount of processor time that a process receives is a function of the load of the system </a:t>
            </a:r>
          </a:p>
          <a:p>
            <a:pPr lvl="1"/>
            <a:r>
              <a:rPr lang="en-IN" dirty="0"/>
              <a:t>This assigned proportion is further affected by each process’s nice value </a:t>
            </a:r>
          </a:p>
          <a:p>
            <a:pPr lvl="2"/>
            <a:r>
              <a:rPr lang="en-IN" dirty="0"/>
              <a:t>Acts as a weight, changing the proportion of the processor time each process receives </a:t>
            </a:r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2"/>
            <a:endParaRPr lang="en-IN" dirty="0"/>
          </a:p>
          <a:p>
            <a:pPr lvl="1"/>
            <a:endParaRPr lang="en-IN" dirty="0"/>
          </a:p>
          <a:p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370980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94B4B-A723-184D-8DB9-5BF89255F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Slice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F0384-124B-3048-BB93-BFC302FB50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The rule of thumb adopted by Linux is: choose a duration as long as possible, while keeping good system response time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Which process to run ?</a:t>
            </a:r>
          </a:p>
          <a:p>
            <a:pPr lvl="1"/>
            <a:r>
              <a:rPr lang="en-US" dirty="0"/>
              <a:t>Decision also depends on how much proportion of the processor the process has consumed</a:t>
            </a:r>
          </a:p>
          <a:p>
            <a:pPr lvl="2"/>
            <a:r>
              <a:rPr lang="en-US" dirty="0"/>
              <a:t>If it has consumed small proportion of the processor, it is run immediately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401245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55FC2-518F-E84F-89B5-35C7CC7851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9592" y="1988840"/>
            <a:ext cx="7772400" cy="1470025"/>
          </a:xfrm>
        </p:spPr>
        <p:txBody>
          <a:bodyPr/>
          <a:lstStyle/>
          <a:p>
            <a:r>
              <a:rPr lang="en-US" dirty="0"/>
              <a:t>Previous Classes</a:t>
            </a:r>
          </a:p>
        </p:txBody>
      </p:sp>
    </p:spTree>
    <p:extLst>
      <p:ext uri="{BB962C8B-B14F-4D97-AF65-F5344CB8AC3E}">
        <p14:creationId xmlns:p14="http://schemas.microsoft.com/office/powerpoint/2010/main" val="2301650651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8580" name="Picture 20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380312" y="1010346"/>
            <a:ext cx="1301354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523874" y="174519"/>
            <a:ext cx="8157791" cy="446169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First-Come, First-Served (FCFS) Scheduling</a:t>
            </a:r>
          </a:p>
        </p:txBody>
      </p:sp>
      <p:sp>
        <p:nvSpPr>
          <p:cNvPr id="5785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57175" indent="-257175">
              <a:lnSpc>
                <a:spcPct val="80000"/>
              </a:lnSpc>
              <a:spcBef>
                <a:spcPct val="20000"/>
              </a:spcBef>
              <a:tabLst>
                <a:tab pos="2274094" algn="ctr"/>
                <a:tab pos="3476625" algn="ctr"/>
              </a:tabLst>
            </a:pPr>
            <a:r>
              <a:rPr lang="en-US" altLang="ko-KR" sz="2000" dirty="0">
                <a:ea typeface="굴림" panose="020B0600000101010101" pitchFamily="34" charset="-127"/>
              </a:rPr>
              <a:t>First-Come, First-Served (FCFS)</a:t>
            </a:r>
          </a:p>
          <a:p>
            <a:pPr marL="657225" lvl="1" indent="-257175">
              <a:lnSpc>
                <a:spcPct val="80000"/>
              </a:lnSpc>
              <a:spcBef>
                <a:spcPct val="20000"/>
              </a:spcBef>
              <a:tabLst>
                <a:tab pos="2274094" algn="ctr"/>
                <a:tab pos="3476625" algn="ctr"/>
              </a:tabLst>
            </a:pPr>
            <a:r>
              <a:rPr lang="en-US" altLang="ko-KR" sz="1800" dirty="0">
                <a:ea typeface="굴림" panose="020B0600000101010101" pitchFamily="34" charset="-127"/>
              </a:rPr>
              <a:t>Also </a:t>
            </a:r>
            <a:r>
              <a:rPr lang="en-US" altLang="ko-KR" sz="1800" dirty="0">
                <a:solidFill>
                  <a:srgbClr val="0070C0"/>
                </a:solidFill>
                <a:ea typeface="굴림" panose="020B0600000101010101" pitchFamily="34" charset="-127"/>
              </a:rPr>
              <a:t>First In First Out (FIFO) </a:t>
            </a:r>
            <a:r>
              <a:rPr lang="en-US" altLang="ko-KR" sz="1800" dirty="0">
                <a:ea typeface="굴림" panose="020B0600000101010101" pitchFamily="34" charset="-127"/>
              </a:rPr>
              <a:t>or </a:t>
            </a:r>
            <a:r>
              <a:rPr lang="en-US" altLang="ko-KR" sz="1800" dirty="0">
                <a:solidFill>
                  <a:srgbClr val="0070C0"/>
                </a:solidFill>
                <a:ea typeface="굴림" panose="020B0600000101010101" pitchFamily="34" charset="-127"/>
              </a:rPr>
              <a:t>Run until done</a:t>
            </a:r>
          </a:p>
          <a:p>
            <a:pPr marL="657225" lvl="1" indent="-257175">
              <a:lnSpc>
                <a:spcPct val="80000"/>
              </a:lnSpc>
              <a:spcBef>
                <a:spcPct val="20000"/>
              </a:spcBef>
              <a:tabLst>
                <a:tab pos="2274094" algn="ctr"/>
                <a:tab pos="3476625" algn="ctr"/>
              </a:tabLst>
            </a:pPr>
            <a:r>
              <a:rPr lang="en-US" altLang="ko-KR" sz="1800" dirty="0">
                <a:ea typeface="굴림" panose="020B0600000101010101" pitchFamily="34" charset="-127"/>
              </a:rPr>
              <a:t>In early systems, FCFS meant one program </a:t>
            </a:r>
            <a:br>
              <a:rPr lang="en-US" altLang="ko-KR" sz="1800" dirty="0">
                <a:ea typeface="굴림" panose="020B0600000101010101" pitchFamily="34" charset="-127"/>
              </a:rPr>
            </a:br>
            <a:r>
              <a:rPr lang="en-US" altLang="ko-KR" sz="1800" dirty="0">
                <a:ea typeface="굴림" panose="020B0600000101010101" pitchFamily="34" charset="-127"/>
              </a:rPr>
              <a:t>scheduled until done (including I/O)</a:t>
            </a:r>
          </a:p>
          <a:p>
            <a:pPr marL="657225" lvl="1" indent="-257175">
              <a:lnSpc>
                <a:spcPct val="80000"/>
              </a:lnSpc>
              <a:spcBef>
                <a:spcPct val="20000"/>
              </a:spcBef>
              <a:tabLst>
                <a:tab pos="2274094" algn="ctr"/>
                <a:tab pos="3476625" algn="ctr"/>
              </a:tabLst>
            </a:pPr>
            <a:r>
              <a:rPr lang="en-US" altLang="ko-KR" sz="1800" dirty="0">
                <a:ea typeface="굴림" panose="020B0600000101010101" pitchFamily="34" charset="-127"/>
              </a:rPr>
              <a:t>Now, means keep CPU until thread blocks </a:t>
            </a:r>
          </a:p>
          <a:p>
            <a:pPr marL="814388" lvl="2">
              <a:lnSpc>
                <a:spcPct val="80000"/>
              </a:lnSpc>
              <a:spcBef>
                <a:spcPct val="20000"/>
              </a:spcBef>
              <a:tabLst>
                <a:tab pos="2274094" algn="ctr"/>
                <a:tab pos="3476625" algn="ctr"/>
              </a:tabLst>
            </a:pPr>
            <a:endParaRPr lang="en-US" altLang="ko-KR" sz="1800" dirty="0">
              <a:ea typeface="굴림" panose="020B0600000101010101" pitchFamily="34" charset="-127"/>
            </a:endParaRPr>
          </a:p>
          <a:p>
            <a:pPr marL="257175" indent="-257175">
              <a:lnSpc>
                <a:spcPct val="80000"/>
              </a:lnSpc>
              <a:spcBef>
                <a:spcPct val="20000"/>
              </a:spcBef>
              <a:tabLst>
                <a:tab pos="2274094" algn="ctr"/>
                <a:tab pos="3476625" algn="ctr"/>
              </a:tabLst>
            </a:pPr>
            <a:r>
              <a:rPr lang="en-US" altLang="ko-KR" sz="2000" dirty="0">
                <a:ea typeface="굴림" panose="020B0600000101010101" pitchFamily="34" charset="-127"/>
              </a:rPr>
              <a:t>Simple Algorithm, Easy to implement (+)</a:t>
            </a:r>
          </a:p>
          <a:p>
            <a:pPr marL="257175" indent="-257175">
              <a:lnSpc>
                <a:spcPct val="80000"/>
              </a:lnSpc>
              <a:spcBef>
                <a:spcPct val="20000"/>
              </a:spcBef>
              <a:tabLst>
                <a:tab pos="2274094" algn="ctr"/>
                <a:tab pos="3476625" algn="ctr"/>
              </a:tabLst>
            </a:pPr>
            <a:endParaRPr lang="en-US" altLang="ko-KR" sz="2000" dirty="0">
              <a:ea typeface="굴림" panose="020B0600000101010101" pitchFamily="34" charset="-127"/>
            </a:endParaRPr>
          </a:p>
          <a:p>
            <a:pPr marL="257175" indent="-257175">
              <a:lnSpc>
                <a:spcPct val="80000"/>
              </a:lnSpc>
              <a:spcBef>
                <a:spcPct val="20000"/>
              </a:spcBef>
              <a:tabLst>
                <a:tab pos="2274094" algn="ctr"/>
                <a:tab pos="3476625" algn="ctr"/>
              </a:tabLst>
            </a:pPr>
            <a:r>
              <a:rPr lang="en-US" altLang="ko-KR" sz="2000" dirty="0">
                <a:ea typeface="굴림" panose="020B0600000101010101" pitchFamily="34" charset="-127"/>
              </a:rPr>
              <a:t>FCFS Scheme: Potentially bad for short jobs!</a:t>
            </a:r>
            <a:endParaRPr lang="en-US" altLang="ko-KR" dirty="0">
              <a:ea typeface="굴림" panose="020B0600000101010101" pitchFamily="34" charset="-127"/>
            </a:endParaRPr>
          </a:p>
          <a:p>
            <a:pPr lvl="1"/>
            <a:r>
              <a:rPr lang="en-US" altLang="ko-KR" sz="1800" dirty="0"/>
              <a:t>Depends on submit order</a:t>
            </a:r>
          </a:p>
          <a:p>
            <a:pPr lvl="1"/>
            <a:r>
              <a:rPr lang="en-US" altLang="ko-KR" sz="1800" dirty="0"/>
              <a:t>If you are first in line at supermarket with milk, you don’t care who is behind you, on the other hand…</a:t>
            </a:r>
          </a:p>
          <a:p>
            <a:pPr marL="657225" lvl="1" indent="-257175">
              <a:lnSpc>
                <a:spcPct val="80000"/>
              </a:lnSpc>
              <a:spcBef>
                <a:spcPct val="20000"/>
              </a:spcBef>
              <a:tabLst>
                <a:tab pos="2274094" algn="ctr"/>
                <a:tab pos="3476625" algn="ctr"/>
              </a:tabLst>
            </a:pPr>
            <a:r>
              <a:rPr lang="en-US" altLang="ko-KR" sz="1800" i="1" dirty="0">
                <a:solidFill>
                  <a:srgbClr val="FF0000"/>
                </a:solidFill>
                <a:ea typeface="굴림" panose="020B0600000101010101" pitchFamily="34" charset="-127"/>
              </a:rPr>
              <a:t>Convoy effect:</a:t>
            </a:r>
            <a:r>
              <a:rPr lang="en-US" altLang="ko-KR" sz="1800" dirty="0">
                <a:solidFill>
                  <a:srgbClr val="FF0000"/>
                </a:solidFill>
                <a:ea typeface="굴림" panose="020B0600000101010101" pitchFamily="34" charset="-127"/>
              </a:rPr>
              <a:t> </a:t>
            </a:r>
            <a:r>
              <a:rPr lang="en-US" altLang="ko-KR" sz="1800" dirty="0">
                <a:ea typeface="굴림" panose="020B0600000101010101" pitchFamily="34" charset="-127"/>
              </a:rPr>
              <a:t>short process stuck behind long process (-)</a:t>
            </a:r>
          </a:p>
          <a:p>
            <a:pPr marL="257175" indent="-257175">
              <a:lnSpc>
                <a:spcPct val="80000"/>
              </a:lnSpc>
              <a:spcBef>
                <a:spcPct val="20000"/>
              </a:spcBef>
              <a:tabLst>
                <a:tab pos="2274094" algn="ctr"/>
                <a:tab pos="3476625" algn="ctr"/>
              </a:tabLst>
            </a:pPr>
            <a:endParaRPr lang="en-US" altLang="ko-KR" sz="2000" dirty="0">
              <a:ea typeface="굴림" panose="020B0600000101010101" pitchFamily="34" charset="-127"/>
            </a:endParaRPr>
          </a:p>
        </p:txBody>
      </p:sp>
      <p:sp>
        <p:nvSpPr>
          <p:cNvPr id="5" name="Text Box 7">
            <a:extLst>
              <a:ext uri="{FF2B5EF4-FFF2-40B4-BE49-F238E27FC236}">
                <a16:creationId xmlns:a16="http://schemas.microsoft.com/office/drawing/2014/main" id="{F6FDD6D1-6C10-1E40-A654-C163F60382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6550236"/>
            <a:ext cx="1910950" cy="276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sz="1200" b="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Ref: CS162 © UCB Fall 2020</a:t>
            </a:r>
          </a:p>
        </p:txBody>
      </p:sp>
    </p:spTree>
    <p:extLst>
      <p:ext uri="{BB962C8B-B14F-4D97-AF65-F5344CB8AC3E}">
        <p14:creationId xmlns:p14="http://schemas.microsoft.com/office/powerpoint/2010/main" val="1834634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78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78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856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72CAA-5351-CC40-9C8D-8CB58ACFC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Shortest Job First (SJF)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8A60C-823C-8441-B8AC-042E8B09D51F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  <a:ln>
            <a:noFill/>
          </a:ln>
          <a:effectLst/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dirty="0">
                <a:solidFill>
                  <a:srgbClr val="0070C0"/>
                </a:solidFill>
              </a:rPr>
              <a:t>Non-preemptive</a:t>
            </a:r>
          </a:p>
          <a:p>
            <a:r>
              <a:rPr lang="en-US" altLang="ko-KR" dirty="0"/>
              <a:t>Run whatever job has least amount of computation to do</a:t>
            </a:r>
          </a:p>
          <a:p>
            <a:r>
              <a:rPr lang="en-US" altLang="en-US" dirty="0">
                <a:solidFill>
                  <a:srgbClr val="0070C0"/>
                </a:solidFill>
              </a:rPr>
              <a:t>Provably optimal</a:t>
            </a:r>
          </a:p>
          <a:p>
            <a:r>
              <a:rPr lang="en-US" altLang="en-US" dirty="0"/>
              <a:t>Need to know run times in advance</a:t>
            </a:r>
          </a:p>
        </p:txBody>
      </p:sp>
      <p:sp>
        <p:nvSpPr>
          <p:cNvPr id="4" name="Text Box 7">
            <a:extLst>
              <a:ext uri="{FF2B5EF4-FFF2-40B4-BE49-F238E27FC236}">
                <a16:creationId xmlns:a16="http://schemas.microsoft.com/office/drawing/2014/main" id="{900030E2-E012-9E42-9478-99F7C1304A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6550236"/>
            <a:ext cx="2782599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sz="1400" b="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Kubiatowicz CS162 © UCB Fall 2020</a:t>
            </a:r>
          </a:p>
        </p:txBody>
      </p:sp>
    </p:spTree>
    <p:extLst>
      <p:ext uri="{BB962C8B-B14F-4D97-AF65-F5344CB8AC3E}">
        <p14:creationId xmlns:p14="http://schemas.microsoft.com/office/powerpoint/2010/main" val="625858587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1C163-A9B3-1B46-9E02-65E7F471B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Shortest Remaining Time First (SRTF)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D3634-D951-E443-8024-1655BA223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70C0"/>
                </a:solidFill>
              </a:rPr>
              <a:t>Preemptive version of SJF</a:t>
            </a:r>
          </a:p>
          <a:p>
            <a:r>
              <a:rPr lang="en-US" altLang="ko-KR" dirty="0"/>
              <a:t>If job arrives and has a shorter time to completion than the remaining time on the current job, immediately preempt CPU</a:t>
            </a:r>
          </a:p>
          <a:p>
            <a:r>
              <a:rPr lang="en-US" altLang="ko-KR" dirty="0"/>
              <a:t>Sometimes called </a:t>
            </a:r>
            <a:r>
              <a:rPr lang="en-US" altLang="ko-KR" dirty="0">
                <a:solidFill>
                  <a:srgbClr val="0070C0"/>
                </a:solidFill>
              </a:rPr>
              <a:t>Shortest Remaining Time to Completion First (SRTCF)</a:t>
            </a:r>
          </a:p>
          <a:p>
            <a:r>
              <a:rPr lang="en-US" altLang="ko-KR" dirty="0"/>
              <a:t>Both SJF and SRTF: </a:t>
            </a:r>
          </a:p>
          <a:p>
            <a:pPr lvl="1"/>
            <a:r>
              <a:rPr lang="en-US" altLang="ko-KR" sz="2400" dirty="0"/>
              <a:t>These can be applied to whole program or current CPU burst</a:t>
            </a:r>
          </a:p>
          <a:p>
            <a:pPr lvl="2"/>
            <a:r>
              <a:rPr lang="en-US" altLang="ko-KR" dirty="0"/>
              <a:t>Idea is to get short jobs out of the system</a:t>
            </a:r>
          </a:p>
          <a:p>
            <a:pPr lvl="2"/>
            <a:r>
              <a:rPr lang="en-US" altLang="ko-KR" dirty="0"/>
              <a:t>Big effect on short jobs, only small effect on long ones</a:t>
            </a:r>
          </a:p>
          <a:p>
            <a:pPr lvl="2"/>
            <a:r>
              <a:rPr lang="en-US" altLang="ko-KR" dirty="0">
                <a:solidFill>
                  <a:srgbClr val="0070C0"/>
                </a:solidFill>
              </a:rPr>
              <a:t>Result is better average response time</a:t>
            </a:r>
          </a:p>
          <a:p>
            <a:endParaRPr lang="en-US" dirty="0"/>
          </a:p>
        </p:txBody>
      </p:sp>
      <p:sp>
        <p:nvSpPr>
          <p:cNvPr id="4" name="Text Box 7">
            <a:extLst>
              <a:ext uri="{FF2B5EF4-FFF2-40B4-BE49-F238E27FC236}">
                <a16:creationId xmlns:a16="http://schemas.microsoft.com/office/drawing/2014/main" id="{C1C1CCF9-48D7-F845-A74D-9284B1BEF2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6550236"/>
            <a:ext cx="2782599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sz="1400" b="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Kubiatowicz CS162 © UCB Fall 2020</a:t>
            </a:r>
          </a:p>
        </p:txBody>
      </p:sp>
    </p:spTree>
    <p:extLst>
      <p:ext uri="{BB962C8B-B14F-4D97-AF65-F5344CB8AC3E}">
        <p14:creationId xmlns:p14="http://schemas.microsoft.com/office/powerpoint/2010/main" val="413220696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Round Robin (RR) Scheduling</a:t>
            </a:r>
          </a:p>
        </p:txBody>
      </p:sp>
      <p:sp>
        <p:nvSpPr>
          <p:cNvPr id="580611" name="Rectangle 3"/>
          <p:cNvSpPr>
            <a:spLocks noGrp="1" noChangeArrowheads="1"/>
          </p:cNvSpPr>
          <p:nvPr>
            <p:ph idx="1"/>
          </p:nvPr>
        </p:nvSpPr>
        <p:spPr>
          <a:noFill/>
          <a:ln>
            <a:noFill/>
          </a:ln>
          <a:effectLst/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dirty="0"/>
              <a:t>Uses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Preemption!</a:t>
            </a:r>
          </a:p>
          <a:p>
            <a:r>
              <a:rPr lang="en-US" altLang="ko-KR" dirty="0"/>
              <a:t>Each process gets a small unit of CPU time (time quantum), usually 10-100 milliseconds</a:t>
            </a:r>
          </a:p>
          <a:p>
            <a:r>
              <a:rPr lang="en-US" altLang="ko-KR" dirty="0"/>
              <a:t>After quantum expires, the process is preempted and added to the end of the ready queue</a:t>
            </a:r>
          </a:p>
          <a:p>
            <a:r>
              <a:rPr lang="en-US" altLang="ko-KR" dirty="0">
                <a:solidFill>
                  <a:srgbClr val="0070C0"/>
                </a:solidFill>
              </a:rPr>
              <a:t>n </a:t>
            </a:r>
            <a:r>
              <a:rPr lang="en-US" altLang="ko-KR" dirty="0"/>
              <a:t>processes in ready queue and time quantum is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q </a:t>
            </a:r>
          </a:p>
          <a:p>
            <a:pPr lvl="2"/>
            <a:r>
              <a:rPr lang="en-US" altLang="ko-KR" dirty="0"/>
              <a:t>Each process gets 1/n of the CPU time </a:t>
            </a:r>
          </a:p>
          <a:p>
            <a:pPr lvl="2"/>
            <a:r>
              <a:rPr lang="en-US" altLang="ko-KR" dirty="0"/>
              <a:t>In chunks of at most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q t</a:t>
            </a:r>
            <a:r>
              <a:rPr lang="en-US" altLang="ko-KR" dirty="0"/>
              <a:t>ime units </a:t>
            </a:r>
          </a:p>
          <a:p>
            <a:pPr lvl="2"/>
            <a:r>
              <a:rPr lang="en-US" altLang="ko-KR" dirty="0"/>
              <a:t>No process waits more than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(n-1)q</a:t>
            </a:r>
            <a:r>
              <a:rPr lang="en-US" altLang="ko-KR" dirty="0"/>
              <a:t> time units</a:t>
            </a:r>
          </a:p>
        </p:txBody>
      </p:sp>
      <p:pic>
        <p:nvPicPr>
          <p:cNvPr id="580619" name="Picture 11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174519"/>
            <a:ext cx="914400" cy="9465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7">
            <a:extLst>
              <a:ext uri="{FF2B5EF4-FFF2-40B4-BE49-F238E27FC236}">
                <a16:creationId xmlns:a16="http://schemas.microsoft.com/office/drawing/2014/main" id="{BE4EF0B3-3553-1349-BB9E-059288DCDB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6550236"/>
            <a:ext cx="1910950" cy="276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sz="1200" b="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Ref: CS162 © UCB Fall 2020</a:t>
            </a:r>
          </a:p>
        </p:txBody>
      </p:sp>
    </p:spTree>
    <p:extLst>
      <p:ext uri="{BB962C8B-B14F-4D97-AF65-F5344CB8AC3E}">
        <p14:creationId xmlns:p14="http://schemas.microsoft.com/office/powerpoint/2010/main" val="664502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5806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5806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0611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Arrow Connector 32"/>
          <p:cNvCxnSpPr>
            <a:endCxn id="32" idx="1"/>
          </p:cNvCxnSpPr>
          <p:nvPr/>
        </p:nvCxnSpPr>
        <p:spPr bwMode="auto">
          <a:xfrm>
            <a:off x="5077222" y="1269901"/>
            <a:ext cx="323850" cy="0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Straight Arrow Connector 34"/>
          <p:cNvCxnSpPr>
            <a:endCxn id="34" idx="1"/>
          </p:cNvCxnSpPr>
          <p:nvPr/>
        </p:nvCxnSpPr>
        <p:spPr bwMode="auto">
          <a:xfrm>
            <a:off x="5077222" y="2127151"/>
            <a:ext cx="323850" cy="0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523874" y="174519"/>
            <a:ext cx="8010525" cy="533400"/>
          </a:xfrm>
        </p:spPr>
        <p:txBody>
          <a:bodyPr/>
          <a:lstStyle/>
          <a:p>
            <a:r>
              <a:rPr lang="en-US" dirty="0"/>
              <a:t>Multilevel Queue Scheduling – </a:t>
            </a:r>
            <a:r>
              <a:rPr lang="en-US" dirty="0">
                <a:solidFill>
                  <a:srgbClr val="FF0000"/>
                </a:solidFill>
              </a:rPr>
              <a:t>Strict Priority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698652"/>
            <a:ext cx="7924800" cy="3610668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Execution Plan</a:t>
            </a:r>
          </a:p>
          <a:p>
            <a:pPr lvl="1"/>
            <a:r>
              <a:rPr lang="en-US" dirty="0"/>
              <a:t>Always execute highest-priority runnable jobs to completion</a:t>
            </a:r>
          </a:p>
          <a:p>
            <a:pPr lvl="1"/>
            <a:r>
              <a:rPr lang="en-US" dirty="0"/>
              <a:t>Each queue can be processed in RR with some time-quantum</a:t>
            </a:r>
          </a:p>
          <a:p>
            <a:pPr lvl="1"/>
            <a:r>
              <a:rPr lang="en-IN" dirty="0"/>
              <a:t>A priority is assigned statically to each process, and a process remains in the same queue for the duration of the run time</a:t>
            </a:r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Problems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Starvation</a:t>
            </a:r>
            <a:endParaRPr lang="en-US" dirty="0"/>
          </a:p>
          <a:p>
            <a:pPr lvl="2"/>
            <a:r>
              <a:rPr lang="en-US" dirty="0"/>
              <a:t>Lower priority jobs don’t get to run because higher priority jobs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Deadlock: Priority Inversion</a:t>
            </a:r>
          </a:p>
          <a:p>
            <a:pPr lvl="2"/>
            <a:r>
              <a:rPr lang="en-US" dirty="0"/>
              <a:t>Happens when low priority task holds a lock needed by high-priority task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991122" y="1127026"/>
            <a:ext cx="1028700" cy="2857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500" b="0" dirty="0">
                <a:latin typeface="Gill Sans" charset="0"/>
                <a:ea typeface="Gill Sans" charset="0"/>
                <a:cs typeface="Gill Sans" charset="0"/>
              </a:rPr>
              <a:t>Priority 3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1991122" y="1412776"/>
            <a:ext cx="1028700" cy="2857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500" b="0" dirty="0">
                <a:latin typeface="Gill Sans" charset="0"/>
                <a:ea typeface="Gill Sans" charset="0"/>
                <a:cs typeface="Gill Sans" charset="0"/>
              </a:rPr>
              <a:t>Priority 2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1991122" y="1698526"/>
            <a:ext cx="1028700" cy="2857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500" b="0" dirty="0">
                <a:latin typeface="Gill Sans" charset="0"/>
                <a:ea typeface="Gill Sans" charset="0"/>
                <a:cs typeface="Gill Sans" charset="0"/>
              </a:rPr>
              <a:t>Priority 1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1991122" y="1984276"/>
            <a:ext cx="1028700" cy="2857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500" b="0" dirty="0">
                <a:latin typeface="Gill Sans" charset="0"/>
                <a:ea typeface="Gill Sans" charset="0"/>
                <a:cs typeface="Gill Sans" charset="0"/>
              </a:rPr>
              <a:t>Priority 0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3419872" y="1984276"/>
            <a:ext cx="685800" cy="2857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500" b="0" dirty="0">
                <a:latin typeface="Gill Sans" charset="0"/>
                <a:ea typeface="Gill Sans" charset="0"/>
                <a:cs typeface="Gill Sans" charset="0"/>
              </a:rPr>
              <a:t>Job 5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4419997" y="1984276"/>
            <a:ext cx="685800" cy="2857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500" b="0" dirty="0">
                <a:latin typeface="Gill Sans" charset="0"/>
                <a:ea typeface="Gill Sans" charset="0"/>
                <a:cs typeface="Gill Sans" charset="0"/>
              </a:rPr>
              <a:t>Job 6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3419872" y="1127026"/>
            <a:ext cx="685800" cy="2857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500" b="0" dirty="0">
                <a:latin typeface="Gill Sans" charset="0"/>
                <a:ea typeface="Gill Sans" charset="0"/>
                <a:cs typeface="Gill Sans" charset="0"/>
              </a:rPr>
              <a:t>Job 1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4419997" y="1136551"/>
            <a:ext cx="685800" cy="2857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500" b="0" dirty="0">
                <a:latin typeface="Gill Sans" charset="0"/>
                <a:ea typeface="Gill Sans" charset="0"/>
                <a:cs typeface="Gill Sans" charset="0"/>
              </a:rPr>
              <a:t>Job 2</a:t>
            </a:r>
          </a:p>
        </p:txBody>
      </p:sp>
      <p:cxnSp>
        <p:nvCxnSpPr>
          <p:cNvPr id="26" name="Straight Arrow Connector 25"/>
          <p:cNvCxnSpPr/>
          <p:nvPr/>
        </p:nvCxnSpPr>
        <p:spPr bwMode="auto">
          <a:xfrm>
            <a:off x="3010297" y="2117626"/>
            <a:ext cx="409575" cy="0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Straight Arrow Connector 27"/>
          <p:cNvCxnSpPr/>
          <p:nvPr/>
        </p:nvCxnSpPr>
        <p:spPr bwMode="auto">
          <a:xfrm>
            <a:off x="3019822" y="1279426"/>
            <a:ext cx="409575" cy="0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Straight Arrow Connector 28"/>
          <p:cNvCxnSpPr>
            <a:endCxn id="16" idx="1"/>
          </p:cNvCxnSpPr>
          <p:nvPr/>
        </p:nvCxnSpPr>
        <p:spPr bwMode="auto">
          <a:xfrm>
            <a:off x="4096147" y="1279426"/>
            <a:ext cx="323850" cy="0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Straight Arrow Connector 30"/>
          <p:cNvCxnSpPr/>
          <p:nvPr/>
        </p:nvCxnSpPr>
        <p:spPr bwMode="auto">
          <a:xfrm>
            <a:off x="4081860" y="2127151"/>
            <a:ext cx="352425" cy="0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Rectangle 31"/>
          <p:cNvSpPr/>
          <p:nvPr/>
        </p:nvSpPr>
        <p:spPr bwMode="auto">
          <a:xfrm>
            <a:off x="5401072" y="1127026"/>
            <a:ext cx="685800" cy="2857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500" b="0" dirty="0">
                <a:latin typeface="Gill Sans" charset="0"/>
                <a:ea typeface="Gill Sans" charset="0"/>
                <a:cs typeface="Gill Sans" charset="0"/>
              </a:rPr>
              <a:t>Job 3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5401072" y="1984276"/>
            <a:ext cx="685800" cy="2857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500" b="0" dirty="0">
                <a:latin typeface="Gill Sans" charset="0"/>
                <a:ea typeface="Gill Sans" charset="0"/>
                <a:cs typeface="Gill Sans" charset="0"/>
              </a:rPr>
              <a:t>Job 7</a:t>
            </a:r>
          </a:p>
        </p:txBody>
      </p:sp>
      <p:sp>
        <p:nvSpPr>
          <p:cNvPr id="36" name="Rectangle 35"/>
          <p:cNvSpPr/>
          <p:nvPr/>
        </p:nvSpPr>
        <p:spPr bwMode="auto">
          <a:xfrm>
            <a:off x="3419872" y="1412776"/>
            <a:ext cx="685800" cy="2857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500" b="0" dirty="0">
                <a:latin typeface="Gill Sans" charset="0"/>
                <a:ea typeface="Gill Sans" charset="0"/>
                <a:cs typeface="Gill Sans" charset="0"/>
              </a:rPr>
              <a:t>Job 4</a:t>
            </a:r>
          </a:p>
        </p:txBody>
      </p:sp>
      <p:cxnSp>
        <p:nvCxnSpPr>
          <p:cNvPr id="37" name="Straight Arrow Connector 36"/>
          <p:cNvCxnSpPr/>
          <p:nvPr/>
        </p:nvCxnSpPr>
        <p:spPr bwMode="auto">
          <a:xfrm>
            <a:off x="3019822" y="1565176"/>
            <a:ext cx="409575" cy="0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Text Box 7">
            <a:extLst>
              <a:ext uri="{FF2B5EF4-FFF2-40B4-BE49-F238E27FC236}">
                <a16:creationId xmlns:a16="http://schemas.microsoft.com/office/drawing/2014/main" id="{2F7CF122-F373-1F4E-84C1-4EBAAD169F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6550236"/>
            <a:ext cx="1910950" cy="276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sz="1200" b="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Ref: CS162 © UCB Fall 2020</a:t>
            </a:r>
          </a:p>
        </p:txBody>
      </p:sp>
    </p:spTree>
    <p:extLst>
      <p:ext uri="{BB962C8B-B14F-4D97-AF65-F5344CB8AC3E}">
        <p14:creationId xmlns:p14="http://schemas.microsoft.com/office/powerpoint/2010/main" val="27189154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9" id="{AF45DBAD-8AB8-124D-96C8-88144890AC2C}" vid="{798591C4-051C-304B-B398-803D91464B8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</Template>
  <TotalTime>1501</TotalTime>
  <Pages>60</Pages>
  <Words>2170</Words>
  <Application>Microsoft Macintosh PowerPoint</Application>
  <PresentationFormat>On-screen Show (4:3)</PresentationFormat>
  <Paragraphs>275</Paragraphs>
  <Slides>32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4" baseType="lpstr">
      <vt:lpstr>굴림</vt:lpstr>
      <vt:lpstr>ＭＳ Ｐゴシック</vt:lpstr>
      <vt:lpstr>ＭＳ Ｐゴシック</vt:lpstr>
      <vt:lpstr>Arial</vt:lpstr>
      <vt:lpstr>Calibri</vt:lpstr>
      <vt:lpstr>Comic Sans MS</vt:lpstr>
      <vt:lpstr>Consolas</vt:lpstr>
      <vt:lpstr>Gill Sans</vt:lpstr>
      <vt:lpstr>Gill Sans Light</vt:lpstr>
      <vt:lpstr>Times New Roman</vt:lpstr>
      <vt:lpstr>Wingdings</vt:lpstr>
      <vt:lpstr>Office</vt:lpstr>
      <vt:lpstr> CS310  Operating Systems   Lecture 27 : Thread Scheduling, Linux Scheduling</vt:lpstr>
      <vt:lpstr>Acknowledgements !</vt:lpstr>
      <vt:lpstr>Reading</vt:lpstr>
      <vt:lpstr>Previous Classes</vt:lpstr>
      <vt:lpstr>First-Come, First-Served (FCFS) Scheduling</vt:lpstr>
      <vt:lpstr>Shortest Job First (SJF)</vt:lpstr>
      <vt:lpstr>Shortest Remaining Time First (SRTF)</vt:lpstr>
      <vt:lpstr>Round Robin (RR) Scheduling</vt:lpstr>
      <vt:lpstr>Multilevel Queue Scheduling – Strict Priority</vt:lpstr>
      <vt:lpstr>Example of Multilevel Feedback Queue</vt:lpstr>
      <vt:lpstr>Lottery Scheduling </vt:lpstr>
      <vt:lpstr>Scheduling Summary</vt:lpstr>
      <vt:lpstr>Thread - Scheduling</vt:lpstr>
      <vt:lpstr>So, Does the OS Schedule Processes or Threads?</vt:lpstr>
      <vt:lpstr>User level thread Scheduling</vt:lpstr>
      <vt:lpstr>Kernel level thread Scheduling</vt:lpstr>
      <vt:lpstr>Linux – Completely Fair Scheduler (CFS)</vt:lpstr>
      <vt:lpstr>Linux Scheduler Overview</vt:lpstr>
      <vt:lpstr>Priority Based Scheduling</vt:lpstr>
      <vt:lpstr>Real Time Priority</vt:lpstr>
      <vt:lpstr>ps -eo state,uid,pid,ppid,rtprio,time,comm  </vt:lpstr>
      <vt:lpstr>Nice Value</vt:lpstr>
      <vt:lpstr>ps -el</vt:lpstr>
      <vt:lpstr>CFS</vt:lpstr>
      <vt:lpstr>CFS - Algorithm</vt:lpstr>
      <vt:lpstr>CFS - Algorithm</vt:lpstr>
      <vt:lpstr>How does preemption occur?</vt:lpstr>
      <vt:lpstr>Rescheduling </vt:lpstr>
      <vt:lpstr>Summary: Choosing the Right Scheduler</vt:lpstr>
      <vt:lpstr>Backup Slides</vt:lpstr>
      <vt:lpstr>Choosing Time-slice</vt:lpstr>
      <vt:lpstr>Time Slice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CS310  Operating Systems   Lecture 27 : Scheduling </dc:title>
  <dc:creator>Microsoft Office User</dc:creator>
  <dc:description>Imported some pictures from Silbershatz (c) 2005</dc:description>
  <cp:lastModifiedBy>Microsoft Office User</cp:lastModifiedBy>
  <cp:revision>33</cp:revision>
  <cp:lastPrinted>2019-01-22T23:28:05Z</cp:lastPrinted>
  <dcterms:created xsi:type="dcterms:W3CDTF">2021-10-21T06:41:17Z</dcterms:created>
  <dcterms:modified xsi:type="dcterms:W3CDTF">2021-10-22T07:42:25Z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wner">
    <vt:lpwstr>Joseph</vt:lpwstr>
  </property>
  <property fmtid="{D5CDD505-2E9C-101B-9397-08002B2CF9AE}" pid="3" name="Semester">
    <vt:lpwstr>Spring 2006</vt:lpwstr>
  </property>
</Properties>
</file>