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70" r:id="rId3"/>
    <p:sldId id="573" r:id="rId4"/>
    <p:sldId id="257" r:id="rId5"/>
    <p:sldId id="571" r:id="rId6"/>
    <p:sldId id="4531" r:id="rId7"/>
    <p:sldId id="4532" r:id="rId8"/>
    <p:sldId id="4534" r:id="rId9"/>
    <p:sldId id="4535" r:id="rId10"/>
    <p:sldId id="697" r:id="rId11"/>
    <p:sldId id="1411" r:id="rId12"/>
    <p:sldId id="4543" r:id="rId13"/>
    <p:sldId id="707" r:id="rId14"/>
    <p:sldId id="747" r:id="rId15"/>
    <p:sldId id="4518" r:id="rId16"/>
    <p:sldId id="4544" r:id="rId17"/>
    <p:sldId id="258" r:id="rId18"/>
    <p:sldId id="377" r:id="rId19"/>
    <p:sldId id="4545" r:id="rId20"/>
    <p:sldId id="739" r:id="rId21"/>
    <p:sldId id="387" r:id="rId22"/>
    <p:sldId id="4533" r:id="rId23"/>
    <p:sldId id="4546" r:id="rId24"/>
    <p:sldId id="501" r:id="rId25"/>
    <p:sldId id="423" r:id="rId26"/>
    <p:sldId id="753" r:id="rId2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31CA"/>
    <a:srgbClr val="233AE1"/>
    <a:srgbClr val="F430AB"/>
    <a:srgbClr val="E6E703"/>
    <a:srgbClr val="72AAAE"/>
    <a:srgbClr val="2A40E2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4"/>
    <p:restoredTop sz="91687" autoAdjust="0"/>
  </p:normalViewPr>
  <p:slideViewPr>
    <p:cSldViewPr>
      <p:cViewPr varScale="1">
        <p:scale>
          <a:sx n="62" d="100"/>
          <a:sy n="62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9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492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4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0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8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2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3:  Operating System Concepts – Part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Second OS Concept: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5607081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r>
              <a:rPr lang="en-IN" dirty="0"/>
              <a:t>The address space of a process contains all of the memory state of the running program</a:t>
            </a:r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pPr lvl="1"/>
            <a:r>
              <a:rPr lang="en-US" altLang="en-US" dirty="0"/>
              <a:t>Communicates with another program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589442" y="1511053"/>
            <a:ext cx="1371600" cy="217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343" y="35200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8193" y="146265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6646592" y="3054103"/>
            <a:ext cx="1221423" cy="5143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362" y="32914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46592" y="265405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6231" y="2719954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6646592" y="225400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7497" y="2319904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6646592" y="156820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8743" y="1634104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89592" y="156820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789592" y="213970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4756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Each process can have the same address space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1282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1A1-9C63-C844-9964-2FA228C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FAD0D-5A91-704D-965B-81A90629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22875"/>
            <a:ext cx="8496944" cy="56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32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15" y="148621"/>
            <a:ext cx="7520880" cy="597872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49" y="1081670"/>
            <a:ext cx="7730894" cy="10286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Program operates in an address space</a:t>
            </a:r>
            <a:r>
              <a:rPr lang="en-US" sz="2000" dirty="0"/>
              <a:t> that is distinct from the physical memory space of the machine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3101" y="2127609"/>
            <a:ext cx="5345528" cy="3134596"/>
            <a:chOff x="2590800" y="1693812"/>
            <a:chExt cx="7127371" cy="4179461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35934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Processor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2" y="3288268"/>
              <a:ext cx="11904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2" y="2526268"/>
              <a:ext cx="110756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0x000…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690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0xFFF…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0" dirty="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772828" y="2682312"/>
              <a:ext cx="209450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“virtual address”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579824" y="2606113"/>
              <a:ext cx="2276008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“physical address”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196052" cy="38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0" dirty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9352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474494" y="1612106"/>
            <a:ext cx="457200" cy="2286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302794" y="1554956"/>
            <a:ext cx="457200" cy="2286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34585" y="2971801"/>
            <a:ext cx="736018" cy="9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066850" y="2971801"/>
            <a:ext cx="736018" cy="9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216819" y="1529495"/>
            <a:ext cx="971550" cy="13716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915150" y="1529495"/>
            <a:ext cx="971550" cy="13716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4045744" y="1440656"/>
            <a:ext cx="971550" cy="40005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/>
            <a:p>
              <a:pPr algn="ctr">
                <a:defRPr/>
              </a:pPr>
              <a:r>
                <a:rPr lang="en-US" sz="1600">
                  <a:latin typeface="Calibri" panose="020F0502020204030204" pitchFamily="34" charset="0"/>
                  <a:ea typeface="Helvetica" charset="0"/>
                  <a:cs typeface="Calibri" panose="020F0502020204030204" pitchFamily="34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heap &amp; </a:t>
              </a:r>
            </a:p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188369" y="1840706"/>
            <a:ext cx="1857375" cy="742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188369" y="2100996"/>
            <a:ext cx="1857375" cy="12256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219921" y="2297906"/>
            <a:ext cx="1825823" cy="139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188369" y="1955007"/>
            <a:ext cx="1857375" cy="8000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017293" y="1714501"/>
            <a:ext cx="1888927" cy="229790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017294" y="1612106"/>
            <a:ext cx="1897856" cy="5517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017294" y="2437667"/>
            <a:ext cx="1888926" cy="123183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017294" y="2729647"/>
            <a:ext cx="1897856" cy="2540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3326608" y="2000250"/>
            <a:ext cx="194072" cy="1028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3302794" y="1554956"/>
            <a:ext cx="457200" cy="2286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5760244" y="1840706"/>
            <a:ext cx="114300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474494" y="1612106"/>
            <a:ext cx="457200" cy="2286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359694" y="4583906"/>
            <a:ext cx="1670056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303044" y="4583906"/>
            <a:ext cx="1670056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417094" y="3955256"/>
            <a:ext cx="5715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5703094" y="3955256"/>
            <a:ext cx="5715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3417094" y="5695218"/>
            <a:ext cx="2093634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5620556" y="1676996"/>
            <a:ext cx="252001" cy="19431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5687305" y="2432082"/>
            <a:ext cx="220265" cy="1251758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Translation through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060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37" y="368706"/>
            <a:ext cx="8368605" cy="533400"/>
          </a:xfrm>
        </p:spPr>
        <p:txBody>
          <a:bodyPr/>
          <a:lstStyle/>
          <a:p>
            <a:r>
              <a:rPr lang="en-US" dirty="0"/>
              <a:t>Recall: Processors operate in Virtual Address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4831263"/>
            <a:ext cx="7896225" cy="14853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Process uses it’s own address space</a:t>
            </a:r>
          </a:p>
          <a:p>
            <a:r>
              <a:rPr lang="en-US" dirty="0"/>
              <a:t>Processes use virtual addresses</a:t>
            </a:r>
          </a:p>
          <a:p>
            <a:r>
              <a:rPr lang="is-IS" dirty="0"/>
              <a:t>Many processes, all using same (conflicting) addresses</a:t>
            </a:r>
            <a:endParaRPr lang="en-US" dirty="0"/>
          </a:p>
          <a:p>
            <a:r>
              <a:rPr lang="en-US" dirty="0"/>
              <a:t>Memory uses physical addresses (also, e.g., 0 </a:t>
            </a:r>
            <a:r>
              <a:rPr lang="is-IS" dirty="0"/>
              <a:t>... 0xffff,ffff)</a:t>
            </a:r>
          </a:p>
          <a:p>
            <a:pPr>
              <a:buClr>
                <a:schemeClr val="tx1"/>
              </a:buClr>
            </a:pPr>
            <a:r>
              <a:rPr lang="is-IS" b="1" i="1" dirty="0">
                <a:solidFill>
                  <a:srgbClr val="FF0000"/>
                </a:solidFill>
              </a:rPr>
              <a:t>Memory manager maps virtual to physical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7288" y="2079982"/>
            <a:ext cx="1543050" cy="2005965"/>
            <a:chOff x="609600" y="1676400"/>
            <a:chExt cx="3048000" cy="3962400"/>
          </a:xfrm>
        </p:grpSpPr>
        <p:grpSp>
          <p:nvGrpSpPr>
            <p:cNvPr id="8" name="Group 268"/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Processor (&amp; Caches)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Datapath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9"/>
            <p:cNvGrpSpPr/>
            <p:nvPr/>
          </p:nvGrpSpPr>
          <p:grpSpPr>
            <a:xfrm>
              <a:off x="914399" y="3505200"/>
              <a:ext cx="2381837" cy="1979962"/>
              <a:chOff x="914399" y="3505200"/>
              <a:chExt cx="2381837" cy="19799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grpSp>
            <p:nvGrpSpPr>
              <p:cNvPr id="11" name="Group 25"/>
              <p:cNvGrpSpPr/>
              <p:nvPr/>
            </p:nvGrpSpPr>
            <p:grpSpPr>
              <a:xfrm>
                <a:off x="914399" y="3886200"/>
                <a:ext cx="2362202" cy="1324681"/>
                <a:chOff x="1600199" y="3962400"/>
                <a:chExt cx="1600201" cy="1324681"/>
              </a:xfrm>
              <a:solidFill>
                <a:srgbClr val="9BBB59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76087" y="4010378"/>
                  <a:ext cx="1377074" cy="1276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Registers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914400" y="4724400"/>
                <a:ext cx="2381836" cy="760762"/>
                <a:chOff x="4572000" y="3429000"/>
                <a:chExt cx="2381836" cy="760762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586406" y="3460218"/>
                  <a:ext cx="2367430" cy="7295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(ALU)</a:t>
                  </a:r>
                </a:p>
              </p:txBody>
            </p:sp>
          </p:grpSp>
        </p:grpSp>
      </p:grpSp>
      <p:sp>
        <p:nvSpPr>
          <p:cNvPr id="30" name="Rectangle 29"/>
          <p:cNvSpPr/>
          <p:nvPr/>
        </p:nvSpPr>
        <p:spPr>
          <a:xfrm>
            <a:off x="6352442" y="2079982"/>
            <a:ext cx="1428750" cy="2005965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(DRAM)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270"/>
          <p:cNvGrpSpPr/>
          <p:nvPr/>
        </p:nvGrpSpPr>
        <p:grpSpPr>
          <a:xfrm>
            <a:off x="6495317" y="2387321"/>
            <a:ext cx="1143000" cy="1555071"/>
            <a:chOff x="4953000" y="1981200"/>
            <a:chExt cx="1524000" cy="3429000"/>
          </a:xfrm>
        </p:grpSpPr>
        <p:grpSp>
          <p:nvGrpSpPr>
            <p:cNvPr id="3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1" name="Rectangle 16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6" name="Rectangle 11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181600" y="3352799"/>
              <a:ext cx="1066800" cy="67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Bytes</a:t>
              </a:r>
            </a:p>
          </p:txBody>
        </p:sp>
      </p:grpSp>
      <p:sp>
        <p:nvSpPr>
          <p:cNvPr id="237" name="Left-Right Arrow 236"/>
          <p:cNvSpPr/>
          <p:nvPr/>
        </p:nvSpPr>
        <p:spPr>
          <a:xfrm>
            <a:off x="5929175" y="2924171"/>
            <a:ext cx="408298" cy="2745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18" y="1772050"/>
            <a:ext cx="1858864" cy="2416892"/>
          </a:xfrm>
          <a:prstGeom prst="rect">
            <a:avLst/>
          </a:prstGeom>
        </p:spPr>
      </p:pic>
      <p:sp>
        <p:nvSpPr>
          <p:cNvPr id="260" name="Right Arrow 259"/>
          <p:cNvSpPr/>
          <p:nvPr/>
        </p:nvSpPr>
        <p:spPr>
          <a:xfrm>
            <a:off x="4790440" y="2917251"/>
            <a:ext cx="364241" cy="267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Left Arrow 260"/>
          <p:cNvSpPr/>
          <p:nvPr/>
        </p:nvSpPr>
        <p:spPr>
          <a:xfrm>
            <a:off x="2922127" y="2930214"/>
            <a:ext cx="750920" cy="266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162278" y="2079982"/>
            <a:ext cx="751925" cy="20059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4621396" y="2935540"/>
            <a:ext cx="13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5057431" y="2943211"/>
            <a:ext cx="14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61125" y="4226549"/>
            <a:ext cx="341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of these (software &amp; hardware cores)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378942" y="4226549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main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F9B80-7F59-F842-B52B-84AB410C7BDA}"/>
              </a:ext>
            </a:extLst>
          </p:cNvPr>
          <p:cNvSpPr/>
          <p:nvPr/>
        </p:nvSpPr>
        <p:spPr>
          <a:xfrm>
            <a:off x="4997335" y="1211299"/>
            <a:ext cx="138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manager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4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7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n-US" dirty="0"/>
              <a:t>The Third OS concepts – </a:t>
            </a:r>
            <a:r>
              <a:rPr lang="en-US" dirty="0">
                <a:solidFill>
                  <a:srgbClr val="FF0000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130515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9E7B-772E-134E-8EF3-43FA3305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99A0-D0CB-5547-9C70-D3AC30EC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 single-execution stream </a:t>
            </a:r>
            <a:r>
              <a:rPr lang="en-IN" dirty="0"/>
              <a:t>of instructions that represents a separately schedulable task </a:t>
            </a:r>
          </a:p>
          <a:p>
            <a:pPr lvl="1"/>
            <a:r>
              <a:rPr lang="en-IN" dirty="0"/>
              <a:t>OS can run, suspend, resume a thread at any time </a:t>
            </a:r>
          </a:p>
          <a:p>
            <a:pPr lvl="1"/>
            <a:r>
              <a:rPr lang="en-IN" dirty="0"/>
              <a:t>bound to a process (lives in an address space) </a:t>
            </a:r>
          </a:p>
          <a:p>
            <a:r>
              <a:rPr lang="en-IN" dirty="0">
                <a:solidFill>
                  <a:srgbClr val="FF0000"/>
                </a:solidFill>
              </a:rPr>
              <a:t>Finite Progress Axiom</a:t>
            </a:r>
            <a:r>
              <a:rPr lang="en-IN" dirty="0"/>
              <a:t>: execution proceeds at some unspecified, non-zero speed </a:t>
            </a:r>
          </a:p>
          <a:p>
            <a:r>
              <a:rPr lang="en-IN" dirty="0"/>
              <a:t>Each thread is very much like a separate process, except for one difference: they </a:t>
            </a:r>
            <a:r>
              <a:rPr lang="en-IN" i="1" dirty="0"/>
              <a:t>share </a:t>
            </a:r>
            <a:r>
              <a:rPr lang="en-IN" dirty="0"/>
              <a:t>the same address space and thus can access the same data 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multi-threaded</a:t>
            </a:r>
            <a:r>
              <a:rPr lang="en-IN" b="1" dirty="0"/>
              <a:t> </a:t>
            </a:r>
            <a:r>
              <a:rPr lang="en-IN" dirty="0"/>
              <a:t>program has more than one point of execution (i.e., multiple PCs, each of which is being fetched and executed from)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9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C6D85FB-2FC6-F840-968B-B1ADAC334B76}"/>
              </a:ext>
            </a:extLst>
          </p:cNvPr>
          <p:cNvSpPr txBox="1">
            <a:spLocks noChangeArrowheads="1"/>
          </p:cNvSpPr>
          <p:nvPr/>
        </p:nvSpPr>
        <p:spPr>
          <a:xfrm>
            <a:off x="473075" y="5705320"/>
            <a:ext cx="7987357" cy="6729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ea typeface="MS PGothic" charset="0"/>
              </a:rPr>
              <a:t>Threads encapsulate concurrency: “Active” component</a:t>
            </a:r>
          </a:p>
          <a:p>
            <a:r>
              <a:rPr lang="en-US" kern="0" dirty="0">
                <a:ea typeface="MS PGothic" charset="0"/>
              </a:rPr>
              <a:t>Address spaces encapsulate protection</a:t>
            </a:r>
          </a:p>
          <a:p>
            <a:r>
              <a:rPr lang="en-US" kern="0" dirty="0">
                <a:ea typeface="MS PGothic" charset="0"/>
              </a:rPr>
              <a:t>Threads share memory; In processes – sharing memory is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C990A-5178-884F-80C6-2DC9A7E1DA75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BD78-C328-2149-BE84-72EC46CFE37C}"/>
              </a:ext>
            </a:extLst>
          </p:cNvPr>
          <p:cNvSpPr/>
          <p:nvPr/>
        </p:nvSpPr>
        <p:spPr bwMode="auto">
          <a:xfrm>
            <a:off x="749300" y="1282700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8041-C682-5E42-86FD-360B4F97FDD8}"/>
              </a:ext>
            </a:extLst>
          </p:cNvPr>
          <p:cNvSpPr/>
          <p:nvPr/>
        </p:nvSpPr>
        <p:spPr bwMode="auto">
          <a:xfrm>
            <a:off x="4565923" y="1293822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79A65-39EE-8C40-8A7E-90A030E02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1015246"/>
            <a:ext cx="720080" cy="26745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A6A5F-8800-1741-A055-1ADA629D94AC}"/>
              </a:ext>
            </a:extLst>
          </p:cNvPr>
          <p:cNvCxnSpPr>
            <a:cxnSpLocks/>
          </p:cNvCxnSpPr>
          <p:nvPr/>
        </p:nvCxnSpPr>
        <p:spPr bwMode="auto">
          <a:xfrm>
            <a:off x="5180923" y="897948"/>
            <a:ext cx="632249" cy="31309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450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980728"/>
            <a:ext cx="8136904" cy="54006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Thread: Single unique execution context</a:t>
            </a:r>
          </a:p>
          <a:p>
            <a:pPr lvl="1"/>
            <a:r>
              <a:rPr lang="en-US" altLang="en-US" dirty="0"/>
              <a:t>Program Counter, Registers, Execution Flags, Stack, Memory State</a:t>
            </a:r>
          </a:p>
          <a:p>
            <a:r>
              <a:rPr lang="en-US" dirty="0"/>
              <a:t>A thread is executing on a processor (core) when it is </a:t>
            </a:r>
            <a:r>
              <a:rPr lang="en-US" i="1" dirty="0">
                <a:solidFill>
                  <a:srgbClr val="C00000"/>
                </a:solidFill>
              </a:rPr>
              <a:t>resident</a:t>
            </a:r>
            <a:r>
              <a:rPr lang="en-US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(register) 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0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0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6A67-1482-1D49-A905-96B1D8FB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196752"/>
            <a:ext cx="7924800" cy="5105400"/>
          </a:xfrm>
        </p:spPr>
        <p:txBody>
          <a:bodyPr/>
          <a:lstStyle/>
          <a:p>
            <a:r>
              <a:rPr lang="en-US" dirty="0"/>
              <a:t>At the time of context switching, the register state of the running thread is saved into Thread Control Block (TCB)</a:t>
            </a:r>
          </a:p>
          <a:p>
            <a:pPr lvl="1"/>
            <a:r>
              <a:rPr lang="en-US" dirty="0"/>
              <a:t>Will study it later</a:t>
            </a:r>
          </a:p>
          <a:p>
            <a:endParaRPr lang="en-US" dirty="0"/>
          </a:p>
          <a:p>
            <a:r>
              <a:rPr lang="en-US" dirty="0"/>
              <a:t>A thread is suspended (not executing) when its state is not loaded (resident) into the processor</a:t>
            </a:r>
          </a:p>
          <a:p>
            <a:pPr lvl="1"/>
            <a:r>
              <a:rPr lang="en-US" dirty="0"/>
              <a:t>Processor state pointing at some other thread</a:t>
            </a:r>
          </a:p>
          <a:p>
            <a:pPr lvl="1"/>
            <a:r>
              <a:rPr lang="en-US" dirty="0"/>
              <a:t>Program counter register is not pointing at next instruction from this thread</a:t>
            </a:r>
          </a:p>
          <a:p>
            <a:pPr lvl="1"/>
            <a:r>
              <a:rPr lang="en-US" dirty="0"/>
              <a:t>Often: a copy of the last value for each register stored in memory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63DE7-A200-CE49-9B88-7E591DA4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OS Concept: </a:t>
            </a:r>
            <a:r>
              <a:rPr lang="en-US" dirty="0">
                <a:solidFill>
                  <a:srgbClr val="FF0000"/>
                </a:solidFill>
              </a:rPr>
              <a:t>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189211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F57-4700-5449-9461-C64CFD0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9C6-FFC3-5845-8782-FAA5003C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2882280" cy="5105400"/>
          </a:xfrm>
        </p:spPr>
        <p:txBody>
          <a:bodyPr/>
          <a:lstStyle/>
          <a:p>
            <a:r>
              <a:rPr lang="en-US" dirty="0"/>
              <a:t>All threads within a process share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Global/static data</a:t>
            </a:r>
          </a:p>
          <a:p>
            <a:pPr lvl="1"/>
            <a:r>
              <a:rPr lang="en-US" dirty="0"/>
              <a:t>Libraries</a:t>
            </a:r>
          </a:p>
          <a:p>
            <a:r>
              <a:rPr lang="en-US" dirty="0"/>
              <a:t>Each thread has a separate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Registers</a:t>
            </a:r>
          </a:p>
          <a:p>
            <a:r>
              <a:rPr lang="en-US" dirty="0">
                <a:solidFill>
                  <a:srgbClr val="FF0000"/>
                </a:solidFill>
              </a:rPr>
              <a:t>Note two threads of the same process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065B-4241-2B42-8F90-EF04F13878EF}"/>
              </a:ext>
            </a:extLst>
          </p:cNvPr>
          <p:cNvSpPr txBox="1"/>
          <p:nvPr/>
        </p:nvSpPr>
        <p:spPr>
          <a:xfrm>
            <a:off x="5630398" y="287330"/>
            <a:ext cx="186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Address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47560-8C0A-C448-A841-9700E02F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59" y="683750"/>
            <a:ext cx="1941925" cy="48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703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n-US" dirty="0"/>
              <a:t>The Fourth OS concepts – </a:t>
            </a:r>
            <a:r>
              <a:rPr lang="en-US" dirty="0">
                <a:solidFill>
                  <a:srgbClr val="FF0000"/>
                </a:solidFill>
              </a:rPr>
              <a:t>Dual 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6504207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4C70-F291-E847-B3A8-C7713795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two (or more) modes of operation?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08F3-81D8-534A-A28E-1069369A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4744"/>
            <a:ext cx="7924800" cy="5105400"/>
          </a:xfrm>
        </p:spPr>
        <p:txBody>
          <a:bodyPr/>
          <a:lstStyle/>
          <a:p>
            <a:r>
              <a:rPr lang="en-US" dirty="0"/>
              <a:t>Why not have just one mode: User mode ?</a:t>
            </a:r>
          </a:p>
          <a:p>
            <a:r>
              <a:rPr lang="en-US" dirty="0"/>
              <a:t>Security?</a:t>
            </a:r>
          </a:p>
          <a:p>
            <a:r>
              <a:rPr lang="en-US" dirty="0"/>
              <a:t>Can a user access OS code and data?</a:t>
            </a:r>
          </a:p>
        </p:txBody>
      </p:sp>
    </p:spTree>
    <p:extLst>
      <p:ext uri="{BB962C8B-B14F-4D97-AF65-F5344CB8AC3E}">
        <p14:creationId xmlns:p14="http://schemas.microsoft.com/office/powerpoint/2010/main" val="37285722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syscall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rtn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rfi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9577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“Kernel” mode (or “supervisor” or “protected”)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“User” mode: Normal programs executed 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needed in the hardware to support “dual mode” operation?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bit of state (user/system mode bit)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Certain operations / actions only permitted in system/kernel mode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user mode they fail or trap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User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Kernel transition </a:t>
            </a:r>
            <a:r>
              <a:rPr lang="en-US" i="1" dirty="0"/>
              <a:t>sets</a:t>
            </a:r>
            <a:r>
              <a:rPr lang="en-US" dirty="0"/>
              <a:t> kernel mode AND saves the user PC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Operating system code carefully puts aside user state then performs the necessary operations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Kernel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User transition </a:t>
            </a:r>
            <a:r>
              <a:rPr lang="en-US" i="1" dirty="0"/>
              <a:t>clears</a:t>
            </a:r>
            <a:r>
              <a:rPr lang="en-US" dirty="0"/>
              <a:t> kernel mode AND restores appropriate user PC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Example: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1219845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E71D5-679A-3549-A680-C9EBFD7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A38FF-2DB6-754E-9B9B-464A4318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in execution is a process</a:t>
            </a:r>
          </a:p>
          <a:p>
            <a:r>
              <a:rPr lang="en-US" dirty="0"/>
              <a:t>In multiprogramming systems, one or multiple processes are resident in the main memory and they run concurrently</a:t>
            </a:r>
          </a:p>
          <a:p>
            <a:r>
              <a:rPr lang="en-IN" dirty="0"/>
              <a:t>The process of switching the CPU from one process to another (stopping one and starting the next) is the context switch</a:t>
            </a:r>
          </a:p>
          <a:p>
            <a:pPr lvl="1"/>
            <a:r>
              <a:rPr lang="en-US" dirty="0"/>
              <a:t>Context switching is relatively expensive operation</a:t>
            </a:r>
          </a:p>
          <a:p>
            <a:r>
              <a:rPr lang="en-US" dirty="0"/>
              <a:t>An important OS data-structure for multiprogramming/context switching is Process Control Block</a:t>
            </a:r>
          </a:p>
          <a:p>
            <a:pPr lvl="1"/>
            <a:r>
              <a:rPr lang="en-US" dirty="0"/>
              <a:t>Will study PCB 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42316025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2</a:t>
            </a:r>
          </a:p>
          <a:p>
            <a:r>
              <a:rPr lang="en-US" dirty="0"/>
              <a:t>Chapter 26, Three Easy Pieces book</a:t>
            </a:r>
          </a:p>
        </p:txBody>
      </p:sp>
    </p:spTree>
    <p:extLst>
      <p:ext uri="{BB962C8B-B14F-4D97-AF65-F5344CB8AC3E}">
        <p14:creationId xmlns:p14="http://schemas.microsoft.com/office/powerpoint/2010/main" val="26789304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of concepts learnt so far in the course</a:t>
            </a:r>
          </a:p>
          <a:p>
            <a:r>
              <a:rPr lang="en-US" dirty="0"/>
              <a:t>The third OS Concept: Thread </a:t>
            </a:r>
          </a:p>
          <a:p>
            <a:r>
              <a:rPr lang="en-US" dirty="0"/>
              <a:t>The Fourth OS Concept: Dual Mode of Operation</a:t>
            </a:r>
          </a:p>
          <a:p>
            <a:endParaRPr lang="en-US" dirty="0"/>
          </a:p>
          <a:p>
            <a:r>
              <a:rPr lang="en-US" dirty="0"/>
              <a:t>Multiprogramming, Multiprocessing, and Context Switching - Definitions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3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Concepts we have  learnt so far</a:t>
            </a:r>
          </a:p>
        </p:txBody>
      </p:sp>
    </p:spTree>
    <p:extLst>
      <p:ext uri="{BB962C8B-B14F-4D97-AF65-F5344CB8AC3E}">
        <p14:creationId xmlns:p14="http://schemas.microsoft.com/office/powerpoint/2010/main" val="4239596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User / Kernel mode</a:t>
            </a:r>
          </a:p>
        </p:txBody>
      </p:sp>
    </p:spTree>
    <p:extLst>
      <p:ext uri="{BB962C8B-B14F-4D97-AF65-F5344CB8AC3E}">
        <p14:creationId xmlns:p14="http://schemas.microsoft.com/office/powerpoint/2010/main" val="3033483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47800" y="1219200"/>
            <a:ext cx="1828800" cy="2502932"/>
            <a:chOff x="1447800" y="1219200"/>
            <a:chExt cx="1828800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332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int</a:t>
              </a:r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main() </a:t>
              </a:r>
            </a:p>
            <a:p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{ … ;</a:t>
              </a:r>
            </a:p>
            <a:p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49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foo.c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5101" y="838200"/>
            <a:ext cx="3599593" cy="5105400"/>
            <a:chOff x="5315101" y="838200"/>
            <a:chExt cx="3599593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69253" y="2426732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12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89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990600"/>
            <a:ext cx="2042765" cy="2655332"/>
            <a:chOff x="3352800" y="990600"/>
            <a:chExt cx="2042765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108560" y="194400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200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a.out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instruction and data segments of executable file into memory</a:t>
            </a:r>
          </a:p>
          <a:p>
            <a:pPr lvl="1"/>
            <a:r>
              <a:rPr lang="en-US" dirty="0"/>
              <a:t>OS creates the process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7C843-8B6F-F044-9497-7D14DF6C7B36}"/>
              </a:ext>
            </a:extLst>
          </p:cNvPr>
          <p:cNvSpPr txBox="1"/>
          <p:nvPr/>
        </p:nvSpPr>
        <p:spPr>
          <a:xfrm>
            <a:off x="5017583" y="32866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2BC97-BD3E-2E44-8204-A70CE94B664F}"/>
              </a:ext>
            </a:extLst>
          </p:cNvPr>
          <p:cNvSpPr txBox="1"/>
          <p:nvPr/>
        </p:nvSpPr>
        <p:spPr>
          <a:xfrm>
            <a:off x="3399888" y="6510754"/>
            <a:ext cx="35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ELF: Executable and Linking Format</a:t>
            </a:r>
          </a:p>
        </p:txBody>
      </p:sp>
    </p:spTree>
    <p:extLst>
      <p:ext uri="{BB962C8B-B14F-4D97-AF65-F5344CB8AC3E}">
        <p14:creationId xmlns:p14="http://schemas.microsoft.com/office/powerpoint/2010/main" val="1061563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B931-E852-A649-B60A-1CB38866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7A07D-3F56-8249-8AF3-D7035CA3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process is a program in execution</a:t>
            </a:r>
          </a:p>
          <a:p>
            <a:r>
              <a:rPr lang="en-IN" dirty="0"/>
              <a:t>The process is the OS’s abstraction for execution</a:t>
            </a:r>
          </a:p>
          <a:p>
            <a:r>
              <a:rPr lang="en-US" dirty="0">
                <a:solidFill>
                  <a:srgbClr val="FF0000"/>
                </a:solidFill>
              </a:rPr>
              <a:t>Execution environment with restricted rights</a:t>
            </a:r>
          </a:p>
          <a:p>
            <a:pPr lvl="1"/>
            <a:r>
              <a:rPr lang="en-US" altLang="en-US" dirty="0">
                <a:ea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/>
              <a:t>Owns memory (address space), file descriptors, sockets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IN" dirty="0"/>
              <a:t>Simplest (classic) case: a sequential process </a:t>
            </a:r>
          </a:p>
          <a:p>
            <a:pPr lvl="1"/>
            <a:r>
              <a:rPr lang="en-IN" dirty="0"/>
              <a:t>A single thread of execution (an abstraction of the CPU) 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sequential process</a:t>
            </a:r>
            <a:r>
              <a:rPr lang="en-IN" dirty="0"/>
              <a:t> is</a:t>
            </a:r>
          </a:p>
          <a:p>
            <a:pPr lvl="1"/>
            <a:r>
              <a:rPr lang="en-IN" dirty="0"/>
              <a:t>The unit of execution</a:t>
            </a:r>
          </a:p>
          <a:p>
            <a:pPr lvl="1"/>
            <a:r>
              <a:rPr lang="en-IN" dirty="0"/>
              <a:t>The unit of scheduling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dynamic (active) execution context</a:t>
            </a:r>
          </a:p>
          <a:p>
            <a:pPr lvl="2"/>
            <a:r>
              <a:rPr lang="en-IN" dirty="0"/>
              <a:t>vs. the program – static, just a bunch of bytes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45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D0BC-2AFB-9A42-A224-078D73C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Two key abstractions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3DF-AD2E-F247-9C92-DC66676B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14400"/>
            <a:ext cx="7920880" cy="5105400"/>
          </a:xfrm>
        </p:spPr>
        <p:txBody>
          <a:bodyPr/>
          <a:lstStyle/>
          <a:p>
            <a:r>
              <a:rPr lang="en-US" dirty="0"/>
              <a:t>Process is not the binary source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 is an instance of running program</a:t>
            </a:r>
          </a:p>
          <a:p>
            <a:r>
              <a:rPr lang="en-US" dirty="0"/>
              <a:t>Process provides two key abstractions</a:t>
            </a:r>
          </a:p>
          <a:p>
            <a:pPr lvl="1"/>
            <a:r>
              <a:rPr lang="en-US" dirty="0"/>
              <a:t>Memory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Each process assumes entire system memory to itself</a:t>
            </a:r>
          </a:p>
          <a:p>
            <a:pPr lvl="1"/>
            <a:r>
              <a:rPr lang="en-US" dirty="0"/>
              <a:t>Execution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Provides abstraction of continued operation</a:t>
            </a:r>
          </a:p>
          <a:p>
            <a:pPr lvl="3"/>
            <a:r>
              <a:rPr lang="en-US" dirty="0"/>
              <a:t>There may be hundreds of processes in a system </a:t>
            </a:r>
          </a:p>
          <a:p>
            <a:pPr lvl="3"/>
            <a:r>
              <a:rPr lang="en-US" dirty="0"/>
              <a:t>Each process gets impression of continuous operation</a:t>
            </a:r>
          </a:p>
        </p:txBody>
      </p:sp>
    </p:spTree>
    <p:extLst>
      <p:ext uri="{BB962C8B-B14F-4D97-AF65-F5344CB8AC3E}">
        <p14:creationId xmlns:p14="http://schemas.microsoft.com/office/powerpoint/2010/main" val="21711528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5983</TotalTime>
  <Pages>60</Pages>
  <Words>1406</Words>
  <Application>Microsoft Macintosh PowerPoint</Application>
  <PresentationFormat>On-screen Show (4:3)</PresentationFormat>
  <Paragraphs>253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Comic Sans MS</vt:lpstr>
      <vt:lpstr>Gill Sans</vt:lpstr>
      <vt:lpstr>Gill Sans Light</vt:lpstr>
      <vt:lpstr>Helvetica</vt:lpstr>
      <vt:lpstr>Symbol</vt:lpstr>
      <vt:lpstr>Wingdings</vt:lpstr>
      <vt:lpstr>Office</vt:lpstr>
      <vt:lpstr> CS 310   Operating Systems   Lecture 3:  Operating System Concepts – Part 2</vt:lpstr>
      <vt:lpstr>Acknowledgements !</vt:lpstr>
      <vt:lpstr>Read the following: </vt:lpstr>
      <vt:lpstr>We will study..</vt:lpstr>
      <vt:lpstr>Concepts we have  learnt so far</vt:lpstr>
      <vt:lpstr>Four Fundamental OS Concepts</vt:lpstr>
      <vt:lpstr>OS Bottom Line: Run Programs</vt:lpstr>
      <vt:lpstr>What is a process ?</vt:lpstr>
      <vt:lpstr>Process – Two key abstractions </vt:lpstr>
      <vt:lpstr>Second OS Concept: Address Space</vt:lpstr>
      <vt:lpstr>Recall: Each process can have the same address space </vt:lpstr>
      <vt:lpstr>Address Space</vt:lpstr>
      <vt:lpstr>Address Space Translation</vt:lpstr>
      <vt:lpstr>Translation through Page Table</vt:lpstr>
      <vt:lpstr>Recall: Processors operate in Virtual Address Space </vt:lpstr>
      <vt:lpstr>The Third OS concepts – Threads</vt:lpstr>
      <vt:lpstr>Thread</vt:lpstr>
      <vt:lpstr>Single and Multithreaded Processes</vt:lpstr>
      <vt:lpstr>Thread of Control</vt:lpstr>
      <vt:lpstr>First OS Concept: Thread of Control</vt:lpstr>
      <vt:lpstr>Thread</vt:lpstr>
      <vt:lpstr>The Fourth OS concepts – Dual Mode of Operation</vt:lpstr>
      <vt:lpstr>Why do we need two (or more) modes of operation?</vt:lpstr>
      <vt:lpstr>User/Kernel (Privileged) Mode</vt:lpstr>
      <vt:lpstr>Fourth OS Concept:  Dual Mode Operation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2:</dc:title>
  <dc:creator>Microsoft Office User</dc:creator>
  <dc:description>Imported some pictures from Silbershatz (c) 2005</dc:description>
  <cp:lastModifiedBy>Microsoft Office User</cp:lastModifiedBy>
  <cp:revision>39</cp:revision>
  <cp:lastPrinted>2019-01-22T23:28:05Z</cp:lastPrinted>
  <dcterms:created xsi:type="dcterms:W3CDTF">2021-06-16T11:05:49Z</dcterms:created>
  <dcterms:modified xsi:type="dcterms:W3CDTF">2021-11-29T09:27:07Z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