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56" r:id="rId2"/>
    <p:sldId id="887" r:id="rId3"/>
    <p:sldId id="876" r:id="rId4"/>
    <p:sldId id="886" r:id="rId5"/>
    <p:sldId id="881" r:id="rId6"/>
    <p:sldId id="840" r:id="rId7"/>
    <p:sldId id="890" r:id="rId8"/>
    <p:sldId id="891" r:id="rId9"/>
    <p:sldId id="892" r:id="rId10"/>
    <p:sldId id="908" r:id="rId11"/>
    <p:sldId id="921" r:id="rId12"/>
    <p:sldId id="889" r:id="rId13"/>
    <p:sldId id="902" r:id="rId14"/>
    <p:sldId id="903" r:id="rId15"/>
    <p:sldId id="905" r:id="rId16"/>
    <p:sldId id="842" r:id="rId17"/>
    <p:sldId id="904" r:id="rId18"/>
    <p:sldId id="303" r:id="rId19"/>
    <p:sldId id="918" r:id="rId20"/>
    <p:sldId id="843" r:id="rId21"/>
    <p:sldId id="906" r:id="rId22"/>
    <p:sldId id="844" r:id="rId23"/>
    <p:sldId id="349" r:id="rId24"/>
    <p:sldId id="350" r:id="rId25"/>
    <p:sldId id="351" r:id="rId26"/>
    <p:sldId id="273" r:id="rId27"/>
    <p:sldId id="911" r:id="rId28"/>
    <p:sldId id="914" r:id="rId29"/>
    <p:sldId id="915" r:id="rId30"/>
    <p:sldId id="287" r:id="rId31"/>
    <p:sldId id="909" r:id="rId32"/>
    <p:sldId id="280" r:id="rId33"/>
    <p:sldId id="281" r:id="rId34"/>
    <p:sldId id="916" r:id="rId35"/>
    <p:sldId id="907" r:id="rId36"/>
    <p:sldId id="920" r:id="rId37"/>
    <p:sldId id="917" r:id="rId38"/>
  </p:sldIdLst>
  <p:sldSz cx="9144000" cy="6858000" type="screen4x3"/>
  <p:notesSz cx="9601200" cy="7315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33AE1"/>
    <a:srgbClr val="F430AB"/>
    <a:srgbClr val="E6E703"/>
    <a:srgbClr val="72AAAE"/>
    <a:srgbClr val="2A40E2"/>
    <a:srgbClr val="1C31CA"/>
    <a:srgbClr val="7281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27"/>
    <p:restoredTop sz="95005" autoAdjust="0"/>
  </p:normalViewPr>
  <p:slideViewPr>
    <p:cSldViewPr>
      <p:cViewPr varScale="1">
        <p:scale>
          <a:sx n="75" d="100"/>
          <a:sy n="75" d="100"/>
        </p:scale>
        <p:origin x="224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4387586" y="6956426"/>
            <a:ext cx="827620" cy="274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308" tIns="46994" rIns="92308" bIns="46994">
            <a:spAutoFit/>
          </a:bodyPr>
          <a:lstStyle/>
          <a:p>
            <a:pPr algn="ctr" defTabSz="917510">
              <a:lnSpc>
                <a:spcPct val="90000"/>
              </a:lnSpc>
            </a:pPr>
            <a:r>
              <a:rPr lang="en-US" sz="1300" b="0">
                <a:latin typeface="Gill Sans Light" charset="0"/>
                <a:cs typeface="Gill Sans Light" charset="0"/>
              </a:rPr>
              <a:t>Page </a:t>
            </a:r>
            <a:fld id="{073744B8-EF17-EB47-B355-93F8159194C2}" type="slidenum">
              <a:rPr lang="en-US" sz="1300" b="0">
                <a:latin typeface="Gill Sans Light" charset="0"/>
                <a:cs typeface="Gill Sans Light" charset="0"/>
              </a:rPr>
              <a:pPr algn="ctr" defTabSz="917510">
                <a:lnSpc>
                  <a:spcPct val="90000"/>
                </a:lnSpc>
              </a:pPr>
              <a:t>‹#›</a:t>
            </a:fld>
            <a:endParaRPr lang="en-US" sz="1300" b="0">
              <a:latin typeface="Gill Sans Light" charset="0"/>
              <a:cs typeface="Gill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4449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4373157" y="6956426"/>
            <a:ext cx="856474" cy="274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308" tIns="46994" rIns="92308" bIns="46994">
            <a:spAutoFit/>
          </a:bodyPr>
          <a:lstStyle/>
          <a:p>
            <a:pPr algn="ctr" defTabSz="917510">
              <a:lnSpc>
                <a:spcPct val="90000"/>
              </a:lnSpc>
            </a:pPr>
            <a:r>
              <a:rPr lang="en-US" sz="1300" b="0"/>
              <a:t>Page </a:t>
            </a:r>
            <a:fld id="{6D259941-7246-4245-A40C-55C6F952DF9E}" type="slidenum">
              <a:rPr lang="en-US" sz="1300" b="0"/>
              <a:pPr algn="ctr" defTabSz="917510">
                <a:lnSpc>
                  <a:spcPct val="90000"/>
                </a:lnSpc>
              </a:pPr>
              <a:t>‹#›</a:t>
            </a:fld>
            <a:endParaRPr lang="en-US" sz="1300" b="0"/>
          </a:p>
        </p:txBody>
      </p:sp>
      <p:sp>
        <p:nvSpPr>
          <p:cNvPr id="65539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7688"/>
            <a:ext cx="3657600" cy="27447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113" y="3475039"/>
            <a:ext cx="7038975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65" tIns="46994" rIns="95665" bIns="469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51077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ＭＳ Ｐゴシック" charset="0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E5703DF-1F0C-5446-8C55-CE1AEBF2A4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7EC5FA-820F-E949-8DF8-8196EFCA0C86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54274" name="Rectangle 2">
            <a:extLst>
              <a:ext uri="{FF2B5EF4-FFF2-40B4-BE49-F238E27FC236}">
                <a16:creationId xmlns:a16="http://schemas.microsoft.com/office/drawing/2014/main" id="{2835A7E5-A9B2-704E-8AC1-A333F5640261}"/>
              </a:ext>
            </a:extLst>
          </p:cNvPr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D0899F92-AC19-D740-B302-815B3847B9F1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4162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98082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6FD7749-C540-8D4B-8D40-D9ED58BEE1B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828DCA-2DAB-7D4D-A02E-88CD8603E865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117762" name="Rectangle 1026">
            <a:extLst>
              <a:ext uri="{FF2B5EF4-FFF2-40B4-BE49-F238E27FC236}">
                <a16:creationId xmlns:a16="http://schemas.microsoft.com/office/drawing/2014/main" id="{F2A7CBDF-A9C7-F04E-9CF1-817860C0BB8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1027">
            <a:extLst>
              <a:ext uri="{FF2B5EF4-FFF2-40B4-BE49-F238E27FC236}">
                <a16:creationId xmlns:a16="http://schemas.microsoft.com/office/drawing/2014/main" id="{4B46C103-7EAA-9A40-B306-2979798DBA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03996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6FD7749-C540-8D4B-8D40-D9ED58BEE1B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828DCA-2DAB-7D4D-A02E-88CD8603E865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117762" name="Rectangle 1026">
            <a:extLst>
              <a:ext uri="{FF2B5EF4-FFF2-40B4-BE49-F238E27FC236}">
                <a16:creationId xmlns:a16="http://schemas.microsoft.com/office/drawing/2014/main" id="{F2A7CBDF-A9C7-F04E-9CF1-817860C0BB8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1027">
            <a:extLst>
              <a:ext uri="{FF2B5EF4-FFF2-40B4-BE49-F238E27FC236}">
                <a16:creationId xmlns:a16="http://schemas.microsoft.com/office/drawing/2014/main" id="{4B46C103-7EAA-9A40-B306-2979798DBA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07901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>
            <a:extLst>
              <a:ext uri="{FF2B5EF4-FFF2-40B4-BE49-F238E27FC236}">
                <a16:creationId xmlns:a16="http://schemas.microsoft.com/office/drawing/2014/main" id="{AD30CC9D-7DD3-44B2-A8FC-073E926D45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C0FE232-0859-4FEB-B794-69908630F257}" type="slidenum">
              <a:rPr lang="en-US" altLang="en-US">
                <a:latin typeface="Times New Roman" panose="02020603050405020304" pitchFamily="18" charset="0"/>
              </a:rPr>
              <a:pPr/>
              <a:t>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23748D27-ADCC-4859-912A-07FA2680136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E5E0810E-A480-4FF7-B73F-6679962179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30743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>
            <a:extLst>
              <a:ext uri="{FF2B5EF4-FFF2-40B4-BE49-F238E27FC236}">
                <a16:creationId xmlns:a16="http://schemas.microsoft.com/office/drawing/2014/main" id="{37028435-25E6-4A3F-B20A-EB7193F776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61533BA6-63EA-4C8E-83D6-D75ED0A0DEDD}" type="slidenum">
              <a:rPr lang="en-US" altLang="en-US">
                <a:latin typeface="Times New Roman" panose="02020603050405020304" pitchFamily="18" charset="0"/>
              </a:rPr>
              <a:pPr/>
              <a:t>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60FDCA58-DEE3-4954-8951-F43ECB200C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346113F0-86BE-41CA-9B9F-A08D697B7A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45636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>
            <a:extLst>
              <a:ext uri="{FF2B5EF4-FFF2-40B4-BE49-F238E27FC236}">
                <a16:creationId xmlns:a16="http://schemas.microsoft.com/office/drawing/2014/main" id="{2665131B-02A1-4089-8A6A-3ECBBEBF697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93F69B1-EE3C-4C05-93FA-4501AC790494}" type="slidenum">
              <a:rPr lang="en-US" altLang="en-US">
                <a:latin typeface="Times New Roman" panose="02020603050405020304" pitchFamily="18" charset="0"/>
              </a:rPr>
              <a:pPr/>
              <a:t>25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233FA0CE-6439-42A3-9DCD-EA87FF718DB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CE0A33F4-52D6-4093-86D6-67B742B188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5212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8C41007-4BEF-C24F-8515-B9882A7963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5C15EF-FBF7-EB4E-8FAC-36ACE01AB75B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4D24B887-6F46-534D-B11E-5F3541A997B0}"/>
              </a:ext>
            </a:extLst>
          </p:cNvPr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5B2DF812-99B5-9846-8128-D6B39382CA0A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Show.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1378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511FAFA-BC6A-E645-8DA8-D6FA34C0095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DB2AC4-C618-DF42-8345-F06C589C2787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52226" name="Rectangle 2">
            <a:extLst>
              <a:ext uri="{FF2B5EF4-FFF2-40B4-BE49-F238E27FC236}">
                <a16:creationId xmlns:a16="http://schemas.microsoft.com/office/drawing/2014/main" id="{AA36DAB0-3F9D-354C-A81A-2DA8A0ED8CB8}"/>
              </a:ext>
            </a:extLst>
          </p:cNvPr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28CF8B32-DE2E-324B-A4BF-F1B0884A6727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7276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120000"/>
              <a:defRPr b="0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>
              <a:buClr>
                <a:srgbClr val="FF0000"/>
              </a:buClr>
              <a:buSzPct val="120000"/>
              <a:buFont typeface="Arial" panose="020B0604020202020204" pitchFamily="34" charset="0"/>
              <a:buChar char="•"/>
              <a:defRPr b="0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>
              <a:buSzPct val="120000"/>
              <a:buFont typeface="Arial" panose="020B0604020202020204" pitchFamily="34" charset="0"/>
              <a:buChar char="•"/>
              <a:defRPr b="0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543050" indent="-171450">
              <a:buSzPct val="120000"/>
              <a:buFont typeface="Arial" panose="020B0604020202020204" pitchFamily="34" charset="0"/>
              <a:buChar char="•"/>
              <a:defRPr sz="1800" b="0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>
              <a:buSzPct val="120000"/>
              <a:defRPr b="0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72C1F6-F85B-794F-8C35-018FB5EA5B88}"/>
              </a:ext>
            </a:extLst>
          </p:cNvPr>
          <p:cNvSpPr txBox="1"/>
          <p:nvPr userDrawn="1"/>
        </p:nvSpPr>
        <p:spPr>
          <a:xfrm>
            <a:off x="8469443" y="6685613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BEE621-4244-6E4B-BBF0-A6AC9DE4C5BC}"/>
              </a:ext>
            </a:extLst>
          </p:cNvPr>
          <p:cNvSpPr/>
          <p:nvPr userDrawn="1"/>
        </p:nvSpPr>
        <p:spPr>
          <a:xfrm>
            <a:off x="8534400" y="6488668"/>
            <a:ext cx="463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8B82DB86-37F9-954E-8F10-00623E1FD261}" type="slidenum">
              <a:rPr lang="en-US" sz="1800" b="0" smtClean="0">
                <a:solidFill>
                  <a:srgbClr val="2A40E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/>
              <a:t>‹#›</a:t>
            </a:fld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189684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21120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152400"/>
            <a:ext cx="19812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400"/>
            <a:ext cx="5791200" cy="58674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9190270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1628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914400"/>
            <a:ext cx="3886200" cy="5105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86200" cy="5105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692831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36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3006919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45881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3886200" cy="5105400"/>
          </a:xfrm>
        </p:spPr>
        <p:txBody>
          <a:bodyPr/>
          <a:lstStyle>
            <a:lvl1pPr>
              <a:defRPr sz="28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86200" cy="5105400"/>
          </a:xfrm>
        </p:spPr>
        <p:txBody>
          <a:bodyPr/>
          <a:lstStyle>
            <a:lvl1pPr>
              <a:defRPr sz="28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1C6B93-7D6B-DA42-A682-3CD147FB8BEC}"/>
              </a:ext>
            </a:extLst>
          </p:cNvPr>
          <p:cNvSpPr/>
          <p:nvPr userDrawn="1"/>
        </p:nvSpPr>
        <p:spPr>
          <a:xfrm>
            <a:off x="8534400" y="6488668"/>
            <a:ext cx="463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8B82DB86-37F9-954E-8F10-00623E1FD261}" type="slidenum">
              <a:rPr lang="en-US" sz="1800" b="0" smtClean="0">
                <a:solidFill>
                  <a:srgbClr val="2A40E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/>
              <a:t>‹#›</a:t>
            </a:fld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36857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304875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A5D0DC2-5622-CF43-B520-E50D8B759AAB}"/>
              </a:ext>
            </a:extLst>
          </p:cNvPr>
          <p:cNvSpPr/>
          <p:nvPr userDrawn="1"/>
        </p:nvSpPr>
        <p:spPr>
          <a:xfrm>
            <a:off x="8534400" y="6488668"/>
            <a:ext cx="463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8B82DB86-37F9-954E-8F10-00623E1FD261}" type="slidenum">
              <a:rPr lang="en-US" sz="1800" b="0" smtClean="0">
                <a:solidFill>
                  <a:srgbClr val="2A40E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/>
              <a:t>‹#›</a:t>
            </a:fld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387832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550CB9E-344C-364E-BF2C-6CFCB77045FB}"/>
              </a:ext>
            </a:extLst>
          </p:cNvPr>
          <p:cNvSpPr/>
          <p:nvPr userDrawn="1"/>
        </p:nvSpPr>
        <p:spPr>
          <a:xfrm>
            <a:off x="8534400" y="6488668"/>
            <a:ext cx="463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8B82DB86-37F9-954E-8F10-00623E1FD261}" type="slidenum">
              <a:rPr lang="en-US" sz="1800" b="0" smtClean="0">
                <a:solidFill>
                  <a:srgbClr val="2A40E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/>
              <a:t>‹#›</a:t>
            </a:fld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764620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463132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009511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3875" y="174519"/>
            <a:ext cx="7162800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924800" cy="510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Body Text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1DF638-DC8B-9C47-AE7E-388711F50F7B}"/>
              </a:ext>
            </a:extLst>
          </p:cNvPr>
          <p:cNvSpPr/>
          <p:nvPr userDrawn="1"/>
        </p:nvSpPr>
        <p:spPr>
          <a:xfrm>
            <a:off x="8534400" y="6488668"/>
            <a:ext cx="463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8B82DB86-37F9-954E-8F10-00623E1FD261}" type="slidenum">
              <a:rPr lang="en-US" sz="1800" b="0" smtClean="0">
                <a:solidFill>
                  <a:srgbClr val="2A40E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/>
              <a:t>‹#›</a:t>
            </a:fld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38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transition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>
              <a:lumMod val="50000"/>
            </a:schemeClr>
          </a:solidFill>
          <a:latin typeface="Calibri" panose="020F0502020204030204" pitchFamily="34" charset="0"/>
          <a:ea typeface="ＭＳ Ｐゴシック" charset="0"/>
          <a:cs typeface="Calibri" panose="020F0502020204030204" pitchFamily="34" charset="0"/>
        </a:defRPr>
      </a:lvl1pPr>
      <a:lvl2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2pPr>
      <a:lvl3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3pPr>
      <a:lvl4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4pPr>
      <a:lvl5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5pPr>
      <a:lvl6pPr marL="4572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6pPr>
      <a:lvl7pPr marL="9144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7pPr>
      <a:lvl8pPr marL="13716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8pPr>
      <a:lvl9pPr marL="18288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9pPr>
    </p:titleStyle>
    <p:bodyStyle>
      <a:lvl1pPr marL="285750" indent="-2857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accent1">
            <a:lumMod val="50000"/>
          </a:schemeClr>
        </a:buClr>
        <a:buSzPct val="110000"/>
        <a:buChar char="•"/>
        <a:defRPr sz="2400">
          <a:solidFill>
            <a:schemeClr val="tx1"/>
          </a:solidFill>
          <a:latin typeface="Calibri" panose="020F0502020204030204" pitchFamily="34" charset="0"/>
          <a:ea typeface="ＭＳ Ｐゴシック" charset="0"/>
          <a:cs typeface="Calibri" panose="020F0502020204030204" pitchFamily="34" charset="0"/>
        </a:defRPr>
      </a:lvl1pPr>
      <a:lvl2pPr marL="6858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C00000"/>
        </a:buClr>
        <a:buSzPct val="110000"/>
        <a:buFont typeface="Arial" panose="020B0604020202020204" pitchFamily="34" charset="0"/>
        <a:buChar char="•"/>
        <a:defRPr sz="2200">
          <a:solidFill>
            <a:schemeClr val="tx1"/>
          </a:solidFill>
          <a:latin typeface="Calibri" panose="020F0502020204030204" pitchFamily="34" charset="0"/>
          <a:ea typeface="Gill Sans" charset="0"/>
          <a:cs typeface="Calibri" panose="020F0502020204030204" pitchFamily="34" charset="0"/>
        </a:defRPr>
      </a:lvl2pPr>
      <a:lvl3pPr marL="11430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0070C0"/>
        </a:buClr>
        <a:buSzPct val="120000"/>
        <a:buFont typeface="Arial" panose="020B0604020202020204" pitchFamily="34" charset="0"/>
        <a:buChar char="•"/>
        <a:defRPr sz="2000">
          <a:solidFill>
            <a:schemeClr val="tx1"/>
          </a:solidFill>
          <a:latin typeface="Calibri" panose="020F0502020204030204" pitchFamily="34" charset="0"/>
          <a:ea typeface="Gill Sans" charset="0"/>
          <a:cs typeface="Calibri" panose="020F0502020204030204" pitchFamily="34" charset="0"/>
        </a:defRPr>
      </a:lvl3pPr>
      <a:lvl4pPr marL="15430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20000"/>
        <a:buChar char="•"/>
        <a:defRPr sz="1800">
          <a:solidFill>
            <a:schemeClr val="tx1"/>
          </a:solidFill>
          <a:latin typeface="Calibri" panose="020F0502020204030204" pitchFamily="34" charset="0"/>
          <a:ea typeface="Gill Sans" charset="0"/>
          <a:cs typeface="Calibri" panose="020F0502020204030204" pitchFamily="34" charset="0"/>
        </a:defRPr>
      </a:lvl4pPr>
      <a:lvl5pPr marL="20002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20000"/>
        <a:buFont typeface="Arial" panose="020B0604020202020204" pitchFamily="34" charset="0"/>
        <a:buChar char="•"/>
        <a:defRPr sz="1600">
          <a:solidFill>
            <a:schemeClr val="tx1"/>
          </a:solidFill>
          <a:latin typeface="Calibri" panose="020F0502020204030204" pitchFamily="34" charset="0"/>
          <a:ea typeface="Gill Sans" charset="0"/>
          <a:cs typeface="Calibri" panose="020F0502020204030204" pitchFamily="34" charset="0"/>
        </a:defRPr>
      </a:lvl5pPr>
      <a:lvl6pPr marL="24574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6pPr>
      <a:lvl7pPr marL="29146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7pPr>
      <a:lvl8pPr marL="33718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8pPr>
      <a:lvl9pPr marL="38290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if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196752"/>
            <a:ext cx="7848600" cy="2057400"/>
          </a:xfrm>
        </p:spPr>
        <p:txBody>
          <a:bodyPr/>
          <a:lstStyle/>
          <a:p>
            <a:pPr>
              <a:defRPr/>
            </a:pPr>
            <a:br>
              <a:rPr lang="en-US" sz="3000" dirty="0"/>
            </a:br>
            <a:r>
              <a:rPr lang="en-US" sz="3000" dirty="0">
                <a:solidFill>
                  <a:srgbClr val="FF0000"/>
                </a:solidFill>
              </a:rPr>
              <a:t>CS310  Operating Systems </a:t>
            </a:r>
            <a:br>
              <a:rPr lang="en-US" sz="3000" dirty="0"/>
            </a:br>
            <a:br>
              <a:rPr lang="en-US" sz="3000" dirty="0"/>
            </a:br>
            <a:r>
              <a:rPr lang="en-US" sz="2400" dirty="0"/>
              <a:t>Lecture 30: Deadlock Avoidance, Banker’s Algorithm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4191000"/>
            <a:ext cx="8001000" cy="1447800"/>
          </a:xfrm>
        </p:spPr>
        <p:txBody>
          <a:bodyPr/>
          <a:lstStyle/>
          <a:p>
            <a:pPr marL="285750" indent="-285750" algn="r">
              <a:defRPr/>
            </a:pPr>
            <a:r>
              <a:rPr lang="en-US" altLang="en-US" dirty="0">
                <a:solidFill>
                  <a:schemeClr val="accent1">
                    <a:lumMod val="50000"/>
                  </a:schemeClr>
                </a:solidFill>
                <a:ea typeface="Gill Sans" charset="0"/>
              </a:rPr>
              <a:t>Ravi Mittal</a:t>
            </a:r>
          </a:p>
          <a:p>
            <a:pPr marL="285750" indent="-285750" algn="r">
              <a:defRPr/>
            </a:pPr>
            <a:r>
              <a:rPr lang="en-US" altLang="en-US" dirty="0">
                <a:solidFill>
                  <a:schemeClr val="accent1">
                    <a:lumMod val="50000"/>
                  </a:schemeClr>
                </a:solidFill>
                <a:ea typeface="Gill Sans" charset="0"/>
              </a:rPr>
              <a:t>IIT Goa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6A1D392-3EE1-4347-A011-892704F796F7}"/>
              </a:ext>
            </a:extLst>
          </p:cNvPr>
          <p:cNvGrpSpPr/>
          <p:nvPr/>
        </p:nvGrpSpPr>
        <p:grpSpPr>
          <a:xfrm>
            <a:off x="5652120" y="375692"/>
            <a:ext cx="3234680" cy="1849760"/>
            <a:chOff x="2057400" y="2286000"/>
            <a:chExt cx="4343400" cy="4114800"/>
          </a:xfrm>
        </p:grpSpPr>
        <p:sp>
          <p:nvSpPr>
            <p:cNvPr id="6" name="Rectangle 1028">
              <a:extLst>
                <a:ext uri="{FF2B5EF4-FFF2-40B4-BE49-F238E27FC236}">
                  <a16:creationId xmlns:a16="http://schemas.microsoft.com/office/drawing/2014/main" id="{0E8361BE-E619-FF4C-958A-E4B60A479E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3800" y="2286000"/>
              <a:ext cx="2514600" cy="8382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Rectangle 1029">
              <a:extLst>
                <a:ext uri="{FF2B5EF4-FFF2-40B4-BE49-F238E27FC236}">
                  <a16:creationId xmlns:a16="http://schemas.microsoft.com/office/drawing/2014/main" id="{99BF2589-CD4A-FB4D-A00B-DC467B3CF8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6600" y="2362200"/>
              <a:ext cx="304800" cy="6858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1030">
              <a:extLst>
                <a:ext uri="{FF2B5EF4-FFF2-40B4-BE49-F238E27FC236}">
                  <a16:creationId xmlns:a16="http://schemas.microsoft.com/office/drawing/2014/main" id="{273089AA-3B77-7C45-8B88-449EA506A0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0400" y="2362200"/>
              <a:ext cx="76200" cy="6858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1031">
              <a:extLst>
                <a:ext uri="{FF2B5EF4-FFF2-40B4-BE49-F238E27FC236}">
                  <a16:creationId xmlns:a16="http://schemas.microsoft.com/office/drawing/2014/main" id="{3F0121EB-60FE-094C-BB9B-CA306FD9F2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6600" y="3048000"/>
              <a:ext cx="228600" cy="762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Oval 1032">
              <a:extLst>
                <a:ext uri="{FF2B5EF4-FFF2-40B4-BE49-F238E27FC236}">
                  <a16:creationId xmlns:a16="http://schemas.microsoft.com/office/drawing/2014/main" id="{D0279460-E620-8041-8BDB-7F9F7FAB16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6200" y="3124200"/>
              <a:ext cx="228600" cy="762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Oval 1033">
              <a:extLst>
                <a:ext uri="{FF2B5EF4-FFF2-40B4-BE49-F238E27FC236}">
                  <a16:creationId xmlns:a16="http://schemas.microsoft.com/office/drawing/2014/main" id="{C3E4475F-EB40-DB43-8B8E-84E502ECAF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1000" y="3124200"/>
              <a:ext cx="228600" cy="762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Oval 1034">
              <a:extLst>
                <a:ext uri="{FF2B5EF4-FFF2-40B4-BE49-F238E27FC236}">
                  <a16:creationId xmlns:a16="http://schemas.microsoft.com/office/drawing/2014/main" id="{8BE370AD-4868-8145-B57C-2059CFAEE5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124200"/>
              <a:ext cx="228600" cy="762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Oval 1035">
              <a:extLst>
                <a:ext uri="{FF2B5EF4-FFF2-40B4-BE49-F238E27FC236}">
                  <a16:creationId xmlns:a16="http://schemas.microsoft.com/office/drawing/2014/main" id="{09628EDF-2BE4-0E43-9049-27D998F5FF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3124200"/>
              <a:ext cx="228600" cy="762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Rectangle 1036">
              <a:extLst>
                <a:ext uri="{FF2B5EF4-FFF2-40B4-BE49-F238E27FC236}">
                  <a16:creationId xmlns:a16="http://schemas.microsoft.com/office/drawing/2014/main" id="{550479BE-6375-BE4E-B6BA-B6F1290EF9F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209800" y="5486400"/>
              <a:ext cx="2514600" cy="838200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Rectangle 1037">
              <a:extLst>
                <a:ext uri="{FF2B5EF4-FFF2-40B4-BE49-F238E27FC236}">
                  <a16:creationId xmlns:a16="http://schemas.microsoft.com/office/drawing/2014/main" id="{9B66DDF2-A50F-E64E-9398-57082719A85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876800" y="5562600"/>
              <a:ext cx="304800" cy="685800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038">
              <a:extLst>
                <a:ext uri="{FF2B5EF4-FFF2-40B4-BE49-F238E27FC236}">
                  <a16:creationId xmlns:a16="http://schemas.microsoft.com/office/drawing/2014/main" id="{36DD9841-2AA5-FB49-AC5C-C96C03DAF39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181600" y="5562600"/>
              <a:ext cx="76200" cy="685800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Oval 1039">
              <a:extLst>
                <a:ext uri="{FF2B5EF4-FFF2-40B4-BE49-F238E27FC236}">
                  <a16:creationId xmlns:a16="http://schemas.microsoft.com/office/drawing/2014/main" id="{594E5277-00E5-4E4C-9488-9FD0E2B74CD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953000" y="6248400"/>
              <a:ext cx="228600" cy="762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Oval 1040">
              <a:extLst>
                <a:ext uri="{FF2B5EF4-FFF2-40B4-BE49-F238E27FC236}">
                  <a16:creationId xmlns:a16="http://schemas.microsoft.com/office/drawing/2014/main" id="{B3495615-64BB-554E-A0D3-FAF9C694B5B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343400" y="6324600"/>
              <a:ext cx="228600" cy="762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Oval 1041">
              <a:extLst>
                <a:ext uri="{FF2B5EF4-FFF2-40B4-BE49-F238E27FC236}">
                  <a16:creationId xmlns:a16="http://schemas.microsoft.com/office/drawing/2014/main" id="{8779A258-24EA-6E4B-9C5F-FBDA8BDFD8F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038600" y="6324600"/>
              <a:ext cx="228600" cy="762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Oval 1042">
              <a:extLst>
                <a:ext uri="{FF2B5EF4-FFF2-40B4-BE49-F238E27FC236}">
                  <a16:creationId xmlns:a16="http://schemas.microsoft.com/office/drawing/2014/main" id="{C270456E-9261-3140-AFAE-90C87620D4D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362200" y="6324600"/>
              <a:ext cx="228600" cy="762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Oval 1043">
              <a:extLst>
                <a:ext uri="{FF2B5EF4-FFF2-40B4-BE49-F238E27FC236}">
                  <a16:creationId xmlns:a16="http://schemas.microsoft.com/office/drawing/2014/main" id="{164F5A93-D0C4-8E45-9352-D1F904C7DCB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667000" y="6324600"/>
              <a:ext cx="228600" cy="762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Rectangle 1044">
              <a:extLst>
                <a:ext uri="{FF2B5EF4-FFF2-40B4-BE49-F238E27FC236}">
                  <a16:creationId xmlns:a16="http://schemas.microsoft.com/office/drawing/2014/main" id="{C808E6B9-8C6C-FB43-9BA5-78E6ECE442A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>
              <a:off x="1295400" y="3124200"/>
              <a:ext cx="2514600" cy="8382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Rectangle 1045">
              <a:extLst>
                <a:ext uri="{FF2B5EF4-FFF2-40B4-BE49-F238E27FC236}">
                  <a16:creationId xmlns:a16="http://schemas.microsoft.com/office/drawing/2014/main" id="{6EBDB932-8B69-7644-8004-B7CAF223BA8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>
              <a:off x="2400300" y="4762500"/>
              <a:ext cx="304800" cy="6858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Rectangle 1046">
              <a:extLst>
                <a:ext uri="{FF2B5EF4-FFF2-40B4-BE49-F238E27FC236}">
                  <a16:creationId xmlns:a16="http://schemas.microsoft.com/office/drawing/2014/main" id="{B8DDEDB5-2928-3440-8264-429DAC8C62A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>
              <a:off x="2514600" y="4953000"/>
              <a:ext cx="76200" cy="6858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Oval 1047">
              <a:extLst>
                <a:ext uri="{FF2B5EF4-FFF2-40B4-BE49-F238E27FC236}">
                  <a16:creationId xmlns:a16="http://schemas.microsoft.com/office/drawing/2014/main" id="{0E704EB5-2EC0-9549-ABE3-6B25A30D76E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>
              <a:off x="2057400" y="5105400"/>
              <a:ext cx="228600" cy="762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Oval 1048">
              <a:extLst>
                <a:ext uri="{FF2B5EF4-FFF2-40B4-BE49-F238E27FC236}">
                  <a16:creationId xmlns:a16="http://schemas.microsoft.com/office/drawing/2014/main" id="{6624BEFB-FAD6-5A4D-BD34-88A76391284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>
              <a:off x="1981200" y="4495800"/>
              <a:ext cx="228600" cy="762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Oval 1049">
              <a:extLst>
                <a:ext uri="{FF2B5EF4-FFF2-40B4-BE49-F238E27FC236}">
                  <a16:creationId xmlns:a16="http://schemas.microsoft.com/office/drawing/2014/main" id="{DB5A097E-5B6F-4F40-9B0E-1EFEA06BA09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>
              <a:off x="1981200" y="4191000"/>
              <a:ext cx="228600" cy="762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Oval 1050">
              <a:extLst>
                <a:ext uri="{FF2B5EF4-FFF2-40B4-BE49-F238E27FC236}">
                  <a16:creationId xmlns:a16="http://schemas.microsoft.com/office/drawing/2014/main" id="{762A10E3-6C9E-8040-8989-56FF4BE5C59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>
              <a:off x="1981200" y="2514600"/>
              <a:ext cx="228600" cy="762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Oval 1051">
              <a:extLst>
                <a:ext uri="{FF2B5EF4-FFF2-40B4-BE49-F238E27FC236}">
                  <a16:creationId xmlns:a16="http://schemas.microsoft.com/office/drawing/2014/main" id="{4F3ADE4D-99AD-4441-9E09-F240C11B94D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>
              <a:off x="1981200" y="2819400"/>
              <a:ext cx="228600" cy="762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Rectangle 1052">
              <a:extLst>
                <a:ext uri="{FF2B5EF4-FFF2-40B4-BE49-F238E27FC236}">
                  <a16:creationId xmlns:a16="http://schemas.microsoft.com/office/drawing/2014/main" id="{7D9D1CD8-5F5C-AC4C-892A-7827998F735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648200" y="4722813"/>
              <a:ext cx="2514600" cy="838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Rectangle 1053">
              <a:extLst>
                <a:ext uri="{FF2B5EF4-FFF2-40B4-BE49-F238E27FC236}">
                  <a16:creationId xmlns:a16="http://schemas.microsoft.com/office/drawing/2014/main" id="{632E72DB-2837-6443-91A2-A6C27765DAD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5753100" y="3236913"/>
              <a:ext cx="3048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Rectangle 1054">
              <a:extLst>
                <a:ext uri="{FF2B5EF4-FFF2-40B4-BE49-F238E27FC236}">
                  <a16:creationId xmlns:a16="http://schemas.microsoft.com/office/drawing/2014/main" id="{4E38E58E-74D7-764F-BC23-39B17D38658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5867400" y="3046413"/>
              <a:ext cx="76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Oval 1055">
              <a:extLst>
                <a:ext uri="{FF2B5EF4-FFF2-40B4-BE49-F238E27FC236}">
                  <a16:creationId xmlns:a16="http://schemas.microsoft.com/office/drawing/2014/main" id="{9DD58580-0823-C746-9FB3-F536AE499BD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6172200" y="3503613"/>
              <a:ext cx="228600" cy="762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Oval 1056">
              <a:extLst>
                <a:ext uri="{FF2B5EF4-FFF2-40B4-BE49-F238E27FC236}">
                  <a16:creationId xmlns:a16="http://schemas.microsoft.com/office/drawing/2014/main" id="{EB219180-231D-A44D-B6F1-FA0BD99079A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6248400" y="4113213"/>
              <a:ext cx="228600" cy="762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Oval 1057">
              <a:extLst>
                <a:ext uri="{FF2B5EF4-FFF2-40B4-BE49-F238E27FC236}">
                  <a16:creationId xmlns:a16="http://schemas.microsoft.com/office/drawing/2014/main" id="{12DA500F-BB34-684B-AF64-1E3298D060C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6248400" y="4418013"/>
              <a:ext cx="228600" cy="762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Oval 1058">
              <a:extLst>
                <a:ext uri="{FF2B5EF4-FFF2-40B4-BE49-F238E27FC236}">
                  <a16:creationId xmlns:a16="http://schemas.microsoft.com/office/drawing/2014/main" id="{3DEADCB3-6C0F-6D40-BCE4-C95380C1247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6248400" y="6094413"/>
              <a:ext cx="228600" cy="762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Oval 1059">
              <a:extLst>
                <a:ext uri="{FF2B5EF4-FFF2-40B4-BE49-F238E27FC236}">
                  <a16:creationId xmlns:a16="http://schemas.microsoft.com/office/drawing/2014/main" id="{3EF80851-0814-9C4F-9BEB-368F93CD134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6248400" y="5789613"/>
              <a:ext cx="228600" cy="762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343795-B972-B04D-828C-5535A7E2E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 RAG Reduction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4E6488D-FDEA-314E-861C-A0FDE8718E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1052736"/>
            <a:ext cx="2916055" cy="5338068"/>
          </a:xfrm>
          <a:prstGeom prst="rect">
            <a:avLst/>
          </a:prstGeom>
        </p:spPr>
      </p:pic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60810CE6-628C-604A-BB3D-94590CE510FC}"/>
              </a:ext>
            </a:extLst>
          </p:cNvPr>
          <p:cNvSpPr txBox="1">
            <a:spLocks/>
          </p:cNvSpPr>
          <p:nvPr/>
        </p:nvSpPr>
        <p:spPr>
          <a:xfrm>
            <a:off x="35396" y="6492875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b="1" kern="12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b="1" kern="12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b="1" kern="12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b="1" kern="12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CS4410 Operating Systems, Lecture on Deadlock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C1D0F44-EBDF-4D40-AF3B-5CBF758F30E5}"/>
              </a:ext>
            </a:extLst>
          </p:cNvPr>
          <p:cNvSpPr/>
          <p:nvPr/>
        </p:nvSpPr>
        <p:spPr bwMode="auto">
          <a:xfrm>
            <a:off x="4427984" y="1772816"/>
            <a:ext cx="216024" cy="216024"/>
          </a:xfrm>
          <a:prstGeom prst="ellipse">
            <a:avLst/>
          </a:prstGeom>
          <a:solidFill>
            <a:schemeClr val="bg1"/>
          </a:solidFill>
          <a:ln w="5715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935CB6B-2DD1-834E-B5EC-F59B7F9C2A70}"/>
              </a:ext>
            </a:extLst>
          </p:cNvPr>
          <p:cNvCxnSpPr/>
          <p:nvPr/>
        </p:nvCxnSpPr>
        <p:spPr bwMode="auto">
          <a:xfrm flipV="1">
            <a:off x="4644008" y="1772816"/>
            <a:ext cx="576064" cy="108012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9F54D826-BBFA-A94B-A090-EFB87FE53F91}"/>
              </a:ext>
            </a:extLst>
          </p:cNvPr>
          <p:cNvSpPr/>
          <p:nvPr/>
        </p:nvSpPr>
        <p:spPr bwMode="auto">
          <a:xfrm>
            <a:off x="5220072" y="1412776"/>
            <a:ext cx="467783" cy="468052"/>
          </a:xfrm>
          <a:prstGeom prst="ellipse">
            <a:avLst/>
          </a:prstGeom>
          <a:solidFill>
            <a:schemeClr val="tx1"/>
          </a:solidFill>
          <a:ln w="57150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P4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921B8B5-5362-3F44-9D71-78370FA462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5525908"/>
            <a:ext cx="3744416" cy="864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325172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D8396-4A32-5D4C-BAAC-0513C5ACF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 we will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DC82F-DF4F-3546-84CF-D2847FBA1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Deadlock handling approaches</a:t>
            </a:r>
          </a:p>
          <a:p>
            <a:r>
              <a:rPr lang="en-US" dirty="0"/>
              <a:t>Deadlock Avoidance</a:t>
            </a:r>
          </a:p>
          <a:p>
            <a:r>
              <a:rPr lang="en-US" dirty="0"/>
              <a:t>Banker’s Algorithm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945151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01336-6DDF-224A-880C-4868579DC9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Deadlock Handling</a:t>
            </a:r>
          </a:p>
        </p:txBody>
      </p:sp>
      <p:pic>
        <p:nvPicPr>
          <p:cNvPr id="4" name="Picture 1027" descr="MPj03959320000[1]">
            <a:extLst>
              <a:ext uri="{FF2B5EF4-FFF2-40B4-BE49-F238E27FC236}">
                <a16:creationId xmlns:a16="http://schemas.microsoft.com/office/drawing/2014/main" id="{07BAB2C5-3C32-6D40-ADD9-D754C328EC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885" y="3613414"/>
            <a:ext cx="3124200" cy="2344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028" descr="MPj03959320000[1]">
            <a:extLst>
              <a:ext uri="{FF2B5EF4-FFF2-40B4-BE49-F238E27FC236}">
                <a16:creationId xmlns:a16="http://schemas.microsoft.com/office/drawing/2014/main" id="{667EADEB-72B0-F441-991C-ACCE5CFDBE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0687" y="2130425"/>
            <a:ext cx="2971800" cy="2230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7380934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BA305-96E4-2F4D-9656-1EDF4FE05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 can be deadly!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A077C-A54B-6449-A138-AA8B218B3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Does a deadlock disappear on it’s own?</a:t>
            </a:r>
          </a:p>
          <a:p>
            <a:pPr lvl="1"/>
            <a:r>
              <a:rPr lang="en-IN" dirty="0"/>
              <a:t>No. Unless a process is killed or forced to release a resource, deadlock exists</a:t>
            </a:r>
          </a:p>
          <a:p>
            <a:endParaRPr lang="en-IN" dirty="0"/>
          </a:p>
          <a:p>
            <a:r>
              <a:rPr lang="en-IN" dirty="0">
                <a:solidFill>
                  <a:srgbClr val="0070C0"/>
                </a:solidFill>
              </a:rPr>
              <a:t>If a system is not deadlock at time T, is it guaranteed to be deadlock-free at T+1? </a:t>
            </a:r>
          </a:p>
          <a:p>
            <a:pPr marL="0" indent="0">
              <a:buNone/>
            </a:pPr>
            <a:endParaRPr lang="en-IN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567052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BA305-96E4-2F4D-9656-1EDF4FE05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 can be deadly!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A077C-A54B-6449-A138-AA8B218B3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Does a deadlock disappear on it’s own?</a:t>
            </a:r>
          </a:p>
          <a:p>
            <a:pPr lvl="1"/>
            <a:r>
              <a:rPr lang="en-IN" dirty="0"/>
              <a:t>No. Unless a process is killed or forced to release a resource, deadlock exists</a:t>
            </a:r>
          </a:p>
          <a:p>
            <a:endParaRPr lang="en-IN" dirty="0"/>
          </a:p>
          <a:p>
            <a:r>
              <a:rPr lang="en-IN" dirty="0">
                <a:solidFill>
                  <a:srgbClr val="0070C0"/>
                </a:solidFill>
              </a:rPr>
              <a:t>If a system is not deadlock at time T, is it guaranteed to be deadlock-free at T+1? </a:t>
            </a:r>
          </a:p>
          <a:p>
            <a:pPr lvl="1"/>
            <a:r>
              <a:rPr lang="en-IN" dirty="0"/>
              <a:t>No. Just by requesting a resource (never mind being granted one) a process can create a circular wait! </a:t>
            </a:r>
          </a:p>
          <a:p>
            <a:pPr marL="457200" lvl="1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363923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EA7C3-215A-434A-89E9-946CFAF86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Deadlocks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58CF7-3D43-8C45-94C0-FB52D1A5F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Ignore the problem </a:t>
            </a:r>
          </a:p>
          <a:p>
            <a:pPr lvl="1"/>
            <a:r>
              <a:rPr lang="en-US" dirty="0"/>
              <a:t>Pretend that deadlock never occurs in the system </a:t>
            </a:r>
          </a:p>
          <a:p>
            <a:pPr lvl="2"/>
            <a:r>
              <a:rPr lang="en-US" dirty="0"/>
              <a:t>This solution is used by most Operating Systems</a:t>
            </a:r>
          </a:p>
          <a:p>
            <a:pPr lvl="3"/>
            <a:r>
              <a:rPr lang="en-US" dirty="0"/>
              <a:t>Example: Linux, Windows</a:t>
            </a:r>
          </a:p>
          <a:p>
            <a:r>
              <a:rPr lang="en-US" dirty="0">
                <a:solidFill>
                  <a:srgbClr val="0070C0"/>
                </a:solidFill>
              </a:rPr>
              <a:t>We can use a protocol to prevent or avoid deadlocks ensuring that system will never enter a deadlocked state</a:t>
            </a:r>
          </a:p>
          <a:p>
            <a:pPr lvl="1"/>
            <a:r>
              <a:rPr lang="en-US" dirty="0"/>
              <a:t>It is up to kernel and application developers to write programs that handle deadlocks</a:t>
            </a:r>
          </a:p>
          <a:p>
            <a:r>
              <a:rPr lang="en-US" dirty="0">
                <a:solidFill>
                  <a:srgbClr val="0070C0"/>
                </a:solidFill>
              </a:rPr>
              <a:t>We allow the system to enter deadlocked state, detect it and recover from it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248662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374AE-6B5A-4C1E-B3EE-C50896A54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4" y="174519"/>
            <a:ext cx="7792541" cy="533400"/>
          </a:xfrm>
        </p:spPr>
        <p:txBody>
          <a:bodyPr/>
          <a:lstStyle/>
          <a:p>
            <a:r>
              <a:rPr lang="en-US" dirty="0"/>
              <a:t>How Should a System Deal With Deadlock?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55B3D-EF53-4A0E-8436-6D66EDC52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Three different approaches:</a:t>
            </a:r>
          </a:p>
          <a:p>
            <a:pPr marL="0" indent="0">
              <a:buNone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Deadlock avoidance</a:t>
            </a:r>
          </a:p>
          <a:p>
            <a:pPr marL="742950" lvl="1" indent="-342900"/>
            <a:r>
              <a:rPr lang="en-US" dirty="0"/>
              <a:t> Dynamically delay resource requests so deadlock doesn’t happen</a:t>
            </a:r>
          </a:p>
          <a:p>
            <a:pPr marL="742950" lvl="1" indent="-342900"/>
            <a:r>
              <a:rPr lang="en-US" dirty="0"/>
              <a:t>Thread must have enough information about resource requests and use during its lifetime</a:t>
            </a:r>
          </a:p>
          <a:p>
            <a:pPr marL="742950" lvl="1" indent="-342900"/>
            <a:r>
              <a:rPr lang="en-US" dirty="0"/>
              <a:t>This knowledge can be used by OS to grant resources at appropriate time (now or later)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Deadlock prevention</a:t>
            </a:r>
          </a:p>
          <a:p>
            <a:pPr marL="742950" lvl="1" indent="-342900"/>
            <a:r>
              <a:rPr lang="en-US" dirty="0"/>
              <a:t> Write your code in a way that it isn’t prone to deadlock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Deadlock recovery</a:t>
            </a:r>
          </a:p>
          <a:p>
            <a:pPr marL="742950" lvl="1" indent="-342900"/>
            <a:r>
              <a:rPr lang="en-US" dirty="0"/>
              <a:t>Let deadlock happen, and then figure out how to recover from it</a:t>
            </a:r>
          </a:p>
          <a:p>
            <a:endParaRPr lang="en-US" dirty="0"/>
          </a:p>
          <a:p>
            <a:r>
              <a:rPr lang="en-US" dirty="0"/>
              <a:t>Modern operating systems:</a:t>
            </a:r>
          </a:p>
          <a:p>
            <a:pPr lvl="1"/>
            <a:r>
              <a:rPr lang="en-US" dirty="0"/>
              <a:t>Make sure the </a:t>
            </a:r>
            <a:r>
              <a:rPr lang="en-US" i="1" dirty="0"/>
              <a:t>system</a:t>
            </a:r>
            <a:r>
              <a:rPr lang="en-US" dirty="0"/>
              <a:t> isn’t involved in any deadlock</a:t>
            </a:r>
          </a:p>
          <a:p>
            <a:pPr lvl="1"/>
            <a:r>
              <a:rPr lang="en-US" dirty="0"/>
              <a:t>Ignore deadlock in applications</a:t>
            </a:r>
          </a:p>
          <a:p>
            <a:pPr lvl="2"/>
            <a:r>
              <a:rPr lang="en-US" dirty="0"/>
              <a:t>“Ostrich Algorithm” or deadlock denial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79189EA0-ABF7-204E-9968-7EF9D73D986E}"/>
              </a:ext>
            </a:extLst>
          </p:cNvPr>
          <p:cNvSpPr txBox="1">
            <a:spLocks/>
          </p:cNvSpPr>
          <p:nvPr/>
        </p:nvSpPr>
        <p:spPr>
          <a:xfrm>
            <a:off x="35396" y="6492875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b="1" kern="12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b="1" kern="12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b="1" kern="12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b="1" kern="12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Kumar CS 162 at UC Berkeley, Summer 2020</a:t>
            </a:r>
          </a:p>
        </p:txBody>
      </p:sp>
    </p:spTree>
    <p:extLst>
      <p:ext uri="{BB962C8B-B14F-4D97-AF65-F5344CB8AC3E}">
        <p14:creationId xmlns:p14="http://schemas.microsoft.com/office/powerpoint/2010/main" val="3850284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01336-6DDF-224A-880C-4868579DC9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Deadlock Avoidance</a:t>
            </a:r>
          </a:p>
        </p:txBody>
      </p:sp>
    </p:spTree>
    <p:extLst>
      <p:ext uri="{BB962C8B-B14F-4D97-AF65-F5344CB8AC3E}">
        <p14:creationId xmlns:p14="http://schemas.microsoft.com/office/powerpoint/2010/main" val="2739111513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1026">
            <a:extLst>
              <a:ext uri="{FF2B5EF4-FFF2-40B4-BE49-F238E27FC236}">
                <a16:creationId xmlns:a16="http://schemas.microsoft.com/office/drawing/2014/main" id="{85025854-A400-4745-AFD7-DBD1690E5A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74576" y="441219"/>
            <a:ext cx="7162800" cy="533400"/>
          </a:xfrm>
        </p:spPr>
        <p:txBody>
          <a:bodyPr/>
          <a:lstStyle/>
          <a:p>
            <a:r>
              <a:rPr lang="en-US" altLang="en-US" dirty="0"/>
              <a:t>Deadlocks Avoidance</a:t>
            </a:r>
          </a:p>
        </p:txBody>
      </p:sp>
      <p:pic>
        <p:nvPicPr>
          <p:cNvPr id="98307" name="Picture 1027" descr="MPj03959320000[1]">
            <a:extLst>
              <a:ext uri="{FF2B5EF4-FFF2-40B4-BE49-F238E27FC236}">
                <a16:creationId xmlns:a16="http://schemas.microsoft.com/office/drawing/2014/main" id="{C9AF43D8-D2FD-E144-8183-15A69D9125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8576" y="2231919"/>
            <a:ext cx="3124200" cy="2344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308" name="Picture 1028" descr="MPj03959320000[1]">
            <a:extLst>
              <a:ext uri="{FF2B5EF4-FFF2-40B4-BE49-F238E27FC236}">
                <a16:creationId xmlns:a16="http://schemas.microsoft.com/office/drawing/2014/main" id="{DB5F5A5B-1FE8-E442-BDF5-14B5EBDE0B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707919"/>
            <a:ext cx="2971800" cy="2230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3093741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1026">
            <a:extLst>
              <a:ext uri="{FF2B5EF4-FFF2-40B4-BE49-F238E27FC236}">
                <a16:creationId xmlns:a16="http://schemas.microsoft.com/office/drawing/2014/main" id="{85025854-A400-4745-AFD7-DBD1690E5A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Deadlocks Avoidance</a:t>
            </a:r>
          </a:p>
        </p:txBody>
      </p:sp>
      <p:pic>
        <p:nvPicPr>
          <p:cNvPr id="98307" name="Picture 1027" descr="MPj03959320000[1]">
            <a:extLst>
              <a:ext uri="{FF2B5EF4-FFF2-40B4-BE49-F238E27FC236}">
                <a16:creationId xmlns:a16="http://schemas.microsoft.com/office/drawing/2014/main" id="{C9AF43D8-D2FD-E144-8183-15A69D9125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8576" y="2231919"/>
            <a:ext cx="3124200" cy="2344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308" name="Picture 1028" descr="MPj03959320000[1]">
            <a:extLst>
              <a:ext uri="{FF2B5EF4-FFF2-40B4-BE49-F238E27FC236}">
                <a16:creationId xmlns:a16="http://schemas.microsoft.com/office/drawing/2014/main" id="{DB5F5A5B-1FE8-E442-BDF5-14B5EBDE0B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707919"/>
            <a:ext cx="2971800" cy="2230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2135BC5-4903-514B-8CD9-3D0FB927DC92}"/>
              </a:ext>
            </a:extLst>
          </p:cNvPr>
          <p:cNvSpPr txBox="1">
            <a:spLocks/>
          </p:cNvSpPr>
          <p:nvPr/>
        </p:nvSpPr>
        <p:spPr>
          <a:xfrm>
            <a:off x="827584" y="4869160"/>
            <a:ext cx="7924800" cy="1578496"/>
          </a:xfrm>
          <a:prstGeom prst="rect">
            <a:avLst/>
          </a:prstGeom>
        </p:spPr>
        <p:txBody>
          <a:bodyPr/>
          <a:lstStyle>
            <a:lvl1pPr marL="285750" indent="-2857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SzPct val="11000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defRPr>
            </a:lvl3pPr>
            <a:lvl4pPr marL="1543050" indent="-1714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20000"/>
              <a:buChar char="•"/>
              <a:defRPr sz="1800">
                <a:solidFill>
                  <a:schemeClr val="tx1"/>
                </a:solidFill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defRPr>
            </a:lvl4pPr>
            <a:lvl5pPr marL="2000250" indent="-1714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2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defRPr>
            </a:lvl5pPr>
            <a:lvl6pPr marL="2457450" indent="-1714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b="0" dirty="0"/>
              <a:t>How do cars do it?</a:t>
            </a:r>
          </a:p>
          <a:p>
            <a:pPr lvl="1"/>
            <a:r>
              <a:rPr lang="en-US" altLang="en-US" b="0" dirty="0"/>
              <a:t>Never block an intersection</a:t>
            </a:r>
          </a:p>
          <a:p>
            <a:pPr lvl="1"/>
            <a:r>
              <a:rPr lang="en-US" altLang="en-US" b="0" dirty="0"/>
              <a:t>Must back up if you find yourself doing so</a:t>
            </a:r>
          </a:p>
          <a:p>
            <a:endParaRPr lang="en-US" b="0" kern="0" dirty="0"/>
          </a:p>
        </p:txBody>
      </p:sp>
    </p:spTree>
    <p:extLst>
      <p:ext uri="{BB962C8B-B14F-4D97-AF65-F5344CB8AC3E}">
        <p14:creationId xmlns:p14="http://schemas.microsoft.com/office/powerpoint/2010/main" val="293971672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D6D605B-8A05-A94A-B4F3-AEA2D8C42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 !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19AA51-7BA5-BA4E-8B0C-F9F70CBEE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Contents of this class presentation has been taken from various sources. Thanks are due to the original content creators: </a:t>
            </a:r>
          </a:p>
          <a:p>
            <a:pPr lvl="1"/>
            <a:r>
              <a:rPr lang="en-US" sz="2000" dirty="0">
                <a:solidFill>
                  <a:schemeClr val="dk1"/>
                </a:solidFill>
                <a:ea typeface="Gill Sans"/>
                <a:sym typeface="Gill Sans"/>
              </a:rPr>
              <a:t>CS162, Operating System and Systems Programming</a:t>
            </a:r>
            <a:r>
              <a:rPr lang="en-US" sz="2000" dirty="0"/>
              <a:t>, University of California, Berkeley</a:t>
            </a:r>
          </a:p>
          <a:p>
            <a:pPr lvl="1"/>
            <a:r>
              <a:rPr lang="en-US" sz="2000" dirty="0">
                <a:solidFill>
                  <a:schemeClr val="dk1"/>
                </a:solidFill>
              </a:rPr>
              <a:t>Book: Modern Operating System, Andrew Tanenbaum and Herbert Bos – Chapter 6</a:t>
            </a:r>
          </a:p>
          <a:p>
            <a:pPr lvl="1"/>
            <a:r>
              <a:rPr lang="en-US" sz="2000" dirty="0">
                <a:solidFill>
                  <a:schemeClr val="dk1"/>
                </a:solidFill>
              </a:rPr>
              <a:t>Book: Operating Systems: Principles and Practice: Thomas Anderson and Michael Dahlin, Volume II</a:t>
            </a:r>
          </a:p>
          <a:p>
            <a:pPr lvl="2"/>
            <a:r>
              <a:rPr lang="en-US" sz="1800" dirty="0">
                <a:solidFill>
                  <a:schemeClr val="dk1"/>
                </a:solidFill>
              </a:rPr>
              <a:t>Chapter 5.6</a:t>
            </a:r>
          </a:p>
          <a:p>
            <a:pPr marL="457200" lvl="1" indent="0">
              <a:buNone/>
            </a:pPr>
            <a:endParaRPr lang="en-US" sz="2400" dirty="0"/>
          </a:p>
          <a:p>
            <a:pPr lvl="1"/>
            <a:endParaRPr lang="en-US" sz="2400" dirty="0">
              <a:solidFill>
                <a:schemeClr val="dk1"/>
              </a:solidFill>
              <a:ea typeface="Gill Sans"/>
              <a:sym typeface="Gill Sans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68614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ACBBF-FB99-4A95-B5D1-4B3B4BBD4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 Avoidance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FD67F-2C3B-4E85-B265-5C549CD60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Idea: When a thread requests a resource, OS checks if it would result in deadlock</a:t>
            </a:r>
          </a:p>
          <a:p>
            <a:pPr lvl="1"/>
            <a:r>
              <a:rPr lang="en-US" dirty="0"/>
              <a:t>If not, it grants the resource right away</a:t>
            </a:r>
          </a:p>
          <a:p>
            <a:pPr lvl="1"/>
            <a:r>
              <a:rPr lang="en-US" dirty="0"/>
              <a:t>If so, it waits for other threads to release resources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Example: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D919D7-603D-441D-A16E-7AD4392007C9}"/>
              </a:ext>
            </a:extLst>
          </p:cNvPr>
          <p:cNvSpPr/>
          <p:nvPr/>
        </p:nvSpPr>
        <p:spPr>
          <a:xfrm>
            <a:off x="823858" y="2653715"/>
            <a:ext cx="7496283" cy="500137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800" dirty="0">
                <a:ln w="22225">
                  <a:solidFill>
                    <a:srgbClr val="C00000"/>
                  </a:solidFill>
                  <a:prstDash val="solid"/>
                </a:ln>
                <a:solidFill>
                  <a:srgbClr val="FF0000"/>
                </a:solidFill>
              </a:rPr>
              <a:t>THIS DOES NOT WORK AT ALL TIME!!!!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168983-C696-42FD-BC25-EBE4F477628D}"/>
              </a:ext>
            </a:extLst>
          </p:cNvPr>
          <p:cNvSpPr txBox="1"/>
          <p:nvPr/>
        </p:nvSpPr>
        <p:spPr>
          <a:xfrm>
            <a:off x="2472323" y="3841085"/>
            <a:ext cx="19520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A</a:t>
            </a:r>
          </a:p>
          <a:p>
            <a:r>
              <a:rPr lang="en-US" dirty="0" err="1">
                <a:latin typeface="Consolas" panose="020B0609020204030204" pitchFamily="49" charset="0"/>
              </a:rPr>
              <a:t>x.Acquire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r>
              <a:rPr lang="en-US" dirty="0" err="1">
                <a:latin typeface="Consolas" panose="020B0609020204030204" pitchFamily="49" charset="0"/>
              </a:rPr>
              <a:t>y.Acquire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latin typeface="Consolas" panose="020B0609020204030204" pitchFamily="49" charset="0"/>
              </a:rPr>
              <a:t>…</a:t>
            </a:r>
          </a:p>
          <a:p>
            <a:r>
              <a:rPr lang="en-US" dirty="0" err="1">
                <a:latin typeface="Consolas" panose="020B0609020204030204" pitchFamily="49" charset="0"/>
              </a:rPr>
              <a:t>y.Release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r>
              <a:rPr lang="en-US" dirty="0" err="1">
                <a:latin typeface="Consolas" panose="020B0609020204030204" pitchFamily="49" charset="0"/>
              </a:rPr>
              <a:t>x.Release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B3CAA5-9870-432E-BAA8-044B236865D3}"/>
              </a:ext>
            </a:extLst>
          </p:cNvPr>
          <p:cNvSpPr txBox="1"/>
          <p:nvPr/>
        </p:nvSpPr>
        <p:spPr>
          <a:xfrm>
            <a:off x="5139042" y="3841085"/>
            <a:ext cx="19520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B</a:t>
            </a:r>
          </a:p>
          <a:p>
            <a:r>
              <a:rPr lang="en-US" dirty="0" err="1">
                <a:latin typeface="Consolas" panose="020B0609020204030204" pitchFamily="49" charset="0"/>
              </a:rPr>
              <a:t>y.Acquire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r>
              <a:rPr lang="en-US" dirty="0" err="1">
                <a:latin typeface="Consolas" panose="020B0609020204030204" pitchFamily="49" charset="0"/>
              </a:rPr>
              <a:t>x.Acquire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latin typeface="Consolas" panose="020B0609020204030204" pitchFamily="49" charset="0"/>
              </a:rPr>
              <a:t>…</a:t>
            </a:r>
          </a:p>
          <a:p>
            <a:r>
              <a:rPr lang="en-US" dirty="0" err="1">
                <a:latin typeface="Consolas" panose="020B0609020204030204" pitchFamily="49" charset="0"/>
              </a:rPr>
              <a:t>x.Release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r>
              <a:rPr lang="en-US" dirty="0" err="1">
                <a:latin typeface="Consolas" panose="020B0609020204030204" pitchFamily="49" charset="0"/>
              </a:rPr>
              <a:t>y.Release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42274A0-4834-4AA2-BED1-DE36C75161BF}"/>
              </a:ext>
            </a:extLst>
          </p:cNvPr>
          <p:cNvCxnSpPr/>
          <p:nvPr/>
        </p:nvCxnSpPr>
        <p:spPr bwMode="auto">
          <a:xfrm>
            <a:off x="2253537" y="4183985"/>
            <a:ext cx="1943100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A968AFB-CF50-4F39-B086-B52F6F59F3AD}"/>
              </a:ext>
            </a:extLst>
          </p:cNvPr>
          <p:cNvCxnSpPr/>
          <p:nvPr/>
        </p:nvCxnSpPr>
        <p:spPr bwMode="auto">
          <a:xfrm>
            <a:off x="4971189" y="4183985"/>
            <a:ext cx="1943100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A585441-E4D8-4144-9E8D-218D3F9CC346}"/>
              </a:ext>
            </a:extLst>
          </p:cNvPr>
          <p:cNvSpPr txBox="1"/>
          <p:nvPr/>
        </p:nvSpPr>
        <p:spPr>
          <a:xfrm>
            <a:off x="7199514" y="4216558"/>
            <a:ext cx="90268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Wait…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6D564A-4BC7-4717-B0EA-4E229A5D85D1}"/>
              </a:ext>
            </a:extLst>
          </p:cNvPr>
          <p:cNvSpPr txBox="1"/>
          <p:nvPr/>
        </p:nvSpPr>
        <p:spPr>
          <a:xfrm>
            <a:off x="6724340" y="4575284"/>
            <a:ext cx="207595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But it’s too late…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D6CCAB-75D8-4A45-99BC-D24C25E9484B}"/>
              </a:ext>
            </a:extLst>
          </p:cNvPr>
          <p:cNvSpPr txBox="1"/>
          <p:nvPr/>
        </p:nvSpPr>
        <p:spPr>
          <a:xfrm>
            <a:off x="1152199" y="4379077"/>
            <a:ext cx="108491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Blocks…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87C8F2AF-8ACC-6C46-A564-FCBAEAE7FB7E}"/>
              </a:ext>
            </a:extLst>
          </p:cNvPr>
          <p:cNvSpPr txBox="1">
            <a:spLocks/>
          </p:cNvSpPr>
          <p:nvPr/>
        </p:nvSpPr>
        <p:spPr>
          <a:xfrm>
            <a:off x="35396" y="6492875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b="1" kern="12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b="1" kern="12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b="1" kern="12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b="1" kern="12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Kumar CS 162 at UC Berkeley, Summer 2020</a:t>
            </a:r>
          </a:p>
        </p:txBody>
      </p:sp>
    </p:spTree>
    <p:extLst>
      <p:ext uri="{BB962C8B-B14F-4D97-AF65-F5344CB8AC3E}">
        <p14:creationId xmlns:p14="http://schemas.microsoft.com/office/powerpoint/2010/main" val="36273038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7.40741E-7 L -4.375E-6 0.04444 " pathEditMode="relative" rAng="0" ptsTypes="AA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7.40741E-7 L 2.08333E-7 0.04444 " pathEditMode="relative" rAng="0" ptsTypes="AA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0.04444 L -4.375E-6 0.1 " pathEditMode="relative" rAng="0" ptsTypes="AA">
                                      <p:cBhvr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  <p:bldP spid="8" grpId="0"/>
      <p:bldP spid="9" grpId="0"/>
      <p:bldP spid="12" grpId="0"/>
      <p:bldP spid="13" grpId="0"/>
      <p:bldP spid="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75D9A-80CA-E44D-8A4B-62F2A8095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A priori information Requirement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4EDA4-02B2-9547-B117-402523069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rgbClr val="0070C0"/>
                </a:solidFill>
              </a:rPr>
              <a:t>Additional a priori information availability</a:t>
            </a:r>
          </a:p>
          <a:p>
            <a:pPr lvl="1"/>
            <a:r>
              <a:rPr lang="en-IN" dirty="0"/>
              <a:t>Example:  Process P will request R1 and then R2 before releasing them; Process Q will require R2 and then R1</a:t>
            </a:r>
          </a:p>
          <a:p>
            <a:pPr lvl="1"/>
            <a:r>
              <a:rPr lang="en-IN" dirty="0"/>
              <a:t>System can now take decision whether to allow the request, now,  or later</a:t>
            </a:r>
          </a:p>
          <a:p>
            <a:r>
              <a:rPr lang="en-IN" dirty="0">
                <a:solidFill>
                  <a:srgbClr val="0070C0"/>
                </a:solidFill>
              </a:rPr>
              <a:t>Simplest and most useful model</a:t>
            </a:r>
          </a:p>
          <a:p>
            <a:pPr lvl="1"/>
            <a:r>
              <a:rPr lang="en-IN" dirty="0"/>
              <a:t>Let each process declare the maximum number of resources of each type that it may need</a:t>
            </a:r>
          </a:p>
          <a:p>
            <a:r>
              <a:rPr lang="en-IN" dirty="0">
                <a:solidFill>
                  <a:srgbClr val="0070C0"/>
                </a:solidFill>
              </a:rPr>
              <a:t>Dynamically examine the resource-allocation state to ensure that there can never be a circular-wait condition</a:t>
            </a:r>
          </a:p>
          <a:p>
            <a:pPr lvl="1"/>
            <a:r>
              <a:rPr lang="en-IN" dirty="0"/>
              <a:t>Resource-allocation state is defined by the number of available and allocated resources, and the maximum demands of the processes</a:t>
            </a:r>
          </a:p>
          <a:p>
            <a:pPr lvl="1"/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708851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8239B-8F27-4107-9BA5-87B2FF2F7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 Avoidance: Three States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B1E1E-4A29-415A-A2A8-55A0E8FFC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Safe state</a:t>
            </a:r>
          </a:p>
          <a:p>
            <a:pPr lvl="1"/>
            <a:r>
              <a:rPr lang="en-US" dirty="0"/>
              <a:t>System can delay resource acquisition to prevent deadlock</a:t>
            </a:r>
          </a:p>
          <a:p>
            <a:pPr marL="642938" lvl="1" indent="-342900"/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Unsafe state</a:t>
            </a:r>
          </a:p>
          <a:p>
            <a:pPr lvl="1"/>
            <a:r>
              <a:rPr lang="en-US" dirty="0"/>
              <a:t>No deadlock yet…</a:t>
            </a:r>
          </a:p>
          <a:p>
            <a:pPr lvl="1"/>
            <a:r>
              <a:rPr lang="en-US" dirty="0"/>
              <a:t>But threads can request resources in a pattern that </a:t>
            </a:r>
            <a:r>
              <a:rPr lang="en-US" b="1" i="1" dirty="0"/>
              <a:t>unavoidably</a:t>
            </a:r>
            <a:r>
              <a:rPr lang="en-US" dirty="0"/>
              <a:t> leads to deadlock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Deadlocked state</a:t>
            </a:r>
          </a:p>
          <a:p>
            <a:pPr lvl="1"/>
            <a:r>
              <a:rPr lang="en-US" dirty="0"/>
              <a:t>There exists a deadlock in the system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F70651-3957-4F46-BB87-04970D9CA9F2}"/>
              </a:ext>
            </a:extLst>
          </p:cNvPr>
          <p:cNvSpPr txBox="1"/>
          <p:nvPr/>
        </p:nvSpPr>
        <p:spPr>
          <a:xfrm>
            <a:off x="3923928" y="1844824"/>
            <a:ext cx="50120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Deadlock avoidance: prevent system from reaching an </a:t>
            </a:r>
            <a:r>
              <a:rPr lang="en-US" sz="24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unsafe</a:t>
            </a: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state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B4F4514-B659-FA44-BBE3-8DEE188A1C95}"/>
              </a:ext>
            </a:extLst>
          </p:cNvPr>
          <p:cNvSpPr txBox="1">
            <a:spLocks/>
          </p:cNvSpPr>
          <p:nvPr/>
        </p:nvSpPr>
        <p:spPr>
          <a:xfrm>
            <a:off x="35396" y="6492875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b="1" kern="12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b="1" kern="12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b="1" kern="12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b="1" kern="12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Kumar CS 162 at UC Berkeley, Summer 2020</a:t>
            </a:r>
          </a:p>
        </p:txBody>
      </p:sp>
    </p:spTree>
    <p:extLst>
      <p:ext uri="{BB962C8B-B14F-4D97-AF65-F5344CB8AC3E}">
        <p14:creationId xmlns:p14="http://schemas.microsoft.com/office/powerpoint/2010/main" val="13263424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>
            <a:extLst>
              <a:ext uri="{FF2B5EF4-FFF2-40B4-BE49-F238E27FC236}">
                <a16:creationId xmlns:a16="http://schemas.microsoft.com/office/drawing/2014/main" id="{60134717-6B8D-4E64-9AC7-D74C604788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Safe State</a:t>
            </a:r>
          </a:p>
        </p:txBody>
      </p:sp>
      <p:sp>
        <p:nvSpPr>
          <p:cNvPr id="31746" name="Rectangle 3">
            <a:extLst>
              <a:ext uri="{FF2B5EF4-FFF2-40B4-BE49-F238E27FC236}">
                <a16:creationId xmlns:a16="http://schemas.microsoft.com/office/drawing/2014/main" id="{EFC0A195-78EA-410E-9026-C9CEFE55CB3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dirty="0"/>
              <a:t>When a process requests an available resource, system must decide if immediate allocation leaves the system in a safe state</a:t>
            </a:r>
          </a:p>
          <a:p>
            <a:r>
              <a:rPr lang="en-US" altLang="en-US" sz="2000" dirty="0"/>
              <a:t>System is in </a:t>
            </a:r>
            <a:r>
              <a:rPr lang="en-US" altLang="en-US" sz="2000" dirty="0">
                <a:solidFill>
                  <a:srgbClr val="006699"/>
                </a:solidFill>
              </a:rPr>
              <a:t>safe state </a:t>
            </a:r>
            <a:r>
              <a:rPr lang="en-US" altLang="en-US" sz="2000" dirty="0"/>
              <a:t>if there exists a sequence &lt;</a:t>
            </a:r>
            <a:r>
              <a:rPr lang="en-US" altLang="en-US" sz="2000" i="1" dirty="0"/>
              <a:t>P</a:t>
            </a:r>
            <a:r>
              <a:rPr lang="en-US" altLang="en-US" sz="2000" i="1" baseline="-25000" dirty="0"/>
              <a:t>1</a:t>
            </a:r>
            <a:r>
              <a:rPr lang="en-US" altLang="en-US" sz="2000" i="1" dirty="0"/>
              <a:t>, P</a:t>
            </a:r>
            <a:r>
              <a:rPr lang="en-US" altLang="en-US" sz="2000" i="1" baseline="-25000" dirty="0"/>
              <a:t>2</a:t>
            </a:r>
            <a:r>
              <a:rPr lang="en-US" altLang="en-US" sz="2000" i="1" dirty="0"/>
              <a:t>, …, </a:t>
            </a:r>
            <a:r>
              <a:rPr lang="en-US" altLang="en-US" sz="2000" i="1" dirty="0" err="1"/>
              <a:t>P</a:t>
            </a:r>
            <a:r>
              <a:rPr lang="en-US" altLang="en-US" sz="2000" i="1" baseline="-25000" dirty="0" err="1"/>
              <a:t>n</a:t>
            </a:r>
            <a:r>
              <a:rPr lang="en-US" altLang="en-US" sz="2000" dirty="0"/>
              <a:t>&gt; of ALL the  processes  in the systems such that  for each P</a:t>
            </a:r>
            <a:r>
              <a:rPr lang="en-US" altLang="en-US" sz="2000" baseline="-25000" dirty="0"/>
              <a:t>i</a:t>
            </a:r>
            <a:r>
              <a:rPr lang="en-US" altLang="en-US" sz="2000" dirty="0"/>
              <a:t>, the resources that P</a:t>
            </a:r>
            <a:r>
              <a:rPr lang="en-US" altLang="en-US" sz="2000" baseline="-25000" dirty="0"/>
              <a:t>i </a:t>
            </a:r>
            <a:r>
              <a:rPr lang="en-US" altLang="en-US" sz="2000" dirty="0"/>
              <a:t>can still request can be satisfied by currently available resources + resources held by all the </a:t>
            </a:r>
            <a:r>
              <a:rPr lang="en-US" altLang="en-US" sz="2000" i="1" dirty="0" err="1"/>
              <a:t>P</a:t>
            </a:r>
            <a:r>
              <a:rPr lang="en-US" altLang="en-US" sz="2000" i="1" baseline="-25000" dirty="0" err="1"/>
              <a:t>j</a:t>
            </a:r>
            <a:r>
              <a:rPr lang="en-US" altLang="en-US" sz="2000" dirty="0"/>
              <a:t>, with</a:t>
            </a:r>
            <a:r>
              <a:rPr lang="en-US" altLang="en-US" sz="2000" i="1" dirty="0"/>
              <a:t> j </a:t>
            </a:r>
            <a:r>
              <a:rPr lang="en-US" altLang="en-US" sz="2000" dirty="0"/>
              <a:t>&lt; </a:t>
            </a:r>
            <a:r>
              <a:rPr lang="en-US" altLang="en-US" sz="2000" i="1" dirty="0"/>
              <a:t>i</a:t>
            </a:r>
            <a:endParaRPr lang="en-US" altLang="en-US" sz="2000" dirty="0"/>
          </a:p>
          <a:p>
            <a:r>
              <a:rPr lang="en-US" altLang="en-US" sz="2000" dirty="0"/>
              <a:t>That is:</a:t>
            </a:r>
          </a:p>
          <a:p>
            <a:pPr lvl="1"/>
            <a:r>
              <a:rPr lang="en-US" altLang="en-US" sz="2000" dirty="0"/>
              <a:t>If P</a:t>
            </a:r>
            <a:r>
              <a:rPr lang="en-US" altLang="en-US" sz="2000" baseline="-25000" dirty="0"/>
              <a:t>i</a:t>
            </a:r>
            <a:r>
              <a:rPr lang="en-US" altLang="en-US" sz="2000" dirty="0"/>
              <a:t> resource needs are not immediately available, then </a:t>
            </a:r>
            <a:r>
              <a:rPr lang="en-US" altLang="en-US" sz="2000" i="1" dirty="0"/>
              <a:t>P</a:t>
            </a:r>
            <a:r>
              <a:rPr lang="en-US" altLang="en-US" sz="2000" i="1" baseline="-25000" dirty="0"/>
              <a:t>i</a:t>
            </a:r>
            <a:r>
              <a:rPr lang="en-US" altLang="en-US" sz="2000" dirty="0"/>
              <a:t> can wait until all </a:t>
            </a:r>
            <a:r>
              <a:rPr lang="en-US" altLang="en-US" sz="2000" i="1" dirty="0" err="1"/>
              <a:t>P</a:t>
            </a:r>
            <a:r>
              <a:rPr lang="en-US" altLang="en-US" sz="2000" i="1" baseline="-25000" dirty="0" err="1"/>
              <a:t>j</a:t>
            </a:r>
            <a:r>
              <a:rPr lang="en-US" altLang="en-US" sz="2000" i="1" dirty="0"/>
              <a:t> </a:t>
            </a:r>
            <a:r>
              <a:rPr lang="en-US" altLang="en-US" sz="2000" dirty="0"/>
              <a:t>have finished</a:t>
            </a:r>
          </a:p>
          <a:p>
            <a:pPr lvl="1"/>
            <a:r>
              <a:rPr lang="en-US" altLang="en-US" sz="2000" dirty="0"/>
              <a:t>When </a:t>
            </a:r>
            <a:r>
              <a:rPr lang="en-US" altLang="en-US" sz="2000" i="1" dirty="0" err="1"/>
              <a:t>P</a:t>
            </a:r>
            <a:r>
              <a:rPr lang="en-US" altLang="en-US" sz="2000" i="1" baseline="-25000" dirty="0" err="1"/>
              <a:t>j</a:t>
            </a:r>
            <a:r>
              <a:rPr lang="en-US" altLang="en-US" sz="2000" dirty="0"/>
              <a:t> is finished, </a:t>
            </a:r>
            <a:r>
              <a:rPr lang="en-US" altLang="en-US" sz="2000" i="1" dirty="0"/>
              <a:t>P</a:t>
            </a:r>
            <a:r>
              <a:rPr lang="en-US" altLang="en-US" sz="2000" i="1" baseline="-25000" dirty="0"/>
              <a:t>i</a:t>
            </a:r>
            <a:r>
              <a:rPr lang="en-US" altLang="en-US" sz="2000" dirty="0"/>
              <a:t> can obtain needed resources, execute, return allocated resources, and terminate</a:t>
            </a:r>
          </a:p>
          <a:p>
            <a:pPr lvl="1"/>
            <a:r>
              <a:rPr lang="en-US" altLang="en-US" sz="2000" dirty="0"/>
              <a:t>When </a:t>
            </a:r>
            <a:r>
              <a:rPr lang="en-US" altLang="en-US" sz="2000" i="1" dirty="0"/>
              <a:t>P</a:t>
            </a:r>
            <a:r>
              <a:rPr lang="en-US" altLang="en-US" sz="2000" i="1" baseline="-25000" dirty="0"/>
              <a:t>i</a:t>
            </a:r>
            <a:r>
              <a:rPr lang="en-US" altLang="en-US" sz="2000" dirty="0"/>
              <a:t> terminates, </a:t>
            </a:r>
            <a:r>
              <a:rPr lang="en-US" altLang="en-US" sz="2000" i="1" dirty="0"/>
              <a:t>P</a:t>
            </a:r>
            <a:r>
              <a:rPr lang="en-US" altLang="en-US" sz="2000" i="1" baseline="-25000" dirty="0"/>
              <a:t>i </a:t>
            </a:r>
            <a:r>
              <a:rPr lang="en-US" altLang="en-US" sz="2000" baseline="-25000" dirty="0"/>
              <a:t>+1</a:t>
            </a:r>
            <a:r>
              <a:rPr lang="en-US" altLang="en-US" sz="2000" dirty="0"/>
              <a:t> can obtain its needed resources, and so on</a:t>
            </a:r>
          </a:p>
          <a:p>
            <a:endParaRPr lang="en-US" altLang="en-US" sz="2200" dirty="0"/>
          </a:p>
          <a:p>
            <a:r>
              <a:rPr lang="en-IN" dirty="0">
                <a:solidFill>
                  <a:srgbClr val="0070C0"/>
                </a:solidFill>
              </a:rPr>
              <a:t>If no such sequence exists, then the system state is said to be unsafe</a:t>
            </a:r>
            <a:endParaRPr lang="en-IN" sz="2000" dirty="0">
              <a:solidFill>
                <a:srgbClr val="0070C0"/>
              </a:solidFill>
            </a:endParaRPr>
          </a:p>
          <a:p>
            <a:endParaRPr lang="en-US" altLang="en-US" sz="22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851B3-9F78-DB49-BB1E-E91473FA467F}"/>
              </a:ext>
            </a:extLst>
          </p:cNvPr>
          <p:cNvSpPr txBox="1">
            <a:spLocks/>
          </p:cNvSpPr>
          <p:nvPr/>
        </p:nvSpPr>
        <p:spPr>
          <a:xfrm>
            <a:off x="35396" y="6492875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b="1" kern="12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b="1" kern="12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b="1" kern="12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b="1" kern="12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Book: OS book  -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Silberschatz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Galvin, and Gagne</a:t>
            </a:r>
          </a:p>
        </p:txBody>
      </p:sp>
    </p:spTree>
    <p:extLst>
      <p:ext uri="{BB962C8B-B14F-4D97-AF65-F5344CB8AC3E}">
        <p14:creationId xmlns:p14="http://schemas.microsoft.com/office/powerpoint/2010/main" val="3117074567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>
            <a:extLst>
              <a:ext uri="{FF2B5EF4-FFF2-40B4-BE49-F238E27FC236}">
                <a16:creationId xmlns:a16="http://schemas.microsoft.com/office/drawing/2014/main" id="{9E27B5FF-B4F4-4F92-A75E-BC83298532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Basic Facts</a:t>
            </a:r>
          </a:p>
        </p:txBody>
      </p:sp>
      <p:sp>
        <p:nvSpPr>
          <p:cNvPr id="33794" name="Rectangle 3">
            <a:extLst>
              <a:ext uri="{FF2B5EF4-FFF2-40B4-BE49-F238E27FC236}">
                <a16:creationId xmlns:a16="http://schemas.microsoft.com/office/drawing/2014/main" id="{015BDF1D-C0EA-4FC7-A293-BF12CBE7CC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If a system is in safe state </a:t>
            </a:r>
            <a:r>
              <a:rPr lang="en-US" altLang="en-US" dirty="0">
                <a:sym typeface="Symbol" panose="05050102010706020507" pitchFamily="18" charset="2"/>
              </a:rPr>
              <a:t> no deadlocks</a:t>
            </a:r>
            <a:br>
              <a:rPr lang="en-US" altLang="en-US" dirty="0">
                <a:sym typeface="Symbol" panose="05050102010706020507" pitchFamily="18" charset="2"/>
              </a:rPr>
            </a:br>
            <a:endParaRPr lang="en-US" altLang="en-US" dirty="0">
              <a:sym typeface="Symbol" panose="05050102010706020507" pitchFamily="18" charset="2"/>
            </a:endParaRPr>
          </a:p>
          <a:p>
            <a:r>
              <a:rPr lang="en-US" altLang="en-US" dirty="0">
                <a:sym typeface="Symbol" panose="05050102010706020507" pitchFamily="18" charset="2"/>
              </a:rPr>
              <a:t>If a system is in unsafe state  possibility of deadlock</a:t>
            </a:r>
            <a:br>
              <a:rPr lang="en-US" altLang="en-US" dirty="0">
                <a:sym typeface="Symbol" panose="05050102010706020507" pitchFamily="18" charset="2"/>
              </a:rPr>
            </a:br>
            <a:endParaRPr lang="en-US" altLang="en-US" dirty="0">
              <a:sym typeface="Symbol" panose="05050102010706020507" pitchFamily="18" charset="2"/>
            </a:endParaRPr>
          </a:p>
          <a:p>
            <a:r>
              <a:rPr lang="en-US" altLang="en-US" dirty="0">
                <a:sym typeface="Symbol" panose="05050102010706020507" pitchFamily="18" charset="2"/>
              </a:rPr>
              <a:t>Avoidance  ensure that a system will never enter an unsafe state</a:t>
            </a:r>
          </a:p>
          <a:p>
            <a:endParaRPr lang="en-US" altLang="en-US" dirty="0">
              <a:sym typeface="Symbol" panose="05050102010706020507" pitchFamily="18" charset="2"/>
            </a:endParaRPr>
          </a:p>
          <a:p>
            <a:r>
              <a:rPr lang="en-IN" dirty="0"/>
              <a:t>A deadlocked state is an unsafe state</a:t>
            </a:r>
          </a:p>
          <a:p>
            <a:r>
              <a:rPr lang="en-IN" dirty="0"/>
              <a:t>Not all unsafe states are deadlocks</a:t>
            </a:r>
          </a:p>
          <a:p>
            <a:r>
              <a:rPr lang="en-IN" dirty="0"/>
              <a:t>An unsafe state may lead to a deadlock</a:t>
            </a:r>
          </a:p>
          <a:p>
            <a:r>
              <a:rPr lang="en-IN" dirty="0"/>
              <a:t>As long as the state is safe, OS must avoid unsafe states</a:t>
            </a:r>
          </a:p>
          <a:p>
            <a:endParaRPr lang="en-US" altLang="en-US" dirty="0">
              <a:sym typeface="Symbol" panose="05050102010706020507" pitchFamily="18" charset="2"/>
            </a:endParaRP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D98D014-94AD-5144-8E7F-CF844BA97E9C}"/>
              </a:ext>
            </a:extLst>
          </p:cNvPr>
          <p:cNvSpPr txBox="1">
            <a:spLocks/>
          </p:cNvSpPr>
          <p:nvPr/>
        </p:nvSpPr>
        <p:spPr>
          <a:xfrm>
            <a:off x="35396" y="6492875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b="1" kern="12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b="1" kern="12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b="1" kern="12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b="1" kern="12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Book: OS book  -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Silberschatz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Galvin, and Gagne</a:t>
            </a:r>
          </a:p>
        </p:txBody>
      </p:sp>
    </p:spTree>
    <p:extLst>
      <p:ext uri="{BB962C8B-B14F-4D97-AF65-F5344CB8AC3E}">
        <p14:creationId xmlns:p14="http://schemas.microsoft.com/office/powerpoint/2010/main" val="2516825673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>
            <a:extLst>
              <a:ext uri="{FF2B5EF4-FFF2-40B4-BE49-F238E27FC236}">
                <a16:creationId xmlns:a16="http://schemas.microsoft.com/office/drawing/2014/main" id="{8833C35E-A99A-45F7-A732-34E0D4573E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1560" y="116632"/>
            <a:ext cx="7840662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Safe, Unsafe, Deadlock State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2CCCEE-FADC-5048-A39D-960C69259B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980728"/>
            <a:ext cx="4668598" cy="530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84103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2AE067E9-CB50-D345-AADE-62FA99F1FE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Safe State Example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0368B9B5-89A4-CD47-9C6D-15D30B5F43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800" dirty="0"/>
              <a:t>Suppose there are 12 tape drives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en-US" sz="1800" dirty="0"/>
              <a:t>		    </a:t>
            </a:r>
            <a:r>
              <a:rPr lang="en-US" altLang="en-US" sz="1800" u="sng" dirty="0"/>
              <a:t>max need 	current usage	   could ask for</a:t>
            </a:r>
            <a:endParaRPr lang="en-US" altLang="en-US" sz="1800" dirty="0"/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en-US" sz="1800" dirty="0"/>
              <a:t>p0		10		5		5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en-US" sz="1800" dirty="0"/>
              <a:t>p1		4		2		2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en-US" sz="1800" dirty="0"/>
              <a:t>p2		9		2		7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en-US" sz="1800" dirty="0"/>
              <a:t>				</a:t>
            </a:r>
            <a:r>
              <a:rPr lang="en-US" altLang="en-US" sz="1800" dirty="0">
                <a:solidFill>
                  <a:srgbClr val="0070C0"/>
                </a:solidFill>
              </a:rPr>
              <a:t>3 drives remain</a:t>
            </a:r>
          </a:p>
          <a:p>
            <a:pPr lvl="2">
              <a:lnSpc>
                <a:spcPct val="90000"/>
              </a:lnSpc>
              <a:buFontTx/>
              <a:buNone/>
            </a:pPr>
            <a:endParaRPr lang="en-US" altLang="en-US" sz="1800" dirty="0"/>
          </a:p>
          <a:p>
            <a:pPr>
              <a:lnSpc>
                <a:spcPct val="90000"/>
              </a:lnSpc>
            </a:pPr>
            <a:r>
              <a:rPr lang="en-US" altLang="en-US" sz="1800" dirty="0"/>
              <a:t>Current state is safe because a safe sequence exists: &lt;p1,p0,p2&gt;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en-US" sz="1600" dirty="0"/>
              <a:t>p1 can complete with current resources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en-US" sz="1600" dirty="0"/>
              <a:t>p0 can complete with current+p1 released resources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en-US" sz="1600" dirty="0"/>
              <a:t>p2 can complete with current +p1+p0 released resources</a:t>
            </a:r>
          </a:p>
          <a:p>
            <a:pPr lvl="2">
              <a:lnSpc>
                <a:spcPct val="90000"/>
              </a:lnSpc>
              <a:buFontTx/>
              <a:buNone/>
            </a:pPr>
            <a:endParaRPr lang="en-US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8079811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80AF333B-B024-3D4B-BC53-404ABA005F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Safe and Unsafe States (1)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AE67B835-30FE-DF40-A176-98676CC83F9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19075" y="5072169"/>
            <a:ext cx="7772400" cy="514350"/>
          </a:xfrm>
        </p:spPr>
        <p:txBody>
          <a:bodyPr/>
          <a:lstStyle/>
          <a:p>
            <a:pPr algn="ctr">
              <a:lnSpc>
                <a:spcPct val="90000"/>
              </a:lnSpc>
              <a:buFontTx/>
              <a:buNone/>
            </a:pPr>
            <a:r>
              <a:rPr lang="en-US" altLang="en-US" dirty="0"/>
              <a:t>Is (a) safe?  </a:t>
            </a:r>
            <a:endParaRPr lang="en-US" altLang="en-US" dirty="0">
              <a:solidFill>
                <a:srgbClr val="0070C0"/>
              </a:solidFill>
            </a:endParaRPr>
          </a:p>
        </p:txBody>
      </p:sp>
      <p:pic>
        <p:nvPicPr>
          <p:cNvPr id="22533" name="Picture 5">
            <a:extLst>
              <a:ext uri="{FF2B5EF4-FFF2-40B4-BE49-F238E27FC236}">
                <a16:creationId xmlns:a16="http://schemas.microsoft.com/office/drawing/2014/main" id="{FEBA8F95-3C60-9649-A08F-F664A197E4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2255838"/>
            <a:ext cx="7956550" cy="178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534" name="Text Box 6">
            <a:extLst>
              <a:ext uri="{FF2B5EF4-FFF2-40B4-BE49-F238E27FC236}">
                <a16:creationId xmlns:a16="http://schemas.microsoft.com/office/drawing/2014/main" id="{63069E45-4AEF-2641-803D-C8B6624F08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6163" y="3846513"/>
            <a:ext cx="7270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 sz="1600">
              <a:latin typeface="Tahoma" panose="020B0604030504040204" pitchFamily="34" charset="0"/>
            </a:endParaRPr>
          </a:p>
        </p:txBody>
      </p:sp>
      <p:sp>
        <p:nvSpPr>
          <p:cNvPr id="22535" name="Text Box 7">
            <a:extLst>
              <a:ext uri="{FF2B5EF4-FFF2-40B4-BE49-F238E27FC236}">
                <a16:creationId xmlns:a16="http://schemas.microsoft.com/office/drawing/2014/main" id="{83D51D00-3E14-6E42-836C-BF7B977747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5838" y="3878263"/>
            <a:ext cx="7243762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>
                <a:latin typeface="Tahoma" panose="020B0604030504040204" pitchFamily="34" charset="0"/>
              </a:rPr>
              <a:t>(a)                          (b)                         (c)                          (d)                          (e)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D4376B-0C9C-A243-BDEF-2444BC3F8A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9312" y="2255838"/>
            <a:ext cx="6520019" cy="2004995"/>
          </a:xfrm>
          <a:prstGeom prst="rect">
            <a:avLst/>
          </a:prstGeom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31D3355-1B94-AC47-8E92-7CD39D0A45BA}"/>
              </a:ext>
            </a:extLst>
          </p:cNvPr>
          <p:cNvSpPr txBox="1">
            <a:spLocks/>
          </p:cNvSpPr>
          <p:nvPr/>
        </p:nvSpPr>
        <p:spPr>
          <a:xfrm>
            <a:off x="35396" y="6492875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b="1" kern="12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b="1" kern="12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b="1" kern="12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b="1" kern="12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Book:  Modern OS – Tanenbaum , Hos</a:t>
            </a:r>
          </a:p>
        </p:txBody>
      </p:sp>
    </p:spTree>
    <p:extLst>
      <p:ext uri="{BB962C8B-B14F-4D97-AF65-F5344CB8AC3E}">
        <p14:creationId xmlns:p14="http://schemas.microsoft.com/office/powerpoint/2010/main" val="1182155391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80AF333B-B024-3D4B-BC53-404ABA005F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Safe and Unsafe States (1)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AE67B835-30FE-DF40-A176-98676CC83F9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19075" y="5072169"/>
            <a:ext cx="7772400" cy="514350"/>
          </a:xfrm>
        </p:spPr>
        <p:txBody>
          <a:bodyPr/>
          <a:lstStyle/>
          <a:p>
            <a:pPr algn="ctr">
              <a:lnSpc>
                <a:spcPct val="90000"/>
              </a:lnSpc>
              <a:buFontTx/>
              <a:buNone/>
            </a:pPr>
            <a:r>
              <a:rPr lang="en-US" altLang="en-US" dirty="0"/>
              <a:t>Is (a) safe?  </a:t>
            </a:r>
            <a:r>
              <a:rPr lang="en-US" altLang="en-US" dirty="0">
                <a:solidFill>
                  <a:srgbClr val="0070C0"/>
                </a:solidFill>
              </a:rPr>
              <a:t>YES</a:t>
            </a:r>
          </a:p>
        </p:txBody>
      </p:sp>
      <p:pic>
        <p:nvPicPr>
          <p:cNvPr id="22533" name="Picture 5">
            <a:extLst>
              <a:ext uri="{FF2B5EF4-FFF2-40B4-BE49-F238E27FC236}">
                <a16:creationId xmlns:a16="http://schemas.microsoft.com/office/drawing/2014/main" id="{FEBA8F95-3C60-9649-A08F-F664A197E4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2255838"/>
            <a:ext cx="7956550" cy="178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534" name="Text Box 6">
            <a:extLst>
              <a:ext uri="{FF2B5EF4-FFF2-40B4-BE49-F238E27FC236}">
                <a16:creationId xmlns:a16="http://schemas.microsoft.com/office/drawing/2014/main" id="{63069E45-4AEF-2641-803D-C8B6624F08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6163" y="3846513"/>
            <a:ext cx="7270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 sz="1600">
              <a:latin typeface="Tahoma" panose="020B0604030504040204" pitchFamily="34" charset="0"/>
            </a:endParaRPr>
          </a:p>
        </p:txBody>
      </p:sp>
      <p:sp>
        <p:nvSpPr>
          <p:cNvPr id="22535" name="Text Box 7">
            <a:extLst>
              <a:ext uri="{FF2B5EF4-FFF2-40B4-BE49-F238E27FC236}">
                <a16:creationId xmlns:a16="http://schemas.microsoft.com/office/drawing/2014/main" id="{83D51D00-3E14-6E42-836C-BF7B977747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5838" y="3878263"/>
            <a:ext cx="7243762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>
                <a:latin typeface="Tahoma" panose="020B0604030504040204" pitchFamily="34" charset="0"/>
              </a:rPr>
              <a:t>(a)                          (b)                         (c)                          (d)                          (e)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017733D-9C8F-5347-87A8-DB35DA518A36}"/>
              </a:ext>
            </a:extLst>
          </p:cNvPr>
          <p:cNvSpPr txBox="1">
            <a:spLocks/>
          </p:cNvSpPr>
          <p:nvPr/>
        </p:nvSpPr>
        <p:spPr>
          <a:xfrm>
            <a:off x="35396" y="6492875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b="1" kern="12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b="1" kern="12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b="1" kern="12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b="1" kern="12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Book:  Modern OS – Tanenbaum , Hos</a:t>
            </a:r>
          </a:p>
        </p:txBody>
      </p:sp>
    </p:spTree>
    <p:extLst>
      <p:ext uri="{BB962C8B-B14F-4D97-AF65-F5344CB8AC3E}">
        <p14:creationId xmlns:p14="http://schemas.microsoft.com/office/powerpoint/2010/main" val="2362040896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9103E890-DCB7-904C-9636-F209DC4972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Safe and Unsafe States (2)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4F367EE6-EC6C-DC42-B7B8-AF0C320415A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200150" y="5237078"/>
            <a:ext cx="7772400" cy="942975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dirty="0"/>
              <a:t>Is state in (b) safe?</a:t>
            </a:r>
          </a:p>
        </p:txBody>
      </p:sp>
      <p:pic>
        <p:nvPicPr>
          <p:cNvPr id="37898" name="Picture 10">
            <a:extLst>
              <a:ext uri="{FF2B5EF4-FFF2-40B4-BE49-F238E27FC236}">
                <a16:creationId xmlns:a16="http://schemas.microsoft.com/office/drawing/2014/main" id="{BABE9D2D-FC86-8345-A562-321FA815F0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50" y="2333625"/>
            <a:ext cx="8737600" cy="178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896" name="Text Box 8">
            <a:extLst>
              <a:ext uri="{FF2B5EF4-FFF2-40B4-BE49-F238E27FC236}">
                <a16:creationId xmlns:a16="http://schemas.microsoft.com/office/drawing/2014/main" id="{F7C4430A-7480-624A-888A-C8304F1245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875" y="4056784"/>
            <a:ext cx="8372475" cy="4001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dirty="0"/>
              <a:t>(a)                    (b)                   (c)                     (d)</a:t>
            </a:r>
            <a:r>
              <a:rPr lang="en-US" altLang="en-US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77E389-4A27-9D40-9605-0CCE7F3E88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4585" y="2333625"/>
            <a:ext cx="4597965" cy="21232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46E69B4-6B18-C84F-B695-F4B3922823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50" y="2182918"/>
            <a:ext cx="1638300" cy="2273976"/>
          </a:xfrm>
          <a:prstGeom prst="rect">
            <a:avLst/>
          </a:prstGeom>
        </p:spPr>
      </p:pic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438B334-78F2-A24E-ADC1-9D6EB34912A5}"/>
              </a:ext>
            </a:extLst>
          </p:cNvPr>
          <p:cNvSpPr txBox="1">
            <a:spLocks/>
          </p:cNvSpPr>
          <p:nvPr/>
        </p:nvSpPr>
        <p:spPr>
          <a:xfrm>
            <a:off x="35396" y="6492875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b="1" kern="12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b="1" kern="12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b="1" kern="12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b="1" kern="12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Book:  Modern OS – Tanenbaum , Hos</a:t>
            </a:r>
          </a:p>
        </p:txBody>
      </p:sp>
    </p:spTree>
    <p:extLst>
      <p:ext uri="{BB962C8B-B14F-4D97-AF65-F5344CB8AC3E}">
        <p14:creationId xmlns:p14="http://schemas.microsoft.com/office/powerpoint/2010/main" val="4026284868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Reading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Book: Operating Systems: Principles and Practice: Thomas Anderson and Michael Dahlin, Volume II</a:t>
            </a:r>
          </a:p>
          <a:p>
            <a:r>
              <a:rPr lang="en-US" dirty="0">
                <a:solidFill>
                  <a:schemeClr val="dk1"/>
                </a:solidFill>
                <a:ea typeface="Gill Sans"/>
                <a:sym typeface="Gill Sans"/>
              </a:rPr>
              <a:t>Book: Operating System Concepts, 10</a:t>
            </a:r>
            <a:r>
              <a:rPr lang="en-US" baseline="30000" dirty="0">
                <a:solidFill>
                  <a:schemeClr val="dk1"/>
                </a:solidFill>
                <a:ea typeface="Gill Sans"/>
                <a:sym typeface="Gill Sans"/>
              </a:rPr>
              <a:t>th</a:t>
            </a:r>
            <a:r>
              <a:rPr lang="en-US" dirty="0">
                <a:solidFill>
                  <a:schemeClr val="dk1"/>
                </a:solidFill>
                <a:ea typeface="Gill Sans"/>
                <a:sym typeface="Gill Sans"/>
              </a:rPr>
              <a:t> Edition, by </a:t>
            </a:r>
            <a:r>
              <a:rPr lang="en-US" dirty="0" err="1">
                <a:solidFill>
                  <a:schemeClr val="dk1"/>
                </a:solidFill>
                <a:ea typeface="Gill Sans"/>
                <a:sym typeface="Gill Sans"/>
              </a:rPr>
              <a:t>Silberschatz</a:t>
            </a:r>
            <a:r>
              <a:rPr lang="en-US" dirty="0">
                <a:solidFill>
                  <a:schemeClr val="dk1"/>
                </a:solidFill>
                <a:ea typeface="Gill Sans"/>
                <a:sym typeface="Gill Sans"/>
              </a:rPr>
              <a:t>, Galvin, and Gagne</a:t>
            </a:r>
          </a:p>
          <a:p>
            <a:r>
              <a:rPr lang="en-US" dirty="0">
                <a:solidFill>
                  <a:srgbClr val="0070C0"/>
                </a:solidFill>
              </a:rPr>
              <a:t>Book: Modern Operating System, Andrew Tanenbaum and Herbert Bos – Chapter 6</a:t>
            </a:r>
          </a:p>
          <a:p>
            <a:endParaRPr lang="en-US" altLang="ko-KR" dirty="0">
              <a:ea typeface="굴림" panose="020B0600000101010101" pitchFamily="34" charset="-127"/>
            </a:endParaRPr>
          </a:p>
          <a:p>
            <a:endParaRPr lang="ko-KR" altLang="en-US" dirty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0746896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9103E890-DCB7-904C-9636-F209DC4972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Safe and Unsafe States (2)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4F367EE6-EC6C-DC42-B7B8-AF0C320415A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339699" y="4834451"/>
            <a:ext cx="7772400" cy="942975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dirty="0"/>
              <a:t>Demonstration that the sate in b is not safe</a:t>
            </a:r>
          </a:p>
        </p:txBody>
      </p:sp>
      <p:pic>
        <p:nvPicPr>
          <p:cNvPr id="37898" name="Picture 10">
            <a:extLst>
              <a:ext uri="{FF2B5EF4-FFF2-40B4-BE49-F238E27FC236}">
                <a16:creationId xmlns:a16="http://schemas.microsoft.com/office/drawing/2014/main" id="{BABE9D2D-FC86-8345-A562-321FA815F0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50" y="2333625"/>
            <a:ext cx="8737600" cy="178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896" name="Text Box 8">
            <a:extLst>
              <a:ext uri="{FF2B5EF4-FFF2-40B4-BE49-F238E27FC236}">
                <a16:creationId xmlns:a16="http://schemas.microsoft.com/office/drawing/2014/main" id="{F7C4430A-7480-624A-888A-C8304F1245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875" y="4056784"/>
            <a:ext cx="8372475" cy="4001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dirty="0"/>
              <a:t>(a)                    (b)                   (c)                     (d)</a:t>
            </a:r>
            <a:r>
              <a:rPr lang="en-US" altLang="en-US" dirty="0"/>
              <a:t> 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E4CFA1C1-567D-5E49-84DC-11FF7014F7F7}"/>
              </a:ext>
            </a:extLst>
          </p:cNvPr>
          <p:cNvSpPr txBox="1">
            <a:spLocks/>
          </p:cNvSpPr>
          <p:nvPr/>
        </p:nvSpPr>
        <p:spPr>
          <a:xfrm>
            <a:off x="35396" y="6492875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b="1" kern="12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b="1" kern="12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b="1" kern="12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b="1" kern="12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Book:  Modern OS – Tanenbaum , Hos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448257-73F9-874C-8AD6-219EF947E9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50" y="2182918"/>
            <a:ext cx="1638300" cy="2273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780476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01336-6DDF-224A-880C-4868579DC9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Banker’s Algorithm</a:t>
            </a:r>
            <a:br>
              <a:rPr lang="en-US" dirty="0"/>
            </a:br>
            <a:br>
              <a:rPr lang="en-US" dirty="0"/>
            </a:br>
            <a:r>
              <a:rPr lang="en-IN" sz="1600" dirty="0"/>
              <a:t>E.W. Dijkstra &amp; N. </a:t>
            </a:r>
            <a:r>
              <a:rPr lang="en-IN" sz="1600" dirty="0" err="1"/>
              <a:t>Habermann</a:t>
            </a:r>
            <a:r>
              <a:rPr lang="en-IN" sz="1600" dirty="0"/>
              <a:t> </a:t>
            </a:r>
            <a:br>
              <a:rPr lang="en-IN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3BB48C-2C18-8442-B2A8-67CEBF60A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064" y="2533650"/>
            <a:ext cx="28829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68027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5D765C3E-8F0A-444B-A4F5-CB314A1E95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FF"/>
                </a:solidFill>
              </a:rPr>
              <a:t>Banker’s Algorithm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0B0FC7FC-67BE-674F-B875-140698B057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Suppose we know the </a:t>
            </a:r>
            <a:r>
              <a:rPr lang="en-US" altLang="en-US" sz="2400" dirty="0">
                <a:solidFill>
                  <a:srgbClr val="0070C0"/>
                </a:solidFill>
              </a:rPr>
              <a:t>worst case </a:t>
            </a:r>
            <a:r>
              <a:rPr lang="en-US" altLang="en-US" sz="2400" dirty="0"/>
              <a:t>resource needs of processes in advance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A bit like knowing the credit limit on your credit cards.  (This is why they call it the Banker’s Algorithm)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Observation: Suppose we just give some process ALL the resources it could need… 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Then it will execute to completion.  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After which it will give back the resources.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Like a bank: If Visa just hands you all the money your credit lines permit, at the end of the month, you’ll pay your entire bill</a:t>
            </a:r>
          </a:p>
        </p:txBody>
      </p:sp>
    </p:spTree>
    <p:extLst>
      <p:ext uri="{BB962C8B-B14F-4D97-AF65-F5344CB8AC3E}">
        <p14:creationId xmlns:p14="http://schemas.microsoft.com/office/powerpoint/2010/main" val="613555709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1810799D-4570-AA4E-8E06-B286349C1D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FF"/>
                </a:solidFill>
              </a:rPr>
              <a:t>Banker’s Algorithm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76778E9D-C845-FD49-9904-DB135EC9DD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So…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A process pre-declares its worst-case needs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Then it asks for what it “really” needs, a little at a time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The algorithm decides when to grant requests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It delays a request unless: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It can find a sequence of processes…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such that it could grant their outstanding need…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so they would terminate… 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letting it collect their resources… 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and in this way it can execute everything to completion!</a:t>
            </a:r>
          </a:p>
        </p:txBody>
      </p:sp>
    </p:spTree>
    <p:extLst>
      <p:ext uri="{BB962C8B-B14F-4D97-AF65-F5344CB8AC3E}">
        <p14:creationId xmlns:p14="http://schemas.microsoft.com/office/powerpoint/2010/main" val="3968847498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3D12B-E9A3-6746-B0CD-3ABEC17EF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Banker’s Algorithm for single resource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01312-6CBC-3A45-A334-23FEE34DC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algorithm checks to see if granting the request leads to an unsafe state </a:t>
            </a:r>
          </a:p>
          <a:p>
            <a:pPr lvl="1"/>
            <a:r>
              <a:rPr lang="en-IN" dirty="0"/>
              <a:t>If so, the request is denied </a:t>
            </a:r>
          </a:p>
          <a:p>
            <a:r>
              <a:rPr lang="en-IN" dirty="0"/>
              <a:t>If granting the request leads to a safe state, it is carried out </a:t>
            </a:r>
          </a:p>
          <a:p>
            <a:r>
              <a:rPr lang="en-IN" dirty="0"/>
              <a:t>Example: 4 customers: A, B, C, D</a:t>
            </a:r>
          </a:p>
          <a:p>
            <a:pPr lvl="1"/>
            <a:r>
              <a:rPr lang="en-IN" dirty="0"/>
              <a:t>Each is granted credit limit of a certain number of units</a:t>
            </a:r>
          </a:p>
          <a:p>
            <a:pPr lvl="2"/>
            <a:r>
              <a:rPr lang="en-IN" dirty="0"/>
              <a:t>Where 1 unit (= 1K USD)</a:t>
            </a:r>
          </a:p>
          <a:p>
            <a:pPr lvl="1"/>
            <a:r>
              <a:rPr lang="en-IN" dirty="0"/>
              <a:t>Banker knows that not all customers will need max credit</a:t>
            </a:r>
          </a:p>
          <a:p>
            <a:pPr lvl="2"/>
            <a:r>
              <a:rPr lang="en-IN" dirty="0"/>
              <a:t>So he kept only 10 units (instead of 22 units)</a:t>
            </a:r>
          </a:p>
          <a:p>
            <a:endParaRPr lang="en-IN" dirty="0"/>
          </a:p>
          <a:p>
            <a:endParaRPr lang="en-IN" dirty="0"/>
          </a:p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578CFAE-9BFE-A84F-B8A3-5DDF1B3854DA}"/>
              </a:ext>
            </a:extLst>
          </p:cNvPr>
          <p:cNvSpPr txBox="1">
            <a:spLocks/>
          </p:cNvSpPr>
          <p:nvPr/>
        </p:nvSpPr>
        <p:spPr>
          <a:xfrm>
            <a:off x="35396" y="6492875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b="1" kern="12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b="1" kern="12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b="1" kern="12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b="1" kern="12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Book:  Modern OS – Tanenbaum , Hos</a:t>
            </a:r>
          </a:p>
        </p:txBody>
      </p:sp>
    </p:spTree>
    <p:extLst>
      <p:ext uri="{BB962C8B-B14F-4D97-AF65-F5344CB8AC3E}">
        <p14:creationId xmlns:p14="http://schemas.microsoft.com/office/powerpoint/2010/main" val="243846797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36FF4-54A6-3A4C-9C56-E31136E53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Banker’s Algorithm for single resource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6C98C3-FCBF-DE44-AD52-0C74DA7B0E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124744"/>
            <a:ext cx="7851973" cy="3096344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375053B-EF3D-0741-BC18-BA19DC53DAAC}"/>
              </a:ext>
            </a:extLst>
          </p:cNvPr>
          <p:cNvSpPr txBox="1">
            <a:spLocks/>
          </p:cNvSpPr>
          <p:nvPr/>
        </p:nvSpPr>
        <p:spPr bwMode="auto">
          <a:xfrm>
            <a:off x="609600" y="4293096"/>
            <a:ext cx="7924800" cy="223224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SzPct val="120000"/>
              <a:buChar char="•"/>
              <a:defRPr sz="2400" b="0" i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F0000"/>
              </a:buClr>
              <a:buSzPct val="120000"/>
              <a:buFont typeface="Arial" panose="020B0604020202020204" pitchFamily="34" charset="0"/>
              <a:buChar char="•"/>
              <a:defRPr sz="2200" b="0" i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•"/>
              <a:defRPr sz="2000" b="0" i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543050" indent="-1714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20000"/>
              <a:buFont typeface="Arial" panose="020B0604020202020204" pitchFamily="34" charset="0"/>
              <a:buChar char="•"/>
              <a:defRPr sz="1800" b="0" i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00250" indent="-1714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20000"/>
              <a:buFont typeface="Arial" panose="020B0604020202020204" pitchFamily="34" charset="0"/>
              <a:buChar char="•"/>
              <a:defRPr sz="1600" b="0" i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457450" indent="-1714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/>
              <a:t>In (b), system is safe </a:t>
            </a:r>
          </a:p>
          <a:p>
            <a:r>
              <a:rPr lang="en-US" kern="0" dirty="0"/>
              <a:t>Now, OS must allocate resources to C to complete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90F4AC-C354-B74B-9DD7-5167FF13F7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1124744"/>
            <a:ext cx="2171700" cy="26642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49410D9-F8B1-8347-8875-8A7C33FA9C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3059875"/>
            <a:ext cx="1306091" cy="1602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478462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36FF4-54A6-3A4C-9C56-E31136E53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Banker’s Algorithm for single resource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6C98C3-FCBF-DE44-AD52-0C74DA7B0E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124744"/>
            <a:ext cx="7851973" cy="3096344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375053B-EF3D-0741-BC18-BA19DC53DAAC}"/>
              </a:ext>
            </a:extLst>
          </p:cNvPr>
          <p:cNvSpPr txBox="1">
            <a:spLocks/>
          </p:cNvSpPr>
          <p:nvPr/>
        </p:nvSpPr>
        <p:spPr bwMode="auto">
          <a:xfrm>
            <a:off x="609600" y="4293096"/>
            <a:ext cx="7924800" cy="172819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SzPct val="120000"/>
              <a:buChar char="•"/>
              <a:defRPr sz="2400" b="0" i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F0000"/>
              </a:buClr>
              <a:buSzPct val="120000"/>
              <a:buFont typeface="Arial" panose="020B0604020202020204" pitchFamily="34" charset="0"/>
              <a:buChar char="•"/>
              <a:defRPr sz="2200" b="0" i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•"/>
              <a:defRPr sz="2000" b="0" i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543050" indent="-1714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20000"/>
              <a:buFont typeface="Arial" panose="020B0604020202020204" pitchFamily="34" charset="0"/>
              <a:buChar char="•"/>
              <a:defRPr sz="1800" b="0" i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00250" indent="-1714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20000"/>
              <a:buFont typeface="Arial" panose="020B0604020202020204" pitchFamily="34" charset="0"/>
              <a:buChar char="•"/>
              <a:defRPr sz="1600" b="0" i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457450" indent="-1714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/>
              <a:t>However, if it allocates resources to 1 resource to B</a:t>
            </a:r>
          </a:p>
          <a:p>
            <a:pPr lvl="1"/>
            <a:r>
              <a:rPr lang="en-US" kern="0" dirty="0"/>
              <a:t>Unsafe state </a:t>
            </a:r>
          </a:p>
          <a:p>
            <a:r>
              <a:rPr lang="en-US" kern="0" dirty="0"/>
              <a:t>Banker must give resources only when it leads to safe state</a:t>
            </a:r>
          </a:p>
        </p:txBody>
      </p:sp>
    </p:spTree>
    <p:extLst>
      <p:ext uri="{BB962C8B-B14F-4D97-AF65-F5344CB8AC3E}">
        <p14:creationId xmlns:p14="http://schemas.microsoft.com/office/powerpoint/2010/main" val="3812761196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FE468-88B6-F142-B438-8831B21FD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Summary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068965-1558-3949-B689-F3A9D9870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studied concepts of Safe state, Unsafe state and Deadlocked state</a:t>
            </a:r>
          </a:p>
          <a:p>
            <a:r>
              <a:rPr lang="en-US" dirty="0"/>
              <a:t>Deadlock must be avoided by</a:t>
            </a:r>
          </a:p>
          <a:p>
            <a:pPr lvl="1"/>
            <a:r>
              <a:rPr lang="en-IN" dirty="0"/>
              <a:t>keeping track of which states are safe and which are unsafe </a:t>
            </a:r>
          </a:p>
          <a:p>
            <a:pPr lvl="1"/>
            <a:r>
              <a:rPr lang="en-IN" dirty="0"/>
              <a:t>A safe state is one in which there exists a sequence of events that guarantee that all processes can finish </a:t>
            </a:r>
          </a:p>
          <a:p>
            <a:r>
              <a:rPr lang="en-IN" dirty="0"/>
              <a:t>The banker’s algorithm avoids deadlock by not granting a request if that request will put the system in an unsafe state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175268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55FC2-518F-E84F-89B5-35C7CC7851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9592" y="1988840"/>
            <a:ext cx="7772400" cy="1470025"/>
          </a:xfrm>
        </p:spPr>
        <p:txBody>
          <a:bodyPr/>
          <a:lstStyle/>
          <a:p>
            <a:r>
              <a:rPr lang="en-US" dirty="0"/>
              <a:t>Previous Classes</a:t>
            </a:r>
          </a:p>
        </p:txBody>
      </p:sp>
    </p:spTree>
    <p:extLst>
      <p:ext uri="{BB962C8B-B14F-4D97-AF65-F5344CB8AC3E}">
        <p14:creationId xmlns:p14="http://schemas.microsoft.com/office/powerpoint/2010/main" val="2301650651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91ACE-33AD-7B4F-A519-AB5F20A11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Necessary Conditions for Deadlock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1F933-F626-D547-8D60-F5C96F89A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14400"/>
            <a:ext cx="7924800" cy="5538936"/>
          </a:xfrm>
        </p:spPr>
        <p:txBody>
          <a:bodyPr/>
          <a:lstStyle/>
          <a:p>
            <a:pPr>
              <a:buSzPct val="100000"/>
            </a:pPr>
            <a:r>
              <a:rPr lang="en-US" sz="2000" dirty="0"/>
              <a:t>There are 4 necessary conditions for deadlock to occur</a:t>
            </a:r>
          </a:p>
          <a:p>
            <a:pPr>
              <a:buSzPct val="100000"/>
            </a:pPr>
            <a:r>
              <a:rPr lang="en-US" sz="2000" dirty="0"/>
              <a:t>If you can prevent any one of these conditions, you can eliminate the possibility of deadlock</a:t>
            </a:r>
          </a:p>
          <a:p>
            <a:pPr marL="0" indent="0">
              <a:buSzPct val="100000"/>
              <a:buNone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070C0"/>
                </a:solidFill>
              </a:rPr>
              <a:t>Bounded Resources</a:t>
            </a:r>
          </a:p>
          <a:p>
            <a:pPr marL="857250" lvl="1" indent="-457200"/>
            <a:r>
              <a:rPr lang="en-US" sz="2000" dirty="0"/>
              <a:t>There are a finite number of threads that can simultaneously use a resource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070C0"/>
                </a:solidFill>
              </a:rPr>
              <a:t>No preemption</a:t>
            </a:r>
          </a:p>
          <a:p>
            <a:pPr marL="857250" lvl="1" indent="-457200"/>
            <a:r>
              <a:rPr lang="en-US" sz="2000" dirty="0"/>
              <a:t>Once a thread acquires a resource, its ownership cannot be revoked until the thread acts to release it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070C0"/>
                </a:solidFill>
              </a:rPr>
              <a:t>Wait while Holding</a:t>
            </a:r>
          </a:p>
          <a:p>
            <a:pPr marL="857250" lvl="1" indent="-457200"/>
            <a:r>
              <a:rPr lang="en-US" sz="2000" dirty="0"/>
              <a:t>A thread holds one resource while waiting for another</a:t>
            </a:r>
          </a:p>
          <a:p>
            <a:pPr marL="1314450" lvl="2" indent="-457200"/>
            <a:r>
              <a:rPr lang="en-US" sz="1800" dirty="0"/>
              <a:t>Also called </a:t>
            </a:r>
            <a:r>
              <a:rPr lang="en-US" sz="1800" dirty="0">
                <a:solidFill>
                  <a:srgbClr val="FF0000"/>
                </a:solidFill>
              </a:rPr>
              <a:t>multiple independent requests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070C0"/>
                </a:solidFill>
              </a:rPr>
              <a:t>Circular Waiting</a:t>
            </a:r>
          </a:p>
          <a:p>
            <a:pPr marL="857250" lvl="1" indent="-457200"/>
            <a:r>
              <a:rPr lang="en-US" sz="2000" dirty="0"/>
              <a:t>A set of waiting threads such that each thread is waiting for a resource held by another</a:t>
            </a:r>
          </a:p>
          <a:p>
            <a:pPr marL="400050" lvl="1" indent="0">
              <a:buNone/>
            </a:pPr>
            <a:endParaRPr lang="en-US" sz="2000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2A8AF8A-7AF1-C142-BC14-D5D4B8F17F00}"/>
              </a:ext>
            </a:extLst>
          </p:cNvPr>
          <p:cNvSpPr txBox="1">
            <a:spLocks/>
          </p:cNvSpPr>
          <p:nvPr/>
        </p:nvSpPr>
        <p:spPr>
          <a:xfrm>
            <a:off x="179512" y="6492875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b="1" kern="12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b="1" kern="12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b="1" kern="12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b="1" kern="12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Book: OS : Anderson and Dahlin </a:t>
            </a:r>
          </a:p>
        </p:txBody>
      </p:sp>
    </p:spTree>
    <p:extLst>
      <p:ext uri="{BB962C8B-B14F-4D97-AF65-F5344CB8AC3E}">
        <p14:creationId xmlns:p14="http://schemas.microsoft.com/office/powerpoint/2010/main" val="2466306656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EA57A-ECB1-4C09-BC5D-E9DABB59D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4" y="174519"/>
            <a:ext cx="8278901" cy="533400"/>
          </a:xfrm>
        </p:spPr>
        <p:txBody>
          <a:bodyPr/>
          <a:lstStyle/>
          <a:p>
            <a:r>
              <a:rPr lang="en-US" dirty="0"/>
              <a:t>Resource-Allocation Graph (RAG)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490CB-3C2F-407D-BDE7-5A94D1AC449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2227263"/>
            <a:ext cx="2655888" cy="3262312"/>
          </a:xfrm>
        </p:spPr>
        <p:txBody>
          <a:bodyPr/>
          <a:lstStyle/>
          <a:p>
            <a:pPr marL="0" indent="0">
              <a:lnSpc>
                <a:spcPct val="80000"/>
              </a:lnSpc>
              <a:spcBef>
                <a:spcPct val="20000"/>
              </a:spcBef>
              <a:buNone/>
            </a:pPr>
            <a:r>
              <a:rPr lang="en-US" altLang="ko-KR" dirty="0">
                <a:ea typeface="굴림" panose="020B0600000101010101" pitchFamily="34" charset="-127"/>
              </a:rPr>
              <a:t>Model: Directed Graph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request edge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i="1" dirty="0" err="1">
                <a:ea typeface="굴림" panose="020B0600000101010101" pitchFamily="34" charset="-127"/>
              </a:rPr>
              <a:t>T</a:t>
            </a:r>
            <a:r>
              <a:rPr lang="en-US" altLang="ko-KR" i="1" baseline="-25000" dirty="0" err="1">
                <a:ea typeface="굴림" panose="020B0600000101010101" pitchFamily="34" charset="-127"/>
              </a:rPr>
              <a:t>i</a:t>
            </a:r>
            <a:r>
              <a:rPr lang="en-US" altLang="ko-KR" baseline="-25000" dirty="0">
                <a:ea typeface="굴림" panose="020B0600000101010101" pitchFamily="34" charset="-127"/>
              </a:rPr>
              <a:t> 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 </a:t>
            </a:r>
            <a:r>
              <a:rPr lang="en-US" altLang="ko-KR" i="1" dirty="0" err="1">
                <a:ea typeface="굴림" panose="020B0600000101010101" pitchFamily="34" charset="-127"/>
                <a:sym typeface="Symbol" panose="05050102010706020507" pitchFamily="18" charset="2"/>
              </a:rPr>
              <a:t>R</a:t>
            </a:r>
            <a:r>
              <a:rPr lang="en-US" altLang="ko-KR" i="1" baseline="-25000" dirty="0" err="1">
                <a:ea typeface="굴림" panose="020B0600000101010101" pitchFamily="34" charset="-127"/>
                <a:sym typeface="Symbol" panose="05050102010706020507" pitchFamily="18" charset="2"/>
              </a:rPr>
              <a:t>j</a:t>
            </a:r>
            <a:endParaRPr lang="en-US" altLang="ko-KR" i="1" dirty="0">
              <a:ea typeface="굴림" panose="020B0600000101010101" pitchFamily="34" charset="-127"/>
              <a:sym typeface="Symbol" panose="05050102010706020507" pitchFamily="18" charset="2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assignment edge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i="1" dirty="0" err="1">
                <a:ea typeface="굴림" panose="020B0600000101010101" pitchFamily="34" charset="-127"/>
              </a:rPr>
              <a:t>R</a:t>
            </a:r>
            <a:r>
              <a:rPr lang="en-US" altLang="ko-KR" i="1" baseline="-25000" dirty="0" err="1">
                <a:ea typeface="굴림" panose="020B0600000101010101" pitchFamily="34" charset="-127"/>
              </a:rPr>
              <a:t>j</a:t>
            </a:r>
            <a:r>
              <a:rPr lang="en-US" altLang="ko-KR" i="1" dirty="0">
                <a:ea typeface="굴림" panose="020B0600000101010101" pitchFamily="34" charset="-127"/>
              </a:rPr>
              <a:t> 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 </a:t>
            </a:r>
            <a:r>
              <a:rPr lang="en-US" altLang="ko-KR" i="1" dirty="0" err="1">
                <a:ea typeface="굴림" panose="020B0600000101010101" pitchFamily="34" charset="-127"/>
                <a:sym typeface="Symbol" panose="05050102010706020507" pitchFamily="18" charset="2"/>
              </a:rPr>
              <a:t>T</a:t>
            </a:r>
            <a:r>
              <a:rPr lang="en-US" altLang="ko-KR" i="1" baseline="-25000" dirty="0" err="1">
                <a:ea typeface="굴림" panose="020B0600000101010101" pitchFamily="34" charset="-127"/>
                <a:sym typeface="Symbol" panose="05050102010706020507" pitchFamily="18" charset="2"/>
              </a:rPr>
              <a:t>i</a:t>
            </a:r>
            <a:endParaRPr lang="en-US" altLang="ko-KR" i="1" baseline="-25000" dirty="0">
              <a:ea typeface="굴림" panose="020B0600000101010101" pitchFamily="34" charset="-127"/>
              <a:sym typeface="Symbol" panose="05050102010706020507" pitchFamily="18" charset="2"/>
            </a:endParaRPr>
          </a:p>
        </p:txBody>
      </p:sp>
      <p:grpSp>
        <p:nvGrpSpPr>
          <p:cNvPr id="110" name="Group 263">
            <a:extLst>
              <a:ext uri="{FF2B5EF4-FFF2-40B4-BE49-F238E27FC236}">
                <a16:creationId xmlns:a16="http://schemas.microsoft.com/office/drawing/2014/main" id="{14BF0FCE-5018-4B2B-82D8-6FB272D65FAC}"/>
              </a:ext>
            </a:extLst>
          </p:cNvPr>
          <p:cNvGrpSpPr>
            <a:grpSpLocks/>
          </p:cNvGrpSpPr>
          <p:nvPr/>
        </p:nvGrpSpPr>
        <p:grpSpPr bwMode="auto">
          <a:xfrm>
            <a:off x="2611527" y="1940719"/>
            <a:ext cx="2087165" cy="3501629"/>
            <a:chOff x="144" y="1182"/>
            <a:chExt cx="1753" cy="2941"/>
          </a:xfrm>
        </p:grpSpPr>
        <p:grpSp>
          <p:nvGrpSpPr>
            <p:cNvPr id="111" name="Group 256">
              <a:extLst>
                <a:ext uri="{FF2B5EF4-FFF2-40B4-BE49-F238E27FC236}">
                  <a16:creationId xmlns:a16="http://schemas.microsoft.com/office/drawing/2014/main" id="{6AA9540C-DA57-4F46-BF6F-2C83A86B38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" y="1182"/>
              <a:ext cx="1753" cy="2418"/>
              <a:chOff x="39" y="606"/>
              <a:chExt cx="1753" cy="2418"/>
            </a:xfrm>
          </p:grpSpPr>
          <p:sp>
            <p:nvSpPr>
              <p:cNvPr id="113" name="Rectangle 198">
                <a:extLst>
                  <a:ext uri="{FF2B5EF4-FFF2-40B4-BE49-F238E27FC236}">
                    <a16:creationId xmlns:a16="http://schemas.microsoft.com/office/drawing/2014/main" id="{5948B6B8-3EF9-47EC-A3A5-EC997821E6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" y="624"/>
                <a:ext cx="1753" cy="2400"/>
              </a:xfrm>
              <a:prstGeom prst="rect">
                <a:avLst/>
              </a:prstGeom>
              <a:solidFill>
                <a:srgbClr val="00FFFF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1500" b="0">
                  <a:latin typeface="Calibri" panose="020F0502020204030204" pitchFamily="34" charset="0"/>
                  <a:ea typeface="Gill Sans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114" name="Group 255">
                <a:extLst>
                  <a:ext uri="{FF2B5EF4-FFF2-40B4-BE49-F238E27FC236}">
                    <a16:creationId xmlns:a16="http://schemas.microsoft.com/office/drawing/2014/main" id="{94015090-BDE5-4139-8377-B754A98FDB4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3" y="606"/>
                <a:ext cx="1546" cy="2289"/>
                <a:chOff x="143" y="606"/>
                <a:chExt cx="1546" cy="2289"/>
              </a:xfrm>
            </p:grpSpPr>
            <p:sp>
              <p:nvSpPr>
                <p:cNvPr id="115" name="Oval 6">
                  <a:extLst>
                    <a:ext uri="{FF2B5EF4-FFF2-40B4-BE49-F238E27FC236}">
                      <a16:creationId xmlns:a16="http://schemas.microsoft.com/office/drawing/2014/main" id="{A643023F-E2F5-4D68-8101-6E20DEC2D0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3" y="1420"/>
                  <a:ext cx="375" cy="375"/>
                </a:xfrm>
                <a:prstGeom prst="ellipse">
                  <a:avLst/>
                </a:prstGeom>
                <a:solidFill>
                  <a:srgbClr val="FF66CC"/>
                </a:solidFill>
                <a:ln w="38100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500" b="0">
                      <a:latin typeface="Calibri" panose="020F0502020204030204" pitchFamily="34" charset="0"/>
                      <a:ea typeface="Gill Sans" charset="0"/>
                      <a:cs typeface="Calibri" panose="020F0502020204030204" pitchFamily="34" charset="0"/>
                    </a:rPr>
                    <a:t>T</a:t>
                  </a:r>
                  <a:r>
                    <a:rPr lang="en-US" altLang="en-US" sz="1500" b="0" baseline="-25000">
                      <a:latin typeface="Calibri" panose="020F0502020204030204" pitchFamily="34" charset="0"/>
                      <a:ea typeface="Gill Sans" charset="0"/>
                      <a:cs typeface="Calibri" panose="020F0502020204030204" pitchFamily="34" charset="0"/>
                    </a:rPr>
                    <a:t>1</a:t>
                  </a:r>
                  <a:endParaRPr lang="en-US" altLang="en-US" sz="1500" b="0">
                    <a:latin typeface="Calibri" panose="020F0502020204030204" pitchFamily="34" charset="0"/>
                    <a:ea typeface="Gill Sans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16" name="Oval 7">
                  <a:extLst>
                    <a:ext uri="{FF2B5EF4-FFF2-40B4-BE49-F238E27FC236}">
                      <a16:creationId xmlns:a16="http://schemas.microsoft.com/office/drawing/2014/main" id="{E21D8C74-6E7C-4EF8-A9DB-EF07F8003C0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2" y="1420"/>
                  <a:ext cx="375" cy="375"/>
                </a:xfrm>
                <a:prstGeom prst="ellipse">
                  <a:avLst/>
                </a:prstGeom>
                <a:solidFill>
                  <a:srgbClr val="FF66CC"/>
                </a:solidFill>
                <a:ln w="38100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500" b="0">
                      <a:latin typeface="Calibri" panose="020F0502020204030204" pitchFamily="34" charset="0"/>
                      <a:ea typeface="Gill Sans" charset="0"/>
                      <a:cs typeface="Calibri" panose="020F0502020204030204" pitchFamily="34" charset="0"/>
                    </a:rPr>
                    <a:t>T</a:t>
                  </a:r>
                  <a:r>
                    <a:rPr lang="en-US" altLang="en-US" sz="1500" b="0" baseline="-25000">
                      <a:latin typeface="Calibri" panose="020F0502020204030204" pitchFamily="34" charset="0"/>
                      <a:ea typeface="Gill Sans" charset="0"/>
                      <a:cs typeface="Calibri" panose="020F0502020204030204" pitchFamily="34" charset="0"/>
                    </a:rPr>
                    <a:t>2</a:t>
                  </a:r>
                  <a:endParaRPr lang="en-US" altLang="en-US" sz="1500" b="0">
                    <a:latin typeface="Calibri" panose="020F0502020204030204" pitchFamily="34" charset="0"/>
                    <a:ea typeface="Gill Sans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17" name="Oval 8">
                  <a:extLst>
                    <a:ext uri="{FF2B5EF4-FFF2-40B4-BE49-F238E27FC236}">
                      <a16:creationId xmlns:a16="http://schemas.microsoft.com/office/drawing/2014/main" id="{B8F13783-FB06-4DE2-8DBB-7E5EBC40011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14" y="1420"/>
                  <a:ext cx="375" cy="375"/>
                </a:xfrm>
                <a:prstGeom prst="ellipse">
                  <a:avLst/>
                </a:prstGeom>
                <a:solidFill>
                  <a:srgbClr val="FF66CC"/>
                </a:solidFill>
                <a:ln w="38100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500" b="0">
                      <a:latin typeface="Calibri" panose="020F0502020204030204" pitchFamily="34" charset="0"/>
                      <a:ea typeface="Gill Sans" charset="0"/>
                      <a:cs typeface="Calibri" panose="020F0502020204030204" pitchFamily="34" charset="0"/>
                    </a:rPr>
                    <a:t>T</a:t>
                  </a:r>
                  <a:r>
                    <a:rPr lang="en-US" altLang="en-US" sz="1500" b="0" baseline="-25000">
                      <a:latin typeface="Calibri" panose="020F0502020204030204" pitchFamily="34" charset="0"/>
                      <a:ea typeface="Gill Sans" charset="0"/>
                      <a:cs typeface="Calibri" panose="020F0502020204030204" pitchFamily="34" charset="0"/>
                    </a:rPr>
                    <a:t>3</a:t>
                  </a:r>
                  <a:endParaRPr lang="en-US" altLang="en-US" sz="1500" b="0">
                    <a:latin typeface="Calibri" panose="020F0502020204030204" pitchFamily="34" charset="0"/>
                    <a:ea typeface="Gill Sans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118" name="Group 47">
                  <a:extLst>
                    <a:ext uri="{FF2B5EF4-FFF2-40B4-BE49-F238E27FC236}">
                      <a16:creationId xmlns:a16="http://schemas.microsoft.com/office/drawing/2014/main" id="{962C2CB6-FA72-463D-9227-5F3EAE5B891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30" y="606"/>
                  <a:ext cx="375" cy="574"/>
                  <a:chOff x="576" y="413"/>
                  <a:chExt cx="384" cy="588"/>
                </a:xfrm>
              </p:grpSpPr>
              <p:grpSp>
                <p:nvGrpSpPr>
                  <p:cNvPr id="144" name="Group 37">
                    <a:extLst>
                      <a:ext uri="{FF2B5EF4-FFF2-40B4-BE49-F238E27FC236}">
                        <a16:creationId xmlns:a16="http://schemas.microsoft.com/office/drawing/2014/main" id="{D9BE1090-E389-4547-8723-D8C06C82C49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576" y="665"/>
                    <a:ext cx="384" cy="336"/>
                    <a:chOff x="1680" y="816"/>
                    <a:chExt cx="384" cy="336"/>
                  </a:xfrm>
                </p:grpSpPr>
                <p:sp>
                  <p:nvSpPr>
                    <p:cNvPr id="146" name="Rectangle 38">
                      <a:extLst>
                        <a:ext uri="{FF2B5EF4-FFF2-40B4-BE49-F238E27FC236}">
                          <a16:creationId xmlns:a16="http://schemas.microsoft.com/office/drawing/2014/main" id="{EA4C0160-F899-4F4C-A14F-51F9C71EB24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80" y="816"/>
                      <a:ext cx="384" cy="336"/>
                    </a:xfrm>
                    <a:prstGeom prst="rect">
                      <a:avLst/>
                    </a:prstGeom>
                    <a:solidFill>
                      <a:srgbClr val="FF66CC"/>
                    </a:solidFill>
                    <a:ln w="38100" algn="ctr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eaVert" wrap="none" anchor="ctr"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endParaRPr lang="en-US" altLang="en-US" sz="1500" b="0">
                        <a:latin typeface="Calibri" panose="020F0502020204030204" pitchFamily="34" charset="0"/>
                        <a:ea typeface="Gill Sans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47" name="Oval 39">
                      <a:extLst>
                        <a:ext uri="{FF2B5EF4-FFF2-40B4-BE49-F238E27FC236}">
                          <a16:creationId xmlns:a16="http://schemas.microsoft.com/office/drawing/2014/main" id="{AEACDC2B-5BDD-4225-A1A4-49A9097E25F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48" y="960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eaVert" wrap="none" anchor="ctr"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endParaRPr lang="en-US" altLang="en-US" sz="1500" b="0">
                        <a:latin typeface="Calibri" panose="020F0502020204030204" pitchFamily="34" charset="0"/>
                        <a:ea typeface="Gill Sans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sp>
                <p:nvSpPr>
                  <p:cNvPr id="145" name="Text Box 40">
                    <a:extLst>
                      <a:ext uri="{FF2B5EF4-FFF2-40B4-BE49-F238E27FC236}">
                        <a16:creationId xmlns:a16="http://schemas.microsoft.com/office/drawing/2014/main" id="{2089D9F5-8256-4F91-B94B-93ECD7B6B67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32" y="413"/>
                    <a:ext cx="312" cy="27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66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38100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r>
                      <a:rPr lang="en-US" altLang="en-US" sz="1500" b="0" dirty="0">
                        <a:latin typeface="Calibri" panose="020F0502020204030204" pitchFamily="34" charset="0"/>
                        <a:ea typeface="Gill Sans" charset="0"/>
                        <a:cs typeface="Calibri" panose="020F0502020204030204" pitchFamily="34" charset="0"/>
                      </a:rPr>
                      <a:t>R</a:t>
                    </a:r>
                    <a:r>
                      <a:rPr lang="en-US" altLang="en-US" sz="1500" b="0" baseline="-25000" dirty="0">
                        <a:latin typeface="Calibri" panose="020F0502020204030204" pitchFamily="34" charset="0"/>
                        <a:ea typeface="Gill Sans" charset="0"/>
                        <a:cs typeface="Calibri" panose="020F0502020204030204" pitchFamily="34" charset="0"/>
                      </a:rPr>
                      <a:t>1</a:t>
                    </a:r>
                    <a:endParaRPr lang="en-US" altLang="en-US" sz="1500" b="0" dirty="0">
                      <a:latin typeface="Calibri" panose="020F0502020204030204" pitchFamily="34" charset="0"/>
                      <a:ea typeface="Gill Sans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19" name="Group 48">
                  <a:extLst>
                    <a:ext uri="{FF2B5EF4-FFF2-40B4-BE49-F238E27FC236}">
                      <a16:creationId xmlns:a16="http://schemas.microsoft.com/office/drawing/2014/main" id="{6909A801-7E46-495A-9612-1846700AB0F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33" y="606"/>
                  <a:ext cx="375" cy="581"/>
                  <a:chOff x="1392" y="413"/>
                  <a:chExt cx="384" cy="595"/>
                </a:xfrm>
              </p:grpSpPr>
              <p:grpSp>
                <p:nvGrpSpPr>
                  <p:cNvPr id="140" name="Group 36">
                    <a:extLst>
                      <a:ext uri="{FF2B5EF4-FFF2-40B4-BE49-F238E27FC236}">
                        <a16:creationId xmlns:a16="http://schemas.microsoft.com/office/drawing/2014/main" id="{C321ACDB-6359-4462-A2B4-556B34B38115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392" y="672"/>
                    <a:ext cx="384" cy="336"/>
                    <a:chOff x="1680" y="816"/>
                    <a:chExt cx="384" cy="336"/>
                  </a:xfrm>
                </p:grpSpPr>
                <p:sp>
                  <p:nvSpPr>
                    <p:cNvPr id="142" name="Rectangle 24">
                      <a:extLst>
                        <a:ext uri="{FF2B5EF4-FFF2-40B4-BE49-F238E27FC236}">
                          <a16:creationId xmlns:a16="http://schemas.microsoft.com/office/drawing/2014/main" id="{CF6EAE6D-30DE-4C86-B9A1-DDD34C2C234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80" y="816"/>
                      <a:ext cx="384" cy="336"/>
                    </a:xfrm>
                    <a:prstGeom prst="rect">
                      <a:avLst/>
                    </a:prstGeom>
                    <a:solidFill>
                      <a:srgbClr val="FF66CC"/>
                    </a:solidFill>
                    <a:ln w="38100" algn="ctr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eaVert" wrap="none" anchor="ctr"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endParaRPr lang="en-US" altLang="en-US" sz="1500" b="0">
                        <a:latin typeface="Calibri" panose="020F0502020204030204" pitchFamily="34" charset="0"/>
                        <a:ea typeface="Gill Sans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43" name="Oval 34">
                      <a:extLst>
                        <a:ext uri="{FF2B5EF4-FFF2-40B4-BE49-F238E27FC236}">
                          <a16:creationId xmlns:a16="http://schemas.microsoft.com/office/drawing/2014/main" id="{3E3D3FFF-90E1-40F9-B063-BF543DDFBA1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48" y="960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eaVert" wrap="none" anchor="ctr"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endParaRPr lang="en-US" altLang="en-US" sz="1500" b="0">
                        <a:latin typeface="Calibri" panose="020F0502020204030204" pitchFamily="34" charset="0"/>
                        <a:ea typeface="Gill Sans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sp>
                <p:nvSpPr>
                  <p:cNvPr id="141" name="Text Box 41">
                    <a:extLst>
                      <a:ext uri="{FF2B5EF4-FFF2-40B4-BE49-F238E27FC236}">
                        <a16:creationId xmlns:a16="http://schemas.microsoft.com/office/drawing/2014/main" id="{5CD2B9BD-4FE6-42EB-8F3F-15A234729E9E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47" y="413"/>
                    <a:ext cx="305" cy="27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66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38100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r>
                      <a:rPr lang="en-US" altLang="en-US" sz="1500" b="0" dirty="0">
                        <a:latin typeface="Calibri" panose="020F0502020204030204" pitchFamily="34" charset="0"/>
                        <a:ea typeface="Gill Sans" charset="0"/>
                        <a:cs typeface="Calibri" panose="020F0502020204030204" pitchFamily="34" charset="0"/>
                      </a:rPr>
                      <a:t>R</a:t>
                    </a:r>
                    <a:r>
                      <a:rPr lang="en-US" altLang="en-US" sz="1500" b="0" baseline="-25000" dirty="0">
                        <a:latin typeface="Calibri" panose="020F0502020204030204" pitchFamily="34" charset="0"/>
                        <a:ea typeface="Gill Sans" charset="0"/>
                        <a:cs typeface="Calibri" panose="020F0502020204030204" pitchFamily="34" charset="0"/>
                      </a:rPr>
                      <a:t>2</a:t>
                    </a:r>
                    <a:endParaRPr lang="en-US" altLang="en-US" sz="1500" b="0" dirty="0">
                      <a:latin typeface="Calibri" panose="020F0502020204030204" pitchFamily="34" charset="0"/>
                      <a:ea typeface="Gill Sans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20" name="Group 46">
                  <a:extLst>
                    <a:ext uri="{FF2B5EF4-FFF2-40B4-BE49-F238E27FC236}">
                      <a16:creationId xmlns:a16="http://schemas.microsoft.com/office/drawing/2014/main" id="{9E4F314C-10BF-4B8A-920F-529E3D388B7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1" y="2028"/>
                  <a:ext cx="375" cy="693"/>
                  <a:chOff x="672" y="2112"/>
                  <a:chExt cx="384" cy="710"/>
                </a:xfrm>
              </p:grpSpPr>
              <p:grpSp>
                <p:nvGrpSpPr>
                  <p:cNvPr id="135" name="Group 30">
                    <a:extLst>
                      <a:ext uri="{FF2B5EF4-FFF2-40B4-BE49-F238E27FC236}">
                        <a16:creationId xmlns:a16="http://schemas.microsoft.com/office/drawing/2014/main" id="{11A5D915-CE64-4565-9E90-A01ECFB05AC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72" y="2112"/>
                    <a:ext cx="384" cy="432"/>
                    <a:chOff x="672" y="2064"/>
                    <a:chExt cx="384" cy="432"/>
                  </a:xfrm>
                </p:grpSpPr>
                <p:sp>
                  <p:nvSpPr>
                    <p:cNvPr id="137" name="Rectangle 9">
                      <a:extLst>
                        <a:ext uri="{FF2B5EF4-FFF2-40B4-BE49-F238E27FC236}">
                          <a16:creationId xmlns:a16="http://schemas.microsoft.com/office/drawing/2014/main" id="{A6CFF04F-1155-41DB-A7BE-D00E0258FD7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72" y="2064"/>
                      <a:ext cx="384" cy="432"/>
                    </a:xfrm>
                    <a:prstGeom prst="rect">
                      <a:avLst/>
                    </a:prstGeom>
                    <a:solidFill>
                      <a:srgbClr val="FF66CC"/>
                    </a:solidFill>
                    <a:ln w="38100" algn="ctr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eaVert" wrap="none" anchor="ctr"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endParaRPr lang="en-US" altLang="en-US" sz="1500" b="0">
                        <a:latin typeface="Calibri" panose="020F0502020204030204" pitchFamily="34" charset="0"/>
                        <a:ea typeface="Gill Sans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38" name="Oval 12">
                      <a:extLst>
                        <a:ext uri="{FF2B5EF4-FFF2-40B4-BE49-F238E27FC236}">
                          <a16:creationId xmlns:a16="http://schemas.microsoft.com/office/drawing/2014/main" id="{565B29A4-6A23-45EE-AEC0-86EB198F317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40" y="2170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eaVert" wrap="none" anchor="ctr"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endParaRPr lang="en-US" altLang="en-US" sz="1500" b="0">
                        <a:latin typeface="Calibri" panose="020F0502020204030204" pitchFamily="34" charset="0"/>
                        <a:ea typeface="Gill Sans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39" name="Oval 26">
                      <a:extLst>
                        <a:ext uri="{FF2B5EF4-FFF2-40B4-BE49-F238E27FC236}">
                          <a16:creationId xmlns:a16="http://schemas.microsoft.com/office/drawing/2014/main" id="{1E49858F-04AE-468B-A7BF-981A11B6ED5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40" y="2324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eaVert" wrap="none" anchor="ctr"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endParaRPr lang="en-US" altLang="en-US" sz="1500" b="0">
                        <a:latin typeface="Calibri" panose="020F0502020204030204" pitchFamily="34" charset="0"/>
                        <a:ea typeface="Gill Sans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sp>
                <p:nvSpPr>
                  <p:cNvPr id="136" name="Text Box 42">
                    <a:extLst>
                      <a:ext uri="{FF2B5EF4-FFF2-40B4-BE49-F238E27FC236}">
                        <a16:creationId xmlns:a16="http://schemas.microsoft.com/office/drawing/2014/main" id="{AC64B404-1839-4FE8-A8E6-B3BD61033FFB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27" y="2544"/>
                    <a:ext cx="305" cy="27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66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38100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r>
                      <a:rPr lang="en-US" altLang="en-US" sz="1500" b="0">
                        <a:latin typeface="Calibri" panose="020F0502020204030204" pitchFamily="34" charset="0"/>
                        <a:ea typeface="Gill Sans" charset="0"/>
                        <a:cs typeface="Calibri" panose="020F0502020204030204" pitchFamily="34" charset="0"/>
                      </a:rPr>
                      <a:t>R</a:t>
                    </a:r>
                    <a:r>
                      <a:rPr lang="en-US" altLang="en-US" sz="1500" b="0" baseline="-25000">
                        <a:latin typeface="Calibri" panose="020F0502020204030204" pitchFamily="34" charset="0"/>
                        <a:ea typeface="Gill Sans" charset="0"/>
                        <a:cs typeface="Calibri" panose="020F0502020204030204" pitchFamily="34" charset="0"/>
                      </a:rPr>
                      <a:t>3</a:t>
                    </a:r>
                    <a:endParaRPr lang="en-US" altLang="en-US" sz="1500" b="0">
                      <a:latin typeface="Calibri" panose="020F0502020204030204" pitchFamily="34" charset="0"/>
                      <a:ea typeface="Gill Sans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21" name="Group 45">
                  <a:extLst>
                    <a:ext uri="{FF2B5EF4-FFF2-40B4-BE49-F238E27FC236}">
                      <a16:creationId xmlns:a16="http://schemas.microsoft.com/office/drawing/2014/main" id="{1BF2624C-EB3F-444D-98D2-54A1B04F0EC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267" y="2029"/>
                  <a:ext cx="375" cy="866"/>
                  <a:chOff x="1584" y="2064"/>
                  <a:chExt cx="384" cy="887"/>
                </a:xfrm>
              </p:grpSpPr>
              <p:grpSp>
                <p:nvGrpSpPr>
                  <p:cNvPr id="129" name="Group 35">
                    <a:extLst>
                      <a:ext uri="{FF2B5EF4-FFF2-40B4-BE49-F238E27FC236}">
                        <a16:creationId xmlns:a16="http://schemas.microsoft.com/office/drawing/2014/main" id="{DFE50458-FF7F-4A25-A4F0-66E603F4409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584" y="2064"/>
                    <a:ext cx="384" cy="576"/>
                    <a:chOff x="1584" y="2064"/>
                    <a:chExt cx="384" cy="576"/>
                  </a:xfrm>
                </p:grpSpPr>
                <p:sp>
                  <p:nvSpPr>
                    <p:cNvPr id="131" name="Rectangle 10">
                      <a:extLst>
                        <a:ext uri="{FF2B5EF4-FFF2-40B4-BE49-F238E27FC236}">
                          <a16:creationId xmlns:a16="http://schemas.microsoft.com/office/drawing/2014/main" id="{485F146C-8A67-468D-9845-96BE78D2D2B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84" y="2064"/>
                      <a:ext cx="384" cy="576"/>
                    </a:xfrm>
                    <a:prstGeom prst="rect">
                      <a:avLst/>
                    </a:prstGeom>
                    <a:solidFill>
                      <a:srgbClr val="FF66CC"/>
                    </a:solidFill>
                    <a:ln w="38100" algn="ctr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eaVert" wrap="none" anchor="ctr"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endParaRPr lang="en-US" altLang="en-US" sz="1500" b="0">
                        <a:latin typeface="Calibri" panose="020F0502020204030204" pitchFamily="34" charset="0"/>
                        <a:ea typeface="Gill Sans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32" name="Oval 29">
                      <a:extLst>
                        <a:ext uri="{FF2B5EF4-FFF2-40B4-BE49-F238E27FC236}">
                          <a16:creationId xmlns:a16="http://schemas.microsoft.com/office/drawing/2014/main" id="{39CEC49A-8EB2-4164-8673-E103A1D0C7B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52" y="2169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eaVert" wrap="none" anchor="ctr"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endParaRPr lang="en-US" altLang="en-US" sz="1500" b="0">
                        <a:latin typeface="Calibri" panose="020F0502020204030204" pitchFamily="34" charset="0"/>
                        <a:ea typeface="Gill Sans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33" name="Oval 31">
                      <a:extLst>
                        <a:ext uri="{FF2B5EF4-FFF2-40B4-BE49-F238E27FC236}">
                          <a16:creationId xmlns:a16="http://schemas.microsoft.com/office/drawing/2014/main" id="{05C8AFB1-E2BF-4485-971D-B3D320D6C84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52" y="2328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eaVert" wrap="none" anchor="ctr"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endParaRPr lang="en-US" altLang="en-US" sz="1500" b="0">
                        <a:latin typeface="Calibri" panose="020F0502020204030204" pitchFamily="34" charset="0"/>
                        <a:ea typeface="Gill Sans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34" name="Oval 32">
                      <a:extLst>
                        <a:ext uri="{FF2B5EF4-FFF2-40B4-BE49-F238E27FC236}">
                          <a16:creationId xmlns:a16="http://schemas.microsoft.com/office/drawing/2014/main" id="{41086850-6877-468F-8F4F-26A25C4999A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52" y="2480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eaVert" wrap="none" anchor="ctr"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endParaRPr lang="en-US" altLang="en-US" sz="1500" b="0">
                        <a:latin typeface="Calibri" panose="020F0502020204030204" pitchFamily="34" charset="0"/>
                        <a:ea typeface="Gill Sans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sp>
                <p:nvSpPr>
                  <p:cNvPr id="130" name="Text Box 43">
                    <a:extLst>
                      <a:ext uri="{FF2B5EF4-FFF2-40B4-BE49-F238E27FC236}">
                        <a16:creationId xmlns:a16="http://schemas.microsoft.com/office/drawing/2014/main" id="{70DACCB8-A1C6-4519-857C-6A46090A4998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39" y="2673"/>
                    <a:ext cx="305" cy="27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66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38100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r>
                      <a:rPr lang="en-US" altLang="en-US" sz="1500" b="0">
                        <a:latin typeface="Calibri" panose="020F0502020204030204" pitchFamily="34" charset="0"/>
                        <a:ea typeface="Gill Sans" charset="0"/>
                        <a:cs typeface="Calibri" panose="020F0502020204030204" pitchFamily="34" charset="0"/>
                      </a:rPr>
                      <a:t>R</a:t>
                    </a:r>
                    <a:r>
                      <a:rPr lang="en-US" altLang="en-US" sz="1500" b="0" baseline="-25000">
                        <a:latin typeface="Calibri" panose="020F0502020204030204" pitchFamily="34" charset="0"/>
                        <a:ea typeface="Gill Sans" charset="0"/>
                        <a:cs typeface="Calibri" panose="020F0502020204030204" pitchFamily="34" charset="0"/>
                      </a:rPr>
                      <a:t>4</a:t>
                    </a:r>
                    <a:endParaRPr lang="en-US" altLang="en-US" sz="1500" b="0">
                      <a:latin typeface="Calibri" panose="020F0502020204030204" pitchFamily="34" charset="0"/>
                      <a:ea typeface="Gill Sans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122" name="Line 49">
                  <a:extLst>
                    <a:ext uri="{FF2B5EF4-FFF2-40B4-BE49-F238E27FC236}">
                      <a16:creationId xmlns:a16="http://schemas.microsoft.com/office/drawing/2014/main" id="{4E2A949A-845E-4883-A19C-03876E79F5E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77" y="1186"/>
                  <a:ext cx="141" cy="23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 sz="1500" b="0">
                    <a:latin typeface="Calibri" panose="020F0502020204030204" pitchFamily="34" charset="0"/>
                    <a:ea typeface="Gill Sans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23" name="Line 50">
                  <a:extLst>
                    <a:ext uri="{FF2B5EF4-FFF2-40B4-BE49-F238E27FC236}">
                      <a16:creationId xmlns:a16="http://schemas.microsoft.com/office/drawing/2014/main" id="{6934A2B7-51DE-4BB5-BEDA-7570329A2D0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6" y="1028"/>
                  <a:ext cx="326" cy="40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 sz="1500" b="0">
                    <a:latin typeface="Calibri" panose="020F0502020204030204" pitchFamily="34" charset="0"/>
                    <a:ea typeface="Gill Sans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24" name="Line 51">
                  <a:extLst>
                    <a:ext uri="{FF2B5EF4-FFF2-40B4-BE49-F238E27FC236}">
                      <a16:creationId xmlns:a16="http://schemas.microsoft.com/office/drawing/2014/main" id="{2820EC22-17BA-4DA7-97E1-112DF72A3E0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051" y="1201"/>
                  <a:ext cx="148" cy="247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 sz="1500" b="0">
                    <a:latin typeface="Calibri" panose="020F0502020204030204" pitchFamily="34" charset="0"/>
                    <a:ea typeface="Gill Sans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25" name="Line 58">
                  <a:extLst>
                    <a:ext uri="{FF2B5EF4-FFF2-40B4-BE49-F238E27FC236}">
                      <a16:creationId xmlns:a16="http://schemas.microsoft.com/office/drawing/2014/main" id="{9FCB23F8-092D-419E-91B7-5EB78AE0E63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26" y="1030"/>
                  <a:ext cx="229" cy="39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 sz="1500" b="0">
                    <a:latin typeface="Calibri" panose="020F0502020204030204" pitchFamily="34" charset="0"/>
                    <a:ea typeface="Gill Sans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26" name="Line 59">
                  <a:extLst>
                    <a:ext uri="{FF2B5EF4-FFF2-40B4-BE49-F238E27FC236}">
                      <a16:creationId xmlns:a16="http://schemas.microsoft.com/office/drawing/2014/main" id="{9D61C6AA-14FD-41CB-8BCE-BFA38F8C7EC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393" y="1789"/>
                  <a:ext cx="261" cy="363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 sz="1500" b="0">
                    <a:latin typeface="Calibri" panose="020F0502020204030204" pitchFamily="34" charset="0"/>
                    <a:ea typeface="Gill Sans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27" name="Line 60">
                  <a:extLst>
                    <a:ext uri="{FF2B5EF4-FFF2-40B4-BE49-F238E27FC236}">
                      <a16:creationId xmlns:a16="http://schemas.microsoft.com/office/drawing/2014/main" id="{8C1F4383-864A-4780-875A-54BF3F0C82A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60" y="1793"/>
                  <a:ext cx="236" cy="51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 sz="1500" b="0">
                    <a:latin typeface="Calibri" panose="020F0502020204030204" pitchFamily="34" charset="0"/>
                    <a:ea typeface="Gill Sans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28" name="Line 250">
                  <a:extLst>
                    <a:ext uri="{FF2B5EF4-FFF2-40B4-BE49-F238E27FC236}">
                      <a16:creationId xmlns:a16="http://schemas.microsoft.com/office/drawing/2014/main" id="{471E7CDC-06C0-4B7F-9CE1-E78098C1B9E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452" y="1799"/>
                  <a:ext cx="31" cy="363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 sz="1500" b="0">
                    <a:latin typeface="Calibri" panose="020F0502020204030204" pitchFamily="34" charset="0"/>
                    <a:ea typeface="Gill Sans" charset="0"/>
                    <a:cs typeface="Calibri" panose="020F0502020204030204" pitchFamily="34" charset="0"/>
                  </a:endParaRPr>
                </a:p>
              </p:txBody>
            </p:sp>
          </p:grpSp>
        </p:grpSp>
        <p:sp>
          <p:nvSpPr>
            <p:cNvPr id="112" name="Text Box 251">
              <a:extLst>
                <a:ext uri="{FF2B5EF4-FFF2-40B4-BE49-F238E27FC236}">
                  <a16:creationId xmlns:a16="http://schemas.microsoft.com/office/drawing/2014/main" id="{A7CD7486-2DA8-4E3D-8951-491B337CE4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" y="3580"/>
              <a:ext cx="1471" cy="5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b="0" dirty="0">
                  <a:latin typeface="Calibri" panose="020F0502020204030204" pitchFamily="34" charset="0"/>
                  <a:ea typeface="Gill Sans" charset="0"/>
                  <a:cs typeface="Calibri" panose="020F0502020204030204" pitchFamily="34" charset="0"/>
                </a:rPr>
                <a:t>Simple Resource</a:t>
              </a:r>
            </a:p>
            <a:p>
              <a:r>
                <a:rPr lang="en-US" altLang="en-US" b="0" dirty="0">
                  <a:latin typeface="Calibri" panose="020F0502020204030204" pitchFamily="34" charset="0"/>
                  <a:ea typeface="Gill Sans" charset="0"/>
                  <a:cs typeface="Calibri" panose="020F0502020204030204" pitchFamily="34" charset="0"/>
                </a:rPr>
                <a:t>Allocation Graph</a:t>
              </a:r>
            </a:p>
          </p:txBody>
        </p:sp>
      </p:grpSp>
      <p:grpSp>
        <p:nvGrpSpPr>
          <p:cNvPr id="148" name="Group 264">
            <a:extLst>
              <a:ext uri="{FF2B5EF4-FFF2-40B4-BE49-F238E27FC236}">
                <a16:creationId xmlns:a16="http://schemas.microsoft.com/office/drawing/2014/main" id="{319D5745-D125-42EF-A076-BC48D2AF1C9E}"/>
              </a:ext>
            </a:extLst>
          </p:cNvPr>
          <p:cNvGrpSpPr>
            <a:grpSpLocks/>
          </p:cNvGrpSpPr>
          <p:nvPr/>
        </p:nvGrpSpPr>
        <p:grpSpPr bwMode="auto">
          <a:xfrm>
            <a:off x="4783227" y="1962150"/>
            <a:ext cx="2087165" cy="3480198"/>
            <a:chOff x="1968" y="1200"/>
            <a:chExt cx="1753" cy="2923"/>
          </a:xfrm>
        </p:grpSpPr>
        <p:grpSp>
          <p:nvGrpSpPr>
            <p:cNvPr id="149" name="Group 259">
              <a:extLst>
                <a:ext uri="{FF2B5EF4-FFF2-40B4-BE49-F238E27FC236}">
                  <a16:creationId xmlns:a16="http://schemas.microsoft.com/office/drawing/2014/main" id="{F94B5AC2-4835-4613-8C47-D027731632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68" y="1200"/>
              <a:ext cx="1753" cy="2400"/>
              <a:chOff x="1920" y="624"/>
              <a:chExt cx="1753" cy="2400"/>
            </a:xfrm>
          </p:grpSpPr>
          <p:sp>
            <p:nvSpPr>
              <p:cNvPr id="151" name="Rectangle 199">
                <a:extLst>
                  <a:ext uri="{FF2B5EF4-FFF2-40B4-BE49-F238E27FC236}">
                    <a16:creationId xmlns:a16="http://schemas.microsoft.com/office/drawing/2014/main" id="{0B19C4A7-7DAB-4B6D-9AA3-48D9138910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624"/>
                <a:ext cx="1753" cy="2400"/>
              </a:xfrm>
              <a:prstGeom prst="rect">
                <a:avLst/>
              </a:prstGeom>
              <a:solidFill>
                <a:srgbClr val="00FFFF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1500" b="0">
                  <a:latin typeface="Calibri" panose="020F0502020204030204" pitchFamily="34" charset="0"/>
                  <a:ea typeface="Gill Sans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152" name="Group 197">
                <a:extLst>
                  <a:ext uri="{FF2B5EF4-FFF2-40B4-BE49-F238E27FC236}">
                    <a16:creationId xmlns:a16="http://schemas.microsoft.com/office/drawing/2014/main" id="{FEDFDAC5-B6C4-4B26-92BE-47B249E4B2E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24" y="702"/>
                <a:ext cx="1546" cy="2289"/>
                <a:chOff x="2304" y="798"/>
                <a:chExt cx="1546" cy="2289"/>
              </a:xfrm>
            </p:grpSpPr>
            <p:sp>
              <p:nvSpPr>
                <p:cNvPr id="153" name="Oval 129">
                  <a:extLst>
                    <a:ext uri="{FF2B5EF4-FFF2-40B4-BE49-F238E27FC236}">
                      <a16:creationId xmlns:a16="http://schemas.microsoft.com/office/drawing/2014/main" id="{B80039A2-A4D0-4236-966E-56ACA6941F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04" y="1612"/>
                  <a:ext cx="375" cy="375"/>
                </a:xfrm>
                <a:prstGeom prst="ellipse">
                  <a:avLst/>
                </a:prstGeom>
                <a:solidFill>
                  <a:srgbClr val="FF66CC"/>
                </a:solidFill>
                <a:ln w="38100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500" b="0">
                      <a:latin typeface="Calibri" panose="020F0502020204030204" pitchFamily="34" charset="0"/>
                      <a:ea typeface="Gill Sans" charset="0"/>
                      <a:cs typeface="Calibri" panose="020F0502020204030204" pitchFamily="34" charset="0"/>
                    </a:rPr>
                    <a:t>T</a:t>
                  </a:r>
                  <a:r>
                    <a:rPr lang="en-US" altLang="en-US" sz="1500" b="0" baseline="-25000">
                      <a:latin typeface="Calibri" panose="020F0502020204030204" pitchFamily="34" charset="0"/>
                      <a:ea typeface="Gill Sans" charset="0"/>
                      <a:cs typeface="Calibri" panose="020F0502020204030204" pitchFamily="34" charset="0"/>
                    </a:rPr>
                    <a:t>1</a:t>
                  </a:r>
                  <a:endParaRPr lang="en-US" altLang="en-US" sz="1500" b="0">
                    <a:latin typeface="Calibri" panose="020F0502020204030204" pitchFamily="34" charset="0"/>
                    <a:ea typeface="Gill Sans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54" name="Oval 130">
                  <a:extLst>
                    <a:ext uri="{FF2B5EF4-FFF2-40B4-BE49-F238E27FC236}">
                      <a16:creationId xmlns:a16="http://schemas.microsoft.com/office/drawing/2014/main" id="{E61883F8-C0F5-4808-BCB6-51B47DB38B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13" y="1612"/>
                  <a:ext cx="375" cy="375"/>
                </a:xfrm>
                <a:prstGeom prst="ellipse">
                  <a:avLst/>
                </a:prstGeom>
                <a:solidFill>
                  <a:srgbClr val="FF66CC"/>
                </a:solidFill>
                <a:ln w="38100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500" b="0">
                      <a:latin typeface="Calibri" panose="020F0502020204030204" pitchFamily="34" charset="0"/>
                      <a:ea typeface="Gill Sans" charset="0"/>
                      <a:cs typeface="Calibri" panose="020F0502020204030204" pitchFamily="34" charset="0"/>
                    </a:rPr>
                    <a:t>T</a:t>
                  </a:r>
                  <a:r>
                    <a:rPr lang="en-US" altLang="en-US" sz="1500" b="0" baseline="-25000">
                      <a:latin typeface="Calibri" panose="020F0502020204030204" pitchFamily="34" charset="0"/>
                      <a:ea typeface="Gill Sans" charset="0"/>
                      <a:cs typeface="Calibri" panose="020F0502020204030204" pitchFamily="34" charset="0"/>
                    </a:rPr>
                    <a:t>2</a:t>
                  </a:r>
                  <a:endParaRPr lang="en-US" altLang="en-US" sz="1500" b="0">
                    <a:latin typeface="Calibri" panose="020F0502020204030204" pitchFamily="34" charset="0"/>
                    <a:ea typeface="Gill Sans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55" name="Oval 131">
                  <a:extLst>
                    <a:ext uri="{FF2B5EF4-FFF2-40B4-BE49-F238E27FC236}">
                      <a16:creationId xmlns:a16="http://schemas.microsoft.com/office/drawing/2014/main" id="{75CCCAD8-0BC8-459D-BEF7-42EED42951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75" y="1612"/>
                  <a:ext cx="375" cy="375"/>
                </a:xfrm>
                <a:prstGeom prst="ellipse">
                  <a:avLst/>
                </a:prstGeom>
                <a:solidFill>
                  <a:srgbClr val="FF66CC"/>
                </a:solidFill>
                <a:ln w="38100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500" b="0">
                      <a:latin typeface="Calibri" panose="020F0502020204030204" pitchFamily="34" charset="0"/>
                      <a:ea typeface="Gill Sans" charset="0"/>
                      <a:cs typeface="Calibri" panose="020F0502020204030204" pitchFamily="34" charset="0"/>
                    </a:rPr>
                    <a:t>T</a:t>
                  </a:r>
                  <a:r>
                    <a:rPr lang="en-US" altLang="en-US" sz="1500" b="0" baseline="-25000">
                      <a:latin typeface="Calibri" panose="020F0502020204030204" pitchFamily="34" charset="0"/>
                      <a:ea typeface="Gill Sans" charset="0"/>
                      <a:cs typeface="Calibri" panose="020F0502020204030204" pitchFamily="34" charset="0"/>
                    </a:rPr>
                    <a:t>3</a:t>
                  </a:r>
                  <a:endParaRPr lang="en-US" altLang="en-US" sz="1500" b="0">
                    <a:latin typeface="Calibri" panose="020F0502020204030204" pitchFamily="34" charset="0"/>
                    <a:ea typeface="Gill Sans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156" name="Group 132">
                  <a:extLst>
                    <a:ext uri="{FF2B5EF4-FFF2-40B4-BE49-F238E27FC236}">
                      <a16:creationId xmlns:a16="http://schemas.microsoft.com/office/drawing/2014/main" id="{81AC1FA2-5D60-4F34-86D7-360ADDCD195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91" y="798"/>
                  <a:ext cx="375" cy="574"/>
                  <a:chOff x="576" y="413"/>
                  <a:chExt cx="384" cy="588"/>
                </a:xfrm>
              </p:grpSpPr>
              <p:grpSp>
                <p:nvGrpSpPr>
                  <p:cNvPr id="182" name="Group 133">
                    <a:extLst>
                      <a:ext uri="{FF2B5EF4-FFF2-40B4-BE49-F238E27FC236}">
                        <a16:creationId xmlns:a16="http://schemas.microsoft.com/office/drawing/2014/main" id="{CCA8EBC8-3E28-41D7-B3CB-86983C3F28A1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576" y="665"/>
                    <a:ext cx="384" cy="336"/>
                    <a:chOff x="1680" y="816"/>
                    <a:chExt cx="384" cy="336"/>
                  </a:xfrm>
                </p:grpSpPr>
                <p:sp>
                  <p:nvSpPr>
                    <p:cNvPr id="184" name="Rectangle 134">
                      <a:extLst>
                        <a:ext uri="{FF2B5EF4-FFF2-40B4-BE49-F238E27FC236}">
                          <a16:creationId xmlns:a16="http://schemas.microsoft.com/office/drawing/2014/main" id="{E3943278-6AC4-41DF-B645-94F9CB0CBF6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80" y="816"/>
                      <a:ext cx="384" cy="336"/>
                    </a:xfrm>
                    <a:prstGeom prst="rect">
                      <a:avLst/>
                    </a:prstGeom>
                    <a:solidFill>
                      <a:srgbClr val="FF66CC"/>
                    </a:solidFill>
                    <a:ln w="38100" algn="ctr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eaVert" wrap="none" anchor="ctr"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endParaRPr lang="en-US" altLang="en-US" sz="1500" b="0">
                        <a:latin typeface="Calibri" panose="020F0502020204030204" pitchFamily="34" charset="0"/>
                        <a:ea typeface="Gill Sans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85" name="Oval 135">
                      <a:extLst>
                        <a:ext uri="{FF2B5EF4-FFF2-40B4-BE49-F238E27FC236}">
                          <a16:creationId xmlns:a16="http://schemas.microsoft.com/office/drawing/2014/main" id="{1389043F-8FF1-4FCF-8AA0-BCA1E2DF809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48" y="960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eaVert" wrap="none" anchor="ctr"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endParaRPr lang="en-US" altLang="en-US" sz="1500" b="0">
                        <a:latin typeface="Calibri" panose="020F0502020204030204" pitchFamily="34" charset="0"/>
                        <a:ea typeface="Gill Sans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sp>
                <p:nvSpPr>
                  <p:cNvPr id="183" name="Text Box 136">
                    <a:extLst>
                      <a:ext uri="{FF2B5EF4-FFF2-40B4-BE49-F238E27FC236}">
                        <a16:creationId xmlns:a16="http://schemas.microsoft.com/office/drawing/2014/main" id="{83BCCD9A-D395-4158-968A-2126FC2C6773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32" y="413"/>
                    <a:ext cx="312" cy="27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66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38100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r>
                      <a:rPr lang="en-US" altLang="en-US" sz="1500" b="0" dirty="0">
                        <a:latin typeface="Calibri" panose="020F0502020204030204" pitchFamily="34" charset="0"/>
                        <a:ea typeface="Gill Sans" charset="0"/>
                        <a:cs typeface="Calibri" panose="020F0502020204030204" pitchFamily="34" charset="0"/>
                      </a:rPr>
                      <a:t>R</a:t>
                    </a:r>
                    <a:r>
                      <a:rPr lang="en-US" altLang="en-US" sz="1500" b="0" baseline="-25000" dirty="0">
                        <a:latin typeface="Calibri" panose="020F0502020204030204" pitchFamily="34" charset="0"/>
                        <a:ea typeface="Gill Sans" charset="0"/>
                        <a:cs typeface="Calibri" panose="020F0502020204030204" pitchFamily="34" charset="0"/>
                      </a:rPr>
                      <a:t>1</a:t>
                    </a:r>
                    <a:endParaRPr lang="en-US" altLang="en-US" sz="1500" b="0" dirty="0">
                      <a:latin typeface="Calibri" panose="020F0502020204030204" pitchFamily="34" charset="0"/>
                      <a:ea typeface="Gill Sans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57" name="Group 137">
                  <a:extLst>
                    <a:ext uri="{FF2B5EF4-FFF2-40B4-BE49-F238E27FC236}">
                      <a16:creationId xmlns:a16="http://schemas.microsoft.com/office/drawing/2014/main" id="{008E5DC0-54CB-49C9-B8AA-3C963D3417C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194" y="798"/>
                  <a:ext cx="375" cy="581"/>
                  <a:chOff x="1392" y="413"/>
                  <a:chExt cx="384" cy="595"/>
                </a:xfrm>
              </p:grpSpPr>
              <p:grpSp>
                <p:nvGrpSpPr>
                  <p:cNvPr id="178" name="Group 138">
                    <a:extLst>
                      <a:ext uri="{FF2B5EF4-FFF2-40B4-BE49-F238E27FC236}">
                        <a16:creationId xmlns:a16="http://schemas.microsoft.com/office/drawing/2014/main" id="{89318D22-14C8-4391-8D58-160AD456AB4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392" y="672"/>
                    <a:ext cx="384" cy="336"/>
                    <a:chOff x="1680" y="816"/>
                    <a:chExt cx="384" cy="336"/>
                  </a:xfrm>
                </p:grpSpPr>
                <p:sp>
                  <p:nvSpPr>
                    <p:cNvPr id="180" name="Rectangle 139">
                      <a:extLst>
                        <a:ext uri="{FF2B5EF4-FFF2-40B4-BE49-F238E27FC236}">
                          <a16:creationId xmlns:a16="http://schemas.microsoft.com/office/drawing/2014/main" id="{3DADA783-F681-4D4F-9F1C-3615AE35CFD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80" y="816"/>
                      <a:ext cx="384" cy="336"/>
                    </a:xfrm>
                    <a:prstGeom prst="rect">
                      <a:avLst/>
                    </a:prstGeom>
                    <a:solidFill>
                      <a:srgbClr val="FF66CC"/>
                    </a:solidFill>
                    <a:ln w="38100" algn="ctr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eaVert" wrap="none" anchor="ctr"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endParaRPr lang="en-US" altLang="en-US" sz="1500" b="0">
                        <a:latin typeface="Calibri" panose="020F0502020204030204" pitchFamily="34" charset="0"/>
                        <a:ea typeface="Gill Sans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81" name="Oval 140">
                      <a:extLst>
                        <a:ext uri="{FF2B5EF4-FFF2-40B4-BE49-F238E27FC236}">
                          <a16:creationId xmlns:a16="http://schemas.microsoft.com/office/drawing/2014/main" id="{12B9EF18-C721-48CC-932B-5491F273D46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48" y="960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eaVert" wrap="none" anchor="ctr"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endParaRPr lang="en-US" altLang="en-US" sz="1500" b="0">
                        <a:latin typeface="Calibri" panose="020F0502020204030204" pitchFamily="34" charset="0"/>
                        <a:ea typeface="Gill Sans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sp>
                <p:nvSpPr>
                  <p:cNvPr id="179" name="Text Box 141">
                    <a:extLst>
                      <a:ext uri="{FF2B5EF4-FFF2-40B4-BE49-F238E27FC236}">
                        <a16:creationId xmlns:a16="http://schemas.microsoft.com/office/drawing/2014/main" id="{1D67B3C9-867E-40AF-B51E-3CD751D50665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47" y="413"/>
                    <a:ext cx="305" cy="27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66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38100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r>
                      <a:rPr lang="en-US" altLang="en-US" sz="1500" b="0" dirty="0">
                        <a:latin typeface="Calibri" panose="020F0502020204030204" pitchFamily="34" charset="0"/>
                        <a:ea typeface="Gill Sans" charset="0"/>
                        <a:cs typeface="Calibri" panose="020F0502020204030204" pitchFamily="34" charset="0"/>
                      </a:rPr>
                      <a:t>R</a:t>
                    </a:r>
                    <a:r>
                      <a:rPr lang="en-US" altLang="en-US" sz="1500" b="0" baseline="-25000" dirty="0">
                        <a:latin typeface="Calibri" panose="020F0502020204030204" pitchFamily="34" charset="0"/>
                        <a:ea typeface="Gill Sans" charset="0"/>
                        <a:cs typeface="Calibri" panose="020F0502020204030204" pitchFamily="34" charset="0"/>
                      </a:rPr>
                      <a:t>2</a:t>
                    </a:r>
                    <a:endParaRPr lang="en-US" altLang="en-US" sz="1500" b="0" dirty="0">
                      <a:latin typeface="Calibri" panose="020F0502020204030204" pitchFamily="34" charset="0"/>
                      <a:ea typeface="Gill Sans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58" name="Group 142">
                  <a:extLst>
                    <a:ext uri="{FF2B5EF4-FFF2-40B4-BE49-F238E27FC236}">
                      <a16:creationId xmlns:a16="http://schemas.microsoft.com/office/drawing/2014/main" id="{4AAC15A1-75CE-4C8A-AFFE-B4244E0E2A2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632" y="2220"/>
                  <a:ext cx="375" cy="693"/>
                  <a:chOff x="672" y="2112"/>
                  <a:chExt cx="384" cy="710"/>
                </a:xfrm>
              </p:grpSpPr>
              <p:grpSp>
                <p:nvGrpSpPr>
                  <p:cNvPr id="173" name="Group 143">
                    <a:extLst>
                      <a:ext uri="{FF2B5EF4-FFF2-40B4-BE49-F238E27FC236}">
                        <a16:creationId xmlns:a16="http://schemas.microsoft.com/office/drawing/2014/main" id="{2F42042F-ECCB-4BF3-89A7-557C26305FA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72" y="2112"/>
                    <a:ext cx="384" cy="432"/>
                    <a:chOff x="672" y="2064"/>
                    <a:chExt cx="384" cy="432"/>
                  </a:xfrm>
                </p:grpSpPr>
                <p:sp>
                  <p:nvSpPr>
                    <p:cNvPr id="175" name="Rectangle 144">
                      <a:extLst>
                        <a:ext uri="{FF2B5EF4-FFF2-40B4-BE49-F238E27FC236}">
                          <a16:creationId xmlns:a16="http://schemas.microsoft.com/office/drawing/2014/main" id="{19023DE3-D664-440A-BBCB-8D15277C91E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72" y="2064"/>
                      <a:ext cx="384" cy="432"/>
                    </a:xfrm>
                    <a:prstGeom prst="rect">
                      <a:avLst/>
                    </a:prstGeom>
                    <a:solidFill>
                      <a:srgbClr val="FF66CC"/>
                    </a:solidFill>
                    <a:ln w="38100" algn="ctr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eaVert" wrap="none" anchor="ctr"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endParaRPr lang="en-US" altLang="en-US" sz="1500" b="0">
                        <a:latin typeface="Calibri" panose="020F0502020204030204" pitchFamily="34" charset="0"/>
                        <a:ea typeface="Gill Sans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76" name="Oval 145">
                      <a:extLst>
                        <a:ext uri="{FF2B5EF4-FFF2-40B4-BE49-F238E27FC236}">
                          <a16:creationId xmlns:a16="http://schemas.microsoft.com/office/drawing/2014/main" id="{13B5C2F0-17B6-4369-87FA-3ACA268FCC7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40" y="2170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eaVert" wrap="none" anchor="ctr"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endParaRPr lang="en-US" altLang="en-US" sz="1500" b="0">
                        <a:latin typeface="Calibri" panose="020F0502020204030204" pitchFamily="34" charset="0"/>
                        <a:ea typeface="Gill Sans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77" name="Oval 146">
                      <a:extLst>
                        <a:ext uri="{FF2B5EF4-FFF2-40B4-BE49-F238E27FC236}">
                          <a16:creationId xmlns:a16="http://schemas.microsoft.com/office/drawing/2014/main" id="{BC6A7D30-C810-479C-960B-6A034018BAC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40" y="2324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eaVert" wrap="none" anchor="ctr"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endParaRPr lang="en-US" altLang="en-US" sz="1500" b="0">
                        <a:latin typeface="Calibri" panose="020F0502020204030204" pitchFamily="34" charset="0"/>
                        <a:ea typeface="Gill Sans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sp>
                <p:nvSpPr>
                  <p:cNvPr id="174" name="Text Box 147">
                    <a:extLst>
                      <a:ext uri="{FF2B5EF4-FFF2-40B4-BE49-F238E27FC236}">
                        <a16:creationId xmlns:a16="http://schemas.microsoft.com/office/drawing/2014/main" id="{9E6D61B8-145C-4548-A200-9789B13608FA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27" y="2544"/>
                    <a:ext cx="305" cy="27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66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38100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r>
                      <a:rPr lang="en-US" altLang="en-US" sz="1500" b="0">
                        <a:latin typeface="Calibri" panose="020F0502020204030204" pitchFamily="34" charset="0"/>
                        <a:ea typeface="Gill Sans" charset="0"/>
                        <a:cs typeface="Calibri" panose="020F0502020204030204" pitchFamily="34" charset="0"/>
                      </a:rPr>
                      <a:t>R</a:t>
                    </a:r>
                    <a:r>
                      <a:rPr lang="en-US" altLang="en-US" sz="1500" b="0" baseline="-25000">
                        <a:latin typeface="Calibri" panose="020F0502020204030204" pitchFamily="34" charset="0"/>
                        <a:ea typeface="Gill Sans" charset="0"/>
                        <a:cs typeface="Calibri" panose="020F0502020204030204" pitchFamily="34" charset="0"/>
                      </a:rPr>
                      <a:t>3</a:t>
                    </a:r>
                    <a:endParaRPr lang="en-US" altLang="en-US" sz="1500" b="0">
                      <a:latin typeface="Calibri" panose="020F0502020204030204" pitchFamily="34" charset="0"/>
                      <a:ea typeface="Gill Sans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59" name="Group 148">
                  <a:extLst>
                    <a:ext uri="{FF2B5EF4-FFF2-40B4-BE49-F238E27FC236}">
                      <a16:creationId xmlns:a16="http://schemas.microsoft.com/office/drawing/2014/main" id="{488F0555-FA23-4675-A413-CD1B555DADA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428" y="2221"/>
                  <a:ext cx="375" cy="866"/>
                  <a:chOff x="1584" y="2064"/>
                  <a:chExt cx="384" cy="887"/>
                </a:xfrm>
              </p:grpSpPr>
              <p:grpSp>
                <p:nvGrpSpPr>
                  <p:cNvPr id="167" name="Group 149">
                    <a:extLst>
                      <a:ext uri="{FF2B5EF4-FFF2-40B4-BE49-F238E27FC236}">
                        <a16:creationId xmlns:a16="http://schemas.microsoft.com/office/drawing/2014/main" id="{877FAC65-5556-4176-B63B-8F67AD4D29B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584" y="2064"/>
                    <a:ext cx="384" cy="576"/>
                    <a:chOff x="1584" y="2064"/>
                    <a:chExt cx="384" cy="576"/>
                  </a:xfrm>
                </p:grpSpPr>
                <p:sp>
                  <p:nvSpPr>
                    <p:cNvPr id="169" name="Rectangle 150">
                      <a:extLst>
                        <a:ext uri="{FF2B5EF4-FFF2-40B4-BE49-F238E27FC236}">
                          <a16:creationId xmlns:a16="http://schemas.microsoft.com/office/drawing/2014/main" id="{44980976-3B67-4EE2-87FA-FF053BF03CF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84" y="2064"/>
                      <a:ext cx="384" cy="576"/>
                    </a:xfrm>
                    <a:prstGeom prst="rect">
                      <a:avLst/>
                    </a:prstGeom>
                    <a:solidFill>
                      <a:srgbClr val="FF66CC"/>
                    </a:solidFill>
                    <a:ln w="38100" algn="ctr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eaVert" wrap="none" anchor="ctr"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endParaRPr lang="en-US" altLang="en-US" sz="1500" b="0">
                        <a:latin typeface="Calibri" panose="020F0502020204030204" pitchFamily="34" charset="0"/>
                        <a:ea typeface="Gill Sans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70" name="Oval 151">
                      <a:extLst>
                        <a:ext uri="{FF2B5EF4-FFF2-40B4-BE49-F238E27FC236}">
                          <a16:creationId xmlns:a16="http://schemas.microsoft.com/office/drawing/2014/main" id="{A3857711-13F4-4F9A-A0D3-91C397A6493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52" y="2169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eaVert" wrap="none" anchor="ctr"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endParaRPr lang="en-US" altLang="en-US" sz="1500" b="0">
                        <a:latin typeface="Calibri" panose="020F0502020204030204" pitchFamily="34" charset="0"/>
                        <a:ea typeface="Gill Sans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71" name="Oval 152">
                      <a:extLst>
                        <a:ext uri="{FF2B5EF4-FFF2-40B4-BE49-F238E27FC236}">
                          <a16:creationId xmlns:a16="http://schemas.microsoft.com/office/drawing/2014/main" id="{06CB706D-233F-40AC-B965-62325F77668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52" y="2328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eaVert" wrap="none" anchor="ctr"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endParaRPr lang="en-US" altLang="en-US" sz="1500" b="0">
                        <a:latin typeface="Calibri" panose="020F0502020204030204" pitchFamily="34" charset="0"/>
                        <a:ea typeface="Gill Sans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72" name="Oval 153">
                      <a:extLst>
                        <a:ext uri="{FF2B5EF4-FFF2-40B4-BE49-F238E27FC236}">
                          <a16:creationId xmlns:a16="http://schemas.microsoft.com/office/drawing/2014/main" id="{2DA71CB6-EC2C-4ED3-A727-73F02570466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52" y="2480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eaVert" wrap="none" anchor="ctr"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endParaRPr lang="en-US" altLang="en-US" sz="1500" b="0">
                        <a:latin typeface="Calibri" panose="020F0502020204030204" pitchFamily="34" charset="0"/>
                        <a:ea typeface="Gill Sans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sp>
                <p:nvSpPr>
                  <p:cNvPr id="168" name="Text Box 154">
                    <a:extLst>
                      <a:ext uri="{FF2B5EF4-FFF2-40B4-BE49-F238E27FC236}">
                        <a16:creationId xmlns:a16="http://schemas.microsoft.com/office/drawing/2014/main" id="{907C70F2-083D-4AD6-8789-0B65086A16F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39" y="2673"/>
                    <a:ext cx="305" cy="27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66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38100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r>
                      <a:rPr lang="en-US" altLang="en-US" sz="1500" b="0">
                        <a:latin typeface="Calibri" panose="020F0502020204030204" pitchFamily="34" charset="0"/>
                        <a:ea typeface="Gill Sans" charset="0"/>
                        <a:cs typeface="Calibri" panose="020F0502020204030204" pitchFamily="34" charset="0"/>
                      </a:rPr>
                      <a:t>R</a:t>
                    </a:r>
                    <a:r>
                      <a:rPr lang="en-US" altLang="en-US" sz="1500" b="0" baseline="-25000">
                        <a:latin typeface="Calibri" panose="020F0502020204030204" pitchFamily="34" charset="0"/>
                        <a:ea typeface="Gill Sans" charset="0"/>
                        <a:cs typeface="Calibri" panose="020F0502020204030204" pitchFamily="34" charset="0"/>
                      </a:rPr>
                      <a:t>4</a:t>
                    </a:r>
                    <a:endParaRPr lang="en-US" altLang="en-US" sz="1500" b="0">
                      <a:latin typeface="Calibri" panose="020F0502020204030204" pitchFamily="34" charset="0"/>
                      <a:ea typeface="Gill Sans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160" name="Line 155">
                  <a:extLst>
                    <a:ext uri="{FF2B5EF4-FFF2-40B4-BE49-F238E27FC236}">
                      <a16:creationId xmlns:a16="http://schemas.microsoft.com/office/drawing/2014/main" id="{E328BD54-632B-40F1-B2A9-642B3B9266B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538" y="1378"/>
                  <a:ext cx="141" cy="23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 sz="1500" b="0">
                    <a:latin typeface="Calibri" panose="020F0502020204030204" pitchFamily="34" charset="0"/>
                    <a:ea typeface="Gill Sans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61" name="Line 156">
                  <a:extLst>
                    <a:ext uri="{FF2B5EF4-FFF2-40B4-BE49-F238E27FC236}">
                      <a16:creationId xmlns:a16="http://schemas.microsoft.com/office/drawing/2014/main" id="{F5AAD02B-9009-47CE-BFF9-46D6680E376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687" y="1220"/>
                  <a:ext cx="326" cy="40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 sz="1500" b="0">
                    <a:latin typeface="Calibri" panose="020F0502020204030204" pitchFamily="34" charset="0"/>
                    <a:ea typeface="Gill Sans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62" name="Line 157">
                  <a:extLst>
                    <a:ext uri="{FF2B5EF4-FFF2-40B4-BE49-F238E27FC236}">
                      <a16:creationId xmlns:a16="http://schemas.microsoft.com/office/drawing/2014/main" id="{5D1B0C23-35DA-480D-82B3-09C5B283A85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212" y="1393"/>
                  <a:ext cx="148" cy="247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 sz="1500" b="0">
                    <a:latin typeface="Calibri" panose="020F0502020204030204" pitchFamily="34" charset="0"/>
                    <a:ea typeface="Gill Sans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63" name="Line 158">
                  <a:extLst>
                    <a:ext uri="{FF2B5EF4-FFF2-40B4-BE49-F238E27FC236}">
                      <a16:creationId xmlns:a16="http://schemas.microsoft.com/office/drawing/2014/main" id="{52BEEE64-9B22-4272-84A6-85A3ECF31C7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87" y="1222"/>
                  <a:ext cx="229" cy="39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 sz="1500" b="0">
                    <a:latin typeface="Calibri" panose="020F0502020204030204" pitchFamily="34" charset="0"/>
                    <a:ea typeface="Gill Sans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64" name="Line 159">
                  <a:extLst>
                    <a:ext uri="{FF2B5EF4-FFF2-40B4-BE49-F238E27FC236}">
                      <a16:creationId xmlns:a16="http://schemas.microsoft.com/office/drawing/2014/main" id="{7E7C48F4-469A-468B-BFA9-B6BA45B402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2554" y="1981"/>
                  <a:ext cx="261" cy="363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 sz="1500" b="0">
                    <a:latin typeface="Calibri" panose="020F0502020204030204" pitchFamily="34" charset="0"/>
                    <a:ea typeface="Gill Sans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65" name="Line 160">
                  <a:extLst>
                    <a:ext uri="{FF2B5EF4-FFF2-40B4-BE49-F238E27FC236}">
                      <a16:creationId xmlns:a16="http://schemas.microsoft.com/office/drawing/2014/main" id="{BAB90750-F56D-4874-B9A7-A2C2CA2C7A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21" y="1985"/>
                  <a:ext cx="236" cy="51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 sz="1500" b="0">
                    <a:latin typeface="Calibri" panose="020F0502020204030204" pitchFamily="34" charset="0"/>
                    <a:ea typeface="Gill Sans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66" name="Line 195">
                  <a:extLst>
                    <a:ext uri="{FF2B5EF4-FFF2-40B4-BE49-F238E27FC236}">
                      <a16:creationId xmlns:a16="http://schemas.microsoft.com/office/drawing/2014/main" id="{AA81031B-F527-4B13-A6CE-0E992976A2B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014" y="1933"/>
                  <a:ext cx="505" cy="41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 sz="1500" b="0">
                    <a:latin typeface="Calibri" panose="020F0502020204030204" pitchFamily="34" charset="0"/>
                    <a:ea typeface="Gill Sans" charset="0"/>
                    <a:cs typeface="Calibri" panose="020F0502020204030204" pitchFamily="34" charset="0"/>
                  </a:endParaRPr>
                </a:p>
              </p:txBody>
            </p:sp>
          </p:grpSp>
        </p:grpSp>
        <p:sp>
          <p:nvSpPr>
            <p:cNvPr id="150" name="Text Box 252">
              <a:extLst>
                <a:ext uri="{FF2B5EF4-FFF2-40B4-BE49-F238E27FC236}">
                  <a16:creationId xmlns:a16="http://schemas.microsoft.com/office/drawing/2014/main" id="{18338DB1-964C-48DF-BC04-E9A03FF3D5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6" y="3580"/>
              <a:ext cx="1471" cy="5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b="0" dirty="0">
                  <a:latin typeface="Calibri" panose="020F0502020204030204" pitchFamily="34" charset="0"/>
                  <a:ea typeface="Gill Sans" charset="0"/>
                  <a:cs typeface="Calibri" panose="020F0502020204030204" pitchFamily="34" charset="0"/>
                </a:rPr>
                <a:t>Allocation Graph</a:t>
              </a:r>
              <a:br>
                <a:rPr lang="en-US" altLang="en-US" b="0" dirty="0">
                  <a:latin typeface="Calibri" panose="020F0502020204030204" pitchFamily="34" charset="0"/>
                  <a:ea typeface="Gill Sans" charset="0"/>
                  <a:cs typeface="Calibri" panose="020F0502020204030204" pitchFamily="34" charset="0"/>
                </a:rPr>
              </a:br>
              <a:r>
                <a:rPr lang="en-US" altLang="en-US" b="0" dirty="0">
                  <a:latin typeface="Calibri" panose="020F0502020204030204" pitchFamily="34" charset="0"/>
                  <a:ea typeface="Gill Sans" charset="0"/>
                  <a:cs typeface="Calibri" panose="020F0502020204030204" pitchFamily="34" charset="0"/>
                </a:rPr>
                <a:t>With Deadlock</a:t>
              </a:r>
            </a:p>
          </p:txBody>
        </p:sp>
      </p:grpSp>
      <p:grpSp>
        <p:nvGrpSpPr>
          <p:cNvPr id="186" name="Group 265">
            <a:extLst>
              <a:ext uri="{FF2B5EF4-FFF2-40B4-BE49-F238E27FC236}">
                <a16:creationId xmlns:a16="http://schemas.microsoft.com/office/drawing/2014/main" id="{07F9DF3D-650F-42B0-B0EB-14F1AC035D0D}"/>
              </a:ext>
            </a:extLst>
          </p:cNvPr>
          <p:cNvGrpSpPr>
            <a:grpSpLocks/>
          </p:cNvGrpSpPr>
          <p:nvPr/>
        </p:nvGrpSpPr>
        <p:grpSpPr bwMode="auto">
          <a:xfrm>
            <a:off x="6954927" y="1962150"/>
            <a:ext cx="2087165" cy="3757612"/>
            <a:chOff x="3792" y="1200"/>
            <a:chExt cx="1753" cy="3156"/>
          </a:xfrm>
        </p:grpSpPr>
        <p:grpSp>
          <p:nvGrpSpPr>
            <p:cNvPr id="187" name="Group 248">
              <a:extLst>
                <a:ext uri="{FF2B5EF4-FFF2-40B4-BE49-F238E27FC236}">
                  <a16:creationId xmlns:a16="http://schemas.microsoft.com/office/drawing/2014/main" id="{659B6654-7989-4490-8CD1-9A794CFEB1C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92" y="1200"/>
              <a:ext cx="1753" cy="2400"/>
              <a:chOff x="3792" y="624"/>
              <a:chExt cx="1753" cy="2400"/>
            </a:xfrm>
          </p:grpSpPr>
          <p:sp>
            <p:nvSpPr>
              <p:cNvPr id="189" name="Rectangle 200">
                <a:extLst>
                  <a:ext uri="{FF2B5EF4-FFF2-40B4-BE49-F238E27FC236}">
                    <a16:creationId xmlns:a16="http://schemas.microsoft.com/office/drawing/2014/main" id="{AD7070E8-EA3A-4C9A-85B7-A93B850D43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2" y="624"/>
                <a:ext cx="1753" cy="2400"/>
              </a:xfrm>
              <a:prstGeom prst="rect">
                <a:avLst/>
              </a:prstGeom>
              <a:solidFill>
                <a:srgbClr val="00FFFF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1500" b="0">
                  <a:latin typeface="Calibri" panose="020F0502020204030204" pitchFamily="34" charset="0"/>
                  <a:ea typeface="Gill Sans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190" name="Group 247">
                <a:extLst>
                  <a:ext uri="{FF2B5EF4-FFF2-40B4-BE49-F238E27FC236}">
                    <a16:creationId xmlns:a16="http://schemas.microsoft.com/office/drawing/2014/main" id="{2928B7DB-0592-4602-AB27-40A62879885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96" y="749"/>
                <a:ext cx="1471" cy="2103"/>
                <a:chOff x="3896" y="749"/>
                <a:chExt cx="1471" cy="2103"/>
              </a:xfrm>
            </p:grpSpPr>
            <p:sp>
              <p:nvSpPr>
                <p:cNvPr id="191" name="Oval 202">
                  <a:extLst>
                    <a:ext uri="{FF2B5EF4-FFF2-40B4-BE49-F238E27FC236}">
                      <a16:creationId xmlns:a16="http://schemas.microsoft.com/office/drawing/2014/main" id="{DBC61537-A74F-4757-9CB0-AF8F257D9D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96" y="1631"/>
                  <a:ext cx="375" cy="375"/>
                </a:xfrm>
                <a:prstGeom prst="ellipse">
                  <a:avLst/>
                </a:prstGeom>
                <a:solidFill>
                  <a:srgbClr val="FF66CC"/>
                </a:solidFill>
                <a:ln w="38100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500" b="0">
                      <a:latin typeface="Calibri" panose="020F0502020204030204" pitchFamily="34" charset="0"/>
                      <a:ea typeface="Gill Sans" charset="0"/>
                      <a:cs typeface="Calibri" panose="020F0502020204030204" pitchFamily="34" charset="0"/>
                    </a:rPr>
                    <a:t>T</a:t>
                  </a:r>
                  <a:r>
                    <a:rPr lang="en-US" altLang="en-US" sz="1500" b="0" baseline="-25000">
                      <a:latin typeface="Calibri" panose="020F0502020204030204" pitchFamily="34" charset="0"/>
                      <a:ea typeface="Gill Sans" charset="0"/>
                      <a:cs typeface="Calibri" panose="020F0502020204030204" pitchFamily="34" charset="0"/>
                    </a:rPr>
                    <a:t>1</a:t>
                  </a:r>
                  <a:endParaRPr lang="en-US" altLang="en-US" sz="1500" b="0">
                    <a:latin typeface="Calibri" panose="020F0502020204030204" pitchFamily="34" charset="0"/>
                    <a:ea typeface="Gill Sans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92" name="Oval 203">
                  <a:extLst>
                    <a:ext uri="{FF2B5EF4-FFF2-40B4-BE49-F238E27FC236}">
                      <a16:creationId xmlns:a16="http://schemas.microsoft.com/office/drawing/2014/main" id="{8A1047B9-0569-4E16-BFBA-4D72E936806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69" y="770"/>
                  <a:ext cx="375" cy="375"/>
                </a:xfrm>
                <a:prstGeom prst="ellipse">
                  <a:avLst/>
                </a:prstGeom>
                <a:solidFill>
                  <a:srgbClr val="FF66CC"/>
                </a:solidFill>
                <a:ln w="38100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500" b="0">
                      <a:latin typeface="Calibri" panose="020F0502020204030204" pitchFamily="34" charset="0"/>
                      <a:ea typeface="Gill Sans" charset="0"/>
                      <a:cs typeface="Calibri" panose="020F0502020204030204" pitchFamily="34" charset="0"/>
                    </a:rPr>
                    <a:t>T</a:t>
                  </a:r>
                  <a:r>
                    <a:rPr lang="en-US" altLang="en-US" sz="1500" b="0" baseline="-25000">
                      <a:latin typeface="Calibri" panose="020F0502020204030204" pitchFamily="34" charset="0"/>
                      <a:ea typeface="Gill Sans" charset="0"/>
                      <a:cs typeface="Calibri" panose="020F0502020204030204" pitchFamily="34" charset="0"/>
                    </a:rPr>
                    <a:t>2</a:t>
                  </a:r>
                  <a:endParaRPr lang="en-US" altLang="en-US" sz="1500" b="0">
                    <a:latin typeface="Calibri" panose="020F0502020204030204" pitchFamily="34" charset="0"/>
                    <a:ea typeface="Gill Sans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93" name="Oval 204">
                  <a:extLst>
                    <a:ext uri="{FF2B5EF4-FFF2-40B4-BE49-F238E27FC236}">
                      <a16:creationId xmlns:a16="http://schemas.microsoft.com/office/drawing/2014/main" id="{2F09A273-FA0B-49E8-A9A4-2335F7215EB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92" y="1632"/>
                  <a:ext cx="375" cy="375"/>
                </a:xfrm>
                <a:prstGeom prst="ellipse">
                  <a:avLst/>
                </a:prstGeom>
                <a:solidFill>
                  <a:srgbClr val="FF66CC"/>
                </a:solidFill>
                <a:ln w="38100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500" b="0">
                      <a:latin typeface="Calibri" panose="020F0502020204030204" pitchFamily="34" charset="0"/>
                      <a:ea typeface="Gill Sans" charset="0"/>
                      <a:cs typeface="Calibri" panose="020F0502020204030204" pitchFamily="34" charset="0"/>
                    </a:rPr>
                    <a:t>T</a:t>
                  </a:r>
                  <a:r>
                    <a:rPr lang="en-US" altLang="en-US" sz="1500" b="0" baseline="-25000">
                      <a:latin typeface="Calibri" panose="020F0502020204030204" pitchFamily="34" charset="0"/>
                      <a:ea typeface="Gill Sans" charset="0"/>
                      <a:cs typeface="Calibri" panose="020F0502020204030204" pitchFamily="34" charset="0"/>
                    </a:rPr>
                    <a:t>3</a:t>
                  </a:r>
                  <a:endParaRPr lang="en-US" altLang="en-US" sz="1500" b="0">
                    <a:latin typeface="Calibri" panose="020F0502020204030204" pitchFamily="34" charset="0"/>
                    <a:ea typeface="Gill Sans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194" name="Group 215">
                  <a:extLst>
                    <a:ext uri="{FF2B5EF4-FFF2-40B4-BE49-F238E27FC236}">
                      <a16:creationId xmlns:a16="http://schemas.microsoft.com/office/drawing/2014/main" id="{8B006DE9-813E-42A1-9F53-1476F64FA57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368" y="2159"/>
                  <a:ext cx="375" cy="693"/>
                  <a:chOff x="672" y="2112"/>
                  <a:chExt cx="384" cy="710"/>
                </a:xfrm>
              </p:grpSpPr>
              <p:grpSp>
                <p:nvGrpSpPr>
                  <p:cNvPr id="208" name="Group 216">
                    <a:extLst>
                      <a:ext uri="{FF2B5EF4-FFF2-40B4-BE49-F238E27FC236}">
                        <a16:creationId xmlns:a16="http://schemas.microsoft.com/office/drawing/2014/main" id="{8A48E63A-BAB0-43CF-9749-1940A4ACA4A0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72" y="2112"/>
                    <a:ext cx="384" cy="432"/>
                    <a:chOff x="672" y="2064"/>
                    <a:chExt cx="384" cy="432"/>
                  </a:xfrm>
                </p:grpSpPr>
                <p:sp>
                  <p:nvSpPr>
                    <p:cNvPr id="210" name="Rectangle 217">
                      <a:extLst>
                        <a:ext uri="{FF2B5EF4-FFF2-40B4-BE49-F238E27FC236}">
                          <a16:creationId xmlns:a16="http://schemas.microsoft.com/office/drawing/2014/main" id="{9C0DE3F7-8360-4D38-8D9A-0563CBC3170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72" y="2064"/>
                      <a:ext cx="384" cy="432"/>
                    </a:xfrm>
                    <a:prstGeom prst="rect">
                      <a:avLst/>
                    </a:prstGeom>
                    <a:solidFill>
                      <a:srgbClr val="FF66CC"/>
                    </a:solidFill>
                    <a:ln w="38100" algn="ctr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eaVert" wrap="none" anchor="ctr"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endParaRPr lang="en-US" altLang="en-US" sz="1500" b="0">
                        <a:latin typeface="Calibri" panose="020F0502020204030204" pitchFamily="34" charset="0"/>
                        <a:ea typeface="Gill Sans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211" name="Oval 218">
                      <a:extLst>
                        <a:ext uri="{FF2B5EF4-FFF2-40B4-BE49-F238E27FC236}">
                          <a16:creationId xmlns:a16="http://schemas.microsoft.com/office/drawing/2014/main" id="{F0296A5D-4633-40BD-A03A-4BD7D1C2492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40" y="2170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eaVert" wrap="none" anchor="ctr"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endParaRPr lang="en-US" altLang="en-US" sz="1500" b="0">
                        <a:latin typeface="Calibri" panose="020F0502020204030204" pitchFamily="34" charset="0"/>
                        <a:ea typeface="Gill Sans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212" name="Oval 219">
                      <a:extLst>
                        <a:ext uri="{FF2B5EF4-FFF2-40B4-BE49-F238E27FC236}">
                          <a16:creationId xmlns:a16="http://schemas.microsoft.com/office/drawing/2014/main" id="{032F81D9-6885-4C14-811E-ED3634798AC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40" y="2324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eaVert" wrap="none" anchor="ctr"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endParaRPr lang="en-US" altLang="en-US" sz="1500" b="0">
                        <a:latin typeface="Calibri" panose="020F0502020204030204" pitchFamily="34" charset="0"/>
                        <a:ea typeface="Gill Sans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sp>
                <p:nvSpPr>
                  <p:cNvPr id="209" name="Text Box 220">
                    <a:extLst>
                      <a:ext uri="{FF2B5EF4-FFF2-40B4-BE49-F238E27FC236}">
                        <a16:creationId xmlns:a16="http://schemas.microsoft.com/office/drawing/2014/main" id="{F1DD0EFB-9ABE-46E4-81D6-2448B8643EC8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27" y="2544"/>
                    <a:ext cx="305" cy="27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66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38100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r>
                      <a:rPr lang="en-US" altLang="en-US" sz="1500" b="0">
                        <a:latin typeface="Calibri" panose="020F0502020204030204" pitchFamily="34" charset="0"/>
                        <a:ea typeface="Gill Sans" charset="0"/>
                        <a:cs typeface="Calibri" panose="020F0502020204030204" pitchFamily="34" charset="0"/>
                      </a:rPr>
                      <a:t>R</a:t>
                    </a:r>
                    <a:r>
                      <a:rPr lang="en-US" altLang="en-US" sz="1500" b="0" baseline="-25000">
                        <a:latin typeface="Calibri" panose="020F0502020204030204" pitchFamily="34" charset="0"/>
                        <a:ea typeface="Gill Sans" charset="0"/>
                        <a:cs typeface="Calibri" panose="020F0502020204030204" pitchFamily="34" charset="0"/>
                      </a:rPr>
                      <a:t>2</a:t>
                    </a:r>
                    <a:endParaRPr lang="en-US" altLang="en-US" sz="1500" b="0">
                      <a:latin typeface="Calibri" panose="020F0502020204030204" pitchFamily="34" charset="0"/>
                      <a:ea typeface="Gill Sans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195" name="Line 228">
                  <a:extLst>
                    <a:ext uri="{FF2B5EF4-FFF2-40B4-BE49-F238E27FC236}">
                      <a16:creationId xmlns:a16="http://schemas.microsoft.com/office/drawing/2014/main" id="{A127726A-1F4B-418B-B76E-2AC419495BE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178" y="1425"/>
                  <a:ext cx="184" cy="25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 sz="1500" b="0">
                    <a:latin typeface="Calibri" panose="020F0502020204030204" pitchFamily="34" charset="0"/>
                    <a:ea typeface="Gill Sans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96" name="Line 232">
                  <a:extLst>
                    <a:ext uri="{FF2B5EF4-FFF2-40B4-BE49-F238E27FC236}">
                      <a16:creationId xmlns:a16="http://schemas.microsoft.com/office/drawing/2014/main" id="{EFCF4C87-C357-4560-A374-66291A256C7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4194" y="1969"/>
                  <a:ext cx="355" cy="323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 sz="1500" b="0">
                    <a:latin typeface="Calibri" panose="020F0502020204030204" pitchFamily="34" charset="0"/>
                    <a:ea typeface="Gill Sans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97" name="Line 233">
                  <a:extLst>
                    <a:ext uri="{FF2B5EF4-FFF2-40B4-BE49-F238E27FC236}">
                      <a16:creationId xmlns:a16="http://schemas.microsoft.com/office/drawing/2014/main" id="{A6B66076-B4A9-4C12-84FE-183BCFE038A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47" y="2437"/>
                  <a:ext cx="445" cy="155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 sz="1500" b="0">
                    <a:latin typeface="Calibri" panose="020F0502020204030204" pitchFamily="34" charset="0"/>
                    <a:ea typeface="Gill Sans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98" name="Line 234">
                  <a:extLst>
                    <a:ext uri="{FF2B5EF4-FFF2-40B4-BE49-F238E27FC236}">
                      <a16:creationId xmlns:a16="http://schemas.microsoft.com/office/drawing/2014/main" id="{FFBD91EC-8694-4029-B2BE-CBB6AC5BC50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750" y="1926"/>
                  <a:ext cx="274" cy="233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 sz="1500" b="0">
                    <a:latin typeface="Calibri" panose="020F0502020204030204" pitchFamily="34" charset="0"/>
                    <a:ea typeface="Gill Sans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199" name="Group 243">
                  <a:extLst>
                    <a:ext uri="{FF2B5EF4-FFF2-40B4-BE49-F238E27FC236}">
                      <a16:creationId xmlns:a16="http://schemas.microsoft.com/office/drawing/2014/main" id="{4685E737-C175-4C47-8698-FCB390A1AC5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368" y="749"/>
                  <a:ext cx="375" cy="681"/>
                  <a:chOff x="4368" y="749"/>
                  <a:chExt cx="375" cy="681"/>
                </a:xfrm>
              </p:grpSpPr>
              <p:grpSp>
                <p:nvGrpSpPr>
                  <p:cNvPr id="203" name="Group 237">
                    <a:extLst>
                      <a:ext uri="{FF2B5EF4-FFF2-40B4-BE49-F238E27FC236}">
                        <a16:creationId xmlns:a16="http://schemas.microsoft.com/office/drawing/2014/main" id="{2125FBDA-2E56-40F1-9DBB-BC5ABDB857DF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flipV="1">
                    <a:off x="4368" y="1008"/>
                    <a:ext cx="375" cy="422"/>
                    <a:chOff x="672" y="2064"/>
                    <a:chExt cx="384" cy="432"/>
                  </a:xfrm>
                </p:grpSpPr>
                <p:sp>
                  <p:nvSpPr>
                    <p:cNvPr id="205" name="Rectangle 238">
                      <a:extLst>
                        <a:ext uri="{FF2B5EF4-FFF2-40B4-BE49-F238E27FC236}">
                          <a16:creationId xmlns:a16="http://schemas.microsoft.com/office/drawing/2014/main" id="{ED84D365-CF53-48FD-8429-27A70BCABFC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72" y="2064"/>
                      <a:ext cx="384" cy="432"/>
                    </a:xfrm>
                    <a:prstGeom prst="rect">
                      <a:avLst/>
                    </a:prstGeom>
                    <a:solidFill>
                      <a:srgbClr val="FF66CC"/>
                    </a:solidFill>
                    <a:ln w="38100" algn="ctr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eaVert" wrap="none" anchor="ctr"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endParaRPr lang="en-US" altLang="en-US" sz="1500" b="0">
                        <a:latin typeface="Calibri" panose="020F0502020204030204" pitchFamily="34" charset="0"/>
                        <a:ea typeface="Gill Sans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206" name="Oval 239">
                      <a:extLst>
                        <a:ext uri="{FF2B5EF4-FFF2-40B4-BE49-F238E27FC236}">
                          <a16:creationId xmlns:a16="http://schemas.microsoft.com/office/drawing/2014/main" id="{21218DB8-EFF4-46EE-9978-1FC9C3BF5E0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40" y="2170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eaVert" wrap="none" anchor="ctr"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endParaRPr lang="en-US" altLang="en-US" sz="1500" b="0">
                        <a:latin typeface="Calibri" panose="020F0502020204030204" pitchFamily="34" charset="0"/>
                        <a:ea typeface="Gill Sans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207" name="Oval 240">
                      <a:extLst>
                        <a:ext uri="{FF2B5EF4-FFF2-40B4-BE49-F238E27FC236}">
                          <a16:creationId xmlns:a16="http://schemas.microsoft.com/office/drawing/2014/main" id="{47C725A2-C64E-4D1D-A5D0-536AD3E71E3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40" y="2324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eaVert" wrap="none" anchor="ctr"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endParaRPr lang="en-US" altLang="en-US" sz="1500" b="0">
                        <a:latin typeface="Calibri" panose="020F0502020204030204" pitchFamily="34" charset="0"/>
                        <a:ea typeface="Gill Sans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sp>
                <p:nvSpPr>
                  <p:cNvPr id="204" name="Text Box 241">
                    <a:extLst>
                      <a:ext uri="{FF2B5EF4-FFF2-40B4-BE49-F238E27FC236}">
                        <a16:creationId xmlns:a16="http://schemas.microsoft.com/office/drawing/2014/main" id="{24F65A0C-FAD6-4F6C-ABD9-0D26412CF6D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416" y="749"/>
                    <a:ext cx="305" cy="27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66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38100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r>
                      <a:rPr lang="en-US" altLang="en-US" sz="1500" b="0" dirty="0">
                        <a:latin typeface="Calibri" panose="020F0502020204030204" pitchFamily="34" charset="0"/>
                        <a:ea typeface="Gill Sans" charset="0"/>
                        <a:cs typeface="Calibri" panose="020F0502020204030204" pitchFamily="34" charset="0"/>
                      </a:rPr>
                      <a:t>R</a:t>
                    </a:r>
                    <a:r>
                      <a:rPr lang="en-US" altLang="en-US" sz="1500" b="0" baseline="-25000" dirty="0">
                        <a:latin typeface="Calibri" panose="020F0502020204030204" pitchFamily="34" charset="0"/>
                        <a:ea typeface="Gill Sans" charset="0"/>
                        <a:cs typeface="Calibri" panose="020F0502020204030204" pitchFamily="34" charset="0"/>
                      </a:rPr>
                      <a:t>1</a:t>
                    </a:r>
                    <a:endParaRPr lang="en-US" altLang="en-US" sz="1500" b="0" dirty="0">
                      <a:latin typeface="Calibri" panose="020F0502020204030204" pitchFamily="34" charset="0"/>
                      <a:ea typeface="Gill Sans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200" name="Oval 242">
                  <a:extLst>
                    <a:ext uri="{FF2B5EF4-FFF2-40B4-BE49-F238E27FC236}">
                      <a16:creationId xmlns:a16="http://schemas.microsoft.com/office/drawing/2014/main" id="{12F04010-DB79-4EEE-A3E3-D58AC9D2AAE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92" y="2448"/>
                  <a:ext cx="375" cy="375"/>
                </a:xfrm>
                <a:prstGeom prst="ellipse">
                  <a:avLst/>
                </a:prstGeom>
                <a:solidFill>
                  <a:srgbClr val="FF66CC"/>
                </a:solidFill>
                <a:ln w="38100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500" b="0">
                      <a:latin typeface="Calibri" panose="020F0502020204030204" pitchFamily="34" charset="0"/>
                      <a:ea typeface="Gill Sans" charset="0"/>
                      <a:cs typeface="Calibri" panose="020F0502020204030204" pitchFamily="34" charset="0"/>
                    </a:rPr>
                    <a:t>T</a:t>
                  </a:r>
                  <a:r>
                    <a:rPr lang="en-US" altLang="en-US" sz="1500" b="0" baseline="-25000">
                      <a:latin typeface="Calibri" panose="020F0502020204030204" pitchFamily="34" charset="0"/>
                      <a:ea typeface="Gill Sans" charset="0"/>
                      <a:cs typeface="Calibri" panose="020F0502020204030204" pitchFamily="34" charset="0"/>
                    </a:rPr>
                    <a:t>4</a:t>
                  </a:r>
                  <a:endParaRPr lang="en-US" altLang="en-US" sz="1500" b="0">
                    <a:latin typeface="Calibri" panose="020F0502020204030204" pitchFamily="34" charset="0"/>
                    <a:ea typeface="Gill Sans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01" name="Line 244">
                  <a:extLst>
                    <a:ext uri="{FF2B5EF4-FFF2-40B4-BE49-F238E27FC236}">
                      <a16:creationId xmlns:a16="http://schemas.microsoft.com/office/drawing/2014/main" id="{07D839B4-0F4F-4AB8-90A1-EAE2469C6C1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53" y="1302"/>
                  <a:ext cx="465" cy="387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 sz="1500" b="0">
                    <a:latin typeface="Calibri" panose="020F0502020204030204" pitchFamily="34" charset="0"/>
                    <a:ea typeface="Gill Sans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02" name="Line 245">
                  <a:extLst>
                    <a:ext uri="{FF2B5EF4-FFF2-40B4-BE49-F238E27FC236}">
                      <a16:creationId xmlns:a16="http://schemas.microsoft.com/office/drawing/2014/main" id="{94C22755-74E6-4AA5-B067-BB22F28690C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553" y="1002"/>
                  <a:ext cx="418" cy="15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 sz="1500" b="0">
                    <a:latin typeface="Calibri" panose="020F0502020204030204" pitchFamily="34" charset="0"/>
                    <a:ea typeface="Gill Sans" charset="0"/>
                    <a:cs typeface="Calibri" panose="020F0502020204030204" pitchFamily="34" charset="0"/>
                  </a:endParaRPr>
                </a:p>
              </p:txBody>
            </p:sp>
          </p:grpSp>
        </p:grpSp>
        <p:sp>
          <p:nvSpPr>
            <p:cNvPr id="188" name="Text Box 253">
              <a:extLst>
                <a:ext uri="{FF2B5EF4-FFF2-40B4-BE49-F238E27FC236}">
                  <a16:creationId xmlns:a16="http://schemas.microsoft.com/office/drawing/2014/main" id="{A128097B-A82A-47A2-A6F7-71D6714A9B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40" y="3580"/>
              <a:ext cx="1471" cy="7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b="0" dirty="0">
                  <a:latin typeface="Calibri" panose="020F0502020204030204" pitchFamily="34" charset="0"/>
                  <a:ea typeface="Gill Sans" charset="0"/>
                  <a:cs typeface="Calibri" panose="020F0502020204030204" pitchFamily="34" charset="0"/>
                </a:rPr>
                <a:t>Allocation Graph</a:t>
              </a:r>
              <a:br>
                <a:rPr lang="en-US" altLang="en-US" b="0" dirty="0">
                  <a:latin typeface="Calibri" panose="020F0502020204030204" pitchFamily="34" charset="0"/>
                  <a:ea typeface="Gill Sans" charset="0"/>
                  <a:cs typeface="Calibri" panose="020F0502020204030204" pitchFamily="34" charset="0"/>
                </a:rPr>
              </a:br>
              <a:r>
                <a:rPr lang="en-US" altLang="en-US" b="0" dirty="0">
                  <a:latin typeface="Calibri" panose="020F0502020204030204" pitchFamily="34" charset="0"/>
                  <a:ea typeface="Gill Sans" charset="0"/>
                  <a:cs typeface="Calibri" panose="020F0502020204030204" pitchFamily="34" charset="0"/>
                </a:rPr>
                <a:t>With Cycle, but</a:t>
              </a:r>
            </a:p>
            <a:p>
              <a:r>
                <a:rPr lang="en-US" altLang="en-US" b="0" dirty="0">
                  <a:latin typeface="Calibri" panose="020F0502020204030204" pitchFamily="34" charset="0"/>
                  <a:ea typeface="Gill Sans" charset="0"/>
                  <a:cs typeface="Calibri" panose="020F0502020204030204" pitchFamily="34" charset="0"/>
                </a:rPr>
                <a:t>No Deadlock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BE1CDAE9-2603-B749-9CE4-8AB0C8F201C0}"/>
              </a:ext>
            </a:extLst>
          </p:cNvPr>
          <p:cNvSpPr txBox="1"/>
          <p:nvPr/>
        </p:nvSpPr>
        <p:spPr>
          <a:xfrm>
            <a:off x="563216" y="6093296"/>
            <a:ext cx="630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Instead of thread T, we can also represent a process with a circle</a:t>
            </a:r>
          </a:p>
        </p:txBody>
      </p:sp>
    </p:spTree>
    <p:extLst>
      <p:ext uri="{BB962C8B-B14F-4D97-AF65-F5344CB8AC3E}">
        <p14:creationId xmlns:p14="http://schemas.microsoft.com/office/powerpoint/2010/main" val="9461932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F281C-80B0-BC46-9FA5-DA70B394D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4" y="174519"/>
            <a:ext cx="7792541" cy="533400"/>
          </a:xfrm>
        </p:spPr>
        <p:txBody>
          <a:bodyPr/>
          <a:lstStyle/>
          <a:p>
            <a:r>
              <a:rPr lang="en-US" dirty="0"/>
              <a:t>Analyzing - </a:t>
            </a:r>
            <a:r>
              <a:rPr lang="en-US" dirty="0">
                <a:solidFill>
                  <a:srgbClr val="FF0000"/>
                </a:solidFill>
              </a:rPr>
              <a:t>Resource Allocation Graph (RAG)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EA4FB-FACA-DC4A-9BDE-5E2BC05CD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14400"/>
            <a:ext cx="7924800" cy="1722512"/>
          </a:xfrm>
        </p:spPr>
        <p:txBody>
          <a:bodyPr/>
          <a:lstStyle/>
          <a:p>
            <a:r>
              <a:rPr lang="en-US" dirty="0"/>
              <a:t>Consider several resources and only one thread can hold each resource at a time</a:t>
            </a:r>
          </a:p>
          <a:p>
            <a:pPr lvl="1"/>
            <a:r>
              <a:rPr lang="en-US" dirty="0"/>
              <a:t>Example: resources – one printer, one keyboard, one speaker</a:t>
            </a:r>
          </a:p>
          <a:p>
            <a:r>
              <a:rPr lang="en-US" dirty="0"/>
              <a:t>We can detect a deadlock by analyzing simple graph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FF56E8-0E1D-494B-BC2F-819A13496F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2636912"/>
            <a:ext cx="35306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394993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B7023-5C73-324D-89DD-F467CEA21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instances of one resource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0FD8C0-0CD2-494D-8A45-C5FF20A43F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2420888"/>
            <a:ext cx="4320480" cy="4242774"/>
          </a:xfrm>
        </p:spPr>
      </p:pic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D20F6604-1EB8-CC42-98CC-90467F8AC514}"/>
              </a:ext>
            </a:extLst>
          </p:cNvPr>
          <p:cNvSpPr txBox="1">
            <a:spLocks/>
          </p:cNvSpPr>
          <p:nvPr/>
        </p:nvSpPr>
        <p:spPr bwMode="auto">
          <a:xfrm>
            <a:off x="609600" y="914400"/>
            <a:ext cx="7924800" cy="179452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SzPct val="120000"/>
              <a:buChar char="•"/>
              <a:defRPr sz="2400" b="0" i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F0000"/>
              </a:buClr>
              <a:buSzPct val="120000"/>
              <a:buFont typeface="Arial" panose="020B0604020202020204" pitchFamily="34" charset="0"/>
              <a:buChar char="•"/>
              <a:defRPr sz="2200" b="0" i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•"/>
              <a:defRPr sz="2000" b="0" i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543050" indent="-1714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20000"/>
              <a:buFont typeface="Arial" panose="020B0604020202020204" pitchFamily="34" charset="0"/>
              <a:buChar char="•"/>
              <a:defRPr sz="1800" b="0" i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00250" indent="-1714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20000"/>
              <a:buFont typeface="Arial" panose="020B0604020202020204" pitchFamily="34" charset="0"/>
              <a:buChar char="•"/>
              <a:defRPr sz="1600" b="0" i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457450" indent="-1714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/>
              <a:t>Multiple instances of a resource can be represented as a resource with k interchangeable instances</a:t>
            </a:r>
          </a:p>
          <a:p>
            <a:pPr lvl="1"/>
            <a:r>
              <a:rPr lang="en-US" kern="0" dirty="0" err="1"/>
              <a:t>Eg</a:t>
            </a:r>
            <a:r>
              <a:rPr lang="en-US" kern="0" dirty="0"/>
              <a:t> K equivalent printers as a node with k connections</a:t>
            </a:r>
          </a:p>
          <a:p>
            <a:r>
              <a:rPr lang="en-US" kern="0" dirty="0">
                <a:solidFill>
                  <a:srgbClr val="0070C0"/>
                </a:solidFill>
              </a:rPr>
              <a:t>Cycle is necessary but not sufficient condition for deadlock</a:t>
            </a:r>
          </a:p>
        </p:txBody>
      </p:sp>
    </p:spTree>
    <p:extLst>
      <p:ext uri="{BB962C8B-B14F-4D97-AF65-F5344CB8AC3E}">
        <p14:creationId xmlns:p14="http://schemas.microsoft.com/office/powerpoint/2010/main" val="2521254293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343795-B972-B04D-828C-5535A7E2E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 RAG Reduction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4E6488D-FDEA-314E-861C-A0FDE8718E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1052736"/>
            <a:ext cx="2916055" cy="5338068"/>
          </a:xfrm>
          <a:prstGeom prst="rect">
            <a:avLst/>
          </a:prstGeom>
        </p:spPr>
      </p:pic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60810CE6-628C-604A-BB3D-94590CE510FC}"/>
              </a:ext>
            </a:extLst>
          </p:cNvPr>
          <p:cNvSpPr txBox="1">
            <a:spLocks/>
          </p:cNvSpPr>
          <p:nvPr/>
        </p:nvSpPr>
        <p:spPr>
          <a:xfrm>
            <a:off x="35396" y="6492875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b="1" kern="12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b="1" kern="12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b="1" kern="12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b="1" kern="12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CS4410 Operating Systems, Lecture on Deadlock</a:t>
            </a:r>
          </a:p>
        </p:txBody>
      </p:sp>
    </p:spTree>
    <p:extLst>
      <p:ext uri="{BB962C8B-B14F-4D97-AF65-F5344CB8AC3E}">
        <p14:creationId xmlns:p14="http://schemas.microsoft.com/office/powerpoint/2010/main" val="218465329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9" id="{AF45DBAD-8AB8-124D-96C8-88144890AC2C}" vid="{798591C4-051C-304B-B398-803D91464B8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</Template>
  <TotalTime>1546</TotalTime>
  <Pages>60</Pages>
  <Words>1964</Words>
  <Application>Microsoft Macintosh PowerPoint</Application>
  <PresentationFormat>On-screen Show (4:3)</PresentationFormat>
  <Paragraphs>270</Paragraphs>
  <Slides>37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50" baseType="lpstr">
      <vt:lpstr>굴림</vt:lpstr>
      <vt:lpstr>ＭＳ Ｐゴシック</vt:lpstr>
      <vt:lpstr>ＭＳ Ｐゴシック</vt:lpstr>
      <vt:lpstr>Arial</vt:lpstr>
      <vt:lpstr>Calibri</vt:lpstr>
      <vt:lpstr>Comic Sans MS</vt:lpstr>
      <vt:lpstr>Consolas</vt:lpstr>
      <vt:lpstr>Gill Sans</vt:lpstr>
      <vt:lpstr>Gill Sans Light</vt:lpstr>
      <vt:lpstr>Symbol</vt:lpstr>
      <vt:lpstr>Tahoma</vt:lpstr>
      <vt:lpstr>Times New Roman</vt:lpstr>
      <vt:lpstr>Office</vt:lpstr>
      <vt:lpstr> CS310  Operating Systems   Lecture 30: Deadlock Avoidance, Banker’s Algorithm</vt:lpstr>
      <vt:lpstr>Acknowledgements !</vt:lpstr>
      <vt:lpstr>Reading</vt:lpstr>
      <vt:lpstr>Previous Classes</vt:lpstr>
      <vt:lpstr>Necessary Conditions for Deadlock</vt:lpstr>
      <vt:lpstr>Resource-Allocation Graph (RAG) Examples</vt:lpstr>
      <vt:lpstr>Analyzing - Resource Allocation Graph (RAG)</vt:lpstr>
      <vt:lpstr>Multiple instances of one resource</vt:lpstr>
      <vt:lpstr>Example 2: RAG Reduction </vt:lpstr>
      <vt:lpstr>Example 2: RAG Reduction </vt:lpstr>
      <vt:lpstr>Today we will study</vt:lpstr>
      <vt:lpstr>Deadlock Handling</vt:lpstr>
      <vt:lpstr>Deadlock can be deadly!</vt:lpstr>
      <vt:lpstr>Deadlock can be deadly!</vt:lpstr>
      <vt:lpstr>Handling Deadlocks</vt:lpstr>
      <vt:lpstr>How Should a System Deal With Deadlock?</vt:lpstr>
      <vt:lpstr>Deadlock Avoidance</vt:lpstr>
      <vt:lpstr>Deadlocks Avoidance</vt:lpstr>
      <vt:lpstr>Deadlocks Avoidance</vt:lpstr>
      <vt:lpstr>Deadlock Avoidance</vt:lpstr>
      <vt:lpstr> A priori information Requirement</vt:lpstr>
      <vt:lpstr>Deadlock Avoidance: Three States</vt:lpstr>
      <vt:lpstr>Safe State</vt:lpstr>
      <vt:lpstr>Basic Facts</vt:lpstr>
      <vt:lpstr>Safe, Unsafe, Deadlock State </vt:lpstr>
      <vt:lpstr>Safe State Example</vt:lpstr>
      <vt:lpstr>Safe and Unsafe States (1)</vt:lpstr>
      <vt:lpstr>Safe and Unsafe States (1)</vt:lpstr>
      <vt:lpstr>Safe and Unsafe States (2)</vt:lpstr>
      <vt:lpstr>Safe and Unsafe States (2)</vt:lpstr>
      <vt:lpstr>Banker’s Algorithm  E.W. Dijkstra &amp; N. Habermann  </vt:lpstr>
      <vt:lpstr>Banker’s Algorithm</vt:lpstr>
      <vt:lpstr>Banker’s Algorithm</vt:lpstr>
      <vt:lpstr>Banker’s Algorithm for single resource</vt:lpstr>
      <vt:lpstr>Banker’s Algorithm for single resource</vt:lpstr>
      <vt:lpstr>Banker’s Algorithm for single resource</vt:lpstr>
      <vt:lpstr>Lecture Summary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CS310  Operating Systems   Lecture 30: Deadlock Management</dc:title>
  <dc:creator>Microsoft Office User</dc:creator>
  <dc:description>Imported some pictures from Silbershatz (c) 2005</dc:description>
  <cp:lastModifiedBy>Microsoft Office User</cp:lastModifiedBy>
  <cp:revision>27</cp:revision>
  <cp:lastPrinted>2019-01-22T23:28:05Z</cp:lastPrinted>
  <dcterms:created xsi:type="dcterms:W3CDTF">2021-10-27T07:33:43Z</dcterms:created>
  <dcterms:modified xsi:type="dcterms:W3CDTF">2021-10-28T09:20:19Z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Joseph</vt:lpwstr>
  </property>
  <property fmtid="{D5CDD505-2E9C-101B-9397-08002B2CF9AE}" pid="3" name="Semester">
    <vt:lpwstr>Spring 2006</vt:lpwstr>
  </property>
</Properties>
</file>