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887" r:id="rId3"/>
    <p:sldId id="888" r:id="rId4"/>
    <p:sldId id="886" r:id="rId5"/>
    <p:sldId id="881" r:id="rId6"/>
    <p:sldId id="840" r:id="rId7"/>
    <p:sldId id="280" r:id="rId8"/>
    <p:sldId id="281" r:id="rId9"/>
    <p:sldId id="889" r:id="rId10"/>
    <p:sldId id="842" r:id="rId11"/>
    <p:sldId id="904" r:id="rId12"/>
    <p:sldId id="890" r:id="rId13"/>
    <p:sldId id="891" r:id="rId14"/>
    <p:sldId id="893" r:id="rId15"/>
    <p:sldId id="856" r:id="rId16"/>
    <p:sldId id="858" r:id="rId17"/>
    <p:sldId id="894" r:id="rId18"/>
    <p:sldId id="895" r:id="rId19"/>
    <p:sldId id="905" r:id="rId20"/>
    <p:sldId id="897" r:id="rId21"/>
    <p:sldId id="860" r:id="rId22"/>
    <p:sldId id="906" r:id="rId23"/>
    <p:sldId id="279" r:id="rId24"/>
    <p:sldId id="896" r:id="rId25"/>
    <p:sldId id="898" r:id="rId26"/>
    <p:sldId id="899" r:id="rId27"/>
    <p:sldId id="900" r:id="rId28"/>
    <p:sldId id="901" r:id="rId29"/>
    <p:sldId id="903" r:id="rId30"/>
    <p:sldId id="865" r:id="rId31"/>
    <p:sldId id="866" r:id="rId32"/>
    <p:sldId id="902" r:id="rId3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3"/>
    <p:restoredTop sz="95005" autoAdjust="0"/>
  </p:normalViewPr>
  <p:slideViewPr>
    <p:cSldViewPr>
      <p:cViewPr varScale="1">
        <p:scale>
          <a:sx n="52" d="100"/>
          <a:sy n="52" d="100"/>
        </p:scale>
        <p:origin x="192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0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11FAFA-BC6A-E645-8DA8-D6FA34C00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B2AC4-C618-DF42-8345-F06C589C278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A36DAB0-3F9D-354C-A81A-2DA8A0ED8CB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8CF8B32-DE2E-324B-A4BF-F1B0884A67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9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5703DF-1F0C-5446-8C55-CE1AEBF2A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EC5FA-820F-E949-8DF8-8196EFCA0C8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835A7E5-A9B2-704E-8AC1-A333F5640261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0899F92-AC19-D740-B302-815B3847B9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38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EE621-4244-6E4B-BBF0-A6AC9DE4C5B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C6B93-7D6B-DA42-A682-3CD147FB8BE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D0DC2-5622-CF43-B520-E50D8B759AA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0CB9E-344C-364E-BF2C-6CFCB77045F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DF638-DC8B-9C47-AE7E-388711F50F7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31: Deadlock Prevention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792541" cy="533400"/>
          </a:xfrm>
        </p:spPr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different approaches: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Deadlock avoidance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Deadlock prevention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Deadlock recovery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189EA0-ABF7-204E-9968-7EF9D73D986E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 CS 162 at UC Berkeley, Summer 2020</a:t>
            </a:r>
          </a:p>
        </p:txBody>
      </p:sp>
    </p:spTree>
    <p:extLst>
      <p:ext uri="{BB962C8B-B14F-4D97-AF65-F5344CB8AC3E}">
        <p14:creationId xmlns:p14="http://schemas.microsoft.com/office/powerpoint/2010/main" val="119507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BF65-9203-C445-A4E4-0E60FDAB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Prevention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513F6-E08F-A741-A3BD-8F44BA461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C5FA-3545-2A4C-874C-6379137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4C4C-C25B-B241-A22A-78B12911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avoidance is very hard </a:t>
            </a:r>
          </a:p>
          <a:p>
            <a:pPr lvl="1"/>
            <a:r>
              <a:rPr lang="en-IN" dirty="0"/>
              <a:t>It requires information about future resource requests </a:t>
            </a:r>
          </a:p>
          <a:p>
            <a:r>
              <a:rPr lang="en-IN" dirty="0">
                <a:solidFill>
                  <a:srgbClr val="0070C0"/>
                </a:solidFill>
              </a:rPr>
              <a:t>Future Resource requests are not easily known</a:t>
            </a:r>
          </a:p>
          <a:p>
            <a:endParaRPr lang="en-IN" dirty="0"/>
          </a:p>
          <a:p>
            <a:r>
              <a:rPr lang="en-IN" dirty="0"/>
              <a:t>Then, how to prevent deadlocks?</a:t>
            </a:r>
          </a:p>
          <a:p>
            <a:endParaRPr lang="en-IN" dirty="0"/>
          </a:p>
          <a:p>
            <a:r>
              <a:rPr lang="en-IN" dirty="0"/>
              <a:t>Relook at 4 conditions that can cause deadlock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805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1ACE-33AD-7B4F-A519-AB5F20A1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F933-F626-D547-8D60-F5C96F89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38936"/>
          </a:xfrm>
        </p:spPr>
        <p:txBody>
          <a:bodyPr/>
          <a:lstStyle/>
          <a:p>
            <a:pPr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If you can prevent any one of these conditions, you can eliminate the possibility of deadlock</a:t>
            </a:r>
          </a:p>
          <a:p>
            <a:pPr marL="0" indent="0">
              <a:buSzPct val="10000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Mutual Exclusion (Bounded Resources)</a:t>
            </a:r>
          </a:p>
          <a:p>
            <a:pPr marL="857250" lvl="1" indent="-457200"/>
            <a:r>
              <a:rPr lang="en-US" sz="2000" dirty="0"/>
              <a:t>Only one thread at a time can use a resource. Only one thread at a time can use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No preemption</a:t>
            </a:r>
          </a:p>
          <a:p>
            <a:pPr marL="857250" lvl="1" indent="-457200"/>
            <a:r>
              <a:rPr lang="en-US" sz="2000" dirty="0"/>
              <a:t>Once a thread acquires a resource, its ownership cannot be revoked until the thread acts to release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Wait while Holding</a:t>
            </a:r>
          </a:p>
          <a:p>
            <a:pPr marL="857250" lvl="1" indent="-457200"/>
            <a:r>
              <a:rPr lang="en-US" sz="2000" dirty="0"/>
              <a:t>A thread holds one resource while waiting for another</a:t>
            </a:r>
          </a:p>
          <a:p>
            <a:pPr marL="1314450" lvl="2" indent="-457200"/>
            <a:r>
              <a:rPr lang="en-US" sz="1800" dirty="0"/>
              <a:t>Also called </a:t>
            </a:r>
            <a:r>
              <a:rPr lang="en-US" sz="1800" dirty="0">
                <a:solidFill>
                  <a:srgbClr val="FF0000"/>
                </a:solidFill>
              </a:rPr>
              <a:t>multiple independent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Circular Waiting</a:t>
            </a:r>
          </a:p>
          <a:p>
            <a:pPr marL="857250" lvl="1" indent="-457200"/>
            <a:r>
              <a:rPr lang="en-US" sz="2000" dirty="0"/>
              <a:t>A set of waiting threads such that each thread is waiting for a resource held by another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A8AF8A-7AF1-C142-BC14-D5D4B8F17F00}"/>
              </a:ext>
            </a:extLst>
          </p:cNvPr>
          <p:cNvSpPr txBox="1">
            <a:spLocks/>
          </p:cNvSpPr>
          <p:nvPr/>
        </p:nvSpPr>
        <p:spPr>
          <a:xfrm>
            <a:off x="179512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: Anderson and Dahlin </a:t>
            </a:r>
          </a:p>
        </p:txBody>
      </p:sp>
    </p:spTree>
    <p:extLst>
      <p:ext uri="{BB962C8B-B14F-4D97-AF65-F5344CB8AC3E}">
        <p14:creationId xmlns:p14="http://schemas.microsoft.com/office/powerpoint/2010/main" val="34438348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3E56-AA91-C44D-A82D-20E5C3BD8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581128"/>
            <a:ext cx="7772400" cy="1470025"/>
          </a:xfrm>
        </p:spPr>
        <p:txBody>
          <a:bodyPr/>
          <a:lstStyle/>
          <a:p>
            <a:r>
              <a:rPr lang="en-US" sz="3200" b="0" dirty="0"/>
              <a:t>Attack Mutual Exclusion Condition</a:t>
            </a:r>
          </a:p>
        </p:txBody>
      </p:sp>
    </p:spTree>
    <p:extLst>
      <p:ext uri="{BB962C8B-B14F-4D97-AF65-F5344CB8AC3E}">
        <p14:creationId xmlns:p14="http://schemas.microsoft.com/office/powerpoint/2010/main" val="8832847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2878-2534-466B-AE75-08BC520F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368605" cy="533400"/>
          </a:xfrm>
        </p:spPr>
        <p:txBody>
          <a:bodyPr/>
          <a:lstStyle/>
          <a:p>
            <a:r>
              <a:rPr lang="en-US" dirty="0"/>
              <a:t>Deadlock Prevention (remove Mutual Exclusion)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4DFC-B9F7-455A-A6C2-31C24D6B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“Mutual Exclusion” </a:t>
            </a:r>
          </a:p>
          <a:p>
            <a:pPr lvl="1"/>
            <a:r>
              <a:rPr lang="en-US" dirty="0"/>
              <a:t>Infinite resources</a:t>
            </a:r>
          </a:p>
          <a:p>
            <a:pPr lvl="2"/>
            <a:r>
              <a:rPr lang="en-US" dirty="0"/>
              <a:t>Example: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8906392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B4DA-F6E7-41FD-8251-96F8DA94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(Virtually) Infinite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51B50-2467-46ED-A870-E02F8C01345D}"/>
              </a:ext>
            </a:extLst>
          </p:cNvPr>
          <p:cNvSpPr txBox="1"/>
          <p:nvPr/>
        </p:nvSpPr>
        <p:spPr>
          <a:xfrm>
            <a:off x="760138" y="2125266"/>
            <a:ext cx="277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>
                <a:latin typeface="Consolas" panose="020B0609020204030204" pitchFamily="49" charset="0"/>
              </a:rPr>
              <a:t>(1 MB)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>
                <a:latin typeface="Consolas" panose="020B0609020204030204" pitchFamily="49" charset="0"/>
              </a:rPr>
              <a:t>(1 MB)</a:t>
            </a:r>
          </a:p>
          <a:p>
            <a:r>
              <a:rPr lang="en-US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4258F-5FE7-4EE7-A439-C54725C0F844}"/>
              </a:ext>
            </a:extLst>
          </p:cNvPr>
          <p:cNvSpPr txBox="1"/>
          <p:nvPr/>
        </p:nvSpPr>
        <p:spPr>
          <a:xfrm>
            <a:off x="628650" y="3927425"/>
            <a:ext cx="6880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virtual memory we have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infinite</a:t>
            </a:r>
            <a:r>
              <a:rPr lang="en-US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space so everything will just succeed.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148AC-2390-42F5-B4FE-938A74A7AB35}"/>
              </a:ext>
            </a:extLst>
          </p:cNvPr>
          <p:cNvSpPr txBox="1"/>
          <p:nvPr/>
        </p:nvSpPr>
        <p:spPr>
          <a:xfrm>
            <a:off x="3534277" y="2126267"/>
            <a:ext cx="277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>
                <a:latin typeface="Consolas" panose="020B0609020204030204" pitchFamily="49" charset="0"/>
              </a:rPr>
              <a:t>(1 MB)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>
                <a:latin typeface="Consolas" panose="020B0609020204030204" pitchFamily="49" charset="0"/>
              </a:rPr>
              <a:t>(1 MB)</a:t>
            </a:r>
          </a:p>
          <a:p>
            <a:r>
              <a:rPr lang="en-US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21122489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D67E-9274-A54F-A76E-4B4FA50F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Mutual Exclusion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D78-4E96-6C47-A1DC-06C30347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assign a resource exclusively to a single process</a:t>
            </a:r>
          </a:p>
          <a:p>
            <a:r>
              <a:rPr lang="en-US" dirty="0"/>
              <a:t>How about writing to a printer?</a:t>
            </a:r>
          </a:p>
          <a:p>
            <a:pPr lvl="1"/>
            <a:r>
              <a:rPr lang="en-US" dirty="0"/>
              <a:t>Printer is dedicated to a process at a time</a:t>
            </a:r>
          </a:p>
          <a:p>
            <a:r>
              <a:rPr lang="en-US" dirty="0">
                <a:solidFill>
                  <a:srgbClr val="0070C0"/>
                </a:solidFill>
              </a:rPr>
              <a:t>Solution: Use printer spooler </a:t>
            </a:r>
          </a:p>
          <a:p>
            <a:pPr lvl="1"/>
            <a:r>
              <a:rPr lang="en-US" dirty="0"/>
              <a:t>Now, several processes can generate output at a time</a:t>
            </a:r>
          </a:p>
          <a:p>
            <a:pPr lvl="1"/>
            <a:r>
              <a:rPr lang="en-IN" dirty="0"/>
              <a:t>The only process that actually requests the physical printer is the printer daemon </a:t>
            </a:r>
          </a:p>
          <a:p>
            <a:pPr lvl="1"/>
            <a:r>
              <a:rPr lang="en-IN" dirty="0"/>
              <a:t>Daemons are programmed to to print only after the complete file is available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234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D67E-9274-A54F-A76E-4B4FA50F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Mutual Exclusion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D78-4E96-6C47-A1DC-06C30347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NOT all devices can be spooled</a:t>
            </a:r>
            <a:endParaRPr lang="en-IN" dirty="0"/>
          </a:p>
          <a:p>
            <a:r>
              <a:rPr lang="en-IN" dirty="0"/>
              <a:t>Principle:  </a:t>
            </a:r>
          </a:p>
          <a:p>
            <a:pPr lvl="1"/>
            <a:r>
              <a:rPr lang="en-IN" dirty="0"/>
              <a:t>Avoid assigning a resource unless it is absolutely necessary and try to make sure that as few processes as possible may actually claim the processor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60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3E56-AA91-C44D-A82D-20E5C3BD8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581128"/>
            <a:ext cx="7772400" cy="1470025"/>
          </a:xfrm>
        </p:spPr>
        <p:txBody>
          <a:bodyPr/>
          <a:lstStyle/>
          <a:p>
            <a:r>
              <a:rPr lang="en-US" sz="3200" b="0" dirty="0"/>
              <a:t>Attack </a:t>
            </a:r>
            <a:r>
              <a:rPr lang="en-US" sz="3200" b="0" dirty="0">
                <a:solidFill>
                  <a:srgbClr val="FF0000"/>
                </a:solidFill>
              </a:rPr>
              <a:t>Hold and Wait </a:t>
            </a:r>
            <a:r>
              <a:rPr lang="en-US" sz="3200" b="0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3050533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</a:t>
            </a:r>
            <a:r>
              <a:rPr lang="en-US" sz="2000" dirty="0"/>
              <a:t>, University of California, Berkeley</a:t>
            </a:r>
          </a:p>
          <a:p>
            <a:pPr lvl="1"/>
            <a:r>
              <a:rPr lang="en-US" sz="2000" dirty="0">
                <a:solidFill>
                  <a:schemeClr val="dk1"/>
                </a:solidFill>
              </a:rPr>
              <a:t>Book: Modern Operating System, Andrew Tanenbaum and Herbert Bos – Chapter 6</a:t>
            </a:r>
          </a:p>
          <a:p>
            <a:pPr lvl="1"/>
            <a:r>
              <a:rPr lang="en-US" sz="2000" dirty="0">
                <a:solidFill>
                  <a:schemeClr val="dk1"/>
                </a:solidFill>
              </a:rPr>
              <a:t>Book: Operating Systems: Principles and Practice: Thomas Anderson and Michael Dahlin, Volume II</a:t>
            </a:r>
          </a:p>
          <a:p>
            <a:pPr lvl="2"/>
            <a:r>
              <a:rPr lang="en-US" sz="1800" dirty="0">
                <a:solidFill>
                  <a:schemeClr val="dk1"/>
                </a:solidFill>
              </a:rPr>
              <a:t>Chapter 5.6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974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16C7-F27B-F845-B3B3-A359480A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Attacking the </a:t>
            </a:r>
            <a:r>
              <a:rPr lang="en-US" altLang="en-US" dirty="0">
                <a:solidFill>
                  <a:srgbClr val="FF0000"/>
                </a:solidFill>
              </a:rPr>
              <a:t>Hold and Wait </a:t>
            </a:r>
            <a:r>
              <a:rPr lang="en-US" altLang="en-US" dirty="0"/>
              <a:t>Condition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216-A4CA-4042-A43A-8DCE5CD3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all processes request resources before starting</a:t>
            </a:r>
          </a:p>
          <a:p>
            <a:pPr lvl="1"/>
            <a:r>
              <a:rPr lang="en-IN" dirty="0"/>
              <a:t>If everything is available, the process will be allocated whatever it needs and can run to completion</a:t>
            </a:r>
          </a:p>
          <a:p>
            <a:r>
              <a:rPr lang="en-IN" dirty="0"/>
              <a:t>Problem with the above approach: </a:t>
            </a:r>
          </a:p>
          <a:p>
            <a:pPr lvl="1"/>
            <a:r>
              <a:rPr lang="en-IN" dirty="0"/>
              <a:t>Many processes don’t know how many resources they need until they start running</a:t>
            </a:r>
          </a:p>
          <a:p>
            <a:pPr lvl="1"/>
            <a:r>
              <a:rPr lang="en-IN" dirty="0"/>
              <a:t>Resources are not used optimally – resources get tied up until process completes (may take hours)</a:t>
            </a:r>
          </a:p>
          <a:p>
            <a:r>
              <a:rPr lang="en-IN" dirty="0"/>
              <a:t>Another Solution: </a:t>
            </a:r>
            <a:r>
              <a:rPr lang="en-IN" dirty="0">
                <a:solidFill>
                  <a:srgbClr val="0070C0"/>
                </a:solidFill>
              </a:rPr>
              <a:t>back-off and retry</a:t>
            </a:r>
          </a:p>
          <a:p>
            <a:pPr lvl="1"/>
            <a:r>
              <a:rPr lang="en-IN" dirty="0"/>
              <a:t>A process requesting a resource to first temporarily release all the resources it currently holds</a:t>
            </a:r>
          </a:p>
          <a:p>
            <a:pPr lvl="1"/>
            <a:r>
              <a:rPr lang="en-IN" dirty="0"/>
              <a:t>Then it tries to get everything it needs all at once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797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9EB0-7B64-4E13-A57B-0A59807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Resource Atomically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ED67E-B5A6-4686-BF49-0C4142C0863C}"/>
              </a:ext>
            </a:extLst>
          </p:cNvPr>
          <p:cNvSpPr txBox="1"/>
          <p:nvPr/>
        </p:nvSpPr>
        <p:spPr>
          <a:xfrm>
            <a:off x="399498" y="1891337"/>
            <a:ext cx="1952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A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6B8BA-D289-4A9F-8AEA-58F4AE7F6883}"/>
              </a:ext>
            </a:extLst>
          </p:cNvPr>
          <p:cNvSpPr txBox="1"/>
          <p:nvPr/>
        </p:nvSpPr>
        <p:spPr>
          <a:xfrm>
            <a:off x="2929631" y="1891337"/>
            <a:ext cx="1952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B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2F51C-3EA6-4989-8D01-18CF29C05310}"/>
              </a:ext>
            </a:extLst>
          </p:cNvPr>
          <p:cNvSpPr txBox="1"/>
          <p:nvPr/>
        </p:nvSpPr>
        <p:spPr>
          <a:xfrm>
            <a:off x="304428" y="3816911"/>
            <a:ext cx="58112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Consider instead: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F9498-88FC-418A-AC60-CB120BB4F7AF}"/>
              </a:ext>
            </a:extLst>
          </p:cNvPr>
          <p:cNvSpPr txBox="1"/>
          <p:nvPr/>
        </p:nvSpPr>
        <p:spPr>
          <a:xfrm>
            <a:off x="399498" y="4170269"/>
            <a:ext cx="2593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A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(x, y);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9ED99-E189-4EC0-8BBA-EA1AB6820A3D}"/>
              </a:ext>
            </a:extLst>
          </p:cNvPr>
          <p:cNvSpPr txBox="1"/>
          <p:nvPr/>
        </p:nvSpPr>
        <p:spPr>
          <a:xfrm>
            <a:off x="2929631" y="4170269"/>
            <a:ext cx="2593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B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75C3-6402-4AFA-90BC-DFCB3AA97FEC}"/>
              </a:ext>
            </a:extLst>
          </p:cNvPr>
          <p:cNvSpPr txBox="1"/>
          <p:nvPr/>
        </p:nvSpPr>
        <p:spPr>
          <a:xfrm>
            <a:off x="5574225" y="3358204"/>
            <a:ext cx="1735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A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D521C-B136-4EF5-AA53-B86EE83E15D4}"/>
              </a:ext>
            </a:extLst>
          </p:cNvPr>
          <p:cNvSpPr txBox="1"/>
          <p:nvPr/>
        </p:nvSpPr>
        <p:spPr>
          <a:xfrm>
            <a:off x="7508242" y="3358204"/>
            <a:ext cx="1735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B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x.Acquire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x.Release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y.Release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4F9F5-909A-4168-B7D2-07C5566EE49C}"/>
              </a:ext>
            </a:extLst>
          </p:cNvPr>
          <p:cNvSpPr txBox="1"/>
          <p:nvPr/>
        </p:nvSpPr>
        <p:spPr>
          <a:xfrm>
            <a:off x="5479155" y="3036585"/>
            <a:ext cx="36648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Or consider this:</a:t>
            </a:r>
          </a:p>
        </p:txBody>
      </p:sp>
    </p:spTree>
    <p:extLst>
      <p:ext uri="{BB962C8B-B14F-4D97-AF65-F5344CB8AC3E}">
        <p14:creationId xmlns:p14="http://schemas.microsoft.com/office/powerpoint/2010/main" val="747744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41C-BD5C-D741-BE10-D6A439ED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293096"/>
            <a:ext cx="7772400" cy="1470025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0" dirty="0"/>
              <a:t>Attacking – </a:t>
            </a:r>
            <a:r>
              <a:rPr lang="en-US" sz="3200" b="0" dirty="0">
                <a:solidFill>
                  <a:srgbClr val="FF0000"/>
                </a:solidFill>
              </a:rPr>
              <a:t>No preemption Condition</a:t>
            </a:r>
          </a:p>
        </p:txBody>
      </p:sp>
    </p:spTree>
    <p:extLst>
      <p:ext uri="{BB962C8B-B14F-4D97-AF65-F5344CB8AC3E}">
        <p14:creationId xmlns:p14="http://schemas.microsoft.com/office/powerpoint/2010/main" val="42142360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8750B22-D609-374E-AA3E-DC6B4C272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Attacking the </a:t>
            </a:r>
            <a:r>
              <a:rPr lang="en-US" altLang="en-US" sz="3200" dirty="0">
                <a:solidFill>
                  <a:srgbClr val="FF0000"/>
                </a:solidFill>
              </a:rPr>
              <a:t>No Preemption </a:t>
            </a:r>
            <a:r>
              <a:rPr lang="en-US" altLang="en-US" sz="3200" dirty="0"/>
              <a:t>Condition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25940BC-0FF1-3C43-80C6-27E665EF2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not a viable option</a:t>
            </a:r>
          </a:p>
          <a:p>
            <a:r>
              <a:rPr lang="en-US" altLang="en-US" dirty="0"/>
              <a:t>Consider a process given the printer</a:t>
            </a:r>
          </a:p>
          <a:p>
            <a:pPr lvl="1"/>
            <a:r>
              <a:rPr lang="en-US" altLang="en-US" dirty="0"/>
              <a:t>halfway through its job</a:t>
            </a:r>
          </a:p>
          <a:p>
            <a:pPr lvl="1"/>
            <a:r>
              <a:rPr lang="en-US" altLang="en-US" dirty="0"/>
              <a:t>now forcibly take away printer</a:t>
            </a:r>
          </a:p>
          <a:p>
            <a:pPr lvl="1"/>
            <a:r>
              <a:rPr lang="en-US" altLang="en-US" dirty="0"/>
              <a:t>!!??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DC382BCC-F531-AD45-AC5E-83A3FD0A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4298950"/>
            <a:ext cx="3268662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9AC9BF60-718B-1144-87C9-DADB8310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5210175"/>
            <a:ext cx="143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61155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41C-BD5C-D741-BE10-D6A439ED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4293096"/>
            <a:ext cx="7772400" cy="1470025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0" dirty="0"/>
              <a:t>Attacking – </a:t>
            </a:r>
            <a:r>
              <a:rPr lang="en-US" sz="3200" b="0" dirty="0">
                <a:solidFill>
                  <a:srgbClr val="FF0000"/>
                </a:solidFill>
              </a:rPr>
              <a:t>Circular Wait Condition</a:t>
            </a:r>
          </a:p>
        </p:txBody>
      </p:sp>
    </p:spTree>
    <p:extLst>
      <p:ext uri="{BB962C8B-B14F-4D97-AF65-F5344CB8AC3E}">
        <p14:creationId xmlns:p14="http://schemas.microsoft.com/office/powerpoint/2010/main" val="32686392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5EFD-C63A-B24A-A871-A4C5E515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Attacking </a:t>
            </a:r>
            <a:r>
              <a:rPr lang="en-US" dirty="0">
                <a:solidFill>
                  <a:srgbClr val="FF0000"/>
                </a:solidFill>
              </a:rPr>
              <a:t>Circular Wait </a:t>
            </a:r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DF9F-52FB-F340-9C09-66C2F56D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eliminate circular wait</a:t>
            </a:r>
          </a:p>
          <a:p>
            <a:endParaRPr lang="en-US" dirty="0"/>
          </a:p>
          <a:p>
            <a:r>
              <a:rPr lang="en-US" dirty="0"/>
              <a:t>Process is entitled to a single resource at any moment</a:t>
            </a:r>
          </a:p>
          <a:p>
            <a:pPr lvl="1"/>
            <a:r>
              <a:rPr lang="en-US" dirty="0"/>
              <a:t>If it needs the second one, it has to release the first one</a:t>
            </a:r>
          </a:p>
          <a:p>
            <a:pPr lvl="1"/>
            <a:r>
              <a:rPr lang="en-US" dirty="0">
                <a:sym typeface="Wingdings" pitchFamily="2" charset="2"/>
              </a:rPr>
              <a:t> Not  possible in many use cases –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 copy a huge file from a tape to a printer</a:t>
            </a:r>
          </a:p>
          <a:p>
            <a:r>
              <a:rPr lang="en-US" dirty="0">
                <a:sym typeface="Wingdings" pitchFamily="2" charset="2"/>
              </a:rPr>
              <a:t>Provide a global numbering of all resources</a:t>
            </a:r>
          </a:p>
          <a:p>
            <a:r>
              <a:rPr lang="en-US" dirty="0">
                <a:sym typeface="Wingdings" pitchFamily="2" charset="2"/>
              </a:rPr>
              <a:t>Rule:	</a:t>
            </a:r>
          </a:p>
          <a:p>
            <a:pPr lvl="1"/>
            <a:r>
              <a:rPr lang="en-IN" dirty="0"/>
              <a:t>Processes can request resources whenever they want to </a:t>
            </a:r>
          </a:p>
          <a:p>
            <a:pPr lvl="1"/>
            <a:r>
              <a:rPr lang="en-IN" dirty="0"/>
              <a:t>All requests must be made in numerical order</a:t>
            </a:r>
          </a:p>
          <a:p>
            <a:pPr lvl="1"/>
            <a:r>
              <a:rPr lang="en-IN" dirty="0"/>
              <a:t>Example: A process may request first a printer and then a tape drive, but it may not request first a plotter and then a printer  (see diagram in the next slide)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72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55E077C-56FA-6448-AFD7-CA8A7D21E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311555" cy="533400"/>
          </a:xfrm>
        </p:spPr>
        <p:txBody>
          <a:bodyPr/>
          <a:lstStyle/>
          <a:p>
            <a:r>
              <a:rPr lang="en-US" altLang="en-US" sz="3600" dirty="0"/>
              <a:t>Attacking the Circular Wait Condition </a:t>
            </a:r>
          </a:p>
        </p:txBody>
      </p:sp>
      <p:sp>
        <p:nvSpPr>
          <p:cNvPr id="29699" name="AutoShape 3">
            <a:extLst>
              <a:ext uri="{FF2B5EF4-FFF2-40B4-BE49-F238E27FC236}">
                <a16:creationId xmlns:a16="http://schemas.microsoft.com/office/drawing/2014/main" id="{118911C1-BC5A-3E4D-B09F-96983BB2574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507701" y="3950026"/>
            <a:ext cx="7924800" cy="2071261"/>
          </a:xfrm>
        </p:spPr>
        <p:txBody>
          <a:bodyPr/>
          <a:lstStyle/>
          <a:p>
            <a:r>
              <a:rPr lang="en-US" altLang="en-US" dirty="0"/>
              <a:t>Resource allocation graph will never have cycles</a:t>
            </a:r>
          </a:p>
          <a:p>
            <a:r>
              <a:rPr lang="en-US" altLang="en-US" dirty="0"/>
              <a:t>Two processes A and B</a:t>
            </a:r>
          </a:p>
          <a:p>
            <a:r>
              <a:rPr lang="en-US" altLang="en-US" dirty="0"/>
              <a:t>Deadlock can happen when when A requests j and B requests I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i</a:t>
            </a:r>
            <a:r>
              <a:rPr lang="en-US" altLang="en-US" dirty="0"/>
              <a:t> &lt; j, B is not allowed to request I, and vice versa</a:t>
            </a:r>
          </a:p>
          <a:p>
            <a:r>
              <a:rPr lang="en-US" altLang="en-US" dirty="0"/>
              <a:t>Many variations to this approach exist</a:t>
            </a: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C0E47177-FC2D-2D4E-89C0-B183AAA2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1" y="980728"/>
            <a:ext cx="75057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5501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DAC4-CF8B-4042-809C-23A92286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620125" cy="533400"/>
          </a:xfrm>
        </p:spPr>
        <p:txBody>
          <a:bodyPr/>
          <a:lstStyle/>
          <a:p>
            <a:r>
              <a:rPr lang="en-US" dirty="0"/>
              <a:t>Summary of all deadlock prevention approaches </a:t>
            </a:r>
          </a:p>
        </p:txBody>
      </p:sp>
      <p:pic>
        <p:nvPicPr>
          <p:cNvPr id="4" name="Picture 1056">
            <a:extLst>
              <a:ext uri="{FF2B5EF4-FFF2-40B4-BE49-F238E27FC236}">
                <a16:creationId xmlns:a16="http://schemas.microsoft.com/office/drawing/2014/main" id="{70F887B2-73B0-4C41-9019-0B4A8818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2788"/>
            <a:ext cx="71088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86196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41C-BD5C-D741-BE10-D6A439ED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7772400" cy="1470025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/>
              <a:t>Deadlock Recovery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221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792541" cy="533400"/>
          </a:xfrm>
        </p:spPr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different approaches: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Deadlock avoidance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Deadlock prevention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Deadlock recovery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189EA0-ABF7-204E-9968-7EF9D73D986E}"/>
              </a:ext>
            </a:extLst>
          </p:cNvPr>
          <p:cNvSpPr txBox="1">
            <a:spLocks/>
          </p:cNvSpPr>
          <p:nvPr/>
        </p:nvSpPr>
        <p:spPr>
          <a:xfrm>
            <a:off x="35396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 CS 162 at UC Berkeley, Summer 2020</a:t>
            </a:r>
          </a:p>
        </p:txBody>
      </p:sp>
    </p:spTree>
    <p:extLst>
      <p:ext uri="{BB962C8B-B14F-4D97-AF65-F5344CB8AC3E}">
        <p14:creationId xmlns:p14="http://schemas.microsoft.com/office/powerpoint/2010/main" val="329959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Reading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Practice: Thomas Anderson and Michael Dahlin, Volume II</a:t>
            </a:r>
          </a:p>
          <a:p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Book: Operating System Concepts, 10</a:t>
            </a:r>
            <a:r>
              <a:rPr lang="en-US" baseline="30000" dirty="0">
                <a:solidFill>
                  <a:schemeClr val="dk1"/>
                </a:solidFill>
                <a:ea typeface="Gill Sans"/>
                <a:sym typeface="Gill Sans"/>
              </a:rPr>
              <a:t>th</a:t>
            </a:r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 Edition, by </a:t>
            </a:r>
            <a:r>
              <a:rPr lang="en-US" dirty="0" err="1">
                <a:solidFill>
                  <a:schemeClr val="dk1"/>
                </a:solidFill>
                <a:ea typeface="Gill Sans"/>
                <a:sym typeface="Gill Sans"/>
              </a:rPr>
              <a:t>Silberschatz</a:t>
            </a:r>
            <a:r>
              <a:rPr lang="en-US" dirty="0">
                <a:solidFill>
                  <a:schemeClr val="dk1"/>
                </a:solidFill>
                <a:ea typeface="Gill Sans"/>
                <a:sym typeface="Gill Sans"/>
              </a:rPr>
              <a:t>, Galvin, and Gagne</a:t>
            </a:r>
          </a:p>
          <a:p>
            <a:r>
              <a:rPr lang="en-US" dirty="0">
                <a:solidFill>
                  <a:srgbClr val="0070C0"/>
                </a:solidFill>
              </a:rPr>
              <a:t>Book: Modern Operating System, Andrew Tanenbaum and Herbert Bos – Chapter 6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8735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D69-9A69-4B97-9684-34C87A11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BF4E-C3E7-4363-B1DF-9085F75D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deadlock happen, and then figure out how to deal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947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AC9-89EC-421C-BB8F-F2C1B5B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3830-4C4D-4711-972A-BFFD310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Terminate thread, force it to give up resources</a:t>
            </a:r>
          </a:p>
          <a:p>
            <a:pPr lvl="1"/>
            <a:r>
              <a:rPr lang="en-US" dirty="0"/>
              <a:t>Dining Philosophers Example: Remove a dining philosopher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/>
              <a:t> example, OS kills a process to free up some memory</a:t>
            </a:r>
          </a:p>
          <a:p>
            <a:pPr lvl="1"/>
            <a:r>
              <a:rPr lang="en-US" dirty="0"/>
              <a:t>Not always possible—killing a </a:t>
            </a:r>
            <a:r>
              <a:rPr lang="en-US" dirty="0">
                <a:solidFill>
                  <a:srgbClr val="FF0000"/>
                </a:solidFill>
              </a:rPr>
              <a:t>thread holding a lock</a:t>
            </a:r>
            <a:r>
              <a:rPr lang="en-US" dirty="0"/>
              <a:t> leaves world inconsistent</a:t>
            </a:r>
          </a:p>
          <a:p>
            <a:r>
              <a:rPr lang="en-US" dirty="0"/>
              <a:t>Roll back actions of deadlocked threads</a:t>
            </a:r>
          </a:p>
          <a:p>
            <a:pPr lvl="1"/>
            <a:r>
              <a:rPr lang="en-US" dirty="0"/>
              <a:t>Common techniques in databases (transactions)</a:t>
            </a:r>
          </a:p>
          <a:p>
            <a:pPr lvl="1"/>
            <a:r>
              <a:rPr lang="en-US" dirty="0"/>
              <a:t>Of course, if you restart in exactly the same way, may enter deadlock again</a:t>
            </a:r>
          </a:p>
          <a:p>
            <a:r>
              <a:rPr lang="en-US" dirty="0"/>
              <a:t>Preempt resources without killing off thread</a:t>
            </a:r>
          </a:p>
          <a:p>
            <a:pPr lvl="1"/>
            <a:r>
              <a:rPr lang="en-US" dirty="0"/>
              <a:t>Temporarily take resources away from a thread</a:t>
            </a:r>
          </a:p>
          <a:p>
            <a:pPr lvl="1"/>
            <a:r>
              <a:rPr lang="en-US" dirty="0"/>
              <a:t>Doesn’t always fit with semantics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360157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248-3DD4-6D4C-A9AE-8E06D3D2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8FEF-F9E4-4047-B06E-421D3AE1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Resource deadlock can be avoided by keeping track of which states are safe and which are unsafe. </a:t>
            </a:r>
          </a:p>
          <a:p>
            <a:r>
              <a:rPr lang="en-IN" dirty="0"/>
              <a:t>Resource deadlock can be structurally prevented by building the system in such a way that it can never occur by design </a:t>
            </a:r>
          </a:p>
          <a:p>
            <a:pPr lvl="1"/>
            <a:r>
              <a:rPr lang="en-IN" dirty="0"/>
              <a:t>Allowing processes to hold one resource at a time</a:t>
            </a:r>
          </a:p>
          <a:p>
            <a:pPr lvl="1"/>
            <a:r>
              <a:rPr lang="en-IN" dirty="0"/>
              <a:t>Resource deadlock can also be prevented by numbering all the resources and making processes request them in strictly increasing order</a:t>
            </a:r>
          </a:p>
          <a:p>
            <a:r>
              <a:rPr lang="en-IN" dirty="0"/>
              <a:t>Once deadlock happens, system must recover from it by</a:t>
            </a:r>
          </a:p>
          <a:p>
            <a:pPr lvl="1"/>
            <a:r>
              <a:rPr lang="en-IN" dirty="0"/>
              <a:t>Killing a thread or process</a:t>
            </a:r>
          </a:p>
          <a:p>
            <a:pPr lvl="1"/>
            <a:r>
              <a:rPr lang="en-IN" dirty="0"/>
              <a:t>Rolling back actions of deadlocked thread or process</a:t>
            </a:r>
          </a:p>
          <a:p>
            <a:pPr lvl="1"/>
            <a:r>
              <a:rPr lang="en-IN" dirty="0" err="1"/>
              <a:t>Preempt</a:t>
            </a:r>
            <a:r>
              <a:rPr lang="en-IN" dirty="0"/>
              <a:t> resources without killing thread or process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750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5FC2-518F-E84F-89B5-35C7CC78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r>
              <a:rPr lang="en-US" dirty="0"/>
              <a:t>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23016506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1ACE-33AD-7B4F-A519-AB5F20A1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F933-F626-D547-8D60-F5C96F89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38936"/>
          </a:xfrm>
        </p:spPr>
        <p:txBody>
          <a:bodyPr/>
          <a:lstStyle/>
          <a:p>
            <a:pPr>
              <a:buSzPct val="100000"/>
            </a:pPr>
            <a:r>
              <a:rPr lang="en-US" sz="2000" dirty="0"/>
              <a:t>There are 4 necessary conditions for deadlock to occur</a:t>
            </a:r>
          </a:p>
          <a:p>
            <a:pPr>
              <a:buSzPct val="100000"/>
            </a:pPr>
            <a:r>
              <a:rPr lang="en-US" sz="2000" dirty="0"/>
              <a:t>If you can prevent any one of these conditions, you can eliminate the possibility of deadlock</a:t>
            </a:r>
          </a:p>
          <a:p>
            <a:pPr marL="0" indent="0">
              <a:buSzPct val="10000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Bounded Resources (or Mutual Exclusion)</a:t>
            </a:r>
          </a:p>
          <a:p>
            <a:pPr marL="857250" lvl="1" indent="-457200"/>
            <a:r>
              <a:rPr lang="en-US" sz="2000" dirty="0"/>
              <a:t>There are a finite number of threads that can simultaneously use a resource.  Only one thread at a time can use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No preemption</a:t>
            </a:r>
          </a:p>
          <a:p>
            <a:pPr marL="857250" lvl="1" indent="-457200"/>
            <a:r>
              <a:rPr lang="en-US" sz="2000" dirty="0"/>
              <a:t>Once a thread acquires a resource, its ownership cannot be revoked until the thread acts to release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Wait while Holding</a:t>
            </a:r>
          </a:p>
          <a:p>
            <a:pPr marL="857250" lvl="1" indent="-457200"/>
            <a:r>
              <a:rPr lang="en-US" sz="2000" dirty="0"/>
              <a:t>A thread holds one resource while waiting for another</a:t>
            </a:r>
          </a:p>
          <a:p>
            <a:pPr marL="1314450" lvl="2" indent="-457200"/>
            <a:r>
              <a:rPr lang="en-US" sz="1800" dirty="0"/>
              <a:t>Also called </a:t>
            </a:r>
            <a:r>
              <a:rPr lang="en-US" sz="1800" dirty="0">
                <a:solidFill>
                  <a:srgbClr val="FF0000"/>
                </a:solidFill>
              </a:rPr>
              <a:t>multiple independent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Circular Waiting</a:t>
            </a:r>
          </a:p>
          <a:p>
            <a:pPr marL="857250" lvl="1" indent="-457200"/>
            <a:r>
              <a:rPr lang="en-US" sz="2000" dirty="0"/>
              <a:t>A set of waiting threads such that each thread is waiting for a resource held by another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A8AF8A-7AF1-C142-BC14-D5D4B8F17F00}"/>
              </a:ext>
            </a:extLst>
          </p:cNvPr>
          <p:cNvSpPr txBox="1">
            <a:spLocks/>
          </p:cNvSpPr>
          <p:nvPr/>
        </p:nvSpPr>
        <p:spPr>
          <a:xfrm>
            <a:off x="179512" y="64928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b="1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OS : Anderson and Dahlin </a:t>
            </a:r>
          </a:p>
        </p:txBody>
      </p:sp>
    </p:spTree>
    <p:extLst>
      <p:ext uri="{BB962C8B-B14F-4D97-AF65-F5344CB8AC3E}">
        <p14:creationId xmlns:p14="http://schemas.microsoft.com/office/powerpoint/2010/main" val="36448323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57A-ECB1-4C09-BC5D-E9DABB59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278901" cy="533400"/>
          </a:xfrm>
        </p:spPr>
        <p:txBody>
          <a:bodyPr/>
          <a:lstStyle/>
          <a:p>
            <a:r>
              <a:rPr lang="en-US" dirty="0"/>
              <a:t>Resource-Allocation Graph (RAG)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0CB-3C2F-407D-BDE7-5A94D1AC44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27263"/>
            <a:ext cx="2655888" cy="3262312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Model: Directed Graph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request edge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i</a:t>
            </a:r>
            <a:r>
              <a:rPr lang="en-US" altLang="ko-KR" baseline="-25000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  <a:endParaRPr lang="en-US" altLang="ko-KR" i="1" baseline="-250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110" name="Group 263">
            <a:extLst>
              <a:ext uri="{FF2B5EF4-FFF2-40B4-BE49-F238E27FC236}">
                <a16:creationId xmlns:a16="http://schemas.microsoft.com/office/drawing/2014/main" id="{14BF0FCE-5018-4B2B-82D8-6FB272D65FAC}"/>
              </a:ext>
            </a:extLst>
          </p:cNvPr>
          <p:cNvGrpSpPr>
            <a:grpSpLocks/>
          </p:cNvGrpSpPr>
          <p:nvPr/>
        </p:nvGrpSpPr>
        <p:grpSpPr bwMode="auto">
          <a:xfrm>
            <a:off x="2611527" y="1940719"/>
            <a:ext cx="2087165" cy="3501629"/>
            <a:chOff x="144" y="1182"/>
            <a:chExt cx="1753" cy="2941"/>
          </a:xfrm>
        </p:grpSpPr>
        <p:grpSp>
          <p:nvGrpSpPr>
            <p:cNvPr id="111" name="Group 256">
              <a:extLst>
                <a:ext uri="{FF2B5EF4-FFF2-40B4-BE49-F238E27FC236}">
                  <a16:creationId xmlns:a16="http://schemas.microsoft.com/office/drawing/2014/main" id="{6AA9540C-DA57-4F46-BF6F-2C83A86B3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182"/>
              <a:ext cx="1753" cy="2418"/>
              <a:chOff x="39" y="606"/>
              <a:chExt cx="1753" cy="2418"/>
            </a:xfrm>
          </p:grpSpPr>
          <p:sp>
            <p:nvSpPr>
              <p:cNvPr id="113" name="Rectangle 198">
                <a:extLst>
                  <a:ext uri="{FF2B5EF4-FFF2-40B4-BE49-F238E27FC236}">
                    <a16:creationId xmlns:a16="http://schemas.microsoft.com/office/drawing/2014/main" id="{5948B6B8-3EF9-47EC-A3A5-EC997821E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5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4" name="Group 255">
                <a:extLst>
                  <a:ext uri="{FF2B5EF4-FFF2-40B4-BE49-F238E27FC236}">
                    <a16:creationId xmlns:a16="http://schemas.microsoft.com/office/drawing/2014/main" id="{94015090-BDE5-4139-8377-B754A98FD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" y="606"/>
                <a:ext cx="1546" cy="2289"/>
                <a:chOff x="143" y="606"/>
                <a:chExt cx="1546" cy="2289"/>
              </a:xfrm>
            </p:grpSpPr>
            <p:sp>
              <p:nvSpPr>
                <p:cNvPr id="115" name="Oval 6">
                  <a:extLst>
                    <a:ext uri="{FF2B5EF4-FFF2-40B4-BE49-F238E27FC236}">
                      <a16:creationId xmlns:a16="http://schemas.microsoft.com/office/drawing/2014/main" id="{A643023F-E2F5-4D68-8101-6E20DEC2D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1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Oval 7">
                  <a:extLst>
                    <a:ext uri="{FF2B5EF4-FFF2-40B4-BE49-F238E27FC236}">
                      <a16:creationId xmlns:a16="http://schemas.microsoft.com/office/drawing/2014/main" id="{E21D8C74-6E7C-4EF8-A9DB-EF07F8003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2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Oval 8">
                  <a:extLst>
                    <a:ext uri="{FF2B5EF4-FFF2-40B4-BE49-F238E27FC236}">
                      <a16:creationId xmlns:a16="http://schemas.microsoft.com/office/drawing/2014/main" id="{B8F13783-FB06-4DE2-8DBB-7E5EBC400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3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8" name="Group 47">
                  <a:extLst>
                    <a:ext uri="{FF2B5EF4-FFF2-40B4-BE49-F238E27FC236}">
                      <a16:creationId xmlns:a16="http://schemas.microsoft.com/office/drawing/2014/main" id="{962C2CB6-FA72-463D-9227-5F3EAE5B89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0" y="606"/>
                  <a:ext cx="375" cy="574"/>
                  <a:chOff x="576" y="413"/>
                  <a:chExt cx="384" cy="588"/>
                </a:xfrm>
              </p:grpSpPr>
              <p:grpSp>
                <p:nvGrpSpPr>
                  <p:cNvPr id="144" name="Group 37">
                    <a:extLst>
                      <a:ext uri="{FF2B5EF4-FFF2-40B4-BE49-F238E27FC236}">
                        <a16:creationId xmlns:a16="http://schemas.microsoft.com/office/drawing/2014/main" id="{D9BE1090-E389-4547-8723-D8C06C82C4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46" name="Rectangle 38">
                      <a:extLst>
                        <a:ext uri="{FF2B5EF4-FFF2-40B4-BE49-F238E27FC236}">
                          <a16:creationId xmlns:a16="http://schemas.microsoft.com/office/drawing/2014/main" id="{EA4C0160-F899-4F4C-A14F-51F9C71EB2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47" name="Oval 39">
                      <a:extLst>
                        <a:ext uri="{FF2B5EF4-FFF2-40B4-BE49-F238E27FC236}">
                          <a16:creationId xmlns:a16="http://schemas.microsoft.com/office/drawing/2014/main" id="{AEACDC2B-5BDD-4225-A1A4-49A9097E25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45" name="Text Box 40">
                    <a:extLst>
                      <a:ext uri="{FF2B5EF4-FFF2-40B4-BE49-F238E27FC236}">
                        <a16:creationId xmlns:a16="http://schemas.microsoft.com/office/drawing/2014/main" id="{2089D9F5-8256-4F91-B94B-93ECD7B6B6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1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1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9" name="Group 48">
                  <a:extLst>
                    <a:ext uri="{FF2B5EF4-FFF2-40B4-BE49-F238E27FC236}">
                      <a16:creationId xmlns:a16="http://schemas.microsoft.com/office/drawing/2014/main" id="{6909A801-7E46-495A-9612-1846700AB0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606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140" name="Group 36">
                    <a:extLst>
                      <a:ext uri="{FF2B5EF4-FFF2-40B4-BE49-F238E27FC236}">
                        <a16:creationId xmlns:a16="http://schemas.microsoft.com/office/drawing/2014/main" id="{C321ACDB-6359-4462-A2B4-556B34B381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42" name="Rectangle 24">
                      <a:extLst>
                        <a:ext uri="{FF2B5EF4-FFF2-40B4-BE49-F238E27FC236}">
                          <a16:creationId xmlns:a16="http://schemas.microsoft.com/office/drawing/2014/main" id="{CF6EAE6D-30DE-4C86-B9A1-DDD34C2C23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43" name="Oval 34">
                      <a:extLst>
                        <a:ext uri="{FF2B5EF4-FFF2-40B4-BE49-F238E27FC236}">
                          <a16:creationId xmlns:a16="http://schemas.microsoft.com/office/drawing/2014/main" id="{3E3D3FFF-90E1-40F9-B063-BF543DDFBA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41" name="Text Box 41">
                    <a:extLst>
                      <a:ext uri="{FF2B5EF4-FFF2-40B4-BE49-F238E27FC236}">
                        <a16:creationId xmlns:a16="http://schemas.microsoft.com/office/drawing/2014/main" id="{5CD2B9BD-4FE6-42EB-8F3F-15A234729E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2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0" name="Group 46">
                  <a:extLst>
                    <a:ext uri="{FF2B5EF4-FFF2-40B4-BE49-F238E27FC236}">
                      <a16:creationId xmlns:a16="http://schemas.microsoft.com/office/drawing/2014/main" id="{9E4F314C-10BF-4B8A-920F-529E3D388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1" y="2028"/>
                  <a:ext cx="375" cy="693"/>
                  <a:chOff x="672" y="2112"/>
                  <a:chExt cx="384" cy="710"/>
                </a:xfrm>
              </p:grpSpPr>
              <p:grpSp>
                <p:nvGrpSpPr>
                  <p:cNvPr id="135" name="Group 30">
                    <a:extLst>
                      <a:ext uri="{FF2B5EF4-FFF2-40B4-BE49-F238E27FC236}">
                        <a16:creationId xmlns:a16="http://schemas.microsoft.com/office/drawing/2014/main" id="{11A5D915-CE64-4565-9E90-A01ECFB05A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137" name="Rectangle 9">
                      <a:extLst>
                        <a:ext uri="{FF2B5EF4-FFF2-40B4-BE49-F238E27FC236}">
                          <a16:creationId xmlns:a16="http://schemas.microsoft.com/office/drawing/2014/main" id="{A6CFF04F-1155-41DB-A7BE-D00E0258FD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l 12">
                      <a:extLst>
                        <a:ext uri="{FF2B5EF4-FFF2-40B4-BE49-F238E27FC236}">
                          <a16:creationId xmlns:a16="http://schemas.microsoft.com/office/drawing/2014/main" id="{565B29A4-6A23-45EE-AEC0-86EB198F31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l 26">
                      <a:extLst>
                        <a:ext uri="{FF2B5EF4-FFF2-40B4-BE49-F238E27FC236}">
                          <a16:creationId xmlns:a16="http://schemas.microsoft.com/office/drawing/2014/main" id="{1E49858F-04AE-468B-A7BF-981A11B6ED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36" name="Text Box 42">
                    <a:extLst>
                      <a:ext uri="{FF2B5EF4-FFF2-40B4-BE49-F238E27FC236}">
                        <a16:creationId xmlns:a16="http://schemas.microsoft.com/office/drawing/2014/main" id="{AC64B404-1839-4FE8-A8E6-B3BD61033FF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3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1" name="Group 45">
                  <a:extLst>
                    <a:ext uri="{FF2B5EF4-FFF2-40B4-BE49-F238E27FC236}">
                      <a16:creationId xmlns:a16="http://schemas.microsoft.com/office/drawing/2014/main" id="{1BF2624C-EB3F-444D-98D2-54A1B04F0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67" y="2029"/>
                  <a:ext cx="375" cy="866"/>
                  <a:chOff x="1584" y="2064"/>
                  <a:chExt cx="384" cy="887"/>
                </a:xfrm>
              </p:grpSpPr>
              <p:grpSp>
                <p:nvGrpSpPr>
                  <p:cNvPr id="129" name="Group 35">
                    <a:extLst>
                      <a:ext uri="{FF2B5EF4-FFF2-40B4-BE49-F238E27FC236}">
                        <a16:creationId xmlns:a16="http://schemas.microsoft.com/office/drawing/2014/main" id="{DFE50458-FF7F-4A25-A4F0-66E603F440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131" name="Rectangle 10">
                      <a:extLst>
                        <a:ext uri="{FF2B5EF4-FFF2-40B4-BE49-F238E27FC236}">
                          <a16:creationId xmlns:a16="http://schemas.microsoft.com/office/drawing/2014/main" id="{485F146C-8A67-468D-9845-96BE78D2D2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Oval 29">
                      <a:extLst>
                        <a:ext uri="{FF2B5EF4-FFF2-40B4-BE49-F238E27FC236}">
                          <a16:creationId xmlns:a16="http://schemas.microsoft.com/office/drawing/2014/main" id="{39CEC49A-8EB2-4164-8673-E103A1D0C7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l 31">
                      <a:extLst>
                        <a:ext uri="{FF2B5EF4-FFF2-40B4-BE49-F238E27FC236}">
                          <a16:creationId xmlns:a16="http://schemas.microsoft.com/office/drawing/2014/main" id="{05C8AFB1-E2BF-4485-971D-B3D320D6C8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4" name="Oval 32">
                      <a:extLst>
                        <a:ext uri="{FF2B5EF4-FFF2-40B4-BE49-F238E27FC236}">
                          <a16:creationId xmlns:a16="http://schemas.microsoft.com/office/drawing/2014/main" id="{41086850-6877-468F-8F4F-26A25C4999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30" name="Text Box 43">
                    <a:extLst>
                      <a:ext uri="{FF2B5EF4-FFF2-40B4-BE49-F238E27FC236}">
                        <a16:creationId xmlns:a16="http://schemas.microsoft.com/office/drawing/2014/main" id="{70DACCB8-A1C6-4519-857C-6A46090A49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4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22" name="Line 49">
                  <a:extLst>
                    <a:ext uri="{FF2B5EF4-FFF2-40B4-BE49-F238E27FC236}">
                      <a16:creationId xmlns:a16="http://schemas.microsoft.com/office/drawing/2014/main" id="{4E2A949A-845E-4883-A19C-03876E79F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Line 50">
                  <a:extLst>
                    <a:ext uri="{FF2B5EF4-FFF2-40B4-BE49-F238E27FC236}">
                      <a16:creationId xmlns:a16="http://schemas.microsoft.com/office/drawing/2014/main" id="{6934A2B7-51DE-4BB5-BEDA-7570329A2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Line 51">
                  <a:extLst>
                    <a:ext uri="{FF2B5EF4-FFF2-40B4-BE49-F238E27FC236}">
                      <a16:creationId xmlns:a16="http://schemas.microsoft.com/office/drawing/2014/main" id="{2820EC22-17BA-4DA7-97E1-112DF72A3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5" name="Line 58">
                  <a:extLst>
                    <a:ext uri="{FF2B5EF4-FFF2-40B4-BE49-F238E27FC236}">
                      <a16:creationId xmlns:a16="http://schemas.microsoft.com/office/drawing/2014/main" id="{9FCB23F8-092D-419E-91B7-5EB78AE0E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" name="Line 59">
                  <a:extLst>
                    <a:ext uri="{FF2B5EF4-FFF2-40B4-BE49-F238E27FC236}">
                      <a16:creationId xmlns:a16="http://schemas.microsoft.com/office/drawing/2014/main" id="{9D61C6AA-14FD-41CB-8BCE-BFA38F8C7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7" name="Line 60">
                  <a:extLst>
                    <a:ext uri="{FF2B5EF4-FFF2-40B4-BE49-F238E27FC236}">
                      <a16:creationId xmlns:a16="http://schemas.microsoft.com/office/drawing/2014/main" id="{8C1F4383-864A-4780-875A-54BF3F0C8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8" name="Line 250">
                  <a:extLst>
                    <a:ext uri="{FF2B5EF4-FFF2-40B4-BE49-F238E27FC236}">
                      <a16:creationId xmlns:a16="http://schemas.microsoft.com/office/drawing/2014/main" id="{471E7CDC-06C0-4B7F-9CE1-E78098C1B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2" name="Text Box 251">
              <a:extLst>
                <a:ext uri="{FF2B5EF4-FFF2-40B4-BE49-F238E27FC236}">
                  <a16:creationId xmlns:a16="http://schemas.microsoft.com/office/drawing/2014/main" id="{A7CD7486-2DA8-4E3D-8951-491B337CE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3580"/>
              <a:ext cx="147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Simple Resource</a:t>
              </a:r>
            </a:p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Allocation Graph</a:t>
              </a:r>
            </a:p>
          </p:txBody>
        </p:sp>
      </p:grpSp>
      <p:grpSp>
        <p:nvGrpSpPr>
          <p:cNvPr id="148" name="Group 264">
            <a:extLst>
              <a:ext uri="{FF2B5EF4-FFF2-40B4-BE49-F238E27FC236}">
                <a16:creationId xmlns:a16="http://schemas.microsoft.com/office/drawing/2014/main" id="{319D5745-D125-42EF-A076-BC48D2AF1C9E}"/>
              </a:ext>
            </a:extLst>
          </p:cNvPr>
          <p:cNvGrpSpPr>
            <a:grpSpLocks/>
          </p:cNvGrpSpPr>
          <p:nvPr/>
        </p:nvGrpSpPr>
        <p:grpSpPr bwMode="auto">
          <a:xfrm>
            <a:off x="4783227" y="1962150"/>
            <a:ext cx="2087165" cy="3480198"/>
            <a:chOff x="1968" y="1200"/>
            <a:chExt cx="1753" cy="2923"/>
          </a:xfrm>
        </p:grpSpPr>
        <p:grpSp>
          <p:nvGrpSpPr>
            <p:cNvPr id="149" name="Group 259">
              <a:extLst>
                <a:ext uri="{FF2B5EF4-FFF2-40B4-BE49-F238E27FC236}">
                  <a16:creationId xmlns:a16="http://schemas.microsoft.com/office/drawing/2014/main" id="{F94B5AC2-4835-4613-8C47-D02773163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151" name="Rectangle 199">
                <a:extLst>
                  <a:ext uri="{FF2B5EF4-FFF2-40B4-BE49-F238E27FC236}">
                    <a16:creationId xmlns:a16="http://schemas.microsoft.com/office/drawing/2014/main" id="{0B19C4A7-7DAB-4B6D-9AA3-48D913891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5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2" name="Group 197">
                <a:extLst>
                  <a:ext uri="{FF2B5EF4-FFF2-40B4-BE49-F238E27FC236}">
                    <a16:creationId xmlns:a16="http://schemas.microsoft.com/office/drawing/2014/main" id="{FEDFDAC5-B6C4-4B26-92BE-47B249E4B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4" y="702"/>
                <a:ext cx="1546" cy="2289"/>
                <a:chOff x="2304" y="798"/>
                <a:chExt cx="1546" cy="2289"/>
              </a:xfrm>
            </p:grpSpPr>
            <p:sp>
              <p:nvSpPr>
                <p:cNvPr id="153" name="Oval 129">
                  <a:extLst>
                    <a:ext uri="{FF2B5EF4-FFF2-40B4-BE49-F238E27FC236}">
                      <a16:creationId xmlns:a16="http://schemas.microsoft.com/office/drawing/2014/main" id="{B80039A2-A4D0-4236-966E-56ACA6941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1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4" name="Oval 130">
                  <a:extLst>
                    <a:ext uri="{FF2B5EF4-FFF2-40B4-BE49-F238E27FC236}">
                      <a16:creationId xmlns:a16="http://schemas.microsoft.com/office/drawing/2014/main" id="{E61883F8-C0F5-4808-BCB6-51B47DB38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2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Oval 131">
                  <a:extLst>
                    <a:ext uri="{FF2B5EF4-FFF2-40B4-BE49-F238E27FC236}">
                      <a16:creationId xmlns:a16="http://schemas.microsoft.com/office/drawing/2014/main" id="{75CCCAD8-0BC8-459D-BEF7-42EED4295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3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6" name="Group 132">
                  <a:extLst>
                    <a:ext uri="{FF2B5EF4-FFF2-40B4-BE49-F238E27FC236}">
                      <a16:creationId xmlns:a16="http://schemas.microsoft.com/office/drawing/2014/main" id="{81AC1FA2-5D60-4F34-86D7-360ADDCD19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1" y="798"/>
                  <a:ext cx="375" cy="574"/>
                  <a:chOff x="576" y="413"/>
                  <a:chExt cx="384" cy="588"/>
                </a:xfrm>
              </p:grpSpPr>
              <p:grpSp>
                <p:nvGrpSpPr>
                  <p:cNvPr id="182" name="Group 133">
                    <a:extLst>
                      <a:ext uri="{FF2B5EF4-FFF2-40B4-BE49-F238E27FC236}">
                        <a16:creationId xmlns:a16="http://schemas.microsoft.com/office/drawing/2014/main" id="{CCA8EBC8-3E28-41D7-B3CB-86983C3F28A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84" name="Rectangle 134">
                      <a:extLst>
                        <a:ext uri="{FF2B5EF4-FFF2-40B4-BE49-F238E27FC236}">
                          <a16:creationId xmlns:a16="http://schemas.microsoft.com/office/drawing/2014/main" id="{E3943278-6AC4-41DF-B645-94F9CB0CBF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5" name="Oval 135">
                      <a:extLst>
                        <a:ext uri="{FF2B5EF4-FFF2-40B4-BE49-F238E27FC236}">
                          <a16:creationId xmlns:a16="http://schemas.microsoft.com/office/drawing/2014/main" id="{1389043F-8FF1-4FCF-8AA0-BCA1E2DF80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83" name="Text Box 136">
                    <a:extLst>
                      <a:ext uri="{FF2B5EF4-FFF2-40B4-BE49-F238E27FC236}">
                        <a16:creationId xmlns:a16="http://schemas.microsoft.com/office/drawing/2014/main" id="{83BCCD9A-D395-4158-968A-2126FC2C67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1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1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7" name="Group 137">
                  <a:extLst>
                    <a:ext uri="{FF2B5EF4-FFF2-40B4-BE49-F238E27FC236}">
                      <a16:creationId xmlns:a16="http://schemas.microsoft.com/office/drawing/2014/main" id="{008E5DC0-54CB-49C9-B8AA-3C963D341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94" y="798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178" name="Group 138">
                    <a:extLst>
                      <a:ext uri="{FF2B5EF4-FFF2-40B4-BE49-F238E27FC236}">
                        <a16:creationId xmlns:a16="http://schemas.microsoft.com/office/drawing/2014/main" id="{89318D22-14C8-4391-8D58-160AD456AB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180" name="Rectangle 139">
                      <a:extLst>
                        <a:ext uri="{FF2B5EF4-FFF2-40B4-BE49-F238E27FC236}">
                          <a16:creationId xmlns:a16="http://schemas.microsoft.com/office/drawing/2014/main" id="{3DADA783-F681-4D4F-9F1C-3615AE35CF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" name="Oval 140">
                      <a:extLst>
                        <a:ext uri="{FF2B5EF4-FFF2-40B4-BE49-F238E27FC236}">
                          <a16:creationId xmlns:a16="http://schemas.microsoft.com/office/drawing/2014/main" id="{12B9EF18-C721-48CC-932B-5491F273D4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79" name="Text Box 141">
                    <a:extLst>
                      <a:ext uri="{FF2B5EF4-FFF2-40B4-BE49-F238E27FC236}">
                        <a16:creationId xmlns:a16="http://schemas.microsoft.com/office/drawing/2014/main" id="{1D67B3C9-867E-40AF-B51E-3CD751D50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2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8" name="Group 142">
                  <a:extLst>
                    <a:ext uri="{FF2B5EF4-FFF2-40B4-BE49-F238E27FC236}">
                      <a16:creationId xmlns:a16="http://schemas.microsoft.com/office/drawing/2014/main" id="{4AAC15A1-75CE-4C8A-AFFE-B4244E0E2A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2" y="2220"/>
                  <a:ext cx="375" cy="693"/>
                  <a:chOff x="672" y="2112"/>
                  <a:chExt cx="384" cy="710"/>
                </a:xfrm>
              </p:grpSpPr>
              <p:grpSp>
                <p:nvGrpSpPr>
                  <p:cNvPr id="173" name="Group 143">
                    <a:extLst>
                      <a:ext uri="{FF2B5EF4-FFF2-40B4-BE49-F238E27FC236}">
                        <a16:creationId xmlns:a16="http://schemas.microsoft.com/office/drawing/2014/main" id="{2F42042F-ECCB-4BF3-89A7-557C26305F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175" name="Rectangle 144">
                      <a:extLst>
                        <a:ext uri="{FF2B5EF4-FFF2-40B4-BE49-F238E27FC236}">
                          <a16:creationId xmlns:a16="http://schemas.microsoft.com/office/drawing/2014/main" id="{19023DE3-D664-440A-BBCB-8D15277C91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Oval 145">
                      <a:extLst>
                        <a:ext uri="{FF2B5EF4-FFF2-40B4-BE49-F238E27FC236}">
                          <a16:creationId xmlns:a16="http://schemas.microsoft.com/office/drawing/2014/main" id="{13B5C2F0-17B6-4369-87FA-3ACA268FCC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Oval 146">
                      <a:extLst>
                        <a:ext uri="{FF2B5EF4-FFF2-40B4-BE49-F238E27FC236}">
                          <a16:creationId xmlns:a16="http://schemas.microsoft.com/office/drawing/2014/main" id="{BC6A7D30-C810-479C-960B-6A034018BA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74" name="Text Box 147">
                    <a:extLst>
                      <a:ext uri="{FF2B5EF4-FFF2-40B4-BE49-F238E27FC236}">
                        <a16:creationId xmlns:a16="http://schemas.microsoft.com/office/drawing/2014/main" id="{9E6D61B8-145C-4548-A200-9789B13608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3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9" name="Group 148">
                  <a:extLst>
                    <a:ext uri="{FF2B5EF4-FFF2-40B4-BE49-F238E27FC236}">
                      <a16:creationId xmlns:a16="http://schemas.microsoft.com/office/drawing/2014/main" id="{488F0555-FA23-4675-A413-CD1B555DAD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8" y="2221"/>
                  <a:ext cx="375" cy="866"/>
                  <a:chOff x="1584" y="2064"/>
                  <a:chExt cx="384" cy="887"/>
                </a:xfrm>
              </p:grpSpPr>
              <p:grpSp>
                <p:nvGrpSpPr>
                  <p:cNvPr id="167" name="Group 149">
                    <a:extLst>
                      <a:ext uri="{FF2B5EF4-FFF2-40B4-BE49-F238E27FC236}">
                        <a16:creationId xmlns:a16="http://schemas.microsoft.com/office/drawing/2014/main" id="{877FAC65-5556-4176-B63B-8F67AD4D29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169" name="Rectangle 150">
                      <a:extLst>
                        <a:ext uri="{FF2B5EF4-FFF2-40B4-BE49-F238E27FC236}">
                          <a16:creationId xmlns:a16="http://schemas.microsoft.com/office/drawing/2014/main" id="{44980976-3B67-4EE2-87FA-FF053BF03C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0" name="Oval 151">
                      <a:extLst>
                        <a:ext uri="{FF2B5EF4-FFF2-40B4-BE49-F238E27FC236}">
                          <a16:creationId xmlns:a16="http://schemas.microsoft.com/office/drawing/2014/main" id="{A3857711-13F4-4F9A-A0D3-91C397A649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Oval 152">
                      <a:extLst>
                        <a:ext uri="{FF2B5EF4-FFF2-40B4-BE49-F238E27FC236}">
                          <a16:creationId xmlns:a16="http://schemas.microsoft.com/office/drawing/2014/main" id="{06CB706D-233F-40AC-B965-62325F7766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l 153">
                      <a:extLst>
                        <a:ext uri="{FF2B5EF4-FFF2-40B4-BE49-F238E27FC236}">
                          <a16:creationId xmlns:a16="http://schemas.microsoft.com/office/drawing/2014/main" id="{2DA71CB6-EC2C-4ED3-A727-73F0257046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68" name="Text Box 154">
                    <a:extLst>
                      <a:ext uri="{FF2B5EF4-FFF2-40B4-BE49-F238E27FC236}">
                        <a16:creationId xmlns:a16="http://schemas.microsoft.com/office/drawing/2014/main" id="{907C70F2-083D-4AD6-8789-0B65086A16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4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0" name="Line 155">
                  <a:extLst>
                    <a:ext uri="{FF2B5EF4-FFF2-40B4-BE49-F238E27FC236}">
                      <a16:creationId xmlns:a16="http://schemas.microsoft.com/office/drawing/2014/main" id="{E328BD54-632B-40F1-B2A9-642B3B926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Line 156">
                  <a:extLst>
                    <a:ext uri="{FF2B5EF4-FFF2-40B4-BE49-F238E27FC236}">
                      <a16:creationId xmlns:a16="http://schemas.microsoft.com/office/drawing/2014/main" id="{F5AAD02B-9009-47CE-BFF9-46D6680E37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Line 157">
                  <a:extLst>
                    <a:ext uri="{FF2B5EF4-FFF2-40B4-BE49-F238E27FC236}">
                      <a16:creationId xmlns:a16="http://schemas.microsoft.com/office/drawing/2014/main" id="{5D1B0C23-35DA-480D-82B3-09C5B283A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3" name="Line 158">
                  <a:extLst>
                    <a:ext uri="{FF2B5EF4-FFF2-40B4-BE49-F238E27FC236}">
                      <a16:creationId xmlns:a16="http://schemas.microsoft.com/office/drawing/2014/main" id="{52BEEE64-9B22-4272-84A6-85A3ECF31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" name="Line 159">
                  <a:extLst>
                    <a:ext uri="{FF2B5EF4-FFF2-40B4-BE49-F238E27FC236}">
                      <a16:creationId xmlns:a16="http://schemas.microsoft.com/office/drawing/2014/main" id="{7E7C48F4-469A-468B-BFA9-B6BA45B40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5" name="Line 160">
                  <a:extLst>
                    <a:ext uri="{FF2B5EF4-FFF2-40B4-BE49-F238E27FC236}">
                      <a16:creationId xmlns:a16="http://schemas.microsoft.com/office/drawing/2014/main" id="{BAB90750-F56D-4874-B9A7-A2C2CA2C7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6" name="Line 195">
                  <a:extLst>
                    <a:ext uri="{FF2B5EF4-FFF2-40B4-BE49-F238E27FC236}">
                      <a16:creationId xmlns:a16="http://schemas.microsoft.com/office/drawing/2014/main" id="{AA81031B-F527-4B13-A6CE-0E992976A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0" name="Text Box 252">
              <a:extLst>
                <a:ext uri="{FF2B5EF4-FFF2-40B4-BE49-F238E27FC236}">
                  <a16:creationId xmlns:a16="http://schemas.microsoft.com/office/drawing/2014/main" id="{18338DB1-964C-48DF-BC04-E9A03FF3D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580"/>
              <a:ext cx="147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Allocation Graph</a:t>
              </a:r>
              <a:b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</a:br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With Deadlock</a:t>
              </a:r>
            </a:p>
          </p:txBody>
        </p:sp>
      </p:grpSp>
      <p:grpSp>
        <p:nvGrpSpPr>
          <p:cNvPr id="186" name="Group 265">
            <a:extLst>
              <a:ext uri="{FF2B5EF4-FFF2-40B4-BE49-F238E27FC236}">
                <a16:creationId xmlns:a16="http://schemas.microsoft.com/office/drawing/2014/main" id="{07F9DF3D-650F-42B0-B0EB-14F1AC035D0D}"/>
              </a:ext>
            </a:extLst>
          </p:cNvPr>
          <p:cNvGrpSpPr>
            <a:grpSpLocks/>
          </p:cNvGrpSpPr>
          <p:nvPr/>
        </p:nvGrpSpPr>
        <p:grpSpPr bwMode="auto">
          <a:xfrm>
            <a:off x="6954927" y="1962150"/>
            <a:ext cx="2087165" cy="3757612"/>
            <a:chOff x="3792" y="1200"/>
            <a:chExt cx="1753" cy="3156"/>
          </a:xfrm>
        </p:grpSpPr>
        <p:grpSp>
          <p:nvGrpSpPr>
            <p:cNvPr id="187" name="Group 248">
              <a:extLst>
                <a:ext uri="{FF2B5EF4-FFF2-40B4-BE49-F238E27FC236}">
                  <a16:creationId xmlns:a16="http://schemas.microsoft.com/office/drawing/2014/main" id="{659B6654-7989-4490-8CD1-9A794CFEB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189" name="Rectangle 200">
                <a:extLst>
                  <a:ext uri="{FF2B5EF4-FFF2-40B4-BE49-F238E27FC236}">
                    <a16:creationId xmlns:a16="http://schemas.microsoft.com/office/drawing/2014/main" id="{AD7070E8-EA3A-4C9A-85B7-A93B850D4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5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Group 247">
                <a:extLst>
                  <a:ext uri="{FF2B5EF4-FFF2-40B4-BE49-F238E27FC236}">
                    <a16:creationId xmlns:a16="http://schemas.microsoft.com/office/drawing/2014/main" id="{2928B7DB-0592-4602-AB27-40A6287988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749"/>
                <a:ext cx="1471" cy="2103"/>
                <a:chOff x="3896" y="749"/>
                <a:chExt cx="1471" cy="2103"/>
              </a:xfrm>
            </p:grpSpPr>
            <p:sp>
              <p:nvSpPr>
                <p:cNvPr id="191" name="Oval 202">
                  <a:extLst>
                    <a:ext uri="{FF2B5EF4-FFF2-40B4-BE49-F238E27FC236}">
                      <a16:creationId xmlns:a16="http://schemas.microsoft.com/office/drawing/2014/main" id="{DBC61537-A74F-4757-9CB0-AF8F257D9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1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2" name="Oval 203">
                  <a:extLst>
                    <a:ext uri="{FF2B5EF4-FFF2-40B4-BE49-F238E27FC236}">
                      <a16:creationId xmlns:a16="http://schemas.microsoft.com/office/drawing/2014/main" id="{8A1047B9-0569-4E16-BFBA-4D72E9368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2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3" name="Oval 204">
                  <a:extLst>
                    <a:ext uri="{FF2B5EF4-FFF2-40B4-BE49-F238E27FC236}">
                      <a16:creationId xmlns:a16="http://schemas.microsoft.com/office/drawing/2014/main" id="{2F09A273-FA0B-49E8-A9A4-2335F7215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3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4" name="Group 215">
                  <a:extLst>
                    <a:ext uri="{FF2B5EF4-FFF2-40B4-BE49-F238E27FC236}">
                      <a16:creationId xmlns:a16="http://schemas.microsoft.com/office/drawing/2014/main" id="{8B006DE9-813E-42A1-9F53-1476F64FA5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2159"/>
                  <a:ext cx="375" cy="693"/>
                  <a:chOff x="672" y="2112"/>
                  <a:chExt cx="384" cy="710"/>
                </a:xfrm>
              </p:grpSpPr>
              <p:grpSp>
                <p:nvGrpSpPr>
                  <p:cNvPr id="208" name="Group 216">
                    <a:extLst>
                      <a:ext uri="{FF2B5EF4-FFF2-40B4-BE49-F238E27FC236}">
                        <a16:creationId xmlns:a16="http://schemas.microsoft.com/office/drawing/2014/main" id="{8A48E63A-BAB0-43CF-9749-1940A4ACA4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210" name="Rectangle 217">
                      <a:extLst>
                        <a:ext uri="{FF2B5EF4-FFF2-40B4-BE49-F238E27FC236}">
                          <a16:creationId xmlns:a16="http://schemas.microsoft.com/office/drawing/2014/main" id="{9C0DE3F7-8360-4D38-8D9A-0563CBC317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1" name="Oval 218">
                      <a:extLst>
                        <a:ext uri="{FF2B5EF4-FFF2-40B4-BE49-F238E27FC236}">
                          <a16:creationId xmlns:a16="http://schemas.microsoft.com/office/drawing/2014/main" id="{F0296A5D-4633-40BD-A03A-4BD7D1C249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Oval 219">
                      <a:extLst>
                        <a:ext uri="{FF2B5EF4-FFF2-40B4-BE49-F238E27FC236}">
                          <a16:creationId xmlns:a16="http://schemas.microsoft.com/office/drawing/2014/main" id="{032F81D9-6885-4C14-811E-ED3634798A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09" name="Text Box 220">
                    <a:extLst>
                      <a:ext uri="{FF2B5EF4-FFF2-40B4-BE49-F238E27FC236}">
                        <a16:creationId xmlns:a16="http://schemas.microsoft.com/office/drawing/2014/main" id="{F1DD0EFB-9ABE-46E4-81D6-2448B8643E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2</a:t>
                    </a:r>
                    <a:endPara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95" name="Line 228">
                  <a:extLst>
                    <a:ext uri="{FF2B5EF4-FFF2-40B4-BE49-F238E27FC236}">
                      <a16:creationId xmlns:a16="http://schemas.microsoft.com/office/drawing/2014/main" id="{A127726A-1F4B-418B-B76E-2AC419495B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6" name="Line 232">
                  <a:extLst>
                    <a:ext uri="{FF2B5EF4-FFF2-40B4-BE49-F238E27FC236}">
                      <a16:creationId xmlns:a16="http://schemas.microsoft.com/office/drawing/2014/main" id="{EFCF4C87-C357-4560-A374-66291A256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7" name="Line 233">
                  <a:extLst>
                    <a:ext uri="{FF2B5EF4-FFF2-40B4-BE49-F238E27FC236}">
                      <a16:creationId xmlns:a16="http://schemas.microsoft.com/office/drawing/2014/main" id="{A6B66076-B4A9-4C12-84FE-183BCFE03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8" name="Line 234">
                  <a:extLst>
                    <a:ext uri="{FF2B5EF4-FFF2-40B4-BE49-F238E27FC236}">
                      <a16:creationId xmlns:a16="http://schemas.microsoft.com/office/drawing/2014/main" id="{FFBD91EC-8694-4029-B2BE-CBB6AC5BC5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up 243">
                  <a:extLst>
                    <a:ext uri="{FF2B5EF4-FFF2-40B4-BE49-F238E27FC236}">
                      <a16:creationId xmlns:a16="http://schemas.microsoft.com/office/drawing/2014/main" id="{4685E737-C175-4C47-8698-FCB390A1A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749"/>
                  <a:ext cx="375" cy="681"/>
                  <a:chOff x="4368" y="749"/>
                  <a:chExt cx="375" cy="681"/>
                </a:xfrm>
              </p:grpSpPr>
              <p:grpSp>
                <p:nvGrpSpPr>
                  <p:cNvPr id="203" name="Group 237">
                    <a:extLst>
                      <a:ext uri="{FF2B5EF4-FFF2-40B4-BE49-F238E27FC236}">
                        <a16:creationId xmlns:a16="http://schemas.microsoft.com/office/drawing/2014/main" id="{2125FBDA-2E56-40F1-9DBB-BC5ABDB8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205" name="Rectangle 238">
                      <a:extLst>
                        <a:ext uri="{FF2B5EF4-FFF2-40B4-BE49-F238E27FC236}">
                          <a16:creationId xmlns:a16="http://schemas.microsoft.com/office/drawing/2014/main" id="{ED84D365-CF53-48FD-8429-27A70BCABF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l 239">
                      <a:extLst>
                        <a:ext uri="{FF2B5EF4-FFF2-40B4-BE49-F238E27FC236}">
                          <a16:creationId xmlns:a16="http://schemas.microsoft.com/office/drawing/2014/main" id="{21218DB8-EFF4-46EE-9978-1FC9C3BF5E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l 240">
                      <a:extLst>
                        <a:ext uri="{FF2B5EF4-FFF2-40B4-BE49-F238E27FC236}">
                          <a16:creationId xmlns:a16="http://schemas.microsoft.com/office/drawing/2014/main" id="{47C725A2-C64E-4D1D-A5D0-536AD3E71E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1500" b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04" name="Text Box 241">
                    <a:extLst>
                      <a:ext uri="{FF2B5EF4-FFF2-40B4-BE49-F238E27FC236}">
                        <a16:creationId xmlns:a16="http://schemas.microsoft.com/office/drawing/2014/main" id="{24F65A0C-FAD6-4F6C-ABD9-0D26412CF6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49"/>
                    <a:ext cx="30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en-US" sz="1500" b="0" baseline="-25000" dirty="0"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rPr>
                      <a:t>1</a:t>
                    </a:r>
                    <a:endParaRPr lang="en-US" altLang="en-US" sz="1500" b="0" dirty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00" name="Oval 242">
                  <a:extLst>
                    <a:ext uri="{FF2B5EF4-FFF2-40B4-BE49-F238E27FC236}">
                      <a16:creationId xmlns:a16="http://schemas.microsoft.com/office/drawing/2014/main" id="{12F04010-DB79-4EEE-A3E3-D58AC9D2A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en-US" sz="1500" b="0" baseline="-25000">
                      <a:latin typeface="Calibri" panose="020F0502020204030204" pitchFamily="34" charset="0"/>
                      <a:ea typeface="Gill Sans" charset="0"/>
                      <a:cs typeface="Calibri" panose="020F0502020204030204" pitchFamily="34" charset="0"/>
                    </a:rPr>
                    <a:t>4</a:t>
                  </a:r>
                  <a:endParaRPr lang="en-US" alt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Line 244">
                  <a:extLst>
                    <a:ext uri="{FF2B5EF4-FFF2-40B4-BE49-F238E27FC236}">
                      <a16:creationId xmlns:a16="http://schemas.microsoft.com/office/drawing/2014/main" id="{07D839B4-0F4F-4AB8-90A1-EAE2469C6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2" name="Line 245">
                  <a:extLst>
                    <a:ext uri="{FF2B5EF4-FFF2-40B4-BE49-F238E27FC236}">
                      <a16:creationId xmlns:a16="http://schemas.microsoft.com/office/drawing/2014/main" id="{94C22755-74E6-4AA5-B067-BB22F2869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50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88" name="Text Box 253">
              <a:extLst>
                <a:ext uri="{FF2B5EF4-FFF2-40B4-BE49-F238E27FC236}">
                  <a16:creationId xmlns:a16="http://schemas.microsoft.com/office/drawing/2014/main" id="{A128097B-A82A-47A2-A6F7-71D6714A9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3580"/>
              <a:ext cx="1471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Allocation Graph</a:t>
              </a:r>
              <a:b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</a:br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With Cycle, but</a:t>
              </a:r>
            </a:p>
            <a:p>
              <a:r>
                <a:rPr lang="en-US" alt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No Deadlock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1CDAE9-2603-B749-9CE4-8AB0C8F201C0}"/>
              </a:ext>
            </a:extLst>
          </p:cNvPr>
          <p:cNvSpPr txBox="1"/>
          <p:nvPr/>
        </p:nvSpPr>
        <p:spPr>
          <a:xfrm>
            <a:off x="563216" y="6093296"/>
            <a:ext cx="630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thread T, we can also represent a process with a circle</a:t>
            </a:r>
          </a:p>
        </p:txBody>
      </p:sp>
    </p:spTree>
    <p:extLst>
      <p:ext uri="{BB962C8B-B14F-4D97-AF65-F5344CB8AC3E}">
        <p14:creationId xmlns:p14="http://schemas.microsoft.com/office/powerpoint/2010/main" val="3246878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D765C3E-8F0A-444B-A4F5-CB314A1E9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B0FC7FC-67BE-674F-B875-140698B05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Suppose we know the </a:t>
            </a:r>
            <a:r>
              <a:rPr lang="en-US" altLang="en-US" sz="2400" dirty="0">
                <a:solidFill>
                  <a:srgbClr val="0070C0"/>
                </a:solidFill>
              </a:rPr>
              <a:t>worst case </a:t>
            </a:r>
            <a:r>
              <a:rPr lang="en-US" altLang="en-US" sz="2400" dirty="0"/>
              <a:t>resource needs of processes in advance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bit like knowing the credit limit on your credit cards.  (This is why they call it the Banker’s Algorithm)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Observation: Suppose we just give some process ALL the resources it could need…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Then it will execute to completion.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After which it will give back the resources.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Like a bank: If Visa just hands you all the money your credit lines permit, at the end of the month, you’ll pay your entire bill</a:t>
            </a:r>
          </a:p>
        </p:txBody>
      </p:sp>
    </p:spTree>
    <p:extLst>
      <p:ext uri="{BB962C8B-B14F-4D97-AF65-F5344CB8AC3E}">
        <p14:creationId xmlns:p14="http://schemas.microsoft.com/office/powerpoint/2010/main" val="5154833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810799D-4570-AA4E-8E06-B286349C1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Banker’s Algorithm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6778E9D-C845-FD49-9904-DB135EC9D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process pre-declares its worst-case needs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Then it asks for what it “really” needs, a little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algorithm decides when to grant requests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It delays a request unless: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It can find a sequence of processes…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such that it could grant their outstanding need…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they would terminate…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letting it collect their resources…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and in this way it can execute everything to completion!</a:t>
            </a:r>
          </a:p>
        </p:txBody>
      </p:sp>
    </p:spTree>
    <p:extLst>
      <p:ext uri="{BB962C8B-B14F-4D97-AF65-F5344CB8AC3E}">
        <p14:creationId xmlns:p14="http://schemas.microsoft.com/office/powerpoint/2010/main" val="2323162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985A-F967-364F-A961-5ED12E8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067E-8F3C-3343-92E4-6B96141B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Approaches</a:t>
            </a:r>
          </a:p>
          <a:p>
            <a:r>
              <a:rPr lang="en-US" dirty="0"/>
              <a:t>Deadlock Recovery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358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AF45DBAD-8AB8-124D-96C8-88144890AC2C}" vid="{798591C4-051C-304B-B398-803D91464B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1109</TotalTime>
  <Pages>60</Pages>
  <Words>1589</Words>
  <Application>Microsoft Macintosh PowerPoint</Application>
  <PresentationFormat>On-screen Show (4:3)</PresentationFormat>
  <Paragraphs>257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굴림</vt:lpstr>
      <vt:lpstr>ＭＳ Ｐゴシック</vt:lpstr>
      <vt:lpstr>Arial</vt:lpstr>
      <vt:lpstr>Calibri</vt:lpstr>
      <vt:lpstr>Comic Sans MS</vt:lpstr>
      <vt:lpstr>Consolas</vt:lpstr>
      <vt:lpstr>Gill Sans</vt:lpstr>
      <vt:lpstr>Gill Sans Light</vt:lpstr>
      <vt:lpstr>Symbol</vt:lpstr>
      <vt:lpstr>Wingdings</vt:lpstr>
      <vt:lpstr>Office</vt:lpstr>
      <vt:lpstr> CS310  Operating Systems   Lecture 31: Deadlock Prevention</vt:lpstr>
      <vt:lpstr>Acknowledgements !</vt:lpstr>
      <vt:lpstr>Reading</vt:lpstr>
      <vt:lpstr>Previous Classes</vt:lpstr>
      <vt:lpstr>Necessary Conditions for Deadlock</vt:lpstr>
      <vt:lpstr>Resource-Allocation Graph (RAG) Examples</vt:lpstr>
      <vt:lpstr>Banker’s Algorithm</vt:lpstr>
      <vt:lpstr>Banker’s Algorithm</vt:lpstr>
      <vt:lpstr>Today we will study</vt:lpstr>
      <vt:lpstr>How Should a System Deal With Deadlock?</vt:lpstr>
      <vt:lpstr>Deadlock Prevention </vt:lpstr>
      <vt:lpstr>Issues with Deadlock Avoidance</vt:lpstr>
      <vt:lpstr>Conditions for Deadlock</vt:lpstr>
      <vt:lpstr>Attack Mutual Exclusion Condition</vt:lpstr>
      <vt:lpstr>Deadlock Prevention (remove Mutual Exclusion)</vt:lpstr>
      <vt:lpstr>(Virtually) Infinite Resources</vt:lpstr>
      <vt:lpstr>Attack Mutual Exclusion – Example</vt:lpstr>
      <vt:lpstr>Attack Mutual Exclusion – Example</vt:lpstr>
      <vt:lpstr>Attack Hold and Wait Condition</vt:lpstr>
      <vt:lpstr>Attacking the Hold and Wait Condition</vt:lpstr>
      <vt:lpstr>Request Resource Atomically</vt:lpstr>
      <vt:lpstr>Attacking – No preemption Condition</vt:lpstr>
      <vt:lpstr>Attacking the No Preemption Condition</vt:lpstr>
      <vt:lpstr>Attacking – Circular Wait Condition</vt:lpstr>
      <vt:lpstr>Attacking Circular Wait Condition</vt:lpstr>
      <vt:lpstr>Attacking the Circular Wait Condition </vt:lpstr>
      <vt:lpstr>Summary of all deadlock prevention approaches </vt:lpstr>
      <vt:lpstr>Deadlock Recovery</vt:lpstr>
      <vt:lpstr>How Should a System Deal With Deadlock?</vt:lpstr>
      <vt:lpstr>Deadlock Recovery</vt:lpstr>
      <vt:lpstr>How to Deal with Deadlock?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CS310  Operating Systems   Lecture 31: Deadlock Prevention</dc:title>
  <dc:creator>Microsoft Office User</dc:creator>
  <dc:description>Imported some pictures from Silbershatz (c) 2005</dc:description>
  <cp:lastModifiedBy>Microsoft Office User</cp:lastModifiedBy>
  <cp:revision>16</cp:revision>
  <cp:lastPrinted>2019-01-22T23:28:05Z</cp:lastPrinted>
  <dcterms:created xsi:type="dcterms:W3CDTF">2021-10-28T10:18:45Z</dcterms:created>
  <dcterms:modified xsi:type="dcterms:W3CDTF">2021-10-29T04:47:50Z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