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70" r:id="rId3"/>
    <p:sldId id="4550" r:id="rId4"/>
    <p:sldId id="257" r:id="rId5"/>
    <p:sldId id="4587" r:id="rId6"/>
    <p:sldId id="4598" r:id="rId7"/>
    <p:sldId id="259" r:id="rId8"/>
    <p:sldId id="4568" r:id="rId9"/>
    <p:sldId id="4567" r:id="rId10"/>
    <p:sldId id="4597" r:id="rId11"/>
    <p:sldId id="4599" r:id="rId12"/>
    <p:sldId id="4570" r:id="rId13"/>
    <p:sldId id="4600" r:id="rId14"/>
    <p:sldId id="354" r:id="rId15"/>
    <p:sldId id="4588" r:id="rId16"/>
    <p:sldId id="4572" r:id="rId17"/>
    <p:sldId id="4573" r:id="rId18"/>
    <p:sldId id="4601" r:id="rId19"/>
    <p:sldId id="4605" r:id="rId20"/>
    <p:sldId id="4574" r:id="rId21"/>
    <p:sldId id="4602" r:id="rId22"/>
    <p:sldId id="4589" r:id="rId23"/>
    <p:sldId id="4575" r:id="rId24"/>
    <p:sldId id="4576" r:id="rId25"/>
    <p:sldId id="4604" r:id="rId26"/>
    <p:sldId id="4603" r:id="rId27"/>
    <p:sldId id="4590" r:id="rId28"/>
    <p:sldId id="4579" r:id="rId29"/>
    <p:sldId id="4591" r:id="rId30"/>
    <p:sldId id="4592" r:id="rId31"/>
    <p:sldId id="4593" r:id="rId32"/>
    <p:sldId id="4594" r:id="rId33"/>
    <p:sldId id="4595" r:id="rId34"/>
    <p:sldId id="4577" r:id="rId35"/>
    <p:sldId id="4578" r:id="rId36"/>
    <p:sldId id="4586" r:id="rId3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F430AB"/>
    <a:srgbClr val="E6E703"/>
    <a:srgbClr val="72AAAE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1"/>
    <p:restoredTop sz="95046" autoAdjust="0"/>
  </p:normalViewPr>
  <p:slideViewPr>
    <p:cSldViewPr>
      <p:cViewPr varScale="1">
        <p:scale>
          <a:sx n="93" d="100"/>
          <a:sy n="93" d="100"/>
        </p:scale>
        <p:origin x="6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0F6E3-C9B5-7045-B0E8-2A46C9CE772F}"/>
              </a:ext>
            </a:extLst>
          </p:cNvPr>
          <p:cNvSpPr/>
          <p:nvPr userDrawn="1"/>
        </p:nvSpPr>
        <p:spPr>
          <a:xfrm>
            <a:off x="8482724" y="6500947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32 : File System - 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17660-AF6D-2F43-A3E1-460C5C88E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48" y="3872399"/>
            <a:ext cx="3638500" cy="20512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C545-BA12-7C4A-A5F0-14F330FF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 - Reading and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B20A-87FD-D646-A328-2DCFA567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38936"/>
          </a:xfrm>
        </p:spPr>
        <p:txBody>
          <a:bodyPr/>
          <a:lstStyle/>
          <a:p>
            <a:r>
              <a:rPr lang="en-US" dirty="0"/>
              <a:t>Disk can be considered as a linear sequence of fixed-size blocks with two basic operations </a:t>
            </a:r>
          </a:p>
          <a:p>
            <a:pPr lvl="1"/>
            <a:r>
              <a:rPr lang="en-US" dirty="0"/>
              <a:t>Read block k</a:t>
            </a:r>
          </a:p>
          <a:p>
            <a:pPr lvl="1"/>
            <a:r>
              <a:rPr lang="en-US" dirty="0"/>
              <a:t>Write block k</a:t>
            </a:r>
          </a:p>
          <a:p>
            <a:r>
              <a:rPr lang="en-US" dirty="0"/>
              <a:t>In a multiuser system, we can face following issues:</a:t>
            </a:r>
          </a:p>
          <a:p>
            <a:pPr lvl="1"/>
            <a:r>
              <a:rPr lang="en-US" dirty="0"/>
              <a:t>How do you find information?</a:t>
            </a:r>
          </a:p>
          <a:p>
            <a:pPr lvl="1"/>
            <a:r>
              <a:rPr lang="en-US" dirty="0"/>
              <a:t>How do you keep one user from reading other user’s data?</a:t>
            </a:r>
          </a:p>
          <a:p>
            <a:pPr lvl="1"/>
            <a:r>
              <a:rPr lang="en-US" dirty="0"/>
              <a:t>How do you know which blocks are free?</a:t>
            </a:r>
          </a:p>
          <a:p>
            <a:r>
              <a:rPr lang="en-US" dirty="0"/>
              <a:t>Different disks have different capacities, different speeds </a:t>
            </a:r>
            <a:r>
              <a:rPr lang="en-US" dirty="0" err="1"/>
              <a:t>etc</a:t>
            </a:r>
            <a:r>
              <a:rPr lang="en-US" dirty="0"/>
              <a:t> – how do you handle these differences?</a:t>
            </a:r>
          </a:p>
          <a:p>
            <a:r>
              <a:rPr lang="en-US" dirty="0"/>
              <a:t>How does a user know all these information?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Solution: File System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8F980-8726-4948-8799-928940CB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033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9C31-6F5F-2A41-9997-31E0BA71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6A84-F610-CC48-9873-EC9533FE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38936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Files are logical unit of information </a:t>
            </a:r>
            <a:r>
              <a:rPr lang="en-US" sz="2000" dirty="0"/>
              <a:t>– Created by Processes</a:t>
            </a:r>
          </a:p>
          <a:p>
            <a:r>
              <a:rPr lang="en-US" sz="2000" dirty="0"/>
              <a:t>A Disk may contain </a:t>
            </a:r>
            <a:r>
              <a:rPr lang="en-US" sz="2000" dirty="0">
                <a:solidFill>
                  <a:srgbClr val="0070C0"/>
                </a:solidFill>
              </a:rPr>
              <a:t>thousands of files </a:t>
            </a:r>
            <a:r>
              <a:rPr lang="en-US" sz="2000" dirty="0"/>
              <a:t>– usually independent of each other</a:t>
            </a:r>
          </a:p>
          <a:p>
            <a:r>
              <a:rPr lang="en-US" sz="2000" dirty="0"/>
              <a:t>Processes can read existing files and create new files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Files remain in existence </a:t>
            </a:r>
            <a:r>
              <a:rPr lang="en-US" sz="2000" dirty="0"/>
              <a:t>not affected by process creation and termination</a:t>
            </a:r>
          </a:p>
          <a:p>
            <a:r>
              <a:rPr lang="en-US" sz="2000" dirty="0"/>
              <a:t>File must disappear only when the owner explicitly deletes it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File are managed by Operating system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File System </a:t>
            </a:r>
            <a:r>
              <a:rPr lang="en-US" sz="2000" dirty="0"/>
              <a:t>deals with how files are </a:t>
            </a:r>
          </a:p>
          <a:p>
            <a:pPr lvl="1"/>
            <a:r>
              <a:rPr lang="en-US" sz="2000" dirty="0"/>
              <a:t>Structured</a:t>
            </a:r>
          </a:p>
          <a:p>
            <a:pPr lvl="1"/>
            <a:r>
              <a:rPr lang="en-US" sz="2000" dirty="0"/>
              <a:t>Named</a:t>
            </a:r>
          </a:p>
          <a:p>
            <a:pPr lvl="1"/>
            <a:r>
              <a:rPr lang="en-US" sz="2000" dirty="0"/>
              <a:t>Accessed</a:t>
            </a:r>
          </a:p>
          <a:p>
            <a:pPr lvl="1"/>
            <a:r>
              <a:rPr lang="en-US" sz="2000" dirty="0"/>
              <a:t>Used</a:t>
            </a:r>
          </a:p>
          <a:p>
            <a:pPr lvl="1"/>
            <a:r>
              <a:rPr lang="en-US" sz="2000" dirty="0"/>
              <a:t>Protected</a:t>
            </a:r>
          </a:p>
          <a:p>
            <a:pPr lvl="1"/>
            <a:r>
              <a:rPr lang="en-US" sz="2000" dirty="0"/>
              <a:t>Implemented, and</a:t>
            </a:r>
          </a:p>
          <a:p>
            <a:pPr lvl="1"/>
            <a:r>
              <a:rPr lang="en-US" sz="2000" dirty="0"/>
              <a:t>Managed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9ACAC-421E-C24A-B735-3BE3FEAE3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74645-C609-4A44-B7F9-3077B97E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501008"/>
            <a:ext cx="285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36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2799-DFBE-D148-9E56-A564C0BA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– User’s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2AC4-E7C8-094D-BC65-DDD16611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constitutes a file?</a:t>
            </a:r>
          </a:p>
          <a:p>
            <a:r>
              <a:rPr lang="en-US" dirty="0"/>
              <a:t>How files are named?</a:t>
            </a:r>
          </a:p>
          <a:p>
            <a:r>
              <a:rPr lang="en-US" dirty="0"/>
              <a:t>How files are protected?</a:t>
            </a:r>
          </a:p>
          <a:p>
            <a:r>
              <a:rPr lang="en-US" dirty="0"/>
              <a:t>What operations are allowed on files?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49EB7-8108-F043-A131-06956602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723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F9E9-B8AE-D44F-B4A8-49FF0188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 Architecture – Top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A92FB-5C1C-7747-AC68-5F660DCDF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69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36799" y="2424254"/>
            <a:ext cx="124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67365" y="2424253"/>
            <a:ext cx="1263786" cy="3272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52903" y="2714412"/>
            <a:ext cx="121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83096" y="2772582"/>
            <a:ext cx="1032325" cy="1963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50647" y="2974137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848422" y="2974137"/>
            <a:ext cx="501673" cy="276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33844" y="3336351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18338" y="3256367"/>
            <a:ext cx="961841" cy="4653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01632" y="3721727"/>
            <a:ext cx="904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67365" y="3741501"/>
            <a:ext cx="1263786" cy="2402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2928385" y="4143362"/>
            <a:ext cx="80722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042685" y="4009289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378626" y="4143363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286136" y="4277436"/>
            <a:ext cx="181957" cy="1463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571810" y="4277436"/>
            <a:ext cx="136945" cy="146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468092" y="4350593"/>
            <a:ext cx="10371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04487" y="4131123"/>
            <a:ext cx="181957" cy="1463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784464" y="3997049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325728" y="1850973"/>
            <a:ext cx="189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144065" y="234089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144066" y="2676054"/>
            <a:ext cx="145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144065" y="2907694"/>
            <a:ext cx="2856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144065" y="3408215"/>
            <a:ext cx="2222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144065" y="3742454"/>
            <a:ext cx="2740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172951" y="4146751"/>
            <a:ext cx="265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59" y="4526945"/>
            <a:ext cx="677484" cy="552326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8" y="4526945"/>
            <a:ext cx="1318214" cy="904752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92" y="4806343"/>
            <a:ext cx="706563" cy="545855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71" y="5027075"/>
            <a:ext cx="1041515" cy="504585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75" y="4687077"/>
            <a:ext cx="665122" cy="665122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00" y="4686838"/>
            <a:ext cx="949080" cy="680473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1109603" y="2357847"/>
            <a:ext cx="5722346" cy="207843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7000360" y="2660665"/>
            <a:ext cx="14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study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142212" y="3142601"/>
            <a:ext cx="2025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File Descriptions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52C01F-B0FB-6E44-8681-81A25C8B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162, </a:t>
            </a:r>
            <a:r>
              <a:rPr lang="en-US" altLang="en-US" sz="1200" b="1" dirty="0" err="1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</a:t>
            </a:r>
            <a:r>
              <a:rPr lang="en-US" altLang="en-US" sz="1200" b="1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California Berkeley</a:t>
            </a:r>
          </a:p>
        </p:txBody>
      </p:sp>
    </p:spTree>
    <p:extLst>
      <p:ext uri="{BB962C8B-B14F-4D97-AF65-F5344CB8AC3E}">
        <p14:creationId xmlns:p14="http://schemas.microsoft.com/office/powerpoint/2010/main" val="28624803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2C7C-72CA-CE44-9CBD-6133359ED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Naming</a:t>
            </a:r>
          </a:p>
        </p:txBody>
      </p:sp>
    </p:spTree>
    <p:extLst>
      <p:ext uri="{BB962C8B-B14F-4D97-AF65-F5344CB8AC3E}">
        <p14:creationId xmlns:p14="http://schemas.microsoft.com/office/powerpoint/2010/main" val="39644839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EA51-5D6E-2740-BA7B-45865EEB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C3F2-683B-9445-ADA6-BA1D1F0C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is an abstraction mechanism</a:t>
            </a:r>
          </a:p>
          <a:p>
            <a:pPr lvl="1"/>
            <a:r>
              <a:rPr lang="en-US" dirty="0"/>
              <a:t>A way to store information on disk and later read it back</a:t>
            </a:r>
          </a:p>
          <a:p>
            <a:r>
              <a:rPr lang="en-US" dirty="0"/>
              <a:t>Writing and Reading file information should be done in a way that disk operation (where information is stored </a:t>
            </a:r>
            <a:r>
              <a:rPr lang="en-US" dirty="0" err="1"/>
              <a:t>etc</a:t>
            </a:r>
            <a:r>
              <a:rPr lang="en-US" dirty="0"/>
              <a:t>) details are not visible to users</a:t>
            </a:r>
          </a:p>
          <a:p>
            <a:r>
              <a:rPr lang="en-US" dirty="0"/>
              <a:t>The most important characteristic of any abstraction is </a:t>
            </a:r>
          </a:p>
          <a:p>
            <a:pPr lvl="1"/>
            <a:r>
              <a:rPr lang="en-US" dirty="0"/>
              <a:t>Naming of objects	</a:t>
            </a:r>
          </a:p>
          <a:p>
            <a:pPr lvl="1"/>
            <a:endParaRPr lang="en-US" dirty="0"/>
          </a:p>
          <a:p>
            <a:r>
              <a:rPr lang="en-US" dirty="0"/>
              <a:t>When a process creates a file – it gives it a name</a:t>
            </a:r>
          </a:p>
          <a:p>
            <a:r>
              <a:rPr lang="en-US" dirty="0"/>
              <a:t>When the process terminates, the file remains</a:t>
            </a:r>
          </a:p>
          <a:p>
            <a:pPr lvl="1"/>
            <a:r>
              <a:rPr lang="en-US" dirty="0"/>
              <a:t>It can be used by other processes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9E4C5-825F-0D4D-83B5-C5F8F73F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44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EA51-5D6E-2740-BA7B-45865EEB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C3F2-683B-9445-ADA6-BA1D1F0C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Naming conventions vary from system to system</a:t>
            </a:r>
          </a:p>
          <a:p>
            <a:r>
              <a:rPr lang="en-US" altLang="en-US" dirty="0"/>
              <a:t>One to 8 letters in all current OS’s</a:t>
            </a:r>
          </a:p>
          <a:p>
            <a:r>
              <a:rPr lang="en-US" dirty="0"/>
              <a:t>Many file systems allow up to 255 characters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Many OS support </a:t>
            </a:r>
          </a:p>
          <a:p>
            <a:pPr lvl="1"/>
            <a:r>
              <a:rPr lang="en-US" dirty="0">
                <a:sym typeface="Wingdings" pitchFamily="2" charset="2"/>
              </a:rPr>
              <a:t>Two part names</a:t>
            </a:r>
          </a:p>
          <a:p>
            <a:pPr lvl="2"/>
            <a:r>
              <a:rPr lang="en-US" dirty="0" err="1">
                <a:sym typeface="Wingdings" pitchFamily="2" charset="2"/>
              </a:rPr>
              <a:t>Exp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prog.c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2"/>
            <a:r>
              <a:rPr lang="en-US" dirty="0">
                <a:sym typeface="Wingdings" pitchFamily="2" charset="2"/>
              </a:rPr>
              <a:t>File extension: part after period - Tells something about the file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97D08F-815D-DE46-ABC4-15F73EC2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404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9FB6-711F-984A-B06E-524E65B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Aside</a:t>
            </a:r>
            <a:r>
              <a:rPr lang="en-US" dirty="0"/>
              <a:t> - Different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FB67-2EC4-B749-A875-99C95627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FAT 16: MS-DOS, Windows 95</a:t>
            </a:r>
          </a:p>
          <a:p>
            <a:r>
              <a:rPr lang="en-US" sz="2000" dirty="0"/>
              <a:t>FAT 32: Windows 98, Windows NT, Windows 2000, Windows XP</a:t>
            </a:r>
          </a:p>
          <a:p>
            <a:pPr lvl="1"/>
            <a:r>
              <a:rPr lang="en-US" sz="2000" dirty="0" err="1"/>
              <a:t>Obslete</a:t>
            </a:r>
            <a:r>
              <a:rPr lang="en-US" sz="2000" dirty="0"/>
              <a:t> now</a:t>
            </a:r>
          </a:p>
          <a:p>
            <a:r>
              <a:rPr lang="en-US" sz="2000" dirty="0"/>
              <a:t>NTFS</a:t>
            </a:r>
            <a:r>
              <a:rPr lang="en-US" sz="2000" dirty="0">
                <a:sym typeface="Wingdings" pitchFamily="2" charset="2"/>
              </a:rPr>
              <a:t> ( Native File System) </a:t>
            </a:r>
          </a:p>
          <a:p>
            <a:pPr lvl="1"/>
            <a:r>
              <a:rPr lang="en-US" sz="2000" dirty="0">
                <a:sym typeface="Wingdings" pitchFamily="2" charset="2"/>
              </a:rPr>
              <a:t>Latest Windows: 11, 10, 8.1 and MS Servers</a:t>
            </a:r>
          </a:p>
          <a:p>
            <a:pPr lvl="1"/>
            <a:r>
              <a:rPr lang="en-US" sz="2000" dirty="0">
                <a:sym typeface="Wingdings" pitchFamily="2" charset="2"/>
              </a:rPr>
              <a:t>Linux</a:t>
            </a:r>
          </a:p>
          <a:p>
            <a:r>
              <a:rPr lang="en-US" sz="2000" dirty="0">
                <a:sym typeface="Wingdings" pitchFamily="2" charset="2"/>
              </a:rPr>
              <a:t>The Resilient File System (</a:t>
            </a:r>
            <a:r>
              <a:rPr lang="en-US" sz="2000" dirty="0" err="1">
                <a:sym typeface="Wingdings" pitchFamily="2" charset="2"/>
              </a:rPr>
              <a:t>ReFS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>
                <a:sym typeface="Wingdings" pitchFamily="2" charset="2"/>
              </a:rPr>
              <a:t>Microsoft’s newest file system</a:t>
            </a:r>
          </a:p>
          <a:p>
            <a:r>
              <a:rPr lang="en-US" sz="2000" dirty="0" err="1">
                <a:sym typeface="Wingdings" pitchFamily="2" charset="2"/>
              </a:rPr>
              <a:t>BlueStore</a:t>
            </a:r>
            <a:r>
              <a:rPr lang="en-US" sz="2000" dirty="0">
                <a:sym typeface="Wingdings" pitchFamily="2" charset="2"/>
              </a:rPr>
              <a:t> / </a:t>
            </a:r>
            <a:r>
              <a:rPr lang="en-US" sz="2000" dirty="0" err="1">
                <a:sym typeface="Wingdings" pitchFamily="2" charset="2"/>
              </a:rPr>
              <a:t>Cephfs</a:t>
            </a:r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2000" dirty="0">
                <a:sym typeface="Wingdings" pitchFamily="2" charset="2"/>
              </a:rPr>
              <a:t>Linux</a:t>
            </a:r>
          </a:p>
          <a:p>
            <a:r>
              <a:rPr lang="en-US" sz="2000" dirty="0">
                <a:sym typeface="Wingdings" pitchFamily="2" charset="2"/>
              </a:rPr>
              <a:t>APFS </a:t>
            </a:r>
          </a:p>
          <a:p>
            <a:pPr lvl="1"/>
            <a:r>
              <a:rPr lang="en-US" sz="2000" dirty="0">
                <a:sym typeface="Wingdings" pitchFamily="2" charset="2"/>
              </a:rPr>
              <a:t>Apple</a:t>
            </a:r>
          </a:p>
          <a:p>
            <a:r>
              <a:rPr lang="en-US" sz="2000" dirty="0">
                <a:sym typeface="Wingdings" pitchFamily="2" charset="2"/>
              </a:rPr>
              <a:t>EROFS</a:t>
            </a:r>
          </a:p>
          <a:p>
            <a:pPr lvl="1"/>
            <a:r>
              <a:rPr lang="en-US" sz="2000" dirty="0">
                <a:sym typeface="Wingdings" pitchFamily="2" charset="2"/>
              </a:rPr>
              <a:t>Android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0985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EC28F-8F7C-5E4D-90CD-F9081BD8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Question! Find the answer 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420E6-C656-3740-9048-53EB51F2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an OS support multiple file system?</a:t>
            </a:r>
          </a:p>
          <a:p>
            <a:r>
              <a:rPr lang="en-US" dirty="0"/>
              <a:t>If so, how?</a:t>
            </a:r>
          </a:p>
        </p:txBody>
      </p:sp>
    </p:spTree>
    <p:extLst>
      <p:ext uri="{BB962C8B-B14F-4D97-AF65-F5344CB8AC3E}">
        <p14:creationId xmlns:p14="http://schemas.microsoft.com/office/powerpoint/2010/main" val="15213898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r>
              <a:rPr lang="en-US" dirty="0"/>
              <a:t>Book: Modern Operating Systems by Andrew Tanenbaum and Herbert Bos,</a:t>
            </a:r>
          </a:p>
          <a:p>
            <a:pPr lvl="2"/>
            <a:r>
              <a:rPr lang="en-US" dirty="0"/>
              <a:t>Chapter 4</a:t>
            </a:r>
          </a:p>
          <a:p>
            <a:pPr lvl="1"/>
            <a:r>
              <a:rPr lang="en-US" dirty="0"/>
              <a:t>Book: Linux System Programming: talking directly to the kernel and C library, by Robert Love</a:t>
            </a:r>
          </a:p>
          <a:p>
            <a:pPr lvl="1"/>
            <a:r>
              <a:rPr lang="en-US" dirty="0"/>
              <a:t>Book: Computer Systems, A programming Perspective, Bryant and </a:t>
            </a:r>
            <a:r>
              <a:rPr lang="en-US" dirty="0" err="1"/>
              <a:t>O’Hallaron</a:t>
            </a:r>
            <a:endParaRPr lang="en-US" dirty="0"/>
          </a:p>
          <a:p>
            <a:pPr lvl="1"/>
            <a:r>
              <a:rPr lang="en-US" dirty="0">
                <a:sym typeface="Gill Sans"/>
              </a:rPr>
              <a:t>Class presentation: University of California, Berkeley, CS162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655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B23F-2CB9-DC45-AF16-45B60538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Examples</a:t>
            </a:r>
          </a:p>
        </p:txBody>
      </p:sp>
      <p:pic>
        <p:nvPicPr>
          <p:cNvPr id="4" name="Picture 6" descr="D:\b\b4\IBM\04-01.jpg">
            <a:extLst>
              <a:ext uri="{FF2B5EF4-FFF2-40B4-BE49-F238E27FC236}">
                <a16:creationId xmlns:a16="http://schemas.microsoft.com/office/drawing/2014/main" id="{56918F14-B05C-6D4A-AC23-69070CD5B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844550"/>
            <a:ext cx="77438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BB9884-37BB-784C-9F8E-487C81EF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7196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6DFA-70DD-6041-8D21-CD991431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 – 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F056-358C-A340-9498-7601E5CBD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Unix, the size of the extension is up to the user</a:t>
            </a:r>
          </a:p>
          <a:p>
            <a:pPr lvl="1"/>
            <a:r>
              <a:rPr lang="en-US" dirty="0"/>
              <a:t>File may have two or more extensions</a:t>
            </a:r>
          </a:p>
          <a:p>
            <a:pPr lvl="2"/>
            <a:r>
              <a:rPr lang="en-US" dirty="0"/>
              <a:t>Example: </a:t>
            </a:r>
            <a:r>
              <a:rPr lang="en-US" i="1" dirty="0" err="1">
                <a:solidFill>
                  <a:srgbClr val="233AE1"/>
                </a:solidFill>
              </a:rPr>
              <a:t>homepage.html.zip</a:t>
            </a:r>
            <a:endParaRPr lang="en-US" i="1" dirty="0">
              <a:solidFill>
                <a:srgbClr val="233AE1"/>
              </a:solidFill>
            </a:endParaRPr>
          </a:p>
          <a:p>
            <a:r>
              <a:rPr lang="en-US" dirty="0"/>
              <a:t>In Unix, extensions are just conventions</a:t>
            </a:r>
          </a:p>
          <a:p>
            <a:pPr lvl="1"/>
            <a:r>
              <a:rPr lang="en-US" dirty="0"/>
              <a:t>Not enforced by the OS</a:t>
            </a:r>
          </a:p>
          <a:p>
            <a:r>
              <a:rPr lang="en-US" dirty="0"/>
              <a:t>A C compiler may actually insist that file to be compiled must end in .c</a:t>
            </a:r>
          </a:p>
          <a:p>
            <a:r>
              <a:rPr lang="en-US" dirty="0"/>
              <a:t>Windows OS is aware of extensions</a:t>
            </a:r>
          </a:p>
          <a:p>
            <a:pPr lvl="1"/>
            <a:r>
              <a:rPr lang="en-US" dirty="0"/>
              <a:t>Assigns meaning to the extensions</a:t>
            </a:r>
          </a:p>
          <a:p>
            <a:pPr lvl="1"/>
            <a:r>
              <a:rPr lang="en-US" dirty="0">
                <a:sym typeface="Wingdings" pitchFamily="2" charset="2"/>
              </a:rPr>
              <a:t> Which program must be executed when you double click on a file </a:t>
            </a:r>
          </a:p>
          <a:p>
            <a:pPr lvl="2"/>
            <a:r>
              <a:rPr lang="en-US" dirty="0">
                <a:sym typeface="Wingdings" pitchFamily="2" charset="2"/>
              </a:rPr>
              <a:t>Double click on </a:t>
            </a:r>
            <a:r>
              <a:rPr lang="en-US" i="1" dirty="0" err="1">
                <a:solidFill>
                  <a:srgbClr val="233AE1"/>
                </a:solidFill>
                <a:sym typeface="Wingdings" pitchFamily="2" charset="2"/>
              </a:rPr>
              <a:t>file.docx</a:t>
            </a:r>
            <a:r>
              <a:rPr lang="en-US" i="1" dirty="0">
                <a:solidFill>
                  <a:srgbClr val="233AE1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will start Microsoft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220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2C7C-72CA-CE44-9CBD-6133359ED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22997971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4D96-0CA2-0847-B70A-7B990B7A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 – Three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C81D-B6F2-C145-86FA-A01122477B5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Byte sequences</a:t>
            </a:r>
          </a:p>
          <a:p>
            <a:pPr lvl="1"/>
            <a:r>
              <a:rPr lang="en-US" altLang="en-US" dirty="0"/>
              <a:t>Maximum flexibility-can put anything in </a:t>
            </a:r>
          </a:p>
          <a:p>
            <a:pPr lvl="1"/>
            <a:r>
              <a:rPr lang="en-US" altLang="en-US" dirty="0"/>
              <a:t>Unix and Windows use this approach</a:t>
            </a:r>
          </a:p>
          <a:p>
            <a:pPr lvl="1"/>
            <a:r>
              <a:rPr lang="en-US" altLang="en-US" dirty="0"/>
              <a:t>Byte stream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Fixed length records (card images in the old days)</a:t>
            </a:r>
          </a:p>
          <a:p>
            <a:pPr lvl="1"/>
            <a:r>
              <a:rPr lang="en-US" altLang="en-US" dirty="0"/>
              <a:t>Read/Write operations are done on one record</a:t>
            </a:r>
          </a:p>
          <a:p>
            <a:pPr lvl="2"/>
            <a:r>
              <a:rPr lang="en-US" altLang="en-US" dirty="0"/>
              <a:t>Example: Based on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Punch cards (80 columns)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record 80 characters</a:t>
            </a:r>
          </a:p>
          <a:p>
            <a:pPr lvl="2"/>
            <a:r>
              <a:rPr lang="en-US" altLang="en-US" dirty="0"/>
              <a:t>Not in use</a:t>
            </a:r>
          </a:p>
          <a:p>
            <a:pPr lvl="1"/>
            <a:r>
              <a:rPr lang="en-US" altLang="en-US" dirty="0"/>
              <a:t>VMS OS provides highly structured file – with records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Tree of records- uses key field to find records in the tree</a:t>
            </a:r>
          </a:p>
          <a:p>
            <a:pPr lvl="1"/>
            <a:r>
              <a:rPr lang="en-US" altLang="en-US" dirty="0"/>
              <a:t>Tree is sorted on the key field</a:t>
            </a:r>
          </a:p>
          <a:p>
            <a:pPr lvl="1"/>
            <a:r>
              <a:rPr lang="en-US" altLang="en-US" dirty="0"/>
              <a:t>Used in some large mainframes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943B9-F959-364B-954C-F1E05F622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2C93918-39B5-3446-A05F-7D70E7F357F3}"/>
              </a:ext>
            </a:extLst>
          </p:cNvPr>
          <p:cNvSpPr/>
          <p:nvPr/>
        </p:nvSpPr>
        <p:spPr bwMode="auto">
          <a:xfrm rot="10800000">
            <a:off x="6876256" y="1412776"/>
            <a:ext cx="810419" cy="288032"/>
          </a:xfrm>
          <a:prstGeom prst="rightArrow">
            <a:avLst/>
          </a:prstGeom>
          <a:solidFill>
            <a:srgbClr val="FF00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17B59-11E7-8B42-8ACF-DB389D192A6E}"/>
              </a:ext>
            </a:extLst>
          </p:cNvPr>
          <p:cNvSpPr txBox="1"/>
          <p:nvPr/>
        </p:nvSpPr>
        <p:spPr>
          <a:xfrm>
            <a:off x="7380312" y="112474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use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8F2EF4-3EC9-1848-863D-2CE2F45949A0}"/>
              </a:ext>
            </a:extLst>
          </p:cNvPr>
          <p:cNvSpPr/>
          <p:nvPr/>
        </p:nvSpPr>
        <p:spPr bwMode="auto">
          <a:xfrm rot="10800000">
            <a:off x="7515571" y="2856461"/>
            <a:ext cx="810419" cy="28803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740DE-46AD-1543-96E8-A102A700C7B6}"/>
              </a:ext>
            </a:extLst>
          </p:cNvPr>
          <p:cNvSpPr txBox="1"/>
          <p:nvPr/>
        </p:nvSpPr>
        <p:spPr>
          <a:xfrm>
            <a:off x="7993523" y="2444287"/>
            <a:ext cx="114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33A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Obsolete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C412E3A-96A9-B749-ABEF-FA1D0B283EE4}"/>
              </a:ext>
            </a:extLst>
          </p:cNvPr>
          <p:cNvSpPr/>
          <p:nvPr/>
        </p:nvSpPr>
        <p:spPr bwMode="auto">
          <a:xfrm rot="10800000">
            <a:off x="7471747" y="5673183"/>
            <a:ext cx="810419" cy="28803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D694C-7856-564F-B706-D2D4904425B8}"/>
              </a:ext>
            </a:extLst>
          </p:cNvPr>
          <p:cNvSpPr txBox="1"/>
          <p:nvPr/>
        </p:nvSpPr>
        <p:spPr>
          <a:xfrm>
            <a:off x="7949699" y="5261009"/>
            <a:ext cx="114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33A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40698526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4D96-0CA2-0847-B70A-7B990B7A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 – Three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4AD29-BED8-3C42-BE4E-FDC82478085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25" y="1035368"/>
            <a:ext cx="8438331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87D08-422F-B141-8A8F-C03DA3D5D9DD}"/>
              </a:ext>
            </a:extLst>
          </p:cNvPr>
          <p:cNvSpPr txBox="1"/>
          <p:nvPr/>
        </p:nvSpPr>
        <p:spPr>
          <a:xfrm>
            <a:off x="354049" y="5116589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FCD74-F45E-B94E-9E83-DF8C47CB55C9}"/>
              </a:ext>
            </a:extLst>
          </p:cNvPr>
          <p:cNvSpPr txBox="1"/>
          <p:nvPr/>
        </p:nvSpPr>
        <p:spPr>
          <a:xfrm>
            <a:off x="1907704" y="5127999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Record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AEAFA-5020-1D4A-AC04-6577BC291B9D}"/>
              </a:ext>
            </a:extLst>
          </p:cNvPr>
          <p:cNvSpPr txBox="1"/>
          <p:nvPr/>
        </p:nvSpPr>
        <p:spPr>
          <a:xfrm>
            <a:off x="4201292" y="512799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80C47-6927-DC43-B811-EC312F599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4451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4D96-0CA2-0847-B70A-7B990B7A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 – Three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4AD29-BED8-3C42-BE4E-FDC82478085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25" y="1035368"/>
            <a:ext cx="8438331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87D08-422F-B141-8A8F-C03DA3D5D9DD}"/>
              </a:ext>
            </a:extLst>
          </p:cNvPr>
          <p:cNvSpPr txBox="1"/>
          <p:nvPr/>
        </p:nvSpPr>
        <p:spPr>
          <a:xfrm>
            <a:off x="354049" y="5116589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FCD74-F45E-B94E-9E83-DF8C47CB55C9}"/>
              </a:ext>
            </a:extLst>
          </p:cNvPr>
          <p:cNvSpPr txBox="1"/>
          <p:nvPr/>
        </p:nvSpPr>
        <p:spPr>
          <a:xfrm>
            <a:off x="1907704" y="5127999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Record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AEAFA-5020-1D4A-AC04-6577BC291B9D}"/>
              </a:ext>
            </a:extLst>
          </p:cNvPr>
          <p:cNvSpPr txBox="1"/>
          <p:nvPr/>
        </p:nvSpPr>
        <p:spPr>
          <a:xfrm>
            <a:off x="4201292" y="512799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80C47-6927-DC43-B811-EC312F599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835E0A-EA72-4B4E-A7D0-4BB224372D79}"/>
              </a:ext>
            </a:extLst>
          </p:cNvPr>
          <p:cNvSpPr/>
          <p:nvPr/>
        </p:nvSpPr>
        <p:spPr bwMode="auto">
          <a:xfrm>
            <a:off x="221629" y="860282"/>
            <a:ext cx="1686075" cy="5449038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342C1-06BE-E148-A1CF-3F2C85D6DC34}"/>
              </a:ext>
            </a:extLst>
          </p:cNvPr>
          <p:cNvSpPr txBox="1"/>
          <p:nvPr/>
        </p:nvSpPr>
        <p:spPr>
          <a:xfrm>
            <a:off x="1707329" y="6183751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focus</a:t>
            </a:r>
          </a:p>
        </p:txBody>
      </p:sp>
    </p:spTree>
    <p:extLst>
      <p:ext uri="{BB962C8B-B14F-4D97-AF65-F5344CB8AC3E}">
        <p14:creationId xmlns:p14="http://schemas.microsoft.com/office/powerpoint/2010/main" val="287128679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F93B66-9943-4A47-B5A8-EF9E238A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 – Byte Sequence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1DB976-D746-2643-99B7-7875C79B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Unstructured sequence of bytes</a:t>
            </a:r>
          </a:p>
          <a:p>
            <a:pPr lvl="1"/>
            <a:r>
              <a:rPr lang="en-US" dirty="0"/>
              <a:t>OS doesn’t know what is in the file</a:t>
            </a:r>
          </a:p>
          <a:p>
            <a:pPr lvl="1"/>
            <a:r>
              <a:rPr lang="en-US" dirty="0"/>
              <a:t>Used in Unix , Windows, Linux</a:t>
            </a:r>
          </a:p>
          <a:p>
            <a:r>
              <a:rPr lang="en-US" dirty="0">
                <a:solidFill>
                  <a:srgbClr val="0070C0"/>
                </a:solidFill>
              </a:rPr>
              <a:t>Extremely flexible way of designing files</a:t>
            </a:r>
          </a:p>
          <a:p>
            <a:r>
              <a:rPr lang="en-US" dirty="0"/>
              <a:t>User programs can put anything they want in their files and name them – as they want</a:t>
            </a:r>
          </a:p>
          <a:p>
            <a:pPr lvl="1"/>
            <a:r>
              <a:rPr lang="en-US" dirty="0"/>
              <a:t>OS does not enforce semantics of file contents</a:t>
            </a:r>
          </a:p>
          <a:p>
            <a:pPr lvl="1"/>
            <a:endParaRPr lang="en-US" dirty="0"/>
          </a:p>
          <a:p>
            <a:r>
              <a:rPr lang="en-US" dirty="0"/>
              <a:t>Remember analogy of the Internet </a:t>
            </a:r>
          </a:p>
          <a:p>
            <a:pPr lvl="1"/>
            <a:r>
              <a:rPr lang="en-US" dirty="0"/>
              <a:t>It’s just a pipe – it doesn’t enforce any semantics to data being carried in packets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437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2C7C-72CA-CE44-9CBD-6133359ED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FAF73-8CF4-4948-AB83-BCE58DFFC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37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E94F-57D4-3F44-A923-DE5F6EE4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323C-34D6-7449-A76A-D41C1C5B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Files (most common)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Binary</a:t>
            </a:r>
          </a:p>
          <a:p>
            <a:r>
              <a:rPr lang="en-US" dirty="0"/>
              <a:t>Directories</a:t>
            </a:r>
          </a:p>
          <a:p>
            <a:pPr lvl="1"/>
            <a:r>
              <a:rPr lang="en-US" altLang="en-US" sz="2400" dirty="0"/>
              <a:t>A file that contains the names and locations of other files</a:t>
            </a:r>
            <a:endParaRPr lang="en-US" dirty="0"/>
          </a:p>
          <a:p>
            <a:r>
              <a:rPr lang="en-US" dirty="0"/>
              <a:t>Character Special and Block Special Files</a:t>
            </a:r>
          </a:p>
          <a:p>
            <a:pPr lvl="1"/>
            <a:r>
              <a:rPr lang="en-US" altLang="en-US" sz="2400" dirty="0"/>
              <a:t>Terminals (character special) and disks (block special)</a:t>
            </a:r>
            <a:endParaRPr lang="en-US" dirty="0"/>
          </a:p>
          <a:p>
            <a:r>
              <a:rPr lang="en-US" dirty="0"/>
              <a:t>FIFO (named pipe)</a:t>
            </a:r>
          </a:p>
          <a:p>
            <a:pPr lvl="1"/>
            <a:r>
              <a:rPr lang="en-US" altLang="en-US" sz="2400" dirty="0"/>
              <a:t>A file type used for inter-process communication</a:t>
            </a:r>
          </a:p>
          <a:p>
            <a:r>
              <a:rPr lang="en-US" altLang="en-US" dirty="0"/>
              <a:t>Socket</a:t>
            </a:r>
          </a:p>
          <a:p>
            <a:pPr lvl="1"/>
            <a:r>
              <a:rPr lang="en-US" altLang="en-US" sz="2400" dirty="0"/>
              <a:t>A file type used for network communication between processes</a:t>
            </a:r>
          </a:p>
          <a:p>
            <a:pPr lvl="1"/>
            <a:endParaRPr lang="en-US" altLang="en-US" sz="2600" dirty="0"/>
          </a:p>
          <a:p>
            <a:endParaRPr lang="en-US" altLang="en-US" sz="2600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3CED40-781D-0C4E-A4BC-04CA9323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291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1F4E2-C053-2D4A-9EB4-BF329787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24FFA-723A-6341-B193-DCFD9577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mostly call as files – are </a:t>
            </a:r>
            <a:r>
              <a:rPr lang="en-US" i="1" dirty="0">
                <a:solidFill>
                  <a:srgbClr val="0070C0"/>
                </a:solidFill>
              </a:rPr>
              <a:t>regular files</a:t>
            </a:r>
          </a:p>
          <a:p>
            <a:r>
              <a:rPr lang="en-US" i="1" dirty="0">
                <a:solidFill>
                  <a:srgbClr val="0070C0"/>
                </a:solidFill>
              </a:rPr>
              <a:t>Regular files </a:t>
            </a:r>
            <a:r>
              <a:rPr lang="en-US" dirty="0"/>
              <a:t>contain bytes of data organized into linear array called a </a:t>
            </a:r>
            <a:r>
              <a:rPr lang="en-US" i="1" dirty="0">
                <a:solidFill>
                  <a:srgbClr val="0070C0"/>
                </a:solidFill>
              </a:rPr>
              <a:t>byte stream</a:t>
            </a:r>
          </a:p>
          <a:p>
            <a:pPr lvl="1"/>
            <a:r>
              <a:rPr lang="en-US" sz="2400" dirty="0"/>
              <a:t>Linux has no further organization or formatting specified for a file</a:t>
            </a:r>
          </a:p>
          <a:p>
            <a:r>
              <a:rPr lang="en-US" sz="2600" dirty="0"/>
              <a:t>Any byte  within a file can be read or written to</a:t>
            </a:r>
          </a:p>
          <a:p>
            <a:r>
              <a:rPr lang="en-US" sz="2600" dirty="0"/>
              <a:t>Read or write operation start at a specific byte </a:t>
            </a:r>
          </a:p>
          <a:p>
            <a:pPr lvl="1"/>
            <a:r>
              <a:rPr lang="en-US" sz="2400" dirty="0"/>
              <a:t>Conceptual location</a:t>
            </a:r>
          </a:p>
          <a:p>
            <a:pPr lvl="2"/>
            <a:r>
              <a:rPr lang="en-US" sz="2200" i="1" dirty="0">
                <a:solidFill>
                  <a:srgbClr val="0070C0"/>
                </a:solidFill>
              </a:rPr>
              <a:t>File position </a:t>
            </a:r>
            <a:r>
              <a:rPr lang="en-US" sz="2200" dirty="0"/>
              <a:t>or </a:t>
            </a:r>
            <a:r>
              <a:rPr lang="en-US" sz="2200" i="1" dirty="0">
                <a:solidFill>
                  <a:srgbClr val="0070C0"/>
                </a:solidFill>
              </a:rPr>
              <a:t>file offset </a:t>
            </a:r>
          </a:p>
          <a:p>
            <a:pPr lvl="3"/>
            <a:r>
              <a:rPr lang="en-US" sz="2000" dirty="0"/>
              <a:t>Essential metadata</a:t>
            </a:r>
          </a:p>
          <a:p>
            <a:r>
              <a:rPr lang="en-US" sz="2600" dirty="0"/>
              <a:t>At file opening – </a:t>
            </a:r>
            <a:r>
              <a:rPr lang="en-US" i="1" dirty="0">
                <a:solidFill>
                  <a:srgbClr val="0070C0"/>
                </a:solidFill>
              </a:rPr>
              <a:t>file position </a:t>
            </a:r>
            <a:r>
              <a:rPr lang="en-US" sz="2600" dirty="0">
                <a:solidFill>
                  <a:srgbClr val="0070C0"/>
                </a:solidFill>
              </a:rPr>
              <a:t>is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14C11-10D7-2649-A53C-820642D44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System Programming 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08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Modern Operating Systems, by Andrew Tanenbaum and Herbert Bos</a:t>
            </a:r>
          </a:p>
          <a:p>
            <a:pPr lvl="1"/>
            <a:r>
              <a:rPr lang="en-US" dirty="0"/>
              <a:t>Chapter 4</a:t>
            </a:r>
          </a:p>
          <a:p>
            <a:r>
              <a:rPr lang="en-US" dirty="0"/>
              <a:t>Book: Linux System Programming: talking directly to the kernel and C library, by Robert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2156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1F4E2-C053-2D4A-9EB4-BF329787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Files (Linux)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24FFA-723A-6341-B193-DCFD9577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File reading or writing is done byte by byte </a:t>
            </a:r>
          </a:p>
          <a:p>
            <a:pPr lvl="1"/>
            <a:r>
              <a:rPr lang="en-US" sz="2400" dirty="0"/>
              <a:t>The file position increases</a:t>
            </a:r>
          </a:p>
          <a:p>
            <a:r>
              <a:rPr lang="en-US" sz="2600" dirty="0"/>
              <a:t>File position may be set manually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File position starts at zero</a:t>
            </a:r>
          </a:p>
          <a:p>
            <a:r>
              <a:rPr lang="en-US" sz="2600" dirty="0"/>
              <a:t>Writing a byte to the middle of a file overwrites over the previous byte</a:t>
            </a:r>
          </a:p>
          <a:p>
            <a:r>
              <a:rPr lang="en-US" sz="2600" dirty="0"/>
              <a:t>It is not possible to expand a file by writing into middle of 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5C299B-E826-7247-9BC3-9034DFF1C9A5}"/>
              </a:ext>
            </a:extLst>
          </p:cNvPr>
          <p:cNvGrpSpPr/>
          <p:nvPr/>
        </p:nvGrpSpPr>
        <p:grpSpPr>
          <a:xfrm>
            <a:off x="1331640" y="2636912"/>
            <a:ext cx="3753889" cy="655967"/>
            <a:chOff x="4876800" y="1905000"/>
            <a:chExt cx="3753889" cy="655967"/>
          </a:xfrm>
          <a:effectLst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D3EF5F-EDB4-394A-8202-5CD3928C012B}"/>
                </a:ext>
              </a:extLst>
            </p:cNvPr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14AA0F9-D394-6B44-9B44-ABC472883A95}"/>
                </a:ext>
              </a:extLst>
            </p:cNvPr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324E0A2-EC0A-3D40-ABE1-B55D2E94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System Programming 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34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1F4E2-C053-2D4A-9EB4-BF329787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Files (Linux)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24FFA-723A-6341-B193-DCFD9577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File position’s maximum value</a:t>
            </a:r>
          </a:p>
          <a:p>
            <a:pPr lvl="1"/>
            <a:r>
              <a:rPr lang="en-US" sz="2400" dirty="0"/>
              <a:t>OS specific</a:t>
            </a:r>
          </a:p>
          <a:p>
            <a:r>
              <a:rPr lang="en-US" sz="2600" dirty="0"/>
              <a:t>Size of a file: length in bytes</a:t>
            </a:r>
          </a:p>
          <a:p>
            <a:r>
              <a:rPr lang="en-US" sz="2600" dirty="0"/>
              <a:t>A file’s length can be changed by truncation</a:t>
            </a:r>
          </a:p>
          <a:p>
            <a:pPr lvl="1"/>
            <a:r>
              <a:rPr lang="en-US" sz="2400" dirty="0"/>
              <a:t>Truncation to size smaller than original: Causes bytes removed from the end</a:t>
            </a:r>
          </a:p>
          <a:p>
            <a:pPr lvl="1"/>
            <a:r>
              <a:rPr lang="en-US" sz="2400" dirty="0"/>
              <a:t>Truncation to size larger than original: Causes bytes added at the end – </a:t>
            </a:r>
            <a:r>
              <a:rPr lang="en-US" sz="2400" dirty="0">
                <a:solidFill>
                  <a:srgbClr val="0070C0"/>
                </a:solidFill>
              </a:rPr>
              <a:t>filled with zeros</a:t>
            </a:r>
          </a:p>
          <a:p>
            <a:r>
              <a:rPr lang="en-US" dirty="0"/>
              <a:t>A file may be empty – contains no valid bytes</a:t>
            </a:r>
          </a:p>
          <a:p>
            <a:pPr lvl="1"/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5C299B-E826-7247-9BC3-9034DFF1C9A5}"/>
              </a:ext>
            </a:extLst>
          </p:cNvPr>
          <p:cNvGrpSpPr/>
          <p:nvPr/>
        </p:nvGrpSpPr>
        <p:grpSpPr>
          <a:xfrm>
            <a:off x="4562832" y="258433"/>
            <a:ext cx="3753889" cy="655967"/>
            <a:chOff x="4876800" y="1905000"/>
            <a:chExt cx="3753889" cy="655967"/>
          </a:xfrm>
          <a:effectLst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D3EF5F-EDB4-394A-8202-5CD3928C012B}"/>
                </a:ext>
              </a:extLst>
            </p:cNvPr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14AA0F9-D394-6B44-9B44-ABC472883A95}"/>
                </a:ext>
              </a:extLst>
            </p:cNvPr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54229D4-511F-7E48-B8A0-A03AD6543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System Programming 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8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1F4E2-C053-2D4A-9EB4-BF329787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Files (Linux)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24FFA-723A-6341-B193-DCFD9577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file may be opened more than once</a:t>
            </a:r>
          </a:p>
          <a:p>
            <a:pPr lvl="1"/>
            <a:r>
              <a:rPr lang="en-US" sz="2000" dirty="0"/>
              <a:t>By the same process or different processes</a:t>
            </a:r>
          </a:p>
          <a:p>
            <a:pPr lvl="1"/>
            <a:r>
              <a:rPr lang="en-US" sz="2000" dirty="0"/>
              <a:t>Each open instance of a file gives a unique </a:t>
            </a:r>
            <a:r>
              <a:rPr lang="en-US" sz="2000" dirty="0">
                <a:solidFill>
                  <a:srgbClr val="0070C0"/>
                </a:solidFill>
              </a:rPr>
              <a:t>file descriptor</a:t>
            </a:r>
          </a:p>
          <a:p>
            <a:r>
              <a:rPr lang="en-US" dirty="0"/>
              <a:t>Processes can share their file descriptors</a:t>
            </a:r>
          </a:p>
          <a:p>
            <a:r>
              <a:rPr lang="en-US" dirty="0"/>
              <a:t>No restriction on concurrent file accesses by multiple processes</a:t>
            </a:r>
          </a:p>
          <a:p>
            <a:r>
              <a:rPr lang="en-US" dirty="0"/>
              <a:t>If concurrent reading and writing is happening </a:t>
            </a:r>
          </a:p>
          <a:p>
            <a:pPr lvl="1"/>
            <a:r>
              <a:rPr lang="en-US" sz="2000" dirty="0"/>
              <a:t>Result may be unpredictable</a:t>
            </a:r>
          </a:p>
          <a:p>
            <a:pPr lvl="1"/>
            <a:r>
              <a:rPr lang="en-US" sz="2000" dirty="0"/>
              <a:t>So user processes must coordinate</a:t>
            </a:r>
          </a:p>
          <a:p>
            <a:r>
              <a:rPr lang="en-US" dirty="0"/>
              <a:t>Files are associated with file names but they are referenced by </a:t>
            </a:r>
            <a:r>
              <a:rPr lang="en-US" i="1" dirty="0" err="1">
                <a:solidFill>
                  <a:srgbClr val="0070C0"/>
                </a:solidFill>
              </a:rPr>
              <a:t>inode</a:t>
            </a:r>
            <a:r>
              <a:rPr lang="en-US" dirty="0"/>
              <a:t> – information node </a:t>
            </a:r>
          </a:p>
          <a:p>
            <a:pPr lvl="1"/>
            <a:r>
              <a:rPr lang="en-US" sz="2000" i="1" dirty="0" err="1">
                <a:solidFill>
                  <a:srgbClr val="0070C0"/>
                </a:solidFill>
              </a:rPr>
              <a:t>Inode</a:t>
            </a:r>
            <a:r>
              <a:rPr lang="en-US" sz="2000" dirty="0"/>
              <a:t> is assigned an integer value unique to the file system – </a:t>
            </a:r>
            <a:r>
              <a:rPr lang="en-US" sz="2000" i="1" dirty="0" err="1">
                <a:solidFill>
                  <a:srgbClr val="0070C0"/>
                </a:solidFill>
              </a:rPr>
              <a:t>inode</a:t>
            </a:r>
            <a:r>
              <a:rPr lang="en-US" sz="2000" dirty="0"/>
              <a:t> number or </a:t>
            </a:r>
            <a:r>
              <a:rPr lang="en-US" sz="2000" i="1" dirty="0" err="1">
                <a:solidFill>
                  <a:srgbClr val="0070C0"/>
                </a:solidFill>
              </a:rPr>
              <a:t>i</a:t>
            </a:r>
            <a:r>
              <a:rPr lang="en-US" sz="2000" i="1" dirty="0">
                <a:solidFill>
                  <a:srgbClr val="0070C0"/>
                </a:solidFill>
              </a:rPr>
              <a:t>-number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5C299B-E826-7247-9BC3-9034DFF1C9A5}"/>
              </a:ext>
            </a:extLst>
          </p:cNvPr>
          <p:cNvGrpSpPr/>
          <p:nvPr/>
        </p:nvGrpSpPr>
        <p:grpSpPr>
          <a:xfrm>
            <a:off x="4780511" y="258433"/>
            <a:ext cx="3753889" cy="655967"/>
            <a:chOff x="4876800" y="1905000"/>
            <a:chExt cx="3753889" cy="655967"/>
          </a:xfrm>
          <a:effectLst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D3EF5F-EDB4-394A-8202-5CD3928C012B}"/>
                </a:ext>
              </a:extLst>
            </p:cNvPr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14AA0F9-D394-6B44-9B44-ABC472883A95}"/>
                </a:ext>
              </a:extLst>
            </p:cNvPr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18E8D89-01A5-6F4E-8892-4FF569667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System Programming 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90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1F4E2-C053-2D4A-9EB4-BF329787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Files (Linux)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24FFA-723A-6341-B193-DCFD9577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err="1">
                <a:solidFill>
                  <a:srgbClr val="0070C0"/>
                </a:solidFill>
              </a:rPr>
              <a:t>i</a:t>
            </a:r>
            <a:r>
              <a:rPr lang="en-US" sz="2400" i="1" dirty="0">
                <a:solidFill>
                  <a:srgbClr val="0070C0"/>
                </a:solidFill>
              </a:rPr>
              <a:t>-node number</a:t>
            </a:r>
          </a:p>
          <a:p>
            <a:pPr lvl="1"/>
            <a:r>
              <a:rPr lang="en-US" dirty="0"/>
              <a:t>Stores metadata associated with the file</a:t>
            </a:r>
          </a:p>
          <a:p>
            <a:pPr lvl="2"/>
            <a:r>
              <a:rPr lang="en-US" dirty="0"/>
              <a:t>Owner, modification timestamp, type, length, location of the file’s data (but no file name)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i</a:t>
            </a:r>
            <a:r>
              <a:rPr lang="en-US" i="1" dirty="0">
                <a:solidFill>
                  <a:srgbClr val="0070C0"/>
                </a:solidFill>
              </a:rPr>
              <a:t>-node</a:t>
            </a:r>
            <a:r>
              <a:rPr lang="en-US" dirty="0"/>
              <a:t> is </a:t>
            </a:r>
          </a:p>
          <a:p>
            <a:pPr lvl="1"/>
            <a:r>
              <a:rPr lang="en-US" dirty="0"/>
              <a:t>A physical object – located on disk (in Unix style filesystem)</a:t>
            </a:r>
          </a:p>
          <a:p>
            <a:pPr lvl="1"/>
            <a:r>
              <a:rPr lang="en-US" dirty="0"/>
              <a:t>Conceptual entity – represented by a data structure in the </a:t>
            </a:r>
            <a:r>
              <a:rPr lang="en-US" dirty="0" err="1"/>
              <a:t>linux</a:t>
            </a:r>
            <a:r>
              <a:rPr lang="en-US" dirty="0"/>
              <a:t> system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5C299B-E826-7247-9BC3-9034DFF1C9A5}"/>
              </a:ext>
            </a:extLst>
          </p:cNvPr>
          <p:cNvGrpSpPr/>
          <p:nvPr/>
        </p:nvGrpSpPr>
        <p:grpSpPr>
          <a:xfrm>
            <a:off x="4355976" y="143583"/>
            <a:ext cx="3753889" cy="655967"/>
            <a:chOff x="4876800" y="1905000"/>
            <a:chExt cx="3753889" cy="655967"/>
          </a:xfrm>
          <a:effectLst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D3EF5F-EDB4-394A-8202-5CD3928C012B}"/>
                </a:ext>
              </a:extLst>
            </p:cNvPr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14AA0F9-D394-6B44-9B44-ABC472883A95}"/>
                </a:ext>
              </a:extLst>
            </p:cNvPr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9F2CBA6-32CF-1947-95DB-06A301E92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System Programming 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49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1CC1-7DA8-BF4D-9610-4A25B55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– Regular Files -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05EE-96BA-0349-A459-4F5185D3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files</a:t>
            </a:r>
          </a:p>
          <a:p>
            <a:pPr lvl="1"/>
            <a:r>
              <a:rPr lang="en-US" dirty="0"/>
              <a:t>Lines of text</a:t>
            </a:r>
          </a:p>
          <a:p>
            <a:pPr lvl="1"/>
            <a:r>
              <a:rPr lang="en-US" dirty="0"/>
              <a:t>Lines are terminated with a carriage return character or line feed character (or both – as in Windows)</a:t>
            </a:r>
          </a:p>
          <a:p>
            <a:pPr lvl="1"/>
            <a:r>
              <a:rPr lang="en-US" dirty="0"/>
              <a:t>Lines need not be of the same length</a:t>
            </a:r>
          </a:p>
          <a:p>
            <a:pPr lvl="1"/>
            <a:r>
              <a:rPr lang="en-US" dirty="0"/>
              <a:t>ASCII files an be edited, displayed and printed </a:t>
            </a:r>
          </a:p>
          <a:p>
            <a:pPr lvl="1"/>
            <a:r>
              <a:rPr lang="en-US" dirty="0"/>
              <a:t>Can be used for input or output of a program 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Can use pipes to connect programs if they produce/consume ASCII</a:t>
            </a:r>
          </a:p>
          <a:p>
            <a:pPr lvl="1"/>
            <a:endParaRPr lang="en-US" altLang="en-US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21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1CC1-7DA8-BF4D-9610-4A25B55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– Regular Files -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05EE-96BA-0349-A459-4F5185D3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files have some internal structure </a:t>
            </a:r>
          </a:p>
          <a:p>
            <a:pPr lvl="1"/>
            <a:r>
              <a:rPr lang="en-US" dirty="0"/>
              <a:t>Known to programs that use them</a:t>
            </a:r>
          </a:p>
          <a:p>
            <a:r>
              <a:rPr lang="en-US" dirty="0"/>
              <a:t>Unix - Examples of Binary Files</a:t>
            </a:r>
          </a:p>
          <a:p>
            <a:pPr lvl="1"/>
            <a:r>
              <a:rPr lang="en-US" dirty="0"/>
              <a:t>Executable File Formats </a:t>
            </a:r>
            <a:r>
              <a:rPr lang="en-US" altLang="en-US" dirty="0"/>
              <a:t>Library procedures (modules) that are compiled but not linked</a:t>
            </a:r>
          </a:p>
          <a:p>
            <a:endParaRPr lang="en-US" dirty="0"/>
          </a:p>
          <a:p>
            <a:r>
              <a:rPr lang="en-US" dirty="0"/>
              <a:t>ELF: Executable and Linkable Format</a:t>
            </a:r>
          </a:p>
          <a:p>
            <a:pPr lvl="1"/>
            <a:r>
              <a:rPr lang="en-IN" dirty="0"/>
              <a:t>Standard le format for executables, object code, shared libraries, and core dumps</a:t>
            </a:r>
          </a:p>
          <a:p>
            <a:r>
              <a:rPr lang="en-IN" dirty="0"/>
              <a:t>There are other formats as well: </a:t>
            </a:r>
            <a:r>
              <a:rPr lang="en-IN" dirty="0" err="1"/>
              <a:t>a.out</a:t>
            </a:r>
            <a:r>
              <a:rPr lang="en-IN" dirty="0"/>
              <a:t>, COFF, PE, Mach-O, COM, ...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	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30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2122-E633-0D4F-BA8A-413B8403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9B32-DBC1-0B44-A0EB-2B006900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(User Perspective)</a:t>
            </a:r>
          </a:p>
          <a:p>
            <a:pPr lvl="1"/>
            <a:r>
              <a:rPr lang="en-US" dirty="0"/>
              <a:t>a collection of files and directories </a:t>
            </a:r>
          </a:p>
          <a:p>
            <a:pPr lvl="1"/>
            <a:r>
              <a:rPr lang="en-US" dirty="0"/>
              <a:t>Operations </a:t>
            </a:r>
          </a:p>
          <a:p>
            <a:r>
              <a:rPr lang="en-US" dirty="0"/>
              <a:t>Files can be </a:t>
            </a:r>
          </a:p>
          <a:p>
            <a:pPr lvl="1"/>
            <a:r>
              <a:rPr lang="en-US" dirty="0"/>
              <a:t>Created, deleted, Read, written</a:t>
            </a:r>
          </a:p>
          <a:p>
            <a:r>
              <a:rPr lang="en-US" dirty="0"/>
              <a:t>Files are named </a:t>
            </a:r>
          </a:p>
          <a:p>
            <a:pPr lvl="1"/>
            <a:r>
              <a:rPr lang="en-US" dirty="0"/>
              <a:t>Extension after period – tells us about the file</a:t>
            </a:r>
          </a:p>
          <a:p>
            <a:r>
              <a:rPr lang="en-US" dirty="0"/>
              <a:t>Files types </a:t>
            </a:r>
          </a:p>
          <a:p>
            <a:pPr lvl="1"/>
            <a:r>
              <a:rPr lang="en-US" dirty="0"/>
              <a:t>Regular: Text and Binary</a:t>
            </a:r>
          </a:p>
          <a:p>
            <a:pPr lvl="1"/>
            <a:r>
              <a:rPr lang="en-US" dirty="0"/>
              <a:t>Directories</a:t>
            </a:r>
          </a:p>
          <a:p>
            <a:pPr lvl="1"/>
            <a:r>
              <a:rPr lang="en-US" dirty="0"/>
              <a:t>Block Special Files</a:t>
            </a:r>
          </a:p>
          <a:p>
            <a:r>
              <a:rPr lang="en-US" dirty="0"/>
              <a:t>Binary Executable and Linkable file: ELF file format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00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– Introduction</a:t>
            </a:r>
          </a:p>
          <a:p>
            <a:r>
              <a:rPr lang="en-US" dirty="0"/>
              <a:t>File System – Architecture – top level view</a:t>
            </a:r>
          </a:p>
          <a:p>
            <a:r>
              <a:rPr lang="en-US" dirty="0"/>
              <a:t>File Naming</a:t>
            </a:r>
          </a:p>
          <a:p>
            <a:r>
              <a:rPr lang="en-US" dirty="0"/>
              <a:t>File Structure</a:t>
            </a:r>
          </a:p>
          <a:p>
            <a:r>
              <a:rPr lang="en-US" dirty="0"/>
              <a:t>File Types – Regular Files</a:t>
            </a:r>
          </a:p>
          <a:p>
            <a:r>
              <a:rPr lang="en-US" dirty="0"/>
              <a:t>Binary Files – ELF format</a:t>
            </a:r>
          </a:p>
        </p:txBody>
      </p:sp>
    </p:spTree>
    <p:extLst>
      <p:ext uri="{BB962C8B-B14F-4D97-AF65-F5344CB8AC3E}">
        <p14:creationId xmlns:p14="http://schemas.microsoft.com/office/powerpoint/2010/main" val="34129587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2F911-6159-7748-AAD2-2C452858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54921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16A7-5A13-C840-A5D6-FC4B2FB8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with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880C-A834-8540-AC02-C6272A3B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user need to know about processor ?	</a:t>
            </a:r>
          </a:p>
          <a:p>
            <a:pPr lvl="1"/>
            <a:r>
              <a:rPr lang="en-US" dirty="0"/>
              <a:t>No. We have </a:t>
            </a:r>
            <a:r>
              <a:rPr lang="en-US" dirty="0">
                <a:solidFill>
                  <a:srgbClr val="0070C0"/>
                </a:solidFill>
              </a:rPr>
              <a:t>Process abstraction </a:t>
            </a:r>
          </a:p>
          <a:p>
            <a:r>
              <a:rPr lang="en-US" dirty="0"/>
              <a:t>Does a user need to know about physical memory?</a:t>
            </a:r>
          </a:p>
          <a:p>
            <a:pPr lvl="1"/>
            <a:r>
              <a:rPr lang="en-US" dirty="0"/>
              <a:t>No. We have Process </a:t>
            </a:r>
            <a:r>
              <a:rPr lang="en-US" dirty="0">
                <a:solidFill>
                  <a:srgbClr val="0070C0"/>
                </a:solidFill>
              </a:rPr>
              <a:t>Address Space abstraction</a:t>
            </a:r>
            <a:endParaRPr lang="en-US" dirty="0"/>
          </a:p>
          <a:p>
            <a:r>
              <a:rPr lang="en-US" dirty="0"/>
              <a:t>Does a user need to know about details of disk operations and configuration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No. We have </a:t>
            </a:r>
            <a:r>
              <a:rPr lang="en-US" dirty="0">
                <a:solidFill>
                  <a:srgbClr val="FF0000"/>
                </a:solidFill>
              </a:rPr>
              <a:t>File system abstraction</a:t>
            </a:r>
          </a:p>
          <a:p>
            <a:endParaRPr lang="en-US" dirty="0"/>
          </a:p>
          <a:p>
            <a:r>
              <a:rPr lang="en-US" dirty="0"/>
              <a:t>Three Important Abstractions in OS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Process Abstraction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Address Space Abstraction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File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900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0F7B-046C-4B44-87EB-CFE104B7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abstraction: </a:t>
            </a:r>
            <a:r>
              <a:rPr lang="en-US" dirty="0">
                <a:solidFill>
                  <a:srgbClr val="FF0000"/>
                </a:solidFill>
              </a:rPr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F3E4-3201-9E4E-B871-F9A2906A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IN" sz="3200" dirty="0">
                <a:solidFill>
                  <a:srgbClr val="FF0000"/>
                </a:solidFill>
              </a:rPr>
              <a:t>An OS abstraction that provides persistent, named data</a:t>
            </a:r>
          </a:p>
          <a:p>
            <a:pPr marL="0" indent="0" algn="ctr">
              <a:buNone/>
            </a:pPr>
            <a:r>
              <a:rPr lang="en-US" dirty="0"/>
              <a:t>File systems are a common operating system abstraction to allow applications to access non-volatile storage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86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F30-3E12-0148-9A27-731A1D7E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1D57-EEFF-B84B-91C6-1CCED783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Non-volatile Storage – for files</a:t>
            </a:r>
          </a:p>
          <a:p>
            <a:r>
              <a:rPr lang="en-US" dirty="0"/>
              <a:t>Disk or Flash Memory – medium to store files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Information is stored in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blocks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 on the disks/Flash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We can read and write blocks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Henceforth – we will use term Disk to mean non-volatile storage including both Hard disks and Flash</a:t>
            </a: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652D1-80B5-9B40-AF9E-82CCA383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283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BD3D-3F7A-DB48-8020-FD6C246E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Files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9F17-D67D-E048-BA24-5DF1FED908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Many important applications need to store </a:t>
            </a:r>
            <a:r>
              <a:rPr lang="en-US" altLang="en-US" dirty="0">
                <a:solidFill>
                  <a:srgbClr val="0070C0"/>
                </a:solidFill>
              </a:rPr>
              <a:t>more information then have in virtual address space of a process</a:t>
            </a:r>
          </a:p>
          <a:p>
            <a:pPr lvl="1"/>
            <a:r>
              <a:rPr lang="en-US" dirty="0"/>
              <a:t>Example: banking, Corporate record keeping,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Process’s lifetime is limited</a:t>
            </a:r>
          </a:p>
          <a:p>
            <a:r>
              <a:rPr lang="en-US" dirty="0"/>
              <a:t>The information must survive the after termination of the process that was using it</a:t>
            </a:r>
          </a:p>
          <a:p>
            <a:pPr lvl="1"/>
            <a:r>
              <a:rPr lang="en-US" dirty="0"/>
              <a:t>For many application </a:t>
            </a:r>
            <a:r>
              <a:rPr lang="en-US" dirty="0">
                <a:solidFill>
                  <a:srgbClr val="0070C0"/>
                </a:solidFill>
              </a:rPr>
              <a:t>loss of data </a:t>
            </a:r>
            <a:r>
              <a:rPr lang="en-US" dirty="0"/>
              <a:t>is not acceptable</a:t>
            </a:r>
          </a:p>
          <a:p>
            <a:r>
              <a:rPr lang="en-US" dirty="0"/>
              <a:t>If a process gets killed because of some reason, information should not be lost forever</a:t>
            </a:r>
          </a:p>
          <a:p>
            <a:r>
              <a:rPr lang="en-US" altLang="en-US" dirty="0"/>
              <a:t>Multiple processes must be able to </a:t>
            </a:r>
            <a:r>
              <a:rPr lang="en-US" altLang="en-US" dirty="0">
                <a:solidFill>
                  <a:srgbClr val="0070C0"/>
                </a:solidFill>
              </a:rPr>
              <a:t>access the information concurrently</a:t>
            </a:r>
          </a:p>
          <a:p>
            <a:pPr lvl="1"/>
            <a:r>
              <a:rPr lang="en-US" dirty="0"/>
              <a:t>This is possible by making </a:t>
            </a:r>
            <a:r>
              <a:rPr lang="en-US" dirty="0">
                <a:solidFill>
                  <a:srgbClr val="0070C0"/>
                </a:solidFill>
              </a:rPr>
              <a:t>information independent of address space of a single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0B7D9-A876-3F4C-8EE9-2051C0B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974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8998</TotalTime>
  <Pages>60</Pages>
  <Words>1957</Words>
  <Application>Microsoft Macintosh PowerPoint</Application>
  <PresentationFormat>On-screen Show (4:3)</PresentationFormat>
  <Paragraphs>306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Comic Sans MS</vt:lpstr>
      <vt:lpstr>Gill Sans</vt:lpstr>
      <vt:lpstr>Gill Sans Light</vt:lpstr>
      <vt:lpstr>Wingdings</vt:lpstr>
      <vt:lpstr>Office</vt:lpstr>
      <vt:lpstr> CS310  Operating Systems   Lecture 32 : File System - Introduction</vt:lpstr>
      <vt:lpstr>Acknowledgements !</vt:lpstr>
      <vt:lpstr>Read the following: </vt:lpstr>
      <vt:lpstr>We will study..</vt:lpstr>
      <vt:lpstr>File System - Introduction</vt:lpstr>
      <vt:lpstr>Abstractions with Operating Systems</vt:lpstr>
      <vt:lpstr>A new abstraction: File System</vt:lpstr>
      <vt:lpstr>Disk Storage</vt:lpstr>
      <vt:lpstr>Why Files ?</vt:lpstr>
      <vt:lpstr>Disks - Reading and Writing</vt:lpstr>
      <vt:lpstr>File System</vt:lpstr>
      <vt:lpstr>File Systems – User’s perspective</vt:lpstr>
      <vt:lpstr>File System Architecture – Top View</vt:lpstr>
      <vt:lpstr>I/O and Storage Layers</vt:lpstr>
      <vt:lpstr>File Naming</vt:lpstr>
      <vt:lpstr>File Naming</vt:lpstr>
      <vt:lpstr>File Naming</vt:lpstr>
      <vt:lpstr>Aside - Different File Systems</vt:lpstr>
      <vt:lpstr>Question! Find the answer !</vt:lpstr>
      <vt:lpstr>Suffix Examples</vt:lpstr>
      <vt:lpstr>File Name – More info</vt:lpstr>
      <vt:lpstr>File Structure</vt:lpstr>
      <vt:lpstr>File Structure – Three categories</vt:lpstr>
      <vt:lpstr>File Structure – Three Types</vt:lpstr>
      <vt:lpstr>File Structure – Three Types</vt:lpstr>
      <vt:lpstr>File Structure – Byte Sequence</vt:lpstr>
      <vt:lpstr>File Types</vt:lpstr>
      <vt:lpstr>File Types</vt:lpstr>
      <vt:lpstr>Regular Files</vt:lpstr>
      <vt:lpstr>Regular Files (Linux)</vt:lpstr>
      <vt:lpstr>Regular Files (Linux)</vt:lpstr>
      <vt:lpstr>Regular Files (Linux)</vt:lpstr>
      <vt:lpstr>Regular Files (Linux)</vt:lpstr>
      <vt:lpstr>File Types – Regular Files - Text</vt:lpstr>
      <vt:lpstr>File Types – Regular Files - Binary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CS310    Operating Systems   Lecture 11: Inter Process Communication (IPC) - Introduction</dc:title>
  <dc:creator>Microsoft Office User</dc:creator>
  <dc:description>Imported some pictures from Silbershatz (c) 2005</dc:description>
  <cp:lastModifiedBy>Microsoft Office User</cp:lastModifiedBy>
  <cp:revision>102</cp:revision>
  <cp:lastPrinted>2019-01-22T23:28:05Z</cp:lastPrinted>
  <dcterms:created xsi:type="dcterms:W3CDTF">2021-09-04T07:17:33Z</dcterms:created>
  <dcterms:modified xsi:type="dcterms:W3CDTF">2021-11-05T05:35:44Z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