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2"/>
  </p:notesMasterIdLst>
  <p:handoutMasterIdLst>
    <p:handoutMasterId r:id="rId33"/>
  </p:handoutMasterIdLst>
  <p:sldIdLst>
    <p:sldId id="256" r:id="rId2"/>
    <p:sldId id="4550" r:id="rId3"/>
    <p:sldId id="257" r:id="rId4"/>
    <p:sldId id="4587" r:id="rId5"/>
    <p:sldId id="354" r:id="rId6"/>
    <p:sldId id="4575" r:id="rId7"/>
    <p:sldId id="4576" r:id="rId8"/>
    <p:sldId id="4604" r:id="rId9"/>
    <p:sldId id="4579" r:id="rId10"/>
    <p:sldId id="4592" r:id="rId11"/>
    <p:sldId id="4578" r:id="rId12"/>
    <p:sldId id="4605" r:id="rId13"/>
    <p:sldId id="4580" r:id="rId14"/>
    <p:sldId id="4581" r:id="rId15"/>
    <p:sldId id="296" r:id="rId16"/>
    <p:sldId id="4583" r:id="rId17"/>
    <p:sldId id="1168" r:id="rId18"/>
    <p:sldId id="1169" r:id="rId19"/>
    <p:sldId id="4606" r:id="rId20"/>
    <p:sldId id="261" r:id="rId21"/>
    <p:sldId id="275" r:id="rId22"/>
    <p:sldId id="276" r:id="rId23"/>
    <p:sldId id="277" r:id="rId24"/>
    <p:sldId id="278" r:id="rId25"/>
    <p:sldId id="279" r:id="rId26"/>
    <p:sldId id="280" r:id="rId27"/>
    <p:sldId id="281" r:id="rId28"/>
    <p:sldId id="282" r:id="rId29"/>
    <p:sldId id="283" r:id="rId30"/>
    <p:sldId id="4607" r:id="rId31"/>
  </p:sldIdLst>
  <p:sldSz cx="9144000" cy="6858000" type="screen4x3"/>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A40E2"/>
    <a:srgbClr val="233AE1"/>
    <a:srgbClr val="F430AB"/>
    <a:srgbClr val="E6E703"/>
    <a:srgbClr val="72AAAE"/>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965"/>
    <p:restoredTop sz="95046" autoAdjust="0"/>
  </p:normalViewPr>
  <p:slideViewPr>
    <p:cSldViewPr>
      <p:cViewPr varScale="1">
        <p:scale>
          <a:sx n="80" d="100"/>
          <a:sy n="80" d="100"/>
        </p:scale>
        <p:origin x="24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586" y="6956426"/>
            <a:ext cx="827620" cy="27495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308" tIns="46994" rIns="92308" bIns="46994">
            <a:spAutoFit/>
          </a:bodyPr>
          <a:lstStyle/>
          <a:p>
            <a:pPr algn="ctr" defTabSz="917510">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510">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57" y="6956426"/>
            <a:ext cx="856474" cy="27495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308" tIns="46994" rIns="92308" bIns="46994">
            <a:spAutoFit/>
          </a:bodyPr>
          <a:lstStyle/>
          <a:p>
            <a:pPr algn="ctr" defTabSz="917510">
              <a:lnSpc>
                <a:spcPct val="90000"/>
              </a:lnSpc>
            </a:pPr>
            <a:r>
              <a:rPr lang="en-US" sz="1300" b="0"/>
              <a:t>Page </a:t>
            </a:r>
            <a:fld id="{6D259941-7246-4245-A40C-55C6F952DF9E}" type="slidenum">
              <a:rPr lang="en-US" sz="1300" b="0"/>
              <a:pPr algn="ctr" defTabSz="917510">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971800" y="547688"/>
            <a:ext cx="36576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3" y="3475039"/>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65" tIns="46994" rIns="95665" bIns="46994"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4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53250"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408625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3"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54274"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882202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SzPct val="120000"/>
              <a:defRPr b="0" i="0">
                <a:latin typeface="Calibri" panose="020F0502020204030204" pitchFamily="34" charset="0"/>
                <a:ea typeface="Calibri" panose="020F0502020204030204" pitchFamily="34" charset="0"/>
                <a:cs typeface="Calibri" panose="020F0502020204030204" pitchFamily="34" charset="0"/>
              </a:defRPr>
            </a:lvl1pPr>
            <a:lvl2pPr marL="685800" indent="-228600">
              <a:buClr>
                <a:srgbClr val="FF0000"/>
              </a:buClr>
              <a:buSzPct val="120000"/>
              <a:buFont typeface="Arial" panose="020B0604020202020204" pitchFamily="34" charset="0"/>
              <a:buChar char="•"/>
              <a:defRPr b="0" i="0">
                <a:latin typeface="Calibri" panose="020F0502020204030204" pitchFamily="34" charset="0"/>
                <a:ea typeface="Calibri" panose="020F0502020204030204" pitchFamily="34" charset="0"/>
                <a:cs typeface="Calibri" panose="020F0502020204030204" pitchFamily="34" charset="0"/>
              </a:defRPr>
            </a:lvl2pPr>
            <a:lvl3pPr marL="1143000" indent="-228600">
              <a:buSzPct val="120000"/>
              <a:buFont typeface="Arial" panose="020B0604020202020204" pitchFamily="34" charset="0"/>
              <a:buChar char="•"/>
              <a:defRPr b="0" i="0">
                <a:latin typeface="Calibri" panose="020F0502020204030204" pitchFamily="34" charset="0"/>
                <a:ea typeface="Calibri" panose="020F0502020204030204" pitchFamily="34" charset="0"/>
                <a:cs typeface="Calibri" panose="020F0502020204030204" pitchFamily="34" charset="0"/>
              </a:defRPr>
            </a:lvl3pPr>
            <a:lvl4pPr marL="1543050" indent="-171450">
              <a:buSzPct val="120000"/>
              <a:buFont typeface="Arial" panose="020B0604020202020204" pitchFamily="34" charset="0"/>
              <a:buChar char="•"/>
              <a:defRPr sz="1800" b="0" i="0">
                <a:latin typeface="Calibri" panose="020F0502020204030204" pitchFamily="34" charset="0"/>
                <a:ea typeface="Calibri" panose="020F0502020204030204" pitchFamily="34" charset="0"/>
                <a:cs typeface="Calibri" panose="020F0502020204030204" pitchFamily="34" charset="0"/>
              </a:defRPr>
            </a:lvl4pPr>
            <a:lvl5pPr>
              <a:buSzPct val="120000"/>
              <a:defRPr b="0" i="0">
                <a:latin typeface="Calibri" panose="020F0502020204030204" pitchFamily="34" charset="0"/>
                <a:ea typeface="Calibri" panose="020F0502020204030204" pitchFamily="34" charset="0"/>
                <a:cs typeface="Calibri" panose="020F05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7">
            <a:extLst>
              <a:ext uri="{FF2B5EF4-FFF2-40B4-BE49-F238E27FC236}">
                <a16:creationId xmlns:a16="http://schemas.microsoft.com/office/drawing/2014/main" id="{6272C1F6-F85B-794F-8C35-018FB5EA5B88}"/>
              </a:ext>
            </a:extLst>
          </p:cNvPr>
          <p:cNvSpPr txBox="1"/>
          <p:nvPr userDrawn="1"/>
        </p:nvSpPr>
        <p:spPr>
          <a:xfrm>
            <a:off x="8469443" y="6685613"/>
            <a:ext cx="184731" cy="369332"/>
          </a:xfrm>
          <a:prstGeom prst="rect">
            <a:avLst/>
          </a:prstGeom>
          <a:noFill/>
          <a:ln>
            <a:noFill/>
          </a:ln>
        </p:spPr>
        <p:txBody>
          <a:bodyPr wrap="none" rtlCol="0">
            <a:spAutoFit/>
          </a:bodyPr>
          <a:lstStyle/>
          <a:p>
            <a:endParaRPr lang="en-US" dirty="0"/>
          </a:p>
        </p:txBody>
      </p:sp>
      <p:sp>
        <p:nvSpPr>
          <p:cNvPr id="5" name="Rectangle 4">
            <a:extLst>
              <a:ext uri="{FF2B5EF4-FFF2-40B4-BE49-F238E27FC236}">
                <a16:creationId xmlns:a16="http://schemas.microsoft.com/office/drawing/2014/main" id="{2160F6E3-C9B5-7045-B0E8-2A46C9CE772F}"/>
              </a:ext>
            </a:extLst>
          </p:cNvPr>
          <p:cNvSpPr/>
          <p:nvPr userDrawn="1"/>
        </p:nvSpPr>
        <p:spPr>
          <a:xfrm>
            <a:off x="8482724" y="6500947"/>
            <a:ext cx="463588" cy="369332"/>
          </a:xfrm>
          <a:prstGeom prst="rect">
            <a:avLst/>
          </a:prstGeom>
        </p:spPr>
        <p:txBody>
          <a:bodyPr wrap="none">
            <a:spAutoFit/>
          </a:bodyPr>
          <a:lstStyle/>
          <a:p>
            <a:fld id="{8B82DB86-37F9-954E-8F10-00623E1FD261}" type="slidenum">
              <a:rPr lang="en-US" sz="1800" b="0" smtClean="0">
                <a:solidFill>
                  <a:srgbClr val="2A40E2"/>
                </a:solidFill>
                <a:latin typeface="Gill Sans" charset="0"/>
                <a:cs typeface="Gill Sans" charset="0"/>
              </a:rPr>
              <a:pPr/>
              <a:t>‹#›</a:t>
            </a:fld>
            <a:endParaRPr lang="en-US" dirty="0"/>
          </a:p>
        </p:txBody>
      </p:sp>
    </p:spTree>
    <p:extLst>
      <p:ext uri="{BB962C8B-B14F-4D97-AF65-F5344CB8AC3E}">
        <p14:creationId xmlns:p14="http://schemas.microsoft.com/office/powerpoint/2010/main" val="229218968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152400"/>
            <a:ext cx="19812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52400"/>
            <a:ext cx="5791200" cy="5867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p:spPr>
        <p:txBody>
          <a:bodyPr/>
          <a:lstStyle/>
          <a:p>
            <a:r>
              <a:rPr lang="en-US"/>
              <a:t>Click to edit Master title style</a:t>
            </a:r>
          </a:p>
        </p:txBody>
      </p:sp>
      <p:sp>
        <p:nvSpPr>
          <p:cNvPr id="3" name="Text Placeholder 2"/>
          <p:cNvSpPr>
            <a:spLocks noGrp="1"/>
          </p:cNvSpPr>
          <p:nvPr>
            <p:ph type="body" sz="half" idx="1"/>
          </p:nvPr>
        </p:nvSpPr>
        <p:spPr>
          <a:xfrm>
            <a:off x="609600" y="914400"/>
            <a:ext cx="3886200" cy="5105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14400"/>
            <a:ext cx="3886200" cy="5105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685800" y="2130425"/>
            <a:ext cx="7772400" cy="1470025"/>
          </a:xfrm>
        </p:spPr>
        <p:txBody>
          <a:bodyPr/>
          <a:lstStyle>
            <a:lvl1pPr>
              <a:defRPr sz="3600">
                <a:latin typeface="Calibri" panose="020F0502020204030204" pitchFamily="34" charset="0"/>
                <a:cs typeface="Calibri" panose="020F0502020204030204" pitchFamily="34" charset="0"/>
              </a:defRPr>
            </a:lvl1pPr>
          </a:lstStyle>
          <a:p>
            <a:pPr lvl="0"/>
            <a:r>
              <a:rPr lang="en-US" noProof="0"/>
              <a:t>Click to edit Master title style</a:t>
            </a:r>
            <a:endParaRPr lang="en-US" noProof="0" dirty="0"/>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Tx/>
              <a:buNone/>
              <a:defRPr>
                <a:latin typeface="Calibri" panose="020F0502020204030204" pitchFamily="34" charset="0"/>
                <a:cs typeface="Calibri" panose="020F0502020204030204" pitchFamily="34" charset="0"/>
              </a:defRPr>
            </a:lvl1pPr>
          </a:lstStyle>
          <a:p>
            <a:pPr lvl="0"/>
            <a:r>
              <a:rPr lang="en-US" noProof="0"/>
              <a:t>Click to edit Master subtitle style</a:t>
            </a:r>
            <a:endParaRPr lang="en-US" noProof="0" dirty="0"/>
          </a:p>
        </p:txBody>
      </p:sp>
    </p:spTree>
    <p:extLst>
      <p:ext uri="{BB962C8B-B14F-4D97-AF65-F5344CB8AC3E}">
        <p14:creationId xmlns:p14="http://schemas.microsoft.com/office/powerpoint/2010/main" val="103006919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cs typeface="Calibri" panose="020F0502020204030204" pitchFamily="34" charset="0"/>
              </a:defRPr>
            </a:lvl1pPr>
          </a:lstStyle>
          <a:p>
            <a:r>
              <a:rPr lang="en-US"/>
              <a:t>Click to edit Master title style</a:t>
            </a:r>
          </a:p>
        </p:txBody>
      </p:sp>
      <p:sp>
        <p:nvSpPr>
          <p:cNvPr id="3" name="Content Placeholder 2"/>
          <p:cNvSpPr>
            <a:spLocks noGrp="1"/>
          </p:cNvSpPr>
          <p:nvPr>
            <p:ph sz="half" idx="1"/>
          </p:nvPr>
        </p:nvSpPr>
        <p:spPr>
          <a:xfrm>
            <a:off x="609600" y="914400"/>
            <a:ext cx="3886200" cy="5105400"/>
          </a:xfrm>
        </p:spPr>
        <p:txBody>
          <a:bodyPr/>
          <a:lstStyle>
            <a:lvl1pPr>
              <a:defRPr sz="2800">
                <a:latin typeface="Calibri" panose="020F0502020204030204" pitchFamily="34" charset="0"/>
                <a:cs typeface="Calibri" panose="020F0502020204030204" pitchFamily="34" charset="0"/>
              </a:defRPr>
            </a:lvl1pPr>
            <a:lvl2pPr>
              <a:defRPr sz="2400">
                <a:latin typeface="Calibri" panose="020F0502020204030204" pitchFamily="34" charset="0"/>
                <a:cs typeface="Calibri" panose="020F0502020204030204" pitchFamily="34" charset="0"/>
              </a:defRPr>
            </a:lvl2pPr>
            <a:lvl3pPr>
              <a:defRPr sz="2000">
                <a:latin typeface="Calibri" panose="020F0502020204030204" pitchFamily="34" charset="0"/>
                <a:cs typeface="Calibri" panose="020F0502020204030204" pitchFamily="34" charset="0"/>
              </a:defRPr>
            </a:lvl3pPr>
            <a:lvl4pPr>
              <a:defRPr sz="1800">
                <a:latin typeface="Calibri" panose="020F0502020204030204" pitchFamily="34" charset="0"/>
                <a:cs typeface="Calibri" panose="020F0502020204030204" pitchFamily="34" charset="0"/>
              </a:defRPr>
            </a:lvl4pPr>
            <a:lvl5pPr>
              <a:defRPr sz="1800">
                <a:latin typeface="Calibri" panose="020F0502020204030204" pitchFamily="34" charset="0"/>
                <a:cs typeface="Calibri" panose="020F0502020204030204" pitchFamily="34" charset="0"/>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14400"/>
            <a:ext cx="3886200" cy="5105400"/>
          </a:xfrm>
        </p:spPr>
        <p:txBody>
          <a:bodyPr/>
          <a:lstStyle>
            <a:lvl1pPr>
              <a:defRPr sz="2800">
                <a:latin typeface="Calibri" panose="020F0502020204030204" pitchFamily="34" charset="0"/>
                <a:cs typeface="Calibri" panose="020F0502020204030204" pitchFamily="34" charset="0"/>
              </a:defRPr>
            </a:lvl1pPr>
            <a:lvl2pPr>
              <a:defRPr sz="2400">
                <a:latin typeface="Calibri" panose="020F0502020204030204" pitchFamily="34" charset="0"/>
                <a:cs typeface="Calibri" panose="020F0502020204030204" pitchFamily="34" charset="0"/>
              </a:defRPr>
            </a:lvl2pPr>
            <a:lvl3pPr>
              <a:defRPr sz="2000">
                <a:latin typeface="Calibri" panose="020F0502020204030204" pitchFamily="34" charset="0"/>
                <a:cs typeface="Calibri" panose="020F0502020204030204" pitchFamily="34" charset="0"/>
              </a:defRPr>
            </a:lvl3pPr>
            <a:lvl4pPr>
              <a:defRPr sz="1800">
                <a:latin typeface="Calibri" panose="020F0502020204030204" pitchFamily="34" charset="0"/>
                <a:cs typeface="Calibri" panose="020F0502020204030204" pitchFamily="34" charset="0"/>
              </a:defRPr>
            </a:lvl4pPr>
            <a:lvl5pPr>
              <a:defRPr sz="1800">
                <a:latin typeface="Calibri" panose="020F0502020204030204" pitchFamily="34" charset="0"/>
                <a:cs typeface="Calibri" panose="020F0502020204030204" pitchFamily="34" charset="0"/>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23875" y="174519"/>
            <a:ext cx="71628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dirty="0"/>
              <a:t>Slide Title</a:t>
            </a:r>
          </a:p>
        </p:txBody>
      </p:sp>
      <p:sp>
        <p:nvSpPr>
          <p:cNvPr id="1027" name="Rectangle 3"/>
          <p:cNvSpPr>
            <a:spLocks noGrp="1" noChangeArrowheads="1"/>
          </p:cNvSpPr>
          <p:nvPr>
            <p:ph type="body" idx="1"/>
          </p:nvPr>
        </p:nvSpPr>
        <p:spPr bwMode="auto">
          <a:xfrm>
            <a:off x="609600" y="914400"/>
            <a:ext cx="79248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1" name="Text Box 7"/>
          <p:cNvSpPr txBox="1">
            <a:spLocks noChangeArrowheads="1"/>
          </p:cNvSpPr>
          <p:nvPr userDrawn="1"/>
        </p:nvSpPr>
        <p:spPr bwMode="auto">
          <a:xfrm>
            <a:off x="533400" y="6432762"/>
            <a:ext cx="997495" cy="30776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charset="0"/>
                <a:ea typeface="ＭＳ Ｐゴシック" charset="0"/>
                <a:cs typeface="Arial" charset="0"/>
              </a:defRPr>
            </a:lvl1pPr>
            <a:lvl2pPr marL="742950" indent="-285750">
              <a:defRPr b="1">
                <a:solidFill>
                  <a:schemeClr val="tx1"/>
                </a:solidFill>
                <a:latin typeface="Comic Sans MS" charset="0"/>
                <a:ea typeface="Arial" charset="0"/>
                <a:cs typeface="Arial" charset="0"/>
              </a:defRPr>
            </a:lvl2pPr>
            <a:lvl3pPr marL="1143000" indent="-228600">
              <a:defRPr b="1">
                <a:solidFill>
                  <a:schemeClr val="tx1"/>
                </a:solidFill>
                <a:latin typeface="Comic Sans MS" charset="0"/>
                <a:ea typeface="Arial" charset="0"/>
                <a:cs typeface="Arial" charset="0"/>
              </a:defRPr>
            </a:lvl3pPr>
            <a:lvl4pPr marL="1600200" indent="-228600">
              <a:defRPr b="1">
                <a:solidFill>
                  <a:schemeClr val="tx1"/>
                </a:solidFill>
                <a:latin typeface="Comic Sans MS" charset="0"/>
                <a:ea typeface="Arial" charset="0"/>
                <a:cs typeface="Arial" charset="0"/>
              </a:defRPr>
            </a:lvl4pPr>
            <a:lvl5pPr marL="2057400" indent="-228600">
              <a:defRPr b="1">
                <a:solidFill>
                  <a:schemeClr val="tx1"/>
                </a:solidFill>
                <a:latin typeface="Comic Sans MS" charset="0"/>
                <a:ea typeface="Arial" charset="0"/>
                <a:cs typeface="Arial" charset="0"/>
              </a:defRPr>
            </a:lvl5pPr>
            <a:lvl6pPr marL="2514600" indent="-228600" eaLnBrk="0" fontAlgn="base" hangingPunct="0">
              <a:spcBef>
                <a:spcPct val="0"/>
              </a:spcBef>
              <a:spcAft>
                <a:spcPct val="0"/>
              </a:spcAft>
              <a:defRPr b="1">
                <a:solidFill>
                  <a:schemeClr val="tx1"/>
                </a:solidFill>
                <a:latin typeface="Comic Sans MS" charset="0"/>
                <a:ea typeface="Arial" charset="0"/>
                <a:cs typeface="Arial" charset="0"/>
              </a:defRPr>
            </a:lvl6pPr>
            <a:lvl7pPr marL="2971800" indent="-228600" eaLnBrk="0" fontAlgn="base" hangingPunct="0">
              <a:spcBef>
                <a:spcPct val="0"/>
              </a:spcBef>
              <a:spcAft>
                <a:spcPct val="0"/>
              </a:spcAft>
              <a:defRPr b="1">
                <a:solidFill>
                  <a:schemeClr val="tx1"/>
                </a:solidFill>
                <a:latin typeface="Comic Sans MS" charset="0"/>
                <a:ea typeface="Arial" charset="0"/>
                <a:cs typeface="Arial" charset="0"/>
              </a:defRPr>
            </a:lvl7pPr>
            <a:lvl8pPr marL="3429000" indent="-228600" eaLnBrk="0" fontAlgn="base" hangingPunct="0">
              <a:spcBef>
                <a:spcPct val="0"/>
              </a:spcBef>
              <a:spcAft>
                <a:spcPct val="0"/>
              </a:spcAft>
              <a:defRPr b="1">
                <a:solidFill>
                  <a:schemeClr val="tx1"/>
                </a:solidFill>
                <a:latin typeface="Comic Sans MS" charset="0"/>
                <a:ea typeface="Arial" charset="0"/>
                <a:cs typeface="Arial" charset="0"/>
              </a:defRPr>
            </a:lvl8pPr>
            <a:lvl9pPr marL="3886200" indent="-228600" eaLnBrk="0" fontAlgn="base" hangingPunct="0">
              <a:spcBef>
                <a:spcPct val="0"/>
              </a:spcBef>
              <a:spcAft>
                <a:spcPct val="0"/>
              </a:spcAft>
              <a:defRPr b="1">
                <a:solidFill>
                  <a:schemeClr val="tx1"/>
                </a:solidFill>
                <a:latin typeface="Comic Sans MS" charset="0"/>
                <a:ea typeface="Arial" charset="0"/>
                <a:cs typeface="Arial" charset="0"/>
              </a:defRPr>
            </a:lvl9pPr>
          </a:lstStyle>
          <a:p>
            <a:pPr>
              <a:defRPr/>
            </a:pPr>
            <a:r>
              <a:rPr lang="en-US" sz="1400" b="0" dirty="0">
                <a:solidFill>
                  <a:srgbClr val="2A40E2"/>
                </a:solidFill>
                <a:latin typeface="Gill Sans" charset="0"/>
                <a:cs typeface="Gill Sans" charset="0"/>
              </a:rPr>
              <a:t>Ravi Mittal </a:t>
            </a:r>
          </a:p>
        </p:txBody>
      </p:sp>
      <p:sp>
        <p:nvSpPr>
          <p:cNvPr id="2" name="Rectangle 1">
            <a:extLst>
              <a:ext uri="{FF2B5EF4-FFF2-40B4-BE49-F238E27FC236}">
                <a16:creationId xmlns:a16="http://schemas.microsoft.com/office/drawing/2014/main" id="{50DB934F-A9E5-C647-BF9E-E36E6FE942FE}"/>
              </a:ext>
            </a:extLst>
          </p:cNvPr>
          <p:cNvSpPr/>
          <p:nvPr userDrawn="1"/>
        </p:nvSpPr>
        <p:spPr>
          <a:xfrm>
            <a:off x="8312131" y="6516172"/>
            <a:ext cx="463588" cy="369332"/>
          </a:xfrm>
          <a:prstGeom prst="rect">
            <a:avLst/>
          </a:prstGeom>
        </p:spPr>
        <p:txBody>
          <a:bodyPr wrap="none">
            <a:spAutoFit/>
          </a:bodyPr>
          <a:lstStyle/>
          <a:p>
            <a:fld id="{8B82DB86-37F9-954E-8F10-00623E1FD261}" type="slidenum">
              <a:rPr lang="en-US" sz="1800" b="0" smtClean="0">
                <a:solidFill>
                  <a:srgbClr val="2A40E2"/>
                </a:solidFill>
                <a:latin typeface="Gill Sans" charset="0"/>
                <a:cs typeface="Gill Sans" charset="0"/>
              </a:rPr>
              <a:pPr/>
              <a:t>‹#›</a:t>
            </a:fld>
            <a:endParaRPr lang="en-US" dirty="0"/>
          </a:p>
        </p:txBody>
      </p:sp>
    </p:spTree>
  </p:cSld>
  <p:clrMap bg1="lt1" tx1="dk1" bg2="lt2" tx2="dk2" accent1="accent1" accent2="accent2" accent3="accent3" accent4="accent4" accent5="accent5" accent6="accent6" hlink="hlink" folHlink="folHlink"/>
  <p:sldLayoutIdLst>
    <p:sldLayoutId id="2147483727" r:id="rId1"/>
    <p:sldLayoutId id="2147483738"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l" rtl="0" eaLnBrk="1" fontAlgn="base" hangingPunct="1">
        <a:lnSpc>
          <a:spcPct val="90000"/>
        </a:lnSpc>
        <a:spcBef>
          <a:spcPct val="0"/>
        </a:spcBef>
        <a:spcAft>
          <a:spcPct val="0"/>
        </a:spcAft>
        <a:defRPr sz="3200" b="1">
          <a:solidFill>
            <a:schemeClr val="accent1">
              <a:lumMod val="50000"/>
            </a:schemeClr>
          </a:solidFill>
          <a:latin typeface="Calibri" panose="020F0502020204030204" pitchFamily="34" charset="0"/>
          <a:ea typeface="ＭＳ Ｐゴシック" charset="0"/>
          <a:cs typeface="Calibri" panose="020F0502020204030204" pitchFamily="34" charset="0"/>
        </a:defRPr>
      </a:lvl1pPr>
      <a:lvl2pPr algn="ctr" rtl="0" eaLnBrk="1" fontAlgn="base" hangingPunct="1">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1" fontAlgn="base" hangingPunct="1">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1" fontAlgn="base" hangingPunct="1">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1" fontAlgn="base" hangingPunct="1">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1" fontAlgn="base" hangingPunct="1">
        <a:lnSpc>
          <a:spcPct val="90000"/>
        </a:lnSpc>
        <a:spcBef>
          <a:spcPct val="0"/>
        </a:spcBef>
        <a:spcAft>
          <a:spcPct val="0"/>
        </a:spcAft>
        <a:defRPr sz="2400" b="1">
          <a:solidFill>
            <a:srgbClr val="2A40E2"/>
          </a:solidFill>
          <a:latin typeface="Comic Sans MS" pitchFamily="66" charset="0"/>
        </a:defRPr>
      </a:lvl6pPr>
      <a:lvl7pPr marL="914400" algn="ctr" rtl="0" eaLnBrk="1" fontAlgn="base" hangingPunct="1">
        <a:lnSpc>
          <a:spcPct val="90000"/>
        </a:lnSpc>
        <a:spcBef>
          <a:spcPct val="0"/>
        </a:spcBef>
        <a:spcAft>
          <a:spcPct val="0"/>
        </a:spcAft>
        <a:defRPr sz="2400" b="1">
          <a:solidFill>
            <a:srgbClr val="2A40E2"/>
          </a:solidFill>
          <a:latin typeface="Comic Sans MS" pitchFamily="66" charset="0"/>
        </a:defRPr>
      </a:lvl7pPr>
      <a:lvl8pPr marL="1371600" algn="ctr" rtl="0" eaLnBrk="1" fontAlgn="base" hangingPunct="1">
        <a:lnSpc>
          <a:spcPct val="90000"/>
        </a:lnSpc>
        <a:spcBef>
          <a:spcPct val="0"/>
        </a:spcBef>
        <a:spcAft>
          <a:spcPct val="0"/>
        </a:spcAft>
        <a:defRPr sz="2400" b="1">
          <a:solidFill>
            <a:srgbClr val="2A40E2"/>
          </a:solidFill>
          <a:latin typeface="Comic Sans MS" pitchFamily="66" charset="0"/>
        </a:defRPr>
      </a:lvl8pPr>
      <a:lvl9pPr marL="1828800" algn="ctr" rtl="0" eaLnBrk="1" fontAlgn="base" hangingPunct="1">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1" fontAlgn="base" hangingPunct="1">
        <a:lnSpc>
          <a:spcPct val="90000"/>
        </a:lnSpc>
        <a:spcBef>
          <a:spcPct val="30000"/>
        </a:spcBef>
        <a:spcAft>
          <a:spcPct val="0"/>
        </a:spcAft>
        <a:buClr>
          <a:schemeClr val="accent1">
            <a:lumMod val="50000"/>
          </a:schemeClr>
        </a:buClr>
        <a:buSzPct val="110000"/>
        <a:buChar char="•"/>
        <a:defRPr sz="2400">
          <a:solidFill>
            <a:schemeClr val="tx1"/>
          </a:solidFill>
          <a:latin typeface="Calibri" panose="020F0502020204030204" pitchFamily="34" charset="0"/>
          <a:ea typeface="ＭＳ Ｐゴシック" charset="0"/>
          <a:cs typeface="Calibri" panose="020F0502020204030204" pitchFamily="34" charset="0"/>
        </a:defRPr>
      </a:lvl1pPr>
      <a:lvl2pPr marL="685800" indent="-228600" algn="l" rtl="0" eaLnBrk="1" fontAlgn="base" hangingPunct="1">
        <a:lnSpc>
          <a:spcPct val="90000"/>
        </a:lnSpc>
        <a:spcBef>
          <a:spcPct val="30000"/>
        </a:spcBef>
        <a:spcAft>
          <a:spcPct val="0"/>
        </a:spcAft>
        <a:buClr>
          <a:srgbClr val="C00000"/>
        </a:buClr>
        <a:buSzPct val="110000"/>
        <a:buFont typeface="Arial" panose="020B0604020202020204" pitchFamily="34" charset="0"/>
        <a:buChar char="•"/>
        <a:defRPr sz="2200">
          <a:solidFill>
            <a:schemeClr val="tx1"/>
          </a:solidFill>
          <a:latin typeface="Calibri" panose="020F0502020204030204" pitchFamily="34" charset="0"/>
          <a:ea typeface="Gill Sans" charset="0"/>
          <a:cs typeface="Calibri" panose="020F0502020204030204" pitchFamily="34" charset="0"/>
        </a:defRPr>
      </a:lvl2pPr>
      <a:lvl3pPr marL="1143000" indent="-228600" algn="l" rtl="0" eaLnBrk="1" fontAlgn="base" hangingPunct="1">
        <a:lnSpc>
          <a:spcPct val="90000"/>
        </a:lnSpc>
        <a:spcBef>
          <a:spcPct val="30000"/>
        </a:spcBef>
        <a:spcAft>
          <a:spcPct val="0"/>
        </a:spcAft>
        <a:buClr>
          <a:srgbClr val="0070C0"/>
        </a:buClr>
        <a:buSzPct val="120000"/>
        <a:buFont typeface="Arial" panose="020B0604020202020204" pitchFamily="34" charset="0"/>
        <a:buChar char="•"/>
        <a:defRPr sz="2000">
          <a:solidFill>
            <a:schemeClr val="tx1"/>
          </a:solidFill>
          <a:latin typeface="Calibri" panose="020F0502020204030204" pitchFamily="34" charset="0"/>
          <a:ea typeface="Gill Sans" charset="0"/>
          <a:cs typeface="Calibri" panose="020F0502020204030204" pitchFamily="34" charset="0"/>
        </a:defRPr>
      </a:lvl3pPr>
      <a:lvl4pPr marL="1543050" indent="-171450" algn="l" rtl="0" eaLnBrk="1" fontAlgn="base" hangingPunct="1">
        <a:lnSpc>
          <a:spcPct val="90000"/>
        </a:lnSpc>
        <a:spcBef>
          <a:spcPct val="30000"/>
        </a:spcBef>
        <a:spcAft>
          <a:spcPct val="0"/>
        </a:spcAft>
        <a:buSzPct val="120000"/>
        <a:buChar char="•"/>
        <a:defRPr sz="1800">
          <a:solidFill>
            <a:schemeClr val="tx1"/>
          </a:solidFill>
          <a:latin typeface="Calibri" panose="020F0502020204030204" pitchFamily="34" charset="0"/>
          <a:ea typeface="Gill Sans" charset="0"/>
          <a:cs typeface="Calibri" panose="020F0502020204030204" pitchFamily="34" charset="0"/>
        </a:defRPr>
      </a:lvl4pPr>
      <a:lvl5pPr marL="2000250" indent="-171450" algn="l" rtl="0" eaLnBrk="1" fontAlgn="base" hangingPunct="1">
        <a:lnSpc>
          <a:spcPct val="90000"/>
        </a:lnSpc>
        <a:spcBef>
          <a:spcPct val="30000"/>
        </a:spcBef>
        <a:spcAft>
          <a:spcPct val="0"/>
        </a:spcAft>
        <a:buSzPct val="120000"/>
        <a:buFont typeface="Arial" panose="020B0604020202020204" pitchFamily="34" charset="0"/>
        <a:buChar char="•"/>
        <a:defRPr sz="1600">
          <a:solidFill>
            <a:schemeClr val="tx1"/>
          </a:solidFill>
          <a:latin typeface="Calibri" panose="020F0502020204030204" pitchFamily="34" charset="0"/>
          <a:ea typeface="Gill Sans" charset="0"/>
          <a:cs typeface="Calibri" panose="020F0502020204030204" pitchFamily="34" charset="0"/>
        </a:defRPr>
      </a:lvl5pPr>
      <a:lvl6pPr marL="2457450" indent="-171450" algn="l" rtl="0" eaLnBrk="1" fontAlgn="base" hangingPunct="1">
        <a:lnSpc>
          <a:spcPct val="90000"/>
        </a:lnSpc>
        <a:spcBef>
          <a:spcPct val="30000"/>
        </a:spcBef>
        <a:spcAft>
          <a:spcPct val="0"/>
        </a:spcAft>
        <a:buSzPct val="100000"/>
        <a:buChar char="–"/>
        <a:defRPr sz="2000" b="1">
          <a:solidFill>
            <a:schemeClr val="tx1"/>
          </a:solidFill>
          <a:latin typeface="+mn-lt"/>
        </a:defRPr>
      </a:lvl6pPr>
      <a:lvl7pPr marL="2914650" indent="-171450" algn="l" rtl="0" eaLnBrk="1" fontAlgn="base" hangingPunct="1">
        <a:lnSpc>
          <a:spcPct val="90000"/>
        </a:lnSpc>
        <a:spcBef>
          <a:spcPct val="30000"/>
        </a:spcBef>
        <a:spcAft>
          <a:spcPct val="0"/>
        </a:spcAft>
        <a:buSzPct val="100000"/>
        <a:buChar char="–"/>
        <a:defRPr sz="2000" b="1">
          <a:solidFill>
            <a:schemeClr val="tx1"/>
          </a:solidFill>
          <a:latin typeface="+mn-lt"/>
        </a:defRPr>
      </a:lvl7pPr>
      <a:lvl8pPr marL="3371850" indent="-171450" algn="l" rtl="0" eaLnBrk="1" fontAlgn="base" hangingPunct="1">
        <a:lnSpc>
          <a:spcPct val="90000"/>
        </a:lnSpc>
        <a:spcBef>
          <a:spcPct val="30000"/>
        </a:spcBef>
        <a:spcAft>
          <a:spcPct val="0"/>
        </a:spcAft>
        <a:buSzPct val="100000"/>
        <a:buChar char="–"/>
        <a:defRPr sz="2000" b="1">
          <a:solidFill>
            <a:schemeClr val="tx1"/>
          </a:solidFill>
          <a:latin typeface="+mn-lt"/>
        </a:defRPr>
      </a:lvl8pPr>
      <a:lvl9pPr marL="3829050" indent="-171450" algn="l" rtl="0" eaLnBrk="1" fontAlgn="base" hangingPunct="1">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hyperlink" Target="http://www.libpng.org/pub/png/spec/1.2/PNG-Structure.html"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1196752"/>
            <a:ext cx="7848600" cy="2057400"/>
          </a:xfrm>
        </p:spPr>
        <p:txBody>
          <a:bodyPr/>
          <a:lstStyle/>
          <a:p>
            <a:pPr>
              <a:defRPr/>
            </a:pPr>
            <a:br>
              <a:rPr lang="en-US" sz="3000" dirty="0"/>
            </a:br>
            <a:r>
              <a:rPr lang="en-US" sz="3000" dirty="0">
                <a:solidFill>
                  <a:srgbClr val="FF0000"/>
                </a:solidFill>
              </a:rPr>
              <a:t>CS310  Operating Systems </a:t>
            </a:r>
            <a:br>
              <a:rPr lang="en-US" sz="3000" dirty="0"/>
            </a:br>
            <a:br>
              <a:rPr lang="en-US" sz="3000" dirty="0"/>
            </a:br>
            <a:r>
              <a:rPr lang="en-US" sz="2400" dirty="0"/>
              <a:t>Lecture 33 : File Types – ELF (Binary), </a:t>
            </a:r>
            <a:br>
              <a:rPr lang="en-US" sz="2400" dirty="0"/>
            </a:br>
            <a:r>
              <a:rPr lang="en-US" sz="2400" dirty="0"/>
              <a:t> .</a:t>
            </a:r>
            <a:r>
              <a:rPr lang="en-US" sz="2400" dirty="0" err="1"/>
              <a:t>png</a:t>
            </a:r>
            <a:r>
              <a:rPr lang="en-US" sz="2400" dirty="0"/>
              <a:t> file  </a:t>
            </a:r>
            <a:r>
              <a:rPr lang="en-US" sz="2400" dirty="0">
                <a:solidFill>
                  <a:srgbClr val="FF0000"/>
                </a:solidFill>
              </a:rPr>
              <a:t>(Self Reading)</a:t>
            </a:r>
          </a:p>
        </p:txBody>
      </p:sp>
      <p:sp>
        <p:nvSpPr>
          <p:cNvPr id="3075" name="Rectangle 3"/>
          <p:cNvSpPr>
            <a:spLocks noGrp="1" noChangeArrowheads="1"/>
          </p:cNvSpPr>
          <p:nvPr>
            <p:ph type="subTitle" idx="1"/>
          </p:nvPr>
        </p:nvSpPr>
        <p:spPr>
          <a:xfrm>
            <a:off x="609600" y="4191000"/>
            <a:ext cx="8001000" cy="1447800"/>
          </a:xfrm>
        </p:spPr>
        <p:txBody>
          <a:bodyPr/>
          <a:lstStyle/>
          <a:p>
            <a:pPr marL="285750" indent="-285750" algn="r">
              <a:defRPr/>
            </a:pPr>
            <a:r>
              <a:rPr lang="en-US" altLang="en-US" dirty="0">
                <a:solidFill>
                  <a:schemeClr val="accent1">
                    <a:lumMod val="50000"/>
                  </a:schemeClr>
                </a:solidFill>
                <a:ea typeface="Gill Sans" charset="0"/>
              </a:rPr>
              <a:t>Ravi Mittal</a:t>
            </a:r>
          </a:p>
          <a:p>
            <a:pPr marL="285750" indent="-285750" algn="r">
              <a:defRPr/>
            </a:pPr>
            <a:r>
              <a:rPr lang="en-US" altLang="en-US" dirty="0">
                <a:solidFill>
                  <a:schemeClr val="accent1">
                    <a:lumMod val="50000"/>
                  </a:schemeClr>
                </a:solidFill>
                <a:ea typeface="Gill Sans" charset="0"/>
              </a:rPr>
              <a:t>IIT Goa</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11F4E2-C053-2D4A-9EB4-BF3297875D20}"/>
              </a:ext>
            </a:extLst>
          </p:cNvPr>
          <p:cNvSpPr>
            <a:spLocks noGrp="1"/>
          </p:cNvSpPr>
          <p:nvPr>
            <p:ph type="title"/>
          </p:nvPr>
        </p:nvSpPr>
        <p:spPr/>
        <p:txBody>
          <a:bodyPr/>
          <a:lstStyle/>
          <a:p>
            <a:r>
              <a:rPr lang="en-US" dirty="0"/>
              <a:t>Regular Files (Linux)</a:t>
            </a:r>
          </a:p>
        </p:txBody>
      </p:sp>
      <p:sp>
        <p:nvSpPr>
          <p:cNvPr id="5" name="Content Placeholder 4">
            <a:extLst>
              <a:ext uri="{FF2B5EF4-FFF2-40B4-BE49-F238E27FC236}">
                <a16:creationId xmlns:a16="http://schemas.microsoft.com/office/drawing/2014/main" id="{F7724FFA-723A-6341-B193-DCFD95770FB2}"/>
              </a:ext>
            </a:extLst>
          </p:cNvPr>
          <p:cNvSpPr>
            <a:spLocks noGrp="1"/>
          </p:cNvSpPr>
          <p:nvPr>
            <p:ph idx="1"/>
          </p:nvPr>
        </p:nvSpPr>
        <p:spPr/>
        <p:txBody>
          <a:bodyPr/>
          <a:lstStyle/>
          <a:p>
            <a:r>
              <a:rPr lang="en-US" sz="2600" dirty="0"/>
              <a:t>On file reading or writing byte by byte </a:t>
            </a:r>
          </a:p>
          <a:p>
            <a:pPr lvl="1"/>
            <a:r>
              <a:rPr lang="en-US" sz="2400" dirty="0"/>
              <a:t>the file position increases</a:t>
            </a:r>
          </a:p>
          <a:p>
            <a:r>
              <a:rPr lang="en-US" sz="2600" dirty="0"/>
              <a:t>File position may be set manually</a:t>
            </a:r>
          </a:p>
          <a:p>
            <a:endParaRPr lang="en-US" sz="2600" dirty="0"/>
          </a:p>
          <a:p>
            <a:endParaRPr lang="en-US" sz="2600" dirty="0"/>
          </a:p>
          <a:p>
            <a:endParaRPr lang="en-US" sz="2600" dirty="0"/>
          </a:p>
          <a:p>
            <a:r>
              <a:rPr lang="en-US" sz="2600" dirty="0"/>
              <a:t>File position starts at zero</a:t>
            </a:r>
          </a:p>
          <a:p>
            <a:r>
              <a:rPr lang="en-US" sz="2600" dirty="0"/>
              <a:t>Writing a byte to the middle of a file overwrites over the previous byte</a:t>
            </a:r>
          </a:p>
          <a:p>
            <a:r>
              <a:rPr lang="en-US" sz="2600" dirty="0"/>
              <a:t>It is not possible to expand a file by writing into middle of it</a:t>
            </a:r>
          </a:p>
        </p:txBody>
      </p:sp>
      <p:grpSp>
        <p:nvGrpSpPr>
          <p:cNvPr id="6" name="Group 5">
            <a:extLst>
              <a:ext uri="{FF2B5EF4-FFF2-40B4-BE49-F238E27FC236}">
                <a16:creationId xmlns:a16="http://schemas.microsoft.com/office/drawing/2014/main" id="{BE5C299B-E826-7247-9BC3-9034DFF1C9A5}"/>
              </a:ext>
            </a:extLst>
          </p:cNvPr>
          <p:cNvGrpSpPr/>
          <p:nvPr/>
        </p:nvGrpSpPr>
        <p:grpSpPr>
          <a:xfrm>
            <a:off x="1331640" y="2636912"/>
            <a:ext cx="3753889" cy="655967"/>
            <a:chOff x="4876800" y="1905000"/>
            <a:chExt cx="3753889" cy="655967"/>
          </a:xfrm>
          <a:effectLst/>
        </p:grpSpPr>
        <p:sp>
          <p:nvSpPr>
            <p:cNvPr id="7" name="Rectangle 6">
              <a:extLst>
                <a:ext uri="{FF2B5EF4-FFF2-40B4-BE49-F238E27FC236}">
                  <a16:creationId xmlns:a16="http://schemas.microsoft.com/office/drawing/2014/main" id="{C7D3EF5F-EDB4-394A-8202-5CD3928C012B}"/>
                </a:ext>
              </a:extLst>
            </p:cNvPr>
            <p:cNvSpPr/>
            <p:nvPr/>
          </p:nvSpPr>
          <p:spPr>
            <a:xfrm>
              <a:off x="4876800" y="1905000"/>
              <a:ext cx="3753889" cy="321005"/>
            </a:xfrm>
            <a:prstGeom prst="rect">
              <a:avLst/>
            </a:prstGeom>
            <a:pattFill prst="ltVert">
              <a:fgClr>
                <a:prstClr val="black"/>
              </a:fgClr>
              <a:bgClr>
                <a:prstClr val="white"/>
              </a:bgClr>
            </a:patt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714AA0F9-D394-6B44-9B44-ABC472883A95}"/>
                </a:ext>
              </a:extLst>
            </p:cNvPr>
            <p:cNvCxnSpPr/>
            <p:nvPr/>
          </p:nvCxnSpPr>
          <p:spPr>
            <a:xfrm flipV="1">
              <a:off x="5658279" y="2226005"/>
              <a:ext cx="0" cy="3349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0" name="Rectangle 9">
            <a:extLst>
              <a:ext uri="{FF2B5EF4-FFF2-40B4-BE49-F238E27FC236}">
                <a16:creationId xmlns:a16="http://schemas.microsoft.com/office/drawing/2014/main" id="{A324E0A2-EC0A-3D40-ABE1-B55D2E942EEA}"/>
              </a:ext>
            </a:extLst>
          </p:cNvPr>
          <p:cNvSpPr>
            <a:spLocks noChangeArrowheads="1"/>
          </p:cNvSpPr>
          <p:nvPr/>
        </p:nvSpPr>
        <p:spPr bwMode="auto">
          <a:xfrm>
            <a:off x="177800" y="6597352"/>
            <a:ext cx="3890144" cy="225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dirty="0">
                <a:solidFill>
                  <a:srgbClr val="898989"/>
                </a:solidFill>
                <a:latin typeface="Calibri" panose="020F0502020204030204" pitchFamily="34" charset="0"/>
                <a:cs typeface="Calibri" panose="020F0502020204030204" pitchFamily="34" charset="0"/>
              </a:rPr>
              <a:t>Adapted from: Linux System Programming : Robert Love</a:t>
            </a:r>
            <a:endParaRPr lang="en-US" altLang="en-US" sz="1200" b="1" dirty="0">
              <a:solidFill>
                <a:srgbClr val="89898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595344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71CC1-7DA8-BF4D-9610-4A25B55F345A}"/>
              </a:ext>
            </a:extLst>
          </p:cNvPr>
          <p:cNvSpPr>
            <a:spLocks noGrp="1"/>
          </p:cNvSpPr>
          <p:nvPr>
            <p:ph type="title"/>
          </p:nvPr>
        </p:nvSpPr>
        <p:spPr/>
        <p:txBody>
          <a:bodyPr/>
          <a:lstStyle/>
          <a:p>
            <a:r>
              <a:rPr lang="en-US" dirty="0"/>
              <a:t>File Types – Regular Files - Binary</a:t>
            </a:r>
          </a:p>
        </p:txBody>
      </p:sp>
      <p:sp>
        <p:nvSpPr>
          <p:cNvPr id="3" name="Content Placeholder 2">
            <a:extLst>
              <a:ext uri="{FF2B5EF4-FFF2-40B4-BE49-F238E27FC236}">
                <a16:creationId xmlns:a16="http://schemas.microsoft.com/office/drawing/2014/main" id="{2E9205EE-96BA-0349-A459-4F5185D34D42}"/>
              </a:ext>
            </a:extLst>
          </p:cNvPr>
          <p:cNvSpPr>
            <a:spLocks noGrp="1"/>
          </p:cNvSpPr>
          <p:nvPr>
            <p:ph idx="1"/>
          </p:nvPr>
        </p:nvSpPr>
        <p:spPr/>
        <p:txBody>
          <a:bodyPr/>
          <a:lstStyle/>
          <a:p>
            <a:r>
              <a:rPr lang="en-US" dirty="0"/>
              <a:t>Binary files have some internal structure </a:t>
            </a:r>
          </a:p>
          <a:p>
            <a:pPr lvl="1"/>
            <a:r>
              <a:rPr lang="en-US" dirty="0"/>
              <a:t>Known to programs that use them</a:t>
            </a:r>
          </a:p>
          <a:p>
            <a:r>
              <a:rPr lang="en-US" dirty="0"/>
              <a:t>Unix - Examples of Binary Files</a:t>
            </a:r>
          </a:p>
          <a:p>
            <a:pPr lvl="1"/>
            <a:r>
              <a:rPr lang="en-US" dirty="0"/>
              <a:t>Executable File Formats </a:t>
            </a:r>
            <a:r>
              <a:rPr lang="en-US" altLang="en-US" dirty="0"/>
              <a:t>Library procedures (modules) that are compiled but not linked</a:t>
            </a:r>
          </a:p>
          <a:p>
            <a:endParaRPr lang="en-US" dirty="0"/>
          </a:p>
          <a:p>
            <a:r>
              <a:rPr lang="en-US" dirty="0"/>
              <a:t>ELF: Executable and Linkable Format</a:t>
            </a:r>
          </a:p>
          <a:p>
            <a:pPr lvl="1"/>
            <a:r>
              <a:rPr lang="en-IN" dirty="0"/>
              <a:t>Standard le format for executables, object code, shared libraries, and core dumps</a:t>
            </a:r>
          </a:p>
          <a:p>
            <a:r>
              <a:rPr lang="en-IN" dirty="0"/>
              <a:t>There are other formats as well: </a:t>
            </a:r>
            <a:r>
              <a:rPr lang="en-IN" dirty="0" err="1"/>
              <a:t>a.out</a:t>
            </a:r>
            <a:r>
              <a:rPr lang="en-IN" dirty="0"/>
              <a:t>, COFF, PE, Mach-O, COM, ...</a:t>
            </a:r>
          </a:p>
          <a:p>
            <a:pPr marL="0" indent="0">
              <a:buNone/>
            </a:pPr>
            <a:br>
              <a:rPr lang="en-IN" dirty="0"/>
            </a:br>
            <a:r>
              <a:rPr lang="en-IN" dirty="0"/>
              <a:t>	</a:t>
            </a:r>
          </a:p>
          <a:p>
            <a:pPr lvl="1"/>
            <a:endParaRPr lang="en-IN" dirty="0"/>
          </a:p>
          <a:p>
            <a:pPr lvl="1"/>
            <a:endParaRPr lang="en-IN" dirty="0"/>
          </a:p>
          <a:p>
            <a:pPr lvl="1"/>
            <a:endParaRPr lang="en-US" dirty="0"/>
          </a:p>
        </p:txBody>
      </p:sp>
    </p:spTree>
    <p:extLst>
      <p:ext uri="{BB962C8B-B14F-4D97-AF65-F5344CB8AC3E}">
        <p14:creationId xmlns:p14="http://schemas.microsoft.com/office/powerpoint/2010/main" val="42176309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676B4-AB28-BA40-B23E-500F112BF006}"/>
              </a:ext>
            </a:extLst>
          </p:cNvPr>
          <p:cNvSpPr>
            <a:spLocks noGrp="1"/>
          </p:cNvSpPr>
          <p:nvPr>
            <p:ph type="ctrTitle"/>
          </p:nvPr>
        </p:nvSpPr>
        <p:spPr/>
        <p:txBody>
          <a:bodyPr/>
          <a:lstStyle/>
          <a:p>
            <a:r>
              <a:rPr lang="en-US" dirty="0"/>
              <a:t>ELF File</a:t>
            </a:r>
          </a:p>
        </p:txBody>
      </p:sp>
      <p:sp>
        <p:nvSpPr>
          <p:cNvPr id="3" name="Subtitle 2">
            <a:extLst>
              <a:ext uri="{FF2B5EF4-FFF2-40B4-BE49-F238E27FC236}">
                <a16:creationId xmlns:a16="http://schemas.microsoft.com/office/drawing/2014/main" id="{EA663070-4D49-CB4B-BDA7-323EDAAE3F3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5584282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DC625-E3D5-F349-8D6E-13B24C25B4D3}"/>
              </a:ext>
            </a:extLst>
          </p:cNvPr>
          <p:cNvSpPr>
            <a:spLocks noGrp="1"/>
          </p:cNvSpPr>
          <p:nvPr>
            <p:ph type="title"/>
          </p:nvPr>
        </p:nvSpPr>
        <p:spPr>
          <a:xfrm>
            <a:off x="523874" y="174519"/>
            <a:ext cx="8440613" cy="533400"/>
          </a:xfrm>
        </p:spPr>
        <p:txBody>
          <a:bodyPr/>
          <a:lstStyle/>
          <a:p>
            <a:r>
              <a:rPr lang="en-US" dirty="0"/>
              <a:t>File Types – Regular Files – Binary -  ELF</a:t>
            </a:r>
          </a:p>
        </p:txBody>
      </p:sp>
      <p:sp>
        <p:nvSpPr>
          <p:cNvPr id="3" name="Content Placeholder 2">
            <a:extLst>
              <a:ext uri="{FF2B5EF4-FFF2-40B4-BE49-F238E27FC236}">
                <a16:creationId xmlns:a16="http://schemas.microsoft.com/office/drawing/2014/main" id="{5F6E0D12-3C0F-1549-A3A2-4ECBDE0629A3}"/>
              </a:ext>
            </a:extLst>
          </p:cNvPr>
          <p:cNvSpPr>
            <a:spLocks noGrp="1"/>
          </p:cNvSpPr>
          <p:nvPr>
            <p:ph idx="1"/>
          </p:nvPr>
        </p:nvSpPr>
        <p:spPr/>
        <p:txBody>
          <a:bodyPr/>
          <a:lstStyle/>
          <a:p>
            <a:pPr marL="0" indent="0">
              <a:buNone/>
            </a:pPr>
            <a:r>
              <a:rPr lang="en-IN" dirty="0"/>
              <a:t>Unified format capable to hold any of these files</a:t>
            </a:r>
          </a:p>
          <a:p>
            <a:r>
              <a:rPr lang="en-IN" dirty="0"/>
              <a:t>Executable files</a:t>
            </a:r>
          </a:p>
          <a:p>
            <a:pPr lvl="1"/>
            <a:r>
              <a:rPr lang="en-IN" dirty="0"/>
              <a:t>runnable program, must have segments</a:t>
            </a:r>
          </a:p>
          <a:p>
            <a:pPr lvl="2"/>
            <a:r>
              <a:rPr lang="en-IN" dirty="0" err="1"/>
              <a:t>gcc</a:t>
            </a:r>
            <a:r>
              <a:rPr lang="en-IN" dirty="0"/>
              <a:t> </a:t>
            </a:r>
            <a:r>
              <a:rPr lang="en-IN" dirty="0" err="1"/>
              <a:t>test.o</a:t>
            </a:r>
            <a:r>
              <a:rPr lang="en-IN" dirty="0"/>
              <a:t> ‐o test</a:t>
            </a:r>
          </a:p>
          <a:p>
            <a:r>
              <a:rPr lang="en-IN" dirty="0"/>
              <a:t>Relocatable files (.o)</a:t>
            </a:r>
          </a:p>
          <a:p>
            <a:pPr lvl="1"/>
            <a:r>
              <a:rPr lang="en-IN" dirty="0"/>
              <a:t>code and data to be linked with other object files</a:t>
            </a:r>
          </a:p>
          <a:p>
            <a:pPr lvl="1"/>
            <a:r>
              <a:rPr lang="en-IN" dirty="0"/>
              <a:t>Must have sections</a:t>
            </a:r>
          </a:p>
          <a:p>
            <a:pPr lvl="2"/>
            <a:r>
              <a:rPr lang="en-IN" dirty="0" err="1"/>
              <a:t>gcc</a:t>
            </a:r>
            <a:r>
              <a:rPr lang="en-IN" dirty="0"/>
              <a:t> ‐c </a:t>
            </a:r>
            <a:r>
              <a:rPr lang="en-IN" dirty="0" err="1"/>
              <a:t>test.c</a:t>
            </a:r>
            <a:r>
              <a:rPr lang="en-IN" dirty="0"/>
              <a:t> ‐o </a:t>
            </a:r>
            <a:r>
              <a:rPr lang="en-IN" dirty="0" err="1"/>
              <a:t>test.o</a:t>
            </a:r>
            <a:endParaRPr lang="en-IN" dirty="0"/>
          </a:p>
          <a:p>
            <a:r>
              <a:rPr lang="en-IN" dirty="0"/>
              <a:t>Shared object files (.so): libraries</a:t>
            </a:r>
          </a:p>
          <a:p>
            <a:pPr lvl="1"/>
            <a:r>
              <a:rPr lang="en-IN" dirty="0"/>
              <a:t>links with other object files/executables</a:t>
            </a:r>
          </a:p>
          <a:p>
            <a:pPr lvl="1"/>
            <a:r>
              <a:rPr lang="en-IN" dirty="0"/>
              <a:t>Has both segments and sections</a:t>
            </a:r>
          </a:p>
          <a:p>
            <a:pPr lvl="2"/>
            <a:r>
              <a:rPr lang="en-IN" dirty="0" err="1"/>
              <a:t>gcc</a:t>
            </a:r>
            <a:r>
              <a:rPr lang="en-IN" dirty="0"/>
              <a:t> ‐c ‐</a:t>
            </a:r>
            <a:r>
              <a:rPr lang="en-IN" dirty="0" err="1"/>
              <a:t>fPIC</a:t>
            </a:r>
            <a:r>
              <a:rPr lang="en-IN" dirty="0"/>
              <a:t> </a:t>
            </a:r>
            <a:r>
              <a:rPr lang="en-IN" dirty="0" err="1"/>
              <a:t>shared.c</a:t>
            </a:r>
            <a:endParaRPr lang="en-IN" dirty="0"/>
          </a:p>
          <a:p>
            <a:pPr lvl="2"/>
            <a:r>
              <a:rPr lang="en-IN" dirty="0" err="1"/>
              <a:t>gcc</a:t>
            </a:r>
            <a:r>
              <a:rPr lang="en-IN" dirty="0"/>
              <a:t> ‐shared ‐o </a:t>
            </a:r>
            <a:r>
              <a:rPr lang="en-IN" dirty="0" err="1"/>
              <a:t>libshared.so</a:t>
            </a:r>
            <a:r>
              <a:rPr lang="en-IN" dirty="0"/>
              <a:t> </a:t>
            </a:r>
            <a:r>
              <a:rPr lang="en-IN" dirty="0" err="1"/>
              <a:t>shared.o</a:t>
            </a:r>
            <a:endParaRPr lang="en-IN" dirty="0"/>
          </a:p>
          <a:p>
            <a:pPr lvl="1"/>
            <a:endParaRPr lang="en-IN" dirty="0"/>
          </a:p>
          <a:p>
            <a:pPr lvl="1"/>
            <a:endParaRPr lang="en-US" dirty="0"/>
          </a:p>
        </p:txBody>
      </p:sp>
    </p:spTree>
    <p:extLst>
      <p:ext uri="{BB962C8B-B14F-4D97-AF65-F5344CB8AC3E}">
        <p14:creationId xmlns:p14="http://schemas.microsoft.com/office/powerpoint/2010/main" val="270784183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E5568-B38B-CA4B-AB3B-E98E29A84C4E}"/>
              </a:ext>
            </a:extLst>
          </p:cNvPr>
          <p:cNvSpPr>
            <a:spLocks noGrp="1"/>
          </p:cNvSpPr>
          <p:nvPr>
            <p:ph type="title"/>
          </p:nvPr>
        </p:nvSpPr>
        <p:spPr>
          <a:xfrm>
            <a:off x="523874" y="174519"/>
            <a:ext cx="8084493" cy="533400"/>
          </a:xfrm>
        </p:spPr>
        <p:txBody>
          <a:bodyPr/>
          <a:lstStyle/>
          <a:p>
            <a:r>
              <a:rPr lang="en-US" dirty="0"/>
              <a:t>ELF:  Executable and Linkable Format </a:t>
            </a:r>
          </a:p>
        </p:txBody>
      </p:sp>
      <p:sp>
        <p:nvSpPr>
          <p:cNvPr id="3" name="Content Placeholder 2">
            <a:extLst>
              <a:ext uri="{FF2B5EF4-FFF2-40B4-BE49-F238E27FC236}">
                <a16:creationId xmlns:a16="http://schemas.microsoft.com/office/drawing/2014/main" id="{E40AC98E-FCB3-2D4C-B3BA-1365B26C1780}"/>
              </a:ext>
            </a:extLst>
          </p:cNvPr>
          <p:cNvSpPr>
            <a:spLocks noGrp="1"/>
          </p:cNvSpPr>
          <p:nvPr>
            <p:ph idx="1"/>
          </p:nvPr>
        </p:nvSpPr>
        <p:spPr>
          <a:xfrm>
            <a:off x="683568" y="1052736"/>
            <a:ext cx="7924800" cy="5616624"/>
          </a:xfrm>
        </p:spPr>
        <p:txBody>
          <a:bodyPr/>
          <a:lstStyle/>
          <a:p>
            <a:r>
              <a:rPr lang="en-IN" dirty="0"/>
              <a:t>Used in most Unix systems</a:t>
            </a:r>
          </a:p>
          <a:p>
            <a:r>
              <a:rPr lang="en-IN" dirty="0"/>
              <a:t>Support different processors and data encodings</a:t>
            </a:r>
          </a:p>
          <a:p>
            <a:r>
              <a:rPr lang="en-IN" dirty="0"/>
              <a:t>Dual nature</a:t>
            </a:r>
          </a:p>
          <a:p>
            <a:pPr lvl="1"/>
            <a:r>
              <a:rPr lang="en-IN" dirty="0"/>
              <a:t>an ELF file is a set of segments and sections</a:t>
            </a:r>
          </a:p>
          <a:p>
            <a:pPr lvl="1"/>
            <a:r>
              <a:rPr lang="en-IN" dirty="0"/>
              <a:t>kernel sees segments, maps them into virtual address space using </a:t>
            </a:r>
            <a:r>
              <a:rPr lang="en-IN" dirty="0" err="1"/>
              <a:t>mmap</a:t>
            </a:r>
            <a:r>
              <a:rPr lang="en-IN" dirty="0"/>
              <a:t>(2) </a:t>
            </a:r>
            <a:r>
              <a:rPr lang="en-IN" dirty="0" err="1"/>
              <a:t>syscall</a:t>
            </a:r>
            <a:endParaRPr lang="en-IN" dirty="0"/>
          </a:p>
          <a:p>
            <a:pPr lvl="1"/>
            <a:r>
              <a:rPr lang="en-IN" dirty="0"/>
              <a:t>linker sees sections, combines them into executable/shared </a:t>
            </a:r>
            <a:r>
              <a:rPr lang="en-IN" dirty="0" err="1"/>
              <a:t>objecte</a:t>
            </a:r>
            <a:endParaRPr lang="en-IN" dirty="0"/>
          </a:p>
          <a:p>
            <a:r>
              <a:rPr lang="en-IN" dirty="0"/>
              <a:t>The file divided into segments.  Each segment has</a:t>
            </a:r>
          </a:p>
          <a:p>
            <a:pPr lvl="1"/>
            <a:r>
              <a:rPr lang="en-IN" dirty="0"/>
              <a:t>Type, Requested mem location, permissions, size</a:t>
            </a:r>
          </a:p>
          <a:p>
            <a:pPr lvl="1"/>
            <a:r>
              <a:rPr lang="en-IN" dirty="0"/>
              <a:t>Example: code segment (readable and executable)</a:t>
            </a:r>
          </a:p>
          <a:p>
            <a:pPr lvl="1"/>
            <a:r>
              <a:rPr lang="en-IN" dirty="0"/>
              <a:t>data segments (readable and writable, or just readable)</a:t>
            </a:r>
          </a:p>
          <a:p>
            <a:endParaRPr lang="en-IN" dirty="0"/>
          </a:p>
          <a:p>
            <a:pPr lvl="1"/>
            <a:endParaRPr lang="en-IN" dirty="0"/>
          </a:p>
          <a:p>
            <a:endParaRPr lang="en-IN" dirty="0"/>
          </a:p>
          <a:p>
            <a:pPr marL="0" indent="0">
              <a:buNone/>
            </a:pPr>
            <a:br>
              <a:rPr lang="en-IN" dirty="0"/>
            </a:br>
            <a:r>
              <a:rPr lang="en-IN" dirty="0"/>
              <a:t>	</a:t>
            </a:r>
          </a:p>
          <a:p>
            <a:endParaRPr lang="en-US" dirty="0"/>
          </a:p>
        </p:txBody>
      </p:sp>
    </p:spTree>
    <p:extLst>
      <p:ext uri="{BB962C8B-B14F-4D97-AF65-F5344CB8AC3E}">
        <p14:creationId xmlns:p14="http://schemas.microsoft.com/office/powerpoint/2010/main" val="414031683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19" name="Text Box 91"/>
          <p:cNvSpPr txBox="1">
            <a:spLocks noChangeArrowheads="1"/>
          </p:cNvSpPr>
          <p:nvPr/>
        </p:nvSpPr>
        <p:spPr bwMode="auto">
          <a:xfrm>
            <a:off x="1270471" y="5313809"/>
            <a:ext cx="1219200" cy="83099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r>
              <a:rPr lang="en-US" sz="1600" b="0" dirty="0">
                <a:latin typeface="Calibri" panose="020F0502020204030204" pitchFamily="34" charset="0"/>
                <a:cs typeface="Calibri" panose="020F0502020204030204" pitchFamily="34" charset="0"/>
              </a:rPr>
              <a:t>Describes object file sections</a:t>
            </a:r>
          </a:p>
        </p:txBody>
      </p:sp>
      <p:sp>
        <p:nvSpPr>
          <p:cNvPr id="48238" name="Text Box 110"/>
          <p:cNvSpPr txBox="1">
            <a:spLocks noChangeArrowheads="1"/>
          </p:cNvSpPr>
          <p:nvPr/>
        </p:nvSpPr>
        <p:spPr bwMode="auto">
          <a:xfrm>
            <a:off x="279871" y="1532384"/>
            <a:ext cx="2209800" cy="83099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r>
              <a:rPr lang="en-US" sz="1600" b="0" dirty="0">
                <a:latin typeface="Calibri" panose="020F0502020204030204" pitchFamily="34" charset="0"/>
                <a:cs typeface="Calibri" panose="020F0502020204030204" pitchFamily="34" charset="0"/>
              </a:rPr>
              <a:t>Maps contiguous file sections to runtime memory segments</a:t>
            </a:r>
          </a:p>
        </p:txBody>
      </p:sp>
      <p:sp>
        <p:nvSpPr>
          <p:cNvPr id="48243" name="Text Box 115"/>
          <p:cNvSpPr txBox="1">
            <a:spLocks noChangeArrowheads="1"/>
          </p:cNvSpPr>
          <p:nvPr/>
        </p:nvSpPr>
        <p:spPr bwMode="auto">
          <a:xfrm>
            <a:off x="5766271" y="2141984"/>
            <a:ext cx="2819400" cy="58102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defPPr>
              <a:defRPr lang="en-US"/>
            </a:defPPr>
            <a:lvl1pPr algn="r">
              <a:defRPr sz="1600">
                <a:latin typeface="Calibri" panose="020F0502020204030204" pitchFamily="34" charset="0"/>
                <a:cs typeface="Calibri" panose="020F0502020204030204" pitchFamily="34" charset="0"/>
              </a:defRPr>
            </a:lvl1pPr>
          </a:lstStyle>
          <a:p>
            <a:pPr algn="l"/>
            <a:r>
              <a:rPr lang="en-US" b="0" dirty="0"/>
              <a:t>Read-only memory segment </a:t>
            </a:r>
          </a:p>
          <a:p>
            <a:pPr algn="l"/>
            <a:r>
              <a:rPr lang="en-US" b="0" dirty="0"/>
              <a:t>(code segment)</a:t>
            </a:r>
          </a:p>
        </p:txBody>
      </p:sp>
      <p:sp>
        <p:nvSpPr>
          <p:cNvPr id="48244" name="Text Box 116"/>
          <p:cNvSpPr txBox="1">
            <a:spLocks noChangeArrowheads="1"/>
          </p:cNvSpPr>
          <p:nvPr/>
        </p:nvSpPr>
        <p:spPr bwMode="auto">
          <a:xfrm>
            <a:off x="5766271" y="3408809"/>
            <a:ext cx="2819400" cy="58102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defPPr>
              <a:defRPr lang="en-US"/>
            </a:defPPr>
            <a:lvl1pPr algn="r">
              <a:defRPr sz="1600">
                <a:latin typeface="Calibri" panose="020F0502020204030204" pitchFamily="34" charset="0"/>
                <a:cs typeface="Calibri" panose="020F0502020204030204" pitchFamily="34" charset="0"/>
              </a:defRPr>
            </a:lvl1pPr>
          </a:lstStyle>
          <a:p>
            <a:pPr algn="l"/>
            <a:r>
              <a:rPr lang="en-US" b="0" dirty="0"/>
              <a:t>Read/write memory segment</a:t>
            </a:r>
          </a:p>
          <a:p>
            <a:pPr algn="l"/>
            <a:r>
              <a:rPr lang="en-US" b="0" dirty="0"/>
              <a:t>(data segment)</a:t>
            </a:r>
          </a:p>
        </p:txBody>
      </p:sp>
      <p:grpSp>
        <p:nvGrpSpPr>
          <p:cNvPr id="2" name="Group 1">
            <a:extLst>
              <a:ext uri="{FF2B5EF4-FFF2-40B4-BE49-F238E27FC236}">
                <a16:creationId xmlns:a16="http://schemas.microsoft.com/office/drawing/2014/main" id="{7A6BC40A-DA99-F340-B59C-88F530077E8F}"/>
              </a:ext>
            </a:extLst>
          </p:cNvPr>
          <p:cNvGrpSpPr/>
          <p:nvPr/>
        </p:nvGrpSpPr>
        <p:grpSpPr>
          <a:xfrm>
            <a:off x="2337271" y="1303784"/>
            <a:ext cx="3429000" cy="4648200"/>
            <a:chOff x="2337271" y="1303784"/>
            <a:chExt cx="3429000" cy="4648200"/>
          </a:xfrm>
        </p:grpSpPr>
        <p:sp>
          <p:nvSpPr>
            <p:cNvPr id="48200" name="Rectangle 72"/>
            <p:cNvSpPr>
              <a:spLocks noChangeArrowheads="1"/>
            </p:cNvSpPr>
            <p:nvPr/>
          </p:nvSpPr>
          <p:spPr bwMode="auto">
            <a:xfrm>
              <a:off x="2627784" y="3284984"/>
              <a:ext cx="2971800" cy="381000"/>
            </a:xfrm>
            <a:prstGeom prst="rect">
              <a:avLst/>
            </a:prstGeom>
            <a:solidFill>
              <a:schemeClr val="bg1"/>
            </a:solidFill>
            <a:ln w="31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Courier New" charset="0"/>
                </a:rPr>
                <a:t>.data</a:t>
              </a:r>
            </a:p>
          </p:txBody>
        </p:sp>
        <p:sp>
          <p:nvSpPr>
            <p:cNvPr id="48201" name="Rectangle 73"/>
            <p:cNvSpPr>
              <a:spLocks noChangeArrowheads="1"/>
            </p:cNvSpPr>
            <p:nvPr/>
          </p:nvSpPr>
          <p:spPr bwMode="auto">
            <a:xfrm>
              <a:off x="2627784" y="4046984"/>
              <a:ext cx="2971800" cy="381000"/>
            </a:xfrm>
            <a:prstGeom prst="rect">
              <a:avLst/>
            </a:prstGeom>
            <a:solidFill>
              <a:schemeClr val="bg1"/>
            </a:solidFill>
            <a:ln w="31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Courier New" charset="0"/>
                </a:rPr>
                <a:t>.symtab</a:t>
              </a:r>
            </a:p>
          </p:txBody>
        </p:sp>
        <p:sp>
          <p:nvSpPr>
            <p:cNvPr id="48206" name="Rectangle 78"/>
            <p:cNvSpPr>
              <a:spLocks noChangeArrowheads="1"/>
            </p:cNvSpPr>
            <p:nvPr/>
          </p:nvSpPr>
          <p:spPr bwMode="auto">
            <a:xfrm>
              <a:off x="2627784" y="4427984"/>
              <a:ext cx="2971800" cy="381000"/>
            </a:xfrm>
            <a:prstGeom prst="rect">
              <a:avLst/>
            </a:prstGeom>
            <a:solidFill>
              <a:schemeClr val="bg1"/>
            </a:solidFill>
            <a:ln w="31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Courier New" charset="0"/>
                </a:rPr>
                <a:t>.debug</a:t>
              </a:r>
            </a:p>
          </p:txBody>
        </p:sp>
        <p:sp>
          <p:nvSpPr>
            <p:cNvPr id="48208" name="Text Box 80"/>
            <p:cNvSpPr txBox="1">
              <a:spLocks noChangeArrowheads="1"/>
            </p:cNvSpPr>
            <p:nvPr/>
          </p:nvSpPr>
          <p:spPr bwMode="auto">
            <a:xfrm>
              <a:off x="2337271" y="1303784"/>
              <a:ext cx="296863" cy="3365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atin typeface="Helvetica" charset="0"/>
                </a:rPr>
                <a:t>0</a:t>
              </a:r>
            </a:p>
          </p:txBody>
        </p:sp>
        <p:sp>
          <p:nvSpPr>
            <p:cNvPr id="48209" name="Rectangle 81"/>
            <p:cNvSpPr>
              <a:spLocks noChangeArrowheads="1"/>
            </p:cNvSpPr>
            <p:nvPr/>
          </p:nvSpPr>
          <p:spPr bwMode="auto">
            <a:xfrm>
              <a:off x="2627784" y="2903984"/>
              <a:ext cx="2971800" cy="381000"/>
            </a:xfrm>
            <a:prstGeom prst="rect">
              <a:avLst/>
            </a:prstGeom>
            <a:solidFill>
              <a:schemeClr val="bg1"/>
            </a:solidFill>
            <a:ln w="31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Courier New" charset="0"/>
                </a:rPr>
                <a:t>.rodata</a:t>
              </a:r>
            </a:p>
          </p:txBody>
        </p:sp>
        <p:sp>
          <p:nvSpPr>
            <p:cNvPr id="48210" name="Rectangle 82"/>
            <p:cNvSpPr>
              <a:spLocks noChangeArrowheads="1"/>
            </p:cNvSpPr>
            <p:nvPr/>
          </p:nvSpPr>
          <p:spPr bwMode="auto">
            <a:xfrm>
              <a:off x="2627784" y="3665984"/>
              <a:ext cx="2971800" cy="381000"/>
            </a:xfrm>
            <a:prstGeom prst="rect">
              <a:avLst/>
            </a:prstGeom>
            <a:solidFill>
              <a:schemeClr val="bg1"/>
            </a:solidFill>
            <a:ln w="31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Courier New" charset="0"/>
                </a:rPr>
                <a:t>.bss</a:t>
              </a:r>
            </a:p>
          </p:txBody>
        </p:sp>
        <p:sp>
          <p:nvSpPr>
            <p:cNvPr id="48217" name="Rectangle 89"/>
            <p:cNvSpPr>
              <a:spLocks noChangeArrowheads="1"/>
            </p:cNvSpPr>
            <p:nvPr/>
          </p:nvSpPr>
          <p:spPr bwMode="auto">
            <a:xfrm>
              <a:off x="2627784" y="1408559"/>
              <a:ext cx="2971800" cy="381000"/>
            </a:xfrm>
            <a:prstGeom prst="rect">
              <a:avLst/>
            </a:prstGeom>
            <a:solidFill>
              <a:schemeClr val="bg1"/>
            </a:solidFill>
            <a:ln w="31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Helvetica" charset="0"/>
                </a:rPr>
                <a:t>ELF header</a:t>
              </a:r>
            </a:p>
          </p:txBody>
        </p:sp>
        <p:sp>
          <p:nvSpPr>
            <p:cNvPr id="48220" name="Rectangle 92"/>
            <p:cNvSpPr>
              <a:spLocks noChangeArrowheads="1"/>
            </p:cNvSpPr>
            <p:nvPr/>
          </p:nvSpPr>
          <p:spPr bwMode="auto">
            <a:xfrm>
              <a:off x="2627784" y="5189984"/>
              <a:ext cx="2971800" cy="381000"/>
            </a:xfrm>
            <a:prstGeom prst="rect">
              <a:avLst/>
            </a:prstGeom>
            <a:solidFill>
              <a:schemeClr val="bg1"/>
            </a:solidFill>
            <a:ln w="31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Courier New" charset="0"/>
                </a:rPr>
                <a:t>.strtab</a:t>
              </a:r>
            </a:p>
          </p:txBody>
        </p:sp>
        <p:sp>
          <p:nvSpPr>
            <p:cNvPr id="48221" name="Rectangle 93"/>
            <p:cNvSpPr>
              <a:spLocks noChangeArrowheads="1"/>
            </p:cNvSpPr>
            <p:nvPr/>
          </p:nvSpPr>
          <p:spPr bwMode="auto">
            <a:xfrm>
              <a:off x="2627784" y="5570984"/>
              <a:ext cx="2971800" cy="381000"/>
            </a:xfrm>
            <a:prstGeom prst="rect">
              <a:avLst/>
            </a:prstGeom>
            <a:solidFill>
              <a:schemeClr val="bg1"/>
            </a:solidFill>
            <a:ln w="31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Helvetica" charset="0"/>
                </a:rPr>
                <a:t>Section header table</a:t>
              </a:r>
            </a:p>
          </p:txBody>
        </p:sp>
        <p:sp>
          <p:nvSpPr>
            <p:cNvPr id="48223" name="Rectangle 95"/>
            <p:cNvSpPr>
              <a:spLocks noChangeArrowheads="1"/>
            </p:cNvSpPr>
            <p:nvPr/>
          </p:nvSpPr>
          <p:spPr bwMode="auto">
            <a:xfrm>
              <a:off x="2627784" y="4808984"/>
              <a:ext cx="2971800" cy="381000"/>
            </a:xfrm>
            <a:prstGeom prst="rect">
              <a:avLst/>
            </a:prstGeom>
            <a:solidFill>
              <a:schemeClr val="bg1"/>
            </a:solidFill>
            <a:ln w="31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Courier New" charset="0"/>
                </a:rPr>
                <a:t>.line</a:t>
              </a:r>
            </a:p>
          </p:txBody>
        </p:sp>
        <p:sp>
          <p:nvSpPr>
            <p:cNvPr id="48224" name="Rectangle 96"/>
            <p:cNvSpPr>
              <a:spLocks noChangeArrowheads="1"/>
            </p:cNvSpPr>
            <p:nvPr/>
          </p:nvSpPr>
          <p:spPr bwMode="auto">
            <a:xfrm>
              <a:off x="2627784" y="1789559"/>
              <a:ext cx="2971800" cy="381000"/>
            </a:xfrm>
            <a:prstGeom prst="rect">
              <a:avLst/>
            </a:prstGeom>
            <a:solidFill>
              <a:schemeClr val="bg1"/>
            </a:solidFill>
            <a:ln w="31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a:latin typeface="Helvetica" charset="0"/>
                </a:rPr>
                <a:t>Program header table</a:t>
              </a:r>
            </a:p>
          </p:txBody>
        </p:sp>
        <p:sp>
          <p:nvSpPr>
            <p:cNvPr id="48226" name="Rectangle 98"/>
            <p:cNvSpPr>
              <a:spLocks noChangeArrowheads="1"/>
            </p:cNvSpPr>
            <p:nvPr/>
          </p:nvSpPr>
          <p:spPr bwMode="auto">
            <a:xfrm>
              <a:off x="2627784" y="2551559"/>
              <a:ext cx="2971800" cy="381000"/>
            </a:xfrm>
            <a:prstGeom prst="rect">
              <a:avLst/>
            </a:prstGeom>
            <a:solidFill>
              <a:schemeClr val="bg1"/>
            </a:solidFill>
            <a:ln w="31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Courier New" charset="0"/>
                </a:rPr>
                <a:t>.text</a:t>
              </a:r>
            </a:p>
          </p:txBody>
        </p:sp>
        <p:sp>
          <p:nvSpPr>
            <p:cNvPr id="48227" name="Rectangle 99"/>
            <p:cNvSpPr>
              <a:spLocks noChangeArrowheads="1"/>
            </p:cNvSpPr>
            <p:nvPr/>
          </p:nvSpPr>
          <p:spPr bwMode="auto">
            <a:xfrm>
              <a:off x="2627784" y="2170559"/>
              <a:ext cx="2971800" cy="381000"/>
            </a:xfrm>
            <a:prstGeom prst="rect">
              <a:avLst/>
            </a:prstGeom>
            <a:solidFill>
              <a:schemeClr val="bg1"/>
            </a:solidFill>
            <a:ln w="31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Courier New" charset="0"/>
                </a:rPr>
                <a:t>.init</a:t>
              </a:r>
            </a:p>
          </p:txBody>
        </p:sp>
        <p:sp>
          <p:nvSpPr>
            <p:cNvPr id="48228" name="AutoShape 100"/>
            <p:cNvSpPr>
              <a:spLocks/>
            </p:cNvSpPr>
            <p:nvPr/>
          </p:nvSpPr>
          <p:spPr bwMode="auto">
            <a:xfrm>
              <a:off x="5690071" y="1456184"/>
              <a:ext cx="76200" cy="1828800"/>
            </a:xfrm>
            <a:prstGeom prst="rightBrace">
              <a:avLst>
                <a:gd name="adj1" fmla="val 200000"/>
                <a:gd name="adj2" fmla="val 50477"/>
              </a:avLst>
            </a:prstGeom>
            <a:noFill/>
            <a:ln w="12700">
              <a:solidFill>
                <a:schemeClr val="tx1"/>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48229" name="AutoShape 101"/>
            <p:cNvSpPr>
              <a:spLocks/>
            </p:cNvSpPr>
            <p:nvPr/>
          </p:nvSpPr>
          <p:spPr bwMode="auto">
            <a:xfrm>
              <a:off x="5675784" y="3361184"/>
              <a:ext cx="90487" cy="657225"/>
            </a:xfrm>
            <a:prstGeom prst="rightBrace">
              <a:avLst>
                <a:gd name="adj1" fmla="val 60527"/>
                <a:gd name="adj2" fmla="val 50477"/>
              </a:avLst>
            </a:prstGeom>
            <a:noFill/>
            <a:ln w="12700">
              <a:solidFill>
                <a:schemeClr val="tx1"/>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48241" name="AutoShape 113"/>
            <p:cNvSpPr>
              <a:spLocks/>
            </p:cNvSpPr>
            <p:nvPr/>
          </p:nvSpPr>
          <p:spPr bwMode="auto">
            <a:xfrm flipH="1">
              <a:off x="2489671" y="5542409"/>
              <a:ext cx="76200" cy="381000"/>
            </a:xfrm>
            <a:prstGeom prst="rightBrace">
              <a:avLst>
                <a:gd name="adj1" fmla="val 41667"/>
                <a:gd name="adj2" fmla="val 50477"/>
              </a:avLst>
            </a:prstGeom>
            <a:noFill/>
            <a:ln w="12700">
              <a:solidFill>
                <a:schemeClr val="tx1"/>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48242" name="AutoShape 114"/>
            <p:cNvSpPr>
              <a:spLocks/>
            </p:cNvSpPr>
            <p:nvPr/>
          </p:nvSpPr>
          <p:spPr bwMode="auto">
            <a:xfrm flipH="1">
              <a:off x="2489671" y="1760984"/>
              <a:ext cx="76200" cy="381000"/>
            </a:xfrm>
            <a:prstGeom prst="rightBrace">
              <a:avLst>
                <a:gd name="adj1" fmla="val 41667"/>
                <a:gd name="adj2" fmla="val 50477"/>
              </a:avLst>
            </a:prstGeom>
            <a:noFill/>
            <a:ln w="12700">
              <a:solidFill>
                <a:schemeClr val="tx1"/>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48267" name="AutoShape 139"/>
            <p:cNvSpPr>
              <a:spLocks/>
            </p:cNvSpPr>
            <p:nvPr/>
          </p:nvSpPr>
          <p:spPr bwMode="auto">
            <a:xfrm>
              <a:off x="5690071" y="4094609"/>
              <a:ext cx="76200" cy="1828800"/>
            </a:xfrm>
            <a:prstGeom prst="rightBrace">
              <a:avLst>
                <a:gd name="adj1" fmla="val 200000"/>
                <a:gd name="adj2" fmla="val 50477"/>
              </a:avLst>
            </a:prstGeom>
            <a:noFill/>
            <a:ln w="12700">
              <a:solidFill>
                <a:schemeClr val="tx1"/>
              </a:solidFill>
              <a:round/>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grpSp>
      <p:sp>
        <p:nvSpPr>
          <p:cNvPr id="48268" name="Text Box 140"/>
          <p:cNvSpPr txBox="1">
            <a:spLocks noChangeArrowheads="1"/>
          </p:cNvSpPr>
          <p:nvPr/>
        </p:nvSpPr>
        <p:spPr bwMode="auto">
          <a:xfrm>
            <a:off x="5766271" y="4628009"/>
            <a:ext cx="2209800" cy="8255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defPPr>
              <a:defRPr lang="en-US"/>
            </a:defPPr>
            <a:lvl1pPr algn="r">
              <a:defRPr sz="1600">
                <a:latin typeface="Calibri" panose="020F0502020204030204" pitchFamily="34" charset="0"/>
                <a:cs typeface="Calibri" panose="020F0502020204030204" pitchFamily="34" charset="0"/>
              </a:defRPr>
            </a:lvl1pPr>
          </a:lstStyle>
          <a:p>
            <a:pPr algn="l"/>
            <a:r>
              <a:rPr lang="en-US" b="0" dirty="0"/>
              <a:t>Symbol table and debugging info are not</a:t>
            </a:r>
          </a:p>
          <a:p>
            <a:pPr algn="l"/>
            <a:r>
              <a:rPr lang="en-US" b="0" dirty="0"/>
              <a:t>loaded into memory</a:t>
            </a:r>
          </a:p>
        </p:txBody>
      </p:sp>
      <p:sp>
        <p:nvSpPr>
          <p:cNvPr id="25" name="Title 1">
            <a:extLst>
              <a:ext uri="{FF2B5EF4-FFF2-40B4-BE49-F238E27FC236}">
                <a16:creationId xmlns:a16="http://schemas.microsoft.com/office/drawing/2014/main" id="{C36A79D1-583D-9F4D-869B-42E5DB0AE59E}"/>
              </a:ext>
            </a:extLst>
          </p:cNvPr>
          <p:cNvSpPr>
            <a:spLocks noGrp="1"/>
          </p:cNvSpPr>
          <p:nvPr>
            <p:ph type="title"/>
          </p:nvPr>
        </p:nvSpPr>
        <p:spPr>
          <a:xfrm>
            <a:off x="523875" y="174519"/>
            <a:ext cx="7162800" cy="533400"/>
          </a:xfrm>
        </p:spPr>
        <p:txBody>
          <a:bodyPr/>
          <a:lstStyle/>
          <a:p>
            <a:r>
              <a:rPr lang="en-US" dirty="0"/>
              <a:t>ELF File Format</a:t>
            </a:r>
          </a:p>
        </p:txBody>
      </p:sp>
    </p:spTree>
    <p:extLst>
      <p:ext uri="{BB962C8B-B14F-4D97-AF65-F5344CB8AC3E}">
        <p14:creationId xmlns:p14="http://schemas.microsoft.com/office/powerpoint/2010/main" val="370312606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EACA1-B4F7-0146-ABB0-46741D2D4155}"/>
              </a:ext>
            </a:extLst>
          </p:cNvPr>
          <p:cNvSpPr>
            <a:spLocks noGrp="1"/>
          </p:cNvSpPr>
          <p:nvPr>
            <p:ph type="title"/>
          </p:nvPr>
        </p:nvSpPr>
        <p:spPr/>
        <p:txBody>
          <a:bodyPr/>
          <a:lstStyle/>
          <a:p>
            <a:r>
              <a:rPr lang="en-US" dirty="0"/>
              <a:t>ELF File Format</a:t>
            </a:r>
          </a:p>
        </p:txBody>
      </p:sp>
      <p:sp>
        <p:nvSpPr>
          <p:cNvPr id="3" name="Content Placeholder 2">
            <a:extLst>
              <a:ext uri="{FF2B5EF4-FFF2-40B4-BE49-F238E27FC236}">
                <a16:creationId xmlns:a16="http://schemas.microsoft.com/office/drawing/2014/main" id="{7B327436-22A4-BC44-A2E4-F22BC4A026BF}"/>
              </a:ext>
            </a:extLst>
          </p:cNvPr>
          <p:cNvSpPr>
            <a:spLocks noGrp="1"/>
          </p:cNvSpPr>
          <p:nvPr>
            <p:ph idx="1"/>
          </p:nvPr>
        </p:nvSpPr>
        <p:spPr>
          <a:xfrm>
            <a:off x="609600" y="914400"/>
            <a:ext cx="7924800" cy="3234680"/>
          </a:xfrm>
        </p:spPr>
        <p:txBody>
          <a:bodyPr/>
          <a:lstStyle/>
          <a:p>
            <a:r>
              <a:rPr lang="en-US" sz="2000" dirty="0"/>
              <a:t>ELF Header has information about</a:t>
            </a:r>
          </a:p>
          <a:p>
            <a:pPr lvl="1"/>
            <a:r>
              <a:rPr lang="en-US" sz="2000" dirty="0"/>
              <a:t>Object file type</a:t>
            </a:r>
          </a:p>
          <a:p>
            <a:pPr lvl="1"/>
            <a:r>
              <a:rPr lang="en-US" sz="2000" dirty="0"/>
              <a:t>Machine Architecture: Example: </a:t>
            </a:r>
            <a:r>
              <a:rPr lang="en-IN" sz="2000" dirty="0"/>
              <a:t>EM X86 64</a:t>
            </a:r>
          </a:p>
          <a:p>
            <a:pPr lvl="1"/>
            <a:r>
              <a:rPr lang="en-IN" sz="2000" dirty="0"/>
              <a:t>Entry Point: Virtual address of entry point </a:t>
            </a:r>
          </a:p>
          <a:p>
            <a:pPr lvl="1"/>
            <a:r>
              <a:rPr lang="en-IN" sz="2000" dirty="0"/>
              <a:t>Program header offset</a:t>
            </a:r>
          </a:p>
          <a:p>
            <a:pPr lvl="1"/>
            <a:r>
              <a:rPr lang="en-IN" sz="2000" dirty="0"/>
              <a:t>Section Header offset</a:t>
            </a:r>
          </a:p>
          <a:p>
            <a:pPr lvl="1"/>
            <a:r>
              <a:rPr lang="en-IN" sz="2000" dirty="0"/>
              <a:t>CPU – Specific flags, etc</a:t>
            </a:r>
          </a:p>
          <a:p>
            <a:pPr lvl="1"/>
            <a:endParaRPr lang="en-US" sz="2000" dirty="0"/>
          </a:p>
          <a:p>
            <a:endParaRPr lang="en-US" sz="2000" dirty="0"/>
          </a:p>
        </p:txBody>
      </p:sp>
      <p:pic>
        <p:nvPicPr>
          <p:cNvPr id="5" name="Picture 4">
            <a:extLst>
              <a:ext uri="{FF2B5EF4-FFF2-40B4-BE49-F238E27FC236}">
                <a16:creationId xmlns:a16="http://schemas.microsoft.com/office/drawing/2014/main" id="{64A67D35-09A4-494D-888E-3D1BC5A14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424" y="3717032"/>
            <a:ext cx="7582991" cy="2832156"/>
          </a:xfrm>
          <a:prstGeom prst="rect">
            <a:avLst/>
          </a:prstGeom>
        </p:spPr>
      </p:pic>
      <p:sp>
        <p:nvSpPr>
          <p:cNvPr id="6" name="TextBox 5">
            <a:extLst>
              <a:ext uri="{FF2B5EF4-FFF2-40B4-BE49-F238E27FC236}">
                <a16:creationId xmlns:a16="http://schemas.microsoft.com/office/drawing/2014/main" id="{2CD5D10D-32E6-774E-9359-5D65743D0CA1}"/>
              </a:ext>
            </a:extLst>
          </p:cNvPr>
          <p:cNvSpPr txBox="1"/>
          <p:nvPr/>
        </p:nvSpPr>
        <p:spPr>
          <a:xfrm>
            <a:off x="6012160" y="3489801"/>
            <a:ext cx="2564613" cy="646331"/>
          </a:xfrm>
          <a:prstGeom prst="rect">
            <a:avLst/>
          </a:prstGeom>
          <a:noFill/>
        </p:spPr>
        <p:txBody>
          <a:bodyPr wrap="none" rtlCol="0">
            <a:spAutoFit/>
          </a:bodyPr>
          <a:lstStyle/>
          <a:p>
            <a:r>
              <a:rPr lang="en-US" dirty="0">
                <a:solidFill>
                  <a:srgbClr val="0070C0"/>
                </a:solidFill>
                <a:latin typeface="Calibri" panose="020F0502020204030204" pitchFamily="34" charset="0"/>
                <a:cs typeface="Calibri" panose="020F0502020204030204" pitchFamily="34" charset="0"/>
              </a:rPr>
              <a:t>Magic number identifies </a:t>
            </a:r>
          </a:p>
          <a:p>
            <a:r>
              <a:rPr lang="en-US" dirty="0">
                <a:solidFill>
                  <a:srgbClr val="0070C0"/>
                </a:solidFill>
                <a:latin typeface="Calibri" panose="020F0502020204030204" pitchFamily="34" charset="0"/>
                <a:cs typeface="Calibri" panose="020F0502020204030204" pitchFamily="34" charset="0"/>
              </a:rPr>
              <a:t>it as an executable file</a:t>
            </a:r>
          </a:p>
        </p:txBody>
      </p:sp>
    </p:spTree>
    <p:extLst>
      <p:ext uri="{BB962C8B-B14F-4D97-AF65-F5344CB8AC3E}">
        <p14:creationId xmlns:p14="http://schemas.microsoft.com/office/powerpoint/2010/main" val="231290462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idx="4294967295"/>
          </p:nvPr>
        </p:nvSpPr>
        <p:spPr>
          <a:xfrm>
            <a:off x="372533" y="228600"/>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ELF Object File Format</a:t>
            </a:r>
          </a:p>
        </p:txBody>
      </p:sp>
      <p:sp>
        <p:nvSpPr>
          <p:cNvPr id="14338" name="Rectangle 2"/>
          <p:cNvSpPr>
            <a:spLocks noGrp="1" noChangeArrowheads="1"/>
          </p:cNvSpPr>
          <p:nvPr>
            <p:ph type="body" idx="1"/>
          </p:nvPr>
        </p:nvSpPr>
        <p:spPr>
          <a:xfrm>
            <a:off x="152400" y="862012"/>
            <a:ext cx="8524056" cy="5735340"/>
          </a:xfrm>
          <a:ln/>
        </p:spPr>
        <p:txBody>
          <a:bodyPr/>
          <a:lstStyle/>
          <a:p>
            <a:pPr>
              <a:lnSpc>
                <a:spcPct val="88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t>Program Header Table</a:t>
            </a:r>
          </a:p>
          <a:p>
            <a:pPr lvl="1">
              <a:lnSpc>
                <a:spcPct val="88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Tells system how to create a process in memory</a:t>
            </a:r>
          </a:p>
          <a:p>
            <a:pPr lvl="1">
              <a:lnSpc>
                <a:spcPct val="88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Loader uses this table to load ELF segments into memory and assign permission bits</a:t>
            </a:r>
          </a:p>
          <a:p>
            <a:pPr>
              <a:lnSpc>
                <a:spcPct val="88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t>Section header table</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Offsets and sizes of each section</a:t>
            </a:r>
            <a:endParaRPr lang="en-GB" sz="2000" dirty="0">
              <a:latin typeface="Courier New" pitchFamily="49" charset="0"/>
            </a:endParaRPr>
          </a:p>
          <a:p>
            <a:pPr>
              <a:lnSpc>
                <a:spcPct val="80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latin typeface="Courier New" pitchFamily="49" charset="0"/>
              </a:rPr>
              <a:t>.text</a:t>
            </a:r>
            <a:r>
              <a:rPr lang="en-GB" sz="2000" dirty="0"/>
              <a:t> section</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Machine Code</a:t>
            </a:r>
          </a:p>
          <a:p>
            <a:pPr>
              <a:lnSpc>
                <a:spcPct val="80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latin typeface="Courier New" pitchFamily="49" charset="0"/>
              </a:rPr>
              <a:t>.</a:t>
            </a:r>
            <a:r>
              <a:rPr lang="en-GB" sz="2000" dirty="0" err="1">
                <a:latin typeface="Courier New" pitchFamily="49" charset="0"/>
              </a:rPr>
              <a:t>rodata</a:t>
            </a:r>
            <a:r>
              <a:rPr lang="en-GB" sz="2000" dirty="0">
                <a:latin typeface="Courier New" pitchFamily="49" charset="0"/>
              </a:rPr>
              <a:t> </a:t>
            </a:r>
            <a:r>
              <a:rPr lang="en-GB" sz="2000" dirty="0"/>
              <a:t>section</a:t>
            </a:r>
          </a:p>
          <a:p>
            <a:pPr lvl="1">
              <a:lnSpc>
                <a:spcPct val="80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Read only data: jump tables, string constants, ...</a:t>
            </a:r>
          </a:p>
          <a:p>
            <a:pPr>
              <a:lnSpc>
                <a:spcPct val="80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latin typeface="Courier New" pitchFamily="49" charset="0"/>
              </a:rPr>
              <a:t>.data</a:t>
            </a:r>
            <a:r>
              <a:rPr lang="en-GB" sz="2000" dirty="0"/>
              <a:t> section</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Initialized global variables and static c variable</a:t>
            </a:r>
          </a:p>
          <a:p>
            <a:pPr>
              <a:lnSpc>
                <a:spcPct val="80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latin typeface="Courier New" pitchFamily="49" charset="0"/>
              </a:rPr>
              <a:t>.</a:t>
            </a:r>
            <a:r>
              <a:rPr lang="en-GB" sz="2000" dirty="0" err="1">
                <a:latin typeface="Courier New" pitchFamily="49" charset="0"/>
              </a:rPr>
              <a:t>bss</a:t>
            </a:r>
            <a:r>
              <a:rPr lang="en-GB" sz="2000" dirty="0"/>
              <a:t> section</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Uninitialized global variables</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solidFill>
                  <a:srgbClr val="C00000"/>
                </a:solidFill>
              </a:rPr>
              <a:t>“Better Save Space”</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Has section header but occupies no space on disk</a:t>
            </a:r>
          </a:p>
          <a:p>
            <a:pPr lvl="1">
              <a:lnSpc>
                <a:spcPct val="88000"/>
              </a:lnSpc>
              <a:spcBef>
                <a:spcPts val="563"/>
              </a:spcBef>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1800" dirty="0"/>
          </a:p>
        </p:txBody>
      </p:sp>
    </p:spTree>
    <p:extLst>
      <p:ext uri="{BB962C8B-B14F-4D97-AF65-F5344CB8AC3E}">
        <p14:creationId xmlns:p14="http://schemas.microsoft.com/office/powerpoint/2010/main" val="2464126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idx="4294967295"/>
          </p:nvPr>
        </p:nvSpPr>
        <p:spPr>
          <a:xfrm>
            <a:off x="381000" y="385763"/>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ELF Object File Format (cont.)</a:t>
            </a:r>
          </a:p>
        </p:txBody>
      </p:sp>
      <p:sp>
        <p:nvSpPr>
          <p:cNvPr id="15362" name="Rectangle 2"/>
          <p:cNvSpPr>
            <a:spLocks noGrp="1" noChangeArrowheads="1"/>
          </p:cNvSpPr>
          <p:nvPr>
            <p:ph type="body" idx="1"/>
          </p:nvPr>
        </p:nvSpPr>
        <p:spPr>
          <a:xfrm>
            <a:off x="396875" y="1309688"/>
            <a:ext cx="8423597" cy="5472112"/>
          </a:xfrm>
          <a:ln/>
        </p:spPr>
        <p:txBody>
          <a:bodyPr/>
          <a:lstStyle/>
          <a:p>
            <a:pPr>
              <a:lnSpc>
                <a:spcPct val="71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latin typeface="Courier New" pitchFamily="49" charset="0"/>
              </a:rPr>
              <a:t>.</a:t>
            </a:r>
            <a:r>
              <a:rPr lang="en-GB" sz="2000" dirty="0" err="1">
                <a:latin typeface="Courier New" pitchFamily="49" charset="0"/>
              </a:rPr>
              <a:t>symtab</a:t>
            </a:r>
            <a:r>
              <a:rPr lang="en-GB" sz="2000" dirty="0"/>
              <a:t> section</a:t>
            </a:r>
          </a:p>
          <a:p>
            <a:pPr lvl="1">
              <a:lnSpc>
                <a:spcPct val="7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Symbol table</a:t>
            </a:r>
          </a:p>
          <a:p>
            <a:pPr lvl="1">
              <a:lnSpc>
                <a:spcPct val="7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Procedure and static variable names</a:t>
            </a:r>
          </a:p>
          <a:p>
            <a:pPr lvl="1">
              <a:lnSpc>
                <a:spcPct val="7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Section names and locations</a:t>
            </a:r>
          </a:p>
          <a:p>
            <a:pPr>
              <a:lnSpc>
                <a:spcPct val="71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latin typeface="Courier New" pitchFamily="49" charset="0"/>
              </a:rPr>
              <a:t>.debug</a:t>
            </a:r>
            <a:r>
              <a:rPr lang="en-GB" sz="2000" dirty="0"/>
              <a:t> section</a:t>
            </a:r>
          </a:p>
          <a:p>
            <a:pPr lvl="1">
              <a:lnSpc>
                <a:spcPct val="7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Info for symbolic debugging (</a:t>
            </a:r>
            <a:r>
              <a:rPr lang="en-GB" sz="1800" b="1" dirty="0" err="1">
                <a:latin typeface="Courier New" pitchFamily="49" charset="0"/>
              </a:rPr>
              <a:t>gcc</a:t>
            </a:r>
            <a:r>
              <a:rPr lang="en-GB" sz="1800" b="1" dirty="0">
                <a:latin typeface="Courier New" pitchFamily="49" charset="0"/>
              </a:rPr>
              <a:t> -g</a:t>
            </a:r>
            <a:r>
              <a:rPr lang="en-GB" sz="1800" dirty="0"/>
              <a:t>)</a:t>
            </a:r>
          </a:p>
        </p:txBody>
      </p:sp>
    </p:spTree>
    <p:extLst>
      <p:ext uri="{BB962C8B-B14F-4D97-AF65-F5344CB8AC3E}">
        <p14:creationId xmlns:p14="http://schemas.microsoft.com/office/powerpoint/2010/main" val="321703702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9847D-F6B6-6C46-AA46-2B79B3D96D12}"/>
              </a:ext>
            </a:extLst>
          </p:cNvPr>
          <p:cNvSpPr>
            <a:spLocks noGrp="1"/>
          </p:cNvSpPr>
          <p:nvPr>
            <p:ph type="ctrTitle"/>
          </p:nvPr>
        </p:nvSpPr>
        <p:spPr/>
        <p:txBody>
          <a:bodyPr/>
          <a:lstStyle/>
          <a:p>
            <a:r>
              <a:rPr lang="en-US" dirty="0"/>
              <a:t>File Format: Example</a:t>
            </a:r>
          </a:p>
        </p:txBody>
      </p:sp>
      <p:sp>
        <p:nvSpPr>
          <p:cNvPr id="3" name="Subtitle 2">
            <a:extLst>
              <a:ext uri="{FF2B5EF4-FFF2-40B4-BE49-F238E27FC236}">
                <a16:creationId xmlns:a16="http://schemas.microsoft.com/office/drawing/2014/main" id="{C8BA3845-63CD-8640-874B-4288EE855AA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3660875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CF4B89-87C1-7241-88D9-772D5AE0779B}"/>
              </a:ext>
            </a:extLst>
          </p:cNvPr>
          <p:cNvSpPr>
            <a:spLocks noGrp="1"/>
          </p:cNvSpPr>
          <p:nvPr>
            <p:ph type="title"/>
          </p:nvPr>
        </p:nvSpPr>
        <p:spPr/>
        <p:txBody>
          <a:bodyPr/>
          <a:lstStyle/>
          <a:p>
            <a:r>
              <a:rPr lang="en-US" dirty="0"/>
              <a:t>Read the following: </a:t>
            </a:r>
          </a:p>
        </p:txBody>
      </p:sp>
      <p:sp>
        <p:nvSpPr>
          <p:cNvPr id="5" name="Content Placeholder 4">
            <a:extLst>
              <a:ext uri="{FF2B5EF4-FFF2-40B4-BE49-F238E27FC236}">
                <a16:creationId xmlns:a16="http://schemas.microsoft.com/office/drawing/2014/main" id="{780EE026-3642-034A-AE01-57242E382583}"/>
              </a:ext>
            </a:extLst>
          </p:cNvPr>
          <p:cNvSpPr>
            <a:spLocks noGrp="1"/>
          </p:cNvSpPr>
          <p:nvPr>
            <p:ph idx="1"/>
          </p:nvPr>
        </p:nvSpPr>
        <p:spPr/>
        <p:txBody>
          <a:bodyPr/>
          <a:lstStyle/>
          <a:p>
            <a:r>
              <a:rPr lang="en-US" dirty="0"/>
              <a:t>Book: Modern Operating Systems, by Andrew Tanenbaum and Herbert Bos</a:t>
            </a:r>
          </a:p>
          <a:p>
            <a:pPr lvl="1"/>
            <a:r>
              <a:rPr lang="en-US" dirty="0"/>
              <a:t>Chapter 4</a:t>
            </a:r>
          </a:p>
          <a:p>
            <a:r>
              <a:rPr lang="en-US" dirty="0"/>
              <a:t>Various Internet sources</a:t>
            </a:r>
          </a:p>
          <a:p>
            <a:pPr marL="0" indent="0">
              <a:buNone/>
            </a:pPr>
            <a:endParaRPr lang="en-US" dirty="0"/>
          </a:p>
        </p:txBody>
      </p:sp>
    </p:spTree>
    <p:extLst>
      <p:ext uri="{BB962C8B-B14F-4D97-AF65-F5344CB8AC3E}">
        <p14:creationId xmlns:p14="http://schemas.microsoft.com/office/powerpoint/2010/main" val="210232156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0D92E-6076-9644-AB7D-9DB4A7DD8E00}"/>
              </a:ext>
            </a:extLst>
          </p:cNvPr>
          <p:cNvSpPr>
            <a:spLocks noGrp="1"/>
          </p:cNvSpPr>
          <p:nvPr>
            <p:ph type="title"/>
          </p:nvPr>
        </p:nvSpPr>
        <p:spPr/>
        <p:txBody>
          <a:bodyPr/>
          <a:lstStyle/>
          <a:p>
            <a:r>
              <a:rPr lang="en-US" dirty="0"/>
              <a:t>File Format - Inside</a:t>
            </a:r>
          </a:p>
        </p:txBody>
      </p:sp>
      <p:sp>
        <p:nvSpPr>
          <p:cNvPr id="3" name="Content Placeholder 2">
            <a:extLst>
              <a:ext uri="{FF2B5EF4-FFF2-40B4-BE49-F238E27FC236}">
                <a16:creationId xmlns:a16="http://schemas.microsoft.com/office/drawing/2014/main" id="{D8C12CC8-12E6-DC42-926D-71ED11DAE368}"/>
              </a:ext>
            </a:extLst>
          </p:cNvPr>
          <p:cNvSpPr>
            <a:spLocks noGrp="1"/>
          </p:cNvSpPr>
          <p:nvPr>
            <p:ph idx="1"/>
          </p:nvPr>
        </p:nvSpPr>
        <p:spPr/>
        <p:txBody>
          <a:bodyPr/>
          <a:lstStyle/>
          <a:p>
            <a:r>
              <a:rPr lang="en-IN" dirty="0"/>
              <a:t>From a file system’s perspective “a file’s data is just an array of untyped byte</a:t>
            </a:r>
          </a:p>
          <a:p>
            <a:pPr lvl="1"/>
            <a:r>
              <a:rPr lang="en-IN" dirty="0"/>
              <a:t>Leaving it up to application to interpret a file’s contents</a:t>
            </a:r>
          </a:p>
          <a:p>
            <a:r>
              <a:rPr lang="en-US" dirty="0"/>
              <a:t>Applications can use these bytes to store whatever information they want in whatever format they choose</a:t>
            </a:r>
          </a:p>
          <a:p>
            <a:r>
              <a:rPr lang="en-US" dirty="0"/>
              <a:t>Some data (in a file)  have a simple structure</a:t>
            </a:r>
          </a:p>
          <a:p>
            <a:pPr lvl="1"/>
            <a:r>
              <a:rPr lang="en-US" dirty="0"/>
              <a:t>Example: An ASCII text file contains a sequence of bytes that can be interpreted as letters in English Alphabet</a:t>
            </a:r>
          </a:p>
          <a:p>
            <a:r>
              <a:rPr lang="en-US" dirty="0"/>
              <a:t>Also, data structure stored in a file can be complex</a:t>
            </a:r>
          </a:p>
          <a:p>
            <a:pPr lvl="1"/>
            <a:r>
              <a:rPr lang="en-US" dirty="0"/>
              <a:t>.doc file can contain text, formatting info, embedded objects, images, an ELF (Executable and Linkable File)</a:t>
            </a:r>
          </a:p>
          <a:p>
            <a:pPr lvl="1"/>
            <a:r>
              <a:rPr lang="en-US" dirty="0"/>
              <a:t>A database file can contain information and indices managed by a relational database</a:t>
            </a:r>
          </a:p>
          <a:p>
            <a:endParaRPr lang="en-US" dirty="0"/>
          </a:p>
        </p:txBody>
      </p:sp>
    </p:spTree>
    <p:extLst>
      <p:ext uri="{BB962C8B-B14F-4D97-AF65-F5344CB8AC3E}">
        <p14:creationId xmlns:p14="http://schemas.microsoft.com/office/powerpoint/2010/main" val="359868151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92C7C-4B2E-AF4D-8B94-63D1CC5E5BD9}"/>
              </a:ext>
            </a:extLst>
          </p:cNvPr>
          <p:cNvSpPr>
            <a:spLocks noGrp="1"/>
          </p:cNvSpPr>
          <p:nvPr>
            <p:ph type="title"/>
          </p:nvPr>
        </p:nvSpPr>
        <p:spPr/>
        <p:txBody>
          <a:bodyPr/>
          <a:lstStyle/>
          <a:p>
            <a:r>
              <a:rPr lang="en-US" dirty="0"/>
              <a:t>File types</a:t>
            </a:r>
          </a:p>
        </p:txBody>
      </p:sp>
      <p:sp>
        <p:nvSpPr>
          <p:cNvPr id="3" name="Content Placeholder 2">
            <a:extLst>
              <a:ext uri="{FF2B5EF4-FFF2-40B4-BE49-F238E27FC236}">
                <a16:creationId xmlns:a16="http://schemas.microsoft.com/office/drawing/2014/main" id="{98114346-FA4E-AA40-B0EC-8360BB69E4A4}"/>
              </a:ext>
            </a:extLst>
          </p:cNvPr>
          <p:cNvSpPr>
            <a:spLocks noGrp="1"/>
          </p:cNvSpPr>
          <p:nvPr>
            <p:ph idx="1"/>
          </p:nvPr>
        </p:nvSpPr>
        <p:spPr/>
        <p:txBody>
          <a:bodyPr/>
          <a:lstStyle/>
          <a:p>
            <a:pPr marL="0" indent="0">
              <a:buNone/>
            </a:pPr>
            <a:r>
              <a:rPr lang="en-IN" b="1" dirty="0"/>
              <a:t>File Extensions: An Easy Identifier</a:t>
            </a:r>
            <a:endParaRPr lang="en-IN" dirty="0"/>
          </a:p>
          <a:p>
            <a:r>
              <a:rPr lang="en-IN" dirty="0"/>
              <a:t>The most common way to identify the contents of a file is by the </a:t>
            </a:r>
            <a:r>
              <a:rPr lang="en-IN" b="1" dirty="0"/>
              <a:t>file extension</a:t>
            </a:r>
            <a:endParaRPr lang="en-IN" dirty="0"/>
          </a:p>
          <a:p>
            <a:r>
              <a:rPr lang="en-IN" dirty="0"/>
              <a:t>The file extension is defined as:</a:t>
            </a:r>
          </a:p>
          <a:p>
            <a:pPr lvl="1"/>
            <a:r>
              <a:rPr lang="en-IN" dirty="0"/>
              <a:t>Something that appears after last  .  (dot)</a:t>
            </a:r>
          </a:p>
          <a:p>
            <a:r>
              <a:rPr lang="en-IN" dirty="0"/>
              <a:t>Example:</a:t>
            </a:r>
          </a:p>
          <a:p>
            <a:pPr lvl="1"/>
            <a:r>
              <a:rPr lang="en-IN" dirty="0" err="1"/>
              <a:t>sheet.png</a:t>
            </a:r>
            <a:endParaRPr lang="en-IN" dirty="0"/>
          </a:p>
          <a:p>
            <a:pPr lvl="1"/>
            <a:r>
              <a:rPr lang="en-IN" dirty="0"/>
              <a:t>prog1.c</a:t>
            </a:r>
          </a:p>
          <a:p>
            <a:pPr lvl="1"/>
            <a:r>
              <a:rPr lang="en-IN" dirty="0"/>
              <a:t>prog1.h</a:t>
            </a:r>
          </a:p>
          <a:p>
            <a:pPr lvl="1"/>
            <a:r>
              <a:rPr lang="en-IN" dirty="0"/>
              <a:t>Kkshore.kumar.mp4</a:t>
            </a:r>
            <a:br>
              <a:rPr lang="en-IN" dirty="0"/>
            </a:br>
            <a:endParaRPr lang="en-US" dirty="0"/>
          </a:p>
        </p:txBody>
      </p:sp>
    </p:spTree>
    <p:extLst>
      <p:ext uri="{BB962C8B-B14F-4D97-AF65-F5344CB8AC3E}">
        <p14:creationId xmlns:p14="http://schemas.microsoft.com/office/powerpoint/2010/main" val="328786304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B98AC-9F47-E34B-AA9D-BC6390A95309}"/>
              </a:ext>
            </a:extLst>
          </p:cNvPr>
          <p:cNvSpPr>
            <a:spLocks noGrp="1"/>
          </p:cNvSpPr>
          <p:nvPr>
            <p:ph type="title"/>
          </p:nvPr>
        </p:nvSpPr>
        <p:spPr/>
        <p:txBody>
          <a:bodyPr/>
          <a:lstStyle/>
          <a:p>
            <a:r>
              <a:rPr lang="en-US" dirty="0">
                <a:solidFill>
                  <a:srgbClr val="FF0000"/>
                </a:solidFill>
              </a:rPr>
              <a:t>Plain Text </a:t>
            </a:r>
            <a:r>
              <a:rPr lang="en-US" dirty="0"/>
              <a:t>File</a:t>
            </a:r>
          </a:p>
        </p:txBody>
      </p:sp>
      <p:sp>
        <p:nvSpPr>
          <p:cNvPr id="3" name="Content Placeholder 2">
            <a:extLst>
              <a:ext uri="{FF2B5EF4-FFF2-40B4-BE49-F238E27FC236}">
                <a16:creationId xmlns:a16="http://schemas.microsoft.com/office/drawing/2014/main" id="{02657A9D-E31F-5C47-8C46-C314039D8BE5}"/>
              </a:ext>
            </a:extLst>
          </p:cNvPr>
          <p:cNvSpPr>
            <a:spLocks noGrp="1"/>
          </p:cNvSpPr>
          <p:nvPr>
            <p:ph idx="1"/>
          </p:nvPr>
        </p:nvSpPr>
        <p:spPr/>
        <p:txBody>
          <a:bodyPr/>
          <a:lstStyle/>
          <a:p>
            <a:r>
              <a:rPr lang="en-US" dirty="0"/>
              <a:t>A file is considered to be a “</a:t>
            </a:r>
            <a:r>
              <a:rPr lang="en-US" dirty="0" err="1"/>
              <a:t>plain.text</a:t>
            </a:r>
            <a:r>
              <a:rPr lang="en-US" dirty="0"/>
              <a:t>” file when:</a:t>
            </a:r>
          </a:p>
          <a:p>
            <a:pPr lvl="1"/>
            <a:r>
              <a:rPr lang="en-US" dirty="0"/>
              <a:t>When file can be viewed using any ASCII/ UTF-8 characters</a:t>
            </a:r>
          </a:p>
          <a:p>
            <a:pPr lvl="1"/>
            <a:r>
              <a:rPr lang="en-US" dirty="0"/>
              <a:t>Does not require an spec to understand the content</a:t>
            </a:r>
          </a:p>
          <a:p>
            <a:r>
              <a:rPr lang="en-US" dirty="0"/>
              <a:t>All programming languages files are in  plain text</a:t>
            </a:r>
          </a:p>
          <a:p>
            <a:pPr lvl="1"/>
            <a:r>
              <a:rPr lang="en-US" dirty="0"/>
              <a:t>.</a:t>
            </a:r>
            <a:r>
              <a:rPr lang="en-US" dirty="0" err="1"/>
              <a:t>py</a:t>
            </a:r>
            <a:endParaRPr lang="en-US" dirty="0"/>
          </a:p>
          <a:p>
            <a:pPr lvl="1"/>
            <a:r>
              <a:rPr lang="en-US" dirty="0"/>
              <a:t>.c</a:t>
            </a:r>
          </a:p>
          <a:p>
            <a:pPr lvl="1"/>
            <a:r>
              <a:rPr lang="en-US" dirty="0"/>
              <a:t>.</a:t>
            </a:r>
            <a:r>
              <a:rPr lang="en-US" dirty="0" err="1"/>
              <a:t>cpp</a:t>
            </a:r>
            <a:endParaRPr lang="en-US" dirty="0"/>
          </a:p>
          <a:p>
            <a:pPr lvl="1"/>
            <a:r>
              <a:rPr lang="en-US" dirty="0"/>
              <a:t>.</a:t>
            </a:r>
            <a:r>
              <a:rPr lang="en-US" dirty="0" err="1"/>
              <a:t>js</a:t>
            </a:r>
            <a:endParaRPr lang="en-US" dirty="0"/>
          </a:p>
          <a:p>
            <a:pPr lvl="1"/>
            <a:r>
              <a:rPr lang="en-US" dirty="0"/>
              <a:t>.txt</a:t>
            </a:r>
          </a:p>
        </p:txBody>
      </p:sp>
    </p:spTree>
    <p:extLst>
      <p:ext uri="{BB962C8B-B14F-4D97-AF65-F5344CB8AC3E}">
        <p14:creationId xmlns:p14="http://schemas.microsoft.com/office/powerpoint/2010/main" val="411257104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4288C2-0DF3-1049-99D3-4EC886CE8C39}"/>
              </a:ext>
            </a:extLst>
          </p:cNvPr>
          <p:cNvSpPr>
            <a:spLocks noGrp="1"/>
          </p:cNvSpPr>
          <p:nvPr>
            <p:ph type="title"/>
          </p:nvPr>
        </p:nvSpPr>
        <p:spPr/>
        <p:txBody>
          <a:bodyPr/>
          <a:lstStyle/>
          <a:p>
            <a:r>
              <a:rPr lang="en-US" dirty="0"/>
              <a:t>Non-Plain text file</a:t>
            </a:r>
          </a:p>
        </p:txBody>
      </p:sp>
      <p:sp>
        <p:nvSpPr>
          <p:cNvPr id="5" name="Content Placeholder 4">
            <a:extLst>
              <a:ext uri="{FF2B5EF4-FFF2-40B4-BE49-F238E27FC236}">
                <a16:creationId xmlns:a16="http://schemas.microsoft.com/office/drawing/2014/main" id="{A02B274B-A59F-4F43-951F-BDB0A9409E53}"/>
              </a:ext>
            </a:extLst>
          </p:cNvPr>
          <p:cNvSpPr>
            <a:spLocks noGrp="1"/>
          </p:cNvSpPr>
          <p:nvPr>
            <p:ph idx="1"/>
          </p:nvPr>
        </p:nvSpPr>
        <p:spPr/>
        <p:txBody>
          <a:bodyPr/>
          <a:lstStyle/>
          <a:p>
            <a:r>
              <a:rPr lang="en-US" dirty="0"/>
              <a:t>If you open a non-plain text file in plain text editor </a:t>
            </a:r>
          </a:p>
          <a:p>
            <a:pPr lvl="1"/>
            <a:r>
              <a:rPr lang="en-US" dirty="0"/>
              <a:t>It will appear as a garbage</a:t>
            </a:r>
          </a:p>
          <a:p>
            <a:r>
              <a:rPr lang="en-US" dirty="0"/>
              <a:t>Example:</a:t>
            </a:r>
          </a:p>
          <a:p>
            <a:pPr lvl="1"/>
            <a:r>
              <a:rPr lang="en-US" dirty="0"/>
              <a:t>.mp3, .mp4</a:t>
            </a:r>
          </a:p>
          <a:p>
            <a:pPr lvl="1"/>
            <a:r>
              <a:rPr lang="en-US" dirty="0"/>
              <a:t>.</a:t>
            </a:r>
            <a:r>
              <a:rPr lang="en-US" dirty="0" err="1"/>
              <a:t>png</a:t>
            </a:r>
            <a:r>
              <a:rPr lang="en-US" dirty="0"/>
              <a:t>, .git</a:t>
            </a:r>
          </a:p>
          <a:p>
            <a:pPr lvl="1"/>
            <a:r>
              <a:rPr lang="en-US" dirty="0"/>
              <a:t>.</a:t>
            </a:r>
            <a:r>
              <a:rPr lang="en-US" dirty="0" err="1"/>
              <a:t>docx</a:t>
            </a:r>
            <a:endParaRPr lang="en-US" dirty="0"/>
          </a:p>
          <a:p>
            <a:r>
              <a:rPr lang="en-US" dirty="0"/>
              <a:t>How does .</a:t>
            </a:r>
            <a:r>
              <a:rPr lang="en-US" dirty="0" err="1"/>
              <a:t>docx</a:t>
            </a:r>
            <a:r>
              <a:rPr lang="en-US" dirty="0"/>
              <a:t> file contains a lot of information about layout, fonts, pics </a:t>
            </a:r>
            <a:r>
              <a:rPr lang="en-US" dirty="0" err="1"/>
              <a:t>etc</a:t>
            </a:r>
            <a:endParaRPr lang="en-US" dirty="0"/>
          </a:p>
          <a:p>
            <a:endParaRPr lang="en-US" dirty="0"/>
          </a:p>
          <a:p>
            <a:r>
              <a:rPr lang="en-US" dirty="0"/>
              <a:t>Consider </a:t>
            </a:r>
            <a:r>
              <a:rPr lang="en-US" dirty="0" err="1">
                <a:solidFill>
                  <a:srgbClr val="0070C0"/>
                </a:solidFill>
              </a:rPr>
              <a:t>iitgoa.png</a:t>
            </a:r>
            <a:r>
              <a:rPr lang="en-US" dirty="0">
                <a:solidFill>
                  <a:srgbClr val="0070C0"/>
                </a:solidFill>
              </a:rPr>
              <a:t> </a:t>
            </a:r>
            <a:r>
              <a:rPr lang="en-US" dirty="0"/>
              <a:t>file</a:t>
            </a:r>
          </a:p>
          <a:p>
            <a:endParaRPr lang="en-US" dirty="0"/>
          </a:p>
          <a:p>
            <a:pPr marL="0" indent="0">
              <a:buNone/>
            </a:pPr>
            <a:endParaRPr lang="en-US" dirty="0"/>
          </a:p>
        </p:txBody>
      </p:sp>
    </p:spTree>
    <p:extLst>
      <p:ext uri="{BB962C8B-B14F-4D97-AF65-F5344CB8AC3E}">
        <p14:creationId xmlns:p14="http://schemas.microsoft.com/office/powerpoint/2010/main" val="389974338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D000B7-CDAF-C045-8791-1359A0C52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0688"/>
            <a:ext cx="9144000" cy="5904656"/>
          </a:xfrm>
          <a:prstGeom prst="rect">
            <a:avLst/>
          </a:prstGeom>
        </p:spPr>
      </p:pic>
      <p:sp>
        <p:nvSpPr>
          <p:cNvPr id="4" name="Title 3">
            <a:extLst>
              <a:ext uri="{FF2B5EF4-FFF2-40B4-BE49-F238E27FC236}">
                <a16:creationId xmlns:a16="http://schemas.microsoft.com/office/drawing/2014/main" id="{905C9393-6B06-A840-9FCC-94F6ADA81B15}"/>
              </a:ext>
            </a:extLst>
          </p:cNvPr>
          <p:cNvSpPr>
            <a:spLocks noGrp="1"/>
          </p:cNvSpPr>
          <p:nvPr>
            <p:ph type="title"/>
          </p:nvPr>
        </p:nvSpPr>
        <p:spPr/>
        <p:txBody>
          <a:bodyPr/>
          <a:lstStyle/>
          <a:p>
            <a:r>
              <a:rPr lang="en-US" dirty="0"/>
              <a:t>Image </a:t>
            </a:r>
            <a:r>
              <a:rPr lang="en-US" dirty="0" err="1"/>
              <a:t>iitgoa.png</a:t>
            </a:r>
            <a:endParaRPr lang="en-US" dirty="0"/>
          </a:p>
        </p:txBody>
      </p:sp>
    </p:spTree>
    <p:extLst>
      <p:ext uri="{BB962C8B-B14F-4D97-AF65-F5344CB8AC3E}">
        <p14:creationId xmlns:p14="http://schemas.microsoft.com/office/powerpoint/2010/main" val="330190439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D4327-8344-6F44-A778-88D49E0C06B8}"/>
              </a:ext>
            </a:extLst>
          </p:cNvPr>
          <p:cNvSpPr>
            <a:spLocks noGrp="1"/>
          </p:cNvSpPr>
          <p:nvPr>
            <p:ph type="title"/>
          </p:nvPr>
        </p:nvSpPr>
        <p:spPr/>
        <p:txBody>
          <a:bodyPr/>
          <a:lstStyle/>
          <a:p>
            <a:r>
              <a:rPr lang="en-US" dirty="0" err="1"/>
              <a:t>hexdump</a:t>
            </a:r>
            <a:r>
              <a:rPr lang="en-US" dirty="0"/>
              <a:t> –C </a:t>
            </a:r>
            <a:r>
              <a:rPr lang="en-US" dirty="0" err="1"/>
              <a:t>iitgoa.png</a:t>
            </a:r>
            <a:endParaRPr lang="en-US" dirty="0"/>
          </a:p>
        </p:txBody>
      </p:sp>
      <p:pic>
        <p:nvPicPr>
          <p:cNvPr id="5" name="Picture 4">
            <a:extLst>
              <a:ext uri="{FF2B5EF4-FFF2-40B4-BE49-F238E27FC236}">
                <a16:creationId xmlns:a16="http://schemas.microsoft.com/office/drawing/2014/main" id="{DAA93F94-A821-4E42-9975-7A1C64C993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200" y="846854"/>
            <a:ext cx="6343104" cy="5985746"/>
          </a:xfrm>
          <a:prstGeom prst="rect">
            <a:avLst/>
          </a:prstGeom>
        </p:spPr>
      </p:pic>
      <p:sp>
        <p:nvSpPr>
          <p:cNvPr id="6" name="TextBox 5">
            <a:extLst>
              <a:ext uri="{FF2B5EF4-FFF2-40B4-BE49-F238E27FC236}">
                <a16:creationId xmlns:a16="http://schemas.microsoft.com/office/drawing/2014/main" id="{FB104D0E-087A-3E45-9C44-C3526701C240}"/>
              </a:ext>
            </a:extLst>
          </p:cNvPr>
          <p:cNvSpPr txBox="1"/>
          <p:nvPr/>
        </p:nvSpPr>
        <p:spPr>
          <a:xfrm>
            <a:off x="7884368" y="169171"/>
            <a:ext cx="782587" cy="523220"/>
          </a:xfrm>
          <a:prstGeom prst="rect">
            <a:avLst/>
          </a:prstGeom>
          <a:noFill/>
        </p:spPr>
        <p:txBody>
          <a:bodyPr wrap="none" rtlCol="0">
            <a:spAutoFit/>
          </a:bodyPr>
          <a:lstStyle/>
          <a:p>
            <a:r>
              <a:rPr lang="en-US" sz="2800" dirty="0"/>
              <a:t>- C</a:t>
            </a:r>
          </a:p>
        </p:txBody>
      </p:sp>
      <p:cxnSp>
        <p:nvCxnSpPr>
          <p:cNvPr id="8" name="Curved Connector 7">
            <a:extLst>
              <a:ext uri="{FF2B5EF4-FFF2-40B4-BE49-F238E27FC236}">
                <a16:creationId xmlns:a16="http://schemas.microsoft.com/office/drawing/2014/main" id="{19E2C6B5-DFFD-FE46-94A5-2077CEA96F1F}"/>
              </a:ext>
            </a:extLst>
          </p:cNvPr>
          <p:cNvCxnSpPr>
            <a:cxnSpLocks/>
            <a:stCxn id="6" idx="1"/>
          </p:cNvCxnSpPr>
          <p:nvPr/>
        </p:nvCxnSpPr>
        <p:spPr bwMode="auto">
          <a:xfrm rot="10800000" flipV="1">
            <a:off x="6732242" y="430781"/>
            <a:ext cx="1152126" cy="416072"/>
          </a:xfrm>
          <a:prstGeom prst="curvedConnector3">
            <a:avLst>
              <a:gd name="adj1" fmla="val 50000"/>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2669543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25B2E-4160-3645-8AFB-5E106DBE4444}"/>
              </a:ext>
            </a:extLst>
          </p:cNvPr>
          <p:cNvSpPr>
            <a:spLocks noGrp="1"/>
          </p:cNvSpPr>
          <p:nvPr>
            <p:ph type="title"/>
          </p:nvPr>
        </p:nvSpPr>
        <p:spPr/>
        <p:txBody>
          <a:bodyPr/>
          <a:lstStyle/>
          <a:p>
            <a:r>
              <a:rPr lang="en-US" dirty="0"/>
              <a:t>PNG file format</a:t>
            </a:r>
          </a:p>
        </p:txBody>
      </p:sp>
      <p:sp>
        <p:nvSpPr>
          <p:cNvPr id="3" name="Content Placeholder 2">
            <a:extLst>
              <a:ext uri="{FF2B5EF4-FFF2-40B4-BE49-F238E27FC236}">
                <a16:creationId xmlns:a16="http://schemas.microsoft.com/office/drawing/2014/main" id="{2172C23E-C985-5241-A86E-9489D8B5E0DD}"/>
              </a:ext>
            </a:extLst>
          </p:cNvPr>
          <p:cNvSpPr>
            <a:spLocks noGrp="1"/>
          </p:cNvSpPr>
          <p:nvPr>
            <p:ph idx="1"/>
          </p:nvPr>
        </p:nvSpPr>
        <p:spPr/>
        <p:txBody>
          <a:bodyPr/>
          <a:lstStyle/>
          <a:p>
            <a:r>
              <a:rPr lang="en-US" dirty="0"/>
              <a:t>How do we include image data in a file ?</a:t>
            </a:r>
          </a:p>
          <a:p>
            <a:r>
              <a:rPr lang="en-IN" b="1" dirty="0"/>
              <a:t>Source: </a:t>
            </a:r>
            <a:r>
              <a:rPr lang="en-IN" u="sng" dirty="0">
                <a:hlinkClick r:id="rId2"/>
              </a:rPr>
              <a:t>http://www.libpng.org/pub/png/spec/1.2/PNG-Structure.html</a:t>
            </a:r>
            <a:endParaRPr lang="en-IN" u="sng" dirty="0"/>
          </a:p>
          <a:p>
            <a:r>
              <a:rPr lang="en-IN" dirty="0"/>
              <a:t>The first eight bytes of a PNG file always contain the following (decimal) values: </a:t>
            </a:r>
            <a:r>
              <a:rPr lang="en-IN" b="1" dirty="0"/>
              <a:t>137 80 78 71 13 10 26 10</a:t>
            </a:r>
            <a:br>
              <a:rPr lang="en-IN" b="1" dirty="0"/>
            </a:br>
            <a:r>
              <a:rPr lang="en-IN" b="1" dirty="0"/>
              <a:t>        				 </a:t>
            </a:r>
            <a:r>
              <a:rPr lang="en-IN" b="1" dirty="0">
                <a:solidFill>
                  <a:srgbClr val="0070C0"/>
                </a:solidFill>
              </a:rPr>
              <a:t>Hex: 89 50 4e 47 0d 0a 1a 0a</a:t>
            </a:r>
            <a:endParaRPr lang="en-IN" dirty="0">
              <a:solidFill>
                <a:srgbClr val="0070C0"/>
              </a:solidFill>
            </a:endParaRPr>
          </a:p>
          <a:p>
            <a:r>
              <a:rPr lang="en-IN" dirty="0"/>
              <a:t>This signature indicates that the remainder of the file contains a single PNG image consisting of a series of chunks beginning with an IHDR chunk and ending with an IEND chunk.</a:t>
            </a:r>
          </a:p>
          <a:p>
            <a:pPr marL="0" indent="0">
              <a:buNone/>
            </a:pPr>
            <a:br>
              <a:rPr lang="en-IN" dirty="0"/>
            </a:br>
            <a:br>
              <a:rPr lang="en-IN" dirty="0"/>
            </a:br>
            <a:endParaRPr lang="en-US" dirty="0"/>
          </a:p>
        </p:txBody>
      </p:sp>
    </p:spTree>
    <p:extLst>
      <p:ext uri="{BB962C8B-B14F-4D97-AF65-F5344CB8AC3E}">
        <p14:creationId xmlns:p14="http://schemas.microsoft.com/office/powerpoint/2010/main" val="281588562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FF81AF-A75F-684C-845C-24C692D658A1}"/>
              </a:ext>
            </a:extLst>
          </p:cNvPr>
          <p:cNvSpPr>
            <a:spLocks noGrp="1"/>
          </p:cNvSpPr>
          <p:nvPr>
            <p:ph type="title"/>
          </p:nvPr>
        </p:nvSpPr>
        <p:spPr/>
        <p:txBody>
          <a:bodyPr/>
          <a:lstStyle/>
          <a:p>
            <a:r>
              <a:rPr lang="en-US" dirty="0"/>
              <a:t>Chunk Format</a:t>
            </a:r>
          </a:p>
        </p:txBody>
      </p:sp>
      <p:sp>
        <p:nvSpPr>
          <p:cNvPr id="5" name="Content Placeholder 4">
            <a:extLst>
              <a:ext uri="{FF2B5EF4-FFF2-40B4-BE49-F238E27FC236}">
                <a16:creationId xmlns:a16="http://schemas.microsoft.com/office/drawing/2014/main" id="{84DE3BFA-5A76-E044-B564-65C820AFF577}"/>
              </a:ext>
            </a:extLst>
          </p:cNvPr>
          <p:cNvSpPr>
            <a:spLocks noGrp="1"/>
          </p:cNvSpPr>
          <p:nvPr>
            <p:ph idx="1"/>
          </p:nvPr>
        </p:nvSpPr>
        <p:spPr/>
        <p:txBody>
          <a:bodyPr/>
          <a:lstStyle/>
          <a:p>
            <a:r>
              <a:rPr lang="en-IN" sz="2000" dirty="0"/>
              <a:t>Each chunk consists of four parts:</a:t>
            </a:r>
          </a:p>
          <a:p>
            <a:pPr marL="0" indent="0">
              <a:buNone/>
            </a:pPr>
            <a:endParaRPr lang="en-IN" sz="2000" dirty="0"/>
          </a:p>
          <a:p>
            <a:r>
              <a:rPr lang="en-IN" sz="2000" b="1" dirty="0"/>
              <a:t>Length</a:t>
            </a:r>
            <a:r>
              <a:rPr lang="en-IN" sz="2000" dirty="0"/>
              <a:t>:</a:t>
            </a:r>
            <a:r>
              <a:rPr lang="en-IN" sz="2000" b="1" dirty="0"/>
              <a:t> </a:t>
            </a:r>
            <a:r>
              <a:rPr lang="en-IN" sz="2000" dirty="0"/>
              <a:t>A 4-byte unsigned integer giving the number of bytes in the chunk's data field. The length counts only the data field, not itself, the chunk type code, or the CRC. Zero is a valid length. Although encoders and decoders should treat the length as unsigned, its value must not exceed 2</a:t>
            </a:r>
            <a:r>
              <a:rPr lang="en-IN" sz="2000" baseline="30000" dirty="0"/>
              <a:t>31 </a:t>
            </a:r>
            <a:r>
              <a:rPr lang="en-IN" sz="2000" dirty="0"/>
              <a:t>bytes.</a:t>
            </a:r>
          </a:p>
          <a:p>
            <a:r>
              <a:rPr lang="en-IN" sz="2000" b="1" dirty="0"/>
              <a:t>Chunk Type</a:t>
            </a:r>
            <a:r>
              <a:rPr lang="en-IN" sz="2000" dirty="0"/>
              <a:t>: A 4-byte chunk type code. For convenience in description and in examining PNG files, type codes are restricted to consist of uppercase and lowercase ASCII letters (A-Z and a-z, or 65-90 and 97-122 decimal). However, encoders and decoders must treat the codes as fixed binary values, not character strings. For example, it would not be correct to represent the type code IDAT by the EBCDIC equivalents of those letters. Additional naming conventions for chunk types are discussed in the next section.</a:t>
            </a:r>
          </a:p>
          <a:p>
            <a:pPr marL="0" indent="0">
              <a:buNone/>
            </a:pPr>
            <a:br>
              <a:rPr lang="en-IN" sz="2000" dirty="0"/>
            </a:br>
            <a:endParaRPr lang="en-US" sz="2000" dirty="0"/>
          </a:p>
        </p:txBody>
      </p:sp>
    </p:spTree>
    <p:extLst>
      <p:ext uri="{BB962C8B-B14F-4D97-AF65-F5344CB8AC3E}">
        <p14:creationId xmlns:p14="http://schemas.microsoft.com/office/powerpoint/2010/main" val="295908416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0BDA8-4348-9A40-983C-72BD8425CE36}"/>
              </a:ext>
            </a:extLst>
          </p:cNvPr>
          <p:cNvSpPr>
            <a:spLocks noGrp="1"/>
          </p:cNvSpPr>
          <p:nvPr>
            <p:ph type="title"/>
          </p:nvPr>
        </p:nvSpPr>
        <p:spPr/>
        <p:txBody>
          <a:bodyPr/>
          <a:lstStyle/>
          <a:p>
            <a:r>
              <a:rPr lang="en-US" dirty="0"/>
              <a:t>Chunk Format</a:t>
            </a:r>
          </a:p>
        </p:txBody>
      </p:sp>
      <p:sp>
        <p:nvSpPr>
          <p:cNvPr id="3" name="Content Placeholder 2">
            <a:extLst>
              <a:ext uri="{FF2B5EF4-FFF2-40B4-BE49-F238E27FC236}">
                <a16:creationId xmlns:a16="http://schemas.microsoft.com/office/drawing/2014/main" id="{90CBD3C6-A82C-CF4C-96D3-EA53C8ACBD42}"/>
              </a:ext>
            </a:extLst>
          </p:cNvPr>
          <p:cNvSpPr>
            <a:spLocks noGrp="1"/>
          </p:cNvSpPr>
          <p:nvPr>
            <p:ph idx="1"/>
          </p:nvPr>
        </p:nvSpPr>
        <p:spPr/>
        <p:txBody>
          <a:bodyPr/>
          <a:lstStyle/>
          <a:p>
            <a:r>
              <a:rPr lang="en-IN" b="1" dirty="0"/>
              <a:t>Chunk Data</a:t>
            </a:r>
            <a:r>
              <a:rPr lang="en-IN" dirty="0"/>
              <a:t>: The data bytes appropriate to the chunk type, if any. This field can be of zero length.</a:t>
            </a:r>
          </a:p>
          <a:p>
            <a:r>
              <a:rPr lang="en-IN" b="1" dirty="0"/>
              <a:t>CRC</a:t>
            </a:r>
            <a:r>
              <a:rPr lang="en-IN" dirty="0"/>
              <a:t>: A 4-byte CRC (Cyclic Redundancy Check) calculated on the preceding bytes in the chunk, including the chunk type code and chunk data fields, but not including the length field. The CRC is always present, even for chunks containing no data. See CRC algorithm.</a:t>
            </a:r>
            <a:br>
              <a:rPr lang="en-IN" dirty="0"/>
            </a:br>
            <a:endParaRPr lang="en-US" dirty="0"/>
          </a:p>
        </p:txBody>
      </p:sp>
    </p:spTree>
    <p:extLst>
      <p:ext uri="{BB962C8B-B14F-4D97-AF65-F5344CB8AC3E}">
        <p14:creationId xmlns:p14="http://schemas.microsoft.com/office/powerpoint/2010/main" val="63492878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D4327-8344-6F44-A778-88D49E0C06B8}"/>
              </a:ext>
            </a:extLst>
          </p:cNvPr>
          <p:cNvSpPr>
            <a:spLocks noGrp="1"/>
          </p:cNvSpPr>
          <p:nvPr>
            <p:ph type="title"/>
          </p:nvPr>
        </p:nvSpPr>
        <p:spPr/>
        <p:txBody>
          <a:bodyPr/>
          <a:lstStyle/>
          <a:p>
            <a:r>
              <a:rPr lang="en-US" dirty="0" err="1"/>
              <a:t>hexdump</a:t>
            </a:r>
            <a:r>
              <a:rPr lang="en-US" dirty="0"/>
              <a:t> –C </a:t>
            </a:r>
            <a:r>
              <a:rPr lang="en-US" dirty="0" err="1"/>
              <a:t>iitgoa.png</a:t>
            </a:r>
            <a:endParaRPr lang="en-US" dirty="0"/>
          </a:p>
        </p:txBody>
      </p:sp>
      <p:pic>
        <p:nvPicPr>
          <p:cNvPr id="9" name="Picture 8">
            <a:extLst>
              <a:ext uri="{FF2B5EF4-FFF2-40B4-BE49-F238E27FC236}">
                <a16:creationId xmlns:a16="http://schemas.microsoft.com/office/drawing/2014/main" id="{4F6E46EC-6E31-9045-9777-81CA429C28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690" y="1628800"/>
            <a:ext cx="8166100" cy="1219200"/>
          </a:xfrm>
          <a:prstGeom prst="rect">
            <a:avLst/>
          </a:prstGeom>
        </p:spPr>
      </p:pic>
      <p:sp>
        <p:nvSpPr>
          <p:cNvPr id="12" name="Left Brace 11">
            <a:extLst>
              <a:ext uri="{FF2B5EF4-FFF2-40B4-BE49-F238E27FC236}">
                <a16:creationId xmlns:a16="http://schemas.microsoft.com/office/drawing/2014/main" id="{1957DD94-E06F-A84B-A4C8-79E547D39289}"/>
              </a:ext>
            </a:extLst>
          </p:cNvPr>
          <p:cNvSpPr/>
          <p:nvPr/>
        </p:nvSpPr>
        <p:spPr bwMode="auto">
          <a:xfrm rot="5400000">
            <a:off x="3887925" y="818603"/>
            <a:ext cx="432046" cy="1224136"/>
          </a:xfrm>
          <a:prstGeom prst="leftBrace">
            <a:avLst>
              <a:gd name="adj1" fmla="val 162356"/>
              <a:gd name="adj2" fmla="val 51098"/>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13" name="TextBox 12">
            <a:extLst>
              <a:ext uri="{FF2B5EF4-FFF2-40B4-BE49-F238E27FC236}">
                <a16:creationId xmlns:a16="http://schemas.microsoft.com/office/drawing/2014/main" id="{35486053-E06B-BB4A-99E4-465F5CC31193}"/>
              </a:ext>
            </a:extLst>
          </p:cNvPr>
          <p:cNvSpPr txBox="1"/>
          <p:nvPr/>
        </p:nvSpPr>
        <p:spPr>
          <a:xfrm>
            <a:off x="1763688" y="858779"/>
            <a:ext cx="652743" cy="369332"/>
          </a:xfrm>
          <a:prstGeom prst="rect">
            <a:avLst/>
          </a:prstGeom>
          <a:noFill/>
        </p:spPr>
        <p:txBody>
          <a:bodyPr wrap="none" rtlCol="0">
            <a:spAutoFit/>
          </a:bodyPr>
          <a:lstStyle/>
          <a:p>
            <a:r>
              <a:rPr lang="en-US" dirty="0"/>
              <a:t>PNG</a:t>
            </a:r>
          </a:p>
        </p:txBody>
      </p:sp>
      <p:sp>
        <p:nvSpPr>
          <p:cNvPr id="14" name="Left Brace 13">
            <a:extLst>
              <a:ext uri="{FF2B5EF4-FFF2-40B4-BE49-F238E27FC236}">
                <a16:creationId xmlns:a16="http://schemas.microsoft.com/office/drawing/2014/main" id="{8985B9A7-F5B0-3044-A002-B0F9FBEA7BAF}"/>
              </a:ext>
            </a:extLst>
          </p:cNvPr>
          <p:cNvSpPr/>
          <p:nvPr/>
        </p:nvSpPr>
        <p:spPr bwMode="auto">
          <a:xfrm rot="5400000">
            <a:off x="1680569" y="86890"/>
            <a:ext cx="432046" cy="2805805"/>
          </a:xfrm>
          <a:prstGeom prst="leftBrac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15" name="TextBox 14">
            <a:extLst>
              <a:ext uri="{FF2B5EF4-FFF2-40B4-BE49-F238E27FC236}">
                <a16:creationId xmlns:a16="http://schemas.microsoft.com/office/drawing/2014/main" id="{1951830B-E555-0D47-85CA-0AD1946D655F}"/>
              </a:ext>
            </a:extLst>
          </p:cNvPr>
          <p:cNvSpPr txBox="1"/>
          <p:nvPr/>
        </p:nvSpPr>
        <p:spPr>
          <a:xfrm>
            <a:off x="3495782" y="822906"/>
            <a:ext cx="1547218" cy="369332"/>
          </a:xfrm>
          <a:prstGeom prst="rect">
            <a:avLst/>
          </a:prstGeom>
          <a:noFill/>
        </p:spPr>
        <p:txBody>
          <a:bodyPr wrap="none" rtlCol="0">
            <a:spAutoFit/>
          </a:bodyPr>
          <a:lstStyle/>
          <a:p>
            <a:r>
              <a:rPr lang="en-US" dirty="0"/>
              <a:t>Length = 13</a:t>
            </a:r>
          </a:p>
        </p:txBody>
      </p:sp>
      <p:sp>
        <p:nvSpPr>
          <p:cNvPr id="16" name="Left Brace 15">
            <a:extLst>
              <a:ext uri="{FF2B5EF4-FFF2-40B4-BE49-F238E27FC236}">
                <a16:creationId xmlns:a16="http://schemas.microsoft.com/office/drawing/2014/main" id="{F1FC60C5-5B49-0240-890B-FECFB66B3597}"/>
              </a:ext>
            </a:extLst>
          </p:cNvPr>
          <p:cNvSpPr/>
          <p:nvPr/>
        </p:nvSpPr>
        <p:spPr bwMode="auto">
          <a:xfrm rot="5400000">
            <a:off x="5304446" y="809656"/>
            <a:ext cx="432046" cy="1224136"/>
          </a:xfrm>
          <a:prstGeom prst="leftBrace">
            <a:avLst>
              <a:gd name="adj1" fmla="val 162356"/>
              <a:gd name="adj2" fmla="val 51098"/>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17" name="TextBox 16">
            <a:extLst>
              <a:ext uri="{FF2B5EF4-FFF2-40B4-BE49-F238E27FC236}">
                <a16:creationId xmlns:a16="http://schemas.microsoft.com/office/drawing/2014/main" id="{AB132986-A3E3-9C4C-AE81-3CCD68CA5371}"/>
              </a:ext>
            </a:extLst>
          </p:cNvPr>
          <p:cNvSpPr txBox="1"/>
          <p:nvPr/>
        </p:nvSpPr>
        <p:spPr>
          <a:xfrm>
            <a:off x="5350345" y="870393"/>
            <a:ext cx="1544012" cy="369332"/>
          </a:xfrm>
          <a:prstGeom prst="rect">
            <a:avLst/>
          </a:prstGeom>
          <a:noFill/>
        </p:spPr>
        <p:txBody>
          <a:bodyPr wrap="none" rtlCol="0">
            <a:spAutoFit/>
          </a:bodyPr>
          <a:lstStyle/>
          <a:p>
            <a:r>
              <a:rPr lang="en-US" dirty="0"/>
              <a:t>Type: IDHR</a:t>
            </a:r>
          </a:p>
        </p:txBody>
      </p:sp>
      <p:sp>
        <p:nvSpPr>
          <p:cNvPr id="18" name="Rectangle 17">
            <a:extLst>
              <a:ext uri="{FF2B5EF4-FFF2-40B4-BE49-F238E27FC236}">
                <a16:creationId xmlns:a16="http://schemas.microsoft.com/office/drawing/2014/main" id="{B7E5262D-7684-9A42-AAF9-B8D0B1C2114A}"/>
              </a:ext>
            </a:extLst>
          </p:cNvPr>
          <p:cNvSpPr/>
          <p:nvPr/>
        </p:nvSpPr>
        <p:spPr bwMode="auto">
          <a:xfrm>
            <a:off x="323528" y="1844824"/>
            <a:ext cx="4824536" cy="290705"/>
          </a:xfrm>
          <a:prstGeom prst="rect">
            <a:avLst/>
          </a:prstGeom>
          <a:noFill/>
          <a:ln w="28575" cap="flat" cmpd="sng" algn="ctr">
            <a:solidFill>
              <a:srgbClr val="C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19" name="TextBox 18">
            <a:extLst>
              <a:ext uri="{FF2B5EF4-FFF2-40B4-BE49-F238E27FC236}">
                <a16:creationId xmlns:a16="http://schemas.microsoft.com/office/drawing/2014/main" id="{5A85E982-D688-CD41-9A94-E8829300EE7B}"/>
              </a:ext>
            </a:extLst>
          </p:cNvPr>
          <p:cNvSpPr txBox="1"/>
          <p:nvPr/>
        </p:nvSpPr>
        <p:spPr>
          <a:xfrm>
            <a:off x="-19675" y="1108060"/>
            <a:ext cx="686406" cy="369332"/>
          </a:xfrm>
          <a:prstGeom prst="rect">
            <a:avLst/>
          </a:prstGeom>
          <a:noFill/>
        </p:spPr>
        <p:txBody>
          <a:bodyPr wrap="none" rtlCol="0">
            <a:spAutoFit/>
          </a:bodyPr>
          <a:lstStyle/>
          <a:p>
            <a:r>
              <a:rPr lang="en-US" dirty="0">
                <a:solidFill>
                  <a:srgbClr val="C00000"/>
                </a:solidFill>
              </a:rPr>
              <a:t>data</a:t>
            </a:r>
          </a:p>
        </p:txBody>
      </p:sp>
      <p:sp>
        <p:nvSpPr>
          <p:cNvPr id="20" name="Content Placeholder 4">
            <a:extLst>
              <a:ext uri="{FF2B5EF4-FFF2-40B4-BE49-F238E27FC236}">
                <a16:creationId xmlns:a16="http://schemas.microsoft.com/office/drawing/2014/main" id="{1B88842D-621C-144E-A2F0-93D2A69847B1}"/>
              </a:ext>
            </a:extLst>
          </p:cNvPr>
          <p:cNvSpPr>
            <a:spLocks noGrp="1"/>
          </p:cNvSpPr>
          <p:nvPr>
            <p:ph idx="1"/>
          </p:nvPr>
        </p:nvSpPr>
        <p:spPr>
          <a:xfrm>
            <a:off x="507361" y="3271099"/>
            <a:ext cx="7924800" cy="1938536"/>
          </a:xfrm>
        </p:spPr>
        <p:txBody>
          <a:bodyPr/>
          <a:lstStyle/>
          <a:p>
            <a:r>
              <a:rPr lang="en-US" dirty="0"/>
              <a:t>First chunk type: IDHR</a:t>
            </a:r>
          </a:p>
          <a:p>
            <a:r>
              <a:rPr lang="en-US" dirty="0"/>
              <a:t>Second chunk type: </a:t>
            </a:r>
            <a:r>
              <a:rPr lang="en-US" dirty="0" err="1"/>
              <a:t>iCCP</a:t>
            </a:r>
            <a:endParaRPr lang="en-US" dirty="0"/>
          </a:p>
          <a:p>
            <a:endParaRPr lang="en-US" dirty="0"/>
          </a:p>
          <a:p>
            <a:r>
              <a:rPr lang="en-US" dirty="0"/>
              <a:t>How to interpret data ?</a:t>
            </a:r>
          </a:p>
          <a:p>
            <a:pPr lvl="1"/>
            <a:r>
              <a:rPr lang="en-US" dirty="0"/>
              <a:t>Learn about PNG file format, what are different chunk types, semantics of data </a:t>
            </a:r>
            <a:r>
              <a:rPr lang="en-US" dirty="0" err="1"/>
              <a:t>etc</a:t>
            </a:r>
            <a:endParaRPr lang="en-US" dirty="0"/>
          </a:p>
        </p:txBody>
      </p:sp>
      <p:cxnSp>
        <p:nvCxnSpPr>
          <p:cNvPr id="4" name="Straight Arrow Connector 3">
            <a:extLst>
              <a:ext uri="{FF2B5EF4-FFF2-40B4-BE49-F238E27FC236}">
                <a16:creationId xmlns:a16="http://schemas.microsoft.com/office/drawing/2014/main" id="{F9322C3B-A7BD-1049-A957-B27314408EB1}"/>
              </a:ext>
            </a:extLst>
          </p:cNvPr>
          <p:cNvCxnSpPr/>
          <p:nvPr/>
        </p:nvCxnSpPr>
        <p:spPr bwMode="auto">
          <a:xfrm>
            <a:off x="84572" y="1442688"/>
            <a:ext cx="216024" cy="355032"/>
          </a:xfrm>
          <a:prstGeom prst="straightConnector1">
            <a:avLst/>
          </a:prstGeom>
          <a:solidFill>
            <a:schemeClr val="bg1"/>
          </a:solidFill>
          <a:ln w="5715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81500638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61744-3EBB-8C46-8959-78FD8F3B6177}"/>
              </a:ext>
            </a:extLst>
          </p:cNvPr>
          <p:cNvSpPr>
            <a:spLocks noGrp="1"/>
          </p:cNvSpPr>
          <p:nvPr>
            <p:ph type="title"/>
          </p:nvPr>
        </p:nvSpPr>
        <p:spPr/>
        <p:txBody>
          <a:bodyPr/>
          <a:lstStyle/>
          <a:p>
            <a:r>
              <a:rPr lang="en-US" dirty="0"/>
              <a:t>We will study..</a:t>
            </a:r>
          </a:p>
        </p:txBody>
      </p:sp>
      <p:sp>
        <p:nvSpPr>
          <p:cNvPr id="3" name="Content Placeholder 2">
            <a:extLst>
              <a:ext uri="{FF2B5EF4-FFF2-40B4-BE49-F238E27FC236}">
                <a16:creationId xmlns:a16="http://schemas.microsoft.com/office/drawing/2014/main" id="{5A0B1C60-779A-2F42-9F05-9608DC3B9541}"/>
              </a:ext>
            </a:extLst>
          </p:cNvPr>
          <p:cNvSpPr>
            <a:spLocks noGrp="1"/>
          </p:cNvSpPr>
          <p:nvPr>
            <p:ph idx="1"/>
          </p:nvPr>
        </p:nvSpPr>
        <p:spPr/>
        <p:txBody>
          <a:bodyPr/>
          <a:lstStyle/>
          <a:p>
            <a:r>
              <a:rPr lang="en-US" dirty="0"/>
              <a:t>Binary Files – ELF format</a:t>
            </a:r>
          </a:p>
          <a:p>
            <a:r>
              <a:rPr lang="en-US" dirty="0"/>
              <a:t>File Format – Example</a:t>
            </a:r>
          </a:p>
          <a:p>
            <a:pPr lvl="1"/>
            <a:r>
              <a:rPr lang="en-US" dirty="0"/>
              <a:t>.</a:t>
            </a:r>
            <a:r>
              <a:rPr lang="en-US" dirty="0" err="1"/>
              <a:t>png</a:t>
            </a:r>
            <a:r>
              <a:rPr lang="en-US" dirty="0"/>
              <a:t> file</a:t>
            </a:r>
          </a:p>
        </p:txBody>
      </p:sp>
    </p:spTree>
    <p:extLst>
      <p:ext uri="{BB962C8B-B14F-4D97-AF65-F5344CB8AC3E}">
        <p14:creationId xmlns:p14="http://schemas.microsoft.com/office/powerpoint/2010/main" val="341295877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842C9-CD71-1442-86C3-F897326FC021}"/>
              </a:ext>
            </a:extLst>
          </p:cNvPr>
          <p:cNvSpPr>
            <a:spLocks noGrp="1"/>
          </p:cNvSpPr>
          <p:nvPr>
            <p:ph type="title"/>
          </p:nvPr>
        </p:nvSpPr>
        <p:spPr/>
        <p:txBody>
          <a:bodyPr/>
          <a:lstStyle/>
          <a:p>
            <a:r>
              <a:rPr lang="en-US" dirty="0"/>
              <a:t>Lecture Summary</a:t>
            </a:r>
          </a:p>
        </p:txBody>
      </p:sp>
      <p:sp>
        <p:nvSpPr>
          <p:cNvPr id="3" name="Content Placeholder 2">
            <a:extLst>
              <a:ext uri="{FF2B5EF4-FFF2-40B4-BE49-F238E27FC236}">
                <a16:creationId xmlns:a16="http://schemas.microsoft.com/office/drawing/2014/main" id="{5F279D0E-9975-3146-9534-BCF17EBD59F2}"/>
              </a:ext>
            </a:extLst>
          </p:cNvPr>
          <p:cNvSpPr>
            <a:spLocks noGrp="1"/>
          </p:cNvSpPr>
          <p:nvPr>
            <p:ph idx="1"/>
          </p:nvPr>
        </p:nvSpPr>
        <p:spPr/>
        <p:txBody>
          <a:bodyPr/>
          <a:lstStyle/>
          <a:p>
            <a:r>
              <a:rPr lang="en-US" dirty="0"/>
              <a:t>Binary File Format </a:t>
            </a:r>
          </a:p>
          <a:p>
            <a:pPr lvl="1"/>
            <a:r>
              <a:rPr lang="en-US" dirty="0"/>
              <a:t>ELF is very important format – that is currently in use for linking and Execution</a:t>
            </a:r>
          </a:p>
          <a:p>
            <a:r>
              <a:rPr lang="en-US" dirty="0"/>
              <a:t>Though regular files give stream of bytes, they semantics of the bytes read depend on the file type </a:t>
            </a:r>
          </a:p>
          <a:p>
            <a:r>
              <a:rPr lang="en-US" dirty="0"/>
              <a:t>We have studied how .</a:t>
            </a:r>
            <a:r>
              <a:rPr lang="en-US" dirty="0" err="1"/>
              <a:t>png</a:t>
            </a:r>
            <a:r>
              <a:rPr lang="en-US" dirty="0"/>
              <a:t> file is structured </a:t>
            </a:r>
          </a:p>
          <a:p>
            <a:pPr lvl="1"/>
            <a:r>
              <a:rPr lang="en-US" dirty="0"/>
              <a:t>Signature</a:t>
            </a:r>
          </a:p>
          <a:p>
            <a:pPr lvl="1"/>
            <a:r>
              <a:rPr lang="en-US" dirty="0"/>
              <a:t>Chunk format</a:t>
            </a:r>
          </a:p>
          <a:p>
            <a:pPr lvl="1"/>
            <a:endParaRPr lang="en-US" dirty="0"/>
          </a:p>
        </p:txBody>
      </p:sp>
    </p:spTree>
    <p:extLst>
      <p:ext uri="{BB962C8B-B14F-4D97-AF65-F5344CB8AC3E}">
        <p14:creationId xmlns:p14="http://schemas.microsoft.com/office/powerpoint/2010/main" val="295254680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22F911-6159-7748-AAD2-2C452858B182}"/>
              </a:ext>
            </a:extLst>
          </p:cNvPr>
          <p:cNvSpPr>
            <a:spLocks noGrp="1"/>
          </p:cNvSpPr>
          <p:nvPr>
            <p:ph type="ctrTitle"/>
          </p:nvPr>
        </p:nvSpPr>
        <p:spPr/>
        <p:txBody>
          <a:bodyPr/>
          <a:lstStyle/>
          <a:p>
            <a:r>
              <a:rPr lang="en-US" dirty="0"/>
              <a:t>Last Class</a:t>
            </a:r>
          </a:p>
        </p:txBody>
      </p:sp>
    </p:spTree>
    <p:extLst>
      <p:ext uri="{BB962C8B-B14F-4D97-AF65-F5344CB8AC3E}">
        <p14:creationId xmlns:p14="http://schemas.microsoft.com/office/powerpoint/2010/main" val="369549216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325FE-65DE-49A1-9370-FE5D4684DA11}"/>
              </a:ext>
            </a:extLst>
          </p:cNvPr>
          <p:cNvSpPr>
            <a:spLocks noGrp="1"/>
          </p:cNvSpPr>
          <p:nvPr>
            <p:ph type="title"/>
          </p:nvPr>
        </p:nvSpPr>
        <p:spPr/>
        <p:txBody>
          <a:bodyPr/>
          <a:lstStyle/>
          <a:p>
            <a:r>
              <a:rPr lang="en-US" dirty="0"/>
              <a:t>I/O and Storage Layers</a:t>
            </a:r>
          </a:p>
        </p:txBody>
      </p:sp>
      <p:sp>
        <p:nvSpPr>
          <p:cNvPr id="37" name="TextBox 36">
            <a:extLst>
              <a:ext uri="{FF2B5EF4-FFF2-40B4-BE49-F238E27FC236}">
                <a16:creationId xmlns:a16="http://schemas.microsoft.com/office/drawing/2014/main" id="{1C279F43-4ECD-42C1-A69B-8048DD400AB9}"/>
              </a:ext>
            </a:extLst>
          </p:cNvPr>
          <p:cNvSpPr txBox="1"/>
          <p:nvPr/>
        </p:nvSpPr>
        <p:spPr>
          <a:xfrm>
            <a:off x="2536799" y="2424254"/>
            <a:ext cx="1246431" cy="307777"/>
          </a:xfrm>
          <a:prstGeom prst="rect">
            <a:avLst/>
          </a:prstGeom>
          <a:noFill/>
        </p:spPr>
        <p:txBody>
          <a:bodyPr wrap="none" rtlCol="0">
            <a:spAutoFit/>
          </a:bodyPr>
          <a:lstStyle/>
          <a:p>
            <a:r>
              <a:rPr lang="en-US" sz="1400" b="0" dirty="0">
                <a:latin typeface="Calibri" panose="020F0502020204030204" pitchFamily="34" charset="0"/>
                <a:cs typeface="Calibri" panose="020F0502020204030204" pitchFamily="34" charset="0"/>
              </a:rPr>
              <a:t>High Level I/O </a:t>
            </a:r>
          </a:p>
        </p:txBody>
      </p:sp>
      <p:sp>
        <p:nvSpPr>
          <p:cNvPr id="38" name="Rectangle 37">
            <a:extLst>
              <a:ext uri="{FF2B5EF4-FFF2-40B4-BE49-F238E27FC236}">
                <a16:creationId xmlns:a16="http://schemas.microsoft.com/office/drawing/2014/main" id="{007F4B25-481D-4305-9AD3-FDDE7CCB42F9}"/>
              </a:ext>
            </a:extLst>
          </p:cNvPr>
          <p:cNvSpPr/>
          <p:nvPr/>
        </p:nvSpPr>
        <p:spPr>
          <a:xfrm>
            <a:off x="2467365" y="2424253"/>
            <a:ext cx="1263786" cy="32720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0" dirty="0">
              <a:latin typeface="Calibri" panose="020F0502020204030204" pitchFamily="34" charset="0"/>
              <a:cs typeface="Calibri" panose="020F0502020204030204" pitchFamily="34" charset="0"/>
            </a:endParaRPr>
          </a:p>
        </p:txBody>
      </p:sp>
      <p:sp>
        <p:nvSpPr>
          <p:cNvPr id="39" name="TextBox 38">
            <a:extLst>
              <a:ext uri="{FF2B5EF4-FFF2-40B4-BE49-F238E27FC236}">
                <a16:creationId xmlns:a16="http://schemas.microsoft.com/office/drawing/2014/main" id="{AD642D22-9956-46E5-B343-7394EDD388D8}"/>
              </a:ext>
            </a:extLst>
          </p:cNvPr>
          <p:cNvSpPr txBox="1"/>
          <p:nvPr/>
        </p:nvSpPr>
        <p:spPr>
          <a:xfrm>
            <a:off x="2552903" y="2714412"/>
            <a:ext cx="1210460" cy="307777"/>
          </a:xfrm>
          <a:prstGeom prst="rect">
            <a:avLst/>
          </a:prstGeom>
          <a:noFill/>
        </p:spPr>
        <p:txBody>
          <a:bodyPr wrap="none" rtlCol="0">
            <a:spAutoFit/>
          </a:bodyPr>
          <a:lstStyle/>
          <a:p>
            <a:r>
              <a:rPr lang="en-US" sz="1400" b="0" dirty="0">
                <a:latin typeface="Calibri" panose="020F0502020204030204" pitchFamily="34" charset="0"/>
                <a:cs typeface="Calibri" panose="020F0502020204030204" pitchFamily="34" charset="0"/>
              </a:rPr>
              <a:t>Low Level I/O </a:t>
            </a:r>
          </a:p>
        </p:txBody>
      </p:sp>
      <p:sp>
        <p:nvSpPr>
          <p:cNvPr id="40" name="Rectangle 39">
            <a:extLst>
              <a:ext uri="{FF2B5EF4-FFF2-40B4-BE49-F238E27FC236}">
                <a16:creationId xmlns:a16="http://schemas.microsoft.com/office/drawing/2014/main" id="{22C27D80-6CEF-4F17-A507-F1C3FD6736BB}"/>
              </a:ext>
            </a:extLst>
          </p:cNvPr>
          <p:cNvSpPr/>
          <p:nvPr/>
        </p:nvSpPr>
        <p:spPr>
          <a:xfrm>
            <a:off x="2583096" y="2772582"/>
            <a:ext cx="1032325" cy="1963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0">
              <a:latin typeface="Calibri" panose="020F0502020204030204" pitchFamily="34" charset="0"/>
              <a:cs typeface="Calibri" panose="020F0502020204030204" pitchFamily="34" charset="0"/>
            </a:endParaRPr>
          </a:p>
        </p:txBody>
      </p:sp>
      <p:sp>
        <p:nvSpPr>
          <p:cNvPr id="41" name="TextBox 40">
            <a:extLst>
              <a:ext uri="{FF2B5EF4-FFF2-40B4-BE49-F238E27FC236}">
                <a16:creationId xmlns:a16="http://schemas.microsoft.com/office/drawing/2014/main" id="{AC8A51D6-6FBD-42AD-95DC-EBC1E0B853B9}"/>
              </a:ext>
            </a:extLst>
          </p:cNvPr>
          <p:cNvSpPr txBox="1"/>
          <p:nvPr/>
        </p:nvSpPr>
        <p:spPr>
          <a:xfrm>
            <a:off x="2850647" y="2974137"/>
            <a:ext cx="492443" cy="230832"/>
          </a:xfrm>
          <a:prstGeom prst="rect">
            <a:avLst/>
          </a:prstGeom>
          <a:noFill/>
        </p:spPr>
        <p:txBody>
          <a:bodyPr wrap="none" rtlCol="0">
            <a:spAutoFit/>
          </a:bodyPr>
          <a:lstStyle/>
          <a:p>
            <a:r>
              <a:rPr lang="en-US" sz="900" b="0" dirty="0" err="1">
                <a:latin typeface="Calibri" panose="020F0502020204030204" pitchFamily="34" charset="0"/>
                <a:cs typeface="Calibri" panose="020F0502020204030204" pitchFamily="34" charset="0"/>
              </a:rPr>
              <a:t>Syscall</a:t>
            </a:r>
            <a:endParaRPr lang="en-US" sz="1400" b="0" dirty="0">
              <a:latin typeface="Calibri" panose="020F0502020204030204" pitchFamily="34" charset="0"/>
              <a:cs typeface="Calibri" panose="020F0502020204030204" pitchFamily="34" charset="0"/>
            </a:endParaRPr>
          </a:p>
        </p:txBody>
      </p:sp>
      <p:sp>
        <p:nvSpPr>
          <p:cNvPr id="42" name="Rectangle 41">
            <a:extLst>
              <a:ext uri="{FF2B5EF4-FFF2-40B4-BE49-F238E27FC236}">
                <a16:creationId xmlns:a16="http://schemas.microsoft.com/office/drawing/2014/main" id="{48849ADB-D868-4857-BD9B-F22463E0D9EA}"/>
              </a:ext>
            </a:extLst>
          </p:cNvPr>
          <p:cNvSpPr/>
          <p:nvPr/>
        </p:nvSpPr>
        <p:spPr>
          <a:xfrm>
            <a:off x="2848422" y="2974137"/>
            <a:ext cx="501673" cy="27699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0">
              <a:latin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9D60CAF0-B19C-400D-A02F-06FAA45F3E62}"/>
              </a:ext>
            </a:extLst>
          </p:cNvPr>
          <p:cNvSpPr txBox="1"/>
          <p:nvPr/>
        </p:nvSpPr>
        <p:spPr>
          <a:xfrm>
            <a:off x="2633844" y="3336351"/>
            <a:ext cx="999248" cy="307777"/>
          </a:xfrm>
          <a:prstGeom prst="rect">
            <a:avLst/>
          </a:prstGeom>
          <a:noFill/>
        </p:spPr>
        <p:txBody>
          <a:bodyPr wrap="none" rtlCol="0">
            <a:spAutoFit/>
          </a:bodyPr>
          <a:lstStyle/>
          <a:p>
            <a:r>
              <a:rPr lang="en-US" sz="1400" b="0" dirty="0">
                <a:latin typeface="Calibri" panose="020F0502020204030204" pitchFamily="34" charset="0"/>
                <a:cs typeface="Calibri" panose="020F0502020204030204" pitchFamily="34" charset="0"/>
              </a:rPr>
              <a:t>File System</a:t>
            </a:r>
          </a:p>
        </p:txBody>
      </p:sp>
      <p:sp>
        <p:nvSpPr>
          <p:cNvPr id="44" name="Rectangle 43">
            <a:extLst>
              <a:ext uri="{FF2B5EF4-FFF2-40B4-BE49-F238E27FC236}">
                <a16:creationId xmlns:a16="http://schemas.microsoft.com/office/drawing/2014/main" id="{01369394-D956-4C15-BEB9-C1AAC24B2E34}"/>
              </a:ext>
            </a:extLst>
          </p:cNvPr>
          <p:cNvSpPr/>
          <p:nvPr/>
        </p:nvSpPr>
        <p:spPr>
          <a:xfrm>
            <a:off x="2618338" y="3256367"/>
            <a:ext cx="961841" cy="46536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0">
              <a:latin typeface="Calibri" panose="020F0502020204030204" pitchFamily="34" charset="0"/>
              <a:cs typeface="Calibri" panose="020F0502020204030204" pitchFamily="34" charset="0"/>
            </a:endParaRPr>
          </a:p>
        </p:txBody>
      </p:sp>
      <p:sp>
        <p:nvSpPr>
          <p:cNvPr id="45" name="TextBox 44">
            <a:extLst>
              <a:ext uri="{FF2B5EF4-FFF2-40B4-BE49-F238E27FC236}">
                <a16:creationId xmlns:a16="http://schemas.microsoft.com/office/drawing/2014/main" id="{BDE6B799-E83B-4316-96A7-BCE2ABB96BA0}"/>
              </a:ext>
            </a:extLst>
          </p:cNvPr>
          <p:cNvSpPr txBox="1"/>
          <p:nvPr/>
        </p:nvSpPr>
        <p:spPr>
          <a:xfrm>
            <a:off x="2701632" y="3721727"/>
            <a:ext cx="904287" cy="307777"/>
          </a:xfrm>
          <a:prstGeom prst="rect">
            <a:avLst/>
          </a:prstGeom>
          <a:noFill/>
        </p:spPr>
        <p:txBody>
          <a:bodyPr wrap="none" rtlCol="0">
            <a:spAutoFit/>
          </a:bodyPr>
          <a:lstStyle/>
          <a:p>
            <a:r>
              <a:rPr lang="en-US" sz="1400" b="0" dirty="0">
                <a:latin typeface="Calibri" panose="020F0502020204030204" pitchFamily="34" charset="0"/>
                <a:cs typeface="Calibri" panose="020F0502020204030204" pitchFamily="34" charset="0"/>
              </a:rPr>
              <a:t>I/O Driver</a:t>
            </a:r>
          </a:p>
        </p:txBody>
      </p:sp>
      <p:sp>
        <p:nvSpPr>
          <p:cNvPr id="46" name="Rectangle 45">
            <a:extLst>
              <a:ext uri="{FF2B5EF4-FFF2-40B4-BE49-F238E27FC236}">
                <a16:creationId xmlns:a16="http://schemas.microsoft.com/office/drawing/2014/main" id="{2FBF8D8F-FED8-4073-8D05-16EBEC765DE9}"/>
              </a:ext>
            </a:extLst>
          </p:cNvPr>
          <p:cNvSpPr/>
          <p:nvPr/>
        </p:nvSpPr>
        <p:spPr>
          <a:xfrm>
            <a:off x="2467365" y="3741501"/>
            <a:ext cx="1263786" cy="24029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b="0">
              <a:latin typeface="Calibri" panose="020F0502020204030204" pitchFamily="34" charset="0"/>
              <a:cs typeface="Calibri" panose="020F0502020204030204" pitchFamily="34" charset="0"/>
            </a:endParaRPr>
          </a:p>
        </p:txBody>
      </p:sp>
      <p:cxnSp>
        <p:nvCxnSpPr>
          <p:cNvPr id="47" name="Straight Connector 46">
            <a:extLst>
              <a:ext uri="{FF2B5EF4-FFF2-40B4-BE49-F238E27FC236}">
                <a16:creationId xmlns:a16="http://schemas.microsoft.com/office/drawing/2014/main" id="{F73810F6-703E-417A-A828-2A4DE936F782}"/>
              </a:ext>
            </a:extLst>
          </p:cNvPr>
          <p:cNvCxnSpPr/>
          <p:nvPr/>
        </p:nvCxnSpPr>
        <p:spPr>
          <a:xfrm>
            <a:off x="2928385" y="4143362"/>
            <a:ext cx="807229"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D878B0D6-35C8-4617-A382-9B9E9B3DB541}"/>
              </a:ext>
            </a:extLst>
          </p:cNvPr>
          <p:cNvCxnSpPr/>
          <p:nvPr/>
        </p:nvCxnSpPr>
        <p:spPr>
          <a:xfrm>
            <a:off x="3042685" y="4009289"/>
            <a:ext cx="0" cy="134074"/>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B05DB80D-8A08-4677-8733-D3DE640BCBBC}"/>
              </a:ext>
            </a:extLst>
          </p:cNvPr>
          <p:cNvCxnSpPr/>
          <p:nvPr/>
        </p:nvCxnSpPr>
        <p:spPr>
          <a:xfrm>
            <a:off x="3378626" y="4143363"/>
            <a:ext cx="0" cy="134074"/>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0" name="Rectangle 49">
            <a:extLst>
              <a:ext uri="{FF2B5EF4-FFF2-40B4-BE49-F238E27FC236}">
                <a16:creationId xmlns:a16="http://schemas.microsoft.com/office/drawing/2014/main" id="{8477048F-1F6D-4C27-8C5A-7D339B8FE64D}"/>
              </a:ext>
            </a:extLst>
          </p:cNvPr>
          <p:cNvSpPr/>
          <p:nvPr/>
        </p:nvSpPr>
        <p:spPr>
          <a:xfrm>
            <a:off x="3286136" y="4277436"/>
            <a:ext cx="181957" cy="146314"/>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b="0">
              <a:latin typeface="Calibri" panose="020F0502020204030204" pitchFamily="34" charset="0"/>
              <a:cs typeface="Calibri" panose="020F0502020204030204" pitchFamily="34" charset="0"/>
            </a:endParaRPr>
          </a:p>
        </p:txBody>
      </p:sp>
      <p:sp>
        <p:nvSpPr>
          <p:cNvPr id="51" name="Oval 50">
            <a:extLst>
              <a:ext uri="{FF2B5EF4-FFF2-40B4-BE49-F238E27FC236}">
                <a16:creationId xmlns:a16="http://schemas.microsoft.com/office/drawing/2014/main" id="{8D3E5F83-E4BD-4A3A-B317-E68A5ECC3734}"/>
              </a:ext>
            </a:extLst>
          </p:cNvPr>
          <p:cNvSpPr/>
          <p:nvPr/>
        </p:nvSpPr>
        <p:spPr>
          <a:xfrm>
            <a:off x="3571810" y="4277436"/>
            <a:ext cx="136945" cy="1463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b="0">
              <a:latin typeface="Calibri" panose="020F0502020204030204" pitchFamily="34" charset="0"/>
              <a:cs typeface="Calibri" panose="020F0502020204030204" pitchFamily="34" charset="0"/>
            </a:endParaRPr>
          </a:p>
        </p:txBody>
      </p:sp>
      <p:cxnSp>
        <p:nvCxnSpPr>
          <p:cNvPr id="52" name="Straight Connector 51">
            <a:extLst>
              <a:ext uri="{FF2B5EF4-FFF2-40B4-BE49-F238E27FC236}">
                <a16:creationId xmlns:a16="http://schemas.microsoft.com/office/drawing/2014/main" id="{8BFBF192-0CCD-4261-96E6-D997A6C65C55}"/>
              </a:ext>
            </a:extLst>
          </p:cNvPr>
          <p:cNvCxnSpPr>
            <a:stCxn id="50" idx="3"/>
            <a:endCxn id="51" idx="2"/>
          </p:cNvCxnSpPr>
          <p:nvPr/>
        </p:nvCxnSpPr>
        <p:spPr>
          <a:xfrm>
            <a:off x="3468092" y="4350593"/>
            <a:ext cx="10371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3" name="Rectangle 52">
            <a:extLst>
              <a:ext uri="{FF2B5EF4-FFF2-40B4-BE49-F238E27FC236}">
                <a16:creationId xmlns:a16="http://schemas.microsoft.com/office/drawing/2014/main" id="{23AFC0C7-CF30-414D-BCEC-6FA71D813809}"/>
              </a:ext>
            </a:extLst>
          </p:cNvPr>
          <p:cNvSpPr/>
          <p:nvPr/>
        </p:nvSpPr>
        <p:spPr>
          <a:xfrm>
            <a:off x="2704487" y="4131123"/>
            <a:ext cx="181957" cy="146314"/>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b="0">
              <a:latin typeface="Calibri" panose="020F0502020204030204" pitchFamily="34" charset="0"/>
              <a:cs typeface="Calibri" panose="020F0502020204030204" pitchFamily="34" charset="0"/>
            </a:endParaRPr>
          </a:p>
        </p:txBody>
      </p:sp>
      <p:cxnSp>
        <p:nvCxnSpPr>
          <p:cNvPr id="54" name="Straight Connector 53">
            <a:extLst>
              <a:ext uri="{FF2B5EF4-FFF2-40B4-BE49-F238E27FC236}">
                <a16:creationId xmlns:a16="http://schemas.microsoft.com/office/drawing/2014/main" id="{DFB6A30F-4ADF-407C-88EB-BB4F9189EB7C}"/>
              </a:ext>
            </a:extLst>
          </p:cNvPr>
          <p:cNvCxnSpPr/>
          <p:nvPr/>
        </p:nvCxnSpPr>
        <p:spPr>
          <a:xfrm>
            <a:off x="2784464" y="3997049"/>
            <a:ext cx="0" cy="134074"/>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5" name="TextBox 54">
            <a:extLst>
              <a:ext uri="{FF2B5EF4-FFF2-40B4-BE49-F238E27FC236}">
                <a16:creationId xmlns:a16="http://schemas.microsoft.com/office/drawing/2014/main" id="{A6915486-EF93-4D27-87F4-475AFC09E8FC}"/>
              </a:ext>
            </a:extLst>
          </p:cNvPr>
          <p:cNvSpPr txBox="1"/>
          <p:nvPr/>
        </p:nvSpPr>
        <p:spPr>
          <a:xfrm>
            <a:off x="2325728" y="1850973"/>
            <a:ext cx="1894942" cy="338554"/>
          </a:xfrm>
          <a:prstGeom prst="rect">
            <a:avLst/>
          </a:prstGeom>
          <a:noFill/>
        </p:spPr>
        <p:txBody>
          <a:bodyPr wrap="none" rtlCol="0">
            <a:spAutoFit/>
          </a:bodyPr>
          <a:lstStyle/>
          <a:p>
            <a:r>
              <a:rPr lang="en-US" sz="1600" b="0" dirty="0">
                <a:solidFill>
                  <a:srgbClr val="FF0000"/>
                </a:solidFill>
                <a:latin typeface="Calibri" panose="020F0502020204030204" pitchFamily="34" charset="0"/>
                <a:cs typeface="Calibri" panose="020F0502020204030204" pitchFamily="34" charset="0"/>
              </a:rPr>
              <a:t>Application / Service</a:t>
            </a:r>
          </a:p>
        </p:txBody>
      </p:sp>
      <p:sp>
        <p:nvSpPr>
          <p:cNvPr id="56" name="TextBox 55">
            <a:extLst>
              <a:ext uri="{FF2B5EF4-FFF2-40B4-BE49-F238E27FC236}">
                <a16:creationId xmlns:a16="http://schemas.microsoft.com/office/drawing/2014/main" id="{F2050D77-6FC7-40E2-9066-21710653F497}"/>
              </a:ext>
            </a:extLst>
          </p:cNvPr>
          <p:cNvSpPr txBox="1"/>
          <p:nvPr/>
        </p:nvSpPr>
        <p:spPr>
          <a:xfrm>
            <a:off x="4144065" y="2340893"/>
            <a:ext cx="862737" cy="338554"/>
          </a:xfrm>
          <a:prstGeom prst="rect">
            <a:avLst/>
          </a:prstGeom>
          <a:noFill/>
        </p:spPr>
        <p:txBody>
          <a:bodyPr wrap="none" rtlCol="0">
            <a:spAutoFit/>
          </a:bodyPr>
          <a:lstStyle/>
          <a:p>
            <a:r>
              <a:rPr lang="en-US" sz="1600" b="0" i="1" dirty="0">
                <a:solidFill>
                  <a:srgbClr val="3366FF"/>
                </a:solidFill>
                <a:latin typeface="Calibri" panose="020F0502020204030204" pitchFamily="34" charset="0"/>
                <a:cs typeface="Calibri" panose="020F0502020204030204" pitchFamily="34" charset="0"/>
              </a:rPr>
              <a:t>Streams</a:t>
            </a:r>
          </a:p>
        </p:txBody>
      </p:sp>
      <p:sp>
        <p:nvSpPr>
          <p:cNvPr id="57" name="TextBox 56">
            <a:extLst>
              <a:ext uri="{FF2B5EF4-FFF2-40B4-BE49-F238E27FC236}">
                <a16:creationId xmlns:a16="http://schemas.microsoft.com/office/drawing/2014/main" id="{6715E189-2EB2-4E67-B7D8-B1BB0DB1621E}"/>
              </a:ext>
            </a:extLst>
          </p:cNvPr>
          <p:cNvSpPr txBox="1"/>
          <p:nvPr/>
        </p:nvSpPr>
        <p:spPr>
          <a:xfrm>
            <a:off x="4144066" y="2676054"/>
            <a:ext cx="1450846" cy="338554"/>
          </a:xfrm>
          <a:prstGeom prst="rect">
            <a:avLst/>
          </a:prstGeom>
          <a:noFill/>
        </p:spPr>
        <p:txBody>
          <a:bodyPr wrap="none" rtlCol="0">
            <a:spAutoFit/>
          </a:bodyPr>
          <a:lstStyle/>
          <a:p>
            <a:r>
              <a:rPr lang="en-US" sz="1600" b="0" i="1" dirty="0">
                <a:solidFill>
                  <a:srgbClr val="3366FF"/>
                </a:solidFill>
                <a:latin typeface="Calibri" panose="020F0502020204030204" pitchFamily="34" charset="0"/>
                <a:cs typeface="Calibri" panose="020F0502020204030204" pitchFamily="34" charset="0"/>
              </a:rPr>
              <a:t>File Descriptors</a:t>
            </a:r>
          </a:p>
        </p:txBody>
      </p:sp>
      <p:sp>
        <p:nvSpPr>
          <p:cNvPr id="58" name="TextBox 57">
            <a:extLst>
              <a:ext uri="{FF2B5EF4-FFF2-40B4-BE49-F238E27FC236}">
                <a16:creationId xmlns:a16="http://schemas.microsoft.com/office/drawing/2014/main" id="{BFCEBA4A-1E12-4838-8630-140BBA79DE20}"/>
              </a:ext>
            </a:extLst>
          </p:cNvPr>
          <p:cNvSpPr txBox="1"/>
          <p:nvPr/>
        </p:nvSpPr>
        <p:spPr>
          <a:xfrm>
            <a:off x="4144065" y="2907694"/>
            <a:ext cx="2856295" cy="338554"/>
          </a:xfrm>
          <a:prstGeom prst="rect">
            <a:avLst/>
          </a:prstGeom>
          <a:noFill/>
        </p:spPr>
        <p:txBody>
          <a:bodyPr wrap="none" rtlCol="0">
            <a:spAutoFit/>
          </a:bodyPr>
          <a:lstStyle/>
          <a:p>
            <a:r>
              <a:rPr lang="en-US" sz="1600" b="0" i="1" dirty="0">
                <a:solidFill>
                  <a:srgbClr val="3366FF"/>
                </a:solidFill>
                <a:latin typeface="Calibri" panose="020F0502020204030204" pitchFamily="34" charset="0"/>
                <a:cs typeface="Calibri" panose="020F0502020204030204" pitchFamily="34" charset="0"/>
              </a:rPr>
              <a:t>open(), read(), write(), close(), …</a:t>
            </a:r>
          </a:p>
        </p:txBody>
      </p:sp>
      <p:sp>
        <p:nvSpPr>
          <p:cNvPr id="59" name="TextBox 58">
            <a:extLst>
              <a:ext uri="{FF2B5EF4-FFF2-40B4-BE49-F238E27FC236}">
                <a16:creationId xmlns:a16="http://schemas.microsoft.com/office/drawing/2014/main" id="{46911332-70A9-4285-AD22-2A8BB5E07C56}"/>
              </a:ext>
            </a:extLst>
          </p:cNvPr>
          <p:cNvSpPr txBox="1"/>
          <p:nvPr/>
        </p:nvSpPr>
        <p:spPr>
          <a:xfrm>
            <a:off x="4144065" y="3408215"/>
            <a:ext cx="2222340" cy="338554"/>
          </a:xfrm>
          <a:prstGeom prst="rect">
            <a:avLst/>
          </a:prstGeom>
          <a:noFill/>
        </p:spPr>
        <p:txBody>
          <a:bodyPr wrap="none" rtlCol="0">
            <a:spAutoFit/>
          </a:bodyPr>
          <a:lstStyle/>
          <a:p>
            <a:r>
              <a:rPr lang="en-US" sz="1600" b="0" i="1" dirty="0">
                <a:solidFill>
                  <a:srgbClr val="3366FF"/>
                </a:solidFill>
                <a:latin typeface="Calibri" panose="020F0502020204030204" pitchFamily="34" charset="0"/>
                <a:cs typeface="Calibri" panose="020F0502020204030204" pitchFamily="34" charset="0"/>
              </a:rPr>
              <a:t>Files/Directories/Indexes</a:t>
            </a:r>
          </a:p>
        </p:txBody>
      </p:sp>
      <p:sp>
        <p:nvSpPr>
          <p:cNvPr id="60" name="TextBox 59">
            <a:extLst>
              <a:ext uri="{FF2B5EF4-FFF2-40B4-BE49-F238E27FC236}">
                <a16:creationId xmlns:a16="http://schemas.microsoft.com/office/drawing/2014/main" id="{CE570497-B785-42C7-894D-A94155FD68BC}"/>
              </a:ext>
            </a:extLst>
          </p:cNvPr>
          <p:cNvSpPr txBox="1"/>
          <p:nvPr/>
        </p:nvSpPr>
        <p:spPr>
          <a:xfrm>
            <a:off x="4144065" y="3742454"/>
            <a:ext cx="2740045" cy="338554"/>
          </a:xfrm>
          <a:prstGeom prst="rect">
            <a:avLst/>
          </a:prstGeom>
          <a:noFill/>
        </p:spPr>
        <p:txBody>
          <a:bodyPr wrap="none" rtlCol="0">
            <a:spAutoFit/>
          </a:bodyPr>
          <a:lstStyle/>
          <a:p>
            <a:r>
              <a:rPr lang="en-US" sz="1600" b="0" i="1" dirty="0">
                <a:solidFill>
                  <a:srgbClr val="3366FF"/>
                </a:solidFill>
                <a:latin typeface="Calibri" panose="020F0502020204030204" pitchFamily="34" charset="0"/>
                <a:cs typeface="Calibri" panose="020F0502020204030204" pitchFamily="34" charset="0"/>
              </a:rPr>
              <a:t>Commands and Data Transfers</a:t>
            </a:r>
          </a:p>
        </p:txBody>
      </p:sp>
      <p:sp>
        <p:nvSpPr>
          <p:cNvPr id="61" name="TextBox 60">
            <a:extLst>
              <a:ext uri="{FF2B5EF4-FFF2-40B4-BE49-F238E27FC236}">
                <a16:creationId xmlns:a16="http://schemas.microsoft.com/office/drawing/2014/main" id="{E38A7D03-29DB-49B8-AEC9-5E83FCCABC2B}"/>
              </a:ext>
            </a:extLst>
          </p:cNvPr>
          <p:cNvSpPr txBox="1"/>
          <p:nvPr/>
        </p:nvSpPr>
        <p:spPr>
          <a:xfrm>
            <a:off x="4172951" y="4146751"/>
            <a:ext cx="2658998" cy="338554"/>
          </a:xfrm>
          <a:prstGeom prst="rect">
            <a:avLst/>
          </a:prstGeom>
          <a:noFill/>
        </p:spPr>
        <p:txBody>
          <a:bodyPr wrap="none" rtlCol="0">
            <a:spAutoFit/>
          </a:bodyPr>
          <a:lstStyle/>
          <a:p>
            <a:r>
              <a:rPr lang="en-US" sz="1600" b="0" i="1" dirty="0">
                <a:solidFill>
                  <a:srgbClr val="3366FF"/>
                </a:solidFill>
                <a:latin typeface="Calibri" panose="020F0502020204030204" pitchFamily="34" charset="0"/>
                <a:cs typeface="Calibri" panose="020F0502020204030204" pitchFamily="34" charset="0"/>
              </a:rPr>
              <a:t>Disks, Flash, Controllers, DMA</a:t>
            </a:r>
          </a:p>
        </p:txBody>
      </p:sp>
      <p:pic>
        <p:nvPicPr>
          <p:cNvPr id="62" name="Picture 61" descr="imgres.jpg">
            <a:extLst>
              <a:ext uri="{FF2B5EF4-FFF2-40B4-BE49-F238E27FC236}">
                <a16:creationId xmlns:a16="http://schemas.microsoft.com/office/drawing/2014/main" id="{EE276A6E-8C4A-4669-B475-509D13FA83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3559" y="4526945"/>
            <a:ext cx="677484" cy="552326"/>
          </a:xfrm>
          <a:prstGeom prst="rect">
            <a:avLst/>
          </a:prstGeom>
        </p:spPr>
      </p:pic>
      <p:pic>
        <p:nvPicPr>
          <p:cNvPr id="63" name="Picture 62" descr="imgres.jpg">
            <a:extLst>
              <a:ext uri="{FF2B5EF4-FFF2-40B4-BE49-F238E27FC236}">
                <a16:creationId xmlns:a16="http://schemas.microsoft.com/office/drawing/2014/main" id="{EC10626C-A864-4D63-A0F3-EAE2B4DB6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2158" y="4526945"/>
            <a:ext cx="1318214" cy="904752"/>
          </a:xfrm>
          <a:prstGeom prst="rect">
            <a:avLst/>
          </a:prstGeom>
        </p:spPr>
      </p:pic>
      <p:pic>
        <p:nvPicPr>
          <p:cNvPr id="64" name="Picture 63" descr="images.jpg">
            <a:extLst>
              <a:ext uri="{FF2B5EF4-FFF2-40B4-BE49-F238E27FC236}">
                <a16:creationId xmlns:a16="http://schemas.microsoft.com/office/drawing/2014/main" id="{AFABA44E-5B19-421F-ADED-445A0AF5A0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4692" y="4806343"/>
            <a:ext cx="706563" cy="545855"/>
          </a:xfrm>
          <a:prstGeom prst="rect">
            <a:avLst/>
          </a:prstGeom>
        </p:spPr>
      </p:pic>
      <p:pic>
        <p:nvPicPr>
          <p:cNvPr id="65" name="Picture 64" descr="images.jpg">
            <a:extLst>
              <a:ext uri="{FF2B5EF4-FFF2-40B4-BE49-F238E27FC236}">
                <a16:creationId xmlns:a16="http://schemas.microsoft.com/office/drawing/2014/main" id="{90CD4FCF-9943-4E7F-AE62-51E05C1CE9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5371" y="5027075"/>
            <a:ext cx="1041515" cy="504585"/>
          </a:xfrm>
          <a:prstGeom prst="rect">
            <a:avLst/>
          </a:prstGeom>
        </p:spPr>
      </p:pic>
      <p:pic>
        <p:nvPicPr>
          <p:cNvPr id="66" name="Picture 65" descr="imgres.jpg">
            <a:extLst>
              <a:ext uri="{FF2B5EF4-FFF2-40B4-BE49-F238E27FC236}">
                <a16:creationId xmlns:a16="http://schemas.microsoft.com/office/drawing/2014/main" id="{453D04BD-1A35-4317-9AD0-311CE9B541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9475" y="4687077"/>
            <a:ext cx="665122" cy="665122"/>
          </a:xfrm>
          <a:prstGeom prst="rect">
            <a:avLst/>
          </a:prstGeom>
        </p:spPr>
      </p:pic>
      <p:pic>
        <p:nvPicPr>
          <p:cNvPr id="67" name="Picture 66" descr="imgres.jpg">
            <a:extLst>
              <a:ext uri="{FF2B5EF4-FFF2-40B4-BE49-F238E27FC236}">
                <a16:creationId xmlns:a16="http://schemas.microsoft.com/office/drawing/2014/main" id="{531F2D7F-0245-4125-8BC7-5124B980EE8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9500" y="4686838"/>
            <a:ext cx="949080" cy="680473"/>
          </a:xfrm>
          <a:prstGeom prst="rect">
            <a:avLst/>
          </a:prstGeom>
        </p:spPr>
      </p:pic>
      <p:sp>
        <p:nvSpPr>
          <p:cNvPr id="68" name="Rectangle 67">
            <a:extLst>
              <a:ext uri="{FF2B5EF4-FFF2-40B4-BE49-F238E27FC236}">
                <a16:creationId xmlns:a16="http://schemas.microsoft.com/office/drawing/2014/main" id="{E2BFC5F0-8971-4BF3-8E1E-6CF6F8D96B05}"/>
              </a:ext>
            </a:extLst>
          </p:cNvPr>
          <p:cNvSpPr/>
          <p:nvPr/>
        </p:nvSpPr>
        <p:spPr>
          <a:xfrm>
            <a:off x="1109603" y="2357848"/>
            <a:ext cx="5722346" cy="888400"/>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0">
              <a:latin typeface="Calibri" panose="020F0502020204030204" pitchFamily="34" charset="0"/>
              <a:cs typeface="Calibri" panose="020F0502020204030204" pitchFamily="34" charset="0"/>
            </a:endParaRPr>
          </a:p>
        </p:txBody>
      </p:sp>
      <p:sp>
        <p:nvSpPr>
          <p:cNvPr id="69" name="TextBox 68">
            <a:extLst>
              <a:ext uri="{FF2B5EF4-FFF2-40B4-BE49-F238E27FC236}">
                <a16:creationId xmlns:a16="http://schemas.microsoft.com/office/drawing/2014/main" id="{8D9F507C-8DD3-4B78-A350-DA5C57166A1A}"/>
              </a:ext>
            </a:extLst>
          </p:cNvPr>
          <p:cNvSpPr txBox="1"/>
          <p:nvPr/>
        </p:nvSpPr>
        <p:spPr>
          <a:xfrm>
            <a:off x="6366128" y="1839817"/>
            <a:ext cx="1996124" cy="369332"/>
          </a:xfrm>
          <a:prstGeom prst="rect">
            <a:avLst/>
          </a:prstGeom>
          <a:noFill/>
        </p:spPr>
        <p:txBody>
          <a:bodyPr wrap="none" rtlCol="0">
            <a:spAutoFit/>
          </a:bodyPr>
          <a:lstStyle/>
          <a:p>
            <a:r>
              <a:rPr lang="en-US" b="0" dirty="0">
                <a:solidFill>
                  <a:srgbClr val="FF0000"/>
                </a:solidFill>
                <a:latin typeface="Calibri" panose="020F0502020204030204" pitchFamily="34" charset="0"/>
                <a:cs typeface="Calibri" panose="020F0502020204030204" pitchFamily="34" charset="0"/>
              </a:rPr>
              <a:t>High level concepts</a:t>
            </a:r>
          </a:p>
        </p:txBody>
      </p:sp>
      <p:sp>
        <p:nvSpPr>
          <p:cNvPr id="70" name="TextBox 69">
            <a:extLst>
              <a:ext uri="{FF2B5EF4-FFF2-40B4-BE49-F238E27FC236}">
                <a16:creationId xmlns:a16="http://schemas.microsoft.com/office/drawing/2014/main" id="{29E87EEF-8AE6-421A-81BA-A82E715CD3B9}"/>
              </a:ext>
            </a:extLst>
          </p:cNvPr>
          <p:cNvSpPr txBox="1"/>
          <p:nvPr/>
        </p:nvSpPr>
        <p:spPr>
          <a:xfrm>
            <a:off x="4142212" y="3142601"/>
            <a:ext cx="2025619" cy="338554"/>
          </a:xfrm>
          <a:prstGeom prst="rect">
            <a:avLst/>
          </a:prstGeom>
          <a:noFill/>
        </p:spPr>
        <p:txBody>
          <a:bodyPr wrap="none" rtlCol="0">
            <a:spAutoFit/>
          </a:bodyPr>
          <a:lstStyle/>
          <a:p>
            <a:r>
              <a:rPr lang="en-US" sz="1600" b="0" i="1" dirty="0">
                <a:solidFill>
                  <a:srgbClr val="3366FF"/>
                </a:solidFill>
                <a:latin typeface="Calibri" panose="020F0502020204030204" pitchFamily="34" charset="0"/>
                <a:cs typeface="Calibri" panose="020F0502020204030204" pitchFamily="34" charset="0"/>
              </a:rPr>
              <a:t>Open File Descriptions</a:t>
            </a:r>
          </a:p>
        </p:txBody>
      </p:sp>
      <p:sp>
        <p:nvSpPr>
          <p:cNvPr id="71" name="Rectangle 70">
            <a:extLst>
              <a:ext uri="{FF2B5EF4-FFF2-40B4-BE49-F238E27FC236}">
                <a16:creationId xmlns:a16="http://schemas.microsoft.com/office/drawing/2014/main" id="{2452C01F-B0FB-6E44-8681-81A25C8BCE30}"/>
              </a:ext>
            </a:extLst>
          </p:cNvPr>
          <p:cNvSpPr>
            <a:spLocks noChangeArrowheads="1"/>
          </p:cNvSpPr>
          <p:nvPr/>
        </p:nvSpPr>
        <p:spPr bwMode="auto">
          <a:xfrm>
            <a:off x="177800" y="6597352"/>
            <a:ext cx="3890144" cy="225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b="1" dirty="0">
                <a:solidFill>
                  <a:srgbClr val="898989"/>
                </a:solidFill>
                <a:latin typeface="Calibri" panose="020F0502020204030204" pitchFamily="34" charset="0"/>
                <a:cs typeface="Calibri" panose="020F0502020204030204" pitchFamily="34" charset="0"/>
              </a:rPr>
              <a:t>CS 162, </a:t>
            </a:r>
            <a:r>
              <a:rPr lang="en-US" altLang="en-US" sz="1200" b="1" dirty="0" err="1">
                <a:solidFill>
                  <a:srgbClr val="898989"/>
                </a:solidFill>
                <a:latin typeface="Calibri" panose="020F0502020204030204" pitchFamily="34" charset="0"/>
                <a:cs typeface="Calibri" panose="020F0502020204030204" pitchFamily="34" charset="0"/>
              </a:rPr>
              <a:t>Univ</a:t>
            </a:r>
            <a:r>
              <a:rPr lang="en-US" altLang="en-US" sz="1200" b="1" dirty="0">
                <a:solidFill>
                  <a:srgbClr val="898989"/>
                </a:solidFill>
                <a:latin typeface="Calibri" panose="020F0502020204030204" pitchFamily="34" charset="0"/>
                <a:cs typeface="Calibri" panose="020F0502020204030204" pitchFamily="34" charset="0"/>
              </a:rPr>
              <a:t> of California Berkeley</a:t>
            </a:r>
          </a:p>
        </p:txBody>
      </p:sp>
    </p:spTree>
    <p:extLst>
      <p:ext uri="{BB962C8B-B14F-4D97-AF65-F5344CB8AC3E}">
        <p14:creationId xmlns:p14="http://schemas.microsoft.com/office/powerpoint/2010/main" val="286248031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4D96-0CA2-0847-B70A-7B990B7AE00A}"/>
              </a:ext>
            </a:extLst>
          </p:cNvPr>
          <p:cNvSpPr>
            <a:spLocks noGrp="1"/>
          </p:cNvSpPr>
          <p:nvPr>
            <p:ph type="title"/>
          </p:nvPr>
        </p:nvSpPr>
        <p:spPr/>
        <p:txBody>
          <a:bodyPr/>
          <a:lstStyle/>
          <a:p>
            <a:r>
              <a:rPr lang="en-US" dirty="0"/>
              <a:t>File Structure – Three categories</a:t>
            </a:r>
          </a:p>
        </p:txBody>
      </p:sp>
      <p:sp>
        <p:nvSpPr>
          <p:cNvPr id="3" name="Content Placeholder 2">
            <a:extLst>
              <a:ext uri="{FF2B5EF4-FFF2-40B4-BE49-F238E27FC236}">
                <a16:creationId xmlns:a16="http://schemas.microsoft.com/office/drawing/2014/main" id="{CD21C81D-B6F2-C145-86FA-A01122477B5E}"/>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bodyPr>
          <a:lstStyle/>
          <a:p>
            <a:r>
              <a:rPr lang="en-US" altLang="en-US" dirty="0">
                <a:solidFill>
                  <a:srgbClr val="FF0000"/>
                </a:solidFill>
              </a:rPr>
              <a:t>Byte sequences</a:t>
            </a:r>
          </a:p>
          <a:p>
            <a:pPr lvl="1"/>
            <a:r>
              <a:rPr lang="en-US" altLang="en-US" dirty="0"/>
              <a:t>Maximum flexibility-can put anything in </a:t>
            </a:r>
          </a:p>
          <a:p>
            <a:pPr lvl="1"/>
            <a:r>
              <a:rPr lang="en-US" altLang="en-US" dirty="0"/>
              <a:t>Unix and Windows use this approach</a:t>
            </a:r>
          </a:p>
          <a:p>
            <a:pPr lvl="1"/>
            <a:r>
              <a:rPr lang="en-US" altLang="en-US" dirty="0"/>
              <a:t>Byte stream</a:t>
            </a:r>
          </a:p>
          <a:p>
            <a:r>
              <a:rPr lang="en-US" altLang="en-US" dirty="0">
                <a:solidFill>
                  <a:srgbClr val="0070C0"/>
                </a:solidFill>
              </a:rPr>
              <a:t>Fixed length records (card images in the old days)</a:t>
            </a:r>
          </a:p>
          <a:p>
            <a:pPr lvl="1"/>
            <a:r>
              <a:rPr lang="en-US" altLang="en-US" dirty="0"/>
              <a:t>Read/Write operations are done on one record</a:t>
            </a:r>
          </a:p>
          <a:p>
            <a:pPr lvl="2"/>
            <a:r>
              <a:rPr lang="en-US" altLang="en-US" dirty="0"/>
              <a:t>Example: Based on punch cards (80 columns) – record 80 characters</a:t>
            </a:r>
          </a:p>
          <a:p>
            <a:pPr lvl="2"/>
            <a:r>
              <a:rPr lang="en-US" altLang="en-US" dirty="0"/>
              <a:t>Not in use</a:t>
            </a:r>
          </a:p>
          <a:p>
            <a:pPr lvl="1"/>
            <a:r>
              <a:rPr lang="en-US" altLang="en-US" dirty="0"/>
              <a:t>VMS OS provides highly structured file – with records</a:t>
            </a:r>
          </a:p>
          <a:p>
            <a:r>
              <a:rPr lang="en-US" altLang="en-US" dirty="0">
                <a:solidFill>
                  <a:srgbClr val="0070C0"/>
                </a:solidFill>
              </a:rPr>
              <a:t>Tree of records- uses key field to find records in the tree</a:t>
            </a:r>
          </a:p>
          <a:p>
            <a:pPr lvl="1"/>
            <a:r>
              <a:rPr lang="en-US" altLang="en-US" dirty="0"/>
              <a:t>Tree is sorted on the key field</a:t>
            </a:r>
          </a:p>
          <a:p>
            <a:pPr lvl="1"/>
            <a:r>
              <a:rPr lang="en-US" altLang="en-US" dirty="0"/>
              <a:t>Used in some large mainframes</a:t>
            </a:r>
          </a:p>
          <a:p>
            <a:endParaRPr lang="en-US" dirty="0"/>
          </a:p>
        </p:txBody>
      </p:sp>
      <p:sp>
        <p:nvSpPr>
          <p:cNvPr id="4" name="Rectangle 3">
            <a:extLst>
              <a:ext uri="{FF2B5EF4-FFF2-40B4-BE49-F238E27FC236}">
                <a16:creationId xmlns:a16="http://schemas.microsoft.com/office/drawing/2014/main" id="{C51943B9-F959-364B-954C-F1E05F622C4E}"/>
              </a:ext>
            </a:extLst>
          </p:cNvPr>
          <p:cNvSpPr>
            <a:spLocks noChangeArrowheads="1"/>
          </p:cNvSpPr>
          <p:nvPr/>
        </p:nvSpPr>
        <p:spPr bwMode="auto">
          <a:xfrm>
            <a:off x="177800" y="6597352"/>
            <a:ext cx="3890144" cy="225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dirty="0">
                <a:solidFill>
                  <a:srgbClr val="898989"/>
                </a:solidFill>
                <a:latin typeface="Calibri" panose="020F0502020204030204" pitchFamily="34" charset="0"/>
                <a:cs typeface="Calibri" panose="020F0502020204030204" pitchFamily="34" charset="0"/>
              </a:rPr>
              <a:t>Adapted from: Tanenbaum, Modern Operating Systems</a:t>
            </a:r>
            <a:endParaRPr lang="en-US" altLang="en-US" sz="1200" b="1" dirty="0">
              <a:solidFill>
                <a:srgbClr val="898989"/>
              </a:solidFill>
              <a:latin typeface="Calibri" panose="020F0502020204030204" pitchFamily="34" charset="0"/>
              <a:cs typeface="Calibri" panose="020F0502020204030204" pitchFamily="34" charset="0"/>
            </a:endParaRPr>
          </a:p>
        </p:txBody>
      </p:sp>
      <p:sp>
        <p:nvSpPr>
          <p:cNvPr id="5" name="Right Arrow 4">
            <a:extLst>
              <a:ext uri="{FF2B5EF4-FFF2-40B4-BE49-F238E27FC236}">
                <a16:creationId xmlns:a16="http://schemas.microsoft.com/office/drawing/2014/main" id="{E2C93918-39B5-3446-A05F-7D70E7F357F3}"/>
              </a:ext>
            </a:extLst>
          </p:cNvPr>
          <p:cNvSpPr/>
          <p:nvPr/>
        </p:nvSpPr>
        <p:spPr bwMode="auto">
          <a:xfrm rot="10800000">
            <a:off x="6876256" y="1412776"/>
            <a:ext cx="810419" cy="288032"/>
          </a:xfrm>
          <a:prstGeom prst="rightArrow">
            <a:avLst/>
          </a:prstGeom>
          <a:solidFill>
            <a:srgbClr val="FF0000"/>
          </a:solid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6" name="TextBox 5">
            <a:extLst>
              <a:ext uri="{FF2B5EF4-FFF2-40B4-BE49-F238E27FC236}">
                <a16:creationId xmlns:a16="http://schemas.microsoft.com/office/drawing/2014/main" id="{F2717B59-11E7-8B42-8ACF-DB389D192A6E}"/>
              </a:ext>
            </a:extLst>
          </p:cNvPr>
          <p:cNvSpPr txBox="1"/>
          <p:nvPr/>
        </p:nvSpPr>
        <p:spPr>
          <a:xfrm>
            <a:off x="7380312" y="1124744"/>
            <a:ext cx="877163" cy="400110"/>
          </a:xfrm>
          <a:prstGeom prst="rect">
            <a:avLst/>
          </a:prstGeom>
          <a:noFill/>
        </p:spPr>
        <p:txBody>
          <a:bodyPr wrap="none" rtlCol="0">
            <a:spAutoFit/>
          </a:bodyPr>
          <a:lstStyle/>
          <a:p>
            <a:r>
              <a:rPr lang="en-US" sz="2000" dirty="0">
                <a:solidFill>
                  <a:srgbClr val="FF0000"/>
                </a:solidFill>
                <a:latin typeface="Calibri" panose="020F0502020204030204" pitchFamily="34" charset="0"/>
                <a:cs typeface="Calibri" panose="020F0502020204030204" pitchFamily="34" charset="0"/>
              </a:rPr>
              <a:t>In use </a:t>
            </a:r>
          </a:p>
        </p:txBody>
      </p:sp>
      <p:sp>
        <p:nvSpPr>
          <p:cNvPr id="7" name="Right Arrow 6">
            <a:extLst>
              <a:ext uri="{FF2B5EF4-FFF2-40B4-BE49-F238E27FC236}">
                <a16:creationId xmlns:a16="http://schemas.microsoft.com/office/drawing/2014/main" id="{478F2EF4-3EC9-1848-863D-2CE2F45949A0}"/>
              </a:ext>
            </a:extLst>
          </p:cNvPr>
          <p:cNvSpPr/>
          <p:nvPr/>
        </p:nvSpPr>
        <p:spPr bwMode="auto">
          <a:xfrm rot="10800000">
            <a:off x="7515571" y="2856461"/>
            <a:ext cx="810419" cy="288032"/>
          </a:xfrm>
          <a:prstGeom prst="rightArrow">
            <a:avLst/>
          </a:prstGeom>
          <a:solidFill>
            <a:schemeClr val="accent1">
              <a:lumMod val="75000"/>
            </a:schemeClr>
          </a:solidFill>
          <a:ln w="57150" cap="flat" cmpd="sng" algn="ctr">
            <a:solidFill>
              <a:srgbClr val="2A40E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8" name="TextBox 7">
            <a:extLst>
              <a:ext uri="{FF2B5EF4-FFF2-40B4-BE49-F238E27FC236}">
                <a16:creationId xmlns:a16="http://schemas.microsoft.com/office/drawing/2014/main" id="{EC6740DE-46AD-1543-96E8-A102A700C7B6}"/>
              </a:ext>
            </a:extLst>
          </p:cNvPr>
          <p:cNvSpPr txBox="1"/>
          <p:nvPr/>
        </p:nvSpPr>
        <p:spPr>
          <a:xfrm>
            <a:off x="7993523" y="2444287"/>
            <a:ext cx="1140312" cy="400110"/>
          </a:xfrm>
          <a:prstGeom prst="rect">
            <a:avLst/>
          </a:prstGeom>
          <a:noFill/>
        </p:spPr>
        <p:txBody>
          <a:bodyPr wrap="none" rtlCol="0">
            <a:spAutoFit/>
          </a:bodyPr>
          <a:lstStyle/>
          <a:p>
            <a:r>
              <a:rPr lang="en-US" sz="2000" dirty="0">
                <a:solidFill>
                  <a:srgbClr val="233AE1"/>
                </a:solidFill>
                <a:latin typeface="Calibri" panose="020F0502020204030204" pitchFamily="34" charset="0"/>
                <a:cs typeface="Calibri" panose="020F0502020204030204" pitchFamily="34" charset="0"/>
              </a:rPr>
              <a:t>Obsolete</a:t>
            </a:r>
          </a:p>
        </p:txBody>
      </p:sp>
      <p:sp>
        <p:nvSpPr>
          <p:cNvPr id="10" name="Right Arrow 9">
            <a:extLst>
              <a:ext uri="{FF2B5EF4-FFF2-40B4-BE49-F238E27FC236}">
                <a16:creationId xmlns:a16="http://schemas.microsoft.com/office/drawing/2014/main" id="{DC412E3A-96A9-B749-ABEF-FA1D0B283EE4}"/>
              </a:ext>
            </a:extLst>
          </p:cNvPr>
          <p:cNvSpPr/>
          <p:nvPr/>
        </p:nvSpPr>
        <p:spPr bwMode="auto">
          <a:xfrm rot="10800000">
            <a:off x="7471747" y="5673183"/>
            <a:ext cx="810419" cy="288032"/>
          </a:xfrm>
          <a:prstGeom prst="rightArrow">
            <a:avLst/>
          </a:prstGeom>
          <a:solidFill>
            <a:schemeClr val="accent1">
              <a:lumMod val="75000"/>
            </a:schemeClr>
          </a:solidFill>
          <a:ln w="57150" cap="flat" cmpd="sng" algn="ctr">
            <a:solidFill>
              <a:srgbClr val="2A40E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11" name="TextBox 10">
            <a:extLst>
              <a:ext uri="{FF2B5EF4-FFF2-40B4-BE49-F238E27FC236}">
                <a16:creationId xmlns:a16="http://schemas.microsoft.com/office/drawing/2014/main" id="{D3DD694C-7856-564F-B706-D2D4904425B8}"/>
              </a:ext>
            </a:extLst>
          </p:cNvPr>
          <p:cNvSpPr txBox="1"/>
          <p:nvPr/>
        </p:nvSpPr>
        <p:spPr>
          <a:xfrm>
            <a:off x="7949699" y="5261009"/>
            <a:ext cx="1140312" cy="400110"/>
          </a:xfrm>
          <a:prstGeom prst="rect">
            <a:avLst/>
          </a:prstGeom>
          <a:noFill/>
        </p:spPr>
        <p:txBody>
          <a:bodyPr wrap="none" rtlCol="0">
            <a:spAutoFit/>
          </a:bodyPr>
          <a:lstStyle/>
          <a:p>
            <a:r>
              <a:rPr lang="en-US" sz="2000" dirty="0">
                <a:solidFill>
                  <a:srgbClr val="233AE1"/>
                </a:solidFill>
                <a:latin typeface="Calibri" panose="020F0502020204030204" pitchFamily="34" charset="0"/>
                <a:cs typeface="Calibri" panose="020F0502020204030204" pitchFamily="34" charset="0"/>
              </a:rPr>
              <a:t>Obsolete</a:t>
            </a:r>
          </a:p>
        </p:txBody>
      </p:sp>
    </p:spTree>
    <p:extLst>
      <p:ext uri="{BB962C8B-B14F-4D97-AF65-F5344CB8AC3E}">
        <p14:creationId xmlns:p14="http://schemas.microsoft.com/office/powerpoint/2010/main" val="240698526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4D96-0CA2-0847-B70A-7B990B7AE00A}"/>
              </a:ext>
            </a:extLst>
          </p:cNvPr>
          <p:cNvSpPr>
            <a:spLocks noGrp="1"/>
          </p:cNvSpPr>
          <p:nvPr>
            <p:ph type="title"/>
          </p:nvPr>
        </p:nvSpPr>
        <p:spPr/>
        <p:txBody>
          <a:bodyPr/>
          <a:lstStyle/>
          <a:p>
            <a:r>
              <a:rPr lang="en-US" dirty="0"/>
              <a:t>File Structure – Three Types</a:t>
            </a:r>
          </a:p>
        </p:txBody>
      </p:sp>
      <p:pic>
        <p:nvPicPr>
          <p:cNvPr id="6" name="Picture 5">
            <a:extLst>
              <a:ext uri="{FF2B5EF4-FFF2-40B4-BE49-F238E27FC236}">
                <a16:creationId xmlns:a16="http://schemas.microsoft.com/office/drawing/2014/main" id="{C654AD29-BED8-3C42-BE4E-FDC824780853}"/>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625" y="1035368"/>
            <a:ext cx="8438331" cy="420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33187D08-422F-B141-8A8F-C03DA3D5D9DD}"/>
              </a:ext>
            </a:extLst>
          </p:cNvPr>
          <p:cNvSpPr txBox="1"/>
          <p:nvPr/>
        </p:nvSpPr>
        <p:spPr>
          <a:xfrm>
            <a:off x="354049" y="5116589"/>
            <a:ext cx="1088760" cy="646331"/>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Bye </a:t>
            </a:r>
          </a:p>
          <a:p>
            <a:r>
              <a:rPr lang="en-US" dirty="0">
                <a:latin typeface="Calibri" panose="020F0502020204030204" pitchFamily="34" charset="0"/>
                <a:cs typeface="Calibri" panose="020F0502020204030204" pitchFamily="34" charset="0"/>
              </a:rPr>
              <a:t>sequence</a:t>
            </a:r>
          </a:p>
        </p:txBody>
      </p:sp>
      <p:sp>
        <p:nvSpPr>
          <p:cNvPr id="10" name="TextBox 9">
            <a:extLst>
              <a:ext uri="{FF2B5EF4-FFF2-40B4-BE49-F238E27FC236}">
                <a16:creationId xmlns:a16="http://schemas.microsoft.com/office/drawing/2014/main" id="{D47FCD74-F45E-B94E-9E83-DF8C47CB55C9}"/>
              </a:ext>
            </a:extLst>
          </p:cNvPr>
          <p:cNvSpPr txBox="1"/>
          <p:nvPr/>
        </p:nvSpPr>
        <p:spPr>
          <a:xfrm>
            <a:off x="1907704" y="5127999"/>
            <a:ext cx="1088760" cy="646331"/>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Record </a:t>
            </a:r>
          </a:p>
          <a:p>
            <a:r>
              <a:rPr lang="en-US" dirty="0">
                <a:latin typeface="Calibri" panose="020F0502020204030204" pitchFamily="34" charset="0"/>
                <a:cs typeface="Calibri" panose="020F0502020204030204" pitchFamily="34" charset="0"/>
              </a:rPr>
              <a:t>sequence</a:t>
            </a:r>
          </a:p>
        </p:txBody>
      </p:sp>
      <p:sp>
        <p:nvSpPr>
          <p:cNvPr id="14" name="TextBox 13">
            <a:extLst>
              <a:ext uri="{FF2B5EF4-FFF2-40B4-BE49-F238E27FC236}">
                <a16:creationId xmlns:a16="http://schemas.microsoft.com/office/drawing/2014/main" id="{4CFAEAFA-5020-1D4A-AC04-6577BC291B9D}"/>
              </a:ext>
            </a:extLst>
          </p:cNvPr>
          <p:cNvSpPr txBox="1"/>
          <p:nvPr/>
        </p:nvSpPr>
        <p:spPr>
          <a:xfrm>
            <a:off x="4201292" y="5127999"/>
            <a:ext cx="596638"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Tree</a:t>
            </a:r>
          </a:p>
        </p:txBody>
      </p:sp>
      <p:sp>
        <p:nvSpPr>
          <p:cNvPr id="7" name="Rectangle 6">
            <a:extLst>
              <a:ext uri="{FF2B5EF4-FFF2-40B4-BE49-F238E27FC236}">
                <a16:creationId xmlns:a16="http://schemas.microsoft.com/office/drawing/2014/main" id="{39D80C47-6927-DC43-B811-EC312F599959}"/>
              </a:ext>
            </a:extLst>
          </p:cNvPr>
          <p:cNvSpPr>
            <a:spLocks noChangeArrowheads="1"/>
          </p:cNvSpPr>
          <p:nvPr/>
        </p:nvSpPr>
        <p:spPr bwMode="auto">
          <a:xfrm>
            <a:off x="177800" y="6597352"/>
            <a:ext cx="3890144" cy="225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dirty="0">
                <a:solidFill>
                  <a:srgbClr val="898989"/>
                </a:solidFill>
                <a:latin typeface="Calibri" panose="020F0502020204030204" pitchFamily="34" charset="0"/>
                <a:cs typeface="Calibri" panose="020F0502020204030204" pitchFamily="34" charset="0"/>
              </a:rPr>
              <a:t>Adapted from: Tanenbaum, Modern Operating Systems</a:t>
            </a:r>
            <a:endParaRPr lang="en-US" altLang="en-US" sz="1200" b="1" dirty="0">
              <a:solidFill>
                <a:srgbClr val="89898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9714451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4D96-0CA2-0847-B70A-7B990B7AE00A}"/>
              </a:ext>
            </a:extLst>
          </p:cNvPr>
          <p:cNvSpPr>
            <a:spLocks noGrp="1"/>
          </p:cNvSpPr>
          <p:nvPr>
            <p:ph type="title"/>
          </p:nvPr>
        </p:nvSpPr>
        <p:spPr/>
        <p:txBody>
          <a:bodyPr/>
          <a:lstStyle/>
          <a:p>
            <a:r>
              <a:rPr lang="en-US" dirty="0"/>
              <a:t>File Structure – Three Types</a:t>
            </a:r>
          </a:p>
        </p:txBody>
      </p:sp>
      <p:pic>
        <p:nvPicPr>
          <p:cNvPr id="6" name="Picture 5">
            <a:extLst>
              <a:ext uri="{FF2B5EF4-FFF2-40B4-BE49-F238E27FC236}">
                <a16:creationId xmlns:a16="http://schemas.microsoft.com/office/drawing/2014/main" id="{C654AD29-BED8-3C42-BE4E-FDC824780853}"/>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625" y="1035368"/>
            <a:ext cx="8438331" cy="420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33187D08-422F-B141-8A8F-C03DA3D5D9DD}"/>
              </a:ext>
            </a:extLst>
          </p:cNvPr>
          <p:cNvSpPr txBox="1"/>
          <p:nvPr/>
        </p:nvSpPr>
        <p:spPr>
          <a:xfrm>
            <a:off x="354049" y="5116589"/>
            <a:ext cx="1088760" cy="646331"/>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Bye </a:t>
            </a:r>
          </a:p>
          <a:p>
            <a:r>
              <a:rPr lang="en-US" dirty="0">
                <a:latin typeface="Calibri" panose="020F0502020204030204" pitchFamily="34" charset="0"/>
                <a:cs typeface="Calibri" panose="020F0502020204030204" pitchFamily="34" charset="0"/>
              </a:rPr>
              <a:t>sequence</a:t>
            </a:r>
          </a:p>
        </p:txBody>
      </p:sp>
      <p:sp>
        <p:nvSpPr>
          <p:cNvPr id="10" name="TextBox 9">
            <a:extLst>
              <a:ext uri="{FF2B5EF4-FFF2-40B4-BE49-F238E27FC236}">
                <a16:creationId xmlns:a16="http://schemas.microsoft.com/office/drawing/2014/main" id="{D47FCD74-F45E-B94E-9E83-DF8C47CB55C9}"/>
              </a:ext>
            </a:extLst>
          </p:cNvPr>
          <p:cNvSpPr txBox="1"/>
          <p:nvPr/>
        </p:nvSpPr>
        <p:spPr>
          <a:xfrm>
            <a:off x="1907704" y="5127999"/>
            <a:ext cx="1088760" cy="646331"/>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Record </a:t>
            </a:r>
          </a:p>
          <a:p>
            <a:r>
              <a:rPr lang="en-US" dirty="0">
                <a:latin typeface="Calibri" panose="020F0502020204030204" pitchFamily="34" charset="0"/>
                <a:cs typeface="Calibri" panose="020F0502020204030204" pitchFamily="34" charset="0"/>
              </a:rPr>
              <a:t>sequence</a:t>
            </a:r>
          </a:p>
        </p:txBody>
      </p:sp>
      <p:sp>
        <p:nvSpPr>
          <p:cNvPr id="14" name="TextBox 13">
            <a:extLst>
              <a:ext uri="{FF2B5EF4-FFF2-40B4-BE49-F238E27FC236}">
                <a16:creationId xmlns:a16="http://schemas.microsoft.com/office/drawing/2014/main" id="{4CFAEAFA-5020-1D4A-AC04-6577BC291B9D}"/>
              </a:ext>
            </a:extLst>
          </p:cNvPr>
          <p:cNvSpPr txBox="1"/>
          <p:nvPr/>
        </p:nvSpPr>
        <p:spPr>
          <a:xfrm>
            <a:off x="4201292" y="5127999"/>
            <a:ext cx="596638"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Tree</a:t>
            </a:r>
          </a:p>
        </p:txBody>
      </p:sp>
      <p:sp>
        <p:nvSpPr>
          <p:cNvPr id="7" name="Rectangle 6">
            <a:extLst>
              <a:ext uri="{FF2B5EF4-FFF2-40B4-BE49-F238E27FC236}">
                <a16:creationId xmlns:a16="http://schemas.microsoft.com/office/drawing/2014/main" id="{39D80C47-6927-DC43-B811-EC312F599959}"/>
              </a:ext>
            </a:extLst>
          </p:cNvPr>
          <p:cNvSpPr>
            <a:spLocks noChangeArrowheads="1"/>
          </p:cNvSpPr>
          <p:nvPr/>
        </p:nvSpPr>
        <p:spPr bwMode="auto">
          <a:xfrm>
            <a:off x="177800" y="6597352"/>
            <a:ext cx="3890144" cy="225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dirty="0">
                <a:solidFill>
                  <a:srgbClr val="898989"/>
                </a:solidFill>
                <a:latin typeface="Calibri" panose="020F0502020204030204" pitchFamily="34" charset="0"/>
                <a:cs typeface="Calibri" panose="020F0502020204030204" pitchFamily="34" charset="0"/>
              </a:rPr>
              <a:t>Adapted from: Tanenbaum, Modern Operating Systems</a:t>
            </a:r>
            <a:endParaRPr lang="en-US" altLang="en-US" sz="1200" b="1" dirty="0">
              <a:solidFill>
                <a:srgbClr val="898989"/>
              </a:solidFill>
              <a:latin typeface="Calibri" panose="020F0502020204030204" pitchFamily="34" charset="0"/>
              <a:cs typeface="Calibri" panose="020F0502020204030204" pitchFamily="34" charset="0"/>
            </a:endParaRPr>
          </a:p>
        </p:txBody>
      </p:sp>
      <p:sp>
        <p:nvSpPr>
          <p:cNvPr id="3" name="Oval 2">
            <a:extLst>
              <a:ext uri="{FF2B5EF4-FFF2-40B4-BE49-F238E27FC236}">
                <a16:creationId xmlns:a16="http://schemas.microsoft.com/office/drawing/2014/main" id="{AE835E0A-EA72-4B4E-A7D0-4BB224372D79}"/>
              </a:ext>
            </a:extLst>
          </p:cNvPr>
          <p:cNvSpPr/>
          <p:nvPr/>
        </p:nvSpPr>
        <p:spPr bwMode="auto">
          <a:xfrm>
            <a:off x="221629" y="860282"/>
            <a:ext cx="1686075" cy="5449038"/>
          </a:xfrm>
          <a:prstGeom prst="ellipse">
            <a:avLst/>
          </a:prstGeom>
          <a:noFill/>
          <a:ln w="57150" cap="flat" cmpd="sng" algn="ctr">
            <a:solidFill>
              <a:srgbClr val="C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4" name="TextBox 3">
            <a:extLst>
              <a:ext uri="{FF2B5EF4-FFF2-40B4-BE49-F238E27FC236}">
                <a16:creationId xmlns:a16="http://schemas.microsoft.com/office/drawing/2014/main" id="{58F342C1-06BE-E148-A1CF-3F2C85D6DC34}"/>
              </a:ext>
            </a:extLst>
          </p:cNvPr>
          <p:cNvSpPr txBox="1"/>
          <p:nvPr/>
        </p:nvSpPr>
        <p:spPr>
          <a:xfrm>
            <a:off x="1707329" y="6183751"/>
            <a:ext cx="1289135" cy="369332"/>
          </a:xfrm>
          <a:prstGeom prst="rect">
            <a:avLst/>
          </a:prstGeom>
          <a:noFill/>
        </p:spPr>
        <p:txBody>
          <a:bodyPr wrap="none" rtlCol="0">
            <a:spAutoFit/>
          </a:bodyPr>
          <a:lstStyle/>
          <a:p>
            <a:r>
              <a:rPr lang="en-US" dirty="0">
                <a:solidFill>
                  <a:srgbClr val="FF0000"/>
                </a:solidFill>
              </a:rPr>
              <a:t>Our focus</a:t>
            </a:r>
          </a:p>
        </p:txBody>
      </p:sp>
    </p:spTree>
    <p:extLst>
      <p:ext uri="{BB962C8B-B14F-4D97-AF65-F5344CB8AC3E}">
        <p14:creationId xmlns:p14="http://schemas.microsoft.com/office/powerpoint/2010/main" val="287128679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E94F-57D4-3F44-A923-DE5F6EE42D15}"/>
              </a:ext>
            </a:extLst>
          </p:cNvPr>
          <p:cNvSpPr>
            <a:spLocks noGrp="1"/>
          </p:cNvSpPr>
          <p:nvPr>
            <p:ph type="title"/>
          </p:nvPr>
        </p:nvSpPr>
        <p:spPr/>
        <p:txBody>
          <a:bodyPr/>
          <a:lstStyle/>
          <a:p>
            <a:r>
              <a:rPr lang="en-US" dirty="0"/>
              <a:t>File Types</a:t>
            </a:r>
          </a:p>
        </p:txBody>
      </p:sp>
      <p:sp>
        <p:nvSpPr>
          <p:cNvPr id="3" name="Content Placeholder 2">
            <a:extLst>
              <a:ext uri="{FF2B5EF4-FFF2-40B4-BE49-F238E27FC236}">
                <a16:creationId xmlns:a16="http://schemas.microsoft.com/office/drawing/2014/main" id="{BEE3323C-34D6-7449-A76A-D41C1C5B2A44}"/>
              </a:ext>
            </a:extLst>
          </p:cNvPr>
          <p:cNvSpPr>
            <a:spLocks noGrp="1"/>
          </p:cNvSpPr>
          <p:nvPr>
            <p:ph idx="1"/>
          </p:nvPr>
        </p:nvSpPr>
        <p:spPr/>
        <p:txBody>
          <a:bodyPr/>
          <a:lstStyle/>
          <a:p>
            <a:r>
              <a:rPr lang="en-US" dirty="0"/>
              <a:t>Regular Files (most common)</a:t>
            </a:r>
          </a:p>
          <a:p>
            <a:pPr lvl="1"/>
            <a:r>
              <a:rPr lang="en-US" dirty="0"/>
              <a:t>Text</a:t>
            </a:r>
          </a:p>
          <a:p>
            <a:pPr lvl="1"/>
            <a:r>
              <a:rPr lang="en-US" dirty="0"/>
              <a:t>Binary</a:t>
            </a:r>
          </a:p>
          <a:p>
            <a:r>
              <a:rPr lang="en-US" dirty="0"/>
              <a:t>Directories</a:t>
            </a:r>
          </a:p>
          <a:p>
            <a:pPr lvl="1"/>
            <a:r>
              <a:rPr lang="en-US" altLang="en-US" sz="2400" dirty="0"/>
              <a:t>A file that contains the names and locations of other files</a:t>
            </a:r>
            <a:endParaRPr lang="en-US" dirty="0"/>
          </a:p>
          <a:p>
            <a:r>
              <a:rPr lang="en-US" dirty="0"/>
              <a:t>Character Special and Block Special Files</a:t>
            </a:r>
          </a:p>
          <a:p>
            <a:pPr lvl="1"/>
            <a:r>
              <a:rPr lang="en-US" altLang="en-US" sz="2400" dirty="0"/>
              <a:t>Terminals (character special) and disks (block special)</a:t>
            </a:r>
            <a:endParaRPr lang="en-US" dirty="0"/>
          </a:p>
          <a:p>
            <a:r>
              <a:rPr lang="en-US" dirty="0"/>
              <a:t>FIFO (named pipe)</a:t>
            </a:r>
          </a:p>
          <a:p>
            <a:pPr lvl="1"/>
            <a:r>
              <a:rPr lang="en-US" altLang="en-US" sz="2400" dirty="0"/>
              <a:t>A file type used for inter-process communication</a:t>
            </a:r>
          </a:p>
          <a:p>
            <a:r>
              <a:rPr lang="en-US" altLang="en-US" dirty="0"/>
              <a:t>Socket</a:t>
            </a:r>
          </a:p>
          <a:p>
            <a:pPr lvl="1"/>
            <a:r>
              <a:rPr lang="en-US" altLang="en-US" sz="2400" dirty="0"/>
              <a:t>A file type used for network communication between processes</a:t>
            </a:r>
          </a:p>
          <a:p>
            <a:pPr lvl="1"/>
            <a:endParaRPr lang="en-US" altLang="en-US" sz="2600" dirty="0"/>
          </a:p>
          <a:p>
            <a:endParaRPr lang="en-US" altLang="en-US" sz="2600" dirty="0"/>
          </a:p>
          <a:p>
            <a:pPr lvl="1"/>
            <a:endParaRPr lang="en-US" dirty="0"/>
          </a:p>
        </p:txBody>
      </p:sp>
      <p:sp>
        <p:nvSpPr>
          <p:cNvPr id="4" name="Rectangle 3">
            <a:extLst>
              <a:ext uri="{FF2B5EF4-FFF2-40B4-BE49-F238E27FC236}">
                <a16:creationId xmlns:a16="http://schemas.microsoft.com/office/drawing/2014/main" id="{2C3CED40-781D-0C4E-A4BC-04CA9323515C}"/>
              </a:ext>
            </a:extLst>
          </p:cNvPr>
          <p:cNvSpPr>
            <a:spLocks noChangeArrowheads="1"/>
          </p:cNvSpPr>
          <p:nvPr/>
        </p:nvSpPr>
        <p:spPr bwMode="auto">
          <a:xfrm>
            <a:off x="177800" y="6597352"/>
            <a:ext cx="3890144" cy="225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dirty="0">
                <a:solidFill>
                  <a:srgbClr val="898989"/>
                </a:solidFill>
                <a:latin typeface="Calibri" panose="020F0502020204030204" pitchFamily="34" charset="0"/>
                <a:cs typeface="Calibri" panose="020F0502020204030204" pitchFamily="34" charset="0"/>
              </a:rPr>
              <a:t>Adapted from: Tanenbaum, Modern Operating Systems</a:t>
            </a:r>
            <a:endParaRPr lang="en-US" altLang="en-US" sz="1200" b="1" dirty="0">
              <a:solidFill>
                <a:srgbClr val="89898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1829139"/>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9" id="{2F4057A8-0CC2-E848-A6DE-C9F67C2C939D}" vid="{573F4645-57C0-A844-9DE9-5884D0F3FF6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Template>
  <TotalTime>9103</TotalTime>
  <Pages>60</Pages>
  <Words>1693</Words>
  <Application>Microsoft Macintosh PowerPoint</Application>
  <PresentationFormat>On-screen Show (4:3)</PresentationFormat>
  <Paragraphs>256</Paragraphs>
  <Slides>30</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ＭＳ Ｐゴシック</vt:lpstr>
      <vt:lpstr>Arial</vt:lpstr>
      <vt:lpstr>Calibri</vt:lpstr>
      <vt:lpstr>Comic Sans MS</vt:lpstr>
      <vt:lpstr>Courier New</vt:lpstr>
      <vt:lpstr>Gill Sans</vt:lpstr>
      <vt:lpstr>Gill Sans Light</vt:lpstr>
      <vt:lpstr>Helvetica</vt:lpstr>
      <vt:lpstr>Wingdings</vt:lpstr>
      <vt:lpstr>Office</vt:lpstr>
      <vt:lpstr> CS310  Operating Systems   Lecture 33 : File Types – ELF (Binary),   .png file  (Self Reading)</vt:lpstr>
      <vt:lpstr>Read the following: </vt:lpstr>
      <vt:lpstr>We will study..</vt:lpstr>
      <vt:lpstr>Last Class</vt:lpstr>
      <vt:lpstr>I/O and Storage Layers</vt:lpstr>
      <vt:lpstr>File Structure – Three categories</vt:lpstr>
      <vt:lpstr>File Structure – Three Types</vt:lpstr>
      <vt:lpstr>File Structure – Three Types</vt:lpstr>
      <vt:lpstr>File Types</vt:lpstr>
      <vt:lpstr>Regular Files (Linux)</vt:lpstr>
      <vt:lpstr>File Types – Regular Files - Binary</vt:lpstr>
      <vt:lpstr>ELF File</vt:lpstr>
      <vt:lpstr>File Types – Regular Files – Binary -  ELF</vt:lpstr>
      <vt:lpstr>ELF:  Executable and Linkable Format </vt:lpstr>
      <vt:lpstr>ELF File Format</vt:lpstr>
      <vt:lpstr>ELF File Format</vt:lpstr>
      <vt:lpstr>ELF Object File Format</vt:lpstr>
      <vt:lpstr>ELF Object File Format (cont.)</vt:lpstr>
      <vt:lpstr>File Format: Example</vt:lpstr>
      <vt:lpstr>File Format - Inside</vt:lpstr>
      <vt:lpstr>File types</vt:lpstr>
      <vt:lpstr>Plain Text File</vt:lpstr>
      <vt:lpstr>Non-Plain text file</vt:lpstr>
      <vt:lpstr>Image iitgoa.png</vt:lpstr>
      <vt:lpstr>hexdump –C iitgoa.png</vt:lpstr>
      <vt:lpstr>PNG file format</vt:lpstr>
      <vt:lpstr>Chunk Format</vt:lpstr>
      <vt:lpstr>Chunk Format</vt:lpstr>
      <vt:lpstr>hexdump –C iitgoa.png</vt:lpstr>
      <vt:lpstr>Lecture Summary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CS310    Operating Systems   Lecture 11: Inter Process Communication (IPC) - Introduction</dc:title>
  <dc:creator>Microsoft Office User</dc:creator>
  <dc:description>Imported some pictures from Silbershatz (c) 2005</dc:description>
  <cp:lastModifiedBy>Microsoft Office User</cp:lastModifiedBy>
  <cp:revision>103</cp:revision>
  <cp:lastPrinted>2019-01-22T23:28:05Z</cp:lastPrinted>
  <dcterms:created xsi:type="dcterms:W3CDTF">2021-09-04T07:17:33Z</dcterms:created>
  <dcterms:modified xsi:type="dcterms:W3CDTF">2021-11-02T10:25:41Z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