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9601200" cy="7315200"/>
  <p:embeddedFontLst>
    <p:embeddedFont>
      <p:font typeface="Gill Sans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regular.fntdata"/><Relationship Id="rId20" Type="http://schemas.openxmlformats.org/officeDocument/2006/relationships/slide" Target="slides/slide15.xml"/><Relationship Id="rId41" Type="http://schemas.openxmlformats.org/officeDocument/2006/relationships/font" Target="fonts/Gill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</p:spPr>
        <p:txBody>
          <a:bodyPr anchorCtr="0" anchor="t" bIns="46975" lIns="92300" spcFirstLastPara="1" rIns="92300" wrap="square" tIns="469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Page </a:t>
            </a: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975" lIns="95650" spcFirstLastPara="1" rIns="95650" wrap="square" tIns="469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1281113" y="3475039"/>
            <a:ext cx="7038975" cy="3292475"/>
          </a:xfrm>
          <a:prstGeom prst="rect">
            <a:avLst/>
          </a:prstGeom>
        </p:spPr>
        <p:txBody>
          <a:bodyPr anchorCtr="0" anchor="t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2971800" y="547688"/>
            <a:ext cx="3657600" cy="2744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64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98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 rot="5400000">
            <a:off x="2019300" y="-495300"/>
            <a:ext cx="51054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35433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980"/>
              <a:buChar char="•"/>
              <a:defRPr/>
            </a:lvl1pPr>
            <a:lvl2pPr indent="-35433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980"/>
              <a:buChar char="•"/>
              <a:defRPr/>
            </a:lvl2pPr>
            <a:lvl3pPr indent="-36576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  <a:defRPr/>
            </a:lvl3pPr>
            <a:lvl4pPr indent="-36576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4pPr>
            <a:lvl5pPr indent="-36576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 rot="5400000">
            <a:off x="4610100" y="2095500"/>
            <a:ext cx="5867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 rot="5400000">
            <a:off x="571500" y="190500"/>
            <a:ext cx="5867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35433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980"/>
              <a:buChar char="•"/>
              <a:defRPr/>
            </a:lvl1pPr>
            <a:lvl2pPr indent="-35433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980"/>
              <a:buChar char="•"/>
              <a:defRPr/>
            </a:lvl2pPr>
            <a:lvl3pPr indent="-36576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  <a:defRPr/>
            </a:lvl3pPr>
            <a:lvl4pPr indent="-36576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4pPr>
            <a:lvl5pPr indent="-36576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9600" y="914400"/>
            <a:ext cx="3886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35433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980"/>
              <a:buChar char="•"/>
              <a:defRPr/>
            </a:lvl1pPr>
            <a:lvl2pPr indent="-35433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980"/>
              <a:buChar char="•"/>
              <a:defRPr/>
            </a:lvl2pPr>
            <a:lvl3pPr indent="-36576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  <a:defRPr/>
            </a:lvl3pPr>
            <a:lvl4pPr indent="-36576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4pPr>
            <a:lvl5pPr indent="-36576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648200" y="914400"/>
            <a:ext cx="3886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35433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980"/>
              <a:buChar char="•"/>
              <a:defRPr/>
            </a:lvl1pPr>
            <a:lvl2pPr indent="-35433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980"/>
              <a:buChar char="•"/>
              <a:defRPr/>
            </a:lvl2pPr>
            <a:lvl3pPr indent="-36576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  <a:defRPr/>
            </a:lvl3pPr>
            <a:lvl4pPr indent="-36576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4pPr>
            <a:lvl5pPr indent="-36576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solidFill>
                  <a:srgbClr val="0234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41148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640"/>
              <a:buFont typeface="Arial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3pPr>
            <a:lvl4pPr indent="-36576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b="0" i="0" sz="1800">
                <a:latin typeface="Calibri"/>
                <a:ea typeface="Calibri"/>
                <a:cs typeface="Calibri"/>
                <a:sym typeface="Calibri"/>
              </a:defRPr>
            </a:lvl4pPr>
            <a:lvl5pPr indent="-35052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b="0" i="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534400" y="6488668"/>
            <a:ext cx="463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>
                <a:solidFill>
                  <a:srgbClr val="2A40E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8534400" y="6488668"/>
            <a:ext cx="463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>
                <a:solidFill>
                  <a:srgbClr val="2A40E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09600" y="914400"/>
            <a:ext cx="3886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42418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80"/>
              <a:buFont typeface="Calibri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64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6576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6576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48200" y="914400"/>
            <a:ext cx="3886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424180" lvl="0" marL="4572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80"/>
              <a:buFont typeface="Calibri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64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6576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6576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8534400" y="6488668"/>
            <a:ext cx="463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>
                <a:solidFill>
                  <a:srgbClr val="2A40E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75" spcFirstLastPara="1" rIns="90475" wrap="square" tIns="44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Calibri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75" spcFirstLastPara="1" rIns="90475" wrap="square" tIns="44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64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39624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640"/>
              <a:buFont typeface="Calibri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6576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  <a:defRPr sz="1800"/>
            </a:lvl3pPr>
            <a:lvl4pPr indent="-350519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alibri"/>
              <a:buChar char="•"/>
              <a:defRPr sz="1600"/>
            </a:lvl4pPr>
            <a:lvl5pPr indent="-35052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75" spcFirstLastPara="1" rIns="90475" wrap="square" tIns="44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64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39624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640"/>
              <a:buFont typeface="Calibri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6576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  <a:defRPr sz="1800"/>
            </a:lvl3pPr>
            <a:lvl4pPr indent="-350519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alibri"/>
              <a:buChar char="•"/>
              <a:defRPr sz="1600"/>
            </a:lvl4pPr>
            <a:lvl5pPr indent="-35052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8534400" y="6488668"/>
            <a:ext cx="463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>
                <a:solidFill>
                  <a:srgbClr val="2A40E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75" spcFirstLastPara="1" rIns="90475" wrap="square" tIns="44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452119" lvl="0" marL="4572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520"/>
              <a:buFont typeface="Calibri"/>
              <a:buChar char="•"/>
              <a:defRPr sz="3200"/>
            </a:lvl1pPr>
            <a:lvl2pPr indent="-424180" lvl="1" marL="914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80"/>
              <a:buChar char="•"/>
              <a:defRPr sz="2800"/>
            </a:lvl2pPr>
            <a:lvl3pPr indent="-411480" lvl="2" marL="1371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000"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40"/>
              <a:buFont typeface="Calibri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4425" lIns="90475" spcFirstLastPara="1" rIns="90475" wrap="square" tIns="44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40"/>
              <a:buFont typeface="Calibri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234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>
            <a:lvl1pPr indent="-39624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234AC"/>
              </a:buClr>
              <a:buSzPts val="264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2269" lvl="1" marL="914400" marR="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C00000"/>
              </a:buClr>
              <a:buSzPts val="242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576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052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8534400" y="6488668"/>
            <a:ext cx="463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2A40E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s.wisc.edu/~remzi" TargetMode="External"/><Relationship Id="rId4" Type="http://schemas.openxmlformats.org/officeDocument/2006/relationships/hyperlink" Target="http://www.cs.wisc.edu/~dusseau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09600" y="1196752"/>
            <a:ext cx="7848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/>
            </a:br>
            <a:r>
              <a:rPr lang="en-US" sz="3000">
                <a:solidFill>
                  <a:srgbClr val="FF0000"/>
                </a:solidFill>
              </a:rPr>
              <a:t>CS310  Operating Systems </a:t>
            </a:r>
            <a:br>
              <a:rPr lang="en-US" sz="3000"/>
            </a:br>
            <a:br>
              <a:rPr lang="en-US" sz="3000"/>
            </a:br>
            <a:r>
              <a:rPr lang="en-US" sz="2400"/>
              <a:t>Lecture 34 : File System - 2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09600" y="4191000"/>
            <a:ext cx="8001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40"/>
              <a:buFont typeface="Calibri"/>
              <a:buNone/>
            </a:pPr>
            <a:r>
              <a:rPr lang="en-US">
                <a:solidFill>
                  <a:srgbClr val="0234AC"/>
                </a:solidFill>
              </a:rPr>
              <a:t>Ravi Mittal</a:t>
            </a:r>
            <a:endParaRPr/>
          </a:p>
          <a:p>
            <a:pPr indent="-285750" lvl="0" marL="285750" rtl="0" algn="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640"/>
              <a:buFont typeface="Calibri"/>
              <a:buNone/>
            </a:pPr>
            <a:r>
              <a:rPr lang="en-US">
                <a:solidFill>
                  <a:srgbClr val="0234AC"/>
                </a:solidFill>
              </a:rPr>
              <a:t>IIT Goa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Types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Regular Files (most common)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Text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Binary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>
                <a:solidFill>
                  <a:srgbClr val="FF0000"/>
                </a:solidFill>
              </a:rPr>
              <a:t>Directories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A file that contains the names and locations of other files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Character Special and Block Special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Terminals (character special) and disks (block special)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FIFO (named pipe)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A file type used for inter-process communication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Socket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A file type used for network communication between processes</a:t>
            </a:r>
            <a:endParaRPr/>
          </a:p>
          <a:p>
            <a:pPr indent="-3048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t/>
            </a:r>
            <a:endParaRPr sz="2600"/>
          </a:p>
          <a:p>
            <a:pPr indent="-87629" lvl="0" marL="2857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Font typeface="Calibri"/>
              <a:buNone/>
            </a:pPr>
            <a:r>
              <a:t/>
            </a:r>
            <a:endParaRPr sz="2600"/>
          </a:p>
          <a:p>
            <a:pPr indent="-60959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Tanenbaum, Modern Operating Systems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Files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What we mostly call as files – are </a:t>
            </a:r>
            <a:r>
              <a:rPr i="1" lang="en-US">
                <a:solidFill>
                  <a:srgbClr val="0070C0"/>
                </a:solidFill>
              </a:rPr>
              <a:t>regular files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i="1" lang="en-US">
                <a:solidFill>
                  <a:srgbClr val="0070C0"/>
                </a:solidFill>
              </a:rPr>
              <a:t>Regular files </a:t>
            </a:r>
            <a:r>
              <a:rPr lang="en-US"/>
              <a:t>contain bytes of data organized into linear array called a </a:t>
            </a:r>
            <a:r>
              <a:rPr i="1" lang="en-US">
                <a:solidFill>
                  <a:srgbClr val="0070C0"/>
                </a:solidFill>
              </a:rPr>
              <a:t>byte stream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Linux has no further organization or formatting specified for a file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Font typeface="Calibri"/>
              <a:buChar char="•"/>
            </a:pPr>
            <a:r>
              <a:rPr lang="en-US" sz="2600"/>
              <a:t>Any byte  within a file can be read or written to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Font typeface="Calibri"/>
              <a:buChar char="•"/>
            </a:pPr>
            <a:r>
              <a:rPr lang="en-US" sz="2600"/>
              <a:t>Read or write operation start at a specific byte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Conceptual location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i="1" lang="en-US" sz="2200">
                <a:solidFill>
                  <a:srgbClr val="0070C0"/>
                </a:solidFill>
              </a:rPr>
              <a:t>File position </a:t>
            </a:r>
            <a:r>
              <a:rPr lang="en-US" sz="2200"/>
              <a:t>or </a:t>
            </a:r>
            <a:r>
              <a:rPr i="1" lang="en-US" sz="2200">
                <a:solidFill>
                  <a:srgbClr val="0070C0"/>
                </a:solidFill>
              </a:rPr>
              <a:t>file offset </a:t>
            </a:r>
            <a:endParaRPr/>
          </a:p>
          <a:p>
            <a:pPr indent="-171450" lvl="3" marL="154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/>
              <a:t>Essential metadata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Font typeface="Calibri"/>
              <a:buChar char="•"/>
            </a:pPr>
            <a:r>
              <a:rPr lang="en-US" sz="2600"/>
              <a:t>At file opening – </a:t>
            </a:r>
            <a:r>
              <a:rPr i="1" lang="en-US">
                <a:solidFill>
                  <a:srgbClr val="0070C0"/>
                </a:solidFill>
              </a:rPr>
              <a:t>file position </a:t>
            </a:r>
            <a:r>
              <a:rPr lang="en-US" sz="2600">
                <a:solidFill>
                  <a:srgbClr val="0070C0"/>
                </a:solidFill>
              </a:rPr>
              <a:t>is zero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Linux System Programming : Robert Love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Files (Linux)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20"/>
              <a:buFont typeface="Calibri"/>
              <a:buChar char="•"/>
            </a:pPr>
            <a:r>
              <a:rPr lang="en-US" sz="2600"/>
              <a:t>File reading or writing is done byte by byte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The </a:t>
            </a:r>
            <a:r>
              <a:rPr lang="en-US" sz="2400">
                <a:solidFill>
                  <a:srgbClr val="FF0000"/>
                </a:solidFill>
              </a:rPr>
              <a:t>file position</a:t>
            </a:r>
            <a:r>
              <a:rPr lang="en-US" sz="2400"/>
              <a:t> increases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Font typeface="Calibri"/>
              <a:buChar char="•"/>
            </a:pPr>
            <a:r>
              <a:rPr lang="en-US" sz="2600"/>
              <a:t>File position may be set manually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Font typeface="Calibri"/>
              <a:buNone/>
            </a:pPr>
            <a:r>
              <a:t/>
            </a:r>
            <a:endParaRPr sz="2600"/>
          </a:p>
          <a:p>
            <a:pPr indent="-87629" lvl="0" marL="2857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Font typeface="Calibri"/>
              <a:buNone/>
            </a:pPr>
            <a:r>
              <a:t/>
            </a:r>
            <a:endParaRPr sz="2600"/>
          </a:p>
          <a:p>
            <a:pPr indent="-87629" lvl="0" marL="2857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Font typeface="Calibri"/>
              <a:buNone/>
            </a:pPr>
            <a:r>
              <a:t/>
            </a:r>
            <a:endParaRPr sz="2600"/>
          </a:p>
          <a:p>
            <a:pPr indent="-285750" lvl="0" marL="2857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Font typeface="Calibri"/>
              <a:buChar char="•"/>
            </a:pPr>
            <a:r>
              <a:rPr lang="en-US" sz="2600">
                <a:solidFill>
                  <a:srgbClr val="0070C0"/>
                </a:solidFill>
              </a:rPr>
              <a:t>File position </a:t>
            </a:r>
            <a:r>
              <a:rPr lang="en-US" sz="2600"/>
              <a:t>starts at zero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Font typeface="Calibri"/>
              <a:buChar char="•"/>
            </a:pPr>
            <a:r>
              <a:rPr lang="en-US" sz="2600"/>
              <a:t>Writing a byte to the middle of a file overwrites over the previous byte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SzPts val="3120"/>
              <a:buFont typeface="Calibri"/>
              <a:buChar char="•"/>
            </a:pPr>
            <a:r>
              <a:rPr lang="en-US" sz="2600"/>
              <a:t>It is not possible to expand a file by writing into middle of it</a:t>
            </a:r>
            <a:endParaRPr/>
          </a:p>
        </p:txBody>
      </p:sp>
      <p:grpSp>
        <p:nvGrpSpPr>
          <p:cNvPr id="142" name="Google Shape;142;p25"/>
          <p:cNvGrpSpPr/>
          <p:nvPr/>
        </p:nvGrpSpPr>
        <p:grpSpPr>
          <a:xfrm>
            <a:off x="1331640" y="2636912"/>
            <a:ext cx="3753889" cy="655967"/>
            <a:chOff x="4876800" y="1905000"/>
            <a:chExt cx="3753889" cy="655967"/>
          </a:xfrm>
        </p:grpSpPr>
        <p:sp>
          <p:nvSpPr>
            <p:cNvPr id="143" name="Google Shape;143;p25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A89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4" name="Google Shape;144;p25"/>
            <p:cNvCxnSpPr/>
            <p:nvPr/>
          </p:nvCxnSpPr>
          <p:spPr>
            <a:xfrm rot="10800000">
              <a:off x="5658279" y="2226005"/>
              <a:ext cx="0" cy="33496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45" name="Google Shape;145;p25"/>
          <p:cNvSpPr/>
          <p:nvPr/>
        </p:nvSpPr>
        <p:spPr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Linux System Programming : Robert Love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Files (Linux)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A single file may be opened more than once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By the same process or different processes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Each open instance of a file gives a unique </a:t>
            </a:r>
            <a:r>
              <a:rPr lang="en-US" sz="2000">
                <a:solidFill>
                  <a:srgbClr val="FF0000"/>
                </a:solidFill>
              </a:rPr>
              <a:t>file descriptor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Processes can share their </a:t>
            </a:r>
            <a:r>
              <a:rPr lang="en-US">
                <a:solidFill>
                  <a:srgbClr val="0070C0"/>
                </a:solidFill>
              </a:rPr>
              <a:t>file descriptors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No restriction on concurrent file accesses by multiple processes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If concurrent reading and writing is happening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Result may be unpredictable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So user processes must coordinate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Files are associated with file names but they are referenced by </a:t>
            </a:r>
            <a:r>
              <a:rPr i="1" lang="en-US">
                <a:solidFill>
                  <a:srgbClr val="0070C0"/>
                </a:solidFill>
              </a:rPr>
              <a:t>inode</a:t>
            </a:r>
            <a:r>
              <a:rPr lang="en-US"/>
              <a:t> – information node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is assigned an integer value unique to the file system –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number or </a:t>
            </a:r>
            <a:r>
              <a:rPr i="1" lang="en-US" sz="2000">
                <a:solidFill>
                  <a:srgbClr val="0070C0"/>
                </a:solidFill>
              </a:rPr>
              <a:t>i-number</a:t>
            </a:r>
            <a:endParaRPr/>
          </a:p>
        </p:txBody>
      </p:sp>
      <p:grpSp>
        <p:nvGrpSpPr>
          <p:cNvPr id="152" name="Google Shape;152;p26"/>
          <p:cNvGrpSpPr/>
          <p:nvPr/>
        </p:nvGrpSpPr>
        <p:grpSpPr>
          <a:xfrm>
            <a:off x="4780511" y="258433"/>
            <a:ext cx="3753889" cy="655967"/>
            <a:chOff x="4876800" y="1905000"/>
            <a:chExt cx="3753889" cy="655967"/>
          </a:xfrm>
        </p:grpSpPr>
        <p:sp>
          <p:nvSpPr>
            <p:cNvPr id="153" name="Google Shape;153;p26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A89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4" name="Google Shape;154;p26"/>
            <p:cNvCxnSpPr/>
            <p:nvPr/>
          </p:nvCxnSpPr>
          <p:spPr>
            <a:xfrm rot="10800000">
              <a:off x="5658279" y="2226005"/>
              <a:ext cx="0" cy="33496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55" name="Google Shape;155;p26"/>
          <p:cNvSpPr/>
          <p:nvPr/>
        </p:nvSpPr>
        <p:spPr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Linux System Programming : Robert Love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Files (Linux) - </a:t>
            </a:r>
            <a:r>
              <a:rPr b="0" i="1" lang="en-US">
                <a:solidFill>
                  <a:srgbClr val="FF0000"/>
                </a:solidFill>
              </a:rPr>
              <a:t>inode</a:t>
            </a:r>
            <a:endParaRPr b="0" i="1">
              <a:solidFill>
                <a:srgbClr val="FF0000"/>
              </a:solidFill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609600" y="914400"/>
            <a:ext cx="7924800" cy="532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When a file is created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System allocates a unique </a:t>
            </a:r>
            <a:r>
              <a:rPr i="1" lang="en-US" sz="1800">
                <a:solidFill>
                  <a:srgbClr val="0070C0"/>
                </a:solidFill>
              </a:rPr>
              <a:t>inode</a:t>
            </a:r>
            <a:r>
              <a:rPr lang="en-US" sz="1800"/>
              <a:t> to the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It creates an entry in the directory in which the file is created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920"/>
              <a:buChar char="•"/>
            </a:pPr>
            <a:r>
              <a:rPr lang="en-US" sz="1600"/>
              <a:t>Directory entry: </a:t>
            </a:r>
            <a:r>
              <a:rPr lang="en-US" sz="1800"/>
              <a:t>an ordered pair (</a:t>
            </a:r>
            <a:r>
              <a:rPr b="1" lang="en-US" sz="1800"/>
              <a:t>inode number</a:t>
            </a:r>
            <a:r>
              <a:rPr lang="en-US" sz="1800"/>
              <a:t>, </a:t>
            </a:r>
            <a:r>
              <a:rPr b="1" lang="en-US" sz="1800"/>
              <a:t>filename</a:t>
            </a:r>
            <a:r>
              <a:rPr lang="en-US" sz="1800"/>
              <a:t>)</a:t>
            </a:r>
            <a:endParaRPr sz="1600"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The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number for a file is used to access its attributes, including its contents on the disk for reading or writing (changing) them </a:t>
            </a:r>
            <a:endParaRPr sz="2000"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i="1" lang="en-US" sz="2000">
                <a:solidFill>
                  <a:srgbClr val="0070C0"/>
                </a:solidFill>
              </a:rPr>
              <a:t>An Inode </a:t>
            </a:r>
            <a:r>
              <a:rPr lang="en-US" sz="2000"/>
              <a:t>stores metadata associated with a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Modification time stamp / access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Owner (UID, GID)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Type (file, directory, device, pipe, …)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Length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Pointers to data blocks that store file’s contents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Example: You created a file Chapter 3 in your current working directory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System allocates </a:t>
            </a:r>
            <a:r>
              <a:rPr i="1" lang="en-US" sz="1800">
                <a:solidFill>
                  <a:srgbClr val="0070C0"/>
                </a:solidFill>
              </a:rPr>
              <a:t>inode</a:t>
            </a:r>
            <a:r>
              <a:rPr lang="en-US" sz="2000"/>
              <a:t> number </a:t>
            </a:r>
            <a:r>
              <a:rPr b="1" lang="en-US" sz="2000"/>
              <a:t>53472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Directory entry: (</a:t>
            </a:r>
            <a:r>
              <a:rPr b="1" lang="en-US"/>
              <a:t>52473</a:t>
            </a:r>
            <a:r>
              <a:rPr lang="en-US"/>
              <a:t>, </a:t>
            </a:r>
            <a:r>
              <a:rPr b="1" lang="en-US"/>
              <a:t>Chapter3</a:t>
            </a:r>
            <a:r>
              <a:rPr lang="en-US"/>
              <a:t>) </a:t>
            </a:r>
            <a:endParaRPr sz="1800"/>
          </a:p>
          <a:p>
            <a:pPr indent="-9144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/>
          </a:p>
          <a:p>
            <a:pPr indent="-9144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/>
          </a:p>
          <a:p>
            <a:pPr indent="-9144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/>
          </a:p>
          <a:p>
            <a:pPr indent="-9144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Inode</a:t>
            </a:r>
            <a:r>
              <a:rPr lang="en-US"/>
              <a:t> diagram</a:t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914400" y="1981200"/>
            <a:ext cx="1524000" cy="396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974725" y="1487488"/>
            <a:ext cx="931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1066800" y="2133600"/>
            <a:ext cx="1219200" cy="1905000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info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1066800" y="42672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1066800" y="44196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1066800" y="45720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1066800" y="47244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1066800" y="48768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1066800" y="50292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066800" y="51816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1066800" y="53340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1066800" y="54864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1066800" y="5638800"/>
            <a:ext cx="12192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4343400" y="28194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4343400" y="32766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4343400" y="37338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4343400" y="41910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4343400" y="46482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4953000" y="52578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5562600" y="58674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400800" y="31242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400800" y="35814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400800" y="40386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7696200" y="50292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7696200" y="54864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4114800" y="2362200"/>
            <a:ext cx="1409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blocks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6080125" y="2703513"/>
            <a:ext cx="1571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blocks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7848600" y="3962400"/>
            <a:ext cx="99695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7696200" y="59436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8"/>
          <p:cNvCxnSpPr/>
          <p:nvPr/>
        </p:nvCxnSpPr>
        <p:spPr>
          <a:xfrm flipH="1" rot="10800000">
            <a:off x="2133600" y="3048000"/>
            <a:ext cx="22098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8"/>
          <p:cNvCxnSpPr/>
          <p:nvPr/>
        </p:nvCxnSpPr>
        <p:spPr>
          <a:xfrm flipH="1" rot="10800000">
            <a:off x="2133600" y="3505200"/>
            <a:ext cx="22098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8"/>
          <p:cNvCxnSpPr/>
          <p:nvPr/>
        </p:nvCxnSpPr>
        <p:spPr>
          <a:xfrm flipH="1" rot="10800000">
            <a:off x="2209800" y="3962400"/>
            <a:ext cx="2133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8"/>
          <p:cNvCxnSpPr/>
          <p:nvPr/>
        </p:nvCxnSpPr>
        <p:spPr>
          <a:xfrm flipH="1" rot="10800000">
            <a:off x="2209800" y="4343400"/>
            <a:ext cx="2133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8"/>
          <p:cNvCxnSpPr/>
          <p:nvPr/>
        </p:nvCxnSpPr>
        <p:spPr>
          <a:xfrm flipH="1" rot="10800000">
            <a:off x="2209800" y="4800600"/>
            <a:ext cx="2133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8"/>
          <p:cNvCxnSpPr/>
          <p:nvPr/>
        </p:nvCxnSpPr>
        <p:spPr>
          <a:xfrm flipH="1" rot="10800000">
            <a:off x="2209800" y="5410200"/>
            <a:ext cx="2743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8"/>
          <p:cNvCxnSpPr/>
          <p:nvPr/>
        </p:nvCxnSpPr>
        <p:spPr>
          <a:xfrm flipH="1" rot="10800000">
            <a:off x="5486400" y="3276600"/>
            <a:ext cx="914400" cy="19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8"/>
          <p:cNvCxnSpPr/>
          <p:nvPr/>
        </p:nvCxnSpPr>
        <p:spPr>
          <a:xfrm flipH="1" rot="10800000">
            <a:off x="5638800" y="3733800"/>
            <a:ext cx="7620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8"/>
          <p:cNvCxnSpPr/>
          <p:nvPr/>
        </p:nvCxnSpPr>
        <p:spPr>
          <a:xfrm flipH="1" rot="10800000">
            <a:off x="5791200" y="4191000"/>
            <a:ext cx="6096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8"/>
          <p:cNvCxnSpPr/>
          <p:nvPr/>
        </p:nvCxnSpPr>
        <p:spPr>
          <a:xfrm flipH="1" rot="10800000">
            <a:off x="6629400" y="5257800"/>
            <a:ext cx="1066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8"/>
          <p:cNvCxnSpPr/>
          <p:nvPr/>
        </p:nvCxnSpPr>
        <p:spPr>
          <a:xfrm flipH="1" rot="10800000">
            <a:off x="6629400" y="5638800"/>
            <a:ext cx="1066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8"/>
          <p:cNvCxnSpPr/>
          <p:nvPr/>
        </p:nvCxnSpPr>
        <p:spPr>
          <a:xfrm>
            <a:off x="6629400" y="60198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8"/>
          <p:cNvSpPr/>
          <p:nvPr/>
        </p:nvSpPr>
        <p:spPr>
          <a:xfrm>
            <a:off x="3733800" y="6019800"/>
            <a:ext cx="10668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8"/>
          <p:cNvCxnSpPr/>
          <p:nvPr/>
        </p:nvCxnSpPr>
        <p:spPr>
          <a:xfrm>
            <a:off x="2209800" y="5715000"/>
            <a:ext cx="1524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8"/>
          <p:cNvCxnSpPr/>
          <p:nvPr/>
        </p:nvCxnSpPr>
        <p:spPr>
          <a:xfrm flipH="1" rot="10800000">
            <a:off x="4800600" y="6096000"/>
            <a:ext cx="7620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Directories - Introduction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Directories are handled as normal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However, marked in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as directory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Accessing a file via its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number is cumbersome and unsecure (security hole)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Files are always opened from user space by a name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Not by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number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i="1" lang="en-US" sz="2000"/>
              <a:t>Directories </a:t>
            </a:r>
            <a:r>
              <a:rPr lang="en-US" sz="2000"/>
              <a:t>are used to provide the names with which to access files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A directory provides mapping of human-readable names to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numbers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A name and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pair is called a </a:t>
            </a:r>
            <a:r>
              <a:rPr i="1" lang="en-US" sz="2000"/>
              <a:t>link </a:t>
            </a:r>
            <a:endParaRPr sz="2000"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Directory is implemented as a simple table or a hash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Implemented and managed by Kernel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The kernel directly uses this mapping to perform name-to-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resolutions </a:t>
            </a:r>
            <a:endParaRPr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Directories - Introduction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A user application requests a file name to be opened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Kernel opens the directory containing the filename and searches for the given 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From the filename, the kernel obtains the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number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number points to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endParaRPr i="1" sz="2000">
              <a:solidFill>
                <a:srgbClr val="0070C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The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contains metadata associated with the file and location of file’s data on the disk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Initially, there is only one directory on the disk, the </a:t>
            </a:r>
            <a:r>
              <a:rPr i="1" lang="en-US"/>
              <a:t>root directory 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Donated by /.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Font typeface="Calibri"/>
              <a:buChar char="•"/>
            </a:pPr>
            <a:r>
              <a:rPr lang="en-US" sz="2200"/>
              <a:t>There are many directories in a file system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Links inside of directories can point to the </a:t>
            </a:r>
            <a:r>
              <a:rPr i="1" lang="en-US">
                <a:solidFill>
                  <a:srgbClr val="0070C0"/>
                </a:solidFill>
              </a:rPr>
              <a:t>inode</a:t>
            </a:r>
            <a:r>
              <a:rPr lang="en-US"/>
              <a:t>s of other directories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Directories nest inside of other directories – hierarchy of directories</a:t>
            </a:r>
            <a:endParaRPr/>
          </a:p>
          <a:p>
            <a:pPr indent="-118110" lvl="0" marL="28575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Font typeface="Calibri"/>
              <a:buNone/>
            </a:pPr>
            <a:r>
              <a:t/>
            </a:r>
            <a:endParaRPr sz="2200"/>
          </a:p>
          <a:p>
            <a:pPr indent="-762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  <a:p>
            <a:pPr indent="-45719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2400"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Directories - Introduction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Users identify files via pathnames example 	(</a:t>
            </a:r>
            <a:r>
              <a:rPr i="1" lang="en-US" sz="2000"/>
              <a:t>/home/blackbeard/concorde.png 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To open a given path, kernel walks each </a:t>
            </a:r>
            <a:r>
              <a:rPr i="1" lang="en-US" sz="2000"/>
              <a:t>directory entry (dentry) </a:t>
            </a:r>
            <a:r>
              <a:rPr lang="en-US" sz="2000"/>
              <a:t>in the pathname to find the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of the next entry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i="1" lang="en-US" sz="2000"/>
              <a:t>dentry cache in Linux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to store the results of directory resolutions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Path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String that identifies a file or directory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Example: /home/tom/Work/Class/OS/hw1.txt or /home/tom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Absolute Path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if it stats with “/”, the root directory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Example: /bin/ls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Relative Path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relative to a process’s </a:t>
            </a:r>
            <a:r>
              <a:rPr lang="en-US" sz="1800">
                <a:solidFill>
                  <a:srgbClr val="0070C0"/>
                </a:solidFill>
              </a:rPr>
              <a:t>current working directory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Example: Work/Class/OS if the current directly is /home/tom</a:t>
            </a:r>
            <a:endParaRPr/>
          </a:p>
          <a:p>
            <a:pPr indent="-171450" lvl="3" marL="1543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 sz="1600"/>
              <a:t>Equivalent to absolute path: /home/tom/Work/Class/OS</a:t>
            </a:r>
            <a:endParaRPr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762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762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Acknowledgements !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Contents of this class presentation has been taken from various sources. Thanks are due to the original content creators: </a:t>
            </a:r>
            <a:endParaRPr sz="2400">
              <a:solidFill>
                <a:schemeClr val="dk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Book: Modern Operating Systems by Andrew Tanenbaum and Herbert Bos,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Chapter 4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Book: Linux System Programming: talking directly to the kernel and C library, by Robert Love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Book: Computer Systems, A programming Perspective, Bryant and O’Hallaron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Class presentation: University of California, Berkeley, CS162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Book: Linux – The Textbook, by Sarwar, Koretsky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Directories - Introduction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Paths are resolved from left to right and the respective name is looked up in the directory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As long as the current name is not the last in the path, it has to be a directory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Else it terminates with an error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523874" y="174519"/>
            <a:ext cx="8440613" cy="518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organization of files using directories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996950"/>
            <a:ext cx="5472608" cy="48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0" y="6436945"/>
            <a:ext cx="43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Operating Systems Principles and Practice: Anderson and Dahlin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Directory is (not always) a tree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609600" y="914400"/>
            <a:ext cx="7924800" cy="136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Sometimes it is convenient for a file to appear in two directories </a:t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2472093"/>
            <a:ext cx="42926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Operating Systems Principles and Practice: Anderson and Dahlin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Directory Structure 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609600" y="914400"/>
            <a:ext cx="7924800" cy="143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Consider a current directory containing three files: Chapter 1, Chapter 2, and Chapter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475" y="2570357"/>
            <a:ext cx="68072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263191" y="4221088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endParaRPr/>
          </a:p>
        </p:txBody>
      </p:sp>
      <p:sp>
        <p:nvSpPr>
          <p:cNvPr id="263" name="Google Shape;263;p36"/>
          <p:cNvSpPr txBox="1"/>
          <p:nvPr/>
        </p:nvSpPr>
        <p:spPr>
          <a:xfrm>
            <a:off x="1619672" y="5065134"/>
            <a:ext cx="1777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Logical Structure</a:t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5292080" y="5065134"/>
            <a:ext cx="28509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Contents of the disk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containing current directory</a:t>
            </a: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177800" y="6462628"/>
            <a:ext cx="4178176" cy="360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Linux: The Textbook by Sarwar and koretsky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Directory Entry, inode, and file contents</a:t>
            </a:r>
            <a:endParaRPr/>
          </a:p>
        </p:txBody>
      </p:sp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320194"/>
            <a:ext cx="5360640" cy="523300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/>
          <p:nvPr/>
        </p:nvSpPr>
        <p:spPr>
          <a:xfrm>
            <a:off x="177800" y="6462628"/>
            <a:ext cx="4178176" cy="360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Linux: The Textbook by Sarwar and koretsky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 –il command</a:t>
            </a:r>
            <a:endParaRPr/>
          </a:p>
        </p:txBody>
      </p:sp>
      <p:pic>
        <p:nvPicPr>
          <p:cNvPr id="278" name="Google Shape;278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540" y="1412776"/>
            <a:ext cx="8417487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 and Soft (Symbolic) Links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Sharing Via links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Attributes of a Linux file are stored in its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on disk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When a file is opened, its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is copied into the main memory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Speedy access to its contents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How the use of an </a:t>
            </a:r>
            <a:r>
              <a:rPr i="1" lang="en-US" sz="2000">
                <a:solidFill>
                  <a:srgbClr val="0070C0"/>
                </a:solidFill>
              </a:rPr>
              <a:t>inode</a:t>
            </a:r>
            <a:r>
              <a:rPr lang="en-US" sz="2000"/>
              <a:t> that results in a mechanism that allows you to access a file by using </a:t>
            </a:r>
            <a:r>
              <a:rPr lang="en-US" sz="2000">
                <a:solidFill>
                  <a:srgbClr val="0070C0"/>
                </a:solidFill>
              </a:rPr>
              <a:t>multiple pathnames</a:t>
            </a:r>
            <a:r>
              <a:rPr lang="en-US" sz="2000"/>
              <a:t>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To allow access to some files and directories through various other directories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A link is a way to establish connection between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Files to be shared with directory enteries</a:t>
            </a:r>
            <a:endParaRPr sz="2000"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A file has </a:t>
            </a:r>
            <a:r>
              <a:rPr i="1" lang="en-US" sz="2000"/>
              <a:t>N </a:t>
            </a:r>
            <a:r>
              <a:rPr lang="en-US" sz="2000"/>
              <a:t>links, we mean that the file has </a:t>
            </a:r>
            <a:r>
              <a:rPr i="1" lang="en-US" sz="2000"/>
              <a:t>N </a:t>
            </a:r>
            <a:r>
              <a:rPr lang="en-US" sz="2000"/>
              <a:t>directory entries somewhere in the file system hierarchy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Linux supports two types of links: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Hard links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Soft/symbolic links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000"/>
              <a:t> </a:t>
            </a:r>
            <a:endParaRPr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762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762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 Links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A hard link is a </a:t>
            </a:r>
            <a:r>
              <a:rPr i="1" lang="en-US"/>
              <a:t>pointer </a:t>
            </a:r>
            <a:r>
              <a:rPr lang="en-US"/>
              <a:t>to the </a:t>
            </a:r>
            <a:r>
              <a:rPr i="1" lang="en-US">
                <a:solidFill>
                  <a:srgbClr val="0070C0"/>
                </a:solidFill>
              </a:rPr>
              <a:t>inode</a:t>
            </a:r>
            <a:r>
              <a:rPr lang="en-US"/>
              <a:t> of a file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 A hard link gives additional file name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All hard links point to the same </a:t>
            </a:r>
            <a:r>
              <a:rPr i="1" lang="en-US">
                <a:solidFill>
                  <a:srgbClr val="0070C0"/>
                </a:solidFill>
              </a:rPr>
              <a:t>inode</a:t>
            </a:r>
            <a:endParaRPr i="1">
              <a:solidFill>
                <a:srgbClr val="0070C0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As long as the link counter is not 0, the file survives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Hard links can be created for files in the same logical file system</a:t>
            </a:r>
            <a:endParaRPr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ln command</a:t>
            </a:r>
            <a:endParaRPr/>
          </a:p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742446"/>
            <a:ext cx="8307060" cy="2801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876" y="4077072"/>
            <a:ext cx="72263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the following: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Book: Modern Operating Systems, by Andrew Tanenbaum and Herbert Bos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Chapter 4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Book: Linux System Programming: talking directly to the kernel and C library, by Robert Love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Book: Operating Systems: Three Easy Pieces,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Remzi H. Arpaci-Dusseau</a:t>
            </a:r>
            <a:r>
              <a:rPr lang="en-US"/>
              <a:t> and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Andrea C. Arpaci-Dusseau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-029FG11_1ar1A.pct                                           00112AB0 Thing One                      B3A32DBD:" id="307" name="Google Shape;307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41148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1-029FG11_1ar1B.pct                                           00112AB0 Thing One                      B3A32DBD:" id="308" name="Google Shape;308;p4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75260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/>
          <p:nvPr/>
        </p:nvSpPr>
        <p:spPr>
          <a:xfrm>
            <a:off x="177800" y="6462628"/>
            <a:ext cx="4178176" cy="360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Linux: The Textbook by Sarwar and koretsky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690631" y="620688"/>
            <a:ext cx="7864549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Establishing a hard link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  Chapter3  Chapter3.hard</a:t>
            </a:r>
            <a:endParaRPr sz="2000"/>
          </a:p>
        </p:txBody>
      </p:sp>
      <p:pic>
        <p:nvPicPr>
          <p:cNvPr descr="01-029FG11_2ar1A.pct                                           00112AB0 Thing One                      B3A32DBD:" id="315" name="Google Shape;315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4999038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1-029FG11_2ar1B.pct                                           00112AB0 Thing One                      B3A32DBD:" id="316" name="Google Shape;316;p4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1905000"/>
            <a:ext cx="27940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4"/>
          <p:cNvSpPr/>
          <p:nvPr/>
        </p:nvSpPr>
        <p:spPr>
          <a:xfrm>
            <a:off x="177800" y="6462628"/>
            <a:ext cx="4178176" cy="360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Linux: The Textbook by Sarwar and koretsky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Hard Link across directories</a:t>
            </a:r>
            <a:br>
              <a:rPr b="1" lang="en-US" sz="32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ln  memo6.hard  memos/memo6</a:t>
            </a:r>
            <a:endParaRPr sz="3200"/>
          </a:p>
        </p:txBody>
      </p:sp>
      <p:pic>
        <p:nvPicPr>
          <p:cNvPr descr="01-029FG11_3ar1.pct                                            00112AB0 Thing One                      B3A32DBD:" id="323" name="Google Shape;323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47800"/>
            <a:ext cx="7010400" cy="50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/>
          <p:nvPr/>
        </p:nvSpPr>
        <p:spPr>
          <a:xfrm>
            <a:off x="177800" y="6462628"/>
            <a:ext cx="4178176" cy="360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Linux: The Textbook by Sarwar and koretsky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 link or Symbolic link</a:t>
            </a:r>
            <a:endParaRPr/>
          </a:p>
        </p:txBody>
      </p:sp>
      <p:sp>
        <p:nvSpPr>
          <p:cNvPr id="330" name="Google Shape;330;p46"/>
          <p:cNvSpPr txBox="1"/>
          <p:nvPr>
            <p:ph idx="1" type="body"/>
          </p:nvPr>
        </p:nvSpPr>
        <p:spPr>
          <a:xfrm>
            <a:off x="609600" y="914400"/>
            <a:ext cx="8210872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Many systems allows to use multiple names to refer to the same file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A symbolic link is a directory mappings from a file name to another file name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To open a file is opened via a symbolic link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 File system first translates the name in the symbolic link to the target name and then uses the target name to open the file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 Create /a/b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Create a symbolic link from /c/d/ to /a/b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Unlinking  /a/b, the file is no longer accessible and open(“/c/d”) will fail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A MacOS file alias is similar to a symbolic link</a:t>
            </a:r>
            <a:endParaRPr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Summary</a:t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When a file is created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2160"/>
              <a:buChar char="•"/>
            </a:pPr>
            <a:r>
              <a:rPr lang="en-US" sz="1800"/>
              <a:t>System allocates a unique </a:t>
            </a:r>
            <a:r>
              <a:rPr i="1" lang="en-US" sz="1800">
                <a:solidFill>
                  <a:srgbClr val="0070C0"/>
                </a:solidFill>
              </a:rPr>
              <a:t>inode</a:t>
            </a:r>
            <a:r>
              <a:rPr lang="en-US" sz="1800"/>
              <a:t> to the file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i="1" lang="en-US">
                <a:solidFill>
                  <a:srgbClr val="0070C0"/>
                </a:solidFill>
              </a:rPr>
              <a:t>Inode</a:t>
            </a:r>
            <a:r>
              <a:rPr lang="en-US"/>
              <a:t> stores metadata of the file on disk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Directory stores file name and </a:t>
            </a:r>
            <a:r>
              <a:rPr i="1" lang="en-US">
                <a:solidFill>
                  <a:srgbClr val="0070C0"/>
                </a:solidFill>
              </a:rPr>
              <a:t>inode</a:t>
            </a:r>
            <a:r>
              <a:rPr lang="en-US"/>
              <a:t> number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Hard and Soft (Symbolic) links provide a way to access a file using multiple pathnames </a:t>
            </a:r>
            <a:endParaRPr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Today’s Class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File System – Introduction (previous class)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Directories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/>
              <a:t>Hard and Soft (Symbolic) links - Concepts</a:t>
            </a:r>
            <a:endParaRPr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899592" y="198884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Classes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System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09600" y="914400"/>
            <a:ext cx="7924800" cy="553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>
                <a:solidFill>
                  <a:srgbClr val="0070C0"/>
                </a:solidFill>
              </a:rPr>
              <a:t>Files are logical unit of information </a:t>
            </a:r>
            <a:r>
              <a:rPr lang="en-US" sz="2000"/>
              <a:t>– Created by Processes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A Disk may contain </a:t>
            </a:r>
            <a:r>
              <a:rPr lang="en-US" sz="2000">
                <a:solidFill>
                  <a:srgbClr val="0070C0"/>
                </a:solidFill>
              </a:rPr>
              <a:t>thousands of files </a:t>
            </a:r>
            <a:r>
              <a:rPr lang="en-US" sz="2000"/>
              <a:t>– usually independent of each other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Processes can read existing files and create new files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>
                <a:solidFill>
                  <a:srgbClr val="0070C0"/>
                </a:solidFill>
              </a:rPr>
              <a:t>Files remain in existence </a:t>
            </a:r>
            <a:r>
              <a:rPr lang="en-US" sz="2000"/>
              <a:t>not affected by process creation and termination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File must disappear only when the owner explicitly deletes it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>
                <a:solidFill>
                  <a:srgbClr val="0070C0"/>
                </a:solidFill>
              </a:rPr>
              <a:t>File are managed by Operating system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0070C0"/>
                </a:solidFill>
              </a:rPr>
              <a:t>File System </a:t>
            </a:r>
            <a:r>
              <a:rPr lang="en-US" sz="2000"/>
              <a:t>deals with how files are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Structured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Named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Accessed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Protected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Implemented, 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Managed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  <a:p>
            <a:pPr indent="-1333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90" name="Google Shape;90;p19"/>
          <p:cNvSpPr/>
          <p:nvPr/>
        </p:nvSpPr>
        <p:spPr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Tanenbaum, Modern Operating Systems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3501008"/>
            <a:ext cx="2857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Naming</a:t>
            </a:r>
            <a:endParaRPr/>
          </a:p>
        </p:txBody>
      </p:sp>
      <p:pic>
        <p:nvPicPr>
          <p:cNvPr descr="D:\b\b4\IBM\04-01.jpg"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88" y="844550"/>
            <a:ext cx="7743825" cy="51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Tanenbaum, Modern Operating Systems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Structure – Three categories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>
                <a:solidFill>
                  <a:srgbClr val="FF0000"/>
                </a:solidFill>
              </a:rPr>
              <a:t>Byte sequences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Maximum flexibility-can put anything in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Unix and Windows use this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Byte stream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>
                <a:solidFill>
                  <a:srgbClr val="0070C0"/>
                </a:solidFill>
              </a:rPr>
              <a:t>Fixed length records (card images in the old days)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Read/Write operations are done on one record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Example: Based on </a:t>
            </a:r>
            <a:r>
              <a:rPr lang="en-US">
                <a:solidFill>
                  <a:srgbClr val="007500"/>
                </a:solidFill>
              </a:rPr>
              <a:t>Punch cards (80 columns)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– record 80 characters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Not in 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VMS OS provides highly structured file – with records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Char char="•"/>
            </a:pPr>
            <a:r>
              <a:rPr lang="en-US">
                <a:solidFill>
                  <a:srgbClr val="0070C0"/>
                </a:solidFill>
              </a:rPr>
              <a:t>Tree of records- uses key field to find records in the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Tree is sorted on the key field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640"/>
              <a:buChar char="•"/>
            </a:pPr>
            <a:r>
              <a:rPr lang="en-US"/>
              <a:t>Used in some large mainframes</a:t>
            </a:r>
            <a:endParaRPr/>
          </a:p>
          <a:p>
            <a:pPr indent="-102870" lvl="0" marL="28575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88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Tanenbaum, Modern Operating Systems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1"/>
          <p:cNvSpPr/>
          <p:nvPr/>
        </p:nvSpPr>
        <p:spPr>
          <a:xfrm rot="10800000">
            <a:off x="6876256" y="1412776"/>
            <a:ext cx="810419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7380312" y="1124744"/>
            <a:ext cx="8771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use 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 rot="10800000">
            <a:off x="7515571" y="2856461"/>
            <a:ext cx="810419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A51FB"/>
          </a:solidFill>
          <a:ln cap="flat" cmpd="sng" w="57150">
            <a:solidFill>
              <a:srgbClr val="2A40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7993523" y="2444287"/>
            <a:ext cx="11403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33AE1"/>
                </a:solidFill>
                <a:latin typeface="Calibri"/>
                <a:ea typeface="Calibri"/>
                <a:cs typeface="Calibri"/>
                <a:sym typeface="Calibri"/>
              </a:rPr>
              <a:t>Obsolete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 rot="10800000">
            <a:off x="7471747" y="5673183"/>
            <a:ext cx="810419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A51FB"/>
          </a:solidFill>
          <a:ln cap="flat" cmpd="sng" w="57150">
            <a:solidFill>
              <a:srgbClr val="2A40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7949699" y="5261009"/>
            <a:ext cx="11403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33AE1"/>
                </a:solidFill>
                <a:latin typeface="Calibri"/>
                <a:ea typeface="Calibri"/>
                <a:cs typeface="Calibri"/>
                <a:sym typeface="Calibri"/>
              </a:rPr>
              <a:t>Obsolete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Structure – Three Types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25" y="1035368"/>
            <a:ext cx="8438331" cy="4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54049" y="5116589"/>
            <a:ext cx="10887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907704" y="5127999"/>
            <a:ext cx="10887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201292" y="5127999"/>
            <a:ext cx="596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77800" y="6597352"/>
            <a:ext cx="3890144" cy="225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Adapted from: Tanenbaum, Modern Operating Systems</a:t>
            </a:r>
            <a:endParaRPr b="1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