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0" r:id="rId3"/>
    <p:sldId id="4550" r:id="rId4"/>
    <p:sldId id="257" r:id="rId5"/>
    <p:sldId id="4600" r:id="rId6"/>
    <p:sldId id="354" r:id="rId7"/>
    <p:sldId id="4601" r:id="rId8"/>
    <p:sldId id="4585" r:id="rId9"/>
    <p:sldId id="4565" r:id="rId10"/>
    <p:sldId id="4602" r:id="rId11"/>
    <p:sldId id="286" r:id="rId12"/>
    <p:sldId id="4587" r:id="rId13"/>
    <p:sldId id="4588" r:id="rId14"/>
    <p:sldId id="4589" r:id="rId15"/>
    <p:sldId id="4592" r:id="rId16"/>
    <p:sldId id="4591" r:id="rId17"/>
    <p:sldId id="4561" r:id="rId18"/>
    <p:sldId id="4599" r:id="rId19"/>
    <p:sldId id="4590" r:id="rId20"/>
    <p:sldId id="584" r:id="rId21"/>
    <p:sldId id="4593" r:id="rId22"/>
    <p:sldId id="4553" r:id="rId23"/>
    <p:sldId id="4594" r:id="rId24"/>
    <p:sldId id="4586" r:id="rId25"/>
    <p:sldId id="506" r:id="rId26"/>
    <p:sldId id="4555" r:id="rId27"/>
    <p:sldId id="4595" r:id="rId28"/>
    <p:sldId id="4596" r:id="rId29"/>
    <p:sldId id="4597" r:id="rId30"/>
    <p:sldId id="508" r:id="rId31"/>
    <p:sldId id="589" r:id="rId32"/>
    <p:sldId id="4556" r:id="rId33"/>
    <p:sldId id="4603" r:id="rId34"/>
    <p:sldId id="4558" r:id="rId35"/>
    <p:sldId id="4559" r:id="rId36"/>
    <p:sldId id="4598" r:id="rId37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30AB"/>
    <a:srgbClr val="233AE1"/>
    <a:srgbClr val="2A40E2"/>
    <a:srgbClr val="E6E703"/>
    <a:srgbClr val="72AAAE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5"/>
    <p:restoredTop sz="95046" autoAdjust="0"/>
  </p:normalViewPr>
  <p:slideViewPr>
    <p:cSldViewPr>
      <p:cViewPr varScale="1">
        <p:scale>
          <a:sx n="64" d="100"/>
          <a:sy n="64" d="100"/>
        </p:scale>
        <p:origin x="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oriented: The actual bytes for the integer are written to the file. </a:t>
            </a:r>
          </a:p>
        </p:txBody>
      </p:sp>
    </p:spTree>
    <p:extLst>
      <p:ext uri="{BB962C8B-B14F-4D97-AF65-F5344CB8AC3E}">
        <p14:creationId xmlns:p14="http://schemas.microsoft.com/office/powerpoint/2010/main" val="37223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0F6E3-C9B5-7045-B0E8-2A46C9CE772F}"/>
              </a:ext>
            </a:extLst>
          </p:cNvPr>
          <p:cNvSpPr/>
          <p:nvPr userDrawn="1"/>
        </p:nvSpPr>
        <p:spPr>
          <a:xfrm>
            <a:off x="8482724" y="6500947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CS310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36 : File System - 4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High-Level File I/O: Streams</a:t>
            </a:r>
          </a:p>
          <a:p>
            <a:r>
              <a:rPr lang="en-US" dirty="0"/>
              <a:t>Low-Level File I/O: File Descriptors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B3372B0-2BC8-FB42-800A-DD2D1B031A0E}"/>
              </a:ext>
            </a:extLst>
          </p:cNvPr>
          <p:cNvSpPr/>
          <p:nvPr/>
        </p:nvSpPr>
        <p:spPr bwMode="auto">
          <a:xfrm rot="10800000">
            <a:off x="4932040" y="914400"/>
            <a:ext cx="1080120" cy="35436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2C706-5513-FD4E-8175-90A3D3683EA7}"/>
              </a:ext>
            </a:extLst>
          </p:cNvPr>
          <p:cNvSpPr txBox="1"/>
          <p:nvPr/>
        </p:nvSpPr>
        <p:spPr>
          <a:xfrm>
            <a:off x="6497811" y="899428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9723984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E85-FA3E-3345-8FFC-F302C554F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Library API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B3A5D9-AC7F-5F4A-9547-AA019FF23884}"/>
              </a:ext>
            </a:extLst>
          </p:cNvPr>
          <p:cNvSpPr txBox="1">
            <a:spLocks/>
          </p:cNvSpPr>
          <p:nvPr/>
        </p:nvSpPr>
        <p:spPr bwMode="auto">
          <a:xfrm>
            <a:off x="539552" y="4005064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sz="2800" kern="0" dirty="0">
                <a:solidFill>
                  <a:srgbClr val="FF0000"/>
                </a:solidFill>
              </a:rPr>
              <a:t>Buffered I/O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036652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7293-4F45-FE47-91B0-63C5843E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library High level APSs vs Linux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74D-F899-EC41-8506-F0AE4FA7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 library function implementation </a:t>
            </a:r>
          </a:p>
          <a:p>
            <a:pPr lvl="1"/>
            <a:r>
              <a:rPr lang="en-IN" dirty="0"/>
              <a:t>C interface the library provides to programmers to access </a:t>
            </a:r>
            <a:r>
              <a:rPr lang="en-IN" dirty="0">
                <a:solidFill>
                  <a:srgbClr val="0070C0"/>
                </a:solidFill>
              </a:rPr>
              <a:t>kernel related functions</a:t>
            </a:r>
          </a:p>
          <a:p>
            <a:r>
              <a:rPr lang="en-IN" dirty="0"/>
              <a:t>If a C programmers directly uses file </a:t>
            </a:r>
            <a:r>
              <a:rPr lang="en-IN" dirty="0" err="1">
                <a:solidFill>
                  <a:srgbClr val="0070C0"/>
                </a:solidFill>
              </a:rPr>
              <a:t>syscalls</a:t>
            </a:r>
            <a:r>
              <a:rPr lang="en-IN" dirty="0"/>
              <a:t>,  he/she needs to read the </a:t>
            </a:r>
            <a:r>
              <a:rPr lang="en-IN" dirty="0">
                <a:solidFill>
                  <a:srgbClr val="0070C0"/>
                </a:solidFill>
              </a:rPr>
              <a:t>documentation</a:t>
            </a:r>
            <a:r>
              <a:rPr lang="en-IN" dirty="0"/>
              <a:t> </a:t>
            </a:r>
          </a:p>
          <a:p>
            <a:r>
              <a:rPr lang="en-IN" dirty="0"/>
              <a:t>Each </a:t>
            </a:r>
            <a:r>
              <a:rPr lang="en-IN" dirty="0" err="1">
                <a:solidFill>
                  <a:srgbClr val="0070C0"/>
                </a:solidFill>
              </a:rPr>
              <a:t>syscall</a:t>
            </a:r>
            <a:r>
              <a:rPr lang="en-IN" dirty="0"/>
              <a:t> has a </a:t>
            </a:r>
            <a:r>
              <a:rPr lang="en-IN" dirty="0">
                <a:solidFill>
                  <a:srgbClr val="0070C0"/>
                </a:solidFill>
              </a:rPr>
              <a:t>number of arguments – </a:t>
            </a:r>
            <a:r>
              <a:rPr lang="en-IN" dirty="0"/>
              <a:t>makes programming complicated</a:t>
            </a:r>
          </a:p>
          <a:p>
            <a:pPr lvl="1"/>
            <a:r>
              <a:rPr lang="en-IN" dirty="0"/>
              <a:t>A user, most of the time, may not use all arguments</a:t>
            </a:r>
          </a:p>
          <a:p>
            <a:pPr lvl="1"/>
            <a:r>
              <a:rPr lang="en-IN" dirty="0"/>
              <a:t> User space programs are expected to find out arguments for each </a:t>
            </a:r>
            <a:r>
              <a:rPr lang="en-IN" dirty="0" err="1">
                <a:solidFill>
                  <a:srgbClr val="0070C0"/>
                </a:solidFill>
              </a:rPr>
              <a:t>syscall</a:t>
            </a:r>
            <a:r>
              <a:rPr lang="en-IN" dirty="0"/>
              <a:t> by inspecting the documentation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80DA4-3F89-5F4D-A12A-ED11E2F2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96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7293-4F45-FE47-91B0-63C5843E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library High level APIs vs Linux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74D-F899-EC41-8506-F0AE4FA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250904"/>
          </a:xfrm>
        </p:spPr>
        <p:txBody>
          <a:bodyPr/>
          <a:lstStyle/>
          <a:p>
            <a:r>
              <a:rPr lang="en-IN" dirty="0"/>
              <a:t>Example: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N" dirty="0"/>
              <a:t>is a library function which provides </a:t>
            </a:r>
            <a:r>
              <a:rPr lang="en-IN" dirty="0">
                <a:solidFill>
                  <a:srgbClr val="0070C0"/>
                </a:solidFill>
              </a:rPr>
              <a:t>buffered I/O services </a:t>
            </a:r>
            <a:r>
              <a:rPr lang="en-IN" dirty="0"/>
              <a:t>for opening a file while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IN" dirty="0"/>
              <a:t> is a system call that provides </a:t>
            </a:r>
            <a:r>
              <a:rPr lang="en-IN" dirty="0">
                <a:solidFill>
                  <a:srgbClr val="0070C0"/>
                </a:solidFill>
              </a:rPr>
              <a:t>non-buffered I/O services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Standard library file operations don’t directly use </a:t>
            </a:r>
            <a:r>
              <a:rPr lang="en-IN" i="1" dirty="0">
                <a:solidFill>
                  <a:srgbClr val="0070C0"/>
                </a:solidFill>
              </a:rPr>
              <a:t>file descriptors</a:t>
            </a:r>
          </a:p>
          <a:p>
            <a:r>
              <a:rPr lang="en-IN" dirty="0"/>
              <a:t>In standard I/O parlance, </a:t>
            </a:r>
            <a:r>
              <a:rPr lang="en-IN" dirty="0">
                <a:solidFill>
                  <a:srgbClr val="0070C0"/>
                </a:solidFill>
              </a:rPr>
              <a:t>an open file is called a </a:t>
            </a:r>
            <a:r>
              <a:rPr lang="en-IN" i="1" dirty="0">
                <a:solidFill>
                  <a:srgbClr val="FF0000"/>
                </a:solidFill>
              </a:rPr>
              <a:t>stream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However, </a:t>
            </a:r>
            <a:r>
              <a:rPr lang="en-IN" dirty="0" err="1"/>
              <a:t>Syscalls</a:t>
            </a:r>
            <a:r>
              <a:rPr lang="en-IN" dirty="0"/>
              <a:t> use </a:t>
            </a:r>
            <a:r>
              <a:rPr lang="en-IN" i="1" dirty="0">
                <a:solidFill>
                  <a:srgbClr val="0070C0"/>
                </a:solidFill>
              </a:rPr>
              <a:t>file descriptors</a:t>
            </a:r>
          </a:p>
          <a:p>
            <a:pPr marL="0" indent="0">
              <a:buNone/>
            </a:pPr>
            <a:endParaRPr lang="en-IN" i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80DA4-3F89-5F4D-A12A-ED11E2F2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223EE-404E-954F-9836-D10C6EA2A89F}"/>
              </a:ext>
            </a:extLst>
          </p:cNvPr>
          <p:cNvSpPr/>
          <p:nvPr/>
        </p:nvSpPr>
        <p:spPr>
          <a:xfrm>
            <a:off x="1508110" y="3861048"/>
            <a:ext cx="385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87"/>
                </a:solidFill>
                <a:latin typeface="UbuntuMono"/>
              </a:rPr>
              <a:t>stream </a:t>
            </a:r>
            <a:r>
              <a:rPr lang="en-IN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IN" dirty="0" err="1">
                <a:solidFill>
                  <a:srgbClr val="000087"/>
                </a:solidFill>
                <a:latin typeface="UbuntuMono"/>
              </a:rPr>
              <a:t>fopen</a:t>
            </a:r>
            <a:r>
              <a:rPr lang="en-IN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IN" dirty="0">
                <a:latin typeface="UbuntuMono"/>
              </a:rPr>
              <a:t>(</a:t>
            </a:r>
            <a:r>
              <a:rPr lang="en-IN" dirty="0">
                <a:solidFill>
                  <a:srgbClr val="CC3300"/>
                </a:solidFill>
                <a:latin typeface="UbuntuMono"/>
              </a:rPr>
              <a:t>"/etc/manifest"</a:t>
            </a:r>
            <a:r>
              <a:rPr lang="en-IN" dirty="0">
                <a:latin typeface="UbuntuMono"/>
              </a:rPr>
              <a:t>, </a:t>
            </a:r>
            <a:r>
              <a:rPr lang="en-IN" dirty="0">
                <a:solidFill>
                  <a:srgbClr val="CC3300"/>
                </a:solidFill>
                <a:latin typeface="UbuntuMono"/>
              </a:rPr>
              <a:t>"r"</a:t>
            </a:r>
            <a:r>
              <a:rPr lang="en-IN" dirty="0">
                <a:latin typeface="UbuntuMono"/>
              </a:rPr>
              <a:t>);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2942-1D0D-6041-ACCA-C4DB4B3F7C03}"/>
              </a:ext>
            </a:extLst>
          </p:cNvPr>
          <p:cNvSpPr/>
          <p:nvPr/>
        </p:nvSpPr>
        <p:spPr>
          <a:xfrm>
            <a:off x="1331640" y="5301208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87"/>
                </a:solidFill>
                <a:latin typeface="UbuntuMono"/>
              </a:rPr>
              <a:t>fd</a:t>
            </a:r>
            <a:r>
              <a:rPr lang="en-IN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IN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IN" dirty="0">
                <a:solidFill>
                  <a:srgbClr val="000087"/>
                </a:solidFill>
                <a:latin typeface="UbuntuMono"/>
              </a:rPr>
              <a:t>open </a:t>
            </a:r>
            <a:r>
              <a:rPr lang="en-IN" dirty="0">
                <a:latin typeface="UbuntuMono"/>
              </a:rPr>
              <a:t>(</a:t>
            </a:r>
            <a:r>
              <a:rPr lang="en-IN" dirty="0">
                <a:solidFill>
                  <a:srgbClr val="CC3300"/>
                </a:solidFill>
                <a:latin typeface="UbuntuMono"/>
              </a:rPr>
              <a:t>"/home/</a:t>
            </a:r>
            <a:r>
              <a:rPr lang="en-IN" dirty="0" err="1">
                <a:solidFill>
                  <a:srgbClr val="CC3300"/>
                </a:solidFill>
                <a:latin typeface="UbuntuMono"/>
              </a:rPr>
              <a:t>kidd</a:t>
            </a:r>
            <a:r>
              <a:rPr lang="en-IN" dirty="0">
                <a:solidFill>
                  <a:srgbClr val="CC3300"/>
                </a:solidFill>
                <a:latin typeface="UbuntuMono"/>
              </a:rPr>
              <a:t>/</a:t>
            </a:r>
            <a:r>
              <a:rPr lang="en-IN" dirty="0" err="1">
                <a:solidFill>
                  <a:srgbClr val="CC3300"/>
                </a:solidFill>
                <a:latin typeface="UbuntuMono"/>
              </a:rPr>
              <a:t>madagascar</a:t>
            </a:r>
            <a:r>
              <a:rPr lang="en-I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IN" dirty="0">
                <a:latin typeface="UbuntuMono"/>
              </a:rPr>
              <a:t>, </a:t>
            </a:r>
            <a:r>
              <a:rPr lang="en-IN" dirty="0">
                <a:solidFill>
                  <a:srgbClr val="000087"/>
                </a:solidFill>
                <a:latin typeface="UbuntuMono"/>
              </a:rPr>
              <a:t>O_RDONLY</a:t>
            </a:r>
            <a:r>
              <a:rPr lang="en-IN" dirty="0">
                <a:latin typeface="UbuntuMono"/>
              </a:rPr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168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C2EC-C291-8743-800F-2DCB8953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BF7F-AE44-3A4A-92D1-C25F6B19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682952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>
                <a:solidFill>
                  <a:srgbClr val="0070C0"/>
                </a:solidFill>
              </a:rPr>
              <a:t>block</a:t>
            </a:r>
            <a:r>
              <a:rPr lang="en-IN" i="1" dirty="0"/>
              <a:t> </a:t>
            </a:r>
            <a:r>
              <a:rPr lang="en-IN" dirty="0"/>
              <a:t>is an abstraction representing the smallest unit of storage on a filesystem </a:t>
            </a:r>
            <a:endParaRPr lang="en-IN" sz="2000" dirty="0"/>
          </a:p>
          <a:p>
            <a:r>
              <a:rPr lang="en-US" sz="2000" dirty="0"/>
              <a:t> </a:t>
            </a:r>
            <a:r>
              <a:rPr lang="en-IN" dirty="0"/>
              <a:t>Inside the kernel, all filesystem operations occur in terms of blocks </a:t>
            </a:r>
            <a:endParaRPr lang="en-IN" sz="2000" dirty="0"/>
          </a:p>
          <a:p>
            <a:r>
              <a:rPr lang="en-IN" dirty="0"/>
              <a:t>No I/O operation may execute on an amount of data less than the block size </a:t>
            </a:r>
          </a:p>
          <a:p>
            <a:r>
              <a:rPr lang="en-IN" dirty="0"/>
              <a:t>If you only want to read a byte, you’ll have to read a whole block </a:t>
            </a:r>
            <a:endParaRPr lang="en-IN" sz="2000" dirty="0"/>
          </a:p>
          <a:p>
            <a:pPr lvl="1"/>
            <a:r>
              <a:rPr lang="en-IN" sz="1800" dirty="0"/>
              <a:t>Even to read and modify a byte, you will have to perform operations on whole block</a:t>
            </a:r>
          </a:p>
          <a:p>
            <a:r>
              <a:rPr lang="en-IN" dirty="0"/>
              <a:t>Partial block operations are inefficient </a:t>
            </a:r>
            <a:endParaRPr lang="en-IN" sz="2000" dirty="0"/>
          </a:p>
          <a:p>
            <a:r>
              <a:rPr lang="en-IN" dirty="0"/>
              <a:t>User applications don’t work this way..</a:t>
            </a:r>
          </a:p>
          <a:p>
            <a:pPr lvl="1"/>
            <a:r>
              <a:rPr lang="en-IN" sz="1800" dirty="0"/>
              <a:t>They use abstractions: byte, strings, etc  - independent of block size</a:t>
            </a:r>
          </a:p>
          <a:p>
            <a:r>
              <a:rPr lang="en-IN" dirty="0"/>
              <a:t>Example: Reading a single byte 1024 times vs reading a single 1024 bytes once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52EF0-3E37-AA47-9E58-64C7A646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566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6154-E359-7747-B115-143C0084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EF39-618D-3D43-8DEB-B83FCB0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improve performance, data can be buffered internally by delaying writes and reading ahead</a:t>
            </a:r>
          </a:p>
          <a:p>
            <a:r>
              <a:rPr lang="en-IN" dirty="0"/>
              <a:t>In practice, blocks are usually 512, 1,024, 2,048, 4,096, or 8,192 bytes in size</a:t>
            </a:r>
          </a:p>
          <a:p>
            <a:r>
              <a:rPr lang="en-IN" dirty="0"/>
              <a:t>Buffers are usually multiple of block sizes: 4096 or 8192 bytes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18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C2EC-C291-8743-800F-2DCB8953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BF7F-AE44-3A4A-92D1-C25F6B19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4314800"/>
          </a:xfrm>
        </p:spPr>
        <p:txBody>
          <a:bodyPr/>
          <a:lstStyle/>
          <a:p>
            <a:r>
              <a:rPr lang="en-US" dirty="0"/>
              <a:t>Buffering is done in the user space</a:t>
            </a:r>
          </a:p>
          <a:p>
            <a:pPr lvl="1"/>
            <a:r>
              <a:rPr lang="en-US" sz="2000" dirty="0"/>
              <a:t>Transparently in a library</a:t>
            </a:r>
          </a:p>
          <a:p>
            <a:r>
              <a:rPr lang="en-US" dirty="0"/>
              <a:t>Writing </a:t>
            </a:r>
          </a:p>
          <a:p>
            <a:pPr lvl="1"/>
            <a:r>
              <a:rPr lang="en-US" sz="2000" dirty="0"/>
              <a:t>As data is written, it is stored in </a:t>
            </a:r>
            <a:r>
              <a:rPr lang="en-US" sz="2000" dirty="0">
                <a:solidFill>
                  <a:srgbClr val="0070C0"/>
                </a:solidFill>
              </a:rPr>
              <a:t>a buffer </a:t>
            </a:r>
            <a:r>
              <a:rPr lang="en-US" sz="2000" dirty="0"/>
              <a:t>inside the program’s address space</a:t>
            </a:r>
          </a:p>
          <a:p>
            <a:pPr lvl="1"/>
            <a:r>
              <a:rPr lang="en-US" sz="2000" dirty="0"/>
              <a:t>When the written data size reaches a set size – </a:t>
            </a:r>
            <a:r>
              <a:rPr lang="en-US" sz="2000" dirty="0">
                <a:solidFill>
                  <a:srgbClr val="0070C0"/>
                </a:solidFill>
              </a:rPr>
              <a:t>buffer size </a:t>
            </a:r>
            <a:r>
              <a:rPr lang="en-US" sz="2000" dirty="0"/>
              <a:t>– entire buffer is written out (to disk) in a single write operation</a:t>
            </a:r>
          </a:p>
          <a:p>
            <a:pPr lvl="2"/>
            <a:r>
              <a:rPr lang="en-US" dirty="0"/>
              <a:t>Which means it’s written to the underlying file descriptor</a:t>
            </a:r>
          </a:p>
          <a:p>
            <a:r>
              <a:rPr lang="en-US" dirty="0"/>
              <a:t>Reading</a:t>
            </a:r>
          </a:p>
          <a:p>
            <a:pPr lvl="1"/>
            <a:r>
              <a:rPr lang="en-US" sz="2000" dirty="0"/>
              <a:t>Data is read (from disk) using </a:t>
            </a:r>
            <a:r>
              <a:rPr lang="en-US" sz="2000" dirty="0">
                <a:solidFill>
                  <a:srgbClr val="0070C0"/>
                </a:solidFill>
              </a:rPr>
              <a:t>buffer-sized block aligned chunks</a:t>
            </a:r>
          </a:p>
          <a:p>
            <a:pPr lvl="1"/>
            <a:r>
              <a:rPr lang="en-US" sz="2000" dirty="0"/>
              <a:t>Application’s various sized read requests are served out from this buffer – say one byte at a time</a:t>
            </a:r>
          </a:p>
          <a:p>
            <a:pPr lvl="1"/>
            <a:r>
              <a:rPr lang="en-US" sz="2000" dirty="0"/>
              <a:t>When buffer is empty, another block-aligned chunk is read in </a:t>
            </a:r>
          </a:p>
          <a:p>
            <a:r>
              <a:rPr lang="en-US" dirty="0"/>
              <a:t>Overall less system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52EF0-3E37-AA47-9E58-64C7A646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68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239C-CB82-1E49-84F0-978F831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D5E1-31AC-264D-9A55-6BEE83CB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design and implement user buffering by hand in your own program </a:t>
            </a:r>
          </a:p>
          <a:p>
            <a:pPr lvl="1"/>
            <a:r>
              <a:rPr lang="en-US" dirty="0"/>
              <a:t>Many mission critical applications do this </a:t>
            </a:r>
          </a:p>
          <a:p>
            <a:r>
              <a:rPr lang="en-US" dirty="0"/>
              <a:t>Vast majority of programs use</a:t>
            </a:r>
          </a:p>
          <a:p>
            <a:pPr lvl="1"/>
            <a:r>
              <a:rPr lang="en-US" dirty="0"/>
              <a:t>Popular standard I/O library (as a part of standard C library)</a:t>
            </a:r>
          </a:p>
          <a:p>
            <a:pPr lvl="1"/>
            <a:r>
              <a:rPr lang="en-IN" i="1" dirty="0">
                <a:solidFill>
                  <a:srgbClr val="0070C0"/>
                </a:solidFill>
              </a:rPr>
              <a:t>iostream library </a:t>
            </a:r>
            <a:r>
              <a:rPr lang="en-IN" dirty="0"/>
              <a:t>(as a part of </a:t>
            </a:r>
            <a:r>
              <a:rPr lang="en-IN" i="1" dirty="0"/>
              <a:t>standard C++ library</a:t>
            </a:r>
            <a:r>
              <a:rPr lang="en-IN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29200-50FC-F245-9479-1840D6BB4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27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3A5D9-AC7F-5F4A-9547-AA019FF23884}"/>
              </a:ext>
            </a:extLst>
          </p:cNvPr>
          <p:cNvSpPr txBox="1">
            <a:spLocks/>
          </p:cNvSpPr>
          <p:nvPr/>
        </p:nvSpPr>
        <p:spPr bwMode="auto">
          <a:xfrm>
            <a:off x="1619672" y="2276872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2A40E2"/>
                </a:solidFill>
                <a:latin typeface="Gill Sans" charset="0"/>
                <a:ea typeface="ＭＳ Ｐゴシック" charset="0"/>
                <a:cs typeface="Gill Sans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A40E2"/>
                </a:solidFill>
                <a:latin typeface="Comic Sans MS" pitchFamily="66" charset="0"/>
              </a:defRPr>
            </a:lvl9pPr>
          </a:lstStyle>
          <a:p>
            <a:r>
              <a:rPr lang="en-US" sz="2800" kern="0" dirty="0">
                <a:solidFill>
                  <a:srgbClr val="FF0000"/>
                </a:solidFill>
              </a:rPr>
              <a:t>Buffered I/O –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0060885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D4FA-4A5F-AF4A-B98F-A5138D89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library –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98FC-BAC6-1648-B0BD-6EEB00C3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 I/O routines</a:t>
            </a:r>
          </a:p>
          <a:p>
            <a:pPr lvl="1"/>
            <a:r>
              <a:rPr lang="en-IN" dirty="0"/>
              <a:t> Do not operate directly </a:t>
            </a:r>
            <a:r>
              <a:rPr lang="en-IN" dirty="0">
                <a:solidFill>
                  <a:srgbClr val="0070C0"/>
                </a:solidFill>
              </a:rPr>
              <a:t>on file descriptors </a:t>
            </a:r>
          </a:p>
          <a:p>
            <a:pPr lvl="1"/>
            <a:r>
              <a:rPr lang="en-IN" dirty="0"/>
              <a:t>Use their own unique identifier, known as the </a:t>
            </a:r>
            <a:r>
              <a:rPr lang="en-IN" i="1" dirty="0">
                <a:solidFill>
                  <a:srgbClr val="FF0000"/>
                </a:solidFill>
              </a:rPr>
              <a:t>file pointer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US" dirty="0"/>
              <a:t>Inside C library</a:t>
            </a:r>
            <a:r>
              <a:rPr lang="en-US" dirty="0">
                <a:solidFill>
                  <a:srgbClr val="FF0000"/>
                </a:solidFill>
              </a:rPr>
              <a:t>, file pointer </a:t>
            </a:r>
            <a:r>
              <a:rPr lang="en-US" dirty="0">
                <a:solidFill>
                  <a:srgbClr val="0070C0"/>
                </a:solidFill>
              </a:rPr>
              <a:t>maps to a file descriptor</a:t>
            </a:r>
          </a:p>
          <a:p>
            <a:r>
              <a:rPr lang="en-IN" dirty="0">
                <a:solidFill>
                  <a:srgbClr val="FF0000"/>
                </a:solidFill>
              </a:rPr>
              <a:t>File pointer </a:t>
            </a:r>
            <a:r>
              <a:rPr lang="en-IN" dirty="0"/>
              <a:t>is represented by a pointer to the FILE typedef </a:t>
            </a:r>
          </a:p>
          <a:p>
            <a:pPr lvl="1"/>
            <a:r>
              <a:rPr lang="en-IN" dirty="0"/>
              <a:t>That is defined in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 standard I/O parlance, </a:t>
            </a:r>
            <a:r>
              <a:rPr lang="en-IN" dirty="0">
                <a:solidFill>
                  <a:srgbClr val="0070C0"/>
                </a:solidFill>
              </a:rPr>
              <a:t>an open file is called a </a:t>
            </a:r>
            <a:r>
              <a:rPr lang="en-IN" i="1" dirty="0">
                <a:solidFill>
                  <a:srgbClr val="0070C0"/>
                </a:solidFill>
              </a:rPr>
              <a:t>stream</a:t>
            </a:r>
          </a:p>
          <a:p>
            <a:r>
              <a:rPr lang="en-US" dirty="0"/>
              <a:t>Streams may be opened for reading or writing or both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A1DD0-29E0-1745-A1BF-AAC1CA7C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Linux programming: Robert Love</a:t>
            </a:r>
            <a:endParaRPr lang="en-US" altLang="en-US" sz="12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257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dirty="0"/>
              <a:t>Book: Modern Operating Systems by Andrew Tanenbaum and Herbert Bos,</a:t>
            </a:r>
          </a:p>
          <a:p>
            <a:pPr lvl="2"/>
            <a:r>
              <a:rPr lang="en-US" dirty="0"/>
              <a:t>Chapter 4</a:t>
            </a:r>
          </a:p>
          <a:p>
            <a:pPr lvl="1"/>
            <a:r>
              <a:rPr lang="en-US" dirty="0"/>
              <a:t>Book: Linux System Programming: talking directly to the kernel and C library, by Robert Love</a:t>
            </a:r>
          </a:p>
          <a:p>
            <a:pPr lvl="1"/>
            <a:r>
              <a:rPr lang="en-US" dirty="0"/>
              <a:t>Book: Computer Systems, A programming Perspective, Bryant and </a:t>
            </a:r>
            <a:r>
              <a:rPr lang="en-US" dirty="0" err="1"/>
              <a:t>O’Hallaron</a:t>
            </a:r>
            <a:endParaRPr lang="en-US" dirty="0"/>
          </a:p>
          <a:p>
            <a:pPr lvl="1"/>
            <a:r>
              <a:rPr lang="en-US" dirty="0">
                <a:sym typeface="Gill Sans"/>
              </a:rPr>
              <a:t>Class presentation: University of California, Berkeley,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65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69" y="245287"/>
            <a:ext cx="7405915" cy="533400"/>
          </a:xfrm>
        </p:spPr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7939315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*path,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*mode 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6857" y="1394860"/>
            <a:ext cx="3753889" cy="940064"/>
            <a:chOff x="4876800" y="1905000"/>
            <a:chExt cx="3753889" cy="940064"/>
          </a:xfrm>
          <a:effectLst/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4876800" y="2226005"/>
              <a:ext cx="0" cy="6190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C83A3A5-7B13-B249-A75F-1A9D1F22A17C}"/>
              </a:ext>
            </a:extLst>
          </p:cNvPr>
          <p:cNvSpPr/>
          <p:nvPr/>
        </p:nvSpPr>
        <p:spPr>
          <a:xfrm>
            <a:off x="461596" y="4223237"/>
            <a:ext cx="793491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function opens the file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given by </a:t>
            </a: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and associates a new stream with it. </a:t>
            </a:r>
          </a:p>
        </p:txBody>
      </p:sp>
    </p:spTree>
    <p:extLst>
      <p:ext uri="{BB962C8B-B14F-4D97-AF65-F5344CB8AC3E}">
        <p14:creationId xmlns:p14="http://schemas.microsoft.com/office/powerpoint/2010/main" val="3063342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C3EB-206E-7346-AAD2-52CE6A2F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184F30-7223-B245-B83D-C6D9DDE1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62616"/>
              </p:ext>
            </p:extLst>
          </p:nvPr>
        </p:nvGraphicFramePr>
        <p:xfrm>
          <a:off x="425076" y="908720"/>
          <a:ext cx="8251380" cy="575694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7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347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Gill Sans" charset="0"/>
                          <a:cs typeface="Calibri" panose="020F0502020204030204" pitchFamily="34" charset="0"/>
                        </a:rPr>
                        <a:t>Mode </a:t>
                      </a:r>
                      <a:r>
                        <a:rPr lang="en-US" sz="2000" b="0" i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Gill Sans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Gill Sans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Gill Sans" charset="0"/>
                          <a:cs typeface="Calibri" panose="020F0502020204030204" pitchFamily="34" charset="0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34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existing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 for reading. The stream is positioned at the start of the file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36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writing. If the file exists, it is truncated to zero length. If the file doesn’t exist it is created. Stream is positioned at the beginning of the file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34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appending; created if does not exist. The stream is positioned at the end of the file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34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existing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 for reading &amp; writing. Stream is positioned at the start of the file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34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reading &amp; writing; truncated to zero if exists, create otherwise. The stream is positioned at the beginning of the file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933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reading &amp; writing. Created if does not exist. Read from beginning, write as append. Read from the beginning and write from the end.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6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912A-F2DA-6543-9FE5-8299F5B9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520C-6E08-E14A-951D-6A5BE480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908720"/>
            <a:ext cx="7924800" cy="51054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FILE *stream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stream =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“/home/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ravi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exam.txt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”r”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(!stream)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/*error */</a:t>
            </a:r>
          </a:p>
          <a:p>
            <a:endParaRPr lang="en-US" sz="1800" dirty="0"/>
          </a:p>
          <a:p>
            <a:r>
              <a:rPr lang="en-US" sz="1800" dirty="0"/>
              <a:t>Upon success,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/>
              <a:t>returns a valid FILE pointer</a:t>
            </a:r>
          </a:p>
          <a:p>
            <a:pPr lvl="1"/>
            <a:r>
              <a:rPr lang="en-US" sz="1800" dirty="0"/>
              <a:t>On failure it returns NULL and sets </a:t>
            </a:r>
            <a:r>
              <a:rPr lang="en-US" sz="1800" dirty="0" err="1"/>
              <a:t>errno</a:t>
            </a:r>
            <a:r>
              <a:rPr lang="en-US" sz="1800" dirty="0"/>
              <a:t> appropriately</a:t>
            </a:r>
          </a:p>
          <a:p>
            <a:pPr lvl="1"/>
            <a:r>
              <a:rPr lang="en-US" sz="1800" dirty="0"/>
              <a:t>FILE* represents a stream which is assigned to a variable – file pointer  stream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390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8AA8-287C-FB44-91D8-B43EF4AE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  </a:t>
            </a:r>
            <a:r>
              <a:rPr lang="en-US" dirty="0" err="1"/>
              <a:t>syscall</a:t>
            </a:r>
            <a:r>
              <a:rPr lang="en-US" dirty="0"/>
              <a:t> vs </a:t>
            </a:r>
            <a:r>
              <a:rPr lang="en-US" dirty="0" err="1"/>
              <a:t>fread</a:t>
            </a:r>
            <a:r>
              <a:rPr lang="en-US" dirty="0"/>
              <a:t>() API  -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FBB7-ED72-904C-8B98-F81B0276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1218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foo.txt</a:t>
            </a:r>
            <a:r>
              <a:rPr lang="en-US" dirty="0"/>
              <a:t>”, “O_RDONLY”); 	// for I/O </a:t>
            </a:r>
            <a:r>
              <a:rPr lang="en-US" dirty="0" err="1"/>
              <a:t>syscall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FILE *fs = </a:t>
            </a:r>
            <a:r>
              <a:rPr lang="en-US" dirty="0" err="1"/>
              <a:t>fopen</a:t>
            </a:r>
            <a:r>
              <a:rPr lang="en-US" dirty="0"/>
              <a:t>(‘</a:t>
            </a:r>
            <a:r>
              <a:rPr lang="en-US" dirty="0" err="1"/>
              <a:t>bar.txt</a:t>
            </a:r>
            <a:r>
              <a:rPr lang="en-US" dirty="0"/>
              <a:t>”, “w”); 		// for C lib I/O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F816FB-133C-0846-9186-722F017F86FE}"/>
              </a:ext>
            </a:extLst>
          </p:cNvPr>
          <p:cNvSpPr/>
          <p:nvPr/>
        </p:nvSpPr>
        <p:spPr bwMode="auto">
          <a:xfrm>
            <a:off x="1187624" y="2636912"/>
            <a:ext cx="7272808" cy="374441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mic Sans MS" pitchFamily="66" charset="0"/>
              </a:rPr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1237E-E3B0-024F-868A-12E1086BFD04}"/>
              </a:ext>
            </a:extLst>
          </p:cNvPr>
          <p:cNvSpPr txBox="1"/>
          <p:nvPr/>
        </p:nvSpPr>
        <p:spPr>
          <a:xfrm>
            <a:off x="478135" y="227681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FBC17-4D87-564B-915D-1ACA7DC7EE20}"/>
              </a:ext>
            </a:extLst>
          </p:cNvPr>
          <p:cNvSpPr/>
          <p:nvPr/>
        </p:nvSpPr>
        <p:spPr bwMode="auto">
          <a:xfrm>
            <a:off x="1897113" y="3197691"/>
            <a:ext cx="1944216" cy="239154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Comic Sans MS" pitchFamily="66" charset="0"/>
              </a:rPr>
              <a:t>f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3CD73-4E2C-D440-95E5-B4DB3933BF93}"/>
              </a:ext>
            </a:extLst>
          </p:cNvPr>
          <p:cNvSpPr/>
          <p:nvPr/>
        </p:nvSpPr>
        <p:spPr bwMode="auto">
          <a:xfrm>
            <a:off x="2555792" y="3722466"/>
            <a:ext cx="1008112" cy="37532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    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8B535-085C-5242-93A7-BE89FCB9AE8B}"/>
              </a:ext>
            </a:extLst>
          </p:cNvPr>
          <p:cNvSpPr/>
          <p:nvPr/>
        </p:nvSpPr>
        <p:spPr bwMode="auto">
          <a:xfrm>
            <a:off x="2555792" y="4565843"/>
            <a:ext cx="1008112" cy="37532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8D914-186F-DF4C-BFC0-0A121956437E}"/>
              </a:ext>
            </a:extLst>
          </p:cNvPr>
          <p:cNvSpPr txBox="1"/>
          <p:nvPr/>
        </p:nvSpPr>
        <p:spPr>
          <a:xfrm>
            <a:off x="2103511" y="571612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Call stack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68572AF-3D83-9E46-B570-B936D00A434E}"/>
              </a:ext>
            </a:extLst>
          </p:cNvPr>
          <p:cNvSpPr/>
          <p:nvPr/>
        </p:nvSpPr>
        <p:spPr bwMode="auto">
          <a:xfrm>
            <a:off x="4550818" y="2780928"/>
            <a:ext cx="3693590" cy="3304527"/>
          </a:xfrm>
          <a:prstGeom prst="cloud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4057D-3EE5-814E-8C8F-C68A0FCBDBBF}"/>
              </a:ext>
            </a:extLst>
          </p:cNvPr>
          <p:cNvSpPr/>
          <p:nvPr/>
        </p:nvSpPr>
        <p:spPr bwMode="auto">
          <a:xfrm>
            <a:off x="5321362" y="3477812"/>
            <a:ext cx="2624061" cy="155344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f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d1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buff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965DA-2B4B-F541-B809-DF89DED79B9C}"/>
              </a:ext>
            </a:extLst>
          </p:cNvPr>
          <p:cNvSpPr/>
          <p:nvPr/>
        </p:nvSpPr>
        <p:spPr bwMode="auto">
          <a:xfrm>
            <a:off x="6084168" y="3722466"/>
            <a:ext cx="842930" cy="37532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mic Sans MS" pitchFamily="66" charset="0"/>
              </a:rPr>
              <a:t>    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3D2AD-DE47-8244-A750-DA5A02C49531}"/>
              </a:ext>
            </a:extLst>
          </p:cNvPr>
          <p:cNvSpPr/>
          <p:nvPr/>
        </p:nvSpPr>
        <p:spPr bwMode="auto">
          <a:xfrm>
            <a:off x="5580112" y="4683792"/>
            <a:ext cx="2106563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34E2E-E55D-4F42-B892-A10F71AF4E61}"/>
              </a:ext>
            </a:extLst>
          </p:cNvPr>
          <p:cNvSpPr txBox="1"/>
          <p:nvPr/>
        </p:nvSpPr>
        <p:spPr>
          <a:xfrm>
            <a:off x="4811063" y="5891641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96DD2AF-0269-EE44-9411-53CF0023E71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3059848" y="4753505"/>
            <a:ext cx="2520264" cy="33746"/>
          </a:xfrm>
          <a:prstGeom prst="curvedConnector3">
            <a:avLst>
              <a:gd name="adj1" fmla="val 44309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CD60A4-BDC2-C24D-A696-9F9FA9571D81}"/>
              </a:ext>
            </a:extLst>
          </p:cNvPr>
          <p:cNvSpPr/>
          <p:nvPr/>
        </p:nvSpPr>
        <p:spPr bwMode="auto">
          <a:xfrm>
            <a:off x="5580112" y="4683792"/>
            <a:ext cx="216024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DF1E9-8DDC-2E45-AF55-7171B47BEA28}"/>
              </a:ext>
            </a:extLst>
          </p:cNvPr>
          <p:cNvSpPr/>
          <p:nvPr/>
        </p:nvSpPr>
        <p:spPr bwMode="auto">
          <a:xfrm>
            <a:off x="6004165" y="4692508"/>
            <a:ext cx="216024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C775E3-550D-084F-8F09-7C0F396B917F}"/>
              </a:ext>
            </a:extLst>
          </p:cNvPr>
          <p:cNvSpPr/>
          <p:nvPr/>
        </p:nvSpPr>
        <p:spPr bwMode="auto">
          <a:xfrm>
            <a:off x="7204523" y="4683792"/>
            <a:ext cx="216024" cy="206918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9322F7-B1D5-0646-B808-0BBDC272BB0B}"/>
              </a:ext>
            </a:extLst>
          </p:cNvPr>
          <p:cNvSpPr txBox="1"/>
          <p:nvPr/>
        </p:nvSpPr>
        <p:spPr>
          <a:xfrm>
            <a:off x="4925896" y="507829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struct </a:t>
            </a:r>
            <a:r>
              <a:rPr lang="en-US" dirty="0" err="1">
                <a:solidFill>
                  <a:srgbClr val="0070C0"/>
                </a:solidFill>
              </a:rPr>
              <a:t>sfio</a:t>
            </a:r>
            <a:r>
              <a:rPr lang="en-US" dirty="0">
                <a:solidFill>
                  <a:srgbClr val="0070C0"/>
                </a:solidFill>
              </a:rPr>
              <a:t>-s (aka FILE)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451FB-5A75-9342-B20B-EEA0B786B1CD}"/>
              </a:ext>
            </a:extLst>
          </p:cNvPr>
          <p:cNvSpPr txBox="1"/>
          <p:nvPr/>
        </p:nvSpPr>
        <p:spPr>
          <a:xfrm>
            <a:off x="2568224" y="224544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 1101</a:t>
            </a:r>
          </a:p>
        </p:txBody>
      </p:sp>
    </p:spTree>
    <p:extLst>
      <p:ext uri="{BB962C8B-B14F-4D97-AF65-F5344CB8AC3E}">
        <p14:creationId xmlns:p14="http://schemas.microsoft.com/office/powerpoint/2010/main" val="28801393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2DF-5D73-C94B-B037-F2485D31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E632-FC4C-6942-A378-02F2AA79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4962872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fclose</a:t>
            </a:r>
            <a:r>
              <a:rPr lang="en-IN" dirty="0"/>
              <a:t>() function closes a given stream: </a:t>
            </a:r>
          </a:p>
          <a:p>
            <a:pPr marL="400050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*stream);</a:t>
            </a:r>
            <a:br>
              <a:rPr lang="en-IN" dirty="0"/>
            </a:br>
            <a:endParaRPr lang="en-IN" dirty="0"/>
          </a:p>
          <a:p>
            <a:pPr lvl="1"/>
            <a:r>
              <a:rPr lang="en-IN" dirty="0"/>
              <a:t>Any buffered and not-yet-written data is first flushed </a:t>
            </a:r>
          </a:p>
          <a:p>
            <a:pPr lvl="1"/>
            <a:r>
              <a:rPr lang="en-IN" dirty="0"/>
              <a:t>On success, </a:t>
            </a:r>
            <a:r>
              <a:rPr lang="en-IN" dirty="0" err="1"/>
              <a:t>fclose</a:t>
            </a:r>
            <a:r>
              <a:rPr lang="en-IN" dirty="0"/>
              <a:t>() returns 0</a:t>
            </a:r>
          </a:p>
          <a:p>
            <a:pPr lvl="1"/>
            <a:r>
              <a:rPr lang="en-IN" dirty="0"/>
              <a:t>On failure, it returns EOF and sets </a:t>
            </a:r>
            <a:r>
              <a:rPr lang="en-IN" dirty="0" err="1"/>
              <a:t>errno</a:t>
            </a:r>
            <a:r>
              <a:rPr lang="en-IN" dirty="0"/>
              <a:t> appropriately</a:t>
            </a:r>
          </a:p>
          <a:p>
            <a:r>
              <a:rPr lang="en-IN" dirty="0"/>
              <a:t> </a:t>
            </a:r>
            <a:r>
              <a:rPr lang="en-IN" dirty="0" err="1"/>
              <a:t>fcloseall</a:t>
            </a:r>
            <a:r>
              <a:rPr lang="en-IN" dirty="0"/>
              <a:t>() function closes all streams associated with the current process 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7186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2844920"/>
          </a:xfrm>
        </p:spPr>
        <p:txBody>
          <a:bodyPr>
            <a:noAutofit/>
          </a:bodyPr>
          <a:lstStyle/>
          <a:p>
            <a:r>
              <a:rPr lang="en-US" dirty="0"/>
              <a:t>Three predefined streams are opened implicitly when a program is executed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– normal source of input, can be redirected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– normal source of output, can be redirected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/>
              <a:t>– diagnostics and errors, can be redirected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/>
              <a:t> 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</a:t>
            </a:r>
            <a:r>
              <a:rPr lang="en-US" dirty="0" err="1">
                <a:latin typeface="Consolas" panose="020B0609020204030204" pitchFamily="49" charset="0"/>
              </a:rPr>
              <a:t>hello.txt</a:t>
            </a:r>
            <a:r>
              <a:rPr lang="en-US" dirty="0">
                <a:latin typeface="Consolas" panose="020B0609020204030204" pitchFamily="49" charset="0"/>
              </a:rPr>
              <a:t>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991B-1187-0940-B3CC-28B129E4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– Multiple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5FE4-DF1C-5F4C-9B4F-79FC1857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file is open, we can read input from it</a:t>
            </a:r>
          </a:p>
          <a:p>
            <a:r>
              <a:rPr lang="en-US" dirty="0"/>
              <a:t>We use one of three functions: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fgetc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fgetc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Useful when you want to read </a:t>
            </a:r>
            <a:r>
              <a:rPr lang="en-US" dirty="0">
                <a:solidFill>
                  <a:srgbClr val="FF0000"/>
                </a:solidFill>
              </a:rPr>
              <a:t>one  character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letter) at a time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 * stream);</a:t>
            </a:r>
          </a:p>
          <a:p>
            <a:pPr lvl="1"/>
            <a:r>
              <a:rPr lang="en-IN" dirty="0"/>
              <a:t>This function reads the next character from stream </a:t>
            </a:r>
          </a:p>
          <a:p>
            <a:pPr lvl="1"/>
            <a:r>
              <a:rPr lang="en-IN" dirty="0"/>
              <a:t>returns it as an unsigned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IN" dirty="0"/>
              <a:t> cast to an </a:t>
            </a:r>
            <a:r>
              <a:rPr lang="en-I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IN" dirty="0"/>
              <a:t>The return value of </a:t>
            </a:r>
            <a:r>
              <a:rPr lang="en-IN" dirty="0" err="1"/>
              <a:t>fgetc</a:t>
            </a:r>
            <a:r>
              <a:rPr lang="en-IN" dirty="0"/>
              <a:t>() must be stored in an </a:t>
            </a:r>
            <a:r>
              <a:rPr lang="en-I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EOF is returned when end of file or error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Reading the character advances the </a:t>
            </a:r>
            <a:r>
              <a:rPr lang="en-US" dirty="0">
                <a:solidFill>
                  <a:srgbClr val="0070C0"/>
                </a:solidFill>
              </a:rPr>
              <a:t>current position</a:t>
            </a:r>
            <a:r>
              <a:rPr lang="en-US" dirty="0"/>
              <a:t> in the stream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848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991B-1187-0940-B3CC-28B129E4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entire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5FE4-DF1C-5F4C-9B4F-79FC1857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84" y="908720"/>
            <a:ext cx="8534400" cy="5105400"/>
          </a:xfrm>
        </p:spPr>
        <p:txBody>
          <a:bodyPr/>
          <a:lstStyle/>
          <a:p>
            <a:r>
              <a:rPr lang="en-IN" dirty="0"/>
              <a:t>The function </a:t>
            </a:r>
            <a:r>
              <a:rPr lang="en-IN" dirty="0" err="1"/>
              <a:t>fgets</a:t>
            </a:r>
            <a:r>
              <a:rPr lang="en-IN" dirty="0"/>
              <a:t>() reads a string from a given stream: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I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*stream); </a:t>
            </a:r>
          </a:p>
          <a:p>
            <a:endParaRPr lang="en-IN" dirty="0"/>
          </a:p>
          <a:p>
            <a:pPr lvl="1"/>
            <a:r>
              <a:rPr lang="en-IN" dirty="0"/>
              <a:t>This function reads up to </a:t>
            </a:r>
            <a:r>
              <a:rPr lang="en-IN" i="1" dirty="0"/>
              <a:t>one less </a:t>
            </a:r>
            <a:r>
              <a:rPr lang="en-IN" dirty="0"/>
              <a:t>than size bytes from stream </a:t>
            </a:r>
          </a:p>
          <a:p>
            <a:pPr lvl="1"/>
            <a:r>
              <a:rPr lang="en-IN" dirty="0"/>
              <a:t>Stores the results in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A null character (\0) is stored in the buffer after the last byte read in </a:t>
            </a:r>
          </a:p>
          <a:p>
            <a:pPr lvl="1"/>
            <a:r>
              <a:rPr lang="en-IN" dirty="0"/>
              <a:t>Reading stops after an EOF or a newline character is reached</a:t>
            </a:r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206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01C9-5C6F-954B-8BF9-9D2BD316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Binary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F0AB-1F29-7E47-9937-8EA00D06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210872" cy="5105400"/>
          </a:xfrm>
        </p:spPr>
        <p:txBody>
          <a:bodyPr/>
          <a:lstStyle/>
          <a:p>
            <a:r>
              <a:rPr lang="en-US" dirty="0"/>
              <a:t>Some developers want to read binary data such as C structures</a:t>
            </a:r>
          </a:p>
          <a:p>
            <a:r>
              <a:rPr lang="en-IN" dirty="0" err="1"/>
              <a:t>fread</a:t>
            </a:r>
            <a:r>
              <a:rPr lang="en-IN" dirty="0"/>
              <a:t>()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I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I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I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*stream); </a:t>
            </a:r>
          </a:p>
          <a:p>
            <a:pPr marL="0" indent="0">
              <a:buNone/>
            </a:pPr>
            <a:endParaRPr lang="en-I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dirty="0"/>
              <a:t>Read up to </a:t>
            </a:r>
            <a:r>
              <a:rPr lang="en-IN" dirty="0" err="1">
                <a:solidFill>
                  <a:srgbClr val="C00000"/>
                </a:solidFill>
              </a:rPr>
              <a:t>nr</a:t>
            </a:r>
            <a:r>
              <a:rPr lang="en-IN" dirty="0"/>
              <a:t> elements of data, each of </a:t>
            </a:r>
            <a:r>
              <a:rPr lang="en-IN" dirty="0">
                <a:solidFill>
                  <a:srgbClr val="FF0000"/>
                </a:solidFill>
              </a:rPr>
              <a:t>size</a:t>
            </a:r>
            <a:r>
              <a:rPr lang="en-IN" dirty="0"/>
              <a:t> bytes into the buffer pointed at by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buf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17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646E7-8760-4C47-8C66-B343167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stream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CD6F7-956C-AE4A-8902-A8B761A9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Writing a single character</a:t>
            </a:r>
          </a:p>
          <a:p>
            <a:pPr marL="400050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fputc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c, 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*stream);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Writing a string of characters</a:t>
            </a:r>
          </a:p>
          <a:p>
            <a:pPr marL="400050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char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*stream);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Writing Binary Data</a:t>
            </a:r>
          </a:p>
          <a:p>
            <a:pPr marL="400050" lvl="1" indent="0">
              <a:buNone/>
            </a:pP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400050" lvl="1" indent="0">
              <a:buNone/>
            </a:pP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</a:p>
          <a:p>
            <a:pPr marL="400050" lvl="1" indent="0">
              <a:buNone/>
            </a:pP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nr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*stream);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732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following: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Book: Modern Operating Systems, by Andrew Tanenbaum and Herbert Bos</a:t>
            </a:r>
          </a:p>
          <a:p>
            <a:pPr lvl="1"/>
            <a:r>
              <a:rPr lang="en-US" dirty="0"/>
              <a:t>Chapter 4</a:t>
            </a:r>
          </a:p>
          <a:p>
            <a:r>
              <a:rPr lang="en-US" dirty="0"/>
              <a:t>Book: Linux System Programming: talking directly to the kernel and C library, by Robert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15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63877"/>
            <a:ext cx="8991600" cy="286146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Sets file position pointer to a specific position</a:t>
            </a:r>
          </a:p>
          <a:p>
            <a:r>
              <a:rPr lang="en-US" i="1" dirty="0"/>
              <a:t>Stream:  </a:t>
            </a:r>
            <a:r>
              <a:rPr lang="en-US" dirty="0"/>
              <a:t>pointer returned by </a:t>
            </a:r>
            <a:r>
              <a:rPr lang="en-US" dirty="0" err="1"/>
              <a:t>fopen</a:t>
            </a:r>
            <a:endParaRPr lang="en-US" dirty="0"/>
          </a:p>
          <a:p>
            <a:r>
              <a:rPr lang="en-US" i="1" dirty="0"/>
              <a:t>Offset: </a:t>
            </a:r>
            <a:r>
              <a:rPr lang="en-IN" dirty="0"/>
              <a:t>The position to seek to, relative to one of the positions specified by </a:t>
            </a:r>
            <a:r>
              <a:rPr lang="en-IN" i="1" dirty="0"/>
              <a:t>whence</a:t>
            </a:r>
          </a:p>
          <a:p>
            <a:r>
              <a:rPr lang="en-IN" i="1" dirty="0"/>
              <a:t>whence: </a:t>
            </a:r>
            <a:r>
              <a:rPr lang="en-IN" dirty="0"/>
              <a:t>The position from which to apply the offset; 3 positions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</a:rPr>
              <a:t>SEEK_SET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seek starts at beginning of file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</a:rPr>
              <a:t>SEEK_CUR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seek starts at current location in file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</a:rPr>
              <a:t>SEEK_END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seek starts at end of file</a:t>
            </a:r>
          </a:p>
          <a:p>
            <a:pPr lvl="2"/>
            <a:endParaRPr lang="en-US" alt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875" y="1056752"/>
            <a:ext cx="76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long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b="0" dirty="0">
                <a:latin typeface="Consolas" charset="0"/>
                <a:ea typeface="Consolas" charset="0"/>
                <a:cs typeface="Consolas" charset="0"/>
              </a:rPr>
            </a:b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2626117"/>
            <a:ext cx="3753889" cy="655967"/>
            <a:chOff x="4876800" y="1905000"/>
            <a:chExt cx="3753889" cy="655967"/>
          </a:xfrm>
          <a:effectLst/>
        </p:grpSpPr>
        <p:sp>
          <p:nvSpPr>
            <p:cNvPr id="9" name="Rectangle 8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72889" y="2993787"/>
            <a:ext cx="1652525" cy="625907"/>
            <a:chOff x="2381409" y="3187070"/>
            <a:chExt cx="1652525" cy="625907"/>
          </a:xfrm>
        </p:grpSpPr>
        <p:sp>
          <p:nvSpPr>
            <p:cNvPr id="4" name="Freeform 3"/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3505200"/>
              <a:ext cx="15955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1680" y="2016517"/>
            <a:ext cx="1513305" cy="613072"/>
            <a:chOff x="2381409" y="2879293"/>
            <a:chExt cx="1513305" cy="613072"/>
          </a:xfrm>
        </p:grpSpPr>
        <p:sp>
          <p:nvSpPr>
            <p:cNvPr id="14" name="Freeform 13"/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1409" y="2879293"/>
              <a:ext cx="15133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30080" y="2019494"/>
            <a:ext cx="1597463" cy="613072"/>
            <a:chOff x="2076609" y="2879293"/>
            <a:chExt cx="1597463" cy="613072"/>
          </a:xfrm>
        </p:grpSpPr>
        <p:sp>
          <p:nvSpPr>
            <p:cNvPr id="17" name="Freeform 16"/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76609" y="2879293"/>
              <a:ext cx="15974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53733" y="2671540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0" i="1" dirty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</a:p>
        </p:txBody>
      </p:sp>
    </p:spTree>
    <p:extLst>
      <p:ext uri="{BB962C8B-B14F-4D97-AF65-F5344CB8AC3E}">
        <p14:creationId xmlns:p14="http://schemas.microsoft.com/office/powerpoint/2010/main" val="99804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– Stream 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844689"/>
            <a:ext cx="822960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formatted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*restrict stream,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*restrict format, 		...);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fscanf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*restrict stream,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*restrict format, 		...);</a:t>
            </a:r>
          </a:p>
        </p:txBody>
      </p:sp>
    </p:spTree>
    <p:extLst>
      <p:ext uri="{BB962C8B-B14F-4D97-AF65-F5344CB8AC3E}">
        <p14:creationId xmlns:p14="http://schemas.microsoft.com/office/powerpoint/2010/main" val="8993685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102503-B023-114A-8A3A-D684C076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program – character oriented streaming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A5681-28C2-BB48-9FC2-B89492BB8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568450"/>
            <a:ext cx="6019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839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F581-9E8D-FA48-9C7B-FECED7982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using </a:t>
            </a:r>
            <a:r>
              <a:rPr lang="en-US" dirty="0" err="1"/>
              <a:t>Syscalls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DA3AE-A55A-724E-8CC4-64C40BD9A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586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4F810-85BD-5E44-871D-51563F5B3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04532"/>
            <a:ext cx="7300292" cy="6464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FBC90-0D5C-A443-9736-5E76D3134541}"/>
              </a:ext>
            </a:extLst>
          </p:cNvPr>
          <p:cNvSpPr txBox="1"/>
          <p:nvPr/>
        </p:nvSpPr>
        <p:spPr>
          <a:xfrm>
            <a:off x="6588224" y="47667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pfile2.c</a:t>
            </a:r>
          </a:p>
        </p:txBody>
      </p:sp>
    </p:spTree>
    <p:extLst>
      <p:ext uri="{BB962C8B-B14F-4D97-AF65-F5344CB8AC3E}">
        <p14:creationId xmlns:p14="http://schemas.microsoft.com/office/powerpoint/2010/main" val="4536179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80C1-3B39-BD4C-B9E1-87689DC3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CBB613-999B-A54F-9E71-19251EAC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19470"/>
            <a:ext cx="5867400" cy="9779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2F462-AE52-0141-B7F6-D7981E3F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3573016"/>
            <a:ext cx="5118100" cy="49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52FB07-DDA3-4E44-BDEF-F6B41EA866A8}"/>
              </a:ext>
            </a:extLst>
          </p:cNvPr>
          <p:cNvSpPr txBox="1"/>
          <p:nvPr/>
        </p:nvSpPr>
        <p:spPr>
          <a:xfrm>
            <a:off x="611560" y="314096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cat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clients.txt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EDD66-8746-8448-BB2F-12FD2DB5615F}"/>
              </a:ext>
            </a:extLst>
          </p:cNvPr>
          <p:cNvSpPr txBox="1"/>
          <p:nvPr/>
        </p:nvSpPr>
        <p:spPr>
          <a:xfrm>
            <a:off x="1187624" y="5229200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character </a:t>
            </a:r>
          </a:p>
          <a:p>
            <a:r>
              <a:rPr lang="en-US" dirty="0">
                <a:solidFill>
                  <a:srgbClr val="0070C0"/>
                </a:solidFill>
              </a:rPr>
              <a:t>Linux/MAC OS :  &lt;Ctrl&gt; d</a:t>
            </a:r>
          </a:p>
          <a:p>
            <a:r>
              <a:rPr lang="en-US" dirty="0">
                <a:solidFill>
                  <a:srgbClr val="0070C0"/>
                </a:solidFill>
              </a:rPr>
              <a:t>Windows: 	&lt;Ctrl&gt; z enter</a:t>
            </a:r>
          </a:p>
        </p:txBody>
      </p:sp>
    </p:spTree>
    <p:extLst>
      <p:ext uri="{BB962C8B-B14F-4D97-AF65-F5344CB8AC3E}">
        <p14:creationId xmlns:p14="http://schemas.microsoft.com/office/powerpoint/2010/main" val="24580293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FBC2-320F-A641-B413-CD6FB6F6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CFD0-814F-7E40-A369-C260B03F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 I/O is a user-buffering library provided as part of the standard C library</a:t>
            </a:r>
          </a:p>
          <a:p>
            <a:r>
              <a:rPr lang="en-US" dirty="0"/>
              <a:t>Buffered file operations are useful when</a:t>
            </a:r>
          </a:p>
          <a:p>
            <a:pPr lvl="1"/>
            <a:r>
              <a:rPr lang="en-IN" dirty="0"/>
              <a:t>You issue many system calls </a:t>
            </a:r>
          </a:p>
          <a:p>
            <a:pPr lvl="1"/>
            <a:r>
              <a:rPr lang="en-IN" dirty="0"/>
              <a:t>Performance is crucial </a:t>
            </a:r>
          </a:p>
          <a:p>
            <a:pPr lvl="1"/>
            <a:r>
              <a:rPr lang="en-IN" dirty="0"/>
              <a:t>Your access patterns are character- or line-based </a:t>
            </a:r>
          </a:p>
          <a:p>
            <a:pPr lvl="1"/>
            <a:r>
              <a:rPr lang="en-IN" dirty="0"/>
              <a:t>You want interfaces to make such access easy without issuing extraneous system calls</a:t>
            </a:r>
          </a:p>
          <a:p>
            <a:pPr lvl="1"/>
            <a:r>
              <a:rPr lang="en-IN" dirty="0"/>
              <a:t>You prefer a higher-level interface to the low-level Linux system calls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379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we (File Systems)?</a:t>
            </a:r>
          </a:p>
          <a:p>
            <a:r>
              <a:rPr lang="en-US" dirty="0"/>
              <a:t>C Library APIs</a:t>
            </a:r>
          </a:p>
          <a:p>
            <a:r>
              <a:rPr lang="en-US" dirty="0"/>
              <a:t>Buffered I/O  (File System): Introduction</a:t>
            </a:r>
          </a:p>
          <a:p>
            <a:r>
              <a:rPr lang="en-US" dirty="0"/>
              <a:t>Buffered I/O </a:t>
            </a:r>
            <a:r>
              <a:rPr lang="en-US"/>
              <a:t>File Operations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8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36F8-AC69-A849-B93E-A8C911DCE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24EE8-887E-B948-BF37-45B81253D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48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36799" y="2424254"/>
            <a:ext cx="124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67365" y="2424253"/>
            <a:ext cx="1263786" cy="3272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52903" y="2714412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83096" y="2772582"/>
            <a:ext cx="1032325" cy="1963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50647" y="2974137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848422" y="2974137"/>
            <a:ext cx="501673" cy="276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33844" y="333635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18338" y="3256367"/>
            <a:ext cx="961841" cy="4653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01632" y="3721727"/>
            <a:ext cx="904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67365" y="3741501"/>
            <a:ext cx="1263786" cy="2402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2928385" y="4143362"/>
            <a:ext cx="80722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042685" y="400928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378626" y="4143363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286136" y="4277436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571810" y="4277436"/>
            <a:ext cx="136945" cy="146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468092" y="4350593"/>
            <a:ext cx="1037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04487" y="4131123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784464" y="399704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325728" y="1850973"/>
            <a:ext cx="189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144065" y="234089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144066" y="2676054"/>
            <a:ext cx="145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144065" y="2907694"/>
            <a:ext cx="2856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144065" y="3408215"/>
            <a:ext cx="2222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144065" y="3742454"/>
            <a:ext cx="2740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172951" y="4146751"/>
            <a:ext cx="265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59" y="4526945"/>
            <a:ext cx="677484" cy="552326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8" y="4526945"/>
            <a:ext cx="1318214" cy="904752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92" y="4806343"/>
            <a:ext cx="706563" cy="545855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71" y="5027075"/>
            <a:ext cx="1041515" cy="504585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75" y="4687077"/>
            <a:ext cx="665122" cy="665122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0" y="4686838"/>
            <a:ext cx="949080" cy="6804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922057" y="3317542"/>
            <a:ext cx="5722346" cy="406184"/>
          </a:xfrm>
          <a:prstGeom prst="rect">
            <a:avLst/>
          </a:prstGeom>
          <a:noFill/>
          <a:ln w="76200">
            <a:solidFill>
              <a:srgbClr val="F430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6759644" y="3331482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Class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142212" y="3142601"/>
            <a:ext cx="2025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File Descriptions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52C01F-B0FB-6E44-8681-81A25C8B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162, </a:t>
            </a:r>
            <a:r>
              <a:rPr lang="en-US" altLang="en-US" sz="1200" b="1" dirty="0" err="1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</a:t>
            </a:r>
            <a:r>
              <a:rPr lang="en-US" altLang="en-US" sz="1200" b="1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California Berkeley</a:t>
            </a:r>
          </a:p>
        </p:txBody>
      </p:sp>
    </p:spTree>
    <p:extLst>
      <p:ext uri="{BB962C8B-B14F-4D97-AF65-F5344CB8AC3E}">
        <p14:creationId xmlns:p14="http://schemas.microsoft.com/office/powerpoint/2010/main" val="28624803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36799" y="2424254"/>
            <a:ext cx="124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67365" y="2424253"/>
            <a:ext cx="1263786" cy="3272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52903" y="2714412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83096" y="2772582"/>
            <a:ext cx="1032325" cy="1963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50647" y="2974137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848422" y="2974137"/>
            <a:ext cx="501673" cy="276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33844" y="3336351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18338" y="3256367"/>
            <a:ext cx="961841" cy="4653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01632" y="3721727"/>
            <a:ext cx="904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67365" y="3741501"/>
            <a:ext cx="1263786" cy="2402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2928385" y="4143362"/>
            <a:ext cx="80722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042685" y="400928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378626" y="4143363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286136" y="4277436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571810" y="4277436"/>
            <a:ext cx="136945" cy="1463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468092" y="4350593"/>
            <a:ext cx="1037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04487" y="4131123"/>
            <a:ext cx="181957" cy="1463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784464" y="3997049"/>
            <a:ext cx="0" cy="13407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325728" y="1850973"/>
            <a:ext cx="189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144065" y="234089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144066" y="2676054"/>
            <a:ext cx="145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144065" y="2907694"/>
            <a:ext cx="2856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144065" y="3408215"/>
            <a:ext cx="2222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144065" y="3742454"/>
            <a:ext cx="2740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172951" y="4146751"/>
            <a:ext cx="265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59" y="4526945"/>
            <a:ext cx="677484" cy="552326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8" y="4526945"/>
            <a:ext cx="1318214" cy="904752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92" y="4806343"/>
            <a:ext cx="706563" cy="545855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71" y="5027075"/>
            <a:ext cx="1041515" cy="504585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75" y="4687077"/>
            <a:ext cx="665122" cy="665122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0" y="4686838"/>
            <a:ext cx="949080" cy="680473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109603" y="2357848"/>
            <a:ext cx="5722346" cy="88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6366128" y="1839817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study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142212" y="3142601"/>
            <a:ext cx="2025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File Descriptions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52C01F-B0FB-6E44-8681-81A25C8B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162, </a:t>
            </a:r>
            <a:r>
              <a:rPr lang="en-US" altLang="en-US" sz="1200" b="1" dirty="0" err="1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</a:t>
            </a:r>
            <a:r>
              <a:rPr lang="en-US" altLang="en-US" sz="1200" b="1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California Berkeley</a:t>
            </a:r>
          </a:p>
        </p:txBody>
      </p:sp>
    </p:spTree>
    <p:extLst>
      <p:ext uri="{BB962C8B-B14F-4D97-AF65-F5344CB8AC3E}">
        <p14:creationId xmlns:p14="http://schemas.microsoft.com/office/powerpoint/2010/main" val="35657886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ECC7-27CE-B645-8DD7-54908156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9785-FD63-8648-846C-F1EBC088CE5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Sequential access</a:t>
            </a:r>
          </a:p>
          <a:p>
            <a:pPr lvl="1"/>
            <a:r>
              <a:rPr lang="en-US" altLang="en-US" dirty="0"/>
              <a:t>Read from the beginning</a:t>
            </a:r>
          </a:p>
          <a:p>
            <a:pPr lvl="1"/>
            <a:r>
              <a:rPr lang="en-US" altLang="en-US" dirty="0"/>
              <a:t> Can’t skip around</a:t>
            </a:r>
          </a:p>
          <a:p>
            <a:pPr lvl="1"/>
            <a:r>
              <a:rPr lang="en-US" altLang="en-US" dirty="0"/>
              <a:t>Corresponds to magnetic tape</a:t>
            </a:r>
          </a:p>
          <a:p>
            <a:r>
              <a:rPr lang="en-US" altLang="en-US" dirty="0"/>
              <a:t>Random access</a:t>
            </a:r>
          </a:p>
          <a:p>
            <a:pPr lvl="1"/>
            <a:r>
              <a:rPr lang="en-US" altLang="en-US" dirty="0"/>
              <a:t>Start from anywhere</a:t>
            </a:r>
          </a:p>
          <a:p>
            <a:pPr lvl="1"/>
            <a:r>
              <a:rPr lang="en-US" altLang="en-US" dirty="0"/>
              <a:t>Example: disks</a:t>
            </a:r>
          </a:p>
          <a:p>
            <a:pPr lvl="1"/>
            <a:r>
              <a:rPr lang="en-US" altLang="en-US" dirty="0"/>
              <a:t>Necessary for many applications</a:t>
            </a:r>
          </a:p>
          <a:p>
            <a:pPr lvl="2"/>
            <a:r>
              <a:rPr lang="en-US" dirty="0"/>
              <a:t>Database systems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40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r>
              <a:rPr lang="en-US" dirty="0">
                <a:solidFill>
                  <a:srgbClr val="FF0000"/>
                </a:solidFill>
              </a:rPr>
              <a:t>Low-Level File I/O: File Descriptors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B3372B0-2BC8-FB42-800A-DD2D1B031A0E}"/>
              </a:ext>
            </a:extLst>
          </p:cNvPr>
          <p:cNvSpPr/>
          <p:nvPr/>
        </p:nvSpPr>
        <p:spPr bwMode="auto">
          <a:xfrm rot="10800000">
            <a:off x="5580112" y="1412776"/>
            <a:ext cx="1080120" cy="35436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2C706-5513-FD4E-8175-90A3D3683EA7}"/>
              </a:ext>
            </a:extLst>
          </p:cNvPr>
          <p:cNvSpPr txBox="1"/>
          <p:nvPr/>
        </p:nvSpPr>
        <p:spPr>
          <a:xfrm>
            <a:off x="6983261" y="1412775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</a:t>
            </a:r>
          </a:p>
        </p:txBody>
      </p:sp>
    </p:spTree>
    <p:extLst>
      <p:ext uri="{BB962C8B-B14F-4D97-AF65-F5344CB8AC3E}">
        <p14:creationId xmlns:p14="http://schemas.microsoft.com/office/powerpoint/2010/main" val="19390677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13162</TotalTime>
  <Pages>60</Pages>
  <Words>2122</Words>
  <Application>Microsoft Macintosh PowerPoint</Application>
  <PresentationFormat>On-screen Show (4:3)</PresentationFormat>
  <Paragraphs>288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Times New Roman</vt:lpstr>
      <vt:lpstr>UbuntuMono</vt:lpstr>
      <vt:lpstr>Office</vt:lpstr>
      <vt:lpstr> CS310  Operating Systems   Lecture 36 : File System - 4</vt:lpstr>
      <vt:lpstr>Acknowledgements !</vt:lpstr>
      <vt:lpstr>Read the following: </vt:lpstr>
      <vt:lpstr>We will study..</vt:lpstr>
      <vt:lpstr>Where are we ?</vt:lpstr>
      <vt:lpstr>I/O and Storage Layers</vt:lpstr>
      <vt:lpstr>I/O and Storage Layers</vt:lpstr>
      <vt:lpstr>File Access </vt:lpstr>
      <vt:lpstr>The File Abstraction</vt:lpstr>
      <vt:lpstr>The File Abstraction</vt:lpstr>
      <vt:lpstr>C Library API</vt:lpstr>
      <vt:lpstr>C library High level APSs vs Linux Syscalls</vt:lpstr>
      <vt:lpstr>C library High level APIs vs Linux Syscalls</vt:lpstr>
      <vt:lpstr>User-Buffered I/O</vt:lpstr>
      <vt:lpstr>User Buffered I/O</vt:lpstr>
      <vt:lpstr>User-Buffered I/O</vt:lpstr>
      <vt:lpstr>User-Buffered I/O</vt:lpstr>
      <vt:lpstr>PowerPoint Presentation</vt:lpstr>
      <vt:lpstr>Standard I/O library – File Operations</vt:lpstr>
      <vt:lpstr>Opening a file</vt:lpstr>
      <vt:lpstr>Modes</vt:lpstr>
      <vt:lpstr>Opening a file</vt:lpstr>
      <vt:lpstr>read()  syscall vs fread() API  - User space</vt:lpstr>
      <vt:lpstr>Closing Streams</vt:lpstr>
      <vt:lpstr>C API Standard Streams</vt:lpstr>
      <vt:lpstr>Reading Files – Multiple Functions</vt:lpstr>
      <vt:lpstr>Reading an entire line</vt:lpstr>
      <vt:lpstr>Reading Binary Data</vt:lpstr>
      <vt:lpstr>Writing to a stream</vt:lpstr>
      <vt:lpstr>Random Access</vt:lpstr>
      <vt:lpstr>Many more – Stream Ops</vt:lpstr>
      <vt:lpstr>A sample program – character oriented streaming</vt:lpstr>
      <vt:lpstr>Program using Syscalls </vt:lpstr>
      <vt:lpstr>PowerPoint Presentation</vt:lpstr>
      <vt:lpstr>PowerPoint Presentation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CS310    Operating Systems   Lecture 11: Inter Process Communication (IPC) - Introduction</dc:title>
  <dc:creator>Microsoft Office User</dc:creator>
  <dc:description>Imported some pictures from Silbershatz (c) 2005</dc:description>
  <cp:lastModifiedBy>Microsoft Office User</cp:lastModifiedBy>
  <cp:revision>119</cp:revision>
  <cp:lastPrinted>2019-01-22T23:28:05Z</cp:lastPrinted>
  <dcterms:created xsi:type="dcterms:W3CDTF">2021-09-04T07:17:33Z</dcterms:created>
  <dcterms:modified xsi:type="dcterms:W3CDTF">2021-11-12T05:31:42Z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