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70" r:id="rId3"/>
    <p:sldId id="4550" r:id="rId4"/>
    <p:sldId id="886" r:id="rId5"/>
    <p:sldId id="4587" r:id="rId6"/>
    <p:sldId id="584" r:id="rId7"/>
    <p:sldId id="4594" r:id="rId8"/>
    <p:sldId id="396" r:id="rId9"/>
    <p:sldId id="393" r:id="rId10"/>
    <p:sldId id="395" r:id="rId11"/>
    <p:sldId id="4552" r:id="rId12"/>
    <p:sldId id="4551" r:id="rId13"/>
    <p:sldId id="397" r:id="rId14"/>
    <p:sldId id="4553" r:id="rId15"/>
    <p:sldId id="4554" r:id="rId16"/>
    <p:sldId id="4555" r:id="rId17"/>
    <p:sldId id="4556" r:id="rId18"/>
    <p:sldId id="401" r:id="rId19"/>
    <p:sldId id="402" r:id="rId20"/>
    <p:sldId id="4557" r:id="rId21"/>
    <p:sldId id="4558" r:id="rId22"/>
    <p:sldId id="4559" r:id="rId23"/>
    <p:sldId id="4560" r:id="rId24"/>
    <p:sldId id="4561" r:id="rId25"/>
    <p:sldId id="4562" r:id="rId26"/>
    <p:sldId id="409" r:id="rId27"/>
    <p:sldId id="411" r:id="rId28"/>
    <p:sldId id="412" r:id="rId29"/>
    <p:sldId id="413" r:id="rId30"/>
    <p:sldId id="415" r:id="rId31"/>
    <p:sldId id="421" r:id="rId32"/>
    <p:sldId id="4563" r:id="rId33"/>
    <p:sldId id="416" r:id="rId34"/>
    <p:sldId id="423" r:id="rId35"/>
    <p:sldId id="422" r:id="rId36"/>
    <p:sldId id="4595" r:id="rId37"/>
    <p:sldId id="4596" r:id="rId38"/>
    <p:sldId id="1144" r:id="rId3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33"/>
    <p:restoredTop sz="93077" autoAdjust="0"/>
  </p:normalViewPr>
  <p:slideViewPr>
    <p:cSldViewPr>
      <p:cViewPr varScale="1">
        <p:scale>
          <a:sx n="55" d="100"/>
          <a:sy n="55" d="100"/>
        </p:scale>
        <p:origin x="200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difference between dup and dup2 is that </a:t>
            </a:r>
            <a:r>
              <a:rPr lang="en-IN" b="1" dirty="0"/>
              <a:t>dup assigns the lowest available file descriptor number</a:t>
            </a:r>
            <a:r>
              <a:rPr lang="en-IN" dirty="0"/>
              <a:t>, while dup2 lets you choose the file descriptor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4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EE621-4244-6E4B-BBF0-A6AC9DE4C5B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C6B93-7D6B-DA42-A682-3CD147FB8BE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D0DC2-5622-CF43-B520-E50D8B759AA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0CB9E-344C-364E-BF2C-6CFCB77045F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DF638-DC8B-9C47-AE7E-388711F50F7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37 : File System System – 5</a:t>
            </a:r>
            <a:br>
              <a:rPr lang="en-US" sz="2400" dirty="0"/>
            </a:br>
            <a:r>
              <a:rPr lang="en-US" sz="2400" dirty="0"/>
              <a:t>File </a:t>
            </a:r>
            <a:r>
              <a:rPr lang="en-US" sz="2400"/>
              <a:t>Descriptor Manipulation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2181364"/>
            <a:ext cx="5727700" cy="326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For our purposes, the two most important things 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Where to find the file data on disk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10" y="1898135"/>
            <a:ext cx="2895290" cy="3828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>
            <a:cxnSpLocks/>
          </p:cNvCxnSpPr>
          <p:nvPr/>
        </p:nvCxnSpPr>
        <p:spPr>
          <a:xfrm flipV="1">
            <a:off x="4355976" y="2961059"/>
            <a:ext cx="2569057" cy="58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4355976" y="3812520"/>
            <a:ext cx="2620621" cy="2107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48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6D00-5DDA-5143-BEB9-FD39E69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292F-6146-BD4B-8C89-75CFBF3C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file descriptor within a process or across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38146076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we will study..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36799" y="2424254"/>
            <a:ext cx="124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67365" y="2424253"/>
            <a:ext cx="1263786" cy="3272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52903" y="2714412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83096" y="2772582"/>
            <a:ext cx="1032325" cy="1963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50647" y="297413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848422" y="2974137"/>
            <a:ext cx="501673" cy="276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33844" y="333635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18338" y="3256367"/>
            <a:ext cx="961841" cy="4653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01632" y="3721727"/>
            <a:ext cx="904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67365" y="3741501"/>
            <a:ext cx="1263786" cy="2402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928385" y="4143362"/>
            <a:ext cx="80722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042685" y="400928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378626" y="4143363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286136" y="4277436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571810" y="4277436"/>
            <a:ext cx="136945" cy="146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468092" y="4350593"/>
            <a:ext cx="1037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04487" y="4131123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784464" y="399704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325728" y="1850973"/>
            <a:ext cx="189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144065" y="234089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144066" y="2676054"/>
            <a:ext cx="145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144065" y="2907694"/>
            <a:ext cx="285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144065" y="3408215"/>
            <a:ext cx="222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144065" y="3742454"/>
            <a:ext cx="2740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172951" y="4146751"/>
            <a:ext cx="265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59" y="4526945"/>
            <a:ext cx="677484" cy="552326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8" y="4526945"/>
            <a:ext cx="1318214" cy="904752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92" y="4806343"/>
            <a:ext cx="706563" cy="545855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71" y="5027075"/>
            <a:ext cx="1041515" cy="504585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5" y="4687077"/>
            <a:ext cx="665122" cy="665122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0" y="4686838"/>
            <a:ext cx="949080" cy="6804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771179" y="3242855"/>
            <a:ext cx="5984367" cy="41312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142212" y="3142601"/>
            <a:ext cx="202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36488211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3500" y="2227263"/>
            <a:ext cx="2730500" cy="326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/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314459" y="184741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4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 animBg="1"/>
      <p:bldP spid="14" grpId="0" animBg="1"/>
      <p:bldP spid="16" grpId="0"/>
      <p:bldP spid="17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3500" y="2227263"/>
            <a:ext cx="2730500" cy="326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/>
              <a:t>and that the result is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read(3,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, 100)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314459" y="184741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413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3500" y="2227263"/>
            <a:ext cx="2730500" cy="326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/>
              <a:t>and that the result is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read(3,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file position is 100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314459" y="184741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822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3500" y="2227262"/>
            <a:ext cx="2730500" cy="4082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/>
              <a:t>and that the result is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read(3,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, 100)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close(3)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314459" y="184741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933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3500" y="2227262"/>
            <a:ext cx="2730500" cy="4082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/>
              <a:t>and that the result is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read(3,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, 100)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close(3)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314459" y="184741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695825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3874589" y="2391274"/>
            <a:ext cx="2016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 is copied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264919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-18819" y="2051993"/>
            <a:ext cx="1563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read(3, </a:t>
            </a:r>
            <a:r>
              <a:rPr lang="en-US" sz="1600" b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sz="1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64019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</a:t>
            </a:r>
            <a:r>
              <a:rPr lang="en-US" sz="2000" dirty="0"/>
              <a:t>, University of California, Berkeley</a:t>
            </a:r>
          </a:p>
          <a:p>
            <a:pPr lvl="1"/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7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chemeClr val="accent6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</p:spTree>
    <p:extLst>
      <p:ext uri="{BB962C8B-B14F-4D97-AF65-F5344CB8AC3E}">
        <p14:creationId xmlns:p14="http://schemas.microsoft.com/office/powerpoint/2010/main" val="37814019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chemeClr val="accent6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257B5-5F36-B143-AAC1-C147072A5609}"/>
              </a:ext>
            </a:extLst>
          </p:cNvPr>
          <p:cNvSpPr txBox="1"/>
          <p:nvPr/>
        </p:nvSpPr>
        <p:spPr>
          <a:xfrm>
            <a:off x="4124560" y="2051993"/>
            <a:ext cx="1563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read(3, </a:t>
            </a:r>
            <a:r>
              <a:rPr lang="en-US" sz="16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626680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975485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5" y="410786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-18819" y="205199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close(3)</a:t>
            </a:r>
          </a:p>
          <a:p>
            <a:endParaRPr lang="en-US" sz="1600" b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9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sz="16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700" y="410469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49925" y="3961470"/>
            <a:ext cx="19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1190-FBC7-ED49-B651-EE01C53BBCC3}"/>
              </a:ext>
            </a:extLst>
          </p:cNvPr>
          <p:cNvSpPr txBox="1"/>
          <p:nvPr/>
        </p:nvSpPr>
        <p:spPr>
          <a:xfrm>
            <a:off x="3954007" y="2582531"/>
            <a:ext cx="191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41679076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02F2C-7424-C54F-9946-A22CC594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sz="2400" dirty="0"/>
              <a:t>Why is Aliasing the Open File Description a Good Idea?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393A-C7DC-D448-8E53-8579C479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680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Linux, Everything is a </a:t>
            </a:r>
            <a:r>
              <a:rPr lang="en-US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inter-process communication (pipes, sockets)</a:t>
            </a:r>
          </a:p>
          <a:p>
            <a:pPr lvl="1"/>
            <a:endParaRPr lang="en-US" dirty="0"/>
          </a:p>
          <a:p>
            <a:r>
              <a:rPr lang="en-US" dirty="0"/>
              <a:t>Based on the system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open(), read(), write(),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603967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05725" y="3327969"/>
            <a:ext cx="110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57158" y="3706949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7284" y="4107864"/>
            <a:ext cx="2760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239118" y="1847415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2902225" y="4289962"/>
            <a:ext cx="1136585" cy="17022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8699" y="4104692"/>
            <a:ext cx="2760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60534" y="1844243"/>
            <a:ext cx="96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5" y="4289962"/>
            <a:ext cx="1488280" cy="188145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981568" y="3777903"/>
            <a:ext cx="171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2902225" y="4499942"/>
            <a:ext cx="1136585" cy="7961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2902225" y="4678846"/>
            <a:ext cx="1136585" cy="546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4" y="4433404"/>
            <a:ext cx="1488279" cy="146153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5635364" y="4688041"/>
            <a:ext cx="1488279" cy="311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7204" y="3998019"/>
            <a:ext cx="1909561" cy="13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0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377485" y="3327969"/>
            <a:ext cx="12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202116" y="3706949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0873" y="4107864"/>
            <a:ext cx="282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185962" y="1847415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2902225" y="4289962"/>
            <a:ext cx="1136585" cy="17022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2288" y="4104692"/>
            <a:ext cx="282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07378" y="1844243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5" y="4289962"/>
            <a:ext cx="1488280" cy="188145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67241" y="3777903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2902225" y="4499942"/>
            <a:ext cx="1136585" cy="7961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2902225" y="4678846"/>
            <a:ext cx="1136585" cy="546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4" y="4433404"/>
            <a:ext cx="1488279" cy="146153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5635364" y="4688041"/>
            <a:ext cx="1488279" cy="311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7204" y="3998019"/>
            <a:ext cx="1909561" cy="1338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329184" y="219049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close(0)</a:t>
            </a:r>
          </a:p>
        </p:txBody>
      </p:sp>
    </p:spTree>
    <p:extLst>
      <p:ext uri="{BB962C8B-B14F-4D97-AF65-F5344CB8AC3E}">
        <p14:creationId xmlns:p14="http://schemas.microsoft.com/office/powerpoint/2010/main" val="1633864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377485" y="3327969"/>
            <a:ext cx="12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202116" y="3706949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0873" y="4107864"/>
            <a:ext cx="282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185962" y="1847415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2288" y="4104692"/>
            <a:ext cx="282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07378" y="1844243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5" y="4289962"/>
            <a:ext cx="1488280" cy="188145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867241" y="3777903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2902225" y="4499942"/>
            <a:ext cx="1136585" cy="7961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2902225" y="4678846"/>
            <a:ext cx="1136585" cy="546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364" y="4433404"/>
            <a:ext cx="1488279" cy="146153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5635364" y="4688041"/>
            <a:ext cx="1488279" cy="311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7204" y="3998019"/>
            <a:ext cx="1909561" cy="1338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329184" y="219049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AAF6D-011D-4EE3-B021-B6955E766887}"/>
              </a:ext>
            </a:extLst>
          </p:cNvPr>
          <p:cNvSpPr txBox="1"/>
          <p:nvPr/>
        </p:nvSpPr>
        <p:spPr>
          <a:xfrm>
            <a:off x="3859139" y="2235200"/>
            <a:ext cx="2016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one process closes stdin (0), it remains open in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14564436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Linux System Programming: talking directly to the kernel and C library, by Robert Love</a:t>
            </a:r>
          </a:p>
          <a:p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Berkeley, CS162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66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30E-2452-45A1-833C-9D7378F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dup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79F4-8648-4BA9-B683-51B211F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you to duplicate the file descriptor</a:t>
            </a:r>
          </a:p>
          <a:p>
            <a:r>
              <a:rPr lang="en-US" dirty="0"/>
              <a:t>But the open file description remains aliased</a:t>
            </a:r>
          </a:p>
        </p:txBody>
      </p:sp>
    </p:spTree>
    <p:extLst>
      <p:ext uri="{BB962C8B-B14F-4D97-AF65-F5344CB8AC3E}">
        <p14:creationId xmlns:p14="http://schemas.microsoft.com/office/powerpoint/2010/main" val="2656235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dup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9200" y="1885950"/>
            <a:ext cx="2844800" cy="3603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Suppose that we execute</a:t>
            </a:r>
          </a:p>
          <a:p>
            <a:pPr marL="0" indent="0">
              <a:buNone/>
            </a:pPr>
            <a:r>
              <a:rPr lang="en-US" dirty="0"/>
              <a:t>open(“foo.txt”)</a:t>
            </a:r>
          </a:p>
          <a:p>
            <a:pPr marL="0" indent="0">
              <a:buNone/>
            </a:pPr>
            <a:r>
              <a:rPr lang="en-US" dirty="0"/>
              <a:t>and that the result is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read(3,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and that the position is 100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dup(3)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And that the result is 4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Finally,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dup2(3, 162)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41247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377485" y="3327969"/>
            <a:ext cx="12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202116" y="3706949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81650" y="4309812"/>
            <a:ext cx="151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2245307" y="4107864"/>
            <a:ext cx="4780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r"/>
            <a:r>
              <a:rPr lang="en-US" sz="15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r"/>
            <a:r>
              <a:rPr lang="en-US" sz="1500" b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3720083" y="3961470"/>
            <a:ext cx="22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2270922" y="1847415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</p:cNvCxnSpPr>
          <p:nvPr/>
        </p:nvCxnSpPr>
        <p:spPr>
          <a:xfrm>
            <a:off x="2902225" y="4293135"/>
            <a:ext cx="1136585" cy="18920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069670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E1FD173-9114-4295-96E2-7F06B6E5A3A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9248" y="4495115"/>
            <a:ext cx="1129562" cy="84442"/>
          </a:xfrm>
          <a:prstGeom prst="curved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9725EF7-90B5-4E44-B90E-8A526304E8AC}"/>
              </a:ext>
            </a:extLst>
          </p:cNvPr>
          <p:cNvCxnSpPr>
            <a:cxnSpLocks/>
          </p:cNvCxnSpPr>
          <p:nvPr/>
        </p:nvCxnSpPr>
        <p:spPr>
          <a:xfrm flipV="1">
            <a:off x="2909248" y="4676771"/>
            <a:ext cx="1129562" cy="37327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5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6774-8B95-F64E-87A2-FB5987511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Pitfalls of OS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D319E-51A0-0B46-A11B-895718071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932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18DF-373B-4288-8515-2AF4CCFE826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37461" y="3284984"/>
            <a:ext cx="7772400" cy="150018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Unless you plan to call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exec()</a:t>
            </a:r>
            <a:r>
              <a:rPr lang="en-US" dirty="0">
                <a:solidFill>
                  <a:srgbClr val="0070C0"/>
                </a:solidFill>
              </a:rPr>
              <a:t> in the child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3B27D-FED1-D84C-AB94-E93F97E077C9}"/>
              </a:ext>
            </a:extLst>
          </p:cNvPr>
          <p:cNvSpPr/>
          <p:nvPr/>
        </p:nvSpPr>
        <p:spPr>
          <a:xfrm>
            <a:off x="1043609" y="1916832"/>
            <a:ext cx="6643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fork() in a process that already has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10113510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8298-EBB7-467B-8808-169BF101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74519"/>
            <a:ext cx="7924800" cy="533400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fork()</a:t>
            </a:r>
            <a:r>
              <a:rPr lang="en-US" sz="2800" dirty="0"/>
              <a:t> in Multithreaded Processes (in POSIX)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265A-19FE-4BC4-BC4D-A51207DF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052736"/>
            <a:ext cx="7924800" cy="5105400"/>
          </a:xfrm>
        </p:spPr>
        <p:txBody>
          <a:bodyPr/>
          <a:lstStyle/>
          <a:p>
            <a:r>
              <a:rPr lang="en-US" dirty="0"/>
              <a:t>The child process always has just a single thread</a:t>
            </a:r>
          </a:p>
          <a:p>
            <a:pPr lvl="1"/>
            <a:r>
              <a:rPr lang="en-US" dirty="0"/>
              <a:t>The thread in which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was called</a:t>
            </a:r>
          </a:p>
          <a:p>
            <a:pPr lvl="1"/>
            <a:endParaRPr lang="en-US" dirty="0"/>
          </a:p>
          <a:p>
            <a:r>
              <a:rPr lang="en-US" dirty="0"/>
              <a:t>The other threads of the child process just vanish without any notice</a:t>
            </a:r>
          </a:p>
        </p:txBody>
      </p:sp>
    </p:spTree>
    <p:extLst>
      <p:ext uri="{BB962C8B-B14F-4D97-AF65-F5344CB8AC3E}">
        <p14:creationId xmlns:p14="http://schemas.microsoft.com/office/powerpoint/2010/main" val="8329562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10" y="284232"/>
            <a:ext cx="7931014" cy="533400"/>
          </a:xfrm>
        </p:spPr>
        <p:txBody>
          <a:bodyPr/>
          <a:lstStyle/>
          <a:p>
            <a:r>
              <a:rPr lang="en-US" dirty="0"/>
              <a:t>fork() in a Multithreaded Processes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1724439" y="2179931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1510748" y="3696581"/>
            <a:ext cx="71083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377485" y="3327969"/>
            <a:ext cx="12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202116" y="3706949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2619950" y="2399907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1784073" y="2399907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1784074" y="3858221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2753138" y="4157559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181650" y="4309812"/>
            <a:ext cx="151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Not shown: Initially contains 0, 1, and 2 (stdin,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2440873" y="4107864"/>
            <a:ext cx="282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4038810" y="4251241"/>
            <a:ext cx="1596554" cy="65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File: foo.txt</a:t>
            </a:r>
          </a:p>
          <a:p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Position: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185962" y="1847415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2225" y="4293134"/>
            <a:ext cx="1136585" cy="28642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5945854" y="2176759"/>
            <a:ext cx="2057401" cy="30332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6841365" y="2396735"/>
            <a:ext cx="1098274" cy="1123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6005489" y="2396735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6005489" y="3855049"/>
            <a:ext cx="1934150" cy="10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6974554" y="4154387"/>
            <a:ext cx="0" cy="675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6662288" y="4104693"/>
            <a:ext cx="282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6407378" y="1844243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635365" y="4289962"/>
            <a:ext cx="1488278" cy="289595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069670" y="324464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6291086" y="28322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3720083" y="3961470"/>
            <a:ext cx="22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3874589" y="2391274"/>
            <a:ext cx="20169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the thread that called fork() exists in the new process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20EB7A-D982-41B8-8CCB-B20149088A9C}"/>
              </a:ext>
            </a:extLst>
          </p:cNvPr>
          <p:cNvSpPr/>
          <p:nvPr/>
        </p:nvSpPr>
        <p:spPr>
          <a:xfrm>
            <a:off x="1782336" y="2883661"/>
            <a:ext cx="779716" cy="4323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2 Regs</a:t>
            </a:r>
          </a:p>
        </p:txBody>
      </p:sp>
    </p:spTree>
    <p:extLst>
      <p:ext uri="{BB962C8B-B14F-4D97-AF65-F5344CB8AC3E}">
        <p14:creationId xmlns:p14="http://schemas.microsoft.com/office/powerpoint/2010/main" val="3751190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4F810-85BD-5E44-871D-51563F5B3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04532"/>
            <a:ext cx="7300292" cy="6464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FBC90-0D5C-A443-9736-5E76D3134541}"/>
              </a:ext>
            </a:extLst>
          </p:cNvPr>
          <p:cNvSpPr txBox="1"/>
          <p:nvPr/>
        </p:nvSpPr>
        <p:spPr>
          <a:xfrm>
            <a:off x="6588224" y="4766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pfile2.c</a:t>
            </a:r>
          </a:p>
        </p:txBody>
      </p:sp>
    </p:spTree>
    <p:extLst>
      <p:ext uri="{BB962C8B-B14F-4D97-AF65-F5344CB8AC3E}">
        <p14:creationId xmlns:p14="http://schemas.microsoft.com/office/powerpoint/2010/main" val="109223990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80C1-3B39-BD4C-B9E1-87689DC3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CBB613-999B-A54F-9E71-19251EAC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19470"/>
            <a:ext cx="5867400" cy="977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2F462-AE52-0141-B7F6-D7981E3F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573016"/>
            <a:ext cx="5118100" cy="49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2FB07-DDA3-4E44-BDEF-F6B41EA866A8}"/>
              </a:ext>
            </a:extLst>
          </p:cNvPr>
          <p:cNvSpPr txBox="1"/>
          <p:nvPr/>
        </p:nvSpPr>
        <p:spPr>
          <a:xfrm>
            <a:off x="611560" y="314096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cat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clients.txt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EDD66-8746-8448-BB2F-12FD2DB5615F}"/>
              </a:ext>
            </a:extLst>
          </p:cNvPr>
          <p:cNvSpPr txBox="1"/>
          <p:nvPr/>
        </p:nvSpPr>
        <p:spPr>
          <a:xfrm>
            <a:off x="1187624" y="5229200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character </a:t>
            </a:r>
          </a:p>
          <a:p>
            <a:r>
              <a:rPr lang="en-US" dirty="0">
                <a:solidFill>
                  <a:srgbClr val="0070C0"/>
                </a:solidFill>
              </a:rPr>
              <a:t>Linux/MAC OS :  &lt;Ctrl&gt; d</a:t>
            </a:r>
          </a:p>
          <a:p>
            <a:r>
              <a:rPr lang="en-US" dirty="0">
                <a:solidFill>
                  <a:srgbClr val="0070C0"/>
                </a:solidFill>
              </a:rPr>
              <a:t>Windows: 	&lt;Ctrl&gt; z enter</a:t>
            </a:r>
          </a:p>
        </p:txBody>
      </p:sp>
    </p:spTree>
    <p:extLst>
      <p:ext uri="{BB962C8B-B14F-4D97-AF65-F5344CB8AC3E}">
        <p14:creationId xmlns:p14="http://schemas.microsoft.com/office/powerpoint/2010/main" val="20071178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CD90-241A-48A4-B786-453E5115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D73E-4215-4C93-A7D9-06A003A1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File descriptors can be manipulated within processes or across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261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FC2-518F-E84F-89B5-35C7CC7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r>
              <a:rPr lang="en-US" dirty="0"/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2301650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7293-4F45-FE47-91B0-63C5843E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library High level APSs vs Linux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74D-F899-EC41-8506-F0AE4FA7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 library function is a function implemented by the C library implementation</a:t>
            </a:r>
          </a:p>
          <a:p>
            <a:pPr lvl="1"/>
            <a:r>
              <a:rPr lang="en-IN" dirty="0"/>
              <a:t>C interface the library provides programmers to access </a:t>
            </a:r>
            <a:r>
              <a:rPr lang="en-IN" dirty="0">
                <a:solidFill>
                  <a:srgbClr val="0070C0"/>
                </a:solidFill>
              </a:rPr>
              <a:t>kernel related functions</a:t>
            </a:r>
          </a:p>
          <a:p>
            <a:r>
              <a:rPr lang="en-IN" dirty="0"/>
              <a:t>If a C programmers directly uses file </a:t>
            </a:r>
            <a:r>
              <a:rPr lang="en-IN" dirty="0" err="1"/>
              <a:t>syscalls</a:t>
            </a:r>
            <a:r>
              <a:rPr lang="en-IN" dirty="0"/>
              <a:t>,  he/she needs to read the documentation </a:t>
            </a:r>
          </a:p>
          <a:p>
            <a:r>
              <a:rPr lang="en-IN" dirty="0"/>
              <a:t>Each </a:t>
            </a:r>
            <a:r>
              <a:rPr lang="en-IN" dirty="0" err="1"/>
              <a:t>syscall</a:t>
            </a:r>
            <a:r>
              <a:rPr lang="en-IN" dirty="0"/>
              <a:t> has a </a:t>
            </a:r>
            <a:r>
              <a:rPr lang="en-IN" dirty="0">
                <a:solidFill>
                  <a:srgbClr val="0070C0"/>
                </a:solidFill>
              </a:rPr>
              <a:t>number of arguments – </a:t>
            </a:r>
            <a:r>
              <a:rPr lang="en-IN" dirty="0"/>
              <a:t>makes programming complicated</a:t>
            </a:r>
          </a:p>
          <a:p>
            <a:pPr lvl="1"/>
            <a:r>
              <a:rPr lang="en-IN" dirty="0"/>
              <a:t>A user most of the time may not use all arguments</a:t>
            </a:r>
          </a:p>
          <a:p>
            <a:pPr lvl="1"/>
            <a:r>
              <a:rPr lang="en-IN" dirty="0"/>
              <a:t> User space programs are expected to find out arguments for each </a:t>
            </a:r>
            <a:r>
              <a:rPr lang="en-IN" dirty="0" err="1"/>
              <a:t>syscall</a:t>
            </a:r>
            <a:r>
              <a:rPr lang="en-IN" dirty="0"/>
              <a:t> by for example inspecting the documentation</a:t>
            </a:r>
          </a:p>
          <a:p>
            <a:r>
              <a:rPr lang="en-IN" dirty="0"/>
              <a:t>A C library function is a function implemented by the C library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80DA4-3F89-5F4D-A12A-ED11E2F2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422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69" y="245287"/>
            <a:ext cx="7405915" cy="533400"/>
          </a:xfrm>
        </p:spPr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7939315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*path,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*mode 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6857" y="1394860"/>
            <a:ext cx="3753889" cy="940064"/>
            <a:chOff x="4876800" y="1905000"/>
            <a:chExt cx="3753889" cy="940064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4876800" y="2226005"/>
              <a:ext cx="0" cy="6190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C83A3A5-7B13-B249-A75F-1A9D1F22A17C}"/>
              </a:ext>
            </a:extLst>
          </p:cNvPr>
          <p:cNvSpPr/>
          <p:nvPr/>
        </p:nvSpPr>
        <p:spPr>
          <a:xfrm>
            <a:off x="461596" y="4223237"/>
            <a:ext cx="79349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function opens the file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given by 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and associates a new stream with it. </a:t>
            </a:r>
          </a:p>
        </p:txBody>
      </p:sp>
    </p:spTree>
    <p:extLst>
      <p:ext uri="{BB962C8B-B14F-4D97-AF65-F5344CB8AC3E}">
        <p14:creationId xmlns:p14="http://schemas.microsoft.com/office/powerpoint/2010/main" val="85533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AA8-287C-FB44-91D8-B43EF4AE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  </a:t>
            </a:r>
            <a:r>
              <a:rPr lang="en-US" dirty="0" err="1"/>
              <a:t>syscall</a:t>
            </a:r>
            <a:r>
              <a:rPr lang="en-US" dirty="0"/>
              <a:t> vs </a:t>
            </a:r>
            <a:r>
              <a:rPr lang="en-US" dirty="0" err="1"/>
              <a:t>fread</a:t>
            </a:r>
            <a:r>
              <a:rPr lang="en-US" dirty="0"/>
              <a:t>() API  -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FBB7-ED72-904C-8B98-F81B0276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218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foo.txt</a:t>
            </a:r>
            <a:r>
              <a:rPr lang="en-US" dirty="0"/>
              <a:t>”, “O_RDONLY”); 	// for I/O </a:t>
            </a:r>
            <a:r>
              <a:rPr lang="en-US" dirty="0" err="1"/>
              <a:t>syscall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FILE *fs = </a:t>
            </a:r>
            <a:r>
              <a:rPr lang="en-US" dirty="0" err="1"/>
              <a:t>fopen</a:t>
            </a:r>
            <a:r>
              <a:rPr lang="en-US" dirty="0"/>
              <a:t>(‘</a:t>
            </a:r>
            <a:r>
              <a:rPr lang="en-US" dirty="0" err="1"/>
              <a:t>bar.txt</a:t>
            </a:r>
            <a:r>
              <a:rPr lang="en-US" dirty="0"/>
              <a:t>”, “w”); 		// for C lib I/O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F816FB-133C-0846-9186-722F017F86FE}"/>
              </a:ext>
            </a:extLst>
          </p:cNvPr>
          <p:cNvSpPr/>
          <p:nvPr/>
        </p:nvSpPr>
        <p:spPr bwMode="auto">
          <a:xfrm>
            <a:off x="1187624" y="2636912"/>
            <a:ext cx="7272808" cy="374441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1237E-E3B0-024F-868A-12E1086BFD04}"/>
              </a:ext>
            </a:extLst>
          </p:cNvPr>
          <p:cNvSpPr txBox="1"/>
          <p:nvPr/>
        </p:nvSpPr>
        <p:spPr>
          <a:xfrm>
            <a:off x="478135" y="227681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BC17-4D87-564B-915D-1ACA7DC7EE20}"/>
              </a:ext>
            </a:extLst>
          </p:cNvPr>
          <p:cNvSpPr/>
          <p:nvPr/>
        </p:nvSpPr>
        <p:spPr bwMode="auto">
          <a:xfrm>
            <a:off x="1897113" y="3197691"/>
            <a:ext cx="1944216" cy="23915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omic Sans MS" pitchFamily="66" charset="0"/>
              </a:rPr>
              <a:t>f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3CD73-4E2C-D440-95E5-B4DB3933BF93}"/>
              </a:ext>
            </a:extLst>
          </p:cNvPr>
          <p:cNvSpPr/>
          <p:nvPr/>
        </p:nvSpPr>
        <p:spPr bwMode="auto">
          <a:xfrm>
            <a:off x="2555792" y="3722466"/>
            <a:ext cx="1008112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    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8B535-085C-5242-93A7-BE89FCB9AE8B}"/>
              </a:ext>
            </a:extLst>
          </p:cNvPr>
          <p:cNvSpPr/>
          <p:nvPr/>
        </p:nvSpPr>
        <p:spPr bwMode="auto">
          <a:xfrm>
            <a:off x="2555792" y="4565843"/>
            <a:ext cx="1008112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8D914-186F-DF4C-BFC0-0A121956437E}"/>
              </a:ext>
            </a:extLst>
          </p:cNvPr>
          <p:cNvSpPr txBox="1"/>
          <p:nvPr/>
        </p:nvSpPr>
        <p:spPr>
          <a:xfrm>
            <a:off x="2103511" y="571612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Call stack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68572AF-3D83-9E46-B570-B936D00A434E}"/>
              </a:ext>
            </a:extLst>
          </p:cNvPr>
          <p:cNvSpPr/>
          <p:nvPr/>
        </p:nvSpPr>
        <p:spPr bwMode="auto">
          <a:xfrm>
            <a:off x="4550818" y="2780928"/>
            <a:ext cx="3693590" cy="3304527"/>
          </a:xfrm>
          <a:prstGeom prst="cloud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4057D-3EE5-814E-8C8F-C68A0FCBDBBF}"/>
              </a:ext>
            </a:extLst>
          </p:cNvPr>
          <p:cNvSpPr/>
          <p:nvPr/>
        </p:nvSpPr>
        <p:spPr bwMode="auto">
          <a:xfrm>
            <a:off x="5321362" y="3477812"/>
            <a:ext cx="2624061" cy="155344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f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d1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buff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965DA-2B4B-F541-B809-DF89DED79B9C}"/>
              </a:ext>
            </a:extLst>
          </p:cNvPr>
          <p:cNvSpPr/>
          <p:nvPr/>
        </p:nvSpPr>
        <p:spPr bwMode="auto">
          <a:xfrm>
            <a:off x="6084168" y="3722466"/>
            <a:ext cx="842930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    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3D2AD-DE47-8244-A750-DA5A02C49531}"/>
              </a:ext>
            </a:extLst>
          </p:cNvPr>
          <p:cNvSpPr/>
          <p:nvPr/>
        </p:nvSpPr>
        <p:spPr bwMode="auto">
          <a:xfrm>
            <a:off x="5580112" y="4683792"/>
            <a:ext cx="2106563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34E2E-E55D-4F42-B892-A10F71AF4E61}"/>
              </a:ext>
            </a:extLst>
          </p:cNvPr>
          <p:cNvSpPr txBox="1"/>
          <p:nvPr/>
        </p:nvSpPr>
        <p:spPr>
          <a:xfrm>
            <a:off x="4811063" y="5891641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96DD2AF-0269-EE44-9411-53CF0023E71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3059848" y="4753505"/>
            <a:ext cx="2520264" cy="33746"/>
          </a:xfrm>
          <a:prstGeom prst="curvedConnector3">
            <a:avLst>
              <a:gd name="adj1" fmla="val 4430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CD60A4-BDC2-C24D-A696-9F9FA9571D81}"/>
              </a:ext>
            </a:extLst>
          </p:cNvPr>
          <p:cNvSpPr/>
          <p:nvPr/>
        </p:nvSpPr>
        <p:spPr bwMode="auto">
          <a:xfrm>
            <a:off x="5580112" y="4683792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DF1E9-8DDC-2E45-AF55-7171B47BEA28}"/>
              </a:ext>
            </a:extLst>
          </p:cNvPr>
          <p:cNvSpPr/>
          <p:nvPr/>
        </p:nvSpPr>
        <p:spPr bwMode="auto">
          <a:xfrm>
            <a:off x="6004165" y="4692508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C775E3-550D-084F-8F09-7C0F396B917F}"/>
              </a:ext>
            </a:extLst>
          </p:cNvPr>
          <p:cNvSpPr/>
          <p:nvPr/>
        </p:nvSpPr>
        <p:spPr bwMode="auto">
          <a:xfrm>
            <a:off x="7204523" y="4683792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9322F7-B1D5-0646-B808-0BBDC272BB0B}"/>
              </a:ext>
            </a:extLst>
          </p:cNvPr>
          <p:cNvSpPr txBox="1"/>
          <p:nvPr/>
        </p:nvSpPr>
        <p:spPr>
          <a:xfrm>
            <a:off x="4925896" y="507829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struct </a:t>
            </a:r>
            <a:r>
              <a:rPr lang="en-US" dirty="0" err="1">
                <a:solidFill>
                  <a:srgbClr val="0070C0"/>
                </a:solidFill>
              </a:rPr>
              <a:t>sfio</a:t>
            </a:r>
            <a:r>
              <a:rPr lang="en-US" dirty="0">
                <a:solidFill>
                  <a:srgbClr val="0070C0"/>
                </a:solidFill>
              </a:rPr>
              <a:t>-s (aka FILE)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451FB-5A75-9342-B20B-EEA0B786B1CD}"/>
              </a:ext>
            </a:extLst>
          </p:cNvPr>
          <p:cNvSpPr txBox="1"/>
          <p:nvPr/>
        </p:nvSpPr>
        <p:spPr>
          <a:xfrm>
            <a:off x="2568224" y="224544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 1101</a:t>
            </a:r>
          </a:p>
        </p:txBody>
      </p:sp>
    </p:spTree>
    <p:extLst>
      <p:ext uri="{BB962C8B-B14F-4D97-AF65-F5344CB8AC3E}">
        <p14:creationId xmlns:p14="http://schemas.microsoft.com/office/powerpoint/2010/main" val="22939446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DCD1-934E-4FB4-9CE0-2EE1DCF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Maintains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9A62-B07C-4D44-AF21-64B0DEC219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5503" y="2132856"/>
            <a:ext cx="6162721" cy="32623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buffer1[100];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buffer2[100];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 = open(“foo.txt”, 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read(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, buffer1, 100);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read(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, buffer2, 100);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34A3A-0AFE-400E-A717-D81D7246A354}"/>
              </a:ext>
            </a:extLst>
          </p:cNvPr>
          <p:cNvSpPr txBox="1"/>
          <p:nvPr/>
        </p:nvSpPr>
        <p:spPr>
          <a:xfrm>
            <a:off x="5880931" y="3400530"/>
            <a:ext cx="319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 remembers that 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corresponds to foo.txt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6ABD2-E9D7-411A-9802-912BF826CFD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99993" y="3723696"/>
            <a:ext cx="1380938" cy="138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4A8C5-DE02-4AE4-AF65-E117BBB21EB3}"/>
              </a:ext>
            </a:extLst>
          </p:cNvPr>
          <p:cNvSpPr txBox="1"/>
          <p:nvPr/>
        </p:nvSpPr>
        <p:spPr>
          <a:xfrm>
            <a:off x="5893761" y="4820906"/>
            <a:ext cx="319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 picks up where it left off in the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6C4EA-3417-4B34-BBDE-44A35036F3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39952" y="4405001"/>
            <a:ext cx="1753809" cy="739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EB5A47E-4964-3646-94AD-231D432A6081}"/>
              </a:ext>
            </a:extLst>
          </p:cNvPr>
          <p:cNvSpPr txBox="1">
            <a:spLocks/>
          </p:cNvSpPr>
          <p:nvPr/>
        </p:nvSpPr>
        <p:spPr>
          <a:xfrm>
            <a:off x="179512" y="6381327"/>
            <a:ext cx="3384376" cy="3565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presentation: CS 162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102078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Maintained by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a successful call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file descriptor</a:t>
            </a:r>
            <a:r>
              <a:rPr lang="en-US" dirty="0">
                <a:solidFill>
                  <a:srgbClr val="0070C0"/>
                </a:solidFill>
              </a:rPr>
              <a:t> (int) </a:t>
            </a:r>
            <a:r>
              <a:rPr lang="en-US" dirty="0"/>
              <a:t>is returned to the user</a:t>
            </a:r>
          </a:p>
          <a:p>
            <a:r>
              <a:rPr lang="en-US" dirty="0"/>
              <a:t>An </a:t>
            </a:r>
            <a:r>
              <a:rPr lang="en-US" i="1" dirty="0">
                <a:solidFill>
                  <a:srgbClr val="0070C0"/>
                </a:solidFill>
              </a:rPr>
              <a:t>open file description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created in the kernel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each process, the kernel maintains a mapping from </a:t>
            </a:r>
            <a:r>
              <a:rPr lang="en-US" i="1" dirty="0">
                <a:solidFill>
                  <a:srgbClr val="0070C0"/>
                </a:solidFill>
              </a:rPr>
              <a:t>file descriptor</a:t>
            </a:r>
            <a:r>
              <a:rPr lang="en-US" dirty="0"/>
              <a:t> to </a:t>
            </a:r>
            <a:r>
              <a:rPr lang="en-US" i="1" dirty="0">
                <a:solidFill>
                  <a:srgbClr val="0070C0"/>
                </a:solidFill>
              </a:rPr>
              <a:t>open file description</a:t>
            </a:r>
          </a:p>
          <a:p>
            <a:r>
              <a:rPr lang="en-US" dirty="0"/>
              <a:t>On future system calls (e.g.,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US" dirty="0"/>
              <a:t>), the kernel looks up the open file description corresponding to the provided file descriptor and uses it to service the system call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A77FE83-B338-A34E-905A-3B52245A0BD9}"/>
              </a:ext>
            </a:extLst>
          </p:cNvPr>
          <p:cNvSpPr txBox="1">
            <a:spLocks/>
          </p:cNvSpPr>
          <p:nvPr/>
        </p:nvSpPr>
        <p:spPr>
          <a:xfrm>
            <a:off x="179512" y="6381327"/>
            <a:ext cx="3384376" cy="3565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presentation: CS 162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1950444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AF45DBAD-8AB8-124D-96C8-88144890AC2C}" vid="{798591C4-051C-304B-B398-803D91464B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6502</TotalTime>
  <Pages>60</Pages>
  <Words>2037</Words>
  <Application>Microsoft Macintosh PowerPoint</Application>
  <PresentationFormat>On-screen Show (4:3)</PresentationFormat>
  <Paragraphs>460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Comic Sans MS</vt:lpstr>
      <vt:lpstr>Consolas</vt:lpstr>
      <vt:lpstr>Courier</vt:lpstr>
      <vt:lpstr>Gill Sans</vt:lpstr>
      <vt:lpstr>Gill Sans Light</vt:lpstr>
      <vt:lpstr>Office</vt:lpstr>
      <vt:lpstr> CS310 Operating Systems   Lecture 37 : File System System – 5 File Descriptor Manipulation</vt:lpstr>
      <vt:lpstr>Acknowledgements !</vt:lpstr>
      <vt:lpstr>Reading</vt:lpstr>
      <vt:lpstr>Previous Classes</vt:lpstr>
      <vt:lpstr>C library High level APSs vs Linux Syscalls</vt:lpstr>
      <vt:lpstr>Opening a file</vt:lpstr>
      <vt:lpstr>read()  syscall vs fread() API  - User space</vt:lpstr>
      <vt:lpstr>Kernel Maintains State</vt:lpstr>
      <vt:lpstr>State Maintained by the Kernel</vt:lpstr>
      <vt:lpstr>What’s in an Open File Description?</vt:lpstr>
      <vt:lpstr>Today, we will study</vt:lpstr>
      <vt:lpstr>Today, we will study..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Now, let’s fork()!</vt:lpstr>
      <vt:lpstr>Open File Description is Aliased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In Linux, Everything is a File</vt:lpstr>
      <vt:lpstr>Example: Shared Terminal Emulator</vt:lpstr>
      <vt:lpstr>Example: Shared Terminal Emulator</vt:lpstr>
      <vt:lpstr>Example: Shared Terminal Emulator</vt:lpstr>
      <vt:lpstr>Other Syscalls: dup and dup2</vt:lpstr>
      <vt:lpstr>Other Syscalls: dup and dup2</vt:lpstr>
      <vt:lpstr>Pitfalls of OS abstraction</vt:lpstr>
      <vt:lpstr>PowerPoint Presentation</vt:lpstr>
      <vt:lpstr>fork() in Multithreaded Processes (in POSIX)</vt:lpstr>
      <vt:lpstr>fork() in a Multithreaded Processes</vt:lpstr>
      <vt:lpstr>PowerPoint Presentation</vt:lpstr>
      <vt:lpstr>PowerPoint Presentation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Operating Systems   Lecture 35 : File System Implementation - 1</dc:title>
  <dc:creator>Microsoft Office User</dc:creator>
  <dc:description>Imported some pictures from Silbershatz (c) 2005</dc:description>
  <cp:lastModifiedBy>Microsoft Office User</cp:lastModifiedBy>
  <cp:revision>15</cp:revision>
  <cp:lastPrinted>2019-01-22T23:28:05Z</cp:lastPrinted>
  <dcterms:created xsi:type="dcterms:W3CDTF">2021-10-16T15:27:33Z</dcterms:created>
  <dcterms:modified xsi:type="dcterms:W3CDTF">2021-11-17T12:39:12Z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