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70" r:id="rId3"/>
    <p:sldId id="573" r:id="rId4"/>
    <p:sldId id="257" r:id="rId5"/>
    <p:sldId id="571" r:id="rId6"/>
    <p:sldId id="4531" r:id="rId7"/>
    <p:sldId id="377" r:id="rId8"/>
    <p:sldId id="387" r:id="rId9"/>
    <p:sldId id="501" r:id="rId10"/>
    <p:sldId id="750" r:id="rId11"/>
    <p:sldId id="751" r:id="rId12"/>
    <p:sldId id="422" r:id="rId13"/>
    <p:sldId id="556" r:id="rId14"/>
    <p:sldId id="552" r:id="rId15"/>
    <p:sldId id="752" r:id="rId16"/>
    <p:sldId id="756" r:id="rId17"/>
    <p:sldId id="755" r:id="rId18"/>
    <p:sldId id="4532" r:id="rId19"/>
    <p:sldId id="4523" r:id="rId20"/>
    <p:sldId id="4522" r:id="rId21"/>
    <p:sldId id="749" r:id="rId22"/>
    <p:sldId id="569" r:id="rId23"/>
    <p:sldId id="773" r:id="rId24"/>
    <p:sldId id="4533" r:id="rId25"/>
    <p:sldId id="4534" r:id="rId26"/>
    <p:sldId id="4535" r:id="rId27"/>
    <p:sldId id="4536" r:id="rId28"/>
    <p:sldId id="4538" r:id="rId2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1C31CA"/>
    <a:srgbClr val="233AE1"/>
    <a:srgbClr val="F430AB"/>
    <a:srgbClr val="E6E703"/>
    <a:srgbClr val="72AAAE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2"/>
    <p:restoredTop sz="91451" autoAdjust="0"/>
  </p:normalViewPr>
  <p:slideViewPr>
    <p:cSldViewPr>
      <p:cViewPr varScale="1">
        <p:scale>
          <a:sx n="77" d="100"/>
          <a:sy n="77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586" y="6956426"/>
            <a:ext cx="82762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510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/>
          <a:p>
            <a:pPr algn="ctr" defTabSz="917510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510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9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0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5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Clr>
                <a:srgbClr val="FF0000"/>
              </a:buClr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buSzPct val="120000"/>
              <a:buFont typeface="Arial" panose="020B0604020202020204" pitchFamily="34" charset="0"/>
              <a:buChar char="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543050" indent="-171450">
              <a:buSzPct val="120000"/>
              <a:buFont typeface="Arial" panose="020B0604020202020204" pitchFamily="34" charset="0"/>
              <a:buChar char="•"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buSzPct val="120000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C1F6-F85B-794F-8C35-018FB5EA5B88}"/>
              </a:ext>
            </a:extLst>
          </p:cNvPr>
          <p:cNvSpPr txBox="1"/>
          <p:nvPr userDrawn="1"/>
        </p:nvSpPr>
        <p:spPr>
          <a:xfrm>
            <a:off x="8469443" y="66856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74519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33400" y="6432762"/>
            <a:ext cx="99749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Ravi Mittal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DB934F-A9E5-C647-BF9E-E36E6FE942FE}"/>
              </a:ext>
            </a:extLst>
          </p:cNvPr>
          <p:cNvSpPr/>
          <p:nvPr userDrawn="1"/>
        </p:nvSpPr>
        <p:spPr>
          <a:xfrm>
            <a:off x="8312131" y="6516172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B82DB86-37F9-954E-8F10-00623E1FD261}" type="slidenum">
              <a:rPr lang="en-US" sz="18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Pct val="110000"/>
        <a:buChar char="•"/>
        <a:defRPr sz="2400">
          <a:solidFill>
            <a:schemeClr val="tx1"/>
          </a:solidFill>
          <a:latin typeface="Calibri" panose="020F0502020204030204" pitchFamily="34" charset="0"/>
          <a:ea typeface="ＭＳ Ｐゴシック" charset="0"/>
          <a:cs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2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70C0"/>
        </a:buClr>
        <a:buSzPct val="12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Char char="•"/>
        <a:defRPr sz="18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20000"/>
        <a:buFont typeface="Arial" panose="020B0604020202020204" pitchFamily="34" charset="0"/>
        <a:buChar char="•"/>
        <a:defRPr sz="1600">
          <a:solidFill>
            <a:schemeClr val="tx1"/>
          </a:solidFill>
          <a:latin typeface="Calibri" panose="020F0502020204030204" pitchFamily="34" charset="0"/>
          <a:ea typeface="Gill Sans" charset="0"/>
          <a:cs typeface="Calibri" panose="020F0502020204030204" pitchFamily="34" charset="0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.eecs.berkeley.edu/~cs162/su21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tfEcA3TXq4" TargetMode="External"/><Relationship Id="rId2" Type="http://schemas.openxmlformats.org/officeDocument/2006/relationships/hyperlink" Target="https://inst.eecs.berkeley.edu/~cs162/su21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96752"/>
            <a:ext cx="78486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US" sz="3000" dirty="0">
                <a:solidFill>
                  <a:srgbClr val="FF0000"/>
                </a:solidFill>
              </a:rPr>
              <a:t>CS 310   Operating Systems </a:t>
            </a:r>
            <a:br>
              <a:rPr lang="en-US" sz="3000" dirty="0"/>
            </a:br>
            <a:br>
              <a:rPr lang="en-US" sz="3000" dirty="0"/>
            </a:br>
            <a:r>
              <a:rPr lang="en-US" sz="2400" dirty="0"/>
              <a:t>Lecture 4:  Process –  Multiprogramming, Multiprocessing, Boot Sequence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</p:spPr>
        <p:txBody>
          <a:bodyPr/>
          <a:lstStyle/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Ravi Mittal</a:t>
            </a:r>
          </a:p>
          <a:p>
            <a:pPr marL="285750" indent="-285750" algn="r">
              <a:defRPr/>
            </a:pPr>
            <a:r>
              <a:rPr lang="en-US" altLang="en-US" b="1" dirty="0">
                <a:ea typeface="Gill Sans" charset="0"/>
              </a:rPr>
              <a:t>IIT Goa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CC30-129F-EB4E-9CFD-AF586A2BF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Multiprogramming, Context Switching, and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3018706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B3AC-07A4-1B47-A7DB-C7F9B5E1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0B50-3B7A-6348-822F-15B2D31C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a modern computer, there are hundreds of different processes running simultaneously -- but only a few CPUs</a:t>
            </a:r>
          </a:p>
          <a:p>
            <a:endParaRPr lang="en-IN" dirty="0"/>
          </a:p>
          <a:p>
            <a:r>
              <a:rPr lang="en-IN" dirty="0"/>
              <a:t>In the period of microseconds, the OS rapidly switches between all processes to allow each process to run on a CPU</a:t>
            </a:r>
          </a:p>
          <a:p>
            <a:pPr lvl="1"/>
            <a:r>
              <a:rPr lang="en-IN" dirty="0"/>
              <a:t>In the </a:t>
            </a:r>
            <a:r>
              <a:rPr lang="en-IN" dirty="0">
                <a:solidFill>
                  <a:srgbClr val="FF0000"/>
                </a:solidFill>
              </a:rPr>
              <a:t>multi-programming system</a:t>
            </a:r>
            <a:r>
              <a:rPr lang="en-IN" dirty="0"/>
              <a:t>, one or multiple programs can be loaded into its main memory for execution</a:t>
            </a:r>
          </a:p>
          <a:p>
            <a:endParaRPr lang="en-IN" dirty="0"/>
          </a:p>
          <a:p>
            <a:r>
              <a:rPr lang="en-IN" dirty="0"/>
              <a:t>When the OS swaps out one process from one CPU and allows a new process to run, this is called a </a:t>
            </a:r>
            <a:r>
              <a:rPr lang="en-IN" dirty="0">
                <a:solidFill>
                  <a:srgbClr val="FF0000"/>
                </a:solidFill>
              </a:rPr>
              <a:t>context switching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18BFDC2-F305-D04B-910A-4BD8DBF4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7386965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1600"/>
            <a:ext cx="8839200" cy="736600"/>
          </a:xfrm>
        </p:spPr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362200"/>
            <a:ext cx="26670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1295400"/>
            <a:ext cx="762000" cy="762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8702" y="16764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1203458"/>
            <a:ext cx="1828800" cy="1448897"/>
            <a:chOff x="5334000" y="1203458"/>
            <a:chExt cx="1828800" cy="1448897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34000" y="2789256"/>
            <a:ext cx="1828800" cy="1448897"/>
            <a:chOff x="5334000" y="2789256"/>
            <a:chExt cx="1828800" cy="1448897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334000" y="4656044"/>
            <a:ext cx="1828800" cy="1448897"/>
            <a:chOff x="5334000" y="2789256"/>
            <a:chExt cx="1828800" cy="1448897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stack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1230D0-D5B3-0146-B475-0E522EE87562}"/>
              </a:ext>
            </a:extLst>
          </p:cNvPr>
          <p:cNvSpPr txBox="1"/>
          <p:nvPr/>
        </p:nvSpPr>
        <p:spPr>
          <a:xfrm>
            <a:off x="519343" y="4253441"/>
            <a:ext cx="3503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timeshares CPU across multiple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A827-8F1D-0F4B-AC86-85FCBFD921BA}"/>
              </a:ext>
            </a:extLst>
          </p:cNvPr>
          <p:cNvSpPr txBox="1"/>
          <p:nvPr/>
        </p:nvSpPr>
        <p:spPr>
          <a:xfrm>
            <a:off x="7614549" y="474057"/>
            <a:ext cx="129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Memory</a:t>
            </a: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4EC2D4B9-7314-8B4E-A530-0A9362BC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1268569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2400" y="2667000"/>
            <a:ext cx="8915400" cy="3962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Assume a single processor (core).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Threads/processes are </a:t>
            </a:r>
            <a:r>
              <a:rPr lang="en-US" altLang="en-US" i="1" dirty="0">
                <a:solidFill>
                  <a:srgbClr val="FF0000"/>
                </a:solidFill>
              </a:rPr>
              <a:t>virtual cores</a:t>
            </a: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(thread/process):</a:t>
            </a:r>
          </a:p>
          <a:p>
            <a:pPr lvl="1"/>
            <a:r>
              <a:rPr lang="en-US" dirty="0">
                <a:sym typeface="Wingdings" pitchFamily="2" charset="2"/>
              </a:rPr>
              <a:t>Entire address space: Process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pointer, Registers : Thread</a:t>
            </a:r>
            <a:endParaRPr lang="en-US" dirty="0"/>
          </a:p>
          <a:p>
            <a:r>
              <a:rPr lang="en-US" dirty="0"/>
              <a:t>Where is “it” (the  process / thread)?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chunk of memory – PCB or TCB</a:t>
            </a:r>
            <a:endParaRPr lang="en-US" dirty="0">
              <a:solidFill>
                <a:srgbClr val="1C31CA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Text Box 7">
            <a:extLst>
              <a:ext uri="{FF2B5EF4-FFF2-40B4-BE49-F238E27FC236}">
                <a16:creationId xmlns:a16="http://schemas.microsoft.com/office/drawing/2014/main" id="{6D8CC39E-8EBB-0642-9B9B-55413F8D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09789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from: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010750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3735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3" y="2836466"/>
            <a:ext cx="8210550" cy="34728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At T1: vCPU1 on real core, vCPU2 in memory</a:t>
            </a:r>
          </a:p>
          <a:p>
            <a:pPr lvl="1"/>
            <a:r>
              <a:rPr lang="en-US" dirty="0"/>
              <a:t>At T2: vCPU2 on real core, vCPU1 in memory</a:t>
            </a:r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ran, triggering context switch</a:t>
            </a:r>
          </a:p>
          <a:p>
            <a:pPr lvl="1"/>
            <a:r>
              <a:rPr lang="en-US" dirty="0"/>
              <a:t>Saved state in control block (for Process PCB ; For Thread: TCB)</a:t>
            </a:r>
          </a:p>
          <a:p>
            <a:pPr lvl="1"/>
            <a:r>
              <a:rPr lang="en-US" dirty="0"/>
              <a:t>Loaded PC, SP, … from vCPU2’s processor block, jumped to PC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triggered this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I/O, other things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dirty="0"/>
              <a:t>OS has a CPU scheduler that picks up on of the process/thread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/>
              <a:t>Policy: Which Process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dirty="0"/>
              <a:t>Mechanism: How to context switch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Calibri" panose="020F0502020204030204" pitchFamily="34" charset="0"/>
                    <a:ea typeface="Gill Sans" charset="0"/>
                    <a:cs typeface="Calibri" panose="020F0502020204030204" pitchFamily="34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90228" y="699134"/>
            <a:ext cx="893514" cy="728822"/>
            <a:chOff x="4490228" y="699134"/>
            <a:chExt cx="893514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T2</a:t>
              </a:r>
            </a:p>
          </p:txBody>
        </p:sp>
      </p:grpSp>
      <p:sp>
        <p:nvSpPr>
          <p:cNvPr id="26" name="Text Box 7">
            <a:extLst>
              <a:ext uri="{FF2B5EF4-FFF2-40B4-BE49-F238E27FC236}">
                <a16:creationId xmlns:a16="http://schemas.microsoft.com/office/drawing/2014/main" id="{E57641F0-5D5C-ED45-8D10-3FEDEE82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404980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</a:t>
            </a: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4196429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7ACA-1FCE-6946-BE03-8FD1437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4519"/>
            <a:ext cx="7792541" cy="533400"/>
          </a:xfrm>
        </p:spPr>
        <p:txBody>
          <a:bodyPr/>
          <a:lstStyle/>
          <a:p>
            <a:r>
              <a:rPr lang="en-US" dirty="0"/>
              <a:t>What is required during </a:t>
            </a:r>
            <a:r>
              <a:rPr lang="en-US" dirty="0">
                <a:solidFill>
                  <a:srgbClr val="FF0000"/>
                </a:solidFill>
              </a:rPr>
              <a:t>context switching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0D32-F6EA-A647-BF6A-3D6CA1BE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</a:t>
            </a:r>
          </a:p>
          <a:p>
            <a:pPr lvl="1"/>
            <a:r>
              <a:rPr lang="en-US" dirty="0"/>
              <a:t>Save all CPU registers</a:t>
            </a:r>
          </a:p>
          <a:p>
            <a:r>
              <a:rPr lang="en-US" dirty="0"/>
              <a:t>Caches</a:t>
            </a:r>
          </a:p>
          <a:p>
            <a:pPr lvl="1"/>
            <a:r>
              <a:rPr lang="en-US" dirty="0"/>
              <a:t>Save all CPU caches specific to the process</a:t>
            </a:r>
          </a:p>
          <a:p>
            <a:r>
              <a:rPr lang="en-US" dirty="0"/>
              <a:t>Page Table</a:t>
            </a:r>
          </a:p>
          <a:p>
            <a:pPr lvl="1"/>
            <a:r>
              <a:rPr lang="en-US" dirty="0"/>
              <a:t>Page tables are unique to each process </a:t>
            </a:r>
          </a:p>
          <a:p>
            <a:pPr lvl="1"/>
            <a:r>
              <a:rPr lang="en-US" dirty="0"/>
              <a:t>Switch to the new page table (for the process to be executed)</a:t>
            </a:r>
          </a:p>
          <a:p>
            <a:r>
              <a:rPr lang="en-US" dirty="0"/>
              <a:t>Overall Cost</a:t>
            </a:r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OS must minimize time for context switching</a:t>
            </a:r>
          </a:p>
          <a:p>
            <a:pPr lvl="2"/>
            <a:r>
              <a:rPr lang="en-US" dirty="0"/>
              <a:t>A lot of progress is made in the few decades </a:t>
            </a:r>
          </a:p>
          <a:p>
            <a:pPr lvl="3"/>
            <a:r>
              <a:rPr lang="en-US" dirty="0"/>
              <a:t>Still it is a few microseconds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32B04D-E2B5-AA4D-BFCE-5D57EB9CB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5823435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1B1-BB2F-4740-9F61-951C52C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vs. Multiprogramming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46E6F-47CA-4455-97E8-FA27829A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99" y="1531338"/>
            <a:ext cx="7886700" cy="190582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Multiprocessing: Multiple CPUs(cores)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 or multiple 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threads per process</a:t>
            </a:r>
          </a:p>
          <a:p>
            <a:pPr marL="0" indent="-5715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2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0" indent="-5715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2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0" indent="-5715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2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3429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05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82AC1611-4C44-4092-A0AC-E8C473373331}"/>
              </a:ext>
            </a:extLst>
          </p:cNvPr>
          <p:cNvGrpSpPr>
            <a:grpSpLocks/>
          </p:cNvGrpSpPr>
          <p:nvPr/>
        </p:nvGrpSpPr>
        <p:grpSpPr bwMode="auto">
          <a:xfrm>
            <a:off x="817102" y="3108552"/>
            <a:ext cx="6413990" cy="971550"/>
            <a:chOff x="252" y="3264"/>
            <a:chExt cx="5124" cy="816"/>
          </a:xfrm>
        </p:grpSpPr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B3A52AEC-1024-4267-8DA7-3EE2999E7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2640" cy="271"/>
              <a:chOff x="2208" y="3105"/>
              <a:chExt cx="2640" cy="271"/>
            </a:xfrm>
          </p:grpSpPr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E8E79163-B2ED-4E93-B0F6-352BE62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86C81138-499A-405D-B342-0AD5E804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E61DBFDF-3B7C-47DA-829E-BF6F81889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CE680F91-3E23-465C-A594-B87F8FB78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dirty="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28FCEFEA-BFAB-4362-81A1-ACE85633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4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9" name="Text Box 22">
                <a:extLst>
                  <a:ext uri="{FF2B5EF4-FFF2-40B4-BE49-F238E27FC236}">
                    <a16:creationId xmlns:a16="http://schemas.microsoft.com/office/drawing/2014/main" id="{5893F24A-6994-48A7-8909-676D28581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4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9" name="Group 63">
              <a:extLst>
                <a:ext uri="{FF2B5EF4-FFF2-40B4-BE49-F238E27FC236}">
                  <a16:creationId xmlns:a16="http://schemas.microsoft.com/office/drawing/2014/main" id="{496FDDAD-C238-4FF4-9E3C-DA7DF9B90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9F334408-3FAD-47EA-A5DA-148CAC90B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C285BF9A-C3E6-4211-8AE1-2598DD3C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14" name="Text Box 31">
                <a:extLst>
                  <a:ext uri="{FF2B5EF4-FFF2-40B4-BE49-F238E27FC236}">
                    <a16:creationId xmlns:a16="http://schemas.microsoft.com/office/drawing/2014/main" id="{725345EC-2FA9-4C11-BB10-5C2B491B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4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15" name="Line 35">
                <a:extLst>
                  <a:ext uri="{FF2B5EF4-FFF2-40B4-BE49-F238E27FC236}">
                    <a16:creationId xmlns:a16="http://schemas.microsoft.com/office/drawing/2014/main" id="{33DBB8EF-CCDA-45A6-9C86-39DEDC98A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3EC84106-6335-4E12-BF22-C1A8ABAC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BC7DD490-4BFE-4293-B51D-214077D1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18" name="Line 39">
                <a:extLst>
                  <a:ext uri="{FF2B5EF4-FFF2-40B4-BE49-F238E27FC236}">
                    <a16:creationId xmlns:a16="http://schemas.microsoft.com/office/drawing/2014/main" id="{3C42EBFB-5831-43AD-9862-2F1D4AA37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19" name="Line 40">
                <a:extLst>
                  <a:ext uri="{FF2B5EF4-FFF2-40B4-BE49-F238E27FC236}">
                    <a16:creationId xmlns:a16="http://schemas.microsoft.com/office/drawing/2014/main" id="{5029123C-7E8E-4A6E-88FB-C817BA3A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90C2443D-B3DB-4428-AA38-450A89819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6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2F0F49F3-8197-47BD-BBF6-9D7070CD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3130B6B0-A264-420F-B403-8FEA458E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D59A9351-B739-4720-85C7-52B98BC19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4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101A9735-215F-44BC-B442-7DB6EB98D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5" name="Line 48">
                <a:extLst>
                  <a:ext uri="{FF2B5EF4-FFF2-40B4-BE49-F238E27FC236}">
                    <a16:creationId xmlns:a16="http://schemas.microsoft.com/office/drawing/2014/main" id="{6CD38781-E60B-4A49-8A30-D8F0D51FB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F156F7F3-58B6-4C46-AA16-62E9F6962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4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CEC41849-1647-4B49-8972-735DBFBF5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2B15F318-EABF-4D73-BDE6-3DAE847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29" name="Text Box 53">
                <a:extLst>
                  <a:ext uri="{FF2B5EF4-FFF2-40B4-BE49-F238E27FC236}">
                    <a16:creationId xmlns:a16="http://schemas.microsoft.com/office/drawing/2014/main" id="{A696D64A-A9FE-4F4B-9FC8-54982C75A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4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B4C11D18-E156-4DDE-B574-2254BD807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0757A0A5-7DFB-4235-9965-18224326E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32" name="Text Box 57">
                <a:extLst>
                  <a:ext uri="{FF2B5EF4-FFF2-40B4-BE49-F238E27FC236}">
                    <a16:creationId xmlns:a16="http://schemas.microsoft.com/office/drawing/2014/main" id="{38CD0B62-52C8-436F-AA9A-6DE5E517E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4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6CAE0BA5-CCE9-4C61-B729-287CA3C8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</p:grp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4BE45AFD-07B3-4BA0-933D-20633959F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+mn-lt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7D9B5551-5211-4B1E-BEC5-BFF25A4CC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3604"/>
              <a:ext cx="135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Calibri" panose="020F0502020204030204" pitchFamily="34" charset="0"/>
                  <a:ea typeface="Gulim" panose="020B0600000101010101" pitchFamily="34" charset="-127"/>
                  <a:cs typeface="Calibri" panose="020F0502020204030204" pitchFamily="34" charset="0"/>
                </a:rPr>
                <a:t>Multiprogramming</a:t>
              </a:r>
            </a:p>
          </p:txBody>
        </p:sp>
      </p:grpSp>
      <p:grpSp>
        <p:nvGrpSpPr>
          <p:cNvPr id="40" name="Group 69">
            <a:extLst>
              <a:ext uri="{FF2B5EF4-FFF2-40B4-BE49-F238E27FC236}">
                <a16:creationId xmlns:a16="http://schemas.microsoft.com/office/drawing/2014/main" id="{2B619634-B157-492A-9FC8-8B3EB2FC2FA8}"/>
              </a:ext>
            </a:extLst>
          </p:cNvPr>
          <p:cNvGrpSpPr>
            <a:grpSpLocks/>
          </p:cNvGrpSpPr>
          <p:nvPr/>
        </p:nvGrpSpPr>
        <p:grpSpPr bwMode="auto">
          <a:xfrm>
            <a:off x="1066982" y="4828642"/>
            <a:ext cx="4060031" cy="857250"/>
            <a:chOff x="396" y="2496"/>
            <a:chExt cx="3410" cy="720"/>
          </a:xfrm>
        </p:grpSpPr>
        <p:grpSp>
          <p:nvGrpSpPr>
            <p:cNvPr id="41" name="Group 61">
              <a:extLst>
                <a:ext uri="{FF2B5EF4-FFF2-40B4-BE49-F238E27FC236}">
                  <a16:creationId xmlns:a16="http://schemas.microsoft.com/office/drawing/2014/main" id="{42184955-5791-4EBF-845D-CAA9AD5BF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96"/>
              <a:ext cx="1694" cy="655"/>
              <a:chOff x="2208" y="2448"/>
              <a:chExt cx="1694" cy="655"/>
            </a:xfrm>
          </p:grpSpPr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49C16807-919C-4345-81AB-273716BF1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7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F059E98F-112B-4E7D-A2EE-16DB80BE1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 dirty="0"/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F98C250A-8EBA-4A40-B2C3-633426EC5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5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B16D4445-8700-4DEC-850A-88098532E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  <p:sp>
            <p:nvSpPr>
              <p:cNvPr id="48" name="Text Box 6">
                <a:extLst>
                  <a:ext uri="{FF2B5EF4-FFF2-40B4-BE49-F238E27FC236}">
                    <a16:creationId xmlns:a16="http://schemas.microsoft.com/office/drawing/2014/main" id="{54963A96-382F-4A3A-9619-5FA6A58A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5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dirty="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05397BD7-43D1-4163-B67E-D466C8EAC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/>
              </a:p>
            </p:txBody>
          </p:sp>
        </p:grp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3B4D935D-FFA4-4142-873E-3CA37772B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736"/>
              <a:ext cx="12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Calibri" panose="020F0502020204030204" pitchFamily="34" charset="0"/>
                  <a:ea typeface="Gulim" panose="020B0600000101010101" pitchFamily="34" charset="-127"/>
                  <a:cs typeface="Calibri" panose="020F0502020204030204" pitchFamily="34" charset="0"/>
                </a:rPr>
                <a:t>Multiprocessing</a:t>
              </a:r>
            </a:p>
          </p:txBody>
        </p:sp>
        <p:sp>
          <p:nvSpPr>
            <p:cNvPr id="43" name="AutoShape 68">
              <a:extLst>
                <a:ext uri="{FF2B5EF4-FFF2-40B4-BE49-F238E27FC236}">
                  <a16:creationId xmlns:a16="http://schemas.microsoft.com/office/drawing/2014/main" id="{234789C7-B815-4083-9A59-1374A06D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+mn-lt"/>
              </a:endParaRPr>
            </a:p>
          </p:txBody>
        </p:sp>
      </p:grpSp>
      <p:sp>
        <p:nvSpPr>
          <p:cNvPr id="50" name="Text Box 7">
            <a:extLst>
              <a:ext uri="{FF2B5EF4-FFF2-40B4-BE49-F238E27FC236}">
                <a16:creationId xmlns:a16="http://schemas.microsoft.com/office/drawing/2014/main" id="{289F7525-11FE-7943-A6B4-C81F2882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883213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61D-EE02-463C-A0CF-F598CDC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not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1A79-CDD9-4EB5-9112-54B101D9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about handling multiple things at once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Parallelism is about doing multiple things </a:t>
            </a:r>
            <a:r>
              <a:rPr lang="en-US" i="1" dirty="0"/>
              <a:t>simultaneously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Example: Two threads on a single-core system...</a:t>
            </a:r>
          </a:p>
          <a:p>
            <a:pPr lvl="1"/>
            <a:r>
              <a:rPr lang="en-US" dirty="0"/>
              <a:t>… execute concurrently …</a:t>
            </a:r>
          </a:p>
          <a:p>
            <a:pPr lvl="1"/>
            <a:r>
              <a:rPr lang="en-US" dirty="0"/>
              <a:t> … but </a:t>
            </a:r>
            <a:r>
              <a:rPr lang="en-US" i="1" dirty="0"/>
              <a:t>not</a:t>
            </a:r>
            <a:r>
              <a:rPr lang="en-US" dirty="0"/>
              <a:t> in parallel</a:t>
            </a:r>
          </a:p>
          <a:p>
            <a:pPr lvl="1"/>
            <a:endParaRPr lang="en-US" dirty="0"/>
          </a:p>
          <a:p>
            <a:r>
              <a:rPr lang="en-US" dirty="0"/>
              <a:t>Parallel =&gt; concurrent, but not the other way round!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C9B7C4F8-576C-0647-B9C5-74285E0C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4276098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B330-35EA-4D4B-9402-76D694D72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- Basics</a:t>
            </a:r>
          </a:p>
        </p:txBody>
      </p:sp>
    </p:spTree>
    <p:extLst>
      <p:ext uri="{BB962C8B-B14F-4D97-AF65-F5344CB8AC3E}">
        <p14:creationId xmlns:p14="http://schemas.microsoft.com/office/powerpoint/2010/main" val="26691888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4A8B-BC20-4B41-BF40-784148B3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 (Repeat)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490E5-2B36-CB45-9BAA-075530F4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481313"/>
            <a:ext cx="8377442" cy="553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E9F19-9F9D-024B-8417-F967B9770753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1245264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D605B-8A05-A94A-B4F3-AEA2D8C4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9AA51-7BA5-BA4E-8B0C-F9F70CBE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this class presentation has been taken from various sources. Thanks are due to the original content creators: </a:t>
            </a:r>
            <a:endParaRPr lang="en-US" sz="2400" dirty="0">
              <a:solidFill>
                <a:schemeClr val="dk1"/>
              </a:solidFill>
              <a:ea typeface="Gill Sans"/>
              <a:sym typeface="Gill Sans"/>
            </a:endParaRPr>
          </a:p>
          <a:p>
            <a:pPr lvl="1"/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Class presentation: University of California, Berkeley:  David Culler, Anthony D. Joseph, John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Kubiatowicz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AJ Shankar, George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Necula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Alex Aiken, Eric Brewer, Ras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Bodik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Ion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Stoica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Doug </a:t>
            </a:r>
            <a:r>
              <a:rPr lang="en-US" sz="2400" dirty="0" err="1">
                <a:solidFill>
                  <a:schemeClr val="dk1"/>
                </a:solidFill>
                <a:ea typeface="Gill Sans"/>
                <a:sym typeface="Gill Sans"/>
              </a:rPr>
              <a:t>Tygar</a:t>
            </a:r>
            <a:r>
              <a:rPr lang="en-US" sz="2400" dirty="0">
                <a:solidFill>
                  <a:schemeClr val="dk1"/>
                </a:solidFill>
                <a:ea typeface="Gill Sans"/>
                <a:sym typeface="Gill Sans"/>
              </a:rPr>
              <a:t>, and David Wagner.</a:t>
            </a:r>
          </a:p>
          <a:p>
            <a:pPr lvl="1"/>
            <a:r>
              <a:rPr lang="en-US" dirty="0"/>
              <a:t>Operating Systems: Principles and Practice (2nd Edition) Anderson and Dahlin</a:t>
            </a:r>
          </a:p>
          <a:p>
            <a:pPr lvl="2"/>
            <a:r>
              <a:rPr lang="en-US" dirty="0"/>
              <a:t>Volume 1, Kernel and Processes</a:t>
            </a:r>
          </a:p>
          <a:p>
            <a:pPr lvl="3"/>
            <a:r>
              <a:rPr lang="en-US" dirty="0"/>
              <a:t>Chapter 2</a:t>
            </a:r>
            <a:endParaRPr lang="en-US" dirty="0">
              <a:hlinkClick r:id="rId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50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6DA1A2-870C-E047-BC53-BD93AF2F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DF0F4-0C29-6B4E-BA14-1FEFE792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Compiler </a:t>
            </a:r>
          </a:p>
          <a:p>
            <a:pPr lvl="1"/>
            <a:r>
              <a:rPr lang="en-US" dirty="0"/>
              <a:t>converts the code into machine instructions and stores them into a file – </a:t>
            </a:r>
            <a:r>
              <a:rPr lang="en-US" dirty="0">
                <a:solidFill>
                  <a:srgbClr val="0070C0"/>
                </a:solidFill>
              </a:rPr>
              <a:t>executable image</a:t>
            </a:r>
          </a:p>
          <a:p>
            <a:pPr lvl="1"/>
            <a:r>
              <a:rPr lang="en-US" dirty="0"/>
              <a:t>Also defines any </a:t>
            </a:r>
            <a:r>
              <a:rPr lang="en-US" dirty="0">
                <a:solidFill>
                  <a:srgbClr val="0070C0"/>
                </a:solidFill>
              </a:rPr>
              <a:t>static data </a:t>
            </a:r>
            <a:r>
              <a:rPr lang="en-US" dirty="0"/>
              <a:t>that the program needs along with its initial values – include them in </a:t>
            </a:r>
            <a:r>
              <a:rPr lang="en-US" dirty="0">
                <a:solidFill>
                  <a:srgbClr val="0070C0"/>
                </a:solidFill>
              </a:rPr>
              <a:t>the executable image</a:t>
            </a:r>
          </a:p>
          <a:p>
            <a:r>
              <a:rPr lang="en-US" dirty="0">
                <a:solidFill>
                  <a:srgbClr val="FF0000"/>
                </a:solidFill>
              </a:rPr>
              <a:t>To Run the program</a:t>
            </a:r>
          </a:p>
          <a:p>
            <a:pPr lvl="1"/>
            <a:r>
              <a:rPr lang="en-US" dirty="0"/>
              <a:t>OS copies the instructions and data from the executable image into physical memory</a:t>
            </a:r>
          </a:p>
          <a:p>
            <a:pPr lvl="1"/>
            <a:r>
              <a:rPr lang="en-US" dirty="0"/>
              <a:t>OS also sets aside a memory region for </a:t>
            </a:r>
            <a:r>
              <a:rPr lang="en-US" dirty="0">
                <a:solidFill>
                  <a:srgbClr val="0070C0"/>
                </a:solidFill>
              </a:rPr>
              <a:t>execution stack </a:t>
            </a:r>
            <a:r>
              <a:rPr lang="en-US" dirty="0"/>
              <a:t>– that hold local variables during execution and a memory region called </a:t>
            </a:r>
            <a:r>
              <a:rPr lang="en-US" dirty="0">
                <a:solidFill>
                  <a:srgbClr val="0070C0"/>
                </a:solidFill>
              </a:rPr>
              <a:t>heap</a:t>
            </a:r>
            <a:r>
              <a:rPr lang="en-US" dirty="0"/>
              <a:t> -  to  hold any dynamically allocated data structures</a:t>
            </a:r>
          </a:p>
          <a:p>
            <a:r>
              <a:rPr lang="en-US" dirty="0"/>
              <a:t>Note that the </a:t>
            </a:r>
            <a:r>
              <a:rPr lang="en-US" dirty="0">
                <a:solidFill>
                  <a:srgbClr val="0070C0"/>
                </a:solidFill>
              </a:rPr>
              <a:t>OS must already be in the memory </a:t>
            </a:r>
            <a:r>
              <a:rPr lang="en-US" dirty="0"/>
              <a:t>so that it can copy executable file into the memory</a:t>
            </a:r>
          </a:p>
          <a:p>
            <a:pPr lvl="1"/>
            <a:r>
              <a:rPr lang="en-US" dirty="0"/>
              <a:t>With its own stack and heap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1004B-1254-2E4A-A042-80E2788903B1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26636881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40BA8-F9A0-F942-ACD5-90551762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E77C8-D847-884D-936D-2EA795E7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4610472" cy="5105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OS allocates memory and creates memory image</a:t>
            </a:r>
          </a:p>
          <a:p>
            <a:pPr lvl="1"/>
            <a:r>
              <a:rPr lang="en-IN" dirty="0"/>
              <a:t>Loads code, static data from disk executable (</a:t>
            </a:r>
            <a:r>
              <a:rPr lang="en-IN" dirty="0" err="1"/>
              <a:t>eg</a:t>
            </a:r>
            <a:r>
              <a:rPr lang="en-IN" dirty="0"/>
              <a:t> </a:t>
            </a:r>
            <a:r>
              <a:rPr lang="en-IN" dirty="0" err="1"/>
              <a:t>a.out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Creates and initialized runtime stack</a:t>
            </a:r>
          </a:p>
          <a:p>
            <a:pPr lvl="1"/>
            <a:r>
              <a:rPr lang="en-IN" dirty="0"/>
              <a:t>Create heap</a:t>
            </a:r>
          </a:p>
          <a:p>
            <a:r>
              <a:rPr lang="en-IN" dirty="0">
                <a:solidFill>
                  <a:srgbClr val="FF0000"/>
                </a:solidFill>
              </a:rPr>
              <a:t>Opens basic files</a:t>
            </a:r>
          </a:p>
          <a:p>
            <a:pPr lvl="1"/>
            <a:r>
              <a:rPr lang="en-IN" dirty="0"/>
              <a:t>Standard Input, Output, Error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Standard Input Output </a:t>
            </a:r>
            <a:r>
              <a:rPr lang="en-IN" dirty="0"/>
              <a:t>let programs read input from </a:t>
            </a:r>
            <a:r>
              <a:rPr lang="en-IN" dirty="0">
                <a:solidFill>
                  <a:srgbClr val="0070C0"/>
                </a:solidFill>
              </a:rPr>
              <a:t>termina</a:t>
            </a:r>
            <a:r>
              <a:rPr lang="en-IN" dirty="0"/>
              <a:t>l and </a:t>
            </a:r>
            <a:r>
              <a:rPr lang="en-IN" dirty="0">
                <a:solidFill>
                  <a:srgbClr val="0070C0"/>
                </a:solidFill>
              </a:rPr>
              <a:t>print output to screen</a:t>
            </a:r>
          </a:p>
          <a:p>
            <a:r>
              <a:rPr lang="en-IN" dirty="0">
                <a:solidFill>
                  <a:srgbClr val="FF0000"/>
                </a:solidFill>
              </a:rPr>
              <a:t>Initializes CPU registers</a:t>
            </a:r>
          </a:p>
          <a:p>
            <a:pPr lvl="1"/>
            <a:r>
              <a:rPr lang="en-IN" dirty="0"/>
              <a:t>PC points to first instruction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3B2FF-369F-BE49-B910-9024D333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687672"/>
            <a:ext cx="3895506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19534-DF19-1E49-840C-707D0B661E36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4601939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2187-C48E-E04F-8A0E-3CE4E4BA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763"/>
            <a:ext cx="8335838" cy="37892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800" dirty="0"/>
              <a:t>Kernel code/data in process Virtual Address 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93B8-9466-7B4D-9C18-601EBD8E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15232"/>
            <a:ext cx="8040337" cy="9661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Unix: Kernel space is mapped in high - but inaccessible to user processes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B8658-6664-4547-B2C5-EB90BF1AE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084521"/>
            <a:ext cx="4210794" cy="4684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F93E7F-DBDC-1743-A293-2BF843429DE4}"/>
              </a:ext>
            </a:extLst>
          </p:cNvPr>
          <p:cNvSpPr/>
          <p:nvPr/>
        </p:nvSpPr>
        <p:spPr bwMode="auto">
          <a:xfrm>
            <a:off x="1657350" y="1084521"/>
            <a:ext cx="4023903" cy="1120343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6029-FEA9-E147-864B-6FB8C83FBE09}"/>
              </a:ext>
            </a:extLst>
          </p:cNvPr>
          <p:cNvSpPr txBox="1"/>
          <p:nvPr/>
        </p:nvSpPr>
        <p:spPr>
          <a:xfrm>
            <a:off x="5148064" y="335699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 image</a:t>
            </a:r>
          </a:p>
        </p:txBody>
      </p:sp>
    </p:spTree>
    <p:extLst>
      <p:ext uri="{BB962C8B-B14F-4D97-AF65-F5344CB8AC3E}">
        <p14:creationId xmlns:p14="http://schemas.microsoft.com/office/powerpoint/2010/main" val="41202905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6625FD-9B27-3443-AA6F-BF250431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260647"/>
            <a:ext cx="8152581" cy="447271"/>
          </a:xfrm>
        </p:spPr>
        <p:txBody>
          <a:bodyPr/>
          <a:lstStyle/>
          <a:p>
            <a:r>
              <a:rPr lang="en-US" dirty="0"/>
              <a:t>When you switch on computer – fresh start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23AF3-BF37-4149-A9B8-93ACDF49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7924800" cy="4895056"/>
          </a:xfrm>
        </p:spPr>
        <p:txBody>
          <a:bodyPr/>
          <a:lstStyle/>
          <a:p>
            <a:r>
              <a:rPr lang="en-US" dirty="0"/>
              <a:t>When you press power button</a:t>
            </a:r>
          </a:p>
          <a:p>
            <a:r>
              <a:rPr lang="en-US" dirty="0"/>
              <a:t>RAM is empty </a:t>
            </a:r>
          </a:p>
          <a:p>
            <a:pPr lvl="1"/>
            <a:r>
              <a:rPr lang="en-US" dirty="0"/>
              <a:t>It does not contain OS </a:t>
            </a:r>
          </a:p>
          <a:p>
            <a:pPr lvl="2"/>
            <a:r>
              <a:rPr lang="en-US" dirty="0"/>
              <a:t>OS is in disk in the beginning</a:t>
            </a:r>
          </a:p>
          <a:p>
            <a:r>
              <a:rPr lang="en-US" dirty="0"/>
              <a:t>Goals of a computer at boot</a:t>
            </a:r>
          </a:p>
          <a:p>
            <a:pPr lvl="1"/>
            <a:r>
              <a:rPr lang="en-US" dirty="0"/>
              <a:t>Ensure a minimal set of hardware is functional</a:t>
            </a:r>
          </a:p>
          <a:p>
            <a:pPr lvl="2"/>
            <a:r>
              <a:rPr lang="en-US" dirty="0"/>
              <a:t>CPU, Screen, Hard Disk, Keyboard</a:t>
            </a:r>
          </a:p>
          <a:p>
            <a:pPr lvl="1"/>
            <a:r>
              <a:rPr lang="en-US" dirty="0"/>
              <a:t>Hand control over to the OS</a:t>
            </a:r>
          </a:p>
          <a:p>
            <a:pPr lvl="2"/>
            <a:r>
              <a:rPr lang="en-US" dirty="0"/>
              <a:t>Let OS handle remaining operations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455D2-7B32-7F44-8FFC-F6188DB916A1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8545625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2684-0193-724E-8331-611AD888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Sequence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CB07-716C-5848-9B6C-B713AFF13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PC  to start execution at ta pre-determined position in memory</a:t>
            </a:r>
          </a:p>
          <a:p>
            <a:r>
              <a:rPr lang="en-US" dirty="0"/>
              <a:t>System uses a special read-only hardware memory (Boot ROM)</a:t>
            </a:r>
          </a:p>
          <a:p>
            <a:pPr lvl="1"/>
            <a:r>
              <a:rPr lang="en-US" dirty="0"/>
              <a:t>Boot ROM stores boot instructions</a:t>
            </a:r>
          </a:p>
          <a:p>
            <a:pPr lvl="1"/>
            <a:r>
              <a:rPr lang="en-US" dirty="0"/>
              <a:t>On x86, the boot program is called BIOS: Basic </a:t>
            </a:r>
            <a:r>
              <a:rPr lang="en-US" dirty="0" err="1"/>
              <a:t>Input/Output</a:t>
            </a:r>
            <a:r>
              <a:rPr lang="en-US" dirty="0"/>
              <a:t> System</a:t>
            </a:r>
          </a:p>
          <a:p>
            <a:pPr lvl="2"/>
            <a:r>
              <a:rPr lang="en-US" dirty="0"/>
              <a:t>ROM instructions are fixed at the time of manufacturing (computer) ;  they are never changed </a:t>
            </a:r>
          </a:p>
          <a:p>
            <a:pPr lvl="3"/>
            <a:r>
              <a:rPr lang="en-US" dirty="0"/>
              <a:t>Hence, it is not good to keep entire OS in the ROM</a:t>
            </a:r>
          </a:p>
          <a:p>
            <a:pPr lvl="3"/>
            <a:r>
              <a:rPr lang="en-US" dirty="0"/>
              <a:t>OS needs frequent updates for bugs and security fixes</a:t>
            </a:r>
          </a:p>
          <a:p>
            <a:pPr lvl="2"/>
            <a:r>
              <a:rPr lang="en-US" dirty="0"/>
              <a:t>ROM storage is slow and expensive</a:t>
            </a:r>
          </a:p>
          <a:p>
            <a:pPr lvl="2"/>
            <a:r>
              <a:rPr lang="en-US" dirty="0"/>
              <a:t>So, small amount of code is kept in BIOS  in ROM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2610-BA5E-DE43-9295-25EAE36DF312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338589878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CFA0C-5717-804A-A04C-7C807933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Sequence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93194-6662-6849-B364-66B85BD0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48" y="1844824"/>
            <a:ext cx="5616624" cy="418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65626-F5C9-6B40-BA13-C2AB974E205A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82206362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2A2-405B-7246-BDB2-FF60FF2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Sequence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BFCD-579D-F349-ADF3-FC870EF6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BIOS reads a fixed-size block from a fixed position on disk (or SSD) into memory</a:t>
            </a:r>
          </a:p>
          <a:p>
            <a:pPr lvl="1"/>
            <a:r>
              <a:rPr lang="en-US" dirty="0"/>
              <a:t>This block is called </a:t>
            </a:r>
            <a:r>
              <a:rPr lang="en-US" dirty="0">
                <a:solidFill>
                  <a:srgbClr val="0070C0"/>
                </a:solidFill>
              </a:rPr>
              <a:t>bootloader</a:t>
            </a:r>
          </a:p>
          <a:p>
            <a:r>
              <a:rPr lang="en-US" dirty="0"/>
              <a:t>Once the bootloader is copied to memory</a:t>
            </a:r>
          </a:p>
          <a:p>
            <a:pPr lvl="1"/>
            <a:r>
              <a:rPr lang="en-US" dirty="0"/>
              <a:t>It jumps to the first instruction of the bootloader</a:t>
            </a:r>
          </a:p>
          <a:p>
            <a:r>
              <a:rPr lang="en-US" dirty="0"/>
              <a:t>Bootloader in turn loads the kernel into memory</a:t>
            </a:r>
          </a:p>
          <a:p>
            <a:pPr lvl="2"/>
            <a:r>
              <a:rPr lang="en-US" dirty="0"/>
              <a:t>(Note that Kernel’s executable image is usually stored in the file system (on disk))</a:t>
            </a:r>
          </a:p>
          <a:p>
            <a:pPr lvl="1"/>
            <a:r>
              <a:rPr lang="en-US" dirty="0"/>
              <a:t>The bootloader jumps to the Kernel</a:t>
            </a:r>
          </a:p>
          <a:p>
            <a:r>
              <a:rPr lang="en-US" dirty="0"/>
              <a:t>Note that </a:t>
            </a:r>
          </a:p>
          <a:p>
            <a:pPr lvl="1"/>
            <a:r>
              <a:rPr lang="en-US" dirty="0"/>
              <a:t>BIOS just reads a block of raw data from disk</a:t>
            </a:r>
          </a:p>
          <a:p>
            <a:pPr lvl="1"/>
            <a:r>
              <a:rPr lang="en-US" dirty="0"/>
              <a:t>Bootloader, in turn, needs to know how to read kernel image (as a file) in the file system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487E0-04A6-004C-82E2-C71AB21808F0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45442949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64DEC2-E3D6-8B4E-AD85-C00399B1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Sequence (4)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E9D85C-E7B8-9945-8CDB-0B5EB1FD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initializes data structures</a:t>
            </a:r>
          </a:p>
          <a:p>
            <a:pPr lvl="1"/>
            <a:r>
              <a:rPr lang="en-US" dirty="0"/>
              <a:t>Setting up Interrupt vector table </a:t>
            </a:r>
          </a:p>
          <a:p>
            <a:pPr lvl="2"/>
            <a:r>
              <a:rPr lang="en-US" dirty="0"/>
              <a:t>To point to various interrupts, processor exceptions, sys call handler</a:t>
            </a:r>
          </a:p>
          <a:p>
            <a:r>
              <a:rPr lang="en-US" dirty="0"/>
              <a:t>Kernel starts the first process – typically the user login page</a:t>
            </a:r>
          </a:p>
          <a:p>
            <a:pPr lvl="1"/>
            <a:r>
              <a:rPr lang="en-US" dirty="0"/>
              <a:t>OS reads login program code  from it’s disk location and jumps to the first location of the program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2C000-C25F-C348-999E-04C024D24A8E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</p:spTree>
    <p:extLst>
      <p:ext uri="{BB962C8B-B14F-4D97-AF65-F5344CB8AC3E}">
        <p14:creationId xmlns:p14="http://schemas.microsoft.com/office/powerpoint/2010/main" val="30161248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D2CCC-4EE4-7444-B9B5-95160C8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C1CB9-F48C-8F4D-A763-C1717390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</a:t>
            </a:r>
            <a:r>
              <a:rPr lang="en-IN" dirty="0">
                <a:solidFill>
                  <a:srgbClr val="FF0000"/>
                </a:solidFill>
              </a:rPr>
              <a:t>multi-programming system</a:t>
            </a:r>
            <a:r>
              <a:rPr lang="en-IN" dirty="0"/>
              <a:t>, one or multiple programs can be loaded into its main memory for execution</a:t>
            </a:r>
          </a:p>
          <a:p>
            <a:r>
              <a:rPr lang="en-IN" dirty="0"/>
              <a:t>Multiprocessing – multiple jobs parallelly running</a:t>
            </a:r>
          </a:p>
          <a:p>
            <a:r>
              <a:rPr lang="en-IN" dirty="0"/>
              <a:t>Multithreading – Multiple threads per process</a:t>
            </a:r>
          </a:p>
          <a:p>
            <a:endParaRPr lang="en-IN" dirty="0"/>
          </a:p>
          <a:p>
            <a:r>
              <a:rPr lang="en-IN" dirty="0"/>
              <a:t>Starting computer system involves</a:t>
            </a:r>
          </a:p>
          <a:p>
            <a:pPr lvl="1"/>
            <a:r>
              <a:rPr lang="en-IN" dirty="0"/>
              <a:t>Pointing PC to fixed location in Boot ROM</a:t>
            </a:r>
          </a:p>
          <a:p>
            <a:pPr lvl="1"/>
            <a:r>
              <a:rPr lang="en-IN" dirty="0"/>
              <a:t>Boot ROM loads Bootloader image from disk into memory</a:t>
            </a:r>
          </a:p>
          <a:p>
            <a:pPr lvl="1"/>
            <a:r>
              <a:rPr lang="en-IN" dirty="0"/>
              <a:t>Bootloader, in turn, loads OS Kernel image from hard disk to memory</a:t>
            </a:r>
          </a:p>
          <a:p>
            <a:pPr lvl="1"/>
            <a:r>
              <a:rPr lang="en-IN" dirty="0"/>
              <a:t>OS kernel starts running</a:t>
            </a:r>
          </a:p>
          <a:p>
            <a:r>
              <a:rPr lang="en-IN" dirty="0"/>
              <a:t>A process has following states: New, Waiting, Ready, Running, and Terminated – will study in the next class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67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F4B89-87C1-7241-88D9-772D5AE0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following for your learning..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EE026-3642-034A-AE01-57242E38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Systems: Principles and Practice (2nd Edition) Anderson and Dahlin</a:t>
            </a:r>
          </a:p>
          <a:p>
            <a:pPr lvl="1"/>
            <a:r>
              <a:rPr lang="en-US" dirty="0"/>
              <a:t>Volume 1, Kernel and Processes</a:t>
            </a:r>
          </a:p>
          <a:p>
            <a:pPr lvl="2"/>
            <a:r>
              <a:rPr lang="en-US" dirty="0"/>
              <a:t>Chapter 2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https://inst.eecs.berkeley.edu/~cs162/su21/</a:t>
            </a:r>
            <a:endParaRPr lang="en-US" dirty="0"/>
          </a:p>
          <a:p>
            <a:pPr lvl="1"/>
            <a:r>
              <a:rPr lang="en-US" dirty="0"/>
              <a:t>CS 162, UCB</a:t>
            </a:r>
          </a:p>
          <a:p>
            <a:r>
              <a:rPr lang="en-US" dirty="0">
                <a:hlinkClick r:id="rId3"/>
              </a:rPr>
              <a:t>https://youtu.be/itfEcA3TXq4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304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744-3EBB-8C46-8959-78FD8F3B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1C60-779A-2F42-9F05-9608DC3B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Multiprogramming, context switching, Multiprocessing</a:t>
            </a:r>
          </a:p>
          <a:p>
            <a:r>
              <a:rPr lang="en-US" dirty="0"/>
              <a:t>Process –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03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73C-E824-864B-AF8F-DE3A537C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Concepts we learnt so far</a:t>
            </a:r>
          </a:p>
        </p:txBody>
      </p:sp>
    </p:spTree>
    <p:extLst>
      <p:ext uri="{BB962C8B-B14F-4D97-AF65-F5344CB8AC3E}">
        <p14:creationId xmlns:p14="http://schemas.microsoft.com/office/powerpoint/2010/main" val="4239596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lvl="1"/>
            <a:endParaRPr lang="en-US" altLang="en-US" dirty="0"/>
          </a:p>
          <a:p>
            <a:r>
              <a:rPr lang="en-US" b="1" dirty="0"/>
              <a:t>Address space 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endParaRPr lang="en-US" dirty="0"/>
          </a:p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User / Kernel mode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42C0968-9753-A847-A3BE-139A494A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3033483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2C6D85FB-2FC6-F840-968B-B1ADAC334B76}"/>
              </a:ext>
            </a:extLst>
          </p:cNvPr>
          <p:cNvSpPr txBox="1">
            <a:spLocks noChangeArrowheads="1"/>
          </p:cNvSpPr>
          <p:nvPr/>
        </p:nvSpPr>
        <p:spPr>
          <a:xfrm>
            <a:off x="473075" y="5705320"/>
            <a:ext cx="7987357" cy="6729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>
                <a:ea typeface="MS PGothic" charset="0"/>
              </a:rPr>
              <a:t>Threads encapsulate concurrency: “Active” component</a:t>
            </a:r>
          </a:p>
          <a:p>
            <a:r>
              <a:rPr lang="en-US" b="0" kern="0" dirty="0">
                <a:ea typeface="MS PGothic" charset="0"/>
              </a:rPr>
              <a:t>Address spaces encapsulate protection</a:t>
            </a:r>
          </a:p>
          <a:p>
            <a:r>
              <a:rPr lang="en-US" b="0" kern="0" dirty="0">
                <a:ea typeface="MS PGothic" charset="0"/>
              </a:rPr>
              <a:t>Threads share memory; In processes – sharing memory is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C990A-5178-884F-80C6-2DC9A7E1DA75}"/>
              </a:ext>
            </a:extLst>
          </p:cNvPr>
          <p:cNvSpPr txBox="1"/>
          <p:nvPr/>
        </p:nvSpPr>
        <p:spPr>
          <a:xfrm>
            <a:off x="339144" y="6488668"/>
            <a:ext cx="4338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Systems Principles and Practice: Anderson and Dahlin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4BD78-C328-2149-BE84-72EC46CFE37C}"/>
              </a:ext>
            </a:extLst>
          </p:cNvPr>
          <p:cNvSpPr/>
          <p:nvPr/>
        </p:nvSpPr>
        <p:spPr bwMode="auto">
          <a:xfrm>
            <a:off x="749300" y="1282700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8041-C682-5E42-86FD-360B4F97FDD8}"/>
              </a:ext>
            </a:extLst>
          </p:cNvPr>
          <p:cNvSpPr/>
          <p:nvPr/>
        </p:nvSpPr>
        <p:spPr bwMode="auto">
          <a:xfrm>
            <a:off x="4565923" y="1293822"/>
            <a:ext cx="3030612" cy="387449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79A65-39EE-8C40-8A7E-90A030E02DC2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1015246"/>
            <a:ext cx="720080" cy="267454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A6A5F-8800-1741-A055-1ADA629D94AC}"/>
              </a:ext>
            </a:extLst>
          </p:cNvPr>
          <p:cNvCxnSpPr>
            <a:cxnSpLocks/>
          </p:cNvCxnSpPr>
          <p:nvPr/>
        </p:nvCxnSpPr>
        <p:spPr bwMode="auto">
          <a:xfrm>
            <a:off x="5180923" y="897948"/>
            <a:ext cx="632249" cy="31309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450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3F57-4700-5449-9461-C64CFD0F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59C6-FFC3-5845-8782-FAA5003C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2882280" cy="5105400"/>
          </a:xfrm>
        </p:spPr>
        <p:txBody>
          <a:bodyPr/>
          <a:lstStyle/>
          <a:p>
            <a:r>
              <a:rPr lang="en-US" dirty="0"/>
              <a:t>All threads within a process share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Global/static data</a:t>
            </a:r>
          </a:p>
          <a:p>
            <a:pPr lvl="1"/>
            <a:r>
              <a:rPr lang="en-US" dirty="0"/>
              <a:t>Libraries</a:t>
            </a:r>
          </a:p>
          <a:p>
            <a:r>
              <a:rPr lang="en-US" dirty="0"/>
              <a:t>Each thread has a separate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Registers</a:t>
            </a:r>
          </a:p>
          <a:p>
            <a:r>
              <a:rPr lang="en-US" dirty="0">
                <a:solidFill>
                  <a:srgbClr val="FF0000"/>
                </a:solidFill>
              </a:rPr>
              <a:t>Note two threads of the same process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065B-4241-2B42-8F90-EF04F13878EF}"/>
              </a:ext>
            </a:extLst>
          </p:cNvPr>
          <p:cNvSpPr txBox="1"/>
          <p:nvPr/>
        </p:nvSpPr>
        <p:spPr>
          <a:xfrm>
            <a:off x="5630398" y="287330"/>
            <a:ext cx="186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Address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47560-8C0A-C448-A841-9700E02F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59" y="683750"/>
            <a:ext cx="1941925" cy="4833236"/>
          </a:xfrm>
          <a:prstGeom prst="rect">
            <a:avLst/>
          </a:prstGeom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56C13037-E199-0040-AD82-F59460BB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13123170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Gill Sans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syscall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rtn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Calibri" panose="020F0502020204030204" pitchFamily="34" charset="0"/>
                  <a:ea typeface="Gill Sans" charset="0"/>
                  <a:cs typeface="Calibri" panose="020F0502020204030204" pitchFamily="34" charset="0"/>
                </a:rPr>
                <a:t>rfi</a:t>
              </a:r>
              <a:endPara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ea typeface="Gill Sans" charset="0"/>
                <a:cs typeface="Calibri" panose="020F0502020204030204" pitchFamily="34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Text Box 7">
            <a:extLst>
              <a:ext uri="{FF2B5EF4-FFF2-40B4-BE49-F238E27FC236}">
                <a16:creationId xmlns:a16="http://schemas.microsoft.com/office/drawing/2014/main" id="{1F42C35D-FC22-FD48-B8D3-F4015102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550236"/>
            <a:ext cx="29957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Kubiatowicz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CS162 © UCB Spring 2021</a:t>
            </a:r>
          </a:p>
        </p:txBody>
      </p:sp>
    </p:spTree>
    <p:extLst>
      <p:ext uri="{BB962C8B-B14F-4D97-AF65-F5344CB8AC3E}">
        <p14:creationId xmlns:p14="http://schemas.microsoft.com/office/powerpoint/2010/main" val="2295772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9" id="{2F4057A8-0CC2-E848-A6DE-C9F67C2C939D}" vid="{573F4645-57C0-A844-9DE9-5884D0F3FF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6705</TotalTime>
  <Pages>60</Pages>
  <Words>1600</Words>
  <Application>Microsoft Macintosh PowerPoint</Application>
  <PresentationFormat>On-screen Show (4:3)</PresentationFormat>
  <Paragraphs>281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굴림</vt:lpstr>
      <vt:lpstr>ＭＳ Ｐゴシック</vt:lpstr>
      <vt:lpstr>ＭＳ Ｐゴシック</vt:lpstr>
      <vt:lpstr>Arial</vt:lpstr>
      <vt:lpstr>Calibri</vt:lpstr>
      <vt:lpstr>Comic Sans MS</vt:lpstr>
      <vt:lpstr>Gill Sans</vt:lpstr>
      <vt:lpstr>Gill Sans Light</vt:lpstr>
      <vt:lpstr>Symbol</vt:lpstr>
      <vt:lpstr>Wingdings</vt:lpstr>
      <vt:lpstr>Office</vt:lpstr>
      <vt:lpstr> CS 310   Operating Systems   Lecture 4:  Process –  Multiprogramming, Multiprocessing, Boot Sequence</vt:lpstr>
      <vt:lpstr>Acknowledgements !</vt:lpstr>
      <vt:lpstr>Use the following for your learning..</vt:lpstr>
      <vt:lpstr>We will study..</vt:lpstr>
      <vt:lpstr>Concepts we learnt so far</vt:lpstr>
      <vt:lpstr>Four Fundamental OS Concepts</vt:lpstr>
      <vt:lpstr>Single and Multithreaded Processes</vt:lpstr>
      <vt:lpstr>Thread</vt:lpstr>
      <vt:lpstr>User/Kernel (Privileged) Mode</vt:lpstr>
      <vt:lpstr>Multiprogramming, Context Switching, and Multiprocessing</vt:lpstr>
      <vt:lpstr>Multiprogramming</vt:lpstr>
      <vt:lpstr>Multiprogramming</vt:lpstr>
      <vt:lpstr>Illusion of Multiple Processors</vt:lpstr>
      <vt:lpstr>Illusion of Multiple Processors (Continued)</vt:lpstr>
      <vt:lpstr>What is required during context switching?</vt:lpstr>
      <vt:lpstr>Multiprocessing vs. Multiprogramming</vt:lpstr>
      <vt:lpstr>Concurrency is not Parallelism</vt:lpstr>
      <vt:lpstr>Process - Basics</vt:lpstr>
      <vt:lpstr>The Process abstraction (Repeat)</vt:lpstr>
      <vt:lpstr>The Process Abstraction</vt:lpstr>
      <vt:lpstr>Process Creation</vt:lpstr>
      <vt:lpstr>Kernel code/data in process Virtual Address Space?</vt:lpstr>
      <vt:lpstr>When you switch on computer – fresh start</vt:lpstr>
      <vt:lpstr>Boot Sequence (1)</vt:lpstr>
      <vt:lpstr>Booting Sequence (2)</vt:lpstr>
      <vt:lpstr>Boot Sequence (3)</vt:lpstr>
      <vt:lpstr>Boot Sequence (4)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   Operating Systems   Lecture 2:</dc:title>
  <dc:creator>Microsoft Office User</dc:creator>
  <dc:description>Imported some pictures from Silbershatz (c) 2005</dc:description>
  <cp:lastModifiedBy>Microsoft Office User</cp:lastModifiedBy>
  <cp:revision>59</cp:revision>
  <cp:lastPrinted>2019-01-22T23:28:05Z</cp:lastPrinted>
  <dcterms:created xsi:type="dcterms:W3CDTF">2021-06-16T11:05:49Z</dcterms:created>
  <dcterms:modified xsi:type="dcterms:W3CDTF">2021-09-01T04:55:25Z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