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570" r:id="rId3"/>
    <p:sldId id="886" r:id="rId4"/>
    <p:sldId id="887" r:id="rId5"/>
    <p:sldId id="889" r:id="rId6"/>
    <p:sldId id="888" r:id="rId7"/>
    <p:sldId id="2211" r:id="rId8"/>
    <p:sldId id="2212" r:id="rId9"/>
    <p:sldId id="2213" r:id="rId10"/>
    <p:sldId id="2214" r:id="rId11"/>
    <p:sldId id="2216" r:id="rId12"/>
    <p:sldId id="2218" r:id="rId13"/>
    <p:sldId id="2220" r:id="rId14"/>
    <p:sldId id="1168" r:id="rId15"/>
    <p:sldId id="2219" r:id="rId16"/>
    <p:sldId id="295" r:id="rId17"/>
    <p:sldId id="294" r:id="rId18"/>
    <p:sldId id="525" r:id="rId19"/>
    <p:sldId id="302" r:id="rId20"/>
    <p:sldId id="307" r:id="rId21"/>
    <p:sldId id="2221" r:id="rId22"/>
    <p:sldId id="312" r:id="rId23"/>
    <p:sldId id="268" r:id="rId24"/>
    <p:sldId id="314" r:id="rId25"/>
    <p:sldId id="270" r:id="rId26"/>
    <p:sldId id="552" r:id="rId27"/>
    <p:sldId id="2226" r:id="rId28"/>
    <p:sldId id="2227" r:id="rId29"/>
    <p:sldId id="553" r:id="rId30"/>
    <p:sldId id="554" r:id="rId31"/>
    <p:sldId id="555" r:id="rId32"/>
    <p:sldId id="2222" r:id="rId33"/>
    <p:sldId id="2217" r:id="rId34"/>
    <p:sldId id="2223" r:id="rId35"/>
    <p:sldId id="2224" r:id="rId36"/>
    <p:sldId id="2225" r:id="rId37"/>
    <p:sldId id="2228" r:id="rId38"/>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33AE1"/>
    <a:srgbClr val="F430AB"/>
    <a:srgbClr val="E6E703"/>
    <a:srgbClr val="72AAAE"/>
    <a:srgbClr val="2A40E2"/>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11"/>
    <p:restoredTop sz="82771" autoAdjust="0"/>
  </p:normalViewPr>
  <p:slideViewPr>
    <p:cSldViewPr>
      <p:cViewPr varScale="1">
        <p:scale>
          <a:sx n="56" d="100"/>
          <a:sy n="56" d="100"/>
        </p:scale>
        <p:origin x="312"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586" y="6956426"/>
            <a:ext cx="827620" cy="274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08" tIns="46994" rIns="92308" bIns="46994">
            <a:spAutoFit/>
          </a:bodyPr>
          <a:lstStyle/>
          <a:p>
            <a:pPr algn="ctr" defTabSz="917510">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510">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57" y="6956426"/>
            <a:ext cx="856474" cy="274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08" tIns="46994" rIns="92308" bIns="46994">
            <a:spAutoFit/>
          </a:bodyPr>
          <a:lstStyle/>
          <a:p>
            <a:pPr algn="ctr" defTabSz="917510">
              <a:lnSpc>
                <a:spcPct val="90000"/>
              </a:lnSpc>
            </a:pPr>
            <a:r>
              <a:rPr lang="en-US" sz="1300" b="0"/>
              <a:t>Page </a:t>
            </a:r>
            <a:fld id="{6D259941-7246-4245-A40C-55C6F952DF9E}" type="slidenum">
              <a:rPr lang="en-US" sz="1300" b="0"/>
              <a:pPr algn="ctr" defTabSz="917510">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971800" y="547688"/>
            <a:ext cx="36576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3" y="3475039"/>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65" tIns="46994" rIns="95665" bIns="46994"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a:p>
            <a:r>
              <a:rPr lang="en-US" altLang="en-US" dirty="0"/>
              <a:t>…so from the perspective of the calling code on the client, this just looks like a regular procedure call.</a:t>
            </a:r>
          </a:p>
        </p:txBody>
      </p:sp>
    </p:spTree>
    <p:extLst>
      <p:ext uri="{BB962C8B-B14F-4D97-AF65-F5344CB8AC3E}">
        <p14:creationId xmlns:p14="http://schemas.microsoft.com/office/powerpoint/2010/main" val="69113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2579258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9162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6566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REST: </a:t>
            </a:r>
            <a:r>
              <a:rPr lang="en-IN" b="1" dirty="0"/>
              <a:t>Representational state transfer</a:t>
            </a:r>
          </a:p>
          <a:p>
            <a:r>
              <a:rPr lang="en-IN" dirty="0"/>
              <a:t>a software architectural style that was created to guide the design and development of the architecture for the World Wide Web. REST defines a set of constraints for how the architecture of an Internet-scale distributed hypermedia system, such as the Web, should behave</a:t>
            </a:r>
            <a:endParaRPr lang="en-US" dirty="0"/>
          </a:p>
        </p:txBody>
      </p:sp>
    </p:spTree>
    <p:extLst>
      <p:ext uri="{BB962C8B-B14F-4D97-AF65-F5344CB8AC3E}">
        <p14:creationId xmlns:p14="http://schemas.microsoft.com/office/powerpoint/2010/main" val="184354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52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420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04257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CE3F2D9E-B6EF-0D43-9D8E-2E5179DB8E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B457B9DE-869E-7542-94EF-E1A272B506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4036" name="Slide Number Placeholder 3">
            <a:extLst>
              <a:ext uri="{FF2B5EF4-FFF2-40B4-BE49-F238E27FC236}">
                <a16:creationId xmlns:a16="http://schemas.microsoft.com/office/drawing/2014/main" id="{351ACB3D-BF1A-E340-9CB5-8856E34601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12801B2-18F4-2443-946C-B2EA1054DCD3}" type="slidenum">
              <a:rPr lang="en-US" altLang="en-US"/>
              <a:pPr/>
              <a:t>16</a:t>
            </a:fld>
            <a:endParaRPr lang="en-US" altLang="en-US"/>
          </a:p>
        </p:txBody>
      </p:sp>
    </p:spTree>
    <p:extLst>
      <p:ext uri="{BB962C8B-B14F-4D97-AF65-F5344CB8AC3E}">
        <p14:creationId xmlns:p14="http://schemas.microsoft.com/office/powerpoint/2010/main" val="115618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32437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D5014E80-175C-B04E-B36D-C0607D4C0A9E}"/>
              </a:ext>
            </a:extLst>
          </p:cNvPr>
          <p:cNvSpPr>
            <a:spLocks noChangeArrowheads="1" noTextEdit="1"/>
          </p:cNvSpPr>
          <p:nvPr>
            <p:ph type="sldImg"/>
          </p:nvPr>
        </p:nvSpPr>
        <p:spPr/>
      </p:sp>
      <p:sp>
        <p:nvSpPr>
          <p:cNvPr id="124931" name="Text Box 3">
            <a:extLst>
              <a:ext uri="{FF2B5EF4-FFF2-40B4-BE49-F238E27FC236}">
                <a16:creationId xmlns:a16="http://schemas.microsoft.com/office/drawing/2014/main" id="{5D25D7AF-7E6B-D547-A5F8-423A213CDC25}"/>
              </a:ext>
            </a:extLst>
          </p:cNvPr>
          <p:cNvSpPr txBox="1">
            <a:spLocks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926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ACD11E9-67BA-AD4E-916D-1D4865C888D4}"/>
              </a:ext>
            </a:extLst>
          </p:cNvPr>
          <p:cNvSpPr>
            <a:spLocks noChangeArrowheads="1" noTextEdit="1"/>
          </p:cNvSpPr>
          <p:nvPr>
            <p:ph type="sldImg"/>
          </p:nvPr>
        </p:nvSpPr>
        <p:spPr/>
      </p:sp>
      <p:sp>
        <p:nvSpPr>
          <p:cNvPr id="121859" name="Text Box 3">
            <a:extLst>
              <a:ext uri="{FF2B5EF4-FFF2-40B4-BE49-F238E27FC236}">
                <a16:creationId xmlns:a16="http://schemas.microsoft.com/office/drawing/2014/main" id="{85DFB9DD-3898-394A-934D-D464A8BE3D62}"/>
              </a:ext>
            </a:extLst>
          </p:cNvPr>
          <p:cNvSpPr txBox="1">
            <a:spLocks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496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SzPct val="120000"/>
              <a:defRPr b="0" i="0">
                <a:latin typeface="Calibri" panose="020F0502020204030204" pitchFamily="34" charset="0"/>
                <a:ea typeface="Calibri" panose="020F0502020204030204" pitchFamily="34" charset="0"/>
                <a:cs typeface="Calibri" panose="020F0502020204030204" pitchFamily="34" charset="0"/>
              </a:defRPr>
            </a:lvl1pPr>
            <a:lvl2pPr marL="685800" indent="-228600">
              <a:buClr>
                <a:srgbClr val="FF0000"/>
              </a:buClr>
              <a:buSzPct val="120000"/>
              <a:buFont typeface="Arial" panose="020B0604020202020204" pitchFamily="34" charset="0"/>
              <a:buChar char="•"/>
              <a:defRPr b="0" i="0">
                <a:latin typeface="Calibri" panose="020F0502020204030204" pitchFamily="34" charset="0"/>
                <a:ea typeface="Calibri" panose="020F0502020204030204" pitchFamily="34" charset="0"/>
                <a:cs typeface="Calibri" panose="020F0502020204030204" pitchFamily="34" charset="0"/>
              </a:defRPr>
            </a:lvl2pPr>
            <a:lvl3pPr marL="1143000" indent="-228600">
              <a:buSzPct val="120000"/>
              <a:buFont typeface="Arial" panose="020B0604020202020204" pitchFamily="34" charset="0"/>
              <a:buChar char="•"/>
              <a:defRPr b="0" i="0">
                <a:latin typeface="Calibri" panose="020F0502020204030204" pitchFamily="34" charset="0"/>
                <a:ea typeface="Calibri" panose="020F0502020204030204" pitchFamily="34" charset="0"/>
                <a:cs typeface="Calibri" panose="020F0502020204030204" pitchFamily="34" charset="0"/>
              </a:defRPr>
            </a:lvl3pPr>
            <a:lvl4pPr marL="1543050" indent="-171450">
              <a:buSzPct val="120000"/>
              <a:buFont typeface="Arial" panose="020B0604020202020204" pitchFamily="34" charset="0"/>
              <a:buChar char="•"/>
              <a:defRPr sz="1800" b="0" i="0">
                <a:latin typeface="Calibri" panose="020F0502020204030204" pitchFamily="34" charset="0"/>
                <a:ea typeface="Calibri" panose="020F0502020204030204" pitchFamily="34" charset="0"/>
                <a:cs typeface="Calibri" panose="020F0502020204030204" pitchFamily="34" charset="0"/>
              </a:defRPr>
            </a:lvl4pPr>
            <a:lvl5pPr>
              <a:buSzPct val="120000"/>
              <a:defRPr b="0" i="0">
                <a:latin typeface="Calibri" panose="020F0502020204030204" pitchFamily="34" charset="0"/>
                <a:ea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a:extLst>
              <a:ext uri="{FF2B5EF4-FFF2-40B4-BE49-F238E27FC236}">
                <a16:creationId xmlns:a16="http://schemas.microsoft.com/office/drawing/2014/main" id="{6272C1F6-F85B-794F-8C35-018FB5EA5B88}"/>
              </a:ext>
            </a:extLst>
          </p:cNvPr>
          <p:cNvSpPr txBox="1"/>
          <p:nvPr userDrawn="1"/>
        </p:nvSpPr>
        <p:spPr>
          <a:xfrm>
            <a:off x="8469443" y="6685613"/>
            <a:ext cx="184731" cy="369332"/>
          </a:xfrm>
          <a:prstGeom prst="rect">
            <a:avLst/>
          </a:prstGeom>
          <a:noFill/>
          <a:ln>
            <a:noFill/>
          </a:ln>
        </p:spPr>
        <p:txBody>
          <a:bodyPr wrap="none" rtlCol="0">
            <a:spAutoFit/>
          </a:bodyPr>
          <a:lstStyle/>
          <a:p>
            <a:endParaRPr lang="en-US" dirty="0"/>
          </a:p>
        </p:txBody>
      </p:sp>
      <p:sp>
        <p:nvSpPr>
          <p:cNvPr id="5" name="Rectangle 4">
            <a:extLst>
              <a:ext uri="{FF2B5EF4-FFF2-40B4-BE49-F238E27FC236}">
                <a16:creationId xmlns:a16="http://schemas.microsoft.com/office/drawing/2014/main" id="{44BEE621-4244-6E4B-BBF0-A6AC9DE4C5BC}"/>
              </a:ext>
            </a:extLst>
          </p:cNvPr>
          <p:cNvSpPr/>
          <p:nvPr userDrawn="1"/>
        </p:nvSpPr>
        <p:spPr>
          <a:xfrm>
            <a:off x="8534400" y="6488668"/>
            <a:ext cx="463588" cy="369332"/>
          </a:xfrm>
          <a:prstGeom prst="rect">
            <a:avLst/>
          </a:prstGeom>
        </p:spPr>
        <p:txBody>
          <a:bodyPr wrap="none">
            <a:spAutoFit/>
          </a:bodyPr>
          <a:lstStyle/>
          <a:p>
            <a:fld id="{8B82DB86-37F9-954E-8F10-00623E1FD261}" type="slidenum">
              <a:rPr lang="en-US" sz="1800" b="0" smtClean="0">
                <a:solidFill>
                  <a:srgbClr val="2A40E2"/>
                </a:solidFill>
                <a:latin typeface="Calibri" panose="020F0502020204030204" pitchFamily="34" charset="0"/>
                <a:cs typeface="Calibri" panose="020F0502020204030204" pitchFamily="34" charset="0"/>
              </a:rPr>
              <a:pPr/>
              <a:t>‹#›</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atin typeface="Calibri" panose="020F0502020204030204" pitchFamily="34" charset="0"/>
                <a:cs typeface="Calibri" panose="020F0502020204030204" pitchFamily="34" charset="0"/>
              </a:defRPr>
            </a:lvl1pPr>
          </a:lstStyle>
          <a:p>
            <a:pPr lvl="0"/>
            <a:r>
              <a:rPr lang="en-US" noProof="0"/>
              <a:t>Click to edit Master title style</a:t>
            </a:r>
            <a:endParaRPr lang="en-US" noProof="0" dirty="0"/>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Calibri" panose="020F0502020204030204" pitchFamily="34" charset="0"/>
                <a:cs typeface="Calibri" panose="020F0502020204030204" pitchFamily="34" charset="0"/>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0300691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E1C6B93-7D6B-DA42-A682-3CD147FB8BEC}"/>
              </a:ext>
            </a:extLst>
          </p:cNvPr>
          <p:cNvSpPr/>
          <p:nvPr userDrawn="1"/>
        </p:nvSpPr>
        <p:spPr>
          <a:xfrm>
            <a:off x="8534400" y="6488668"/>
            <a:ext cx="463588" cy="369332"/>
          </a:xfrm>
          <a:prstGeom prst="rect">
            <a:avLst/>
          </a:prstGeom>
        </p:spPr>
        <p:txBody>
          <a:bodyPr wrap="none">
            <a:spAutoFit/>
          </a:bodyPr>
          <a:lstStyle/>
          <a:p>
            <a:fld id="{8B82DB86-37F9-954E-8F10-00623E1FD261}" type="slidenum">
              <a:rPr lang="en-US" sz="1800" b="0" smtClean="0">
                <a:solidFill>
                  <a:srgbClr val="2A40E2"/>
                </a:solidFill>
                <a:latin typeface="Calibri" panose="020F0502020204030204" pitchFamily="34" charset="0"/>
                <a:cs typeface="Calibri" panose="020F0502020204030204" pitchFamily="34" charset="0"/>
              </a:rPr>
              <a:pPr/>
              <a:t>‹#›</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2A5D0DC2-5622-CF43-B520-E50D8B759AAB}"/>
              </a:ext>
            </a:extLst>
          </p:cNvPr>
          <p:cNvSpPr/>
          <p:nvPr userDrawn="1"/>
        </p:nvSpPr>
        <p:spPr>
          <a:xfrm>
            <a:off x="8534400" y="6488668"/>
            <a:ext cx="463588" cy="369332"/>
          </a:xfrm>
          <a:prstGeom prst="rect">
            <a:avLst/>
          </a:prstGeom>
        </p:spPr>
        <p:txBody>
          <a:bodyPr wrap="none">
            <a:spAutoFit/>
          </a:bodyPr>
          <a:lstStyle/>
          <a:p>
            <a:fld id="{8B82DB86-37F9-954E-8F10-00623E1FD261}" type="slidenum">
              <a:rPr lang="en-US" sz="1800" b="0" smtClean="0">
                <a:solidFill>
                  <a:srgbClr val="2A40E2"/>
                </a:solidFill>
                <a:latin typeface="Calibri" panose="020F0502020204030204" pitchFamily="34" charset="0"/>
                <a:cs typeface="Calibri" panose="020F0502020204030204" pitchFamily="34" charset="0"/>
              </a:rPr>
              <a:pPr/>
              <a:t>‹#›</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50CB9E-344C-364E-BF2C-6CFCB77045FB}"/>
              </a:ext>
            </a:extLst>
          </p:cNvPr>
          <p:cNvSpPr/>
          <p:nvPr userDrawn="1"/>
        </p:nvSpPr>
        <p:spPr>
          <a:xfrm>
            <a:off x="8534400" y="6488668"/>
            <a:ext cx="463588" cy="369332"/>
          </a:xfrm>
          <a:prstGeom prst="rect">
            <a:avLst/>
          </a:prstGeom>
        </p:spPr>
        <p:txBody>
          <a:bodyPr wrap="none">
            <a:spAutoFit/>
          </a:bodyPr>
          <a:lstStyle/>
          <a:p>
            <a:fld id="{8B82DB86-37F9-954E-8F10-00623E1FD261}" type="slidenum">
              <a:rPr lang="en-US" sz="1800" b="0" smtClean="0">
                <a:solidFill>
                  <a:srgbClr val="2A40E2"/>
                </a:solidFill>
                <a:latin typeface="Calibri" panose="020F0502020204030204" pitchFamily="34" charset="0"/>
                <a:cs typeface="Calibri" panose="020F0502020204030204" pitchFamily="34" charset="0"/>
              </a:rPr>
              <a:pPr/>
              <a:t>‹#›</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3875" y="174519"/>
            <a:ext cx="71628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Rectangle 5">
            <a:extLst>
              <a:ext uri="{FF2B5EF4-FFF2-40B4-BE49-F238E27FC236}">
                <a16:creationId xmlns:a16="http://schemas.microsoft.com/office/drawing/2014/main" id="{881DF638-DC8B-9C47-AE7E-388711F50F7B}"/>
              </a:ext>
            </a:extLst>
          </p:cNvPr>
          <p:cNvSpPr/>
          <p:nvPr userDrawn="1"/>
        </p:nvSpPr>
        <p:spPr>
          <a:xfrm>
            <a:off x="8534400" y="6488668"/>
            <a:ext cx="463588" cy="369332"/>
          </a:xfrm>
          <a:prstGeom prst="rect">
            <a:avLst/>
          </a:prstGeom>
        </p:spPr>
        <p:txBody>
          <a:bodyPr wrap="none">
            <a:spAutoFit/>
          </a:bodyPr>
          <a:lstStyle/>
          <a:p>
            <a:fld id="{8B82DB86-37F9-954E-8F10-00623E1FD261}" type="slidenum">
              <a:rPr lang="en-US" sz="1800" b="0" smtClean="0">
                <a:solidFill>
                  <a:srgbClr val="2A40E2"/>
                </a:solidFill>
                <a:latin typeface="Calibri" panose="020F0502020204030204" pitchFamily="34" charset="0"/>
                <a:cs typeface="Calibri" panose="020F0502020204030204" pitchFamily="34" charset="0"/>
              </a:rPr>
              <a:pPr/>
              <a:t>‹#›</a:t>
            </a:fld>
            <a:endParaRPr lang="en-US" dirty="0">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727" r:id="rId1"/>
    <p:sldLayoutId id="2147483738"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l" rtl="0" eaLnBrk="1" fontAlgn="base" hangingPunct="1">
        <a:lnSpc>
          <a:spcPct val="90000"/>
        </a:lnSpc>
        <a:spcBef>
          <a:spcPct val="0"/>
        </a:spcBef>
        <a:spcAft>
          <a:spcPct val="0"/>
        </a:spcAft>
        <a:defRPr sz="3200" b="1">
          <a:solidFill>
            <a:schemeClr val="accent1">
              <a:lumMod val="50000"/>
            </a:schemeClr>
          </a:solidFill>
          <a:latin typeface="Calibri" panose="020F0502020204030204" pitchFamily="34" charset="0"/>
          <a:ea typeface="ＭＳ Ｐゴシック" charset="0"/>
          <a:cs typeface="Calibri" panose="020F0502020204030204" pitchFamily="34" charset="0"/>
        </a:defRPr>
      </a:lvl1pPr>
      <a:lvl2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1" fontAlgn="base" hangingPunct="1">
        <a:lnSpc>
          <a:spcPct val="90000"/>
        </a:lnSpc>
        <a:spcBef>
          <a:spcPct val="0"/>
        </a:spcBef>
        <a:spcAft>
          <a:spcPct val="0"/>
        </a:spcAft>
        <a:defRPr sz="2400" b="1">
          <a:solidFill>
            <a:srgbClr val="2A40E2"/>
          </a:solidFill>
          <a:latin typeface="Comic Sans MS" pitchFamily="66" charset="0"/>
        </a:defRPr>
      </a:lvl6pPr>
      <a:lvl7pPr marL="914400" algn="ctr" rtl="0" eaLnBrk="1" fontAlgn="base" hangingPunct="1">
        <a:lnSpc>
          <a:spcPct val="90000"/>
        </a:lnSpc>
        <a:spcBef>
          <a:spcPct val="0"/>
        </a:spcBef>
        <a:spcAft>
          <a:spcPct val="0"/>
        </a:spcAft>
        <a:defRPr sz="2400" b="1">
          <a:solidFill>
            <a:srgbClr val="2A40E2"/>
          </a:solidFill>
          <a:latin typeface="Comic Sans MS" pitchFamily="66" charset="0"/>
        </a:defRPr>
      </a:lvl7pPr>
      <a:lvl8pPr marL="1371600" algn="ctr" rtl="0" eaLnBrk="1" fontAlgn="base" hangingPunct="1">
        <a:lnSpc>
          <a:spcPct val="90000"/>
        </a:lnSpc>
        <a:spcBef>
          <a:spcPct val="0"/>
        </a:spcBef>
        <a:spcAft>
          <a:spcPct val="0"/>
        </a:spcAft>
        <a:defRPr sz="2400" b="1">
          <a:solidFill>
            <a:srgbClr val="2A40E2"/>
          </a:solidFill>
          <a:latin typeface="Comic Sans MS" pitchFamily="66" charset="0"/>
        </a:defRPr>
      </a:lvl8pPr>
      <a:lvl9pPr marL="1828800" algn="ctr" rtl="0" eaLnBrk="1" fontAlgn="base" hangingPunct="1">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1" fontAlgn="base" hangingPunct="1">
        <a:lnSpc>
          <a:spcPct val="90000"/>
        </a:lnSpc>
        <a:spcBef>
          <a:spcPct val="30000"/>
        </a:spcBef>
        <a:spcAft>
          <a:spcPct val="0"/>
        </a:spcAft>
        <a:buClr>
          <a:schemeClr val="accent1">
            <a:lumMod val="50000"/>
          </a:schemeClr>
        </a:buClr>
        <a:buSzPct val="110000"/>
        <a:buChar char="•"/>
        <a:defRPr sz="2400">
          <a:solidFill>
            <a:schemeClr val="tx1"/>
          </a:solidFill>
          <a:latin typeface="Calibri" panose="020F0502020204030204" pitchFamily="34" charset="0"/>
          <a:ea typeface="ＭＳ Ｐゴシック" charset="0"/>
          <a:cs typeface="Calibri" panose="020F0502020204030204" pitchFamily="34" charset="0"/>
        </a:defRPr>
      </a:lvl1pPr>
      <a:lvl2pPr marL="685800" indent="-228600" algn="l" rtl="0" eaLnBrk="1" fontAlgn="base" hangingPunct="1">
        <a:lnSpc>
          <a:spcPct val="90000"/>
        </a:lnSpc>
        <a:spcBef>
          <a:spcPct val="30000"/>
        </a:spcBef>
        <a:spcAft>
          <a:spcPct val="0"/>
        </a:spcAft>
        <a:buClr>
          <a:srgbClr val="C00000"/>
        </a:buClr>
        <a:buSzPct val="110000"/>
        <a:buFont typeface="Arial" panose="020B0604020202020204" pitchFamily="34" charset="0"/>
        <a:buChar char="•"/>
        <a:defRPr sz="2200">
          <a:solidFill>
            <a:schemeClr val="tx1"/>
          </a:solidFill>
          <a:latin typeface="Calibri" panose="020F0502020204030204" pitchFamily="34" charset="0"/>
          <a:ea typeface="Gill Sans" charset="0"/>
          <a:cs typeface="Calibri" panose="020F0502020204030204" pitchFamily="34" charset="0"/>
        </a:defRPr>
      </a:lvl2pPr>
      <a:lvl3pPr marL="1143000" indent="-228600" algn="l" rtl="0" eaLnBrk="1" fontAlgn="base" hangingPunct="1">
        <a:lnSpc>
          <a:spcPct val="90000"/>
        </a:lnSpc>
        <a:spcBef>
          <a:spcPct val="30000"/>
        </a:spcBef>
        <a:spcAft>
          <a:spcPct val="0"/>
        </a:spcAft>
        <a:buClr>
          <a:srgbClr val="0070C0"/>
        </a:buClr>
        <a:buSzPct val="120000"/>
        <a:buFont typeface="Arial" panose="020B0604020202020204" pitchFamily="34" charset="0"/>
        <a:buChar char="•"/>
        <a:defRPr sz="2000">
          <a:solidFill>
            <a:schemeClr val="tx1"/>
          </a:solidFill>
          <a:latin typeface="Calibri" panose="020F0502020204030204" pitchFamily="34" charset="0"/>
          <a:ea typeface="Gill Sans" charset="0"/>
          <a:cs typeface="Calibri" panose="020F0502020204030204" pitchFamily="34" charset="0"/>
        </a:defRPr>
      </a:lvl3pPr>
      <a:lvl4pPr marL="1543050" indent="-171450" algn="l" rtl="0" eaLnBrk="1" fontAlgn="base" hangingPunct="1">
        <a:lnSpc>
          <a:spcPct val="90000"/>
        </a:lnSpc>
        <a:spcBef>
          <a:spcPct val="30000"/>
        </a:spcBef>
        <a:spcAft>
          <a:spcPct val="0"/>
        </a:spcAft>
        <a:buSzPct val="120000"/>
        <a:buChar char="•"/>
        <a:defRPr sz="1800">
          <a:solidFill>
            <a:schemeClr val="tx1"/>
          </a:solidFill>
          <a:latin typeface="Calibri" panose="020F0502020204030204" pitchFamily="34" charset="0"/>
          <a:ea typeface="Gill Sans" charset="0"/>
          <a:cs typeface="Calibri" panose="020F0502020204030204" pitchFamily="34" charset="0"/>
        </a:defRPr>
      </a:lvl4pPr>
      <a:lvl5pPr marL="2000250" indent="-171450" algn="l" rtl="0" eaLnBrk="1" fontAlgn="base" hangingPunct="1">
        <a:lnSpc>
          <a:spcPct val="90000"/>
        </a:lnSpc>
        <a:spcBef>
          <a:spcPct val="30000"/>
        </a:spcBef>
        <a:spcAft>
          <a:spcPct val="0"/>
        </a:spcAft>
        <a:buSzPct val="120000"/>
        <a:buFont typeface="Arial" panose="020B0604020202020204" pitchFamily="34" charset="0"/>
        <a:buChar char="•"/>
        <a:defRPr sz="1600">
          <a:solidFill>
            <a:schemeClr val="tx1"/>
          </a:solidFill>
          <a:latin typeface="Calibri" panose="020F0502020204030204" pitchFamily="34" charset="0"/>
          <a:ea typeface="Gill Sans" charset="0"/>
          <a:cs typeface="Calibri" panose="020F0502020204030204" pitchFamily="34" charset="0"/>
        </a:defRPr>
      </a:lvl5pPr>
      <a:lvl6pPr marL="2457450" indent="-171450" algn="l" rtl="0" eaLnBrk="1" fontAlgn="base" hangingPunct="1">
        <a:lnSpc>
          <a:spcPct val="90000"/>
        </a:lnSpc>
        <a:spcBef>
          <a:spcPct val="30000"/>
        </a:spcBef>
        <a:spcAft>
          <a:spcPct val="0"/>
        </a:spcAft>
        <a:buSzPct val="100000"/>
        <a:buChar char="–"/>
        <a:defRPr sz="2000" b="1">
          <a:solidFill>
            <a:schemeClr val="tx1"/>
          </a:solidFill>
          <a:latin typeface="+mn-lt"/>
        </a:defRPr>
      </a:lvl6pPr>
      <a:lvl7pPr marL="2914650" indent="-171450" algn="l" rtl="0" eaLnBrk="1" fontAlgn="base" hangingPunct="1">
        <a:lnSpc>
          <a:spcPct val="90000"/>
        </a:lnSpc>
        <a:spcBef>
          <a:spcPct val="30000"/>
        </a:spcBef>
        <a:spcAft>
          <a:spcPct val="0"/>
        </a:spcAft>
        <a:buSzPct val="100000"/>
        <a:buChar char="–"/>
        <a:defRPr sz="2000" b="1">
          <a:solidFill>
            <a:schemeClr val="tx1"/>
          </a:solidFill>
          <a:latin typeface="+mn-lt"/>
        </a:defRPr>
      </a:lvl7pPr>
      <a:lvl8pPr marL="3371850" indent="-171450" algn="l" rtl="0" eaLnBrk="1" fontAlgn="base" hangingPunct="1">
        <a:lnSpc>
          <a:spcPct val="90000"/>
        </a:lnSpc>
        <a:spcBef>
          <a:spcPct val="30000"/>
        </a:spcBef>
        <a:spcAft>
          <a:spcPct val="0"/>
        </a:spcAft>
        <a:buSzPct val="100000"/>
        <a:buChar char="–"/>
        <a:defRPr sz="2000" b="1">
          <a:solidFill>
            <a:schemeClr val="tx1"/>
          </a:solidFill>
          <a:latin typeface="+mn-lt"/>
        </a:defRPr>
      </a:lvl8pPr>
      <a:lvl9pPr marL="3829050" indent="-171450" algn="l" rtl="0" eaLnBrk="1" fontAlgn="base" hangingPunct="1">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196752"/>
            <a:ext cx="7848600" cy="2057400"/>
          </a:xfrm>
        </p:spPr>
        <p:txBody>
          <a:bodyPr/>
          <a:lstStyle/>
          <a:p>
            <a:pPr>
              <a:defRPr/>
            </a:pPr>
            <a:br>
              <a:rPr lang="en-US" sz="3000" dirty="0"/>
            </a:br>
            <a:r>
              <a:rPr lang="en-US" sz="3000" dirty="0">
                <a:solidFill>
                  <a:srgbClr val="FF0000"/>
                </a:solidFill>
              </a:rPr>
              <a:t>CS310  Operating Systems </a:t>
            </a:r>
            <a:br>
              <a:rPr lang="en-US" sz="3000" dirty="0"/>
            </a:br>
            <a:br>
              <a:rPr lang="en-US" sz="3000" dirty="0"/>
            </a:br>
            <a:r>
              <a:rPr lang="en-US" sz="2400" dirty="0"/>
              <a:t>Lecture 44: Distributed System </a:t>
            </a:r>
          </a:p>
        </p:txBody>
      </p:sp>
      <p:sp>
        <p:nvSpPr>
          <p:cNvPr id="3075" name="Rectangle 3"/>
          <p:cNvSpPr>
            <a:spLocks noGrp="1" noChangeArrowheads="1"/>
          </p:cNvSpPr>
          <p:nvPr>
            <p:ph type="subTitle" idx="1"/>
          </p:nvPr>
        </p:nvSpPr>
        <p:spPr>
          <a:xfrm>
            <a:off x="609600" y="4191000"/>
            <a:ext cx="8001000" cy="1447800"/>
          </a:xfrm>
        </p:spPr>
        <p:txBody>
          <a:bodyPr/>
          <a:lstStyle/>
          <a:p>
            <a:pPr marL="285750" indent="-285750" algn="r">
              <a:defRPr/>
            </a:pPr>
            <a:r>
              <a:rPr lang="en-US" altLang="en-US" dirty="0">
                <a:solidFill>
                  <a:schemeClr val="accent1">
                    <a:lumMod val="50000"/>
                  </a:schemeClr>
                </a:solidFill>
                <a:ea typeface="Gill Sans" charset="0"/>
              </a:rPr>
              <a:t>Ravi Mittal</a:t>
            </a:r>
          </a:p>
          <a:p>
            <a:pPr marL="285750" indent="-285750" algn="r">
              <a:defRPr/>
            </a:pPr>
            <a:r>
              <a:rPr lang="en-US" altLang="en-US" dirty="0">
                <a:solidFill>
                  <a:schemeClr val="accent1">
                    <a:lumMod val="50000"/>
                  </a:schemeClr>
                </a:solidFill>
                <a:ea typeface="Gill Sans" charset="0"/>
              </a:rPr>
              <a:t>IIT Goa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5173-2C2C-4368-98BF-A07F7BF51EB5}"/>
              </a:ext>
            </a:extLst>
          </p:cNvPr>
          <p:cNvSpPr>
            <a:spLocks noGrp="1"/>
          </p:cNvSpPr>
          <p:nvPr>
            <p:ph type="title"/>
          </p:nvPr>
        </p:nvSpPr>
        <p:spPr/>
        <p:txBody>
          <a:bodyPr/>
          <a:lstStyle/>
          <a:p>
            <a:r>
              <a:rPr lang="en-US" dirty="0"/>
              <a:t>Distributed Systems: Motivation</a:t>
            </a:r>
          </a:p>
        </p:txBody>
      </p:sp>
      <p:sp>
        <p:nvSpPr>
          <p:cNvPr id="3" name="Content Placeholder 2">
            <a:extLst>
              <a:ext uri="{FF2B5EF4-FFF2-40B4-BE49-F238E27FC236}">
                <a16:creationId xmlns:a16="http://schemas.microsoft.com/office/drawing/2014/main" id="{C223130E-7F9D-4993-82E8-7DFF1E51257C}"/>
              </a:ext>
            </a:extLst>
          </p:cNvPr>
          <p:cNvSpPr>
            <a:spLocks noGrp="1"/>
          </p:cNvSpPr>
          <p:nvPr>
            <p:ph idx="1"/>
          </p:nvPr>
        </p:nvSpPr>
        <p:spPr/>
        <p:txBody>
          <a:bodyPr/>
          <a:lstStyle/>
          <a:p>
            <a:r>
              <a:rPr lang="en-US" dirty="0">
                <a:solidFill>
                  <a:srgbClr val="0070C0"/>
                </a:solidFill>
              </a:rPr>
              <a:t>The </a:t>
            </a:r>
            <a:r>
              <a:rPr lang="en-US" i="1" dirty="0">
                <a:solidFill>
                  <a:srgbClr val="0070C0"/>
                </a:solidFill>
              </a:rPr>
              <a:t>promise</a:t>
            </a:r>
            <a:r>
              <a:rPr lang="en-US" dirty="0">
                <a:solidFill>
                  <a:srgbClr val="0070C0"/>
                </a:solidFill>
              </a:rPr>
              <a:t> of distributed systems</a:t>
            </a:r>
          </a:p>
          <a:p>
            <a:pPr lvl="1"/>
            <a:r>
              <a:rPr lang="en-US" i="1" dirty="0">
                <a:solidFill>
                  <a:srgbClr val="FF0000"/>
                </a:solidFill>
              </a:rPr>
              <a:t>Higher availability</a:t>
            </a:r>
            <a:r>
              <a:rPr lang="en-US" dirty="0"/>
              <a:t>: one machine goes down, use another</a:t>
            </a:r>
          </a:p>
          <a:p>
            <a:pPr lvl="1"/>
            <a:r>
              <a:rPr lang="en-US" i="1" dirty="0">
                <a:solidFill>
                  <a:srgbClr val="FF0000"/>
                </a:solidFill>
              </a:rPr>
              <a:t>Better durability</a:t>
            </a:r>
            <a:r>
              <a:rPr lang="en-US" dirty="0"/>
              <a:t>: store data in multiple locations</a:t>
            </a:r>
          </a:p>
          <a:p>
            <a:pPr lvl="1"/>
            <a:r>
              <a:rPr lang="en-US" i="1" dirty="0">
                <a:solidFill>
                  <a:srgbClr val="FF0000"/>
                </a:solidFill>
              </a:rPr>
              <a:t>More security</a:t>
            </a:r>
            <a:r>
              <a:rPr lang="en-US" dirty="0"/>
              <a:t>: each piece easier to make secure</a:t>
            </a:r>
          </a:p>
          <a:p>
            <a:pPr lvl="1"/>
            <a:endParaRPr lang="en-US" dirty="0"/>
          </a:p>
          <a:p>
            <a:r>
              <a:rPr lang="en-US" dirty="0">
                <a:solidFill>
                  <a:srgbClr val="0070C0"/>
                </a:solidFill>
              </a:rPr>
              <a:t>Other advantages</a:t>
            </a:r>
          </a:p>
          <a:p>
            <a:pPr lvl="1"/>
            <a:r>
              <a:rPr lang="en-US" dirty="0"/>
              <a:t>Cheaper/easier to build lots of simple computers</a:t>
            </a:r>
          </a:p>
          <a:p>
            <a:pPr lvl="1"/>
            <a:r>
              <a:rPr lang="en-US" dirty="0"/>
              <a:t>Allows for adding more resources incrementally</a:t>
            </a:r>
          </a:p>
          <a:p>
            <a:pPr lvl="1"/>
            <a:r>
              <a:rPr lang="en-US" dirty="0"/>
              <a:t>Easier for users to collaborate</a:t>
            </a:r>
          </a:p>
        </p:txBody>
      </p:sp>
      <p:sp>
        <p:nvSpPr>
          <p:cNvPr id="7" name="Text Box 7">
            <a:extLst>
              <a:ext uri="{FF2B5EF4-FFF2-40B4-BE49-F238E27FC236}">
                <a16:creationId xmlns:a16="http://schemas.microsoft.com/office/drawing/2014/main" id="{A7625332-CF8F-034E-ABAC-90646355E6AB}"/>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25404890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E90B-4B09-419F-A13F-3054C298FC2C}"/>
              </a:ext>
            </a:extLst>
          </p:cNvPr>
          <p:cNvSpPr>
            <a:spLocks noGrp="1"/>
          </p:cNvSpPr>
          <p:nvPr>
            <p:ph type="title"/>
          </p:nvPr>
        </p:nvSpPr>
        <p:spPr>
          <a:xfrm>
            <a:off x="523874" y="0"/>
            <a:ext cx="8010525" cy="707919"/>
          </a:xfrm>
        </p:spPr>
        <p:txBody>
          <a:bodyPr/>
          <a:lstStyle/>
          <a:p>
            <a:r>
              <a:rPr lang="en-US" dirty="0"/>
              <a:t>Distributed Systems: Goals/Requirements</a:t>
            </a:r>
          </a:p>
        </p:txBody>
      </p:sp>
      <p:sp>
        <p:nvSpPr>
          <p:cNvPr id="3" name="Content Placeholder 2">
            <a:extLst>
              <a:ext uri="{FF2B5EF4-FFF2-40B4-BE49-F238E27FC236}">
                <a16:creationId xmlns:a16="http://schemas.microsoft.com/office/drawing/2014/main" id="{F237B303-2C44-4ACC-9C80-DFF22D7A54A1}"/>
              </a:ext>
            </a:extLst>
          </p:cNvPr>
          <p:cNvSpPr>
            <a:spLocks noGrp="1"/>
          </p:cNvSpPr>
          <p:nvPr>
            <p:ph idx="1"/>
          </p:nvPr>
        </p:nvSpPr>
        <p:spPr/>
        <p:txBody>
          <a:bodyPr/>
          <a:lstStyle/>
          <a:p>
            <a:pPr>
              <a:spcBef>
                <a:spcPct val="10000"/>
              </a:spcBef>
            </a:pPr>
            <a:r>
              <a:rPr lang="en-US" altLang="ko-KR" dirty="0">
                <a:solidFill>
                  <a:schemeClr val="hlink"/>
                </a:solidFill>
                <a:ea typeface="굴림" panose="020B0600000101010101" pitchFamily="34" charset="-127"/>
              </a:rPr>
              <a:t>Transparency:</a:t>
            </a:r>
            <a:r>
              <a:rPr lang="en-US" altLang="ko-KR" dirty="0">
                <a:ea typeface="굴림" panose="020B0600000101010101" pitchFamily="34" charset="-127"/>
              </a:rPr>
              <a:t> the ability of the system to mask its complexity behind a simple interface</a:t>
            </a:r>
          </a:p>
          <a:p>
            <a:pPr>
              <a:spcBef>
                <a:spcPct val="10000"/>
              </a:spcBef>
            </a:pPr>
            <a:endParaRPr lang="en-US" altLang="ko-KR" dirty="0">
              <a:ea typeface="굴림" panose="020B0600000101010101" pitchFamily="34" charset="-127"/>
            </a:endParaRPr>
          </a:p>
          <a:p>
            <a:pPr>
              <a:spcBef>
                <a:spcPct val="10000"/>
              </a:spcBef>
            </a:pPr>
            <a:r>
              <a:rPr lang="en-US" altLang="ko-KR" dirty="0">
                <a:ea typeface="굴림" panose="020B0600000101010101" pitchFamily="34" charset="-127"/>
              </a:rPr>
              <a:t>Possible transparencies:</a:t>
            </a:r>
          </a:p>
          <a:p>
            <a:pPr lvl="1">
              <a:spcBef>
                <a:spcPct val="10000"/>
              </a:spcBef>
            </a:pPr>
            <a:r>
              <a:rPr lang="en-US" altLang="ko-KR" dirty="0">
                <a:solidFill>
                  <a:schemeClr val="hlink"/>
                </a:solidFill>
                <a:ea typeface="굴림" panose="020B0600000101010101" pitchFamily="34" charset="-127"/>
              </a:rPr>
              <a:t>Location:</a:t>
            </a:r>
            <a:r>
              <a:rPr lang="en-US" altLang="ko-KR" dirty="0">
                <a:ea typeface="굴림" panose="020B0600000101010101" pitchFamily="34" charset="-127"/>
              </a:rPr>
              <a:t> Can’t tell where resources are located</a:t>
            </a:r>
          </a:p>
          <a:p>
            <a:pPr lvl="1">
              <a:spcBef>
                <a:spcPct val="10000"/>
              </a:spcBef>
            </a:pPr>
            <a:r>
              <a:rPr lang="en-US" altLang="ko-KR" dirty="0">
                <a:solidFill>
                  <a:schemeClr val="hlink"/>
                </a:solidFill>
                <a:ea typeface="굴림" panose="020B0600000101010101" pitchFamily="34" charset="-127"/>
              </a:rPr>
              <a:t>Migration:</a:t>
            </a:r>
            <a:r>
              <a:rPr lang="en-US" altLang="ko-KR" dirty="0">
                <a:ea typeface="굴림" panose="020B0600000101010101" pitchFamily="34" charset="-127"/>
              </a:rPr>
              <a:t> Resources may move without the user knowing</a:t>
            </a:r>
          </a:p>
          <a:p>
            <a:pPr lvl="1">
              <a:spcBef>
                <a:spcPct val="10000"/>
              </a:spcBef>
            </a:pPr>
            <a:r>
              <a:rPr lang="en-US" altLang="ko-KR" dirty="0">
                <a:solidFill>
                  <a:schemeClr val="hlink"/>
                </a:solidFill>
                <a:ea typeface="굴림" panose="020B0600000101010101" pitchFamily="34" charset="-127"/>
              </a:rPr>
              <a:t>Replication:</a:t>
            </a:r>
            <a:r>
              <a:rPr lang="en-US" altLang="ko-KR" dirty="0">
                <a:ea typeface="굴림" panose="020B0600000101010101" pitchFamily="34" charset="-127"/>
              </a:rPr>
              <a:t> Can’t tell how many copies of resource exist</a:t>
            </a:r>
          </a:p>
          <a:p>
            <a:pPr lvl="1">
              <a:spcBef>
                <a:spcPct val="10000"/>
              </a:spcBef>
            </a:pPr>
            <a:r>
              <a:rPr lang="en-US" altLang="ko-KR" dirty="0">
                <a:solidFill>
                  <a:schemeClr val="hlink"/>
                </a:solidFill>
                <a:ea typeface="굴림" panose="020B0600000101010101" pitchFamily="34" charset="-127"/>
              </a:rPr>
              <a:t>Concurrency:</a:t>
            </a:r>
            <a:r>
              <a:rPr lang="en-US" altLang="ko-KR" dirty="0">
                <a:ea typeface="굴림" panose="020B0600000101010101" pitchFamily="34" charset="-127"/>
              </a:rPr>
              <a:t> Can’t tell how many users there are</a:t>
            </a:r>
          </a:p>
          <a:p>
            <a:pPr lvl="1">
              <a:spcBef>
                <a:spcPct val="10000"/>
              </a:spcBef>
            </a:pPr>
            <a:r>
              <a:rPr lang="en-US" altLang="ko-KR" dirty="0">
                <a:solidFill>
                  <a:schemeClr val="hlink"/>
                </a:solidFill>
                <a:ea typeface="굴림" panose="020B0600000101010101" pitchFamily="34" charset="-127"/>
              </a:rPr>
              <a:t>Parallelism:</a:t>
            </a:r>
            <a:r>
              <a:rPr lang="en-US" altLang="ko-KR" dirty="0">
                <a:ea typeface="굴림" panose="020B0600000101010101" pitchFamily="34" charset="-127"/>
              </a:rPr>
              <a:t> System may speed up large jobs by splitting them into smaller pieces</a:t>
            </a:r>
          </a:p>
          <a:p>
            <a:pPr lvl="1">
              <a:spcBef>
                <a:spcPct val="10000"/>
              </a:spcBef>
            </a:pPr>
            <a:r>
              <a:rPr lang="en-US" altLang="ko-KR" dirty="0">
                <a:solidFill>
                  <a:schemeClr val="hlink"/>
                </a:solidFill>
                <a:ea typeface="굴림" panose="020B0600000101010101" pitchFamily="34" charset="-127"/>
              </a:rPr>
              <a:t>Fault Tolerance</a:t>
            </a:r>
            <a:r>
              <a:rPr lang="en-US" altLang="ko-KR" dirty="0">
                <a:ea typeface="굴림" panose="020B0600000101010101" pitchFamily="34" charset="-127"/>
              </a:rPr>
              <a:t>: System may hide various things that go wrong</a:t>
            </a:r>
          </a:p>
        </p:txBody>
      </p:sp>
      <p:sp>
        <p:nvSpPr>
          <p:cNvPr id="7" name="Text Box 7">
            <a:extLst>
              <a:ext uri="{FF2B5EF4-FFF2-40B4-BE49-F238E27FC236}">
                <a16:creationId xmlns:a16="http://schemas.microsoft.com/office/drawing/2014/main" id="{DDAE4EF6-7325-C94E-91EF-EDF09337FC7C}"/>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42453682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A36C-D203-435B-B4B0-F94D5982DB6A}"/>
              </a:ext>
            </a:extLst>
          </p:cNvPr>
          <p:cNvSpPr>
            <a:spLocks noGrp="1"/>
          </p:cNvSpPr>
          <p:nvPr>
            <p:ph type="title"/>
          </p:nvPr>
        </p:nvSpPr>
        <p:spPr/>
        <p:txBody>
          <a:bodyPr/>
          <a:lstStyle/>
          <a:p>
            <a:r>
              <a:rPr lang="en-US" dirty="0"/>
              <a:t>Examples of Transparency</a:t>
            </a:r>
          </a:p>
        </p:txBody>
      </p:sp>
      <p:sp>
        <p:nvSpPr>
          <p:cNvPr id="3" name="Content Placeholder 2">
            <a:extLst>
              <a:ext uri="{FF2B5EF4-FFF2-40B4-BE49-F238E27FC236}">
                <a16:creationId xmlns:a16="http://schemas.microsoft.com/office/drawing/2014/main" id="{68ED37F4-74FC-45F3-AF8C-680D35036876}"/>
              </a:ext>
            </a:extLst>
          </p:cNvPr>
          <p:cNvSpPr>
            <a:spLocks noGrp="1"/>
          </p:cNvSpPr>
          <p:nvPr>
            <p:ph idx="1"/>
          </p:nvPr>
        </p:nvSpPr>
        <p:spPr>
          <a:xfrm>
            <a:off x="609600" y="914400"/>
            <a:ext cx="8066856" cy="5105400"/>
          </a:xfrm>
        </p:spPr>
        <p:txBody>
          <a:bodyPr>
            <a:normAutofit/>
          </a:bodyPr>
          <a:lstStyle/>
          <a:p>
            <a:r>
              <a:rPr lang="en-US" dirty="0">
                <a:solidFill>
                  <a:srgbClr val="0070C0"/>
                </a:solidFill>
              </a:rPr>
              <a:t>RPC: Simple function-like interface</a:t>
            </a:r>
          </a:p>
          <a:p>
            <a:pPr lvl="1"/>
            <a:r>
              <a:rPr lang="en-US" dirty="0"/>
              <a:t>Masks complexity of marshalling/unmarshalling, sending data, using sockets…</a:t>
            </a:r>
          </a:p>
          <a:p>
            <a:pPr lvl="1"/>
            <a:endParaRPr lang="en-US" dirty="0"/>
          </a:p>
          <a:p>
            <a:r>
              <a:rPr lang="en-US" dirty="0">
                <a:solidFill>
                  <a:srgbClr val="0070C0"/>
                </a:solidFill>
              </a:rPr>
              <a:t>Sockets: Simple file-like interface</a:t>
            </a:r>
          </a:p>
          <a:p>
            <a:pPr lvl="1"/>
            <a:r>
              <a:rPr lang="en-US" dirty="0"/>
              <a:t>Masks complexity of segmentation, retransmissions, windowing, etc.</a:t>
            </a:r>
          </a:p>
          <a:p>
            <a:pPr marL="457200" lvl="1" indent="0">
              <a:buNone/>
            </a:pPr>
            <a:endParaRPr lang="en-US" dirty="0"/>
          </a:p>
        </p:txBody>
      </p:sp>
      <p:sp>
        <p:nvSpPr>
          <p:cNvPr id="7" name="Text Box 7">
            <a:extLst>
              <a:ext uri="{FF2B5EF4-FFF2-40B4-BE49-F238E27FC236}">
                <a16:creationId xmlns:a16="http://schemas.microsoft.com/office/drawing/2014/main" id="{82BDB43F-9AED-F14A-95D6-4C1924BCDCD6}"/>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6002805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F636-8390-0547-AA88-69C0FAA5D0D8}"/>
              </a:ext>
            </a:extLst>
          </p:cNvPr>
          <p:cNvSpPr>
            <a:spLocks noGrp="1"/>
          </p:cNvSpPr>
          <p:nvPr>
            <p:ph type="ctrTitle"/>
          </p:nvPr>
        </p:nvSpPr>
        <p:spPr/>
        <p:txBody>
          <a:bodyPr/>
          <a:lstStyle/>
          <a:p>
            <a:r>
              <a:rPr lang="en-US" dirty="0"/>
              <a:t>Socket Overview</a:t>
            </a:r>
          </a:p>
        </p:txBody>
      </p:sp>
    </p:spTree>
    <p:extLst>
      <p:ext uri="{BB962C8B-B14F-4D97-AF65-F5344CB8AC3E}">
        <p14:creationId xmlns:p14="http://schemas.microsoft.com/office/powerpoint/2010/main" val="24494463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p:txBody>
          <a:bodyPr>
            <a:normAutofit fontScale="90000"/>
          </a:bodyPr>
          <a:lstStyle/>
          <a:p>
            <a:r>
              <a:rPr lang="en-US" altLang="en-US" sz="3300" dirty="0">
                <a:ea typeface="ＭＳ Ｐゴシック" panose="020B0600070205080204" pitchFamily="34" charset="-128"/>
              </a:rPr>
              <a:t>Sockets</a:t>
            </a:r>
            <a:endParaRPr lang="en-US" sz="3300" dirty="0"/>
          </a:p>
        </p:txBody>
      </p:sp>
      <p:sp>
        <p:nvSpPr>
          <p:cNvPr id="68" name="Rectangle 3">
            <a:extLst>
              <a:ext uri="{FF2B5EF4-FFF2-40B4-BE49-F238E27FC236}">
                <a16:creationId xmlns:a16="http://schemas.microsoft.com/office/drawing/2014/main" id="{AE0F6699-BC13-C349-9AC1-8B36945FEAA0}"/>
              </a:ext>
            </a:extLst>
          </p:cNvPr>
          <p:cNvSpPr txBox="1">
            <a:spLocks noChangeArrowheads="1"/>
          </p:cNvSpPr>
          <p:nvPr/>
        </p:nvSpPr>
        <p:spPr bwMode="auto">
          <a:xfrm>
            <a:off x="515892" y="900836"/>
            <a:ext cx="8223781" cy="1746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78" tIns="44445" rIns="90478" bIns="44445" numCol="1" anchor="t" anchorCtr="0" compatLnSpc="1">
            <a:prstTxWarp prst="textNoShape">
              <a:avLst/>
            </a:prstTxWarp>
            <a:noAutofit/>
          </a:bodyPr>
          <a:lstStyle>
            <a:lvl1pPr marL="285750" indent="-285750" eaLnBrk="1" hangingPunct="1">
              <a:lnSpc>
                <a:spcPct val="90000"/>
              </a:lnSpc>
              <a:spcBef>
                <a:spcPct val="30000"/>
              </a:spcBef>
              <a:buClr>
                <a:schemeClr val="accent1">
                  <a:lumMod val="50000"/>
                </a:schemeClr>
              </a:buClr>
              <a:buSzPct val="120000"/>
              <a:buChar char="•"/>
              <a:defRPr sz="2400" b="0" i="0">
                <a:latin typeface="Calibri" panose="020F0502020204030204" pitchFamily="34" charset="0"/>
                <a:ea typeface="Calibri" panose="020F0502020204030204" pitchFamily="34" charset="0"/>
                <a:cs typeface="Calibri" panose="020F0502020204030204" pitchFamily="34" charset="0"/>
              </a:defRPr>
            </a:lvl1pPr>
            <a:lvl2pPr marL="685800" lvl="1" indent="-228600" eaLnBrk="1" hangingPunct="1">
              <a:lnSpc>
                <a:spcPct val="90000"/>
              </a:lnSpc>
              <a:spcBef>
                <a:spcPct val="30000"/>
              </a:spcBef>
              <a:buClr>
                <a:srgbClr val="FF0000"/>
              </a:buClr>
              <a:buSzPct val="120000"/>
              <a:buFont typeface="Arial" panose="020B0604020202020204" pitchFamily="34" charset="0"/>
              <a:buChar char="•"/>
              <a:defRPr sz="2200" b="0" i="0">
                <a:latin typeface="Calibri" panose="020F0502020204030204" pitchFamily="34" charset="0"/>
                <a:ea typeface="Calibri" panose="020F0502020204030204" pitchFamily="34" charset="0"/>
                <a:cs typeface="Calibri" panose="020F0502020204030204" pitchFamily="34" charset="0"/>
              </a:defRPr>
            </a:lvl2pPr>
            <a:lvl3pPr marL="1143000" indent="-228600" eaLnBrk="1" hangingPunct="1">
              <a:lnSpc>
                <a:spcPct val="90000"/>
              </a:lnSpc>
              <a:spcBef>
                <a:spcPct val="30000"/>
              </a:spcBef>
              <a:buClr>
                <a:srgbClr val="0070C0"/>
              </a:buClr>
              <a:buSzPct val="120000"/>
              <a:buFont typeface="Arial" panose="020B0604020202020204" pitchFamily="34" charset="0"/>
              <a:buChar char="•"/>
              <a:defRPr sz="2000" b="0" i="0">
                <a:latin typeface="Calibri" panose="020F0502020204030204" pitchFamily="34" charset="0"/>
                <a:ea typeface="Calibri" panose="020F0502020204030204" pitchFamily="34" charset="0"/>
                <a:cs typeface="Calibri" panose="020F0502020204030204" pitchFamily="34" charset="0"/>
              </a:defRPr>
            </a:lvl3pPr>
            <a:lvl4pPr marL="1543050" indent="-171450" eaLnBrk="1" hangingPunct="1">
              <a:lnSpc>
                <a:spcPct val="90000"/>
              </a:lnSpc>
              <a:spcBef>
                <a:spcPct val="30000"/>
              </a:spcBef>
              <a:buSzPct val="120000"/>
              <a:buFont typeface="Arial" panose="020B0604020202020204" pitchFamily="34" charset="0"/>
              <a:buChar char="•"/>
              <a:defRPr sz="1800" b="0" i="0">
                <a:latin typeface="Calibri" panose="020F0502020204030204" pitchFamily="34" charset="0"/>
                <a:ea typeface="Calibri" panose="020F0502020204030204" pitchFamily="34" charset="0"/>
                <a:cs typeface="Calibri" panose="020F0502020204030204" pitchFamily="34" charset="0"/>
              </a:defRPr>
            </a:lvl4pPr>
            <a:lvl5pPr marL="2000250" indent="-171450" eaLnBrk="1" hangingPunct="1">
              <a:lnSpc>
                <a:spcPct val="90000"/>
              </a:lnSpc>
              <a:spcBef>
                <a:spcPct val="30000"/>
              </a:spcBef>
              <a:buSzPct val="120000"/>
              <a:buFont typeface="Arial" panose="020B0604020202020204" pitchFamily="34" charset="0"/>
              <a:buChar char="•"/>
              <a:defRPr sz="1600" b="0" i="0">
                <a:latin typeface="Calibri" panose="020F0502020204030204" pitchFamily="34" charset="0"/>
                <a:ea typeface="Calibri" panose="020F0502020204030204" pitchFamily="34" charset="0"/>
                <a:cs typeface="Calibri" panose="020F0502020204030204" pitchFamily="34" charset="0"/>
              </a:defRPr>
            </a:lvl5pPr>
            <a:lvl6pPr marL="2457450" indent="-171450" fontAlgn="base">
              <a:lnSpc>
                <a:spcPct val="90000"/>
              </a:lnSpc>
              <a:spcBef>
                <a:spcPct val="30000"/>
              </a:spcBef>
              <a:spcAft>
                <a:spcPct val="0"/>
              </a:spcAft>
              <a:buSzPct val="100000"/>
              <a:buChar char="–"/>
              <a:defRPr sz="2000">
                <a:latin typeface="+mn-lt"/>
              </a:defRPr>
            </a:lvl6pPr>
            <a:lvl7pPr marL="2914650" indent="-171450" fontAlgn="base">
              <a:lnSpc>
                <a:spcPct val="90000"/>
              </a:lnSpc>
              <a:spcBef>
                <a:spcPct val="30000"/>
              </a:spcBef>
              <a:spcAft>
                <a:spcPct val="0"/>
              </a:spcAft>
              <a:buSzPct val="100000"/>
              <a:buChar char="–"/>
              <a:defRPr sz="2000">
                <a:latin typeface="+mn-lt"/>
              </a:defRPr>
            </a:lvl7pPr>
            <a:lvl8pPr marL="3371850" indent="-171450" fontAlgn="base">
              <a:lnSpc>
                <a:spcPct val="90000"/>
              </a:lnSpc>
              <a:spcBef>
                <a:spcPct val="30000"/>
              </a:spcBef>
              <a:spcAft>
                <a:spcPct val="0"/>
              </a:spcAft>
              <a:buSzPct val="100000"/>
              <a:buChar char="–"/>
              <a:defRPr sz="2000">
                <a:latin typeface="+mn-lt"/>
              </a:defRPr>
            </a:lvl8pPr>
            <a:lvl9pPr marL="3829050" indent="-171450" fontAlgn="base">
              <a:lnSpc>
                <a:spcPct val="90000"/>
              </a:lnSpc>
              <a:spcBef>
                <a:spcPct val="30000"/>
              </a:spcBef>
              <a:spcAft>
                <a:spcPct val="0"/>
              </a:spcAft>
              <a:buSzPct val="100000"/>
              <a:buChar char="–"/>
              <a:defRPr sz="2000">
                <a:latin typeface="+mn-lt"/>
              </a:defRPr>
            </a:lvl9pPr>
          </a:lstStyle>
          <a:p>
            <a:r>
              <a:rPr lang="en-US" altLang="en-US" sz="2000" dirty="0"/>
              <a:t>Process sends/receives messages to/from its socket</a:t>
            </a:r>
          </a:p>
          <a:p>
            <a:r>
              <a:rPr lang="en-US" altLang="en-US" sz="2000" dirty="0"/>
              <a:t>A Socket is analogous to door</a:t>
            </a:r>
          </a:p>
          <a:p>
            <a:pPr lvl="1"/>
            <a:r>
              <a:rPr lang="en-US" altLang="en-US" sz="2000" dirty="0"/>
              <a:t>sending process shoves message out door</a:t>
            </a:r>
          </a:p>
          <a:p>
            <a:pPr lvl="1"/>
            <a:r>
              <a:rPr lang="en-US" altLang="en-US" sz="2000" dirty="0"/>
              <a:t>sending process relies on transport infrastructure on other side of door to deliver message to socket at receiving process</a:t>
            </a:r>
          </a:p>
          <a:p>
            <a:pPr lvl="1"/>
            <a:r>
              <a:rPr lang="en-US" altLang="en-US" sz="2000" dirty="0"/>
              <a:t>two sockets involved: one on each side</a:t>
            </a:r>
          </a:p>
        </p:txBody>
      </p:sp>
      <p:sp>
        <p:nvSpPr>
          <p:cNvPr id="69" name="Freeform 66">
            <a:extLst>
              <a:ext uri="{FF2B5EF4-FFF2-40B4-BE49-F238E27FC236}">
                <a16:creationId xmlns:a16="http://schemas.microsoft.com/office/drawing/2014/main" id="{C55660F8-73B5-034B-A597-DD5D87ECF66A}"/>
              </a:ext>
            </a:extLst>
          </p:cNvPr>
          <p:cNvSpPr>
            <a:spLocks/>
          </p:cNvSpPr>
          <p:nvPr/>
        </p:nvSpPr>
        <p:spPr bwMode="auto">
          <a:xfrm>
            <a:off x="6361861" y="3931014"/>
            <a:ext cx="552450" cy="1498997"/>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rgbClr val="FFFFFF"/>
              </a:gs>
              <a:gs pos="100000">
                <a:srgbClr val="B2B2B2"/>
              </a:gs>
            </a:gsLst>
            <a:lin ang="0" scaled="1"/>
          </a:gradFill>
          <a:ln w="9525">
            <a:solidFill>
              <a:srgbClr val="DDDDDD"/>
            </a:solidFill>
            <a:round/>
            <a:headEnd/>
            <a:tailEnd/>
          </a:ln>
        </p:spPr>
        <p:txBody>
          <a:bodyP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70" name="Freeform 7">
            <a:extLst>
              <a:ext uri="{FF2B5EF4-FFF2-40B4-BE49-F238E27FC236}">
                <a16:creationId xmlns:a16="http://schemas.microsoft.com/office/drawing/2014/main" id="{ABAB43B4-03FC-2A42-98B9-913DD8EC77B7}"/>
              </a:ext>
            </a:extLst>
          </p:cNvPr>
          <p:cNvSpPr>
            <a:spLocks/>
          </p:cNvSpPr>
          <p:nvPr/>
        </p:nvSpPr>
        <p:spPr bwMode="auto">
          <a:xfrm>
            <a:off x="3875836" y="4903755"/>
            <a:ext cx="1356122" cy="773906"/>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defTabSz="685800">
              <a:spcBef>
                <a:spcPct val="20000"/>
              </a:spcBef>
              <a:buClr>
                <a:srgbClr val="3333CC"/>
              </a:buClr>
              <a:buSzPct val="85000"/>
              <a:defRPr/>
            </a:pPr>
            <a:endParaRPr lang="en-US" sz="1500" b="0">
              <a:solidFill>
                <a:srgbClr val="000000"/>
              </a:solidFill>
              <a:latin typeface="Arial" panose="020B0604020202020204" pitchFamily="34" charset="0"/>
              <a:ea typeface="ＭＳ Ｐゴシック" panose="020B0600070205080204" pitchFamily="34" charset="-128"/>
              <a:cs typeface="+mn-cs"/>
            </a:endParaRPr>
          </a:p>
        </p:txBody>
      </p:sp>
      <p:sp>
        <p:nvSpPr>
          <p:cNvPr id="71" name="Text Box 51">
            <a:extLst>
              <a:ext uri="{FF2B5EF4-FFF2-40B4-BE49-F238E27FC236}">
                <a16:creationId xmlns:a16="http://schemas.microsoft.com/office/drawing/2014/main" id="{66AD3E16-6743-CC4C-9091-25C6B0A95F7F}"/>
              </a:ext>
            </a:extLst>
          </p:cNvPr>
          <p:cNvSpPr txBox="1">
            <a:spLocks noChangeArrowheads="1"/>
          </p:cNvSpPr>
          <p:nvPr/>
        </p:nvSpPr>
        <p:spPr bwMode="auto">
          <a:xfrm>
            <a:off x="4179645" y="5002577"/>
            <a:ext cx="705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200" b="0" kern="0">
                <a:solidFill>
                  <a:srgbClr val="000000"/>
                </a:solidFill>
                <a:cs typeface="+mn-cs"/>
              </a:rPr>
              <a:t>Internet</a:t>
            </a:r>
          </a:p>
        </p:txBody>
      </p:sp>
      <p:sp>
        <p:nvSpPr>
          <p:cNvPr id="72" name="Line 52">
            <a:extLst>
              <a:ext uri="{FF2B5EF4-FFF2-40B4-BE49-F238E27FC236}">
                <a16:creationId xmlns:a16="http://schemas.microsoft.com/office/drawing/2014/main" id="{2374F19B-E4B6-644E-AEE0-FC14C13C0183}"/>
              </a:ext>
            </a:extLst>
          </p:cNvPr>
          <p:cNvSpPr>
            <a:spLocks noChangeShapeType="1"/>
          </p:cNvSpPr>
          <p:nvPr/>
        </p:nvSpPr>
        <p:spPr bwMode="auto">
          <a:xfrm>
            <a:off x="3694861" y="5310948"/>
            <a:ext cx="165854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73" name="Text Box 53">
            <a:extLst>
              <a:ext uri="{FF2B5EF4-FFF2-40B4-BE49-F238E27FC236}">
                <a16:creationId xmlns:a16="http://schemas.microsoft.com/office/drawing/2014/main" id="{AD6E6CB7-7739-BE4D-84DA-1BBDF2D16B38}"/>
              </a:ext>
            </a:extLst>
          </p:cNvPr>
          <p:cNvSpPr txBox="1">
            <a:spLocks noChangeArrowheads="1"/>
          </p:cNvSpPr>
          <p:nvPr/>
        </p:nvSpPr>
        <p:spPr bwMode="auto">
          <a:xfrm>
            <a:off x="6710714" y="4729924"/>
            <a:ext cx="848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b="0" kern="0" dirty="0">
                <a:solidFill>
                  <a:srgbClr val="C00000"/>
                </a:solidFill>
                <a:cs typeface="+mn-cs"/>
              </a:rPr>
              <a:t>controlled</a:t>
            </a:r>
          </a:p>
          <a:p>
            <a:pPr defTabSz="685800">
              <a:defRPr/>
            </a:pPr>
            <a:r>
              <a:rPr lang="en-US" altLang="en-US" sz="1200" b="0" kern="0" dirty="0">
                <a:solidFill>
                  <a:srgbClr val="C00000"/>
                </a:solidFill>
                <a:cs typeface="+mn-cs"/>
              </a:rPr>
              <a:t>by OS</a:t>
            </a:r>
          </a:p>
          <a:p>
            <a:pPr defTabSz="685800">
              <a:defRPr/>
            </a:pPr>
            <a:endParaRPr lang="en-US" altLang="en-US" sz="1200" b="0" kern="0" dirty="0">
              <a:solidFill>
                <a:srgbClr val="CC0000"/>
              </a:solidFill>
              <a:latin typeface="Times New Roman" panose="02020603050405020304" pitchFamily="18" charset="0"/>
              <a:cs typeface="+mn-cs"/>
            </a:endParaRPr>
          </a:p>
        </p:txBody>
      </p:sp>
      <p:sp>
        <p:nvSpPr>
          <p:cNvPr id="74" name="Text Box 56">
            <a:extLst>
              <a:ext uri="{FF2B5EF4-FFF2-40B4-BE49-F238E27FC236}">
                <a16:creationId xmlns:a16="http://schemas.microsoft.com/office/drawing/2014/main" id="{20BE946D-C7D0-4A45-83B1-1480163BA20F}"/>
              </a:ext>
            </a:extLst>
          </p:cNvPr>
          <p:cNvSpPr txBox="1">
            <a:spLocks noChangeArrowheads="1"/>
          </p:cNvSpPr>
          <p:nvPr/>
        </p:nvSpPr>
        <p:spPr bwMode="auto">
          <a:xfrm>
            <a:off x="6694045" y="4054839"/>
            <a:ext cx="115448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defRPr/>
            </a:pPr>
            <a:r>
              <a:rPr lang="en-US" altLang="en-US" sz="1200" b="0" kern="0" dirty="0">
                <a:solidFill>
                  <a:srgbClr val="C00000"/>
                </a:solidFill>
                <a:cs typeface="+mn-cs"/>
              </a:rPr>
              <a:t>controlled by</a:t>
            </a:r>
          </a:p>
          <a:p>
            <a:pPr defTabSz="685800">
              <a:lnSpc>
                <a:spcPct val="90000"/>
              </a:lnSpc>
              <a:defRPr/>
            </a:pPr>
            <a:r>
              <a:rPr lang="en-US" altLang="en-US" sz="1200" b="0" kern="0" dirty="0">
                <a:solidFill>
                  <a:srgbClr val="C00000"/>
                </a:solidFill>
                <a:cs typeface="+mn-cs"/>
              </a:rPr>
              <a:t>app developer</a:t>
            </a:r>
          </a:p>
        </p:txBody>
      </p:sp>
      <p:sp>
        <p:nvSpPr>
          <p:cNvPr id="75" name="Freeform 45">
            <a:extLst>
              <a:ext uri="{FF2B5EF4-FFF2-40B4-BE49-F238E27FC236}">
                <a16:creationId xmlns:a16="http://schemas.microsoft.com/office/drawing/2014/main" id="{6780AD31-F16D-1B4A-BC72-926F1B2A7FE8}"/>
              </a:ext>
            </a:extLst>
          </p:cNvPr>
          <p:cNvSpPr>
            <a:spLocks/>
          </p:cNvSpPr>
          <p:nvPr/>
        </p:nvSpPr>
        <p:spPr bwMode="auto">
          <a:xfrm>
            <a:off x="2056561" y="3978640"/>
            <a:ext cx="569119" cy="1497806"/>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rgbClr val="FFFFFF"/>
              </a:gs>
              <a:gs pos="100000">
                <a:srgbClr val="B2B2B2"/>
              </a:gs>
            </a:gsLst>
            <a:lin ang="0" scaled="1"/>
          </a:gradFill>
          <a:ln w="9525">
            <a:solidFill>
              <a:srgbClr val="DDDDDD"/>
            </a:solidFill>
            <a:round/>
            <a:headEnd/>
            <a:tailEnd/>
          </a:ln>
        </p:spPr>
        <p:txBody>
          <a:bodyP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76" name="Rectangle 23">
            <a:extLst>
              <a:ext uri="{FF2B5EF4-FFF2-40B4-BE49-F238E27FC236}">
                <a16:creationId xmlns:a16="http://schemas.microsoft.com/office/drawing/2014/main" id="{F7C1C383-CE46-7C44-B7F2-94606E877EF3}"/>
              </a:ext>
            </a:extLst>
          </p:cNvPr>
          <p:cNvSpPr>
            <a:spLocks noChangeArrowheads="1"/>
          </p:cNvSpPr>
          <p:nvPr/>
        </p:nvSpPr>
        <p:spPr bwMode="auto">
          <a:xfrm>
            <a:off x="2659018" y="3945302"/>
            <a:ext cx="972740" cy="14859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b="0">
              <a:solidFill>
                <a:srgbClr val="000000"/>
              </a:solidFill>
              <a:latin typeface="Times New Roman" panose="02020603050405020304" pitchFamily="18" charset="0"/>
              <a:cs typeface="+mn-cs"/>
            </a:endParaRPr>
          </a:p>
        </p:txBody>
      </p:sp>
      <p:sp>
        <p:nvSpPr>
          <p:cNvPr id="77" name="Rectangle 24">
            <a:extLst>
              <a:ext uri="{FF2B5EF4-FFF2-40B4-BE49-F238E27FC236}">
                <a16:creationId xmlns:a16="http://schemas.microsoft.com/office/drawing/2014/main" id="{FD8D123C-B8FD-A64F-9AD3-86943A5D550B}"/>
              </a:ext>
            </a:extLst>
          </p:cNvPr>
          <p:cNvSpPr>
            <a:spLocks noChangeArrowheads="1"/>
          </p:cNvSpPr>
          <p:nvPr/>
        </p:nvSpPr>
        <p:spPr bwMode="auto">
          <a:xfrm>
            <a:off x="2630443" y="3985783"/>
            <a:ext cx="954881" cy="1484709"/>
          </a:xfrm>
          <a:prstGeom prst="rect">
            <a:avLst/>
          </a:prstGeom>
          <a:solidFill>
            <a:srgbClr val="FFFFFF"/>
          </a:solidFill>
          <a:ln w="2857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b="0" kern="0">
              <a:solidFill>
                <a:srgbClr val="000000"/>
              </a:solidFill>
              <a:latin typeface="Times New Roman" panose="02020603050405020304" pitchFamily="18" charset="0"/>
              <a:cs typeface="+mn-cs"/>
            </a:endParaRPr>
          </a:p>
        </p:txBody>
      </p:sp>
      <p:sp>
        <p:nvSpPr>
          <p:cNvPr id="78" name="Line 25">
            <a:extLst>
              <a:ext uri="{FF2B5EF4-FFF2-40B4-BE49-F238E27FC236}">
                <a16:creationId xmlns:a16="http://schemas.microsoft.com/office/drawing/2014/main" id="{A30BEE8C-0165-984E-888C-91DC647B6A97}"/>
              </a:ext>
            </a:extLst>
          </p:cNvPr>
          <p:cNvSpPr>
            <a:spLocks noChangeShapeType="1"/>
          </p:cNvSpPr>
          <p:nvPr/>
        </p:nvSpPr>
        <p:spPr bwMode="auto">
          <a:xfrm>
            <a:off x="2637586" y="4556092"/>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79" name="Text Box 26">
            <a:extLst>
              <a:ext uri="{FF2B5EF4-FFF2-40B4-BE49-F238E27FC236}">
                <a16:creationId xmlns:a16="http://schemas.microsoft.com/office/drawing/2014/main" id="{4E5CE7E7-BE20-B242-B8AA-2C5D479929F4}"/>
              </a:ext>
            </a:extLst>
          </p:cNvPr>
          <p:cNvSpPr txBox="1">
            <a:spLocks noChangeArrowheads="1"/>
          </p:cNvSpPr>
          <p:nvPr/>
        </p:nvSpPr>
        <p:spPr bwMode="auto">
          <a:xfrm>
            <a:off x="2605439" y="4542995"/>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transport</a:t>
            </a:r>
          </a:p>
        </p:txBody>
      </p:sp>
      <p:sp>
        <p:nvSpPr>
          <p:cNvPr id="80" name="Line 27">
            <a:extLst>
              <a:ext uri="{FF2B5EF4-FFF2-40B4-BE49-F238E27FC236}">
                <a16:creationId xmlns:a16="http://schemas.microsoft.com/office/drawing/2014/main" id="{9AB6E7C8-3093-D94D-9D3B-10F5749B7340}"/>
              </a:ext>
            </a:extLst>
          </p:cNvPr>
          <p:cNvSpPr>
            <a:spLocks noChangeShapeType="1"/>
          </p:cNvSpPr>
          <p:nvPr/>
        </p:nvSpPr>
        <p:spPr bwMode="auto">
          <a:xfrm>
            <a:off x="2643538" y="4796599"/>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81" name="Line 28">
            <a:extLst>
              <a:ext uri="{FF2B5EF4-FFF2-40B4-BE49-F238E27FC236}">
                <a16:creationId xmlns:a16="http://schemas.microsoft.com/office/drawing/2014/main" id="{2F4C67B7-677F-C84F-B3B7-01AAFB2AD3B3}"/>
              </a:ext>
            </a:extLst>
          </p:cNvPr>
          <p:cNvSpPr>
            <a:spLocks noChangeShapeType="1"/>
          </p:cNvSpPr>
          <p:nvPr/>
        </p:nvSpPr>
        <p:spPr bwMode="auto">
          <a:xfrm>
            <a:off x="2632823" y="5028771"/>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82" name="Line 29">
            <a:extLst>
              <a:ext uri="{FF2B5EF4-FFF2-40B4-BE49-F238E27FC236}">
                <a16:creationId xmlns:a16="http://schemas.microsoft.com/office/drawing/2014/main" id="{3E1AB729-CEED-FF4B-AB94-DA2863E62F5F}"/>
              </a:ext>
            </a:extLst>
          </p:cNvPr>
          <p:cNvSpPr>
            <a:spLocks noChangeShapeType="1"/>
          </p:cNvSpPr>
          <p:nvPr/>
        </p:nvSpPr>
        <p:spPr bwMode="auto">
          <a:xfrm>
            <a:off x="2632823" y="5243083"/>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83" name="Text Box 26">
            <a:extLst>
              <a:ext uri="{FF2B5EF4-FFF2-40B4-BE49-F238E27FC236}">
                <a16:creationId xmlns:a16="http://schemas.microsoft.com/office/drawing/2014/main" id="{B3BC3B01-336B-B648-9417-1795AE45E555}"/>
              </a:ext>
            </a:extLst>
          </p:cNvPr>
          <p:cNvSpPr txBox="1">
            <a:spLocks noChangeArrowheads="1"/>
          </p:cNvSpPr>
          <p:nvPr/>
        </p:nvSpPr>
        <p:spPr bwMode="auto">
          <a:xfrm>
            <a:off x="2631633" y="3978639"/>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000000"/>
                </a:solidFill>
                <a:latin typeface="Tahoma" panose="020B0604030504040204" pitchFamily="34" charset="0"/>
                <a:cs typeface="+mn-cs"/>
              </a:rPr>
              <a:t>application</a:t>
            </a:r>
          </a:p>
        </p:txBody>
      </p:sp>
      <p:sp>
        <p:nvSpPr>
          <p:cNvPr id="84" name="Text Box 26">
            <a:extLst>
              <a:ext uri="{FF2B5EF4-FFF2-40B4-BE49-F238E27FC236}">
                <a16:creationId xmlns:a16="http://schemas.microsoft.com/office/drawing/2014/main" id="{DC97EC39-5ADE-8D46-9FEE-DBDD51FDB394}"/>
              </a:ext>
            </a:extLst>
          </p:cNvPr>
          <p:cNvSpPr txBox="1">
            <a:spLocks noChangeArrowheads="1"/>
          </p:cNvSpPr>
          <p:nvPr/>
        </p:nvSpPr>
        <p:spPr bwMode="auto">
          <a:xfrm>
            <a:off x="2598295" y="5221651"/>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physical</a:t>
            </a:r>
          </a:p>
        </p:txBody>
      </p:sp>
      <p:sp>
        <p:nvSpPr>
          <p:cNvPr id="85" name="Text Box 26">
            <a:extLst>
              <a:ext uri="{FF2B5EF4-FFF2-40B4-BE49-F238E27FC236}">
                <a16:creationId xmlns:a16="http://schemas.microsoft.com/office/drawing/2014/main" id="{8C832346-4F39-4844-8091-F736554D8A35}"/>
              </a:ext>
            </a:extLst>
          </p:cNvPr>
          <p:cNvSpPr txBox="1">
            <a:spLocks noChangeArrowheads="1"/>
          </p:cNvSpPr>
          <p:nvPr/>
        </p:nvSpPr>
        <p:spPr bwMode="auto">
          <a:xfrm>
            <a:off x="2612583" y="5007339"/>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link</a:t>
            </a:r>
          </a:p>
        </p:txBody>
      </p:sp>
      <p:sp>
        <p:nvSpPr>
          <p:cNvPr id="86" name="Text Box 26">
            <a:extLst>
              <a:ext uri="{FF2B5EF4-FFF2-40B4-BE49-F238E27FC236}">
                <a16:creationId xmlns:a16="http://schemas.microsoft.com/office/drawing/2014/main" id="{68FADC82-2C08-DB43-951D-4FB06FD5E788}"/>
              </a:ext>
            </a:extLst>
          </p:cNvPr>
          <p:cNvSpPr txBox="1">
            <a:spLocks noChangeArrowheads="1"/>
          </p:cNvSpPr>
          <p:nvPr/>
        </p:nvSpPr>
        <p:spPr bwMode="auto">
          <a:xfrm>
            <a:off x="2605439" y="4785883"/>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network</a:t>
            </a:r>
          </a:p>
        </p:txBody>
      </p:sp>
      <p:sp>
        <p:nvSpPr>
          <p:cNvPr id="87" name="Oval 57">
            <a:extLst>
              <a:ext uri="{FF2B5EF4-FFF2-40B4-BE49-F238E27FC236}">
                <a16:creationId xmlns:a16="http://schemas.microsoft.com/office/drawing/2014/main" id="{FBC4E611-49B5-5546-8E93-C03CEF4C030E}"/>
              </a:ext>
            </a:extLst>
          </p:cNvPr>
          <p:cNvSpPr>
            <a:spLocks noChangeArrowheads="1"/>
          </p:cNvSpPr>
          <p:nvPr/>
        </p:nvSpPr>
        <p:spPr bwMode="auto">
          <a:xfrm>
            <a:off x="2731645" y="4184617"/>
            <a:ext cx="742950" cy="228600"/>
          </a:xfrm>
          <a:prstGeom prst="ellipse">
            <a:avLst/>
          </a:prstGeom>
          <a:solidFill>
            <a:srgbClr val="CCFFFF"/>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200" b="0" kern="0">
                <a:solidFill>
                  <a:srgbClr val="000000"/>
                </a:solidFill>
                <a:cs typeface="+mn-cs"/>
              </a:rPr>
              <a:t>process</a:t>
            </a:r>
          </a:p>
        </p:txBody>
      </p:sp>
      <p:grpSp>
        <p:nvGrpSpPr>
          <p:cNvPr id="88" name="Group 58">
            <a:extLst>
              <a:ext uri="{FF2B5EF4-FFF2-40B4-BE49-F238E27FC236}">
                <a16:creationId xmlns:a16="http://schemas.microsoft.com/office/drawing/2014/main" id="{BDB7A80F-EA2D-2740-83B7-DE5AFE13D157}"/>
              </a:ext>
            </a:extLst>
          </p:cNvPr>
          <p:cNvGrpSpPr>
            <a:grpSpLocks/>
          </p:cNvGrpSpPr>
          <p:nvPr/>
        </p:nvGrpSpPr>
        <p:grpSpPr bwMode="auto">
          <a:xfrm>
            <a:off x="2917382" y="4454889"/>
            <a:ext cx="409575" cy="169069"/>
            <a:chOff x="1287" y="2524"/>
            <a:chExt cx="260" cy="100"/>
          </a:xfrm>
        </p:grpSpPr>
        <p:sp>
          <p:nvSpPr>
            <p:cNvPr id="89" name="Rectangle 59">
              <a:extLst>
                <a:ext uri="{FF2B5EF4-FFF2-40B4-BE49-F238E27FC236}">
                  <a16:creationId xmlns:a16="http://schemas.microsoft.com/office/drawing/2014/main" id="{DE66C40C-3B9D-EF46-85B9-52614CA50C61}"/>
                </a:ext>
              </a:extLst>
            </p:cNvPr>
            <p:cNvSpPr>
              <a:spLocks noChangeArrowheads="1"/>
            </p:cNvSpPr>
            <p:nvPr/>
          </p:nvSpPr>
          <p:spPr bwMode="auto">
            <a:xfrm>
              <a:off x="1287" y="2524"/>
              <a:ext cx="260" cy="100"/>
            </a:xfrm>
            <a:prstGeom prst="rect">
              <a:avLst/>
            </a:prstGeom>
            <a:solidFill>
              <a:srgbClr val="C96B72"/>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sp>
          <p:nvSpPr>
            <p:cNvPr id="90" name="Rectangle 60">
              <a:extLst>
                <a:ext uri="{FF2B5EF4-FFF2-40B4-BE49-F238E27FC236}">
                  <a16:creationId xmlns:a16="http://schemas.microsoft.com/office/drawing/2014/main" id="{BB035EC9-3E84-A147-B1F1-334CDBA3D785}"/>
                </a:ext>
              </a:extLst>
            </p:cNvPr>
            <p:cNvSpPr>
              <a:spLocks noChangeArrowheads="1"/>
            </p:cNvSpPr>
            <p:nvPr/>
          </p:nvSpPr>
          <p:spPr bwMode="auto">
            <a:xfrm>
              <a:off x="1338" y="2537"/>
              <a:ext cx="156" cy="76"/>
            </a:xfrm>
            <a:prstGeom prst="rect">
              <a:avLst/>
            </a:prstGeom>
            <a:solidFill>
              <a:srgbClr val="FFFFFF"/>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sp>
          <p:nvSpPr>
            <p:cNvPr id="91" name="Rectangle 61">
              <a:extLst>
                <a:ext uri="{FF2B5EF4-FFF2-40B4-BE49-F238E27FC236}">
                  <a16:creationId xmlns:a16="http://schemas.microsoft.com/office/drawing/2014/main" id="{A4F869EE-C3F1-524C-9E52-D9CF58C69BA9}"/>
                </a:ext>
              </a:extLst>
            </p:cNvPr>
            <p:cNvSpPr>
              <a:spLocks noChangeArrowheads="1"/>
            </p:cNvSpPr>
            <p:nvPr/>
          </p:nvSpPr>
          <p:spPr bwMode="auto">
            <a:xfrm>
              <a:off x="1503" y="2582"/>
              <a:ext cx="27"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sp>
          <p:nvSpPr>
            <p:cNvPr id="92" name="Rectangle 62">
              <a:extLst>
                <a:ext uri="{FF2B5EF4-FFF2-40B4-BE49-F238E27FC236}">
                  <a16:creationId xmlns:a16="http://schemas.microsoft.com/office/drawing/2014/main" id="{58E3BF21-8802-5F4C-9E24-B71F07259B07}"/>
                </a:ext>
              </a:extLst>
            </p:cNvPr>
            <p:cNvSpPr>
              <a:spLocks noChangeArrowheads="1"/>
            </p:cNvSpPr>
            <p:nvPr/>
          </p:nvSpPr>
          <p:spPr bwMode="auto">
            <a:xfrm>
              <a:off x="1298" y="2583"/>
              <a:ext cx="26"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grpSp>
      <p:sp>
        <p:nvSpPr>
          <p:cNvPr id="93" name="Rectangle 23">
            <a:extLst>
              <a:ext uri="{FF2B5EF4-FFF2-40B4-BE49-F238E27FC236}">
                <a16:creationId xmlns:a16="http://schemas.microsoft.com/office/drawing/2014/main" id="{EA6D85FB-86B2-B745-ADFD-3765EC14F8AD}"/>
              </a:ext>
            </a:extLst>
          </p:cNvPr>
          <p:cNvSpPr>
            <a:spLocks noChangeArrowheads="1"/>
          </p:cNvSpPr>
          <p:nvPr/>
        </p:nvSpPr>
        <p:spPr bwMode="auto">
          <a:xfrm>
            <a:off x="5405789" y="3923870"/>
            <a:ext cx="972741" cy="14859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b="0">
              <a:solidFill>
                <a:srgbClr val="000000"/>
              </a:solidFill>
              <a:latin typeface="Times New Roman" panose="02020603050405020304" pitchFamily="18" charset="0"/>
              <a:cs typeface="+mn-cs"/>
            </a:endParaRPr>
          </a:p>
        </p:txBody>
      </p:sp>
      <p:sp>
        <p:nvSpPr>
          <p:cNvPr id="94" name="Rectangle 24">
            <a:extLst>
              <a:ext uri="{FF2B5EF4-FFF2-40B4-BE49-F238E27FC236}">
                <a16:creationId xmlns:a16="http://schemas.microsoft.com/office/drawing/2014/main" id="{A1355835-1546-1740-B9B8-CC9141EB37F1}"/>
              </a:ext>
            </a:extLst>
          </p:cNvPr>
          <p:cNvSpPr>
            <a:spLocks noChangeArrowheads="1"/>
          </p:cNvSpPr>
          <p:nvPr/>
        </p:nvSpPr>
        <p:spPr bwMode="auto">
          <a:xfrm>
            <a:off x="5377214" y="3964352"/>
            <a:ext cx="954881" cy="1484709"/>
          </a:xfrm>
          <a:prstGeom prst="rect">
            <a:avLst/>
          </a:prstGeom>
          <a:solidFill>
            <a:srgbClr val="FFFFFF"/>
          </a:solidFill>
          <a:ln w="2857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b="0" kern="0">
              <a:solidFill>
                <a:srgbClr val="000000"/>
              </a:solidFill>
              <a:latin typeface="Times New Roman" panose="02020603050405020304" pitchFamily="18" charset="0"/>
              <a:cs typeface="+mn-cs"/>
            </a:endParaRPr>
          </a:p>
        </p:txBody>
      </p:sp>
      <p:sp>
        <p:nvSpPr>
          <p:cNvPr id="95" name="Line 25">
            <a:extLst>
              <a:ext uri="{FF2B5EF4-FFF2-40B4-BE49-F238E27FC236}">
                <a16:creationId xmlns:a16="http://schemas.microsoft.com/office/drawing/2014/main" id="{22344C4F-F96A-944B-9A5E-6962A9AC2F9D}"/>
              </a:ext>
            </a:extLst>
          </p:cNvPr>
          <p:cNvSpPr>
            <a:spLocks noChangeShapeType="1"/>
          </p:cNvSpPr>
          <p:nvPr/>
        </p:nvSpPr>
        <p:spPr bwMode="auto">
          <a:xfrm>
            <a:off x="5384357" y="4534661"/>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96" name="Text Box 26">
            <a:extLst>
              <a:ext uri="{FF2B5EF4-FFF2-40B4-BE49-F238E27FC236}">
                <a16:creationId xmlns:a16="http://schemas.microsoft.com/office/drawing/2014/main" id="{93E8ABA8-42C2-C44C-8972-76E2C7AD813D}"/>
              </a:ext>
            </a:extLst>
          </p:cNvPr>
          <p:cNvSpPr txBox="1">
            <a:spLocks noChangeArrowheads="1"/>
          </p:cNvSpPr>
          <p:nvPr/>
        </p:nvSpPr>
        <p:spPr bwMode="auto">
          <a:xfrm>
            <a:off x="5352211" y="4521564"/>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transport</a:t>
            </a:r>
          </a:p>
        </p:txBody>
      </p:sp>
      <p:sp>
        <p:nvSpPr>
          <p:cNvPr id="97" name="Line 27">
            <a:extLst>
              <a:ext uri="{FF2B5EF4-FFF2-40B4-BE49-F238E27FC236}">
                <a16:creationId xmlns:a16="http://schemas.microsoft.com/office/drawing/2014/main" id="{4C22E15D-78C1-E143-93B3-4A31B8A2541D}"/>
              </a:ext>
            </a:extLst>
          </p:cNvPr>
          <p:cNvSpPr>
            <a:spLocks noChangeShapeType="1"/>
          </p:cNvSpPr>
          <p:nvPr/>
        </p:nvSpPr>
        <p:spPr bwMode="auto">
          <a:xfrm>
            <a:off x="5390311" y="4775167"/>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98" name="Line 28">
            <a:extLst>
              <a:ext uri="{FF2B5EF4-FFF2-40B4-BE49-F238E27FC236}">
                <a16:creationId xmlns:a16="http://schemas.microsoft.com/office/drawing/2014/main" id="{5648F986-3546-E545-A6F7-3CF9C2DDADF0}"/>
              </a:ext>
            </a:extLst>
          </p:cNvPr>
          <p:cNvSpPr>
            <a:spLocks noChangeShapeType="1"/>
          </p:cNvSpPr>
          <p:nvPr/>
        </p:nvSpPr>
        <p:spPr bwMode="auto">
          <a:xfrm>
            <a:off x="5379595" y="5007340"/>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99" name="Line 29">
            <a:extLst>
              <a:ext uri="{FF2B5EF4-FFF2-40B4-BE49-F238E27FC236}">
                <a16:creationId xmlns:a16="http://schemas.microsoft.com/office/drawing/2014/main" id="{55B6D46E-D326-D64F-A181-AB7274FEB64E}"/>
              </a:ext>
            </a:extLst>
          </p:cNvPr>
          <p:cNvSpPr>
            <a:spLocks noChangeShapeType="1"/>
          </p:cNvSpPr>
          <p:nvPr/>
        </p:nvSpPr>
        <p:spPr bwMode="auto">
          <a:xfrm>
            <a:off x="5379595" y="5221652"/>
            <a:ext cx="947738" cy="23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sp>
        <p:nvSpPr>
          <p:cNvPr id="100" name="Text Box 26">
            <a:extLst>
              <a:ext uri="{FF2B5EF4-FFF2-40B4-BE49-F238E27FC236}">
                <a16:creationId xmlns:a16="http://schemas.microsoft.com/office/drawing/2014/main" id="{704444CB-075A-0948-9F82-6F49A25E3EAD}"/>
              </a:ext>
            </a:extLst>
          </p:cNvPr>
          <p:cNvSpPr txBox="1">
            <a:spLocks noChangeArrowheads="1"/>
          </p:cNvSpPr>
          <p:nvPr/>
        </p:nvSpPr>
        <p:spPr bwMode="auto">
          <a:xfrm>
            <a:off x="5378405" y="3957208"/>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000000"/>
                </a:solidFill>
                <a:latin typeface="Tahoma" panose="020B0604030504040204" pitchFamily="34" charset="0"/>
                <a:cs typeface="+mn-cs"/>
              </a:rPr>
              <a:t>application</a:t>
            </a:r>
          </a:p>
        </p:txBody>
      </p:sp>
      <p:sp>
        <p:nvSpPr>
          <p:cNvPr id="101" name="Text Box 26">
            <a:extLst>
              <a:ext uri="{FF2B5EF4-FFF2-40B4-BE49-F238E27FC236}">
                <a16:creationId xmlns:a16="http://schemas.microsoft.com/office/drawing/2014/main" id="{40B8469F-1FF4-FE40-9A71-D5EC33D37348}"/>
              </a:ext>
            </a:extLst>
          </p:cNvPr>
          <p:cNvSpPr txBox="1">
            <a:spLocks noChangeArrowheads="1"/>
          </p:cNvSpPr>
          <p:nvPr/>
        </p:nvSpPr>
        <p:spPr bwMode="auto">
          <a:xfrm>
            <a:off x="5345067" y="5200220"/>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physical</a:t>
            </a:r>
          </a:p>
        </p:txBody>
      </p:sp>
      <p:sp>
        <p:nvSpPr>
          <p:cNvPr id="102" name="Text Box 26">
            <a:extLst>
              <a:ext uri="{FF2B5EF4-FFF2-40B4-BE49-F238E27FC236}">
                <a16:creationId xmlns:a16="http://schemas.microsoft.com/office/drawing/2014/main" id="{713E03C4-58F2-5D42-92BD-0578A2D33BD2}"/>
              </a:ext>
            </a:extLst>
          </p:cNvPr>
          <p:cNvSpPr txBox="1">
            <a:spLocks noChangeArrowheads="1"/>
          </p:cNvSpPr>
          <p:nvPr/>
        </p:nvSpPr>
        <p:spPr bwMode="auto">
          <a:xfrm>
            <a:off x="5359355" y="4985908"/>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link</a:t>
            </a:r>
          </a:p>
        </p:txBody>
      </p:sp>
      <p:sp>
        <p:nvSpPr>
          <p:cNvPr id="103" name="Text Box 26">
            <a:extLst>
              <a:ext uri="{FF2B5EF4-FFF2-40B4-BE49-F238E27FC236}">
                <a16:creationId xmlns:a16="http://schemas.microsoft.com/office/drawing/2014/main" id="{76001FF3-4EB3-9E44-B006-298749345144}"/>
              </a:ext>
            </a:extLst>
          </p:cNvPr>
          <p:cNvSpPr txBox="1">
            <a:spLocks noChangeArrowheads="1"/>
          </p:cNvSpPr>
          <p:nvPr/>
        </p:nvSpPr>
        <p:spPr bwMode="auto">
          <a:xfrm>
            <a:off x="5352211" y="4764451"/>
            <a:ext cx="988219"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lnSpc>
                <a:spcPct val="110000"/>
              </a:lnSpc>
              <a:defRPr/>
            </a:pPr>
            <a:r>
              <a:rPr lang="en-US" altLang="en-US" sz="1050" b="0">
                <a:solidFill>
                  <a:srgbClr val="969696"/>
                </a:solidFill>
                <a:latin typeface="Tahoma" panose="020B0604030504040204" pitchFamily="34" charset="0"/>
                <a:cs typeface="+mn-cs"/>
              </a:rPr>
              <a:t>network</a:t>
            </a:r>
          </a:p>
        </p:txBody>
      </p:sp>
      <p:sp>
        <p:nvSpPr>
          <p:cNvPr id="104" name="Oval 78">
            <a:extLst>
              <a:ext uri="{FF2B5EF4-FFF2-40B4-BE49-F238E27FC236}">
                <a16:creationId xmlns:a16="http://schemas.microsoft.com/office/drawing/2014/main" id="{8A13F36B-8768-0745-9E90-83E8FC5EE560}"/>
              </a:ext>
            </a:extLst>
          </p:cNvPr>
          <p:cNvSpPr>
            <a:spLocks noChangeArrowheads="1"/>
          </p:cNvSpPr>
          <p:nvPr/>
        </p:nvSpPr>
        <p:spPr bwMode="auto">
          <a:xfrm>
            <a:off x="5478417" y="4163186"/>
            <a:ext cx="742950" cy="228600"/>
          </a:xfrm>
          <a:prstGeom prst="ellipse">
            <a:avLst/>
          </a:prstGeom>
          <a:solidFill>
            <a:srgbClr val="CCFFFF"/>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200" b="0" kern="0">
                <a:solidFill>
                  <a:srgbClr val="000000"/>
                </a:solidFill>
                <a:cs typeface="+mn-cs"/>
              </a:rPr>
              <a:t>process</a:t>
            </a:r>
          </a:p>
        </p:txBody>
      </p:sp>
      <p:grpSp>
        <p:nvGrpSpPr>
          <p:cNvPr id="105" name="Group 79">
            <a:extLst>
              <a:ext uri="{FF2B5EF4-FFF2-40B4-BE49-F238E27FC236}">
                <a16:creationId xmlns:a16="http://schemas.microsoft.com/office/drawing/2014/main" id="{535443B2-390F-4D43-AFF5-FF5F8E34F3A9}"/>
              </a:ext>
            </a:extLst>
          </p:cNvPr>
          <p:cNvGrpSpPr>
            <a:grpSpLocks/>
          </p:cNvGrpSpPr>
          <p:nvPr/>
        </p:nvGrpSpPr>
        <p:grpSpPr bwMode="auto">
          <a:xfrm>
            <a:off x="5664155" y="4433458"/>
            <a:ext cx="409575" cy="169069"/>
            <a:chOff x="1287" y="2524"/>
            <a:chExt cx="260" cy="100"/>
          </a:xfrm>
        </p:grpSpPr>
        <p:sp>
          <p:nvSpPr>
            <p:cNvPr id="106" name="Rectangle 80">
              <a:extLst>
                <a:ext uri="{FF2B5EF4-FFF2-40B4-BE49-F238E27FC236}">
                  <a16:creationId xmlns:a16="http://schemas.microsoft.com/office/drawing/2014/main" id="{160B4F41-7E38-6E47-B7F6-C6AA76DC2EAA}"/>
                </a:ext>
              </a:extLst>
            </p:cNvPr>
            <p:cNvSpPr>
              <a:spLocks noChangeArrowheads="1"/>
            </p:cNvSpPr>
            <p:nvPr/>
          </p:nvSpPr>
          <p:spPr bwMode="auto">
            <a:xfrm>
              <a:off x="1287" y="2524"/>
              <a:ext cx="260" cy="100"/>
            </a:xfrm>
            <a:prstGeom prst="rect">
              <a:avLst/>
            </a:prstGeom>
            <a:solidFill>
              <a:srgbClr val="C96B72"/>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sp>
          <p:nvSpPr>
            <p:cNvPr id="107" name="Rectangle 81">
              <a:extLst>
                <a:ext uri="{FF2B5EF4-FFF2-40B4-BE49-F238E27FC236}">
                  <a16:creationId xmlns:a16="http://schemas.microsoft.com/office/drawing/2014/main" id="{28B3876F-4677-0D4D-AF89-6E06B2B3CD7D}"/>
                </a:ext>
              </a:extLst>
            </p:cNvPr>
            <p:cNvSpPr>
              <a:spLocks noChangeArrowheads="1"/>
            </p:cNvSpPr>
            <p:nvPr/>
          </p:nvSpPr>
          <p:spPr bwMode="auto">
            <a:xfrm>
              <a:off x="1338" y="2537"/>
              <a:ext cx="156" cy="76"/>
            </a:xfrm>
            <a:prstGeom prst="rect">
              <a:avLst/>
            </a:prstGeom>
            <a:solidFill>
              <a:srgbClr val="FFFFFF"/>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sp>
          <p:nvSpPr>
            <p:cNvPr id="108" name="Rectangle 82">
              <a:extLst>
                <a:ext uri="{FF2B5EF4-FFF2-40B4-BE49-F238E27FC236}">
                  <a16:creationId xmlns:a16="http://schemas.microsoft.com/office/drawing/2014/main" id="{51611D2E-921B-804E-9775-6922F75F41D7}"/>
                </a:ext>
              </a:extLst>
            </p:cNvPr>
            <p:cNvSpPr>
              <a:spLocks noChangeArrowheads="1"/>
            </p:cNvSpPr>
            <p:nvPr/>
          </p:nvSpPr>
          <p:spPr bwMode="auto">
            <a:xfrm>
              <a:off x="1503" y="2582"/>
              <a:ext cx="27"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sp>
          <p:nvSpPr>
            <p:cNvPr id="109" name="Rectangle 83">
              <a:extLst>
                <a:ext uri="{FF2B5EF4-FFF2-40B4-BE49-F238E27FC236}">
                  <a16:creationId xmlns:a16="http://schemas.microsoft.com/office/drawing/2014/main" id="{CBFB6CF2-1A50-F741-BAE7-97F8AF134DB5}"/>
                </a:ext>
              </a:extLst>
            </p:cNvPr>
            <p:cNvSpPr>
              <a:spLocks noChangeArrowheads="1"/>
            </p:cNvSpPr>
            <p:nvPr/>
          </p:nvSpPr>
          <p:spPr bwMode="auto">
            <a:xfrm>
              <a:off x="1298" y="2583"/>
              <a:ext cx="26"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spcBef>
                  <a:spcPct val="20000"/>
                </a:spcBef>
                <a:buClr>
                  <a:srgbClr val="3333CC"/>
                </a:buClr>
                <a:buSzPct val="85000"/>
                <a:defRPr/>
              </a:pPr>
              <a:endParaRPr lang="en-US" altLang="en-US" sz="1500" b="0" kern="0">
                <a:solidFill>
                  <a:srgbClr val="000000"/>
                </a:solidFill>
                <a:cs typeface="+mn-cs"/>
              </a:endParaRPr>
            </a:p>
          </p:txBody>
        </p:sp>
      </p:grpSp>
      <p:sp>
        <p:nvSpPr>
          <p:cNvPr id="110" name="Line 88">
            <a:extLst>
              <a:ext uri="{FF2B5EF4-FFF2-40B4-BE49-F238E27FC236}">
                <a16:creationId xmlns:a16="http://schemas.microsoft.com/office/drawing/2014/main" id="{EAAA0F7C-765D-CD49-B290-164DB9D3A19B}"/>
              </a:ext>
            </a:extLst>
          </p:cNvPr>
          <p:cNvSpPr>
            <a:spLocks noChangeShapeType="1"/>
          </p:cNvSpPr>
          <p:nvPr/>
        </p:nvSpPr>
        <p:spPr bwMode="auto">
          <a:xfrm flipH="1">
            <a:off x="6271373" y="4262008"/>
            <a:ext cx="4572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defTabSz="685800">
              <a:spcBef>
                <a:spcPct val="20000"/>
              </a:spcBef>
              <a:buClr>
                <a:srgbClr val="3333CC"/>
              </a:buClr>
              <a:buSzPct val="85000"/>
              <a:defRPr/>
            </a:pPr>
            <a:endParaRPr lang="en-US" sz="1500" b="0">
              <a:solidFill>
                <a:srgbClr val="000000"/>
              </a:solidFill>
              <a:latin typeface="Arial" panose="020B0604020202020204" pitchFamily="34" charset="0"/>
              <a:ea typeface="ＭＳ Ｐゴシック" panose="020B0600070205080204" pitchFamily="34" charset="-128"/>
              <a:cs typeface="+mn-cs"/>
            </a:endParaRPr>
          </a:p>
        </p:txBody>
      </p:sp>
      <p:sp>
        <p:nvSpPr>
          <p:cNvPr id="111" name="Line 89">
            <a:extLst>
              <a:ext uri="{FF2B5EF4-FFF2-40B4-BE49-F238E27FC236}">
                <a16:creationId xmlns:a16="http://schemas.microsoft.com/office/drawing/2014/main" id="{D2CD81D4-6282-5749-AF3E-B0E55816CDA4}"/>
              </a:ext>
            </a:extLst>
          </p:cNvPr>
          <p:cNvSpPr>
            <a:spLocks noChangeShapeType="1"/>
          </p:cNvSpPr>
          <p:nvPr/>
        </p:nvSpPr>
        <p:spPr bwMode="auto">
          <a:xfrm>
            <a:off x="6440442" y="4581095"/>
            <a:ext cx="0" cy="7667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defTabSz="685800">
              <a:spcBef>
                <a:spcPct val="20000"/>
              </a:spcBef>
              <a:buClr>
                <a:srgbClr val="3333CC"/>
              </a:buClr>
              <a:buSzPct val="85000"/>
              <a:defRPr/>
            </a:pPr>
            <a:endParaRPr lang="en-US" sz="1500" b="0">
              <a:solidFill>
                <a:srgbClr val="000000"/>
              </a:solidFill>
              <a:latin typeface="Arial" panose="020B0604020202020204" pitchFamily="34" charset="0"/>
              <a:ea typeface="ＭＳ Ｐゴシック" panose="020B0600070205080204" pitchFamily="34" charset="-128"/>
              <a:cs typeface="+mn-cs"/>
            </a:endParaRPr>
          </a:p>
        </p:txBody>
      </p:sp>
      <p:sp>
        <p:nvSpPr>
          <p:cNvPr id="112" name="Line 90">
            <a:extLst>
              <a:ext uri="{FF2B5EF4-FFF2-40B4-BE49-F238E27FC236}">
                <a16:creationId xmlns:a16="http://schemas.microsoft.com/office/drawing/2014/main" id="{86899CB5-FD7D-A644-9755-2DA9E5F4AA77}"/>
              </a:ext>
            </a:extLst>
          </p:cNvPr>
          <p:cNvSpPr>
            <a:spLocks noChangeShapeType="1"/>
          </p:cNvSpPr>
          <p:nvPr/>
        </p:nvSpPr>
        <p:spPr bwMode="auto">
          <a:xfrm flipH="1">
            <a:off x="6458301" y="4956142"/>
            <a:ext cx="4572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defTabSz="685800">
              <a:spcBef>
                <a:spcPct val="20000"/>
              </a:spcBef>
              <a:buClr>
                <a:srgbClr val="3333CC"/>
              </a:buClr>
              <a:buSzPct val="85000"/>
              <a:defRPr/>
            </a:pPr>
            <a:endParaRPr lang="en-US" sz="1500" b="0">
              <a:solidFill>
                <a:srgbClr val="000000"/>
              </a:solidFill>
              <a:latin typeface="Arial" panose="020B0604020202020204" pitchFamily="34" charset="0"/>
              <a:ea typeface="ＭＳ Ｐゴシック" panose="020B0600070205080204" pitchFamily="34" charset="-128"/>
              <a:cs typeface="+mn-cs"/>
            </a:endParaRPr>
          </a:p>
        </p:txBody>
      </p:sp>
      <p:sp>
        <p:nvSpPr>
          <p:cNvPr id="113" name="Text Box 56">
            <a:extLst>
              <a:ext uri="{FF2B5EF4-FFF2-40B4-BE49-F238E27FC236}">
                <a16:creationId xmlns:a16="http://schemas.microsoft.com/office/drawing/2014/main" id="{2CFC877C-1B09-8849-95D0-2EBA259C9E78}"/>
              </a:ext>
            </a:extLst>
          </p:cNvPr>
          <p:cNvSpPr txBox="1">
            <a:spLocks noChangeArrowheads="1"/>
          </p:cNvSpPr>
          <p:nvPr/>
        </p:nvSpPr>
        <p:spPr bwMode="auto">
          <a:xfrm>
            <a:off x="4143726" y="4022692"/>
            <a:ext cx="74090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defRPr/>
            </a:pPr>
            <a:r>
              <a:rPr lang="en-US" altLang="en-US" sz="1500" b="0" i="1" kern="0">
                <a:solidFill>
                  <a:srgbClr val="CC0000"/>
                </a:solidFill>
                <a:cs typeface="+mn-cs"/>
              </a:rPr>
              <a:t>socket</a:t>
            </a:r>
          </a:p>
        </p:txBody>
      </p:sp>
      <p:sp>
        <p:nvSpPr>
          <p:cNvPr id="114" name="Line 92">
            <a:extLst>
              <a:ext uri="{FF2B5EF4-FFF2-40B4-BE49-F238E27FC236}">
                <a16:creationId xmlns:a16="http://schemas.microsoft.com/office/drawing/2014/main" id="{F5883250-9436-014C-B8FA-7F184F4516E0}"/>
              </a:ext>
            </a:extLst>
          </p:cNvPr>
          <p:cNvSpPr>
            <a:spLocks noChangeShapeType="1"/>
          </p:cNvSpPr>
          <p:nvPr/>
        </p:nvSpPr>
        <p:spPr bwMode="auto">
          <a:xfrm flipV="1">
            <a:off x="3396014" y="4172711"/>
            <a:ext cx="726281" cy="326231"/>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defTabSz="685800">
              <a:spcBef>
                <a:spcPct val="20000"/>
              </a:spcBef>
              <a:buClr>
                <a:srgbClr val="3333CC"/>
              </a:buClr>
              <a:buSzPct val="85000"/>
              <a:defRPr/>
            </a:pPr>
            <a:endParaRPr lang="en-US" sz="1500" b="0">
              <a:solidFill>
                <a:srgbClr val="000000"/>
              </a:solidFill>
              <a:latin typeface="Arial" panose="020B0604020202020204" pitchFamily="34" charset="0"/>
              <a:ea typeface="ＭＳ Ｐゴシック" panose="020B0600070205080204" pitchFamily="34" charset="-128"/>
              <a:cs typeface="+mn-cs"/>
            </a:endParaRPr>
          </a:p>
        </p:txBody>
      </p:sp>
      <p:sp>
        <p:nvSpPr>
          <p:cNvPr id="115" name="Line 93">
            <a:extLst>
              <a:ext uri="{FF2B5EF4-FFF2-40B4-BE49-F238E27FC236}">
                <a16:creationId xmlns:a16="http://schemas.microsoft.com/office/drawing/2014/main" id="{F83582A8-D082-E24D-9637-B677A079F014}"/>
              </a:ext>
            </a:extLst>
          </p:cNvPr>
          <p:cNvSpPr>
            <a:spLocks noChangeShapeType="1"/>
          </p:cNvSpPr>
          <p:nvPr/>
        </p:nvSpPr>
        <p:spPr bwMode="auto">
          <a:xfrm flipH="1" flipV="1">
            <a:off x="4847386" y="4164377"/>
            <a:ext cx="726281" cy="326231"/>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defTabSz="685800">
              <a:spcBef>
                <a:spcPct val="20000"/>
              </a:spcBef>
              <a:buClr>
                <a:srgbClr val="3333CC"/>
              </a:buClr>
              <a:buSzPct val="85000"/>
              <a:defRPr/>
            </a:pPr>
            <a:endParaRPr lang="en-US" sz="1500" b="0">
              <a:solidFill>
                <a:srgbClr val="000000"/>
              </a:solidFill>
              <a:latin typeface="Arial" panose="020B0604020202020204" pitchFamily="34" charset="0"/>
              <a:ea typeface="ＭＳ Ｐゴシック" panose="020B0600070205080204" pitchFamily="34" charset="-128"/>
              <a:cs typeface="+mn-cs"/>
            </a:endParaRPr>
          </a:p>
        </p:txBody>
      </p:sp>
      <p:grpSp>
        <p:nvGrpSpPr>
          <p:cNvPr id="116" name="Group 96">
            <a:extLst>
              <a:ext uri="{FF2B5EF4-FFF2-40B4-BE49-F238E27FC236}">
                <a16:creationId xmlns:a16="http://schemas.microsoft.com/office/drawing/2014/main" id="{A4EC689D-3AE5-AC42-8E9A-D41B31DF26A0}"/>
              </a:ext>
            </a:extLst>
          </p:cNvPr>
          <p:cNvGrpSpPr>
            <a:grpSpLocks/>
          </p:cNvGrpSpPr>
          <p:nvPr/>
        </p:nvGrpSpPr>
        <p:grpSpPr bwMode="auto">
          <a:xfrm>
            <a:off x="1738663" y="4963286"/>
            <a:ext cx="539354" cy="579835"/>
            <a:chOff x="-44" y="1473"/>
            <a:chExt cx="981" cy="1105"/>
          </a:xfrm>
        </p:grpSpPr>
        <p:pic>
          <p:nvPicPr>
            <p:cNvPr id="117" name="Picture 97" descr="desktop_computer_stylized_medium">
              <a:extLst>
                <a:ext uri="{FF2B5EF4-FFF2-40B4-BE49-F238E27FC236}">
                  <a16:creationId xmlns:a16="http://schemas.microsoft.com/office/drawing/2014/main" id="{4EAFAA9B-1FE4-8048-AEF5-4600C1CB3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Freeform 98">
              <a:extLst>
                <a:ext uri="{FF2B5EF4-FFF2-40B4-BE49-F238E27FC236}">
                  <a16:creationId xmlns:a16="http://schemas.microsoft.com/office/drawing/2014/main" id="{88B1BD01-DE89-6A4D-A050-0D8D405A8F98}"/>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grpSp>
      <p:grpSp>
        <p:nvGrpSpPr>
          <p:cNvPr id="119" name="Group 99">
            <a:extLst>
              <a:ext uri="{FF2B5EF4-FFF2-40B4-BE49-F238E27FC236}">
                <a16:creationId xmlns:a16="http://schemas.microsoft.com/office/drawing/2014/main" id="{13D0F484-888E-5342-9E3B-6B702B522B88}"/>
              </a:ext>
            </a:extLst>
          </p:cNvPr>
          <p:cNvGrpSpPr>
            <a:grpSpLocks/>
          </p:cNvGrpSpPr>
          <p:nvPr/>
        </p:nvGrpSpPr>
        <p:grpSpPr bwMode="auto">
          <a:xfrm flipH="1">
            <a:off x="6760720" y="5109733"/>
            <a:ext cx="539354" cy="579834"/>
            <a:chOff x="-44" y="1473"/>
            <a:chExt cx="981" cy="1105"/>
          </a:xfrm>
        </p:grpSpPr>
        <p:pic>
          <p:nvPicPr>
            <p:cNvPr id="120" name="Picture 100" descr="desktop_computer_stylized_medium">
              <a:extLst>
                <a:ext uri="{FF2B5EF4-FFF2-40B4-BE49-F238E27FC236}">
                  <a16:creationId xmlns:a16="http://schemas.microsoft.com/office/drawing/2014/main" id="{A3C739BC-E497-6E4F-8AF0-1E359C622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101">
              <a:extLst>
                <a:ext uri="{FF2B5EF4-FFF2-40B4-BE49-F238E27FC236}">
                  <a16:creationId xmlns:a16="http://schemas.microsoft.com/office/drawing/2014/main" id="{34D4BA65-175D-534B-96CE-35055DA62B6A}"/>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spcBef>
                  <a:spcPct val="20000"/>
                </a:spcBef>
                <a:buClr>
                  <a:srgbClr val="3333CC"/>
                </a:buClr>
                <a:buSzPct val="85000"/>
                <a:defRPr/>
              </a:pPr>
              <a:endParaRPr lang="en-US" sz="1500" b="0" kern="0">
                <a:solidFill>
                  <a:srgbClr val="000000"/>
                </a:solidFill>
                <a:latin typeface="Arial" panose="020B060402020202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2241670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xEl>
                                              <p:pRg st="1" end="1"/>
                                            </p:txEl>
                                          </p:spTgt>
                                        </p:tgtEl>
                                        <p:attrNameLst>
                                          <p:attrName>style.visibility</p:attrName>
                                        </p:attrNameLst>
                                      </p:cBhvr>
                                      <p:to>
                                        <p:strVal val="visible"/>
                                      </p:to>
                                    </p:set>
                                    <p:animEffect transition="in" filter="dissolve">
                                      <p:cBhvr>
                                        <p:cTn id="7" dur="500"/>
                                        <p:tgtEl>
                                          <p:spTgt spid="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xEl>
                                              <p:pRg st="2" end="2"/>
                                            </p:txEl>
                                          </p:spTgt>
                                        </p:tgtEl>
                                        <p:attrNameLst>
                                          <p:attrName>style.visibility</p:attrName>
                                        </p:attrNameLst>
                                      </p:cBhvr>
                                      <p:to>
                                        <p:strVal val="visible"/>
                                      </p:to>
                                    </p:set>
                                    <p:animEffect transition="in" filter="dissolve">
                                      <p:cBhvr>
                                        <p:cTn id="12" dur="500"/>
                                        <p:tgtEl>
                                          <p:spTgt spid="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8">
                                            <p:txEl>
                                              <p:pRg st="3" end="3"/>
                                            </p:txEl>
                                          </p:spTgt>
                                        </p:tgtEl>
                                        <p:attrNameLst>
                                          <p:attrName>style.visibility</p:attrName>
                                        </p:attrNameLst>
                                      </p:cBhvr>
                                      <p:to>
                                        <p:strVal val="visible"/>
                                      </p:to>
                                    </p:set>
                                    <p:animEffect transition="in" filter="dissolve">
                                      <p:cBhvr>
                                        <p:cTn id="17" dur="500"/>
                                        <p:tgtEl>
                                          <p:spTgt spid="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8">
                                            <p:txEl>
                                              <p:pRg st="4" end="4"/>
                                            </p:txEl>
                                          </p:spTgt>
                                        </p:tgtEl>
                                        <p:attrNameLst>
                                          <p:attrName>style.visibility</p:attrName>
                                        </p:attrNameLst>
                                      </p:cBhvr>
                                      <p:to>
                                        <p:strVal val="visible"/>
                                      </p:to>
                                    </p:set>
                                    <p:animEffect transition="in" filter="dissolve">
                                      <p:cBhvr>
                                        <p:cTn id="22" dur="500"/>
                                        <p:tgtEl>
                                          <p:spTgt spid="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Sockets</a:t>
            </a:r>
          </a:p>
        </p:txBody>
      </p:sp>
      <p:sp>
        <p:nvSpPr>
          <p:cNvPr id="1098755" name="Rectangle 3"/>
          <p:cNvSpPr>
            <a:spLocks noGrp="1" noChangeArrowheads="1"/>
          </p:cNvSpPr>
          <p:nvPr>
            <p:ph idx="1"/>
          </p:nvPr>
        </p:nvSpPr>
        <p:spPr/>
        <p:txBody>
          <a:bodyPr>
            <a:normAutofit/>
          </a:bodyPr>
          <a:lstStyle/>
          <a:p>
            <a:r>
              <a:rPr lang="en-US" altLang="ko-KR" dirty="0">
                <a:solidFill>
                  <a:srgbClr val="FF0000"/>
                </a:solidFill>
              </a:rPr>
              <a:t>Socket</a:t>
            </a:r>
            <a:r>
              <a:rPr lang="en-US" altLang="ko-KR" dirty="0"/>
              <a:t>: an abstraction of a network I/O queue</a:t>
            </a:r>
          </a:p>
          <a:p>
            <a:pPr lvl="1"/>
            <a:r>
              <a:rPr lang="en-US" altLang="ko-KR" dirty="0"/>
              <a:t>Embodies one side of a communication channel</a:t>
            </a:r>
          </a:p>
          <a:p>
            <a:pPr lvl="2"/>
            <a:r>
              <a:rPr lang="en-US" altLang="ko-KR" dirty="0"/>
              <a:t>Same interface regardless of location of other end</a:t>
            </a:r>
          </a:p>
          <a:p>
            <a:pPr lvl="2"/>
            <a:r>
              <a:rPr lang="en-US" altLang="ko-KR" dirty="0"/>
              <a:t>Could be local machine (called “UNIX socket”) or remote machine (called “network socket”)</a:t>
            </a:r>
          </a:p>
          <a:p>
            <a:pPr lvl="1"/>
            <a:r>
              <a:rPr lang="en-US" altLang="ko-KR" dirty="0"/>
              <a:t>First introduced in 4.2 BSD UNIX: big innovation at time</a:t>
            </a:r>
          </a:p>
          <a:p>
            <a:endParaRPr lang="ko-KR" altLang="en-US" dirty="0"/>
          </a:p>
        </p:txBody>
      </p:sp>
      <p:sp>
        <p:nvSpPr>
          <p:cNvPr id="4" name="Text Box 7">
            <a:extLst>
              <a:ext uri="{FF2B5EF4-FFF2-40B4-BE49-F238E27FC236}">
                <a16:creationId xmlns:a16="http://schemas.microsoft.com/office/drawing/2014/main" id="{E466FA8F-1C16-B049-91FA-FA300D19AF4D}"/>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4217470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 calcmode="lin" valueType="num">
                                      <p:cBhvr additive="base">
                                        <p:cTn id="7" dur="500" fill="hold"/>
                                        <p:tgtEl>
                                          <p:spTgt spid="1098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8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8755">
                                            <p:txEl>
                                              <p:pRg st="1" end="1"/>
                                            </p:txEl>
                                          </p:spTgt>
                                        </p:tgtEl>
                                        <p:attrNameLst>
                                          <p:attrName>style.visibility</p:attrName>
                                        </p:attrNameLst>
                                      </p:cBhvr>
                                      <p:to>
                                        <p:strVal val="visible"/>
                                      </p:to>
                                    </p:set>
                                    <p:anim calcmode="lin" valueType="num">
                                      <p:cBhvr additive="base">
                                        <p:cTn id="13" dur="500" fill="hold"/>
                                        <p:tgtEl>
                                          <p:spTgt spid="10987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87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98755">
                                            <p:txEl>
                                              <p:pRg st="2" end="2"/>
                                            </p:txEl>
                                          </p:spTgt>
                                        </p:tgtEl>
                                        <p:attrNameLst>
                                          <p:attrName>style.visibility</p:attrName>
                                        </p:attrNameLst>
                                      </p:cBhvr>
                                      <p:to>
                                        <p:strVal val="visible"/>
                                      </p:to>
                                    </p:set>
                                    <p:anim calcmode="lin" valueType="num">
                                      <p:cBhvr additive="base">
                                        <p:cTn id="17" dur="500" fill="hold"/>
                                        <p:tgtEl>
                                          <p:spTgt spid="109875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987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98755">
                                            <p:txEl>
                                              <p:pRg st="3" end="3"/>
                                            </p:txEl>
                                          </p:spTgt>
                                        </p:tgtEl>
                                        <p:attrNameLst>
                                          <p:attrName>style.visibility</p:attrName>
                                        </p:attrNameLst>
                                      </p:cBhvr>
                                      <p:to>
                                        <p:strVal val="visible"/>
                                      </p:to>
                                    </p:set>
                                    <p:anim calcmode="lin" valueType="num">
                                      <p:cBhvr additive="base">
                                        <p:cTn id="21" dur="500" fill="hold"/>
                                        <p:tgtEl>
                                          <p:spTgt spid="10987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98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98755">
                                            <p:txEl>
                                              <p:pRg st="4" end="4"/>
                                            </p:txEl>
                                          </p:spTgt>
                                        </p:tgtEl>
                                        <p:attrNameLst>
                                          <p:attrName>style.visibility</p:attrName>
                                        </p:attrNameLst>
                                      </p:cBhvr>
                                      <p:to>
                                        <p:strVal val="visible"/>
                                      </p:to>
                                    </p:set>
                                    <p:anim calcmode="lin" valueType="num">
                                      <p:cBhvr additive="base">
                                        <p:cTn id="27" dur="500" fill="hold"/>
                                        <p:tgtEl>
                                          <p:spTgt spid="1098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987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FE439E2-999D-1E4B-AED4-42D51F22BB67}"/>
              </a:ext>
            </a:extLst>
          </p:cNvPr>
          <p:cNvSpPr>
            <a:spLocks noGrp="1"/>
          </p:cNvSpPr>
          <p:nvPr>
            <p:ph type="title"/>
          </p:nvPr>
        </p:nvSpPr>
        <p:spPr/>
        <p:txBody>
          <a:bodyPr/>
          <a:lstStyle/>
          <a:p>
            <a:r>
              <a:rPr lang="en-US" altLang="en-US" dirty="0"/>
              <a:t>Socket: Identify the Destination</a:t>
            </a:r>
          </a:p>
        </p:txBody>
      </p:sp>
      <p:sp>
        <p:nvSpPr>
          <p:cNvPr id="10258" name="Content Placeholder 2">
            <a:extLst>
              <a:ext uri="{FF2B5EF4-FFF2-40B4-BE49-F238E27FC236}">
                <a16:creationId xmlns:a16="http://schemas.microsoft.com/office/drawing/2014/main" id="{EFAED09B-5232-1948-BF89-24E6A867B897}"/>
              </a:ext>
            </a:extLst>
          </p:cNvPr>
          <p:cNvSpPr>
            <a:spLocks noGrp="1"/>
          </p:cNvSpPr>
          <p:nvPr>
            <p:ph idx="1"/>
          </p:nvPr>
        </p:nvSpPr>
        <p:spPr/>
        <p:txBody>
          <a:bodyPr/>
          <a:lstStyle/>
          <a:p>
            <a:r>
              <a:rPr lang="en-US" altLang="en-US" sz="2800" dirty="0"/>
              <a:t>Addressing</a:t>
            </a:r>
          </a:p>
          <a:p>
            <a:pPr lvl="1"/>
            <a:r>
              <a:rPr lang="en-US" altLang="en-US" sz="2400" dirty="0"/>
              <a:t>IP address</a:t>
            </a:r>
          </a:p>
          <a:p>
            <a:r>
              <a:rPr lang="en-US" altLang="en-US" sz="2800" dirty="0"/>
              <a:t>Multiplexing</a:t>
            </a:r>
          </a:p>
          <a:p>
            <a:pPr lvl="1"/>
            <a:r>
              <a:rPr lang="en-US" altLang="en-US" sz="2400" dirty="0"/>
              <a:t>port</a:t>
            </a:r>
          </a:p>
        </p:txBody>
      </p:sp>
      <p:sp>
        <p:nvSpPr>
          <p:cNvPr id="10243" name="Rectangle 2">
            <a:extLst>
              <a:ext uri="{FF2B5EF4-FFF2-40B4-BE49-F238E27FC236}">
                <a16:creationId xmlns:a16="http://schemas.microsoft.com/office/drawing/2014/main" id="{33B8E024-9AA7-7D4E-959E-1886A8B3E9A0}"/>
              </a:ext>
            </a:extLst>
          </p:cNvPr>
          <p:cNvSpPr>
            <a:spLocks noChangeArrowheads="1"/>
          </p:cNvSpPr>
          <p:nvPr/>
        </p:nvSpPr>
        <p:spPr bwMode="auto">
          <a:xfrm>
            <a:off x="6519103" y="3612678"/>
            <a:ext cx="1465263" cy="1720850"/>
          </a:xfrm>
          <a:prstGeom prst="rect">
            <a:avLst/>
          </a:prstGeom>
          <a:solidFill>
            <a:srgbClr val="FFFF99"/>
          </a:solidFill>
          <a:ln w="12600">
            <a:solidFill>
              <a:srgbClr val="000066"/>
            </a:solidFill>
            <a:prstDash val="dash"/>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244" name="Rectangle 3">
            <a:extLst>
              <a:ext uri="{FF2B5EF4-FFF2-40B4-BE49-F238E27FC236}">
                <a16:creationId xmlns:a16="http://schemas.microsoft.com/office/drawing/2014/main" id="{26CADAAA-D5EC-D943-8409-26ABCFA35C9A}"/>
              </a:ext>
            </a:extLst>
          </p:cNvPr>
          <p:cNvSpPr>
            <a:spLocks noChangeArrowheads="1"/>
          </p:cNvSpPr>
          <p:nvPr/>
        </p:nvSpPr>
        <p:spPr bwMode="auto">
          <a:xfrm>
            <a:off x="615191" y="4296891"/>
            <a:ext cx="1465262" cy="1035050"/>
          </a:xfrm>
          <a:prstGeom prst="rect">
            <a:avLst/>
          </a:prstGeom>
          <a:solidFill>
            <a:srgbClr val="FFFF99"/>
          </a:solidFill>
          <a:ln w="12600">
            <a:solidFill>
              <a:srgbClr val="000066"/>
            </a:solidFill>
            <a:prstDash val="dash"/>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245" name="Text Box 4">
            <a:extLst>
              <a:ext uri="{FF2B5EF4-FFF2-40B4-BE49-F238E27FC236}">
                <a16:creationId xmlns:a16="http://schemas.microsoft.com/office/drawing/2014/main" id="{C4446BB1-C101-C048-ADFF-86F0DF1E5897}"/>
              </a:ext>
            </a:extLst>
          </p:cNvPr>
          <p:cNvSpPr txBox="1">
            <a:spLocks noChangeArrowheads="1"/>
          </p:cNvSpPr>
          <p:nvPr/>
        </p:nvSpPr>
        <p:spPr bwMode="auto">
          <a:xfrm>
            <a:off x="2671003" y="4776316"/>
            <a:ext cx="338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600" b="1">
                <a:solidFill>
                  <a:srgbClr val="000066"/>
                </a:solidFill>
                <a:latin typeface="Helvetica" pitchFamily="2" charset="0"/>
              </a:rPr>
              <a:t>Connection socket pair</a:t>
            </a:r>
          </a:p>
          <a:p>
            <a:pPr algn="ctr">
              <a:buClr>
                <a:srgbClr val="000066"/>
              </a:buClr>
              <a:buFont typeface="Helvetica" pitchFamily="2" charset="0"/>
              <a:buNone/>
            </a:pPr>
            <a:r>
              <a:rPr lang="en-GB" altLang="en-US" sz="1600" b="1">
                <a:solidFill>
                  <a:srgbClr val="000066"/>
                </a:solidFill>
                <a:latin typeface="Helvetica" pitchFamily="2" charset="0"/>
              </a:rPr>
              <a:t>(</a:t>
            </a:r>
            <a:r>
              <a:rPr lang="en-GB" altLang="en-US" sz="1600" b="1">
                <a:solidFill>
                  <a:srgbClr val="FF0000"/>
                </a:solidFill>
                <a:latin typeface="Helvetica" pitchFamily="2" charset="0"/>
              </a:rPr>
              <a:t>128.2.194.242</a:t>
            </a:r>
            <a:r>
              <a:rPr lang="en-GB" altLang="en-US" sz="1600" b="1">
                <a:solidFill>
                  <a:srgbClr val="000066"/>
                </a:solidFill>
                <a:latin typeface="Helvetica" pitchFamily="2" charset="0"/>
              </a:rPr>
              <a:t>:</a:t>
            </a:r>
            <a:r>
              <a:rPr lang="en-GB" altLang="en-US" sz="1600" b="1">
                <a:solidFill>
                  <a:srgbClr val="00FF00"/>
                </a:solidFill>
                <a:latin typeface="Helvetica" pitchFamily="2" charset="0"/>
              </a:rPr>
              <a:t>3479</a:t>
            </a:r>
            <a:r>
              <a:rPr lang="en-GB" altLang="en-US" sz="1600" b="1">
                <a:solidFill>
                  <a:srgbClr val="000066"/>
                </a:solidFill>
                <a:latin typeface="Helvetica" pitchFamily="2" charset="0"/>
              </a:rPr>
              <a:t>, </a:t>
            </a:r>
            <a:r>
              <a:rPr lang="en-GB" altLang="en-US" sz="1600" b="1">
                <a:solidFill>
                  <a:srgbClr val="9966FF"/>
                </a:solidFill>
                <a:latin typeface="Helvetica" pitchFamily="2" charset="0"/>
              </a:rPr>
              <a:t>208.216.181.15</a:t>
            </a:r>
            <a:r>
              <a:rPr lang="en-GB" altLang="en-US" sz="1600" b="1">
                <a:solidFill>
                  <a:srgbClr val="000066"/>
                </a:solidFill>
                <a:latin typeface="Helvetica" pitchFamily="2" charset="0"/>
              </a:rPr>
              <a:t>:</a:t>
            </a:r>
            <a:r>
              <a:rPr lang="en-GB" altLang="en-US" sz="1600" b="1">
                <a:solidFill>
                  <a:srgbClr val="00FFFF"/>
                </a:solidFill>
                <a:latin typeface="Helvetica" pitchFamily="2" charset="0"/>
              </a:rPr>
              <a:t>80</a:t>
            </a:r>
            <a:r>
              <a:rPr lang="en-GB" altLang="en-US" sz="1600" b="1">
                <a:solidFill>
                  <a:srgbClr val="000066"/>
                </a:solidFill>
                <a:latin typeface="Helvetica" pitchFamily="2" charset="0"/>
              </a:rPr>
              <a:t>)</a:t>
            </a:r>
          </a:p>
        </p:txBody>
      </p:sp>
      <p:sp>
        <p:nvSpPr>
          <p:cNvPr id="10246" name="Oval 5">
            <a:extLst>
              <a:ext uri="{FF2B5EF4-FFF2-40B4-BE49-F238E27FC236}">
                <a16:creationId xmlns:a16="http://schemas.microsoft.com/office/drawing/2014/main" id="{D78D048C-12FB-E744-B48D-20AEC5069099}"/>
              </a:ext>
            </a:extLst>
          </p:cNvPr>
          <p:cNvSpPr>
            <a:spLocks noChangeArrowheads="1"/>
          </p:cNvSpPr>
          <p:nvPr/>
        </p:nvSpPr>
        <p:spPr bwMode="auto">
          <a:xfrm>
            <a:off x="6606416" y="4441353"/>
            <a:ext cx="1287462" cy="796925"/>
          </a:xfrm>
          <a:prstGeom prst="ellipse">
            <a:avLst/>
          </a:prstGeom>
          <a:solidFill>
            <a:srgbClr val="FFFFFF"/>
          </a:solidFill>
          <a:ln w="12600">
            <a:solidFill>
              <a:srgbClr val="000066"/>
            </a:solidFill>
            <a:miter lim="800000"/>
            <a:headEnd/>
            <a:tailEnd/>
          </a:ln>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400" b="1">
                <a:solidFill>
                  <a:srgbClr val="000066"/>
                </a:solidFill>
                <a:latin typeface="Helvetica" pitchFamily="2" charset="0"/>
              </a:rPr>
              <a:t>HTTP Server</a:t>
            </a:r>
          </a:p>
          <a:p>
            <a:pPr algn="ctr">
              <a:buClr>
                <a:srgbClr val="000066"/>
              </a:buClr>
              <a:buFont typeface="Helvetica" pitchFamily="2" charset="0"/>
              <a:buNone/>
            </a:pPr>
            <a:r>
              <a:rPr lang="en-GB" altLang="en-US" sz="1400" b="1">
                <a:solidFill>
                  <a:srgbClr val="000066"/>
                </a:solidFill>
                <a:latin typeface="Helvetica" pitchFamily="2" charset="0"/>
              </a:rPr>
              <a:t>(port 80)</a:t>
            </a:r>
          </a:p>
        </p:txBody>
      </p:sp>
      <p:sp>
        <p:nvSpPr>
          <p:cNvPr id="10247" name="Oval 6">
            <a:extLst>
              <a:ext uri="{FF2B5EF4-FFF2-40B4-BE49-F238E27FC236}">
                <a16:creationId xmlns:a16="http://schemas.microsoft.com/office/drawing/2014/main" id="{A82864BF-88C7-C343-B3D7-07DAEAD1A727}"/>
              </a:ext>
            </a:extLst>
          </p:cNvPr>
          <p:cNvSpPr>
            <a:spLocks noChangeArrowheads="1"/>
          </p:cNvSpPr>
          <p:nvPr/>
        </p:nvSpPr>
        <p:spPr bwMode="auto">
          <a:xfrm>
            <a:off x="751716" y="4404841"/>
            <a:ext cx="1287462" cy="796925"/>
          </a:xfrm>
          <a:prstGeom prst="ellipse">
            <a:avLst/>
          </a:prstGeom>
          <a:solidFill>
            <a:srgbClr val="FFFFFF"/>
          </a:solidFill>
          <a:ln w="12600">
            <a:solidFill>
              <a:srgbClr val="000066"/>
            </a:solidFill>
            <a:miter lim="800000"/>
            <a:headEnd/>
            <a:tailEnd/>
          </a:ln>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600" b="1">
                <a:solidFill>
                  <a:srgbClr val="000066"/>
                </a:solidFill>
                <a:latin typeface="Helvetica" pitchFamily="2" charset="0"/>
              </a:rPr>
              <a:t>Client</a:t>
            </a:r>
          </a:p>
        </p:txBody>
      </p:sp>
      <p:sp>
        <p:nvSpPr>
          <p:cNvPr id="10248" name="Line 7">
            <a:extLst>
              <a:ext uri="{FF2B5EF4-FFF2-40B4-BE49-F238E27FC236}">
                <a16:creationId xmlns:a16="http://schemas.microsoft.com/office/drawing/2014/main" id="{39F0B7A3-9955-1442-A504-68AB0D6CFB6A}"/>
              </a:ext>
            </a:extLst>
          </p:cNvPr>
          <p:cNvSpPr>
            <a:spLocks noChangeShapeType="1"/>
          </p:cNvSpPr>
          <p:nvPr/>
        </p:nvSpPr>
        <p:spPr bwMode="auto">
          <a:xfrm>
            <a:off x="2096328" y="4808066"/>
            <a:ext cx="4451350" cy="1587"/>
          </a:xfrm>
          <a:prstGeom prst="line">
            <a:avLst/>
          </a:prstGeom>
          <a:noFill/>
          <a:ln w="28440">
            <a:solidFill>
              <a:srgbClr val="000066"/>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Oval 8">
            <a:extLst>
              <a:ext uri="{FF2B5EF4-FFF2-40B4-BE49-F238E27FC236}">
                <a16:creationId xmlns:a16="http://schemas.microsoft.com/office/drawing/2014/main" id="{514EF0E4-3BA1-784B-9C1B-D62FB47D61AD}"/>
              </a:ext>
            </a:extLst>
          </p:cNvPr>
          <p:cNvSpPr>
            <a:spLocks noChangeArrowheads="1"/>
          </p:cNvSpPr>
          <p:nvPr/>
        </p:nvSpPr>
        <p:spPr bwMode="auto">
          <a:xfrm>
            <a:off x="1967741" y="4742978"/>
            <a:ext cx="128587" cy="128588"/>
          </a:xfrm>
          <a:prstGeom prst="ellipse">
            <a:avLst/>
          </a:prstGeom>
          <a:solidFill>
            <a:srgbClr val="000066"/>
          </a:solidFill>
          <a:ln w="12600">
            <a:solidFill>
              <a:srgbClr val="000066"/>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250" name="Oval 9">
            <a:extLst>
              <a:ext uri="{FF2B5EF4-FFF2-40B4-BE49-F238E27FC236}">
                <a16:creationId xmlns:a16="http://schemas.microsoft.com/office/drawing/2014/main" id="{371E1F83-B8CB-454F-A5A9-77D70BC8A37F}"/>
              </a:ext>
            </a:extLst>
          </p:cNvPr>
          <p:cNvSpPr>
            <a:spLocks noChangeArrowheads="1"/>
          </p:cNvSpPr>
          <p:nvPr/>
        </p:nvSpPr>
        <p:spPr bwMode="auto">
          <a:xfrm>
            <a:off x="6547678" y="4742978"/>
            <a:ext cx="128588" cy="128588"/>
          </a:xfrm>
          <a:prstGeom prst="ellipse">
            <a:avLst/>
          </a:prstGeom>
          <a:solidFill>
            <a:srgbClr val="000066"/>
          </a:solidFill>
          <a:ln w="12600">
            <a:solidFill>
              <a:srgbClr val="000066"/>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0251" name="Text Box 10">
            <a:extLst>
              <a:ext uri="{FF2B5EF4-FFF2-40B4-BE49-F238E27FC236}">
                <a16:creationId xmlns:a16="http://schemas.microsoft.com/office/drawing/2014/main" id="{11C77A52-53C0-2048-B405-0BC67D040A66}"/>
              </a:ext>
            </a:extLst>
          </p:cNvPr>
          <p:cNvSpPr txBox="1">
            <a:spLocks noChangeArrowheads="1"/>
          </p:cNvSpPr>
          <p:nvPr/>
        </p:nvSpPr>
        <p:spPr bwMode="auto">
          <a:xfrm>
            <a:off x="1447041" y="3534891"/>
            <a:ext cx="1971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600" b="1" i="1">
                <a:solidFill>
                  <a:srgbClr val="000066"/>
                </a:solidFill>
                <a:latin typeface="Helvetica" pitchFamily="2" charset="0"/>
              </a:rPr>
              <a:t>Client socket address</a:t>
            </a:r>
          </a:p>
          <a:p>
            <a:pPr algn="ctr">
              <a:buClr>
                <a:srgbClr val="FF0000"/>
              </a:buClr>
              <a:buFont typeface="Helvetica" pitchFamily="2" charset="0"/>
              <a:buNone/>
            </a:pPr>
            <a:r>
              <a:rPr lang="en-GB" altLang="en-US" sz="1600" b="1">
                <a:solidFill>
                  <a:srgbClr val="FF0000"/>
                </a:solidFill>
                <a:latin typeface="Helvetica" pitchFamily="2" charset="0"/>
              </a:rPr>
              <a:t>128.2.194.242</a:t>
            </a:r>
            <a:r>
              <a:rPr lang="en-GB" altLang="en-US" sz="1600" b="1">
                <a:solidFill>
                  <a:srgbClr val="000066"/>
                </a:solidFill>
                <a:latin typeface="Helvetica" pitchFamily="2" charset="0"/>
              </a:rPr>
              <a:t>:</a:t>
            </a:r>
            <a:r>
              <a:rPr lang="en-GB" altLang="en-US" sz="1600" b="1">
                <a:solidFill>
                  <a:srgbClr val="00FF00"/>
                </a:solidFill>
                <a:latin typeface="Helvetica" pitchFamily="2" charset="0"/>
              </a:rPr>
              <a:t>3479</a:t>
            </a:r>
          </a:p>
        </p:txBody>
      </p:sp>
      <p:sp>
        <p:nvSpPr>
          <p:cNvPr id="10252" name="Text Box 11">
            <a:extLst>
              <a:ext uri="{FF2B5EF4-FFF2-40B4-BE49-F238E27FC236}">
                <a16:creationId xmlns:a16="http://schemas.microsoft.com/office/drawing/2014/main" id="{2526D003-655C-BC48-A3E3-77858C1B89C8}"/>
              </a:ext>
            </a:extLst>
          </p:cNvPr>
          <p:cNvSpPr txBox="1">
            <a:spLocks noChangeArrowheads="1"/>
          </p:cNvSpPr>
          <p:nvPr/>
        </p:nvSpPr>
        <p:spPr bwMode="auto">
          <a:xfrm>
            <a:off x="4615691" y="3031653"/>
            <a:ext cx="25892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600" b="1" i="1">
                <a:solidFill>
                  <a:srgbClr val="000066"/>
                </a:solidFill>
                <a:latin typeface="Helvetica" pitchFamily="2" charset="0"/>
              </a:rPr>
              <a:t>Server socket address</a:t>
            </a:r>
          </a:p>
          <a:p>
            <a:pPr algn="ctr">
              <a:buClr>
                <a:srgbClr val="9966FF"/>
              </a:buClr>
              <a:buFont typeface="Helvetica" pitchFamily="2" charset="0"/>
              <a:buNone/>
            </a:pPr>
            <a:r>
              <a:rPr lang="en-GB" altLang="en-US" sz="1600" b="1">
                <a:solidFill>
                  <a:srgbClr val="9966FF"/>
                </a:solidFill>
                <a:latin typeface="Helvetica" pitchFamily="2" charset="0"/>
              </a:rPr>
              <a:t>208.216.181.15</a:t>
            </a:r>
            <a:r>
              <a:rPr lang="en-GB" altLang="en-US" sz="1600" b="1">
                <a:solidFill>
                  <a:srgbClr val="000066"/>
                </a:solidFill>
                <a:latin typeface="Helvetica" pitchFamily="2" charset="0"/>
              </a:rPr>
              <a:t>:</a:t>
            </a:r>
            <a:r>
              <a:rPr lang="en-GB" altLang="en-US" sz="1600" b="1">
                <a:solidFill>
                  <a:srgbClr val="00FFFF"/>
                </a:solidFill>
                <a:latin typeface="Helvetica" pitchFamily="2" charset="0"/>
              </a:rPr>
              <a:t>80</a:t>
            </a:r>
          </a:p>
        </p:txBody>
      </p:sp>
      <p:sp>
        <p:nvSpPr>
          <p:cNvPr id="10253" name="Line 12">
            <a:extLst>
              <a:ext uri="{FF2B5EF4-FFF2-40B4-BE49-F238E27FC236}">
                <a16:creationId xmlns:a16="http://schemas.microsoft.com/office/drawing/2014/main" id="{7D57B2F8-E67D-8E47-9C3F-9148982AD711}"/>
              </a:ext>
            </a:extLst>
          </p:cNvPr>
          <p:cNvSpPr>
            <a:spLocks noChangeShapeType="1"/>
          </p:cNvSpPr>
          <p:nvPr/>
        </p:nvSpPr>
        <p:spPr bwMode="auto">
          <a:xfrm flipH="1">
            <a:off x="2080453" y="4115916"/>
            <a:ext cx="334963" cy="627062"/>
          </a:xfrm>
          <a:prstGeom prst="line">
            <a:avLst/>
          </a:prstGeom>
          <a:noFill/>
          <a:ln w="1260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3">
            <a:extLst>
              <a:ext uri="{FF2B5EF4-FFF2-40B4-BE49-F238E27FC236}">
                <a16:creationId xmlns:a16="http://schemas.microsoft.com/office/drawing/2014/main" id="{6437735E-8C0E-CB47-B383-0AF5D8A19419}"/>
              </a:ext>
            </a:extLst>
          </p:cNvPr>
          <p:cNvSpPr>
            <a:spLocks noChangeShapeType="1"/>
          </p:cNvSpPr>
          <p:nvPr/>
        </p:nvSpPr>
        <p:spPr bwMode="auto">
          <a:xfrm>
            <a:off x="5833303" y="3612678"/>
            <a:ext cx="733425" cy="1130300"/>
          </a:xfrm>
          <a:prstGeom prst="line">
            <a:avLst/>
          </a:prstGeom>
          <a:noFill/>
          <a:ln w="12600">
            <a:solidFill>
              <a:srgbClr val="000066"/>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14">
            <a:extLst>
              <a:ext uri="{FF2B5EF4-FFF2-40B4-BE49-F238E27FC236}">
                <a16:creationId xmlns:a16="http://schemas.microsoft.com/office/drawing/2014/main" id="{4CFB4708-AFD9-CA49-9B61-3A0D2B48DA34}"/>
              </a:ext>
            </a:extLst>
          </p:cNvPr>
          <p:cNvSpPr txBox="1">
            <a:spLocks noChangeArrowheads="1"/>
          </p:cNvSpPr>
          <p:nvPr/>
        </p:nvSpPr>
        <p:spPr bwMode="auto">
          <a:xfrm>
            <a:off x="513591" y="5439891"/>
            <a:ext cx="1866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600" b="1">
                <a:solidFill>
                  <a:srgbClr val="000066"/>
                </a:solidFill>
                <a:latin typeface="Helvetica" pitchFamily="2" charset="0"/>
              </a:rPr>
              <a:t>Client host address</a:t>
            </a:r>
          </a:p>
          <a:p>
            <a:pPr algn="ctr">
              <a:buClr>
                <a:srgbClr val="FF0000"/>
              </a:buClr>
              <a:buFont typeface="Helvetica" pitchFamily="2" charset="0"/>
              <a:buNone/>
            </a:pPr>
            <a:r>
              <a:rPr lang="en-GB" altLang="en-US" sz="1600" b="1">
                <a:solidFill>
                  <a:srgbClr val="FF0000"/>
                </a:solidFill>
                <a:latin typeface="Helvetica" pitchFamily="2" charset="0"/>
              </a:rPr>
              <a:t>128.2.194.242</a:t>
            </a:r>
            <a:r>
              <a:rPr lang="en-GB" altLang="en-US" sz="1600" b="1">
                <a:solidFill>
                  <a:srgbClr val="000066"/>
                </a:solidFill>
                <a:latin typeface="Helvetica" pitchFamily="2" charset="0"/>
              </a:rPr>
              <a:t> </a:t>
            </a:r>
          </a:p>
        </p:txBody>
      </p:sp>
      <p:sp>
        <p:nvSpPr>
          <p:cNvPr id="10256" name="Text Box 15">
            <a:extLst>
              <a:ext uri="{FF2B5EF4-FFF2-40B4-BE49-F238E27FC236}">
                <a16:creationId xmlns:a16="http://schemas.microsoft.com/office/drawing/2014/main" id="{F1B0C465-4EFB-684C-89E0-3FAB322C88D1}"/>
              </a:ext>
            </a:extLst>
          </p:cNvPr>
          <p:cNvSpPr txBox="1">
            <a:spLocks noChangeArrowheads="1"/>
          </p:cNvSpPr>
          <p:nvPr/>
        </p:nvSpPr>
        <p:spPr bwMode="auto">
          <a:xfrm>
            <a:off x="6376228" y="5439891"/>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600" b="1">
                <a:solidFill>
                  <a:srgbClr val="000066"/>
                </a:solidFill>
                <a:latin typeface="Helvetica" pitchFamily="2" charset="0"/>
              </a:rPr>
              <a:t>Server host address</a:t>
            </a:r>
          </a:p>
          <a:p>
            <a:pPr algn="ctr">
              <a:buClr>
                <a:srgbClr val="9966FF"/>
              </a:buClr>
              <a:buFont typeface="Helvetica" pitchFamily="2" charset="0"/>
              <a:buNone/>
            </a:pPr>
            <a:r>
              <a:rPr lang="en-GB" altLang="en-US" sz="1600" b="1">
                <a:solidFill>
                  <a:srgbClr val="9966FF"/>
                </a:solidFill>
                <a:latin typeface="Helvetica" pitchFamily="2" charset="0"/>
              </a:rPr>
              <a:t>208.216.181.15</a:t>
            </a:r>
          </a:p>
        </p:txBody>
      </p:sp>
      <p:sp>
        <p:nvSpPr>
          <p:cNvPr id="10257" name="Oval 16">
            <a:extLst>
              <a:ext uri="{FF2B5EF4-FFF2-40B4-BE49-F238E27FC236}">
                <a16:creationId xmlns:a16="http://schemas.microsoft.com/office/drawing/2014/main" id="{953A6850-5E9A-E14B-95F2-48D6BB19FFF1}"/>
              </a:ext>
            </a:extLst>
          </p:cNvPr>
          <p:cNvSpPr>
            <a:spLocks noChangeArrowheads="1"/>
          </p:cNvSpPr>
          <p:nvPr/>
        </p:nvSpPr>
        <p:spPr bwMode="auto">
          <a:xfrm>
            <a:off x="6606416" y="3612678"/>
            <a:ext cx="1287462" cy="796925"/>
          </a:xfrm>
          <a:prstGeom prst="ellipse">
            <a:avLst/>
          </a:prstGeom>
          <a:solidFill>
            <a:srgbClr val="FFFFFF"/>
          </a:solidFill>
          <a:ln w="12600">
            <a:solidFill>
              <a:srgbClr val="000066"/>
            </a:solidFill>
            <a:miter lim="800000"/>
            <a:headEnd/>
            <a:tailEnd/>
          </a:ln>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a:buClr>
                <a:srgbClr val="000066"/>
              </a:buClr>
              <a:buFont typeface="Helvetica" pitchFamily="2" charset="0"/>
              <a:buNone/>
            </a:pPr>
            <a:r>
              <a:rPr lang="en-GB" altLang="en-US" sz="1400" b="1">
                <a:solidFill>
                  <a:srgbClr val="000066"/>
                </a:solidFill>
                <a:latin typeface="Helvetica" pitchFamily="2" charset="0"/>
              </a:rPr>
              <a:t>FTP Server</a:t>
            </a:r>
          </a:p>
          <a:p>
            <a:pPr algn="ctr">
              <a:buClr>
                <a:srgbClr val="000066"/>
              </a:buClr>
              <a:buFont typeface="Helvetica" pitchFamily="2" charset="0"/>
              <a:buNone/>
            </a:pPr>
            <a:r>
              <a:rPr lang="en-GB" altLang="en-US" sz="1400" b="1">
                <a:solidFill>
                  <a:srgbClr val="000066"/>
                </a:solidFill>
                <a:latin typeface="Helvetica" pitchFamily="2" charset="0"/>
              </a:rPr>
              <a:t>(port 21)</a:t>
            </a:r>
          </a:p>
        </p:txBody>
      </p:sp>
    </p:spTree>
    <p:extLst>
      <p:ext uri="{BB962C8B-B14F-4D97-AF65-F5344CB8AC3E}">
        <p14:creationId xmlns:p14="http://schemas.microsoft.com/office/powerpoint/2010/main" val="42437065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A70CD23-530A-F34F-83B6-95D3F83CD700}"/>
              </a:ext>
            </a:extLst>
          </p:cNvPr>
          <p:cNvSpPr>
            <a:spLocks noGrp="1"/>
          </p:cNvSpPr>
          <p:nvPr>
            <p:ph type="title"/>
          </p:nvPr>
        </p:nvSpPr>
        <p:spPr/>
        <p:txBody>
          <a:bodyPr/>
          <a:lstStyle/>
          <a:p>
            <a:r>
              <a:rPr lang="en-US" altLang="en-US" dirty="0"/>
              <a:t>Use of Sockets</a:t>
            </a:r>
          </a:p>
        </p:txBody>
      </p:sp>
      <p:sp>
        <p:nvSpPr>
          <p:cNvPr id="11267" name="Content Placeholder 2">
            <a:extLst>
              <a:ext uri="{FF2B5EF4-FFF2-40B4-BE49-F238E27FC236}">
                <a16:creationId xmlns:a16="http://schemas.microsoft.com/office/drawing/2014/main" id="{6F703CF3-2522-0643-B104-AA29AA863AD4}"/>
              </a:ext>
            </a:extLst>
          </p:cNvPr>
          <p:cNvSpPr>
            <a:spLocks noGrp="1"/>
          </p:cNvSpPr>
          <p:nvPr>
            <p:ph idx="1"/>
          </p:nvPr>
        </p:nvSpPr>
        <p:spPr/>
        <p:txBody>
          <a:bodyPr/>
          <a:lstStyle/>
          <a:p>
            <a:r>
              <a:rPr lang="en-US" altLang="en-US" dirty="0"/>
              <a:t>How to use sockets</a:t>
            </a:r>
          </a:p>
          <a:p>
            <a:pPr lvl="1"/>
            <a:r>
              <a:rPr lang="en-US" altLang="en-US" dirty="0">
                <a:solidFill>
                  <a:srgbClr val="0070C0"/>
                </a:solidFill>
              </a:rPr>
              <a:t>Setup socket</a:t>
            </a:r>
          </a:p>
          <a:p>
            <a:pPr lvl="2"/>
            <a:r>
              <a:rPr lang="en-US" altLang="en-US" dirty="0"/>
              <a:t>Where is the remote machine (IP address, hostname)</a:t>
            </a:r>
          </a:p>
          <a:p>
            <a:pPr lvl="2"/>
            <a:r>
              <a:rPr lang="en-US" altLang="en-US" dirty="0"/>
              <a:t>What service gets the data (port)</a:t>
            </a:r>
          </a:p>
          <a:p>
            <a:pPr lvl="1"/>
            <a:r>
              <a:rPr lang="en-US" altLang="en-US" dirty="0">
                <a:solidFill>
                  <a:srgbClr val="0070C0"/>
                </a:solidFill>
              </a:rPr>
              <a:t>Send and Receive</a:t>
            </a:r>
          </a:p>
          <a:p>
            <a:pPr lvl="2"/>
            <a:r>
              <a:rPr lang="en-US" altLang="en-US" dirty="0"/>
              <a:t>Designed just like any other I/O in </a:t>
            </a:r>
            <a:r>
              <a:rPr lang="en-US" altLang="en-US" dirty="0" err="1"/>
              <a:t>unix</a:t>
            </a:r>
            <a:endParaRPr lang="en-US" altLang="en-US" dirty="0"/>
          </a:p>
          <a:p>
            <a:pPr lvl="2"/>
            <a:r>
              <a:rPr lang="en-US" altLang="en-US" dirty="0"/>
              <a:t>send -- write</a:t>
            </a:r>
          </a:p>
          <a:p>
            <a:pPr lvl="2"/>
            <a:r>
              <a:rPr lang="en-US" altLang="en-US" dirty="0" err="1"/>
              <a:t>recv</a:t>
            </a:r>
            <a:r>
              <a:rPr lang="en-US" altLang="en-US" dirty="0"/>
              <a:t> -- read</a:t>
            </a:r>
          </a:p>
          <a:p>
            <a:pPr lvl="1"/>
            <a:r>
              <a:rPr lang="en-US" altLang="en-US" dirty="0">
                <a:solidFill>
                  <a:srgbClr val="0070C0"/>
                </a:solidFill>
              </a:rPr>
              <a:t>Close the socket</a:t>
            </a:r>
          </a:p>
          <a:p>
            <a:pPr lvl="1"/>
            <a:endParaRPr lang="en-US" altLang="en-US" dirty="0">
              <a:solidFill>
                <a:srgbClr val="0070C0"/>
              </a:solidFill>
            </a:endParaRPr>
          </a:p>
          <a:p>
            <a:r>
              <a:rPr lang="en-US" altLang="en-US" dirty="0">
                <a:solidFill>
                  <a:srgbClr val="0070C0"/>
                </a:solidFill>
              </a:rPr>
              <a:t>Sockets </a:t>
            </a:r>
          </a:p>
          <a:p>
            <a:pPr lvl="1"/>
            <a:r>
              <a:rPr lang="en-US" altLang="en-US" dirty="0"/>
              <a:t>UDP Client Server</a:t>
            </a:r>
          </a:p>
          <a:p>
            <a:pPr lvl="1"/>
            <a:r>
              <a:rPr lang="en-US" altLang="en-US" dirty="0"/>
              <a:t>TCP Client Server</a:t>
            </a:r>
          </a:p>
          <a:p>
            <a:endParaRPr lang="en-US" altLang="en-US" dirty="0"/>
          </a:p>
        </p:txBody>
      </p:sp>
      <p:sp>
        <p:nvSpPr>
          <p:cNvPr id="4" name="Text Box 7">
            <a:extLst>
              <a:ext uri="{FF2B5EF4-FFF2-40B4-BE49-F238E27FC236}">
                <a16:creationId xmlns:a16="http://schemas.microsoft.com/office/drawing/2014/main" id="{2A67579C-E742-6B40-A0EB-F0AA85F4E7D0}"/>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96320792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01826" name="Group 2"/>
          <p:cNvGrpSpPr>
            <a:grpSpLocks/>
          </p:cNvGrpSpPr>
          <p:nvPr/>
        </p:nvGrpSpPr>
        <p:grpSpPr bwMode="auto">
          <a:xfrm>
            <a:off x="1424164" y="533400"/>
            <a:ext cx="6192344" cy="2860909"/>
            <a:chOff x="1046" y="1632"/>
            <a:chExt cx="3652" cy="1759"/>
          </a:xfrm>
        </p:grpSpPr>
        <p:sp>
          <p:nvSpPr>
            <p:cNvPr id="35845" name="Oval 3"/>
            <p:cNvSpPr>
              <a:spLocks noChangeArrowheads="1"/>
            </p:cNvSpPr>
            <p:nvPr/>
          </p:nvSpPr>
          <p:spPr bwMode="auto">
            <a:xfrm>
              <a:off x="3718" y="1632"/>
              <a:ext cx="710" cy="666"/>
            </a:xfrm>
            <a:prstGeom prst="ellipse">
              <a:avLst/>
            </a:prstGeom>
            <a:solidFill>
              <a:schemeClr val="fo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Server</a:t>
              </a:r>
            </a:p>
            <a:p>
              <a:pPr algn="ctr">
                <a:lnSpc>
                  <a:spcPct val="80000"/>
                </a:lnSpc>
                <a:spcBef>
                  <a:spcPct val="20000"/>
                </a:spcBef>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Socket</a:t>
              </a:r>
            </a:p>
          </p:txBody>
        </p:sp>
        <p:sp>
          <p:nvSpPr>
            <p:cNvPr id="35846" name="Oval 4"/>
            <p:cNvSpPr>
              <a:spLocks noChangeArrowheads="1"/>
            </p:cNvSpPr>
            <p:nvPr/>
          </p:nvSpPr>
          <p:spPr bwMode="auto">
            <a:xfrm>
              <a:off x="1046"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Calibri" panose="020F0502020204030204" pitchFamily="34" charset="0"/>
                  <a:ea typeface="굴림" panose="020B0600000101010101" pitchFamily="34" charset="-127"/>
                  <a:cs typeface="Calibri" panose="020F0502020204030204" pitchFamily="34" charset="0"/>
                </a:rPr>
                <a:t>socket</a:t>
              </a:r>
            </a:p>
          </p:txBody>
        </p:sp>
        <p:sp>
          <p:nvSpPr>
            <p:cNvPr id="35847" name="Oval 5"/>
            <p:cNvSpPr>
              <a:spLocks noChangeArrowheads="1"/>
            </p:cNvSpPr>
            <p:nvPr/>
          </p:nvSpPr>
          <p:spPr bwMode="auto">
            <a:xfrm>
              <a:off x="3807"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socket</a:t>
              </a:r>
            </a:p>
          </p:txBody>
        </p:sp>
        <p:sp>
          <p:nvSpPr>
            <p:cNvPr id="35848" name="Cloud"/>
            <p:cNvSpPr>
              <a:spLocks noChangeAspect="1" noEditPoints="1" noChangeArrowheads="1"/>
            </p:cNvSpPr>
            <p:nvPr/>
          </p:nvSpPr>
          <p:spPr bwMode="auto">
            <a:xfrm>
              <a:off x="1536" y="1776"/>
              <a:ext cx="2187" cy="15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algn="ctr"/>
              <a:endParaRPr lang="en-US">
                <a:latin typeface="Calibri" panose="020F0502020204030204" pitchFamily="34" charset="0"/>
                <a:cs typeface="Calibri" panose="020F0502020204030204" pitchFamily="34" charset="0"/>
              </a:endParaRPr>
            </a:p>
          </p:txBody>
        </p:sp>
        <p:sp>
          <p:nvSpPr>
            <p:cNvPr id="35849" name="Line 7"/>
            <p:cNvSpPr>
              <a:spLocks noChangeShapeType="1"/>
            </p:cNvSpPr>
            <p:nvPr/>
          </p:nvSpPr>
          <p:spPr bwMode="auto">
            <a:xfrm flipV="1">
              <a:off x="1536" y="2083"/>
              <a:ext cx="2182" cy="65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Calibri" panose="020F0502020204030204" pitchFamily="34" charset="0"/>
                <a:cs typeface="Calibri" panose="020F0502020204030204" pitchFamily="34" charset="0"/>
              </a:endParaRPr>
            </a:p>
          </p:txBody>
        </p:sp>
        <p:sp>
          <p:nvSpPr>
            <p:cNvPr id="35850" name="Line 8"/>
            <p:cNvSpPr>
              <a:spLocks noChangeShapeType="1"/>
            </p:cNvSpPr>
            <p:nvPr/>
          </p:nvSpPr>
          <p:spPr bwMode="auto">
            <a:xfrm>
              <a:off x="4073" y="2308"/>
              <a:ext cx="0" cy="27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Calibri" panose="020F0502020204030204" pitchFamily="34" charset="0"/>
                <a:cs typeface="Calibri" panose="020F0502020204030204" pitchFamily="34" charset="0"/>
              </a:endParaRPr>
            </a:p>
          </p:txBody>
        </p:sp>
        <p:sp>
          <p:nvSpPr>
            <p:cNvPr id="35851" name="AutoShape 9"/>
            <p:cNvSpPr>
              <a:spLocks noChangeArrowheads="1"/>
            </p:cNvSpPr>
            <p:nvPr/>
          </p:nvSpPr>
          <p:spPr bwMode="auto">
            <a:xfrm>
              <a:off x="1584" y="2682"/>
              <a:ext cx="2178" cy="302"/>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connection</a:t>
              </a:r>
            </a:p>
          </p:txBody>
        </p:sp>
        <p:sp>
          <p:nvSpPr>
            <p:cNvPr id="35852" name="Text Box 10"/>
            <p:cNvSpPr txBox="1">
              <a:spLocks noChangeArrowheads="1"/>
            </p:cNvSpPr>
            <p:nvPr/>
          </p:nvSpPr>
          <p:spPr bwMode="auto">
            <a:xfrm rot="20547700">
              <a:off x="1935" y="2186"/>
              <a:ext cx="1367" cy="2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a:latin typeface="Calibri" panose="020F0502020204030204" pitchFamily="34" charset="0"/>
                  <a:ea typeface="굴림" panose="020B0600000101010101" pitchFamily="34" charset="-127"/>
                  <a:cs typeface="Calibri" panose="020F0502020204030204" pitchFamily="34" charset="0"/>
                </a:rPr>
                <a:t>Request Connection</a:t>
              </a:r>
            </a:p>
          </p:txBody>
        </p:sp>
        <p:sp>
          <p:nvSpPr>
            <p:cNvPr id="35853" name="Text Box 11"/>
            <p:cNvSpPr txBox="1">
              <a:spLocks noChangeArrowheads="1"/>
            </p:cNvSpPr>
            <p:nvPr/>
          </p:nvSpPr>
          <p:spPr bwMode="auto">
            <a:xfrm>
              <a:off x="4149" y="2218"/>
              <a:ext cx="549" cy="39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new</a:t>
              </a:r>
            </a:p>
            <a:p>
              <a:pPr algn="ctr">
                <a:lnSpc>
                  <a:spcPct val="80000"/>
                </a:lnSpc>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socket</a:t>
              </a:r>
            </a:p>
          </p:txBody>
        </p:sp>
        <p:sp>
          <p:nvSpPr>
            <p:cNvPr id="35854" name="Text Box 12"/>
            <p:cNvSpPr txBox="1">
              <a:spLocks noChangeArrowheads="1"/>
            </p:cNvSpPr>
            <p:nvPr/>
          </p:nvSpPr>
          <p:spPr bwMode="auto">
            <a:xfrm>
              <a:off x="3761" y="3165"/>
              <a:ext cx="552" cy="2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Server</a:t>
              </a:r>
            </a:p>
          </p:txBody>
        </p:sp>
        <p:sp>
          <p:nvSpPr>
            <p:cNvPr id="35855" name="Text Box 13"/>
            <p:cNvSpPr txBox="1">
              <a:spLocks noChangeArrowheads="1"/>
            </p:cNvSpPr>
            <p:nvPr/>
          </p:nvSpPr>
          <p:spPr bwMode="auto">
            <a:xfrm>
              <a:off x="1051" y="3165"/>
              <a:ext cx="506" cy="2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latin typeface="Calibri" panose="020F0502020204030204" pitchFamily="34" charset="0"/>
                  <a:ea typeface="굴림" panose="020B0600000101010101" pitchFamily="34" charset="-127"/>
                  <a:cs typeface="Calibri" panose="020F0502020204030204" pitchFamily="34" charset="0"/>
                </a:rPr>
                <a:t>Client</a:t>
              </a:r>
            </a:p>
          </p:txBody>
        </p:sp>
      </p:grpSp>
      <p:sp>
        <p:nvSpPr>
          <p:cNvPr id="35843" name="Rectangle 14"/>
          <p:cNvSpPr>
            <a:spLocks noGrp="1" noChangeArrowheads="1"/>
          </p:cNvSpPr>
          <p:nvPr>
            <p:ph type="title"/>
          </p:nvPr>
        </p:nvSpPr>
        <p:spPr/>
        <p:txBody>
          <a:bodyPr/>
          <a:lstStyle/>
          <a:p>
            <a:r>
              <a:rPr lang="en-US" altLang="ko-KR" dirty="0"/>
              <a:t>Recall: Socket Setup over TCP/IP</a:t>
            </a:r>
          </a:p>
        </p:txBody>
      </p:sp>
      <p:sp>
        <p:nvSpPr>
          <p:cNvPr id="1101839" name="Rectangle 15"/>
          <p:cNvSpPr>
            <a:spLocks noGrp="1" noChangeArrowheads="1"/>
          </p:cNvSpPr>
          <p:nvPr>
            <p:ph idx="1"/>
          </p:nvPr>
        </p:nvSpPr>
        <p:spPr>
          <a:xfrm>
            <a:off x="523875" y="3775474"/>
            <a:ext cx="7924800" cy="2551374"/>
          </a:xfrm>
        </p:spPr>
        <p:txBody>
          <a:bodyPr>
            <a:normAutofit lnSpcReduction="10000"/>
          </a:bodyPr>
          <a:lstStyle/>
          <a:p>
            <a:r>
              <a:rPr lang="en-US" altLang="ko-KR" dirty="0"/>
              <a:t>Things to remember:</a:t>
            </a:r>
          </a:p>
          <a:p>
            <a:pPr lvl="1"/>
            <a:r>
              <a:rPr lang="en-US" altLang="ko-KR" dirty="0"/>
              <a:t>Connection involves 5 values:</a:t>
            </a:r>
            <a:br>
              <a:rPr lang="en-US" altLang="ko-KR" dirty="0"/>
            </a:br>
            <a:r>
              <a:rPr lang="en-US" altLang="ko-KR" dirty="0"/>
              <a:t>[ Client </a:t>
            </a:r>
            <a:r>
              <a:rPr lang="en-US" altLang="ko-KR" dirty="0" err="1"/>
              <a:t>Addr</a:t>
            </a:r>
            <a:r>
              <a:rPr lang="en-US" altLang="ko-KR" dirty="0"/>
              <a:t>, Client Port, Server </a:t>
            </a:r>
            <a:r>
              <a:rPr lang="en-US" altLang="ko-KR" dirty="0" err="1"/>
              <a:t>Addr</a:t>
            </a:r>
            <a:r>
              <a:rPr lang="en-US" altLang="ko-KR" dirty="0"/>
              <a:t>, Server Port, Protocol ]</a:t>
            </a:r>
          </a:p>
          <a:p>
            <a:pPr lvl="1"/>
            <a:r>
              <a:rPr lang="en-US" altLang="ko-KR" dirty="0"/>
              <a:t>Often, Client Port “randomly” assigned</a:t>
            </a:r>
          </a:p>
          <a:p>
            <a:pPr lvl="1"/>
            <a:r>
              <a:rPr lang="en-US" altLang="ko-KR" dirty="0"/>
              <a:t>Server Port often “well known”</a:t>
            </a:r>
          </a:p>
          <a:p>
            <a:pPr lvl="2"/>
            <a:r>
              <a:rPr lang="en-US" altLang="ko-KR" dirty="0"/>
              <a:t>80 (web), 443 (secure web), 25 (</a:t>
            </a:r>
            <a:r>
              <a:rPr lang="en-US" altLang="ko-KR" dirty="0" err="1"/>
              <a:t>sendmail</a:t>
            </a:r>
            <a:r>
              <a:rPr lang="en-US" altLang="ko-KR" dirty="0"/>
              <a:t>), </a:t>
            </a:r>
            <a:r>
              <a:rPr lang="en-US" altLang="ko-KR" dirty="0" err="1"/>
              <a:t>etc</a:t>
            </a:r>
            <a:endParaRPr lang="en-US" altLang="ko-KR" dirty="0"/>
          </a:p>
          <a:p>
            <a:pPr lvl="2"/>
            <a:r>
              <a:rPr lang="en-US" altLang="ko-KR" dirty="0"/>
              <a:t>Well-known ports from 0—1023 </a:t>
            </a:r>
          </a:p>
        </p:txBody>
      </p:sp>
      <p:sp>
        <p:nvSpPr>
          <p:cNvPr id="16" name="Text Box 7">
            <a:extLst>
              <a:ext uri="{FF2B5EF4-FFF2-40B4-BE49-F238E27FC236}">
                <a16:creationId xmlns:a16="http://schemas.microsoft.com/office/drawing/2014/main" id="{368152E0-1EE6-5B4A-BAFE-378C20929D1F}"/>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361574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1839">
                                            <p:txEl>
                                              <p:pRg st="0" end="0"/>
                                            </p:txEl>
                                          </p:spTgt>
                                        </p:tgtEl>
                                        <p:attrNameLst>
                                          <p:attrName>style.visibility</p:attrName>
                                        </p:attrNameLst>
                                      </p:cBhvr>
                                      <p:to>
                                        <p:strVal val="visible"/>
                                      </p:to>
                                    </p:set>
                                    <p:anim calcmode="lin" valueType="num">
                                      <p:cBhvr additive="base">
                                        <p:cTn id="7" dur="500" fill="hold"/>
                                        <p:tgtEl>
                                          <p:spTgt spid="11018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18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1839">
                                            <p:txEl>
                                              <p:pRg st="1" end="1"/>
                                            </p:txEl>
                                          </p:spTgt>
                                        </p:tgtEl>
                                        <p:attrNameLst>
                                          <p:attrName>style.visibility</p:attrName>
                                        </p:attrNameLst>
                                      </p:cBhvr>
                                      <p:to>
                                        <p:strVal val="visible"/>
                                      </p:to>
                                    </p:set>
                                    <p:anim calcmode="lin" valueType="num">
                                      <p:cBhvr additive="base">
                                        <p:cTn id="11" dur="500" fill="hold"/>
                                        <p:tgtEl>
                                          <p:spTgt spid="11018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018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01839">
                                            <p:txEl>
                                              <p:pRg st="2" end="2"/>
                                            </p:txEl>
                                          </p:spTgt>
                                        </p:tgtEl>
                                        <p:attrNameLst>
                                          <p:attrName>style.visibility</p:attrName>
                                        </p:attrNameLst>
                                      </p:cBhvr>
                                      <p:to>
                                        <p:strVal val="visible"/>
                                      </p:to>
                                    </p:set>
                                    <p:anim calcmode="lin" valueType="num">
                                      <p:cBhvr additive="base">
                                        <p:cTn id="15" dur="500" fill="hold"/>
                                        <p:tgtEl>
                                          <p:spTgt spid="11018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018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01839">
                                            <p:txEl>
                                              <p:pRg st="3" end="3"/>
                                            </p:txEl>
                                          </p:spTgt>
                                        </p:tgtEl>
                                        <p:attrNameLst>
                                          <p:attrName>style.visibility</p:attrName>
                                        </p:attrNameLst>
                                      </p:cBhvr>
                                      <p:to>
                                        <p:strVal val="visible"/>
                                      </p:to>
                                    </p:set>
                                    <p:anim calcmode="lin" valueType="num">
                                      <p:cBhvr additive="base">
                                        <p:cTn id="19" dur="500" fill="hold"/>
                                        <p:tgtEl>
                                          <p:spTgt spid="11018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18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01839">
                                            <p:txEl>
                                              <p:pRg st="4" end="4"/>
                                            </p:txEl>
                                          </p:spTgt>
                                        </p:tgtEl>
                                        <p:attrNameLst>
                                          <p:attrName>style.visibility</p:attrName>
                                        </p:attrNameLst>
                                      </p:cBhvr>
                                      <p:to>
                                        <p:strVal val="visible"/>
                                      </p:to>
                                    </p:set>
                                    <p:anim calcmode="lin" valueType="num">
                                      <p:cBhvr additive="base">
                                        <p:cTn id="23" dur="500" fill="hold"/>
                                        <p:tgtEl>
                                          <p:spTgt spid="11018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018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01839">
                                            <p:txEl>
                                              <p:pRg st="5" end="5"/>
                                            </p:txEl>
                                          </p:spTgt>
                                        </p:tgtEl>
                                        <p:attrNameLst>
                                          <p:attrName>style.visibility</p:attrName>
                                        </p:attrNameLst>
                                      </p:cBhvr>
                                      <p:to>
                                        <p:strVal val="visible"/>
                                      </p:to>
                                    </p:set>
                                    <p:anim calcmode="lin" valueType="num">
                                      <p:cBhvr additive="base">
                                        <p:cTn id="27" dur="500" fill="hold"/>
                                        <p:tgtEl>
                                          <p:spTgt spid="11018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018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B3799CA-F505-2040-B3C3-C94FBA0EE5A7}"/>
              </a:ext>
            </a:extLst>
          </p:cNvPr>
          <p:cNvSpPr>
            <a:spLocks noGrp="1" noChangeArrowheads="1"/>
          </p:cNvSpPr>
          <p:nvPr>
            <p:ph type="title"/>
          </p:nvPr>
        </p:nvSpPr>
        <p:spPr/>
        <p:txBody>
          <a:bodyPr/>
          <a:lstStyle/>
          <a:p>
            <a:r>
              <a:rPr lang="en-US" altLang="en-US" dirty="0"/>
              <a:t>UDP Client-Server (self reading)</a:t>
            </a:r>
          </a:p>
        </p:txBody>
      </p:sp>
      <p:sp>
        <p:nvSpPr>
          <p:cNvPr id="101379" name="Text Box 3">
            <a:extLst>
              <a:ext uri="{FF2B5EF4-FFF2-40B4-BE49-F238E27FC236}">
                <a16:creationId xmlns:a16="http://schemas.microsoft.com/office/drawing/2014/main" id="{0A24006B-2941-B94F-8F07-3228C4A9CC67}"/>
              </a:ext>
            </a:extLst>
          </p:cNvPr>
          <p:cNvSpPr txBox="1">
            <a:spLocks noChangeArrowheads="1"/>
          </p:cNvSpPr>
          <p:nvPr/>
        </p:nvSpPr>
        <p:spPr bwMode="auto">
          <a:xfrm>
            <a:off x="1524000" y="1433513"/>
            <a:ext cx="1539875"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socket()</a:t>
            </a:r>
          </a:p>
        </p:txBody>
      </p:sp>
      <p:sp>
        <p:nvSpPr>
          <p:cNvPr id="101380" name="Text Box 4">
            <a:extLst>
              <a:ext uri="{FF2B5EF4-FFF2-40B4-BE49-F238E27FC236}">
                <a16:creationId xmlns:a16="http://schemas.microsoft.com/office/drawing/2014/main" id="{AE0E8AC8-F2BC-EE42-A313-96E0A737B28A}"/>
              </a:ext>
            </a:extLst>
          </p:cNvPr>
          <p:cNvSpPr txBox="1">
            <a:spLocks noChangeArrowheads="1"/>
          </p:cNvSpPr>
          <p:nvPr/>
        </p:nvSpPr>
        <p:spPr bwMode="auto">
          <a:xfrm>
            <a:off x="1524000" y="20431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bind()</a:t>
            </a:r>
          </a:p>
        </p:txBody>
      </p:sp>
      <p:sp>
        <p:nvSpPr>
          <p:cNvPr id="101381" name="Text Box 5">
            <a:extLst>
              <a:ext uri="{FF2B5EF4-FFF2-40B4-BE49-F238E27FC236}">
                <a16:creationId xmlns:a16="http://schemas.microsoft.com/office/drawing/2014/main" id="{B066A997-5CCD-524E-8FFD-DDE6130FF2B8}"/>
              </a:ext>
            </a:extLst>
          </p:cNvPr>
          <p:cNvSpPr txBox="1">
            <a:spLocks noChangeArrowheads="1"/>
          </p:cNvSpPr>
          <p:nvPr/>
        </p:nvSpPr>
        <p:spPr bwMode="auto">
          <a:xfrm>
            <a:off x="1371600" y="2703513"/>
            <a:ext cx="17526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recvfrom()</a:t>
            </a:r>
          </a:p>
        </p:txBody>
      </p:sp>
      <p:sp>
        <p:nvSpPr>
          <p:cNvPr id="101382" name="Line 6">
            <a:extLst>
              <a:ext uri="{FF2B5EF4-FFF2-40B4-BE49-F238E27FC236}">
                <a16:creationId xmlns:a16="http://schemas.microsoft.com/office/drawing/2014/main" id="{9A7F387A-ECC0-4A42-9813-0AF619BD0C60}"/>
              </a:ext>
            </a:extLst>
          </p:cNvPr>
          <p:cNvSpPr>
            <a:spLocks noChangeShapeType="1"/>
          </p:cNvSpPr>
          <p:nvPr/>
        </p:nvSpPr>
        <p:spPr bwMode="auto">
          <a:xfrm>
            <a:off x="2209800" y="18145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83" name="Line 7">
            <a:extLst>
              <a:ext uri="{FF2B5EF4-FFF2-40B4-BE49-F238E27FC236}">
                <a16:creationId xmlns:a16="http://schemas.microsoft.com/office/drawing/2014/main" id="{9112D090-504C-AC4D-BA4E-5E2E049CF0BE}"/>
              </a:ext>
            </a:extLst>
          </p:cNvPr>
          <p:cNvSpPr>
            <a:spLocks noChangeShapeType="1"/>
          </p:cNvSpPr>
          <p:nvPr/>
        </p:nvSpPr>
        <p:spPr bwMode="auto">
          <a:xfrm>
            <a:off x="2209800" y="25003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84" name="Text Box 8">
            <a:extLst>
              <a:ext uri="{FF2B5EF4-FFF2-40B4-BE49-F238E27FC236}">
                <a16:creationId xmlns:a16="http://schemas.microsoft.com/office/drawing/2014/main" id="{9DB81864-9E7C-5B4C-9223-A3C77A12C1D3}"/>
              </a:ext>
            </a:extLst>
          </p:cNvPr>
          <p:cNvSpPr txBox="1">
            <a:spLocks noChangeArrowheads="1"/>
          </p:cNvSpPr>
          <p:nvPr/>
        </p:nvSpPr>
        <p:spPr bwMode="auto">
          <a:xfrm>
            <a:off x="1676400" y="685800"/>
            <a:ext cx="1184812"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4400" b="1" baseline="-25000">
                <a:latin typeface="Calibri" panose="020F0502020204030204" pitchFamily="34" charset="0"/>
                <a:cs typeface="Calibri" panose="020F0502020204030204" pitchFamily="34" charset="0"/>
              </a:rPr>
              <a:t>Server</a:t>
            </a:r>
            <a:endParaRPr lang="en-US" altLang="en-US" sz="4400" b="1" u="sng" baseline="-25000">
              <a:latin typeface="Calibri" panose="020F0502020204030204" pitchFamily="34" charset="0"/>
              <a:cs typeface="Calibri" panose="020F0502020204030204" pitchFamily="34" charset="0"/>
            </a:endParaRPr>
          </a:p>
        </p:txBody>
      </p:sp>
      <p:sp>
        <p:nvSpPr>
          <p:cNvPr id="101385" name="Text Box 9">
            <a:extLst>
              <a:ext uri="{FF2B5EF4-FFF2-40B4-BE49-F238E27FC236}">
                <a16:creationId xmlns:a16="http://schemas.microsoft.com/office/drawing/2014/main" id="{9852F79E-F770-164B-957F-5A467F5E13FF}"/>
              </a:ext>
            </a:extLst>
          </p:cNvPr>
          <p:cNvSpPr txBox="1">
            <a:spLocks noChangeArrowheads="1"/>
          </p:cNvSpPr>
          <p:nvPr/>
        </p:nvSpPr>
        <p:spPr bwMode="auto">
          <a:xfrm>
            <a:off x="7010400" y="2805113"/>
            <a:ext cx="1539875"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socket()</a:t>
            </a:r>
          </a:p>
        </p:txBody>
      </p:sp>
      <p:sp>
        <p:nvSpPr>
          <p:cNvPr id="101386" name="Text Box 10">
            <a:extLst>
              <a:ext uri="{FF2B5EF4-FFF2-40B4-BE49-F238E27FC236}">
                <a16:creationId xmlns:a16="http://schemas.microsoft.com/office/drawing/2014/main" id="{7EE7EBEB-587D-6841-82BD-952DB4319676}"/>
              </a:ext>
            </a:extLst>
          </p:cNvPr>
          <p:cNvSpPr txBox="1">
            <a:spLocks noChangeArrowheads="1"/>
          </p:cNvSpPr>
          <p:nvPr/>
        </p:nvSpPr>
        <p:spPr bwMode="auto">
          <a:xfrm>
            <a:off x="7010400" y="3414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sendto()</a:t>
            </a:r>
          </a:p>
        </p:txBody>
      </p:sp>
      <p:sp>
        <p:nvSpPr>
          <p:cNvPr id="101387" name="Text Box 11">
            <a:extLst>
              <a:ext uri="{FF2B5EF4-FFF2-40B4-BE49-F238E27FC236}">
                <a16:creationId xmlns:a16="http://schemas.microsoft.com/office/drawing/2014/main" id="{4BA65846-F640-7240-85B3-B03FBE964723}"/>
              </a:ext>
            </a:extLst>
          </p:cNvPr>
          <p:cNvSpPr txBox="1">
            <a:spLocks noChangeArrowheads="1"/>
          </p:cNvSpPr>
          <p:nvPr/>
        </p:nvSpPr>
        <p:spPr bwMode="auto">
          <a:xfrm>
            <a:off x="6858000" y="4405313"/>
            <a:ext cx="16764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recvfrom()</a:t>
            </a:r>
          </a:p>
        </p:txBody>
      </p:sp>
      <p:sp>
        <p:nvSpPr>
          <p:cNvPr id="101388" name="Line 12">
            <a:extLst>
              <a:ext uri="{FF2B5EF4-FFF2-40B4-BE49-F238E27FC236}">
                <a16:creationId xmlns:a16="http://schemas.microsoft.com/office/drawing/2014/main" id="{9804F7AF-17EA-6149-9473-4227F0E9826F}"/>
              </a:ext>
            </a:extLst>
          </p:cNvPr>
          <p:cNvSpPr>
            <a:spLocks noChangeShapeType="1"/>
          </p:cNvSpPr>
          <p:nvPr/>
        </p:nvSpPr>
        <p:spPr bwMode="auto">
          <a:xfrm>
            <a:off x="7696200" y="31861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89" name="Line 13">
            <a:extLst>
              <a:ext uri="{FF2B5EF4-FFF2-40B4-BE49-F238E27FC236}">
                <a16:creationId xmlns:a16="http://schemas.microsoft.com/office/drawing/2014/main" id="{527BDE89-F677-F04C-961A-3624C893F2EA}"/>
              </a:ext>
            </a:extLst>
          </p:cNvPr>
          <p:cNvSpPr>
            <a:spLocks noChangeShapeType="1"/>
          </p:cNvSpPr>
          <p:nvPr/>
        </p:nvSpPr>
        <p:spPr bwMode="auto">
          <a:xfrm>
            <a:off x="7696200" y="3871913"/>
            <a:ext cx="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90" name="Text Box 14">
            <a:extLst>
              <a:ext uri="{FF2B5EF4-FFF2-40B4-BE49-F238E27FC236}">
                <a16:creationId xmlns:a16="http://schemas.microsoft.com/office/drawing/2014/main" id="{36B7897B-A81C-BE48-AC40-1D7AD0B8DDAD}"/>
              </a:ext>
            </a:extLst>
          </p:cNvPr>
          <p:cNvSpPr txBox="1">
            <a:spLocks noChangeArrowheads="1"/>
          </p:cNvSpPr>
          <p:nvPr/>
        </p:nvSpPr>
        <p:spPr bwMode="auto">
          <a:xfrm>
            <a:off x="7162800" y="2057400"/>
            <a:ext cx="1086901"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4400" b="1" baseline="-25000">
                <a:latin typeface="Calibri" panose="020F0502020204030204" pitchFamily="34" charset="0"/>
                <a:cs typeface="Calibri" panose="020F0502020204030204" pitchFamily="34" charset="0"/>
              </a:rPr>
              <a:t>Client</a:t>
            </a:r>
            <a:endParaRPr lang="en-US" altLang="en-US" sz="4400" b="1" u="sng" baseline="-25000">
              <a:latin typeface="Calibri" panose="020F0502020204030204" pitchFamily="34" charset="0"/>
              <a:cs typeface="Calibri" panose="020F0502020204030204" pitchFamily="34" charset="0"/>
            </a:endParaRPr>
          </a:p>
        </p:txBody>
      </p:sp>
      <p:sp>
        <p:nvSpPr>
          <p:cNvPr id="101391" name="Text Box 15">
            <a:extLst>
              <a:ext uri="{FF2B5EF4-FFF2-40B4-BE49-F238E27FC236}">
                <a16:creationId xmlns:a16="http://schemas.microsoft.com/office/drawing/2014/main" id="{E0C72D1B-DBFE-A94E-B3CB-C85DF854CA02}"/>
              </a:ext>
            </a:extLst>
          </p:cNvPr>
          <p:cNvSpPr txBox="1">
            <a:spLocks noChangeArrowheads="1"/>
          </p:cNvSpPr>
          <p:nvPr/>
        </p:nvSpPr>
        <p:spPr bwMode="auto">
          <a:xfrm>
            <a:off x="1295400" y="3125788"/>
            <a:ext cx="3180294"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i="1" baseline="-25000">
                <a:latin typeface="Calibri" panose="020F0502020204030204" pitchFamily="34" charset="0"/>
                <a:cs typeface="Calibri" panose="020F0502020204030204" pitchFamily="34" charset="0"/>
              </a:rPr>
              <a:t>(Block until receive datagram)</a:t>
            </a:r>
            <a:endParaRPr lang="en-US" altLang="en-US" i="1" baseline="-25000">
              <a:latin typeface="Calibri" panose="020F0502020204030204" pitchFamily="34" charset="0"/>
              <a:cs typeface="Calibri" panose="020F0502020204030204" pitchFamily="34" charset="0"/>
            </a:endParaRPr>
          </a:p>
        </p:txBody>
      </p:sp>
      <p:sp>
        <p:nvSpPr>
          <p:cNvPr id="101392" name="Line 16">
            <a:extLst>
              <a:ext uri="{FF2B5EF4-FFF2-40B4-BE49-F238E27FC236}">
                <a16:creationId xmlns:a16="http://schemas.microsoft.com/office/drawing/2014/main" id="{4F1DDD4D-3E6C-EF46-8136-ED6CB3201A18}"/>
              </a:ext>
            </a:extLst>
          </p:cNvPr>
          <p:cNvSpPr>
            <a:spLocks noChangeShapeType="1"/>
          </p:cNvSpPr>
          <p:nvPr/>
        </p:nvSpPr>
        <p:spPr bwMode="auto">
          <a:xfrm>
            <a:off x="2209800" y="3541713"/>
            <a:ext cx="0" cy="762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93" name="Text Box 17">
            <a:extLst>
              <a:ext uri="{FF2B5EF4-FFF2-40B4-BE49-F238E27FC236}">
                <a16:creationId xmlns:a16="http://schemas.microsoft.com/office/drawing/2014/main" id="{DC1B8153-9768-BC40-BF91-336D68A220FA}"/>
              </a:ext>
            </a:extLst>
          </p:cNvPr>
          <p:cNvSpPr txBox="1">
            <a:spLocks noChangeArrowheads="1"/>
          </p:cNvSpPr>
          <p:nvPr/>
        </p:nvSpPr>
        <p:spPr bwMode="auto">
          <a:xfrm>
            <a:off x="1524000" y="4303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sendto()</a:t>
            </a:r>
          </a:p>
        </p:txBody>
      </p:sp>
      <p:sp>
        <p:nvSpPr>
          <p:cNvPr id="101394" name="Line 18">
            <a:extLst>
              <a:ext uri="{FF2B5EF4-FFF2-40B4-BE49-F238E27FC236}">
                <a16:creationId xmlns:a16="http://schemas.microsoft.com/office/drawing/2014/main" id="{71582F29-1417-9443-84FD-7E9BE9E452C5}"/>
              </a:ext>
            </a:extLst>
          </p:cNvPr>
          <p:cNvSpPr>
            <a:spLocks noChangeShapeType="1"/>
          </p:cNvSpPr>
          <p:nvPr/>
        </p:nvSpPr>
        <p:spPr bwMode="auto">
          <a:xfrm flipH="1">
            <a:off x="2209800" y="3567113"/>
            <a:ext cx="4800600" cy="242887"/>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95" name="Line 19">
            <a:extLst>
              <a:ext uri="{FF2B5EF4-FFF2-40B4-BE49-F238E27FC236}">
                <a16:creationId xmlns:a16="http://schemas.microsoft.com/office/drawing/2014/main" id="{AB1F86C7-BC55-3A47-99BD-2CCEC7B89B12}"/>
              </a:ext>
            </a:extLst>
          </p:cNvPr>
          <p:cNvSpPr>
            <a:spLocks noChangeShapeType="1"/>
          </p:cNvSpPr>
          <p:nvPr/>
        </p:nvSpPr>
        <p:spPr bwMode="auto">
          <a:xfrm flipH="1" flipV="1">
            <a:off x="3048000" y="4495800"/>
            <a:ext cx="3810000" cy="152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396" name="Text Box 20">
            <a:extLst>
              <a:ext uri="{FF2B5EF4-FFF2-40B4-BE49-F238E27FC236}">
                <a16:creationId xmlns:a16="http://schemas.microsoft.com/office/drawing/2014/main" id="{580D6894-7445-8741-BF8A-015E7A3FBE6C}"/>
              </a:ext>
            </a:extLst>
          </p:cNvPr>
          <p:cNvSpPr txBox="1">
            <a:spLocks noChangeArrowheads="1"/>
          </p:cNvSpPr>
          <p:nvPr/>
        </p:nvSpPr>
        <p:spPr bwMode="auto">
          <a:xfrm>
            <a:off x="4953000" y="3124200"/>
            <a:ext cx="1612621"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aseline="-25000">
                <a:latin typeface="Calibri" panose="020F0502020204030204" pitchFamily="34" charset="0"/>
                <a:cs typeface="Calibri" panose="020F0502020204030204" pitchFamily="34" charset="0"/>
              </a:rPr>
              <a:t>Data (request)</a:t>
            </a:r>
            <a:endParaRPr lang="en-US" altLang="en-US" baseline="-25000">
              <a:latin typeface="Calibri" panose="020F0502020204030204" pitchFamily="34" charset="0"/>
              <a:cs typeface="Calibri" panose="020F0502020204030204" pitchFamily="34" charset="0"/>
            </a:endParaRPr>
          </a:p>
        </p:txBody>
      </p:sp>
      <p:sp>
        <p:nvSpPr>
          <p:cNvPr id="101397" name="Text Box 21">
            <a:extLst>
              <a:ext uri="{FF2B5EF4-FFF2-40B4-BE49-F238E27FC236}">
                <a16:creationId xmlns:a16="http://schemas.microsoft.com/office/drawing/2014/main" id="{DDFF75E5-6547-7A44-AEA1-4FE6831E2570}"/>
              </a:ext>
            </a:extLst>
          </p:cNvPr>
          <p:cNvSpPr txBox="1">
            <a:spLocks noChangeArrowheads="1"/>
          </p:cNvSpPr>
          <p:nvPr/>
        </p:nvSpPr>
        <p:spPr bwMode="auto">
          <a:xfrm>
            <a:off x="4114800" y="4725988"/>
            <a:ext cx="13557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aseline="-25000">
                <a:latin typeface="Calibri" panose="020F0502020204030204" pitchFamily="34" charset="0"/>
                <a:cs typeface="Calibri" panose="020F0502020204030204" pitchFamily="34" charset="0"/>
              </a:rPr>
              <a:t>Data (reply)</a:t>
            </a:r>
          </a:p>
        </p:txBody>
      </p:sp>
      <p:grpSp>
        <p:nvGrpSpPr>
          <p:cNvPr id="101398" name="Group 22">
            <a:extLst>
              <a:ext uri="{FF2B5EF4-FFF2-40B4-BE49-F238E27FC236}">
                <a16:creationId xmlns:a16="http://schemas.microsoft.com/office/drawing/2014/main" id="{5AE1573C-8381-E94B-A6DF-27F3D249CAFE}"/>
              </a:ext>
            </a:extLst>
          </p:cNvPr>
          <p:cNvGrpSpPr>
            <a:grpSpLocks/>
          </p:cNvGrpSpPr>
          <p:nvPr/>
        </p:nvGrpSpPr>
        <p:grpSpPr bwMode="auto">
          <a:xfrm>
            <a:off x="8534400" y="3567113"/>
            <a:ext cx="457200" cy="1066800"/>
            <a:chOff x="4800" y="2928"/>
            <a:chExt cx="288" cy="672"/>
          </a:xfrm>
        </p:grpSpPr>
        <p:sp>
          <p:nvSpPr>
            <p:cNvPr id="101399" name="Line 23">
              <a:extLst>
                <a:ext uri="{FF2B5EF4-FFF2-40B4-BE49-F238E27FC236}">
                  <a16:creationId xmlns:a16="http://schemas.microsoft.com/office/drawing/2014/main" id="{33003D32-C6D3-A443-BBE4-57C6A643105E}"/>
                </a:ext>
              </a:extLst>
            </p:cNvPr>
            <p:cNvSpPr>
              <a:spLocks noChangeShapeType="1"/>
            </p:cNvSpPr>
            <p:nvPr/>
          </p:nvSpPr>
          <p:spPr bwMode="auto">
            <a:xfrm>
              <a:off x="4800" y="3600"/>
              <a:ext cx="288" cy="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400" name="Line 24">
              <a:extLst>
                <a:ext uri="{FF2B5EF4-FFF2-40B4-BE49-F238E27FC236}">
                  <a16:creationId xmlns:a16="http://schemas.microsoft.com/office/drawing/2014/main" id="{B18ED5CD-20F5-AB43-B93D-08EBE91EA498}"/>
                </a:ext>
              </a:extLst>
            </p:cNvPr>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401" name="Line 25">
              <a:extLst>
                <a:ext uri="{FF2B5EF4-FFF2-40B4-BE49-F238E27FC236}">
                  <a16:creationId xmlns:a16="http://schemas.microsoft.com/office/drawing/2014/main" id="{9EDA4121-A7B0-1943-BCEF-CD7029AE47EC}"/>
                </a:ext>
              </a:extLst>
            </p:cNvPr>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grpSp>
      <p:sp>
        <p:nvSpPr>
          <p:cNvPr id="101402" name="Line 26">
            <a:extLst>
              <a:ext uri="{FF2B5EF4-FFF2-40B4-BE49-F238E27FC236}">
                <a16:creationId xmlns:a16="http://schemas.microsoft.com/office/drawing/2014/main" id="{B2011547-08C8-F947-AFE3-8BBFBC5DE8C8}"/>
              </a:ext>
            </a:extLst>
          </p:cNvPr>
          <p:cNvSpPr>
            <a:spLocks noChangeShapeType="1"/>
          </p:cNvSpPr>
          <p:nvPr/>
        </p:nvSpPr>
        <p:spPr bwMode="auto">
          <a:xfrm>
            <a:off x="914400" y="4572000"/>
            <a:ext cx="609600" cy="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403" name="Line 27">
            <a:extLst>
              <a:ext uri="{FF2B5EF4-FFF2-40B4-BE49-F238E27FC236}">
                <a16:creationId xmlns:a16="http://schemas.microsoft.com/office/drawing/2014/main" id="{899486EB-29FC-F644-BB2A-0B406164FA9F}"/>
              </a:ext>
            </a:extLst>
          </p:cNvPr>
          <p:cNvSpPr>
            <a:spLocks noChangeShapeType="1"/>
          </p:cNvSpPr>
          <p:nvPr/>
        </p:nvSpPr>
        <p:spPr bwMode="auto">
          <a:xfrm flipV="1">
            <a:off x="914400" y="2895600"/>
            <a:ext cx="0" cy="167640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404" name="Line 28">
            <a:extLst>
              <a:ext uri="{FF2B5EF4-FFF2-40B4-BE49-F238E27FC236}">
                <a16:creationId xmlns:a16="http://schemas.microsoft.com/office/drawing/2014/main" id="{6FF010E2-CA2F-5F49-BE41-B99600E5710E}"/>
              </a:ext>
            </a:extLst>
          </p:cNvPr>
          <p:cNvSpPr>
            <a:spLocks noChangeShapeType="1"/>
          </p:cNvSpPr>
          <p:nvPr/>
        </p:nvSpPr>
        <p:spPr bwMode="auto">
          <a:xfrm flipH="1">
            <a:off x="914400" y="2895600"/>
            <a:ext cx="457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405" name="Line 29">
            <a:extLst>
              <a:ext uri="{FF2B5EF4-FFF2-40B4-BE49-F238E27FC236}">
                <a16:creationId xmlns:a16="http://schemas.microsoft.com/office/drawing/2014/main" id="{1C6B2D3D-FD22-8E41-BE69-FFE8F3FB552D}"/>
              </a:ext>
            </a:extLst>
          </p:cNvPr>
          <p:cNvSpPr>
            <a:spLocks noChangeShapeType="1"/>
          </p:cNvSpPr>
          <p:nvPr/>
        </p:nvSpPr>
        <p:spPr bwMode="auto">
          <a:xfrm>
            <a:off x="7696200" y="47863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01406" name="Text Box 30">
            <a:extLst>
              <a:ext uri="{FF2B5EF4-FFF2-40B4-BE49-F238E27FC236}">
                <a16:creationId xmlns:a16="http://schemas.microsoft.com/office/drawing/2014/main" id="{658A5C56-727A-DB4F-9506-34D54AEFBEC0}"/>
              </a:ext>
            </a:extLst>
          </p:cNvPr>
          <p:cNvSpPr txBox="1">
            <a:spLocks noChangeArrowheads="1"/>
          </p:cNvSpPr>
          <p:nvPr/>
        </p:nvSpPr>
        <p:spPr bwMode="auto">
          <a:xfrm>
            <a:off x="7010400" y="5029200"/>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aseline="-25000">
                <a:latin typeface="Calibri" panose="020F0502020204030204" pitchFamily="34" charset="0"/>
                <a:cs typeface="Calibri" panose="020F0502020204030204" pitchFamily="34" charset="0"/>
              </a:rPr>
              <a:t>close()</a:t>
            </a:r>
          </a:p>
        </p:txBody>
      </p:sp>
      <p:sp>
        <p:nvSpPr>
          <p:cNvPr id="101407" name="Text Box 31">
            <a:extLst>
              <a:ext uri="{FF2B5EF4-FFF2-40B4-BE49-F238E27FC236}">
                <a16:creationId xmlns:a16="http://schemas.microsoft.com/office/drawing/2014/main" id="{FD54B891-02DC-5F4C-88EE-A2BFD107FE33}"/>
              </a:ext>
            </a:extLst>
          </p:cNvPr>
          <p:cNvSpPr txBox="1">
            <a:spLocks noChangeArrowheads="1"/>
          </p:cNvSpPr>
          <p:nvPr/>
        </p:nvSpPr>
        <p:spPr bwMode="auto">
          <a:xfrm>
            <a:off x="3408541" y="1981200"/>
            <a:ext cx="10727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aseline="-25000">
                <a:latin typeface="Calibri" panose="020F0502020204030204" pitchFamily="34" charset="0"/>
                <a:cs typeface="Calibri" panose="020F0502020204030204" pitchFamily="34" charset="0"/>
              </a:rPr>
              <a:t>“well-known”</a:t>
            </a:r>
          </a:p>
          <a:p>
            <a:pPr algn="ctr" eaLnBrk="1" hangingPunct="1"/>
            <a:r>
              <a:rPr lang="en-US" altLang="en-US" baseline="-25000">
                <a:latin typeface="Calibri" panose="020F0502020204030204" pitchFamily="34" charset="0"/>
                <a:cs typeface="Calibri" panose="020F0502020204030204" pitchFamily="34" charset="0"/>
              </a:rPr>
              <a:t>port</a:t>
            </a:r>
          </a:p>
        </p:txBody>
      </p:sp>
      <p:sp>
        <p:nvSpPr>
          <p:cNvPr id="101408" name="Text Box 32">
            <a:extLst>
              <a:ext uri="{FF2B5EF4-FFF2-40B4-BE49-F238E27FC236}">
                <a16:creationId xmlns:a16="http://schemas.microsoft.com/office/drawing/2014/main" id="{1B2B2DC3-EA25-0C45-AF47-754BBFE61AAE}"/>
              </a:ext>
            </a:extLst>
          </p:cNvPr>
          <p:cNvSpPr txBox="1">
            <a:spLocks noChangeArrowheads="1"/>
          </p:cNvSpPr>
          <p:nvPr/>
        </p:nvSpPr>
        <p:spPr bwMode="auto">
          <a:xfrm>
            <a:off x="1295400" y="5186363"/>
            <a:ext cx="42582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dirty="0">
                <a:solidFill>
                  <a:srgbClr val="0070C0"/>
                </a:solidFill>
                <a:latin typeface="Calibri" panose="020F0502020204030204" pitchFamily="34" charset="0"/>
                <a:cs typeface="Calibri" panose="020F0502020204030204" pitchFamily="34" charset="0"/>
              </a:rPr>
              <a:t>- No “handshake”</a:t>
            </a:r>
          </a:p>
          <a:p>
            <a:pPr eaLnBrk="1" hangingPunct="1"/>
            <a:r>
              <a:rPr lang="en-US" altLang="en-US" b="0" dirty="0">
                <a:solidFill>
                  <a:srgbClr val="0070C0"/>
                </a:solidFill>
                <a:latin typeface="Calibri" panose="020F0502020204030204" pitchFamily="34" charset="0"/>
                <a:cs typeface="Calibri" panose="020F0502020204030204" pitchFamily="34" charset="0"/>
              </a:rPr>
              <a:t>- No simultaneous close</a:t>
            </a:r>
          </a:p>
          <a:p>
            <a:pPr eaLnBrk="1" hangingPunct="1"/>
            <a:r>
              <a:rPr lang="en-US" altLang="en-US" b="0" dirty="0">
                <a:solidFill>
                  <a:srgbClr val="0070C0"/>
                </a:solidFill>
                <a:latin typeface="Calibri" panose="020F0502020204030204" pitchFamily="34" charset="0"/>
                <a:cs typeface="Calibri" panose="020F0502020204030204" pitchFamily="34" charset="0"/>
              </a:rPr>
              <a:t>- No fork()/spawn() for concurrent servers!</a:t>
            </a:r>
          </a:p>
        </p:txBody>
      </p:sp>
    </p:spTree>
    <p:extLst>
      <p:ext uri="{BB962C8B-B14F-4D97-AF65-F5344CB8AC3E}">
        <p14:creationId xmlns:p14="http://schemas.microsoft.com/office/powerpoint/2010/main" val="29589857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6D605B-8A05-A94A-B4F3-AEA2D8C42A08}"/>
              </a:ext>
            </a:extLst>
          </p:cNvPr>
          <p:cNvSpPr>
            <a:spLocks noGrp="1"/>
          </p:cNvSpPr>
          <p:nvPr>
            <p:ph type="title"/>
          </p:nvPr>
        </p:nvSpPr>
        <p:spPr/>
        <p:txBody>
          <a:bodyPr/>
          <a:lstStyle/>
          <a:p>
            <a:r>
              <a:rPr lang="en-US" dirty="0"/>
              <a:t>Acknowledgements !</a:t>
            </a:r>
          </a:p>
        </p:txBody>
      </p:sp>
      <p:sp>
        <p:nvSpPr>
          <p:cNvPr id="6" name="Content Placeholder 5">
            <a:extLst>
              <a:ext uri="{FF2B5EF4-FFF2-40B4-BE49-F238E27FC236}">
                <a16:creationId xmlns:a16="http://schemas.microsoft.com/office/drawing/2014/main" id="{8419AA51-7BA5-BA4E-8B0C-F9F70CBEE8CB}"/>
              </a:ext>
            </a:extLst>
          </p:cNvPr>
          <p:cNvSpPr>
            <a:spLocks noGrp="1"/>
          </p:cNvSpPr>
          <p:nvPr>
            <p:ph idx="1"/>
          </p:nvPr>
        </p:nvSpPr>
        <p:spPr/>
        <p:txBody>
          <a:bodyPr/>
          <a:lstStyle/>
          <a:p>
            <a:r>
              <a:rPr lang="en-US" dirty="0"/>
              <a:t>Contents of this class presentation has been taken from various sources. Thanks are due to the original content creators: </a:t>
            </a:r>
          </a:p>
          <a:p>
            <a:pPr lvl="1"/>
            <a:r>
              <a:rPr lang="en-US" sz="2000" dirty="0">
                <a:solidFill>
                  <a:schemeClr val="dk1"/>
                </a:solidFill>
                <a:ea typeface="Gill Sans"/>
                <a:sym typeface="Gill Sans"/>
              </a:rPr>
              <a:t>CS162, Operating System and Systems Programming</a:t>
            </a:r>
            <a:r>
              <a:rPr lang="en-US" sz="2000" dirty="0"/>
              <a:t>, University of California, Berkeley</a:t>
            </a:r>
          </a:p>
          <a:p>
            <a:pPr lvl="1"/>
            <a:r>
              <a:rPr lang="en-US" sz="2000" dirty="0"/>
              <a:t>Book: Computer Networking: A top-down Approach, by Kurose, and Ross</a:t>
            </a:r>
          </a:p>
          <a:p>
            <a:pPr lvl="1"/>
            <a:r>
              <a:rPr lang="en-US" sz="2000" dirty="0"/>
              <a:t>15-440, Distributed Systems, Stanford University, Lecture 6, Class Notes</a:t>
            </a:r>
          </a:p>
          <a:p>
            <a:pPr lvl="1"/>
            <a:r>
              <a:rPr lang="en-US" sz="2000" dirty="0"/>
              <a:t>Book: Modern Operating System by Tanenbaum and Bos</a:t>
            </a:r>
          </a:p>
          <a:p>
            <a:pPr marL="457200" lvl="1" indent="0">
              <a:buNone/>
            </a:pPr>
            <a:endParaRPr lang="en-US" sz="2400" dirty="0"/>
          </a:p>
          <a:p>
            <a:pPr lvl="1"/>
            <a:endParaRPr lang="en-US" sz="2400" dirty="0">
              <a:solidFill>
                <a:schemeClr val="dk1"/>
              </a:solidFill>
              <a:ea typeface="Gill Sans"/>
              <a:sym typeface="Gill Sans"/>
            </a:endParaRPr>
          </a:p>
          <a:p>
            <a:pPr lvl="1"/>
            <a:endParaRPr lang="en-US" dirty="0"/>
          </a:p>
        </p:txBody>
      </p:sp>
    </p:spTree>
    <p:extLst>
      <p:ext uri="{BB962C8B-B14F-4D97-AF65-F5344CB8AC3E}">
        <p14:creationId xmlns:p14="http://schemas.microsoft.com/office/powerpoint/2010/main" val="36942007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E895C92-E6A5-C649-B7F3-E834DBBDEA44}"/>
              </a:ext>
            </a:extLst>
          </p:cNvPr>
          <p:cNvSpPr>
            <a:spLocks noGrp="1" noChangeArrowheads="1"/>
          </p:cNvSpPr>
          <p:nvPr>
            <p:ph type="title"/>
          </p:nvPr>
        </p:nvSpPr>
        <p:spPr>
          <a:xfrm>
            <a:off x="3390900" y="-139699"/>
            <a:ext cx="6781800" cy="1143000"/>
          </a:xfrm>
        </p:spPr>
        <p:txBody>
          <a:bodyPr/>
          <a:lstStyle/>
          <a:p>
            <a:r>
              <a:rPr lang="en-US" altLang="en-US" b="0" dirty="0"/>
              <a:t>TCP Client-Server</a:t>
            </a:r>
          </a:p>
        </p:txBody>
      </p:sp>
      <p:sp>
        <p:nvSpPr>
          <p:cNvPr id="106499" name="Text Box 3">
            <a:extLst>
              <a:ext uri="{FF2B5EF4-FFF2-40B4-BE49-F238E27FC236}">
                <a16:creationId xmlns:a16="http://schemas.microsoft.com/office/drawing/2014/main" id="{17302DE3-E56F-4242-97CF-CBB0949B49BD}"/>
              </a:ext>
            </a:extLst>
          </p:cNvPr>
          <p:cNvSpPr txBox="1">
            <a:spLocks noChangeArrowheads="1"/>
          </p:cNvSpPr>
          <p:nvPr/>
        </p:nvSpPr>
        <p:spPr bwMode="auto">
          <a:xfrm>
            <a:off x="1295400" y="722313"/>
            <a:ext cx="1539875"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socket()</a:t>
            </a:r>
          </a:p>
        </p:txBody>
      </p:sp>
      <p:sp>
        <p:nvSpPr>
          <p:cNvPr id="106500" name="Text Box 4">
            <a:extLst>
              <a:ext uri="{FF2B5EF4-FFF2-40B4-BE49-F238E27FC236}">
                <a16:creationId xmlns:a16="http://schemas.microsoft.com/office/drawing/2014/main" id="{FE6DDD1B-E838-4C41-B794-1BB88170352B}"/>
              </a:ext>
            </a:extLst>
          </p:cNvPr>
          <p:cNvSpPr txBox="1">
            <a:spLocks noChangeArrowheads="1"/>
          </p:cNvSpPr>
          <p:nvPr/>
        </p:nvSpPr>
        <p:spPr bwMode="auto">
          <a:xfrm>
            <a:off x="1295400" y="1331913"/>
            <a:ext cx="1524000"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bind()</a:t>
            </a:r>
          </a:p>
        </p:txBody>
      </p:sp>
      <p:sp>
        <p:nvSpPr>
          <p:cNvPr id="106501" name="Text Box 5">
            <a:extLst>
              <a:ext uri="{FF2B5EF4-FFF2-40B4-BE49-F238E27FC236}">
                <a16:creationId xmlns:a16="http://schemas.microsoft.com/office/drawing/2014/main" id="{D1B72485-0692-9640-8DAD-4B1A9B18D5A3}"/>
              </a:ext>
            </a:extLst>
          </p:cNvPr>
          <p:cNvSpPr txBox="1">
            <a:spLocks noChangeArrowheads="1"/>
          </p:cNvSpPr>
          <p:nvPr/>
        </p:nvSpPr>
        <p:spPr bwMode="auto">
          <a:xfrm>
            <a:off x="1295400" y="2017713"/>
            <a:ext cx="1524000"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listen()</a:t>
            </a:r>
          </a:p>
        </p:txBody>
      </p:sp>
      <p:sp>
        <p:nvSpPr>
          <p:cNvPr id="106502" name="Text Box 6">
            <a:extLst>
              <a:ext uri="{FF2B5EF4-FFF2-40B4-BE49-F238E27FC236}">
                <a16:creationId xmlns:a16="http://schemas.microsoft.com/office/drawing/2014/main" id="{62508FD0-686D-B344-9BE4-2ED9E5AE86A4}"/>
              </a:ext>
            </a:extLst>
          </p:cNvPr>
          <p:cNvSpPr txBox="1">
            <a:spLocks noChangeArrowheads="1"/>
          </p:cNvSpPr>
          <p:nvPr/>
        </p:nvSpPr>
        <p:spPr bwMode="auto">
          <a:xfrm>
            <a:off x="1295400" y="2703513"/>
            <a:ext cx="1524000"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accept()</a:t>
            </a:r>
          </a:p>
        </p:txBody>
      </p:sp>
      <p:sp>
        <p:nvSpPr>
          <p:cNvPr id="106503" name="Line 7">
            <a:extLst>
              <a:ext uri="{FF2B5EF4-FFF2-40B4-BE49-F238E27FC236}">
                <a16:creationId xmlns:a16="http://schemas.microsoft.com/office/drawing/2014/main" id="{7F28F5C0-3627-9840-9C7C-84C40CE8224D}"/>
              </a:ext>
            </a:extLst>
          </p:cNvPr>
          <p:cNvSpPr>
            <a:spLocks noChangeShapeType="1"/>
          </p:cNvSpPr>
          <p:nvPr/>
        </p:nvSpPr>
        <p:spPr bwMode="auto">
          <a:xfrm>
            <a:off x="1981200" y="11033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04" name="Line 8">
            <a:extLst>
              <a:ext uri="{FF2B5EF4-FFF2-40B4-BE49-F238E27FC236}">
                <a16:creationId xmlns:a16="http://schemas.microsoft.com/office/drawing/2014/main" id="{26FE6EDD-8FD9-154C-88B8-707AA72AEAFE}"/>
              </a:ext>
            </a:extLst>
          </p:cNvPr>
          <p:cNvSpPr>
            <a:spLocks noChangeShapeType="1"/>
          </p:cNvSpPr>
          <p:nvPr/>
        </p:nvSpPr>
        <p:spPr bwMode="auto">
          <a:xfrm>
            <a:off x="1981200" y="17891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05" name="Line 9">
            <a:extLst>
              <a:ext uri="{FF2B5EF4-FFF2-40B4-BE49-F238E27FC236}">
                <a16:creationId xmlns:a16="http://schemas.microsoft.com/office/drawing/2014/main" id="{758992A8-EB44-EA4A-A556-B614BEEE2737}"/>
              </a:ext>
            </a:extLst>
          </p:cNvPr>
          <p:cNvSpPr>
            <a:spLocks noChangeShapeType="1"/>
          </p:cNvSpPr>
          <p:nvPr/>
        </p:nvSpPr>
        <p:spPr bwMode="auto">
          <a:xfrm>
            <a:off x="1981200" y="2474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06" name="Text Box 10">
            <a:extLst>
              <a:ext uri="{FF2B5EF4-FFF2-40B4-BE49-F238E27FC236}">
                <a16:creationId xmlns:a16="http://schemas.microsoft.com/office/drawing/2014/main" id="{C94D85AE-FF8B-2543-88CF-536AA8FE1D5F}"/>
              </a:ext>
            </a:extLst>
          </p:cNvPr>
          <p:cNvSpPr txBox="1">
            <a:spLocks noChangeArrowheads="1"/>
          </p:cNvSpPr>
          <p:nvPr/>
        </p:nvSpPr>
        <p:spPr bwMode="auto">
          <a:xfrm>
            <a:off x="1447800" y="152400"/>
            <a:ext cx="11430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0">
                <a:latin typeface="Calibri" panose="020F0502020204030204" pitchFamily="34" charset="0"/>
                <a:cs typeface="Calibri" panose="020F0502020204030204" pitchFamily="34" charset="0"/>
              </a:rPr>
              <a:t>Server</a:t>
            </a:r>
            <a:endParaRPr lang="en-US" altLang="en-US" sz="2800" b="0" u="sng">
              <a:latin typeface="Calibri" panose="020F0502020204030204" pitchFamily="34" charset="0"/>
              <a:cs typeface="Calibri" panose="020F0502020204030204" pitchFamily="34" charset="0"/>
            </a:endParaRPr>
          </a:p>
        </p:txBody>
      </p:sp>
      <p:sp>
        <p:nvSpPr>
          <p:cNvPr id="106507" name="Text Box 11">
            <a:extLst>
              <a:ext uri="{FF2B5EF4-FFF2-40B4-BE49-F238E27FC236}">
                <a16:creationId xmlns:a16="http://schemas.microsoft.com/office/drawing/2014/main" id="{B8127CA0-9562-4A4F-B1D2-42B9BCEC6F18}"/>
              </a:ext>
            </a:extLst>
          </p:cNvPr>
          <p:cNvSpPr txBox="1">
            <a:spLocks noChangeArrowheads="1"/>
          </p:cNvSpPr>
          <p:nvPr/>
        </p:nvSpPr>
        <p:spPr bwMode="auto">
          <a:xfrm>
            <a:off x="6858000" y="2855913"/>
            <a:ext cx="1539875"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socket()</a:t>
            </a:r>
          </a:p>
        </p:txBody>
      </p:sp>
      <p:sp>
        <p:nvSpPr>
          <p:cNvPr id="106508" name="Text Box 12">
            <a:extLst>
              <a:ext uri="{FF2B5EF4-FFF2-40B4-BE49-F238E27FC236}">
                <a16:creationId xmlns:a16="http://schemas.microsoft.com/office/drawing/2014/main" id="{CF513D08-95D4-B142-B778-30C75521E8F4}"/>
              </a:ext>
            </a:extLst>
          </p:cNvPr>
          <p:cNvSpPr txBox="1">
            <a:spLocks noChangeArrowheads="1"/>
          </p:cNvSpPr>
          <p:nvPr/>
        </p:nvSpPr>
        <p:spPr bwMode="auto">
          <a:xfrm>
            <a:off x="6858000" y="3465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connect()</a:t>
            </a:r>
          </a:p>
        </p:txBody>
      </p:sp>
      <p:sp>
        <p:nvSpPr>
          <p:cNvPr id="106509" name="Text Box 13">
            <a:extLst>
              <a:ext uri="{FF2B5EF4-FFF2-40B4-BE49-F238E27FC236}">
                <a16:creationId xmlns:a16="http://schemas.microsoft.com/office/drawing/2014/main" id="{786F763E-DD82-EA46-B42A-0C2809ECA855}"/>
              </a:ext>
            </a:extLst>
          </p:cNvPr>
          <p:cNvSpPr txBox="1">
            <a:spLocks noChangeArrowheads="1"/>
          </p:cNvSpPr>
          <p:nvPr/>
        </p:nvSpPr>
        <p:spPr bwMode="auto">
          <a:xfrm>
            <a:off x="6858000" y="41513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send()</a:t>
            </a:r>
          </a:p>
        </p:txBody>
      </p:sp>
      <p:sp>
        <p:nvSpPr>
          <p:cNvPr id="106510" name="Text Box 14">
            <a:extLst>
              <a:ext uri="{FF2B5EF4-FFF2-40B4-BE49-F238E27FC236}">
                <a16:creationId xmlns:a16="http://schemas.microsoft.com/office/drawing/2014/main" id="{F2166F94-AC1A-5A4C-8C32-8E38BC1B71BE}"/>
              </a:ext>
            </a:extLst>
          </p:cNvPr>
          <p:cNvSpPr txBox="1">
            <a:spLocks noChangeArrowheads="1"/>
          </p:cNvSpPr>
          <p:nvPr/>
        </p:nvSpPr>
        <p:spPr bwMode="auto">
          <a:xfrm>
            <a:off x="6858000" y="5141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recv()</a:t>
            </a:r>
          </a:p>
        </p:txBody>
      </p:sp>
      <p:sp>
        <p:nvSpPr>
          <p:cNvPr id="106511" name="Line 15">
            <a:extLst>
              <a:ext uri="{FF2B5EF4-FFF2-40B4-BE49-F238E27FC236}">
                <a16:creationId xmlns:a16="http://schemas.microsoft.com/office/drawing/2014/main" id="{9639D7BA-2751-6D4F-A483-CB0060E1A82A}"/>
              </a:ext>
            </a:extLst>
          </p:cNvPr>
          <p:cNvSpPr>
            <a:spLocks noChangeShapeType="1"/>
          </p:cNvSpPr>
          <p:nvPr/>
        </p:nvSpPr>
        <p:spPr bwMode="auto">
          <a:xfrm>
            <a:off x="7543800" y="3236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12" name="Line 16">
            <a:extLst>
              <a:ext uri="{FF2B5EF4-FFF2-40B4-BE49-F238E27FC236}">
                <a16:creationId xmlns:a16="http://schemas.microsoft.com/office/drawing/2014/main" id="{59B67729-A3DB-3A43-9D37-C125906EB0F9}"/>
              </a:ext>
            </a:extLst>
          </p:cNvPr>
          <p:cNvSpPr>
            <a:spLocks noChangeShapeType="1"/>
          </p:cNvSpPr>
          <p:nvPr/>
        </p:nvSpPr>
        <p:spPr bwMode="auto">
          <a:xfrm>
            <a:off x="7543800" y="39227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13" name="Line 17">
            <a:extLst>
              <a:ext uri="{FF2B5EF4-FFF2-40B4-BE49-F238E27FC236}">
                <a16:creationId xmlns:a16="http://schemas.microsoft.com/office/drawing/2014/main" id="{766254FC-B3DF-894F-BC6D-17FAA33711FF}"/>
              </a:ext>
            </a:extLst>
          </p:cNvPr>
          <p:cNvSpPr>
            <a:spLocks noChangeShapeType="1"/>
          </p:cNvSpPr>
          <p:nvPr/>
        </p:nvSpPr>
        <p:spPr bwMode="auto">
          <a:xfrm>
            <a:off x="7543800" y="4608513"/>
            <a:ext cx="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14" name="Text Box 18">
            <a:extLst>
              <a:ext uri="{FF2B5EF4-FFF2-40B4-BE49-F238E27FC236}">
                <a16:creationId xmlns:a16="http://schemas.microsoft.com/office/drawing/2014/main" id="{F816D212-70AC-9845-B75E-DBE5C92E4E28}"/>
              </a:ext>
            </a:extLst>
          </p:cNvPr>
          <p:cNvSpPr txBox="1">
            <a:spLocks noChangeArrowheads="1"/>
          </p:cNvSpPr>
          <p:nvPr/>
        </p:nvSpPr>
        <p:spPr bwMode="auto">
          <a:xfrm>
            <a:off x="7010400" y="2108200"/>
            <a:ext cx="1086901"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4400" b="0" baseline="-25000">
                <a:latin typeface="Calibri" panose="020F0502020204030204" pitchFamily="34" charset="0"/>
                <a:cs typeface="Calibri" panose="020F0502020204030204" pitchFamily="34" charset="0"/>
              </a:rPr>
              <a:t>Client</a:t>
            </a:r>
            <a:endParaRPr lang="en-US" altLang="en-US" sz="4400" b="0" u="sng" baseline="-25000">
              <a:latin typeface="Calibri" panose="020F0502020204030204" pitchFamily="34" charset="0"/>
              <a:cs typeface="Calibri" panose="020F0502020204030204" pitchFamily="34" charset="0"/>
            </a:endParaRPr>
          </a:p>
        </p:txBody>
      </p:sp>
      <p:sp>
        <p:nvSpPr>
          <p:cNvPr id="106515" name="Text Box 19">
            <a:extLst>
              <a:ext uri="{FF2B5EF4-FFF2-40B4-BE49-F238E27FC236}">
                <a16:creationId xmlns:a16="http://schemas.microsoft.com/office/drawing/2014/main" id="{BE862E64-8CE7-3844-8081-F9F6FA2A7D17}"/>
              </a:ext>
            </a:extLst>
          </p:cNvPr>
          <p:cNvSpPr txBox="1">
            <a:spLocks noChangeArrowheads="1"/>
          </p:cNvSpPr>
          <p:nvPr/>
        </p:nvSpPr>
        <p:spPr bwMode="auto">
          <a:xfrm>
            <a:off x="1066800" y="3125788"/>
            <a:ext cx="24987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0" i="1" baseline="-25000">
                <a:latin typeface="Calibri" panose="020F0502020204030204" pitchFamily="34" charset="0"/>
                <a:cs typeface="Calibri" panose="020F0502020204030204" pitchFamily="34" charset="0"/>
              </a:rPr>
              <a:t>(Block until connection</a:t>
            </a:r>
            <a:r>
              <a:rPr lang="en-US" altLang="en-US" b="0" i="1" baseline="-25000">
                <a:latin typeface="Calibri" panose="020F0502020204030204" pitchFamily="34" charset="0"/>
                <a:cs typeface="Calibri" panose="020F0502020204030204" pitchFamily="34" charset="0"/>
              </a:rPr>
              <a:t>)</a:t>
            </a:r>
          </a:p>
        </p:txBody>
      </p:sp>
      <p:sp>
        <p:nvSpPr>
          <p:cNvPr id="106516" name="Line 20">
            <a:extLst>
              <a:ext uri="{FF2B5EF4-FFF2-40B4-BE49-F238E27FC236}">
                <a16:creationId xmlns:a16="http://schemas.microsoft.com/office/drawing/2014/main" id="{A25544E8-0688-B949-8BC8-D286DAEA4A57}"/>
              </a:ext>
            </a:extLst>
          </p:cNvPr>
          <p:cNvSpPr>
            <a:spLocks noChangeShapeType="1"/>
          </p:cNvSpPr>
          <p:nvPr/>
        </p:nvSpPr>
        <p:spPr bwMode="auto">
          <a:xfrm>
            <a:off x="1981200" y="3541713"/>
            <a:ext cx="0" cy="762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17" name="Line 21">
            <a:extLst>
              <a:ext uri="{FF2B5EF4-FFF2-40B4-BE49-F238E27FC236}">
                <a16:creationId xmlns:a16="http://schemas.microsoft.com/office/drawing/2014/main" id="{A6A5CD4A-8E30-904E-8526-95432396C3AF}"/>
              </a:ext>
            </a:extLst>
          </p:cNvPr>
          <p:cNvSpPr>
            <a:spLocks noChangeShapeType="1"/>
          </p:cNvSpPr>
          <p:nvPr/>
        </p:nvSpPr>
        <p:spPr bwMode="auto">
          <a:xfrm flipH="1">
            <a:off x="2057400" y="3694113"/>
            <a:ext cx="4724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18" name="Text Box 22">
            <a:extLst>
              <a:ext uri="{FF2B5EF4-FFF2-40B4-BE49-F238E27FC236}">
                <a16:creationId xmlns:a16="http://schemas.microsoft.com/office/drawing/2014/main" id="{3FEB0FE2-1863-9645-9EE8-C086E0405C9B}"/>
              </a:ext>
            </a:extLst>
          </p:cNvPr>
          <p:cNvSpPr txBox="1">
            <a:spLocks noChangeArrowheads="1"/>
          </p:cNvSpPr>
          <p:nvPr/>
        </p:nvSpPr>
        <p:spPr bwMode="auto">
          <a:xfrm>
            <a:off x="4038600" y="3241675"/>
            <a:ext cx="1457515"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0" i="1" baseline="-25000">
                <a:latin typeface="Calibri" panose="020F0502020204030204" pitchFamily="34" charset="0"/>
                <a:cs typeface="Calibri" panose="020F0502020204030204" pitchFamily="34" charset="0"/>
              </a:rPr>
              <a:t>“Handshake”</a:t>
            </a:r>
            <a:endParaRPr lang="en-US" altLang="en-US" b="0" i="1" baseline="-25000">
              <a:latin typeface="Calibri" panose="020F0502020204030204" pitchFamily="34" charset="0"/>
              <a:cs typeface="Calibri" panose="020F0502020204030204" pitchFamily="34" charset="0"/>
            </a:endParaRPr>
          </a:p>
        </p:txBody>
      </p:sp>
      <p:sp>
        <p:nvSpPr>
          <p:cNvPr id="106519" name="Text Box 23">
            <a:extLst>
              <a:ext uri="{FF2B5EF4-FFF2-40B4-BE49-F238E27FC236}">
                <a16:creationId xmlns:a16="http://schemas.microsoft.com/office/drawing/2014/main" id="{97670088-88A4-3645-8426-511F16820F49}"/>
              </a:ext>
            </a:extLst>
          </p:cNvPr>
          <p:cNvSpPr txBox="1">
            <a:spLocks noChangeArrowheads="1"/>
          </p:cNvSpPr>
          <p:nvPr/>
        </p:nvSpPr>
        <p:spPr bwMode="auto">
          <a:xfrm>
            <a:off x="1295400" y="4303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recv()</a:t>
            </a:r>
          </a:p>
        </p:txBody>
      </p:sp>
      <p:sp>
        <p:nvSpPr>
          <p:cNvPr id="106520" name="Line 24">
            <a:extLst>
              <a:ext uri="{FF2B5EF4-FFF2-40B4-BE49-F238E27FC236}">
                <a16:creationId xmlns:a16="http://schemas.microsoft.com/office/drawing/2014/main" id="{FC22D8BB-ED7A-304F-9B3A-DD9CBCC65092}"/>
              </a:ext>
            </a:extLst>
          </p:cNvPr>
          <p:cNvSpPr>
            <a:spLocks noChangeShapeType="1"/>
          </p:cNvSpPr>
          <p:nvPr/>
        </p:nvSpPr>
        <p:spPr bwMode="auto">
          <a:xfrm flipH="1">
            <a:off x="2819400" y="4303713"/>
            <a:ext cx="403860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21" name="Text Box 25">
            <a:extLst>
              <a:ext uri="{FF2B5EF4-FFF2-40B4-BE49-F238E27FC236}">
                <a16:creationId xmlns:a16="http://schemas.microsoft.com/office/drawing/2014/main" id="{B2781B8C-99C6-CB4E-8D19-BCAD40556EC5}"/>
              </a:ext>
            </a:extLst>
          </p:cNvPr>
          <p:cNvSpPr txBox="1">
            <a:spLocks noChangeArrowheads="1"/>
          </p:cNvSpPr>
          <p:nvPr/>
        </p:nvSpPr>
        <p:spPr bwMode="auto">
          <a:xfrm>
            <a:off x="1295400" y="49133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send()</a:t>
            </a:r>
          </a:p>
        </p:txBody>
      </p:sp>
      <p:sp>
        <p:nvSpPr>
          <p:cNvPr id="106522" name="Line 26">
            <a:extLst>
              <a:ext uri="{FF2B5EF4-FFF2-40B4-BE49-F238E27FC236}">
                <a16:creationId xmlns:a16="http://schemas.microsoft.com/office/drawing/2014/main" id="{538900DD-7FC4-984D-8FCF-45B65A492F4E}"/>
              </a:ext>
            </a:extLst>
          </p:cNvPr>
          <p:cNvSpPr>
            <a:spLocks noChangeShapeType="1"/>
          </p:cNvSpPr>
          <p:nvPr/>
        </p:nvSpPr>
        <p:spPr bwMode="auto">
          <a:xfrm flipH="1" flipV="1">
            <a:off x="2819400" y="5141913"/>
            <a:ext cx="3962400" cy="152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23" name="Line 27">
            <a:extLst>
              <a:ext uri="{FF2B5EF4-FFF2-40B4-BE49-F238E27FC236}">
                <a16:creationId xmlns:a16="http://schemas.microsoft.com/office/drawing/2014/main" id="{2BF0E9EF-736D-B140-BECA-9EC06141AD1D}"/>
              </a:ext>
            </a:extLst>
          </p:cNvPr>
          <p:cNvSpPr>
            <a:spLocks noChangeShapeType="1"/>
          </p:cNvSpPr>
          <p:nvPr/>
        </p:nvSpPr>
        <p:spPr bwMode="auto">
          <a:xfrm>
            <a:off x="1981200" y="46847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24" name="Text Box 28">
            <a:extLst>
              <a:ext uri="{FF2B5EF4-FFF2-40B4-BE49-F238E27FC236}">
                <a16:creationId xmlns:a16="http://schemas.microsoft.com/office/drawing/2014/main" id="{D6AA573B-59E7-3F43-8332-C68670DA02E3}"/>
              </a:ext>
            </a:extLst>
          </p:cNvPr>
          <p:cNvSpPr txBox="1">
            <a:spLocks noChangeArrowheads="1"/>
          </p:cNvSpPr>
          <p:nvPr/>
        </p:nvSpPr>
        <p:spPr bwMode="auto">
          <a:xfrm>
            <a:off x="3886200" y="3963988"/>
            <a:ext cx="1612621"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0" baseline="-25000">
                <a:latin typeface="Calibri" panose="020F0502020204030204" pitchFamily="34" charset="0"/>
                <a:cs typeface="Calibri" panose="020F0502020204030204" pitchFamily="34" charset="0"/>
              </a:rPr>
              <a:t>Data (request)</a:t>
            </a:r>
            <a:endParaRPr lang="en-US" altLang="en-US" b="0" baseline="-25000">
              <a:latin typeface="Calibri" panose="020F0502020204030204" pitchFamily="34" charset="0"/>
              <a:cs typeface="Calibri" panose="020F0502020204030204" pitchFamily="34" charset="0"/>
            </a:endParaRPr>
          </a:p>
        </p:txBody>
      </p:sp>
      <p:sp>
        <p:nvSpPr>
          <p:cNvPr id="106525" name="Text Box 29">
            <a:extLst>
              <a:ext uri="{FF2B5EF4-FFF2-40B4-BE49-F238E27FC236}">
                <a16:creationId xmlns:a16="http://schemas.microsoft.com/office/drawing/2014/main" id="{5FFFC93D-C506-EF48-B033-C0AD67DA3FBE}"/>
              </a:ext>
            </a:extLst>
          </p:cNvPr>
          <p:cNvSpPr txBox="1">
            <a:spLocks noChangeArrowheads="1"/>
          </p:cNvSpPr>
          <p:nvPr/>
        </p:nvSpPr>
        <p:spPr bwMode="auto">
          <a:xfrm>
            <a:off x="3886200" y="4725988"/>
            <a:ext cx="13557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0" baseline="-25000">
                <a:latin typeface="Calibri" panose="020F0502020204030204" pitchFamily="34" charset="0"/>
                <a:cs typeface="Calibri" panose="020F0502020204030204" pitchFamily="34" charset="0"/>
              </a:rPr>
              <a:t>Data (reply)</a:t>
            </a:r>
          </a:p>
        </p:txBody>
      </p:sp>
      <p:grpSp>
        <p:nvGrpSpPr>
          <p:cNvPr id="106526" name="Group 30">
            <a:extLst>
              <a:ext uri="{FF2B5EF4-FFF2-40B4-BE49-F238E27FC236}">
                <a16:creationId xmlns:a16="http://schemas.microsoft.com/office/drawing/2014/main" id="{25AABEA1-A8B5-0B45-89E0-BA3BBC1DCE66}"/>
              </a:ext>
            </a:extLst>
          </p:cNvPr>
          <p:cNvGrpSpPr>
            <a:grpSpLocks/>
          </p:cNvGrpSpPr>
          <p:nvPr/>
        </p:nvGrpSpPr>
        <p:grpSpPr bwMode="auto">
          <a:xfrm>
            <a:off x="8382000" y="4303713"/>
            <a:ext cx="457200" cy="1066800"/>
            <a:chOff x="4800" y="2928"/>
            <a:chExt cx="288" cy="672"/>
          </a:xfrm>
        </p:grpSpPr>
        <p:sp>
          <p:nvSpPr>
            <p:cNvPr id="106527" name="Line 31">
              <a:extLst>
                <a:ext uri="{FF2B5EF4-FFF2-40B4-BE49-F238E27FC236}">
                  <a16:creationId xmlns:a16="http://schemas.microsoft.com/office/drawing/2014/main" id="{38EC44A9-EEEB-3245-9AEF-EA931144B273}"/>
                </a:ext>
              </a:extLst>
            </p:cNvPr>
            <p:cNvSpPr>
              <a:spLocks noChangeShapeType="1"/>
            </p:cNvSpPr>
            <p:nvPr/>
          </p:nvSpPr>
          <p:spPr bwMode="auto">
            <a:xfrm>
              <a:off x="4800" y="3600"/>
              <a:ext cx="288" cy="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28" name="Line 32">
              <a:extLst>
                <a:ext uri="{FF2B5EF4-FFF2-40B4-BE49-F238E27FC236}">
                  <a16:creationId xmlns:a16="http://schemas.microsoft.com/office/drawing/2014/main" id="{EADD9DBA-BA23-7E46-8101-6456CA508A00}"/>
                </a:ext>
              </a:extLst>
            </p:cNvPr>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29" name="Line 33">
              <a:extLst>
                <a:ext uri="{FF2B5EF4-FFF2-40B4-BE49-F238E27FC236}">
                  <a16:creationId xmlns:a16="http://schemas.microsoft.com/office/drawing/2014/main" id="{2101FC92-383E-8F4A-BE57-FB0F6A0418B1}"/>
                </a:ext>
              </a:extLst>
            </p:cNvPr>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grpSp>
      <p:sp>
        <p:nvSpPr>
          <p:cNvPr id="106530" name="Line 34">
            <a:extLst>
              <a:ext uri="{FF2B5EF4-FFF2-40B4-BE49-F238E27FC236}">
                <a16:creationId xmlns:a16="http://schemas.microsoft.com/office/drawing/2014/main" id="{47540277-C3AC-AE40-939C-BAD86EA61F52}"/>
              </a:ext>
            </a:extLst>
          </p:cNvPr>
          <p:cNvSpPr>
            <a:spLocks noChangeShapeType="1"/>
          </p:cNvSpPr>
          <p:nvPr/>
        </p:nvSpPr>
        <p:spPr bwMode="auto">
          <a:xfrm>
            <a:off x="762000" y="4532313"/>
            <a:ext cx="457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31" name="Line 35">
            <a:extLst>
              <a:ext uri="{FF2B5EF4-FFF2-40B4-BE49-F238E27FC236}">
                <a16:creationId xmlns:a16="http://schemas.microsoft.com/office/drawing/2014/main" id="{647EC7BA-DC61-EB4D-A23F-45C52C39CAF1}"/>
              </a:ext>
            </a:extLst>
          </p:cNvPr>
          <p:cNvSpPr>
            <a:spLocks noChangeShapeType="1"/>
          </p:cNvSpPr>
          <p:nvPr/>
        </p:nvSpPr>
        <p:spPr bwMode="auto">
          <a:xfrm flipV="1">
            <a:off x="762000" y="4532313"/>
            <a:ext cx="0" cy="60960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32" name="Line 36">
            <a:extLst>
              <a:ext uri="{FF2B5EF4-FFF2-40B4-BE49-F238E27FC236}">
                <a16:creationId xmlns:a16="http://schemas.microsoft.com/office/drawing/2014/main" id="{004476E5-BA7C-CB4A-B63C-F92B1358CEC4}"/>
              </a:ext>
            </a:extLst>
          </p:cNvPr>
          <p:cNvSpPr>
            <a:spLocks noChangeShapeType="1"/>
          </p:cNvSpPr>
          <p:nvPr/>
        </p:nvSpPr>
        <p:spPr bwMode="auto">
          <a:xfrm flipH="1">
            <a:off x="762000" y="514191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33" name="Line 37">
            <a:extLst>
              <a:ext uri="{FF2B5EF4-FFF2-40B4-BE49-F238E27FC236}">
                <a16:creationId xmlns:a16="http://schemas.microsoft.com/office/drawing/2014/main" id="{6C4E6BAA-8781-5B45-9305-278E1AE2B82E}"/>
              </a:ext>
            </a:extLst>
          </p:cNvPr>
          <p:cNvSpPr>
            <a:spLocks noChangeShapeType="1"/>
          </p:cNvSpPr>
          <p:nvPr/>
        </p:nvSpPr>
        <p:spPr bwMode="auto">
          <a:xfrm>
            <a:off x="7543800" y="5522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34" name="Text Box 38">
            <a:extLst>
              <a:ext uri="{FF2B5EF4-FFF2-40B4-BE49-F238E27FC236}">
                <a16:creationId xmlns:a16="http://schemas.microsoft.com/office/drawing/2014/main" id="{88D996D0-FFCE-AD4E-96E8-1E9326E76E4E}"/>
              </a:ext>
            </a:extLst>
          </p:cNvPr>
          <p:cNvSpPr txBox="1">
            <a:spLocks noChangeArrowheads="1"/>
          </p:cNvSpPr>
          <p:nvPr/>
        </p:nvSpPr>
        <p:spPr bwMode="auto">
          <a:xfrm>
            <a:off x="6858000" y="5751513"/>
            <a:ext cx="1524000"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close()</a:t>
            </a:r>
          </a:p>
        </p:txBody>
      </p:sp>
      <p:sp>
        <p:nvSpPr>
          <p:cNvPr id="106535" name="Line 39">
            <a:extLst>
              <a:ext uri="{FF2B5EF4-FFF2-40B4-BE49-F238E27FC236}">
                <a16:creationId xmlns:a16="http://schemas.microsoft.com/office/drawing/2014/main" id="{64C96E8F-1382-1B48-A79F-95E54DFD3ECE}"/>
              </a:ext>
            </a:extLst>
          </p:cNvPr>
          <p:cNvSpPr>
            <a:spLocks noChangeShapeType="1"/>
          </p:cNvSpPr>
          <p:nvPr/>
        </p:nvSpPr>
        <p:spPr bwMode="auto">
          <a:xfrm flipH="1">
            <a:off x="2819400" y="5903913"/>
            <a:ext cx="403860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36" name="Text Box 40">
            <a:extLst>
              <a:ext uri="{FF2B5EF4-FFF2-40B4-BE49-F238E27FC236}">
                <a16:creationId xmlns:a16="http://schemas.microsoft.com/office/drawing/2014/main" id="{9445A9A2-68D0-4B4C-B5DA-F5310938BA1E}"/>
              </a:ext>
            </a:extLst>
          </p:cNvPr>
          <p:cNvSpPr txBox="1">
            <a:spLocks noChangeArrowheads="1"/>
          </p:cNvSpPr>
          <p:nvPr/>
        </p:nvSpPr>
        <p:spPr bwMode="auto">
          <a:xfrm>
            <a:off x="3886200" y="5640388"/>
            <a:ext cx="1253420"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0" baseline="-25000">
                <a:latin typeface="Calibri" panose="020F0502020204030204" pitchFamily="34" charset="0"/>
                <a:cs typeface="Calibri" panose="020F0502020204030204" pitchFamily="34" charset="0"/>
              </a:rPr>
              <a:t>End-of-File</a:t>
            </a:r>
          </a:p>
        </p:txBody>
      </p:sp>
      <p:sp>
        <p:nvSpPr>
          <p:cNvPr id="106537" name="Text Box 41">
            <a:extLst>
              <a:ext uri="{FF2B5EF4-FFF2-40B4-BE49-F238E27FC236}">
                <a16:creationId xmlns:a16="http://schemas.microsoft.com/office/drawing/2014/main" id="{EBCFDDAA-A8E3-CE4D-8322-6830A55129FE}"/>
              </a:ext>
            </a:extLst>
          </p:cNvPr>
          <p:cNvSpPr txBox="1">
            <a:spLocks noChangeArrowheads="1"/>
          </p:cNvSpPr>
          <p:nvPr/>
        </p:nvSpPr>
        <p:spPr bwMode="auto">
          <a:xfrm>
            <a:off x="1295400" y="5903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recv()</a:t>
            </a:r>
          </a:p>
        </p:txBody>
      </p:sp>
      <p:sp>
        <p:nvSpPr>
          <p:cNvPr id="106538" name="Line 42">
            <a:extLst>
              <a:ext uri="{FF2B5EF4-FFF2-40B4-BE49-F238E27FC236}">
                <a16:creationId xmlns:a16="http://schemas.microsoft.com/office/drawing/2014/main" id="{AE974B01-042B-714D-8447-6706060D3E0F}"/>
              </a:ext>
            </a:extLst>
          </p:cNvPr>
          <p:cNvSpPr>
            <a:spLocks noChangeShapeType="1"/>
          </p:cNvSpPr>
          <p:nvPr/>
        </p:nvSpPr>
        <p:spPr bwMode="auto">
          <a:xfrm>
            <a:off x="1981200" y="5294313"/>
            <a:ext cx="0" cy="609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39" name="Line 43">
            <a:extLst>
              <a:ext uri="{FF2B5EF4-FFF2-40B4-BE49-F238E27FC236}">
                <a16:creationId xmlns:a16="http://schemas.microsoft.com/office/drawing/2014/main" id="{BF5D0338-76C7-8A4F-A924-D3BBE9A3F295}"/>
              </a:ext>
            </a:extLst>
          </p:cNvPr>
          <p:cNvSpPr>
            <a:spLocks noChangeShapeType="1"/>
          </p:cNvSpPr>
          <p:nvPr/>
        </p:nvSpPr>
        <p:spPr bwMode="auto">
          <a:xfrm>
            <a:off x="1981200" y="6235700"/>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106540" name="Text Box 44">
            <a:extLst>
              <a:ext uri="{FF2B5EF4-FFF2-40B4-BE49-F238E27FC236}">
                <a16:creationId xmlns:a16="http://schemas.microsoft.com/office/drawing/2014/main" id="{17603218-E70A-AE48-84F8-5C98DB3D245E}"/>
              </a:ext>
            </a:extLst>
          </p:cNvPr>
          <p:cNvSpPr txBox="1">
            <a:spLocks noChangeArrowheads="1"/>
          </p:cNvSpPr>
          <p:nvPr/>
        </p:nvSpPr>
        <p:spPr bwMode="auto">
          <a:xfrm>
            <a:off x="1295400" y="6464300"/>
            <a:ext cx="1524000" cy="3937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0" baseline="-25000">
                <a:latin typeface="Calibri" panose="020F0502020204030204" pitchFamily="34" charset="0"/>
                <a:cs typeface="Calibri" panose="020F0502020204030204" pitchFamily="34" charset="0"/>
              </a:rPr>
              <a:t>close()</a:t>
            </a:r>
          </a:p>
        </p:txBody>
      </p:sp>
      <p:sp>
        <p:nvSpPr>
          <p:cNvPr id="106541" name="Text Box 45">
            <a:extLst>
              <a:ext uri="{FF2B5EF4-FFF2-40B4-BE49-F238E27FC236}">
                <a16:creationId xmlns:a16="http://schemas.microsoft.com/office/drawing/2014/main" id="{B5CD6653-00EA-A54E-B031-73178A5BB79C}"/>
              </a:ext>
            </a:extLst>
          </p:cNvPr>
          <p:cNvSpPr txBox="1">
            <a:spLocks noChangeArrowheads="1"/>
          </p:cNvSpPr>
          <p:nvPr/>
        </p:nvSpPr>
        <p:spPr bwMode="auto">
          <a:xfrm>
            <a:off x="2865438" y="1184275"/>
            <a:ext cx="1549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800" b="0" baseline="-25000">
                <a:latin typeface="Calibri" panose="020F0502020204030204" pitchFamily="34" charset="0"/>
                <a:cs typeface="Calibri" panose="020F0502020204030204" pitchFamily="34" charset="0"/>
              </a:rPr>
              <a:t>“well-known”</a:t>
            </a:r>
          </a:p>
          <a:p>
            <a:pPr algn="ctr" eaLnBrk="1" hangingPunct="1"/>
            <a:r>
              <a:rPr lang="en-US" altLang="en-US" sz="2800" b="0" baseline="-25000">
                <a:latin typeface="Calibri" panose="020F0502020204030204" pitchFamily="34" charset="0"/>
                <a:cs typeface="Calibri" panose="020F0502020204030204" pitchFamily="34" charset="0"/>
              </a:rPr>
              <a:t>port</a:t>
            </a:r>
          </a:p>
        </p:txBody>
      </p:sp>
    </p:spTree>
    <p:extLst>
      <p:ext uri="{BB962C8B-B14F-4D97-AF65-F5344CB8AC3E}">
        <p14:creationId xmlns:p14="http://schemas.microsoft.com/office/powerpoint/2010/main" val="15688976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F636-8390-0547-AA88-69C0FAA5D0D8}"/>
              </a:ext>
            </a:extLst>
          </p:cNvPr>
          <p:cNvSpPr>
            <a:spLocks noGrp="1"/>
          </p:cNvSpPr>
          <p:nvPr>
            <p:ph type="ctrTitle"/>
          </p:nvPr>
        </p:nvSpPr>
        <p:spPr>
          <a:xfrm>
            <a:off x="971600" y="1988840"/>
            <a:ext cx="7772400" cy="1470025"/>
          </a:xfrm>
        </p:spPr>
        <p:txBody>
          <a:bodyPr/>
          <a:lstStyle/>
          <a:p>
            <a:r>
              <a:rPr lang="en-US" dirty="0"/>
              <a:t>RPC Overview</a:t>
            </a:r>
          </a:p>
        </p:txBody>
      </p:sp>
    </p:spTree>
    <p:extLst>
      <p:ext uri="{BB962C8B-B14F-4D97-AF65-F5344CB8AC3E}">
        <p14:creationId xmlns:p14="http://schemas.microsoft.com/office/powerpoint/2010/main" val="35185148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0A9E054C-0E94-B040-8C6C-5246A5A37052}"/>
              </a:ext>
            </a:extLst>
          </p:cNvPr>
          <p:cNvSpPr>
            <a:spLocks noGrp="1" noChangeArrowheads="1"/>
          </p:cNvSpPr>
          <p:nvPr>
            <p:ph type="title"/>
          </p:nvPr>
        </p:nvSpPr>
        <p:spPr/>
        <p:txBody>
          <a:bodyPr/>
          <a:lstStyle/>
          <a:p>
            <a:r>
              <a:rPr lang="en-US" altLang="en-US" dirty="0">
                <a:ea typeface="ＭＳ Ｐゴシック" panose="020B0600070205080204" pitchFamily="34" charset="-128"/>
              </a:rPr>
              <a:t>RPC: Concept</a:t>
            </a:r>
          </a:p>
        </p:txBody>
      </p:sp>
      <p:sp>
        <p:nvSpPr>
          <p:cNvPr id="15362" name="Rectangle 2">
            <a:extLst>
              <a:ext uri="{FF2B5EF4-FFF2-40B4-BE49-F238E27FC236}">
                <a16:creationId xmlns:a16="http://schemas.microsoft.com/office/drawing/2014/main" id="{A8323951-90F4-4F4A-BF31-7CD177592576}"/>
              </a:ext>
            </a:extLst>
          </p:cNvPr>
          <p:cNvSpPr>
            <a:spLocks noGrp="1" noChangeArrowheads="1"/>
          </p:cNvSpPr>
          <p:nvPr>
            <p:ph idx="1"/>
          </p:nvPr>
        </p:nvSpPr>
        <p:spPr/>
        <p:txBody>
          <a:bodyPr lIns="0" tIns="0" rIns="0" bIns="0"/>
          <a:lstStyle/>
          <a:p>
            <a:pPr marL="623888" indent="-401638">
              <a:spcBef>
                <a:spcPts val="1688"/>
              </a:spcBef>
              <a:buSzPct val="171000"/>
            </a:pPr>
            <a:r>
              <a:rPr lang="en-US" altLang="en-US" sz="3000">
                <a:ea typeface="ＭＳ Ｐゴシック" panose="020B0600070205080204" pitchFamily="34" charset="-128"/>
              </a:rPr>
              <a:t>A type of client/server communication</a:t>
            </a:r>
          </a:p>
          <a:p>
            <a:pPr marL="623888" indent="-401638">
              <a:spcBef>
                <a:spcPts val="1688"/>
              </a:spcBef>
              <a:buSzPct val="171000"/>
            </a:pPr>
            <a:r>
              <a:rPr lang="en-US" altLang="en-US" sz="3000">
                <a:ea typeface="ＭＳ Ｐゴシック" panose="020B0600070205080204" pitchFamily="34" charset="-128"/>
              </a:rPr>
              <a:t>Attempts to make remote procedure calls look like local ones</a:t>
            </a:r>
            <a:endParaRPr lang="en-US" altLang="en-US">
              <a:ea typeface="ＭＳ Ｐゴシック" panose="020B0600070205080204" pitchFamily="34" charset="-128"/>
            </a:endParaRPr>
          </a:p>
        </p:txBody>
      </p:sp>
      <p:pic>
        <p:nvPicPr>
          <p:cNvPr id="14339" name="Picture 3" descr="Aa373935.prog_a11(en-us,VS.85).png">
            <a:extLst>
              <a:ext uri="{FF2B5EF4-FFF2-40B4-BE49-F238E27FC236}">
                <a16:creationId xmlns:a16="http://schemas.microsoft.com/office/drawing/2014/main" id="{2F776AD3-F3F9-B145-875B-B1EB801F47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212976"/>
            <a:ext cx="2347913" cy="1973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4340" name="AutoShape 4">
            <a:extLst>
              <a:ext uri="{FF2B5EF4-FFF2-40B4-BE49-F238E27FC236}">
                <a16:creationId xmlns:a16="http://schemas.microsoft.com/office/drawing/2014/main" id="{3CD378DA-6887-3247-BEC6-AF877C101B76}"/>
              </a:ext>
            </a:extLst>
          </p:cNvPr>
          <p:cNvSpPr>
            <a:spLocks/>
          </p:cNvSpPr>
          <p:nvPr/>
        </p:nvSpPr>
        <p:spPr bwMode="auto">
          <a:xfrm>
            <a:off x="1518519" y="5454526"/>
            <a:ext cx="2066925" cy="2587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5717" tIns="35717" rIns="35717" bIns="35717" anchor="ctr"/>
          <a:lstStyle/>
          <a:p>
            <a:pPr>
              <a:defRPr/>
            </a:pPr>
            <a:r>
              <a:rPr lang="en-US" sz="1300">
                <a:latin typeface="Times New Roman" charset="0"/>
                <a:ea typeface="ＭＳ Ｐゴシック" charset="0"/>
                <a:cs typeface="ＭＳ Ｐゴシック" charset="0"/>
              </a:rPr>
              <a:t>figure from Microsoft MSDN</a:t>
            </a:r>
            <a:endParaRPr lang="en-US">
              <a:latin typeface="Times New Roman" charset="0"/>
              <a:ea typeface="ＭＳ Ｐゴシック" charset="0"/>
              <a:cs typeface="ＭＳ Ｐゴシック" charset="0"/>
            </a:endParaRPr>
          </a:p>
        </p:txBody>
      </p:sp>
      <p:sp>
        <p:nvSpPr>
          <p:cNvPr id="14341" name="AutoShape 5">
            <a:extLst>
              <a:ext uri="{FF2B5EF4-FFF2-40B4-BE49-F238E27FC236}">
                <a16:creationId xmlns:a16="http://schemas.microsoft.com/office/drawing/2014/main" id="{478D6711-A807-1C44-ABE3-C9CFCDF8D5AE}"/>
              </a:ext>
            </a:extLst>
          </p:cNvPr>
          <p:cNvSpPr>
            <a:spLocks/>
          </p:cNvSpPr>
          <p:nvPr/>
        </p:nvSpPr>
        <p:spPr bwMode="auto">
          <a:xfrm>
            <a:off x="4360144" y="3220913"/>
            <a:ext cx="3687762" cy="2527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8BC"/>
          </a:solidFill>
          <a:ln w="25400" cap="flat" cmpd="sng">
            <a:solidFill>
              <a:srgbClr val="000000"/>
            </a:solidFill>
            <a:prstDash val="solid"/>
            <a:miter lim="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r>
              <a:rPr lang="en-US" sz="2800">
                <a:effectLst>
                  <a:outerShdw blurRad="38100" dist="38100" dir="2700000" algn="tl">
                    <a:srgbClr val="FFFFFF"/>
                  </a:outerShdw>
                </a:effectLst>
                <a:latin typeface="Times New Roman" charset="0"/>
                <a:ea typeface="ＭＳ Ｐゴシック" charset="0"/>
                <a:cs typeface="ＭＳ Ｐゴシック" charset="0"/>
              </a:rPr>
              <a:t>{ ...</a:t>
            </a:r>
          </a:p>
          <a:p>
            <a:pPr>
              <a:defRPr/>
            </a:pPr>
            <a:r>
              <a:rPr lang="en-US" sz="2800">
                <a:effectLst>
                  <a:outerShdw blurRad="38100" dist="38100" dir="2700000" algn="tl">
                    <a:srgbClr val="FFFFFF"/>
                  </a:outerShdw>
                </a:effectLst>
                <a:latin typeface="Times New Roman" charset="0"/>
                <a:ea typeface="ＭＳ Ｐゴシック" charset="0"/>
                <a:cs typeface="ＭＳ Ｐゴシック" charset="0"/>
              </a:rPr>
              <a:t>   foo()</a:t>
            </a:r>
          </a:p>
          <a:p>
            <a:pPr>
              <a:defRPr/>
            </a:pPr>
            <a:r>
              <a:rPr lang="en-US" sz="2800">
                <a:effectLst>
                  <a:outerShdw blurRad="38100" dist="38100" dir="2700000" algn="tl">
                    <a:srgbClr val="FFFFFF"/>
                  </a:outerShdw>
                </a:effectLst>
                <a:latin typeface="Times New Roman" charset="0"/>
                <a:ea typeface="ＭＳ Ｐゴシック" charset="0"/>
                <a:cs typeface="ＭＳ Ｐゴシック" charset="0"/>
              </a:rPr>
              <a:t>}</a:t>
            </a:r>
          </a:p>
          <a:p>
            <a:pPr>
              <a:defRPr/>
            </a:pPr>
            <a:r>
              <a:rPr lang="en-US" sz="2800">
                <a:effectLst>
                  <a:outerShdw blurRad="38100" dist="38100" dir="2700000" algn="tl">
                    <a:srgbClr val="FFFFFF"/>
                  </a:outerShdw>
                </a:effectLst>
                <a:latin typeface="Times New Roman" charset="0"/>
                <a:ea typeface="ＭＳ Ｐゴシック" charset="0"/>
                <a:cs typeface="ＭＳ Ｐゴシック" charset="0"/>
              </a:rPr>
              <a:t>void foo() {</a:t>
            </a:r>
          </a:p>
          <a:p>
            <a:pPr>
              <a:defRPr/>
            </a:pPr>
            <a:r>
              <a:rPr lang="en-US" sz="2800">
                <a:effectLst>
                  <a:outerShdw blurRad="38100" dist="38100" dir="2700000" algn="tl">
                    <a:srgbClr val="FFFFFF"/>
                  </a:outerShdw>
                </a:effectLst>
                <a:latin typeface="Times New Roman" charset="0"/>
                <a:ea typeface="ＭＳ Ｐゴシック" charset="0"/>
                <a:cs typeface="ＭＳ Ｐゴシック" charset="0"/>
              </a:rPr>
              <a:t>  invoke_remote_foo()</a:t>
            </a:r>
          </a:p>
          <a:p>
            <a:pPr>
              <a:defRPr/>
            </a:pPr>
            <a:r>
              <a:rPr lang="en-US" sz="2800">
                <a:effectLst>
                  <a:outerShdw blurRad="38100" dist="38100" dir="2700000" algn="tl">
                    <a:srgbClr val="FFFFFF"/>
                  </a:outerShdw>
                </a:effectLst>
                <a:latin typeface="Times New Roman" charset="0"/>
                <a:ea typeface="ＭＳ Ｐゴシック" charset="0"/>
                <a:cs typeface="ＭＳ Ｐゴシック" charset="0"/>
              </a:rPr>
              <a:t>}</a:t>
            </a:r>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65720142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B8C4B1B4-FAD0-5542-8098-0BAB7F13487C}"/>
              </a:ext>
            </a:extLst>
          </p:cNvPr>
          <p:cNvSpPr>
            <a:spLocks noGrp="1" noChangeArrowheads="1"/>
          </p:cNvSpPr>
          <p:nvPr>
            <p:ph type="title"/>
          </p:nvPr>
        </p:nvSpPr>
        <p:spPr/>
        <p:txBody>
          <a:bodyPr/>
          <a:lstStyle/>
          <a:p>
            <a:r>
              <a:rPr lang="en-US" altLang="en-US">
                <a:ea typeface="ＭＳ Ｐゴシック" panose="020B0600070205080204" pitchFamily="34" charset="-128"/>
              </a:rPr>
              <a:t>Remote procedure call</a:t>
            </a:r>
          </a:p>
        </p:txBody>
      </p:sp>
      <p:sp>
        <p:nvSpPr>
          <p:cNvPr id="32770" name="Rectangle 3">
            <a:extLst>
              <a:ext uri="{FF2B5EF4-FFF2-40B4-BE49-F238E27FC236}">
                <a16:creationId xmlns:a16="http://schemas.microsoft.com/office/drawing/2014/main" id="{1B965C18-1E22-A243-ABF0-97021CAFDB49}"/>
              </a:ext>
            </a:extLst>
          </p:cNvPr>
          <p:cNvSpPr>
            <a:spLocks noGrp="1" noChangeArrowheads="1"/>
          </p:cNvSpPr>
          <p:nvPr>
            <p:ph idx="1"/>
          </p:nvPr>
        </p:nvSpPr>
        <p:spPr/>
        <p:txBody>
          <a:bodyPr/>
          <a:lstStyle/>
          <a:p>
            <a:r>
              <a:rPr lang="en-US" altLang="en-US">
                <a:ea typeface="ＭＳ Ｐゴシック" panose="020B0600070205080204" pitchFamily="34" charset="-128"/>
              </a:rPr>
              <a:t>A remote procedure call makes a call to a remote service look like a local call</a:t>
            </a:r>
          </a:p>
          <a:p>
            <a:pPr lvl="1"/>
            <a:r>
              <a:rPr lang="en-US" altLang="en-US">
                <a:ea typeface="ＭＳ Ｐゴシック" panose="020B0600070205080204" pitchFamily="34" charset="-128"/>
              </a:rPr>
              <a:t>RPC makes transparent whether server is local or remote</a:t>
            </a:r>
          </a:p>
          <a:p>
            <a:pPr lvl="1"/>
            <a:r>
              <a:rPr lang="en-US" altLang="en-US">
                <a:ea typeface="ＭＳ Ｐゴシック" panose="020B0600070205080204" pitchFamily="34" charset="-128"/>
              </a:rPr>
              <a:t>RPC allows applications to become distributed transparently</a:t>
            </a:r>
          </a:p>
          <a:p>
            <a:pPr lvl="1"/>
            <a:r>
              <a:rPr lang="en-US" altLang="en-US">
                <a:ea typeface="ＭＳ Ｐゴシック" panose="020B0600070205080204" pitchFamily="34" charset="-128"/>
              </a:rPr>
              <a:t>RPC makes architecture of remote machine transparent</a:t>
            </a:r>
          </a:p>
          <a:p>
            <a:pPr lvl="2">
              <a:buFontTx/>
              <a:buNone/>
            </a:pPr>
            <a:endParaRPr lang="en-US" altLang="en-US">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7C29F83B-AC51-3542-A61A-BE6906F15D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64F725-5214-6842-BC7D-EBD38FA9DE44}" type="slidenum">
              <a:rPr lang="en-US" altLang="en-US" sz="1200">
                <a:solidFill>
                  <a:schemeClr val="folHlink"/>
                </a:solidFill>
                <a:latin typeface="Arial" panose="020B0604020202020204" pitchFamily="34" charset="0"/>
              </a:rPr>
              <a:pPr eaLnBrk="1" hangingPunct="1"/>
              <a:t>23</a:t>
            </a:fld>
            <a:endParaRPr lang="en-US" altLang="en-US" sz="1200">
              <a:solidFill>
                <a:schemeClr val="folHlink"/>
              </a:solidFill>
              <a:latin typeface="Arial" panose="020B0604020202020204" pitchFamily="34" charset="0"/>
            </a:endParaRPr>
          </a:p>
        </p:txBody>
      </p:sp>
    </p:spTree>
    <p:extLst>
      <p:ext uri="{BB962C8B-B14F-4D97-AF65-F5344CB8AC3E}">
        <p14:creationId xmlns:p14="http://schemas.microsoft.com/office/powerpoint/2010/main" val="42062694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D60E9C0E-73E4-F44C-93DC-D0D23D152F6C}"/>
              </a:ext>
            </a:extLst>
          </p:cNvPr>
          <p:cNvSpPr>
            <a:spLocks noGrp="1" noChangeArrowheads="1"/>
          </p:cNvSpPr>
          <p:nvPr>
            <p:ph type="title"/>
          </p:nvPr>
        </p:nvSpPr>
        <p:spPr/>
        <p:txBody>
          <a:bodyPr/>
          <a:lstStyle/>
          <a:p>
            <a:r>
              <a:rPr lang="en-US" altLang="en-US">
                <a:ea typeface="ＭＳ Ｐゴシック" panose="020B0600070205080204" pitchFamily="34" charset="-128"/>
              </a:rPr>
              <a:t>But it</a:t>
            </a:r>
            <a:r>
              <a:rPr lang="ja-JP" altLang="en-US">
                <a:ea typeface="ＭＳ Ｐゴシック" panose="020B0600070205080204" pitchFamily="34" charset="-128"/>
              </a:rPr>
              <a:t>’</a:t>
            </a:r>
            <a:r>
              <a:rPr lang="en-US" altLang="ja-JP">
                <a:ea typeface="ＭＳ Ｐゴシック" panose="020B0600070205080204" pitchFamily="34" charset="-128"/>
              </a:rPr>
              <a:t>s not always simple</a:t>
            </a:r>
            <a:endParaRPr lang="en-US" altLang="en-US">
              <a:ea typeface="ＭＳ Ｐゴシック" panose="020B0600070205080204" pitchFamily="34" charset="-128"/>
            </a:endParaRPr>
          </a:p>
        </p:txBody>
      </p:sp>
      <p:sp>
        <p:nvSpPr>
          <p:cNvPr id="17410" name="Rectangle 2">
            <a:extLst>
              <a:ext uri="{FF2B5EF4-FFF2-40B4-BE49-F238E27FC236}">
                <a16:creationId xmlns:a16="http://schemas.microsoft.com/office/drawing/2014/main" id="{6BB16160-BD5D-D341-A71C-393B9E4F4BA3}"/>
              </a:ext>
            </a:extLst>
          </p:cNvPr>
          <p:cNvSpPr>
            <a:spLocks noGrp="1" noChangeArrowheads="1"/>
          </p:cNvSpPr>
          <p:nvPr>
            <p:ph idx="1"/>
          </p:nvPr>
        </p:nvSpPr>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Calling and called procedures run on </a:t>
            </a:r>
            <a:r>
              <a:rPr lang="en-US" altLang="en-US" dirty="0">
                <a:solidFill>
                  <a:srgbClr val="0070C0"/>
                </a:solidFill>
                <a:ea typeface="ＭＳ Ｐゴシック" panose="020B0600070205080204" pitchFamily="34" charset="-128"/>
              </a:rPr>
              <a:t>different machines, with different address spaces</a:t>
            </a:r>
          </a:p>
          <a:p>
            <a:pPr lvl="1"/>
            <a:r>
              <a:rPr lang="en-US" altLang="en-US" dirty="0">
                <a:ea typeface="ＭＳ Ｐゴシック" panose="020B0600070205080204" pitchFamily="34" charset="-128"/>
              </a:rPr>
              <a:t>And perhaps different environments .. or operating systems ..</a:t>
            </a:r>
          </a:p>
          <a:p>
            <a:r>
              <a:rPr lang="en-US" altLang="en-US" dirty="0">
                <a:solidFill>
                  <a:srgbClr val="FF0000"/>
                </a:solidFill>
                <a:ea typeface="ＭＳ Ｐゴシック" panose="020B0600070205080204" pitchFamily="34" charset="-128"/>
              </a:rPr>
              <a:t>Must convert to local representation of data</a:t>
            </a:r>
          </a:p>
          <a:p>
            <a:r>
              <a:rPr lang="en-US" altLang="en-US" dirty="0">
                <a:ea typeface="ＭＳ Ｐゴシック" panose="020B0600070205080204" pitchFamily="34" charset="-128"/>
              </a:rPr>
              <a:t>Machines and network can fail</a:t>
            </a:r>
          </a:p>
        </p:txBody>
      </p:sp>
    </p:spTree>
    <p:extLst>
      <p:ext uri="{BB962C8B-B14F-4D97-AF65-F5344CB8AC3E}">
        <p14:creationId xmlns:p14="http://schemas.microsoft.com/office/powerpoint/2010/main" val="192540939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59987BBB-9300-9C45-A1BF-0CFD478DCD71}"/>
              </a:ext>
            </a:extLst>
          </p:cNvPr>
          <p:cNvSpPr>
            <a:spLocks noGrp="1" noChangeArrowheads="1"/>
          </p:cNvSpPr>
          <p:nvPr>
            <p:ph type="title"/>
          </p:nvPr>
        </p:nvSpPr>
        <p:spPr/>
        <p:txBody>
          <a:bodyPr/>
          <a:lstStyle/>
          <a:p>
            <a:r>
              <a:rPr lang="en-US" altLang="en-US">
                <a:ea typeface="ＭＳ Ｐゴシック" panose="020B0600070205080204" pitchFamily="34" charset="-128"/>
              </a:rPr>
              <a:t>Stubs: obtaining transparency</a:t>
            </a:r>
          </a:p>
        </p:txBody>
      </p:sp>
      <p:sp>
        <p:nvSpPr>
          <p:cNvPr id="33794" name="Rectangle 3">
            <a:extLst>
              <a:ext uri="{FF2B5EF4-FFF2-40B4-BE49-F238E27FC236}">
                <a16:creationId xmlns:a16="http://schemas.microsoft.com/office/drawing/2014/main" id="{C8CD679D-F992-0B4C-8B1C-D52AB83B9815}"/>
              </a:ext>
            </a:extLst>
          </p:cNvPr>
          <p:cNvSpPr>
            <a:spLocks noGrp="1" noChangeArrowheads="1"/>
          </p:cNvSpPr>
          <p:nvPr>
            <p:ph type="body" idx="1"/>
          </p:nvPr>
        </p:nvSpPr>
        <p:spPr/>
        <p:txBody>
          <a:bodyPr/>
          <a:lstStyle/>
          <a:p>
            <a:pPr>
              <a:lnSpc>
                <a:spcPct val="90000"/>
              </a:lnSpc>
            </a:pPr>
            <a:r>
              <a:rPr lang="en-US" altLang="en-US">
                <a:ea typeface="ＭＳ Ｐゴシック" panose="020B0600070205080204" pitchFamily="34" charset="-128"/>
              </a:rPr>
              <a:t>Compiler generates from API stubs for a procedure on the client and server</a:t>
            </a:r>
          </a:p>
          <a:p>
            <a:pPr>
              <a:lnSpc>
                <a:spcPct val="90000"/>
              </a:lnSpc>
            </a:pPr>
            <a:r>
              <a:rPr lang="en-US" altLang="en-US">
                <a:ea typeface="ＭＳ Ｐゴシック" panose="020B0600070205080204" pitchFamily="34" charset="-128"/>
              </a:rPr>
              <a:t>Client stub </a:t>
            </a:r>
          </a:p>
          <a:p>
            <a:pPr lvl="1">
              <a:lnSpc>
                <a:spcPct val="90000"/>
              </a:lnSpc>
            </a:pPr>
            <a:r>
              <a:rPr lang="en-US" altLang="en-US" b="1" u="sng">
                <a:ea typeface="ＭＳ Ｐゴシック" panose="020B0600070205080204" pitchFamily="34" charset="-128"/>
              </a:rPr>
              <a:t>Marshals</a:t>
            </a:r>
            <a:r>
              <a:rPr lang="en-US" altLang="en-US">
                <a:ea typeface="ＭＳ Ｐゴシック" panose="020B0600070205080204" pitchFamily="34" charset="-128"/>
              </a:rPr>
              <a:t> arguments into machine-independent format</a:t>
            </a:r>
          </a:p>
          <a:p>
            <a:pPr lvl="1">
              <a:lnSpc>
                <a:spcPct val="90000"/>
              </a:lnSpc>
            </a:pPr>
            <a:r>
              <a:rPr lang="en-US" altLang="en-US">
                <a:ea typeface="ＭＳ Ｐゴシック" panose="020B0600070205080204" pitchFamily="34" charset="-128"/>
              </a:rPr>
              <a:t>Sends request to server</a:t>
            </a:r>
          </a:p>
          <a:p>
            <a:pPr lvl="1">
              <a:lnSpc>
                <a:spcPct val="90000"/>
              </a:lnSpc>
            </a:pPr>
            <a:r>
              <a:rPr lang="en-US" altLang="en-US">
                <a:ea typeface="ＭＳ Ｐゴシック" panose="020B0600070205080204" pitchFamily="34" charset="-128"/>
              </a:rPr>
              <a:t>Waits for response</a:t>
            </a:r>
          </a:p>
          <a:p>
            <a:pPr lvl="1">
              <a:lnSpc>
                <a:spcPct val="90000"/>
              </a:lnSpc>
            </a:pPr>
            <a:r>
              <a:rPr lang="en-US" altLang="en-US" b="1" u="sng">
                <a:ea typeface="ＭＳ Ｐゴシック" panose="020B0600070205080204" pitchFamily="34" charset="-128"/>
              </a:rPr>
              <a:t>Unmarshals</a:t>
            </a:r>
            <a:r>
              <a:rPr lang="en-US" altLang="en-US">
                <a:ea typeface="ＭＳ Ｐゴシック" panose="020B0600070205080204" pitchFamily="34" charset="-128"/>
              </a:rPr>
              <a:t> result and returns to caller</a:t>
            </a:r>
          </a:p>
          <a:p>
            <a:pPr>
              <a:lnSpc>
                <a:spcPct val="90000"/>
              </a:lnSpc>
            </a:pPr>
            <a:r>
              <a:rPr lang="en-US" altLang="en-US">
                <a:ea typeface="ＭＳ Ｐゴシック" panose="020B0600070205080204" pitchFamily="34" charset="-128"/>
              </a:rPr>
              <a:t>Server stub</a:t>
            </a:r>
          </a:p>
          <a:p>
            <a:pPr lvl="1">
              <a:lnSpc>
                <a:spcPct val="90000"/>
              </a:lnSpc>
            </a:pPr>
            <a:r>
              <a:rPr lang="en-US" altLang="en-US" b="1" u="sng">
                <a:ea typeface="ＭＳ Ｐゴシック" panose="020B0600070205080204" pitchFamily="34" charset="-128"/>
              </a:rPr>
              <a:t>Unmarshals</a:t>
            </a:r>
            <a:r>
              <a:rPr lang="en-US" altLang="en-US">
                <a:ea typeface="ＭＳ Ｐゴシック" panose="020B0600070205080204" pitchFamily="34" charset="-128"/>
              </a:rPr>
              <a:t> arguments and builds stack frame</a:t>
            </a:r>
          </a:p>
          <a:p>
            <a:pPr lvl="1">
              <a:lnSpc>
                <a:spcPct val="90000"/>
              </a:lnSpc>
            </a:pPr>
            <a:r>
              <a:rPr lang="en-US" altLang="en-US">
                <a:ea typeface="ＭＳ Ｐゴシック" panose="020B0600070205080204" pitchFamily="34" charset="-128"/>
              </a:rPr>
              <a:t>Calls procedure</a:t>
            </a:r>
          </a:p>
          <a:p>
            <a:pPr lvl="1">
              <a:lnSpc>
                <a:spcPct val="90000"/>
              </a:lnSpc>
            </a:pPr>
            <a:r>
              <a:rPr lang="en-US" altLang="en-US">
                <a:ea typeface="ＭＳ Ｐゴシック" panose="020B0600070205080204" pitchFamily="34" charset="-128"/>
              </a:rPr>
              <a:t>Server stub </a:t>
            </a:r>
            <a:r>
              <a:rPr lang="en-US" altLang="en-US" b="1" u="sng">
                <a:ea typeface="ＭＳ Ｐゴシック" panose="020B0600070205080204" pitchFamily="34" charset="-128"/>
              </a:rPr>
              <a:t>marshals</a:t>
            </a:r>
            <a:r>
              <a:rPr lang="en-US" altLang="en-US">
                <a:ea typeface="ＭＳ Ｐゴシック" panose="020B0600070205080204" pitchFamily="34" charset="-128"/>
              </a:rPr>
              <a:t> results and sends reply</a:t>
            </a:r>
          </a:p>
        </p:txBody>
      </p:sp>
      <p:sp>
        <p:nvSpPr>
          <p:cNvPr id="33795" name="Slide Number Placeholder 3">
            <a:extLst>
              <a:ext uri="{FF2B5EF4-FFF2-40B4-BE49-F238E27FC236}">
                <a16:creationId xmlns:a16="http://schemas.microsoft.com/office/drawing/2014/main" id="{F79264EB-9BB6-564E-A3C1-150F7D4DF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FBC7CC5-B396-204C-8333-6F93C6C3C469}" type="slidenum">
              <a:rPr lang="en-US" altLang="en-US" sz="1200">
                <a:solidFill>
                  <a:schemeClr val="folHlink"/>
                </a:solidFill>
                <a:latin typeface="Arial" panose="020B0604020202020204" pitchFamily="34" charset="0"/>
              </a:rPr>
              <a:pPr eaLnBrk="1" hangingPunct="1"/>
              <a:t>25</a:t>
            </a:fld>
            <a:endParaRPr lang="en-US" altLang="en-US" sz="1200">
              <a:solidFill>
                <a:schemeClr val="folHlink"/>
              </a:solidFill>
              <a:latin typeface="Arial" panose="020B0604020202020204" pitchFamily="34" charset="0"/>
            </a:endParaRPr>
          </a:p>
        </p:txBody>
      </p:sp>
    </p:spTree>
    <p:extLst>
      <p:ext uri="{BB962C8B-B14F-4D97-AF65-F5344CB8AC3E}">
        <p14:creationId xmlns:p14="http://schemas.microsoft.com/office/powerpoint/2010/main" val="36918811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23" name="Cloud"/>
          <p:cNvSpPr>
            <a:spLocks noChangeAspect="1" noEditPoints="1" noChangeArrowheads="1"/>
          </p:cNvSpPr>
          <p:nvPr/>
        </p:nvSpPr>
        <p:spPr bwMode="auto">
          <a:xfrm>
            <a:off x="6781800" y="2590800"/>
            <a:ext cx="1905000" cy="1746250"/>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b="0">
              <a:latin typeface="Gill Sans" charset="0"/>
              <a:ea typeface="Gill Sans" charset="0"/>
              <a:cs typeface="Gill Sans" charset="0"/>
            </a:endParaRPr>
          </a:p>
        </p:txBody>
      </p:sp>
      <p:sp>
        <p:nvSpPr>
          <p:cNvPr id="30724" name="Rectangle 2"/>
          <p:cNvSpPr>
            <a:spLocks noGrp="1" noChangeArrowheads="1"/>
          </p:cNvSpPr>
          <p:nvPr>
            <p:ph type="title"/>
          </p:nvPr>
        </p:nvSpPr>
        <p:spPr/>
        <p:txBody>
          <a:bodyPr/>
          <a:lstStyle/>
          <a:p>
            <a:r>
              <a:rPr lang="en-US" altLang="ko-KR">
                <a:ea typeface="굴림" panose="020B0600000101010101" pitchFamily="34" charset="-127"/>
              </a:rPr>
              <a:t>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Client</a:t>
            </a:r>
          </a:p>
          <a:p>
            <a:r>
              <a:rPr lang="en-US" altLang="en-US" b="0">
                <a:latin typeface="Gill Sans" charset="0"/>
                <a:ea typeface="Gill Sans" charset="0"/>
                <a:cs typeface="Gill Sans" charset="0"/>
              </a:rPr>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Server</a:t>
            </a:r>
          </a:p>
          <a:p>
            <a:r>
              <a:rPr lang="en-US" altLang="en-US" b="0">
                <a:latin typeface="Gill Sans" charset="0"/>
                <a:ea typeface="Gill Sans" charset="0"/>
                <a:cs typeface="Gill Sans" charset="0"/>
              </a:rPr>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Packet</a:t>
            </a:r>
          </a:p>
          <a:p>
            <a:r>
              <a:rPr lang="en-US" altLang="en-US" b="0">
                <a:latin typeface="Gill Sans" charset="0"/>
                <a:ea typeface="Gill Sans" charset="0"/>
                <a:cs typeface="Gill Sans" charset="0"/>
              </a:rPr>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Packet</a:t>
            </a:r>
          </a:p>
          <a:p>
            <a:r>
              <a:rPr lang="en-US" altLang="en-US" b="0">
                <a:latin typeface="Gill Sans" charset="0"/>
                <a:ea typeface="Gill Sans" charset="0"/>
                <a:cs typeface="Gill Sans" charset="0"/>
              </a:rPr>
              <a:t>Handler</a:t>
            </a:r>
          </a:p>
        </p:txBody>
      </p:sp>
      <p:grpSp>
        <p:nvGrpSpPr>
          <p:cNvPr id="996392" name="Group 40"/>
          <p:cNvGrpSpPr>
            <a:grpSpLocks/>
          </p:cNvGrpSpPr>
          <p:nvPr/>
        </p:nvGrpSpPr>
        <p:grpSpPr bwMode="auto">
          <a:xfrm>
            <a:off x="2743200" y="1584325"/>
            <a:ext cx="1752600" cy="428625"/>
            <a:chOff x="1344" y="960"/>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72" name="Text Box 16"/>
            <p:cNvSpPr txBox="1">
              <a:spLocks noChangeArrowheads="1"/>
            </p:cNvSpPr>
            <p:nvPr/>
          </p:nvSpPr>
          <p:spPr bwMode="auto">
            <a:xfrm>
              <a:off x="1680" y="960"/>
              <a:ext cx="3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call</a:t>
              </a:r>
            </a:p>
          </p:txBody>
        </p:sp>
      </p:grpSp>
      <p:grpSp>
        <p:nvGrpSpPr>
          <p:cNvPr id="996403" name="Group 51"/>
          <p:cNvGrpSpPr>
            <a:grpSpLocks/>
          </p:cNvGrpSpPr>
          <p:nvPr/>
        </p:nvGrpSpPr>
        <p:grpSpPr bwMode="auto">
          <a:xfrm>
            <a:off x="2743200" y="2270127"/>
            <a:ext cx="1752600" cy="428626"/>
            <a:chOff x="1344" y="1392"/>
            <a:chExt cx="1104" cy="270"/>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70" name="Text Box 17"/>
            <p:cNvSpPr txBox="1">
              <a:spLocks noChangeArrowheads="1"/>
            </p:cNvSpPr>
            <p:nvPr/>
          </p:nvSpPr>
          <p:spPr bwMode="auto">
            <a:xfrm>
              <a:off x="1555" y="1392"/>
              <a:ext cx="575"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return</a:t>
              </a:r>
            </a:p>
          </p:txBody>
        </p:sp>
      </p:grpSp>
      <p:grpSp>
        <p:nvGrpSpPr>
          <p:cNvPr id="996394" name="Group 42"/>
          <p:cNvGrpSpPr>
            <a:grpSpLocks/>
          </p:cNvGrpSpPr>
          <p:nvPr/>
        </p:nvGrpSpPr>
        <p:grpSpPr bwMode="auto">
          <a:xfrm>
            <a:off x="5410200" y="1584325"/>
            <a:ext cx="1752600"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8" name="Text Box 18"/>
            <p:cNvSpPr txBox="1">
              <a:spLocks noChangeArrowheads="1"/>
            </p:cNvSpPr>
            <p:nvPr/>
          </p:nvSpPr>
          <p:spPr bwMode="auto">
            <a:xfrm>
              <a:off x="3265" y="960"/>
              <a:ext cx="44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send</a:t>
              </a:r>
            </a:p>
          </p:txBody>
        </p:sp>
      </p:grpSp>
      <p:grpSp>
        <p:nvGrpSpPr>
          <p:cNvPr id="996402" name="Group 50"/>
          <p:cNvGrpSpPr>
            <a:grpSpLocks/>
          </p:cNvGrpSpPr>
          <p:nvPr/>
        </p:nvGrpSpPr>
        <p:grpSpPr bwMode="auto">
          <a:xfrm>
            <a:off x="5410200" y="2270127"/>
            <a:ext cx="1752600"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6" name="Text Box 19"/>
            <p:cNvSpPr txBox="1">
              <a:spLocks noChangeArrowheads="1"/>
            </p:cNvSpPr>
            <p:nvPr/>
          </p:nvSpPr>
          <p:spPr bwMode="auto">
            <a:xfrm>
              <a:off x="3152" y="1392"/>
              <a:ext cx="62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receive</a:t>
              </a:r>
            </a:p>
          </p:txBody>
        </p:sp>
      </p:grpSp>
      <p:grpSp>
        <p:nvGrpSpPr>
          <p:cNvPr id="996401" name="Group 49"/>
          <p:cNvGrpSpPr>
            <a:grpSpLocks/>
          </p:cNvGrpSpPr>
          <p:nvPr/>
        </p:nvGrpSpPr>
        <p:grpSpPr bwMode="auto">
          <a:xfrm>
            <a:off x="5410200" y="4275138"/>
            <a:ext cx="1752600" cy="428625"/>
            <a:chOff x="3024" y="2415"/>
            <a:chExt cx="1104" cy="27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4" name="Text Box 24"/>
            <p:cNvSpPr txBox="1">
              <a:spLocks noChangeArrowheads="1"/>
            </p:cNvSpPr>
            <p:nvPr/>
          </p:nvSpPr>
          <p:spPr bwMode="auto">
            <a:xfrm>
              <a:off x="3265" y="2415"/>
              <a:ext cx="44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send</a:t>
              </a:r>
            </a:p>
          </p:txBody>
        </p:sp>
      </p:grpSp>
      <p:grpSp>
        <p:nvGrpSpPr>
          <p:cNvPr id="996397" name="Group 45"/>
          <p:cNvGrpSpPr>
            <a:grpSpLocks/>
          </p:cNvGrpSpPr>
          <p:nvPr/>
        </p:nvGrpSpPr>
        <p:grpSpPr bwMode="auto">
          <a:xfrm>
            <a:off x="5410200" y="4960934"/>
            <a:ext cx="1752600" cy="428624"/>
            <a:chOff x="3024" y="2847"/>
            <a:chExt cx="1104" cy="270"/>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2" name="Text Box 25"/>
            <p:cNvSpPr txBox="1">
              <a:spLocks noChangeArrowheads="1"/>
            </p:cNvSpPr>
            <p:nvPr/>
          </p:nvSpPr>
          <p:spPr bwMode="auto">
            <a:xfrm>
              <a:off x="3152" y="2847"/>
              <a:ext cx="628"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receive</a:t>
              </a:r>
            </a:p>
          </p:txBody>
        </p:sp>
      </p:grpSp>
      <p:grpSp>
        <p:nvGrpSpPr>
          <p:cNvPr id="996400" name="Group 48"/>
          <p:cNvGrpSpPr>
            <a:grpSpLocks/>
          </p:cNvGrpSpPr>
          <p:nvPr/>
        </p:nvGrpSpPr>
        <p:grpSpPr bwMode="auto">
          <a:xfrm>
            <a:off x="2743200" y="4251325"/>
            <a:ext cx="1752600" cy="428625"/>
            <a:chOff x="1344" y="2400"/>
            <a:chExt cx="1104" cy="27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60" name="Text Box 30"/>
            <p:cNvSpPr txBox="1">
              <a:spLocks noChangeArrowheads="1"/>
            </p:cNvSpPr>
            <p:nvPr/>
          </p:nvSpPr>
          <p:spPr bwMode="auto">
            <a:xfrm>
              <a:off x="1555" y="2400"/>
              <a:ext cx="575"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return</a:t>
              </a:r>
            </a:p>
          </p:txBody>
        </p:sp>
      </p:grpSp>
      <p:grpSp>
        <p:nvGrpSpPr>
          <p:cNvPr id="996399" name="Group 47"/>
          <p:cNvGrpSpPr>
            <a:grpSpLocks/>
          </p:cNvGrpSpPr>
          <p:nvPr/>
        </p:nvGrpSpPr>
        <p:grpSpPr bwMode="auto">
          <a:xfrm>
            <a:off x="2743200" y="4937129"/>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0758" name="Text Box 31"/>
            <p:cNvSpPr txBox="1">
              <a:spLocks noChangeArrowheads="1"/>
            </p:cNvSpPr>
            <p:nvPr/>
          </p:nvSpPr>
          <p:spPr bwMode="auto">
            <a:xfrm>
              <a:off x="1680" y="2832"/>
              <a:ext cx="3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call</a:t>
              </a:r>
            </a:p>
          </p:txBody>
        </p:sp>
      </p:grpSp>
      <p:grpSp>
        <p:nvGrpSpPr>
          <p:cNvPr id="996395" name="Group 43"/>
          <p:cNvGrpSpPr>
            <a:grpSpLocks/>
          </p:cNvGrpSpPr>
          <p:nvPr/>
        </p:nvGrpSpPr>
        <p:grpSpPr bwMode="auto">
          <a:xfrm>
            <a:off x="7813682" y="2574925"/>
            <a:ext cx="428626" cy="1768475"/>
            <a:chOff x="4538" y="1584"/>
            <a:chExt cx="270" cy="864"/>
          </a:xfrm>
        </p:grpSpPr>
        <p:sp>
          <p:nvSpPr>
            <p:cNvPr id="30755" name="Text Box 34"/>
            <p:cNvSpPr txBox="1">
              <a:spLocks noChangeArrowheads="1"/>
            </p:cNvSpPr>
            <p:nvPr/>
          </p:nvSpPr>
          <p:spPr bwMode="auto">
            <a:xfrm rot="5400000">
              <a:off x="4374" y="1899"/>
              <a:ext cx="59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96396" name="Group 44"/>
          <p:cNvGrpSpPr>
            <a:grpSpLocks/>
          </p:cNvGrpSpPr>
          <p:nvPr/>
        </p:nvGrpSpPr>
        <p:grpSpPr bwMode="auto">
          <a:xfrm>
            <a:off x="7154869" y="2574925"/>
            <a:ext cx="428626" cy="1768475"/>
            <a:chOff x="4123" y="1584"/>
            <a:chExt cx="270" cy="864"/>
          </a:xfrm>
        </p:grpSpPr>
        <p:sp>
          <p:nvSpPr>
            <p:cNvPr id="30753" name="Text Box 35"/>
            <p:cNvSpPr txBox="1">
              <a:spLocks noChangeArrowheads="1"/>
            </p:cNvSpPr>
            <p:nvPr/>
          </p:nvSpPr>
          <p:spPr bwMode="auto">
            <a:xfrm rot="16200000">
              <a:off x="3959" y="1897"/>
              <a:ext cx="59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96393" name="Group 41"/>
          <p:cNvGrpSpPr>
            <a:grpSpLocks/>
          </p:cNvGrpSpPr>
          <p:nvPr/>
        </p:nvGrpSpPr>
        <p:grpSpPr bwMode="auto">
          <a:xfrm>
            <a:off x="4376738" y="920750"/>
            <a:ext cx="1033462" cy="1654175"/>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Client</a:t>
              </a:r>
            </a:p>
            <a:p>
              <a:r>
                <a:rPr lang="en-US" altLang="en-US" b="0">
                  <a:latin typeface="Gill Sans" charset="0"/>
                  <a:ea typeface="Gill Sans" charset="0"/>
                  <a:cs typeface="Gill Sans" charset="0"/>
                </a:rPr>
                <a:t>Stub</a:t>
              </a:r>
            </a:p>
          </p:txBody>
        </p:sp>
        <p:sp>
          <p:nvSpPr>
            <p:cNvPr id="30752" name="Text Box 36"/>
            <p:cNvSpPr txBox="1">
              <a:spLocks noChangeArrowheads="1"/>
            </p:cNvSpPr>
            <p:nvPr/>
          </p:nvSpPr>
          <p:spPr bwMode="auto">
            <a:xfrm>
              <a:off x="2373" y="542"/>
              <a:ext cx="592"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bundle</a:t>
              </a:r>
            </a:p>
            <a:p>
              <a:pPr>
                <a:spcBef>
                  <a:spcPct val="0"/>
                </a:spcBef>
              </a:pPr>
              <a:r>
                <a:rPr lang="en-US" altLang="en-US" b="0" dirty="0" err="1">
                  <a:latin typeface="Gill Sans" charset="0"/>
                  <a:ea typeface="Gill Sans" charset="0"/>
                  <a:cs typeface="Gill Sans" charset="0"/>
                </a:rPr>
                <a:t>args</a:t>
              </a:r>
              <a:endParaRPr lang="en-US" altLang="en-US" b="0" dirty="0">
                <a:latin typeface="Gill Sans" charset="0"/>
                <a:ea typeface="Gill Sans" charset="0"/>
                <a:cs typeface="Gill Sans" charset="0"/>
              </a:endParaRPr>
            </a:p>
          </p:txBody>
        </p:sp>
      </p:grpSp>
      <p:sp>
        <p:nvSpPr>
          <p:cNvPr id="996389" name="Text Box 37"/>
          <p:cNvSpPr txBox="1">
            <a:spLocks noChangeArrowheads="1"/>
          </p:cNvSpPr>
          <p:nvPr/>
        </p:nvSpPr>
        <p:spPr bwMode="auto">
          <a:xfrm>
            <a:off x="4323160" y="3605213"/>
            <a:ext cx="1012246"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bundle</a:t>
            </a:r>
          </a:p>
          <a:p>
            <a:pPr>
              <a:spcBef>
                <a:spcPct val="0"/>
              </a:spcBef>
            </a:pPr>
            <a:r>
              <a:rPr lang="en-US" altLang="en-US" b="0" dirty="0">
                <a:latin typeface="Gill Sans" charset="0"/>
                <a:ea typeface="Gill Sans" charset="0"/>
                <a:cs typeface="Gill Sans" charset="0"/>
              </a:rPr>
              <a:t>ret </a:t>
            </a:r>
            <a:r>
              <a:rPr lang="en-US" altLang="en-US" b="0" dirty="0" err="1">
                <a:latin typeface="Gill Sans" charset="0"/>
                <a:ea typeface="Gill Sans" charset="0"/>
                <a:cs typeface="Gill Sans" charset="0"/>
              </a:rPr>
              <a:t>vals</a:t>
            </a:r>
            <a:endParaRPr lang="en-US" altLang="en-US" b="0" dirty="0">
              <a:latin typeface="Gill Sans" charset="0"/>
              <a:ea typeface="Gill Sans" charset="0"/>
              <a:cs typeface="Gill Sans" charset="0"/>
            </a:endParaRPr>
          </a:p>
        </p:txBody>
      </p:sp>
      <p:sp>
        <p:nvSpPr>
          <p:cNvPr id="996390" name="Text Box 38"/>
          <p:cNvSpPr txBox="1">
            <a:spLocks noChangeArrowheads="1"/>
          </p:cNvSpPr>
          <p:nvPr/>
        </p:nvSpPr>
        <p:spPr bwMode="auto">
          <a:xfrm>
            <a:off x="4298156" y="2562225"/>
            <a:ext cx="1229485"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unbundle</a:t>
            </a:r>
          </a:p>
          <a:p>
            <a:pPr>
              <a:spcBef>
                <a:spcPct val="0"/>
              </a:spcBef>
            </a:pPr>
            <a:r>
              <a:rPr lang="en-US" altLang="en-US" b="0" dirty="0">
                <a:latin typeface="Gill Sans" charset="0"/>
                <a:ea typeface="Gill Sans" charset="0"/>
                <a:cs typeface="Gill Sans" charset="0"/>
              </a:rPr>
              <a:t>ret </a:t>
            </a:r>
            <a:r>
              <a:rPr lang="en-US" altLang="en-US" b="0" dirty="0" err="1">
                <a:latin typeface="Gill Sans" charset="0"/>
                <a:ea typeface="Gill Sans" charset="0"/>
                <a:cs typeface="Gill Sans" charset="0"/>
              </a:rPr>
              <a:t>vals</a:t>
            </a:r>
            <a:endParaRPr lang="en-US" altLang="en-US" b="0" dirty="0">
              <a:latin typeface="Gill Sans" charset="0"/>
              <a:ea typeface="Gill Sans" charset="0"/>
              <a:cs typeface="Gill Sans" charset="0"/>
            </a:endParaRPr>
          </a:p>
        </p:txBody>
      </p:sp>
      <p:grpSp>
        <p:nvGrpSpPr>
          <p:cNvPr id="996398" name="Group 46"/>
          <p:cNvGrpSpPr>
            <a:grpSpLocks/>
          </p:cNvGrpSpPr>
          <p:nvPr/>
        </p:nvGrpSpPr>
        <p:grpSpPr bwMode="auto">
          <a:xfrm>
            <a:off x="4322762" y="4327526"/>
            <a:ext cx="1228725" cy="1690688"/>
            <a:chOff x="2339" y="2448"/>
            <a:chExt cx="774" cy="1065"/>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Server</a:t>
              </a:r>
            </a:p>
            <a:p>
              <a:r>
                <a:rPr lang="en-US" altLang="en-US" b="0">
                  <a:latin typeface="Gill Sans" charset="0"/>
                  <a:ea typeface="Gill Sans" charset="0"/>
                  <a:cs typeface="Gill Sans" charset="0"/>
                </a:rPr>
                <a:t>Stub</a:t>
              </a:r>
            </a:p>
          </p:txBody>
        </p:sp>
        <p:sp>
          <p:nvSpPr>
            <p:cNvPr id="30750" name="Text Box 39"/>
            <p:cNvSpPr txBox="1">
              <a:spLocks noChangeArrowheads="1"/>
            </p:cNvSpPr>
            <p:nvPr/>
          </p:nvSpPr>
          <p:spPr bwMode="auto">
            <a:xfrm>
              <a:off x="2339" y="3030"/>
              <a:ext cx="774"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unbundle</a:t>
              </a:r>
            </a:p>
            <a:p>
              <a:pPr>
                <a:spcBef>
                  <a:spcPct val="0"/>
                </a:spcBef>
              </a:pPr>
              <a:r>
                <a:rPr lang="en-US" altLang="en-US" b="0" dirty="0" err="1">
                  <a:latin typeface="Gill Sans" charset="0"/>
                  <a:ea typeface="Gill Sans" charset="0"/>
                  <a:cs typeface="Gill Sans" charset="0"/>
                </a:rPr>
                <a:t>args</a:t>
              </a:r>
              <a:endParaRPr lang="en-US" altLang="en-US" b="0" dirty="0">
                <a:latin typeface="Gill Sans" charset="0"/>
                <a:ea typeface="Gill Sans" charset="0"/>
                <a:cs typeface="Gill Sans" charset="0"/>
              </a:endParaRPr>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1146175" cy="90487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1146175" cy="90487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312738" y="2971800"/>
            <a:ext cx="1375357"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Machine A</a:t>
            </a:r>
          </a:p>
        </p:txBody>
      </p:sp>
      <p:sp>
        <p:nvSpPr>
          <p:cNvPr id="30746" name="Text Box 65"/>
          <p:cNvSpPr txBox="1">
            <a:spLocks noChangeArrowheads="1"/>
          </p:cNvSpPr>
          <p:nvPr/>
        </p:nvSpPr>
        <p:spPr bwMode="auto">
          <a:xfrm>
            <a:off x="341313" y="3505200"/>
            <a:ext cx="1362533" cy="4283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Machine B</a:t>
            </a:r>
          </a:p>
        </p:txBody>
      </p:sp>
      <p:sp>
        <p:nvSpPr>
          <p:cNvPr id="996418" name="Text Box 66"/>
          <p:cNvSpPr txBox="1">
            <a:spLocks noChangeArrowheads="1"/>
          </p:cNvSpPr>
          <p:nvPr/>
        </p:nvSpPr>
        <p:spPr bwMode="auto">
          <a:xfrm>
            <a:off x="8077200" y="4038600"/>
            <a:ext cx="753492" cy="33597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b="0">
                <a:solidFill>
                  <a:schemeClr val="hlink"/>
                </a:solidFill>
                <a:latin typeface="Gill Sans" charset="0"/>
                <a:ea typeface="Gill Sans" charset="0"/>
                <a:cs typeface="Gill Sans" charset="0"/>
              </a:rPr>
              <a:t>mbox1</a:t>
            </a:r>
          </a:p>
        </p:txBody>
      </p:sp>
      <p:sp>
        <p:nvSpPr>
          <p:cNvPr id="996419" name="Text Box 67"/>
          <p:cNvSpPr txBox="1">
            <a:spLocks noChangeArrowheads="1"/>
          </p:cNvSpPr>
          <p:nvPr/>
        </p:nvSpPr>
        <p:spPr bwMode="auto">
          <a:xfrm>
            <a:off x="6553200" y="2590800"/>
            <a:ext cx="759804" cy="33597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b="0">
                <a:solidFill>
                  <a:schemeClr val="hlink"/>
                </a:solidFill>
                <a:latin typeface="Gill Sans" charset="0"/>
                <a:ea typeface="Gill Sans" charset="0"/>
                <a:cs typeface="Gill Sans" charset="0"/>
              </a:rPr>
              <a:t>mbox2</a:t>
            </a:r>
          </a:p>
        </p:txBody>
      </p:sp>
      <p:sp>
        <p:nvSpPr>
          <p:cNvPr id="53" name="Text Box 7">
            <a:extLst>
              <a:ext uri="{FF2B5EF4-FFF2-40B4-BE49-F238E27FC236}">
                <a16:creationId xmlns:a16="http://schemas.microsoft.com/office/drawing/2014/main" id="{77F7AA46-C8A5-D249-AF19-28B8C08A8773}"/>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9522840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96392"/>
                                        </p:tgtEl>
                                        <p:attrNameLst>
                                          <p:attrName>style.visibility</p:attrName>
                                        </p:attrNameLst>
                                      </p:cBhvr>
                                      <p:to>
                                        <p:strVal val="visible"/>
                                      </p:to>
                                    </p:set>
                                    <p:animEffect transition="in" filter="wipe(left)">
                                      <p:cBhvr>
                                        <p:cTn id="11" dur="500"/>
                                        <p:tgtEl>
                                          <p:spTgt spid="996392"/>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9963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96394"/>
                                        </p:tgtEl>
                                        <p:attrNameLst>
                                          <p:attrName>style.visibility</p:attrName>
                                        </p:attrNameLst>
                                      </p:cBhvr>
                                      <p:to>
                                        <p:strVal val="visible"/>
                                      </p:to>
                                    </p:set>
                                    <p:animEffect transition="in" filter="wipe(left)">
                                      <p:cBhvr>
                                        <p:cTn id="19" dur="500"/>
                                        <p:tgtEl>
                                          <p:spTgt spid="996394"/>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963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96395"/>
                                        </p:tgtEl>
                                        <p:attrNameLst>
                                          <p:attrName>style.visibility</p:attrName>
                                        </p:attrNameLst>
                                      </p:cBhvr>
                                      <p:to>
                                        <p:strVal val="visible"/>
                                      </p:to>
                                    </p:set>
                                    <p:animEffect transition="in" filter="wipe(up)">
                                      <p:cBhvr>
                                        <p:cTn id="27" dur="500"/>
                                        <p:tgtEl>
                                          <p:spTgt spid="996395"/>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96362"/>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964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96397"/>
                                        </p:tgtEl>
                                        <p:attrNameLst>
                                          <p:attrName>style.visibility</p:attrName>
                                        </p:attrNameLst>
                                      </p:cBhvr>
                                      <p:to>
                                        <p:strVal val="visible"/>
                                      </p:to>
                                    </p:set>
                                    <p:animEffect transition="in" filter="wipe(right)">
                                      <p:cBhvr>
                                        <p:cTn id="38" dur="500"/>
                                        <p:tgtEl>
                                          <p:spTgt spid="996397"/>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99639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996399"/>
                                        </p:tgtEl>
                                        <p:attrNameLst>
                                          <p:attrName>style.visibility</p:attrName>
                                        </p:attrNameLst>
                                      </p:cBhvr>
                                      <p:to>
                                        <p:strVal val="visible"/>
                                      </p:to>
                                    </p:set>
                                    <p:animEffect transition="in" filter="wipe(right)">
                                      <p:cBhvr>
                                        <p:cTn id="46" dur="500"/>
                                        <p:tgtEl>
                                          <p:spTgt spid="996399"/>
                                        </p:tgtEl>
                                      </p:cBhvr>
                                    </p:animEffec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9635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96400"/>
                                        </p:tgtEl>
                                        <p:attrNameLst>
                                          <p:attrName>style.visibility</p:attrName>
                                        </p:attrNameLst>
                                      </p:cBhvr>
                                      <p:to>
                                        <p:strVal val="visible"/>
                                      </p:to>
                                    </p:set>
                                    <p:animEffect transition="in" filter="wipe(left)">
                                      <p:cBhvr>
                                        <p:cTn id="54" dur="500"/>
                                        <p:tgtEl>
                                          <p:spTgt spid="996400"/>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99638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96401"/>
                                        </p:tgtEl>
                                        <p:attrNameLst>
                                          <p:attrName>style.visibility</p:attrName>
                                        </p:attrNameLst>
                                      </p:cBhvr>
                                      <p:to>
                                        <p:strVal val="visible"/>
                                      </p:to>
                                    </p:set>
                                    <p:animEffect transition="in" filter="wipe(left)">
                                      <p:cBhvr>
                                        <p:cTn id="62" dur="500"/>
                                        <p:tgtEl>
                                          <p:spTgt spid="9964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996396"/>
                                        </p:tgtEl>
                                        <p:attrNameLst>
                                          <p:attrName>style.visibility</p:attrName>
                                        </p:attrNameLst>
                                      </p:cBhvr>
                                      <p:to>
                                        <p:strVal val="visible"/>
                                      </p:to>
                                    </p:set>
                                    <p:animEffect transition="in" filter="wipe(down)">
                                      <p:cBhvr>
                                        <p:cTn id="67" dur="500"/>
                                        <p:tgtEl>
                                          <p:spTgt spid="996396"/>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9964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996402"/>
                                        </p:tgtEl>
                                        <p:attrNameLst>
                                          <p:attrName>style.visibility</p:attrName>
                                        </p:attrNameLst>
                                      </p:cBhvr>
                                      <p:to>
                                        <p:strVal val="visible"/>
                                      </p:to>
                                    </p:set>
                                    <p:animEffect transition="in" filter="wipe(right)">
                                      <p:cBhvr>
                                        <p:cTn id="75" dur="500"/>
                                        <p:tgtEl>
                                          <p:spTgt spid="996402"/>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963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996403"/>
                                        </p:tgtEl>
                                        <p:attrNameLst>
                                          <p:attrName>style.visibility</p:attrName>
                                        </p:attrNameLst>
                                      </p:cBhvr>
                                      <p:to>
                                        <p:strVal val="visible"/>
                                      </p:to>
                                    </p:set>
                                    <p:animEffect transition="in" filter="wipe(right)">
                                      <p:cBhvr>
                                        <p:cTn id="83" dur="500"/>
                                        <p:tgtEl>
                                          <p:spTgt spid="99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animBg="1"/>
      <p:bldP spid="996357" grpId="0" animBg="1"/>
      <p:bldP spid="996360" grpId="0" animBg="1"/>
      <p:bldP spid="996362" grpId="0" animBg="1"/>
      <p:bldP spid="996389" grpId="0"/>
      <p:bldP spid="996390" grpId="0"/>
      <p:bldP spid="996418" grpId="0"/>
      <p:bldP spid="9964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7A74-9B30-A546-B872-4EC39628348C}"/>
              </a:ext>
            </a:extLst>
          </p:cNvPr>
          <p:cNvSpPr>
            <a:spLocks noGrp="1"/>
          </p:cNvSpPr>
          <p:nvPr>
            <p:ph type="title"/>
          </p:nvPr>
        </p:nvSpPr>
        <p:spPr/>
        <p:txBody>
          <a:bodyPr/>
          <a:lstStyle/>
          <a:p>
            <a:r>
              <a:rPr lang="en-US" dirty="0"/>
              <a:t>RPC steps</a:t>
            </a:r>
          </a:p>
        </p:txBody>
      </p:sp>
      <p:sp>
        <p:nvSpPr>
          <p:cNvPr id="3" name="Content Placeholder 2">
            <a:extLst>
              <a:ext uri="{FF2B5EF4-FFF2-40B4-BE49-F238E27FC236}">
                <a16:creationId xmlns:a16="http://schemas.microsoft.com/office/drawing/2014/main" id="{79ACFAE4-6BCE-DA4F-8F72-B8C4EACE139C}"/>
              </a:ext>
            </a:extLst>
          </p:cNvPr>
          <p:cNvSpPr>
            <a:spLocks noGrp="1"/>
          </p:cNvSpPr>
          <p:nvPr>
            <p:ph idx="1"/>
          </p:nvPr>
        </p:nvSpPr>
        <p:spPr/>
        <p:txBody>
          <a:bodyPr/>
          <a:lstStyle/>
          <a:p>
            <a:r>
              <a:rPr lang="en-US" dirty="0"/>
              <a:t>Step 1: Client calling client stub</a:t>
            </a:r>
          </a:p>
          <a:p>
            <a:pPr lvl="1"/>
            <a:r>
              <a:rPr lang="en-US" dirty="0"/>
              <a:t>Normal procedure call with parameters</a:t>
            </a:r>
          </a:p>
          <a:p>
            <a:r>
              <a:rPr lang="en-US" dirty="0"/>
              <a:t>Step 2: the client stub packing the parameters in the message and making a system call to send the message</a:t>
            </a:r>
          </a:p>
          <a:p>
            <a:pPr lvl="1"/>
            <a:r>
              <a:rPr lang="en-US" dirty="0"/>
              <a:t>Packing parameters is called marshalling</a:t>
            </a:r>
          </a:p>
          <a:p>
            <a:r>
              <a:rPr lang="en-US" dirty="0"/>
              <a:t>Step 3: Kernel sending the message from the client machine to the server machine</a:t>
            </a:r>
          </a:p>
          <a:p>
            <a:r>
              <a:rPr lang="en-US" dirty="0"/>
              <a:t>Step 4: the Kernel passing the incoming packet to Server stub</a:t>
            </a:r>
          </a:p>
          <a:p>
            <a:r>
              <a:rPr lang="en-US" dirty="0"/>
              <a:t>Step 5: the Server stub calling the server procedure </a:t>
            </a:r>
          </a:p>
          <a:p>
            <a:r>
              <a:rPr lang="en-US" dirty="0"/>
              <a:t>Reply traces the same path</a:t>
            </a:r>
          </a:p>
        </p:txBody>
      </p:sp>
      <p:sp>
        <p:nvSpPr>
          <p:cNvPr id="4" name="Text Box 7">
            <a:extLst>
              <a:ext uri="{FF2B5EF4-FFF2-40B4-BE49-F238E27FC236}">
                <a16:creationId xmlns:a16="http://schemas.microsoft.com/office/drawing/2014/main" id="{07CCFF21-EC67-9E48-BDAC-BA8797A0E4E6}"/>
              </a:ext>
            </a:extLst>
          </p:cNvPr>
          <p:cNvSpPr txBox="1">
            <a:spLocks noChangeArrowheads="1"/>
          </p:cNvSpPr>
          <p:nvPr/>
        </p:nvSpPr>
        <p:spPr bwMode="auto">
          <a:xfrm>
            <a:off x="222757" y="6381328"/>
            <a:ext cx="257991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Modern OS: Tanenbaum and Bos</a:t>
            </a:r>
          </a:p>
        </p:txBody>
      </p:sp>
    </p:spTree>
    <p:extLst>
      <p:ext uri="{BB962C8B-B14F-4D97-AF65-F5344CB8AC3E}">
        <p14:creationId xmlns:p14="http://schemas.microsoft.com/office/powerpoint/2010/main" val="94076723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9F1E-7B28-4344-8405-44689C51A995}"/>
              </a:ext>
            </a:extLst>
          </p:cNvPr>
          <p:cNvSpPr>
            <a:spLocks noGrp="1"/>
          </p:cNvSpPr>
          <p:nvPr>
            <p:ph type="title"/>
          </p:nvPr>
        </p:nvSpPr>
        <p:spPr/>
        <p:txBody>
          <a:bodyPr/>
          <a:lstStyle/>
          <a:p>
            <a:r>
              <a:rPr lang="en-US" dirty="0"/>
              <a:t>A few points !</a:t>
            </a:r>
          </a:p>
        </p:txBody>
      </p:sp>
      <p:sp>
        <p:nvSpPr>
          <p:cNvPr id="3" name="Content Placeholder 2">
            <a:extLst>
              <a:ext uri="{FF2B5EF4-FFF2-40B4-BE49-F238E27FC236}">
                <a16:creationId xmlns:a16="http://schemas.microsoft.com/office/drawing/2014/main" id="{75BE2C84-1ECE-CB4C-9CB4-22246238EF96}"/>
              </a:ext>
            </a:extLst>
          </p:cNvPr>
          <p:cNvSpPr>
            <a:spLocks noGrp="1"/>
          </p:cNvSpPr>
          <p:nvPr>
            <p:ph idx="1"/>
          </p:nvPr>
        </p:nvSpPr>
        <p:spPr/>
        <p:txBody>
          <a:bodyPr/>
          <a:lstStyle/>
          <a:p>
            <a:r>
              <a:rPr lang="en-US" dirty="0"/>
              <a:t>Client stub represents server procedure in client address space</a:t>
            </a:r>
          </a:p>
          <a:p>
            <a:r>
              <a:rPr lang="en-US" dirty="0"/>
              <a:t>Client procedure is a normal procedure which calls client stub</a:t>
            </a:r>
          </a:p>
          <a:p>
            <a:pPr lvl="1"/>
            <a:r>
              <a:rPr lang="en-US" dirty="0"/>
              <a:t>Client stub has the same name as the server procedure</a:t>
            </a:r>
          </a:p>
          <a:p>
            <a:r>
              <a:rPr lang="en-US" dirty="0"/>
              <a:t>Is Address Space an issue ?</a:t>
            </a:r>
          </a:p>
          <a:p>
            <a:pPr lvl="1"/>
            <a:r>
              <a:rPr lang="en-US" dirty="0"/>
              <a:t>Client procedure and client stub are in the same address space – parameters are passed in the usual way</a:t>
            </a:r>
          </a:p>
          <a:p>
            <a:pPr lvl="1"/>
            <a:r>
              <a:rPr lang="en-US" dirty="0"/>
              <a:t>The server procedure and and server stub are in the same address space</a:t>
            </a:r>
          </a:p>
          <a:p>
            <a:endParaRPr lang="en-US" dirty="0"/>
          </a:p>
          <a:p>
            <a:r>
              <a:rPr lang="en-US" dirty="0">
                <a:solidFill>
                  <a:srgbClr val="FF0000"/>
                </a:solidFill>
              </a:rPr>
              <a:t>How to pass a pointer (as a parameter) to a remote procedure ?</a:t>
            </a:r>
          </a:p>
          <a:p>
            <a:r>
              <a:rPr lang="en-US" dirty="0">
                <a:solidFill>
                  <a:srgbClr val="FF0000"/>
                </a:solidFill>
              </a:rPr>
              <a:t>How to handle Global variables?</a:t>
            </a:r>
          </a:p>
          <a:p>
            <a:endParaRPr lang="en-US" dirty="0"/>
          </a:p>
        </p:txBody>
      </p:sp>
      <p:sp>
        <p:nvSpPr>
          <p:cNvPr id="4" name="Text Box 7">
            <a:extLst>
              <a:ext uri="{FF2B5EF4-FFF2-40B4-BE49-F238E27FC236}">
                <a16:creationId xmlns:a16="http://schemas.microsoft.com/office/drawing/2014/main" id="{706AA20B-B65A-0B4A-A647-17EA5800D7ED}"/>
              </a:ext>
            </a:extLst>
          </p:cNvPr>
          <p:cNvSpPr txBox="1">
            <a:spLocks noChangeArrowheads="1"/>
          </p:cNvSpPr>
          <p:nvPr/>
        </p:nvSpPr>
        <p:spPr bwMode="auto">
          <a:xfrm>
            <a:off x="222757" y="6381328"/>
            <a:ext cx="257991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Modern OS: Tanenbaum and Bos</a:t>
            </a:r>
          </a:p>
        </p:txBody>
      </p:sp>
    </p:spTree>
    <p:extLst>
      <p:ext uri="{BB962C8B-B14F-4D97-AF65-F5344CB8AC3E}">
        <p14:creationId xmlns:p14="http://schemas.microsoft.com/office/powerpoint/2010/main" val="167089388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RPC Details (self study) – self study</a:t>
            </a:r>
          </a:p>
        </p:txBody>
      </p:sp>
      <p:sp>
        <p:nvSpPr>
          <p:cNvPr id="997379" name="Rectangle 3"/>
          <p:cNvSpPr>
            <a:spLocks noGrp="1" noChangeArrowheads="1"/>
          </p:cNvSpPr>
          <p:nvPr>
            <p:ph idx="1"/>
          </p:nvPr>
        </p:nvSpPr>
        <p:spPr/>
        <p:txBody>
          <a:bodyPr>
            <a:normAutofit fontScale="92500"/>
          </a:bodyPr>
          <a:lstStyle/>
          <a:p>
            <a:r>
              <a:rPr lang="en-US" altLang="ko-KR"/>
              <a:t>Equivalence with regular procedure call</a:t>
            </a:r>
          </a:p>
          <a:p>
            <a:pPr lvl="1"/>
            <a:r>
              <a:rPr lang="en-US" altLang="ko-KR"/>
              <a:t>Parameters</a:t>
            </a:r>
            <a:r>
              <a:rPr lang="en-US" altLang="ko-KR">
                <a:sym typeface="Symbol" panose="05050102010706020507" pitchFamily="18" charset="2"/>
              </a:rPr>
              <a:t> Request Message</a:t>
            </a:r>
          </a:p>
          <a:p>
            <a:pPr lvl="1"/>
            <a:r>
              <a:rPr lang="en-US" altLang="ko-KR">
                <a:sym typeface="Symbol" panose="05050102010706020507" pitchFamily="18" charset="2"/>
              </a:rPr>
              <a:t>Result  Reply message</a:t>
            </a:r>
          </a:p>
          <a:p>
            <a:pPr lvl="1"/>
            <a:r>
              <a:rPr lang="en-US" altLang="ko-KR">
                <a:sym typeface="Symbol" panose="05050102010706020507" pitchFamily="18" charset="2"/>
              </a:rPr>
              <a:t>Name of Procedure: Passed in request message</a:t>
            </a:r>
          </a:p>
          <a:p>
            <a:pPr lvl="1"/>
            <a:r>
              <a:rPr lang="en-US" altLang="ko-KR">
                <a:sym typeface="Symbol" panose="05050102010706020507" pitchFamily="18" charset="2"/>
              </a:rPr>
              <a:t>Return Address: mbox2 (client return mail box) </a:t>
            </a:r>
          </a:p>
          <a:p>
            <a:pPr lvl="1"/>
            <a:endParaRPr lang="en-US" altLang="ko-KR">
              <a:sym typeface="Symbol" panose="05050102010706020507" pitchFamily="18" charset="2"/>
            </a:endParaRPr>
          </a:p>
          <a:p>
            <a:r>
              <a:rPr lang="en-US" altLang="ko-KR">
                <a:sym typeface="Symbol" panose="05050102010706020507" pitchFamily="18" charset="2"/>
              </a:rPr>
              <a:t>Stub generator: Compiler that generates stubs</a:t>
            </a:r>
          </a:p>
          <a:p>
            <a:pPr lvl="1"/>
            <a:r>
              <a:rPr lang="en-US" altLang="ko-KR">
                <a:sym typeface="Symbol" panose="05050102010706020507" pitchFamily="18" charset="2"/>
              </a:rPr>
              <a:t>Input: interface definitions in an “interface definition language (IDL)”</a:t>
            </a:r>
          </a:p>
          <a:p>
            <a:pPr lvl="2"/>
            <a:r>
              <a:rPr lang="en-US" altLang="ko-KR">
                <a:sym typeface="Symbol" panose="05050102010706020507" pitchFamily="18" charset="2"/>
              </a:rPr>
              <a:t>Contains, among other things, types of arguments/return</a:t>
            </a:r>
          </a:p>
          <a:p>
            <a:pPr lvl="1"/>
            <a:r>
              <a:rPr lang="en-US" altLang="ko-KR">
                <a:sym typeface="Symbol" panose="05050102010706020507" pitchFamily="18" charset="2"/>
              </a:rPr>
              <a:t>Output: stub code in the appropriate source language</a:t>
            </a:r>
          </a:p>
          <a:p>
            <a:pPr lvl="2"/>
            <a:r>
              <a:rPr lang="en-US" altLang="ko-KR">
                <a:sym typeface="Symbol" panose="05050102010706020507" pitchFamily="18" charset="2"/>
              </a:rPr>
              <a:t>Code for client to pack message, send it off, wait for result, unpack result and return to caller</a:t>
            </a:r>
          </a:p>
          <a:p>
            <a:pPr lvl="2"/>
            <a:r>
              <a:rPr lang="en-US" altLang="ko-KR">
                <a:sym typeface="Symbol" panose="05050102010706020507" pitchFamily="18" charset="2"/>
              </a:rPr>
              <a:t>Code for server to unpack message, call procedure, pack results, send them off</a:t>
            </a:r>
            <a:endParaRPr lang="en-US" altLang="ko-KR" dirty="0">
              <a:sym typeface="Symbol" panose="05050102010706020507" pitchFamily="18" charset="2"/>
            </a:endParaRPr>
          </a:p>
        </p:txBody>
      </p:sp>
    </p:spTree>
    <p:extLst>
      <p:ext uri="{BB962C8B-B14F-4D97-AF65-F5344CB8AC3E}">
        <p14:creationId xmlns:p14="http://schemas.microsoft.com/office/powerpoint/2010/main" val="2817374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5FC2-518F-E84F-89B5-35C7CC78511C}"/>
              </a:ext>
            </a:extLst>
          </p:cNvPr>
          <p:cNvSpPr>
            <a:spLocks noGrp="1"/>
          </p:cNvSpPr>
          <p:nvPr>
            <p:ph type="ctrTitle"/>
          </p:nvPr>
        </p:nvSpPr>
        <p:spPr>
          <a:xfrm>
            <a:off x="899592" y="1988840"/>
            <a:ext cx="7772400" cy="1470025"/>
          </a:xfrm>
        </p:spPr>
        <p:txBody>
          <a:bodyPr/>
          <a:lstStyle/>
          <a:p>
            <a:r>
              <a:rPr lang="en-US" dirty="0"/>
              <a:t>Previous Classes</a:t>
            </a:r>
          </a:p>
        </p:txBody>
      </p:sp>
    </p:spTree>
    <p:extLst>
      <p:ext uri="{BB962C8B-B14F-4D97-AF65-F5344CB8AC3E}">
        <p14:creationId xmlns:p14="http://schemas.microsoft.com/office/powerpoint/2010/main" val="230165065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RPC Details (2/3) – self study</a:t>
            </a:r>
          </a:p>
        </p:txBody>
      </p:sp>
      <p:sp>
        <p:nvSpPr>
          <p:cNvPr id="997379" name="Rectangle 3"/>
          <p:cNvSpPr>
            <a:spLocks noGrp="1" noChangeArrowheads="1"/>
          </p:cNvSpPr>
          <p:nvPr>
            <p:ph type="body" idx="1"/>
          </p:nvPr>
        </p:nvSpPr>
        <p:spPr>
          <a:xfrm>
            <a:off x="228600" y="762000"/>
            <a:ext cx="8686800" cy="5638800"/>
          </a:xfrm>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p>
          <a:p>
            <a:r>
              <a:rPr lang="en-US" altLang="ko-KR" dirty="0"/>
              <a:t>How does client know which </a:t>
            </a:r>
            <a:r>
              <a:rPr lang="en-US" altLang="ko-KR" dirty="0" err="1"/>
              <a:t>mbox</a:t>
            </a:r>
            <a:r>
              <a:rPr lang="en-US" altLang="ko-KR" dirty="0"/>
              <a:t> to send to?</a:t>
            </a:r>
          </a:p>
          <a:p>
            <a:pPr lvl="1"/>
            <a:r>
              <a:rPr lang="en-US" altLang="ko-KR" dirty="0"/>
              <a:t>Need to translate name of remote service into network endpoint (Remote machine, port, possibly other info)</a:t>
            </a:r>
          </a:p>
          <a:p>
            <a:pPr lvl="1"/>
            <a:r>
              <a:rPr lang="en-US" altLang="ko-KR" dirty="0">
                <a:solidFill>
                  <a:srgbClr val="FF0000"/>
                </a:solidFill>
              </a:rPr>
              <a:t>Binding: </a:t>
            </a:r>
            <a:r>
              <a:rPr lang="en-US" altLang="ko-KR" dirty="0"/>
              <a:t>the process of converting a user-visible name into a network endpoint</a:t>
            </a:r>
          </a:p>
          <a:p>
            <a:pPr lvl="2"/>
            <a:r>
              <a:rPr lang="en-US" altLang="ko-KR" dirty="0"/>
              <a:t>This is another word for “naming” at network level</a:t>
            </a:r>
          </a:p>
          <a:p>
            <a:pPr lvl="2"/>
            <a:r>
              <a:rPr lang="en-US" altLang="ko-KR" dirty="0"/>
              <a:t>Static: fixed at compile time</a:t>
            </a:r>
          </a:p>
          <a:p>
            <a:pPr lvl="2"/>
            <a:r>
              <a:rPr lang="en-US" altLang="ko-KR" dirty="0"/>
              <a:t>Dynamic: performed at runtime</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2889467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RPC Details (3/3) – self study</a:t>
            </a:r>
          </a:p>
        </p:txBody>
      </p:sp>
      <p:sp>
        <p:nvSpPr>
          <p:cNvPr id="999427" name="Rectangle 3"/>
          <p:cNvSpPr>
            <a:spLocks noGrp="1" noChangeArrowheads="1"/>
          </p:cNvSpPr>
          <p:nvPr>
            <p:ph type="body" idx="1"/>
          </p:nvPr>
        </p:nvSpPr>
        <p:spPr>
          <a:xfrm>
            <a:off x="228600" y="762000"/>
            <a:ext cx="8763000" cy="5638800"/>
          </a:xfrm>
        </p:spPr>
        <p:txBody>
          <a:bodyPr>
            <a:normAutofit fontScale="92500" lnSpcReduction="10000"/>
          </a:bodyPr>
          <a:lstStyle/>
          <a:p>
            <a:r>
              <a:rPr lang="en-US" altLang="ko-KR"/>
              <a:t>Dynamic Binding</a:t>
            </a:r>
          </a:p>
          <a:p>
            <a:pPr lvl="1"/>
            <a:r>
              <a:rPr lang="en-US" altLang="ko-KR"/>
              <a:t>Most RPC systems use dynamic binding via name service</a:t>
            </a:r>
          </a:p>
          <a:p>
            <a:pPr lvl="2"/>
            <a:r>
              <a:rPr lang="en-US" altLang="ko-KR"/>
              <a:t>Name service provides dynamic translation of service </a:t>
            </a:r>
            <a:r>
              <a:rPr lang="en-US" altLang="ko-KR">
                <a:sym typeface="Symbol" panose="05050102010706020507" pitchFamily="18" charset="2"/>
              </a:rPr>
              <a:t> mbox</a:t>
            </a:r>
          </a:p>
          <a:p>
            <a:pPr lvl="1"/>
            <a:r>
              <a:rPr lang="en-US" altLang="ko-KR">
                <a:sym typeface="Symbol" panose="05050102010706020507" pitchFamily="18" charset="2"/>
              </a:rPr>
              <a:t>Why dynamic binding?</a:t>
            </a:r>
          </a:p>
          <a:p>
            <a:pPr lvl="2"/>
            <a:r>
              <a:rPr lang="en-US" altLang="ko-KR">
                <a:sym typeface="Symbol" panose="05050102010706020507" pitchFamily="18" charset="2"/>
              </a:rPr>
              <a:t>Access control: check who is permitted to access service</a:t>
            </a:r>
          </a:p>
          <a:p>
            <a:pPr lvl="2"/>
            <a:r>
              <a:rPr lang="en-US" altLang="ko-KR">
                <a:sym typeface="Symbol" panose="05050102010706020507" pitchFamily="18" charset="2"/>
              </a:rPr>
              <a:t>Fail-over: If server fails, use a different one</a:t>
            </a:r>
          </a:p>
          <a:p>
            <a:pPr lvl="2"/>
            <a:endParaRPr lang="en-US" altLang="ko-KR">
              <a:sym typeface="Symbol" panose="05050102010706020507" pitchFamily="18" charset="2"/>
            </a:endParaRPr>
          </a:p>
          <a:p>
            <a:r>
              <a:rPr lang="en-US" altLang="ko-KR">
                <a:sym typeface="Symbol" panose="05050102010706020507" pitchFamily="18" charset="2"/>
              </a:rPr>
              <a:t>What if there are multiple servers?</a:t>
            </a:r>
          </a:p>
          <a:p>
            <a:pPr lvl="1"/>
            <a:r>
              <a:rPr lang="en-US" altLang="ko-KR">
                <a:sym typeface="Symbol" panose="05050102010706020507" pitchFamily="18" charset="2"/>
              </a:rPr>
              <a:t>Could give flexibility at binding time</a:t>
            </a:r>
          </a:p>
          <a:p>
            <a:pPr lvl="2"/>
            <a:r>
              <a:rPr lang="en-US" altLang="ko-KR">
                <a:sym typeface="Symbol" panose="05050102010706020507" pitchFamily="18" charset="2"/>
              </a:rPr>
              <a:t>Choose unloaded server for each new client</a:t>
            </a:r>
          </a:p>
          <a:p>
            <a:pPr lvl="1"/>
            <a:r>
              <a:rPr lang="en-US" altLang="ko-KR">
                <a:sym typeface="Symbol" panose="05050102010706020507" pitchFamily="18" charset="2"/>
              </a:rPr>
              <a:t>Could provide same mbox (router level redirect)</a:t>
            </a:r>
          </a:p>
          <a:p>
            <a:pPr lvl="2"/>
            <a:r>
              <a:rPr lang="en-US" altLang="ko-KR">
                <a:sym typeface="Symbol" panose="05050102010706020507" pitchFamily="18" charset="2"/>
              </a:rPr>
              <a:t>Choose unloaded server for each new request</a:t>
            </a:r>
          </a:p>
          <a:p>
            <a:pPr lvl="2"/>
            <a:r>
              <a:rPr lang="en-US" altLang="ko-KR">
                <a:sym typeface="Symbol" panose="05050102010706020507" pitchFamily="18" charset="2"/>
              </a:rPr>
              <a:t>Only works if no state carried from one call to next</a:t>
            </a:r>
          </a:p>
          <a:p>
            <a:pPr lvl="2"/>
            <a:endParaRPr lang="en-US" altLang="ko-KR">
              <a:sym typeface="Symbol" panose="05050102010706020507" pitchFamily="18" charset="2"/>
            </a:endParaRPr>
          </a:p>
          <a:p>
            <a:r>
              <a:rPr lang="en-US" altLang="ko-KR">
                <a:sym typeface="Symbol" panose="05050102010706020507" pitchFamily="18" charset="2"/>
              </a:rPr>
              <a:t>What if multiple clients?</a:t>
            </a:r>
          </a:p>
          <a:p>
            <a:pPr lvl="1"/>
            <a:r>
              <a:rPr lang="en-US" altLang="ko-KR">
                <a:sym typeface="Symbol" panose="05050102010706020507" pitchFamily="18" charset="2"/>
              </a:rPr>
              <a:t>Pass pointer to client-specific return mbox in request</a:t>
            </a:r>
            <a:endParaRPr lang="en-US" altLang="ko-KR" dirty="0"/>
          </a:p>
        </p:txBody>
      </p:sp>
    </p:spTree>
    <p:extLst>
      <p:ext uri="{BB962C8B-B14F-4D97-AF65-F5344CB8AC3E}">
        <p14:creationId xmlns:p14="http://schemas.microsoft.com/office/powerpoint/2010/main" val="2515921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F636-8390-0547-AA88-69C0FAA5D0D8}"/>
              </a:ext>
            </a:extLst>
          </p:cNvPr>
          <p:cNvSpPr>
            <a:spLocks noGrp="1"/>
          </p:cNvSpPr>
          <p:nvPr>
            <p:ph type="ctrTitle"/>
          </p:nvPr>
        </p:nvSpPr>
        <p:spPr>
          <a:xfrm>
            <a:off x="971600" y="1988840"/>
            <a:ext cx="7772400" cy="1470025"/>
          </a:xfrm>
        </p:spPr>
        <p:txBody>
          <a:bodyPr/>
          <a:lstStyle/>
          <a:p>
            <a:r>
              <a:rPr lang="en-US" dirty="0"/>
              <a:t>Distributed File System </a:t>
            </a:r>
          </a:p>
        </p:txBody>
      </p:sp>
    </p:spTree>
    <p:extLst>
      <p:ext uri="{BB962C8B-B14F-4D97-AF65-F5344CB8AC3E}">
        <p14:creationId xmlns:p14="http://schemas.microsoft.com/office/powerpoint/2010/main" val="37543442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6A62-9272-4187-AF6A-FAFF00D229D6}"/>
              </a:ext>
            </a:extLst>
          </p:cNvPr>
          <p:cNvSpPr>
            <a:spLocks noGrp="1"/>
          </p:cNvSpPr>
          <p:nvPr>
            <p:ph type="title"/>
          </p:nvPr>
        </p:nvSpPr>
        <p:spPr>
          <a:xfrm>
            <a:off x="523875" y="332656"/>
            <a:ext cx="7162800" cy="533400"/>
          </a:xfrm>
        </p:spPr>
        <p:txBody>
          <a:bodyPr/>
          <a:lstStyle/>
          <a:p>
            <a:r>
              <a:rPr lang="en-US" dirty="0"/>
              <a:t>Distributed System Protocols are Built by Message Passing</a:t>
            </a:r>
          </a:p>
        </p:txBody>
      </p:sp>
      <p:sp>
        <p:nvSpPr>
          <p:cNvPr id="3" name="Content Placeholder 2">
            <a:extLst>
              <a:ext uri="{FF2B5EF4-FFF2-40B4-BE49-F238E27FC236}">
                <a16:creationId xmlns:a16="http://schemas.microsoft.com/office/drawing/2014/main" id="{F3565D0E-67BF-43FF-9FD8-F8815B93F563}"/>
              </a:ext>
            </a:extLst>
          </p:cNvPr>
          <p:cNvSpPr>
            <a:spLocks noGrp="1"/>
          </p:cNvSpPr>
          <p:nvPr>
            <p:ph idx="1"/>
          </p:nvPr>
        </p:nvSpPr>
        <p:spPr>
          <a:xfrm>
            <a:off x="523875" y="1268760"/>
            <a:ext cx="7924800" cy="5105400"/>
          </a:xfrm>
        </p:spPr>
        <p:txBody>
          <a:bodyPr>
            <a:normAutofit/>
          </a:bodyPr>
          <a:lstStyle/>
          <a:p>
            <a:r>
              <a:rPr lang="en-US" dirty="0"/>
              <a:t>Sending/receiving messages is </a:t>
            </a:r>
            <a:r>
              <a:rPr lang="en-US" dirty="0">
                <a:solidFill>
                  <a:srgbClr val="0070C0"/>
                </a:solidFill>
              </a:rPr>
              <a:t>atomic</a:t>
            </a:r>
          </a:p>
          <a:p>
            <a:pPr lvl="1"/>
            <a:r>
              <a:rPr lang="en-US" dirty="0"/>
              <a:t>Each message is either fully received exactly once…</a:t>
            </a:r>
          </a:p>
          <a:p>
            <a:pPr lvl="1"/>
            <a:r>
              <a:rPr lang="en-US" dirty="0"/>
              <a:t>or not received at all (!)</a:t>
            </a:r>
          </a:p>
          <a:p>
            <a:endParaRPr lang="en-US" b="1" dirty="0"/>
          </a:p>
          <a:p>
            <a:r>
              <a:rPr lang="en-US" dirty="0"/>
              <a:t>Interface:</a:t>
            </a:r>
          </a:p>
          <a:p>
            <a:pPr lvl="1">
              <a:lnSpc>
                <a:spcPct val="80000"/>
              </a:lnSpc>
              <a:spcBef>
                <a:spcPct val="10000"/>
              </a:spcBef>
            </a:pPr>
            <a:r>
              <a:rPr lang="en-US" altLang="ko-KR" dirty="0">
                <a:solidFill>
                  <a:srgbClr val="0070C0"/>
                </a:solidFill>
                <a:ea typeface="굴림" panose="020B0600000101010101" pitchFamily="34" charset="-127"/>
              </a:rPr>
              <a:t>Mailbox</a:t>
            </a:r>
            <a:r>
              <a:rPr lang="en-US" altLang="ko-KR" dirty="0">
                <a:ea typeface="굴림" panose="020B0600000101010101" pitchFamily="34" charset="-127"/>
              </a:rPr>
              <a:t>: temporary holding area for messages</a:t>
            </a:r>
          </a:p>
          <a:p>
            <a:pPr lvl="2">
              <a:lnSpc>
                <a:spcPct val="80000"/>
              </a:lnSpc>
              <a:spcBef>
                <a:spcPct val="10000"/>
              </a:spcBef>
            </a:pPr>
            <a:r>
              <a:rPr lang="en-US" altLang="ko-KR" dirty="0">
                <a:ea typeface="굴림" panose="020B0600000101010101" pitchFamily="34" charset="-127"/>
              </a:rPr>
              <a:t>Includes both destination location and queue</a:t>
            </a:r>
          </a:p>
          <a:p>
            <a:pPr lvl="1">
              <a:lnSpc>
                <a:spcPct val="80000"/>
              </a:lnSpc>
              <a:spcBef>
                <a:spcPct val="10000"/>
              </a:spcBef>
            </a:pPr>
            <a:r>
              <a:rPr lang="en-US" altLang="ko-KR" dirty="0">
                <a:solidFill>
                  <a:srgbClr val="0070C0"/>
                </a:solidFill>
                <a:latin typeface="Consolas" panose="020B0609020204030204" pitchFamily="49" charset="0"/>
                <a:ea typeface="굴림" panose="020B0600000101010101" pitchFamily="34" charset="-127"/>
              </a:rPr>
              <a:t>Send(</a:t>
            </a:r>
            <a:r>
              <a:rPr lang="en-US" altLang="ko-KR" dirty="0" err="1">
                <a:solidFill>
                  <a:srgbClr val="0070C0"/>
                </a:solidFill>
                <a:latin typeface="Consolas" panose="020B0609020204030204" pitchFamily="49" charset="0"/>
                <a:ea typeface="굴림" panose="020B0600000101010101" pitchFamily="34" charset="-127"/>
              </a:rPr>
              <a:t>message,mbox</a:t>
            </a:r>
            <a:r>
              <a:rPr lang="en-US" altLang="ko-KR" dirty="0">
                <a:solidFill>
                  <a:srgbClr val="0070C0"/>
                </a:solidFill>
                <a:latin typeface="Consolas" panose="020B0609020204030204" pitchFamily="49" charset="0"/>
                <a:ea typeface="굴림" panose="020B0600000101010101" pitchFamily="34" charset="-127"/>
              </a:rPr>
              <a:t>)</a:t>
            </a:r>
          </a:p>
          <a:p>
            <a:pPr lvl="2">
              <a:lnSpc>
                <a:spcPct val="80000"/>
              </a:lnSpc>
              <a:spcBef>
                <a:spcPct val="10000"/>
              </a:spcBef>
            </a:pPr>
            <a:r>
              <a:rPr lang="en-US" altLang="ko-KR" dirty="0">
                <a:ea typeface="굴림" panose="020B0600000101010101" pitchFamily="34" charset="-127"/>
              </a:rPr>
              <a:t>Send message to remote mailbox identified by </a:t>
            </a:r>
            <a:r>
              <a:rPr lang="en-US" altLang="ko-KR" dirty="0" err="1">
                <a:latin typeface="Consolas" panose="020B0609020204030204" pitchFamily="49" charset="0"/>
                <a:ea typeface="굴림" panose="020B0600000101010101" pitchFamily="34" charset="-127"/>
              </a:rPr>
              <a:t>mbox</a:t>
            </a:r>
            <a:endParaRPr lang="en-US" altLang="ko-KR" dirty="0">
              <a:latin typeface="Consolas" panose="020B0609020204030204" pitchFamily="49" charset="0"/>
              <a:ea typeface="굴림" panose="020B0600000101010101" pitchFamily="34" charset="-127"/>
            </a:endParaRPr>
          </a:p>
          <a:p>
            <a:pPr lvl="1">
              <a:lnSpc>
                <a:spcPct val="80000"/>
              </a:lnSpc>
              <a:spcBef>
                <a:spcPct val="10000"/>
              </a:spcBef>
            </a:pPr>
            <a:r>
              <a:rPr lang="en-US" altLang="ko-KR" dirty="0">
                <a:solidFill>
                  <a:srgbClr val="0070C0"/>
                </a:solidFill>
                <a:latin typeface="Consolas" panose="020B0609020204030204" pitchFamily="49" charset="0"/>
                <a:ea typeface="굴림" panose="020B0600000101010101" pitchFamily="34" charset="-127"/>
              </a:rPr>
              <a:t>Receive(</a:t>
            </a:r>
            <a:r>
              <a:rPr lang="en-US" altLang="ko-KR" dirty="0" err="1">
                <a:solidFill>
                  <a:srgbClr val="0070C0"/>
                </a:solidFill>
                <a:latin typeface="Consolas" panose="020B0609020204030204" pitchFamily="49" charset="0"/>
                <a:ea typeface="굴림" panose="020B0600000101010101" pitchFamily="34" charset="-127"/>
              </a:rPr>
              <a:t>buffer,mbox</a:t>
            </a:r>
            <a:r>
              <a:rPr lang="en-US" altLang="ko-KR" dirty="0">
                <a:solidFill>
                  <a:srgbClr val="0070C0"/>
                </a:solidFill>
                <a:latin typeface="Consolas" panose="020B0609020204030204" pitchFamily="49" charset="0"/>
                <a:ea typeface="굴림" panose="020B0600000101010101" pitchFamily="34" charset="-127"/>
              </a:rPr>
              <a:t>)</a:t>
            </a:r>
          </a:p>
          <a:p>
            <a:pPr lvl="2">
              <a:lnSpc>
                <a:spcPct val="80000"/>
              </a:lnSpc>
              <a:spcBef>
                <a:spcPct val="10000"/>
              </a:spcBef>
            </a:pPr>
            <a:r>
              <a:rPr lang="en-US" altLang="ko-KR" dirty="0">
                <a:ea typeface="굴림" panose="020B0600000101010101" pitchFamily="34" charset="-127"/>
              </a:rPr>
              <a:t>Wait until </a:t>
            </a:r>
            <a:r>
              <a:rPr lang="en-US" altLang="ko-KR" dirty="0" err="1">
                <a:latin typeface="Consolas" panose="020B0609020204030204" pitchFamily="49" charset="0"/>
                <a:ea typeface="굴림" panose="020B0600000101010101" pitchFamily="34" charset="-127"/>
              </a:rPr>
              <a:t>mbox</a:t>
            </a:r>
            <a:r>
              <a:rPr lang="en-US" altLang="ko-KR" dirty="0">
                <a:ea typeface="굴림" panose="020B0600000101010101" pitchFamily="34" charset="-127"/>
              </a:rPr>
              <a:t> has message, copy into buffer, and return</a:t>
            </a:r>
          </a:p>
          <a:p>
            <a:pPr lvl="2">
              <a:lnSpc>
                <a:spcPct val="80000"/>
              </a:lnSpc>
              <a:spcBef>
                <a:spcPct val="10000"/>
              </a:spcBef>
            </a:pPr>
            <a:r>
              <a:rPr lang="en-US" altLang="ko-KR" dirty="0">
                <a:ea typeface="굴림" panose="020B0600000101010101" pitchFamily="34" charset="-127"/>
              </a:rPr>
              <a:t>If threads sleeping on this </a:t>
            </a:r>
            <a:r>
              <a:rPr lang="en-US" altLang="ko-KR" dirty="0" err="1">
                <a:ea typeface="굴림" panose="020B0600000101010101" pitchFamily="34" charset="-127"/>
              </a:rPr>
              <a:t>mbox</a:t>
            </a:r>
            <a:r>
              <a:rPr lang="en-US" altLang="ko-KR" dirty="0">
                <a:ea typeface="굴림" panose="020B0600000101010101" pitchFamily="34" charset="-127"/>
              </a:rPr>
              <a:t>, wake up one of them</a:t>
            </a:r>
          </a:p>
        </p:txBody>
      </p:sp>
      <p:sp>
        <p:nvSpPr>
          <p:cNvPr id="8" name="Text Box 7">
            <a:extLst>
              <a:ext uri="{FF2B5EF4-FFF2-40B4-BE49-F238E27FC236}">
                <a16:creationId xmlns:a16="http://schemas.microsoft.com/office/drawing/2014/main" id="{7CF49DBB-6F43-DB4F-BCEE-E319F3EA0DAB}"/>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33802068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DB75-BF15-4952-AADB-56243EDC48F4}"/>
              </a:ext>
            </a:extLst>
          </p:cNvPr>
          <p:cNvSpPr>
            <a:spLocks noGrp="1"/>
          </p:cNvSpPr>
          <p:nvPr>
            <p:ph type="title"/>
          </p:nvPr>
        </p:nvSpPr>
        <p:spPr>
          <a:xfrm>
            <a:off x="523874" y="0"/>
            <a:ext cx="8010525" cy="707919"/>
          </a:xfrm>
        </p:spPr>
        <p:txBody>
          <a:bodyPr/>
          <a:lstStyle/>
          <a:p>
            <a:r>
              <a:rPr lang="en-US" dirty="0"/>
              <a:t>But, doesn’t TCP give us reliable delivery?</a:t>
            </a:r>
          </a:p>
        </p:txBody>
      </p:sp>
      <p:sp>
        <p:nvSpPr>
          <p:cNvPr id="3" name="Content Placeholder 2">
            <a:extLst>
              <a:ext uri="{FF2B5EF4-FFF2-40B4-BE49-F238E27FC236}">
                <a16:creationId xmlns:a16="http://schemas.microsoft.com/office/drawing/2014/main" id="{047F07B9-4567-4D19-AFC9-F312093EC9FF}"/>
              </a:ext>
            </a:extLst>
          </p:cNvPr>
          <p:cNvSpPr>
            <a:spLocks noGrp="1"/>
          </p:cNvSpPr>
          <p:nvPr>
            <p:ph idx="1"/>
          </p:nvPr>
        </p:nvSpPr>
        <p:spPr/>
        <p:txBody>
          <a:bodyPr>
            <a:normAutofit fontScale="92500" lnSpcReduction="10000"/>
          </a:bodyPr>
          <a:lstStyle/>
          <a:p>
            <a:r>
              <a:rPr lang="en-US" dirty="0"/>
              <a:t>TCP provides a convenient interface to use an unreliable network…</a:t>
            </a:r>
          </a:p>
          <a:p>
            <a:r>
              <a:rPr lang="en-US" dirty="0">
                <a:solidFill>
                  <a:srgbClr val="FF0000"/>
                </a:solidFill>
              </a:rPr>
              <a:t>… but it does </a:t>
            </a:r>
            <a:r>
              <a:rPr lang="en-US" i="1" dirty="0">
                <a:solidFill>
                  <a:srgbClr val="FF0000"/>
                </a:solidFill>
              </a:rPr>
              <a:t>not</a:t>
            </a:r>
            <a:r>
              <a:rPr lang="en-US" dirty="0">
                <a:solidFill>
                  <a:srgbClr val="FF0000"/>
                </a:solidFill>
              </a:rPr>
              <a:t> make the network reliable!</a:t>
            </a:r>
          </a:p>
          <a:p>
            <a:endParaRPr lang="en-US" dirty="0">
              <a:solidFill>
                <a:srgbClr val="FF0000"/>
              </a:solidFill>
            </a:endParaRPr>
          </a:p>
          <a:p>
            <a:r>
              <a:rPr lang="en-US" dirty="0"/>
              <a:t>Messages can still be lost if you use TCP</a:t>
            </a:r>
          </a:p>
          <a:p>
            <a:pPr lvl="1"/>
            <a:r>
              <a:rPr lang="en-US" dirty="0"/>
              <a:t>After many retransmissions, the OS “gives up” and breaks the connection</a:t>
            </a:r>
          </a:p>
          <a:p>
            <a:pPr lvl="1"/>
            <a:endParaRPr lang="en-US" dirty="0"/>
          </a:p>
          <a:p>
            <a:r>
              <a:rPr lang="en-US" dirty="0"/>
              <a:t>Losing messages is fundamental problem in distributed systems</a:t>
            </a:r>
          </a:p>
          <a:p>
            <a:pPr lvl="1"/>
            <a:r>
              <a:rPr lang="en-US" dirty="0"/>
              <a:t>TCP’s retransmissions turn packet losses into packet delays (even if it never “gives up”)</a:t>
            </a:r>
          </a:p>
          <a:p>
            <a:pPr lvl="1"/>
            <a:r>
              <a:rPr lang="en-US" b="1" i="1" dirty="0"/>
              <a:t>And very long delays look just like losses!</a:t>
            </a:r>
          </a:p>
          <a:p>
            <a:pPr lvl="1"/>
            <a:r>
              <a:rPr lang="en-US" dirty="0"/>
              <a:t>TCP makes the network easy to use, and it can help improve performance</a:t>
            </a:r>
          </a:p>
          <a:p>
            <a:pPr lvl="1"/>
            <a:r>
              <a:rPr lang="en-US" dirty="0"/>
              <a:t>But TCP doesn’t solve this fundamental problem (losing messages)</a:t>
            </a:r>
          </a:p>
        </p:txBody>
      </p:sp>
      <p:sp>
        <p:nvSpPr>
          <p:cNvPr id="7" name="Text Box 7">
            <a:extLst>
              <a:ext uri="{FF2B5EF4-FFF2-40B4-BE49-F238E27FC236}">
                <a16:creationId xmlns:a16="http://schemas.microsoft.com/office/drawing/2014/main" id="{32D9B13F-4AFB-2942-AE30-044983363FC9}"/>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55902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7EEB-34FD-4883-8E19-0393C55628C9}"/>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91EBFE38-7DD1-43D6-BFE2-333F4FED7DA2}"/>
              </a:ext>
            </a:extLst>
          </p:cNvPr>
          <p:cNvSpPr>
            <a:spLocks noGrp="1"/>
          </p:cNvSpPr>
          <p:nvPr>
            <p:ph idx="1"/>
          </p:nvPr>
        </p:nvSpPr>
        <p:spPr/>
        <p:txBody>
          <a:bodyPr/>
          <a:lstStyle/>
          <a:p>
            <a:r>
              <a:rPr lang="en-US" dirty="0"/>
              <a:t>Transparent access to files stored on a remote disk</a:t>
            </a:r>
          </a:p>
          <a:p>
            <a:r>
              <a:rPr lang="en-US" i="1" dirty="0"/>
              <a:t>Mount</a:t>
            </a:r>
            <a:r>
              <a:rPr lang="en-US" dirty="0"/>
              <a:t> remote files into your local file system</a:t>
            </a:r>
          </a:p>
          <a:p>
            <a:pPr lvl="1"/>
            <a:r>
              <a:rPr lang="en-US" dirty="0"/>
              <a:t>Directory in local file system refers to remote files</a:t>
            </a:r>
          </a:p>
          <a:p>
            <a:pPr lvl="1"/>
            <a:r>
              <a:rPr lang="en-US" dirty="0"/>
              <a:t>e.g., </a:t>
            </a:r>
            <a:r>
              <a:rPr lang="en-US" dirty="0">
                <a:latin typeface="Consolas" panose="020B0609020204030204" pitchFamily="49" charset="0"/>
                <a:cs typeface="Consolas" panose="020B0609020204030204" pitchFamily="49" charset="0"/>
              </a:rPr>
              <a:t>/home/</a:t>
            </a:r>
            <a:r>
              <a:rPr lang="en-US" dirty="0" err="1">
                <a:latin typeface="Consolas" panose="020B0609020204030204" pitchFamily="49" charset="0"/>
                <a:cs typeface="Consolas" panose="020B0609020204030204" pitchFamily="49" charset="0"/>
              </a:rPr>
              <a:t>oksi</a:t>
            </a:r>
            <a:r>
              <a:rPr lang="en-US" dirty="0">
                <a:latin typeface="Consolas" panose="020B0609020204030204" pitchFamily="49" charset="0"/>
                <a:cs typeface="Consolas" panose="020B0609020204030204" pitchFamily="49" charset="0"/>
              </a:rPr>
              <a:t>/162/ </a:t>
            </a:r>
            <a:r>
              <a:rPr lang="en-US" dirty="0"/>
              <a:t>on laptop actually refers to </a:t>
            </a:r>
            <a:r>
              <a:rPr lang="en-US" dirty="0">
                <a:latin typeface="Consolas" panose="020B0609020204030204" pitchFamily="49" charset="0"/>
                <a:cs typeface="Consolas" panose="020B0609020204030204" pitchFamily="49" charset="0"/>
              </a:rPr>
              <a:t>/users/</a:t>
            </a:r>
            <a:r>
              <a:rPr lang="en-US" dirty="0" err="1">
                <a:latin typeface="Consolas" panose="020B0609020204030204" pitchFamily="49" charset="0"/>
                <a:cs typeface="Consolas" panose="020B0609020204030204" pitchFamily="49" charset="0"/>
              </a:rPr>
              <a:t>oski</a:t>
            </a:r>
            <a:r>
              <a:rPr lang="en-US" dirty="0">
                <a:latin typeface="Consolas" panose="020B0609020204030204" pitchFamily="49" charset="0"/>
                <a:cs typeface="Consolas" panose="020B0609020204030204" pitchFamily="49" charset="0"/>
              </a:rPr>
              <a:t> </a:t>
            </a:r>
            <a:r>
              <a:rPr lang="en-US" dirty="0"/>
              <a:t>on campus file server</a:t>
            </a:r>
          </a:p>
        </p:txBody>
      </p:sp>
      <p:pic>
        <p:nvPicPr>
          <p:cNvPr id="7" name="Picture 13" descr="MCj03985050000[1]">
            <a:extLst>
              <a:ext uri="{FF2B5EF4-FFF2-40B4-BE49-F238E27FC236}">
                <a16:creationId xmlns:a16="http://schemas.microsoft.com/office/drawing/2014/main" id="{C5538B83-F558-4A8E-BA46-E8C873BCFA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428" y="4198483"/>
            <a:ext cx="1158566" cy="84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4">
            <a:extLst>
              <a:ext uri="{FF2B5EF4-FFF2-40B4-BE49-F238E27FC236}">
                <a16:creationId xmlns:a16="http://schemas.microsoft.com/office/drawing/2014/main" id="{99D793F7-393E-4A4C-BC30-2C2567075569}"/>
              </a:ext>
            </a:extLst>
          </p:cNvPr>
          <p:cNvSpPr>
            <a:spLocks noChangeArrowheads="1"/>
          </p:cNvSpPr>
          <p:nvPr/>
        </p:nvSpPr>
        <p:spPr bwMode="auto">
          <a:xfrm>
            <a:off x="3420925" y="4470951"/>
            <a:ext cx="1504316" cy="20062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50">
                <a:latin typeface="+mn-lt"/>
              </a:rPr>
              <a:t>Network</a:t>
            </a:r>
          </a:p>
        </p:txBody>
      </p:sp>
      <p:sp>
        <p:nvSpPr>
          <p:cNvPr id="9" name="Line 15">
            <a:extLst>
              <a:ext uri="{FF2B5EF4-FFF2-40B4-BE49-F238E27FC236}">
                <a16:creationId xmlns:a16="http://schemas.microsoft.com/office/drawing/2014/main" id="{789559DE-13E4-4693-893F-197287A1FD7E}"/>
              </a:ext>
            </a:extLst>
          </p:cNvPr>
          <p:cNvSpPr>
            <a:spLocks noChangeShapeType="1"/>
          </p:cNvSpPr>
          <p:nvPr/>
        </p:nvSpPr>
        <p:spPr bwMode="auto">
          <a:xfrm flipV="1">
            <a:off x="3442558" y="4385826"/>
            <a:ext cx="15043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sp>
        <p:nvSpPr>
          <p:cNvPr id="10" name="Line 16">
            <a:extLst>
              <a:ext uri="{FF2B5EF4-FFF2-40B4-BE49-F238E27FC236}">
                <a16:creationId xmlns:a16="http://schemas.microsoft.com/office/drawing/2014/main" id="{C8F2C58E-7607-4AB3-A737-B1EFDE16D9C8}"/>
              </a:ext>
            </a:extLst>
          </p:cNvPr>
          <p:cNvSpPr>
            <a:spLocks noChangeShapeType="1"/>
          </p:cNvSpPr>
          <p:nvPr/>
        </p:nvSpPr>
        <p:spPr bwMode="auto">
          <a:xfrm flipH="1" flipV="1">
            <a:off x="3442558" y="4785876"/>
            <a:ext cx="15043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sp>
        <p:nvSpPr>
          <p:cNvPr id="11" name="Text Box 17">
            <a:extLst>
              <a:ext uri="{FF2B5EF4-FFF2-40B4-BE49-F238E27FC236}">
                <a16:creationId xmlns:a16="http://schemas.microsoft.com/office/drawing/2014/main" id="{E2A315C7-4174-4C08-8ABB-639244FA475F}"/>
              </a:ext>
            </a:extLst>
          </p:cNvPr>
          <p:cNvSpPr txBox="1">
            <a:spLocks noChangeArrowheads="1"/>
          </p:cNvSpPr>
          <p:nvPr/>
        </p:nvSpPr>
        <p:spPr bwMode="auto">
          <a:xfrm>
            <a:off x="3658904" y="4100299"/>
            <a:ext cx="1087625" cy="3212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50" dirty="0">
                <a:latin typeface="+mn-lt"/>
              </a:rPr>
              <a:t>Read File</a:t>
            </a:r>
          </a:p>
        </p:txBody>
      </p:sp>
      <p:sp>
        <p:nvSpPr>
          <p:cNvPr id="12" name="Text Box 18">
            <a:extLst>
              <a:ext uri="{FF2B5EF4-FFF2-40B4-BE49-F238E27FC236}">
                <a16:creationId xmlns:a16="http://schemas.microsoft.com/office/drawing/2014/main" id="{AB0F7DF9-A690-4AA1-B54C-F3920B26537B}"/>
              </a:ext>
            </a:extLst>
          </p:cNvPr>
          <p:cNvSpPr txBox="1">
            <a:spLocks noChangeArrowheads="1"/>
          </p:cNvSpPr>
          <p:nvPr/>
        </p:nvSpPr>
        <p:spPr bwMode="auto">
          <a:xfrm>
            <a:off x="3841189" y="4756612"/>
            <a:ext cx="622754" cy="3212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50" dirty="0">
                <a:latin typeface="+mn-lt"/>
              </a:rPr>
              <a:t>Data</a:t>
            </a:r>
          </a:p>
        </p:txBody>
      </p:sp>
      <p:sp>
        <p:nvSpPr>
          <p:cNvPr id="13" name="Text Box 20">
            <a:extLst>
              <a:ext uri="{FF2B5EF4-FFF2-40B4-BE49-F238E27FC236}">
                <a16:creationId xmlns:a16="http://schemas.microsoft.com/office/drawing/2014/main" id="{5439ABD9-D773-4188-A251-328811AE161D}"/>
              </a:ext>
            </a:extLst>
          </p:cNvPr>
          <p:cNvSpPr txBox="1">
            <a:spLocks noChangeArrowheads="1"/>
          </p:cNvSpPr>
          <p:nvPr/>
        </p:nvSpPr>
        <p:spPr bwMode="auto">
          <a:xfrm>
            <a:off x="5031795" y="5109280"/>
            <a:ext cx="826335" cy="3212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50" dirty="0">
                <a:latin typeface="+mn-lt"/>
              </a:rPr>
              <a:t>Server</a:t>
            </a:r>
          </a:p>
        </p:txBody>
      </p:sp>
      <p:grpSp>
        <p:nvGrpSpPr>
          <p:cNvPr id="14" name="Group 21">
            <a:extLst>
              <a:ext uri="{FF2B5EF4-FFF2-40B4-BE49-F238E27FC236}">
                <a16:creationId xmlns:a16="http://schemas.microsoft.com/office/drawing/2014/main" id="{63A0B157-46E5-4D72-8862-B9F14BF2C736}"/>
              </a:ext>
            </a:extLst>
          </p:cNvPr>
          <p:cNvGrpSpPr>
            <a:grpSpLocks/>
          </p:cNvGrpSpPr>
          <p:nvPr/>
        </p:nvGrpSpPr>
        <p:grpSpPr bwMode="auto">
          <a:xfrm>
            <a:off x="5821225" y="4042927"/>
            <a:ext cx="958395" cy="1314098"/>
            <a:chOff x="432" y="1933"/>
            <a:chExt cx="948" cy="1572"/>
          </a:xfrm>
        </p:grpSpPr>
        <p:pic>
          <p:nvPicPr>
            <p:cNvPr id="15" name="Picture 22">
              <a:extLst>
                <a:ext uri="{FF2B5EF4-FFF2-40B4-BE49-F238E27FC236}">
                  <a16:creationId xmlns:a16="http://schemas.microsoft.com/office/drawing/2014/main" id="{99E91CB1-33CD-406F-A4F0-8C8D69262D9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3">
              <a:extLst>
                <a:ext uri="{FF2B5EF4-FFF2-40B4-BE49-F238E27FC236}">
                  <a16:creationId xmlns:a16="http://schemas.microsoft.com/office/drawing/2014/main" id="{6C376358-5940-4076-8F94-EE7BE701C9E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4">
              <a:extLst>
                <a:ext uri="{FF2B5EF4-FFF2-40B4-BE49-F238E27FC236}">
                  <a16:creationId xmlns:a16="http://schemas.microsoft.com/office/drawing/2014/main" id="{31F455D1-D97A-43E0-9141-0187A8A806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5">
              <a:extLst>
                <a:ext uri="{FF2B5EF4-FFF2-40B4-BE49-F238E27FC236}">
                  <a16:creationId xmlns:a16="http://schemas.microsoft.com/office/drawing/2014/main" id="{F3AC7761-46AF-4D87-8270-E5D5F870A8E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22">
            <a:extLst>
              <a:ext uri="{FF2B5EF4-FFF2-40B4-BE49-F238E27FC236}">
                <a16:creationId xmlns:a16="http://schemas.microsoft.com/office/drawing/2014/main" id="{10DCB8C8-6865-44C6-972F-B0DAC826798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26984" y="4172645"/>
            <a:ext cx="898565" cy="898565"/>
          </a:xfrm>
          <a:prstGeom prst="rect">
            <a:avLst/>
          </a:prstGeom>
        </p:spPr>
      </p:pic>
      <p:sp>
        <p:nvSpPr>
          <p:cNvPr id="24" name="Text Box 19">
            <a:extLst>
              <a:ext uri="{FF2B5EF4-FFF2-40B4-BE49-F238E27FC236}">
                <a16:creationId xmlns:a16="http://schemas.microsoft.com/office/drawing/2014/main" id="{2CF8263C-88C8-4F6C-A419-ED36B3C681D3}"/>
              </a:ext>
            </a:extLst>
          </p:cNvPr>
          <p:cNvSpPr txBox="1">
            <a:spLocks noChangeArrowheads="1"/>
          </p:cNvSpPr>
          <p:nvPr/>
        </p:nvSpPr>
        <p:spPr bwMode="auto">
          <a:xfrm>
            <a:off x="2430899" y="5105848"/>
            <a:ext cx="714124" cy="3212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50" dirty="0">
                <a:latin typeface="+mn-lt"/>
              </a:rPr>
              <a:t>Client</a:t>
            </a:r>
          </a:p>
        </p:txBody>
      </p:sp>
      <p:sp>
        <p:nvSpPr>
          <p:cNvPr id="21" name="Text Box 7">
            <a:extLst>
              <a:ext uri="{FF2B5EF4-FFF2-40B4-BE49-F238E27FC236}">
                <a16:creationId xmlns:a16="http://schemas.microsoft.com/office/drawing/2014/main" id="{AB0574A4-8DC5-4148-AA2D-6A81433E26BC}"/>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250764591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83FF-1ADA-4795-B2C5-50F9BED43068}"/>
              </a:ext>
            </a:extLst>
          </p:cNvPr>
          <p:cNvSpPr>
            <a:spLocks noGrp="1"/>
          </p:cNvSpPr>
          <p:nvPr>
            <p:ph type="title"/>
          </p:nvPr>
        </p:nvSpPr>
        <p:spPr/>
        <p:txBody>
          <a:bodyPr/>
          <a:lstStyle/>
          <a:p>
            <a:r>
              <a:rPr lang="en-US" dirty="0"/>
              <a:t>Simple Distributed File System</a:t>
            </a:r>
          </a:p>
        </p:txBody>
      </p:sp>
      <p:sp>
        <p:nvSpPr>
          <p:cNvPr id="3" name="Content Placeholder 2">
            <a:extLst>
              <a:ext uri="{FF2B5EF4-FFF2-40B4-BE49-F238E27FC236}">
                <a16:creationId xmlns:a16="http://schemas.microsoft.com/office/drawing/2014/main" id="{D0B50DD3-E2FE-4DD4-8642-F4D9DDB61A37}"/>
              </a:ext>
            </a:extLst>
          </p:cNvPr>
          <p:cNvSpPr>
            <a:spLocks noGrp="1"/>
          </p:cNvSpPr>
          <p:nvPr>
            <p:ph idx="1"/>
          </p:nvPr>
        </p:nvSpPr>
        <p:spPr>
          <a:xfrm>
            <a:off x="609600" y="914400"/>
            <a:ext cx="4118359" cy="5105400"/>
          </a:xfrm>
        </p:spPr>
        <p:txBody>
          <a:bodyPr/>
          <a:lstStyle/>
          <a:p>
            <a:pPr>
              <a:lnSpc>
                <a:spcPct val="80000"/>
              </a:lnSpc>
              <a:spcBef>
                <a:spcPct val="10000"/>
              </a:spcBef>
            </a:pPr>
            <a:r>
              <a:rPr lang="en-US" altLang="ko-KR" dirty="0">
                <a:ea typeface="굴림" panose="020B0600000101010101" pitchFamily="34" charset="-127"/>
              </a:rPr>
              <a:t>Remote Disk: Opens, Reads, Writes, Closes forwarded to server</a:t>
            </a:r>
          </a:p>
          <a:p>
            <a:pPr lvl="1">
              <a:lnSpc>
                <a:spcPct val="80000"/>
              </a:lnSpc>
              <a:spcBef>
                <a:spcPct val="10000"/>
              </a:spcBef>
            </a:pPr>
            <a:r>
              <a:rPr lang="en-US" altLang="ko-KR" dirty="0">
                <a:ea typeface="굴림" panose="020B0600000101010101" pitchFamily="34" charset="-127"/>
              </a:rPr>
              <a:t>Use Remote Procedure Calls (RPC) to translate file system calls into remote requests </a:t>
            </a:r>
          </a:p>
          <a:p>
            <a:pPr lvl="1">
              <a:lnSpc>
                <a:spcPct val="80000"/>
              </a:lnSpc>
              <a:spcBef>
                <a:spcPct val="10000"/>
              </a:spcBef>
            </a:pPr>
            <a:r>
              <a:rPr lang="en-US" altLang="ko-KR" dirty="0">
                <a:ea typeface="굴림" panose="020B0600000101010101" pitchFamily="34" charset="-127"/>
              </a:rPr>
              <a:t>Server may cache files in memory to response more quickly</a:t>
            </a:r>
          </a:p>
          <a:p>
            <a:pPr lvl="1"/>
            <a:r>
              <a:rPr lang="en-US" dirty="0"/>
              <a:t>Server provides consistent view of file system to multiple clients</a:t>
            </a:r>
          </a:p>
          <a:p>
            <a:r>
              <a:rPr lang="en-US" dirty="0"/>
              <a:t>Problem: performance (network slower than memory, server is bottleneck)</a:t>
            </a:r>
          </a:p>
        </p:txBody>
      </p:sp>
      <p:sp>
        <p:nvSpPr>
          <p:cNvPr id="7" name="Text Box 13">
            <a:extLst>
              <a:ext uri="{FF2B5EF4-FFF2-40B4-BE49-F238E27FC236}">
                <a16:creationId xmlns:a16="http://schemas.microsoft.com/office/drawing/2014/main" id="{2CD736AF-AFD7-456C-8888-D1E128D290AA}"/>
              </a:ext>
            </a:extLst>
          </p:cNvPr>
          <p:cNvSpPr txBox="1">
            <a:spLocks noChangeArrowheads="1"/>
          </p:cNvSpPr>
          <p:nvPr/>
        </p:nvSpPr>
        <p:spPr bwMode="auto">
          <a:xfrm>
            <a:off x="7485986" y="3429000"/>
            <a:ext cx="763818" cy="2981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500" dirty="0">
                <a:latin typeface="+mn-lt"/>
              </a:rPr>
              <a:t>Server</a:t>
            </a:r>
            <a:endParaRPr lang="en-US" altLang="en-US" sz="1350" dirty="0">
              <a:latin typeface="+mn-lt"/>
            </a:endParaRPr>
          </a:p>
        </p:txBody>
      </p:sp>
      <p:grpSp>
        <p:nvGrpSpPr>
          <p:cNvPr id="8" name="Group 58">
            <a:extLst>
              <a:ext uri="{FF2B5EF4-FFF2-40B4-BE49-F238E27FC236}">
                <a16:creationId xmlns:a16="http://schemas.microsoft.com/office/drawing/2014/main" id="{BB32C7E5-2023-4AFD-9405-19483E165C3C}"/>
              </a:ext>
            </a:extLst>
          </p:cNvPr>
          <p:cNvGrpSpPr>
            <a:grpSpLocks/>
          </p:cNvGrpSpPr>
          <p:nvPr/>
        </p:nvGrpSpPr>
        <p:grpSpPr bwMode="auto">
          <a:xfrm>
            <a:off x="5957294" y="2695809"/>
            <a:ext cx="1262063" cy="275035"/>
            <a:chOff x="1877" y="430"/>
            <a:chExt cx="1060" cy="231"/>
          </a:xfrm>
        </p:grpSpPr>
        <p:sp>
          <p:nvSpPr>
            <p:cNvPr id="9" name="Line 31">
              <a:extLst>
                <a:ext uri="{FF2B5EF4-FFF2-40B4-BE49-F238E27FC236}">
                  <a16:creationId xmlns:a16="http://schemas.microsoft.com/office/drawing/2014/main" id="{7914763D-97D1-4E28-95D4-D839825E06C5}"/>
                </a:ext>
              </a:extLst>
            </p:cNvPr>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pPr algn="ctr"/>
              <a:endParaRPr lang="en-US"/>
            </a:p>
          </p:txBody>
        </p:sp>
        <p:sp>
          <p:nvSpPr>
            <p:cNvPr id="10" name="Text Box 33">
              <a:extLst>
                <a:ext uri="{FF2B5EF4-FFF2-40B4-BE49-F238E27FC236}">
                  <a16:creationId xmlns:a16="http://schemas.microsoft.com/office/drawing/2014/main" id="{A8180839-7185-48BC-8669-C2652BAC0E5F}"/>
                </a:ext>
              </a:extLst>
            </p:cNvPr>
            <p:cNvSpPr txBox="1">
              <a:spLocks noChangeArrowheads="1"/>
            </p:cNvSpPr>
            <p:nvPr/>
          </p:nvSpPr>
          <p:spPr bwMode="auto">
            <a:xfrm>
              <a:off x="1989" y="430"/>
              <a:ext cx="88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350">
                  <a:latin typeface="+mn-lt"/>
                </a:rPr>
                <a:t>Read (RPC)</a:t>
              </a:r>
            </a:p>
          </p:txBody>
        </p:sp>
      </p:grpSp>
      <p:grpSp>
        <p:nvGrpSpPr>
          <p:cNvPr id="11" name="Group 59">
            <a:extLst>
              <a:ext uri="{FF2B5EF4-FFF2-40B4-BE49-F238E27FC236}">
                <a16:creationId xmlns:a16="http://schemas.microsoft.com/office/drawing/2014/main" id="{64F141DC-7A41-479F-99E0-EFA8F3E73B37}"/>
              </a:ext>
            </a:extLst>
          </p:cNvPr>
          <p:cNvGrpSpPr>
            <a:grpSpLocks/>
          </p:cNvGrpSpPr>
          <p:nvPr/>
        </p:nvGrpSpPr>
        <p:grpSpPr bwMode="auto">
          <a:xfrm>
            <a:off x="5906505" y="3028839"/>
            <a:ext cx="1338263" cy="275035"/>
            <a:chOff x="1877" y="912"/>
            <a:chExt cx="1124" cy="231"/>
          </a:xfrm>
        </p:grpSpPr>
        <p:sp>
          <p:nvSpPr>
            <p:cNvPr id="12" name="Line 32">
              <a:extLst>
                <a:ext uri="{FF2B5EF4-FFF2-40B4-BE49-F238E27FC236}">
                  <a16:creationId xmlns:a16="http://schemas.microsoft.com/office/drawing/2014/main" id="{E801E97D-5D6D-4C1D-843D-45262A1727AD}"/>
                </a:ext>
              </a:extLst>
            </p:cNvPr>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pPr algn="ctr"/>
              <a:endParaRPr lang="en-US"/>
            </a:p>
          </p:txBody>
        </p:sp>
        <p:sp>
          <p:nvSpPr>
            <p:cNvPr id="13" name="Text Box 34">
              <a:extLst>
                <a:ext uri="{FF2B5EF4-FFF2-40B4-BE49-F238E27FC236}">
                  <a16:creationId xmlns:a16="http://schemas.microsoft.com/office/drawing/2014/main" id="{CD870942-35C7-4E97-B7E5-B60B77886414}"/>
                </a:ext>
              </a:extLst>
            </p:cNvPr>
            <p:cNvSpPr txBox="1">
              <a:spLocks noChangeArrowheads="1"/>
            </p:cNvSpPr>
            <p:nvPr/>
          </p:nvSpPr>
          <p:spPr bwMode="auto">
            <a:xfrm>
              <a:off x="1915" y="912"/>
              <a:ext cx="108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350" dirty="0">
                  <a:latin typeface="+mn-lt"/>
                </a:rPr>
                <a:t>Return (Data)</a:t>
              </a:r>
            </a:p>
          </p:txBody>
        </p:sp>
      </p:grpSp>
      <p:grpSp>
        <p:nvGrpSpPr>
          <p:cNvPr id="14" name="Group 60">
            <a:extLst>
              <a:ext uri="{FF2B5EF4-FFF2-40B4-BE49-F238E27FC236}">
                <a16:creationId xmlns:a16="http://schemas.microsoft.com/office/drawing/2014/main" id="{EC796CC0-01C3-4B42-84F5-375E5B7351E4}"/>
              </a:ext>
            </a:extLst>
          </p:cNvPr>
          <p:cNvGrpSpPr>
            <a:grpSpLocks/>
          </p:cNvGrpSpPr>
          <p:nvPr/>
        </p:nvGrpSpPr>
        <p:grpSpPr bwMode="auto">
          <a:xfrm rot="-1562509">
            <a:off x="5966014" y="3488598"/>
            <a:ext cx="1371600" cy="275035"/>
            <a:chOff x="2016" y="1324"/>
            <a:chExt cx="1036" cy="231"/>
          </a:xfrm>
        </p:grpSpPr>
        <p:sp>
          <p:nvSpPr>
            <p:cNvPr id="15" name="Text Box 51">
              <a:extLst>
                <a:ext uri="{FF2B5EF4-FFF2-40B4-BE49-F238E27FC236}">
                  <a16:creationId xmlns:a16="http://schemas.microsoft.com/office/drawing/2014/main" id="{78CCFA1F-5C53-423A-88E5-AE489E50CADD}"/>
                </a:ext>
              </a:extLst>
            </p:cNvPr>
            <p:cNvSpPr txBox="1">
              <a:spLocks noChangeArrowheads="1"/>
            </p:cNvSpPr>
            <p:nvPr/>
          </p:nvSpPr>
          <p:spPr bwMode="auto">
            <a:xfrm>
              <a:off x="2128" y="1324"/>
              <a:ext cx="86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350">
                  <a:latin typeface="+mn-lt"/>
                </a:rPr>
                <a:t>Write (RPC)</a:t>
              </a:r>
            </a:p>
          </p:txBody>
        </p:sp>
        <p:sp>
          <p:nvSpPr>
            <p:cNvPr id="16" name="Line 49">
              <a:extLst>
                <a:ext uri="{FF2B5EF4-FFF2-40B4-BE49-F238E27FC236}">
                  <a16:creationId xmlns:a16="http://schemas.microsoft.com/office/drawing/2014/main" id="{39F62DD3-1824-4799-AA31-7274CAC4F9A6}"/>
                </a:ext>
              </a:extLst>
            </p:cNvPr>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grpSp>
      <p:grpSp>
        <p:nvGrpSpPr>
          <p:cNvPr id="17" name="Group 61">
            <a:extLst>
              <a:ext uri="{FF2B5EF4-FFF2-40B4-BE49-F238E27FC236}">
                <a16:creationId xmlns:a16="http://schemas.microsoft.com/office/drawing/2014/main" id="{0906F5A5-F962-47CE-B014-9166B2897356}"/>
              </a:ext>
            </a:extLst>
          </p:cNvPr>
          <p:cNvGrpSpPr>
            <a:grpSpLocks/>
          </p:cNvGrpSpPr>
          <p:nvPr/>
        </p:nvGrpSpPr>
        <p:grpSpPr bwMode="auto">
          <a:xfrm rot="-1590130">
            <a:off x="6049637" y="3845786"/>
            <a:ext cx="1404938" cy="282178"/>
            <a:chOff x="2016" y="1844"/>
            <a:chExt cx="1036" cy="237"/>
          </a:xfrm>
        </p:grpSpPr>
        <p:sp>
          <p:nvSpPr>
            <p:cNvPr id="18" name="Text Box 52">
              <a:extLst>
                <a:ext uri="{FF2B5EF4-FFF2-40B4-BE49-F238E27FC236}">
                  <a16:creationId xmlns:a16="http://schemas.microsoft.com/office/drawing/2014/main" id="{FBC2EC3F-85D4-4D15-9981-C06CF6D0AD58}"/>
                </a:ext>
              </a:extLst>
            </p:cNvPr>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350">
                  <a:latin typeface="+mn-lt"/>
                </a:rPr>
                <a:t>ACK</a:t>
              </a:r>
            </a:p>
          </p:txBody>
        </p:sp>
        <p:sp>
          <p:nvSpPr>
            <p:cNvPr id="19" name="Line 50">
              <a:extLst>
                <a:ext uri="{FF2B5EF4-FFF2-40B4-BE49-F238E27FC236}">
                  <a16:creationId xmlns:a16="http://schemas.microsoft.com/office/drawing/2014/main" id="{A696A7DA-44F9-449F-A982-83D14013216B}"/>
                </a:ext>
              </a:extLst>
            </p:cNvPr>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pPr algn="ctr"/>
              <a:endParaRPr lang="en-US"/>
            </a:p>
          </p:txBody>
        </p:sp>
      </p:grpSp>
      <p:sp>
        <p:nvSpPr>
          <p:cNvPr id="20" name="Rectangle 62">
            <a:extLst>
              <a:ext uri="{FF2B5EF4-FFF2-40B4-BE49-F238E27FC236}">
                <a16:creationId xmlns:a16="http://schemas.microsoft.com/office/drawing/2014/main" id="{1C9B4643-ABAF-4958-AB76-9B7FCA382C26}"/>
              </a:ext>
            </a:extLst>
          </p:cNvPr>
          <p:cNvSpPr>
            <a:spLocks noChangeArrowheads="1"/>
          </p:cNvSpPr>
          <p:nvPr/>
        </p:nvSpPr>
        <p:spPr bwMode="auto">
          <a:xfrm>
            <a:off x="8202267" y="3429000"/>
            <a:ext cx="628650" cy="40005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50" dirty="0">
                <a:latin typeface="+mn-lt"/>
              </a:rPr>
              <a:t>cache</a:t>
            </a:r>
          </a:p>
        </p:txBody>
      </p:sp>
      <p:grpSp>
        <p:nvGrpSpPr>
          <p:cNvPr id="21" name="Group 20">
            <a:extLst>
              <a:ext uri="{FF2B5EF4-FFF2-40B4-BE49-F238E27FC236}">
                <a16:creationId xmlns:a16="http://schemas.microsoft.com/office/drawing/2014/main" id="{68F27479-D241-4C5F-8B2B-4205329C66FF}"/>
              </a:ext>
            </a:extLst>
          </p:cNvPr>
          <p:cNvGrpSpPr/>
          <p:nvPr/>
        </p:nvGrpSpPr>
        <p:grpSpPr>
          <a:xfrm>
            <a:off x="7409678" y="2614660"/>
            <a:ext cx="1594088" cy="898565"/>
            <a:chOff x="3533402" y="573769"/>
            <a:chExt cx="2125450" cy="1198086"/>
          </a:xfrm>
        </p:grpSpPr>
        <p:grpSp>
          <p:nvGrpSpPr>
            <p:cNvPr id="22" name="Group 26">
              <a:extLst>
                <a:ext uri="{FF2B5EF4-FFF2-40B4-BE49-F238E27FC236}">
                  <a16:creationId xmlns:a16="http://schemas.microsoft.com/office/drawing/2014/main" id="{2E046B69-3B71-4FB2-97FC-C5E30A7AC144}"/>
                </a:ext>
              </a:extLst>
            </p:cNvPr>
            <p:cNvGrpSpPr>
              <a:grpSpLocks/>
            </p:cNvGrpSpPr>
            <p:nvPr/>
          </p:nvGrpSpPr>
          <p:grpSpPr bwMode="auto">
            <a:xfrm>
              <a:off x="4532479" y="636785"/>
              <a:ext cx="1126373" cy="973557"/>
              <a:chOff x="2969" y="720"/>
              <a:chExt cx="1159" cy="864"/>
            </a:xfrm>
          </p:grpSpPr>
          <p:grpSp>
            <p:nvGrpSpPr>
              <p:cNvPr id="24" name="Group 25">
                <a:extLst>
                  <a:ext uri="{FF2B5EF4-FFF2-40B4-BE49-F238E27FC236}">
                    <a16:creationId xmlns:a16="http://schemas.microsoft.com/office/drawing/2014/main" id="{C4D47955-8CEE-461D-BA41-B1BF0BF53CBC}"/>
                  </a:ext>
                </a:extLst>
              </p:cNvPr>
              <p:cNvGrpSpPr>
                <a:grpSpLocks/>
              </p:cNvGrpSpPr>
              <p:nvPr/>
            </p:nvGrpSpPr>
            <p:grpSpPr bwMode="auto">
              <a:xfrm>
                <a:off x="3600" y="720"/>
                <a:ext cx="528" cy="864"/>
                <a:chOff x="3600" y="720"/>
                <a:chExt cx="528" cy="864"/>
              </a:xfrm>
            </p:grpSpPr>
            <p:sp>
              <p:nvSpPr>
                <p:cNvPr id="26" name="AutoShape 20">
                  <a:extLst>
                    <a:ext uri="{FF2B5EF4-FFF2-40B4-BE49-F238E27FC236}">
                      <a16:creationId xmlns:a16="http://schemas.microsoft.com/office/drawing/2014/main" id="{A5B9EF9E-DF6E-4221-94BE-A95B3CB7362E}"/>
                    </a:ext>
                  </a:extLst>
                </p:cNvPr>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sp>
              <p:nvSpPr>
                <p:cNvPr id="27" name="AutoShape 21">
                  <a:extLst>
                    <a:ext uri="{FF2B5EF4-FFF2-40B4-BE49-F238E27FC236}">
                      <a16:creationId xmlns:a16="http://schemas.microsoft.com/office/drawing/2014/main" id="{B09BB825-83E2-4378-93DC-3CA817F71747}"/>
                    </a:ext>
                  </a:extLst>
                </p:cNvPr>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sp>
              <p:nvSpPr>
                <p:cNvPr id="28" name="AutoShape 22">
                  <a:extLst>
                    <a:ext uri="{FF2B5EF4-FFF2-40B4-BE49-F238E27FC236}">
                      <a16:creationId xmlns:a16="http://schemas.microsoft.com/office/drawing/2014/main" id="{A07A331F-03F9-4F00-9A4C-1690601461F4}"/>
                    </a:ext>
                  </a:extLst>
                </p:cNvPr>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grpSp>
          <p:sp>
            <p:nvSpPr>
              <p:cNvPr id="25" name="AutoShape 23">
                <a:extLst>
                  <a:ext uri="{FF2B5EF4-FFF2-40B4-BE49-F238E27FC236}">
                    <a16:creationId xmlns:a16="http://schemas.microsoft.com/office/drawing/2014/main" id="{9B8ADECF-E452-4C6F-BDFB-964BEEBB8730}"/>
                  </a:ext>
                </a:extLst>
              </p:cNvPr>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p>
                <a:endParaRPr lang="en-US"/>
              </a:p>
            </p:txBody>
          </p:sp>
        </p:grpSp>
        <p:pic>
          <p:nvPicPr>
            <p:cNvPr id="23" name="Picture 22">
              <a:extLst>
                <a:ext uri="{FF2B5EF4-FFF2-40B4-BE49-F238E27FC236}">
                  <a16:creationId xmlns:a16="http://schemas.microsoft.com/office/drawing/2014/main" id="{9BFF5289-ECD3-40C2-9ED0-CDE7614F746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29" name="Group 28">
            <a:extLst>
              <a:ext uri="{FF2B5EF4-FFF2-40B4-BE49-F238E27FC236}">
                <a16:creationId xmlns:a16="http://schemas.microsoft.com/office/drawing/2014/main" id="{5AE9FB0B-35A3-4747-A024-3F1E701F3429}"/>
              </a:ext>
            </a:extLst>
          </p:cNvPr>
          <p:cNvGrpSpPr/>
          <p:nvPr/>
        </p:nvGrpSpPr>
        <p:grpSpPr>
          <a:xfrm>
            <a:off x="4947179" y="2485077"/>
            <a:ext cx="889568" cy="1117244"/>
            <a:chOff x="1688450" y="737135"/>
            <a:chExt cx="1186091" cy="1489658"/>
          </a:xfrm>
        </p:grpSpPr>
        <p:sp>
          <p:nvSpPr>
            <p:cNvPr id="30" name="Text Box 19">
              <a:extLst>
                <a:ext uri="{FF2B5EF4-FFF2-40B4-BE49-F238E27FC236}">
                  <a16:creationId xmlns:a16="http://schemas.microsoft.com/office/drawing/2014/main" id="{BC38FB06-45DB-4151-85D5-EFC605D53889}"/>
                </a:ext>
              </a:extLst>
            </p:cNvPr>
            <p:cNvSpPr txBox="1">
              <a:spLocks noChangeArrowheads="1"/>
            </p:cNvSpPr>
            <p:nvPr/>
          </p:nvSpPr>
          <p:spPr bwMode="auto">
            <a:xfrm>
              <a:off x="1810385" y="1829258"/>
              <a:ext cx="883771"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500" dirty="0">
                  <a:latin typeface="+mn-lt"/>
                </a:rPr>
                <a:t>Client</a:t>
              </a:r>
            </a:p>
          </p:txBody>
        </p:sp>
        <p:pic>
          <p:nvPicPr>
            <p:cNvPr id="31" name="Picture 30" descr="Australian Genealogy Journeys: February 2011">
              <a:extLst>
                <a:ext uri="{FF2B5EF4-FFF2-40B4-BE49-F238E27FC236}">
                  <a16:creationId xmlns:a16="http://schemas.microsoft.com/office/drawing/2014/main" id="{9936EE35-FBF9-47F5-AC9F-84C32FD3AD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32" name="Group 31">
            <a:extLst>
              <a:ext uri="{FF2B5EF4-FFF2-40B4-BE49-F238E27FC236}">
                <a16:creationId xmlns:a16="http://schemas.microsoft.com/office/drawing/2014/main" id="{7011D2E3-1EB0-4CB0-AAB7-65C83C69C864}"/>
              </a:ext>
            </a:extLst>
          </p:cNvPr>
          <p:cNvGrpSpPr/>
          <p:nvPr/>
        </p:nvGrpSpPr>
        <p:grpSpPr>
          <a:xfrm>
            <a:off x="5117338" y="3620978"/>
            <a:ext cx="889568" cy="1117244"/>
            <a:chOff x="1688450" y="737135"/>
            <a:chExt cx="1186091" cy="1489658"/>
          </a:xfrm>
        </p:grpSpPr>
        <p:sp>
          <p:nvSpPr>
            <p:cNvPr id="33" name="Text Box 19">
              <a:extLst>
                <a:ext uri="{FF2B5EF4-FFF2-40B4-BE49-F238E27FC236}">
                  <a16:creationId xmlns:a16="http://schemas.microsoft.com/office/drawing/2014/main" id="{19DDADDB-28E3-4892-BA1C-FDFB1C7DA2D2}"/>
                </a:ext>
              </a:extLst>
            </p:cNvPr>
            <p:cNvSpPr txBox="1">
              <a:spLocks noChangeArrowheads="1"/>
            </p:cNvSpPr>
            <p:nvPr/>
          </p:nvSpPr>
          <p:spPr bwMode="auto">
            <a:xfrm>
              <a:off x="1810385" y="1829258"/>
              <a:ext cx="883771"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500" dirty="0">
                  <a:latin typeface="+mn-lt"/>
                </a:rPr>
                <a:t>Client</a:t>
              </a:r>
              <a:endParaRPr lang="en-US" altLang="en-US" sz="1650" dirty="0">
                <a:latin typeface="+mn-lt"/>
              </a:endParaRPr>
            </a:p>
          </p:txBody>
        </p:sp>
        <p:pic>
          <p:nvPicPr>
            <p:cNvPr id="34" name="Picture 33" descr="Australian Genealogy Journeys: February 2011">
              <a:extLst>
                <a:ext uri="{FF2B5EF4-FFF2-40B4-BE49-F238E27FC236}">
                  <a16:creationId xmlns:a16="http://schemas.microsoft.com/office/drawing/2014/main" id="{244552CD-1641-466F-A78D-DC4A57882A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
        <p:nvSpPr>
          <p:cNvPr id="35" name="Text Box 7">
            <a:extLst>
              <a:ext uri="{FF2B5EF4-FFF2-40B4-BE49-F238E27FC236}">
                <a16:creationId xmlns:a16="http://schemas.microsoft.com/office/drawing/2014/main" id="{CA94199E-2D43-F447-A556-2502691051A9}"/>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91590637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A00C01-F773-B94A-8867-F73C8893755C}"/>
              </a:ext>
            </a:extLst>
          </p:cNvPr>
          <p:cNvSpPr>
            <a:spLocks noGrp="1"/>
          </p:cNvSpPr>
          <p:nvPr>
            <p:ph type="title"/>
          </p:nvPr>
        </p:nvSpPr>
        <p:spPr/>
        <p:txBody>
          <a:bodyPr/>
          <a:lstStyle/>
          <a:p>
            <a:r>
              <a:rPr lang="en-US" dirty="0"/>
              <a:t>Lecture Summary</a:t>
            </a:r>
          </a:p>
        </p:txBody>
      </p:sp>
      <p:sp>
        <p:nvSpPr>
          <p:cNvPr id="5" name="Content Placeholder 4">
            <a:extLst>
              <a:ext uri="{FF2B5EF4-FFF2-40B4-BE49-F238E27FC236}">
                <a16:creationId xmlns:a16="http://schemas.microsoft.com/office/drawing/2014/main" id="{3DCBF046-33A2-764D-92FF-4B04F3CDDE7D}"/>
              </a:ext>
            </a:extLst>
          </p:cNvPr>
          <p:cNvSpPr>
            <a:spLocks noGrp="1"/>
          </p:cNvSpPr>
          <p:nvPr>
            <p:ph idx="1"/>
          </p:nvPr>
        </p:nvSpPr>
        <p:spPr/>
        <p:txBody>
          <a:bodyPr/>
          <a:lstStyle/>
          <a:p>
            <a:r>
              <a:rPr lang="en-US" dirty="0"/>
              <a:t>Distributed systems are becoming very important in the present interconnected world </a:t>
            </a:r>
          </a:p>
          <a:p>
            <a:pPr>
              <a:defRPr/>
            </a:pPr>
            <a:r>
              <a:rPr lang="en-US" altLang="ko-KR" dirty="0"/>
              <a:t>Remote Procedure Call (RPC): Call procedure on remote machine</a:t>
            </a:r>
          </a:p>
          <a:p>
            <a:pPr lvl="1">
              <a:defRPr/>
            </a:pPr>
            <a:r>
              <a:rPr lang="en-US" altLang="ko-KR" dirty="0"/>
              <a:t>Provides same interface as procedure</a:t>
            </a:r>
          </a:p>
          <a:p>
            <a:pPr lvl="1">
              <a:defRPr/>
            </a:pPr>
            <a:r>
              <a:rPr lang="en-US" altLang="ko-KR" dirty="0"/>
              <a:t>Automatic packing and unpacking of arguments without user programming (in stub)</a:t>
            </a:r>
          </a:p>
          <a:p>
            <a:r>
              <a:rPr lang="en-US" dirty="0"/>
              <a:t>Socket Programming</a:t>
            </a:r>
          </a:p>
          <a:p>
            <a:pPr lvl="1"/>
            <a:r>
              <a:rPr lang="en-US" altLang="ko-KR" dirty="0"/>
              <a:t>Connection involves 5 values:</a:t>
            </a:r>
            <a:br>
              <a:rPr lang="en-US" altLang="ko-KR" dirty="0"/>
            </a:br>
            <a:r>
              <a:rPr lang="en-US" altLang="ko-KR" dirty="0"/>
              <a:t>[ Client </a:t>
            </a:r>
            <a:r>
              <a:rPr lang="en-US" altLang="ko-KR" dirty="0" err="1"/>
              <a:t>Addr</a:t>
            </a:r>
            <a:r>
              <a:rPr lang="en-US" altLang="ko-KR" dirty="0"/>
              <a:t>, Client Port, Server </a:t>
            </a:r>
            <a:r>
              <a:rPr lang="en-US" altLang="ko-KR" dirty="0" err="1"/>
              <a:t>Addr</a:t>
            </a:r>
            <a:r>
              <a:rPr lang="en-US" altLang="ko-KR"/>
              <a:t>, Server Port, Protocol ]</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35273927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CBEB-B9EF-E140-851E-F090C00501EF}"/>
              </a:ext>
            </a:extLst>
          </p:cNvPr>
          <p:cNvSpPr>
            <a:spLocks noGrp="1"/>
          </p:cNvSpPr>
          <p:nvPr>
            <p:ph type="title"/>
          </p:nvPr>
        </p:nvSpPr>
        <p:spPr/>
        <p:txBody>
          <a:bodyPr/>
          <a:lstStyle/>
          <a:p>
            <a:r>
              <a:rPr lang="en-US" dirty="0"/>
              <a:t>Today we will study</a:t>
            </a:r>
          </a:p>
        </p:txBody>
      </p:sp>
      <p:sp>
        <p:nvSpPr>
          <p:cNvPr id="3" name="Content Placeholder 2">
            <a:extLst>
              <a:ext uri="{FF2B5EF4-FFF2-40B4-BE49-F238E27FC236}">
                <a16:creationId xmlns:a16="http://schemas.microsoft.com/office/drawing/2014/main" id="{C03ACA64-AE58-9F40-B86A-45392EB554BC}"/>
              </a:ext>
            </a:extLst>
          </p:cNvPr>
          <p:cNvSpPr>
            <a:spLocks noGrp="1"/>
          </p:cNvSpPr>
          <p:nvPr>
            <p:ph idx="1"/>
          </p:nvPr>
        </p:nvSpPr>
        <p:spPr/>
        <p:txBody>
          <a:bodyPr/>
          <a:lstStyle/>
          <a:p>
            <a:r>
              <a:rPr lang="en-US" dirty="0"/>
              <a:t>Local Storage </a:t>
            </a:r>
            <a:r>
              <a:rPr lang="en-US" dirty="0">
                <a:sym typeface="Wingdings" pitchFamily="2" charset="2"/>
              </a:rPr>
              <a:t> Cloud Storage</a:t>
            </a:r>
          </a:p>
          <a:p>
            <a:r>
              <a:rPr lang="en-US" dirty="0">
                <a:sym typeface="Wingdings" pitchFamily="2" charset="2"/>
              </a:rPr>
              <a:t>Socket Overview</a:t>
            </a:r>
          </a:p>
          <a:p>
            <a:r>
              <a:rPr lang="en-US" dirty="0">
                <a:sym typeface="Wingdings" pitchFamily="2" charset="2"/>
              </a:rPr>
              <a:t>RPC Overview</a:t>
            </a:r>
          </a:p>
          <a:p>
            <a:r>
              <a:rPr lang="en-US" dirty="0">
                <a:sym typeface="Wingdings" pitchFamily="2" charset="2"/>
              </a:rPr>
              <a:t>Distributed File System - Concepts</a:t>
            </a:r>
            <a:endParaRPr lang="en-US" dirty="0"/>
          </a:p>
        </p:txBody>
      </p:sp>
    </p:spTree>
    <p:extLst>
      <p:ext uri="{BB962C8B-B14F-4D97-AF65-F5344CB8AC3E}">
        <p14:creationId xmlns:p14="http://schemas.microsoft.com/office/powerpoint/2010/main" val="16845008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26C1-95AD-1547-A835-859607D7D0FA}"/>
              </a:ext>
            </a:extLst>
          </p:cNvPr>
          <p:cNvSpPr>
            <a:spLocks noGrp="1"/>
          </p:cNvSpPr>
          <p:nvPr>
            <p:ph type="ctrTitle"/>
          </p:nvPr>
        </p:nvSpPr>
        <p:spPr/>
        <p:txBody>
          <a:bodyPr/>
          <a:lstStyle/>
          <a:p>
            <a:r>
              <a:rPr lang="en-US" dirty="0"/>
              <a:t>Local Storage </a:t>
            </a:r>
            <a:r>
              <a:rPr lang="en-US" dirty="0">
                <a:sym typeface="Wingdings" pitchFamily="2" charset="2"/>
              </a:rPr>
              <a:t> Cloud Storage</a:t>
            </a:r>
            <a:endParaRPr lang="en-US" dirty="0"/>
          </a:p>
        </p:txBody>
      </p:sp>
      <p:sp>
        <p:nvSpPr>
          <p:cNvPr id="3" name="Subtitle 2">
            <a:extLst>
              <a:ext uri="{FF2B5EF4-FFF2-40B4-BE49-F238E27FC236}">
                <a16:creationId xmlns:a16="http://schemas.microsoft.com/office/drawing/2014/main" id="{516F9B71-0C15-E242-B93D-71D8D88911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8788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5A60-EB42-5942-A391-E373170B07D0}"/>
              </a:ext>
            </a:extLst>
          </p:cNvPr>
          <p:cNvSpPr>
            <a:spLocks noGrp="1"/>
          </p:cNvSpPr>
          <p:nvPr>
            <p:ph type="title"/>
          </p:nvPr>
        </p:nvSpPr>
        <p:spPr/>
        <p:txBody>
          <a:bodyPr/>
          <a:lstStyle/>
          <a:p>
            <a:r>
              <a:rPr lang="en-US" dirty="0"/>
              <a:t>Access to Storage (Files) Today</a:t>
            </a:r>
          </a:p>
        </p:txBody>
      </p:sp>
      <p:sp>
        <p:nvSpPr>
          <p:cNvPr id="3" name="Content Placeholder 2">
            <a:extLst>
              <a:ext uri="{FF2B5EF4-FFF2-40B4-BE49-F238E27FC236}">
                <a16:creationId xmlns:a16="http://schemas.microsoft.com/office/drawing/2014/main" id="{EA91AC7E-E64E-9047-A438-A2E595E6CDF8}"/>
              </a:ext>
            </a:extLst>
          </p:cNvPr>
          <p:cNvSpPr>
            <a:spLocks noGrp="1"/>
          </p:cNvSpPr>
          <p:nvPr>
            <p:ph idx="1"/>
          </p:nvPr>
        </p:nvSpPr>
        <p:spPr/>
        <p:txBody>
          <a:bodyPr/>
          <a:lstStyle/>
          <a:p>
            <a:r>
              <a:rPr lang="en-US" dirty="0"/>
              <a:t>File system over SSD or HDD on your local machine</a:t>
            </a:r>
          </a:p>
          <a:p>
            <a:r>
              <a:rPr lang="en-US" dirty="0"/>
              <a:t>File Server in your organization</a:t>
            </a:r>
          </a:p>
          <a:p>
            <a:pPr lvl="1"/>
            <a:r>
              <a:rPr lang="en-US" dirty="0"/>
              <a:t>Remote login (</a:t>
            </a:r>
            <a:r>
              <a:rPr lang="en-US" dirty="0" err="1"/>
              <a:t>ssh</a:t>
            </a:r>
            <a:r>
              <a:rPr lang="en-US" dirty="0"/>
              <a:t>), file transfer (</a:t>
            </a:r>
            <a:r>
              <a:rPr lang="en-US" dirty="0" err="1"/>
              <a:t>scp</a:t>
            </a:r>
            <a:r>
              <a:rPr lang="en-US" dirty="0"/>
              <a:t>) or mount</a:t>
            </a:r>
          </a:p>
          <a:p>
            <a:r>
              <a:rPr lang="en-US" dirty="0"/>
              <a:t>Cloud storage</a:t>
            </a:r>
          </a:p>
          <a:p>
            <a:pPr lvl="1"/>
            <a:r>
              <a:rPr lang="en-US" dirty="0"/>
              <a:t>Accessed through web or app (drive, box, …)</a:t>
            </a:r>
          </a:p>
          <a:p>
            <a:pPr lvl="1"/>
            <a:r>
              <a:rPr lang="en-US" dirty="0"/>
              <a:t>Mounted on your local machine</a:t>
            </a:r>
          </a:p>
          <a:p>
            <a:pPr lvl="1"/>
            <a:r>
              <a:rPr lang="en-US" dirty="0"/>
              <a:t>Replicated and/or Distributed</a:t>
            </a:r>
          </a:p>
        </p:txBody>
      </p:sp>
      <p:sp>
        <p:nvSpPr>
          <p:cNvPr id="4" name="Text Box 7">
            <a:extLst>
              <a:ext uri="{FF2B5EF4-FFF2-40B4-BE49-F238E27FC236}">
                <a16:creationId xmlns:a16="http://schemas.microsoft.com/office/drawing/2014/main" id="{EBE0F098-341C-6B44-815F-AF9CB7F32C7B}"/>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7694323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FB3D-4AEA-4FC8-A798-EFB7B10B95E3}"/>
              </a:ext>
            </a:extLst>
          </p:cNvPr>
          <p:cNvSpPr>
            <a:spLocks noGrp="1"/>
          </p:cNvSpPr>
          <p:nvPr>
            <p:ph type="title"/>
          </p:nvPr>
        </p:nvSpPr>
        <p:spPr/>
        <p:txBody>
          <a:bodyPr/>
          <a:lstStyle/>
          <a:p>
            <a:r>
              <a:rPr lang="en-US" dirty="0"/>
              <a:t>Cloud Storage Options</a:t>
            </a:r>
          </a:p>
        </p:txBody>
      </p:sp>
      <p:sp>
        <p:nvSpPr>
          <p:cNvPr id="3" name="Content Placeholder 2">
            <a:extLst>
              <a:ext uri="{FF2B5EF4-FFF2-40B4-BE49-F238E27FC236}">
                <a16:creationId xmlns:a16="http://schemas.microsoft.com/office/drawing/2014/main" id="{6F0B7BCF-8C1E-40D6-93B9-F109462765E0}"/>
              </a:ext>
            </a:extLst>
          </p:cNvPr>
          <p:cNvSpPr>
            <a:spLocks noGrp="1"/>
          </p:cNvSpPr>
          <p:nvPr>
            <p:ph idx="1"/>
          </p:nvPr>
        </p:nvSpPr>
        <p:spPr/>
        <p:txBody>
          <a:bodyPr>
            <a:normAutofit/>
          </a:bodyPr>
          <a:lstStyle/>
          <a:p>
            <a:r>
              <a:rPr lang="en-US" dirty="0"/>
              <a:t>Storage Account / Share is like disk “partition”</a:t>
            </a:r>
          </a:p>
          <a:p>
            <a:pPr lvl="1"/>
            <a:r>
              <a:rPr lang="en-US" dirty="0"/>
              <a:t>Holds file system: directory, index, free map, data blocks</a:t>
            </a:r>
          </a:p>
          <a:p>
            <a:r>
              <a:rPr lang="en-US" dirty="0"/>
              <a:t>Access methods: mount, REST, file transfer, synch</a:t>
            </a:r>
          </a:p>
          <a:p>
            <a:r>
              <a:rPr lang="en-US" dirty="0"/>
              <a:t>Security: credentials, encryption </a:t>
            </a:r>
          </a:p>
          <a:p>
            <a:r>
              <a:rPr lang="en-US" dirty="0"/>
              <a:t>Performance: HDDs, SSDs</a:t>
            </a:r>
          </a:p>
          <a:p>
            <a:r>
              <a:rPr lang="en-US" dirty="0"/>
              <a:t>Redundancy</a:t>
            </a:r>
          </a:p>
          <a:p>
            <a:pPr lvl="1"/>
            <a:r>
              <a:rPr lang="en-US" dirty="0"/>
              <a:t>Local RAID</a:t>
            </a:r>
          </a:p>
          <a:p>
            <a:pPr lvl="1"/>
            <a:r>
              <a:rPr lang="en-US" dirty="0"/>
              <a:t>Storage cluster in a Data Center</a:t>
            </a:r>
          </a:p>
          <a:p>
            <a:pPr lvl="1"/>
            <a:r>
              <a:rPr lang="en-US" dirty="0"/>
              <a:t>Zone redundant (across data centers)</a:t>
            </a:r>
          </a:p>
          <a:p>
            <a:pPr lvl="1"/>
            <a:r>
              <a:rPr lang="en-US" dirty="0"/>
              <a:t>Geographic regions</a:t>
            </a:r>
          </a:p>
        </p:txBody>
      </p:sp>
      <p:sp>
        <p:nvSpPr>
          <p:cNvPr id="8" name="Text Box 7">
            <a:extLst>
              <a:ext uri="{FF2B5EF4-FFF2-40B4-BE49-F238E27FC236}">
                <a16:creationId xmlns:a16="http://schemas.microsoft.com/office/drawing/2014/main" id="{08B2A55B-7A57-E54F-ACCA-02440C8DF784}"/>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22677395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520B-8F30-4ABE-B4A9-03B6CC509D17}"/>
              </a:ext>
            </a:extLst>
          </p:cNvPr>
          <p:cNvSpPr>
            <a:spLocks noGrp="1"/>
          </p:cNvSpPr>
          <p:nvPr>
            <p:ph type="title"/>
          </p:nvPr>
        </p:nvSpPr>
        <p:spPr>
          <a:xfrm>
            <a:off x="523874" y="160353"/>
            <a:ext cx="7534647" cy="547566"/>
          </a:xfrm>
        </p:spPr>
        <p:txBody>
          <a:bodyPr/>
          <a:lstStyle/>
          <a:p>
            <a:r>
              <a:rPr lang="en-US" dirty="0"/>
              <a:t>Geographic Replication: Cluster, Zone, Geo</a:t>
            </a:r>
          </a:p>
        </p:txBody>
      </p:sp>
      <p:sp>
        <p:nvSpPr>
          <p:cNvPr id="3" name="Content Placeholder 2">
            <a:extLst>
              <a:ext uri="{FF2B5EF4-FFF2-40B4-BE49-F238E27FC236}">
                <a16:creationId xmlns:a16="http://schemas.microsoft.com/office/drawing/2014/main" id="{E54267B3-175E-4134-AEF6-53FB3B368704}"/>
              </a:ext>
            </a:extLst>
          </p:cNvPr>
          <p:cNvSpPr>
            <a:spLocks noGrp="1"/>
          </p:cNvSpPr>
          <p:nvPr>
            <p:ph idx="1"/>
          </p:nvPr>
        </p:nvSpPr>
        <p:spPr>
          <a:xfrm>
            <a:off x="547870" y="1014550"/>
            <a:ext cx="7924800" cy="5105400"/>
          </a:xfrm>
        </p:spPr>
        <p:txBody>
          <a:bodyPr/>
          <a:lstStyle/>
          <a:p>
            <a:r>
              <a:rPr lang="en-US" dirty="0"/>
              <a:t>Highly durable: Hard to destroy all copies</a:t>
            </a:r>
          </a:p>
          <a:p>
            <a:r>
              <a:rPr lang="en-US" dirty="0"/>
              <a:t>Highly available for reads: Just talk to any copy</a:t>
            </a:r>
          </a:p>
          <a:p>
            <a:r>
              <a:rPr lang="en-US" dirty="0"/>
              <a:t>What about for writes? Need every copy online to update all together?</a:t>
            </a:r>
          </a:p>
        </p:txBody>
      </p:sp>
      <p:sp>
        <p:nvSpPr>
          <p:cNvPr id="7" name="Can 6">
            <a:extLst>
              <a:ext uri="{FF2B5EF4-FFF2-40B4-BE49-F238E27FC236}">
                <a16:creationId xmlns:a16="http://schemas.microsoft.com/office/drawing/2014/main" id="{A0AAB80D-3BEC-4CA6-8BD7-0A73AA4E40A6}"/>
              </a:ext>
            </a:extLst>
          </p:cNvPr>
          <p:cNvSpPr/>
          <p:nvPr/>
        </p:nvSpPr>
        <p:spPr>
          <a:xfrm>
            <a:off x="6286497" y="3560693"/>
            <a:ext cx="511818" cy="440770"/>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500" b="0">
              <a:latin typeface="Gill Sans" charset="0"/>
              <a:ea typeface="Gill Sans" charset="0"/>
              <a:cs typeface="Gill Sans" charset="0"/>
            </a:endParaRPr>
          </a:p>
        </p:txBody>
      </p:sp>
      <p:sp>
        <p:nvSpPr>
          <p:cNvPr id="8" name="Can 7">
            <a:extLst>
              <a:ext uri="{FF2B5EF4-FFF2-40B4-BE49-F238E27FC236}">
                <a16:creationId xmlns:a16="http://schemas.microsoft.com/office/drawing/2014/main" id="{6EE2151E-945C-4EEE-BEF2-9052B11040C9}"/>
              </a:ext>
            </a:extLst>
          </p:cNvPr>
          <p:cNvSpPr/>
          <p:nvPr/>
        </p:nvSpPr>
        <p:spPr>
          <a:xfrm>
            <a:off x="6286497" y="4172636"/>
            <a:ext cx="511818" cy="440770"/>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500" b="0">
              <a:latin typeface="Gill Sans" charset="0"/>
              <a:ea typeface="Gill Sans" charset="0"/>
              <a:cs typeface="Gill Sans" charset="0"/>
            </a:endParaRPr>
          </a:p>
        </p:txBody>
      </p:sp>
      <p:sp>
        <p:nvSpPr>
          <p:cNvPr id="9" name="Can 8">
            <a:extLst>
              <a:ext uri="{FF2B5EF4-FFF2-40B4-BE49-F238E27FC236}">
                <a16:creationId xmlns:a16="http://schemas.microsoft.com/office/drawing/2014/main" id="{1081E36C-1C23-4B0E-A10D-2B4CC7F57143}"/>
              </a:ext>
            </a:extLst>
          </p:cNvPr>
          <p:cNvSpPr/>
          <p:nvPr/>
        </p:nvSpPr>
        <p:spPr>
          <a:xfrm>
            <a:off x="6286497" y="5320665"/>
            <a:ext cx="511818" cy="440770"/>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500" b="0">
              <a:latin typeface="Gill Sans" charset="0"/>
              <a:ea typeface="Gill Sans" charset="0"/>
              <a:cs typeface="Gill Sans" charset="0"/>
            </a:endParaRPr>
          </a:p>
        </p:txBody>
      </p:sp>
      <p:sp>
        <p:nvSpPr>
          <p:cNvPr id="10" name="Cube 9">
            <a:extLst>
              <a:ext uri="{FF2B5EF4-FFF2-40B4-BE49-F238E27FC236}">
                <a16:creationId xmlns:a16="http://schemas.microsoft.com/office/drawing/2014/main" id="{B0312219-AC0B-43AA-97C4-188FBB710A87}"/>
              </a:ext>
            </a:extLst>
          </p:cNvPr>
          <p:cNvSpPr/>
          <p:nvPr/>
        </p:nvSpPr>
        <p:spPr>
          <a:xfrm>
            <a:off x="1574409" y="3560693"/>
            <a:ext cx="625555" cy="611943"/>
          </a:xfrm>
          <a:prstGeom prst="cube">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sp>
        <p:nvSpPr>
          <p:cNvPr id="11" name="Cloud 10">
            <a:extLst>
              <a:ext uri="{FF2B5EF4-FFF2-40B4-BE49-F238E27FC236}">
                <a16:creationId xmlns:a16="http://schemas.microsoft.com/office/drawing/2014/main" id="{B044889E-A0B6-412C-8FA8-568BFEAF4DB7}"/>
              </a:ext>
            </a:extLst>
          </p:cNvPr>
          <p:cNvSpPr/>
          <p:nvPr/>
        </p:nvSpPr>
        <p:spPr>
          <a:xfrm>
            <a:off x="2524278" y="3689211"/>
            <a:ext cx="3145996" cy="1904159"/>
          </a:xfrm>
          <a:prstGeom prst="cloud">
            <a:avLst/>
          </a:prstGeom>
          <a:solidFill>
            <a:srgbClr val="DBEEF4"/>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sp>
        <p:nvSpPr>
          <p:cNvPr id="12" name="Freeform 12">
            <a:extLst>
              <a:ext uri="{FF2B5EF4-FFF2-40B4-BE49-F238E27FC236}">
                <a16:creationId xmlns:a16="http://schemas.microsoft.com/office/drawing/2014/main" id="{EB728730-510C-4137-817E-23CA17327DB8}"/>
              </a:ext>
            </a:extLst>
          </p:cNvPr>
          <p:cNvSpPr/>
          <p:nvPr/>
        </p:nvSpPr>
        <p:spPr>
          <a:xfrm>
            <a:off x="2019434" y="3707524"/>
            <a:ext cx="4326680" cy="480332"/>
          </a:xfrm>
          <a:custGeom>
            <a:avLst/>
            <a:gdLst>
              <a:gd name="connsiteX0" fmla="*/ 145925 w 3937167"/>
              <a:gd name="connsiteY0" fmla="*/ 125772 h 640443"/>
              <a:gd name="connsiteX1" fmla="*/ 145925 w 3937167"/>
              <a:gd name="connsiteY1" fmla="*/ 30983 h 640443"/>
              <a:gd name="connsiteX2" fmla="*/ 1662422 w 3937167"/>
              <a:gd name="connsiteY2" fmla="*/ 599719 h 640443"/>
              <a:gd name="connsiteX3" fmla="*/ 3216831 w 3937167"/>
              <a:gd name="connsiteY3" fmla="*/ 561803 h 640443"/>
              <a:gd name="connsiteX4" fmla="*/ 3937167 w 3937167"/>
              <a:gd name="connsiteY4" fmla="*/ 296393 h 64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167" h="640443">
                <a:moveTo>
                  <a:pt x="145925" y="125772"/>
                </a:moveTo>
                <a:cubicBezTo>
                  <a:pt x="19550" y="38882"/>
                  <a:pt x="-106825" y="-48008"/>
                  <a:pt x="145925" y="30983"/>
                </a:cubicBezTo>
                <a:cubicBezTo>
                  <a:pt x="398675" y="109974"/>
                  <a:pt x="1150604" y="511249"/>
                  <a:pt x="1662422" y="599719"/>
                </a:cubicBezTo>
                <a:cubicBezTo>
                  <a:pt x="2174240" y="688189"/>
                  <a:pt x="2837707" y="612357"/>
                  <a:pt x="3216831" y="561803"/>
                </a:cubicBezTo>
                <a:cubicBezTo>
                  <a:pt x="3595955" y="511249"/>
                  <a:pt x="3937167" y="296393"/>
                  <a:pt x="3937167" y="29639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350"/>
          </a:p>
        </p:txBody>
      </p:sp>
      <p:sp>
        <p:nvSpPr>
          <p:cNvPr id="13" name="Freeform 13">
            <a:extLst>
              <a:ext uri="{FF2B5EF4-FFF2-40B4-BE49-F238E27FC236}">
                <a16:creationId xmlns:a16="http://schemas.microsoft.com/office/drawing/2014/main" id="{C367EE00-87D5-4BF2-B6B7-18E6CB3CE6F3}"/>
              </a:ext>
            </a:extLst>
          </p:cNvPr>
          <p:cNvSpPr/>
          <p:nvPr/>
        </p:nvSpPr>
        <p:spPr>
          <a:xfrm>
            <a:off x="2242615" y="3744980"/>
            <a:ext cx="4043882" cy="821638"/>
          </a:xfrm>
          <a:custGeom>
            <a:avLst/>
            <a:gdLst>
              <a:gd name="connsiteX0" fmla="*/ 0 w 3468986"/>
              <a:gd name="connsiteY0" fmla="*/ 0 h 1095517"/>
              <a:gd name="connsiteX1" fmla="*/ 1478584 w 3468986"/>
              <a:gd name="connsiteY1" fmla="*/ 606651 h 1095517"/>
              <a:gd name="connsiteX2" fmla="*/ 2559088 w 3468986"/>
              <a:gd name="connsiteY2" fmla="*/ 1080597 h 1095517"/>
              <a:gd name="connsiteX3" fmla="*/ 3468986 w 3468986"/>
              <a:gd name="connsiteY3" fmla="*/ 985808 h 1095517"/>
            </a:gdLst>
            <a:ahLst/>
            <a:cxnLst>
              <a:cxn ang="0">
                <a:pos x="connsiteX0" y="connsiteY0"/>
              </a:cxn>
              <a:cxn ang="0">
                <a:pos x="connsiteX1" y="connsiteY1"/>
              </a:cxn>
              <a:cxn ang="0">
                <a:pos x="connsiteX2" y="connsiteY2"/>
              </a:cxn>
              <a:cxn ang="0">
                <a:pos x="connsiteX3" y="connsiteY3"/>
              </a:cxn>
            </a:cxnLst>
            <a:rect l="l" t="t" r="r" b="b"/>
            <a:pathLst>
              <a:path w="3468986" h="1095517">
                <a:moveTo>
                  <a:pt x="0" y="0"/>
                </a:moveTo>
                <a:lnTo>
                  <a:pt x="1478584" y="606651"/>
                </a:lnTo>
                <a:cubicBezTo>
                  <a:pt x="1905099" y="786750"/>
                  <a:pt x="2227354" y="1017404"/>
                  <a:pt x="2559088" y="1080597"/>
                </a:cubicBezTo>
                <a:cubicBezTo>
                  <a:pt x="2890822" y="1143790"/>
                  <a:pt x="3468986" y="985808"/>
                  <a:pt x="3468986" y="9858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350"/>
          </a:p>
        </p:txBody>
      </p:sp>
      <p:sp>
        <p:nvSpPr>
          <p:cNvPr id="14" name="Freeform 14">
            <a:extLst>
              <a:ext uri="{FF2B5EF4-FFF2-40B4-BE49-F238E27FC236}">
                <a16:creationId xmlns:a16="http://schemas.microsoft.com/office/drawing/2014/main" id="{43256B0F-17B0-4109-BA4B-D083B4855C41}"/>
              </a:ext>
            </a:extLst>
          </p:cNvPr>
          <p:cNvSpPr/>
          <p:nvPr/>
        </p:nvSpPr>
        <p:spPr>
          <a:xfrm>
            <a:off x="2405915" y="3787635"/>
            <a:ext cx="3895506" cy="1720424"/>
          </a:xfrm>
          <a:custGeom>
            <a:avLst/>
            <a:gdLst>
              <a:gd name="connsiteX0" fmla="*/ 0 w 3544810"/>
              <a:gd name="connsiteY0" fmla="*/ 0 h 2293899"/>
              <a:gd name="connsiteX1" fmla="*/ 1440671 w 3544810"/>
              <a:gd name="connsiteY1" fmla="*/ 606651 h 2293899"/>
              <a:gd name="connsiteX2" fmla="*/ 2881343 w 3544810"/>
              <a:gd name="connsiteY2" fmla="*/ 1611416 h 2293899"/>
              <a:gd name="connsiteX3" fmla="*/ 3544810 w 3544810"/>
              <a:gd name="connsiteY3" fmla="*/ 2293899 h 2293899"/>
            </a:gdLst>
            <a:ahLst/>
            <a:cxnLst>
              <a:cxn ang="0">
                <a:pos x="connsiteX0" y="connsiteY0"/>
              </a:cxn>
              <a:cxn ang="0">
                <a:pos x="connsiteX1" y="connsiteY1"/>
              </a:cxn>
              <a:cxn ang="0">
                <a:pos x="connsiteX2" y="connsiteY2"/>
              </a:cxn>
              <a:cxn ang="0">
                <a:pos x="connsiteX3" y="connsiteY3"/>
              </a:cxn>
            </a:cxnLst>
            <a:rect l="l" t="t" r="r" b="b"/>
            <a:pathLst>
              <a:path w="3544810" h="2293899">
                <a:moveTo>
                  <a:pt x="0" y="0"/>
                </a:moveTo>
                <a:cubicBezTo>
                  <a:pt x="480223" y="169041"/>
                  <a:pt x="960447" y="338082"/>
                  <a:pt x="1440671" y="606651"/>
                </a:cubicBezTo>
                <a:cubicBezTo>
                  <a:pt x="1920895" y="875220"/>
                  <a:pt x="2530653" y="1330208"/>
                  <a:pt x="2881343" y="1611416"/>
                </a:cubicBezTo>
                <a:cubicBezTo>
                  <a:pt x="3232033" y="1892624"/>
                  <a:pt x="3388421" y="2093261"/>
                  <a:pt x="3544810" y="229389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350"/>
          </a:p>
        </p:txBody>
      </p:sp>
      <p:sp>
        <p:nvSpPr>
          <p:cNvPr id="15" name="Can 15">
            <a:extLst>
              <a:ext uri="{FF2B5EF4-FFF2-40B4-BE49-F238E27FC236}">
                <a16:creationId xmlns:a16="http://schemas.microsoft.com/office/drawing/2014/main" id="{5D606ACB-552F-41DD-BF65-58B565CBDBD7}"/>
              </a:ext>
            </a:extLst>
          </p:cNvPr>
          <p:cNvSpPr/>
          <p:nvPr/>
        </p:nvSpPr>
        <p:spPr>
          <a:xfrm>
            <a:off x="872126" y="3567250"/>
            <a:ext cx="511818" cy="440770"/>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sp>
        <p:nvSpPr>
          <p:cNvPr id="16" name="Cube 15">
            <a:extLst>
              <a:ext uri="{FF2B5EF4-FFF2-40B4-BE49-F238E27FC236}">
                <a16:creationId xmlns:a16="http://schemas.microsoft.com/office/drawing/2014/main" id="{EE9C5060-BDAD-4B16-867E-DAB158CC6B12}"/>
              </a:ext>
            </a:extLst>
          </p:cNvPr>
          <p:cNvSpPr/>
          <p:nvPr/>
        </p:nvSpPr>
        <p:spPr>
          <a:xfrm>
            <a:off x="1574409" y="5027216"/>
            <a:ext cx="625555" cy="611943"/>
          </a:xfrm>
          <a:prstGeom prst="cube">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sp>
        <p:nvSpPr>
          <p:cNvPr id="17" name="TextBox 2">
            <a:extLst>
              <a:ext uri="{FF2B5EF4-FFF2-40B4-BE49-F238E27FC236}">
                <a16:creationId xmlns:a16="http://schemas.microsoft.com/office/drawing/2014/main" id="{986C595F-01E4-4488-809C-CA653F31A5C7}"/>
              </a:ext>
            </a:extLst>
          </p:cNvPr>
          <p:cNvSpPr txBox="1"/>
          <p:nvPr/>
        </p:nvSpPr>
        <p:spPr>
          <a:xfrm>
            <a:off x="6904039" y="3673514"/>
            <a:ext cx="1124026" cy="3231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b="0" dirty="0">
                <a:ea typeface="Gill Sans" charset="0"/>
                <a:cs typeface="Gill Sans" charset="0"/>
              </a:rPr>
              <a:t>Replica #1</a:t>
            </a:r>
          </a:p>
        </p:txBody>
      </p:sp>
      <p:sp>
        <p:nvSpPr>
          <p:cNvPr id="18" name="TextBox 18">
            <a:extLst>
              <a:ext uri="{FF2B5EF4-FFF2-40B4-BE49-F238E27FC236}">
                <a16:creationId xmlns:a16="http://schemas.microsoft.com/office/drawing/2014/main" id="{309D66F7-6CE9-4E94-ABF1-12FD90E7FE9F}"/>
              </a:ext>
            </a:extLst>
          </p:cNvPr>
          <p:cNvSpPr txBox="1"/>
          <p:nvPr/>
        </p:nvSpPr>
        <p:spPr>
          <a:xfrm>
            <a:off x="6904039" y="4245014"/>
            <a:ext cx="1154483" cy="3231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b="0" dirty="0">
                <a:ea typeface="Gill Sans" charset="0"/>
                <a:cs typeface="Gill Sans" charset="0"/>
              </a:rPr>
              <a:t>Replica #2</a:t>
            </a:r>
          </a:p>
        </p:txBody>
      </p:sp>
      <p:sp>
        <p:nvSpPr>
          <p:cNvPr id="19" name="TextBox 19">
            <a:extLst>
              <a:ext uri="{FF2B5EF4-FFF2-40B4-BE49-F238E27FC236}">
                <a16:creationId xmlns:a16="http://schemas.microsoft.com/office/drawing/2014/main" id="{A7DEE125-796C-4A02-AAF0-458E83A3E621}"/>
              </a:ext>
            </a:extLst>
          </p:cNvPr>
          <p:cNvSpPr txBox="1"/>
          <p:nvPr/>
        </p:nvSpPr>
        <p:spPr>
          <a:xfrm>
            <a:off x="6904039" y="5370135"/>
            <a:ext cx="1138453" cy="3231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b="0" dirty="0">
                <a:ea typeface="Gill Sans" charset="0"/>
                <a:cs typeface="Gill Sans" charset="0"/>
              </a:rPr>
              <a:t>Replica #n</a:t>
            </a:r>
          </a:p>
        </p:txBody>
      </p:sp>
      <p:sp>
        <p:nvSpPr>
          <p:cNvPr id="20" name="Text Box 7">
            <a:extLst>
              <a:ext uri="{FF2B5EF4-FFF2-40B4-BE49-F238E27FC236}">
                <a16:creationId xmlns:a16="http://schemas.microsoft.com/office/drawing/2014/main" id="{EF7E602A-F821-DE43-9DF8-BCC3A68D18F8}"/>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21509211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0EB0-14B2-4AE9-B88B-49886816FBF6}"/>
              </a:ext>
            </a:extLst>
          </p:cNvPr>
          <p:cNvSpPr>
            <a:spLocks noGrp="1"/>
          </p:cNvSpPr>
          <p:nvPr>
            <p:ph type="title"/>
          </p:nvPr>
        </p:nvSpPr>
        <p:spPr/>
        <p:txBody>
          <a:bodyPr/>
          <a:lstStyle/>
          <a:p>
            <a:r>
              <a:rPr lang="en-US" dirty="0"/>
              <a:t>Centralized vs. Distributed</a:t>
            </a:r>
          </a:p>
        </p:txBody>
      </p:sp>
      <p:sp>
        <p:nvSpPr>
          <p:cNvPr id="3" name="Content Placeholder 2">
            <a:extLst>
              <a:ext uri="{FF2B5EF4-FFF2-40B4-BE49-F238E27FC236}">
                <a16:creationId xmlns:a16="http://schemas.microsoft.com/office/drawing/2014/main" id="{CE9CDF37-8705-4D6C-AE5F-E8F3A18113E5}"/>
              </a:ext>
            </a:extLst>
          </p:cNvPr>
          <p:cNvSpPr>
            <a:spLocks noGrp="1"/>
          </p:cNvSpPr>
          <p:nvPr>
            <p:ph idx="1"/>
          </p:nvPr>
        </p:nvSpPr>
        <p:spPr>
          <a:xfrm>
            <a:off x="608383" y="1054167"/>
            <a:ext cx="4716057" cy="5105400"/>
          </a:xfrm>
        </p:spPr>
        <p:txBody>
          <a:bodyPr/>
          <a:lstStyle/>
          <a:p>
            <a:pPr>
              <a:lnSpc>
                <a:spcPct val="80000"/>
              </a:lnSpc>
              <a:spcBef>
                <a:spcPct val="5000"/>
              </a:spcBef>
            </a:pPr>
            <a:r>
              <a:rPr lang="en-US" altLang="ko-KR" dirty="0">
                <a:solidFill>
                  <a:srgbClr val="0070C0"/>
                </a:solidFill>
                <a:ea typeface="굴림" panose="020B0600000101010101" pitchFamily="34" charset="-127"/>
              </a:rPr>
              <a:t>Centralized System</a:t>
            </a:r>
          </a:p>
          <a:p>
            <a:pPr lvl="1">
              <a:lnSpc>
                <a:spcPct val="80000"/>
              </a:lnSpc>
              <a:spcBef>
                <a:spcPct val="5000"/>
              </a:spcBef>
            </a:pPr>
            <a:r>
              <a:rPr lang="en-US" altLang="ko-KR" dirty="0">
                <a:solidFill>
                  <a:srgbClr val="0070C0"/>
                </a:solidFill>
                <a:ea typeface="굴림" panose="020B0600000101010101" pitchFamily="34" charset="-127"/>
              </a:rPr>
              <a:t> </a:t>
            </a:r>
            <a:r>
              <a:rPr lang="en-US" altLang="ko-KR" dirty="0">
                <a:ea typeface="굴림" panose="020B0600000101010101" pitchFamily="34" charset="-127"/>
              </a:rPr>
              <a:t>Major functions performed on one physical computer</a:t>
            </a:r>
          </a:p>
          <a:p>
            <a:pPr marL="0" indent="0">
              <a:lnSpc>
                <a:spcPct val="80000"/>
              </a:lnSpc>
              <a:spcBef>
                <a:spcPct val="5000"/>
              </a:spcBef>
              <a:buNone/>
            </a:pPr>
            <a:endParaRPr lang="en-US" altLang="ko-KR" b="1" dirty="0">
              <a:ea typeface="굴림" panose="020B0600000101010101" pitchFamily="34" charset="-127"/>
            </a:endParaRPr>
          </a:p>
          <a:p>
            <a:pPr>
              <a:lnSpc>
                <a:spcPct val="80000"/>
              </a:lnSpc>
              <a:spcBef>
                <a:spcPct val="5000"/>
              </a:spcBef>
            </a:pPr>
            <a:endParaRPr lang="en-US" altLang="ko-KR" b="1" dirty="0">
              <a:ea typeface="굴림" panose="020B0600000101010101" pitchFamily="34" charset="-127"/>
            </a:endParaRPr>
          </a:p>
          <a:p>
            <a:pPr>
              <a:lnSpc>
                <a:spcPct val="80000"/>
              </a:lnSpc>
              <a:spcBef>
                <a:spcPct val="5000"/>
              </a:spcBef>
            </a:pPr>
            <a:r>
              <a:rPr lang="en-US" altLang="ko-KR" dirty="0">
                <a:solidFill>
                  <a:srgbClr val="0070C0"/>
                </a:solidFill>
                <a:ea typeface="굴림" panose="020B0600000101010101" pitchFamily="34" charset="-127"/>
              </a:rPr>
              <a:t>Distributed System</a:t>
            </a:r>
          </a:p>
          <a:p>
            <a:pPr lvl="1">
              <a:lnSpc>
                <a:spcPct val="80000"/>
              </a:lnSpc>
              <a:spcBef>
                <a:spcPct val="5000"/>
              </a:spcBef>
            </a:pPr>
            <a:r>
              <a:rPr lang="en-US" altLang="ko-KR" dirty="0">
                <a:ea typeface="굴림" panose="020B0600000101010101" pitchFamily="34" charset="-127"/>
              </a:rPr>
              <a:t>Physically separate computers working together to perform a single task</a:t>
            </a:r>
            <a:endParaRPr lang="ko-KR" altLang="en-US" b="1" dirty="0">
              <a:ea typeface="굴림" panose="020B0600000101010101" pitchFamily="34" charset="-127"/>
            </a:endParaRPr>
          </a:p>
        </p:txBody>
      </p:sp>
      <p:grpSp>
        <p:nvGrpSpPr>
          <p:cNvPr id="7" name="Group 6">
            <a:extLst>
              <a:ext uri="{FF2B5EF4-FFF2-40B4-BE49-F238E27FC236}">
                <a16:creationId xmlns:a16="http://schemas.microsoft.com/office/drawing/2014/main" id="{E79703BF-D591-490D-B246-76F934E37DF2}"/>
              </a:ext>
            </a:extLst>
          </p:cNvPr>
          <p:cNvGrpSpPr>
            <a:grpSpLocks/>
          </p:cNvGrpSpPr>
          <p:nvPr/>
        </p:nvGrpSpPr>
        <p:grpSpPr bwMode="auto">
          <a:xfrm>
            <a:off x="5790020" y="3814576"/>
            <a:ext cx="2627710" cy="1818085"/>
            <a:chOff x="336" y="528"/>
            <a:chExt cx="2207" cy="1527"/>
          </a:xfrm>
        </p:grpSpPr>
        <p:grpSp>
          <p:nvGrpSpPr>
            <p:cNvPr id="25" name="Group 24">
              <a:extLst>
                <a:ext uri="{FF2B5EF4-FFF2-40B4-BE49-F238E27FC236}">
                  <a16:creationId xmlns:a16="http://schemas.microsoft.com/office/drawing/2014/main" id="{61107C38-0BD1-4F1C-829C-7F2F9D6C08CC}"/>
                </a:ext>
              </a:extLst>
            </p:cNvPr>
            <p:cNvGrpSpPr>
              <a:grpSpLocks/>
            </p:cNvGrpSpPr>
            <p:nvPr/>
          </p:nvGrpSpPr>
          <p:grpSpPr bwMode="auto">
            <a:xfrm>
              <a:off x="336" y="528"/>
              <a:ext cx="2207" cy="1268"/>
              <a:chOff x="269" y="533"/>
              <a:chExt cx="2323" cy="1339"/>
            </a:xfrm>
          </p:grpSpPr>
          <p:sp>
            <p:nvSpPr>
              <p:cNvPr id="27" name="Oval 26">
                <a:extLst>
                  <a:ext uri="{FF2B5EF4-FFF2-40B4-BE49-F238E27FC236}">
                    <a16:creationId xmlns:a16="http://schemas.microsoft.com/office/drawing/2014/main" id="{AA7890E7-BB74-402B-BF2E-CE92B63D0893}"/>
                  </a:ext>
                </a:extLst>
              </p:cNvPr>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sz="1350" dirty="0">
                    <a:latin typeface="Calibri" panose="020F0502020204030204" pitchFamily="34" charset="0"/>
                    <a:cs typeface="Calibri" panose="020F0502020204030204" pitchFamily="34" charset="0"/>
                  </a:rPr>
                  <a:t>Server</a:t>
                </a:r>
              </a:p>
            </p:txBody>
          </p:sp>
          <p:pic>
            <p:nvPicPr>
              <p:cNvPr id="28" name="Picture 27">
                <a:extLst>
                  <a:ext uri="{FF2B5EF4-FFF2-40B4-BE49-F238E27FC236}">
                    <a16:creationId xmlns:a16="http://schemas.microsoft.com/office/drawing/2014/main" id="{F988A305-FDA2-43B8-8A9A-1236FA6E57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8">
                <a:extLst>
                  <a:ext uri="{FF2B5EF4-FFF2-40B4-BE49-F238E27FC236}">
                    <a16:creationId xmlns:a16="http://schemas.microsoft.com/office/drawing/2014/main" id="{D95AAFAA-3839-4EFC-B730-BF5CCC6BBC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a:extLst>
                  <a:ext uri="{FF2B5EF4-FFF2-40B4-BE49-F238E27FC236}">
                    <a16:creationId xmlns:a16="http://schemas.microsoft.com/office/drawing/2014/main" id="{D7CF48C2-1600-4FF4-9425-3A37ED3AB6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Line 11">
                <a:extLst>
                  <a:ext uri="{FF2B5EF4-FFF2-40B4-BE49-F238E27FC236}">
                    <a16:creationId xmlns:a16="http://schemas.microsoft.com/office/drawing/2014/main" id="{20E06E72-ED85-45AB-A613-AA4B1E39D41D}"/>
                  </a:ext>
                </a:extLst>
              </p:cNvPr>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32" name="Line 12">
                <a:extLst>
                  <a:ext uri="{FF2B5EF4-FFF2-40B4-BE49-F238E27FC236}">
                    <a16:creationId xmlns:a16="http://schemas.microsoft.com/office/drawing/2014/main" id="{2BB391C2-E8BA-41E3-947E-64AB28116DC0}"/>
                  </a:ext>
                </a:extLst>
              </p:cNvPr>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33" name="Line 13">
                <a:extLst>
                  <a:ext uri="{FF2B5EF4-FFF2-40B4-BE49-F238E27FC236}">
                    <a16:creationId xmlns:a16="http://schemas.microsoft.com/office/drawing/2014/main" id="{8FD57819-AF7E-4BCF-BADD-D458A6D74312}"/>
                  </a:ext>
                </a:extLst>
              </p:cNvPr>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grpSp>
        <p:sp>
          <p:nvSpPr>
            <p:cNvPr id="26" name="Text Box 31">
              <a:extLst>
                <a:ext uri="{FF2B5EF4-FFF2-40B4-BE49-F238E27FC236}">
                  <a16:creationId xmlns:a16="http://schemas.microsoft.com/office/drawing/2014/main" id="{A555AA4F-6734-4F20-A3C3-102F720D36EF}"/>
                </a:ext>
              </a:extLst>
            </p:cNvPr>
            <p:cNvSpPr txBox="1">
              <a:spLocks noChangeArrowheads="1"/>
            </p:cNvSpPr>
            <p:nvPr/>
          </p:nvSpPr>
          <p:spPr bwMode="auto">
            <a:xfrm>
              <a:off x="523" y="1824"/>
              <a:ext cx="133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1350">
                  <a:latin typeface="Calibri" panose="020F0502020204030204" pitchFamily="34" charset="0"/>
                  <a:cs typeface="Calibri" panose="020F0502020204030204" pitchFamily="34" charset="0"/>
                </a:rPr>
                <a:t>Client/Server Model</a:t>
              </a:r>
            </a:p>
          </p:txBody>
        </p:sp>
      </p:grpSp>
      <p:grpSp>
        <p:nvGrpSpPr>
          <p:cNvPr id="8" name="Group 7">
            <a:extLst>
              <a:ext uri="{FF2B5EF4-FFF2-40B4-BE49-F238E27FC236}">
                <a16:creationId xmlns:a16="http://schemas.microsoft.com/office/drawing/2014/main" id="{E3E4BF3B-4851-42FD-B18E-688ED559F313}"/>
              </a:ext>
            </a:extLst>
          </p:cNvPr>
          <p:cNvGrpSpPr>
            <a:grpSpLocks/>
          </p:cNvGrpSpPr>
          <p:nvPr/>
        </p:nvGrpSpPr>
        <p:grpSpPr bwMode="auto">
          <a:xfrm>
            <a:off x="5691024" y="1349441"/>
            <a:ext cx="3039667" cy="2257426"/>
            <a:chOff x="3026" y="288"/>
            <a:chExt cx="2553" cy="1896"/>
          </a:xfrm>
        </p:grpSpPr>
        <p:grpSp>
          <p:nvGrpSpPr>
            <p:cNvPr id="9" name="Group 8">
              <a:extLst>
                <a:ext uri="{FF2B5EF4-FFF2-40B4-BE49-F238E27FC236}">
                  <a16:creationId xmlns:a16="http://schemas.microsoft.com/office/drawing/2014/main" id="{EF6E5AF4-E19E-439C-B945-248578A6E9DF}"/>
                </a:ext>
              </a:extLst>
            </p:cNvPr>
            <p:cNvGrpSpPr>
              <a:grpSpLocks/>
            </p:cNvGrpSpPr>
            <p:nvPr/>
          </p:nvGrpSpPr>
          <p:grpSpPr bwMode="auto">
            <a:xfrm>
              <a:off x="3026" y="288"/>
              <a:ext cx="2553" cy="1707"/>
              <a:chOff x="2976" y="336"/>
              <a:chExt cx="2685" cy="1793"/>
            </a:xfrm>
          </p:grpSpPr>
          <p:pic>
            <p:nvPicPr>
              <p:cNvPr id="11" name="Picture 10">
                <a:extLst>
                  <a:ext uri="{FF2B5EF4-FFF2-40B4-BE49-F238E27FC236}">
                    <a16:creationId xmlns:a16="http://schemas.microsoft.com/office/drawing/2014/main" id="{0931043D-9EF3-4365-A28C-F92CA29B5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a:extLst>
                  <a:ext uri="{FF2B5EF4-FFF2-40B4-BE49-F238E27FC236}">
                    <a16:creationId xmlns:a16="http://schemas.microsoft.com/office/drawing/2014/main" id="{96861C66-81AD-469A-9D44-07351A421F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a:extLst>
                  <a:ext uri="{FF2B5EF4-FFF2-40B4-BE49-F238E27FC236}">
                    <a16:creationId xmlns:a16="http://schemas.microsoft.com/office/drawing/2014/main" id="{12633744-E4C0-4320-BE89-35229B98F2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DEDA017F-57B8-4133-B9A5-D023A82921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a:extLst>
                  <a:ext uri="{FF2B5EF4-FFF2-40B4-BE49-F238E27FC236}">
                    <a16:creationId xmlns:a16="http://schemas.microsoft.com/office/drawing/2014/main" id="{459CB944-71C5-451C-A82C-176BB991DD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a:extLst>
                  <a:ext uri="{FF2B5EF4-FFF2-40B4-BE49-F238E27FC236}">
                    <a16:creationId xmlns:a16="http://schemas.microsoft.com/office/drawing/2014/main" id="{D9A15F8A-C0CD-4EB6-9429-2B9851F3D6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Line 22">
                <a:extLst>
                  <a:ext uri="{FF2B5EF4-FFF2-40B4-BE49-F238E27FC236}">
                    <a16:creationId xmlns:a16="http://schemas.microsoft.com/office/drawing/2014/main" id="{1F6FFFAD-9BEE-4473-B236-B036508B2D8A}"/>
                  </a:ext>
                </a:extLst>
              </p:cNvPr>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18" name="Line 23">
                <a:extLst>
                  <a:ext uri="{FF2B5EF4-FFF2-40B4-BE49-F238E27FC236}">
                    <a16:creationId xmlns:a16="http://schemas.microsoft.com/office/drawing/2014/main" id="{D3086A50-A71A-4860-B517-A32C0A69EFFE}"/>
                  </a:ext>
                </a:extLst>
              </p:cNvPr>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19" name="Line 24">
                <a:extLst>
                  <a:ext uri="{FF2B5EF4-FFF2-40B4-BE49-F238E27FC236}">
                    <a16:creationId xmlns:a16="http://schemas.microsoft.com/office/drawing/2014/main" id="{6912246A-78C5-486A-84C5-1445D29EEE9C}"/>
                  </a:ext>
                </a:extLst>
              </p:cNvPr>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20" name="Line 25">
                <a:extLst>
                  <a:ext uri="{FF2B5EF4-FFF2-40B4-BE49-F238E27FC236}">
                    <a16:creationId xmlns:a16="http://schemas.microsoft.com/office/drawing/2014/main" id="{F3F5C291-8217-446E-9D5C-6A2316C60341}"/>
                  </a:ext>
                </a:extLst>
              </p:cNvPr>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21" name="Line 26">
                <a:extLst>
                  <a:ext uri="{FF2B5EF4-FFF2-40B4-BE49-F238E27FC236}">
                    <a16:creationId xmlns:a16="http://schemas.microsoft.com/office/drawing/2014/main" id="{AC667E20-A94D-4452-BEFA-4746C1F68AE0}"/>
                  </a:ext>
                </a:extLst>
              </p:cNvPr>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22" name="Line 27">
                <a:extLst>
                  <a:ext uri="{FF2B5EF4-FFF2-40B4-BE49-F238E27FC236}">
                    <a16:creationId xmlns:a16="http://schemas.microsoft.com/office/drawing/2014/main" id="{0C7F8ECE-8C20-43B3-BE81-A15180B1D3D1}"/>
                  </a:ext>
                </a:extLst>
              </p:cNvPr>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23" name="Line 28">
                <a:extLst>
                  <a:ext uri="{FF2B5EF4-FFF2-40B4-BE49-F238E27FC236}">
                    <a16:creationId xmlns:a16="http://schemas.microsoft.com/office/drawing/2014/main" id="{9D4A0174-834C-4C5C-B0D0-8A155B9E203C}"/>
                  </a:ext>
                </a:extLst>
              </p:cNvPr>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sp>
            <p:nvSpPr>
              <p:cNvPr id="24" name="Line 29">
                <a:extLst>
                  <a:ext uri="{FF2B5EF4-FFF2-40B4-BE49-F238E27FC236}">
                    <a16:creationId xmlns:a16="http://schemas.microsoft.com/office/drawing/2014/main" id="{A9AAFCAD-D09E-4356-8A97-DC75BDD95955}"/>
                  </a:ext>
                </a:extLst>
              </p:cNvPr>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a:latin typeface="Calibri" panose="020F0502020204030204" pitchFamily="34" charset="0"/>
                  <a:cs typeface="Calibri" panose="020F0502020204030204" pitchFamily="34" charset="0"/>
                </a:endParaRPr>
              </a:p>
            </p:txBody>
          </p:sp>
        </p:grpSp>
        <p:sp>
          <p:nvSpPr>
            <p:cNvPr id="10" name="Text Box 32">
              <a:extLst>
                <a:ext uri="{FF2B5EF4-FFF2-40B4-BE49-F238E27FC236}">
                  <a16:creationId xmlns:a16="http://schemas.microsoft.com/office/drawing/2014/main" id="{9F174BDB-588B-4CD1-9812-6B8EC303BF20}"/>
                </a:ext>
              </a:extLst>
            </p:cNvPr>
            <p:cNvSpPr txBox="1">
              <a:spLocks noChangeArrowheads="1"/>
            </p:cNvSpPr>
            <p:nvPr/>
          </p:nvSpPr>
          <p:spPr bwMode="auto">
            <a:xfrm>
              <a:off x="3386" y="1953"/>
              <a:ext cx="129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9" tIns="33334" rIns="67859" bIns="3333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1350" dirty="0">
                  <a:latin typeface="Calibri" panose="020F0502020204030204" pitchFamily="34" charset="0"/>
                  <a:cs typeface="Calibri" panose="020F0502020204030204" pitchFamily="34" charset="0"/>
                </a:rPr>
                <a:t>Peer-to-Peer Model</a:t>
              </a:r>
            </a:p>
          </p:txBody>
        </p:sp>
      </p:grpSp>
      <p:sp>
        <p:nvSpPr>
          <p:cNvPr id="34" name="Text Box 7">
            <a:extLst>
              <a:ext uri="{FF2B5EF4-FFF2-40B4-BE49-F238E27FC236}">
                <a16:creationId xmlns:a16="http://schemas.microsoft.com/office/drawing/2014/main" id="{BCBDC10F-8FDC-F445-82AB-1ABAEF973A7E}"/>
              </a:ext>
            </a:extLst>
          </p:cNvPr>
          <p:cNvSpPr txBox="1">
            <a:spLocks noChangeArrowheads="1"/>
          </p:cNvSpPr>
          <p:nvPr/>
        </p:nvSpPr>
        <p:spPr bwMode="auto">
          <a:xfrm>
            <a:off x="222757" y="6381328"/>
            <a:ext cx="213229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chemeClr val="bg1">
                    <a:lumMod val="50000"/>
                  </a:schemeClr>
                </a:solidFill>
                <a:latin typeface="Calibri" panose="020F0502020204030204" pitchFamily="34" charset="0"/>
                <a:ea typeface="Gill Sans" charset="0"/>
                <a:cs typeface="Calibri" panose="020F0502020204030204" pitchFamily="34" charset="0"/>
              </a:rPr>
              <a:t>CS162 © UCB </a:t>
            </a:r>
            <a:r>
              <a:rPr lang="en-US" sz="1400" b="0" dirty="0">
                <a:solidFill>
                  <a:schemeClr val="bg1">
                    <a:lumMod val="50000"/>
                  </a:schemeClr>
                </a:solidFill>
                <a:latin typeface="Calibri" panose="020F0502020204030204" pitchFamily="34" charset="0"/>
                <a:ea typeface="Gill Sans" charset="0"/>
                <a:cs typeface="Calibri" panose="020F0502020204030204" pitchFamily="34" charset="0"/>
              </a:rPr>
              <a:t>Summer 20</a:t>
            </a:r>
            <a:endParaRPr lang="en-US" sz="1400" b="0" i="0" dirty="0">
              <a:solidFill>
                <a:schemeClr val="bg1">
                  <a:lumMod val="50000"/>
                </a:schemeClr>
              </a:solidFill>
              <a:latin typeface="Calibri" panose="020F0502020204030204" pitchFamily="34" charset="0"/>
              <a:ea typeface="Gill Sans" charset="0"/>
              <a:cs typeface="Calibri" panose="020F0502020204030204" pitchFamily="34" charset="0"/>
            </a:endParaRPr>
          </a:p>
        </p:txBody>
      </p:sp>
    </p:spTree>
    <p:extLst>
      <p:ext uri="{BB962C8B-B14F-4D97-AF65-F5344CB8AC3E}">
        <p14:creationId xmlns:p14="http://schemas.microsoft.com/office/powerpoint/2010/main" val="188082465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9" id="{AF45DBAD-8AB8-124D-96C8-88144890AC2C}" vid="{798591C4-051C-304B-B398-803D91464B8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Template>
  <TotalTime>417</TotalTime>
  <Pages>60</Pages>
  <Words>2273</Words>
  <Application>Microsoft Macintosh PowerPoint</Application>
  <PresentationFormat>On-screen Show (4:3)</PresentationFormat>
  <Paragraphs>418</Paragraphs>
  <Slides>37</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Gulim</vt:lpstr>
      <vt:lpstr>ＭＳ Ｐゴシック</vt:lpstr>
      <vt:lpstr>Arial</vt:lpstr>
      <vt:lpstr>Calibri</vt:lpstr>
      <vt:lpstr>Comic Sans MS</vt:lpstr>
      <vt:lpstr>Consolas</vt:lpstr>
      <vt:lpstr>Gill Sans</vt:lpstr>
      <vt:lpstr>Gill Sans Light</vt:lpstr>
      <vt:lpstr>Helvetica</vt:lpstr>
      <vt:lpstr>Symbol</vt:lpstr>
      <vt:lpstr>Tahoma</vt:lpstr>
      <vt:lpstr>Times New Roman</vt:lpstr>
      <vt:lpstr>Wingdings</vt:lpstr>
      <vt:lpstr>Office</vt:lpstr>
      <vt:lpstr> CS310  Operating Systems   Lecture 44: Distributed System </vt:lpstr>
      <vt:lpstr>Acknowledgements !</vt:lpstr>
      <vt:lpstr>Previous Classes</vt:lpstr>
      <vt:lpstr>Today we will study</vt:lpstr>
      <vt:lpstr>Local Storage  Cloud Storage</vt:lpstr>
      <vt:lpstr>Access to Storage (Files) Today</vt:lpstr>
      <vt:lpstr>Cloud Storage Options</vt:lpstr>
      <vt:lpstr>Geographic Replication: Cluster, Zone, Geo</vt:lpstr>
      <vt:lpstr>Centralized vs. Distributed</vt:lpstr>
      <vt:lpstr>Distributed Systems: Motivation</vt:lpstr>
      <vt:lpstr>Distributed Systems: Goals/Requirements</vt:lpstr>
      <vt:lpstr>Examples of Transparency</vt:lpstr>
      <vt:lpstr>Socket Overview</vt:lpstr>
      <vt:lpstr>Sockets</vt:lpstr>
      <vt:lpstr>Sockets</vt:lpstr>
      <vt:lpstr>Socket: Identify the Destination</vt:lpstr>
      <vt:lpstr>Use of Sockets</vt:lpstr>
      <vt:lpstr>Recall: Socket Setup over TCP/IP</vt:lpstr>
      <vt:lpstr>UDP Client-Server (self reading)</vt:lpstr>
      <vt:lpstr>TCP Client-Server</vt:lpstr>
      <vt:lpstr>RPC Overview</vt:lpstr>
      <vt:lpstr>RPC: Concept</vt:lpstr>
      <vt:lpstr>Remote procedure call</vt:lpstr>
      <vt:lpstr>But it’s not always simple</vt:lpstr>
      <vt:lpstr>Stubs: obtaining transparency</vt:lpstr>
      <vt:lpstr>RPC Information Flow</vt:lpstr>
      <vt:lpstr>RPC steps</vt:lpstr>
      <vt:lpstr>A few points !</vt:lpstr>
      <vt:lpstr>RPC Details (self study) – self study</vt:lpstr>
      <vt:lpstr>RPC Details (2/3) – self study</vt:lpstr>
      <vt:lpstr>RPC Details (3/3) – self study</vt:lpstr>
      <vt:lpstr>Distributed File System </vt:lpstr>
      <vt:lpstr>Distributed System Protocols are Built by Message Passing</vt:lpstr>
      <vt:lpstr>But, doesn’t TCP give us reliable delivery?</vt:lpstr>
      <vt:lpstr>Distributed File Systems</vt:lpstr>
      <vt:lpstr>Simple Distributed File System</vt:lpstr>
      <vt:lpstr>Lecture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CS310  Operating Systems   Lecture 44: Distributed System </dc:title>
  <dc:creator>Microsoft Office User</dc:creator>
  <dc:description>Imported some pictures from Silbershatz (c) 2005</dc:description>
  <cp:lastModifiedBy>Microsoft Office User</cp:lastModifiedBy>
  <cp:revision>19</cp:revision>
  <cp:lastPrinted>2019-01-22T23:28:05Z</cp:lastPrinted>
  <dcterms:created xsi:type="dcterms:W3CDTF">2021-12-01T05:23:18Z</dcterms:created>
  <dcterms:modified xsi:type="dcterms:W3CDTF">2021-12-01T12:20:42Z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