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570" r:id="rId3"/>
    <p:sldId id="573" r:id="rId4"/>
    <p:sldId id="257" r:id="rId5"/>
    <p:sldId id="786" r:id="rId6"/>
    <p:sldId id="764" r:id="rId7"/>
    <p:sldId id="766" r:id="rId8"/>
    <p:sldId id="789" r:id="rId9"/>
    <p:sldId id="788" r:id="rId10"/>
    <p:sldId id="813" r:id="rId11"/>
    <p:sldId id="815" r:id="rId12"/>
    <p:sldId id="800" r:id="rId13"/>
    <p:sldId id="767" r:id="rId14"/>
    <p:sldId id="801" r:id="rId15"/>
    <p:sldId id="805" r:id="rId16"/>
    <p:sldId id="772" r:id="rId17"/>
    <p:sldId id="806" r:id="rId18"/>
    <p:sldId id="807" r:id="rId19"/>
    <p:sldId id="794" r:id="rId20"/>
    <p:sldId id="790" r:id="rId21"/>
    <p:sldId id="770" r:id="rId22"/>
    <p:sldId id="773" r:id="rId23"/>
    <p:sldId id="771" r:id="rId24"/>
    <p:sldId id="803" r:id="rId25"/>
    <p:sldId id="802" r:id="rId26"/>
    <p:sldId id="809" r:id="rId27"/>
    <p:sldId id="280" r:id="rId28"/>
    <p:sldId id="774" r:id="rId29"/>
    <p:sldId id="278" r:id="rId30"/>
    <p:sldId id="775" r:id="rId31"/>
    <p:sldId id="776" r:id="rId32"/>
    <p:sldId id="808" r:id="rId33"/>
    <p:sldId id="810" r:id="rId34"/>
    <p:sldId id="777" r:id="rId35"/>
    <p:sldId id="791" r:id="rId36"/>
    <p:sldId id="782" r:id="rId37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33AE1"/>
    <a:srgbClr val="F430AB"/>
    <a:srgbClr val="E6E703"/>
    <a:srgbClr val="72AAAE"/>
    <a:srgbClr val="2A40E2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75"/>
    <p:restoredTop sz="93463" autoAdjust="0"/>
  </p:normalViewPr>
  <p:slideViewPr>
    <p:cSldViewPr>
      <p:cViewPr varScale="1">
        <p:scale>
          <a:sx n="67" d="100"/>
          <a:sy n="67" d="100"/>
        </p:scale>
        <p:origin x="83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586" y="6956426"/>
            <a:ext cx="827620" cy="2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08" tIns="46994" rIns="92308" bIns="46994">
            <a:spAutoFit/>
          </a:bodyPr>
          <a:lstStyle/>
          <a:p>
            <a:pPr algn="ctr" defTabSz="917510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510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57" y="6956426"/>
            <a:ext cx="856474" cy="2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08" tIns="46994" rIns="92308" bIns="46994">
            <a:spAutoFit/>
          </a:bodyPr>
          <a:lstStyle/>
          <a:p>
            <a:pPr algn="ctr" defTabSz="917510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510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76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9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65" tIns="46994" rIns="95665" bIns="469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67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42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297FF49F-1D45-469B-875E-F2DC1DDA4D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49FD0D0-FC60-49A7-A825-489FF222CA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060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buSzPct val="120000"/>
              <a:buFont typeface="Arial" panose="020B0604020202020204" pitchFamily="34" charset="0"/>
              <a:buChar char="•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543050" indent="-171450">
              <a:buSzPct val="120000"/>
              <a:buFont typeface="Arial" panose="020B0604020202020204" pitchFamily="34" charset="0"/>
              <a:buChar char="•"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buSzPct val="120000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2C1F6-F85B-794F-8C35-018FB5EA5B88}"/>
              </a:ext>
            </a:extLst>
          </p:cNvPr>
          <p:cNvSpPr txBox="1"/>
          <p:nvPr userDrawn="1"/>
        </p:nvSpPr>
        <p:spPr>
          <a:xfrm>
            <a:off x="8469443" y="668561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174519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533400" y="6432762"/>
            <a:ext cx="99749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Ravi Mittal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DB934F-A9E5-C647-BF9E-E36E6FE942FE}"/>
              </a:ext>
            </a:extLst>
          </p:cNvPr>
          <p:cNvSpPr/>
          <p:nvPr userDrawn="1"/>
        </p:nvSpPr>
        <p:spPr>
          <a:xfrm>
            <a:off x="8312131" y="6516172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B82DB86-37F9-954E-8F10-00623E1FD261}" type="slidenum">
              <a:rPr lang="en-US" sz="18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38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>
              <a:lumMod val="50000"/>
            </a:schemeClr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accent1">
            <a:lumMod val="50000"/>
          </a:schemeClr>
        </a:buClr>
        <a:buSzPct val="110000"/>
        <a:buChar char="•"/>
        <a:defRPr sz="24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C00000"/>
        </a:buClr>
        <a:buSzPct val="110000"/>
        <a:buFont typeface="Arial" panose="020B0604020202020204" pitchFamily="34" charset="0"/>
        <a:buChar char="•"/>
        <a:defRPr sz="22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70C0"/>
        </a:buClr>
        <a:buSzPct val="12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3pPr>
      <a:lvl4pPr marL="1543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20000"/>
        <a:buChar char="•"/>
        <a:defRPr sz="18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4pPr>
      <a:lvl5pPr marL="2000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20000"/>
        <a:buFont typeface="Arial" panose="020B0604020202020204" pitchFamily="34" charset="0"/>
        <a:buChar char="•"/>
        <a:defRPr sz="16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5pPr>
      <a:lvl6pPr marL="24574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196752"/>
            <a:ext cx="7848600" cy="2057400"/>
          </a:xfrm>
        </p:spPr>
        <p:txBody>
          <a:bodyPr/>
          <a:lstStyle/>
          <a:p>
            <a:pPr>
              <a:defRPr/>
            </a:pPr>
            <a:br>
              <a:rPr lang="en-US" sz="3000" dirty="0"/>
            </a:br>
            <a:r>
              <a:rPr lang="en-US" sz="3000" dirty="0">
                <a:solidFill>
                  <a:srgbClr val="FF0000"/>
                </a:solidFill>
              </a:rPr>
              <a:t>CS310   Operating Systems </a:t>
            </a:r>
            <a:br>
              <a:rPr lang="en-US" sz="3000" dirty="0"/>
            </a:br>
            <a:br>
              <a:rPr lang="en-US" sz="3000" dirty="0"/>
            </a:br>
            <a:r>
              <a:rPr lang="en-US" sz="2400" dirty="0"/>
              <a:t>Lecture 7: Process – fork() system call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</p:spPr>
        <p:txBody>
          <a:bodyPr/>
          <a:lstStyle/>
          <a:p>
            <a:pPr marL="285750" indent="-285750" algn="r">
              <a:defRPr/>
            </a:pPr>
            <a:r>
              <a:rPr lang="en-US" altLang="en-US" sz="2000" b="1" dirty="0">
                <a:solidFill>
                  <a:srgbClr val="C00000"/>
                </a:solidFill>
                <a:ea typeface="Gill Sans" charset="0"/>
              </a:rPr>
              <a:t>Ravi Mittal</a:t>
            </a:r>
          </a:p>
          <a:p>
            <a:pPr marL="285750" indent="-285750" algn="r">
              <a:defRPr/>
            </a:pPr>
            <a:r>
              <a:rPr lang="en-US" altLang="en-US" sz="2000" b="1" dirty="0">
                <a:solidFill>
                  <a:srgbClr val="C00000"/>
                </a:solidFill>
                <a:ea typeface="Gill Sans" charset="0"/>
              </a:rPr>
              <a:t>IIT Goa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B1ECD-206C-C144-B9BB-D7443A7E0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creation and termination – snapshot - 1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1B3041-024E-854D-AD18-8D1DAF76D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50" y="2076450"/>
            <a:ext cx="7378700" cy="2781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CDC687-604A-BF48-8207-8C3F0E3CB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610100"/>
            <a:ext cx="2095500" cy="495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90B01F-BD3F-D74E-ABB1-412C3BBFB89E}"/>
              </a:ext>
            </a:extLst>
          </p:cNvPr>
          <p:cNvSpPr txBox="1"/>
          <p:nvPr/>
        </p:nvSpPr>
        <p:spPr>
          <a:xfrm>
            <a:off x="882650" y="1243359"/>
            <a:ext cx="567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case the parent dies,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becomes parent of the child</a:t>
            </a:r>
          </a:p>
        </p:txBody>
      </p:sp>
    </p:spTree>
    <p:extLst>
      <p:ext uri="{BB962C8B-B14F-4D97-AF65-F5344CB8AC3E}">
        <p14:creationId xmlns:p14="http://schemas.microsoft.com/office/powerpoint/2010/main" val="260941142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D51A3-D1DA-2D4B-A5A8-7A948B18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Data structure – Process Table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F02CC6-6F1A-EF40-BBE3-6833904A4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877" y="1124744"/>
            <a:ext cx="8064896" cy="4608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1EDC12-0812-004F-82A2-8578C019CC6C}"/>
              </a:ext>
            </a:extLst>
          </p:cNvPr>
          <p:cNvSpPr txBox="1"/>
          <p:nvPr/>
        </p:nvSpPr>
        <p:spPr>
          <a:xfrm>
            <a:off x="3556086" y="940078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in Linux</a:t>
            </a:r>
          </a:p>
        </p:txBody>
      </p:sp>
    </p:spTree>
    <p:extLst>
      <p:ext uri="{BB962C8B-B14F-4D97-AF65-F5344CB8AC3E}">
        <p14:creationId xmlns:p14="http://schemas.microsoft.com/office/powerpoint/2010/main" val="123828239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264D-B503-0847-8E68-275A25B76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Calls</a:t>
            </a:r>
          </a:p>
        </p:txBody>
      </p:sp>
    </p:spTree>
    <p:extLst>
      <p:ext uri="{BB962C8B-B14F-4D97-AF65-F5344CB8AC3E}">
        <p14:creationId xmlns:p14="http://schemas.microsoft.com/office/powerpoint/2010/main" val="136903124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9DC04E-82DB-4547-BEF1-D54CD576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Related System Calls (in Unix)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DE255-778D-A545-AB4C-A077148E1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510540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fork() </a:t>
            </a:r>
            <a:r>
              <a:rPr lang="en-IN" dirty="0"/>
              <a:t>creates a new child process</a:t>
            </a:r>
          </a:p>
          <a:p>
            <a:pPr lvl="1"/>
            <a:r>
              <a:rPr lang="en-IN" dirty="0"/>
              <a:t>All processes are created by forking from a parent</a:t>
            </a:r>
          </a:p>
          <a:p>
            <a:pPr lvl="1"/>
            <a:r>
              <a:rPr lang="en-IN" dirty="0"/>
              <a:t> The </a:t>
            </a:r>
            <a:r>
              <a:rPr lang="en-IN" i="1" dirty="0" err="1">
                <a:solidFill>
                  <a:srgbClr val="FF0000"/>
                </a:solidFill>
              </a:rPr>
              <a:t>init</a:t>
            </a:r>
            <a:r>
              <a:rPr lang="en-IN" dirty="0"/>
              <a:t> process is ancestor of all processes </a:t>
            </a:r>
          </a:p>
          <a:p>
            <a:r>
              <a:rPr lang="en-US" dirty="0">
                <a:solidFill>
                  <a:srgbClr val="FF0000"/>
                </a:solidFill>
              </a:rPr>
              <a:t>exec() </a:t>
            </a:r>
            <a:r>
              <a:rPr lang="en-US" dirty="0"/>
              <a:t>makes a process execute a given executable</a:t>
            </a:r>
          </a:p>
          <a:p>
            <a:r>
              <a:rPr lang="en-US" dirty="0">
                <a:solidFill>
                  <a:srgbClr val="FF0000"/>
                </a:solidFill>
              </a:rPr>
              <a:t>exit()</a:t>
            </a:r>
            <a:r>
              <a:rPr lang="en-US" dirty="0"/>
              <a:t> terminates a process</a:t>
            </a:r>
          </a:p>
          <a:p>
            <a:r>
              <a:rPr lang="en-US" dirty="0">
                <a:solidFill>
                  <a:srgbClr val="FF0000"/>
                </a:solidFill>
              </a:rPr>
              <a:t>wait() </a:t>
            </a:r>
            <a:r>
              <a:rPr lang="en-IN" dirty="0"/>
              <a:t>causes a parent to block until child terminates </a:t>
            </a:r>
          </a:p>
          <a:p>
            <a:endParaRPr lang="en-US" dirty="0"/>
          </a:p>
          <a:p>
            <a:r>
              <a:rPr lang="en-US" dirty="0"/>
              <a:t>There are many variants of the above system calls with different arguments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49801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264D-B503-0847-8E68-275A25B76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3861048"/>
            <a:ext cx="7772400" cy="1470025"/>
          </a:xfrm>
        </p:spPr>
        <p:txBody>
          <a:bodyPr/>
          <a:lstStyle/>
          <a:p>
            <a:r>
              <a:rPr lang="en-US" sz="2800" dirty="0">
                <a:solidFill>
                  <a:schemeClr val="accent5">
                    <a:lumMod val="90000"/>
                  </a:schemeClr>
                </a:solidFill>
              </a:rPr>
              <a:t>System Calls – </a:t>
            </a:r>
            <a:r>
              <a:rPr lang="en-US" sz="2800" dirty="0">
                <a:solidFill>
                  <a:srgbClr val="FF0000"/>
                </a:solidFill>
              </a:rPr>
              <a:t>fork()</a:t>
            </a:r>
          </a:p>
        </p:txBody>
      </p:sp>
    </p:spTree>
    <p:extLst>
      <p:ext uri="{BB962C8B-B14F-4D97-AF65-F5344CB8AC3E}">
        <p14:creationId xmlns:p14="http://schemas.microsoft.com/office/powerpoint/2010/main" val="5247712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3ADA-C925-D94F-BA3F-96A76FD4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Process (Linux)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AF7F9-7505-BC4F-8AD7-5C84F1A9D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5105400"/>
          </a:xfrm>
        </p:spPr>
        <p:txBody>
          <a:bodyPr/>
          <a:lstStyle/>
          <a:p>
            <a:r>
              <a:rPr lang="en-US" dirty="0"/>
              <a:t>All processes are created using </a:t>
            </a:r>
            <a:r>
              <a:rPr lang="en-US" dirty="0">
                <a:solidFill>
                  <a:srgbClr val="0070C0"/>
                </a:solidFill>
              </a:rPr>
              <a:t>fork </a:t>
            </a:r>
            <a:r>
              <a:rPr lang="en-US" dirty="0"/>
              <a:t>system call</a:t>
            </a:r>
          </a:p>
          <a:p>
            <a:pPr lvl="1"/>
            <a:r>
              <a:rPr lang="en-US" dirty="0"/>
              <a:t>Creates an exact copy of the current process</a:t>
            </a:r>
          </a:p>
          <a:p>
            <a:pPr lvl="1"/>
            <a:r>
              <a:rPr lang="en-US" dirty="0"/>
              <a:t>Both processes continue in </a:t>
            </a:r>
            <a:r>
              <a:rPr lang="en-US" dirty="0">
                <a:solidFill>
                  <a:srgbClr val="C00000"/>
                </a:solidFill>
              </a:rPr>
              <a:t>parallel from the statement that follows the fork call</a:t>
            </a:r>
          </a:p>
          <a:p>
            <a:pPr lvl="1"/>
            <a:r>
              <a:rPr lang="en-US" dirty="0"/>
              <a:t>The only difference is in the </a:t>
            </a:r>
            <a:r>
              <a:rPr lang="en-US" dirty="0">
                <a:solidFill>
                  <a:srgbClr val="0070C0"/>
                </a:solidFill>
              </a:rPr>
              <a:t>return value</a:t>
            </a:r>
          </a:p>
          <a:p>
            <a:pPr lvl="2"/>
            <a:r>
              <a:rPr lang="en-US" dirty="0"/>
              <a:t>Parent: Child process ID (“</a:t>
            </a:r>
            <a:r>
              <a:rPr lang="en-US" dirty="0" err="1"/>
              <a:t>pid</a:t>
            </a:r>
            <a:r>
              <a:rPr lang="en-US" dirty="0"/>
              <a:t>” , non–zero)</a:t>
            </a:r>
          </a:p>
          <a:p>
            <a:pPr lvl="2"/>
            <a:r>
              <a:rPr lang="en-US" dirty="0"/>
              <a:t>Child: 0</a:t>
            </a:r>
          </a:p>
          <a:p>
            <a:pPr lvl="3"/>
            <a:r>
              <a:rPr lang="en-US" dirty="0"/>
              <a:t>Child can get parent ID via </a:t>
            </a:r>
            <a:r>
              <a:rPr lang="en-US" dirty="0" err="1"/>
              <a:t>getppid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Failure: -1</a:t>
            </a:r>
          </a:p>
        </p:txBody>
      </p:sp>
    </p:spTree>
    <p:extLst>
      <p:ext uri="{BB962C8B-B14F-4D97-AF65-F5344CB8AC3E}">
        <p14:creationId xmlns:p14="http://schemas.microsoft.com/office/powerpoint/2010/main" val="258508660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08F91C-6A58-464D-B699-FD3D9177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during a </a:t>
            </a:r>
            <a:r>
              <a:rPr lang="en-US" dirty="0">
                <a:solidFill>
                  <a:srgbClr val="FF0000"/>
                </a:solidFill>
              </a:rPr>
              <a:t>fork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B1A92C-1A22-9141-A6D7-87C2FB47A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6712"/>
            <a:ext cx="7924800" cy="5183088"/>
          </a:xfrm>
        </p:spPr>
        <p:txBody>
          <a:bodyPr/>
          <a:lstStyle/>
          <a:p>
            <a:r>
              <a:rPr lang="en-IN" dirty="0"/>
              <a:t>A new process is created by making a copy of parent’s memory image</a:t>
            </a:r>
          </a:p>
          <a:p>
            <a:pPr lvl="1"/>
            <a:r>
              <a:rPr lang="en-IN" dirty="0"/>
              <a:t>In a </a:t>
            </a:r>
            <a:r>
              <a:rPr lang="en-IN" dirty="0">
                <a:solidFill>
                  <a:srgbClr val="0070C0"/>
                </a:solidFill>
              </a:rPr>
              <a:t>separate address space </a:t>
            </a:r>
          </a:p>
          <a:p>
            <a:r>
              <a:rPr lang="en-IN" dirty="0"/>
              <a:t>The new process is added to the </a:t>
            </a:r>
            <a:r>
              <a:rPr lang="en-IN" dirty="0">
                <a:solidFill>
                  <a:srgbClr val="0070C0"/>
                </a:solidFill>
              </a:rPr>
              <a:t>process list </a:t>
            </a:r>
            <a:r>
              <a:rPr lang="en-IN" dirty="0"/>
              <a:t>and scheduled </a:t>
            </a:r>
          </a:p>
          <a:p>
            <a:r>
              <a:rPr lang="en-IN" dirty="0"/>
              <a:t>Parent and child start execution just after fork (with different return values) </a:t>
            </a:r>
          </a:p>
          <a:p>
            <a:r>
              <a:rPr lang="en-IN" dirty="0"/>
              <a:t>Parent and child execute and modify the memory data independently </a:t>
            </a:r>
          </a:p>
          <a:p>
            <a:r>
              <a:rPr lang="en-IN" dirty="0"/>
              <a:t>Fork copies variables and registers from the parent to the child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5256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DA62-8582-4241-B5D0-49794812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3E306-229A-5B46-A6CB-A28B4AA8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930424"/>
          </a:xfrm>
        </p:spPr>
        <p:txBody>
          <a:bodyPr/>
          <a:lstStyle/>
          <a:p>
            <a:r>
              <a:rPr lang="en-US" dirty="0"/>
              <a:t>Just one process – Parent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93FE5E-681B-4A4E-BF82-AE620B03A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00" y="2420888"/>
            <a:ext cx="3497531" cy="2448272"/>
          </a:xfrm>
          <a:prstGeom prst="rect">
            <a:avLst/>
          </a:prstGeom>
        </p:spPr>
      </p:pic>
      <p:sp>
        <p:nvSpPr>
          <p:cNvPr id="6" name="Text Box 7">
            <a:extLst>
              <a:ext uri="{FF2B5EF4-FFF2-40B4-BE49-F238E27FC236}">
                <a16:creationId xmlns:a16="http://schemas.microsoft.com/office/drawing/2014/main" id="{14D93357-7BBD-ED4C-AF80-A2F715E83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30" y="6515754"/>
            <a:ext cx="566229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 423 Operating System Design, </a:t>
            </a:r>
            <a:r>
              <a:rPr lang="en-US" sz="1400" b="0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Uinv</a:t>
            </a:r>
            <a:r>
              <a:rPr lang="en-US" sz="1400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Illinois, Prof </a:t>
            </a:r>
            <a:r>
              <a:rPr lang="en-US" sz="1400" b="0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Fagen-Ullmschneider</a:t>
            </a:r>
            <a:endParaRPr lang="en-US" sz="1400" b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21437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DA62-8582-4241-B5D0-49794812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3E306-229A-5B46-A6CB-A28B4AA8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930424"/>
          </a:xfrm>
        </p:spPr>
        <p:txBody>
          <a:bodyPr/>
          <a:lstStyle/>
          <a:p>
            <a:r>
              <a:rPr lang="en-US" dirty="0"/>
              <a:t>Just one process – Parent process</a:t>
            </a:r>
          </a:p>
          <a:p>
            <a:r>
              <a:rPr lang="en-US" dirty="0"/>
              <a:t>Initially there is one process – </a:t>
            </a:r>
            <a:r>
              <a:rPr lang="en-US" dirty="0" err="1">
                <a:solidFill>
                  <a:srgbClr val="0070C0"/>
                </a:solidFill>
              </a:rPr>
              <a:t>init</a:t>
            </a:r>
            <a:r>
              <a:rPr lang="en-US" dirty="0"/>
              <a:t> with id =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6E6C38-AEDB-C04E-9AFD-4CBDBE29A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3" y="2276872"/>
            <a:ext cx="7186760" cy="24335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DD90A8-F773-9647-97F3-B8FD0822F7BC}"/>
              </a:ext>
            </a:extLst>
          </p:cNvPr>
          <p:cNvSpPr txBox="1"/>
          <p:nvPr/>
        </p:nvSpPr>
        <p:spPr>
          <a:xfrm>
            <a:off x="4427984" y="2276872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 = 3042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6C6CCD-F431-054C-845F-746E66CBB137}"/>
              </a:ext>
            </a:extLst>
          </p:cNvPr>
          <p:cNvSpPr txBox="1"/>
          <p:nvPr/>
        </p:nvSpPr>
        <p:spPr>
          <a:xfrm>
            <a:off x="5868144" y="3845825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ppid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90F404-0851-E545-8049-CA53592616AD}"/>
              </a:ext>
            </a:extLst>
          </p:cNvPr>
          <p:cNvSpPr txBox="1"/>
          <p:nvPr/>
        </p:nvSpPr>
        <p:spPr>
          <a:xfrm>
            <a:off x="609600" y="2276872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 = 1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459B8E99-3A24-FC49-A717-AF41502DF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30" y="6515754"/>
            <a:ext cx="566229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 423 Operating System Design, </a:t>
            </a:r>
            <a:r>
              <a:rPr lang="en-US" sz="1400" b="0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Uinv</a:t>
            </a:r>
            <a:r>
              <a:rPr lang="en-US" sz="1400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Illinois, Prof </a:t>
            </a:r>
            <a:r>
              <a:rPr lang="en-US" sz="1400" b="0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Fagen-Ullmschneider</a:t>
            </a:r>
            <a:endParaRPr lang="en-US" sz="1400" b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1534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9484-74E5-2E43-B8CD-E8A15A4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Fork()</a:t>
            </a:r>
            <a:r>
              <a:rPr lang="en-US" dirty="0"/>
              <a:t> is fun..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D13D-3FA2-F046-A151-D98370318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1290464"/>
          </a:xfrm>
        </p:spPr>
        <p:txBody>
          <a:bodyPr/>
          <a:lstStyle/>
          <a:p>
            <a:r>
              <a:rPr lang="en-IN" dirty="0"/>
              <a:t>The fork() is one of the those system calls, which is called once, but returns twice 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A3D36E-C3D2-0141-A2B9-4256279F5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18" y="2210497"/>
            <a:ext cx="7366763" cy="216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0497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6D605B-8A05-A94A-B4F3-AEA2D8C4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9AA51-7BA5-BA4E-8B0C-F9F70CBEE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Contents of this class presentation has been taken from various sources. Thanks are due to the original content creators: </a:t>
            </a:r>
          </a:p>
          <a:p>
            <a:pPr lvl="1"/>
            <a:r>
              <a:rPr lang="en-US" sz="2400" dirty="0">
                <a:solidFill>
                  <a:schemeClr val="dk1"/>
                </a:solidFill>
                <a:ea typeface="Gill Sans"/>
                <a:sym typeface="Gill Sans"/>
              </a:rPr>
              <a:t>Class presentation: University of California, Berkeley:  David Culler, Anthony D. Joseph, John </a:t>
            </a:r>
            <a:r>
              <a:rPr lang="en-US" sz="2400" dirty="0" err="1">
                <a:solidFill>
                  <a:schemeClr val="dk1"/>
                </a:solidFill>
                <a:ea typeface="Gill Sans"/>
                <a:sym typeface="Gill Sans"/>
              </a:rPr>
              <a:t>Kubiatowicz</a:t>
            </a:r>
            <a:r>
              <a:rPr lang="en-US" sz="2400" dirty="0">
                <a:solidFill>
                  <a:schemeClr val="dk1"/>
                </a:solidFill>
                <a:ea typeface="Gill Sans"/>
                <a:sym typeface="Gill Sans"/>
              </a:rPr>
              <a:t>, AJ Shankar, George </a:t>
            </a:r>
            <a:r>
              <a:rPr lang="en-US" sz="2400" dirty="0" err="1">
                <a:solidFill>
                  <a:schemeClr val="dk1"/>
                </a:solidFill>
                <a:ea typeface="Gill Sans"/>
                <a:sym typeface="Gill Sans"/>
              </a:rPr>
              <a:t>Necula</a:t>
            </a:r>
            <a:r>
              <a:rPr lang="en-US" sz="2400" dirty="0">
                <a:solidFill>
                  <a:schemeClr val="dk1"/>
                </a:solidFill>
                <a:ea typeface="Gill Sans"/>
                <a:sym typeface="Gill Sans"/>
              </a:rPr>
              <a:t>, Alex Aiken, Eric Brewer, Ras </a:t>
            </a:r>
            <a:r>
              <a:rPr lang="en-US" sz="2400" dirty="0" err="1">
                <a:solidFill>
                  <a:schemeClr val="dk1"/>
                </a:solidFill>
                <a:ea typeface="Gill Sans"/>
                <a:sym typeface="Gill Sans"/>
              </a:rPr>
              <a:t>Bodik</a:t>
            </a:r>
            <a:r>
              <a:rPr lang="en-US" sz="2400" dirty="0">
                <a:solidFill>
                  <a:schemeClr val="dk1"/>
                </a:solidFill>
                <a:ea typeface="Gill Sans"/>
                <a:sym typeface="Gill Sans"/>
              </a:rPr>
              <a:t>, Ion </a:t>
            </a:r>
            <a:r>
              <a:rPr lang="en-US" sz="2400" dirty="0" err="1">
                <a:solidFill>
                  <a:schemeClr val="dk1"/>
                </a:solidFill>
                <a:ea typeface="Gill Sans"/>
                <a:sym typeface="Gill Sans"/>
              </a:rPr>
              <a:t>Stoica</a:t>
            </a:r>
            <a:r>
              <a:rPr lang="en-US" sz="2400" dirty="0">
                <a:solidFill>
                  <a:schemeClr val="dk1"/>
                </a:solidFill>
                <a:ea typeface="Gill Sans"/>
                <a:sym typeface="Gill Sans"/>
              </a:rPr>
              <a:t>, Doug </a:t>
            </a:r>
            <a:r>
              <a:rPr lang="en-US" sz="2400" dirty="0" err="1">
                <a:solidFill>
                  <a:schemeClr val="dk1"/>
                </a:solidFill>
                <a:ea typeface="Gill Sans"/>
                <a:sym typeface="Gill Sans"/>
              </a:rPr>
              <a:t>Tygar</a:t>
            </a:r>
            <a:r>
              <a:rPr lang="en-US" sz="2400" dirty="0">
                <a:solidFill>
                  <a:schemeClr val="dk1"/>
                </a:solidFill>
                <a:ea typeface="Gill Sans"/>
                <a:sym typeface="Gill Sans"/>
              </a:rPr>
              <a:t>, and David Wagner</a:t>
            </a:r>
          </a:p>
          <a:p>
            <a:r>
              <a:rPr lang="en-US" dirty="0"/>
              <a:t>Operating Systems: Three Easy Pieces, by </a:t>
            </a:r>
            <a:r>
              <a:rPr lang="en-US" dirty="0" err="1"/>
              <a:t>Remzi</a:t>
            </a:r>
            <a:r>
              <a:rPr lang="en-US" dirty="0"/>
              <a:t> and Andrea </a:t>
            </a:r>
            <a:r>
              <a:rPr lang="en-US" dirty="0" err="1"/>
              <a:t>Arpaci-Dusseau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Chapter 5: Process APIs</a:t>
            </a:r>
          </a:p>
          <a:p>
            <a:pPr lvl="1"/>
            <a:r>
              <a:rPr lang="en-US" sz="2400" dirty="0">
                <a:solidFill>
                  <a:schemeClr val="dk1"/>
                </a:solidFill>
                <a:ea typeface="Gill Sans"/>
                <a:sym typeface="Gill Sans"/>
              </a:rPr>
              <a:t>Programs are taken from this chapter</a:t>
            </a:r>
          </a:p>
          <a:p>
            <a:pPr lvl="1"/>
            <a:endParaRPr lang="en-US" sz="2400" dirty="0">
              <a:solidFill>
                <a:schemeClr val="dk1"/>
              </a:solidFill>
              <a:ea typeface="Gill Sans"/>
              <a:sym typeface="Gill Sans"/>
            </a:endParaRPr>
          </a:p>
          <a:p>
            <a:pPr lvl="1"/>
            <a:endParaRPr lang="en-US" sz="2400" dirty="0">
              <a:solidFill>
                <a:schemeClr val="dk1"/>
              </a:solidFill>
              <a:ea typeface="Gill Sans"/>
              <a:sym typeface="Gill Sans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9142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3309A5-2A3C-ED44-A655-6E91FBE353BF}"/>
              </a:ext>
            </a:extLst>
          </p:cNvPr>
          <p:cNvSpPr/>
          <p:nvPr/>
        </p:nvSpPr>
        <p:spPr>
          <a:xfrm>
            <a:off x="611560" y="0"/>
            <a:ext cx="784887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I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I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I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I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I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IN" dirty="0" err="1">
                <a:solidFill>
                  <a:srgbClr val="C41A16"/>
                </a:solidFill>
                <a:latin typeface="Menlo" panose="020B0609030804020204" pitchFamily="49" charset="0"/>
              </a:rPr>
              <a:t>stdlib.h</a:t>
            </a:r>
            <a:r>
              <a:rPr lang="en-I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I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I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IN" dirty="0" err="1">
                <a:solidFill>
                  <a:srgbClr val="C41A16"/>
                </a:solidFill>
                <a:latin typeface="Menlo" panose="020B0609030804020204" pitchFamily="49" charset="0"/>
              </a:rPr>
              <a:t>unistd.h</a:t>
            </a:r>
            <a:r>
              <a:rPr lang="en-I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</a:p>
          <a:p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dirty="0" err="1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dirty="0" err="1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dirty="0">
                <a:solidFill>
                  <a:srgbClr val="9B2393"/>
                </a:solidFill>
                <a:latin typeface="Menlo" panose="020B0609030804020204" pitchFamily="49" charset="0"/>
              </a:rPr>
              <a:t>char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[]){</a:t>
            </a:r>
          </a:p>
          <a:p>
            <a:r>
              <a:rPr lang="en-IN" dirty="0" err="1">
                <a:solidFill>
                  <a:srgbClr val="C41A16"/>
                </a:solidFill>
                <a:latin typeface="Menlo" panose="020B0609030804020204" pitchFamily="49" charset="0"/>
              </a:rPr>
              <a:t>printf</a:t>
            </a:r>
            <a:r>
              <a:rPr lang="en-IN" dirty="0">
                <a:solidFill>
                  <a:srgbClr val="C41A16"/>
                </a:solidFill>
                <a:latin typeface="Menlo" panose="020B0609030804020204" pitchFamily="49" charset="0"/>
              </a:rPr>
              <a:t>("hello world (</a:t>
            </a:r>
            <a:r>
              <a:rPr lang="en-IN" dirty="0" err="1">
                <a:solidFill>
                  <a:srgbClr val="C41A16"/>
                </a:solidFill>
                <a:latin typeface="Menlo" panose="020B0609030804020204" pitchFamily="49" charset="0"/>
              </a:rPr>
              <a:t>pid</a:t>
            </a:r>
            <a:r>
              <a:rPr lang="en-IN" dirty="0">
                <a:solidFill>
                  <a:srgbClr val="C41A16"/>
                </a:solidFill>
                <a:latin typeface="Menlo" panose="020B0609030804020204" pitchFamily="49" charset="0"/>
              </a:rPr>
              <a:t>:%d)\n", (</a:t>
            </a:r>
            <a:r>
              <a:rPr lang="en-IN" dirty="0" err="1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-IN" dirty="0">
                <a:solidFill>
                  <a:srgbClr val="C41A16"/>
                </a:solidFill>
                <a:latin typeface="Menlo" panose="020B0609030804020204" pitchFamily="49" charset="0"/>
              </a:rPr>
              <a:t>) </a:t>
            </a:r>
            <a:r>
              <a:rPr lang="en-IN" dirty="0" err="1">
                <a:solidFill>
                  <a:srgbClr val="C41A16"/>
                </a:solidFill>
                <a:latin typeface="Menlo" panose="020B0609030804020204" pitchFamily="49" charset="0"/>
              </a:rPr>
              <a:t>getpid</a:t>
            </a:r>
            <a:r>
              <a:rPr lang="en-IN" dirty="0">
                <a:solidFill>
                  <a:srgbClr val="C41A16"/>
                </a:solidFill>
                <a:latin typeface="Menlo" panose="020B0609030804020204" pitchFamily="49" charset="0"/>
              </a:rPr>
              <a:t>());</a:t>
            </a:r>
          </a:p>
          <a:p>
            <a:r>
              <a:rPr lang="en-IN" dirty="0" err="1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rc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= fork(); </a:t>
            </a:r>
          </a:p>
          <a:p>
            <a:r>
              <a:rPr lang="en-IN" dirty="0">
                <a:solidFill>
                  <a:srgbClr val="9B2393"/>
                </a:solidFill>
                <a:latin typeface="Menlo" panose="020B0609030804020204" pitchFamily="49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rc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&lt;</a:t>
            </a:r>
            <a:r>
              <a:rPr lang="en-I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){ </a:t>
            </a:r>
          </a:p>
          <a:p>
            <a:r>
              <a:rPr lang="en-IN" dirty="0">
                <a:solidFill>
                  <a:srgbClr val="5D6C79"/>
                </a:solidFill>
                <a:latin typeface="Menlo" panose="020B0609030804020204" pitchFamily="49" charset="0"/>
              </a:rPr>
              <a:t>    //fork failed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fprintf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(stderr, </a:t>
            </a:r>
            <a:r>
              <a:rPr lang="en-IN" dirty="0">
                <a:solidFill>
                  <a:srgbClr val="C41A16"/>
                </a:solidFill>
                <a:latin typeface="Menlo" panose="020B0609030804020204" pitchFamily="49" charset="0"/>
              </a:rPr>
              <a:t>"fork failed\n"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exit(</a:t>
            </a:r>
            <a:r>
              <a:rPr lang="en-I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} </a:t>
            </a:r>
            <a:r>
              <a:rPr lang="en-IN" dirty="0">
                <a:solidFill>
                  <a:srgbClr val="9B2393"/>
                </a:solidFill>
                <a:latin typeface="Menlo" panose="020B0609030804020204" pitchFamily="49" charset="0"/>
              </a:rPr>
              <a:t>else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9B2393"/>
                </a:solidFill>
                <a:latin typeface="Menlo" panose="020B0609030804020204" pitchFamily="49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rc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==</a:t>
            </a:r>
            <a:r>
              <a:rPr lang="en-I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IN" dirty="0">
                <a:solidFill>
                  <a:srgbClr val="5D6C79"/>
                </a:solidFill>
                <a:latin typeface="Menlo" panose="020B0609030804020204" pitchFamily="49" charset="0"/>
              </a:rPr>
              <a:t>    //child new process</a:t>
            </a:r>
          </a:p>
          <a:p>
            <a:r>
              <a:rPr lang="en-IN" dirty="0">
                <a:solidFill>
                  <a:srgbClr val="C41A16"/>
                </a:solidFill>
                <a:latin typeface="Menlo" panose="020B0609030804020204" pitchFamily="49" charset="0"/>
              </a:rPr>
              <a:t>    </a:t>
            </a:r>
            <a:r>
              <a:rPr lang="en-IN" dirty="0" err="1">
                <a:solidFill>
                  <a:srgbClr val="C41A16"/>
                </a:solidFill>
                <a:latin typeface="Menlo" panose="020B0609030804020204" pitchFamily="49" charset="0"/>
              </a:rPr>
              <a:t>printf</a:t>
            </a:r>
            <a:r>
              <a:rPr lang="en-IN" dirty="0">
                <a:solidFill>
                  <a:srgbClr val="C41A16"/>
                </a:solidFill>
                <a:latin typeface="Menlo" panose="020B0609030804020204" pitchFamily="49" charset="0"/>
              </a:rPr>
              <a:t>("hello I am child process with (</a:t>
            </a:r>
            <a:r>
              <a:rPr lang="en-IN" dirty="0" err="1">
                <a:solidFill>
                  <a:srgbClr val="C41A16"/>
                </a:solidFill>
                <a:latin typeface="Menlo" panose="020B0609030804020204" pitchFamily="49" charset="0"/>
              </a:rPr>
              <a:t>pid</a:t>
            </a:r>
            <a:r>
              <a:rPr lang="en-IN" dirty="0">
                <a:solidFill>
                  <a:srgbClr val="C41A16"/>
                </a:solidFill>
                <a:latin typeface="Menlo" panose="020B0609030804020204" pitchFamily="49" charset="0"/>
              </a:rPr>
              <a:t> = %d) \n", (</a:t>
            </a:r>
            <a:r>
              <a:rPr lang="en-IN" dirty="0" err="1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-IN" dirty="0">
                <a:solidFill>
                  <a:srgbClr val="C41A16"/>
                </a:solidFill>
                <a:latin typeface="Menlo" panose="020B0609030804020204" pitchFamily="49" charset="0"/>
              </a:rPr>
              <a:t>) </a:t>
            </a:r>
            <a:r>
              <a:rPr lang="en-IN" dirty="0" err="1">
                <a:solidFill>
                  <a:srgbClr val="C41A16"/>
                </a:solidFill>
                <a:latin typeface="Menlo" panose="020B0609030804020204" pitchFamily="49" charset="0"/>
              </a:rPr>
              <a:t>getpid</a:t>
            </a:r>
            <a:r>
              <a:rPr lang="en-IN" dirty="0">
                <a:solidFill>
                  <a:srgbClr val="C41A16"/>
                </a:solidFill>
                <a:latin typeface="Menlo" panose="020B0609030804020204" pitchFamily="49" charset="0"/>
              </a:rPr>
              <a:t>());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} </a:t>
            </a:r>
            <a:r>
              <a:rPr lang="en-IN" dirty="0">
                <a:solidFill>
                  <a:srgbClr val="9B2393"/>
                </a:solidFill>
                <a:latin typeface="Menlo" panose="020B0609030804020204" pitchFamily="49" charset="0"/>
              </a:rPr>
              <a:t>else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IN" dirty="0">
                <a:solidFill>
                  <a:srgbClr val="5D6C79"/>
                </a:solidFill>
                <a:latin typeface="Menlo" panose="020B0609030804020204" pitchFamily="49" charset="0"/>
              </a:rPr>
              <a:t>    //parent </a:t>
            </a:r>
          </a:p>
          <a:p>
            <a:r>
              <a:rPr lang="en-IN" dirty="0">
                <a:solidFill>
                  <a:srgbClr val="C41A16"/>
                </a:solidFill>
                <a:latin typeface="Menlo" panose="020B0609030804020204" pitchFamily="49" charset="0"/>
              </a:rPr>
              <a:t>    </a:t>
            </a:r>
            <a:r>
              <a:rPr lang="en-IN" dirty="0" err="1">
                <a:solidFill>
                  <a:srgbClr val="C41A16"/>
                </a:solidFill>
                <a:latin typeface="Menlo" panose="020B0609030804020204" pitchFamily="49" charset="0"/>
              </a:rPr>
              <a:t>printf</a:t>
            </a:r>
            <a:r>
              <a:rPr lang="en-IN" dirty="0">
                <a:solidFill>
                  <a:srgbClr val="C41A16"/>
                </a:solidFill>
                <a:latin typeface="Menlo" panose="020B0609030804020204" pitchFamily="49" charset="0"/>
              </a:rPr>
              <a:t>("hello I am parent of %d (</a:t>
            </a:r>
            <a:r>
              <a:rPr lang="en-IN" dirty="0" err="1">
                <a:solidFill>
                  <a:srgbClr val="C41A16"/>
                </a:solidFill>
                <a:latin typeface="Menlo" panose="020B0609030804020204" pitchFamily="49" charset="0"/>
              </a:rPr>
              <a:t>pid</a:t>
            </a:r>
            <a:r>
              <a:rPr lang="en-IN" dirty="0">
                <a:solidFill>
                  <a:srgbClr val="C41A16"/>
                </a:solidFill>
                <a:latin typeface="Menlo" panose="020B0609030804020204" pitchFamily="49" charset="0"/>
              </a:rPr>
              <a:t>: %d) \n", </a:t>
            </a:r>
            <a:r>
              <a:rPr lang="en-IN" dirty="0" err="1">
                <a:solidFill>
                  <a:srgbClr val="C41A16"/>
                </a:solidFill>
                <a:latin typeface="Menlo" panose="020B0609030804020204" pitchFamily="49" charset="0"/>
              </a:rPr>
              <a:t>rc</a:t>
            </a:r>
            <a:r>
              <a:rPr lang="en-IN" dirty="0">
                <a:solidFill>
                  <a:srgbClr val="C41A16"/>
                </a:solidFill>
                <a:latin typeface="Menlo" panose="020B0609030804020204" pitchFamily="49" charset="0"/>
              </a:rPr>
              <a:t>, (</a:t>
            </a:r>
            <a:r>
              <a:rPr lang="en-IN" dirty="0" err="1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-IN" dirty="0">
                <a:solidFill>
                  <a:srgbClr val="C41A16"/>
                </a:solidFill>
                <a:latin typeface="Menlo" panose="020B0609030804020204" pitchFamily="49" charset="0"/>
              </a:rPr>
              <a:t>) </a:t>
            </a:r>
            <a:r>
              <a:rPr lang="en-IN" dirty="0" err="1">
                <a:solidFill>
                  <a:srgbClr val="C41A16"/>
                </a:solidFill>
                <a:latin typeface="Menlo" panose="020B0609030804020204" pitchFamily="49" charset="0"/>
              </a:rPr>
              <a:t>getpid</a:t>
            </a:r>
            <a:r>
              <a:rPr lang="en-IN" dirty="0">
                <a:solidFill>
                  <a:srgbClr val="C41A16"/>
                </a:solidFill>
                <a:latin typeface="Menlo" panose="020B0609030804020204" pitchFamily="49" charset="0"/>
              </a:rPr>
              <a:t>()); 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IN" dirty="0">
                <a:solidFill>
                  <a:srgbClr val="9B2393"/>
                </a:solidFill>
                <a:latin typeface="Menlo" panose="020B0609030804020204" pitchFamily="49" charset="0"/>
              </a:rPr>
              <a:t>return </a:t>
            </a:r>
            <a:r>
              <a:rPr lang="en-I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IN" dirty="0">
                <a:solidFill>
                  <a:srgbClr val="9B2393"/>
                </a:solidFill>
                <a:latin typeface="Menlo" panose="020B0609030804020204" pitchFamily="49" charset="0"/>
              </a:rPr>
              <a:t>;</a:t>
            </a:r>
          </a:p>
          <a:p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FCAB5-4EE0-3F4C-B957-827F3180AAC2}"/>
              </a:ext>
            </a:extLst>
          </p:cNvPr>
          <p:cNvSpPr txBox="1"/>
          <p:nvPr/>
        </p:nvSpPr>
        <p:spPr>
          <a:xfrm>
            <a:off x="7308304" y="260648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p1.c</a:t>
            </a:r>
          </a:p>
        </p:txBody>
      </p:sp>
    </p:spTree>
    <p:extLst>
      <p:ext uri="{BB962C8B-B14F-4D97-AF65-F5344CB8AC3E}">
        <p14:creationId xmlns:p14="http://schemas.microsoft.com/office/powerpoint/2010/main" val="82102802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C92417-88D8-5A4F-8FC8-3768589E0681}"/>
              </a:ext>
            </a:extLst>
          </p:cNvPr>
          <p:cNvSpPr/>
          <p:nvPr/>
        </p:nvSpPr>
        <p:spPr>
          <a:xfrm>
            <a:off x="765888" y="764704"/>
            <a:ext cx="78385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urier" pitchFamily="2" charset="0"/>
              </a:rPr>
              <a:t>(base) Ravis-MacBook-Pro-2:Cprograms </a:t>
            </a:r>
            <a:r>
              <a:rPr lang="en-IN" dirty="0" err="1">
                <a:solidFill>
                  <a:srgbClr val="000000"/>
                </a:solidFill>
                <a:latin typeface="Courier" pitchFamily="2" charset="0"/>
              </a:rPr>
              <a:t>ravimittal</a:t>
            </a:r>
            <a:r>
              <a:rPr lang="en-IN" dirty="0">
                <a:solidFill>
                  <a:srgbClr val="000000"/>
                </a:solidFill>
                <a:latin typeface="Courier" pitchFamily="2" charset="0"/>
              </a:rPr>
              <a:t>$ ./</a:t>
            </a:r>
            <a:r>
              <a:rPr lang="en-IN" dirty="0" err="1">
                <a:solidFill>
                  <a:srgbClr val="000000"/>
                </a:solidFill>
                <a:latin typeface="Courier" pitchFamily="2" charset="0"/>
              </a:rPr>
              <a:t>a.out</a:t>
            </a:r>
            <a:endParaRPr lang="en-IN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I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urier" pitchFamily="2" charset="0"/>
              </a:rPr>
              <a:t>hello world (pid:22305)</a:t>
            </a:r>
          </a:p>
          <a:p>
            <a:r>
              <a:rPr lang="en-IN" dirty="0">
                <a:solidFill>
                  <a:srgbClr val="000000"/>
                </a:solidFill>
                <a:latin typeface="Courier" pitchFamily="2" charset="0"/>
              </a:rPr>
              <a:t>hello I am parent of 22306 (</a:t>
            </a:r>
            <a:r>
              <a:rPr lang="en-IN" dirty="0" err="1">
                <a:solidFill>
                  <a:srgbClr val="000000"/>
                </a:solidFill>
                <a:latin typeface="Courier" pitchFamily="2" charset="0"/>
              </a:rPr>
              <a:t>pid</a:t>
            </a:r>
            <a:r>
              <a:rPr lang="en-IN" dirty="0">
                <a:solidFill>
                  <a:srgbClr val="000000"/>
                </a:solidFill>
                <a:latin typeface="Courier" pitchFamily="2" charset="0"/>
              </a:rPr>
              <a:t>: 22305)</a:t>
            </a:r>
          </a:p>
          <a:p>
            <a:r>
              <a:rPr lang="en-IN" dirty="0">
                <a:solidFill>
                  <a:srgbClr val="000000"/>
                </a:solidFill>
                <a:latin typeface="Courier" pitchFamily="2" charset="0"/>
              </a:rPr>
              <a:t>hello I am child process with (</a:t>
            </a:r>
            <a:r>
              <a:rPr lang="en-IN" dirty="0" err="1">
                <a:solidFill>
                  <a:srgbClr val="000000"/>
                </a:solidFill>
                <a:latin typeface="Courier" pitchFamily="2" charset="0"/>
              </a:rPr>
              <a:t>pid</a:t>
            </a:r>
            <a:r>
              <a:rPr lang="en-IN" dirty="0">
                <a:solidFill>
                  <a:srgbClr val="000000"/>
                </a:solidFill>
                <a:latin typeface="Courier" pitchFamily="2" charset="0"/>
              </a:rPr>
              <a:t> = 22306) </a:t>
            </a:r>
          </a:p>
        </p:txBody>
      </p:sp>
    </p:spTree>
    <p:extLst>
      <p:ext uri="{BB962C8B-B14F-4D97-AF65-F5344CB8AC3E}">
        <p14:creationId xmlns:p14="http://schemas.microsoft.com/office/powerpoint/2010/main" val="75421279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DCD350-8F2E-3545-B589-3E149FC6B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Fork()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ECE24-9AD3-6A40-AFCC-F1F881059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3234680"/>
          </a:xfrm>
        </p:spPr>
        <p:txBody>
          <a:bodyPr/>
          <a:lstStyle/>
          <a:p>
            <a:r>
              <a:rPr lang="en-US" dirty="0"/>
              <a:t>Note that the child isn’t an exact copy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It has it’s own copy of the address space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It’s own registers, PC, </a:t>
            </a:r>
            <a:r>
              <a:rPr lang="en-US" dirty="0" err="1">
                <a:solidFill>
                  <a:srgbClr val="0070C0"/>
                </a:solidFill>
              </a:rPr>
              <a:t>etc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Value it returns is different from it’s parent</a:t>
            </a:r>
          </a:p>
          <a:p>
            <a:r>
              <a:rPr lang="en-US" dirty="0"/>
              <a:t>The output of p1.c is not deterministic</a:t>
            </a:r>
          </a:p>
          <a:p>
            <a:pPr lvl="1"/>
            <a:r>
              <a:rPr lang="en-US" dirty="0"/>
              <a:t>After child process is created – there are two active processes</a:t>
            </a:r>
          </a:p>
          <a:p>
            <a:pPr lvl="1"/>
            <a:r>
              <a:rPr lang="en-US" dirty="0"/>
              <a:t>On a single CPU, it depends on scheduler which one gets scheduled first. For example, in another run we might get: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69D07D-8A01-254A-90A4-26173B7DFFCE}"/>
              </a:ext>
            </a:extLst>
          </p:cNvPr>
          <p:cNvSpPr txBox="1"/>
          <p:nvPr/>
        </p:nvSpPr>
        <p:spPr>
          <a:xfrm>
            <a:off x="591392" y="4352366"/>
            <a:ext cx="8552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Courier" pitchFamily="2" charset="0"/>
              <a:cs typeface="Calibri" panose="020F0502020204030204" pitchFamily="34" charset="0"/>
            </a:endParaRPr>
          </a:p>
          <a:p>
            <a:r>
              <a:rPr lang="en-IN" dirty="0">
                <a:latin typeface="Courier" pitchFamily="2" charset="0"/>
                <a:cs typeface="Calibri" panose="020F0502020204030204" pitchFamily="34" charset="0"/>
              </a:rPr>
              <a:t>Ravis-MacBook-Pro-2:Cprograms </a:t>
            </a:r>
            <a:r>
              <a:rPr lang="en-IN" dirty="0" err="1">
                <a:latin typeface="Courier" pitchFamily="2" charset="0"/>
                <a:cs typeface="Calibri" panose="020F0502020204030204" pitchFamily="34" charset="0"/>
              </a:rPr>
              <a:t>ravimittal</a:t>
            </a:r>
            <a:r>
              <a:rPr lang="en-IN" dirty="0">
                <a:latin typeface="Courier" pitchFamily="2" charset="0"/>
                <a:cs typeface="Calibri" panose="020F0502020204030204" pitchFamily="34" charset="0"/>
              </a:rPr>
              <a:t>$ ./</a:t>
            </a:r>
            <a:r>
              <a:rPr lang="en-IN" dirty="0" err="1">
                <a:latin typeface="Courier" pitchFamily="2" charset="0"/>
                <a:cs typeface="Calibri" panose="020F0502020204030204" pitchFamily="34" charset="0"/>
              </a:rPr>
              <a:t>a.out</a:t>
            </a:r>
            <a:endParaRPr lang="en-IN" dirty="0">
              <a:latin typeface="Courier" pitchFamily="2" charset="0"/>
              <a:cs typeface="Calibri" panose="020F0502020204030204" pitchFamily="34" charset="0"/>
            </a:endParaRPr>
          </a:p>
          <a:p>
            <a:r>
              <a:rPr lang="en-IN" dirty="0">
                <a:latin typeface="Courier" pitchFamily="2" charset="0"/>
                <a:cs typeface="Calibri" panose="020F0502020204030204" pitchFamily="34" charset="0"/>
              </a:rPr>
              <a:t>hello world (pid:22394)</a:t>
            </a:r>
          </a:p>
          <a:p>
            <a:r>
              <a:rPr lang="en-IN" dirty="0">
                <a:latin typeface="Courier" pitchFamily="2" charset="0"/>
                <a:cs typeface="Calibri" panose="020F0502020204030204" pitchFamily="34" charset="0"/>
              </a:rPr>
              <a:t>hello I am child process with (</a:t>
            </a:r>
            <a:r>
              <a:rPr lang="en-IN" dirty="0" err="1">
                <a:latin typeface="Courier" pitchFamily="2" charset="0"/>
                <a:cs typeface="Calibri" panose="020F0502020204030204" pitchFamily="34" charset="0"/>
              </a:rPr>
              <a:t>pid</a:t>
            </a:r>
            <a:r>
              <a:rPr lang="en-IN" dirty="0">
                <a:latin typeface="Courier" pitchFamily="2" charset="0"/>
                <a:cs typeface="Calibri" panose="020F0502020204030204" pitchFamily="34" charset="0"/>
              </a:rPr>
              <a:t> = 22395) </a:t>
            </a:r>
          </a:p>
          <a:p>
            <a:r>
              <a:rPr lang="en-IN" dirty="0">
                <a:latin typeface="Courier" pitchFamily="2" charset="0"/>
                <a:cs typeface="Calibri" panose="020F0502020204030204" pitchFamily="34" charset="0"/>
              </a:rPr>
              <a:t>hello I am parent of 22395 (</a:t>
            </a:r>
            <a:r>
              <a:rPr lang="en-IN" dirty="0" err="1">
                <a:latin typeface="Courier" pitchFamily="2" charset="0"/>
                <a:cs typeface="Calibri" panose="020F0502020204030204" pitchFamily="34" charset="0"/>
              </a:rPr>
              <a:t>pid</a:t>
            </a:r>
            <a:r>
              <a:rPr lang="en-IN" dirty="0">
                <a:latin typeface="Courier" pitchFamily="2" charset="0"/>
                <a:cs typeface="Calibri" panose="020F0502020204030204" pitchFamily="34" charset="0"/>
              </a:rPr>
              <a:t>: 22394)</a:t>
            </a:r>
            <a:endParaRPr lang="en-US" dirty="0">
              <a:latin typeface="Courier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75805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9EC30F-8486-454A-B707-8C16846E0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4DB735-5C4F-374C-A24A-95A5DF7CC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fork()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exec() </a:t>
            </a:r>
            <a:r>
              <a:rPr lang="en-US" dirty="0"/>
              <a:t>combination is a powerful way to create an manipulate processes</a:t>
            </a:r>
          </a:p>
          <a:p>
            <a:r>
              <a:rPr lang="en-US" dirty="0"/>
              <a:t>In the next class we will study </a:t>
            </a:r>
            <a:r>
              <a:rPr lang="en-US" dirty="0">
                <a:solidFill>
                  <a:srgbClr val="FF0000"/>
                </a:solidFill>
              </a:rPr>
              <a:t>exec()</a:t>
            </a:r>
            <a:r>
              <a:rPr lang="en-US" dirty="0"/>
              <a:t> system call</a:t>
            </a:r>
          </a:p>
        </p:txBody>
      </p:sp>
    </p:spTree>
    <p:extLst>
      <p:ext uri="{BB962C8B-B14F-4D97-AF65-F5344CB8AC3E}">
        <p14:creationId xmlns:p14="http://schemas.microsoft.com/office/powerpoint/2010/main" val="3871053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264D-B503-0847-8E68-275A25B76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Next Class</a:t>
            </a:r>
            <a:br>
              <a:rPr lang="en-US" dirty="0">
                <a:solidFill>
                  <a:schemeClr val="accent5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90000"/>
                  </a:schemeClr>
                </a:solidFill>
              </a:rPr>
              <a:t>System Calls – </a:t>
            </a:r>
            <a:r>
              <a:rPr lang="en-US" dirty="0">
                <a:solidFill>
                  <a:srgbClr val="FF0000"/>
                </a:solidFill>
              </a:rPr>
              <a:t>exit, wait and exec</a:t>
            </a:r>
          </a:p>
        </p:txBody>
      </p:sp>
    </p:spTree>
    <p:extLst>
      <p:ext uri="{BB962C8B-B14F-4D97-AF65-F5344CB8AC3E}">
        <p14:creationId xmlns:p14="http://schemas.microsoft.com/office/powerpoint/2010/main" val="42414982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264D-B503-0847-8E68-275A25B76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90000"/>
                  </a:schemeClr>
                </a:solidFill>
              </a:rPr>
              <a:t>System Calls – </a:t>
            </a:r>
            <a:r>
              <a:rPr lang="en-US" dirty="0">
                <a:solidFill>
                  <a:srgbClr val="FF0000"/>
                </a:solidFill>
              </a:rPr>
              <a:t>exit() and wait()</a:t>
            </a:r>
          </a:p>
        </p:txBody>
      </p:sp>
    </p:spTree>
    <p:extLst>
      <p:ext uri="{BB962C8B-B14F-4D97-AF65-F5344CB8AC3E}">
        <p14:creationId xmlns:p14="http://schemas.microsoft.com/office/powerpoint/2010/main" val="199078093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6E99A5-7BF7-E84C-B0FF-933BFF3DE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termination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0F5537-B945-FE4C-A981-E411266B3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Multiple ways for a process to get destroyed</a:t>
            </a:r>
          </a:p>
          <a:p>
            <a:pPr lvl="1"/>
            <a:r>
              <a:rPr lang="en-US" altLang="en-US" sz="2400" dirty="0"/>
              <a:t>Process issues and </a:t>
            </a:r>
            <a:r>
              <a:rPr lang="en-US" altLang="en-US" sz="2400" i="1" dirty="0">
                <a:solidFill>
                  <a:srgbClr val="FF0000"/>
                </a:solidFill>
              </a:rPr>
              <a:t>exit()</a:t>
            </a:r>
            <a:r>
              <a:rPr lang="en-US" altLang="en-US" sz="2400" dirty="0"/>
              <a:t> call – Voluntary</a:t>
            </a:r>
          </a:p>
          <a:p>
            <a:pPr lvl="1"/>
            <a:r>
              <a:rPr lang="en-US" altLang="en-US" sz="2400" dirty="0"/>
              <a:t>The parent process issues a </a:t>
            </a:r>
            <a:r>
              <a:rPr lang="en-US" altLang="en-US" sz="2400" i="1" dirty="0">
                <a:solidFill>
                  <a:srgbClr val="FF0000"/>
                </a:solidFill>
              </a:rPr>
              <a:t>kill()</a:t>
            </a:r>
            <a:r>
              <a:rPr lang="en-US" altLang="en-US" sz="2400" dirty="0"/>
              <a:t> call - Involuntary</a:t>
            </a:r>
          </a:p>
          <a:p>
            <a:pPr lvl="1"/>
            <a:r>
              <a:rPr lang="en-US" altLang="en-US" sz="2400" dirty="0"/>
              <a:t>Process receives a </a:t>
            </a:r>
            <a:r>
              <a:rPr lang="en-US" altLang="en-US" sz="2400" dirty="0">
                <a:solidFill>
                  <a:srgbClr val="FF0000"/>
                </a:solidFill>
              </a:rPr>
              <a:t>terminate signal - </a:t>
            </a:r>
            <a:r>
              <a:rPr lang="en-US" altLang="en-US" sz="2400" dirty="0"/>
              <a:t>Involuntary</a:t>
            </a:r>
          </a:p>
          <a:p>
            <a:pPr lvl="2"/>
            <a:r>
              <a:rPr lang="en-US" altLang="en-US" dirty="0"/>
              <a:t>When it did something illegal !</a:t>
            </a:r>
          </a:p>
          <a:p>
            <a:r>
              <a:rPr lang="en-US" altLang="en-US" sz="2800" dirty="0"/>
              <a:t>On death</a:t>
            </a:r>
          </a:p>
          <a:p>
            <a:pPr lvl="1"/>
            <a:r>
              <a:rPr lang="en-US" altLang="en-US" sz="2400" dirty="0"/>
              <a:t>Reclaim all of process’s memory regions</a:t>
            </a:r>
          </a:p>
          <a:p>
            <a:pPr lvl="1"/>
            <a:r>
              <a:rPr lang="en-US" altLang="en-US" sz="2400" dirty="0"/>
              <a:t>Make process un-runnable</a:t>
            </a:r>
          </a:p>
          <a:p>
            <a:pPr lvl="1"/>
            <a:r>
              <a:rPr lang="en-US" altLang="en-US" sz="2400" dirty="0"/>
              <a:t>Put the process in the </a:t>
            </a:r>
            <a:r>
              <a:rPr lang="en-US" altLang="en-US" sz="2400" i="1" dirty="0"/>
              <a:t>zombie state</a:t>
            </a:r>
            <a:endParaRPr lang="en-US" altLang="en-US" sz="2400" dirty="0"/>
          </a:p>
          <a:p>
            <a:pPr lvl="1"/>
            <a:r>
              <a:rPr lang="en-US" altLang="en-US" sz="2400" dirty="0"/>
              <a:t>However, do not remove its process descriptor from the list of processes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IN" dirty="0"/>
            </a:br>
            <a:endParaRPr lang="en-IN" sz="28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759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67707A2E-A0D2-A449-82A5-3741D9585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altLang="en-US"/>
              <a:t>Zombie State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04492EBC-6255-A84A-9460-5F272A213F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r>
              <a:rPr lang="en-US" altLang="en-US" dirty="0"/>
              <a:t>Why keep process descriptor around?</a:t>
            </a:r>
          </a:p>
          <a:p>
            <a:pPr lvl="1"/>
            <a:r>
              <a:rPr lang="en-US" altLang="en-US" dirty="0"/>
              <a:t>Parent may be waiting for child to terminate</a:t>
            </a:r>
          </a:p>
          <a:p>
            <a:pPr lvl="2"/>
            <a:r>
              <a:rPr lang="en-US" altLang="en-US" dirty="0"/>
              <a:t>via the </a:t>
            </a:r>
            <a:r>
              <a:rPr lang="en-US" altLang="en-US" i="1" dirty="0">
                <a:solidFill>
                  <a:srgbClr val="FF0000"/>
                </a:solidFill>
              </a:rPr>
              <a:t>wait()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system call</a:t>
            </a:r>
          </a:p>
          <a:p>
            <a:pPr lvl="1"/>
            <a:r>
              <a:rPr lang="en-US" altLang="en-US" dirty="0"/>
              <a:t>Parent needs to get the exit code of the child</a:t>
            </a:r>
          </a:p>
          <a:p>
            <a:pPr lvl="2"/>
            <a:r>
              <a:rPr lang="en-US" altLang="en-US" dirty="0"/>
              <a:t>this information is stored in the descriptor</a:t>
            </a:r>
          </a:p>
          <a:p>
            <a:pPr lvl="1"/>
            <a:r>
              <a:rPr lang="en-US" altLang="en-US" dirty="0"/>
              <a:t>If descriptor was destroyed immediately, this information could not be gotten</a:t>
            </a:r>
          </a:p>
          <a:p>
            <a:pPr lvl="1"/>
            <a:r>
              <a:rPr lang="en-US" altLang="en-US" dirty="0"/>
              <a:t>After getting this information, the process descriptor can be removed</a:t>
            </a:r>
          </a:p>
          <a:p>
            <a:pPr lvl="2"/>
            <a:r>
              <a:rPr lang="en-US" altLang="en-US" dirty="0"/>
              <a:t>no more remnants of the process</a:t>
            </a:r>
          </a:p>
        </p:txBody>
      </p:sp>
    </p:spTree>
    <p:extLst>
      <p:ext uri="{BB962C8B-B14F-4D97-AF65-F5344CB8AC3E}">
        <p14:creationId xmlns:p14="http://schemas.microsoft.com/office/powerpoint/2010/main" val="405151331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6E99A5-7BF7-E84C-B0FF-933BFF3DE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Waiting for children to die with </a:t>
            </a:r>
            <a:r>
              <a:rPr lang="en-US" dirty="0">
                <a:solidFill>
                  <a:srgbClr val="FF0000"/>
                </a:solidFill>
              </a:rPr>
              <a:t>wait()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0F5537-B945-FE4C-A981-E411266B3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parent can wait for the child to die by executing the </a:t>
            </a:r>
            <a:r>
              <a:rPr lang="en-IN" dirty="0">
                <a:solidFill>
                  <a:srgbClr val="FF0000"/>
                </a:solidFill>
              </a:rPr>
              <a:t>wait</a:t>
            </a:r>
            <a:r>
              <a:rPr lang="en-IN" dirty="0"/>
              <a:t> system call</a:t>
            </a:r>
          </a:p>
          <a:p>
            <a:r>
              <a:rPr lang="en-IN" dirty="0"/>
              <a:t>It is quite useful for a parent to wait for a child process to finish what it has been doing </a:t>
            </a:r>
          </a:p>
          <a:p>
            <a:pPr lvl="1"/>
            <a:r>
              <a:rPr lang="en-IN" dirty="0"/>
              <a:t>on success, </a:t>
            </a:r>
            <a:r>
              <a:rPr lang="en-IN" b="1" dirty="0"/>
              <a:t>returns</a:t>
            </a:r>
            <a:r>
              <a:rPr lang="en-IN" dirty="0"/>
              <a:t> the process ID of the terminated child; on error, -1 is </a:t>
            </a:r>
            <a:r>
              <a:rPr lang="en-IN" b="1" dirty="0"/>
              <a:t>returned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5E287E-B6D1-A84C-BDB7-A9D468945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31" y="3677303"/>
            <a:ext cx="6589844" cy="252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3961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9FC20492-64DA-8D4E-9F28-0A39A11FE4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wait and </a:t>
            </a:r>
            <a:r>
              <a:rPr lang="en-US" altLang="en-US" dirty="0" err="1"/>
              <a:t>waitpid</a:t>
            </a:r>
            <a:r>
              <a:rPr lang="en-US" altLang="en-US" dirty="0"/>
              <a:t> </a:t>
            </a:r>
            <a:r>
              <a:rPr lang="en-US" altLang="en-US" dirty="0" err="1"/>
              <a:t>syscalls</a:t>
            </a:r>
            <a:endParaRPr lang="en-US" altLang="en-US" dirty="0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9B33D55-F305-194C-B4CD-FB3A4A19B7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terminated process’s information is </a:t>
            </a:r>
            <a:r>
              <a:rPr lang="en-US" altLang="en-US" dirty="0">
                <a:solidFill>
                  <a:srgbClr val="0070C0"/>
                </a:solidFill>
              </a:rPr>
              <a:t>collected</a:t>
            </a:r>
            <a:r>
              <a:rPr lang="en-US" altLang="en-US" dirty="0"/>
              <a:t> via a call of a wait operation by its parent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Operations: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wait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blocks the calling process until a child process terminates, returning the child’s </a:t>
            </a:r>
            <a:r>
              <a:rPr lang="en-US" altLang="en-US" sz="1800" dirty="0" err="1"/>
              <a:t>pid</a:t>
            </a:r>
            <a:endParaRPr lang="en-US" altLang="en-US" sz="1800" dirty="0"/>
          </a:p>
          <a:p>
            <a:pPr lvl="3">
              <a:lnSpc>
                <a:spcPct val="90000"/>
              </a:lnSpc>
            </a:pPr>
            <a:r>
              <a:rPr lang="en-US" altLang="en-US" sz="1600" dirty="0"/>
              <a:t>If caller has no children, wait immediately returns –1 (error)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the termination status (return value) of the child may be obtained via the argument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>
                <a:solidFill>
                  <a:srgbClr val="FF0000"/>
                </a:solidFill>
              </a:rPr>
              <a:t>waitpid</a:t>
            </a:r>
            <a:endParaRPr lang="en-US" altLang="en-US" sz="2000" dirty="0">
              <a:solidFill>
                <a:srgbClr val="FF000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permits a caller to wait for a particular child, identified by its </a:t>
            </a:r>
            <a:r>
              <a:rPr lang="en-US" altLang="en-US" sz="1800" dirty="0" err="1"/>
              <a:t>pid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4735784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CF4B89-87C1-7241-88D9-772D5AE07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the following: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0EE026-3642-034A-AE01-57242E382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Systems: Principles and Practice (2nd Edition) Anderson and Dahlin</a:t>
            </a:r>
          </a:p>
          <a:p>
            <a:pPr lvl="1"/>
            <a:r>
              <a:rPr lang="en-US" dirty="0"/>
              <a:t>Volume 1, Kernel and Processes</a:t>
            </a:r>
          </a:p>
          <a:p>
            <a:pPr lvl="2"/>
            <a:r>
              <a:rPr lang="en-US" dirty="0"/>
              <a:t>Chapter 4</a:t>
            </a:r>
          </a:p>
          <a:p>
            <a:r>
              <a:rPr lang="en-US" dirty="0"/>
              <a:t>Operating Systems: Three Easy Pieces, by </a:t>
            </a:r>
            <a:r>
              <a:rPr lang="en-US" dirty="0" err="1"/>
              <a:t>Remzi</a:t>
            </a:r>
            <a:r>
              <a:rPr lang="en-US" dirty="0"/>
              <a:t> and Andrea </a:t>
            </a:r>
            <a:r>
              <a:rPr lang="en-US" dirty="0" err="1"/>
              <a:t>Arpaci-Dusseau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Chapter 5: Process APIs</a:t>
            </a:r>
          </a:p>
        </p:txBody>
      </p:sp>
    </p:spTree>
    <p:extLst>
      <p:ext uri="{BB962C8B-B14F-4D97-AF65-F5344CB8AC3E}">
        <p14:creationId xmlns:p14="http://schemas.microsoft.com/office/powerpoint/2010/main" val="410638552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19BC66-4A8C-274C-AFA3-1FC3D2478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wait() </a:t>
            </a:r>
            <a:r>
              <a:rPr lang="en-US" dirty="0"/>
              <a:t>system call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7AD3E1-7601-9945-895A-3518D5DAD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28" y="811159"/>
            <a:ext cx="7924800" cy="1290464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E90F5D-DCA3-314A-B62D-0AC9992B1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28" y="980728"/>
            <a:ext cx="7150847" cy="54200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76EB1C-CCE5-7546-AC6B-0670C8354F51}"/>
              </a:ext>
            </a:extLst>
          </p:cNvPr>
          <p:cNvSpPr txBox="1"/>
          <p:nvPr/>
        </p:nvSpPr>
        <p:spPr>
          <a:xfrm>
            <a:off x="6012160" y="20554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p2.c</a:t>
            </a:r>
          </a:p>
        </p:txBody>
      </p:sp>
    </p:spTree>
    <p:extLst>
      <p:ext uri="{BB962C8B-B14F-4D97-AF65-F5344CB8AC3E}">
        <p14:creationId xmlns:p14="http://schemas.microsoft.com/office/powerpoint/2010/main" val="369402770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759948-299B-5E41-9B07-E6318BE0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wait() </a:t>
            </a:r>
            <a:r>
              <a:rPr lang="en-US" dirty="0"/>
              <a:t>system call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B5C0F-52D7-0941-B04E-DFF304004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03" y="1946427"/>
            <a:ext cx="8496944" cy="147667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5B0A50-E07B-4045-A866-B048E3200FD8}"/>
              </a:ext>
            </a:extLst>
          </p:cNvPr>
          <p:cNvSpPr txBox="1">
            <a:spLocks/>
          </p:cNvSpPr>
          <p:nvPr/>
        </p:nvSpPr>
        <p:spPr bwMode="auto">
          <a:xfrm>
            <a:off x="523875" y="910910"/>
            <a:ext cx="7924800" cy="64807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120000"/>
              <a:buChar char="•"/>
              <a:defRPr sz="24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  <a:defRPr sz="22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•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543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Arial" panose="020B0604020202020204" pitchFamily="34" charset="0"/>
              <a:buChar char="•"/>
              <a:defRPr sz="18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002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Arial" panose="020B0604020202020204" pitchFamily="34" charset="0"/>
              <a:buChar char="•"/>
              <a:defRPr sz="16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4574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Parent process waits for the child to finish</a:t>
            </a:r>
            <a:endParaRPr lang="en-IN" dirty="0"/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26070912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B52B-2333-3747-A78D-E13528A8D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a new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11536-66B4-654C-8CFD-0B9C577B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After </a:t>
            </a:r>
            <a:r>
              <a:rPr lang="en-IN" dirty="0">
                <a:solidFill>
                  <a:srgbClr val="FF0000"/>
                </a:solidFill>
              </a:rPr>
              <a:t>for</a:t>
            </a:r>
            <a:r>
              <a:rPr lang="en-IN" dirty="0"/>
              <a:t>k, parent and child are running same code </a:t>
            </a:r>
          </a:p>
          <a:p>
            <a:pPr lvl="1"/>
            <a:r>
              <a:rPr lang="en-IN" dirty="0"/>
              <a:t>Not too useful! </a:t>
            </a:r>
            <a:endParaRPr lang="en-US" dirty="0"/>
          </a:p>
          <a:p>
            <a:r>
              <a:rPr lang="en-US" dirty="0"/>
              <a:t>A common use of fork is to launch a new executable program</a:t>
            </a:r>
          </a:p>
          <a:p>
            <a:r>
              <a:rPr lang="en-IN" dirty="0"/>
              <a:t>A process can run </a:t>
            </a:r>
            <a:r>
              <a:rPr lang="en-IN" dirty="0">
                <a:solidFill>
                  <a:srgbClr val="FF0000"/>
                </a:solidFill>
              </a:rPr>
              <a:t>exec() </a:t>
            </a:r>
            <a:r>
              <a:rPr lang="en-IN" dirty="0"/>
              <a:t>to load another executable to its memory image </a:t>
            </a:r>
          </a:p>
          <a:p>
            <a:pPr lvl="1"/>
            <a:r>
              <a:rPr lang="en-IN" dirty="0"/>
              <a:t>So, a child can run a different program from parent </a:t>
            </a:r>
            <a:endParaRPr lang="en-US" dirty="0"/>
          </a:p>
          <a:p>
            <a:r>
              <a:rPr lang="en-IN" dirty="0"/>
              <a:t>The </a:t>
            </a:r>
            <a:r>
              <a:rPr lang="en-IN" dirty="0">
                <a:solidFill>
                  <a:srgbClr val="FF0000"/>
                </a:solidFill>
              </a:rPr>
              <a:t>exec</a:t>
            </a:r>
            <a:r>
              <a:rPr lang="en-IN" b="1" dirty="0"/>
              <a:t> </a:t>
            </a:r>
            <a:r>
              <a:rPr lang="en-IN" dirty="0"/>
              <a:t>system call replaces the current process image with a new image</a:t>
            </a:r>
          </a:p>
          <a:p>
            <a:pPr lvl="1"/>
            <a:r>
              <a:rPr lang="en-IN" i="1" dirty="0"/>
              <a:t>If </a:t>
            </a:r>
            <a:r>
              <a:rPr lang="en-IN" i="1" dirty="0">
                <a:solidFill>
                  <a:srgbClr val="FF0000"/>
                </a:solidFill>
              </a:rPr>
              <a:t>exec</a:t>
            </a:r>
            <a:r>
              <a:rPr lang="en-IN" i="1" dirty="0"/>
              <a:t> succeeds, it never returns</a:t>
            </a:r>
            <a:br>
              <a:rPr lang="en-IN" i="1" dirty="0"/>
            </a:br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exec</a:t>
            </a:r>
            <a:r>
              <a:rPr lang="en-IN" b="1" dirty="0"/>
              <a:t> </a:t>
            </a:r>
            <a:r>
              <a:rPr lang="en-IN" dirty="0"/>
              <a:t>requires you to specify the file you program to run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43085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6E30-C79C-CE44-9DB1-F91F9BCA6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exec() system call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96B2B-CF4E-5647-B217-22F4259FF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773816"/>
            <a:ext cx="7924800" cy="2895544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dirty="0">
                <a:solidFill>
                  <a:srgbClr val="FF0000"/>
                </a:solidFill>
              </a:rPr>
              <a:t>exec</a:t>
            </a:r>
            <a:r>
              <a:rPr lang="en-IN" dirty="0"/>
              <a:t> family of system calls replaces the program executed by a process</a:t>
            </a:r>
          </a:p>
          <a:p>
            <a:r>
              <a:rPr lang="en-IN" dirty="0"/>
              <a:t>When a process calls </a:t>
            </a:r>
            <a:r>
              <a:rPr lang="en-IN" dirty="0">
                <a:solidFill>
                  <a:srgbClr val="FF0000"/>
                </a:solidFill>
              </a:rPr>
              <a:t>exec</a:t>
            </a:r>
            <a:r>
              <a:rPr lang="en-IN" dirty="0"/>
              <a:t>, all code (text) and data in the process is lost and replaced with the executable of the new program</a:t>
            </a:r>
          </a:p>
          <a:p>
            <a:r>
              <a:rPr lang="en-IN" dirty="0"/>
              <a:t>All open file descriptors remains open after calling </a:t>
            </a:r>
            <a:r>
              <a:rPr lang="en-IN" dirty="0">
                <a:solidFill>
                  <a:srgbClr val="FF0000"/>
                </a:solidFill>
              </a:rPr>
              <a:t>exec</a:t>
            </a:r>
          </a:p>
          <a:p>
            <a:pPr lvl="1"/>
            <a:r>
              <a:rPr lang="en-IN" dirty="0"/>
              <a:t>unless explicitly set to close-on-exec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B615F8-A9E0-314F-A1AB-7D2E973C7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74" y="1052736"/>
            <a:ext cx="6498939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9907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ACDB-B66D-194B-9AC0-C3FD3B61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exec() </a:t>
            </a:r>
            <a:r>
              <a:rPr lang="en-US" dirty="0"/>
              <a:t>system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F033A-0516-AF4B-8587-329568715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2816"/>
            <a:ext cx="7924800" cy="4246984"/>
          </a:xfrm>
        </p:spPr>
        <p:txBody>
          <a:bodyPr/>
          <a:lstStyle/>
          <a:p>
            <a:r>
              <a:rPr lang="en-IN" dirty="0"/>
              <a:t>We consider system call: </a:t>
            </a:r>
            <a:r>
              <a:rPr lang="en-IN" dirty="0" err="1">
                <a:solidFill>
                  <a:srgbClr val="FF0000"/>
                </a:solidFill>
              </a:rPr>
              <a:t>execvp</a:t>
            </a:r>
            <a:r>
              <a:rPr lang="en-IN" dirty="0">
                <a:solidFill>
                  <a:srgbClr val="FF0000"/>
                </a:solidFill>
              </a:rPr>
              <a:t>()</a:t>
            </a:r>
          </a:p>
          <a:p>
            <a:r>
              <a:rPr lang="en-IN" dirty="0" err="1">
                <a:solidFill>
                  <a:srgbClr val="FF0000"/>
                </a:solidFill>
              </a:rPr>
              <a:t>execvp</a:t>
            </a:r>
            <a:r>
              <a:rPr lang="en-IN" dirty="0"/>
              <a:t> system call requires two arguments</a:t>
            </a:r>
          </a:p>
          <a:p>
            <a:pPr lvl="1"/>
            <a:r>
              <a:rPr lang="en-IN" dirty="0"/>
              <a:t>The first argument is a character string that contains the name of a file to be executed</a:t>
            </a:r>
          </a:p>
          <a:p>
            <a:pPr lvl="1"/>
            <a:r>
              <a:rPr lang="en-IN" dirty="0"/>
              <a:t>The second argument is a pointer to an array of character strings. More precisely, its type is </a:t>
            </a:r>
            <a:r>
              <a:rPr lang="en-IN" b="1" dirty="0"/>
              <a:t>char **</a:t>
            </a: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3783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C853C-9C3E-D746-A888-361628868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execvp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 system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E03C7-1001-9540-9E8B-D90A698BF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8138864" cy="5105400"/>
          </a:xfrm>
        </p:spPr>
        <p:txBody>
          <a:bodyPr/>
          <a:lstStyle/>
          <a:p>
            <a:r>
              <a:rPr lang="en-IN" dirty="0"/>
              <a:t>When </a:t>
            </a:r>
            <a:r>
              <a:rPr lang="en-IN" b="1" dirty="0" err="1">
                <a:solidFill>
                  <a:srgbClr val="FF0000"/>
                </a:solidFill>
              </a:rPr>
              <a:t>execvp</a:t>
            </a:r>
            <a:r>
              <a:rPr lang="en-IN" b="1" dirty="0">
                <a:solidFill>
                  <a:srgbClr val="FF0000"/>
                </a:solidFill>
              </a:rPr>
              <a:t>()</a:t>
            </a:r>
            <a:r>
              <a:rPr lang="en-IN" dirty="0"/>
              <a:t> is executed, the program file given by the first argument will be loaded into the caller's address space</a:t>
            </a:r>
          </a:p>
          <a:p>
            <a:pPr lvl="1"/>
            <a:r>
              <a:rPr lang="en-IN" dirty="0"/>
              <a:t>duplicate the actions of the shell in searching for an executable file if the specified file name does not contain a slash (/) character </a:t>
            </a:r>
          </a:p>
          <a:p>
            <a:r>
              <a:rPr lang="en-IN" dirty="0"/>
              <a:t>The second argument will be provided to the program. It’s argument vector. The first argument points to the </a:t>
            </a:r>
            <a:r>
              <a:rPr lang="en-IN" dirty="0">
                <a:solidFill>
                  <a:srgbClr val="0070C0"/>
                </a:solidFill>
              </a:rPr>
              <a:t>filename </a:t>
            </a:r>
            <a:r>
              <a:rPr lang="en-IN" dirty="0"/>
              <a:t>associated with the file being executed. The array of pointers must be terminated by a NULL pointer.</a:t>
            </a:r>
          </a:p>
          <a:p>
            <a:pPr marL="0" indent="0">
              <a:buNone/>
            </a:pPr>
            <a:endParaRPr lang="en-IN" dirty="0"/>
          </a:p>
          <a:p>
            <a:pPr marL="400050" lvl="1" indent="0">
              <a:buNone/>
            </a:pP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unistd.h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execvp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 char *file, char *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[]);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22589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6AE147-7956-4749-9270-DE937F96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Process APIs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6526E-1ECC-7747-B11D-2916BB5EB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kill() system call is used to send </a:t>
            </a:r>
            <a:r>
              <a:rPr lang="en-IN" b="1" dirty="0"/>
              <a:t>signals </a:t>
            </a:r>
            <a:r>
              <a:rPr lang="en-IN" dirty="0"/>
              <a:t>to a process</a:t>
            </a:r>
          </a:p>
          <a:p>
            <a:pPr lvl="1"/>
            <a:r>
              <a:rPr lang="en-IN" dirty="0"/>
              <a:t>To pause, die, and other imperatives</a:t>
            </a:r>
          </a:p>
          <a:p>
            <a:r>
              <a:rPr lang="en-IN" dirty="0"/>
              <a:t>In shells, certain keystroke combinations are configured to deliver a specific signal to the currently running process 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control-c</a:t>
            </a:r>
            <a:r>
              <a:rPr lang="en-IN" dirty="0"/>
              <a:t> sends a SIGINT (interrupt) to the process (normally terminating it) 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control-z</a:t>
            </a:r>
            <a:r>
              <a:rPr lang="en-IN" dirty="0"/>
              <a:t> sends a SIGTSTP (stop) signal thus pausing the process in mid-execution </a:t>
            </a:r>
          </a:p>
          <a:p>
            <a:pPr lvl="2"/>
            <a:r>
              <a:rPr lang="en-IN" dirty="0"/>
              <a:t>Can use </a:t>
            </a:r>
            <a:r>
              <a:rPr lang="en-IN" dirty="0" err="1">
                <a:solidFill>
                  <a:srgbClr val="FF0000"/>
                </a:solidFill>
              </a:rPr>
              <a:t>bg</a:t>
            </a:r>
            <a:r>
              <a:rPr lang="en-IN" dirty="0"/>
              <a:t> command to resume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07851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61744-3EBB-8C46-8959-78FD8F3B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study..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B1C60-779A-2F42-9F05-9608DC3B9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Fork() system call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Google Shape;113;p2">
            <a:extLst>
              <a:ext uri="{FF2B5EF4-FFF2-40B4-BE49-F238E27FC236}">
                <a16:creationId xmlns:a16="http://schemas.microsoft.com/office/drawing/2014/main" id="{F80951B1-7ADD-AB40-9B35-5DDA1F095BA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88224" y="548679"/>
            <a:ext cx="2362360" cy="22436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7750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264D-B503-0847-8E68-275A25B76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 have studied so far …</a:t>
            </a:r>
          </a:p>
        </p:txBody>
      </p:sp>
    </p:spTree>
    <p:extLst>
      <p:ext uri="{BB962C8B-B14F-4D97-AF65-F5344CB8AC3E}">
        <p14:creationId xmlns:p14="http://schemas.microsoft.com/office/powerpoint/2010/main" val="86653229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9FDD-7CAE-4AD6-81F0-5F182DE5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 (“</a:t>
            </a:r>
            <a:r>
              <a:rPr lang="en-US" dirty="0" err="1"/>
              <a:t>Syscalls</a:t>
            </a:r>
            <a:r>
              <a:rPr lang="en-US" dirty="0"/>
              <a:t>”)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071CB8-16BB-488F-874A-03C610A00FC7}"/>
              </a:ext>
            </a:extLst>
          </p:cNvPr>
          <p:cNvSpPr/>
          <p:nvPr/>
        </p:nvSpPr>
        <p:spPr>
          <a:xfrm>
            <a:off x="3946078" y="3151380"/>
            <a:ext cx="1586666" cy="4847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latin typeface="Calibri" panose="020F0502020204030204" pitchFamily="34" charset="0"/>
              <a:ea typeface="Gill Sans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480341-0BA6-4907-BD07-D427759EC2A2}"/>
              </a:ext>
            </a:extLst>
          </p:cNvPr>
          <p:cNvSpPr txBox="1"/>
          <p:nvPr/>
        </p:nvSpPr>
        <p:spPr>
          <a:xfrm>
            <a:off x="2845354" y="1725557"/>
            <a:ext cx="915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Compilers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3010AE-A54D-4C93-8F48-C0F152F9A4F8}"/>
              </a:ext>
            </a:extLst>
          </p:cNvPr>
          <p:cNvSpPr txBox="1"/>
          <p:nvPr/>
        </p:nvSpPr>
        <p:spPr>
          <a:xfrm>
            <a:off x="4886016" y="2243165"/>
            <a:ext cx="1098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Web Servers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2D2276-381D-45ED-A6BE-F7A8D2C1B670}"/>
              </a:ext>
            </a:extLst>
          </p:cNvPr>
          <p:cNvSpPr txBox="1"/>
          <p:nvPr/>
        </p:nvSpPr>
        <p:spPr>
          <a:xfrm>
            <a:off x="5000316" y="1725557"/>
            <a:ext cx="1230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Web Browsers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300C6-3096-41F4-B164-E032B4CACE97}"/>
              </a:ext>
            </a:extLst>
          </p:cNvPr>
          <p:cNvSpPr txBox="1"/>
          <p:nvPr/>
        </p:nvSpPr>
        <p:spPr>
          <a:xfrm>
            <a:off x="3267869" y="2321108"/>
            <a:ext cx="937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Databases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A46545-D1ED-4349-BE8C-C458F26021D4}"/>
              </a:ext>
            </a:extLst>
          </p:cNvPr>
          <p:cNvSpPr txBox="1"/>
          <p:nvPr/>
        </p:nvSpPr>
        <p:spPr>
          <a:xfrm>
            <a:off x="4033326" y="2043452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Email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EC8882-924D-4D7B-A83A-7BDA5E0F129E}"/>
              </a:ext>
            </a:extLst>
          </p:cNvPr>
          <p:cNvSpPr txBox="1"/>
          <p:nvPr/>
        </p:nvSpPr>
        <p:spPr>
          <a:xfrm>
            <a:off x="3761454" y="1587058"/>
            <a:ext cx="1401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Word Processing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0B4B3E-877F-4777-9C5E-894D52DE836F}"/>
              </a:ext>
            </a:extLst>
          </p:cNvPr>
          <p:cNvSpPr txBox="1"/>
          <p:nvPr/>
        </p:nvSpPr>
        <p:spPr>
          <a:xfrm>
            <a:off x="3946078" y="2869184"/>
            <a:ext cx="1585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Portable OS Library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15F5F8-4B31-494E-9318-7F72BBD52929}"/>
              </a:ext>
            </a:extLst>
          </p:cNvPr>
          <p:cNvSpPr txBox="1"/>
          <p:nvPr/>
        </p:nvSpPr>
        <p:spPr>
          <a:xfrm>
            <a:off x="4189092" y="3151380"/>
            <a:ext cx="1050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System Call </a:t>
            </a:r>
          </a:p>
          <a:p>
            <a:pPr algn="ctr"/>
            <a:r>
              <a:rPr lang="en-US" sz="1400" b="0" dirty="0">
                <a:solidFill>
                  <a:schemeClr val="bg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Interface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18764D-1D0E-4A79-AD84-5DCD6174E38B}"/>
              </a:ext>
            </a:extLst>
          </p:cNvPr>
          <p:cNvSpPr txBox="1"/>
          <p:nvPr/>
        </p:nvSpPr>
        <p:spPr>
          <a:xfrm>
            <a:off x="4069691" y="3636128"/>
            <a:ext cx="1551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Portable OS Kernel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50CCBE-F14F-4103-B48C-EA0635A35DA4}"/>
              </a:ext>
            </a:extLst>
          </p:cNvPr>
          <p:cNvSpPr txBox="1"/>
          <p:nvPr/>
        </p:nvSpPr>
        <p:spPr>
          <a:xfrm>
            <a:off x="3657254" y="3968738"/>
            <a:ext cx="2595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Platform support,  Device Drivers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A2D474-563F-4CFF-9D92-19801CE1C824}"/>
              </a:ext>
            </a:extLst>
          </p:cNvPr>
          <p:cNvSpPr txBox="1"/>
          <p:nvPr/>
        </p:nvSpPr>
        <p:spPr>
          <a:xfrm>
            <a:off x="3357532" y="4340578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x86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FC65B8-9E05-4F52-A734-3C1CE33656A8}"/>
              </a:ext>
            </a:extLst>
          </p:cNvPr>
          <p:cNvSpPr txBox="1"/>
          <p:nvPr/>
        </p:nvSpPr>
        <p:spPr>
          <a:xfrm>
            <a:off x="5781859" y="4340578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ARM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FF77D-F3C7-4E42-9ADA-44B337DCFAF6}"/>
              </a:ext>
            </a:extLst>
          </p:cNvPr>
          <p:cNvSpPr txBox="1"/>
          <p:nvPr/>
        </p:nvSpPr>
        <p:spPr>
          <a:xfrm>
            <a:off x="4361006" y="4340578"/>
            <a:ext cx="835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PowerPC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8A5CEA-2533-471F-933F-28F366CDA1D7}"/>
              </a:ext>
            </a:extLst>
          </p:cNvPr>
          <p:cNvSpPr txBox="1"/>
          <p:nvPr/>
        </p:nvSpPr>
        <p:spPr>
          <a:xfrm>
            <a:off x="2069068" y="5010917"/>
            <a:ext cx="1870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Ethernet (1Gbs/10Gbs)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E8245D-954C-4B09-9D2C-21DA0DFCBEEE}"/>
              </a:ext>
            </a:extLst>
          </p:cNvPr>
          <p:cNvSpPr txBox="1"/>
          <p:nvPr/>
        </p:nvSpPr>
        <p:spPr>
          <a:xfrm>
            <a:off x="3954603" y="5009481"/>
            <a:ext cx="1361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802.11 a/g/n/ac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238C37-2DEB-4114-8738-FA3621A28B1A}"/>
              </a:ext>
            </a:extLst>
          </p:cNvPr>
          <p:cNvSpPr txBox="1"/>
          <p:nvPr/>
        </p:nvSpPr>
        <p:spPr>
          <a:xfrm>
            <a:off x="5375901" y="4987892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SCSI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3DFC6A-D905-4E9F-81BB-E1AEB727B554}"/>
              </a:ext>
            </a:extLst>
          </p:cNvPr>
          <p:cNvSpPr txBox="1"/>
          <p:nvPr/>
        </p:nvSpPr>
        <p:spPr>
          <a:xfrm>
            <a:off x="6533757" y="4998684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Thunderbolt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ADF637-7656-46AF-9A30-5CA8723829E9}"/>
              </a:ext>
            </a:extLst>
          </p:cNvPr>
          <p:cNvSpPr txBox="1"/>
          <p:nvPr/>
        </p:nvSpPr>
        <p:spPr>
          <a:xfrm>
            <a:off x="5781858" y="4989933"/>
            <a:ext cx="820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Graphics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B3A908-D903-4A27-8AC6-036AC5057485}"/>
              </a:ext>
            </a:extLst>
          </p:cNvPr>
          <p:cNvSpPr txBox="1"/>
          <p:nvPr/>
        </p:nvSpPr>
        <p:spPr>
          <a:xfrm>
            <a:off x="6570541" y="4529076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PCI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9116E387-3551-4694-9284-874C8E7DFA53}"/>
              </a:ext>
            </a:extLst>
          </p:cNvPr>
          <p:cNvSpPr/>
          <p:nvPr/>
        </p:nvSpPr>
        <p:spPr>
          <a:xfrm>
            <a:off x="2150238" y="1610532"/>
            <a:ext cx="1795840" cy="3344774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b="0">
              <a:latin typeface="Calibri" panose="020F0502020204030204" pitchFamily="34" charset="0"/>
              <a:ea typeface="Gill Sans" charset="0"/>
              <a:cs typeface="Calibri" panose="020F0502020204030204" pitchFamily="34" charset="0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4531B0FD-5B1D-4347-BE4F-9DFD219191EA}"/>
              </a:ext>
            </a:extLst>
          </p:cNvPr>
          <p:cNvSpPr/>
          <p:nvPr/>
        </p:nvSpPr>
        <p:spPr>
          <a:xfrm flipH="1">
            <a:off x="5532744" y="1543051"/>
            <a:ext cx="1795840" cy="3344774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b="0">
              <a:latin typeface="Calibri" panose="020F0502020204030204" pitchFamily="34" charset="0"/>
              <a:ea typeface="Gill Sans" charset="0"/>
              <a:cs typeface="Calibri" panose="020F050202020403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282C5D-76AF-4CCF-A688-C746BD6157F1}"/>
              </a:ext>
            </a:extLst>
          </p:cNvPr>
          <p:cNvCxnSpPr/>
          <p:nvPr/>
        </p:nvCxnSpPr>
        <p:spPr>
          <a:xfrm>
            <a:off x="3657254" y="2759389"/>
            <a:ext cx="2069913" cy="224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B83ADA-7E9F-4F81-9DC1-F38F8EF32F51}"/>
              </a:ext>
            </a:extLst>
          </p:cNvPr>
          <p:cNvCxnSpPr/>
          <p:nvPr/>
        </p:nvCxnSpPr>
        <p:spPr>
          <a:xfrm>
            <a:off x="1555217" y="4311493"/>
            <a:ext cx="5306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C81C35B-7B97-485A-8160-A8A1F1ED349C}"/>
              </a:ext>
            </a:extLst>
          </p:cNvPr>
          <p:cNvSpPr txBox="1"/>
          <p:nvPr/>
        </p:nvSpPr>
        <p:spPr>
          <a:xfrm>
            <a:off x="1706084" y="4340578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3366FF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Hardware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01729B-5551-463D-93E0-00D98612DFD9}"/>
              </a:ext>
            </a:extLst>
          </p:cNvPr>
          <p:cNvSpPr txBox="1"/>
          <p:nvPr/>
        </p:nvSpPr>
        <p:spPr>
          <a:xfrm>
            <a:off x="1706084" y="3929648"/>
            <a:ext cx="839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3366FF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Software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0B2D20-2CA4-4378-BAEF-8609E7EB0E14}"/>
              </a:ext>
            </a:extLst>
          </p:cNvPr>
          <p:cNvSpPr txBox="1"/>
          <p:nvPr/>
        </p:nvSpPr>
        <p:spPr>
          <a:xfrm>
            <a:off x="2668057" y="3469783"/>
            <a:ext cx="704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FF0000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System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729114-E826-4F02-8CBB-CF2D39BA46BC}"/>
              </a:ext>
            </a:extLst>
          </p:cNvPr>
          <p:cNvSpPr txBox="1"/>
          <p:nvPr/>
        </p:nvSpPr>
        <p:spPr>
          <a:xfrm>
            <a:off x="2667151" y="305885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FF0000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User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CC41D6-A86E-41CF-817C-928E49CCDB5D}"/>
              </a:ext>
            </a:extLst>
          </p:cNvPr>
          <p:cNvCxnSpPr/>
          <p:nvPr/>
        </p:nvCxnSpPr>
        <p:spPr>
          <a:xfrm>
            <a:off x="2475202" y="3454865"/>
            <a:ext cx="18858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F0481E4-6AA3-4765-9FDC-894C1D00C498}"/>
              </a:ext>
            </a:extLst>
          </p:cNvPr>
          <p:cNvSpPr txBox="1"/>
          <p:nvPr/>
        </p:nvSpPr>
        <p:spPr>
          <a:xfrm>
            <a:off x="5827898" y="2868527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FF0000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OS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64AD0D-C5C6-4F04-B487-1F3EFC5A8232}"/>
              </a:ext>
            </a:extLst>
          </p:cNvPr>
          <p:cNvSpPr txBox="1"/>
          <p:nvPr/>
        </p:nvSpPr>
        <p:spPr>
          <a:xfrm>
            <a:off x="6123313" y="2381664"/>
            <a:ext cx="1685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FF0000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Application / Service</a:t>
            </a:r>
          </a:p>
        </p:txBody>
      </p:sp>
      <p:sp>
        <p:nvSpPr>
          <p:cNvPr id="37" name="Text Box 7">
            <a:extLst>
              <a:ext uri="{FF2B5EF4-FFF2-40B4-BE49-F238E27FC236}">
                <a16:creationId xmlns:a16="http://schemas.microsoft.com/office/drawing/2014/main" id="{A1B038DF-7D9E-3C43-A790-AC96440F9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64421"/>
            <a:ext cx="3320374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Crooks &amp; Joseph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291878746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4C99-CDC4-43E2-9006-4B9A8D90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Library Issues </a:t>
            </a:r>
            <a:r>
              <a:rPr lang="en-US" dirty="0" err="1"/>
              <a:t>Syscalls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609676-EF72-4881-BF1A-CFABABA1B6F8}"/>
              </a:ext>
            </a:extLst>
          </p:cNvPr>
          <p:cNvSpPr/>
          <p:nvPr/>
        </p:nvSpPr>
        <p:spPr bwMode="auto">
          <a:xfrm>
            <a:off x="1341032" y="2400300"/>
            <a:ext cx="200025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5B6F349-85B2-468E-A21A-98FDC9BEE2F2}"/>
              </a:ext>
            </a:extLst>
          </p:cNvPr>
          <p:cNvSpPr/>
          <p:nvPr/>
        </p:nvSpPr>
        <p:spPr bwMode="auto">
          <a:xfrm>
            <a:off x="1283882" y="1771650"/>
            <a:ext cx="571500" cy="5715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Proc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7BB6A20-D40B-41FC-9F8A-E51F1168C510}"/>
              </a:ext>
            </a:extLst>
          </p:cNvPr>
          <p:cNvSpPr/>
          <p:nvPr/>
        </p:nvSpPr>
        <p:spPr bwMode="auto">
          <a:xfrm>
            <a:off x="1969682" y="1771650"/>
            <a:ext cx="571500" cy="5715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Proc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BB2680B-F4B8-4AFE-A4DE-5286049B7C18}"/>
              </a:ext>
            </a:extLst>
          </p:cNvPr>
          <p:cNvSpPr/>
          <p:nvPr/>
        </p:nvSpPr>
        <p:spPr bwMode="auto">
          <a:xfrm>
            <a:off x="2826932" y="1771650"/>
            <a:ext cx="571500" cy="5715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Proc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90D51E-38CE-4462-9F80-007CB4646741}"/>
              </a:ext>
            </a:extLst>
          </p:cNvPr>
          <p:cNvSpPr txBox="1"/>
          <p:nvPr/>
        </p:nvSpPr>
        <p:spPr>
          <a:xfrm>
            <a:off x="2515308" y="2057400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4B886C-D4BD-4F08-AFFA-E7A80401435F}"/>
              </a:ext>
            </a:extLst>
          </p:cNvPr>
          <p:cNvSpPr/>
          <p:nvPr/>
        </p:nvSpPr>
        <p:spPr bwMode="auto">
          <a:xfrm>
            <a:off x="3855632" y="4368760"/>
            <a:ext cx="3223976" cy="43184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079D8D0-6DCD-4775-B8F9-39BBE60A8DCC}"/>
              </a:ext>
            </a:extLst>
          </p:cNvPr>
          <p:cNvSpPr/>
          <p:nvPr/>
        </p:nvSpPr>
        <p:spPr bwMode="auto">
          <a:xfrm>
            <a:off x="3789484" y="2855663"/>
            <a:ext cx="1001369" cy="1470304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Appln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CA98B5C-DC18-4855-B247-867CAAD383AC}"/>
              </a:ext>
            </a:extLst>
          </p:cNvPr>
          <p:cNvSpPr/>
          <p:nvPr/>
        </p:nvSpPr>
        <p:spPr bwMode="auto">
          <a:xfrm>
            <a:off x="4883463" y="2855663"/>
            <a:ext cx="926820" cy="1470304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login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D622F97-4C64-4941-89E8-6564E3841EC1}"/>
              </a:ext>
            </a:extLst>
          </p:cNvPr>
          <p:cNvSpPr/>
          <p:nvPr/>
        </p:nvSpPr>
        <p:spPr bwMode="auto">
          <a:xfrm>
            <a:off x="6094022" y="2855663"/>
            <a:ext cx="996737" cy="1470304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Window Manager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865E72-0ABD-43F6-B74F-7F1840E6650D}"/>
              </a:ext>
            </a:extLst>
          </p:cNvPr>
          <p:cNvSpPr txBox="1"/>
          <p:nvPr/>
        </p:nvSpPr>
        <p:spPr>
          <a:xfrm>
            <a:off x="5756283" y="3360643"/>
            <a:ext cx="4424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3073E4-344F-4968-8DD3-7CE13B40E8B5}"/>
              </a:ext>
            </a:extLst>
          </p:cNvPr>
          <p:cNvSpPr/>
          <p:nvPr/>
        </p:nvSpPr>
        <p:spPr>
          <a:xfrm>
            <a:off x="3789484" y="3823632"/>
            <a:ext cx="1001369" cy="363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OS library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345714-23A9-40C7-AF96-61D39C5C4549}"/>
              </a:ext>
            </a:extLst>
          </p:cNvPr>
          <p:cNvSpPr/>
          <p:nvPr/>
        </p:nvSpPr>
        <p:spPr>
          <a:xfrm>
            <a:off x="4883463" y="3823632"/>
            <a:ext cx="926820" cy="363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OS library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4FB5A4-949E-4FCA-9337-F7419C63A3BF}"/>
              </a:ext>
            </a:extLst>
          </p:cNvPr>
          <p:cNvSpPr/>
          <p:nvPr/>
        </p:nvSpPr>
        <p:spPr>
          <a:xfrm>
            <a:off x="6094021" y="3823632"/>
            <a:ext cx="985586" cy="363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OS library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0A472A-2A4C-4AB6-A2FF-F0D3C1024EAB}"/>
              </a:ext>
            </a:extLst>
          </p:cNvPr>
          <p:cNvSpPr txBox="1"/>
          <p:nvPr/>
        </p:nvSpPr>
        <p:spPr>
          <a:xfrm>
            <a:off x="3311547" y="3848100"/>
            <a:ext cx="445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libc</a:t>
            </a:r>
            <a:endParaRPr lang="en-US" sz="1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 Box 7">
            <a:extLst>
              <a:ext uri="{FF2B5EF4-FFF2-40B4-BE49-F238E27FC236}">
                <a16:creationId xmlns:a16="http://schemas.microsoft.com/office/drawing/2014/main" id="{3E5A3FB0-0251-BD4A-91BF-3DD8DEB83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64421"/>
            <a:ext cx="3320374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Crooks &amp; Joseph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262298567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039237D4-E7AC-45FA-BF2A-B2DEBB1756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6988" y="222250"/>
            <a:ext cx="7259637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 Tree of Processes in Linux</a:t>
            </a:r>
          </a:p>
        </p:txBody>
      </p:sp>
      <p:pic>
        <p:nvPicPr>
          <p:cNvPr id="44035" name="Picture 1">
            <a:extLst>
              <a:ext uri="{FF2B5EF4-FFF2-40B4-BE49-F238E27FC236}">
                <a16:creationId xmlns:a16="http://schemas.microsoft.com/office/drawing/2014/main" id="{EA22965C-6F67-436A-9A7E-32781923A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701800"/>
            <a:ext cx="7985125" cy="343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4126A5-F58C-044C-BD8D-C7B6BF896BB3}"/>
              </a:ext>
            </a:extLst>
          </p:cNvPr>
          <p:cNvSpPr txBox="1"/>
          <p:nvPr/>
        </p:nvSpPr>
        <p:spPr>
          <a:xfrm>
            <a:off x="7220362" y="2276872"/>
            <a:ext cx="133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Secure Shell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DB0B29-5C01-1C4A-81F1-FDA95901D483}"/>
              </a:ext>
            </a:extLst>
          </p:cNvPr>
          <p:cNvSpPr/>
          <p:nvPr/>
        </p:nvSpPr>
        <p:spPr>
          <a:xfrm>
            <a:off x="923905" y="5851009"/>
            <a:ext cx="6475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latin typeface="CMTT10"/>
              </a:rPr>
              <a:t>ps</a:t>
            </a:r>
            <a:r>
              <a:rPr lang="en-IN" dirty="0">
                <a:latin typeface="CMTT10"/>
              </a:rPr>
              <a:t> -el  </a:t>
            </a:r>
            <a:r>
              <a:rPr lang="en-IN" b="0" dirty="0">
                <a:latin typeface="CMTT10"/>
              </a:rPr>
              <a:t>command gives  details of all active processes in the system</a:t>
            </a:r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237598216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EDFF-3264-4648-AE3D-FCB386A68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3081F-6AA3-CE4D-AAAB-73C3F113D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execution, a process may create several new processes</a:t>
            </a:r>
          </a:p>
          <a:p>
            <a:pPr lvl="1"/>
            <a:r>
              <a:rPr lang="en-US" dirty="0"/>
              <a:t>Creating Process: Parent Process</a:t>
            </a:r>
          </a:p>
          <a:p>
            <a:pPr lvl="1"/>
            <a:r>
              <a:rPr lang="en-US" dirty="0"/>
              <a:t>New Processes: Children Processes</a:t>
            </a:r>
          </a:p>
          <a:p>
            <a:r>
              <a:rPr lang="en-US" dirty="0"/>
              <a:t>Each of the children process may create other processes </a:t>
            </a:r>
          </a:p>
          <a:p>
            <a:pPr lvl="1"/>
            <a:r>
              <a:rPr lang="en-US" dirty="0"/>
              <a:t>Forming Tree of processes</a:t>
            </a:r>
          </a:p>
          <a:p>
            <a:r>
              <a:rPr lang="en-IN" dirty="0"/>
              <a:t>The </a:t>
            </a:r>
            <a:r>
              <a:rPr lang="en-IN" dirty="0" err="1">
                <a:solidFill>
                  <a:srgbClr val="FF0000"/>
                </a:solidFill>
                <a:latin typeface="Courier" pitchFamily="2" charset="0"/>
              </a:rPr>
              <a:t>systemd</a:t>
            </a:r>
            <a:r>
              <a:rPr lang="en-IN" dirty="0"/>
              <a:t> process (which always has a </a:t>
            </a:r>
            <a:r>
              <a:rPr lang="en-IN" dirty="0" err="1"/>
              <a:t>pid</a:t>
            </a:r>
            <a:r>
              <a:rPr lang="en-IN" dirty="0"/>
              <a:t> of 1) serves as the root parent process for all user processes</a:t>
            </a:r>
          </a:p>
          <a:p>
            <a:pPr lvl="1"/>
            <a:r>
              <a:rPr lang="en-IN" dirty="0" err="1">
                <a:latin typeface="Courier" pitchFamily="2" charset="0"/>
              </a:rPr>
              <a:t>Systemd</a:t>
            </a:r>
            <a:r>
              <a:rPr lang="en-IN" dirty="0"/>
              <a:t> process in Unix is called </a:t>
            </a:r>
            <a:r>
              <a:rPr lang="en-IN" dirty="0" err="1"/>
              <a:t>i</a:t>
            </a:r>
            <a:r>
              <a:rPr lang="en-IN" dirty="0" err="1">
                <a:latin typeface="Courier" pitchFamily="2" charset="0"/>
              </a:rPr>
              <a:t>nit</a:t>
            </a:r>
            <a:r>
              <a:rPr lang="en-IN" dirty="0"/>
              <a:t> process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3845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9" id="{2F4057A8-0CC2-E848-A6DE-C9F67C2C939D}" vid="{573F4645-57C0-A844-9DE9-5884D0F3FF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18045</TotalTime>
  <Pages>60</Pages>
  <Words>1765</Words>
  <Application>Microsoft Macintosh PowerPoint</Application>
  <PresentationFormat>On-screen Show (4:3)</PresentationFormat>
  <Paragraphs>243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ＭＳ Ｐゴシック</vt:lpstr>
      <vt:lpstr>Arial</vt:lpstr>
      <vt:lpstr>Calibri</vt:lpstr>
      <vt:lpstr>CMTT10</vt:lpstr>
      <vt:lpstr>Comic Sans MS</vt:lpstr>
      <vt:lpstr>Consolas</vt:lpstr>
      <vt:lpstr>Courier</vt:lpstr>
      <vt:lpstr>Gill Sans</vt:lpstr>
      <vt:lpstr>Gill Sans Light</vt:lpstr>
      <vt:lpstr>Menlo</vt:lpstr>
      <vt:lpstr>Times New Roman</vt:lpstr>
      <vt:lpstr>Office</vt:lpstr>
      <vt:lpstr> CS310   Operating Systems   Lecture 7: Process – fork() system call</vt:lpstr>
      <vt:lpstr>Acknowledgements !</vt:lpstr>
      <vt:lpstr>Read the following: </vt:lpstr>
      <vt:lpstr>We will study..</vt:lpstr>
      <vt:lpstr>We have studied so far …</vt:lpstr>
      <vt:lpstr>System Calls (“Syscalls”)</vt:lpstr>
      <vt:lpstr>OS Library Issues Syscalls</vt:lpstr>
      <vt:lpstr>A Tree of Processes in Linux</vt:lpstr>
      <vt:lpstr>Process Creation</vt:lpstr>
      <vt:lpstr>Process creation and termination – snapshot - 1</vt:lpstr>
      <vt:lpstr>Another Data structure – Process Table</vt:lpstr>
      <vt:lpstr>System Calls</vt:lpstr>
      <vt:lpstr>Process Related System Calls (in Unix)</vt:lpstr>
      <vt:lpstr>System Calls – fork()</vt:lpstr>
      <vt:lpstr>Creating a Process (Linux)</vt:lpstr>
      <vt:lpstr>Actions during a fork</vt:lpstr>
      <vt:lpstr>Creating a process</vt:lpstr>
      <vt:lpstr>Creating a process</vt:lpstr>
      <vt:lpstr>Fork() is fun..</vt:lpstr>
      <vt:lpstr>PowerPoint Presentation</vt:lpstr>
      <vt:lpstr>PowerPoint Presentation</vt:lpstr>
      <vt:lpstr>Notes on Fork()</vt:lpstr>
      <vt:lpstr>Class Summary</vt:lpstr>
      <vt:lpstr>Next Class System Calls – exit, wait and exec</vt:lpstr>
      <vt:lpstr>System Calls – exit() and wait()</vt:lpstr>
      <vt:lpstr>Process termination</vt:lpstr>
      <vt:lpstr>Zombie State</vt:lpstr>
      <vt:lpstr>Waiting for children to die with wait()</vt:lpstr>
      <vt:lpstr>wait and waitpid syscalls</vt:lpstr>
      <vt:lpstr>wait() system call</vt:lpstr>
      <vt:lpstr>wait() system call</vt:lpstr>
      <vt:lpstr>Executing a new program</vt:lpstr>
      <vt:lpstr>exec() system call</vt:lpstr>
      <vt:lpstr>exec() system call</vt:lpstr>
      <vt:lpstr>execvp() system call</vt:lpstr>
      <vt:lpstr>More on Process APIs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    Operating Systems   Lecture 5: Process Abstraction</dc:title>
  <dc:creator>Microsoft Office User</dc:creator>
  <dc:description>Imported some pictures from Silbershatz (c) 2005</dc:description>
  <cp:lastModifiedBy>Microsoft Office User</cp:lastModifiedBy>
  <cp:revision>102</cp:revision>
  <cp:lastPrinted>2019-01-22T23:28:05Z</cp:lastPrinted>
  <dcterms:created xsi:type="dcterms:W3CDTF">2021-06-23T10:18:17Z</dcterms:created>
  <dcterms:modified xsi:type="dcterms:W3CDTF">2021-09-03T05:09:17Z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