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70" r:id="rId3"/>
    <p:sldId id="573" r:id="rId4"/>
    <p:sldId id="257" r:id="rId5"/>
    <p:sldId id="786" r:id="rId6"/>
    <p:sldId id="764" r:id="rId7"/>
    <p:sldId id="766" r:id="rId8"/>
    <p:sldId id="800" r:id="rId9"/>
    <p:sldId id="767" r:id="rId10"/>
    <p:sldId id="807" r:id="rId11"/>
    <p:sldId id="802" r:id="rId12"/>
    <p:sldId id="809" r:id="rId13"/>
    <p:sldId id="774" r:id="rId14"/>
    <p:sldId id="278" r:id="rId15"/>
    <p:sldId id="775" r:id="rId16"/>
    <p:sldId id="776" r:id="rId17"/>
    <p:sldId id="815" r:id="rId18"/>
    <p:sldId id="816" r:id="rId19"/>
    <p:sldId id="817" r:id="rId20"/>
    <p:sldId id="260" r:id="rId21"/>
    <p:sldId id="819" r:id="rId22"/>
    <p:sldId id="284" r:id="rId23"/>
    <p:sldId id="812" r:id="rId24"/>
    <p:sldId id="792" r:id="rId25"/>
    <p:sldId id="779" r:id="rId26"/>
    <p:sldId id="796" r:id="rId27"/>
    <p:sldId id="797" r:id="rId28"/>
    <p:sldId id="307" r:id="rId29"/>
    <p:sldId id="280" r:id="rId30"/>
    <p:sldId id="771" r:id="rId31"/>
    <p:sldId id="798" r:id="rId32"/>
    <p:sldId id="795" r:id="rId33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3"/>
    <p:restoredTop sz="93505" autoAdjust="0"/>
  </p:normalViewPr>
  <p:slideViewPr>
    <p:cSldViewPr>
      <p:cViewPr varScale="1">
        <p:scale>
          <a:sx n="76" d="100"/>
          <a:sy n="76" d="100"/>
        </p:scale>
        <p:origin x="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6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4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DEMO: </a:t>
            </a:r>
            <a:r>
              <a:rPr lang="en-US" b="1" dirty="0" err="1"/>
              <a:t>ps</a:t>
            </a:r>
            <a:r>
              <a:rPr lang="en-US" b="1" dirty="0"/>
              <a:t> -</a:t>
            </a:r>
            <a:r>
              <a:rPr lang="en-US" b="1" dirty="0" err="1"/>
              <a:t>ef</a:t>
            </a:r>
            <a:r>
              <a:rPr lang="en-US" b="0"/>
              <a:t> </a:t>
            </a:r>
            <a:r>
              <a:rPr lang="en-US" b="0" dirty="0"/>
              <a:t>and </a:t>
            </a:r>
            <a:r>
              <a:rPr lang="en-US" b="1" dirty="0" err="1"/>
              <a:t>pstree</a:t>
            </a:r>
            <a:r>
              <a:rPr lang="en-US" b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68134-1695-4AE0-8CF5-B09B014F764A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notesSlide" Target="../notesSlides/notesSlide4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8: Process - System Calls – exit, wait, exec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sz="2000" b="1" dirty="0">
                <a:solidFill>
                  <a:srgbClr val="C00000"/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sz="2000" b="1" dirty="0">
                <a:solidFill>
                  <a:srgbClr val="C00000"/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A62-8582-4241-B5D0-49794812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E306-229A-5B46-A6CB-A28B4AA8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930424"/>
          </a:xfrm>
        </p:spPr>
        <p:txBody>
          <a:bodyPr/>
          <a:lstStyle/>
          <a:p>
            <a:r>
              <a:rPr lang="en-US" dirty="0"/>
              <a:t>Just one process – Parent process</a:t>
            </a:r>
          </a:p>
          <a:p>
            <a:r>
              <a:rPr lang="en-US" dirty="0"/>
              <a:t>Initially there is one process – 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/>
              <a:t> with id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E6C38-AEDB-C04E-9AFD-4CBDBE29A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3" y="2276872"/>
            <a:ext cx="7186760" cy="2433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D90A8-F773-9647-97F3-B8FD0822F7BC}"/>
              </a:ext>
            </a:extLst>
          </p:cNvPr>
          <p:cNvSpPr txBox="1"/>
          <p:nvPr/>
        </p:nvSpPr>
        <p:spPr>
          <a:xfrm>
            <a:off x="4427984" y="227687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3042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C6CCD-F431-054C-845F-746E66CBB137}"/>
              </a:ext>
            </a:extLst>
          </p:cNvPr>
          <p:cNvSpPr txBox="1"/>
          <p:nvPr/>
        </p:nvSpPr>
        <p:spPr>
          <a:xfrm>
            <a:off x="5868144" y="384582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0F404-0851-E545-8049-CA53592616AD}"/>
              </a:ext>
            </a:extLst>
          </p:cNvPr>
          <p:cNvSpPr txBox="1"/>
          <p:nvPr/>
        </p:nvSpPr>
        <p:spPr>
          <a:xfrm>
            <a:off x="609600" y="227687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1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59B8E99-3A24-FC49-A717-AF41502DF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0" y="6515754"/>
            <a:ext cx="5662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423 Operating System Design, </a:t>
            </a:r>
            <a:r>
              <a:rPr lang="en-US" sz="1400" b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Uinv</a:t>
            </a: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Illinois, Prof </a:t>
            </a:r>
            <a:r>
              <a:rPr lang="en-US" sz="1400" b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Fagen-Ullmschneider</a:t>
            </a:r>
            <a:endParaRPr lang="en-US" sz="1400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53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264D-B503-0847-8E68-275A25B76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90000"/>
                  </a:schemeClr>
                </a:solidFill>
              </a:rPr>
              <a:t>System Calls –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exit() </a:t>
            </a:r>
            <a:r>
              <a:rPr lang="en-US" dirty="0">
                <a:solidFill>
                  <a:schemeClr val="accent5">
                    <a:lumMod val="90000"/>
                  </a:schemeClr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</p:spTree>
    <p:extLst>
      <p:ext uri="{BB962C8B-B14F-4D97-AF65-F5344CB8AC3E}">
        <p14:creationId xmlns:p14="http://schemas.microsoft.com/office/powerpoint/2010/main" val="19907809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6E99A5-7BF7-E84C-B0FF-933BFF3D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F5537-B945-FE4C-A981-E411266B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Multiple ways for a process to get destroyed</a:t>
            </a:r>
          </a:p>
          <a:p>
            <a:pPr lvl="1"/>
            <a:r>
              <a:rPr lang="en-US" altLang="en-US" sz="2400" dirty="0"/>
              <a:t>Process issues and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exit()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/>
              <a:t>call – Voluntary</a:t>
            </a:r>
          </a:p>
          <a:p>
            <a:pPr lvl="1"/>
            <a:r>
              <a:rPr lang="en-US" altLang="en-US" sz="2400" dirty="0"/>
              <a:t>The parent process issues a </a:t>
            </a:r>
            <a:r>
              <a:rPr lang="en-US" alt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kill()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/>
              <a:t>call - Involuntary</a:t>
            </a:r>
          </a:p>
          <a:p>
            <a:pPr lvl="1"/>
            <a:r>
              <a:rPr lang="en-US" altLang="en-US" sz="2400" dirty="0"/>
              <a:t>Process receives a </a:t>
            </a:r>
            <a:r>
              <a:rPr lang="en-US" altLang="en-US" sz="2400" dirty="0">
                <a:solidFill>
                  <a:srgbClr val="FF0000"/>
                </a:solidFill>
              </a:rPr>
              <a:t>terminate signal - </a:t>
            </a:r>
            <a:r>
              <a:rPr lang="en-US" altLang="en-US" sz="2400" dirty="0"/>
              <a:t>Involuntary</a:t>
            </a:r>
          </a:p>
          <a:p>
            <a:pPr lvl="2"/>
            <a:r>
              <a:rPr lang="en-US" altLang="en-US" dirty="0"/>
              <a:t>When it did something illegal !</a:t>
            </a:r>
          </a:p>
          <a:p>
            <a:r>
              <a:rPr lang="en-US" altLang="en-US" sz="2800" dirty="0"/>
              <a:t>On death</a:t>
            </a:r>
          </a:p>
          <a:p>
            <a:pPr lvl="1"/>
            <a:r>
              <a:rPr lang="en-US" altLang="en-US" sz="2400" dirty="0"/>
              <a:t>Reclaim all of process’s memory regions</a:t>
            </a:r>
          </a:p>
          <a:p>
            <a:pPr lvl="1"/>
            <a:r>
              <a:rPr lang="en-US" altLang="en-US" sz="2400" dirty="0"/>
              <a:t>Make process un-runnable</a:t>
            </a:r>
          </a:p>
          <a:p>
            <a:pPr lvl="1"/>
            <a:r>
              <a:rPr lang="en-US" altLang="en-US" sz="2400" dirty="0"/>
              <a:t>Put the process in the </a:t>
            </a:r>
            <a:r>
              <a:rPr lang="en-US" altLang="en-US" sz="2400" i="1" dirty="0">
                <a:solidFill>
                  <a:srgbClr val="FF0000"/>
                </a:solidFill>
              </a:rPr>
              <a:t>zombie state </a:t>
            </a:r>
            <a:r>
              <a:rPr lang="en-US" altLang="en-US" sz="2400" dirty="0"/>
              <a:t>(will discuss it later)</a:t>
            </a:r>
          </a:p>
          <a:p>
            <a:pPr lvl="1"/>
            <a:r>
              <a:rPr lang="en-US" altLang="en-US" sz="2400" dirty="0"/>
              <a:t>However, do not remove its </a:t>
            </a:r>
            <a:r>
              <a:rPr lang="en-US" altLang="en-US" sz="2400" dirty="0">
                <a:solidFill>
                  <a:srgbClr val="0070C0"/>
                </a:solidFill>
              </a:rPr>
              <a:t>process descriptor </a:t>
            </a:r>
            <a:r>
              <a:rPr lang="en-US" altLang="en-US" sz="2400" dirty="0"/>
              <a:t>from the list of processes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IN" dirty="0"/>
            </a:br>
            <a:endParaRPr lang="en-IN" sz="2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04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6E99A5-7BF7-E84C-B0FF-933BFF3D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children to die with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F5537-B945-FE4C-A981-E411266B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parent can wait for the child to die by executing the </a:t>
            </a:r>
            <a:r>
              <a:rPr lang="en-IN" dirty="0">
                <a:solidFill>
                  <a:srgbClr val="FF0000"/>
                </a:solidFill>
              </a:rPr>
              <a:t>wait</a:t>
            </a:r>
            <a:r>
              <a:rPr lang="en-IN" dirty="0"/>
              <a:t> system call</a:t>
            </a:r>
          </a:p>
          <a:p>
            <a:r>
              <a:rPr lang="en-IN" dirty="0"/>
              <a:t>It is quite useful for a parent to wait for a child process to finish what it has been doing </a:t>
            </a:r>
          </a:p>
          <a:p>
            <a:pPr lvl="1"/>
            <a:r>
              <a:rPr lang="en-IN" dirty="0"/>
              <a:t>on success, </a:t>
            </a:r>
            <a:r>
              <a:rPr lang="en-IN" b="1" dirty="0"/>
              <a:t>returns</a:t>
            </a:r>
            <a:r>
              <a:rPr lang="en-IN" dirty="0"/>
              <a:t> the process ID of the terminated child; on error, -1 is </a:t>
            </a:r>
            <a:r>
              <a:rPr lang="en-IN" b="1" dirty="0"/>
              <a:t>returned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E287E-B6D1-A84C-BDB7-A9D46894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1" y="3677303"/>
            <a:ext cx="6589844" cy="25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396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FC20492-64DA-8D4E-9F28-0A39A11FE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waitpid</a:t>
            </a:r>
            <a:r>
              <a:rPr lang="en-US" altLang="en-US" dirty="0"/>
              <a:t> </a:t>
            </a:r>
            <a:r>
              <a:rPr lang="en-US" altLang="en-US" dirty="0" err="1"/>
              <a:t>syscalls</a:t>
            </a:r>
            <a:endParaRPr lang="en-US" altLang="en-US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9B33D55-F305-194C-B4CD-FB3A4A19B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terminated process’s information is </a:t>
            </a:r>
            <a:r>
              <a:rPr lang="en-US" altLang="en-US" dirty="0">
                <a:solidFill>
                  <a:srgbClr val="0070C0"/>
                </a:solidFill>
              </a:rPr>
              <a:t>collected</a:t>
            </a:r>
            <a:r>
              <a:rPr lang="en-US" altLang="en-US" dirty="0"/>
              <a:t> via a call of a </a:t>
            </a:r>
            <a:r>
              <a:rPr lang="en-US" altLang="en-US" dirty="0">
                <a:solidFill>
                  <a:srgbClr val="FF0000"/>
                </a:solidFill>
              </a:rPr>
              <a:t>wait</a:t>
            </a:r>
            <a:r>
              <a:rPr lang="en-US" altLang="en-US" dirty="0"/>
              <a:t> operation by its parent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blocks the calling process until </a:t>
            </a:r>
            <a:r>
              <a:rPr lang="en-US" altLang="en-US" sz="1800" dirty="0">
                <a:solidFill>
                  <a:srgbClr val="FF0000"/>
                </a:solidFill>
              </a:rPr>
              <a:t>a</a:t>
            </a:r>
            <a:r>
              <a:rPr lang="en-US" altLang="en-US" sz="1800" dirty="0"/>
              <a:t> child process terminates, returning the child’s </a:t>
            </a:r>
            <a:r>
              <a:rPr lang="en-US" altLang="en-US" sz="1800" dirty="0" err="1"/>
              <a:t>pid</a:t>
            </a:r>
            <a:endParaRPr lang="en-US" altLang="en-US" sz="1800" dirty="0"/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If caller has no children, wait immediately returns –1 (error)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the termination status (return value) of the child may be obtained via the argument</a:t>
            </a:r>
          </a:p>
          <a:p>
            <a:pPr lvl="2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waitpid</a:t>
            </a:r>
            <a:endParaRPr lang="en-US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permits a caller to wait for a particular child, identified by its </a:t>
            </a:r>
            <a:r>
              <a:rPr lang="en-US" altLang="en-US" sz="1800" dirty="0" err="1"/>
              <a:t>pid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473578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9BC66-4A8C-274C-AFA3-1FC3D247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wait() </a:t>
            </a:r>
            <a:r>
              <a:rPr lang="en-US" dirty="0"/>
              <a:t>system 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7AD3E1-7601-9945-895A-3518D5DA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28" y="811159"/>
            <a:ext cx="7924800" cy="129046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90F5D-DCA3-314A-B62D-0AC9992B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8" y="980728"/>
            <a:ext cx="7150847" cy="5420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76EB1C-CCE5-7546-AC6B-0670C8354F51}"/>
              </a:ext>
            </a:extLst>
          </p:cNvPr>
          <p:cNvSpPr txBox="1"/>
          <p:nvPr/>
        </p:nvSpPr>
        <p:spPr>
          <a:xfrm>
            <a:off x="6012160" y="2055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p2.c</a:t>
            </a:r>
          </a:p>
        </p:txBody>
      </p:sp>
    </p:spTree>
    <p:extLst>
      <p:ext uri="{BB962C8B-B14F-4D97-AF65-F5344CB8AC3E}">
        <p14:creationId xmlns:p14="http://schemas.microsoft.com/office/powerpoint/2010/main" val="36940277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59948-299B-5E41-9B07-E6318BE0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wait() </a:t>
            </a:r>
            <a:r>
              <a:rPr lang="en-US" dirty="0"/>
              <a:t>system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B5C0F-52D7-0941-B04E-DFF304004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3" y="1946427"/>
            <a:ext cx="8496944" cy="147667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5B0A50-E07B-4045-A866-B048E3200FD8}"/>
              </a:ext>
            </a:extLst>
          </p:cNvPr>
          <p:cNvSpPr txBox="1">
            <a:spLocks/>
          </p:cNvSpPr>
          <p:nvPr/>
        </p:nvSpPr>
        <p:spPr bwMode="auto">
          <a:xfrm>
            <a:off x="523875" y="910910"/>
            <a:ext cx="7924800" cy="6480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Parent process waits for the child to finish</a:t>
            </a:r>
            <a:endParaRPr lang="en-IN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607091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264D-B503-0847-8E68-275A25B76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90000"/>
                  </a:schemeClr>
                </a:solidFill>
              </a:rPr>
              <a:t>System Calls –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family </a:t>
            </a:r>
          </a:p>
        </p:txBody>
      </p:sp>
    </p:spTree>
    <p:extLst>
      <p:ext uri="{BB962C8B-B14F-4D97-AF65-F5344CB8AC3E}">
        <p14:creationId xmlns:p14="http://schemas.microsoft.com/office/powerpoint/2010/main" val="15713148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B52B-2333-3747-A78D-E13528A8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1536-66B4-654C-8CFD-0B9C577B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</a:t>
            </a:r>
            <a:r>
              <a:rPr lang="en-IN" dirty="0">
                <a:solidFill>
                  <a:srgbClr val="FF0000"/>
                </a:solidFill>
              </a:rPr>
              <a:t>fork</a:t>
            </a:r>
            <a:r>
              <a:rPr lang="en-IN" dirty="0"/>
              <a:t>, parent and child are running same code </a:t>
            </a:r>
          </a:p>
          <a:p>
            <a:pPr lvl="1"/>
            <a:r>
              <a:rPr lang="en-IN" dirty="0"/>
              <a:t>Not too useful! </a:t>
            </a:r>
            <a:endParaRPr lang="en-US" dirty="0"/>
          </a:p>
          <a:p>
            <a:r>
              <a:rPr lang="en-US" dirty="0"/>
              <a:t>A common use of fork is to launch a new executable program</a:t>
            </a:r>
          </a:p>
          <a:p>
            <a:r>
              <a:rPr lang="en-IN" dirty="0"/>
              <a:t>A process can run </a:t>
            </a:r>
            <a:r>
              <a:rPr lang="en-IN" dirty="0">
                <a:solidFill>
                  <a:srgbClr val="FF0000"/>
                </a:solidFill>
              </a:rPr>
              <a:t>exec() </a:t>
            </a:r>
            <a:r>
              <a:rPr lang="en-IN" dirty="0"/>
              <a:t>to load another executable to its memory image </a:t>
            </a:r>
          </a:p>
          <a:p>
            <a:pPr lvl="1"/>
            <a:r>
              <a:rPr lang="en-IN" dirty="0"/>
              <a:t>So, a child can run a different program from parent </a:t>
            </a:r>
          </a:p>
          <a:p>
            <a:pPr lvl="1"/>
            <a:r>
              <a:rPr lang="en-IN" dirty="0"/>
              <a:t>It can also be shell script</a:t>
            </a:r>
            <a:endParaRPr lang="en-US" dirty="0"/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b="1" dirty="0"/>
              <a:t> </a:t>
            </a:r>
            <a:r>
              <a:rPr lang="en-IN" dirty="0"/>
              <a:t>system call replaces the current process image with a new image</a:t>
            </a:r>
          </a:p>
          <a:p>
            <a:pPr lvl="1"/>
            <a:r>
              <a:rPr lang="en-IN" i="1" dirty="0"/>
              <a:t>If </a:t>
            </a:r>
            <a:r>
              <a:rPr lang="en-IN" i="1" dirty="0">
                <a:solidFill>
                  <a:srgbClr val="FF0000"/>
                </a:solidFill>
              </a:rPr>
              <a:t>exec</a:t>
            </a:r>
            <a:r>
              <a:rPr lang="en-IN" i="1" dirty="0"/>
              <a:t> succeeds, it never returns</a:t>
            </a:r>
            <a:br>
              <a:rPr lang="en-IN" i="1" dirty="0"/>
            </a:b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b="1" dirty="0"/>
              <a:t> </a:t>
            </a:r>
            <a:r>
              <a:rPr lang="en-IN" dirty="0"/>
              <a:t>requires you to specify the file you program to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427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6E30-C79C-CE44-9DB1-F91F9BCA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exec() </a:t>
            </a:r>
            <a:r>
              <a:rPr lang="en-US" dirty="0"/>
              <a:t>system 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96B2B-CF4E-5647-B217-22F4259F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73816"/>
            <a:ext cx="7924800" cy="2895544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dirty="0"/>
              <a:t> family of system calls replaces the program executed by a process</a:t>
            </a:r>
          </a:p>
          <a:p>
            <a:r>
              <a:rPr lang="en-IN" dirty="0"/>
              <a:t>When a process calls </a:t>
            </a:r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dirty="0"/>
              <a:t>, all code (text) and data in the process is lost and replaced with the executable of the new program</a:t>
            </a:r>
          </a:p>
          <a:p>
            <a:r>
              <a:rPr lang="en-IN" dirty="0"/>
              <a:t>All open file descriptors remains open after calling </a:t>
            </a:r>
            <a:r>
              <a:rPr lang="en-IN" dirty="0">
                <a:solidFill>
                  <a:srgbClr val="FF0000"/>
                </a:solidFill>
              </a:rPr>
              <a:t>exec</a:t>
            </a:r>
          </a:p>
          <a:p>
            <a:pPr lvl="1"/>
            <a:r>
              <a:rPr lang="en-IN" dirty="0"/>
              <a:t>unless explicitly set to close-on-exec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615F8-A9E0-314F-A1AB-7D2E973C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4" y="1052736"/>
            <a:ext cx="649893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07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0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, and David Wagner</a:t>
            </a:r>
          </a:p>
          <a:p>
            <a:pPr lvl="1"/>
            <a:r>
              <a:rPr lang="en-US" sz="2000" dirty="0"/>
              <a:t>Operating Systems: Three Easy Pieces, by </a:t>
            </a:r>
            <a:r>
              <a:rPr lang="en-US" sz="2000" dirty="0" err="1"/>
              <a:t>Remzi</a:t>
            </a:r>
            <a:r>
              <a:rPr lang="en-US" sz="2000" dirty="0"/>
              <a:t> and Andrea </a:t>
            </a:r>
            <a:r>
              <a:rPr lang="en-US" sz="2000" dirty="0" err="1"/>
              <a:t>Arpaci-Dusseau</a:t>
            </a:r>
            <a:r>
              <a:rPr lang="en-US" sz="2000" dirty="0"/>
              <a:t>,</a:t>
            </a:r>
          </a:p>
          <a:p>
            <a:pPr lvl="2"/>
            <a:r>
              <a:rPr lang="en-US" dirty="0"/>
              <a:t>Chapter 5: Process APIs</a:t>
            </a:r>
          </a:p>
          <a:p>
            <a:pPr lvl="2"/>
            <a:r>
              <a:rPr lang="en-US" sz="2200" dirty="0">
                <a:solidFill>
                  <a:schemeClr val="dk1"/>
                </a:solidFill>
                <a:ea typeface="Gill Sans"/>
                <a:sym typeface="Gill Sans"/>
              </a:rPr>
              <a:t>Programs are taken from this chapter</a:t>
            </a:r>
          </a:p>
          <a:p>
            <a:pPr lvl="1">
              <a:defRPr/>
            </a:pPr>
            <a:r>
              <a:rPr lang="en-US" sz="2000" dirty="0"/>
              <a:t>CS 423 Operating System Design, </a:t>
            </a:r>
            <a:r>
              <a:rPr lang="en-US" sz="2000" dirty="0" err="1"/>
              <a:t>Uinv</a:t>
            </a:r>
            <a:r>
              <a:rPr lang="en-US" sz="2000" dirty="0"/>
              <a:t> of Illinois, Prof </a:t>
            </a:r>
            <a:r>
              <a:rPr lang="en-US" sz="2000" dirty="0" err="1"/>
              <a:t>Fagen-Ullmschneider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CS351 University of Washington</a:t>
            </a:r>
          </a:p>
          <a:p>
            <a:pPr lvl="1"/>
            <a:endParaRPr lang="en-US" sz="20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914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E828E50-05B7-4642-AD92-81370C702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exec()</a:t>
            </a:r>
            <a:r>
              <a:rPr lang="en-US" altLang="en-US" dirty="0"/>
              <a:t>System Call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9ABE8A-67F8-7C40-AF88-5823355E34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There’s no a </a:t>
            </a:r>
            <a:r>
              <a:rPr lang="en-US" altLang="en-US" sz="2000" dirty="0" err="1"/>
              <a:t>syscall</a:t>
            </a:r>
            <a:r>
              <a:rPr lang="en-US" altLang="en-US" sz="2000" dirty="0"/>
              <a:t> under the name </a:t>
            </a:r>
            <a:r>
              <a:rPr lang="en-US" altLang="en-US" sz="2000" dirty="0"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. By </a:t>
            </a:r>
            <a:r>
              <a:rPr lang="en-US" altLang="en-US" sz="2000" dirty="0"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 we usually refer to a family of calls: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execl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(char *path, char *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arg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...);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execv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(char *path, char *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argv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[]);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execle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(char *path, char *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arg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..., char *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envp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[]);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execve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(char *path, char *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argv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[], char *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envp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[]);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execlp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(char *file, char *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arg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...);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execvp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(char *file, char *</a:t>
            </a:r>
            <a:r>
              <a:rPr lang="en-US" altLang="en-US" sz="1600" dirty="0" err="1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argv</a:t>
            </a:r>
            <a:r>
              <a:rPr lang="en-US" altLang="en-US" sz="16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[]);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Here's what </a:t>
            </a:r>
            <a:r>
              <a:rPr lang="en-US" altLang="en-US" sz="20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0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0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and </a:t>
            </a:r>
            <a:r>
              <a:rPr lang="en-US" altLang="en-US" sz="20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mean:</a:t>
            </a:r>
          </a:p>
          <a:p>
            <a:pPr lvl="1">
              <a:lnSpc>
                <a:spcPct val="60000"/>
              </a:lnSpc>
            </a:pPr>
            <a:r>
              <a:rPr lang="en-US" altLang="en-US" sz="18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means an argument list,</a:t>
            </a:r>
          </a:p>
          <a:p>
            <a:pPr lvl="1">
              <a:lnSpc>
                <a:spcPct val="60000"/>
              </a:lnSpc>
            </a:pPr>
            <a:r>
              <a:rPr lang="en-US" altLang="en-US" sz="18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means an argument vector,</a:t>
            </a:r>
          </a:p>
          <a:p>
            <a:pPr lvl="1">
              <a:lnSpc>
                <a:spcPct val="60000"/>
              </a:lnSpc>
            </a:pPr>
            <a:r>
              <a:rPr lang="en-US" altLang="en-US" sz="18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means an environment vector, and</a:t>
            </a:r>
          </a:p>
          <a:p>
            <a:pPr lvl="1">
              <a:lnSpc>
                <a:spcPct val="60000"/>
              </a:lnSpc>
            </a:pPr>
            <a:r>
              <a:rPr lang="en-US" altLang="en-US" sz="18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en-US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means a search path.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6594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853C-9C3E-D746-A888-36162886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execvp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03C7-1001-9540-9E8B-D90A698B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138864" cy="5105400"/>
          </a:xfrm>
        </p:spPr>
        <p:txBody>
          <a:bodyPr/>
          <a:lstStyle/>
          <a:p>
            <a:pPr marL="400050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execvp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char *file, char *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  <a:endParaRPr lang="en-IN" dirty="0"/>
          </a:p>
          <a:p>
            <a:endParaRPr lang="en-IN" dirty="0"/>
          </a:p>
          <a:p>
            <a:r>
              <a:rPr lang="en-IN" i="1" dirty="0">
                <a:solidFill>
                  <a:srgbClr val="FF0000"/>
                </a:solidFill>
              </a:rPr>
              <a:t>file:</a:t>
            </a:r>
            <a:r>
              <a:rPr lang="en-IN" dirty="0"/>
              <a:t> Used to construct a pathname that identifies the new process image file</a:t>
            </a:r>
          </a:p>
          <a:p>
            <a:pPr lvl="1"/>
            <a:r>
              <a:rPr lang="en-IN" dirty="0"/>
              <a:t>If the </a:t>
            </a:r>
            <a:r>
              <a:rPr lang="en-IN" i="1" dirty="0"/>
              <a:t>file</a:t>
            </a:r>
            <a:r>
              <a:rPr lang="en-IN" dirty="0"/>
              <a:t> argument contains a slash character, the </a:t>
            </a:r>
            <a:r>
              <a:rPr lang="en-IN" i="1" dirty="0"/>
              <a:t>file</a:t>
            </a:r>
            <a:r>
              <a:rPr lang="en-IN" dirty="0"/>
              <a:t> argument is used as the pathname for the file</a:t>
            </a:r>
          </a:p>
          <a:p>
            <a:r>
              <a:rPr lang="en-IN" i="1" dirty="0" err="1">
                <a:solidFill>
                  <a:srgbClr val="FF0000"/>
                </a:solidFill>
              </a:rPr>
              <a:t>argv</a:t>
            </a:r>
            <a:r>
              <a:rPr lang="en-IN" i="1" dirty="0">
                <a:solidFill>
                  <a:srgbClr val="FF0000"/>
                </a:solidFill>
              </a:rPr>
              <a:t>: </a:t>
            </a:r>
            <a:r>
              <a:rPr lang="en-IN" dirty="0"/>
              <a:t>An array of character pointers to NULL-terminated strings</a:t>
            </a:r>
          </a:p>
          <a:p>
            <a:pPr lvl="1"/>
            <a:r>
              <a:rPr lang="en-IN" dirty="0"/>
              <a:t>These strings constitute the argument list available to the new process image</a:t>
            </a:r>
          </a:p>
          <a:p>
            <a:pPr lvl="1"/>
            <a:r>
              <a:rPr lang="en-IN" i="1" dirty="0" err="1"/>
              <a:t>argv</a:t>
            </a:r>
            <a:r>
              <a:rPr lang="en-IN" i="1" dirty="0"/>
              <a:t>[0]</a:t>
            </a:r>
            <a:r>
              <a:rPr lang="en-IN" dirty="0"/>
              <a:t> must point to a filename that's associated with the process being started</a:t>
            </a:r>
          </a:p>
          <a:p>
            <a:pPr lvl="1"/>
            <a:r>
              <a:rPr lang="en-IN" dirty="0"/>
              <a:t>the last member of this array is a NULL pointer</a:t>
            </a:r>
          </a:p>
          <a:p>
            <a:pPr lvl="1"/>
            <a:endParaRPr lang="en-I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0213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3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648497" y="3547996"/>
            <a:ext cx="506982" cy="53734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Exec-</a:t>
            </a:r>
            <a:r>
              <a:rPr lang="en-US" dirty="0" err="1"/>
              <a:t>ing</a:t>
            </a:r>
            <a:r>
              <a:rPr lang="en-US" dirty="0"/>
              <a:t> a new program</a:t>
            </a:r>
          </a:p>
        </p:txBody>
      </p:sp>
      <p:grpSp>
        <p:nvGrpSpPr>
          <p:cNvPr id="3" name="Group 15"/>
          <p:cNvGrpSpPr/>
          <p:nvPr>
            <p:custDataLst>
              <p:tags r:id="rId3"/>
            </p:custDataLst>
          </p:nvPr>
        </p:nvGrpSpPr>
        <p:grpSpPr>
          <a:xfrm>
            <a:off x="680858" y="1188720"/>
            <a:ext cx="2060319" cy="2400604"/>
            <a:chOff x="6245481" y="3779780"/>
            <a:chExt cx="2060319" cy="2400604"/>
          </a:xfrm>
        </p:grpSpPr>
        <p:sp>
          <p:nvSpPr>
            <p:cNvPr id="7" name="Rectangle 2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245481" y="3784176"/>
              <a:ext cx="2060319" cy="238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2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245481" y="3779780"/>
              <a:ext cx="2060319" cy="776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9" name="Rectangle 2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5481" y="5867400"/>
              <a:ext cx="2060319" cy="31298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Code: </a:t>
              </a:r>
              <a:r>
                <a:rPr lang="en-US" b="0" dirty="0">
                  <a:latin typeface="Calibri" panose="020F0502020204030204" pitchFamily="34" charset="0"/>
                  <a:ea typeface="Anonymous Pro" charset="0"/>
                  <a:cs typeface="Calibri" panose="020F0502020204030204" pitchFamily="34" charset="0"/>
                </a:rPr>
                <a:t>/usr/bin/bash</a:t>
              </a:r>
              <a:endParaRPr lang="en-US" sz="1400" b="0" dirty="0">
                <a:latin typeface="Calibri" panose="020F0502020204030204" pitchFamily="34" charset="0"/>
                <a:ea typeface="Anonymous Pro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2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245481" y="5564964"/>
              <a:ext cx="2060319" cy="302436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11" name="Rectangle 2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245481" y="5093578"/>
              <a:ext cx="2060318" cy="46902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</p:txBody>
        </p:sp>
      </p:grpSp>
      <p:sp>
        <p:nvSpPr>
          <p:cNvPr id="12" name="Line 3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84316" y="3576230"/>
            <a:ext cx="0" cy="54864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grpSp>
        <p:nvGrpSpPr>
          <p:cNvPr id="4" name="Group 16"/>
          <p:cNvGrpSpPr/>
          <p:nvPr>
            <p:custDataLst>
              <p:tags r:id="rId5"/>
            </p:custDataLst>
          </p:nvPr>
        </p:nvGrpSpPr>
        <p:grpSpPr>
          <a:xfrm>
            <a:off x="676138" y="4141685"/>
            <a:ext cx="2060319" cy="2400604"/>
            <a:chOff x="6245481" y="3779780"/>
            <a:chExt cx="2060319" cy="2400604"/>
          </a:xfrm>
        </p:grpSpPr>
        <p:sp>
          <p:nvSpPr>
            <p:cNvPr id="18" name="Rectangle 2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245481" y="3784176"/>
              <a:ext cx="2060319" cy="238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245481" y="3779780"/>
              <a:ext cx="2060319" cy="776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245481" y="5867400"/>
              <a:ext cx="2060319" cy="31298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Code: </a:t>
              </a:r>
              <a:r>
                <a:rPr lang="en-US" b="0" dirty="0">
                  <a:latin typeface="Calibri" panose="020F0502020204030204" pitchFamily="34" charset="0"/>
                  <a:ea typeface="Anonymous Pro" charset="0"/>
                  <a:cs typeface="Calibri" panose="020F0502020204030204" pitchFamily="34" charset="0"/>
                </a:rPr>
                <a:t>/</a:t>
              </a:r>
              <a:r>
                <a:rPr lang="en-US" b="0" dirty="0" err="1">
                  <a:latin typeface="Calibri" panose="020F0502020204030204" pitchFamily="34" charset="0"/>
                  <a:ea typeface="Anonymous Pro" charset="0"/>
                  <a:cs typeface="Calibri" panose="020F0502020204030204" pitchFamily="34" charset="0"/>
                </a:rPr>
                <a:t>usr</a:t>
              </a:r>
              <a:r>
                <a:rPr lang="en-US" b="0" dirty="0">
                  <a:latin typeface="Calibri" panose="020F0502020204030204" pitchFamily="34" charset="0"/>
                  <a:ea typeface="Anonymous Pro" charset="0"/>
                  <a:cs typeface="Calibri" panose="020F0502020204030204" pitchFamily="34" charset="0"/>
                </a:rPr>
                <a:t>/bin/bash</a:t>
              </a:r>
              <a:endParaRPr lang="en-US" sz="1800" b="0" dirty="0">
                <a:latin typeface="Calibri" panose="020F0502020204030204" pitchFamily="34" charset="0"/>
                <a:ea typeface="Anonymous Pro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245481" y="5564964"/>
              <a:ext cx="2060319" cy="302436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245481" y="5093578"/>
              <a:ext cx="2060318" cy="46902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</p:txBody>
        </p:sp>
      </p:grpSp>
      <p:grpSp>
        <p:nvGrpSpPr>
          <p:cNvPr id="6" name="Group 22"/>
          <p:cNvGrpSpPr/>
          <p:nvPr>
            <p:custDataLst>
              <p:tags r:id="rId6"/>
            </p:custDataLst>
          </p:nvPr>
        </p:nvGrpSpPr>
        <p:grpSpPr>
          <a:xfrm>
            <a:off x="3229322" y="4141683"/>
            <a:ext cx="2060319" cy="2400604"/>
            <a:chOff x="6245481" y="3779780"/>
            <a:chExt cx="2060319" cy="2400604"/>
          </a:xfrm>
        </p:grpSpPr>
        <p:sp>
          <p:nvSpPr>
            <p:cNvPr id="24" name="Rectangle 2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245481" y="3784176"/>
              <a:ext cx="2060319" cy="238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245481" y="3779780"/>
              <a:ext cx="2060319" cy="7769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245481" y="5867400"/>
              <a:ext cx="2060319" cy="31298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Code: </a:t>
              </a:r>
              <a:r>
                <a:rPr lang="en-US" sz="1800" b="0" dirty="0">
                  <a:latin typeface="Calibri" panose="020F0502020204030204" pitchFamily="34" charset="0"/>
                  <a:cs typeface="Calibri" panose="020F0502020204030204" pitchFamily="34" charset="0"/>
                </a:rPr>
                <a:t>/usr/bin/bash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245481" y="5564964"/>
              <a:ext cx="2060319" cy="302436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245481" y="5093578"/>
              <a:ext cx="2060318" cy="46902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</p:txBody>
        </p:sp>
      </p:grpSp>
      <p:grpSp>
        <p:nvGrpSpPr>
          <p:cNvPr id="13" name="Group 28"/>
          <p:cNvGrpSpPr/>
          <p:nvPr>
            <p:custDataLst>
              <p:tags r:id="rId7"/>
            </p:custDataLst>
          </p:nvPr>
        </p:nvGrpSpPr>
        <p:grpSpPr>
          <a:xfrm>
            <a:off x="6646653" y="4167873"/>
            <a:ext cx="2060319" cy="2400604"/>
            <a:chOff x="6245481" y="3779780"/>
            <a:chExt cx="2060319" cy="2400604"/>
          </a:xfrm>
        </p:grpSpPr>
        <p:sp>
          <p:nvSpPr>
            <p:cNvPr id="30" name="Rectangle 2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245481" y="3784176"/>
              <a:ext cx="2060319" cy="2383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245481" y="3779780"/>
              <a:ext cx="2060319" cy="3495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32" name="Rectangle 2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245481" y="5867400"/>
              <a:ext cx="2060319" cy="31298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Code: </a:t>
              </a:r>
              <a:r>
                <a:rPr lang="en-US" b="0" dirty="0">
                  <a:solidFill>
                    <a:srgbClr val="FF0000"/>
                  </a:solidFill>
                  <a:latin typeface="Calibri" panose="020F0502020204030204" pitchFamily="34" charset="0"/>
                  <a:ea typeface="Anonymous Pro" charset="0"/>
                  <a:cs typeface="Calibri" panose="020F0502020204030204" pitchFamily="34" charset="0"/>
                </a:rPr>
                <a:t>/usr/bin/ls</a:t>
              </a:r>
              <a:endParaRPr lang="en-US" sz="1400" b="0" dirty="0">
                <a:solidFill>
                  <a:srgbClr val="FF0000"/>
                </a:solidFill>
                <a:latin typeface="Calibri" panose="020F0502020204030204" pitchFamily="34" charset="0"/>
                <a:ea typeface="Anonymous Pro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2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245481" y="5564964"/>
              <a:ext cx="2060319" cy="302436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</p:grpSp>
      <p:sp>
        <p:nvSpPr>
          <p:cNvPr id="36" name="TextBox 35"/>
          <p:cNvSpPr txBox="1"/>
          <p:nvPr>
            <p:custDataLst>
              <p:tags r:id="rId8"/>
            </p:custDataLst>
          </p:nvPr>
        </p:nvSpPr>
        <p:spPr>
          <a:xfrm>
            <a:off x="1596120" y="3613140"/>
            <a:ext cx="125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</p:txBody>
      </p:sp>
      <p:sp>
        <p:nvSpPr>
          <p:cNvPr id="37" name="TextBox 36"/>
          <p:cNvSpPr txBox="1"/>
          <p:nvPr>
            <p:custDataLst>
              <p:tags r:id="rId9"/>
            </p:custDataLst>
          </p:nvPr>
        </p:nvSpPr>
        <p:spPr>
          <a:xfrm>
            <a:off x="5324204" y="4968304"/>
            <a:ext cx="13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exec*()</a:t>
            </a:r>
          </a:p>
        </p:txBody>
      </p:sp>
      <p:sp>
        <p:nvSpPr>
          <p:cNvPr id="38" name="Line 3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459892" y="5342364"/>
            <a:ext cx="1047454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>
            <p:custDataLst>
              <p:tags r:id="rId11"/>
            </p:custDataLst>
          </p:nvPr>
        </p:nvSpPr>
        <p:spPr>
          <a:xfrm>
            <a:off x="3808324" y="1568727"/>
            <a:ext cx="485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Very high-level diagram of what happens when you run the command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 in a Linux shell:</a:t>
            </a:r>
          </a:p>
          <a:p>
            <a:pPr marL="342900" indent="-342900">
              <a:buClr>
                <a:srgbClr val="4B2A85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the loading part of CALL!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>
            <p:custDataLst>
              <p:tags r:id="rId12"/>
            </p:custDataLst>
          </p:nvPr>
        </p:nvSpPr>
        <p:spPr>
          <a:xfrm>
            <a:off x="602291" y="37972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Lato" panose="020F0502020204030203" pitchFamily="34" charset="0"/>
              </a:rPr>
              <a:t>parent</a:t>
            </a:r>
          </a:p>
        </p:txBody>
      </p:sp>
      <p:sp>
        <p:nvSpPr>
          <p:cNvPr id="42" name="TextBox 41"/>
          <p:cNvSpPr txBox="1"/>
          <p:nvPr>
            <p:custDataLst>
              <p:tags r:id="rId13"/>
            </p:custDataLst>
          </p:nvPr>
        </p:nvSpPr>
        <p:spPr>
          <a:xfrm>
            <a:off x="3229316" y="376635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</p:txBody>
      </p:sp>
      <p:sp>
        <p:nvSpPr>
          <p:cNvPr id="43" name="TextBox 42"/>
          <p:cNvSpPr txBox="1"/>
          <p:nvPr>
            <p:custDataLst>
              <p:tags r:id="rId14"/>
            </p:custDataLst>
          </p:nvPr>
        </p:nvSpPr>
        <p:spPr>
          <a:xfrm>
            <a:off x="6641935" y="37897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Lato" panose="020F0502020204030203" pitchFamily="34" charset="0"/>
              </a:rPr>
              <a:t>child</a:t>
            </a:r>
          </a:p>
        </p:txBody>
      </p:sp>
      <p:sp>
        <p:nvSpPr>
          <p:cNvPr id="39" name="Rectangle 38"/>
          <p:cNvSpPr/>
          <p:nvPr>
            <p:custDataLst>
              <p:tags r:id="rId15"/>
            </p:custDataLst>
          </p:nvPr>
        </p:nvSpPr>
        <p:spPr bwMode="auto">
          <a:xfrm>
            <a:off x="3024541" y="3548484"/>
            <a:ext cx="2448438" cy="3116380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DE6C82ED-E1C8-D343-81CF-A12F270B5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07335"/>
            <a:ext cx="1699482" cy="2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CS351 </a:t>
            </a:r>
            <a:r>
              <a:rPr lang="en-US" sz="11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9295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12" grpId="0" animBg="1"/>
      <p:bldP spid="36" grpId="0"/>
      <p:bldP spid="37" grpId="0"/>
      <p:bldP spid="38" grpId="0" animBg="1"/>
      <p:bldP spid="41" grpId="0"/>
      <p:bldP spid="42" grpId="0"/>
      <p:bldP spid="43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3090-641D-384A-A54A-E4D34A71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execvp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D235A-8493-D54E-91FB-741AC0583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881175"/>
            <a:ext cx="8440613" cy="4104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57837-6F1C-0C49-B3B7-8B797446B3F2}"/>
              </a:ext>
            </a:extLst>
          </p:cNvPr>
          <p:cNvSpPr txBox="1"/>
          <p:nvPr/>
        </p:nvSpPr>
        <p:spPr>
          <a:xfrm>
            <a:off x="7225651" y="-1014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p5.c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3C601-F9A7-BD46-8497-44A18D730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05064"/>
            <a:ext cx="5472608" cy="25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378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919EC-D42F-374C-84D4-AC6B052B5E3A}"/>
              </a:ext>
            </a:extLst>
          </p:cNvPr>
          <p:cNvSpPr txBox="1"/>
          <p:nvPr/>
        </p:nvSpPr>
        <p:spPr>
          <a:xfrm>
            <a:off x="8009286" y="1176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p3.c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80C88-0280-074D-BA2D-9D98E174E90E}"/>
              </a:ext>
            </a:extLst>
          </p:cNvPr>
          <p:cNvSpPr/>
          <p:nvPr/>
        </p:nvSpPr>
        <p:spPr>
          <a:xfrm>
            <a:off x="323528" y="302359"/>
            <a:ext cx="83529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unistd.h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I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I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&lt;sys/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wait.h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endParaRPr lang="en-IN" sz="1400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"hello world (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pid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:%d)\n"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getpid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        // fork failed; exit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fprintf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(stderr, 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"fork failed\n"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exit(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        // child (new process)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"hello, I am child (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pid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:%d)\n"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getpid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strdup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   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// program: "</a:t>
            </a:r>
            <a:r>
              <a:rPr lang="en-IN" sz="1400" dirty="0" err="1">
                <a:solidFill>
                  <a:srgbClr val="5D6C79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" (word count)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strdup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"p3.c"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// argument: file to count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;           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// marks end of array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  </a:t>
            </a:r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// runs word count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printf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("this shouldn't print out");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>
                <a:solidFill>
                  <a:srgbClr val="5D6C79"/>
                </a:solidFill>
                <a:latin typeface="Menlo" panose="020B0609030804020204" pitchFamily="49" charset="0"/>
              </a:rPr>
              <a:t>        // parent goes down this path (original process)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wait(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NULL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printf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("hello, I am parent of %d (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:%d) (</a:t>
            </a:r>
            <a:r>
              <a:rPr lang="en-I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pid</a:t>
            </a:r>
            <a:r>
              <a:rPr lang="en-IN" sz="1400" dirty="0">
                <a:solidFill>
                  <a:srgbClr val="C41A16"/>
                </a:solidFill>
                <a:latin typeface="Menlo" panose="020B0609030804020204" pitchFamily="49" charset="0"/>
              </a:rPr>
              <a:t>:%d)\n",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		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IN" sz="1400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getpid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967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7A8-906E-2740-9134-04B1660C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46D4-AA0A-B341-AF22-3A93339F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4673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3279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8A4BAB-015D-2542-9BD2-5D38F80F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exec() </a:t>
            </a:r>
            <a:r>
              <a:rPr lang="en-US" dirty="0"/>
              <a:t>–  more info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FF384F-D885-C94B-A1DD-31B7050D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84" y="548680"/>
            <a:ext cx="7924800" cy="403244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Upon success, exec() never returns to the caller</a:t>
            </a:r>
          </a:p>
          <a:p>
            <a:r>
              <a:rPr lang="en-IN" dirty="0"/>
              <a:t>A successful exec replaces the current process image, so it cannot return anything to the program that made the call</a:t>
            </a:r>
          </a:p>
          <a:p>
            <a:r>
              <a:rPr lang="en-IN" dirty="0"/>
              <a:t>If it does return, it means the call failed. Typical reasons are: non-existent file (bad path) or bad permissions</a:t>
            </a:r>
          </a:p>
          <a:p>
            <a:r>
              <a:rPr lang="en-IN" dirty="0"/>
              <a:t>As a new process is not created, the process identifier (PID) does not change</a:t>
            </a:r>
          </a:p>
          <a:p>
            <a:pPr lvl="1"/>
            <a:r>
              <a:rPr lang="en-IN" dirty="0"/>
              <a:t>However, machine code, data, heap, and stack of the process are replaced by those of the new program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CBBF5-95EF-F94F-9FDC-8FBECA6C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34" y="4725144"/>
            <a:ext cx="6794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750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0E2B-8BC0-9F42-9AB5-FA4353CD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exec() </a:t>
            </a:r>
            <a:r>
              <a:rPr lang="en-IN" dirty="0"/>
              <a:t>combined  </a:t>
            </a:r>
            <a:br>
              <a:rPr lang="en-IN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5B384-C8CE-8D4C-8531-5DB9A087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794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Often after doing fork() we want to load a new program into the child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B908D-AAFD-E548-93A6-413A6D28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5688632" cy="43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029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 terminated process still consumes system resources</a:t>
            </a:r>
          </a:p>
          <a:p>
            <a:pPr lvl="1"/>
            <a:r>
              <a:rPr lang="en-US" dirty="0"/>
              <a:t>Various tables maintained by OS</a:t>
            </a:r>
          </a:p>
          <a:p>
            <a:pPr lvl="1"/>
            <a:r>
              <a:rPr lang="en-US" dirty="0"/>
              <a:t>Called a “</a:t>
            </a:r>
            <a:r>
              <a:rPr lang="en-US" dirty="0">
                <a:solidFill>
                  <a:srgbClr val="FF0000"/>
                </a:solidFill>
              </a:rPr>
              <a:t>zombie</a:t>
            </a:r>
            <a:r>
              <a:rPr lang="en-US" dirty="0"/>
              <a:t>” (a living corpse, half alive and half dead)</a:t>
            </a:r>
            <a:endParaRPr lang="en-US" sz="2000" dirty="0"/>
          </a:p>
          <a:p>
            <a:r>
              <a:rPr lang="en-US" i="1" dirty="0"/>
              <a:t>Reaping</a:t>
            </a:r>
            <a:r>
              <a:rPr lang="en-US" dirty="0"/>
              <a:t> is performed by parent on terminated child</a:t>
            </a:r>
            <a:endParaRPr lang="en-US" i="1" dirty="0"/>
          </a:p>
          <a:p>
            <a:pPr lvl="1"/>
            <a:r>
              <a:rPr lang="en-US" dirty="0"/>
              <a:t>Parent is given exit status information and 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will be reaped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of 1)</a:t>
            </a:r>
          </a:p>
          <a:p>
            <a:pPr lvl="2"/>
            <a:r>
              <a:rPr lang="en-US" b="1" dirty="0"/>
              <a:t>Note: </a:t>
            </a:r>
            <a:r>
              <a:rPr lang="en-US" dirty="0"/>
              <a:t>on recent Linux systems,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init</a:t>
            </a:r>
            <a:r>
              <a:rPr lang="en-US" dirty="0"/>
              <a:t> has been renamed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systemd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 long-running processes (</a:t>
            </a:r>
            <a:r>
              <a:rPr lang="en-US" i="1" dirty="0"/>
              <a:t>e.g.</a:t>
            </a:r>
            <a:r>
              <a:rPr lang="en-US" dirty="0"/>
              <a:t> shells, servers) we need </a:t>
            </a:r>
            <a:r>
              <a:rPr lang="en-US" i="1" dirty="0"/>
              <a:t>explicit</a:t>
            </a:r>
            <a:r>
              <a:rPr lang="en-US" dirty="0"/>
              <a:t> reaping</a:t>
            </a:r>
          </a:p>
        </p:txBody>
      </p:sp>
    </p:spTree>
    <p:extLst>
      <p:ext uri="{BB962C8B-B14F-4D97-AF65-F5344CB8AC3E}">
        <p14:creationId xmlns:p14="http://schemas.microsoft.com/office/powerpoint/2010/main" val="1283798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7707A2E-A0D2-A449-82A5-3741D9585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Zombie State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4492EBC-6255-A84A-9460-5F272A213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en-US" dirty="0"/>
              <a:t>Why keep process descriptor around?</a:t>
            </a:r>
          </a:p>
          <a:p>
            <a:pPr lvl="1"/>
            <a:r>
              <a:rPr lang="en-US" altLang="en-US" dirty="0"/>
              <a:t>Parent may be waiting for child to terminate</a:t>
            </a:r>
          </a:p>
          <a:p>
            <a:pPr lvl="2"/>
            <a:r>
              <a:rPr lang="en-US" altLang="en-US" dirty="0"/>
              <a:t>via the 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/>
              <a:t>system call</a:t>
            </a:r>
          </a:p>
          <a:p>
            <a:pPr lvl="1"/>
            <a:r>
              <a:rPr lang="en-US" altLang="en-US" dirty="0"/>
              <a:t>Parent needs to get the exit code of the child</a:t>
            </a:r>
          </a:p>
          <a:p>
            <a:pPr lvl="2"/>
            <a:r>
              <a:rPr lang="en-US" altLang="en-US" dirty="0"/>
              <a:t>this information is stored in the descriptor (PCB)</a:t>
            </a:r>
          </a:p>
          <a:p>
            <a:pPr lvl="1"/>
            <a:r>
              <a:rPr lang="en-US" altLang="en-US" dirty="0"/>
              <a:t>If descriptor was destroyed immediately, this information could not be gotten</a:t>
            </a:r>
          </a:p>
          <a:p>
            <a:pPr lvl="1"/>
            <a:r>
              <a:rPr lang="en-US" altLang="en-US" dirty="0"/>
              <a:t>After getting this information, the process descriptor (PCB) can be removed</a:t>
            </a:r>
          </a:p>
          <a:p>
            <a:pPr lvl="2"/>
            <a:r>
              <a:rPr lang="en-US" altLang="en-US" dirty="0"/>
              <a:t>no more remnants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4983027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Chapter 4</a:t>
            </a:r>
          </a:p>
          <a:p>
            <a:r>
              <a:rPr lang="en-US" dirty="0"/>
              <a:t>Operating Systems: Three Easy Pieces, 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Chapter 5: Process APIs</a:t>
            </a:r>
          </a:p>
        </p:txBody>
      </p:sp>
    </p:spTree>
    <p:extLst>
      <p:ext uri="{BB962C8B-B14F-4D97-AF65-F5344CB8AC3E}">
        <p14:creationId xmlns:p14="http://schemas.microsoft.com/office/powerpoint/2010/main" val="410638552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9EC30F-8486-454A-B707-8C16846E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4DB735-5C4F-374C-A24A-95A5DF7C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dirty="0"/>
              <a:t> makes two copies of the same process  (parent &amp; child)</a:t>
            </a:r>
          </a:p>
          <a:p>
            <a:pPr lvl="1"/>
            <a:r>
              <a:rPr lang="en-US" sz="2000" dirty="0"/>
              <a:t>Returns different values to the two processes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exec*</a:t>
            </a:r>
            <a:r>
              <a:rPr lang="en-US" dirty="0"/>
              <a:t> replaces current process from file (new program)</a:t>
            </a:r>
          </a:p>
          <a:p>
            <a:pPr lvl="1"/>
            <a:r>
              <a:rPr lang="en-US" dirty="0"/>
              <a:t>Two-process program:</a:t>
            </a:r>
          </a:p>
          <a:p>
            <a:pPr lvl="2"/>
            <a:r>
              <a:rPr lang="en-US" dirty="0"/>
              <a:t>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  <a:p>
            <a:pPr lvl="2"/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pid</a:t>
            </a:r>
            <a:r>
              <a:rPr lang="en-US" dirty="0"/>
              <a:t> == 0) { </a:t>
            </a:r>
            <a:r>
              <a:rPr lang="en-US" i="1" dirty="0">
                <a:solidFill>
                  <a:schemeClr val="bg2"/>
                </a:solidFill>
              </a:rPr>
              <a:t>/* child code */</a:t>
            </a:r>
            <a:r>
              <a:rPr lang="en-US" i="1" dirty="0"/>
              <a:t> </a:t>
            </a:r>
            <a:r>
              <a:rPr lang="en-US" dirty="0"/>
              <a:t>} </a:t>
            </a:r>
            <a:r>
              <a:rPr lang="en-US" b="1" dirty="0"/>
              <a:t>else</a:t>
            </a:r>
            <a:r>
              <a:rPr lang="en-US" dirty="0"/>
              <a:t> { </a:t>
            </a:r>
            <a:r>
              <a:rPr lang="en-US" i="1" dirty="0">
                <a:solidFill>
                  <a:schemeClr val="bg2"/>
                </a:solidFill>
              </a:rPr>
              <a:t>/* parent code */</a:t>
            </a:r>
            <a:r>
              <a:rPr lang="en-US" i="1" dirty="0"/>
              <a:t> 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Two different programs:</a:t>
            </a:r>
          </a:p>
          <a:p>
            <a:pPr lvl="2"/>
            <a:r>
              <a:rPr lang="en-US" dirty="0"/>
              <a:t>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  <a:p>
            <a:pPr lvl="2"/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pid</a:t>
            </a:r>
            <a:r>
              <a:rPr lang="en-US" dirty="0"/>
              <a:t> == 0) { </a:t>
            </a:r>
            <a:r>
              <a:rPr lang="en-US" dirty="0" err="1"/>
              <a:t>execv</a:t>
            </a:r>
            <a:r>
              <a:rPr lang="en-US" dirty="0"/>
              <a:t>(</a:t>
            </a:r>
            <a:r>
              <a:rPr lang="is-IS" dirty="0"/>
              <a:t>…</a:t>
            </a:r>
            <a:r>
              <a:rPr lang="en-US" dirty="0"/>
              <a:t>) } </a:t>
            </a:r>
            <a:r>
              <a:rPr lang="en-US" b="1" dirty="0"/>
              <a:t>else</a:t>
            </a:r>
            <a:r>
              <a:rPr lang="en-US" dirty="0"/>
              <a:t> { </a:t>
            </a:r>
            <a:r>
              <a:rPr lang="en-US" i="1" dirty="0">
                <a:solidFill>
                  <a:schemeClr val="bg2"/>
                </a:solidFill>
              </a:rPr>
              <a:t>/* parent code */</a:t>
            </a:r>
            <a:r>
              <a:rPr lang="en-US" dirty="0"/>
              <a:t>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dirty="0"/>
              <a:t> used to synchronize parent/child execution and to reap child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5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0E2B-8BC0-9F42-9AB5-FA4353CD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fork() AND exec() combined (1/2) </a:t>
            </a:r>
            <a:br>
              <a:rPr lang="en-IN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CACF4-6531-2B42-8E21-398785C0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4" y="1268760"/>
            <a:ext cx="723972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69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6EF8-74C9-7041-841D-842EF70C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 – 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AF20-DF12-5441-9CF8-8042762D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13" y="474580"/>
            <a:ext cx="7924800" cy="5906747"/>
          </a:xfrm>
        </p:spPr>
        <p:txBody>
          <a:bodyPr/>
          <a:lstStyle/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The exec()call replaces a current process’ image with a new one (i.e. loads a new program within current process)</a:t>
            </a:r>
          </a:p>
          <a:p>
            <a:r>
              <a:rPr lang="en-IN" sz="2000" dirty="0"/>
              <a:t>The new image is either regular executable </a:t>
            </a:r>
            <a:r>
              <a:rPr lang="en-IN" sz="2000" dirty="0">
                <a:solidFill>
                  <a:srgbClr val="0070C0"/>
                </a:solidFill>
              </a:rPr>
              <a:t>binary file</a:t>
            </a:r>
            <a:r>
              <a:rPr lang="en-IN" sz="2000" dirty="0"/>
              <a:t> or a </a:t>
            </a:r>
            <a:r>
              <a:rPr lang="en-IN" sz="2000" dirty="0">
                <a:solidFill>
                  <a:srgbClr val="0070C0"/>
                </a:solidFill>
              </a:rPr>
              <a:t>shell script</a:t>
            </a:r>
          </a:p>
          <a:p>
            <a:r>
              <a:rPr lang="en-IN" sz="2000" dirty="0"/>
              <a:t>There is not a </a:t>
            </a:r>
            <a:r>
              <a:rPr lang="en-IN" sz="2000" dirty="0" err="1"/>
              <a:t>syscall</a:t>
            </a:r>
            <a:r>
              <a:rPr lang="en-IN" sz="2000" dirty="0"/>
              <a:t> under the name exec(). By exec()we usually refer to a family of calls: </a:t>
            </a:r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execl</a:t>
            </a:r>
            <a:r>
              <a:rPr lang="en-IN" sz="1800" dirty="0"/>
              <a:t>(char *path, char *</a:t>
            </a:r>
            <a:r>
              <a:rPr lang="en-IN" sz="1800" dirty="0" err="1"/>
              <a:t>arg</a:t>
            </a:r>
            <a:r>
              <a:rPr lang="en-IN" sz="1800" dirty="0"/>
              <a:t>, ...); </a:t>
            </a:r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execv</a:t>
            </a:r>
            <a:r>
              <a:rPr lang="en-IN" sz="1800" dirty="0"/>
              <a:t>(char *path, char *</a:t>
            </a:r>
            <a:r>
              <a:rPr lang="en-IN" sz="1800" dirty="0" err="1"/>
              <a:t>argv</a:t>
            </a:r>
            <a:r>
              <a:rPr lang="en-IN" sz="1800" dirty="0"/>
              <a:t>[]); </a:t>
            </a:r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execle</a:t>
            </a:r>
            <a:r>
              <a:rPr lang="en-IN" sz="1800" dirty="0"/>
              <a:t>(char *path, char *</a:t>
            </a:r>
            <a:r>
              <a:rPr lang="en-IN" sz="1800" dirty="0" err="1"/>
              <a:t>arg</a:t>
            </a:r>
            <a:r>
              <a:rPr lang="en-IN" sz="1800" dirty="0"/>
              <a:t>, ..., char *</a:t>
            </a:r>
            <a:r>
              <a:rPr lang="en-IN" sz="1800" dirty="0" err="1"/>
              <a:t>envp</a:t>
            </a:r>
            <a:r>
              <a:rPr lang="en-IN" sz="1800" dirty="0"/>
              <a:t>[]); </a:t>
            </a:r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execve</a:t>
            </a:r>
            <a:r>
              <a:rPr lang="en-IN" sz="1800" dirty="0"/>
              <a:t>(char *path, char *</a:t>
            </a:r>
            <a:r>
              <a:rPr lang="en-IN" sz="1800" dirty="0" err="1"/>
              <a:t>argv</a:t>
            </a:r>
            <a:r>
              <a:rPr lang="en-IN" sz="1800" dirty="0"/>
              <a:t>[], char *</a:t>
            </a:r>
            <a:r>
              <a:rPr lang="en-IN" sz="1800" dirty="0" err="1"/>
              <a:t>envp</a:t>
            </a:r>
            <a:r>
              <a:rPr lang="en-IN" sz="1800" dirty="0"/>
              <a:t>[]); </a:t>
            </a:r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execlp</a:t>
            </a:r>
            <a:r>
              <a:rPr lang="en-IN" sz="1800" dirty="0"/>
              <a:t>(char *file, char *</a:t>
            </a:r>
            <a:r>
              <a:rPr lang="en-IN" sz="1800" dirty="0" err="1"/>
              <a:t>arg</a:t>
            </a:r>
            <a:r>
              <a:rPr lang="en-IN" sz="1800" dirty="0"/>
              <a:t>, ...); </a:t>
            </a:r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execvp</a:t>
            </a:r>
            <a:r>
              <a:rPr lang="en-IN" sz="1800" dirty="0"/>
              <a:t>(char *file, char *</a:t>
            </a:r>
            <a:r>
              <a:rPr lang="en-IN" sz="1800" dirty="0" err="1"/>
              <a:t>argv</a:t>
            </a:r>
            <a:r>
              <a:rPr lang="en-IN" sz="1800" dirty="0"/>
              <a:t>[]); </a:t>
            </a:r>
          </a:p>
          <a:p>
            <a:r>
              <a:rPr lang="en-IN" sz="2000" dirty="0"/>
              <a:t>Here's what l, v, e, and p mean: </a:t>
            </a:r>
          </a:p>
          <a:p>
            <a:pPr lvl="1"/>
            <a:r>
              <a:rPr lang="en-IN" sz="1800" b="1" dirty="0"/>
              <a:t>l </a:t>
            </a:r>
            <a:r>
              <a:rPr lang="en-IN" sz="1800" dirty="0"/>
              <a:t>means an argument list, </a:t>
            </a:r>
          </a:p>
          <a:p>
            <a:pPr lvl="1"/>
            <a:r>
              <a:rPr lang="en-IN" sz="1800" b="1" dirty="0"/>
              <a:t>v </a:t>
            </a:r>
            <a:r>
              <a:rPr lang="en-IN" sz="1800" dirty="0"/>
              <a:t>means an argument vector, </a:t>
            </a:r>
          </a:p>
          <a:p>
            <a:pPr lvl="1"/>
            <a:r>
              <a:rPr lang="en-IN" sz="1800" b="1" dirty="0"/>
              <a:t>e </a:t>
            </a:r>
            <a:r>
              <a:rPr lang="en-IN" sz="1800" dirty="0"/>
              <a:t>means an environment vector, and </a:t>
            </a:r>
          </a:p>
          <a:p>
            <a:pPr lvl="1"/>
            <a:r>
              <a:rPr lang="en-IN" sz="1800" b="1" dirty="0"/>
              <a:t>p </a:t>
            </a:r>
            <a:r>
              <a:rPr lang="en-IN" sz="1800" dirty="0"/>
              <a:t>means a search path.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18932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exit() system call</a:t>
            </a:r>
          </a:p>
          <a:p>
            <a:r>
              <a:rPr lang="en-US" dirty="0"/>
              <a:t>wait() system call</a:t>
            </a:r>
          </a:p>
          <a:p>
            <a:r>
              <a:rPr lang="en-US" dirty="0"/>
              <a:t>exec* </a:t>
            </a:r>
            <a:r>
              <a:rPr lang="en-US" dirty="0" err="1"/>
              <a:t>sytem</a:t>
            </a:r>
            <a:r>
              <a:rPr lang="en-US" dirty="0"/>
              <a:t> calls</a:t>
            </a:r>
          </a:p>
          <a:p>
            <a:endParaRPr lang="en-US" dirty="0"/>
          </a:p>
        </p:txBody>
      </p:sp>
      <p:pic>
        <p:nvPicPr>
          <p:cNvPr id="4" name="Google Shape;113;p2">
            <a:extLst>
              <a:ext uri="{FF2B5EF4-FFF2-40B4-BE49-F238E27FC236}">
                <a16:creationId xmlns:a16="http://schemas.microsoft.com/office/drawing/2014/main" id="{F80951B1-7ADD-AB40-9B35-5DDA1F095B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8224" y="548679"/>
            <a:ext cx="2362360" cy="2243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750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264D-B503-0847-8E68-275A25B76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have studied so far …</a:t>
            </a:r>
          </a:p>
        </p:txBody>
      </p:sp>
    </p:spTree>
    <p:extLst>
      <p:ext uri="{BB962C8B-B14F-4D97-AF65-F5344CB8AC3E}">
        <p14:creationId xmlns:p14="http://schemas.microsoft.com/office/powerpoint/2010/main" val="8665322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FDD-7CAE-4AD6-81F0-5F182DE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(“</a:t>
            </a:r>
            <a:r>
              <a:rPr lang="en-US" dirty="0" err="1"/>
              <a:t>Syscalls</a:t>
            </a:r>
            <a:r>
              <a:rPr lang="en-US" dirty="0"/>
              <a:t>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1CB8-16BB-488F-874A-03C610A00FC7}"/>
              </a:ext>
            </a:extLst>
          </p:cNvPr>
          <p:cNvSpPr/>
          <p:nvPr/>
        </p:nvSpPr>
        <p:spPr>
          <a:xfrm>
            <a:off x="3946078" y="3151380"/>
            <a:ext cx="1586666" cy="484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80341-0BA6-4907-BD07-D427759EC2A2}"/>
              </a:ext>
            </a:extLst>
          </p:cNvPr>
          <p:cNvSpPr txBox="1"/>
          <p:nvPr/>
        </p:nvSpPr>
        <p:spPr>
          <a:xfrm>
            <a:off x="2845354" y="1725557"/>
            <a:ext cx="915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AE-A54D-4C93-8F48-C0F152F9A4F8}"/>
              </a:ext>
            </a:extLst>
          </p:cNvPr>
          <p:cNvSpPr txBox="1"/>
          <p:nvPr/>
        </p:nvSpPr>
        <p:spPr>
          <a:xfrm>
            <a:off x="4886016" y="2243165"/>
            <a:ext cx="109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2276-381D-45ED-A6BE-F7A8D2C1B670}"/>
              </a:ext>
            </a:extLst>
          </p:cNvPr>
          <p:cNvSpPr txBox="1"/>
          <p:nvPr/>
        </p:nvSpPr>
        <p:spPr>
          <a:xfrm>
            <a:off x="5000316" y="1725557"/>
            <a:ext cx="1230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00C6-3096-41F4-B164-E032B4CACE97}"/>
              </a:ext>
            </a:extLst>
          </p:cNvPr>
          <p:cNvSpPr txBox="1"/>
          <p:nvPr/>
        </p:nvSpPr>
        <p:spPr>
          <a:xfrm>
            <a:off x="3267869" y="2321108"/>
            <a:ext cx="93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46545-D1ED-4349-BE8C-C458F26021D4}"/>
              </a:ext>
            </a:extLst>
          </p:cNvPr>
          <p:cNvSpPr txBox="1"/>
          <p:nvPr/>
        </p:nvSpPr>
        <p:spPr>
          <a:xfrm>
            <a:off x="4033326" y="2043452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C8882-924D-4D7B-A83A-7BDA5E0F129E}"/>
              </a:ext>
            </a:extLst>
          </p:cNvPr>
          <p:cNvSpPr txBox="1"/>
          <p:nvPr/>
        </p:nvSpPr>
        <p:spPr>
          <a:xfrm>
            <a:off x="3761454" y="1587058"/>
            <a:ext cx="1401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4B3E-877F-4777-9C5E-894D52DE836F}"/>
              </a:ext>
            </a:extLst>
          </p:cNvPr>
          <p:cNvSpPr txBox="1"/>
          <p:nvPr/>
        </p:nvSpPr>
        <p:spPr>
          <a:xfrm>
            <a:off x="3946078" y="2869184"/>
            <a:ext cx="158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5F5F8-4B31-494E-9318-7F72BBD52929}"/>
              </a:ext>
            </a:extLst>
          </p:cNvPr>
          <p:cNvSpPr txBox="1"/>
          <p:nvPr/>
        </p:nvSpPr>
        <p:spPr>
          <a:xfrm>
            <a:off x="4189092" y="315138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System Call </a:t>
            </a:r>
          </a:p>
          <a:p>
            <a:pPr algn="ctr"/>
            <a:r>
              <a:rPr lang="en-US" sz="1400" b="0" dirty="0">
                <a:solidFill>
                  <a:schemeClr val="bg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8764D-1D0E-4A79-AD84-5DCD6174E38B}"/>
              </a:ext>
            </a:extLst>
          </p:cNvPr>
          <p:cNvSpPr txBox="1"/>
          <p:nvPr/>
        </p:nvSpPr>
        <p:spPr>
          <a:xfrm>
            <a:off x="4069691" y="3636128"/>
            <a:ext cx="1551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CCBE-F14F-4103-B48C-EA0635A35DA4}"/>
              </a:ext>
            </a:extLst>
          </p:cNvPr>
          <p:cNvSpPr txBox="1"/>
          <p:nvPr/>
        </p:nvSpPr>
        <p:spPr>
          <a:xfrm>
            <a:off x="3657254" y="3968738"/>
            <a:ext cx="2595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474-563F-4CFF-9D92-19801CE1C824}"/>
              </a:ext>
            </a:extLst>
          </p:cNvPr>
          <p:cNvSpPr txBox="1"/>
          <p:nvPr/>
        </p:nvSpPr>
        <p:spPr>
          <a:xfrm>
            <a:off x="3357532" y="434057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C65B8-9E05-4F52-A734-3C1CE33656A8}"/>
              </a:ext>
            </a:extLst>
          </p:cNvPr>
          <p:cNvSpPr txBox="1"/>
          <p:nvPr/>
        </p:nvSpPr>
        <p:spPr>
          <a:xfrm>
            <a:off x="5781859" y="434057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FF77D-F3C7-4E42-9ADA-44B337DCFAF6}"/>
              </a:ext>
            </a:extLst>
          </p:cNvPr>
          <p:cNvSpPr txBox="1"/>
          <p:nvPr/>
        </p:nvSpPr>
        <p:spPr>
          <a:xfrm>
            <a:off x="4361006" y="4340578"/>
            <a:ext cx="8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EA-2533-471F-933F-28F366CDA1D7}"/>
              </a:ext>
            </a:extLst>
          </p:cNvPr>
          <p:cNvSpPr txBox="1"/>
          <p:nvPr/>
        </p:nvSpPr>
        <p:spPr>
          <a:xfrm>
            <a:off x="2069068" y="5010917"/>
            <a:ext cx="187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8245D-954C-4B09-9D2C-21DA0DFCBEEE}"/>
              </a:ext>
            </a:extLst>
          </p:cNvPr>
          <p:cNvSpPr txBox="1"/>
          <p:nvPr/>
        </p:nvSpPr>
        <p:spPr>
          <a:xfrm>
            <a:off x="3954603" y="5009481"/>
            <a:ext cx="1361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38C37-2DEB-4114-8738-FA3621A28B1A}"/>
              </a:ext>
            </a:extLst>
          </p:cNvPr>
          <p:cNvSpPr txBox="1"/>
          <p:nvPr/>
        </p:nvSpPr>
        <p:spPr>
          <a:xfrm>
            <a:off x="5375901" y="4987892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DFC6A-D905-4E9F-81BB-E1AEB727B554}"/>
              </a:ext>
            </a:extLst>
          </p:cNvPr>
          <p:cNvSpPr txBox="1"/>
          <p:nvPr/>
        </p:nvSpPr>
        <p:spPr>
          <a:xfrm>
            <a:off x="6533757" y="4998684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ADF637-7656-46AF-9A30-5CA8723829E9}"/>
              </a:ext>
            </a:extLst>
          </p:cNvPr>
          <p:cNvSpPr txBox="1"/>
          <p:nvPr/>
        </p:nvSpPr>
        <p:spPr>
          <a:xfrm>
            <a:off x="5781858" y="4989933"/>
            <a:ext cx="820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3A908-D903-4A27-8AC6-036AC5057485}"/>
              </a:ext>
            </a:extLst>
          </p:cNvPr>
          <p:cNvSpPr txBox="1"/>
          <p:nvPr/>
        </p:nvSpPr>
        <p:spPr>
          <a:xfrm>
            <a:off x="6570541" y="452907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116E387-3551-4694-9284-874C8E7DFA53}"/>
              </a:ext>
            </a:extLst>
          </p:cNvPr>
          <p:cNvSpPr/>
          <p:nvPr/>
        </p:nvSpPr>
        <p:spPr>
          <a:xfrm>
            <a:off x="2150238" y="1610532"/>
            <a:ext cx="1795840" cy="3344774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531B0FD-5B1D-4347-BE4F-9DFD219191EA}"/>
              </a:ext>
            </a:extLst>
          </p:cNvPr>
          <p:cNvSpPr/>
          <p:nvPr/>
        </p:nvSpPr>
        <p:spPr>
          <a:xfrm flipH="1">
            <a:off x="5532744" y="1543051"/>
            <a:ext cx="1795840" cy="3344774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82C5D-76AF-4CCF-A688-C746BD6157F1}"/>
              </a:ext>
            </a:extLst>
          </p:cNvPr>
          <p:cNvCxnSpPr/>
          <p:nvPr/>
        </p:nvCxnSpPr>
        <p:spPr>
          <a:xfrm>
            <a:off x="3657254" y="2759389"/>
            <a:ext cx="2069913" cy="22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83ADA-7E9F-4F81-9DC1-F38F8EF32F51}"/>
              </a:ext>
            </a:extLst>
          </p:cNvPr>
          <p:cNvCxnSpPr/>
          <p:nvPr/>
        </p:nvCxnSpPr>
        <p:spPr>
          <a:xfrm>
            <a:off x="1555217" y="4311493"/>
            <a:ext cx="5306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81C35B-7B97-485A-8160-A8A1F1ED349C}"/>
              </a:ext>
            </a:extLst>
          </p:cNvPr>
          <p:cNvSpPr txBox="1"/>
          <p:nvPr/>
        </p:nvSpPr>
        <p:spPr>
          <a:xfrm>
            <a:off x="1706084" y="434057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3366FF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1729B-5551-463D-93E0-00D98612DFD9}"/>
              </a:ext>
            </a:extLst>
          </p:cNvPr>
          <p:cNvSpPr txBox="1"/>
          <p:nvPr/>
        </p:nvSpPr>
        <p:spPr>
          <a:xfrm>
            <a:off x="1706084" y="3929648"/>
            <a:ext cx="839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3366FF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B2D20-2CA4-4378-BAEF-8609E7EB0E14}"/>
              </a:ext>
            </a:extLst>
          </p:cNvPr>
          <p:cNvSpPr txBox="1"/>
          <p:nvPr/>
        </p:nvSpPr>
        <p:spPr>
          <a:xfrm>
            <a:off x="2668057" y="3469783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29114-E826-4F02-8CBB-CF2D39BA46BC}"/>
              </a:ext>
            </a:extLst>
          </p:cNvPr>
          <p:cNvSpPr txBox="1"/>
          <p:nvPr/>
        </p:nvSpPr>
        <p:spPr>
          <a:xfrm>
            <a:off x="2667151" y="305885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C41D6-A86E-41CF-817C-928E49CCDB5D}"/>
              </a:ext>
            </a:extLst>
          </p:cNvPr>
          <p:cNvCxnSpPr/>
          <p:nvPr/>
        </p:nvCxnSpPr>
        <p:spPr>
          <a:xfrm>
            <a:off x="2475202" y="3454865"/>
            <a:ext cx="1885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481E4-6AA3-4765-9FDC-894C1D00C498}"/>
              </a:ext>
            </a:extLst>
          </p:cNvPr>
          <p:cNvSpPr txBox="1"/>
          <p:nvPr/>
        </p:nvSpPr>
        <p:spPr>
          <a:xfrm>
            <a:off x="5827898" y="286852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4AD0D-C5C6-4F04-B487-1F3EFC5A8232}"/>
              </a:ext>
            </a:extLst>
          </p:cNvPr>
          <p:cNvSpPr txBox="1"/>
          <p:nvPr/>
        </p:nvSpPr>
        <p:spPr>
          <a:xfrm>
            <a:off x="6123313" y="2381664"/>
            <a:ext cx="1685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Application / Service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A1B038DF-7D9E-3C43-A790-AC96440F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64421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Crooks &amp; Joseph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9187874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341032" y="2400300"/>
            <a:ext cx="200025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283882" y="1771650"/>
            <a:ext cx="571500" cy="5715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1969682" y="1771650"/>
            <a:ext cx="571500" cy="5715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2826932" y="1771650"/>
            <a:ext cx="571500" cy="5715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2515308" y="205740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3855632" y="4368760"/>
            <a:ext cx="3223976" cy="4318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3789484" y="2855663"/>
            <a:ext cx="1001369" cy="1470304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4883463" y="2855663"/>
            <a:ext cx="926820" cy="147030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6094022" y="2855663"/>
            <a:ext cx="996737" cy="1470304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5756283" y="3360643"/>
            <a:ext cx="442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3789484" y="3823632"/>
            <a:ext cx="1001369" cy="363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4883463" y="3823632"/>
            <a:ext cx="926820" cy="363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6094021" y="3823632"/>
            <a:ext cx="985586" cy="363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3311547" y="3848100"/>
            <a:ext cx="445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81B16453-E687-FC4C-BE71-0331D535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64421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Crooks &amp; Joseph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6229856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264D-B503-0847-8E68-275A25B76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13690312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1CD82-4FAF-424B-947B-D666E8087FE9}"/>
              </a:ext>
            </a:extLst>
          </p:cNvPr>
          <p:cNvSpPr txBox="1"/>
          <p:nvPr/>
        </p:nvSpPr>
        <p:spPr>
          <a:xfrm>
            <a:off x="523875" y="914400"/>
            <a:ext cx="7576517" cy="12184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9DC04E-82DB-4547-BEF1-D54CD576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Related System Calls (in Unix)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DE255-778D-A545-AB4C-A077148E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fork() </a:t>
            </a:r>
            <a:r>
              <a:rPr lang="en-IN" dirty="0"/>
              <a:t>creates a new child process</a:t>
            </a:r>
          </a:p>
          <a:p>
            <a:pPr lvl="1"/>
            <a:r>
              <a:rPr lang="en-IN" dirty="0"/>
              <a:t>All processes are created by forking from a parent</a:t>
            </a:r>
          </a:p>
          <a:p>
            <a:pPr lvl="1"/>
            <a:r>
              <a:rPr lang="en-IN" dirty="0"/>
              <a:t> The </a:t>
            </a:r>
            <a:r>
              <a:rPr lang="en-IN" i="1" dirty="0" err="1">
                <a:solidFill>
                  <a:srgbClr val="FF0000"/>
                </a:solidFill>
              </a:rPr>
              <a:t>init</a:t>
            </a:r>
            <a:r>
              <a:rPr lang="en-IN" dirty="0"/>
              <a:t> process is ancestor of all processes </a:t>
            </a:r>
          </a:p>
          <a:p>
            <a:r>
              <a:rPr lang="en-US" dirty="0">
                <a:solidFill>
                  <a:srgbClr val="FF0000"/>
                </a:solidFill>
              </a:rPr>
              <a:t>exec() </a:t>
            </a:r>
            <a:r>
              <a:rPr lang="en-US" dirty="0"/>
              <a:t>makes a process execute a given executable</a:t>
            </a:r>
          </a:p>
          <a:p>
            <a:r>
              <a:rPr lang="en-US" dirty="0">
                <a:solidFill>
                  <a:srgbClr val="FF0000"/>
                </a:solidFill>
              </a:rPr>
              <a:t>exit()</a:t>
            </a:r>
            <a:r>
              <a:rPr lang="en-US" dirty="0"/>
              <a:t> terminates a process</a:t>
            </a:r>
          </a:p>
          <a:p>
            <a:r>
              <a:rPr lang="en-US" dirty="0">
                <a:solidFill>
                  <a:srgbClr val="FF0000"/>
                </a:solidFill>
              </a:rPr>
              <a:t>wait() </a:t>
            </a:r>
            <a:r>
              <a:rPr lang="en-IN" dirty="0"/>
              <a:t>causes a parent to block until child terminates </a:t>
            </a:r>
          </a:p>
          <a:p>
            <a:endParaRPr lang="en-US" dirty="0"/>
          </a:p>
          <a:p>
            <a:r>
              <a:rPr lang="en-US" dirty="0"/>
              <a:t>There are many variants of the above system calls with different arguments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8E83D-161D-1549-91C6-F35235D6EF64}"/>
              </a:ext>
            </a:extLst>
          </p:cNvPr>
          <p:cNvSpPr txBox="1"/>
          <p:nvPr/>
        </p:nvSpPr>
        <p:spPr>
          <a:xfrm>
            <a:off x="7686675" y="914400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333449801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23280</TotalTime>
  <Pages>60</Pages>
  <Words>2183</Words>
  <Application>Microsoft Macintosh PowerPoint</Application>
  <PresentationFormat>On-screen Show (4:3)</PresentationFormat>
  <Paragraphs>279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 Unicode MS</vt:lpstr>
      <vt:lpstr>ＭＳ Ｐゴシック</vt:lpstr>
      <vt:lpstr>Anonymous Pro</vt:lpstr>
      <vt:lpstr>Arial</vt:lpstr>
      <vt:lpstr>Calibri</vt:lpstr>
      <vt:lpstr>Comic Sans MS</vt:lpstr>
      <vt:lpstr>Consolas</vt:lpstr>
      <vt:lpstr>Courier New</vt:lpstr>
      <vt:lpstr>Gill Sans</vt:lpstr>
      <vt:lpstr>Gill Sans Light</vt:lpstr>
      <vt:lpstr>Lato</vt:lpstr>
      <vt:lpstr>Menlo</vt:lpstr>
      <vt:lpstr>Office</vt:lpstr>
      <vt:lpstr> CS310   Operating Systems   Lecture 8: Process - System Calls – exit, wait, exec</vt:lpstr>
      <vt:lpstr>Acknowledgements !</vt:lpstr>
      <vt:lpstr>Read the following: </vt:lpstr>
      <vt:lpstr>We will study..</vt:lpstr>
      <vt:lpstr>We have studied so far …</vt:lpstr>
      <vt:lpstr>System Calls (“Syscalls”)</vt:lpstr>
      <vt:lpstr>OS Library Issues Syscalls</vt:lpstr>
      <vt:lpstr>System Calls</vt:lpstr>
      <vt:lpstr>Process Related System Calls (in Unix)</vt:lpstr>
      <vt:lpstr>Creating a process</vt:lpstr>
      <vt:lpstr>System Calls – exit() and wait()</vt:lpstr>
      <vt:lpstr>Process termination</vt:lpstr>
      <vt:lpstr>Waiting for children to die with wait()</vt:lpstr>
      <vt:lpstr>wait and waitpid syscalls</vt:lpstr>
      <vt:lpstr>wait() system call</vt:lpstr>
      <vt:lpstr>wait() system call</vt:lpstr>
      <vt:lpstr>System Calls –exec family </vt:lpstr>
      <vt:lpstr>Executing a new program</vt:lpstr>
      <vt:lpstr>exec() system call</vt:lpstr>
      <vt:lpstr>The exec()System Call</vt:lpstr>
      <vt:lpstr>execvp() system call</vt:lpstr>
      <vt:lpstr>Exec-ing a new program</vt:lpstr>
      <vt:lpstr>Example: Using execvp()</vt:lpstr>
      <vt:lpstr>PowerPoint Presentation</vt:lpstr>
      <vt:lpstr>Program Output</vt:lpstr>
      <vt:lpstr>exec() –  more info</vt:lpstr>
      <vt:lpstr> fork() and exec() combined   </vt:lpstr>
      <vt:lpstr>Zombies</vt:lpstr>
      <vt:lpstr>Zombie State</vt:lpstr>
      <vt:lpstr>Class Summary</vt:lpstr>
      <vt:lpstr> fork() AND exec() combined (1/2)  </vt:lpstr>
      <vt:lpstr>exec() – More info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5: Process Abstraction</dc:title>
  <dc:creator>Microsoft Office User</dc:creator>
  <dc:description>Imported some pictures from Silbershatz (c) 2005</dc:description>
  <cp:lastModifiedBy>Microsoft Office User</cp:lastModifiedBy>
  <cp:revision>113</cp:revision>
  <cp:lastPrinted>2019-01-22T23:28:05Z</cp:lastPrinted>
  <dcterms:created xsi:type="dcterms:W3CDTF">2021-06-23T10:18:17Z</dcterms:created>
  <dcterms:modified xsi:type="dcterms:W3CDTF">2021-09-07T10:05:54Z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