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562" r:id="rId3"/>
    <p:sldId id="4550" r:id="rId4"/>
    <p:sldId id="257" r:id="rId5"/>
    <p:sldId id="573" r:id="rId6"/>
    <p:sldId id="571" r:id="rId7"/>
    <p:sldId id="4563" r:id="rId8"/>
    <p:sldId id="4560" r:id="rId9"/>
    <p:sldId id="767" r:id="rId10"/>
    <p:sldId id="807" r:id="rId11"/>
    <p:sldId id="774" r:id="rId12"/>
    <p:sldId id="308" r:id="rId13"/>
    <p:sldId id="817" r:id="rId14"/>
    <p:sldId id="792" r:id="rId15"/>
    <p:sldId id="779" r:id="rId16"/>
    <p:sldId id="796" r:id="rId17"/>
    <p:sldId id="797" r:id="rId18"/>
    <p:sldId id="307" r:id="rId19"/>
    <p:sldId id="4561" r:id="rId20"/>
    <p:sldId id="771" r:id="rId21"/>
    <p:sldId id="684" r:id="rId22"/>
    <p:sldId id="523" r:id="rId23"/>
    <p:sldId id="4564" r:id="rId24"/>
    <p:sldId id="4521" r:id="rId25"/>
    <p:sldId id="423" r:id="rId26"/>
    <p:sldId id="744" r:id="rId27"/>
    <p:sldId id="4526" r:id="rId28"/>
    <p:sldId id="4551" r:id="rId29"/>
    <p:sldId id="527" r:id="rId30"/>
    <p:sldId id="501" r:id="rId31"/>
    <p:sldId id="4539" r:id="rId32"/>
    <p:sldId id="266" r:id="rId33"/>
    <p:sldId id="4553" r:id="rId34"/>
    <p:sldId id="267" r:id="rId35"/>
    <p:sldId id="4554" r:id="rId36"/>
    <p:sldId id="4528" r:id="rId37"/>
    <p:sldId id="320" r:id="rId38"/>
    <p:sldId id="4555" r:id="rId39"/>
    <p:sldId id="4552" r:id="rId40"/>
    <p:sldId id="4556" r:id="rId41"/>
    <p:sldId id="4557" r:id="rId42"/>
    <p:sldId id="275" r:id="rId43"/>
    <p:sldId id="4529" r:id="rId44"/>
    <p:sldId id="4558" r:id="rId45"/>
    <p:sldId id="4540" r:id="rId46"/>
    <p:sldId id="4534" r:id="rId47"/>
    <p:sldId id="328" r:id="rId48"/>
    <p:sldId id="4559" r:id="rId49"/>
    <p:sldId id="4537" r:id="rId50"/>
    <p:sldId id="4547" r:id="rId51"/>
    <p:sldId id="1262" r:id="rId52"/>
    <p:sldId id="4548" r:id="rId53"/>
    <p:sldId id="4532" r:id="rId54"/>
    <p:sldId id="4530" r:id="rId55"/>
    <p:sldId id="740" r:id="rId56"/>
    <p:sldId id="435" r:id="rId57"/>
    <p:sldId id="706" r:id="rId58"/>
    <p:sldId id="4524" r:id="rId5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1C31CA"/>
    <a:srgbClr val="233AE1"/>
    <a:srgbClr val="F430AB"/>
    <a:srgbClr val="E6E703"/>
    <a:srgbClr val="72AAAE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7"/>
    <p:restoredTop sz="90993" autoAdjust="0"/>
  </p:normalViewPr>
  <p:slideViewPr>
    <p:cSldViewPr>
      <p:cViewPr varScale="1">
        <p:scale>
          <a:sx n="84" d="100"/>
          <a:sy n="84" d="100"/>
        </p:scale>
        <p:origin x="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do I stop a runaway program?  How do I know if a runaway program needs to be stopped, or its just taking a long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4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7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1350">
              <a:defRPr/>
            </a:pPr>
            <a:r>
              <a:rPr lang="en-US"/>
              <a:t>child_status shouldn’t be examined directly – it should be examined using the macros </a:t>
            </a:r>
            <a:r>
              <a:rPr lang="en-US" baseline="0"/>
              <a:t>WIFEXITED(), WEXITSTATUS(), etc. (see wait(2)).</a:t>
            </a:r>
          </a:p>
          <a:p>
            <a:pPr defTabSz="881350">
              <a:defRPr/>
            </a:pPr>
            <a:endParaRPr lang="en-US" baseline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8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644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Change mode bit in </a:t>
            </a:r>
            <a:r>
              <a:rPr lang="en-US" dirty="0" err="1"/>
              <a:t>EFLAGs</a:t>
            </a:r>
            <a:r>
              <a:rPr lang="en-US" dirty="0"/>
              <a:t> register!</a:t>
            </a:r>
          </a:p>
          <a:p>
            <a:pPr lvl="1"/>
            <a:r>
              <a:rPr lang="en-US" dirty="0"/>
              <a:t>Change which memory locations a user program can access</a:t>
            </a:r>
          </a:p>
          <a:p>
            <a:pPr lvl="1"/>
            <a:r>
              <a:rPr lang="en-US" dirty="0"/>
              <a:t>Send commands to I/O devices</a:t>
            </a:r>
          </a:p>
          <a:p>
            <a:pPr lvl="1"/>
            <a:r>
              <a:rPr lang="en-US" dirty="0"/>
              <a:t>Read data from/write data to I/O devices</a:t>
            </a:r>
          </a:p>
          <a:p>
            <a:pPr lvl="1"/>
            <a:r>
              <a:rPr lang="en-US" dirty="0"/>
              <a:t>Jump into kernel code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  Operating Systems </a:t>
            </a:r>
            <a:br>
              <a:rPr lang="en-US" sz="3000" dirty="0">
                <a:solidFill>
                  <a:srgbClr val="FF0000"/>
                </a:solidFill>
              </a:rPr>
            </a:br>
            <a:br>
              <a:rPr lang="en-US" sz="3000" dirty="0">
                <a:solidFill>
                  <a:srgbClr val="FF0000"/>
                </a:solidFill>
              </a:rPr>
            </a:br>
            <a:r>
              <a:rPr lang="en-US" sz="2400" dirty="0"/>
              <a:t>Lecture 9: 	</a:t>
            </a:r>
            <a:r>
              <a:rPr lang="en-US" sz="2400" dirty="0" err="1"/>
              <a:t>Syscall</a:t>
            </a:r>
            <a:r>
              <a:rPr lang="en-US" sz="2400" dirty="0"/>
              <a:t> exec*() </a:t>
            </a:r>
            <a:br>
              <a:rPr lang="en-US" sz="2400" dirty="0"/>
            </a:br>
            <a:r>
              <a:rPr lang="en-US" sz="2400" dirty="0"/>
              <a:t>		Dual Mode of Operation – Part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A62-8582-4241-B5D0-49794812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E306-229A-5B46-A6CB-A28B4AA8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930424"/>
          </a:xfrm>
        </p:spPr>
        <p:txBody>
          <a:bodyPr/>
          <a:lstStyle/>
          <a:p>
            <a:r>
              <a:rPr lang="en-US" dirty="0"/>
              <a:t>Just one process – Parent process</a:t>
            </a:r>
          </a:p>
          <a:p>
            <a:r>
              <a:rPr lang="en-US" dirty="0"/>
              <a:t>Initially there is one process –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/>
              <a:t> with id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E6C38-AEDB-C04E-9AFD-4CBDBE29A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3" y="2276872"/>
            <a:ext cx="7186760" cy="2433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D90A8-F773-9647-97F3-B8FD0822F7BC}"/>
              </a:ext>
            </a:extLst>
          </p:cNvPr>
          <p:cNvSpPr txBox="1"/>
          <p:nvPr/>
        </p:nvSpPr>
        <p:spPr>
          <a:xfrm>
            <a:off x="4427984" y="227687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C6CCD-F431-054C-845F-746E66CBB137}"/>
              </a:ext>
            </a:extLst>
          </p:cNvPr>
          <p:cNvSpPr txBox="1"/>
          <p:nvPr/>
        </p:nvSpPr>
        <p:spPr>
          <a:xfrm>
            <a:off x="5868144" y="384582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0F404-0851-E545-8049-CA53592616AD}"/>
              </a:ext>
            </a:extLst>
          </p:cNvPr>
          <p:cNvSpPr txBox="1"/>
          <p:nvPr/>
        </p:nvSpPr>
        <p:spPr>
          <a:xfrm>
            <a:off x="609600" y="22768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59B8E99-3A24-FC49-A717-AF41502DF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0" y="6515754"/>
            <a:ext cx="5662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423 Operating System Design,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Uinv</a:t>
            </a: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Illinois, Prof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Fagen-Ullmschneider</a:t>
            </a:r>
            <a:endParaRPr lang="en-US" sz="1400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818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6E99A5-7BF7-E84C-B0FF-933BFF3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children to die with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F5537-B945-FE4C-A981-E411266B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parent can wait for the child to die by executing the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IN" dirty="0"/>
              <a:t> system call</a:t>
            </a:r>
          </a:p>
          <a:p>
            <a:r>
              <a:rPr lang="en-IN" dirty="0"/>
              <a:t>It is quite useful for a parent to wait for a child process to finish what it has been doing </a:t>
            </a:r>
          </a:p>
          <a:p>
            <a:pPr lvl="1"/>
            <a:r>
              <a:rPr lang="en-IN" dirty="0"/>
              <a:t>on success, </a:t>
            </a:r>
            <a:r>
              <a:rPr lang="en-IN" b="1" dirty="0"/>
              <a:t>returns</a:t>
            </a:r>
            <a:r>
              <a:rPr lang="en-IN" dirty="0"/>
              <a:t> the process ID of the terminated child; on error, -1 is </a:t>
            </a:r>
            <a:r>
              <a:rPr lang="en-IN" b="1" dirty="0"/>
              <a:t>returned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E287E-B6D1-A84C-BDB7-A9D46894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1" y="3677303"/>
            <a:ext cx="6589844" cy="25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43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23875" y="174519"/>
            <a:ext cx="71628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dirty="0"/>
              <a:t>: 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wait(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child_status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Suspends current process (</a:t>
            </a:r>
            <a:r>
              <a:rPr lang="en-US" i="1" dirty="0"/>
              <a:t>i.e.</a:t>
            </a:r>
            <a:r>
              <a:rPr lang="en-US" dirty="0"/>
              <a:t> the parent) until one of its children terminates</a:t>
            </a:r>
          </a:p>
          <a:p>
            <a:pPr lvl="1"/>
            <a:r>
              <a:rPr lang="en-US" dirty="0"/>
              <a:t>Return value is the PID of the child process that terminated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On successful return, the child process is reaped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child_status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NULL</a:t>
            </a:r>
            <a:r>
              <a:rPr lang="en-US" dirty="0"/>
              <a:t>, then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child_status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value indicates why the child process terminated</a:t>
            </a:r>
          </a:p>
          <a:p>
            <a:pPr lvl="2"/>
            <a:r>
              <a:rPr lang="en-US" dirty="0"/>
              <a:t>Special macros for interpreting this status – see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wait(2)</a:t>
            </a:r>
          </a:p>
          <a:p>
            <a:pPr lvl="2"/>
            <a:r>
              <a:rPr lang="en-IN" dirty="0"/>
              <a:t>When a child process terminates,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IN" dirty="0"/>
              <a:t> stores the termination status of the terminated child (the value returned by main) into variable status, and returns the process number of the terminated child process</a:t>
            </a:r>
          </a:p>
          <a:p>
            <a:pPr lvl="2"/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IN" b="1" dirty="0"/>
              <a:t> </a:t>
            </a:r>
            <a:r>
              <a:rPr lang="en-IN" dirty="0"/>
              <a:t>Status value will not be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95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6E30-C79C-CE44-9DB1-F91F9BC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US" dirty="0"/>
              <a:t>system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6B2B-CF4E-5647-B217-22F4259F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73816"/>
            <a:ext cx="7924800" cy="289554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dirty="0"/>
              <a:t> family of system calls replaces the program executed by a process</a:t>
            </a:r>
          </a:p>
          <a:p>
            <a:r>
              <a:rPr lang="en-IN" dirty="0"/>
              <a:t>When a process calls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dirty="0"/>
              <a:t>, all code (text) and data in the process is lost and replaced with the executable of the new program</a:t>
            </a:r>
          </a:p>
          <a:p>
            <a:r>
              <a:rPr lang="en-IN" dirty="0"/>
              <a:t>All open file descriptors remains open after calling </a:t>
            </a:r>
            <a:r>
              <a:rPr lang="en-IN" dirty="0">
                <a:solidFill>
                  <a:srgbClr val="FF0000"/>
                </a:solidFill>
              </a:rPr>
              <a:t>exec</a:t>
            </a:r>
          </a:p>
          <a:p>
            <a:pPr lvl="1"/>
            <a:r>
              <a:rPr lang="en-IN" dirty="0"/>
              <a:t>unless explicitly set to close-on-exec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615F8-A9E0-314F-A1AB-7D2E973C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1052736"/>
            <a:ext cx="64989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500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919EC-D42F-374C-84D4-AC6B052B5E3A}"/>
              </a:ext>
            </a:extLst>
          </p:cNvPr>
          <p:cNvSpPr txBox="1"/>
          <p:nvPr/>
        </p:nvSpPr>
        <p:spPr>
          <a:xfrm>
            <a:off x="8009286" y="1176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80C88-0280-074D-BA2D-9D98E174E90E}"/>
              </a:ext>
            </a:extLst>
          </p:cNvPr>
          <p:cNvSpPr/>
          <p:nvPr/>
        </p:nvSpPr>
        <p:spPr>
          <a:xfrm>
            <a:off x="323528" y="302359"/>
            <a:ext cx="8352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unistd.h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I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I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&lt;sys/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wait.h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endParaRPr lang="en-IN" sz="14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"hello world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:%d)\n"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fork failed; exit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fprintf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"fork failed\n"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exit(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child (new process)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"hello, I am child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:%d)\n"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strdup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program: "</a:t>
            </a:r>
            <a:r>
              <a:rPr lang="en-IN" sz="1400" dirty="0" err="1">
                <a:solidFill>
                  <a:srgbClr val="5D6C79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" (word count)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strdup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"p3.c"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argument: file to count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;          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marks end of array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runs word count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("this shouldn't print out");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parent goes down this path (original process)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wait(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("hello, I am parent of %d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:%d)\n",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		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4628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7A8-906E-2740-9134-04B1660C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46D4-AA0A-B341-AF22-3A93339F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4673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31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8A4BAB-015D-2542-9BD2-5D38F80F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US" dirty="0"/>
              <a:t>–  more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FF384F-D885-C94B-A1DD-31B7050D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84" y="548680"/>
            <a:ext cx="7924800" cy="403244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Upon success,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</a:t>
            </a:r>
            <a:r>
              <a:rPr lang="en-IN" dirty="0"/>
              <a:t> never returns to the caller</a:t>
            </a:r>
          </a:p>
          <a:p>
            <a:pPr lvl="1"/>
            <a:r>
              <a:rPr lang="en-IN" dirty="0"/>
              <a:t>A successful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IN" dirty="0"/>
              <a:t> replaces the current process image, so it cannot return anything to the program that made the call</a:t>
            </a:r>
          </a:p>
          <a:p>
            <a:r>
              <a:rPr lang="en-IN" dirty="0"/>
              <a:t>If it does return, it means the call failed. Typical reasons are: non-existent file (bad path) or bad permissions</a:t>
            </a:r>
          </a:p>
          <a:p>
            <a:r>
              <a:rPr lang="en-IN" dirty="0"/>
              <a:t>As a new process is not created, the process identifier (PID) does not change</a:t>
            </a:r>
          </a:p>
          <a:p>
            <a:pPr lvl="1"/>
            <a:r>
              <a:rPr lang="en-IN" dirty="0"/>
              <a:t>However, machine code, data, heap, and stack of the process are replaced by those of the new program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CBBF5-95EF-F94F-9FDC-8FBECA6C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34" y="4725144"/>
            <a:ext cx="6794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59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0E2B-8BC0-9F42-9AB5-FA4353C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IN" dirty="0"/>
              <a:t>combined  </a:t>
            </a:r>
            <a:br>
              <a:rPr lang="en-IN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5B384-C8CE-8D4C-8531-5DB9A087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794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Often after doing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fork() </a:t>
            </a:r>
            <a:r>
              <a:rPr lang="en-IN" dirty="0"/>
              <a:t>we want to load a new program into the child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B908D-AAFD-E548-93A6-413A6D28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5688632" cy="43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645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 terminated process still consumes system resources</a:t>
            </a:r>
          </a:p>
          <a:p>
            <a:pPr lvl="1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</a:t>
            </a:r>
            <a:r>
              <a:rPr lang="en-US" dirty="0">
                <a:solidFill>
                  <a:srgbClr val="FF0000"/>
                </a:solidFill>
              </a:rPr>
              <a:t>zombie</a:t>
            </a:r>
            <a:r>
              <a:rPr lang="en-US" dirty="0"/>
              <a:t>” (a living corpse, half alive and half dead)</a:t>
            </a:r>
            <a:endParaRPr lang="en-US" sz="2000" dirty="0"/>
          </a:p>
          <a:p>
            <a:r>
              <a:rPr lang="en-US" i="1" dirty="0">
                <a:solidFill>
                  <a:srgbClr val="FF0000"/>
                </a:solidFill>
              </a:rPr>
              <a:t>Reaping</a:t>
            </a:r>
            <a:r>
              <a:rPr lang="en-US" dirty="0"/>
              <a:t> is performed by parent on terminated child</a:t>
            </a:r>
            <a:endParaRPr lang="en-US" i="1" dirty="0"/>
          </a:p>
          <a:p>
            <a:pPr lvl="1"/>
            <a:r>
              <a:rPr lang="en-US" dirty="0"/>
              <a:t>Parent is given exit status information and 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of 1)</a:t>
            </a:r>
          </a:p>
          <a:p>
            <a:pPr lvl="2"/>
            <a:r>
              <a:rPr lang="en-US" b="1" dirty="0"/>
              <a:t>Note: </a:t>
            </a:r>
            <a:r>
              <a:rPr lang="en-US" dirty="0"/>
              <a:t>on recent Linux systems, </a:t>
            </a:r>
            <a:r>
              <a:rPr lang="en-US" dirty="0" err="1">
                <a:latin typeface="Consolas" panose="020B0609020204030204" pitchFamily="49" charset="0"/>
                <a:ea typeface="Anonymous Pro" charset="0"/>
                <a:cs typeface="Consolas" panose="020B0609020204030204" pitchFamily="49" charset="0"/>
              </a:rPr>
              <a:t>init</a:t>
            </a:r>
            <a:r>
              <a:rPr lang="en-US" dirty="0"/>
              <a:t> has been renamed </a:t>
            </a:r>
            <a:r>
              <a:rPr lang="en-US" dirty="0" err="1">
                <a:latin typeface="Consolas" panose="020B0609020204030204" pitchFamily="49" charset="0"/>
                <a:ea typeface="Anonymous Pro" charset="0"/>
                <a:cs typeface="Consolas" panose="020B0609020204030204" pitchFamily="49" charset="0"/>
              </a:rPr>
              <a:t>systemd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In long-running processes (</a:t>
            </a:r>
            <a:r>
              <a:rPr lang="en-US" i="1" dirty="0"/>
              <a:t>e.g.</a:t>
            </a:r>
            <a:r>
              <a:rPr lang="en-US" dirty="0"/>
              <a:t> shells, servers) we need </a:t>
            </a:r>
            <a:r>
              <a:rPr lang="en-US" i="1" dirty="0"/>
              <a:t>explicit</a:t>
            </a:r>
            <a:r>
              <a:rPr lang="en-US" dirty="0"/>
              <a:t> reaping</a:t>
            </a:r>
          </a:p>
        </p:txBody>
      </p:sp>
    </p:spTree>
    <p:extLst>
      <p:ext uri="{BB962C8B-B14F-4D97-AF65-F5344CB8AC3E}">
        <p14:creationId xmlns:p14="http://schemas.microsoft.com/office/powerpoint/2010/main" val="1184112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7707A2E-A0D2-A449-82A5-3741D9585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Zombie State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4492EBC-6255-A84A-9460-5F272A213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en-US" dirty="0"/>
              <a:t>Why keep process descriptor around?</a:t>
            </a:r>
          </a:p>
          <a:p>
            <a:pPr lvl="1"/>
            <a:r>
              <a:rPr lang="en-US" altLang="en-US" dirty="0"/>
              <a:t>Parent may be waiting for child to terminate</a:t>
            </a:r>
          </a:p>
          <a:p>
            <a:pPr lvl="2"/>
            <a:r>
              <a:rPr lang="en-US" altLang="en-US" dirty="0"/>
              <a:t>via the 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/>
              <a:t>system call</a:t>
            </a:r>
          </a:p>
          <a:p>
            <a:pPr lvl="1"/>
            <a:r>
              <a:rPr lang="en-US" altLang="en-US" dirty="0"/>
              <a:t>Parent needs to get the exit code of the child</a:t>
            </a:r>
          </a:p>
          <a:p>
            <a:pPr lvl="1"/>
            <a:r>
              <a:rPr lang="en-US" altLang="en-US" dirty="0"/>
              <a:t>If descriptor was destroyed immediately, this information could not be gotten</a:t>
            </a:r>
          </a:p>
          <a:p>
            <a:pPr lvl="1"/>
            <a:r>
              <a:rPr lang="en-US" altLang="en-US" dirty="0"/>
              <a:t>After getting this information, the process descriptor (or PCB) can be removed</a:t>
            </a:r>
          </a:p>
          <a:p>
            <a:pPr lvl="2"/>
            <a:r>
              <a:rPr lang="en-US" altLang="en-US" dirty="0"/>
              <a:t>no more remnants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22891213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and David Wagner</a:t>
            </a:r>
          </a:p>
          <a:p>
            <a:pPr lvl="1"/>
            <a:r>
              <a:rPr lang="en-US" sz="2000" dirty="0"/>
              <a:t>Operating Systems: Three Easy Pieces, by </a:t>
            </a:r>
            <a:r>
              <a:rPr lang="en-US" sz="2000" dirty="0" err="1"/>
              <a:t>Remzi</a:t>
            </a:r>
            <a:r>
              <a:rPr lang="en-US" sz="2000" dirty="0"/>
              <a:t> and Andrea </a:t>
            </a:r>
            <a:r>
              <a:rPr lang="en-US" sz="2000" dirty="0" err="1"/>
              <a:t>Arpaci-Dusseau</a:t>
            </a:r>
            <a:r>
              <a:rPr lang="en-US" sz="2000" dirty="0"/>
              <a:t>,</a:t>
            </a:r>
          </a:p>
          <a:p>
            <a:pPr lvl="2"/>
            <a:r>
              <a:rPr lang="en-US" dirty="0"/>
              <a:t>Chapter 5: Process APIs</a:t>
            </a:r>
          </a:p>
          <a:p>
            <a:pPr lvl="2"/>
            <a:r>
              <a:rPr lang="en-US" sz="2200" dirty="0">
                <a:solidFill>
                  <a:schemeClr val="dk1"/>
                </a:solidFill>
                <a:ea typeface="Gill Sans"/>
                <a:sym typeface="Gill Sans"/>
              </a:rPr>
              <a:t>Programs are taken from this chapter</a:t>
            </a:r>
          </a:p>
          <a:p>
            <a:pPr lvl="1">
              <a:defRPr/>
            </a:pPr>
            <a:r>
              <a:rPr lang="en-US" sz="2000" dirty="0"/>
              <a:t>CS 423 Operating System Design, </a:t>
            </a:r>
            <a:r>
              <a:rPr lang="en-US" sz="2000" dirty="0" err="1"/>
              <a:t>Uinv</a:t>
            </a:r>
            <a:r>
              <a:rPr lang="en-US" sz="2000" dirty="0"/>
              <a:t> of Illinois, Prof </a:t>
            </a:r>
            <a:r>
              <a:rPr lang="en-US" sz="2000" dirty="0" err="1"/>
              <a:t>Fagen-Ullmschneider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CS351 University of Washington</a:t>
            </a:r>
          </a:p>
          <a:p>
            <a:pPr lvl="1"/>
            <a:endParaRPr lang="en-US" sz="20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5593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EC30F-8486-454A-B707-8C16846E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4DB735-5C4F-374C-A24A-95A5DF7C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 makes two copies of the same process  (parent &amp; child)</a:t>
            </a:r>
          </a:p>
          <a:p>
            <a:pPr lvl="1"/>
            <a:r>
              <a:rPr lang="en-US" sz="2000" dirty="0"/>
              <a:t>Returns different values to the two processes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exec*</a:t>
            </a:r>
            <a:r>
              <a:rPr lang="en-US" dirty="0"/>
              <a:t> replaces current process from file (new program)</a:t>
            </a:r>
          </a:p>
          <a:p>
            <a:pPr lvl="1"/>
            <a:r>
              <a:rPr lang="en-US" dirty="0"/>
              <a:t>Runs two different programs:</a:t>
            </a:r>
          </a:p>
          <a:p>
            <a:pPr lvl="2"/>
            <a:r>
              <a:rPr lang="en-US" dirty="0"/>
              <a:t>First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== 0)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s-I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} </a:t>
            </a:r>
            <a:r>
              <a:rPr lang="en-US" b="1" dirty="0"/>
              <a:t>else</a:t>
            </a:r>
            <a:r>
              <a:rPr lang="en-US" dirty="0"/>
              <a:t> { </a:t>
            </a:r>
            <a:r>
              <a:rPr lang="en-US" i="1" dirty="0">
                <a:solidFill>
                  <a:schemeClr val="bg2"/>
                </a:solidFill>
              </a:rPr>
              <a:t>/* parent code */</a:t>
            </a:r>
            <a:r>
              <a:rPr lang="en-US" dirty="0"/>
              <a:t>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r>
              <a:rPr lang="en-US" dirty="0"/>
              <a:t> used to synchronize parent/child execution and to reap child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5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B87C0E-C4BA-BF41-B146-7473D6814FEC}"/>
              </a:ext>
            </a:extLst>
          </p:cNvPr>
          <p:cNvSpPr/>
          <p:nvPr/>
        </p:nvSpPr>
        <p:spPr bwMode="auto">
          <a:xfrm>
            <a:off x="755576" y="4869160"/>
            <a:ext cx="7623917" cy="14401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69DAED-72E5-7A41-AE73-D5AE9EDA3909}"/>
              </a:ext>
            </a:extLst>
          </p:cNvPr>
          <p:cNvSpPr/>
          <p:nvPr/>
        </p:nvSpPr>
        <p:spPr bwMode="auto">
          <a:xfrm>
            <a:off x="609600" y="1916832"/>
            <a:ext cx="7924800" cy="2808312"/>
          </a:xfrm>
          <a:prstGeom prst="round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91075-28C6-654E-BDC5-DE8D3CD06B03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E2601-6F0B-1F4E-AFFD-2B2DD8D17E9F}"/>
              </a:ext>
            </a:extLst>
          </p:cNvPr>
          <p:cNvSpPr txBox="1"/>
          <p:nvPr/>
        </p:nvSpPr>
        <p:spPr>
          <a:xfrm>
            <a:off x="7686675" y="13407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1A332-CF4E-C249-8587-418A4F86DB0D}"/>
              </a:ext>
            </a:extLst>
          </p:cNvPr>
          <p:cNvSpPr txBox="1"/>
          <p:nvPr/>
        </p:nvSpPr>
        <p:spPr>
          <a:xfrm>
            <a:off x="8379493" y="5003140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6766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925B6-6618-F14F-88BF-BE0E9C74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284985"/>
            <a:ext cx="7886700" cy="1152128"/>
          </a:xfrm>
        </p:spPr>
        <p:txBody>
          <a:bodyPr/>
          <a:lstStyle/>
          <a:p>
            <a:r>
              <a:rPr lang="en-US" dirty="0"/>
              <a:t>Break (10 mins)</a:t>
            </a:r>
          </a:p>
        </p:txBody>
      </p:sp>
    </p:spTree>
    <p:extLst>
      <p:ext uri="{BB962C8B-B14F-4D97-AF65-F5344CB8AC3E}">
        <p14:creationId xmlns:p14="http://schemas.microsoft.com/office/powerpoint/2010/main" val="38934264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47B29F-75F7-F343-986F-26E63BD53CCD}"/>
              </a:ext>
            </a:extLst>
          </p:cNvPr>
          <p:cNvSpPr/>
          <p:nvPr/>
        </p:nvSpPr>
        <p:spPr bwMode="auto">
          <a:xfrm>
            <a:off x="251520" y="1916832"/>
            <a:ext cx="8282880" cy="2648030"/>
          </a:xfrm>
          <a:prstGeom prst="round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91075-28C6-654E-BDC5-DE8D3CD06B03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AC58D-A0A9-754E-8355-E8D3F6040568}"/>
              </a:ext>
            </a:extLst>
          </p:cNvPr>
          <p:cNvSpPr txBox="1"/>
          <p:nvPr/>
        </p:nvSpPr>
        <p:spPr>
          <a:xfrm>
            <a:off x="7686675" y="14847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48AD01-2334-8444-B943-F2CB6C68C81F}"/>
              </a:ext>
            </a:extLst>
          </p:cNvPr>
          <p:cNvSpPr/>
          <p:nvPr/>
        </p:nvSpPr>
        <p:spPr bwMode="auto">
          <a:xfrm rot="10800000">
            <a:off x="7609221" y="5013176"/>
            <a:ext cx="847725" cy="255640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5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712" y="2276872"/>
            <a:ext cx="4896544" cy="1470025"/>
          </a:xfrm>
        </p:spPr>
        <p:txBody>
          <a:bodyPr/>
          <a:lstStyle/>
          <a:p>
            <a:r>
              <a:rPr lang="en-US" dirty="0"/>
              <a:t>Dual Mode of Operation</a:t>
            </a:r>
          </a:p>
        </p:txBody>
      </p:sp>
    </p:spTree>
    <p:extLst>
      <p:ext uri="{BB962C8B-B14F-4D97-AF65-F5344CB8AC3E}">
        <p14:creationId xmlns:p14="http://schemas.microsoft.com/office/powerpoint/2010/main" val="30260183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8200"/>
            <a:ext cx="792088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Hardware </a:t>
            </a:r>
            <a:r>
              <a:rPr lang="en-US" altLang="en-US" dirty="0"/>
              <a:t>provides at least two modes: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Kernel mode (or supervisor/protected)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User mode: Normal programs executed </a:t>
            </a:r>
          </a:p>
          <a:p>
            <a:r>
              <a:rPr lang="en-US" dirty="0">
                <a:solidFill>
                  <a:srgbClr val="FF0000"/>
                </a:solidFill>
              </a:rPr>
              <a:t>Kernel mode</a:t>
            </a:r>
          </a:p>
          <a:p>
            <a:pPr lvl="1"/>
            <a:r>
              <a:rPr lang="en-US" dirty="0"/>
              <a:t>Execution with the full privileges of the hardware</a:t>
            </a:r>
          </a:p>
          <a:p>
            <a:pPr lvl="1"/>
            <a:r>
              <a:rPr lang="en-US" dirty="0"/>
              <a:t>Read/write to any memory, access any I/O device, read/write any disk sector, send/read any packet</a:t>
            </a:r>
          </a:p>
          <a:p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pPr lvl="1"/>
            <a:r>
              <a:rPr lang="en-US" dirty="0"/>
              <a:t>Limited privileges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72CEE-1742-9D4D-A662-EC7A2E5B3098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24371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9088685" cy="533400"/>
          </a:xfrm>
        </p:spPr>
        <p:txBody>
          <a:bodyPr/>
          <a:lstStyle/>
          <a:p>
            <a:r>
              <a:rPr lang="en-US" dirty="0"/>
              <a:t>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37" y="1052736"/>
            <a:ext cx="8115300" cy="2343047"/>
          </a:xfrm>
        </p:spPr>
        <p:txBody>
          <a:bodyPr>
            <a:normAutofit lnSpcReduction="10000"/>
          </a:bodyPr>
          <a:lstStyle/>
          <a:p>
            <a:pPr marL="257175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</a:t>
            </a:r>
          </a:p>
          <a:p>
            <a:r>
              <a:rPr lang="en-US" dirty="0"/>
              <a:t>Transitions between user mode and kernel mode are carefully controlled</a:t>
            </a:r>
          </a:p>
          <a:p>
            <a:r>
              <a:rPr lang="en-US" dirty="0">
                <a:solidFill>
                  <a:srgbClr val="FF0000"/>
                </a:solidFill>
              </a:rPr>
              <a:t>Mode bit </a:t>
            </a:r>
            <a:r>
              <a:rPr lang="en-US" dirty="0"/>
              <a:t>in processor determines if system is in </a:t>
            </a:r>
            <a:r>
              <a:rPr lang="en-US" dirty="0">
                <a:solidFill>
                  <a:srgbClr val="FF0000"/>
                </a:solidFill>
              </a:rPr>
              <a:t>User mode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Kernel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8144744" cy="2448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A327F0-6770-2244-BBD4-A2D6A4BFA2DE}"/>
              </a:ext>
            </a:extLst>
          </p:cNvPr>
          <p:cNvSpPr/>
          <p:nvPr/>
        </p:nvSpPr>
        <p:spPr>
          <a:xfrm>
            <a:off x="198275" y="6485160"/>
            <a:ext cx="8016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 The Operating System Concepts: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Silberschatz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Galvin, Gagne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98F5E7-2B30-4247-B40A-C6F399A167B2}"/>
              </a:ext>
            </a:extLst>
          </p:cNvPr>
          <p:cNvSpPr/>
          <p:nvPr/>
        </p:nvSpPr>
        <p:spPr bwMode="auto">
          <a:xfrm>
            <a:off x="7524328" y="3789040"/>
            <a:ext cx="1368152" cy="864096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2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1741-C8EC-F841-9137-C84C08CF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1A65-1AE6-2F41-918E-FA55EC2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4746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/>
              <a:t>In user mode, the processor checks every instruction before executing it to verify that it is permitted by the process to be performed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is needed in the hardware to support </a:t>
            </a:r>
            <a:r>
              <a:rPr lang="en-US" sz="2000" dirty="0">
                <a:solidFill>
                  <a:srgbClr val="FF0000"/>
                </a:solidFill>
              </a:rPr>
              <a:t>dual mode </a:t>
            </a:r>
            <a:r>
              <a:rPr lang="en-US" sz="2000" dirty="0"/>
              <a:t>operation?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 bit of state (</a:t>
            </a:r>
            <a:r>
              <a:rPr lang="en-US" sz="2000" dirty="0">
                <a:solidFill>
                  <a:srgbClr val="0070C0"/>
                </a:solidFill>
              </a:rPr>
              <a:t>user/system </a:t>
            </a:r>
            <a:r>
              <a:rPr lang="en-US" sz="2000" dirty="0">
                <a:solidFill>
                  <a:srgbClr val="FF0000"/>
                </a:solidFill>
              </a:rPr>
              <a:t>mode bit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Certain operations / actions only permitted in system/kernel mode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In user mode they fail or trap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User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Kernel transition </a:t>
            </a:r>
            <a:r>
              <a:rPr lang="en-US" sz="2000" i="1" dirty="0"/>
              <a:t>sets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system/kernel mode </a:t>
            </a:r>
            <a:r>
              <a:rPr lang="en-US" sz="2000" dirty="0"/>
              <a:t>AND saves the user PC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Operating system code carefully puts aside user state then performs the necessary operations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Kernel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User transition </a:t>
            </a:r>
            <a:r>
              <a:rPr lang="en-US" sz="2000" i="1" dirty="0"/>
              <a:t>clears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system/kernel mode </a:t>
            </a:r>
            <a:r>
              <a:rPr lang="en-US" sz="2000" dirty="0"/>
              <a:t>AND restores appropriate user PC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Example: return-from-interrupt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C5C19-0C82-3343-AE39-4B5884032139}"/>
              </a:ext>
            </a:extLst>
          </p:cNvPr>
          <p:cNvSpPr txBox="1"/>
          <p:nvPr/>
        </p:nvSpPr>
        <p:spPr>
          <a:xfrm>
            <a:off x="1043608" y="6165304"/>
            <a:ext cx="529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Aside: In RISC-V, where is this user/system mode bit ?</a:t>
            </a:r>
          </a:p>
        </p:txBody>
      </p:sp>
    </p:spTree>
    <p:extLst>
      <p:ext uri="{BB962C8B-B14F-4D97-AF65-F5344CB8AC3E}">
        <p14:creationId xmlns:p14="http://schemas.microsoft.com/office/powerpoint/2010/main" val="36031948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9682-4B1A-1F4E-9442-24B1C40A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bit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4C00-EFE3-FE40-A1A0-4146C48B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 bit : </a:t>
            </a:r>
            <a:r>
              <a:rPr lang="en-US" dirty="0"/>
              <a:t>one bit register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Kernel mode:</a:t>
            </a:r>
            <a:r>
              <a:rPr lang="en-US" dirty="0"/>
              <a:t> Mode bit = 1 </a:t>
            </a:r>
          </a:p>
          <a:p>
            <a:pPr lvl="2"/>
            <a:r>
              <a:rPr lang="en-US" dirty="0"/>
              <a:t>Processor is in kernel mode and it can do anything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: Mode bit = 0</a:t>
            </a:r>
          </a:p>
          <a:p>
            <a:pPr lvl="2"/>
            <a:r>
              <a:rPr lang="en-US" dirty="0"/>
              <a:t>Processor is in user mode and it is restricted</a:t>
            </a:r>
          </a:p>
          <a:p>
            <a:r>
              <a:rPr lang="en-US" dirty="0"/>
              <a:t>Where is this bit in the processor?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Processor Status Register </a:t>
            </a:r>
            <a:r>
              <a:rPr lang="en-US" dirty="0"/>
              <a:t>(x86)</a:t>
            </a:r>
          </a:p>
          <a:p>
            <a:pPr lvl="2"/>
            <a:r>
              <a:rPr lang="en-US" dirty="0"/>
              <a:t>PSR contains flags that control processor’s operation</a:t>
            </a:r>
          </a:p>
          <a:p>
            <a:pPr lvl="2"/>
            <a:r>
              <a:rPr lang="en-US" dirty="0"/>
              <a:t>Flags are set and reset as a by-product of executing instructions</a:t>
            </a:r>
          </a:p>
          <a:p>
            <a:pPr lvl="2"/>
            <a:r>
              <a:rPr lang="en-US" dirty="0"/>
              <a:t>Not accessible to applications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CPSR: Current Program Status Register </a:t>
            </a:r>
            <a:r>
              <a:rPr lang="en-US" dirty="0"/>
              <a:t>(ARM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3248200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4C7726-D801-A346-B1E7-8BCBE4F0C9B3}"/>
              </a:ext>
            </a:extLst>
          </p:cNvPr>
          <p:cNvSpPr txBox="1"/>
          <p:nvPr/>
        </p:nvSpPr>
        <p:spPr>
          <a:xfrm>
            <a:off x="3347864" y="5828784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Monolithic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B8F1C-E6DD-E541-89D6-F3986A1D59F6}"/>
              </a:ext>
            </a:extLst>
          </p:cNvPr>
          <p:cNvSpPr/>
          <p:nvPr/>
        </p:nvSpPr>
        <p:spPr>
          <a:xfrm>
            <a:off x="198275" y="6485160"/>
            <a:ext cx="8016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 The Operating System Concepts: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Silberschatz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Galvin, Gagne</a:t>
            </a:r>
          </a:p>
        </p:txBody>
      </p:sp>
    </p:spTree>
    <p:extLst>
      <p:ext uri="{BB962C8B-B14F-4D97-AF65-F5344CB8AC3E}">
        <p14:creationId xmlns:p14="http://schemas.microsoft.com/office/powerpoint/2010/main" val="19540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2.2: Dual Mode of Operation</a:t>
            </a:r>
          </a:p>
          <a:p>
            <a:r>
              <a:rPr lang="en-US" dirty="0"/>
              <a:t>Operating Systems: Three Easy Pieces, 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Chapter 5: Process APIs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783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26BDA4-96C3-2B4F-942E-3FD5E643CCFE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9C57-0D89-9943-A35F-27444DC546FA}"/>
              </a:ext>
            </a:extLst>
          </p:cNvPr>
          <p:cNvSpPr txBox="1"/>
          <p:nvPr/>
        </p:nvSpPr>
        <p:spPr>
          <a:xfrm>
            <a:off x="5362801" y="6051385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return from Interrupt</a:t>
            </a:r>
          </a:p>
        </p:txBody>
      </p:sp>
    </p:spTree>
    <p:extLst>
      <p:ext uri="{BB962C8B-B14F-4D97-AF65-F5344CB8AC3E}">
        <p14:creationId xmlns:p14="http://schemas.microsoft.com/office/powerpoint/2010/main" val="286294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3DB1-BBCF-DE4C-8619-276CACA65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Support for Dual Mode Operation</a:t>
            </a:r>
          </a:p>
        </p:txBody>
      </p:sp>
    </p:spTree>
    <p:extLst>
      <p:ext uri="{BB962C8B-B14F-4D97-AF65-F5344CB8AC3E}">
        <p14:creationId xmlns:p14="http://schemas.microsoft.com/office/powerpoint/2010/main" val="24644376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7" y="332656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Support: Dual-Mode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64" y="126876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Privileged instructions</a:t>
            </a:r>
          </a:p>
          <a:p>
            <a:pPr lvl="1"/>
            <a:r>
              <a:rPr lang="en-US" dirty="0"/>
              <a:t>Available to kernel</a:t>
            </a:r>
          </a:p>
          <a:p>
            <a:pPr lvl="1"/>
            <a:r>
              <a:rPr lang="en-US" dirty="0"/>
              <a:t>Not available to user code</a:t>
            </a:r>
          </a:p>
          <a:p>
            <a:r>
              <a:rPr lang="en-US" dirty="0">
                <a:solidFill>
                  <a:srgbClr val="C00000"/>
                </a:solidFill>
              </a:rPr>
              <a:t>Limits on memory accesses</a:t>
            </a:r>
          </a:p>
          <a:p>
            <a:pPr lvl="1"/>
            <a:r>
              <a:rPr lang="en-US" dirty="0"/>
              <a:t>In user mode, all memory accesses outside of a process’s valid memory region must be prohibited</a:t>
            </a:r>
          </a:p>
          <a:p>
            <a:pPr lvl="1"/>
            <a:r>
              <a:rPr lang="en-US" dirty="0"/>
              <a:t>Prevent user code from overwriting the kernel</a:t>
            </a:r>
          </a:p>
          <a:p>
            <a:r>
              <a:rPr lang="en-US" dirty="0">
                <a:solidFill>
                  <a:srgbClr val="C00000"/>
                </a:solidFill>
              </a:rPr>
              <a:t>Timer Interrupts</a:t>
            </a:r>
          </a:p>
          <a:p>
            <a:pPr lvl="1"/>
            <a:r>
              <a:rPr lang="en-US" dirty="0"/>
              <a:t>Processor must have a way to regain control from a user program in a loop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D05E5-3279-A343-82C8-5A1F0A13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</p:spTree>
    <p:extLst>
      <p:ext uri="{BB962C8B-B14F-4D97-AF65-F5344CB8AC3E}">
        <p14:creationId xmlns:p14="http://schemas.microsoft.com/office/powerpoint/2010/main" val="120931884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7" y="332656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Support: Dual-Mode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64" y="126876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Privileged instructions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Available to kernel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Not available to user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Limits on memory accesses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user mode, all memory accesses outside of a process’s valid memory region must be prohibited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Prevent user code from overwriting the kernel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Timer Interrupts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 must have a way to regain control from a user program in a loop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D05E5-3279-A343-82C8-5A1F0A13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B527AC5-2406-7849-812A-459F30F86D34}"/>
              </a:ext>
            </a:extLst>
          </p:cNvPr>
          <p:cNvSpPr/>
          <p:nvPr/>
        </p:nvSpPr>
        <p:spPr bwMode="auto">
          <a:xfrm rot="10800000">
            <a:off x="8065405" y="1484784"/>
            <a:ext cx="775717" cy="144016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509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programs can use only a subset of the full instruction set</a:t>
            </a:r>
          </a:p>
          <a:p>
            <a:r>
              <a:rPr lang="en-US" dirty="0"/>
              <a:t>The operating system executes in </a:t>
            </a:r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with the full power of the hardware</a:t>
            </a:r>
          </a:p>
          <a:p>
            <a:r>
              <a:rPr lang="en-US" dirty="0">
                <a:solidFill>
                  <a:srgbClr val="FF0000"/>
                </a:solidFill>
              </a:rPr>
              <a:t>Privileged Instructions:</a:t>
            </a:r>
            <a:r>
              <a:rPr lang="en-US" dirty="0"/>
              <a:t> Instructions available in kernel mode, but not in user mode</a:t>
            </a:r>
          </a:p>
          <a:p>
            <a:pPr lvl="1"/>
            <a:r>
              <a:rPr lang="en-IN" dirty="0"/>
              <a:t>I/O instructions and Halt instructions</a:t>
            </a:r>
          </a:p>
          <a:p>
            <a:pPr lvl="1"/>
            <a:r>
              <a:rPr lang="en-IN" dirty="0"/>
              <a:t>Turn off all Interrupts</a:t>
            </a:r>
          </a:p>
          <a:p>
            <a:pPr lvl="1"/>
            <a:r>
              <a:rPr lang="en-IN" dirty="0"/>
              <a:t>Set the Timer</a:t>
            </a:r>
          </a:p>
          <a:p>
            <a:pPr lvl="1"/>
            <a:r>
              <a:rPr lang="en-IN" dirty="0"/>
              <a:t>Context Switching</a:t>
            </a:r>
          </a:p>
          <a:p>
            <a:pPr lvl="1"/>
            <a:r>
              <a:rPr lang="en-IN" dirty="0"/>
              <a:t>Clear the Memory or Remove a process from the Memory</a:t>
            </a:r>
          </a:p>
          <a:p>
            <a:pPr lvl="1"/>
            <a:r>
              <a:rPr lang="en-IN" dirty="0"/>
              <a:t>Modify entries in the Device-status table</a:t>
            </a:r>
          </a:p>
          <a:p>
            <a:r>
              <a:rPr lang="en-IN" dirty="0"/>
              <a:t>If an application in user mode attempts to access restricted memory, </a:t>
            </a:r>
            <a:r>
              <a:rPr lang="en-IN" dirty="0">
                <a:solidFill>
                  <a:srgbClr val="0070C0"/>
                </a:solidFill>
              </a:rPr>
              <a:t>processor exception </a:t>
            </a:r>
            <a:r>
              <a:rPr lang="en-IN" dirty="0"/>
              <a:t>occurs </a:t>
            </a:r>
            <a:r>
              <a:rPr lang="en-IN" dirty="0">
                <a:sym typeface="Wingdings" pitchFamily="2" charset="2"/>
              </a:rPr>
              <a:t> Kernel mode  Exceptional handler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124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7" y="332656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Support: Dual-Mode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64" y="126876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Privileged instructions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Available to kernel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Not available to user code</a:t>
            </a:r>
          </a:p>
          <a:p>
            <a:r>
              <a:rPr lang="en-US" dirty="0">
                <a:solidFill>
                  <a:srgbClr val="C00000"/>
                </a:solidFill>
              </a:rPr>
              <a:t>Limits on memory accesses (Memory Protection)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user mode, all memory accesses outside of a process’s valid memory region must be prohibited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Prevent user code from overwriting the kernel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Timer Interrupts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Processor must have a way to regain control from a user program in a loop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D05E5-3279-A343-82C8-5A1F0A13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95C2AB7-CD80-1E48-BCB1-B51A1ED176C8}"/>
              </a:ext>
            </a:extLst>
          </p:cNvPr>
          <p:cNvSpPr/>
          <p:nvPr/>
        </p:nvSpPr>
        <p:spPr bwMode="auto">
          <a:xfrm rot="10800000">
            <a:off x="8065405" y="2636912"/>
            <a:ext cx="775717" cy="144016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585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FBFAF-6420-ED4C-B926-FA4C6DC6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74A064-3175-A545-BBE1-C7A29E39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4106416" cy="5105400"/>
          </a:xfrm>
        </p:spPr>
        <p:txBody>
          <a:bodyPr/>
          <a:lstStyle/>
          <a:p>
            <a:r>
              <a:rPr lang="en-US" sz="2000" dirty="0"/>
              <a:t>OS must configure the hardware so that each application process can read and write only its own memory</a:t>
            </a:r>
          </a:p>
          <a:p>
            <a:pPr lvl="1"/>
            <a:r>
              <a:rPr lang="en-US" sz="2000" dirty="0"/>
              <a:t>Not the memory of other App or OS</a:t>
            </a:r>
          </a:p>
          <a:p>
            <a:r>
              <a:rPr lang="en-US" sz="2000" dirty="0"/>
              <a:t>Approaches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Base and Bound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Virtual Address – Address space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Virtual Address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Translation done in hardware, using a table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Table set up by operating system kernel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3" descr="ch2-06_VirtualAddresses.pdf">
            <a:extLst>
              <a:ext uri="{FF2B5EF4-FFF2-40B4-BE49-F238E27FC236}">
                <a16:creationId xmlns:a16="http://schemas.microsoft.com/office/drawing/2014/main" id="{13D01B23-04CC-1B4C-9698-1A63A7E946BA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3347864" y="1628800"/>
            <a:ext cx="6142663" cy="38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905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919-53AE-4375-8346-E493F8D6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B9815-41A2-485C-AA6B-2D7ED8CEF6B0}"/>
              </a:ext>
            </a:extLst>
          </p:cNvPr>
          <p:cNvSpPr/>
          <p:nvPr/>
        </p:nvSpPr>
        <p:spPr bwMode="auto">
          <a:xfrm>
            <a:off x="4316882" y="2125266"/>
            <a:ext cx="1600200" cy="3411882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849474-6316-4202-991B-DABD1213BAE9}"/>
              </a:ext>
            </a:extLst>
          </p:cNvPr>
          <p:cNvGrpSpPr/>
          <p:nvPr/>
        </p:nvGrpSpPr>
        <p:grpSpPr>
          <a:xfrm>
            <a:off x="4433202" y="2182416"/>
            <a:ext cx="1377902" cy="1366115"/>
            <a:chOff x="3200400" y="1371600"/>
            <a:chExt cx="1628565" cy="27718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F17800-3C82-437F-88C7-4C5564600323}"/>
                </a:ext>
              </a:extLst>
            </p:cNvPr>
            <p:cNvSpPr/>
            <p:nvPr/>
          </p:nvSpPr>
          <p:spPr bwMode="auto">
            <a:xfrm>
              <a:off x="3200401" y="1371600"/>
              <a:ext cx="1628564" cy="68579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A72A5E-8707-4EF6-8AD1-A4C56FBD87C8}"/>
                </a:ext>
              </a:extLst>
            </p:cNvPr>
            <p:cNvSpPr txBox="1"/>
            <p:nvPr/>
          </p:nvSpPr>
          <p:spPr>
            <a:xfrm>
              <a:off x="3739898" y="1440719"/>
              <a:ext cx="597183" cy="56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7948A4-9028-42AA-8BD0-1E687FC2609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0A2BD-713F-4E59-8F4D-1D69549665FB}"/>
                </a:ext>
              </a:extLst>
            </p:cNvPr>
            <p:cNvSpPr txBox="1"/>
            <p:nvPr/>
          </p:nvSpPr>
          <p:spPr>
            <a:xfrm>
              <a:off x="3509652" y="2133600"/>
              <a:ext cx="1010057" cy="56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B28C5A-0017-4E4A-95AC-13249F482295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A7A2F0-2BD6-45E6-AFDA-93C5EE75ADDF}"/>
                </a:ext>
              </a:extLst>
            </p:cNvPr>
            <p:cNvSpPr txBox="1"/>
            <p:nvPr/>
          </p:nvSpPr>
          <p:spPr>
            <a:xfrm>
              <a:off x="3745672" y="2636155"/>
              <a:ext cx="604762" cy="56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31CEA4-1A97-4193-BC9A-FB399BC7519B}"/>
                </a:ext>
              </a:extLst>
            </p:cNvPr>
            <p:cNvSpPr/>
            <p:nvPr/>
          </p:nvSpPr>
          <p:spPr bwMode="auto">
            <a:xfrm>
              <a:off x="3200401" y="3505200"/>
              <a:ext cx="1628564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27679-CD31-4D04-8D73-892B40B39305}"/>
                </a:ext>
              </a:extLst>
            </p:cNvPr>
            <p:cNvSpPr txBox="1"/>
            <p:nvPr/>
          </p:nvSpPr>
          <p:spPr>
            <a:xfrm>
              <a:off x="3745672" y="3581401"/>
              <a:ext cx="608247" cy="56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8DCEF0-6D1F-48AE-9DD4-3686D34B9F50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FEA1A98-6CF5-4A41-8730-226AF61AE72A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988D84-7C72-41EE-AA63-CE2F5E7F45C6}"/>
              </a:ext>
            </a:extLst>
          </p:cNvPr>
          <p:cNvGrpSpPr/>
          <p:nvPr/>
        </p:nvGrpSpPr>
        <p:grpSpPr>
          <a:xfrm>
            <a:off x="4439503" y="3767338"/>
            <a:ext cx="1371601" cy="1387665"/>
            <a:chOff x="3200400" y="1632207"/>
            <a:chExt cx="1628565" cy="2435320"/>
          </a:xfrm>
          <a:solidFill>
            <a:srgbClr val="FFFF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01B09D-50B8-4968-A5AD-5EBA2B463544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0E0F2-93A5-489D-AFA1-01FB79C7DA0B}"/>
                </a:ext>
              </a:extLst>
            </p:cNvPr>
            <p:cNvSpPr txBox="1"/>
            <p:nvPr/>
          </p:nvSpPr>
          <p:spPr>
            <a:xfrm>
              <a:off x="3725186" y="1632207"/>
              <a:ext cx="599927" cy="48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15703B-8D8D-49AC-A8B6-8B4BA6C50B5B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DD8A38-5614-4741-B6D1-B24CC2E491FE}"/>
                </a:ext>
              </a:extLst>
            </p:cNvPr>
            <p:cNvSpPr txBox="1"/>
            <p:nvPr/>
          </p:nvSpPr>
          <p:spPr>
            <a:xfrm>
              <a:off x="3531597" y="2114345"/>
              <a:ext cx="1014698" cy="4861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2F989D-CEC3-4C8F-A8EC-99F1260AB8CA}"/>
                </a:ext>
              </a:extLst>
            </p:cNvPr>
            <p:cNvSpPr/>
            <p:nvPr/>
          </p:nvSpPr>
          <p:spPr bwMode="auto">
            <a:xfrm>
              <a:off x="3200401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E4FA28-E78D-438B-9400-FD65547C4E7A}"/>
                </a:ext>
              </a:extLst>
            </p:cNvPr>
            <p:cNvSpPr txBox="1"/>
            <p:nvPr/>
          </p:nvSpPr>
          <p:spPr>
            <a:xfrm>
              <a:off x="3732853" y="2667001"/>
              <a:ext cx="607540" cy="48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C00DB5-D457-4022-8AA6-6C1E674AB07E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DBCCA8-FFF9-467A-BDA5-80D8407D7D1E}"/>
                </a:ext>
              </a:extLst>
            </p:cNvPr>
            <p:cNvSpPr txBox="1"/>
            <p:nvPr/>
          </p:nvSpPr>
          <p:spPr>
            <a:xfrm>
              <a:off x="3737462" y="3581400"/>
              <a:ext cx="611042" cy="48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A29527-2379-48FB-9579-CE2BED8050ED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C76AD6-CF3E-4028-A907-B526BFAF4386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0A178D-5FD2-44F0-9515-E208DF7FE4A4}"/>
              </a:ext>
            </a:extLst>
          </p:cNvPr>
          <p:cNvSpPr txBox="1"/>
          <p:nvPr/>
        </p:nvSpPr>
        <p:spPr>
          <a:xfrm>
            <a:off x="5982554" y="201096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0000…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E69E14-C587-49EC-BCF8-F4C393E97019}"/>
              </a:ext>
            </a:extLst>
          </p:cNvPr>
          <p:cNvSpPr txBox="1"/>
          <p:nvPr/>
        </p:nvSpPr>
        <p:spPr>
          <a:xfrm>
            <a:off x="5982554" y="540925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FFFF…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A5684-868F-46F7-917D-E23A80061828}"/>
              </a:ext>
            </a:extLst>
          </p:cNvPr>
          <p:cNvSpPr txBox="1"/>
          <p:nvPr/>
        </p:nvSpPr>
        <p:spPr>
          <a:xfrm>
            <a:off x="5982554" y="366831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1000…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41B7D3-ED77-484F-85A0-8294951FCD5A}"/>
              </a:ext>
            </a:extLst>
          </p:cNvPr>
          <p:cNvSpPr txBox="1"/>
          <p:nvPr/>
        </p:nvSpPr>
        <p:spPr>
          <a:xfrm>
            <a:off x="544983" y="4011216"/>
            <a:ext cx="849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Program</a:t>
            </a:r>
          </a:p>
          <a:p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8A3C6C-73A3-4B11-BB8A-BD1CDDEAEC08}"/>
              </a:ext>
            </a:extLst>
          </p:cNvPr>
          <p:cNvSpPr txBox="1"/>
          <p:nvPr/>
        </p:nvSpPr>
        <p:spPr>
          <a:xfrm>
            <a:off x="2065619" y="3486609"/>
            <a:ext cx="12080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Base Address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A834BB-FD7A-458C-BFBF-E5E39296C897}"/>
              </a:ext>
            </a:extLst>
          </p:cNvPr>
          <p:cNvSpPr/>
          <p:nvPr/>
        </p:nvSpPr>
        <p:spPr bwMode="auto">
          <a:xfrm>
            <a:off x="2030882" y="3763608"/>
            <a:ext cx="1371600" cy="285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47" name="Plus 58">
            <a:extLst>
              <a:ext uri="{FF2B5EF4-FFF2-40B4-BE49-F238E27FC236}">
                <a16:creationId xmlns:a16="http://schemas.microsoft.com/office/drawing/2014/main" id="{D9C8E460-1930-401D-9C0C-246BABCE19ED}"/>
              </a:ext>
            </a:extLst>
          </p:cNvPr>
          <p:cNvSpPr/>
          <p:nvPr/>
        </p:nvSpPr>
        <p:spPr bwMode="auto">
          <a:xfrm>
            <a:off x="3573932" y="4182666"/>
            <a:ext cx="228600" cy="17145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9DB0B2-0E05-4DCB-90CB-ECAEA7765C27}"/>
              </a:ext>
            </a:extLst>
          </p:cNvPr>
          <p:cNvSpPr/>
          <p:nvPr/>
        </p:nvSpPr>
        <p:spPr bwMode="auto">
          <a:xfrm>
            <a:off x="2030882" y="5039916"/>
            <a:ext cx="1371600" cy="2857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0DDAE-1056-42BE-B414-4186C6654CF3}"/>
              </a:ext>
            </a:extLst>
          </p:cNvPr>
          <p:cNvSpPr txBox="1"/>
          <p:nvPr/>
        </p:nvSpPr>
        <p:spPr>
          <a:xfrm>
            <a:off x="2195734" y="4762917"/>
            <a:ext cx="74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Bound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8636E3-DB94-4928-BB5C-1A88D6122078}"/>
              </a:ext>
            </a:extLst>
          </p:cNvPr>
          <p:cNvCxnSpPr>
            <a:stCxn id="46" idx="3"/>
          </p:cNvCxnSpPr>
          <p:nvPr/>
        </p:nvCxnSpPr>
        <p:spPr bwMode="auto">
          <a:xfrm flipV="1">
            <a:off x="3402483" y="3777717"/>
            <a:ext cx="1037021" cy="1287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575F3A0-AFD6-4B37-AB8F-8E00F60C9CFF}"/>
              </a:ext>
            </a:extLst>
          </p:cNvPr>
          <p:cNvSpPr/>
          <p:nvPr/>
        </p:nvSpPr>
        <p:spPr bwMode="auto">
          <a:xfrm>
            <a:off x="3516782" y="4068367"/>
            <a:ext cx="342900" cy="40004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5D54EC-CE43-4315-9281-DE175D27ED64}"/>
              </a:ext>
            </a:extLst>
          </p:cNvPr>
          <p:cNvCxnSpPr/>
          <p:nvPr/>
        </p:nvCxnSpPr>
        <p:spPr bwMode="auto">
          <a:xfrm>
            <a:off x="1459382" y="4239816"/>
            <a:ext cx="2057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87F607-84E7-4221-8D27-01394C312F12}"/>
              </a:ext>
            </a:extLst>
          </p:cNvPr>
          <p:cNvCxnSpPr/>
          <p:nvPr/>
        </p:nvCxnSpPr>
        <p:spPr bwMode="auto">
          <a:xfrm>
            <a:off x="3859683" y="4239816"/>
            <a:ext cx="57982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E4989-D735-493C-A807-B75691997608}"/>
              </a:ext>
            </a:extLst>
          </p:cNvPr>
          <p:cNvCxnSpPr>
            <a:stCxn id="46" idx="3"/>
            <a:endCxn id="51" idx="1"/>
          </p:cNvCxnSpPr>
          <p:nvPr/>
        </p:nvCxnSpPr>
        <p:spPr bwMode="auto">
          <a:xfrm>
            <a:off x="3402483" y="3906484"/>
            <a:ext cx="164516" cy="2204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2FA868C-B850-40D9-93BF-AE2433067462}"/>
              </a:ext>
            </a:extLst>
          </p:cNvPr>
          <p:cNvSpPr/>
          <p:nvPr/>
        </p:nvSpPr>
        <p:spPr bwMode="auto">
          <a:xfrm>
            <a:off x="3516782" y="4639866"/>
            <a:ext cx="342900" cy="40005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E3F377-0B89-466A-A772-2481392C4E4E}"/>
              </a:ext>
            </a:extLst>
          </p:cNvPr>
          <p:cNvSpPr txBox="1"/>
          <p:nvPr/>
        </p:nvSpPr>
        <p:spPr>
          <a:xfrm>
            <a:off x="3573932" y="4697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&lt;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8373DC-24FC-4686-8E10-992766DB3468}"/>
              </a:ext>
            </a:extLst>
          </p:cNvPr>
          <p:cNvCxnSpPr>
            <a:endCxn id="56" idx="1"/>
          </p:cNvCxnSpPr>
          <p:nvPr/>
        </p:nvCxnSpPr>
        <p:spPr bwMode="auto">
          <a:xfrm>
            <a:off x="3059583" y="4239817"/>
            <a:ext cx="507416" cy="4586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FB21CC-D503-4B9F-BE20-F049EC06A659}"/>
              </a:ext>
            </a:extLst>
          </p:cNvPr>
          <p:cNvCxnSpPr>
            <a:stCxn id="48" idx="3"/>
            <a:endCxn id="56" idx="3"/>
          </p:cNvCxnSpPr>
          <p:nvPr/>
        </p:nvCxnSpPr>
        <p:spPr bwMode="auto">
          <a:xfrm flipV="1">
            <a:off x="3402483" y="4981330"/>
            <a:ext cx="164516" cy="2014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741B3F-44BC-4CD3-9E86-7DF4BDA7B542}"/>
              </a:ext>
            </a:extLst>
          </p:cNvPr>
          <p:cNvSpPr txBox="1"/>
          <p:nvPr/>
        </p:nvSpPr>
        <p:spPr>
          <a:xfrm>
            <a:off x="2259483" y="3763608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1000…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FEFE44-24A1-42CE-ADDF-3DC6FA85C178}"/>
              </a:ext>
            </a:extLst>
          </p:cNvPr>
          <p:cNvSpPr txBox="1"/>
          <p:nvPr/>
        </p:nvSpPr>
        <p:spPr>
          <a:xfrm>
            <a:off x="5982553" y="492561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1100…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7AC065-E211-47D7-A43C-48119651EBCA}"/>
              </a:ext>
            </a:extLst>
          </p:cNvPr>
          <p:cNvSpPr txBox="1"/>
          <p:nvPr/>
        </p:nvSpPr>
        <p:spPr>
          <a:xfrm>
            <a:off x="2373783" y="5039916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0100…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5CC49A-AE5C-490C-BBB8-4230EC8A4BA6}"/>
              </a:ext>
            </a:extLst>
          </p:cNvPr>
          <p:cNvSpPr txBox="1"/>
          <p:nvPr/>
        </p:nvSpPr>
        <p:spPr>
          <a:xfrm>
            <a:off x="395493" y="3802285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0010</a:t>
            </a:r>
            <a:r>
              <a:rPr lang="mr-IN" sz="1500" b="0" dirty="0">
                <a:latin typeface="Calibri" panose="020F0502020204030204" pitchFamily="34" charset="0"/>
                <a:ea typeface="Gill Sans" charset="0"/>
                <a:cs typeface="Gill Sans" charset="0"/>
              </a:rPr>
              <a:t>…</a:t>
            </a:r>
            <a:endParaRPr lang="en-US" sz="1500" b="0" dirty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D0109F-F9FA-42DA-8528-BDCF5BF4C47B}"/>
              </a:ext>
            </a:extLst>
          </p:cNvPr>
          <p:cNvSpPr txBox="1"/>
          <p:nvPr/>
        </p:nvSpPr>
        <p:spPr>
          <a:xfrm>
            <a:off x="1332835" y="3998971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</a:t>
            </a:r>
            <a:r>
              <a:rPr 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010</a:t>
            </a:r>
            <a:r>
              <a:rPr lang="mr-IN" sz="1500" b="0" dirty="0">
                <a:latin typeface="Calibri" panose="020F0502020204030204" pitchFamily="34" charset="0"/>
                <a:ea typeface="Gill Sans" charset="0"/>
                <a:cs typeface="Gill Sans" charset="0"/>
              </a:rPr>
              <a:t>…</a:t>
            </a:r>
            <a:endParaRPr lang="en-US" sz="1500" b="0" dirty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BCBA28-2DBF-47AC-8A79-B1A2C6A7B13D}"/>
              </a:ext>
            </a:extLst>
          </p:cNvPr>
          <p:cNvSpPr txBox="1"/>
          <p:nvPr/>
        </p:nvSpPr>
        <p:spPr>
          <a:xfrm>
            <a:off x="3783597" y="41966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1</a:t>
            </a:r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010</a:t>
            </a:r>
            <a:r>
              <a:rPr lang="mr-IN" b="0" dirty="0">
                <a:latin typeface="Calibri" panose="020F0502020204030204" pitchFamily="34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F2B56D-EB08-4069-B6C3-4484DB508FB0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1967" y="5120350"/>
            <a:ext cx="1047536" cy="689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39D1E7-A8E1-4498-9276-CA44ACC8E58D}"/>
              </a:ext>
            </a:extLst>
          </p:cNvPr>
          <p:cNvGrpSpPr/>
          <p:nvPr/>
        </p:nvGrpSpPr>
        <p:grpSpPr>
          <a:xfrm>
            <a:off x="6998818" y="3510294"/>
            <a:ext cx="1371600" cy="1384193"/>
            <a:chOff x="3200400" y="1638300"/>
            <a:chExt cx="1628564" cy="2429227"/>
          </a:xfrm>
          <a:solidFill>
            <a:srgbClr val="FFFF00"/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298EE2-1EDC-4BAD-90D8-0F8BCCB3BBA9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7CF83E-AE12-4374-AF46-06478FC7AB20}"/>
                </a:ext>
              </a:extLst>
            </p:cNvPr>
            <p:cNvSpPr txBox="1"/>
            <p:nvPr/>
          </p:nvSpPr>
          <p:spPr>
            <a:xfrm>
              <a:off x="3372272" y="1638300"/>
              <a:ext cx="579370" cy="48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6C585DF-4922-4A51-9938-B1F9AB9EB605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6103F7-DB5F-4F97-8DD2-E01A0B42A836}"/>
                </a:ext>
              </a:extLst>
            </p:cNvPr>
            <p:cNvSpPr txBox="1"/>
            <p:nvPr/>
          </p:nvSpPr>
          <p:spPr>
            <a:xfrm>
              <a:off x="3352799" y="2133600"/>
              <a:ext cx="1014698" cy="4861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13CCB6-798F-48F0-B997-CEFCA3A452F3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814411-FF8B-47D9-AAAD-C22B8445B2F6}"/>
                </a:ext>
              </a:extLst>
            </p:cNvPr>
            <p:cNvSpPr txBox="1"/>
            <p:nvPr/>
          </p:nvSpPr>
          <p:spPr>
            <a:xfrm>
              <a:off x="3505200" y="2667001"/>
              <a:ext cx="588507" cy="48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1DB76F-0E16-475B-8477-8077126D5597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96E9C1-A49D-4C38-898D-C9DBA2374ADB}"/>
                </a:ext>
              </a:extLst>
            </p:cNvPr>
            <p:cNvSpPr txBox="1"/>
            <p:nvPr/>
          </p:nvSpPr>
          <p:spPr>
            <a:xfrm>
              <a:off x="3429000" y="3581400"/>
              <a:ext cx="597566" cy="48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A0B8AD8-524D-437C-B2FC-44AC2B93EBEE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E0E3E1A-34F9-4B94-A6A7-D8A667126F00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60696FE-5E43-457B-B37E-B98022923810}"/>
              </a:ext>
            </a:extLst>
          </p:cNvPr>
          <p:cNvSpPr txBox="1"/>
          <p:nvPr/>
        </p:nvSpPr>
        <p:spPr>
          <a:xfrm>
            <a:off x="8370418" y="33959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0000…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A0544C-746B-4097-9CDA-397DA4AE0459}"/>
              </a:ext>
            </a:extLst>
          </p:cNvPr>
          <p:cNvSpPr txBox="1"/>
          <p:nvPr/>
        </p:nvSpPr>
        <p:spPr>
          <a:xfrm>
            <a:off x="8370418" y="473815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0100…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B37705-3CC3-4CDF-B56B-3B39C9AB4AA1}"/>
              </a:ext>
            </a:extLst>
          </p:cNvPr>
          <p:cNvSpPr txBox="1"/>
          <p:nvPr/>
        </p:nvSpPr>
        <p:spPr>
          <a:xfrm>
            <a:off x="6783505" y="2976830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341113871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90E-2D49-F84F-B0FF-8A2E87E3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D2A9-0AC9-9F45-AE2A-7A5D4619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extra registers: </a:t>
            </a:r>
            <a:r>
              <a:rPr lang="en-US" dirty="0">
                <a:solidFill>
                  <a:srgbClr val="0070C0"/>
                </a:solidFill>
              </a:rPr>
              <a:t>bas</a:t>
            </a:r>
            <a:r>
              <a:rPr lang="en-US" dirty="0"/>
              <a:t>e and </a:t>
            </a:r>
            <a:r>
              <a:rPr lang="en-US" dirty="0">
                <a:solidFill>
                  <a:srgbClr val="0070C0"/>
                </a:solidFill>
              </a:rPr>
              <a:t>bound</a:t>
            </a:r>
          </a:p>
          <a:p>
            <a:pPr lvl="1"/>
            <a:r>
              <a:rPr lang="en-US" dirty="0"/>
              <a:t>Can be set only by OS</a:t>
            </a:r>
          </a:p>
          <a:p>
            <a:r>
              <a:rPr lang="en-US" dirty="0">
                <a:solidFill>
                  <a:srgbClr val="0070C0"/>
                </a:solidFill>
              </a:rPr>
              <a:t>Base register</a:t>
            </a:r>
          </a:p>
          <a:p>
            <a:pPr lvl="1"/>
            <a:r>
              <a:rPr lang="en-US" dirty="0"/>
              <a:t>Specifies the start of the process’s memory region in physical memory</a:t>
            </a:r>
          </a:p>
          <a:p>
            <a:r>
              <a:rPr lang="en-US" dirty="0">
                <a:solidFill>
                  <a:srgbClr val="0070C0"/>
                </a:solidFill>
              </a:rPr>
              <a:t>Bound Register </a:t>
            </a:r>
          </a:p>
          <a:p>
            <a:pPr lvl="1"/>
            <a:r>
              <a:rPr lang="en-US" dirty="0"/>
              <a:t>Gives the end point of of the process’s memory region in physical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F6CEFA0-A5CF-DA41-974E-EC3D326EB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</p:spTree>
    <p:extLst>
      <p:ext uri="{BB962C8B-B14F-4D97-AF65-F5344CB8AC3E}">
        <p14:creationId xmlns:p14="http://schemas.microsoft.com/office/powerpoint/2010/main" val="388143890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90E-2D49-F84F-B0FF-8A2E87E3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-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D2A9-0AC9-9F45-AE2A-7A5D4619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extra comparison for each instruction</a:t>
            </a:r>
          </a:p>
          <a:p>
            <a:r>
              <a:rPr lang="en-US" dirty="0"/>
              <a:t>Contiguous memory location is needed to keep process image</a:t>
            </a:r>
          </a:p>
          <a:p>
            <a:r>
              <a:rPr lang="en-US" dirty="0"/>
              <a:t>Difficult to manage growth of Heap and Stack (in opposite direction)</a:t>
            </a:r>
          </a:p>
          <a:p>
            <a:r>
              <a:rPr lang="en-US" dirty="0"/>
              <a:t>No possible to share memory between two processes</a:t>
            </a:r>
          </a:p>
          <a:p>
            <a:r>
              <a:rPr lang="en-US" dirty="0"/>
              <a:t>Memory fragmentation</a:t>
            </a:r>
          </a:p>
          <a:p>
            <a:r>
              <a:rPr lang="en-US" dirty="0"/>
              <a:t>Relocation is hard – Entire memory image is to be located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4D55042-F3B0-8648-9F11-7DC76D90F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</p:spTree>
    <p:extLst>
      <p:ext uri="{BB962C8B-B14F-4D97-AF65-F5344CB8AC3E}">
        <p14:creationId xmlns:p14="http://schemas.microsoft.com/office/powerpoint/2010/main" val="40857216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– Last class,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exec*() </a:t>
            </a:r>
            <a:r>
              <a:rPr lang="en-US" dirty="0" err="1"/>
              <a:t>syscall</a:t>
            </a:r>
            <a:r>
              <a:rPr lang="en-US" dirty="0"/>
              <a:t> example</a:t>
            </a:r>
          </a:p>
          <a:p>
            <a:r>
              <a:rPr lang="en-US" dirty="0"/>
              <a:t>Dual Mode of Operation</a:t>
            </a:r>
          </a:p>
          <a:p>
            <a:r>
              <a:rPr lang="en-US" dirty="0"/>
              <a:t>Hardware support for dual mode operation</a:t>
            </a:r>
          </a:p>
          <a:p>
            <a:r>
              <a:rPr lang="en-US" dirty="0"/>
              <a:t>Mode Transfer: User to kernel -  Introduction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31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9B5F-4CBD-FD48-B3B0-F19A87B4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– Paging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57BD-A5C0-014A-825E-2FC324F0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studied Paged Virtual Memory in detail – CA course</a:t>
            </a:r>
          </a:p>
          <a:p>
            <a:r>
              <a:rPr lang="en-US" dirty="0"/>
              <a:t>All modern OS use this mechanism</a:t>
            </a:r>
          </a:p>
          <a:p>
            <a:r>
              <a:rPr lang="en-US" dirty="0"/>
              <a:t>Paged Virtual Memory has many advantages</a:t>
            </a:r>
          </a:p>
          <a:p>
            <a:pPr lvl="1"/>
            <a:r>
              <a:rPr lang="en-US" dirty="0"/>
              <a:t>Instructions operate on virtual addresses</a:t>
            </a:r>
          </a:p>
          <a:p>
            <a:pPr lvl="1"/>
            <a:r>
              <a:rPr lang="en-US" dirty="0"/>
              <a:t>Translated at runtime to physical addresses via a page table</a:t>
            </a:r>
          </a:p>
          <a:p>
            <a:pPr lvl="2"/>
            <a:r>
              <a:rPr lang="en-US" dirty="0"/>
              <a:t>This allows relocation of pages at physical memory – Easily</a:t>
            </a:r>
          </a:p>
          <a:p>
            <a:pPr lvl="1"/>
            <a:r>
              <a:rPr lang="en-US" dirty="0"/>
              <a:t>Enormous amount of flexibility to manage physical memory</a:t>
            </a:r>
          </a:p>
          <a:p>
            <a:pPr lvl="1"/>
            <a:r>
              <a:rPr lang="en-US" dirty="0"/>
              <a:t>It allows the heap and the stack start at separate ends of the virtual address space </a:t>
            </a:r>
          </a:p>
          <a:p>
            <a:pPr lvl="2"/>
            <a:r>
              <a:rPr lang="en-US" dirty="0"/>
              <a:t> they can grow according to program needs</a:t>
            </a:r>
          </a:p>
          <a:p>
            <a:pPr lvl="1"/>
            <a:r>
              <a:rPr lang="en-US" dirty="0"/>
              <a:t>Higher Efficiency with the use of Page Tables, TLBs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Protection and Security</a:t>
            </a:r>
          </a:p>
          <a:p>
            <a:pPr lvl="1"/>
            <a:r>
              <a:rPr lang="en-US" dirty="0"/>
              <a:t>Sharing possible</a:t>
            </a:r>
          </a:p>
        </p:txBody>
      </p:sp>
    </p:spTree>
    <p:extLst>
      <p:ext uri="{BB962C8B-B14F-4D97-AF65-F5344CB8AC3E}">
        <p14:creationId xmlns:p14="http://schemas.microsoft.com/office/powerpoint/2010/main" val="414477628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7" y="332656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Support: Dual-Mode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64" y="126876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Privileged instructions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Available to kernel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Not available to user code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Limits on memory accesses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user mode, all memory accesses outside of a process’s valid memory region must be prohibited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Prevent user code from overwriting the kernel</a:t>
            </a:r>
          </a:p>
          <a:p>
            <a:r>
              <a:rPr lang="en-US" dirty="0">
                <a:solidFill>
                  <a:srgbClr val="C00000"/>
                </a:solidFill>
              </a:rPr>
              <a:t>Timer Interrupts</a:t>
            </a:r>
          </a:p>
          <a:p>
            <a:pPr lvl="1"/>
            <a:r>
              <a:rPr lang="en-US" dirty="0"/>
              <a:t>Processor must have a way to regain control from a user program in a loop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D05E5-3279-A343-82C8-5A1F0A13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3EA00-537C-F746-979D-FE1E7C53D29A}"/>
              </a:ext>
            </a:extLst>
          </p:cNvPr>
          <p:cNvSpPr/>
          <p:nvPr/>
        </p:nvSpPr>
        <p:spPr bwMode="auto">
          <a:xfrm rot="10800000">
            <a:off x="8065405" y="4149080"/>
            <a:ext cx="775717" cy="144016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2636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computer systems include a device – </a:t>
            </a:r>
            <a:r>
              <a:rPr lang="en-US" dirty="0">
                <a:solidFill>
                  <a:srgbClr val="0070C0"/>
                </a:solidFill>
              </a:rPr>
              <a:t>Hardware timer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Hardware timer  </a:t>
            </a:r>
            <a:r>
              <a:rPr lang="en-US" dirty="0"/>
              <a:t>periodically interrupts the processor</a:t>
            </a:r>
          </a:p>
          <a:p>
            <a:pPr lvl="1"/>
            <a:r>
              <a:rPr lang="en-US" dirty="0"/>
              <a:t>Returns control to the kernel handler</a:t>
            </a:r>
          </a:p>
          <a:p>
            <a:pPr lvl="1"/>
            <a:r>
              <a:rPr lang="en-US" dirty="0"/>
              <a:t>Interrupt frequency set by the kernel</a:t>
            </a:r>
          </a:p>
          <a:p>
            <a:pPr lvl="2"/>
            <a:r>
              <a:rPr lang="en-US" dirty="0"/>
              <a:t>Not by user code!</a:t>
            </a:r>
          </a:p>
          <a:p>
            <a:pPr lvl="1"/>
            <a:r>
              <a:rPr lang="en-US" dirty="0"/>
              <a:t>Interrupts can be temporarily deferred </a:t>
            </a:r>
          </a:p>
          <a:p>
            <a:pPr lvl="2"/>
            <a:r>
              <a:rPr lang="en-US" dirty="0"/>
              <a:t>Not by user code!</a:t>
            </a:r>
          </a:p>
          <a:p>
            <a:pPr lvl="2"/>
            <a:r>
              <a:rPr lang="en-US" dirty="0"/>
              <a:t>Interrupt deferral crucial for implementing </a:t>
            </a:r>
            <a:r>
              <a:rPr lang="en-US" dirty="0">
                <a:solidFill>
                  <a:srgbClr val="0070C0"/>
                </a:solidFill>
              </a:rPr>
              <a:t>mutual exclusion</a:t>
            </a:r>
          </a:p>
          <a:p>
            <a:pPr lvl="3"/>
            <a:r>
              <a:rPr lang="en-US" dirty="0"/>
              <a:t>Will study it later (Mutual Exclusion implementation  topic)</a:t>
            </a:r>
          </a:p>
          <a:p>
            <a:r>
              <a:rPr lang="en-US" dirty="0"/>
              <a:t>Each processor has a separate timer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9478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1BBB-8D66-FA4D-A5E9-D0AF1EDE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based mode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7D9A-85FC-FE46-AF98-70F1D3BA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giving chance to multiple processes to run on CPU</a:t>
            </a:r>
          </a:p>
          <a:p>
            <a:pPr lvl="1"/>
            <a:r>
              <a:rPr lang="en-US" dirty="0"/>
              <a:t>Hardware must  provide a way for the OS kernel to periodically regain control of the processor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OS starts a user level process</a:t>
            </a:r>
          </a:p>
          <a:p>
            <a:pPr lvl="1"/>
            <a:r>
              <a:rPr lang="en-US" dirty="0"/>
              <a:t>User process is free to run any user level instructions it wants, call any function in process’s memory region, and load/store any value in it’s memory</a:t>
            </a:r>
          </a:p>
          <a:p>
            <a:pPr lvl="1"/>
            <a:r>
              <a:rPr lang="en-US" dirty="0"/>
              <a:t>Does User process have complete control of the hardware forever?</a:t>
            </a:r>
          </a:p>
          <a:p>
            <a:pPr lvl="2"/>
            <a:r>
              <a:rPr lang="en-US" dirty="0"/>
              <a:t>To break infinite loop of the application, OS must take control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7180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E614-C9B1-D04F-A614-F94FC56E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Kernel to gain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B72-0B26-5A46-A571-4E358C3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kernel know if an application is in an infinite loop?</a:t>
            </a:r>
          </a:p>
          <a:p>
            <a:pPr lvl="1"/>
            <a:r>
              <a:rPr lang="en-US" dirty="0"/>
              <a:t>Kernel doesn’t know it</a:t>
            </a:r>
          </a:p>
          <a:p>
            <a:r>
              <a:rPr lang="en-US" dirty="0"/>
              <a:t>Then would OS kill process after gaining control 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It doesn’t know ; May be this is intended functionality </a:t>
            </a:r>
          </a:p>
          <a:p>
            <a:r>
              <a:rPr lang="en-US" dirty="0"/>
              <a:t>Then.. What ?</a:t>
            </a:r>
          </a:p>
          <a:p>
            <a:pPr lvl="1"/>
            <a:r>
              <a:rPr lang="en-US" dirty="0"/>
              <a:t>It terminates the process when requested by the user or system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01663245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D78-F05A-8741-93F4-094F758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dirty="0"/>
              <a:t>Mode Transfer: </a:t>
            </a:r>
            <a:r>
              <a:rPr lang="en-US" dirty="0">
                <a:solidFill>
                  <a:srgbClr val="FF0000"/>
                </a:solidFill>
              </a:rPr>
              <a:t>User to Kernel</a:t>
            </a:r>
          </a:p>
        </p:txBody>
      </p:sp>
    </p:spTree>
    <p:extLst>
      <p:ext uri="{BB962C8B-B14F-4D97-AF65-F5344CB8AC3E}">
        <p14:creationId xmlns:p14="http://schemas.microsoft.com/office/powerpoint/2010/main" val="16310717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to Kernel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3461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6520-62D5-4739-A1B5-59A5D7A5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>
                <a:sym typeface="Wingdings" pitchFamily="2" charset="2"/>
              </a:rPr>
              <a:t> Kernel </a:t>
            </a:r>
            <a:r>
              <a:rPr lang="en-US" dirty="0"/>
              <a:t>Mode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1BC3-8330-4824-8919-1D29C495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 (</a:t>
            </a:r>
            <a:r>
              <a:rPr lang="en-US" dirty="0" err="1"/>
              <a:t>syscalls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 Process requests a system service </a:t>
            </a:r>
          </a:p>
          <a:p>
            <a:pPr lvl="2"/>
            <a:r>
              <a:rPr lang="en-US" dirty="0"/>
              <a:t>Open or delete a file, read/write data into files, create a new user process, establish a connection to web server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event, independent of the process</a:t>
            </a:r>
          </a:p>
          <a:p>
            <a:pPr lvl="1"/>
            <a:r>
              <a:rPr lang="en-US" dirty="0"/>
              <a:t>e.g., Timer, I/O device</a:t>
            </a:r>
          </a:p>
          <a:p>
            <a:r>
              <a:rPr lang="en-US" dirty="0"/>
              <a:t>Processor Exception (trap)</a:t>
            </a:r>
          </a:p>
          <a:p>
            <a:pPr lvl="1"/>
            <a:r>
              <a:rPr lang="en-US" dirty="0"/>
              <a:t>Hardware event caused by user program behavior that causes context switch </a:t>
            </a:r>
          </a:p>
          <a:p>
            <a:pPr lvl="1"/>
            <a:r>
              <a:rPr lang="en-US" dirty="0"/>
              <a:t>E.g., Divide by zero, bad memory access (segmentation fault)</a:t>
            </a:r>
          </a:p>
        </p:txBody>
      </p:sp>
    </p:spTree>
    <p:extLst>
      <p:ext uri="{BB962C8B-B14F-4D97-AF65-F5344CB8AC3E}">
        <p14:creationId xmlns:p14="http://schemas.microsoft.com/office/powerpoint/2010/main" val="3368393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2842-98F2-9049-8FA0-F6F001BC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 Mode:  </a:t>
            </a:r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CB37-440F-6D43-84A9-40F8FE1C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OS kernels support dual mode of operation</a:t>
            </a:r>
          </a:p>
          <a:p>
            <a:pPr lvl="1"/>
            <a:r>
              <a:rPr lang="en-US" dirty="0"/>
              <a:t>User Mode</a:t>
            </a:r>
          </a:p>
          <a:p>
            <a:pPr lvl="1"/>
            <a:r>
              <a:rPr lang="en-US" dirty="0"/>
              <a:t>Kernel Mode </a:t>
            </a:r>
          </a:p>
          <a:p>
            <a:r>
              <a:rPr lang="en-US" dirty="0"/>
              <a:t>A single bit called Mode bit is set by hardware that defines if the mode is user or kernel</a:t>
            </a:r>
          </a:p>
          <a:p>
            <a:r>
              <a:rPr lang="en-US" dirty="0"/>
              <a:t>Dual mode operation is implemented with the support of </a:t>
            </a:r>
          </a:p>
          <a:p>
            <a:pPr lvl="1"/>
            <a:r>
              <a:rPr lang="en-US" dirty="0"/>
              <a:t>Privileged Instructions – that Kernel executes</a:t>
            </a:r>
          </a:p>
          <a:p>
            <a:pPr lvl="1"/>
            <a:r>
              <a:rPr lang="en-US" dirty="0"/>
              <a:t>Limits on Memory Protection</a:t>
            </a:r>
          </a:p>
          <a:p>
            <a:pPr lvl="1"/>
            <a:r>
              <a:rPr lang="en-US" dirty="0"/>
              <a:t>Use of Timer Interrupts</a:t>
            </a:r>
          </a:p>
        </p:txBody>
      </p:sp>
    </p:spTree>
    <p:extLst>
      <p:ext uri="{BB962C8B-B14F-4D97-AF65-F5344CB8AC3E}">
        <p14:creationId xmlns:p14="http://schemas.microsoft.com/office/powerpoint/2010/main" val="137836349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75CA-03D8-1146-8FFB-7FD256CED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9846843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Concurrency</a:t>
            </a:r>
          </a:p>
          <a:p>
            <a:pPr lvl="2"/>
            <a:r>
              <a:rPr lang="en-US" dirty="0"/>
              <a:t>Chapter 2: Kernel Abstraction</a:t>
            </a:r>
          </a:p>
        </p:txBody>
      </p:sp>
    </p:spTree>
    <p:extLst>
      <p:ext uri="{BB962C8B-B14F-4D97-AF65-F5344CB8AC3E}">
        <p14:creationId xmlns:p14="http://schemas.microsoft.com/office/powerpoint/2010/main" val="176202641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D78-F05A-8741-93F4-094F758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sz="1800" dirty="0"/>
              <a:t>Mode Transfer: </a:t>
            </a:r>
            <a:r>
              <a:rPr lang="en-US" sz="1800" dirty="0">
                <a:solidFill>
                  <a:srgbClr val="FF0000"/>
                </a:solidFill>
              </a:rPr>
              <a:t>User to Kernel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B60-D188-5C47-97E2-DD5E875B57A5}"/>
              </a:ext>
            </a:extLst>
          </p:cNvPr>
          <p:cNvSpPr txBox="1"/>
          <p:nvPr/>
        </p:nvSpPr>
        <p:spPr>
          <a:xfrm>
            <a:off x="1014620" y="3279715"/>
            <a:ext cx="461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Synchronous Exception</a:t>
            </a:r>
          </a:p>
        </p:txBody>
      </p:sp>
    </p:spTree>
    <p:extLst>
      <p:ext uri="{BB962C8B-B14F-4D97-AF65-F5344CB8AC3E}">
        <p14:creationId xmlns:p14="http://schemas.microsoft.com/office/powerpoint/2010/main" val="164663785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6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6pPr>
            <a:lvl7pPr marL="29146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7pPr>
            <a:lvl8pPr marL="33718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8pPr>
            <a:lvl9pPr marL="38290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23510155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D78-F05A-8741-93F4-094F758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772400" cy="1470025"/>
          </a:xfrm>
        </p:spPr>
        <p:txBody>
          <a:bodyPr/>
          <a:lstStyle/>
          <a:p>
            <a:r>
              <a:rPr lang="en-US" sz="1800" dirty="0"/>
              <a:t>Mode Transfer: </a:t>
            </a:r>
            <a:r>
              <a:rPr lang="en-US" sz="1800" dirty="0">
                <a:solidFill>
                  <a:srgbClr val="FF0000"/>
                </a:solidFill>
              </a:rPr>
              <a:t>User to Kernel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B60-D188-5C47-97E2-DD5E875B57A5}"/>
              </a:ext>
            </a:extLst>
          </p:cNvPr>
          <p:cNvSpPr txBox="1"/>
          <p:nvPr/>
        </p:nvSpPr>
        <p:spPr>
          <a:xfrm>
            <a:off x="1043608" y="3279715"/>
            <a:ext cx="693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Interrupt (asynchronous Exception)</a:t>
            </a:r>
          </a:p>
        </p:txBody>
      </p:sp>
    </p:spTree>
    <p:extLst>
      <p:ext uri="{BB962C8B-B14F-4D97-AF65-F5344CB8AC3E}">
        <p14:creationId xmlns:p14="http://schemas.microsoft.com/office/powerpoint/2010/main" val="399736674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E536-0E98-F047-A20D-C93FFA46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(Asynchronous Exception)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9D18-6761-1545-B4E5-F4FC6619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 asynchronous signal to the processor</a:t>
            </a:r>
          </a:p>
          <a:p>
            <a:pPr lvl="1"/>
            <a:r>
              <a:rPr lang="en-US" dirty="0"/>
              <a:t>Some external event requires processor’s attention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  <a:endParaRPr lang="en-US" dirty="0"/>
          </a:p>
          <a:p>
            <a:pPr lvl="1"/>
            <a:r>
              <a:rPr lang="en-US" dirty="0"/>
              <a:t>Processor stalls or completes existing instruction that is in progress; Saves current execution state; Starts execution of specially designated interrupt handler in the kernel</a:t>
            </a:r>
          </a:p>
          <a:p>
            <a:r>
              <a:rPr lang="en-US" dirty="0"/>
              <a:t>Each different type of interrupt requires its own handler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Timer Interrupt</a:t>
            </a:r>
            <a:r>
              <a:rPr lang="en-US" dirty="0"/>
              <a:t>: Every few </a:t>
            </a:r>
            <a:r>
              <a:rPr lang="en-US" dirty="0" err="1"/>
              <a:t>ms</a:t>
            </a:r>
            <a:r>
              <a:rPr lang="en-US" dirty="0"/>
              <a:t>; an external timer chip triggers an interrupt ; Timer handler can switch execution to different process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I/O interrupt </a:t>
            </a:r>
            <a:r>
              <a:rPr lang="en-US" dirty="0" err="1"/>
              <a:t>eg</a:t>
            </a:r>
            <a:r>
              <a:rPr lang="en-US" dirty="0"/>
              <a:t> from mouse, keyboard, disk, Ethernet, </a:t>
            </a:r>
            <a:r>
              <a:rPr lang="en-US" dirty="0" err="1"/>
              <a:t>WiFi</a:t>
            </a:r>
            <a:r>
              <a:rPr lang="en-US" dirty="0"/>
              <a:t>, Flash drive, Inter-processor interrupts, DMA, arrival of a packet from a disk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Inter-processor  Interrupt: </a:t>
            </a:r>
            <a:r>
              <a:rPr lang="en-US" dirty="0"/>
              <a:t>For inter processor communication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540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8554-B520-8347-AEBA-F11B7297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1105-6A59-1E49-A373-BDEB939F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event caused by user program behavior </a:t>
            </a:r>
          </a:p>
          <a:p>
            <a:r>
              <a:rPr lang="en-US" dirty="0"/>
              <a:t>Causes transfer of control to the Kernel</a:t>
            </a:r>
          </a:p>
          <a:p>
            <a:r>
              <a:rPr lang="en-US" dirty="0"/>
              <a:t>Processor saves the current execution state and runs specially designated exception handler in the kernel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User process attempts to execute a privileged instruction</a:t>
            </a:r>
          </a:p>
          <a:p>
            <a:pPr lvl="1"/>
            <a:r>
              <a:rPr lang="en-US" dirty="0"/>
              <a:t>User process tries to access memory out of it’s own memory region</a:t>
            </a:r>
          </a:p>
          <a:p>
            <a:pPr lvl="1"/>
            <a:r>
              <a:rPr lang="en-US" dirty="0"/>
              <a:t>Process divides an integer by zero</a:t>
            </a:r>
          </a:p>
          <a:p>
            <a:pPr lvl="1"/>
            <a:r>
              <a:rPr lang="en-US" dirty="0"/>
              <a:t>Process attempts to write to read-only memory</a:t>
            </a:r>
          </a:p>
          <a:p>
            <a:pPr lvl="1"/>
            <a:r>
              <a:rPr lang="en-US" dirty="0"/>
              <a:t>A benign event: setting up a breakpoint</a:t>
            </a:r>
          </a:p>
          <a:p>
            <a:r>
              <a:rPr lang="en-US" dirty="0"/>
              <a:t>Processor exceptions are used effectively to emulate VMs</a:t>
            </a:r>
          </a:p>
        </p:txBody>
      </p:sp>
    </p:spTree>
    <p:extLst>
      <p:ext uri="{BB962C8B-B14F-4D97-AF65-F5344CB8AC3E}">
        <p14:creationId xmlns:p14="http://schemas.microsoft.com/office/powerpoint/2010/main" val="277400375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B3639-2692-AD45-944B-2167679E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5A1D3-A83B-E142-B284-0CF13D22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important concepts of Operating Systems include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Dual mode of operation /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475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cause Mode Transfer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/>
              <a:t>e. g.,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25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r>
              <a:rPr lang="en-US" baseline="0" dirty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28034" y="22358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70984" y="22358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228034" y="24644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/>
              <a:t>S</a:t>
            </a:r>
            <a:r>
              <a:rPr lang="en-US" sz="120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0984" y="24644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28034" y="29216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/>
              <a:t>D</a:t>
            </a:r>
            <a:r>
              <a:rPr lang="en-US" sz="120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970984" y="309306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228034" y="309306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/>
              <a:t>E</a:t>
            </a:r>
            <a:r>
              <a:rPr lang="en-US" sz="120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970984" y="32645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970984" y="343596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970984" y="36074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EDI</a:t>
            </a:r>
          </a:p>
          <a:p>
            <a:pPr algn="ctr"/>
            <a:endParaRPr lang="en-US" sz="12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970984" y="275016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970984" y="2921618"/>
            <a:ext cx="68580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20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029200" y="1657350"/>
            <a:ext cx="1600200" cy="4000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86350" y="1714500"/>
            <a:ext cx="1428750" cy="1341030"/>
            <a:chOff x="3200400" y="1371600"/>
            <a:chExt cx="1628564" cy="272093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5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1" y="1371600"/>
              <a:ext cx="689215" cy="65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5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1" y="1989032"/>
              <a:ext cx="1394509" cy="65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5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1" y="2522432"/>
              <a:ext cx="698351" cy="65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5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1" y="3436833"/>
              <a:ext cx="775093" cy="65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5143500" y="3188593"/>
            <a:ext cx="1371600" cy="354707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71855" y="31885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143500" y="3702944"/>
            <a:ext cx="13716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71853" y="364653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143500" y="4114800"/>
            <a:ext cx="1371600" cy="3429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1854" y="41726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143500" y="4857750"/>
            <a:ext cx="1371600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1855" y="489040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6427035" y="4792435"/>
            <a:ext cx="0" cy="29391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427035" y="4229100"/>
            <a:ext cx="0" cy="29391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881007" y="30861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4468027" y="3200403"/>
            <a:ext cx="555981" cy="703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81056" y="3200400"/>
            <a:ext cx="0" cy="342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223906" y="3543300"/>
            <a:ext cx="1143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795406" y="32004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395357" y="325755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86200" y="474345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4490853" y="4857753"/>
            <a:ext cx="538347" cy="703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286250" y="4857750"/>
            <a:ext cx="0" cy="342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229100" y="5200650"/>
            <a:ext cx="1143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800600" y="485775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400551" y="491490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43000" y="185147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Registers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0786" y="3950318"/>
            <a:ext cx="2600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address, length and access rights associated with each segment register</a:t>
            </a:r>
          </a:p>
        </p:txBody>
      </p:sp>
    </p:spTree>
    <p:extLst>
      <p:ext uri="{BB962C8B-B14F-4D97-AF65-F5344CB8AC3E}">
        <p14:creationId xmlns:p14="http://schemas.microsoft.com/office/powerpoint/2010/main" val="371167567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F842D-D58E-B045-AF46-16B423BE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BA0FEA-E04F-D849-A1EC-84DE1687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OS kernel prevent a process from harming another process ?</a:t>
            </a:r>
          </a:p>
          <a:p>
            <a:r>
              <a:rPr lang="en-US" dirty="0"/>
              <a:t>When there are multiple programs in Main Memory </a:t>
            </a:r>
          </a:p>
          <a:p>
            <a:pPr lvl="1"/>
            <a:r>
              <a:rPr lang="en-US" dirty="0"/>
              <a:t>What prevents a process from overwriting another process’s data structures, or</a:t>
            </a:r>
          </a:p>
          <a:p>
            <a:pPr lvl="1"/>
            <a:r>
              <a:rPr lang="en-US" dirty="0"/>
              <a:t>Overwriting the OS image stored on disk?</a:t>
            </a:r>
          </a:p>
          <a:p>
            <a:r>
              <a:rPr lang="en-US" dirty="0"/>
              <a:t>Recall RISC-V instructions</a:t>
            </a:r>
          </a:p>
          <a:p>
            <a:pPr lvl="1"/>
            <a:r>
              <a:rPr lang="en-US" dirty="0"/>
              <a:t>Most instructions such add, sub </a:t>
            </a:r>
            <a:r>
              <a:rPr lang="en-US" dirty="0" err="1"/>
              <a:t>etc</a:t>
            </a:r>
            <a:r>
              <a:rPr lang="en-US" dirty="0"/>
              <a:t> are perfectly safe </a:t>
            </a:r>
          </a:p>
          <a:p>
            <a:pPr lvl="1"/>
            <a:r>
              <a:rPr lang="en-US" dirty="0"/>
              <a:t>How can we allow them to execute directly on hardware?</a:t>
            </a:r>
          </a:p>
          <a:p>
            <a:r>
              <a:rPr lang="en-US" dirty="0"/>
              <a:t>We implement as simple check in hardware called </a:t>
            </a:r>
            <a:r>
              <a:rPr lang="en-US" dirty="0">
                <a:solidFill>
                  <a:srgbClr val="0070C0"/>
                </a:solidFill>
              </a:rPr>
              <a:t>dual-mode operation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Represented by a single bit in the </a:t>
            </a:r>
            <a:r>
              <a:rPr lang="en-US" b="1" dirty="0">
                <a:solidFill>
                  <a:srgbClr val="FF0000"/>
                </a:solidFill>
              </a:rPr>
              <a:t>processor status register </a:t>
            </a:r>
            <a:r>
              <a:rPr lang="en-US" dirty="0">
                <a:solidFill>
                  <a:srgbClr val="0070C0"/>
                </a:solidFill>
              </a:rPr>
              <a:t>that signifies the current mode of the processor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750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 Classes..</a:t>
            </a:r>
          </a:p>
        </p:txBody>
      </p:sp>
    </p:spTree>
    <p:extLst>
      <p:ext uri="{BB962C8B-B14F-4D97-AF65-F5344CB8AC3E}">
        <p14:creationId xmlns:p14="http://schemas.microsoft.com/office/powerpoint/2010/main" val="42395968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47B29F-75F7-F343-986F-26E63BD53CCD}"/>
              </a:ext>
            </a:extLst>
          </p:cNvPr>
          <p:cNvSpPr/>
          <p:nvPr/>
        </p:nvSpPr>
        <p:spPr bwMode="auto">
          <a:xfrm>
            <a:off x="251520" y="1916832"/>
            <a:ext cx="8282880" cy="1584176"/>
          </a:xfrm>
          <a:prstGeom prst="round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91075-28C6-654E-BDC5-DE8D3CD06B03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AC58D-A0A9-754E-8355-E8D3F6040568}"/>
              </a:ext>
            </a:extLst>
          </p:cNvPr>
          <p:cNvSpPr txBox="1"/>
          <p:nvPr/>
        </p:nvSpPr>
        <p:spPr>
          <a:xfrm>
            <a:off x="7686675" y="14847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48AD01-2334-8444-B943-F2CB6C68C81F}"/>
              </a:ext>
            </a:extLst>
          </p:cNvPr>
          <p:cNvSpPr/>
          <p:nvPr/>
        </p:nvSpPr>
        <p:spPr bwMode="auto">
          <a:xfrm rot="10800000">
            <a:off x="7686675" y="3707489"/>
            <a:ext cx="847725" cy="255640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21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2EC2-AB35-4646-8C59-5B13F48DF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Class: Process </a:t>
            </a:r>
            <a:r>
              <a:rPr lang="en-US" dirty="0" err="1"/>
              <a:t>Syscalls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fork() exit, wait, exec*()</a:t>
            </a:r>
          </a:p>
        </p:txBody>
      </p:sp>
    </p:spTree>
    <p:extLst>
      <p:ext uri="{BB962C8B-B14F-4D97-AF65-F5344CB8AC3E}">
        <p14:creationId xmlns:p14="http://schemas.microsoft.com/office/powerpoint/2010/main" val="11535045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1CD82-4FAF-424B-947B-D666E8087FE9}"/>
              </a:ext>
            </a:extLst>
          </p:cNvPr>
          <p:cNvSpPr txBox="1"/>
          <p:nvPr/>
        </p:nvSpPr>
        <p:spPr>
          <a:xfrm>
            <a:off x="523875" y="914400"/>
            <a:ext cx="7432501" cy="27306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9DC04E-82DB-4547-BEF1-D54CD576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Related System Calls (in Unix)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E255-778D-A545-AB4C-A077148E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fork() </a:t>
            </a:r>
            <a:r>
              <a:rPr lang="en-IN" dirty="0"/>
              <a:t>creates a new child process</a:t>
            </a:r>
          </a:p>
          <a:p>
            <a:pPr lvl="1"/>
            <a:r>
              <a:rPr lang="en-IN" dirty="0"/>
              <a:t>All processes are created by forking from a parent</a:t>
            </a:r>
          </a:p>
          <a:p>
            <a:pPr lvl="1"/>
            <a:r>
              <a:rPr lang="en-IN" dirty="0"/>
              <a:t> The </a:t>
            </a:r>
            <a:r>
              <a:rPr lang="en-IN" i="1" dirty="0" err="1">
                <a:solidFill>
                  <a:srgbClr val="FF0000"/>
                </a:solidFill>
              </a:rPr>
              <a:t>init</a:t>
            </a:r>
            <a:r>
              <a:rPr lang="en-IN" dirty="0"/>
              <a:t> process is ancestor of all processes </a:t>
            </a:r>
          </a:p>
          <a:p>
            <a:r>
              <a:rPr lang="en-US" dirty="0">
                <a:solidFill>
                  <a:srgbClr val="FF0000"/>
                </a:solidFill>
              </a:rPr>
              <a:t>exec() </a:t>
            </a:r>
            <a:r>
              <a:rPr lang="en-US" dirty="0"/>
              <a:t>makes a process execute a given executable</a:t>
            </a:r>
          </a:p>
          <a:p>
            <a:r>
              <a:rPr lang="en-US" dirty="0">
                <a:solidFill>
                  <a:srgbClr val="FF0000"/>
                </a:solidFill>
              </a:rPr>
              <a:t>exit()</a:t>
            </a:r>
            <a:r>
              <a:rPr lang="en-US" dirty="0"/>
              <a:t> terminates a process</a:t>
            </a:r>
          </a:p>
          <a:p>
            <a:r>
              <a:rPr lang="en-US" dirty="0">
                <a:solidFill>
                  <a:srgbClr val="FF0000"/>
                </a:solidFill>
              </a:rPr>
              <a:t>wait() </a:t>
            </a:r>
            <a:r>
              <a:rPr lang="en-IN" dirty="0"/>
              <a:t>causes a parent to block until child terminates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8E83D-161D-1549-91C6-F35235D6EF64}"/>
              </a:ext>
            </a:extLst>
          </p:cNvPr>
          <p:cNvSpPr txBox="1"/>
          <p:nvPr/>
        </p:nvSpPr>
        <p:spPr>
          <a:xfrm>
            <a:off x="7686675" y="914400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87959238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13263</TotalTime>
  <Pages>60</Pages>
  <Words>3784</Words>
  <Application>Microsoft Macintosh PowerPoint</Application>
  <PresentationFormat>On-screen Show (4:3)</PresentationFormat>
  <Paragraphs>554</Paragraphs>
  <Slides>58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ＭＳ Ｐゴシック</vt:lpstr>
      <vt:lpstr>Anonymous Pro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Menlo</vt:lpstr>
      <vt:lpstr>Wingdings</vt:lpstr>
      <vt:lpstr>Office</vt:lpstr>
      <vt:lpstr> CS310    Operating Systems   Lecture 9:  Syscall exec*()    Dual Mode of Operation – Part 1</vt:lpstr>
      <vt:lpstr>Acknowledgements !</vt:lpstr>
      <vt:lpstr>Read the following: </vt:lpstr>
      <vt:lpstr>We will study..</vt:lpstr>
      <vt:lpstr>Read the following: </vt:lpstr>
      <vt:lpstr>Previous Classes..</vt:lpstr>
      <vt:lpstr>Four Fundamental OS Concepts</vt:lpstr>
      <vt:lpstr>Last Class: Process Syscalls: fork() exit, wait, exec*()</vt:lpstr>
      <vt:lpstr>Process Related System Calls (in Unix)</vt:lpstr>
      <vt:lpstr>Creating a process</vt:lpstr>
      <vt:lpstr>Waiting for children to die with wait()</vt:lpstr>
      <vt:lpstr>Wait():  Synchronizing with Children</vt:lpstr>
      <vt:lpstr>exec() system call</vt:lpstr>
      <vt:lpstr>PowerPoint Presentation</vt:lpstr>
      <vt:lpstr>Program Output</vt:lpstr>
      <vt:lpstr>exec() –  more information</vt:lpstr>
      <vt:lpstr> fork() and exec() combined   </vt:lpstr>
      <vt:lpstr>Zombies</vt:lpstr>
      <vt:lpstr>Zombie State</vt:lpstr>
      <vt:lpstr>Process Summary</vt:lpstr>
      <vt:lpstr>Four Fundamental OS Concepts</vt:lpstr>
      <vt:lpstr>Break (10 mins)</vt:lpstr>
      <vt:lpstr>Four Fundamental OS Concepts</vt:lpstr>
      <vt:lpstr>Dual Mode of Operation</vt:lpstr>
      <vt:lpstr>Fourth OS Concept:  Dual Mode Operation</vt:lpstr>
      <vt:lpstr>Dual Mode Operation</vt:lpstr>
      <vt:lpstr>Dual Mode Operation</vt:lpstr>
      <vt:lpstr>Mode bit </vt:lpstr>
      <vt:lpstr>For example: UNIX System Structure</vt:lpstr>
      <vt:lpstr>User/Kernel (Privileged) Mode</vt:lpstr>
      <vt:lpstr>Hardware Support for Dual Mode Operation</vt:lpstr>
      <vt:lpstr>Hardware Support: Dual-Mode Operation</vt:lpstr>
      <vt:lpstr>Hardware Support: Dual-Mode Operation</vt:lpstr>
      <vt:lpstr>Privileged instructions</vt:lpstr>
      <vt:lpstr>Hardware Support: Dual-Mode Operation</vt:lpstr>
      <vt:lpstr>Memory Protection</vt:lpstr>
      <vt:lpstr>Base and Bound</vt:lpstr>
      <vt:lpstr>Base and Bound </vt:lpstr>
      <vt:lpstr>Base and Bound - Limitations</vt:lpstr>
      <vt:lpstr>Virtual Memory – Paging </vt:lpstr>
      <vt:lpstr>Hardware Support: Dual-Mode Operation</vt:lpstr>
      <vt:lpstr>Hardware Timer</vt:lpstr>
      <vt:lpstr>Timer based mode switch</vt:lpstr>
      <vt:lpstr>Helping Kernel to gain control</vt:lpstr>
      <vt:lpstr>Mode Transfer: User to Kernel</vt:lpstr>
      <vt:lpstr>User to Kernel mode Transfer</vt:lpstr>
      <vt:lpstr>User  Kernel Mode Transfer</vt:lpstr>
      <vt:lpstr>Dual Mode:  Summary</vt:lpstr>
      <vt:lpstr>Backup</vt:lpstr>
      <vt:lpstr>Mode Transfer: User to Kernel -</vt:lpstr>
      <vt:lpstr>System Calls</vt:lpstr>
      <vt:lpstr>Mode Transfer: User to Kernel -</vt:lpstr>
      <vt:lpstr>Interrupts (Asynchronous Exception)</vt:lpstr>
      <vt:lpstr>Processor Exceptions</vt:lpstr>
      <vt:lpstr>Lecture Summary</vt:lpstr>
      <vt:lpstr>Exceptions cause Mode Transfer </vt:lpstr>
      <vt:lpstr>x86 – segments and stacks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2:</dc:title>
  <dc:creator>Microsoft Office User</dc:creator>
  <dc:description>Imported some pictures from Silbershatz (c) 2005</dc:description>
  <cp:lastModifiedBy>Microsoft Office User</cp:lastModifiedBy>
  <cp:revision>106</cp:revision>
  <cp:lastPrinted>2019-01-22T23:28:05Z</cp:lastPrinted>
  <dcterms:created xsi:type="dcterms:W3CDTF">2021-06-16T11:05:49Z</dcterms:created>
  <dcterms:modified xsi:type="dcterms:W3CDTF">2021-09-08T11:55:18Z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