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orbel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0D9A57-4773-4041-9245-2147641D592E}">
  <a:tblStyle styleId="{8D0D9A57-4773-4041-9245-2147641D59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4 mins for presentation &amp; 1 min for Q&amp;A session</a:t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4f7a379c5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4f7a379c5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b4f7a379c5_0_9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0a05f5d4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0a05f5d4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80a05f5d4d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7827557b258dac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7827557b258dac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d7827557b258dac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4f7a379c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4f7a379c5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b4f7a379c5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7827557b258dac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7827557b258dac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d7827557b258dac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7827557b258dac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7827557b258dac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d7827557b258dac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7827557b258dac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7827557b258dac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d7827557b258dac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4f7a379c5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4f7a379c5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b4f7a379c5_0_10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4f7a379c5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4f7a379c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b4f7a379c5_0_1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4f7a379c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4f7a379c5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b4f7a379c5_0_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6eb595a5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b6eb595a5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4f7a379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4f7a379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b4f7a379c5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4f7a379c5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4f7a379c5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b4f7a379c5_0_1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4f7a379c5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4f7a379c5_0_2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b4f7a379c5_0_27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4f7a379c5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4f7a379c5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b4f7a379c5_0_2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4f7a379c5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4f7a379c5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b4f7a379c5_0_1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85800" y="21907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685800" y="26479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descr="/Users/ranja/Documents/5-resources/ppt/2018 ppt-with R/new/working files/graphics_HD-title-gold.png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5777"/>
            <a:ext cx="9144000" cy="138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 rot="5400000">
            <a:off x="3086100" y="-1085850"/>
            <a:ext cx="2971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 rot="5400000">
            <a:off x="5457825" y="1285875"/>
            <a:ext cx="4057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 rot="5400000">
            <a:off x="1495426" y="-581025"/>
            <a:ext cx="4057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2192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Helvetica Neue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48577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6200" y="4857750"/>
            <a:ext cx="68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00375" y="4857750"/>
            <a:ext cx="3143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SzPts val="1100"/>
              <a:buFont typeface="Helvetica Neue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Helvetica Neue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858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Helvetica Neue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482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Helvetica Neue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4645027" y="11513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4" y="20479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Helvetica Neue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Helvetica Neue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Helvetica Neue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Helvetica Neue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Helvetica Neue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Helvetica Neue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792288" y="3600453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Helvetica Neue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Helvetica Neue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Helvetica Neue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Helvetica Neue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7A0019"/>
              </a:buClr>
              <a:buSzPts val="2100"/>
              <a:buFont typeface="Helvetica Neue"/>
              <a:buChar char="–"/>
              <a:defRPr b="0" i="0" sz="2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Helvetica Neue"/>
              <a:buChar char="–"/>
              <a:defRPr b="0" i="0" sz="15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Helvetica Neue"/>
              <a:buChar char="»"/>
              <a:defRPr b="0" i="0" sz="15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/Users/ranja/Documents/5-resources/ppt/2018 ppt-with R/new/working files/graphics_HD-M-gold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52035"/>
            <a:ext cx="9144000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48577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000375" y="4857750"/>
            <a:ext cx="3143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6200" y="4857750"/>
            <a:ext cx="68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Deep Reinforcement Learning for Computer Games</a:t>
            </a:r>
            <a:endParaRPr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85800" y="21907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Sean Yin, Chung-En Yu </a:t>
            </a:r>
            <a:endParaRPr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685800" y="26479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rPr lang="en-US"/>
              <a:t>Dec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13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85800" y="1219200"/>
            <a:ext cx="77724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Critic: 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Value Function served as a baseline to reduce the variance.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Shared Common features map between actor and critic to reduce the bias of the critic.</a:t>
            </a:r>
            <a:endParaRPr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 Critic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685800" y="1219200"/>
            <a:ext cx="77724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99" y="578224"/>
            <a:ext cx="6586875" cy="40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Setups 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Atari - </a:t>
            </a:r>
            <a:r>
              <a:rPr lang="en-US"/>
              <a:t>Assault v4</a:t>
            </a:r>
            <a:endParaRPr/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1884775" y="3097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{8D0D9A57-4773-4041-9245-2147641D592E}</a:tableStyleId>
              </a:tblPr>
              <a:tblGrid>
                <a:gridCol w="2413000"/>
                <a:gridCol w="296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State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Image (210 x 160) x RGB 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Action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Discrete (7)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Reward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75" y="1238400"/>
            <a:ext cx="2202093" cy="1706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498025" y="1694325"/>
            <a:ext cx="3000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0: </a:t>
            </a: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NOOP</a:t>
            </a:r>
            <a:endParaRPr sz="10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1: FIRE, </a:t>
            </a:r>
            <a:endParaRPr sz="10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2: UP</a:t>
            </a:r>
            <a:endParaRPr sz="10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3: RIGHT</a:t>
            </a:r>
            <a:endParaRPr sz="10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4: LEFT</a:t>
            </a:r>
            <a:endParaRPr sz="10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5: RIGHTFIRE</a:t>
            </a:r>
            <a:endParaRPr sz="10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6: LEFTFIRE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Double DQN vs. A2C 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50" y="1675425"/>
            <a:ext cx="2279000" cy="1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350" y="1675425"/>
            <a:ext cx="2279000" cy="178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5620875" y="4151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RTX 3080 10 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735775" y="3552600"/>
            <a:ext cx="1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Double-DQN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601775" y="3589425"/>
            <a:ext cx="1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806825" y="1378350"/>
            <a:ext cx="666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Project novelty and difficulty: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We built and trained two of the most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popular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deep reinforcement learning algorithm from scratch.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Demo: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Two type of agents are trained to learn the optimal policy.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ranja/Documents/5-resources/ppt/2018 ppt-with R/new/working files/graphics_HD-end-gold.png"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85800" y="1219200"/>
            <a:ext cx="77724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Project Motivation/Goal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Approach/Solution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DQN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A2C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Results/Demo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Q&amp;A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/ Goal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76200" y="4857750"/>
            <a:ext cx="68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65650" y="1085854"/>
            <a:ext cx="7412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 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Neural Networks + Reinforcement learning →  DQN, A2C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deep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reinforcement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learning is to play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Atari game.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Playing Atari with Deep Reinforcement Learning, Volodymyr Mnih, Koray Kavukcuoglu, David Silver, Alex Graves, Ioannis Antonoglou, Daan Wierstra, Martin Riedmiller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the code from scratch : build and train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DNN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based on Atari game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609600" y="48577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01/27/2022</a:t>
            </a:r>
            <a:endParaRPr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2824380" y="4881159"/>
            <a:ext cx="3705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EE5271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Reinforcement Learning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609600" y="4857750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A00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01/27/2022</a:t>
            </a:r>
            <a:endParaRPr/>
          </a:p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2824380" y="4881159"/>
            <a:ext cx="370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EE5271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2017338" y="15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{8D0D9A57-4773-4041-9245-2147641D592E}</a:tableStyleId>
              </a:tblPr>
              <a:tblGrid>
                <a:gridCol w="3045525"/>
                <a:gridCol w="206380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On-Policy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Off-Policy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Policy Gradient,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Actor Critic (AC)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DQN,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Double DQN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Proximal Policy Gradient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2269815" y="3436385"/>
            <a:ext cx="46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Off-policy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can train NN based on data collected from different policy.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DQN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Approach/Solution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6200" y="4857750"/>
            <a:ext cx="6858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r>
              <a:rPr lang="en-US"/>
              <a:t>  |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" y="1272025"/>
            <a:ext cx="7930800" cy="2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9"/>
          <p:cNvGrpSpPr/>
          <p:nvPr/>
        </p:nvGrpSpPr>
        <p:grpSpPr>
          <a:xfrm>
            <a:off x="455579" y="272250"/>
            <a:ext cx="8453180" cy="4460850"/>
            <a:chOff x="455575" y="272250"/>
            <a:chExt cx="8324975" cy="4460850"/>
          </a:xfrm>
        </p:grpSpPr>
        <p:sp>
          <p:nvSpPr>
            <p:cNvPr id="112" name="Google Shape;112;p19"/>
            <p:cNvSpPr/>
            <p:nvPr/>
          </p:nvSpPr>
          <p:spPr>
            <a:xfrm>
              <a:off x="455575" y="974610"/>
              <a:ext cx="987000" cy="4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target_net</a:t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7732350" y="974603"/>
              <a:ext cx="987000" cy="4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eval_net</a:t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369946" y="2508691"/>
              <a:ext cx="987000" cy="48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q_target</a:t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6461071" y="2508689"/>
              <a:ext cx="987000" cy="48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q_eval</a:t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394109" y="3847326"/>
              <a:ext cx="987000" cy="4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loss</a:t>
              </a:r>
              <a:endParaRPr/>
            </a:p>
          </p:txBody>
        </p:sp>
        <p:cxnSp>
          <p:nvCxnSpPr>
            <p:cNvPr id="117" name="Google Shape;117;p19"/>
            <p:cNvCxnSpPr>
              <a:stCxn id="113" idx="2"/>
              <a:endCxn id="115" idx="0"/>
            </p:cNvCxnSpPr>
            <p:nvPr/>
          </p:nvCxnSpPr>
          <p:spPr>
            <a:xfrm rot="5400000">
              <a:off x="7066200" y="1349153"/>
              <a:ext cx="1047900" cy="1271400"/>
            </a:xfrm>
            <a:prstGeom prst="curvedConnector3">
              <a:avLst>
                <a:gd fmla="val 4999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9"/>
            <p:cNvCxnSpPr>
              <a:stCxn id="115" idx="3"/>
              <a:endCxn id="113" idx="2"/>
            </p:cNvCxnSpPr>
            <p:nvPr/>
          </p:nvCxnSpPr>
          <p:spPr>
            <a:xfrm flipH="1" rot="10800000">
              <a:off x="7448071" y="1460939"/>
              <a:ext cx="777900" cy="1290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3394088" y="272250"/>
              <a:ext cx="987000" cy="486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env</a:t>
              </a:r>
              <a:endParaRPr/>
            </a:p>
          </p:txBody>
        </p:sp>
        <p:cxnSp>
          <p:nvCxnSpPr>
            <p:cNvPr id="120" name="Google Shape;120;p19"/>
            <p:cNvCxnSpPr>
              <a:stCxn id="119" idx="3"/>
              <a:endCxn id="113" idx="0"/>
            </p:cNvCxnSpPr>
            <p:nvPr/>
          </p:nvCxnSpPr>
          <p:spPr>
            <a:xfrm>
              <a:off x="4381088" y="515400"/>
              <a:ext cx="3844800" cy="459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9"/>
            <p:cNvSpPr txBox="1"/>
            <p:nvPr/>
          </p:nvSpPr>
          <p:spPr>
            <a:xfrm>
              <a:off x="5435927" y="534550"/>
              <a:ext cx="95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2" name="Google Shape;122;p19"/>
            <p:cNvCxnSpPr>
              <a:stCxn id="115" idx="2"/>
              <a:endCxn id="116" idx="0"/>
            </p:cNvCxnSpPr>
            <p:nvPr/>
          </p:nvCxnSpPr>
          <p:spPr>
            <a:xfrm rot="5400000">
              <a:off x="4994971" y="1887689"/>
              <a:ext cx="852300" cy="30669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19"/>
            <p:cNvCxnSpPr>
              <a:stCxn id="114" idx="2"/>
              <a:endCxn id="116" idx="0"/>
            </p:cNvCxnSpPr>
            <p:nvPr/>
          </p:nvCxnSpPr>
          <p:spPr>
            <a:xfrm flipH="1" rot="-5400000">
              <a:off x="2449346" y="2409091"/>
              <a:ext cx="852300" cy="20241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" name="Google Shape;124;p19"/>
            <p:cNvCxnSpPr>
              <a:stCxn id="112" idx="2"/>
              <a:endCxn id="114" idx="0"/>
            </p:cNvCxnSpPr>
            <p:nvPr/>
          </p:nvCxnSpPr>
          <p:spPr>
            <a:xfrm flipH="1" rot="-5400000">
              <a:off x="882325" y="1527660"/>
              <a:ext cx="1047900" cy="9144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19"/>
            <p:cNvCxnSpPr>
              <a:stCxn id="115" idx="1"/>
              <a:endCxn id="126" idx="3"/>
            </p:cNvCxnSpPr>
            <p:nvPr/>
          </p:nvCxnSpPr>
          <p:spPr>
            <a:xfrm rot="10800000">
              <a:off x="4381171" y="1781039"/>
              <a:ext cx="2079900" cy="9708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394110" y="1537976"/>
              <a:ext cx="987000" cy="4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mem</a:t>
              </a:r>
              <a:endParaRPr/>
            </a:p>
          </p:txBody>
        </p:sp>
        <p:cxnSp>
          <p:nvCxnSpPr>
            <p:cNvPr id="127" name="Google Shape;127;p19"/>
            <p:cNvCxnSpPr>
              <a:stCxn id="126" idx="1"/>
              <a:endCxn id="112" idx="3"/>
            </p:cNvCxnSpPr>
            <p:nvPr/>
          </p:nvCxnSpPr>
          <p:spPr>
            <a:xfrm rot="10800000">
              <a:off x="1442610" y="1217726"/>
              <a:ext cx="1951500" cy="5634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9"/>
            <p:cNvCxnSpPr>
              <a:stCxn id="114" idx="1"/>
              <a:endCxn id="112" idx="2"/>
            </p:cNvCxnSpPr>
            <p:nvPr/>
          </p:nvCxnSpPr>
          <p:spPr>
            <a:xfrm rot="10800000">
              <a:off x="949046" y="1460941"/>
              <a:ext cx="420900" cy="1290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9"/>
            <p:cNvSpPr txBox="1"/>
            <p:nvPr/>
          </p:nvSpPr>
          <p:spPr>
            <a:xfrm>
              <a:off x="4904825" y="3510050"/>
              <a:ext cx="25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q_value after batch_state training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515750" y="3510050"/>
              <a:ext cx="25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q_value after batch_state training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2201725" y="1091650"/>
              <a:ext cx="167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choose random exp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7501025" y="2024275"/>
              <a:ext cx="98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(train)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3943100" y="2387100"/>
              <a:ext cx="19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store batch exp in mem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6399750" y="4394400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* </a:t>
              </a:r>
              <a:r>
                <a:rPr b="1"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exp </a:t>
              </a: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includes: state, action, reward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7732350" y="2510450"/>
              <a:ext cx="98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reward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6801975" y="1624338"/>
              <a:ext cx="106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state, action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1063375" y="2033313"/>
              <a:ext cx="68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(train)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1134625" y="1557938"/>
              <a:ext cx="106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state, action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591350" y="2460950"/>
              <a:ext cx="77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reward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>
            <a:off x="946885" y="392000"/>
            <a:ext cx="8197115" cy="4338125"/>
            <a:chOff x="946885" y="392000"/>
            <a:chExt cx="8197115" cy="4338125"/>
          </a:xfrm>
        </p:grpSpPr>
        <p:sp>
          <p:nvSpPr>
            <p:cNvPr id="146" name="Google Shape;146;p20"/>
            <p:cNvSpPr/>
            <p:nvPr/>
          </p:nvSpPr>
          <p:spPr>
            <a:xfrm>
              <a:off x="2858100" y="392000"/>
              <a:ext cx="3427800" cy="3485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946885" y="2021301"/>
              <a:ext cx="987000" cy="4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mem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858099" y="392000"/>
              <a:ext cx="3427800" cy="4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 experience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(state, action, reward, next_state)</a:t>
              </a:r>
              <a:endParaRPr/>
            </a:p>
          </p:txBody>
        </p:sp>
        <p:cxnSp>
          <p:nvCxnSpPr>
            <p:cNvPr id="149" name="Google Shape;149;p20"/>
            <p:cNvCxnSpPr>
              <a:stCxn id="147" idx="3"/>
              <a:endCxn id="148" idx="1"/>
            </p:cNvCxnSpPr>
            <p:nvPr/>
          </p:nvCxnSpPr>
          <p:spPr>
            <a:xfrm flipH="1" rot="10800000">
              <a:off x="1933885" y="635151"/>
              <a:ext cx="924300" cy="1629300"/>
            </a:xfrm>
            <a:prstGeom prst="curvedConnector3">
              <a:avLst>
                <a:gd fmla="val 4999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Google Shape;150;p20"/>
            <p:cNvSpPr txBox="1"/>
            <p:nvPr/>
          </p:nvSpPr>
          <p:spPr>
            <a:xfrm>
              <a:off x="6006350" y="4237525"/>
              <a:ext cx="305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* experience</a:t>
              </a:r>
              <a:r>
                <a:rPr b="1"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= ‘transition’ variable in the code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  1 experience is a 1D array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2858099" y="878300"/>
              <a:ext cx="3427800" cy="4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 experience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(state, action, reward, next_state)</a:t>
              </a:r>
              <a:endParaRPr/>
            </a:p>
          </p:txBody>
        </p:sp>
        <p:cxnSp>
          <p:nvCxnSpPr>
            <p:cNvPr id="152" name="Google Shape;152;p20"/>
            <p:cNvCxnSpPr>
              <a:stCxn id="147" idx="3"/>
              <a:endCxn id="151" idx="1"/>
            </p:cNvCxnSpPr>
            <p:nvPr/>
          </p:nvCxnSpPr>
          <p:spPr>
            <a:xfrm flipH="1" rot="10800000">
              <a:off x="1933885" y="1121451"/>
              <a:ext cx="924300" cy="1143000"/>
            </a:xfrm>
            <a:prstGeom prst="curvedConnector3">
              <a:avLst>
                <a:gd fmla="val 4999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20"/>
            <p:cNvSpPr/>
            <p:nvPr/>
          </p:nvSpPr>
          <p:spPr>
            <a:xfrm>
              <a:off x="2858174" y="1328225"/>
              <a:ext cx="3427800" cy="4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 experience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(state, action, reward, next_state)</a:t>
              </a:r>
              <a:endParaRPr/>
            </a:p>
          </p:txBody>
        </p:sp>
        <p:cxnSp>
          <p:nvCxnSpPr>
            <p:cNvPr id="154" name="Google Shape;154;p20"/>
            <p:cNvCxnSpPr>
              <a:stCxn id="147" idx="3"/>
              <a:endCxn id="153" idx="1"/>
            </p:cNvCxnSpPr>
            <p:nvPr/>
          </p:nvCxnSpPr>
          <p:spPr>
            <a:xfrm flipH="1" rot="10800000">
              <a:off x="1933885" y="1571451"/>
              <a:ext cx="924300" cy="6930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0"/>
            <p:cNvSpPr/>
            <p:nvPr/>
          </p:nvSpPr>
          <p:spPr>
            <a:xfrm>
              <a:off x="2858174" y="1814525"/>
              <a:ext cx="3427800" cy="4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 experience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(state, action, reward, next_state)</a:t>
              </a:r>
              <a:endParaRPr/>
            </a:p>
          </p:txBody>
        </p:sp>
        <p:cxnSp>
          <p:nvCxnSpPr>
            <p:cNvPr id="156" name="Google Shape;156;p20"/>
            <p:cNvCxnSpPr>
              <a:stCxn id="147" idx="3"/>
              <a:endCxn id="155" idx="1"/>
            </p:cNvCxnSpPr>
            <p:nvPr/>
          </p:nvCxnSpPr>
          <p:spPr>
            <a:xfrm flipH="1" rot="10800000">
              <a:off x="1933885" y="2057751"/>
              <a:ext cx="924300" cy="2067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0"/>
            <p:cNvSpPr txBox="1"/>
            <p:nvPr/>
          </p:nvSpPr>
          <p:spPr>
            <a:xfrm>
              <a:off x="4000500" y="275075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Helvetica Neue"/>
                  <a:ea typeface="Helvetica Neue"/>
                  <a:cs typeface="Helvetica Neue"/>
                  <a:sym typeface="Helvetica Neue"/>
                </a:rPr>
                <a:t>…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6432300" y="2935925"/>
              <a:ext cx="271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batch of experience</a:t>
              </a:r>
              <a:endParaRPr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VP-regents-PowerPoint-HD-3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