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39.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9.xml"/>
  <Override ContentType="application/vnd.openxmlformats-officedocument.presentationml.notesSlide+xml" PartName="/ppt/notesSlides/notesSlide33.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25.xml"/>
  <Override ContentType="application/vnd.openxmlformats-officedocument.presentationml.notesSlide+xml" PartName="/ppt/notesSlides/notesSlide14.xml"/>
  <Override ContentType="application/vnd.openxmlformats-officedocument.presentationml.notesSlide+xml" PartName="/ppt/notesSlides/notesSlide37.xml"/>
  <Override ContentType="application/vnd.openxmlformats-officedocument.presentationml.notesSlide+xml" PartName="/ppt/notesSlides/notesSlide32.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35.xml"/>
  <Override ContentType="application/vnd.openxmlformats-officedocument.presentationml.notesSlide+xml" PartName="/ppt/notesSlides/notesSlide31.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16.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5.xml"/>
  <Override ContentType="application/vnd.openxmlformats-officedocument.presentationml.notesSlide+xml" PartName="/ppt/notesSlides/notesSlide6.xml"/>
  <Override ContentType="application/vnd.openxmlformats-officedocument.presentationml.notesSlide+xml" PartName="/ppt/notesSlides/notesSlide38.xml"/>
  <Override ContentType="application/vnd.openxmlformats-officedocument.presentationml.notesSlide+xml" PartName="/ppt/notesSlides/notesSlide28.xml"/>
  <Override ContentType="application/vnd.openxmlformats-officedocument.presentationml.notesSlide+xml" PartName="/ppt/notesSlides/notesSlide40.xml"/>
  <Override ContentType="application/vnd.openxmlformats-officedocument.presentationml.notesSlide+xml" PartName="/ppt/notesSlides/notesSlide26.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29.xml"/>
  <Override ContentType="application/vnd.openxmlformats-officedocument.presentationml.notesSlide+xml" PartName="/ppt/notesSlides/notesSlide19.xml"/>
  <Override ContentType="application/vnd.openxmlformats-officedocument.presentationml.notesSlide+xml" PartName="/ppt/notesSlides/notesSlide30.xml"/>
  <Override ContentType="application/vnd.openxmlformats-officedocument.presentationml.notesSlide+xml" PartName="/ppt/notesSlides/notesSlide34.xml"/>
  <Override ContentType="application/vnd.openxmlformats-officedocument.presentationml.notesSlide+xml" PartName="/ppt/notesSlides/notesSlide21.xml"/>
  <Override ContentType="application/vnd.openxmlformats-officedocument.presentationml.notesSlide+xml" PartName="/ppt/notesSlides/notesSlide36.xml"/>
  <Override ContentType="application/vnd.openxmlformats-officedocument.presentationml.notesSlide+xml" PartName="/ppt/notesSlides/notesSlide1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37.xml"/>
  <Override ContentType="application/vnd.openxmlformats-officedocument.presentationml.slide+xml" PartName="/ppt/slides/slide16.xml"/>
  <Override ContentType="application/vnd.openxmlformats-officedocument.presentationml.slide+xml" PartName="/ppt/slides/slide21.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25.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33.xml"/>
  <Override ContentType="application/vnd.openxmlformats-officedocument.presentationml.slide+xml" PartName="/ppt/slides/slide36.xml"/>
  <Override ContentType="application/vnd.openxmlformats-officedocument.presentationml.slide+xml" PartName="/ppt/slides/slide35.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34.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31.xml"/>
  <Override ContentType="application/vnd.openxmlformats-officedocument.presentationml.slide+xml" PartName="/ppt/slides/slide40.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38.xml"/>
  <Override ContentType="application/vnd.openxmlformats-officedocument.presentationml.slide+xml" PartName="/ppt/slides/slide20.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9.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30.xml"/>
  <Override ContentType="application/vnd.openxmlformats-officedocument.presentationml.slide+xml" PartName="/ppt/slides/slide8.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28.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720402CA-22FD-4352-AC56-3733D2692FD0}">
  <a:tblStyle styleId="{720402CA-22FD-4352-AC56-3733D2692FD0}" styleName="Table_0"/>
  <a:tblStyle styleId="{61E3BB32-B5DC-4571-9A8E-4C10E9397ABA}" styleName="Table_1"/>
  <a:tblStyle styleId="{87D8B0DA-B255-47B9-94AD-6FA83EDF4C92}" styleName="Table_2"/>
  <a:tblStyle styleId="{81E93AC2-760B-42D6-BFD9-AE226F614C19}" styleName="Table_3"/>
  <a:tblStyle styleId="{BF790553-5C2A-46A7-823E-BE2D81BDF993}" styleName="Table_4"/>
  <a:tblStyle styleId="{C2813D28-F479-4878-A762-7DF5CF1BCA45}" styleName="Table_5"/>
  <a:tblStyle styleId="{5B2EA969-7E1D-4EEE-BF38-391044CBD92A}" styleName="Table_6"/>
  <a:tblStyle styleId="{2F63A1E4-947D-4851-99EE-BE4B5774F8FB}" styleName="Table_7"/>
  <a:tblStyle styleId="{AC15740A-4878-4E50-B3CF-8158C28A8771}" styleName="Table_8"/>
  <a:tblStyle styleId="{41210C1F-9815-4256-8D30-AF28327DA074}" styleName="Table_9"/>
  <a:tblStyle styleId="{4BFF1593-A637-4350-AAC6-E8AF83892249}" styleName="Table_10"/>
  <a:tblStyle styleId="{E02BCEB4-C591-4DD0-BDED-24BB399895C7}" styleName="Table_11"/>
  <a:tblStyle styleId="{FC5E4FD1-E83E-47B7-849E-86330A2152AD}" styleName="Table_12"/>
  <a:tblStyle styleId="{77F1CB5F-725B-4086-9B6A-A028D3F3AD10}" styleName="Table_13"/>
  <a:tblStyle styleId="{A3D838B6-3FD5-4FAB-BD02-E0C96F06199A}" styleName="Table_14"/>
  <a:tblStyle styleId="{2386BCA2-2EB1-415F-905D-29A987E395B0}" styleName="Table_15"/>
  <a:tblStyle styleId="{B112FAEE-A8BA-4DB9-BD3A-2D48FAD1DE1F}" styleName="Table_16"/>
  <a:tblStyle styleId="{7032056A-69EC-40C0-A152-26860D8C86C6}" styleName="Table_17"/>
  <a:tblStyle styleId="{8E55863D-81A9-441C-BB72-BAC96E66D223}" styleName="Table_18"/>
  <a:tblStyle styleId="{7CAA1D2D-566A-496B-85AD-88E8D26061F6}" styleName="Table_19"/>
  <a:tblStyle styleId="{22B80105-D35F-42D0-BE17-CDFFD0D771EA}" styleName="Table_20"/>
  <a:tblStyle styleId="{6EB4215D-3E16-4B7B-B049-F684B82A792F}" styleName="Table_21"/>
  <a:tblStyle styleId="{F8C060C2-F3D2-4807-84B4-D2C12177D024}" styleName="Table_22"/>
  <a:tblStyle styleId="{A8476D51-A58D-4A03-9C63-C84EB5A55EA9}" styleName="Table_23"/>
  <a:tblStyle styleId="{6BB4820F-0DAA-4D3F-BB26-829EC53B6A42}" styleName="Table_24">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 styleId="{338B79A5-87B0-422A-8DEB-CA5FB87256F4}" styleName="Table_25"/>
  <a:tblStyle styleId="{BA2D46E4-F64D-4080-B02D-7D750261E368}" styleName="Table_26"/>
  <a:tblStyle styleId="{B85F1D20-FAB7-4C36-80A6-A667C46FE80E}" styleName="Table_27">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 styleId="{4CFF124D-F877-4155-8A4F-602B1EABA1E4}" styleName="Table_28"/>
  <a:tblStyle styleId="{E65B6B0F-C5CD-4E1F-B570-E6F35C6A7193}" styleName="Table_29"/>
  <a:tblStyle styleId="{0C30ED94-3A57-45D5-91FC-B78BCB868659}" styleName="Table_30"/>
  <a:tblStyle styleId="{3BE4E323-5DEB-44E2-A327-4F1B77792E5E}" styleName="Table_31"/>
  <a:tblStyle styleId="{22BB078B-0C54-4851-8863-69A6B2DC7B4C}" styleName="Table_32"/>
  <a:tblStyle styleId="{940247AC-DFA3-4DB6-B35C-D83AA77D8935}" styleName="Table_33"/>
  <a:tblStyle styleId="{B15AA98F-0E21-4E65-AC83-B57C7393A031}" styleName="Table_34"/>
</a:tblStyleLst>
</file>

<file path=ppt/_rels/presentation.xml.rels><?xml version="1.0" encoding="UTF-8" standalone="yes"?><Relationships xmlns="http://schemas.openxmlformats.org/package/2006/relationships"><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19" Type="http://schemas.openxmlformats.org/officeDocument/2006/relationships/slide" Target="slides/slide14.xml"/><Relationship Id="rId36" Type="http://schemas.openxmlformats.org/officeDocument/2006/relationships/slide" Target="slides/slide31.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30" Type="http://schemas.openxmlformats.org/officeDocument/2006/relationships/slide" Target="slides/slide25.xml"/><Relationship Id="rId12" Type="http://schemas.openxmlformats.org/officeDocument/2006/relationships/slide" Target="slides/slide7.xml"/><Relationship Id="rId31" Type="http://schemas.openxmlformats.org/officeDocument/2006/relationships/slide" Target="slides/slide26.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34" Type="http://schemas.openxmlformats.org/officeDocument/2006/relationships/slide" Target="slides/slide29.xml"/><Relationship Id="rId35" Type="http://schemas.openxmlformats.org/officeDocument/2006/relationships/slide" Target="slides/slide30.xml"/><Relationship Id="rId32" Type="http://schemas.openxmlformats.org/officeDocument/2006/relationships/slide" Target="slides/slide27.xml"/><Relationship Id="rId33" Type="http://schemas.openxmlformats.org/officeDocument/2006/relationships/slide" Target="slides/slide28.xml"/><Relationship Id="rId29" Type="http://schemas.openxmlformats.org/officeDocument/2006/relationships/slide" Target="slides/slide2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40" Type="http://schemas.openxmlformats.org/officeDocument/2006/relationships/slide" Target="slides/slide35.xml"/><Relationship Id="rId1" Type="http://schemas.openxmlformats.org/officeDocument/2006/relationships/theme" Target="theme/theme3.xml"/><Relationship Id="rId22" Type="http://schemas.openxmlformats.org/officeDocument/2006/relationships/slide" Target="slides/slide17.xml"/><Relationship Id="rId41" Type="http://schemas.openxmlformats.org/officeDocument/2006/relationships/slide" Target="slides/slide36.xml"/><Relationship Id="rId4" Type="http://schemas.openxmlformats.org/officeDocument/2006/relationships/slideMaster" Target="slideMasters/slideMaster1.xml"/><Relationship Id="rId23" Type="http://schemas.openxmlformats.org/officeDocument/2006/relationships/slide" Target="slides/slide18.xml"/><Relationship Id="rId42" Type="http://schemas.openxmlformats.org/officeDocument/2006/relationships/slide" Target="slides/slide37.xml"/><Relationship Id="rId3" Type="http://schemas.openxmlformats.org/officeDocument/2006/relationships/tableStyles" Target="tableStyles.xml"/><Relationship Id="rId24" Type="http://schemas.openxmlformats.org/officeDocument/2006/relationships/slide" Target="slides/slide19.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hyperlink" Target="http://www.timberwindowsesher.com/files/Dollarphotoclub_40148187.jpg" TargetMode="Externa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 name="Shape 31"/>
        <p:cNvGrpSpPr/>
        <p:nvPr/>
      </p:nvGrpSpPr>
      <p:grpSpPr>
        <a:xfrm>
          <a:off x="0" y="0"/>
          <a:ext cx="0" cy="0"/>
          <a:chOff x="0" y="0"/>
          <a:chExt cx="0" cy="0"/>
        </a:xfrm>
      </p:grpSpPr>
      <p:sp>
        <p:nvSpPr>
          <p:cNvPr id="32" name="Shape 3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3" name="Shape 3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9" name="Shape 15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2" name="Shape 17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 name="Shape 36"/>
        <p:cNvGrpSpPr/>
        <p:nvPr/>
      </p:nvGrpSpPr>
      <p:grpSpPr>
        <a:xfrm>
          <a:off x="0" y="0"/>
          <a:ext cx="0" cy="0"/>
          <a:chOff x="0" y="0"/>
          <a:chExt cx="0" cy="0"/>
        </a:xfrm>
      </p:grpSpPr>
      <p:sp>
        <p:nvSpPr>
          <p:cNvPr id="37" name="Shape 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8" name="Shape 3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6" name="Shape 20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18" name="Shape 21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32" name="Shape 23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50" name="Shape 2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64" name="Shape 26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77" name="Shape 27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87" name="Shape 28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98" name="Shape 29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11" name="Shape 31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 name="Shape 41"/>
        <p:cNvGrpSpPr/>
        <p:nvPr/>
      </p:nvGrpSpPr>
      <p:grpSpPr>
        <a:xfrm>
          <a:off x="0" y="0"/>
          <a:ext cx="0" cy="0"/>
          <a:chOff x="0" y="0"/>
          <a:chExt cx="0" cy="0"/>
        </a:xfrm>
      </p:grpSpPr>
      <p:sp>
        <p:nvSpPr>
          <p:cNvPr id="42" name="Shape 4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3" name="Shape 4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22" name="Shape 32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35" name="Shape 3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43" name="Shape 34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hi this is the plan slide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50" name="Shape 3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57" name="Shape 35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The entire project will require both client side and server side programming. The client side involves creating the layout of displaying the different schedules for registering. Also, to change the search, we need to work on the client side. </a:t>
            </a:r>
          </a:p>
          <a:p>
            <a:pPr>
              <a:spcBef>
                <a:spcPts val="0"/>
              </a:spcBef>
              <a:buNone/>
            </a:pPr>
            <a:r>
              <a:rPr lang="en"/>
              <a:t>Server side programming will involve parsing the data and the actual building of the schedules. This information will get passed to the client side which displays it nicely for the user.s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64" name="Shape 36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Testing starts with alpha testing. Testing will continue through to week 12. In week 10 we will begin beta testing.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72" name="Shape 37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80" name="Shape 38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Together the team has over 7 years of experience in programming and is well suited to the task at hand</a:t>
            </a:r>
          </a:p>
          <a:p>
            <a:pPr rtl="0">
              <a:spcBef>
                <a:spcPts val="0"/>
              </a:spcBef>
              <a:buNone/>
            </a:pPr>
            <a:r>
              <a:rPr lang="en"/>
              <a:t>These qualifications are beneficial because we will be working with the server side of web data. This is done through programming using C++, PHP and Java. We also need an understanding of HTML5 so we can interact with the client side of registration.</a:t>
            </a:r>
          </a:p>
          <a:p>
            <a:pPr rtl="0">
              <a:spcBef>
                <a:spcPts val="0"/>
              </a:spcBef>
              <a:buNone/>
            </a:pPr>
            <a:r>
              <a:t/>
            </a:r>
            <a:endParaRPr/>
          </a:p>
          <a:p>
            <a:pPr>
              <a:spcBef>
                <a:spcPts val="0"/>
              </a:spcBef>
              <a:buNone/>
            </a:pPr>
            <a:r>
              <a:rPr lang="en"/>
              <a:t>Background source: http://blog.toggl.com/wp-content/uploads/sites/5/2014/10/programmer-at-work.jpg</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6" name="Shape 386"/>
        <p:cNvGrpSpPr/>
        <p:nvPr/>
      </p:nvGrpSpPr>
      <p:grpSpPr>
        <a:xfrm>
          <a:off x="0" y="0"/>
          <a:ext cx="0" cy="0"/>
          <a:chOff x="0" y="0"/>
          <a:chExt cx="0" cy="0"/>
        </a:xfrm>
      </p:grpSpPr>
      <p:sp>
        <p:nvSpPr>
          <p:cNvPr id="387" name="Shape 3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88" name="Shape 38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Workstation computers - For secure access to the registration system</a:t>
            </a:r>
          </a:p>
          <a:p>
            <a:pPr rtl="0">
              <a:spcBef>
                <a:spcPts val="0"/>
              </a:spcBef>
              <a:buNone/>
            </a:pPr>
            <a:r>
              <a:rPr lang="en"/>
              <a:t>Server - Hold information from the registration system, while handling population of the school accessing it during registration</a:t>
            </a:r>
          </a:p>
          <a:p>
            <a:pPr rtl="0">
              <a:spcBef>
                <a:spcPts val="0"/>
              </a:spcBef>
              <a:buNone/>
            </a:pPr>
            <a:r>
              <a:rPr lang="en"/>
              <a:t>Access to Grad Planner - Interface directly with Grad planner to create schedules</a:t>
            </a:r>
          </a:p>
          <a:p>
            <a:pPr rtl="0">
              <a:spcBef>
                <a:spcPts val="0"/>
              </a:spcBef>
              <a:buNone/>
            </a:pPr>
            <a:r>
              <a:rPr lang="en"/>
              <a:t>Registration IT Staff - Someone familiar with the system to help us integrate the new system</a:t>
            </a:r>
          </a:p>
          <a:p>
            <a:pPr rtl="0">
              <a:spcBef>
                <a:spcPts val="0"/>
              </a:spcBef>
              <a:buNone/>
            </a:pPr>
            <a:r>
              <a:rPr lang="en"/>
              <a:t>Access to registration system - With this, we can pull the course data, schedule, and available seats</a:t>
            </a:r>
          </a:p>
          <a:p>
            <a:pPr rtl="0">
              <a:spcBef>
                <a:spcPts val="0"/>
              </a:spcBef>
              <a:buNone/>
            </a:pPr>
            <a:r>
              <a:t/>
            </a:r>
            <a:endParaRPr/>
          </a:p>
          <a:p>
            <a:pPr>
              <a:spcBef>
                <a:spcPts val="0"/>
              </a:spcBef>
              <a:buNone/>
            </a:pPr>
            <a:r>
              <a:rPr lang="en"/>
              <a:t>background source: http://www.gfi.com/blog/wp-content/uploads/2013/06/MSP-Workstation-Management.jpg</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95" name="Shape 39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Image source: </a:t>
            </a:r>
            <a:r>
              <a:rPr lang="en" u="sng">
                <a:solidFill>
                  <a:schemeClr val="hlink"/>
                </a:solidFill>
                <a:hlinkClick r:id="rId2"/>
              </a:rPr>
              <a:t>http://www.timberwindowsesher.com/files/Dollarphotoclub_40148187.jpg</a:t>
            </a:r>
          </a:p>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9" name="Shape 399"/>
        <p:cNvGrpSpPr/>
        <p:nvPr/>
      </p:nvGrpSpPr>
      <p:grpSpPr>
        <a:xfrm>
          <a:off x="0" y="0"/>
          <a:ext cx="0" cy="0"/>
          <a:chOff x="0" y="0"/>
          <a:chExt cx="0" cy="0"/>
        </a:xfrm>
      </p:grpSpPr>
      <p:sp>
        <p:nvSpPr>
          <p:cNvPr id="400" name="Shape 4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01" name="Shape 40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2" name="Shape 7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1583342"/>
            <a:ext cx="7772400" cy="1159856"/>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0" name="Shape 10"/>
          <p:cNvSpPr txBox="1"/>
          <p:nvPr>
            <p:ph idx="1" type="subTitle"/>
          </p:nvPr>
        </p:nvSpPr>
        <p:spPr>
          <a:xfrm>
            <a:off x="685800" y="2840053"/>
            <a:ext cx="7772400" cy="784737"/>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1" name="Shape 11"/>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20"/>
          </a:xfrm>
          <a:prstGeom prst="rect">
            <a:avLst/>
          </a:prstGeom>
        </p:spPr>
        <p:txBody>
          <a:bodyPr anchorCtr="0" anchor="t" bIns="91425" lIns="91425" rIns="91425" tIns="91425"/>
          <a:lstStyle>
            <a:lvl1pPr algn="ctr">
              <a:spcBef>
                <a:spcPts val="360"/>
              </a:spcBef>
              <a:buSzPct val="100000"/>
              <a:buNone/>
              <a:defRPr sz="1800"/>
            </a:lvl1pPr>
          </a:lstStyle>
          <a:p/>
        </p:txBody>
      </p:sp>
      <p:sp>
        <p:nvSpPr>
          <p:cNvPr id="26" name="Shape 26"/>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25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4749850"/>
            <a:ext cx="548699" cy="393524"/>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 Id="rId3" Type="http://schemas.openxmlformats.org/officeDocument/2006/relationships/image" Target="../media/image2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3" Type="http://schemas.openxmlformats.org/officeDocument/2006/relationships/image" Target="../media/image05.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3" Type="http://schemas.openxmlformats.org/officeDocument/2006/relationships/image" Target="../media/image06.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3" Type="http://schemas.openxmlformats.org/officeDocument/2006/relationships/image" Target="../media/image0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3" Type="http://schemas.openxmlformats.org/officeDocument/2006/relationships/image" Target="../media/image0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09.png"/><Relationship Id="rId3" Type="http://schemas.openxmlformats.org/officeDocument/2006/relationships/image" Target="../media/image0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09.png"/><Relationship Id="rId3" Type="http://schemas.openxmlformats.org/officeDocument/2006/relationships/image" Target="../media/image08.png"/><Relationship Id="rId6" Type="http://schemas.openxmlformats.org/officeDocument/2006/relationships/image" Target="../media/image10.png"/><Relationship Id="rId5"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6" Type="http://schemas.openxmlformats.org/officeDocument/2006/relationships/image" Target="../media/image15.png"/><Relationship Id="rId5"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6" Type="http://schemas.openxmlformats.org/officeDocument/2006/relationships/image" Target="../media/image16.png"/><Relationship Id="rId5"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6" Type="http://schemas.openxmlformats.org/officeDocument/2006/relationships/image" Target="../media/image17.png"/><Relationship Id="rId5" Type="http://schemas.openxmlformats.org/officeDocument/2006/relationships/image" Target="../media/image14.png"/><Relationship Id="rId7"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6" Type="http://schemas.openxmlformats.org/officeDocument/2006/relationships/image" Target="../media/image19.png"/><Relationship Id="rId5"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3" Type="http://schemas.openxmlformats.org/officeDocument/2006/relationships/image" Target="../media/image0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6" Type="http://schemas.openxmlformats.org/officeDocument/2006/relationships/image" Target="../media/image20.jpg"/><Relationship Id="rId5"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6" Type="http://schemas.openxmlformats.org/officeDocument/2006/relationships/image" Target="../media/image20.jpg"/><Relationship Id="rId5" Type="http://schemas.openxmlformats.org/officeDocument/2006/relationships/image" Target="../media/image14.png"/><Relationship Id="rId7"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6" Type="http://schemas.openxmlformats.org/officeDocument/2006/relationships/image" Target="../media/image21.jpg"/><Relationship Id="rId5" Type="http://schemas.openxmlformats.org/officeDocument/2006/relationships/image" Target="../media/image14.png"/><Relationship Id="rId7"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6" Type="http://schemas.openxmlformats.org/officeDocument/2006/relationships/image" Target="../media/image21.jpg"/><Relationship Id="rId5" Type="http://schemas.openxmlformats.org/officeDocument/2006/relationships/image" Target="../media/image14.png"/><Relationship Id="rId7"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6" Type="http://schemas.openxmlformats.org/officeDocument/2006/relationships/image" Target="../media/image17.png"/><Relationship Id="rId5" Type="http://schemas.openxmlformats.org/officeDocument/2006/relationships/image" Target="../media/image14.png"/><Relationship Id="rId7" Type="http://schemas.openxmlformats.org/officeDocument/2006/relationships/image" Target="../media/image23.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6" Type="http://schemas.openxmlformats.org/officeDocument/2006/relationships/image" Target="../media/image23.jpg"/><Relationship Id="rId5" Type="http://schemas.openxmlformats.org/officeDocument/2006/relationships/image" Target="../media/image17.png"/><Relationship Id="rId7"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4.png"/><Relationship Id="rId3" Type="http://schemas.openxmlformats.org/officeDocument/2006/relationships/image" Target="../media/image13.png"/><Relationship Id="rId6" Type="http://schemas.openxmlformats.org/officeDocument/2006/relationships/image" Target="../media/image25.png"/><Relationship Id="rId5" Type="http://schemas.openxmlformats.org/officeDocument/2006/relationships/image" Target="../media/image0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08.png"/><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08.png"/><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08.png"/><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08.png"/><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08.png"/><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 Id="rId3" Type="http://schemas.openxmlformats.org/officeDocument/2006/relationships/image" Target="../media/image27.jp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 Id="rId3" Type="http://schemas.openxmlformats.org/officeDocument/2006/relationships/image" Target="../media/image3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 Id="rId3" Type="http://schemas.openxmlformats.org/officeDocument/2006/relationships/image" Target="../media/image29.jp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 Id="rId3" Type="http://schemas.openxmlformats.org/officeDocument/2006/relationships/image" Target="../media/image30.jp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 Id="rId3" Type="http://schemas.openxmlformats.org/officeDocument/2006/relationships/image" Target="../media/image31.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40.xml.rels><?xml version="1.0" encoding="UTF-8" standalone="yes"?><Relationships xmlns="http://schemas.openxmlformats.org/package/2006/relationships"><Relationship Id="rId19" Type="http://schemas.openxmlformats.org/officeDocument/2006/relationships/hyperlink" Target="http://www.gfi.com/blog/wp-content/uploads/2013/06/MSP-Workstation-Management.jpg" TargetMode="External"/><Relationship Id="rId18" Type="http://schemas.openxmlformats.org/officeDocument/2006/relationships/hyperlink" Target="http://blog.toggl.com/wp-content/uploads/sites/5/2014/10/programmer-at-work.jpg" TargetMode="External"/><Relationship Id="rId17" Type="http://schemas.openxmlformats.org/officeDocument/2006/relationships/hyperlink" Target="http://cdn2.hubspot.net/hub/196184/file-28283183-jpeg/images/burningmoney.jpeg" TargetMode="External"/><Relationship Id="rId16" Type="http://schemas.openxmlformats.org/officeDocument/2006/relationships/hyperlink" Target="http://td.byui.edu/TDNext/Home/Desktop/Default.aspx" TargetMode="External"/><Relationship Id="rId15" Type="http://schemas.openxmlformats.org/officeDocument/2006/relationships/hyperlink" Target="http://td.byui.edu/TDNext/Home/Desktop/Default.aspx" TargetMode="External"/><Relationship Id="rId14" Type="http://schemas.openxmlformats.org/officeDocument/2006/relationships/hyperlink" Target="https://my.byui.edu/ICS/Academics/Academic_Information.jnz?portlet=Registration&amp;screen=Add+Drop+Courses+BYUI&amp;screenType=next" TargetMode="External"/><Relationship Id="rId2" Type="http://schemas.openxmlformats.org/officeDocument/2006/relationships/notesSlide" Target="../notesSlides/notesSlide40.xml"/><Relationship Id="rId12" Type="http://schemas.openxmlformats.org/officeDocument/2006/relationships/hyperlink" Target="http://stopstudentstress.com/wp-content/uploads/2010/07/iStock_000002806456XSmall.jpg" TargetMode="External"/><Relationship Id="rId13" Type="http://schemas.openxmlformats.org/officeDocument/2006/relationships/hyperlink" Target="http://walrus.wr.usgs.gov/infobank/programs/html/training/IBDemo/rawjpg/Clipboard.jpg" TargetMode="External"/><Relationship Id="rId1" Type="http://schemas.openxmlformats.org/officeDocument/2006/relationships/slideLayout" Target="../slideLayouts/slideLayout2.xml"/><Relationship Id="rId4" Type="http://schemas.openxmlformats.org/officeDocument/2006/relationships/hyperlink" Target="http://stopstudentstress.com/wp-content/uploads/2010/07/iStock_000002806456XSmall.jpg" TargetMode="External"/><Relationship Id="rId10" Type="http://schemas.openxmlformats.org/officeDocument/2006/relationships/hyperlink" Target="http://stopstudentstress.com/wp-content/uploads/2010/07/iStock_000002806456XSmall.jpg" TargetMode="External"/><Relationship Id="rId3" Type="http://schemas.openxmlformats.org/officeDocument/2006/relationships/hyperlink" Target="http://thumbs.dreamstime.com/z/register-now-16531339.jpg" TargetMode="External"/><Relationship Id="rId11" Type="http://schemas.openxmlformats.org/officeDocument/2006/relationships/hyperlink" Target="http://img3.wikia.nocookie.net/__cb20130422180857/disney/images/9/9e/FixItFelixJrHQ.png" TargetMode="External"/><Relationship Id="rId20" Type="http://schemas.openxmlformats.org/officeDocument/2006/relationships/hyperlink" Target="http://www.timberwindowsesher.com/files/Dollarphotoclub_40148187.jpg" TargetMode="External"/><Relationship Id="rId9" Type="http://schemas.openxmlformats.org/officeDocument/2006/relationships/hyperlink" Target="http://free.clipartof.com/70-Free-Retro-Clipart-Illustration-Of-A-Worried-Businessman-Holding-Large-Bill-Statement.svg" TargetMode="External"/><Relationship Id="rId6" Type="http://schemas.openxmlformats.org/officeDocument/2006/relationships/hyperlink" Target="http://stopstudentstress.com/wp-content/uploads/2010/07/iStock_000002806456XSmall.jpg" TargetMode="External"/><Relationship Id="rId5" Type="http://schemas.openxmlformats.org/officeDocument/2006/relationships/hyperlink" Target="http://stopstudentstress.com/wp-content/uploads/2010/07/iStock_000002806456XSmall.jpg" TargetMode="External"/><Relationship Id="rId8" Type="http://schemas.openxmlformats.org/officeDocument/2006/relationships/hyperlink" Target="http://stopstudentstress.com/wp-content/uploads/2010/07/iStock_000002806456XSmall.jpg" TargetMode="External"/><Relationship Id="rId7" Type="http://schemas.openxmlformats.org/officeDocument/2006/relationships/hyperlink" Target="http://a57.foxnews.com/global.fbnstatic.com/static/managed/img/fb/Sbc/biz-on-main/660/371/Business-Man-Phone-Stressed.jpg?ve=1&amp;tl=1"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0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0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0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3"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pic>
        <p:nvPicPr>
          <p:cNvPr id="30" name="Shape 30"/>
          <p:cNvPicPr preferRelativeResize="0"/>
          <p:nvPr/>
        </p:nvPicPr>
        <p:blipFill>
          <a:blip r:embed="rId3">
            <a:alphaModFix/>
          </a:blip>
          <a:stretch>
            <a:fillRect/>
          </a:stretch>
        </p:blipFill>
        <p:spPr>
          <a:xfrm>
            <a:off x="2190750" y="428625"/>
            <a:ext cx="4762500" cy="428625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Overwhelming</a:t>
            </a:r>
          </a:p>
        </p:txBody>
      </p:sp>
      <p:sp>
        <p:nvSpPr>
          <p:cNvPr id="91" name="Shape 91"/>
          <p:cNvSpPr txBox="1"/>
          <p:nvPr>
            <p:ph idx="1" type="body"/>
          </p:nvPr>
        </p:nvSpPr>
        <p:spPr>
          <a:xfrm>
            <a:off x="457200" y="1063375"/>
            <a:ext cx="5138100" cy="2724600"/>
          </a:xfrm>
          <a:prstGeom prst="rect">
            <a:avLst/>
          </a:prstGeom>
        </p:spPr>
        <p:txBody>
          <a:bodyPr anchorCtr="0" anchor="t" bIns="91425" lIns="91425" rIns="91425" tIns="91425">
            <a:noAutofit/>
          </a:bodyPr>
          <a:lstStyle/>
          <a:p>
            <a:pPr indent="-342900" lvl="0" marL="457200" rtl="0">
              <a:lnSpc>
                <a:spcPct val="150000"/>
              </a:lnSpc>
              <a:spcBef>
                <a:spcPts val="0"/>
              </a:spcBef>
              <a:buClr>
                <a:schemeClr val="dk1"/>
              </a:buClr>
              <a:buSzPct val="100000"/>
              <a:buFont typeface="Arial"/>
              <a:buChar char="●"/>
            </a:pPr>
            <a:r>
              <a:rPr lang="en" sz="1800"/>
              <a:t>Stressful </a:t>
            </a:r>
          </a:p>
          <a:p>
            <a:pPr indent="-342900" lvl="1" marL="914400" rtl="0">
              <a:lnSpc>
                <a:spcPct val="150000"/>
              </a:lnSpc>
              <a:spcBef>
                <a:spcPts val="0"/>
              </a:spcBef>
              <a:buClr>
                <a:schemeClr val="dk1"/>
              </a:buClr>
              <a:buSzPct val="100000"/>
              <a:buFont typeface="Courier New"/>
              <a:buChar char="o"/>
            </a:pPr>
            <a:r>
              <a:rPr lang="en" sz="1800"/>
              <a:t>Registration is difficult</a:t>
            </a:r>
          </a:p>
          <a:p>
            <a:pPr indent="-342900" lvl="1" marL="914400" rtl="0">
              <a:lnSpc>
                <a:spcPct val="150000"/>
              </a:lnSpc>
              <a:spcBef>
                <a:spcPts val="0"/>
              </a:spcBef>
              <a:buClr>
                <a:schemeClr val="dk1"/>
              </a:buClr>
              <a:buSzPct val="100000"/>
              <a:buFont typeface="Courier New"/>
              <a:buChar char="o"/>
            </a:pPr>
            <a:r>
              <a:rPr lang="en" sz="1800"/>
              <a:t>Adds to student load during registration</a:t>
            </a:r>
          </a:p>
          <a:p>
            <a:pPr indent="-342900" lvl="0" marL="457200" rtl="0">
              <a:lnSpc>
                <a:spcPct val="150000"/>
              </a:lnSpc>
              <a:spcBef>
                <a:spcPts val="0"/>
              </a:spcBef>
              <a:buClr>
                <a:schemeClr val="dk1"/>
              </a:buClr>
              <a:buSzPct val="100000"/>
              <a:buFont typeface="Arial"/>
              <a:buChar char="●"/>
            </a:pPr>
            <a:r>
              <a:rPr lang="en" sz="1800"/>
              <a:t>Time-consuming</a:t>
            </a:r>
          </a:p>
          <a:p>
            <a:pPr indent="-342900" lvl="1" marL="914400" rtl="0">
              <a:lnSpc>
                <a:spcPct val="150000"/>
              </a:lnSpc>
              <a:spcBef>
                <a:spcPts val="0"/>
              </a:spcBef>
              <a:buClr>
                <a:schemeClr val="dk1"/>
              </a:buClr>
              <a:buSzPct val="100000"/>
              <a:buFont typeface="Courier New"/>
              <a:buChar char="o"/>
            </a:pPr>
            <a:r>
              <a:rPr lang="en" sz="1800"/>
              <a:t>Requires research</a:t>
            </a:r>
          </a:p>
          <a:p>
            <a:pPr indent="-342900" lvl="1" marL="914400" rtl="0">
              <a:lnSpc>
                <a:spcPct val="150000"/>
              </a:lnSpc>
              <a:spcBef>
                <a:spcPts val="0"/>
              </a:spcBef>
              <a:buClr>
                <a:schemeClr val="dk1"/>
              </a:buClr>
              <a:buSzPct val="100000"/>
              <a:buFont typeface="Courier New"/>
              <a:buChar char="o"/>
            </a:pPr>
            <a:r>
              <a:rPr lang="en" sz="1800"/>
              <a:t>Takes away free-time of students</a:t>
            </a:r>
          </a:p>
          <a:p>
            <a:pPr indent="0" lvl="0" marL="0">
              <a:spcBef>
                <a:spcPts val="0"/>
              </a:spcBef>
              <a:buNone/>
            </a:pPr>
            <a:r>
              <a:t/>
            </a:r>
            <a:endParaRPr sz="1800"/>
          </a:p>
        </p:txBody>
      </p:sp>
      <p:pic>
        <p:nvPicPr>
          <p:cNvPr id="92" name="Shape 92"/>
          <p:cNvPicPr preferRelativeResize="0"/>
          <p:nvPr/>
        </p:nvPicPr>
        <p:blipFill>
          <a:blip r:embed="rId3">
            <a:alphaModFix/>
          </a:blip>
          <a:stretch>
            <a:fillRect/>
          </a:stretch>
        </p:blipFill>
        <p:spPr>
          <a:xfrm>
            <a:off x="5595300" y="885725"/>
            <a:ext cx="3416349" cy="3079875"/>
          </a:xfrm>
          <a:prstGeom prst="rect">
            <a:avLst/>
          </a:prstGeom>
          <a:noFill/>
          <a:ln>
            <a:noFill/>
          </a:ln>
        </p:spPr>
      </p:pic>
      <p:graphicFrame>
        <p:nvGraphicFramePr>
          <p:cNvPr id="93" name="Shape 93"/>
          <p:cNvGraphicFramePr/>
          <p:nvPr/>
        </p:nvGraphicFramePr>
        <p:xfrm>
          <a:off x="-117012" y="4132375"/>
          <a:ext cx="3000000" cy="3000000"/>
        </p:xfrm>
        <a:graphic>
          <a:graphicData uri="http://schemas.openxmlformats.org/drawingml/2006/table">
            <a:tbl>
              <a:tblPr>
                <a:noFill/>
                <a:tableStyleId>{BF790553-5C2A-46A7-823E-BE2D81BDF993}</a:tableStyleId>
              </a:tblPr>
              <a:tblGrid>
                <a:gridCol w="1377750"/>
                <a:gridCol w="1468900"/>
                <a:gridCol w="1298200"/>
                <a:gridCol w="1180925"/>
                <a:gridCol w="1250425"/>
                <a:gridCol w="1447200"/>
                <a:gridCol w="1354625"/>
              </a:tblGrid>
              <a:tr h="314325">
                <a:tc>
                  <a:txBody>
                    <a:bodyPr>
                      <a:noAutofit/>
                    </a:bodyPr>
                    <a:lstStyle/>
                    <a:p>
                      <a:pPr indent="0" lvl="0" marL="76200" marR="76200" rtl="0" algn="ctr">
                        <a:lnSpc>
                          <a:spcPct val="115000"/>
                        </a:lnSpc>
                        <a:spcBef>
                          <a:spcPts val="0"/>
                        </a:spcBef>
                        <a:buNone/>
                      </a:pPr>
                      <a:r>
                        <a:rPr b="1" lang="en" sz="1200"/>
                        <a:t>Introduction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Problem Statement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b="1" lang="en" sz="1200"/>
                        <a:t>Objectives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Plan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Budget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Personnel and Qualifications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Facilities and Equipment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180975">
                <a:tc>
                  <a:txBody>
                    <a:bodyPr>
                      <a:noAutofit/>
                    </a:bodyPr>
                    <a:lstStyle/>
                    <a:p>
                      <a:pPr indent="0" lvl="0" marL="76200" marR="76200" rtl="0" algn="ctr">
                        <a:lnSpc>
                          <a:spcPct val="115000"/>
                        </a:lnSpc>
                        <a:spcBef>
                          <a:spcPts val="0"/>
                        </a:spcBef>
                        <a:buNone/>
                      </a:pPr>
                      <a:r>
                        <a:rPr b="1"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Overwhelming</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lang="en" sz="1200"/>
                        <a:t> Expensive</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bl>
          </a:graphicData>
        </a:graphic>
      </p:graphicFrame>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pic>
        <p:nvPicPr>
          <p:cNvPr id="98" name="Shape 98"/>
          <p:cNvPicPr preferRelativeResize="0"/>
          <p:nvPr/>
        </p:nvPicPr>
        <p:blipFill>
          <a:blip r:embed="rId3">
            <a:alphaModFix/>
          </a:blip>
          <a:stretch>
            <a:fillRect/>
          </a:stretch>
        </p:blipFill>
        <p:spPr>
          <a:xfrm>
            <a:off x="861762" y="324050"/>
            <a:ext cx="7498324" cy="3642874"/>
          </a:xfrm>
          <a:prstGeom prst="rect">
            <a:avLst/>
          </a:prstGeom>
          <a:noFill/>
          <a:ln>
            <a:noFill/>
          </a:ln>
        </p:spPr>
      </p:pic>
      <p:graphicFrame>
        <p:nvGraphicFramePr>
          <p:cNvPr id="99" name="Shape 99"/>
          <p:cNvGraphicFramePr/>
          <p:nvPr/>
        </p:nvGraphicFramePr>
        <p:xfrm>
          <a:off x="-117012" y="4132375"/>
          <a:ext cx="3000000" cy="3000000"/>
        </p:xfrm>
        <a:graphic>
          <a:graphicData uri="http://schemas.openxmlformats.org/drawingml/2006/table">
            <a:tbl>
              <a:tblPr>
                <a:noFill/>
                <a:tableStyleId>{C2813D28-F479-4878-A762-7DF5CF1BCA45}</a:tableStyleId>
              </a:tblPr>
              <a:tblGrid>
                <a:gridCol w="1377750"/>
                <a:gridCol w="1468900"/>
                <a:gridCol w="1298200"/>
                <a:gridCol w="1180925"/>
                <a:gridCol w="1250425"/>
                <a:gridCol w="1447200"/>
                <a:gridCol w="1354625"/>
              </a:tblGrid>
              <a:tr h="314325">
                <a:tc>
                  <a:txBody>
                    <a:bodyPr>
                      <a:noAutofit/>
                    </a:bodyPr>
                    <a:lstStyle/>
                    <a:p>
                      <a:pPr indent="0" lvl="0" marL="76200" marR="76200" rtl="0" algn="ctr">
                        <a:lnSpc>
                          <a:spcPct val="115000"/>
                        </a:lnSpc>
                        <a:spcBef>
                          <a:spcPts val="0"/>
                        </a:spcBef>
                        <a:buNone/>
                      </a:pPr>
                      <a:r>
                        <a:rPr b="1" lang="en" sz="1200"/>
                        <a:t>Introduction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Problem Statement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b="1" lang="en" sz="1200"/>
                        <a:t>Objectives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Plan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Budget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Personnel and Qualifications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Facilities and Equipment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180975">
                <a:tc>
                  <a:txBody>
                    <a:bodyPr>
                      <a:noAutofit/>
                    </a:bodyPr>
                    <a:lstStyle/>
                    <a:p>
                      <a:pPr indent="0" lvl="0" marL="76200" marR="76200" rtl="0" algn="ctr">
                        <a:lnSpc>
                          <a:spcPct val="115000"/>
                        </a:lnSpc>
                        <a:spcBef>
                          <a:spcPts val="0"/>
                        </a:spcBef>
                        <a:buNone/>
                      </a:pPr>
                      <a:r>
                        <a:rPr b="1"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Overwhelming</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lang="en" sz="1200"/>
                        <a:t> Expensive</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bl>
          </a:graphicData>
        </a:graphic>
      </p:graphicFrame>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198178"/>
            <a:ext cx="8229600" cy="857400"/>
          </a:xfrm>
          <a:prstGeom prst="rect">
            <a:avLst/>
          </a:prstGeom>
        </p:spPr>
        <p:txBody>
          <a:bodyPr anchorCtr="0" anchor="b" bIns="91425" lIns="91425" rIns="91425" tIns="91425">
            <a:noAutofit/>
          </a:bodyPr>
          <a:lstStyle/>
          <a:p>
            <a:pPr>
              <a:spcBef>
                <a:spcPts val="0"/>
              </a:spcBef>
              <a:buNone/>
            </a:pPr>
            <a:r>
              <a:rPr lang="en"/>
              <a:t>Expensive</a:t>
            </a:r>
          </a:p>
        </p:txBody>
      </p:sp>
      <p:sp>
        <p:nvSpPr>
          <p:cNvPr id="105" name="Shape 105"/>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lnSpc>
                <a:spcPct val="150000"/>
              </a:lnSpc>
              <a:spcBef>
                <a:spcPts val="0"/>
              </a:spcBef>
              <a:buClr>
                <a:schemeClr val="dk1"/>
              </a:buClr>
              <a:buSzPct val="100000"/>
              <a:buFont typeface="Arial"/>
              <a:buChar char="●"/>
            </a:pPr>
            <a:r>
              <a:rPr lang="en" sz="1800"/>
              <a:t>Extended Help Desk hours</a:t>
            </a:r>
          </a:p>
          <a:p>
            <a:pPr indent="-342900" lvl="0" marL="457200" rtl="0">
              <a:lnSpc>
                <a:spcPct val="150000"/>
              </a:lnSpc>
              <a:spcBef>
                <a:spcPts val="0"/>
              </a:spcBef>
              <a:buClr>
                <a:schemeClr val="dk1"/>
              </a:buClr>
              <a:buSzPct val="100000"/>
              <a:buFont typeface="Arial"/>
              <a:buChar char="●"/>
            </a:pPr>
            <a:r>
              <a:rPr lang="en" sz="1800"/>
              <a:t>Students might not graduate on time </a:t>
            </a:r>
          </a:p>
          <a:p>
            <a:pPr indent="-342900" lvl="0" marL="457200" rtl="0">
              <a:lnSpc>
                <a:spcPct val="150000"/>
              </a:lnSpc>
              <a:spcBef>
                <a:spcPts val="0"/>
              </a:spcBef>
              <a:buClr>
                <a:schemeClr val="dk1"/>
              </a:buClr>
              <a:buSzPct val="100000"/>
              <a:buFont typeface="Arial"/>
              <a:buChar char="●"/>
            </a:pPr>
            <a:r>
              <a:rPr lang="en" sz="1800"/>
              <a:t>Leads to wasted tithing Funds</a:t>
            </a:r>
          </a:p>
        </p:txBody>
      </p:sp>
      <p:graphicFrame>
        <p:nvGraphicFramePr>
          <p:cNvPr id="106" name="Shape 106"/>
          <p:cNvGraphicFramePr/>
          <p:nvPr/>
        </p:nvGraphicFramePr>
        <p:xfrm>
          <a:off x="-117012" y="4132375"/>
          <a:ext cx="3000000" cy="3000000"/>
        </p:xfrm>
        <a:graphic>
          <a:graphicData uri="http://schemas.openxmlformats.org/drawingml/2006/table">
            <a:tbl>
              <a:tblPr>
                <a:noFill/>
                <a:tableStyleId>{5B2EA969-7E1D-4EEE-BF38-391044CBD92A}</a:tableStyleId>
              </a:tblPr>
              <a:tblGrid>
                <a:gridCol w="1377750"/>
                <a:gridCol w="1468900"/>
                <a:gridCol w="1298200"/>
                <a:gridCol w="1180925"/>
                <a:gridCol w="1250425"/>
                <a:gridCol w="1447200"/>
                <a:gridCol w="1354625"/>
              </a:tblGrid>
              <a:tr h="314325">
                <a:tc>
                  <a:txBody>
                    <a:bodyPr>
                      <a:noAutofit/>
                    </a:bodyPr>
                    <a:lstStyle/>
                    <a:p>
                      <a:pPr indent="0" lvl="0" marL="76200" marR="76200" rtl="0" algn="ctr">
                        <a:lnSpc>
                          <a:spcPct val="115000"/>
                        </a:lnSpc>
                        <a:spcBef>
                          <a:spcPts val="0"/>
                        </a:spcBef>
                        <a:buNone/>
                      </a:pPr>
                      <a:r>
                        <a:rPr b="1" lang="en" sz="1200"/>
                        <a:t>Introduction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Problem Statement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b="1" lang="en" sz="1200"/>
                        <a:t>Objectives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Plan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Budget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Personnel and Qualifications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Facilities and Equipment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180975">
                <a:tc>
                  <a:txBody>
                    <a:bodyPr>
                      <a:noAutofit/>
                    </a:bodyPr>
                    <a:lstStyle/>
                    <a:p>
                      <a:pPr indent="0" lvl="0" marL="76200" marR="76200" rtl="0" algn="ctr">
                        <a:lnSpc>
                          <a:spcPct val="115000"/>
                        </a:lnSpc>
                        <a:spcBef>
                          <a:spcPts val="0"/>
                        </a:spcBef>
                        <a:buNone/>
                      </a:pPr>
                      <a:r>
                        <a:rPr b="1"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Overwhelming</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Expensive</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bl>
          </a:graphicData>
        </a:graphic>
      </p:graphicFrame>
      <p:pic>
        <p:nvPicPr>
          <p:cNvPr id="107" name="Shape 107"/>
          <p:cNvPicPr preferRelativeResize="0"/>
          <p:nvPr/>
        </p:nvPicPr>
        <p:blipFill>
          <a:blip r:embed="rId3">
            <a:alphaModFix/>
          </a:blip>
          <a:stretch>
            <a:fillRect/>
          </a:stretch>
        </p:blipFill>
        <p:spPr>
          <a:xfrm>
            <a:off x="4940250" y="646700"/>
            <a:ext cx="3365224" cy="313415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Objectives</a:t>
            </a:r>
          </a:p>
        </p:txBody>
      </p:sp>
      <p:pic>
        <p:nvPicPr>
          <p:cNvPr id="113" name="Shape 113"/>
          <p:cNvPicPr preferRelativeResize="0"/>
          <p:nvPr/>
        </p:nvPicPr>
        <p:blipFill>
          <a:blip r:embed="rId3">
            <a:alphaModFix/>
          </a:blip>
          <a:stretch>
            <a:fillRect/>
          </a:stretch>
        </p:blipFill>
        <p:spPr>
          <a:xfrm>
            <a:off x="4337750" y="1903561"/>
            <a:ext cx="1849874" cy="1849851"/>
          </a:xfrm>
          <a:prstGeom prst="rect">
            <a:avLst/>
          </a:prstGeom>
          <a:noFill/>
          <a:ln>
            <a:noFill/>
          </a:ln>
        </p:spPr>
      </p:pic>
      <p:graphicFrame>
        <p:nvGraphicFramePr>
          <p:cNvPr id="114" name="Shape 114"/>
          <p:cNvGraphicFramePr/>
          <p:nvPr/>
        </p:nvGraphicFramePr>
        <p:xfrm>
          <a:off x="-117012" y="4132375"/>
          <a:ext cx="3000000" cy="3000000"/>
        </p:xfrm>
        <a:graphic>
          <a:graphicData uri="http://schemas.openxmlformats.org/drawingml/2006/table">
            <a:tbl>
              <a:tblPr>
                <a:noFill/>
                <a:tableStyleId>{2F63A1E4-947D-4851-99EE-BE4B5774F8FB}</a:tableStyleId>
              </a:tblPr>
              <a:tblGrid>
                <a:gridCol w="1377750"/>
                <a:gridCol w="1468900"/>
                <a:gridCol w="1298200"/>
                <a:gridCol w="1180925"/>
                <a:gridCol w="1250425"/>
                <a:gridCol w="1447200"/>
                <a:gridCol w="1354625"/>
              </a:tblGrid>
              <a:tr h="314325">
                <a:tc>
                  <a:txBody>
                    <a:bodyPr>
                      <a:noAutofit/>
                    </a:bodyPr>
                    <a:lstStyle/>
                    <a:p>
                      <a:pPr indent="0" lvl="0" marL="76200" marR="76200" rtl="0" algn="ctr">
                        <a:lnSpc>
                          <a:spcPct val="115000"/>
                        </a:lnSpc>
                        <a:spcBef>
                          <a:spcPts val="0"/>
                        </a:spcBef>
                        <a:buNone/>
                      </a:pPr>
                      <a:r>
                        <a:rPr b="1" lang="en" sz="1200"/>
                        <a:t>Introduction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Problem Statement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Objectives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b="1" lang="en" sz="1200"/>
                        <a:t>Plan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Budget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Personnel and Qualifications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Facilities and Equipment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180975">
                <a:tc>
                  <a:txBody>
                    <a:bodyPr>
                      <a:noAutofit/>
                    </a:bodyPr>
                    <a:lstStyle/>
                    <a:p>
                      <a:pPr indent="0" lvl="0" marL="76200" marR="76200" rtl="0" algn="ctr">
                        <a:lnSpc>
                          <a:spcPct val="115000"/>
                        </a:lnSpc>
                        <a:spcBef>
                          <a:spcPts val="0"/>
                        </a:spcBef>
                        <a:buNone/>
                      </a:pPr>
                      <a:r>
                        <a:rPr b="1"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t/>
                      </a:r>
                      <a:endParaRPr sz="1200"/>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solidFill>
                            <a:schemeClr val="dk1"/>
                          </a:solidFill>
                        </a:rPr>
                        <a:t>Integration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bl>
          </a:graphicData>
        </a:graphic>
      </p:graphicFrame>
      <p:sp>
        <p:nvSpPr>
          <p:cNvPr id="115" name="Shape 115"/>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Clr>
                <a:schemeClr val="dk1"/>
              </a:buClr>
              <a:buSzPct val="100000"/>
              <a:buFont typeface="Arial"/>
              <a:buChar char="●"/>
            </a:pPr>
            <a:r>
              <a:rPr lang="en" sz="1800"/>
              <a:t>Registration</a:t>
            </a:r>
          </a:p>
          <a:p>
            <a:pPr indent="-342900" lvl="0" marL="457200" rtl="0">
              <a:spcBef>
                <a:spcPts val="0"/>
              </a:spcBef>
              <a:buClr>
                <a:schemeClr val="dk1"/>
              </a:buClr>
              <a:buSzPct val="100000"/>
              <a:buFont typeface="Arial"/>
              <a:buChar char="●"/>
            </a:pPr>
            <a:r>
              <a:rPr lang="en" sz="1800"/>
              <a:t>Grad Planner</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Objectives</a:t>
            </a:r>
          </a:p>
        </p:txBody>
      </p:sp>
      <p:sp>
        <p:nvSpPr>
          <p:cNvPr id="121" name="Shape 12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Clr>
                <a:schemeClr val="dk1"/>
              </a:buClr>
              <a:buSzPct val="100000"/>
              <a:buFont typeface="Arial"/>
              <a:buChar char="●"/>
            </a:pPr>
            <a:r>
              <a:rPr lang="en" sz="1800"/>
              <a:t>Registration</a:t>
            </a:r>
          </a:p>
          <a:p>
            <a:pPr indent="-342900" lvl="0" marL="457200" rtl="0">
              <a:spcBef>
                <a:spcPts val="0"/>
              </a:spcBef>
              <a:buClr>
                <a:schemeClr val="dk1"/>
              </a:buClr>
              <a:buSzPct val="100000"/>
              <a:buFont typeface="Arial"/>
              <a:buChar char="●"/>
            </a:pPr>
            <a:r>
              <a:rPr lang="en" sz="1800"/>
              <a:t>Grad Planner</a:t>
            </a:r>
          </a:p>
        </p:txBody>
      </p:sp>
      <p:pic>
        <p:nvPicPr>
          <p:cNvPr id="122" name="Shape 122"/>
          <p:cNvPicPr preferRelativeResize="0"/>
          <p:nvPr/>
        </p:nvPicPr>
        <p:blipFill>
          <a:blip r:embed="rId3">
            <a:alphaModFix/>
          </a:blip>
          <a:stretch>
            <a:fillRect/>
          </a:stretch>
        </p:blipFill>
        <p:spPr>
          <a:xfrm>
            <a:off x="4337750" y="1911411"/>
            <a:ext cx="1849874" cy="1849851"/>
          </a:xfrm>
          <a:prstGeom prst="rect">
            <a:avLst/>
          </a:prstGeom>
          <a:noFill/>
          <a:ln>
            <a:noFill/>
          </a:ln>
        </p:spPr>
      </p:pic>
      <p:pic>
        <p:nvPicPr>
          <p:cNvPr id="123" name="Shape 123"/>
          <p:cNvPicPr preferRelativeResize="0"/>
          <p:nvPr/>
        </p:nvPicPr>
        <p:blipFill>
          <a:blip r:embed="rId4">
            <a:alphaModFix/>
          </a:blip>
          <a:stretch>
            <a:fillRect/>
          </a:stretch>
        </p:blipFill>
        <p:spPr>
          <a:xfrm>
            <a:off x="6187650" y="1717975"/>
            <a:ext cx="2315900" cy="2236725"/>
          </a:xfrm>
          <a:prstGeom prst="rect">
            <a:avLst/>
          </a:prstGeom>
          <a:noFill/>
          <a:ln>
            <a:noFill/>
          </a:ln>
        </p:spPr>
      </p:pic>
      <p:graphicFrame>
        <p:nvGraphicFramePr>
          <p:cNvPr id="124" name="Shape 124"/>
          <p:cNvGraphicFramePr/>
          <p:nvPr/>
        </p:nvGraphicFramePr>
        <p:xfrm>
          <a:off x="-117012" y="4132375"/>
          <a:ext cx="3000000" cy="3000000"/>
        </p:xfrm>
        <a:graphic>
          <a:graphicData uri="http://schemas.openxmlformats.org/drawingml/2006/table">
            <a:tbl>
              <a:tblPr>
                <a:noFill/>
                <a:tableStyleId>{AC15740A-4878-4E50-B3CF-8158C28A8771}</a:tableStyleId>
              </a:tblPr>
              <a:tblGrid>
                <a:gridCol w="1377750"/>
                <a:gridCol w="1468900"/>
                <a:gridCol w="1298200"/>
                <a:gridCol w="1180925"/>
                <a:gridCol w="1250425"/>
                <a:gridCol w="1447200"/>
                <a:gridCol w="1354625"/>
              </a:tblGrid>
              <a:tr h="314325">
                <a:tc>
                  <a:txBody>
                    <a:bodyPr>
                      <a:noAutofit/>
                    </a:bodyPr>
                    <a:lstStyle/>
                    <a:p>
                      <a:pPr indent="0" lvl="0" marL="76200" marR="76200" rtl="0" algn="ctr">
                        <a:lnSpc>
                          <a:spcPct val="115000"/>
                        </a:lnSpc>
                        <a:spcBef>
                          <a:spcPts val="0"/>
                        </a:spcBef>
                        <a:buNone/>
                      </a:pPr>
                      <a:r>
                        <a:rPr b="1" lang="en" sz="1200"/>
                        <a:t>Introduction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Problem Statement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Objectives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b="1" lang="en" sz="1200"/>
                        <a:t>Plan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Budget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Personnel and Qualifications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Facilities and Equipment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180975">
                <a:tc>
                  <a:txBody>
                    <a:bodyPr>
                      <a:noAutofit/>
                    </a:bodyPr>
                    <a:lstStyle/>
                    <a:p>
                      <a:pPr indent="0" lvl="0" marL="76200" marR="76200" rtl="0" algn="ctr">
                        <a:lnSpc>
                          <a:spcPct val="115000"/>
                        </a:lnSpc>
                        <a:spcBef>
                          <a:spcPts val="0"/>
                        </a:spcBef>
                        <a:buNone/>
                      </a:pPr>
                      <a:r>
                        <a:rPr b="1"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t/>
                      </a:r>
                      <a:endParaRPr sz="1200"/>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solidFill>
                            <a:schemeClr val="dk1"/>
                          </a:solidFill>
                        </a:rPr>
                        <a:t>Integration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bl>
          </a:graphicData>
        </a:graphic>
      </p:graphicFrame>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Objectives</a:t>
            </a:r>
          </a:p>
        </p:txBody>
      </p:sp>
      <p:sp>
        <p:nvSpPr>
          <p:cNvPr id="130" name="Shape 13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Clr>
                <a:schemeClr val="dk1"/>
              </a:buClr>
              <a:buSzPct val="100000"/>
              <a:buFont typeface="Arial"/>
              <a:buChar char="●"/>
            </a:pPr>
            <a:r>
              <a:rPr lang="en" sz="1800"/>
              <a:t>Registration</a:t>
            </a:r>
          </a:p>
          <a:p>
            <a:pPr indent="-342900" lvl="0" marL="457200" rtl="0">
              <a:spcBef>
                <a:spcPts val="0"/>
              </a:spcBef>
              <a:buClr>
                <a:schemeClr val="dk1"/>
              </a:buClr>
              <a:buSzPct val="100000"/>
              <a:buFont typeface="Arial"/>
              <a:buChar char="●"/>
            </a:pPr>
            <a:r>
              <a:rPr lang="en" sz="1800"/>
              <a:t>Grad Planner</a:t>
            </a:r>
          </a:p>
        </p:txBody>
      </p:sp>
      <p:pic>
        <p:nvPicPr>
          <p:cNvPr id="131" name="Shape 131"/>
          <p:cNvPicPr preferRelativeResize="0"/>
          <p:nvPr/>
        </p:nvPicPr>
        <p:blipFill>
          <a:blip r:embed="rId3">
            <a:alphaModFix/>
          </a:blip>
          <a:stretch>
            <a:fillRect/>
          </a:stretch>
        </p:blipFill>
        <p:spPr>
          <a:xfrm>
            <a:off x="4337750" y="1911411"/>
            <a:ext cx="1849874" cy="1849851"/>
          </a:xfrm>
          <a:prstGeom prst="rect">
            <a:avLst/>
          </a:prstGeom>
          <a:noFill/>
          <a:ln>
            <a:noFill/>
          </a:ln>
        </p:spPr>
      </p:pic>
      <p:pic>
        <p:nvPicPr>
          <p:cNvPr id="132" name="Shape 132"/>
          <p:cNvPicPr preferRelativeResize="0"/>
          <p:nvPr/>
        </p:nvPicPr>
        <p:blipFill>
          <a:blip r:embed="rId4">
            <a:alphaModFix/>
          </a:blip>
          <a:stretch>
            <a:fillRect/>
          </a:stretch>
        </p:blipFill>
        <p:spPr>
          <a:xfrm>
            <a:off x="6187650" y="1717975"/>
            <a:ext cx="2315900" cy="2236725"/>
          </a:xfrm>
          <a:prstGeom prst="rect">
            <a:avLst/>
          </a:prstGeom>
          <a:noFill/>
          <a:ln>
            <a:noFill/>
          </a:ln>
        </p:spPr>
      </p:pic>
      <p:pic>
        <p:nvPicPr>
          <p:cNvPr id="133" name="Shape 133"/>
          <p:cNvPicPr preferRelativeResize="0"/>
          <p:nvPr/>
        </p:nvPicPr>
        <p:blipFill>
          <a:blip r:embed="rId5">
            <a:alphaModFix/>
          </a:blip>
          <a:stretch>
            <a:fillRect/>
          </a:stretch>
        </p:blipFill>
        <p:spPr>
          <a:xfrm>
            <a:off x="4327825" y="1140919"/>
            <a:ext cx="1869749" cy="1435550"/>
          </a:xfrm>
          <a:prstGeom prst="rect">
            <a:avLst/>
          </a:prstGeom>
          <a:noFill/>
          <a:ln>
            <a:noFill/>
          </a:ln>
        </p:spPr>
      </p:pic>
      <p:pic>
        <p:nvPicPr>
          <p:cNvPr id="134" name="Shape 134"/>
          <p:cNvPicPr preferRelativeResize="0"/>
          <p:nvPr/>
        </p:nvPicPr>
        <p:blipFill>
          <a:blip r:embed="rId6">
            <a:alphaModFix/>
          </a:blip>
          <a:stretch>
            <a:fillRect/>
          </a:stretch>
        </p:blipFill>
        <p:spPr>
          <a:xfrm>
            <a:off x="6498500" y="606275"/>
            <a:ext cx="1694199" cy="1262175"/>
          </a:xfrm>
          <a:prstGeom prst="rect">
            <a:avLst/>
          </a:prstGeom>
          <a:noFill/>
          <a:ln>
            <a:noFill/>
          </a:ln>
        </p:spPr>
      </p:pic>
      <p:graphicFrame>
        <p:nvGraphicFramePr>
          <p:cNvPr id="135" name="Shape 135"/>
          <p:cNvGraphicFramePr/>
          <p:nvPr/>
        </p:nvGraphicFramePr>
        <p:xfrm>
          <a:off x="-117012" y="4132375"/>
          <a:ext cx="3000000" cy="3000000"/>
        </p:xfrm>
        <a:graphic>
          <a:graphicData uri="http://schemas.openxmlformats.org/drawingml/2006/table">
            <a:tbl>
              <a:tblPr>
                <a:noFill/>
                <a:tableStyleId>{41210C1F-9815-4256-8D30-AF28327DA074}</a:tableStyleId>
              </a:tblPr>
              <a:tblGrid>
                <a:gridCol w="1377750"/>
                <a:gridCol w="1468900"/>
                <a:gridCol w="1298200"/>
                <a:gridCol w="1180925"/>
                <a:gridCol w="1250425"/>
                <a:gridCol w="1447200"/>
                <a:gridCol w="1354625"/>
              </a:tblGrid>
              <a:tr h="314325">
                <a:tc>
                  <a:txBody>
                    <a:bodyPr>
                      <a:noAutofit/>
                    </a:bodyPr>
                    <a:lstStyle/>
                    <a:p>
                      <a:pPr indent="0" lvl="0" marL="76200" marR="76200" rtl="0" algn="ctr">
                        <a:lnSpc>
                          <a:spcPct val="115000"/>
                        </a:lnSpc>
                        <a:spcBef>
                          <a:spcPts val="0"/>
                        </a:spcBef>
                        <a:buNone/>
                      </a:pPr>
                      <a:r>
                        <a:rPr b="1" lang="en" sz="1200"/>
                        <a:t>Introduction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Problem Statement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Objectives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b="1" lang="en" sz="1200"/>
                        <a:t>Plan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Budget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Personnel and Qualifications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Facilities and Equipment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180975">
                <a:tc>
                  <a:txBody>
                    <a:bodyPr>
                      <a:noAutofit/>
                    </a:bodyPr>
                    <a:lstStyle/>
                    <a:p>
                      <a:pPr indent="0" lvl="0" marL="76200" marR="76200" rtl="0" algn="ctr">
                        <a:lnSpc>
                          <a:spcPct val="115000"/>
                        </a:lnSpc>
                        <a:spcBef>
                          <a:spcPts val="0"/>
                        </a:spcBef>
                        <a:buNone/>
                      </a:pPr>
                      <a:r>
                        <a:rPr b="1"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t/>
                      </a:r>
                      <a:endParaRPr sz="1200"/>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solidFill>
                            <a:schemeClr val="dk1"/>
                          </a:solidFill>
                        </a:rPr>
                        <a:t>Integration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bl>
          </a:graphicData>
        </a:graphic>
      </p:graphicFrame>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Integration</a:t>
            </a:r>
          </a:p>
        </p:txBody>
      </p:sp>
      <p:pic>
        <p:nvPicPr>
          <p:cNvPr id="141" name="Shape 141"/>
          <p:cNvPicPr preferRelativeResize="0"/>
          <p:nvPr/>
        </p:nvPicPr>
        <p:blipFill>
          <a:blip r:embed="rId3">
            <a:alphaModFix/>
          </a:blip>
          <a:stretch>
            <a:fillRect/>
          </a:stretch>
        </p:blipFill>
        <p:spPr>
          <a:xfrm>
            <a:off x="1917099" y="2183450"/>
            <a:ext cx="1809298" cy="992950"/>
          </a:xfrm>
          <a:prstGeom prst="rect">
            <a:avLst/>
          </a:prstGeom>
          <a:noFill/>
          <a:ln>
            <a:noFill/>
          </a:ln>
        </p:spPr>
      </p:pic>
      <p:pic>
        <p:nvPicPr>
          <p:cNvPr id="142" name="Shape 142"/>
          <p:cNvPicPr preferRelativeResize="0"/>
          <p:nvPr/>
        </p:nvPicPr>
        <p:blipFill>
          <a:blip r:embed="rId4">
            <a:alphaModFix/>
          </a:blip>
          <a:stretch>
            <a:fillRect/>
          </a:stretch>
        </p:blipFill>
        <p:spPr>
          <a:xfrm>
            <a:off x="457200" y="1798700"/>
            <a:ext cx="1314450" cy="1666875"/>
          </a:xfrm>
          <a:prstGeom prst="rect">
            <a:avLst/>
          </a:prstGeom>
          <a:noFill/>
          <a:ln>
            <a:noFill/>
          </a:ln>
        </p:spPr>
      </p:pic>
      <p:pic>
        <p:nvPicPr>
          <p:cNvPr id="143" name="Shape 143"/>
          <p:cNvPicPr preferRelativeResize="0"/>
          <p:nvPr/>
        </p:nvPicPr>
        <p:blipFill>
          <a:blip r:embed="rId5">
            <a:alphaModFix/>
          </a:blip>
          <a:stretch>
            <a:fillRect/>
          </a:stretch>
        </p:blipFill>
        <p:spPr>
          <a:xfrm>
            <a:off x="7077500" y="535650"/>
            <a:ext cx="1728750" cy="527724"/>
          </a:xfrm>
          <a:prstGeom prst="rect">
            <a:avLst/>
          </a:prstGeom>
          <a:noFill/>
          <a:ln>
            <a:noFill/>
          </a:ln>
        </p:spPr>
      </p:pic>
      <p:graphicFrame>
        <p:nvGraphicFramePr>
          <p:cNvPr id="144" name="Shape 144"/>
          <p:cNvGraphicFramePr/>
          <p:nvPr/>
        </p:nvGraphicFramePr>
        <p:xfrm>
          <a:off x="-117012" y="4132375"/>
          <a:ext cx="3000000" cy="3000000"/>
        </p:xfrm>
        <a:graphic>
          <a:graphicData uri="http://schemas.openxmlformats.org/drawingml/2006/table">
            <a:tbl>
              <a:tblPr>
                <a:noFill/>
                <a:tableStyleId>{4BFF1593-A637-4350-AAC6-E8AF83892249}</a:tableStyleId>
              </a:tblPr>
              <a:tblGrid>
                <a:gridCol w="1377750"/>
                <a:gridCol w="1468900"/>
                <a:gridCol w="1298200"/>
                <a:gridCol w="1180925"/>
                <a:gridCol w="1250425"/>
                <a:gridCol w="1447200"/>
                <a:gridCol w="1354625"/>
              </a:tblGrid>
              <a:tr h="314325">
                <a:tc>
                  <a:txBody>
                    <a:bodyPr>
                      <a:noAutofit/>
                    </a:bodyPr>
                    <a:lstStyle/>
                    <a:p>
                      <a:pPr indent="0" lvl="0" marL="76200" marR="76200" rtl="0" algn="ctr">
                        <a:lnSpc>
                          <a:spcPct val="115000"/>
                        </a:lnSpc>
                        <a:spcBef>
                          <a:spcPts val="0"/>
                        </a:spcBef>
                        <a:buNone/>
                      </a:pPr>
                      <a:r>
                        <a:rPr b="1" lang="en" sz="1200"/>
                        <a:t>Introduction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Problem Statement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Objectives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b="1" lang="en" sz="1200"/>
                        <a:t>Plan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Budget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Personnel and Qualifications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Facilities and Equipment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180975">
                <a:tc>
                  <a:txBody>
                    <a:bodyPr>
                      <a:noAutofit/>
                    </a:bodyPr>
                    <a:lstStyle/>
                    <a:p>
                      <a:pPr indent="0" lvl="0" marL="76200" marR="76200" rtl="0" algn="ctr">
                        <a:lnSpc>
                          <a:spcPct val="115000"/>
                        </a:lnSpc>
                        <a:spcBef>
                          <a:spcPts val="0"/>
                        </a:spcBef>
                        <a:buNone/>
                      </a:pPr>
                      <a:r>
                        <a:rPr b="1"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t/>
                      </a:r>
                      <a:endParaRPr sz="1200"/>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solidFill>
                            <a:schemeClr val="dk1"/>
                          </a:solidFill>
                        </a:rPr>
                        <a:t>Integration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bl>
          </a:graphicData>
        </a:graphic>
      </p:graphicFrame>
      <p:pic>
        <p:nvPicPr>
          <p:cNvPr id="145" name="Shape 145"/>
          <p:cNvPicPr preferRelativeResize="0"/>
          <p:nvPr/>
        </p:nvPicPr>
        <p:blipFill rotWithShape="1">
          <a:blip r:embed="rId6">
            <a:alphaModFix/>
          </a:blip>
          <a:srcRect b="0" l="734" r="0" t="0"/>
          <a:stretch/>
        </p:blipFill>
        <p:spPr>
          <a:xfrm>
            <a:off x="3910675" y="1284050"/>
            <a:ext cx="5233325" cy="2791749"/>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Integration</a:t>
            </a:r>
          </a:p>
        </p:txBody>
      </p:sp>
      <p:sp>
        <p:nvSpPr>
          <p:cNvPr id="151" name="Shape 15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sz="1800"/>
          </a:p>
          <a:p>
            <a:pPr lvl="0" rtl="0">
              <a:spcBef>
                <a:spcPts val="0"/>
              </a:spcBef>
              <a:buNone/>
            </a:pPr>
            <a:r>
              <a:t/>
            </a:r>
            <a:endParaRPr sz="1800"/>
          </a:p>
        </p:txBody>
      </p:sp>
      <p:pic>
        <p:nvPicPr>
          <p:cNvPr id="152" name="Shape 152"/>
          <p:cNvPicPr preferRelativeResize="0"/>
          <p:nvPr/>
        </p:nvPicPr>
        <p:blipFill>
          <a:blip r:embed="rId3">
            <a:alphaModFix/>
          </a:blip>
          <a:stretch>
            <a:fillRect/>
          </a:stretch>
        </p:blipFill>
        <p:spPr>
          <a:xfrm>
            <a:off x="1917099" y="2183450"/>
            <a:ext cx="1809298" cy="992950"/>
          </a:xfrm>
          <a:prstGeom prst="rect">
            <a:avLst/>
          </a:prstGeom>
          <a:noFill/>
          <a:ln>
            <a:noFill/>
          </a:ln>
        </p:spPr>
      </p:pic>
      <p:pic>
        <p:nvPicPr>
          <p:cNvPr id="153" name="Shape 153"/>
          <p:cNvPicPr preferRelativeResize="0"/>
          <p:nvPr/>
        </p:nvPicPr>
        <p:blipFill>
          <a:blip r:embed="rId4">
            <a:alphaModFix/>
          </a:blip>
          <a:stretch>
            <a:fillRect/>
          </a:stretch>
        </p:blipFill>
        <p:spPr>
          <a:xfrm>
            <a:off x="457200" y="1798700"/>
            <a:ext cx="1314450" cy="1666875"/>
          </a:xfrm>
          <a:prstGeom prst="rect">
            <a:avLst/>
          </a:prstGeom>
          <a:noFill/>
          <a:ln>
            <a:noFill/>
          </a:ln>
        </p:spPr>
      </p:pic>
      <p:pic>
        <p:nvPicPr>
          <p:cNvPr id="154" name="Shape 154"/>
          <p:cNvPicPr preferRelativeResize="0"/>
          <p:nvPr/>
        </p:nvPicPr>
        <p:blipFill>
          <a:blip r:embed="rId5">
            <a:alphaModFix/>
          </a:blip>
          <a:stretch>
            <a:fillRect/>
          </a:stretch>
        </p:blipFill>
        <p:spPr>
          <a:xfrm>
            <a:off x="7077500" y="535650"/>
            <a:ext cx="1728750" cy="527724"/>
          </a:xfrm>
          <a:prstGeom prst="rect">
            <a:avLst/>
          </a:prstGeom>
          <a:noFill/>
          <a:ln>
            <a:noFill/>
          </a:ln>
        </p:spPr>
      </p:pic>
      <p:graphicFrame>
        <p:nvGraphicFramePr>
          <p:cNvPr id="155" name="Shape 155"/>
          <p:cNvGraphicFramePr/>
          <p:nvPr/>
        </p:nvGraphicFramePr>
        <p:xfrm>
          <a:off x="-117012" y="4132375"/>
          <a:ext cx="3000000" cy="3000000"/>
        </p:xfrm>
        <a:graphic>
          <a:graphicData uri="http://schemas.openxmlformats.org/drawingml/2006/table">
            <a:tbl>
              <a:tblPr>
                <a:noFill/>
                <a:tableStyleId>{E02BCEB4-C591-4DD0-BDED-24BB399895C7}</a:tableStyleId>
              </a:tblPr>
              <a:tblGrid>
                <a:gridCol w="1377750"/>
                <a:gridCol w="1468900"/>
                <a:gridCol w="1298200"/>
                <a:gridCol w="1180925"/>
                <a:gridCol w="1250425"/>
                <a:gridCol w="1447200"/>
                <a:gridCol w="1354625"/>
              </a:tblGrid>
              <a:tr h="314325">
                <a:tc>
                  <a:txBody>
                    <a:bodyPr>
                      <a:noAutofit/>
                    </a:bodyPr>
                    <a:lstStyle/>
                    <a:p>
                      <a:pPr indent="0" lvl="0" marL="76200" marR="76200" rtl="0" algn="ctr">
                        <a:lnSpc>
                          <a:spcPct val="115000"/>
                        </a:lnSpc>
                        <a:spcBef>
                          <a:spcPts val="0"/>
                        </a:spcBef>
                        <a:buNone/>
                      </a:pPr>
                      <a:r>
                        <a:rPr b="1" lang="en" sz="1200"/>
                        <a:t>Introduction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Problem Statement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Objectives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b="1" lang="en" sz="1200"/>
                        <a:t>Plan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Budget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Personnel and Qualifications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Facilities and Equipment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180975">
                <a:tc>
                  <a:txBody>
                    <a:bodyPr>
                      <a:noAutofit/>
                    </a:bodyPr>
                    <a:lstStyle/>
                    <a:p>
                      <a:pPr indent="0" lvl="0" marL="76200" marR="76200" rtl="0" algn="ctr">
                        <a:lnSpc>
                          <a:spcPct val="115000"/>
                        </a:lnSpc>
                        <a:spcBef>
                          <a:spcPts val="0"/>
                        </a:spcBef>
                        <a:buNone/>
                      </a:pPr>
                      <a:r>
                        <a:rPr b="1"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t/>
                      </a:r>
                      <a:endParaRPr sz="1200"/>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solidFill>
                            <a:schemeClr val="dk1"/>
                          </a:solidFill>
                        </a:rPr>
                        <a:t>Integration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bl>
          </a:graphicData>
        </a:graphic>
      </p:graphicFrame>
      <p:pic>
        <p:nvPicPr>
          <p:cNvPr id="156" name="Shape 156"/>
          <p:cNvPicPr preferRelativeResize="0"/>
          <p:nvPr/>
        </p:nvPicPr>
        <p:blipFill rotWithShape="1">
          <a:blip r:embed="rId6">
            <a:alphaModFix/>
          </a:blip>
          <a:srcRect b="0" l="882" r="0" t="0"/>
          <a:stretch/>
        </p:blipFill>
        <p:spPr>
          <a:xfrm>
            <a:off x="3910675" y="1281325"/>
            <a:ext cx="5233324" cy="2793024"/>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Integration</a:t>
            </a:r>
          </a:p>
        </p:txBody>
      </p:sp>
      <p:pic>
        <p:nvPicPr>
          <p:cNvPr id="162" name="Shape 162"/>
          <p:cNvPicPr preferRelativeResize="0"/>
          <p:nvPr/>
        </p:nvPicPr>
        <p:blipFill>
          <a:blip r:embed="rId3">
            <a:alphaModFix/>
          </a:blip>
          <a:stretch>
            <a:fillRect/>
          </a:stretch>
        </p:blipFill>
        <p:spPr>
          <a:xfrm>
            <a:off x="1917099" y="2183450"/>
            <a:ext cx="1809298" cy="992950"/>
          </a:xfrm>
          <a:prstGeom prst="rect">
            <a:avLst/>
          </a:prstGeom>
          <a:noFill/>
          <a:ln>
            <a:noFill/>
          </a:ln>
        </p:spPr>
      </p:pic>
      <p:pic>
        <p:nvPicPr>
          <p:cNvPr id="163" name="Shape 163"/>
          <p:cNvPicPr preferRelativeResize="0"/>
          <p:nvPr/>
        </p:nvPicPr>
        <p:blipFill>
          <a:blip r:embed="rId4">
            <a:alphaModFix/>
          </a:blip>
          <a:stretch>
            <a:fillRect/>
          </a:stretch>
        </p:blipFill>
        <p:spPr>
          <a:xfrm>
            <a:off x="457200" y="1798700"/>
            <a:ext cx="1314450" cy="1666875"/>
          </a:xfrm>
          <a:prstGeom prst="rect">
            <a:avLst/>
          </a:prstGeom>
          <a:noFill/>
          <a:ln>
            <a:noFill/>
          </a:ln>
        </p:spPr>
      </p:pic>
      <p:pic>
        <p:nvPicPr>
          <p:cNvPr id="164" name="Shape 164"/>
          <p:cNvPicPr preferRelativeResize="0"/>
          <p:nvPr/>
        </p:nvPicPr>
        <p:blipFill>
          <a:blip r:embed="rId5">
            <a:alphaModFix/>
          </a:blip>
          <a:stretch>
            <a:fillRect/>
          </a:stretch>
        </p:blipFill>
        <p:spPr>
          <a:xfrm>
            <a:off x="7077500" y="535650"/>
            <a:ext cx="1728750" cy="527724"/>
          </a:xfrm>
          <a:prstGeom prst="rect">
            <a:avLst/>
          </a:prstGeom>
          <a:noFill/>
          <a:ln>
            <a:noFill/>
          </a:ln>
        </p:spPr>
      </p:pic>
      <p:graphicFrame>
        <p:nvGraphicFramePr>
          <p:cNvPr id="165" name="Shape 165"/>
          <p:cNvGraphicFramePr/>
          <p:nvPr/>
        </p:nvGraphicFramePr>
        <p:xfrm>
          <a:off x="-117012" y="4132375"/>
          <a:ext cx="3000000" cy="3000000"/>
        </p:xfrm>
        <a:graphic>
          <a:graphicData uri="http://schemas.openxmlformats.org/drawingml/2006/table">
            <a:tbl>
              <a:tblPr>
                <a:noFill/>
                <a:tableStyleId>{FC5E4FD1-E83E-47B7-849E-86330A2152AD}</a:tableStyleId>
              </a:tblPr>
              <a:tblGrid>
                <a:gridCol w="1377750"/>
                <a:gridCol w="1468900"/>
                <a:gridCol w="1298200"/>
                <a:gridCol w="1180925"/>
                <a:gridCol w="1250425"/>
                <a:gridCol w="1447200"/>
                <a:gridCol w="1354625"/>
              </a:tblGrid>
              <a:tr h="314325">
                <a:tc>
                  <a:txBody>
                    <a:bodyPr>
                      <a:noAutofit/>
                    </a:bodyPr>
                    <a:lstStyle/>
                    <a:p>
                      <a:pPr indent="0" lvl="0" marL="76200" marR="76200" rtl="0" algn="ctr">
                        <a:lnSpc>
                          <a:spcPct val="115000"/>
                        </a:lnSpc>
                        <a:spcBef>
                          <a:spcPts val="0"/>
                        </a:spcBef>
                        <a:buNone/>
                      </a:pPr>
                      <a:r>
                        <a:rPr b="1" lang="en" sz="1200"/>
                        <a:t>Introduction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Problem Statement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Objectives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b="1" lang="en" sz="1200"/>
                        <a:t>Plan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Budget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Personnel and Qualifications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Facilities and Equipment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180975">
                <a:tc>
                  <a:txBody>
                    <a:bodyPr>
                      <a:noAutofit/>
                    </a:bodyPr>
                    <a:lstStyle/>
                    <a:p>
                      <a:pPr indent="0" lvl="0" marL="76200" marR="76200" rtl="0" algn="ctr">
                        <a:lnSpc>
                          <a:spcPct val="115000"/>
                        </a:lnSpc>
                        <a:spcBef>
                          <a:spcPts val="0"/>
                        </a:spcBef>
                        <a:buNone/>
                      </a:pPr>
                      <a:r>
                        <a:rPr b="1"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t/>
                      </a:r>
                      <a:endParaRPr sz="1200"/>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solidFill>
                            <a:schemeClr val="dk1"/>
                          </a:solidFill>
                        </a:rPr>
                        <a:t>Integration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bl>
          </a:graphicData>
        </a:graphic>
      </p:graphicFrame>
      <p:pic>
        <p:nvPicPr>
          <p:cNvPr id="166" name="Shape 166"/>
          <p:cNvPicPr preferRelativeResize="0"/>
          <p:nvPr/>
        </p:nvPicPr>
        <p:blipFill>
          <a:blip r:embed="rId6">
            <a:alphaModFix/>
          </a:blip>
          <a:stretch>
            <a:fillRect/>
          </a:stretch>
        </p:blipFill>
        <p:spPr>
          <a:xfrm>
            <a:off x="5147225" y="2659150"/>
            <a:ext cx="185125" cy="185125"/>
          </a:xfrm>
          <a:prstGeom prst="rect">
            <a:avLst/>
          </a:prstGeom>
          <a:noFill/>
          <a:ln>
            <a:noFill/>
          </a:ln>
        </p:spPr>
      </p:pic>
      <p:pic>
        <p:nvPicPr>
          <p:cNvPr id="167" name="Shape 167"/>
          <p:cNvPicPr preferRelativeResize="0"/>
          <p:nvPr/>
        </p:nvPicPr>
        <p:blipFill>
          <a:blip r:embed="rId6">
            <a:alphaModFix/>
          </a:blip>
          <a:stretch>
            <a:fillRect/>
          </a:stretch>
        </p:blipFill>
        <p:spPr>
          <a:xfrm>
            <a:off x="6082550" y="2137625"/>
            <a:ext cx="185125" cy="185125"/>
          </a:xfrm>
          <a:prstGeom prst="rect">
            <a:avLst/>
          </a:prstGeom>
          <a:noFill/>
          <a:ln>
            <a:noFill/>
          </a:ln>
        </p:spPr>
      </p:pic>
      <p:pic>
        <p:nvPicPr>
          <p:cNvPr id="168" name="Shape 168"/>
          <p:cNvPicPr preferRelativeResize="0"/>
          <p:nvPr/>
        </p:nvPicPr>
        <p:blipFill>
          <a:blip r:embed="rId6">
            <a:alphaModFix/>
          </a:blip>
          <a:stretch>
            <a:fillRect/>
          </a:stretch>
        </p:blipFill>
        <p:spPr>
          <a:xfrm>
            <a:off x="6082550" y="2322750"/>
            <a:ext cx="185125" cy="185125"/>
          </a:xfrm>
          <a:prstGeom prst="rect">
            <a:avLst/>
          </a:prstGeom>
          <a:noFill/>
          <a:ln>
            <a:noFill/>
          </a:ln>
        </p:spPr>
      </p:pic>
      <p:pic>
        <p:nvPicPr>
          <p:cNvPr id="169" name="Shape 169"/>
          <p:cNvPicPr preferRelativeResize="0"/>
          <p:nvPr/>
        </p:nvPicPr>
        <p:blipFill rotWithShape="1">
          <a:blip r:embed="rId7">
            <a:alphaModFix/>
          </a:blip>
          <a:srcRect b="0" l="882" r="0" t="0"/>
          <a:stretch/>
        </p:blipFill>
        <p:spPr>
          <a:xfrm>
            <a:off x="3918525" y="1286662"/>
            <a:ext cx="5225475" cy="2786524"/>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Integration</a:t>
            </a:r>
          </a:p>
        </p:txBody>
      </p:sp>
      <p:pic>
        <p:nvPicPr>
          <p:cNvPr id="175" name="Shape 175"/>
          <p:cNvPicPr preferRelativeResize="0"/>
          <p:nvPr/>
        </p:nvPicPr>
        <p:blipFill>
          <a:blip r:embed="rId3">
            <a:alphaModFix/>
          </a:blip>
          <a:stretch>
            <a:fillRect/>
          </a:stretch>
        </p:blipFill>
        <p:spPr>
          <a:xfrm>
            <a:off x="1917099" y="2183450"/>
            <a:ext cx="1809298" cy="992950"/>
          </a:xfrm>
          <a:prstGeom prst="rect">
            <a:avLst/>
          </a:prstGeom>
          <a:noFill/>
          <a:ln>
            <a:noFill/>
          </a:ln>
        </p:spPr>
      </p:pic>
      <p:pic>
        <p:nvPicPr>
          <p:cNvPr id="176" name="Shape 176"/>
          <p:cNvPicPr preferRelativeResize="0"/>
          <p:nvPr/>
        </p:nvPicPr>
        <p:blipFill>
          <a:blip r:embed="rId4">
            <a:alphaModFix/>
          </a:blip>
          <a:stretch>
            <a:fillRect/>
          </a:stretch>
        </p:blipFill>
        <p:spPr>
          <a:xfrm>
            <a:off x="457200" y="1798700"/>
            <a:ext cx="1314450" cy="1666875"/>
          </a:xfrm>
          <a:prstGeom prst="rect">
            <a:avLst/>
          </a:prstGeom>
          <a:noFill/>
          <a:ln>
            <a:noFill/>
          </a:ln>
        </p:spPr>
      </p:pic>
      <p:pic>
        <p:nvPicPr>
          <p:cNvPr id="177" name="Shape 177"/>
          <p:cNvPicPr preferRelativeResize="0"/>
          <p:nvPr/>
        </p:nvPicPr>
        <p:blipFill>
          <a:blip r:embed="rId5">
            <a:alphaModFix/>
          </a:blip>
          <a:stretch>
            <a:fillRect/>
          </a:stretch>
        </p:blipFill>
        <p:spPr>
          <a:xfrm>
            <a:off x="7077500" y="535650"/>
            <a:ext cx="1728750" cy="527724"/>
          </a:xfrm>
          <a:prstGeom prst="rect">
            <a:avLst/>
          </a:prstGeom>
          <a:noFill/>
          <a:ln>
            <a:noFill/>
          </a:ln>
        </p:spPr>
      </p:pic>
      <p:graphicFrame>
        <p:nvGraphicFramePr>
          <p:cNvPr id="178" name="Shape 178"/>
          <p:cNvGraphicFramePr/>
          <p:nvPr/>
        </p:nvGraphicFramePr>
        <p:xfrm>
          <a:off x="-117012" y="4132375"/>
          <a:ext cx="3000000" cy="3000000"/>
        </p:xfrm>
        <a:graphic>
          <a:graphicData uri="http://schemas.openxmlformats.org/drawingml/2006/table">
            <a:tbl>
              <a:tblPr>
                <a:noFill/>
                <a:tableStyleId>{77F1CB5F-725B-4086-9B6A-A028D3F3AD10}</a:tableStyleId>
              </a:tblPr>
              <a:tblGrid>
                <a:gridCol w="1377750"/>
                <a:gridCol w="1468900"/>
                <a:gridCol w="1298200"/>
                <a:gridCol w="1180925"/>
                <a:gridCol w="1250425"/>
                <a:gridCol w="1447200"/>
                <a:gridCol w="1354625"/>
              </a:tblGrid>
              <a:tr h="314325">
                <a:tc>
                  <a:txBody>
                    <a:bodyPr>
                      <a:noAutofit/>
                    </a:bodyPr>
                    <a:lstStyle/>
                    <a:p>
                      <a:pPr indent="0" lvl="0" marL="76200" marR="76200" rtl="0" algn="ctr">
                        <a:lnSpc>
                          <a:spcPct val="115000"/>
                        </a:lnSpc>
                        <a:spcBef>
                          <a:spcPts val="0"/>
                        </a:spcBef>
                        <a:buNone/>
                      </a:pPr>
                      <a:r>
                        <a:rPr b="1" lang="en" sz="1200"/>
                        <a:t>Introduction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Problem Statement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Objectives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b="1" lang="en" sz="1200"/>
                        <a:t>Plan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Budget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Personnel and Qualifications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Facilities and Equipment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180975">
                <a:tc>
                  <a:txBody>
                    <a:bodyPr>
                      <a:noAutofit/>
                    </a:bodyPr>
                    <a:lstStyle/>
                    <a:p>
                      <a:pPr indent="0" lvl="0" marL="76200" marR="76200" rtl="0" algn="ctr">
                        <a:lnSpc>
                          <a:spcPct val="115000"/>
                        </a:lnSpc>
                        <a:spcBef>
                          <a:spcPts val="0"/>
                        </a:spcBef>
                        <a:buNone/>
                      </a:pPr>
                      <a:r>
                        <a:rPr b="1"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t/>
                      </a:r>
                      <a:endParaRPr sz="1200"/>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solidFill>
                            <a:schemeClr val="dk1"/>
                          </a:solidFill>
                        </a:rPr>
                        <a:t>Integration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bl>
          </a:graphicData>
        </a:graphic>
      </p:graphicFrame>
      <p:pic>
        <p:nvPicPr>
          <p:cNvPr id="179" name="Shape 179"/>
          <p:cNvPicPr preferRelativeResize="0"/>
          <p:nvPr/>
        </p:nvPicPr>
        <p:blipFill rotWithShape="1">
          <a:blip r:embed="rId6">
            <a:alphaModFix/>
          </a:blip>
          <a:srcRect b="0" l="744" r="0" t="0"/>
          <a:stretch/>
        </p:blipFill>
        <p:spPr>
          <a:xfrm>
            <a:off x="3911650" y="1286887"/>
            <a:ext cx="5232348" cy="2786074"/>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x="0" y="0"/>
          <a:ext cx="0" cy="0"/>
          <a:chOff x="0" y="0"/>
          <a:chExt cx="0" cy="0"/>
        </a:xfrm>
      </p:grpSpPr>
      <p:pic>
        <p:nvPicPr>
          <p:cNvPr id="35" name="Shape 35"/>
          <p:cNvPicPr preferRelativeResize="0"/>
          <p:nvPr/>
        </p:nvPicPr>
        <p:blipFill>
          <a:blip r:embed="rId3">
            <a:alphaModFix/>
          </a:blip>
          <a:stretch>
            <a:fillRect/>
          </a:stretch>
        </p:blipFill>
        <p:spPr>
          <a:xfrm>
            <a:off x="1385350" y="458862"/>
            <a:ext cx="6373300" cy="4225775"/>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Integration</a:t>
            </a:r>
          </a:p>
        </p:txBody>
      </p:sp>
      <p:sp>
        <p:nvSpPr>
          <p:cNvPr id="185" name="Shape 18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sz="1800"/>
          </a:p>
          <a:p>
            <a:pPr lvl="0" rtl="0">
              <a:spcBef>
                <a:spcPts val="0"/>
              </a:spcBef>
              <a:buNone/>
            </a:pPr>
            <a:r>
              <a:t/>
            </a:r>
            <a:endParaRPr sz="1800"/>
          </a:p>
        </p:txBody>
      </p:sp>
      <p:pic>
        <p:nvPicPr>
          <p:cNvPr id="186" name="Shape 186"/>
          <p:cNvPicPr preferRelativeResize="0"/>
          <p:nvPr/>
        </p:nvPicPr>
        <p:blipFill>
          <a:blip r:embed="rId3">
            <a:alphaModFix/>
          </a:blip>
          <a:stretch>
            <a:fillRect/>
          </a:stretch>
        </p:blipFill>
        <p:spPr>
          <a:xfrm>
            <a:off x="1917099" y="2183450"/>
            <a:ext cx="1809298" cy="992950"/>
          </a:xfrm>
          <a:prstGeom prst="rect">
            <a:avLst/>
          </a:prstGeom>
          <a:noFill/>
          <a:ln>
            <a:noFill/>
          </a:ln>
        </p:spPr>
      </p:pic>
      <p:pic>
        <p:nvPicPr>
          <p:cNvPr id="187" name="Shape 187"/>
          <p:cNvPicPr preferRelativeResize="0"/>
          <p:nvPr/>
        </p:nvPicPr>
        <p:blipFill>
          <a:blip r:embed="rId4">
            <a:alphaModFix/>
          </a:blip>
          <a:stretch>
            <a:fillRect/>
          </a:stretch>
        </p:blipFill>
        <p:spPr>
          <a:xfrm>
            <a:off x="457200" y="1798700"/>
            <a:ext cx="1314450" cy="1666875"/>
          </a:xfrm>
          <a:prstGeom prst="rect">
            <a:avLst/>
          </a:prstGeom>
          <a:noFill/>
          <a:ln>
            <a:noFill/>
          </a:ln>
        </p:spPr>
      </p:pic>
      <p:pic>
        <p:nvPicPr>
          <p:cNvPr id="188" name="Shape 188"/>
          <p:cNvPicPr preferRelativeResize="0"/>
          <p:nvPr/>
        </p:nvPicPr>
        <p:blipFill>
          <a:blip r:embed="rId5">
            <a:alphaModFix/>
          </a:blip>
          <a:stretch>
            <a:fillRect/>
          </a:stretch>
        </p:blipFill>
        <p:spPr>
          <a:xfrm>
            <a:off x="7077500" y="535650"/>
            <a:ext cx="1728750" cy="527724"/>
          </a:xfrm>
          <a:prstGeom prst="rect">
            <a:avLst/>
          </a:prstGeom>
          <a:noFill/>
          <a:ln>
            <a:noFill/>
          </a:ln>
        </p:spPr>
      </p:pic>
      <p:graphicFrame>
        <p:nvGraphicFramePr>
          <p:cNvPr id="189" name="Shape 189"/>
          <p:cNvGraphicFramePr/>
          <p:nvPr/>
        </p:nvGraphicFramePr>
        <p:xfrm>
          <a:off x="-117012" y="4132375"/>
          <a:ext cx="3000000" cy="3000000"/>
        </p:xfrm>
        <a:graphic>
          <a:graphicData uri="http://schemas.openxmlformats.org/drawingml/2006/table">
            <a:tbl>
              <a:tblPr>
                <a:noFill/>
                <a:tableStyleId>{A3D838B6-3FD5-4FAB-BD02-E0C96F06199A}</a:tableStyleId>
              </a:tblPr>
              <a:tblGrid>
                <a:gridCol w="1377750"/>
                <a:gridCol w="1468900"/>
                <a:gridCol w="1298200"/>
                <a:gridCol w="1180925"/>
                <a:gridCol w="1250425"/>
                <a:gridCol w="1447200"/>
                <a:gridCol w="1354625"/>
              </a:tblGrid>
              <a:tr h="314325">
                <a:tc>
                  <a:txBody>
                    <a:bodyPr>
                      <a:noAutofit/>
                    </a:bodyPr>
                    <a:lstStyle/>
                    <a:p>
                      <a:pPr indent="0" lvl="0" marL="76200" marR="76200" rtl="0" algn="ctr">
                        <a:lnSpc>
                          <a:spcPct val="115000"/>
                        </a:lnSpc>
                        <a:spcBef>
                          <a:spcPts val="0"/>
                        </a:spcBef>
                        <a:buNone/>
                      </a:pPr>
                      <a:r>
                        <a:rPr b="1" lang="en" sz="1200"/>
                        <a:t>Introduction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Problem Statement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Objectives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b="1" lang="en" sz="1200"/>
                        <a:t>Plan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Budget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Personnel and Qualifications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Facilities and Equipment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180975">
                <a:tc>
                  <a:txBody>
                    <a:bodyPr>
                      <a:noAutofit/>
                    </a:bodyPr>
                    <a:lstStyle/>
                    <a:p>
                      <a:pPr indent="0" lvl="0" marL="76200" marR="76200" rtl="0" algn="ctr">
                        <a:lnSpc>
                          <a:spcPct val="115000"/>
                        </a:lnSpc>
                        <a:spcBef>
                          <a:spcPts val="0"/>
                        </a:spcBef>
                        <a:buNone/>
                      </a:pPr>
                      <a:r>
                        <a:rPr b="1"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t/>
                      </a:r>
                      <a:endParaRPr sz="1200"/>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solidFill>
                            <a:schemeClr val="dk1"/>
                          </a:solidFill>
                        </a:rPr>
                        <a:t>Integration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bl>
          </a:graphicData>
        </a:graphic>
      </p:graphicFrame>
      <p:pic>
        <p:nvPicPr>
          <p:cNvPr id="190" name="Shape 190"/>
          <p:cNvPicPr preferRelativeResize="0"/>
          <p:nvPr/>
        </p:nvPicPr>
        <p:blipFill rotWithShape="1">
          <a:blip r:embed="rId6">
            <a:alphaModFix/>
          </a:blip>
          <a:srcRect b="0" l="744" r="0" t="0"/>
          <a:stretch/>
        </p:blipFill>
        <p:spPr>
          <a:xfrm>
            <a:off x="3916200" y="1285462"/>
            <a:ext cx="5227800" cy="2788924"/>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Integration</a:t>
            </a:r>
          </a:p>
        </p:txBody>
      </p:sp>
      <p:sp>
        <p:nvSpPr>
          <p:cNvPr id="196" name="Shape 19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sz="1800"/>
          </a:p>
          <a:p>
            <a:pPr lvl="0" rtl="0">
              <a:spcBef>
                <a:spcPts val="0"/>
              </a:spcBef>
              <a:buNone/>
            </a:pPr>
            <a:r>
              <a:t/>
            </a:r>
            <a:endParaRPr sz="1800"/>
          </a:p>
        </p:txBody>
      </p:sp>
      <p:pic>
        <p:nvPicPr>
          <p:cNvPr id="197" name="Shape 197"/>
          <p:cNvPicPr preferRelativeResize="0"/>
          <p:nvPr/>
        </p:nvPicPr>
        <p:blipFill>
          <a:blip r:embed="rId3">
            <a:alphaModFix/>
          </a:blip>
          <a:stretch>
            <a:fillRect/>
          </a:stretch>
        </p:blipFill>
        <p:spPr>
          <a:xfrm>
            <a:off x="1917099" y="2183450"/>
            <a:ext cx="1809298" cy="992950"/>
          </a:xfrm>
          <a:prstGeom prst="rect">
            <a:avLst/>
          </a:prstGeom>
          <a:noFill/>
          <a:ln>
            <a:noFill/>
          </a:ln>
        </p:spPr>
      </p:pic>
      <p:pic>
        <p:nvPicPr>
          <p:cNvPr id="198" name="Shape 198"/>
          <p:cNvPicPr preferRelativeResize="0"/>
          <p:nvPr/>
        </p:nvPicPr>
        <p:blipFill>
          <a:blip r:embed="rId4">
            <a:alphaModFix/>
          </a:blip>
          <a:stretch>
            <a:fillRect/>
          </a:stretch>
        </p:blipFill>
        <p:spPr>
          <a:xfrm>
            <a:off x="457200" y="1798700"/>
            <a:ext cx="1314450" cy="1666875"/>
          </a:xfrm>
          <a:prstGeom prst="rect">
            <a:avLst/>
          </a:prstGeom>
          <a:noFill/>
          <a:ln>
            <a:noFill/>
          </a:ln>
        </p:spPr>
      </p:pic>
      <p:pic>
        <p:nvPicPr>
          <p:cNvPr id="199" name="Shape 199"/>
          <p:cNvPicPr preferRelativeResize="0"/>
          <p:nvPr/>
        </p:nvPicPr>
        <p:blipFill>
          <a:blip r:embed="rId5">
            <a:alphaModFix/>
          </a:blip>
          <a:stretch>
            <a:fillRect/>
          </a:stretch>
        </p:blipFill>
        <p:spPr>
          <a:xfrm>
            <a:off x="7077500" y="535650"/>
            <a:ext cx="1728750" cy="527724"/>
          </a:xfrm>
          <a:prstGeom prst="rect">
            <a:avLst/>
          </a:prstGeom>
          <a:noFill/>
          <a:ln>
            <a:noFill/>
          </a:ln>
        </p:spPr>
      </p:pic>
      <p:graphicFrame>
        <p:nvGraphicFramePr>
          <p:cNvPr id="200" name="Shape 200"/>
          <p:cNvGraphicFramePr/>
          <p:nvPr/>
        </p:nvGraphicFramePr>
        <p:xfrm>
          <a:off x="-117012" y="4132375"/>
          <a:ext cx="3000000" cy="3000000"/>
        </p:xfrm>
        <a:graphic>
          <a:graphicData uri="http://schemas.openxmlformats.org/drawingml/2006/table">
            <a:tbl>
              <a:tblPr>
                <a:noFill/>
                <a:tableStyleId>{2386BCA2-2EB1-415F-905D-29A987E395B0}</a:tableStyleId>
              </a:tblPr>
              <a:tblGrid>
                <a:gridCol w="1377750"/>
                <a:gridCol w="1468900"/>
                <a:gridCol w="1298200"/>
                <a:gridCol w="1180925"/>
                <a:gridCol w="1250425"/>
                <a:gridCol w="1447200"/>
                <a:gridCol w="1354625"/>
              </a:tblGrid>
              <a:tr h="314325">
                <a:tc>
                  <a:txBody>
                    <a:bodyPr>
                      <a:noAutofit/>
                    </a:bodyPr>
                    <a:lstStyle/>
                    <a:p>
                      <a:pPr indent="0" lvl="0" marL="76200" marR="76200" rtl="0" algn="ctr">
                        <a:lnSpc>
                          <a:spcPct val="115000"/>
                        </a:lnSpc>
                        <a:spcBef>
                          <a:spcPts val="0"/>
                        </a:spcBef>
                        <a:buNone/>
                      </a:pPr>
                      <a:r>
                        <a:rPr b="1" lang="en" sz="1200"/>
                        <a:t>Introduction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Problem Statement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Objectives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b="1" lang="en" sz="1200"/>
                        <a:t>Plan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Budget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Personnel and Qualifications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Facilities and Equipment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180975">
                <a:tc>
                  <a:txBody>
                    <a:bodyPr>
                      <a:noAutofit/>
                    </a:bodyPr>
                    <a:lstStyle/>
                    <a:p>
                      <a:pPr indent="0" lvl="0" marL="76200" marR="76200" rtl="0" algn="ctr">
                        <a:lnSpc>
                          <a:spcPct val="115000"/>
                        </a:lnSpc>
                        <a:spcBef>
                          <a:spcPts val="0"/>
                        </a:spcBef>
                        <a:buNone/>
                      </a:pPr>
                      <a:r>
                        <a:rPr b="1"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t/>
                      </a:r>
                      <a:endParaRPr sz="1200"/>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solidFill>
                            <a:schemeClr val="dk1"/>
                          </a:solidFill>
                        </a:rPr>
                        <a:t>Integration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bl>
          </a:graphicData>
        </a:graphic>
      </p:graphicFrame>
      <p:pic>
        <p:nvPicPr>
          <p:cNvPr id="201" name="Shape 201"/>
          <p:cNvPicPr preferRelativeResize="0"/>
          <p:nvPr/>
        </p:nvPicPr>
        <p:blipFill rotWithShape="1">
          <a:blip r:embed="rId6">
            <a:alphaModFix/>
          </a:blip>
          <a:srcRect b="0" l="744" r="0" t="0"/>
          <a:stretch/>
        </p:blipFill>
        <p:spPr>
          <a:xfrm>
            <a:off x="3916200" y="1285462"/>
            <a:ext cx="5227800" cy="2788924"/>
          </a:xfrm>
          <a:prstGeom prst="rect">
            <a:avLst/>
          </a:prstGeom>
          <a:noFill/>
          <a:ln>
            <a:noFill/>
          </a:ln>
        </p:spPr>
      </p:pic>
      <p:pic>
        <p:nvPicPr>
          <p:cNvPr id="202" name="Shape 202"/>
          <p:cNvPicPr preferRelativeResize="0"/>
          <p:nvPr/>
        </p:nvPicPr>
        <p:blipFill>
          <a:blip r:embed="rId7">
            <a:alphaModFix/>
          </a:blip>
          <a:stretch>
            <a:fillRect/>
          </a:stretch>
        </p:blipFill>
        <p:spPr>
          <a:xfrm>
            <a:off x="5904900" y="2183450"/>
            <a:ext cx="185125" cy="185125"/>
          </a:xfrm>
          <a:prstGeom prst="rect">
            <a:avLst/>
          </a:prstGeom>
          <a:noFill/>
          <a:ln>
            <a:noFill/>
          </a:ln>
        </p:spPr>
      </p:pic>
      <p:pic>
        <p:nvPicPr>
          <p:cNvPr id="203" name="Shape 203"/>
          <p:cNvPicPr preferRelativeResize="0"/>
          <p:nvPr/>
        </p:nvPicPr>
        <p:blipFill>
          <a:blip r:embed="rId7">
            <a:alphaModFix/>
          </a:blip>
          <a:stretch>
            <a:fillRect/>
          </a:stretch>
        </p:blipFill>
        <p:spPr>
          <a:xfrm>
            <a:off x="4918675" y="2430075"/>
            <a:ext cx="185125" cy="185125"/>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Integration</a:t>
            </a:r>
          </a:p>
        </p:txBody>
      </p:sp>
      <p:pic>
        <p:nvPicPr>
          <p:cNvPr id="209" name="Shape 209"/>
          <p:cNvPicPr preferRelativeResize="0"/>
          <p:nvPr/>
        </p:nvPicPr>
        <p:blipFill>
          <a:blip r:embed="rId3">
            <a:alphaModFix/>
          </a:blip>
          <a:stretch>
            <a:fillRect/>
          </a:stretch>
        </p:blipFill>
        <p:spPr>
          <a:xfrm>
            <a:off x="1917099" y="2183450"/>
            <a:ext cx="1809298" cy="992950"/>
          </a:xfrm>
          <a:prstGeom prst="rect">
            <a:avLst/>
          </a:prstGeom>
          <a:noFill/>
          <a:ln>
            <a:noFill/>
          </a:ln>
        </p:spPr>
      </p:pic>
      <p:pic>
        <p:nvPicPr>
          <p:cNvPr id="210" name="Shape 210"/>
          <p:cNvPicPr preferRelativeResize="0"/>
          <p:nvPr/>
        </p:nvPicPr>
        <p:blipFill>
          <a:blip r:embed="rId4">
            <a:alphaModFix/>
          </a:blip>
          <a:stretch>
            <a:fillRect/>
          </a:stretch>
        </p:blipFill>
        <p:spPr>
          <a:xfrm>
            <a:off x="457200" y="1798700"/>
            <a:ext cx="1314450" cy="1666875"/>
          </a:xfrm>
          <a:prstGeom prst="rect">
            <a:avLst/>
          </a:prstGeom>
          <a:noFill/>
          <a:ln>
            <a:noFill/>
          </a:ln>
        </p:spPr>
      </p:pic>
      <p:pic>
        <p:nvPicPr>
          <p:cNvPr id="211" name="Shape 211"/>
          <p:cNvPicPr preferRelativeResize="0"/>
          <p:nvPr/>
        </p:nvPicPr>
        <p:blipFill>
          <a:blip r:embed="rId5">
            <a:alphaModFix/>
          </a:blip>
          <a:stretch>
            <a:fillRect/>
          </a:stretch>
        </p:blipFill>
        <p:spPr>
          <a:xfrm>
            <a:off x="7077500" y="535650"/>
            <a:ext cx="1728750" cy="527724"/>
          </a:xfrm>
          <a:prstGeom prst="rect">
            <a:avLst/>
          </a:prstGeom>
          <a:noFill/>
          <a:ln>
            <a:noFill/>
          </a:ln>
        </p:spPr>
      </p:pic>
      <p:graphicFrame>
        <p:nvGraphicFramePr>
          <p:cNvPr id="212" name="Shape 212"/>
          <p:cNvGraphicFramePr/>
          <p:nvPr/>
        </p:nvGraphicFramePr>
        <p:xfrm>
          <a:off x="-117012" y="4132375"/>
          <a:ext cx="3000000" cy="3000000"/>
        </p:xfrm>
        <a:graphic>
          <a:graphicData uri="http://schemas.openxmlformats.org/drawingml/2006/table">
            <a:tbl>
              <a:tblPr>
                <a:noFill/>
                <a:tableStyleId>{B112FAEE-A8BA-4DB9-BD3A-2D48FAD1DE1F}</a:tableStyleId>
              </a:tblPr>
              <a:tblGrid>
                <a:gridCol w="1377750"/>
                <a:gridCol w="1468900"/>
                <a:gridCol w="1298200"/>
                <a:gridCol w="1180925"/>
                <a:gridCol w="1250425"/>
                <a:gridCol w="1447200"/>
                <a:gridCol w="1354625"/>
              </a:tblGrid>
              <a:tr h="314325">
                <a:tc>
                  <a:txBody>
                    <a:bodyPr>
                      <a:noAutofit/>
                    </a:bodyPr>
                    <a:lstStyle/>
                    <a:p>
                      <a:pPr indent="0" lvl="0" marL="76200" marR="76200" rtl="0" algn="ctr">
                        <a:lnSpc>
                          <a:spcPct val="115000"/>
                        </a:lnSpc>
                        <a:spcBef>
                          <a:spcPts val="0"/>
                        </a:spcBef>
                        <a:buNone/>
                      </a:pPr>
                      <a:r>
                        <a:rPr b="1" lang="en" sz="1200"/>
                        <a:t>Introduction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Problem Statement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Objectives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b="1" lang="en" sz="1200"/>
                        <a:t>Plan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Budget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Personnel and Qualifications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Facilities and Equipment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180975">
                <a:tc>
                  <a:txBody>
                    <a:bodyPr>
                      <a:noAutofit/>
                    </a:bodyPr>
                    <a:lstStyle/>
                    <a:p>
                      <a:pPr indent="0" lvl="0" marL="76200" marR="76200" rtl="0" algn="ctr">
                        <a:lnSpc>
                          <a:spcPct val="115000"/>
                        </a:lnSpc>
                        <a:spcBef>
                          <a:spcPts val="0"/>
                        </a:spcBef>
                        <a:buNone/>
                      </a:pPr>
                      <a:r>
                        <a:rPr b="1"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t/>
                      </a:r>
                      <a:endParaRPr sz="1200"/>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solidFill>
                            <a:schemeClr val="dk1"/>
                          </a:solidFill>
                        </a:rPr>
                        <a:t>Integration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bl>
          </a:graphicData>
        </a:graphic>
      </p:graphicFrame>
      <p:pic>
        <p:nvPicPr>
          <p:cNvPr id="213" name="Shape 213"/>
          <p:cNvPicPr preferRelativeResize="0"/>
          <p:nvPr/>
        </p:nvPicPr>
        <p:blipFill rotWithShape="1">
          <a:blip r:embed="rId6">
            <a:alphaModFix/>
          </a:blip>
          <a:srcRect b="0" l="793" r="0" t="0"/>
          <a:stretch/>
        </p:blipFill>
        <p:spPr>
          <a:xfrm>
            <a:off x="3918525" y="1270937"/>
            <a:ext cx="5279675" cy="2817975"/>
          </a:xfrm>
          <a:prstGeom prst="rect">
            <a:avLst/>
          </a:prstGeom>
          <a:noFill/>
          <a:ln>
            <a:noFill/>
          </a:ln>
        </p:spPr>
      </p:pic>
      <p:pic>
        <p:nvPicPr>
          <p:cNvPr id="214" name="Shape 214"/>
          <p:cNvPicPr preferRelativeResize="0"/>
          <p:nvPr/>
        </p:nvPicPr>
        <p:blipFill>
          <a:blip r:embed="rId7">
            <a:alphaModFix/>
          </a:blip>
          <a:stretch>
            <a:fillRect/>
          </a:stretch>
        </p:blipFill>
        <p:spPr>
          <a:xfrm>
            <a:off x="5931675" y="2183450"/>
            <a:ext cx="185125" cy="185125"/>
          </a:xfrm>
          <a:prstGeom prst="rect">
            <a:avLst/>
          </a:prstGeom>
          <a:noFill/>
          <a:ln>
            <a:noFill/>
          </a:ln>
        </p:spPr>
      </p:pic>
      <p:pic>
        <p:nvPicPr>
          <p:cNvPr id="215" name="Shape 215"/>
          <p:cNvPicPr preferRelativeResize="0"/>
          <p:nvPr/>
        </p:nvPicPr>
        <p:blipFill>
          <a:blip r:embed="rId7">
            <a:alphaModFix/>
          </a:blip>
          <a:stretch>
            <a:fillRect/>
          </a:stretch>
        </p:blipFill>
        <p:spPr>
          <a:xfrm>
            <a:off x="4921875" y="2425425"/>
            <a:ext cx="185125" cy="185125"/>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Integration</a:t>
            </a:r>
          </a:p>
        </p:txBody>
      </p:sp>
      <p:pic>
        <p:nvPicPr>
          <p:cNvPr id="221" name="Shape 221"/>
          <p:cNvPicPr preferRelativeResize="0"/>
          <p:nvPr/>
        </p:nvPicPr>
        <p:blipFill>
          <a:blip r:embed="rId3">
            <a:alphaModFix/>
          </a:blip>
          <a:stretch>
            <a:fillRect/>
          </a:stretch>
        </p:blipFill>
        <p:spPr>
          <a:xfrm>
            <a:off x="1917099" y="2183450"/>
            <a:ext cx="1809298" cy="992950"/>
          </a:xfrm>
          <a:prstGeom prst="rect">
            <a:avLst/>
          </a:prstGeom>
          <a:noFill/>
          <a:ln>
            <a:noFill/>
          </a:ln>
        </p:spPr>
      </p:pic>
      <p:pic>
        <p:nvPicPr>
          <p:cNvPr id="222" name="Shape 222"/>
          <p:cNvPicPr preferRelativeResize="0"/>
          <p:nvPr/>
        </p:nvPicPr>
        <p:blipFill>
          <a:blip r:embed="rId4">
            <a:alphaModFix/>
          </a:blip>
          <a:stretch>
            <a:fillRect/>
          </a:stretch>
        </p:blipFill>
        <p:spPr>
          <a:xfrm>
            <a:off x="457200" y="1798700"/>
            <a:ext cx="1314450" cy="1666875"/>
          </a:xfrm>
          <a:prstGeom prst="rect">
            <a:avLst/>
          </a:prstGeom>
          <a:noFill/>
          <a:ln>
            <a:noFill/>
          </a:ln>
        </p:spPr>
      </p:pic>
      <p:pic>
        <p:nvPicPr>
          <p:cNvPr id="223" name="Shape 223"/>
          <p:cNvPicPr preferRelativeResize="0"/>
          <p:nvPr/>
        </p:nvPicPr>
        <p:blipFill>
          <a:blip r:embed="rId5">
            <a:alphaModFix/>
          </a:blip>
          <a:stretch>
            <a:fillRect/>
          </a:stretch>
        </p:blipFill>
        <p:spPr>
          <a:xfrm>
            <a:off x="7077500" y="535650"/>
            <a:ext cx="1728750" cy="527724"/>
          </a:xfrm>
          <a:prstGeom prst="rect">
            <a:avLst/>
          </a:prstGeom>
          <a:noFill/>
          <a:ln>
            <a:noFill/>
          </a:ln>
        </p:spPr>
      </p:pic>
      <p:graphicFrame>
        <p:nvGraphicFramePr>
          <p:cNvPr id="224" name="Shape 224"/>
          <p:cNvGraphicFramePr/>
          <p:nvPr/>
        </p:nvGraphicFramePr>
        <p:xfrm>
          <a:off x="-117012" y="4132375"/>
          <a:ext cx="3000000" cy="3000000"/>
        </p:xfrm>
        <a:graphic>
          <a:graphicData uri="http://schemas.openxmlformats.org/drawingml/2006/table">
            <a:tbl>
              <a:tblPr>
                <a:noFill/>
                <a:tableStyleId>{7032056A-69EC-40C0-A152-26860D8C86C6}</a:tableStyleId>
              </a:tblPr>
              <a:tblGrid>
                <a:gridCol w="1377750"/>
                <a:gridCol w="1468900"/>
                <a:gridCol w="1298200"/>
                <a:gridCol w="1180925"/>
                <a:gridCol w="1250425"/>
                <a:gridCol w="1447200"/>
                <a:gridCol w="1354625"/>
              </a:tblGrid>
              <a:tr h="314325">
                <a:tc>
                  <a:txBody>
                    <a:bodyPr>
                      <a:noAutofit/>
                    </a:bodyPr>
                    <a:lstStyle/>
                    <a:p>
                      <a:pPr indent="0" lvl="0" marL="76200" marR="76200" rtl="0" algn="ctr">
                        <a:lnSpc>
                          <a:spcPct val="115000"/>
                        </a:lnSpc>
                        <a:spcBef>
                          <a:spcPts val="0"/>
                        </a:spcBef>
                        <a:buNone/>
                      </a:pPr>
                      <a:r>
                        <a:rPr b="1" lang="en" sz="1200"/>
                        <a:t>Introduction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Problem Statement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Objectives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b="1" lang="en" sz="1200"/>
                        <a:t>Plan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Budget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Personnel and Qualifications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Facilities and Equipment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180975">
                <a:tc>
                  <a:txBody>
                    <a:bodyPr>
                      <a:noAutofit/>
                    </a:bodyPr>
                    <a:lstStyle/>
                    <a:p>
                      <a:pPr indent="0" lvl="0" marL="76200" marR="76200" rtl="0" algn="ctr">
                        <a:lnSpc>
                          <a:spcPct val="115000"/>
                        </a:lnSpc>
                        <a:spcBef>
                          <a:spcPts val="0"/>
                        </a:spcBef>
                        <a:buNone/>
                      </a:pPr>
                      <a:r>
                        <a:rPr b="1"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t/>
                      </a:r>
                      <a:endParaRPr sz="1200"/>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solidFill>
                            <a:schemeClr val="dk1"/>
                          </a:solidFill>
                        </a:rPr>
                        <a:t>Integration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bl>
          </a:graphicData>
        </a:graphic>
      </p:graphicFrame>
      <p:pic>
        <p:nvPicPr>
          <p:cNvPr id="225" name="Shape 225"/>
          <p:cNvPicPr preferRelativeResize="0"/>
          <p:nvPr/>
        </p:nvPicPr>
        <p:blipFill rotWithShape="1">
          <a:blip r:embed="rId6">
            <a:alphaModFix/>
          </a:blip>
          <a:srcRect b="0" l="793" r="0" t="0"/>
          <a:stretch/>
        </p:blipFill>
        <p:spPr>
          <a:xfrm>
            <a:off x="3918525" y="1270937"/>
            <a:ext cx="5279675" cy="2817975"/>
          </a:xfrm>
          <a:prstGeom prst="rect">
            <a:avLst/>
          </a:prstGeom>
          <a:noFill/>
          <a:ln>
            <a:noFill/>
          </a:ln>
        </p:spPr>
      </p:pic>
      <p:pic>
        <p:nvPicPr>
          <p:cNvPr id="226" name="Shape 226"/>
          <p:cNvPicPr preferRelativeResize="0"/>
          <p:nvPr/>
        </p:nvPicPr>
        <p:blipFill>
          <a:blip r:embed="rId7">
            <a:alphaModFix/>
          </a:blip>
          <a:stretch>
            <a:fillRect/>
          </a:stretch>
        </p:blipFill>
        <p:spPr>
          <a:xfrm>
            <a:off x="5931675" y="2183450"/>
            <a:ext cx="185125" cy="185125"/>
          </a:xfrm>
          <a:prstGeom prst="rect">
            <a:avLst/>
          </a:prstGeom>
          <a:noFill/>
          <a:ln>
            <a:noFill/>
          </a:ln>
        </p:spPr>
      </p:pic>
      <p:pic>
        <p:nvPicPr>
          <p:cNvPr id="227" name="Shape 227"/>
          <p:cNvPicPr preferRelativeResize="0"/>
          <p:nvPr/>
        </p:nvPicPr>
        <p:blipFill>
          <a:blip r:embed="rId7">
            <a:alphaModFix/>
          </a:blip>
          <a:stretch>
            <a:fillRect/>
          </a:stretch>
        </p:blipFill>
        <p:spPr>
          <a:xfrm>
            <a:off x="4921875" y="2425425"/>
            <a:ext cx="185125" cy="185125"/>
          </a:xfrm>
          <a:prstGeom prst="rect">
            <a:avLst/>
          </a:prstGeom>
          <a:noFill/>
          <a:ln>
            <a:noFill/>
          </a:ln>
        </p:spPr>
      </p:pic>
      <p:pic>
        <p:nvPicPr>
          <p:cNvPr id="228" name="Shape 228"/>
          <p:cNvPicPr preferRelativeResize="0"/>
          <p:nvPr/>
        </p:nvPicPr>
        <p:blipFill>
          <a:blip r:embed="rId7">
            <a:alphaModFix/>
          </a:blip>
          <a:stretch>
            <a:fillRect/>
          </a:stretch>
        </p:blipFill>
        <p:spPr>
          <a:xfrm>
            <a:off x="4921875" y="2727025"/>
            <a:ext cx="185125" cy="185125"/>
          </a:xfrm>
          <a:prstGeom prst="rect">
            <a:avLst/>
          </a:prstGeom>
          <a:noFill/>
          <a:ln>
            <a:noFill/>
          </a:ln>
        </p:spPr>
      </p:pic>
      <p:pic>
        <p:nvPicPr>
          <p:cNvPr id="229" name="Shape 229"/>
          <p:cNvPicPr preferRelativeResize="0"/>
          <p:nvPr/>
        </p:nvPicPr>
        <p:blipFill>
          <a:blip r:embed="rId7">
            <a:alphaModFix/>
          </a:blip>
          <a:stretch>
            <a:fillRect/>
          </a:stretch>
        </p:blipFill>
        <p:spPr>
          <a:xfrm>
            <a:off x="5931675" y="3382000"/>
            <a:ext cx="185125" cy="185125"/>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Integration</a:t>
            </a:r>
          </a:p>
        </p:txBody>
      </p:sp>
      <p:pic>
        <p:nvPicPr>
          <p:cNvPr id="235" name="Shape 235"/>
          <p:cNvPicPr preferRelativeResize="0"/>
          <p:nvPr/>
        </p:nvPicPr>
        <p:blipFill>
          <a:blip r:embed="rId3">
            <a:alphaModFix/>
          </a:blip>
          <a:stretch>
            <a:fillRect/>
          </a:stretch>
        </p:blipFill>
        <p:spPr>
          <a:xfrm>
            <a:off x="1917099" y="2183450"/>
            <a:ext cx="1809298" cy="992950"/>
          </a:xfrm>
          <a:prstGeom prst="rect">
            <a:avLst/>
          </a:prstGeom>
          <a:noFill/>
          <a:ln>
            <a:noFill/>
          </a:ln>
        </p:spPr>
      </p:pic>
      <p:pic>
        <p:nvPicPr>
          <p:cNvPr id="236" name="Shape 236"/>
          <p:cNvPicPr preferRelativeResize="0"/>
          <p:nvPr/>
        </p:nvPicPr>
        <p:blipFill>
          <a:blip r:embed="rId4">
            <a:alphaModFix/>
          </a:blip>
          <a:stretch>
            <a:fillRect/>
          </a:stretch>
        </p:blipFill>
        <p:spPr>
          <a:xfrm>
            <a:off x="457200" y="1798700"/>
            <a:ext cx="1314450" cy="1666875"/>
          </a:xfrm>
          <a:prstGeom prst="rect">
            <a:avLst/>
          </a:prstGeom>
          <a:noFill/>
          <a:ln>
            <a:noFill/>
          </a:ln>
        </p:spPr>
      </p:pic>
      <p:pic>
        <p:nvPicPr>
          <p:cNvPr id="237" name="Shape 237"/>
          <p:cNvPicPr preferRelativeResize="0"/>
          <p:nvPr/>
        </p:nvPicPr>
        <p:blipFill>
          <a:blip r:embed="rId5">
            <a:alphaModFix/>
          </a:blip>
          <a:stretch>
            <a:fillRect/>
          </a:stretch>
        </p:blipFill>
        <p:spPr>
          <a:xfrm>
            <a:off x="7077500" y="535650"/>
            <a:ext cx="1728750" cy="527724"/>
          </a:xfrm>
          <a:prstGeom prst="rect">
            <a:avLst/>
          </a:prstGeom>
          <a:noFill/>
          <a:ln>
            <a:noFill/>
          </a:ln>
        </p:spPr>
      </p:pic>
      <p:graphicFrame>
        <p:nvGraphicFramePr>
          <p:cNvPr id="238" name="Shape 238"/>
          <p:cNvGraphicFramePr/>
          <p:nvPr/>
        </p:nvGraphicFramePr>
        <p:xfrm>
          <a:off x="-117012" y="4132375"/>
          <a:ext cx="3000000" cy="3000000"/>
        </p:xfrm>
        <a:graphic>
          <a:graphicData uri="http://schemas.openxmlformats.org/drawingml/2006/table">
            <a:tbl>
              <a:tblPr>
                <a:noFill/>
                <a:tableStyleId>{8E55863D-81A9-441C-BB72-BAC96E66D223}</a:tableStyleId>
              </a:tblPr>
              <a:tblGrid>
                <a:gridCol w="1377750"/>
                <a:gridCol w="1468900"/>
                <a:gridCol w="1298200"/>
                <a:gridCol w="1180925"/>
                <a:gridCol w="1250425"/>
                <a:gridCol w="1447200"/>
                <a:gridCol w="1354625"/>
              </a:tblGrid>
              <a:tr h="314325">
                <a:tc>
                  <a:txBody>
                    <a:bodyPr>
                      <a:noAutofit/>
                    </a:bodyPr>
                    <a:lstStyle/>
                    <a:p>
                      <a:pPr indent="0" lvl="0" marL="76200" marR="76200" rtl="0" algn="ctr">
                        <a:lnSpc>
                          <a:spcPct val="115000"/>
                        </a:lnSpc>
                        <a:spcBef>
                          <a:spcPts val="0"/>
                        </a:spcBef>
                        <a:buNone/>
                      </a:pPr>
                      <a:r>
                        <a:rPr b="1" lang="en" sz="1200"/>
                        <a:t>Introduction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Problem Statement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Objectives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b="1" lang="en" sz="1200"/>
                        <a:t>Plan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Budget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Personnel and Qualifications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Facilities and Equipment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180975">
                <a:tc>
                  <a:txBody>
                    <a:bodyPr>
                      <a:noAutofit/>
                    </a:bodyPr>
                    <a:lstStyle/>
                    <a:p>
                      <a:pPr indent="0" lvl="0" marL="76200" marR="76200" rtl="0" algn="ctr">
                        <a:lnSpc>
                          <a:spcPct val="115000"/>
                        </a:lnSpc>
                        <a:spcBef>
                          <a:spcPts val="0"/>
                        </a:spcBef>
                        <a:buNone/>
                      </a:pPr>
                      <a:r>
                        <a:rPr b="1"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t/>
                      </a:r>
                      <a:endParaRPr sz="1200"/>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solidFill>
                            <a:schemeClr val="dk1"/>
                          </a:solidFill>
                        </a:rPr>
                        <a:t>Integration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bl>
          </a:graphicData>
        </a:graphic>
      </p:graphicFrame>
      <p:pic>
        <p:nvPicPr>
          <p:cNvPr id="239" name="Shape 239"/>
          <p:cNvPicPr preferRelativeResize="0"/>
          <p:nvPr/>
        </p:nvPicPr>
        <p:blipFill>
          <a:blip r:embed="rId6">
            <a:alphaModFix/>
          </a:blip>
          <a:stretch>
            <a:fillRect/>
          </a:stretch>
        </p:blipFill>
        <p:spPr>
          <a:xfrm>
            <a:off x="5931675" y="2183450"/>
            <a:ext cx="185125" cy="185125"/>
          </a:xfrm>
          <a:prstGeom prst="rect">
            <a:avLst/>
          </a:prstGeom>
          <a:noFill/>
          <a:ln>
            <a:noFill/>
          </a:ln>
        </p:spPr>
      </p:pic>
      <p:pic>
        <p:nvPicPr>
          <p:cNvPr id="240" name="Shape 240"/>
          <p:cNvPicPr preferRelativeResize="0"/>
          <p:nvPr/>
        </p:nvPicPr>
        <p:blipFill>
          <a:blip r:embed="rId6">
            <a:alphaModFix/>
          </a:blip>
          <a:stretch>
            <a:fillRect/>
          </a:stretch>
        </p:blipFill>
        <p:spPr>
          <a:xfrm>
            <a:off x="4921875" y="2425425"/>
            <a:ext cx="185125" cy="185125"/>
          </a:xfrm>
          <a:prstGeom prst="rect">
            <a:avLst/>
          </a:prstGeom>
          <a:noFill/>
          <a:ln>
            <a:noFill/>
          </a:ln>
        </p:spPr>
      </p:pic>
      <p:pic>
        <p:nvPicPr>
          <p:cNvPr id="241" name="Shape 241"/>
          <p:cNvPicPr preferRelativeResize="0"/>
          <p:nvPr/>
        </p:nvPicPr>
        <p:blipFill>
          <a:blip r:embed="rId6">
            <a:alphaModFix/>
          </a:blip>
          <a:stretch>
            <a:fillRect/>
          </a:stretch>
        </p:blipFill>
        <p:spPr>
          <a:xfrm>
            <a:off x="4921875" y="2727025"/>
            <a:ext cx="185125" cy="185125"/>
          </a:xfrm>
          <a:prstGeom prst="rect">
            <a:avLst/>
          </a:prstGeom>
          <a:noFill/>
          <a:ln>
            <a:noFill/>
          </a:ln>
        </p:spPr>
      </p:pic>
      <p:pic>
        <p:nvPicPr>
          <p:cNvPr id="242" name="Shape 242"/>
          <p:cNvPicPr preferRelativeResize="0"/>
          <p:nvPr/>
        </p:nvPicPr>
        <p:blipFill>
          <a:blip r:embed="rId6">
            <a:alphaModFix/>
          </a:blip>
          <a:stretch>
            <a:fillRect/>
          </a:stretch>
        </p:blipFill>
        <p:spPr>
          <a:xfrm>
            <a:off x="5931675" y="3382000"/>
            <a:ext cx="185125" cy="185125"/>
          </a:xfrm>
          <a:prstGeom prst="rect">
            <a:avLst/>
          </a:prstGeom>
          <a:noFill/>
          <a:ln>
            <a:noFill/>
          </a:ln>
        </p:spPr>
      </p:pic>
      <p:pic>
        <p:nvPicPr>
          <p:cNvPr id="243" name="Shape 243"/>
          <p:cNvPicPr preferRelativeResize="0"/>
          <p:nvPr/>
        </p:nvPicPr>
        <p:blipFill rotWithShape="1">
          <a:blip r:embed="rId7">
            <a:alphaModFix/>
          </a:blip>
          <a:srcRect b="0" l="616" r="0" t="0"/>
          <a:stretch/>
        </p:blipFill>
        <p:spPr>
          <a:xfrm>
            <a:off x="3903275" y="1276660"/>
            <a:ext cx="5272149" cy="2806525"/>
          </a:xfrm>
          <a:prstGeom prst="rect">
            <a:avLst/>
          </a:prstGeom>
          <a:noFill/>
          <a:ln>
            <a:noFill/>
          </a:ln>
        </p:spPr>
      </p:pic>
      <p:pic>
        <p:nvPicPr>
          <p:cNvPr id="244" name="Shape 244"/>
          <p:cNvPicPr preferRelativeResize="0"/>
          <p:nvPr/>
        </p:nvPicPr>
        <p:blipFill>
          <a:blip r:embed="rId6">
            <a:alphaModFix/>
          </a:blip>
          <a:stretch>
            <a:fillRect/>
          </a:stretch>
        </p:blipFill>
        <p:spPr>
          <a:xfrm>
            <a:off x="4918675" y="2430075"/>
            <a:ext cx="185125" cy="185125"/>
          </a:xfrm>
          <a:prstGeom prst="rect">
            <a:avLst/>
          </a:prstGeom>
          <a:noFill/>
          <a:ln>
            <a:noFill/>
          </a:ln>
        </p:spPr>
      </p:pic>
      <p:pic>
        <p:nvPicPr>
          <p:cNvPr id="245" name="Shape 245"/>
          <p:cNvPicPr preferRelativeResize="0"/>
          <p:nvPr/>
        </p:nvPicPr>
        <p:blipFill>
          <a:blip r:embed="rId6">
            <a:alphaModFix/>
          </a:blip>
          <a:stretch>
            <a:fillRect/>
          </a:stretch>
        </p:blipFill>
        <p:spPr>
          <a:xfrm>
            <a:off x="5895600" y="2183450"/>
            <a:ext cx="185125" cy="185125"/>
          </a:xfrm>
          <a:prstGeom prst="rect">
            <a:avLst/>
          </a:prstGeom>
          <a:noFill/>
          <a:ln>
            <a:noFill/>
          </a:ln>
        </p:spPr>
      </p:pic>
      <p:pic>
        <p:nvPicPr>
          <p:cNvPr id="246" name="Shape 246"/>
          <p:cNvPicPr preferRelativeResize="0"/>
          <p:nvPr/>
        </p:nvPicPr>
        <p:blipFill>
          <a:blip r:embed="rId6">
            <a:alphaModFix/>
          </a:blip>
          <a:stretch>
            <a:fillRect/>
          </a:stretch>
        </p:blipFill>
        <p:spPr>
          <a:xfrm>
            <a:off x="4918675" y="2727025"/>
            <a:ext cx="185125" cy="185125"/>
          </a:xfrm>
          <a:prstGeom prst="rect">
            <a:avLst/>
          </a:prstGeom>
          <a:noFill/>
          <a:ln>
            <a:noFill/>
          </a:ln>
        </p:spPr>
      </p:pic>
      <p:pic>
        <p:nvPicPr>
          <p:cNvPr id="247" name="Shape 247"/>
          <p:cNvPicPr preferRelativeResize="0"/>
          <p:nvPr/>
        </p:nvPicPr>
        <p:blipFill>
          <a:blip r:embed="rId6">
            <a:alphaModFix/>
          </a:blip>
          <a:stretch>
            <a:fillRect/>
          </a:stretch>
        </p:blipFill>
        <p:spPr>
          <a:xfrm>
            <a:off x="5895600" y="3382000"/>
            <a:ext cx="185125" cy="185125"/>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Integration</a:t>
            </a:r>
          </a:p>
        </p:txBody>
      </p:sp>
      <p:pic>
        <p:nvPicPr>
          <p:cNvPr id="253" name="Shape 253"/>
          <p:cNvPicPr preferRelativeResize="0"/>
          <p:nvPr/>
        </p:nvPicPr>
        <p:blipFill>
          <a:blip r:embed="rId3">
            <a:alphaModFix/>
          </a:blip>
          <a:stretch>
            <a:fillRect/>
          </a:stretch>
        </p:blipFill>
        <p:spPr>
          <a:xfrm>
            <a:off x="1917099" y="2183450"/>
            <a:ext cx="1809298" cy="992950"/>
          </a:xfrm>
          <a:prstGeom prst="rect">
            <a:avLst/>
          </a:prstGeom>
          <a:noFill/>
          <a:ln>
            <a:noFill/>
          </a:ln>
        </p:spPr>
      </p:pic>
      <p:pic>
        <p:nvPicPr>
          <p:cNvPr id="254" name="Shape 254"/>
          <p:cNvPicPr preferRelativeResize="0"/>
          <p:nvPr/>
        </p:nvPicPr>
        <p:blipFill>
          <a:blip r:embed="rId4">
            <a:alphaModFix/>
          </a:blip>
          <a:stretch>
            <a:fillRect/>
          </a:stretch>
        </p:blipFill>
        <p:spPr>
          <a:xfrm>
            <a:off x="457200" y="1798700"/>
            <a:ext cx="1314450" cy="1666875"/>
          </a:xfrm>
          <a:prstGeom prst="rect">
            <a:avLst/>
          </a:prstGeom>
          <a:noFill/>
          <a:ln>
            <a:noFill/>
          </a:ln>
        </p:spPr>
      </p:pic>
      <p:graphicFrame>
        <p:nvGraphicFramePr>
          <p:cNvPr id="255" name="Shape 255"/>
          <p:cNvGraphicFramePr/>
          <p:nvPr/>
        </p:nvGraphicFramePr>
        <p:xfrm>
          <a:off x="-117012" y="4132375"/>
          <a:ext cx="3000000" cy="3000000"/>
        </p:xfrm>
        <a:graphic>
          <a:graphicData uri="http://schemas.openxmlformats.org/drawingml/2006/table">
            <a:tbl>
              <a:tblPr>
                <a:noFill/>
                <a:tableStyleId>{7CAA1D2D-566A-496B-85AD-88E8D26061F6}</a:tableStyleId>
              </a:tblPr>
              <a:tblGrid>
                <a:gridCol w="1377750"/>
                <a:gridCol w="1468900"/>
                <a:gridCol w="1298200"/>
                <a:gridCol w="1180925"/>
                <a:gridCol w="1250425"/>
                <a:gridCol w="1447200"/>
                <a:gridCol w="1354625"/>
              </a:tblGrid>
              <a:tr h="314325">
                <a:tc>
                  <a:txBody>
                    <a:bodyPr>
                      <a:noAutofit/>
                    </a:bodyPr>
                    <a:lstStyle/>
                    <a:p>
                      <a:pPr indent="0" lvl="0" marL="76200" marR="76200" rtl="0" algn="ctr">
                        <a:lnSpc>
                          <a:spcPct val="115000"/>
                        </a:lnSpc>
                        <a:spcBef>
                          <a:spcPts val="0"/>
                        </a:spcBef>
                        <a:buNone/>
                      </a:pPr>
                      <a:r>
                        <a:rPr b="1" lang="en" sz="1200"/>
                        <a:t>Introduction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Problem Statement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Objectives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b="1" lang="en" sz="1200"/>
                        <a:t>Plan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Budget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Personnel and Qualifications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Facilities and Equipment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180975">
                <a:tc>
                  <a:txBody>
                    <a:bodyPr>
                      <a:noAutofit/>
                    </a:bodyPr>
                    <a:lstStyle/>
                    <a:p>
                      <a:pPr indent="0" lvl="0" marL="76200" marR="76200" rtl="0" algn="ctr">
                        <a:lnSpc>
                          <a:spcPct val="115000"/>
                        </a:lnSpc>
                        <a:spcBef>
                          <a:spcPts val="0"/>
                        </a:spcBef>
                        <a:buNone/>
                      </a:pPr>
                      <a:r>
                        <a:rPr b="1"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t/>
                      </a:r>
                      <a:endParaRPr sz="1200"/>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solidFill>
                            <a:schemeClr val="dk1"/>
                          </a:solidFill>
                        </a:rPr>
                        <a:t>Integration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bl>
          </a:graphicData>
        </a:graphic>
      </p:graphicFrame>
      <p:pic>
        <p:nvPicPr>
          <p:cNvPr id="256" name="Shape 256"/>
          <p:cNvPicPr preferRelativeResize="0"/>
          <p:nvPr/>
        </p:nvPicPr>
        <p:blipFill>
          <a:blip r:embed="rId5">
            <a:alphaModFix/>
          </a:blip>
          <a:stretch>
            <a:fillRect/>
          </a:stretch>
        </p:blipFill>
        <p:spPr>
          <a:xfrm>
            <a:off x="5931675" y="2183450"/>
            <a:ext cx="185125" cy="185125"/>
          </a:xfrm>
          <a:prstGeom prst="rect">
            <a:avLst/>
          </a:prstGeom>
          <a:noFill/>
          <a:ln>
            <a:noFill/>
          </a:ln>
        </p:spPr>
      </p:pic>
      <p:pic>
        <p:nvPicPr>
          <p:cNvPr id="257" name="Shape 257"/>
          <p:cNvPicPr preferRelativeResize="0"/>
          <p:nvPr/>
        </p:nvPicPr>
        <p:blipFill>
          <a:blip r:embed="rId5">
            <a:alphaModFix/>
          </a:blip>
          <a:stretch>
            <a:fillRect/>
          </a:stretch>
        </p:blipFill>
        <p:spPr>
          <a:xfrm>
            <a:off x="4921875" y="2425425"/>
            <a:ext cx="185125" cy="185125"/>
          </a:xfrm>
          <a:prstGeom prst="rect">
            <a:avLst/>
          </a:prstGeom>
          <a:noFill/>
          <a:ln>
            <a:noFill/>
          </a:ln>
        </p:spPr>
      </p:pic>
      <p:pic>
        <p:nvPicPr>
          <p:cNvPr id="258" name="Shape 258"/>
          <p:cNvPicPr preferRelativeResize="0"/>
          <p:nvPr/>
        </p:nvPicPr>
        <p:blipFill>
          <a:blip r:embed="rId5">
            <a:alphaModFix/>
          </a:blip>
          <a:stretch>
            <a:fillRect/>
          </a:stretch>
        </p:blipFill>
        <p:spPr>
          <a:xfrm>
            <a:off x="4921875" y="2727025"/>
            <a:ext cx="185125" cy="185125"/>
          </a:xfrm>
          <a:prstGeom prst="rect">
            <a:avLst/>
          </a:prstGeom>
          <a:noFill/>
          <a:ln>
            <a:noFill/>
          </a:ln>
        </p:spPr>
      </p:pic>
      <p:pic>
        <p:nvPicPr>
          <p:cNvPr id="259" name="Shape 259"/>
          <p:cNvPicPr preferRelativeResize="0"/>
          <p:nvPr/>
        </p:nvPicPr>
        <p:blipFill>
          <a:blip r:embed="rId5">
            <a:alphaModFix/>
          </a:blip>
          <a:stretch>
            <a:fillRect/>
          </a:stretch>
        </p:blipFill>
        <p:spPr>
          <a:xfrm>
            <a:off x="5931675" y="3382000"/>
            <a:ext cx="185125" cy="185125"/>
          </a:xfrm>
          <a:prstGeom prst="rect">
            <a:avLst/>
          </a:prstGeom>
          <a:noFill/>
          <a:ln>
            <a:noFill/>
          </a:ln>
        </p:spPr>
      </p:pic>
      <p:pic>
        <p:nvPicPr>
          <p:cNvPr id="260" name="Shape 260"/>
          <p:cNvPicPr preferRelativeResize="0"/>
          <p:nvPr/>
        </p:nvPicPr>
        <p:blipFill rotWithShape="1">
          <a:blip r:embed="rId6">
            <a:alphaModFix/>
          </a:blip>
          <a:srcRect b="0" l="616" r="0" t="0"/>
          <a:stretch/>
        </p:blipFill>
        <p:spPr>
          <a:xfrm>
            <a:off x="3903275" y="1276660"/>
            <a:ext cx="5272149" cy="2806525"/>
          </a:xfrm>
          <a:prstGeom prst="rect">
            <a:avLst/>
          </a:prstGeom>
          <a:noFill/>
          <a:ln>
            <a:noFill/>
          </a:ln>
        </p:spPr>
      </p:pic>
      <p:pic>
        <p:nvPicPr>
          <p:cNvPr id="261" name="Shape 261"/>
          <p:cNvPicPr preferRelativeResize="0"/>
          <p:nvPr/>
        </p:nvPicPr>
        <p:blipFill>
          <a:blip r:embed="rId7">
            <a:alphaModFix/>
          </a:blip>
          <a:stretch>
            <a:fillRect/>
          </a:stretch>
        </p:blipFill>
        <p:spPr>
          <a:xfrm>
            <a:off x="8157347" y="292725"/>
            <a:ext cx="772899" cy="770650"/>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x="0" y="0"/>
          <a:ext cx="0" cy="0"/>
          <a:chOff x="0" y="0"/>
          <a:chExt cx="0" cy="0"/>
        </a:xfrm>
      </p:grpSpPr>
      <p:sp>
        <p:nvSpPr>
          <p:cNvPr id="266" name="Shape 26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Integration</a:t>
            </a:r>
          </a:p>
        </p:txBody>
      </p:sp>
      <p:sp>
        <p:nvSpPr>
          <p:cNvPr id="267" name="Shape 26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sz="1800"/>
          </a:p>
          <a:p>
            <a:pPr lvl="0" rtl="0">
              <a:spcBef>
                <a:spcPts val="0"/>
              </a:spcBef>
              <a:buNone/>
            </a:pPr>
            <a:r>
              <a:t/>
            </a:r>
            <a:endParaRPr sz="1800"/>
          </a:p>
        </p:txBody>
      </p:sp>
      <p:pic>
        <p:nvPicPr>
          <p:cNvPr id="268" name="Shape 268"/>
          <p:cNvPicPr preferRelativeResize="0"/>
          <p:nvPr/>
        </p:nvPicPr>
        <p:blipFill>
          <a:blip r:embed="rId3">
            <a:alphaModFix/>
          </a:blip>
          <a:stretch>
            <a:fillRect/>
          </a:stretch>
        </p:blipFill>
        <p:spPr>
          <a:xfrm>
            <a:off x="457200" y="1798700"/>
            <a:ext cx="1314450" cy="1666875"/>
          </a:xfrm>
          <a:prstGeom prst="rect">
            <a:avLst/>
          </a:prstGeom>
          <a:noFill/>
          <a:ln>
            <a:noFill/>
          </a:ln>
        </p:spPr>
      </p:pic>
      <p:graphicFrame>
        <p:nvGraphicFramePr>
          <p:cNvPr id="269" name="Shape 269"/>
          <p:cNvGraphicFramePr/>
          <p:nvPr/>
        </p:nvGraphicFramePr>
        <p:xfrm>
          <a:off x="-117012" y="4132375"/>
          <a:ext cx="3000000" cy="3000000"/>
        </p:xfrm>
        <a:graphic>
          <a:graphicData uri="http://schemas.openxmlformats.org/drawingml/2006/table">
            <a:tbl>
              <a:tblPr>
                <a:noFill/>
                <a:tableStyleId>{22B80105-D35F-42D0-BE17-CDFFD0D771EA}</a:tableStyleId>
              </a:tblPr>
              <a:tblGrid>
                <a:gridCol w="1377750"/>
                <a:gridCol w="1468900"/>
                <a:gridCol w="1298200"/>
                <a:gridCol w="1180925"/>
                <a:gridCol w="1250425"/>
                <a:gridCol w="1447200"/>
                <a:gridCol w="1354625"/>
              </a:tblGrid>
              <a:tr h="314325">
                <a:tc>
                  <a:txBody>
                    <a:bodyPr>
                      <a:noAutofit/>
                    </a:bodyPr>
                    <a:lstStyle/>
                    <a:p>
                      <a:pPr indent="0" lvl="0" marL="76200" marR="76200" rtl="0" algn="ctr">
                        <a:lnSpc>
                          <a:spcPct val="115000"/>
                        </a:lnSpc>
                        <a:spcBef>
                          <a:spcPts val="0"/>
                        </a:spcBef>
                        <a:buNone/>
                      </a:pPr>
                      <a:r>
                        <a:rPr b="1" lang="en" sz="1200"/>
                        <a:t>Introduction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Problem Statement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Objectives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b="1" lang="en" sz="1200"/>
                        <a:t>Plan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Budget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Personnel and Qualifications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Facilities and Equipment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180975">
                <a:tc>
                  <a:txBody>
                    <a:bodyPr>
                      <a:noAutofit/>
                    </a:bodyPr>
                    <a:lstStyle/>
                    <a:p>
                      <a:pPr indent="0" lvl="0" marL="76200" marR="76200" rtl="0" algn="ctr">
                        <a:lnSpc>
                          <a:spcPct val="115000"/>
                        </a:lnSpc>
                        <a:spcBef>
                          <a:spcPts val="0"/>
                        </a:spcBef>
                        <a:buNone/>
                      </a:pPr>
                      <a:r>
                        <a:rPr b="1"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t/>
                      </a:r>
                      <a:endParaRPr sz="1200"/>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solidFill>
                            <a:schemeClr val="dk1"/>
                          </a:solidFill>
                        </a:rPr>
                        <a:t>Integration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bl>
          </a:graphicData>
        </a:graphic>
      </p:graphicFrame>
      <p:pic>
        <p:nvPicPr>
          <p:cNvPr id="270" name="Shape 270"/>
          <p:cNvPicPr preferRelativeResize="0"/>
          <p:nvPr/>
        </p:nvPicPr>
        <p:blipFill>
          <a:blip r:embed="rId4">
            <a:alphaModFix/>
          </a:blip>
          <a:stretch>
            <a:fillRect/>
          </a:stretch>
        </p:blipFill>
        <p:spPr>
          <a:xfrm>
            <a:off x="1667950" y="2303975"/>
            <a:ext cx="3192875" cy="656324"/>
          </a:xfrm>
          <a:prstGeom prst="rect">
            <a:avLst/>
          </a:prstGeom>
          <a:noFill/>
          <a:ln>
            <a:noFill/>
          </a:ln>
        </p:spPr>
      </p:pic>
      <p:pic>
        <p:nvPicPr>
          <p:cNvPr id="271" name="Shape 271"/>
          <p:cNvPicPr preferRelativeResize="0"/>
          <p:nvPr/>
        </p:nvPicPr>
        <p:blipFill>
          <a:blip r:embed="rId4">
            <a:alphaModFix/>
          </a:blip>
          <a:stretch>
            <a:fillRect/>
          </a:stretch>
        </p:blipFill>
        <p:spPr>
          <a:xfrm>
            <a:off x="4521700" y="2269712"/>
            <a:ext cx="3192875" cy="656324"/>
          </a:xfrm>
          <a:prstGeom prst="rect">
            <a:avLst/>
          </a:prstGeom>
          <a:noFill/>
          <a:ln>
            <a:noFill/>
          </a:ln>
        </p:spPr>
      </p:pic>
      <p:pic>
        <p:nvPicPr>
          <p:cNvPr id="272" name="Shape 272"/>
          <p:cNvPicPr preferRelativeResize="0"/>
          <p:nvPr/>
        </p:nvPicPr>
        <p:blipFill>
          <a:blip r:embed="rId5">
            <a:alphaModFix/>
          </a:blip>
          <a:stretch>
            <a:fillRect/>
          </a:stretch>
        </p:blipFill>
        <p:spPr>
          <a:xfrm>
            <a:off x="6781912" y="1646824"/>
            <a:ext cx="1849874" cy="1849851"/>
          </a:xfrm>
          <a:prstGeom prst="rect">
            <a:avLst/>
          </a:prstGeom>
          <a:noFill/>
          <a:ln>
            <a:noFill/>
          </a:ln>
        </p:spPr>
      </p:pic>
      <p:pic>
        <p:nvPicPr>
          <p:cNvPr id="273" name="Shape 273"/>
          <p:cNvPicPr preferRelativeResize="0"/>
          <p:nvPr/>
        </p:nvPicPr>
        <p:blipFill>
          <a:blip r:embed="rId6">
            <a:alphaModFix/>
          </a:blip>
          <a:stretch>
            <a:fillRect/>
          </a:stretch>
        </p:blipFill>
        <p:spPr>
          <a:xfrm>
            <a:off x="3444198" y="1824074"/>
            <a:ext cx="1813625" cy="1547625"/>
          </a:xfrm>
          <a:prstGeom prst="rect">
            <a:avLst/>
          </a:prstGeom>
          <a:noFill/>
          <a:ln>
            <a:noFill/>
          </a:ln>
        </p:spPr>
      </p:pic>
      <p:sp>
        <p:nvSpPr>
          <p:cNvPr id="274" name="Shape 274"/>
          <p:cNvSpPr txBox="1"/>
          <p:nvPr/>
        </p:nvSpPr>
        <p:spPr>
          <a:xfrm>
            <a:off x="3479362" y="1345600"/>
            <a:ext cx="1743299" cy="517800"/>
          </a:xfrm>
          <a:prstGeom prst="rect">
            <a:avLst/>
          </a:prstGeom>
          <a:noFill/>
          <a:ln>
            <a:noFill/>
          </a:ln>
        </p:spPr>
        <p:txBody>
          <a:bodyPr anchorCtr="0" anchor="t" bIns="91425" lIns="91425" rIns="91425" tIns="91425">
            <a:noAutofit/>
          </a:bodyPr>
          <a:lstStyle/>
          <a:p>
            <a:pPr rtl="0" algn="ctr">
              <a:spcBef>
                <a:spcPts val="0"/>
              </a:spcBef>
              <a:buNone/>
            </a:pPr>
            <a:r>
              <a:rPr b="1" lang="en">
                <a:latin typeface="Consolas"/>
                <a:ea typeface="Consolas"/>
                <a:cs typeface="Consolas"/>
                <a:sym typeface="Consolas"/>
              </a:rPr>
              <a:t>BYU-IDAHO</a:t>
            </a:r>
          </a:p>
          <a:p>
            <a:pPr rtl="0" algn="ctr">
              <a:spcBef>
                <a:spcPts val="0"/>
              </a:spcBef>
              <a:buNone/>
            </a:pPr>
            <a:r>
              <a:rPr b="1" lang="en">
                <a:latin typeface="Consolas"/>
                <a:ea typeface="Consolas"/>
                <a:cs typeface="Consolas"/>
                <a:sym typeface="Consolas"/>
              </a:rPr>
              <a:t>SERVERS</a:t>
            </a:r>
          </a:p>
          <a:p>
            <a:pPr>
              <a:spcBef>
                <a:spcPts val="0"/>
              </a:spcBef>
              <a:buNone/>
            </a:pPr>
            <a:r>
              <a:t/>
            </a:r>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Integration</a:t>
            </a:r>
          </a:p>
        </p:txBody>
      </p:sp>
      <p:sp>
        <p:nvSpPr>
          <p:cNvPr id="280" name="Shape 28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sz="1800"/>
          </a:p>
          <a:p>
            <a:pPr lvl="0" rtl="0">
              <a:spcBef>
                <a:spcPts val="0"/>
              </a:spcBef>
              <a:buNone/>
            </a:pPr>
            <a:r>
              <a:t/>
            </a:r>
            <a:endParaRPr sz="1800"/>
          </a:p>
        </p:txBody>
      </p:sp>
      <p:graphicFrame>
        <p:nvGraphicFramePr>
          <p:cNvPr id="281" name="Shape 281"/>
          <p:cNvGraphicFramePr/>
          <p:nvPr/>
        </p:nvGraphicFramePr>
        <p:xfrm>
          <a:off x="-117012" y="4132375"/>
          <a:ext cx="3000000" cy="3000000"/>
        </p:xfrm>
        <a:graphic>
          <a:graphicData uri="http://schemas.openxmlformats.org/drawingml/2006/table">
            <a:tbl>
              <a:tblPr>
                <a:noFill/>
                <a:tableStyleId>{6EB4215D-3E16-4B7B-B049-F684B82A792F}</a:tableStyleId>
              </a:tblPr>
              <a:tblGrid>
                <a:gridCol w="1377750"/>
                <a:gridCol w="1468900"/>
                <a:gridCol w="1298200"/>
                <a:gridCol w="1180925"/>
                <a:gridCol w="1250425"/>
                <a:gridCol w="1447200"/>
                <a:gridCol w="1354625"/>
              </a:tblGrid>
              <a:tr h="314325">
                <a:tc>
                  <a:txBody>
                    <a:bodyPr>
                      <a:noAutofit/>
                    </a:bodyPr>
                    <a:lstStyle/>
                    <a:p>
                      <a:pPr indent="0" lvl="0" marL="76200" marR="76200" rtl="0" algn="ctr">
                        <a:lnSpc>
                          <a:spcPct val="115000"/>
                        </a:lnSpc>
                        <a:spcBef>
                          <a:spcPts val="0"/>
                        </a:spcBef>
                        <a:buNone/>
                      </a:pPr>
                      <a:r>
                        <a:rPr b="1" lang="en" sz="1200"/>
                        <a:t>Introduction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Problem Statement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Objectives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b="1" lang="en" sz="1200"/>
                        <a:t>Plan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Budget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Personnel and Qualifications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Facilities and Equipment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180975">
                <a:tc>
                  <a:txBody>
                    <a:bodyPr>
                      <a:noAutofit/>
                    </a:bodyPr>
                    <a:lstStyle/>
                    <a:p>
                      <a:pPr indent="0" lvl="0" marL="76200" marR="76200" rtl="0" algn="ctr">
                        <a:lnSpc>
                          <a:spcPct val="115000"/>
                        </a:lnSpc>
                        <a:spcBef>
                          <a:spcPts val="0"/>
                        </a:spcBef>
                        <a:buNone/>
                      </a:pPr>
                      <a:r>
                        <a:rPr b="1"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t/>
                      </a:r>
                      <a:endParaRPr sz="1200"/>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solidFill>
                            <a:schemeClr val="dk1"/>
                          </a:solidFill>
                        </a:rPr>
                        <a:t>Integration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bl>
          </a:graphicData>
        </a:graphic>
      </p:graphicFrame>
      <p:pic>
        <p:nvPicPr>
          <p:cNvPr id="282" name="Shape 282"/>
          <p:cNvPicPr preferRelativeResize="0"/>
          <p:nvPr/>
        </p:nvPicPr>
        <p:blipFill>
          <a:blip r:embed="rId3">
            <a:alphaModFix/>
          </a:blip>
          <a:stretch>
            <a:fillRect/>
          </a:stretch>
        </p:blipFill>
        <p:spPr>
          <a:xfrm>
            <a:off x="2584400" y="880574"/>
            <a:ext cx="4240374" cy="1625499"/>
          </a:xfrm>
          <a:prstGeom prst="rect">
            <a:avLst/>
          </a:prstGeom>
          <a:noFill/>
          <a:ln>
            <a:noFill/>
          </a:ln>
        </p:spPr>
      </p:pic>
      <p:pic>
        <p:nvPicPr>
          <p:cNvPr id="283" name="Shape 283"/>
          <p:cNvPicPr preferRelativeResize="0"/>
          <p:nvPr/>
        </p:nvPicPr>
        <p:blipFill>
          <a:blip r:embed="rId4">
            <a:alphaModFix/>
          </a:blip>
          <a:stretch>
            <a:fillRect/>
          </a:stretch>
        </p:blipFill>
        <p:spPr>
          <a:xfrm>
            <a:off x="594012" y="1646824"/>
            <a:ext cx="1849874" cy="1849851"/>
          </a:xfrm>
          <a:prstGeom prst="rect">
            <a:avLst/>
          </a:prstGeom>
          <a:noFill/>
          <a:ln>
            <a:noFill/>
          </a:ln>
        </p:spPr>
      </p:pic>
      <p:sp>
        <p:nvSpPr>
          <p:cNvPr id="284" name="Shape 284"/>
          <p:cNvSpPr txBox="1"/>
          <p:nvPr/>
        </p:nvSpPr>
        <p:spPr>
          <a:xfrm>
            <a:off x="6454950" y="1311525"/>
            <a:ext cx="2481299" cy="2570400"/>
          </a:xfrm>
          <a:prstGeom prst="rect">
            <a:avLst/>
          </a:prstGeom>
          <a:noFill/>
          <a:ln>
            <a:noFill/>
          </a:ln>
        </p:spPr>
        <p:txBody>
          <a:bodyPr anchorCtr="0" anchor="t"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sp>
        <p:nvSpPr>
          <p:cNvPr id="289" name="Shape 28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Integration</a:t>
            </a:r>
          </a:p>
        </p:txBody>
      </p:sp>
      <p:sp>
        <p:nvSpPr>
          <p:cNvPr id="290" name="Shape 29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sz="1800"/>
          </a:p>
          <a:p>
            <a:pPr lvl="0" rtl="0">
              <a:spcBef>
                <a:spcPts val="0"/>
              </a:spcBef>
              <a:buNone/>
            </a:pPr>
            <a:r>
              <a:t/>
            </a:r>
            <a:endParaRPr sz="1800"/>
          </a:p>
        </p:txBody>
      </p:sp>
      <p:graphicFrame>
        <p:nvGraphicFramePr>
          <p:cNvPr id="291" name="Shape 291"/>
          <p:cNvGraphicFramePr/>
          <p:nvPr/>
        </p:nvGraphicFramePr>
        <p:xfrm>
          <a:off x="-117012" y="4132375"/>
          <a:ext cx="3000000" cy="3000000"/>
        </p:xfrm>
        <a:graphic>
          <a:graphicData uri="http://schemas.openxmlformats.org/drawingml/2006/table">
            <a:tbl>
              <a:tblPr>
                <a:noFill/>
                <a:tableStyleId>{F8C060C2-F3D2-4807-84B4-D2C12177D024}</a:tableStyleId>
              </a:tblPr>
              <a:tblGrid>
                <a:gridCol w="1377750"/>
                <a:gridCol w="1468900"/>
                <a:gridCol w="1298200"/>
                <a:gridCol w="1180925"/>
                <a:gridCol w="1250425"/>
                <a:gridCol w="1447200"/>
                <a:gridCol w="1354625"/>
              </a:tblGrid>
              <a:tr h="314325">
                <a:tc>
                  <a:txBody>
                    <a:bodyPr>
                      <a:noAutofit/>
                    </a:bodyPr>
                    <a:lstStyle/>
                    <a:p>
                      <a:pPr indent="0" lvl="0" marL="76200" marR="76200" rtl="0" algn="ctr">
                        <a:lnSpc>
                          <a:spcPct val="115000"/>
                        </a:lnSpc>
                        <a:spcBef>
                          <a:spcPts val="0"/>
                        </a:spcBef>
                        <a:buNone/>
                      </a:pPr>
                      <a:r>
                        <a:rPr b="1" lang="en" sz="1200"/>
                        <a:t>Introduction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Problem Statement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Objectives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b="1" lang="en" sz="1200"/>
                        <a:t>Plan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Budget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Personnel and Qualifications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Facilities and Equipment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180975">
                <a:tc>
                  <a:txBody>
                    <a:bodyPr>
                      <a:noAutofit/>
                    </a:bodyPr>
                    <a:lstStyle/>
                    <a:p>
                      <a:pPr indent="0" lvl="0" marL="76200" marR="76200" rtl="0" algn="ctr">
                        <a:lnSpc>
                          <a:spcPct val="115000"/>
                        </a:lnSpc>
                        <a:spcBef>
                          <a:spcPts val="0"/>
                        </a:spcBef>
                        <a:buNone/>
                      </a:pPr>
                      <a:r>
                        <a:rPr b="1"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t/>
                      </a:r>
                      <a:endParaRPr sz="1200"/>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solidFill>
                            <a:schemeClr val="dk1"/>
                          </a:solidFill>
                        </a:rPr>
                        <a:t>Integration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bl>
          </a:graphicData>
        </a:graphic>
      </p:graphicFrame>
      <p:pic>
        <p:nvPicPr>
          <p:cNvPr id="292" name="Shape 292"/>
          <p:cNvPicPr preferRelativeResize="0"/>
          <p:nvPr/>
        </p:nvPicPr>
        <p:blipFill>
          <a:blip r:embed="rId3">
            <a:alphaModFix/>
          </a:blip>
          <a:stretch>
            <a:fillRect/>
          </a:stretch>
        </p:blipFill>
        <p:spPr>
          <a:xfrm>
            <a:off x="2584400" y="880574"/>
            <a:ext cx="4240374" cy="1625499"/>
          </a:xfrm>
          <a:prstGeom prst="rect">
            <a:avLst/>
          </a:prstGeom>
          <a:noFill/>
          <a:ln>
            <a:noFill/>
          </a:ln>
        </p:spPr>
      </p:pic>
      <p:pic>
        <p:nvPicPr>
          <p:cNvPr id="293" name="Shape 293"/>
          <p:cNvPicPr preferRelativeResize="0"/>
          <p:nvPr/>
        </p:nvPicPr>
        <p:blipFill>
          <a:blip r:embed="rId4">
            <a:alphaModFix/>
          </a:blip>
          <a:stretch>
            <a:fillRect/>
          </a:stretch>
        </p:blipFill>
        <p:spPr>
          <a:xfrm>
            <a:off x="594012" y="1646824"/>
            <a:ext cx="1849874" cy="1849851"/>
          </a:xfrm>
          <a:prstGeom prst="rect">
            <a:avLst/>
          </a:prstGeom>
          <a:noFill/>
          <a:ln>
            <a:noFill/>
          </a:ln>
        </p:spPr>
      </p:pic>
      <p:sp>
        <p:nvSpPr>
          <p:cNvPr id="294" name="Shape 294"/>
          <p:cNvSpPr txBox="1"/>
          <p:nvPr/>
        </p:nvSpPr>
        <p:spPr>
          <a:xfrm>
            <a:off x="6454950" y="1311525"/>
            <a:ext cx="2481299" cy="25704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295" name="Shape 295"/>
          <p:cNvSpPr txBox="1"/>
          <p:nvPr/>
        </p:nvSpPr>
        <p:spPr>
          <a:xfrm>
            <a:off x="2944775" y="1452875"/>
            <a:ext cx="1849799" cy="282600"/>
          </a:xfrm>
          <a:prstGeom prst="rect">
            <a:avLst/>
          </a:prstGeom>
          <a:noFill/>
          <a:ln>
            <a:noFill/>
          </a:ln>
        </p:spPr>
        <p:txBody>
          <a:bodyPr anchorCtr="0" anchor="t" bIns="91425" lIns="91425" rIns="91425" tIns="91425">
            <a:noAutofit/>
          </a:bodyPr>
          <a:lstStyle/>
          <a:p>
            <a:pPr>
              <a:spcBef>
                <a:spcPts val="0"/>
              </a:spcBef>
              <a:buNone/>
            </a:pPr>
            <a:r>
              <a:rPr lang="en"/>
              <a:t>tech com</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Integration</a:t>
            </a:r>
          </a:p>
        </p:txBody>
      </p:sp>
      <p:sp>
        <p:nvSpPr>
          <p:cNvPr id="301" name="Shape 30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sz="1800"/>
          </a:p>
          <a:p>
            <a:pPr lvl="0" rtl="0">
              <a:spcBef>
                <a:spcPts val="0"/>
              </a:spcBef>
              <a:buNone/>
            </a:pPr>
            <a:r>
              <a:t/>
            </a:r>
            <a:endParaRPr sz="1800"/>
          </a:p>
        </p:txBody>
      </p:sp>
      <p:graphicFrame>
        <p:nvGraphicFramePr>
          <p:cNvPr id="302" name="Shape 302"/>
          <p:cNvGraphicFramePr/>
          <p:nvPr/>
        </p:nvGraphicFramePr>
        <p:xfrm>
          <a:off x="-117012" y="4132375"/>
          <a:ext cx="3000000" cy="3000000"/>
        </p:xfrm>
        <a:graphic>
          <a:graphicData uri="http://schemas.openxmlformats.org/drawingml/2006/table">
            <a:tbl>
              <a:tblPr>
                <a:noFill/>
                <a:tableStyleId>{A8476D51-A58D-4A03-9C63-C84EB5A55EA9}</a:tableStyleId>
              </a:tblPr>
              <a:tblGrid>
                <a:gridCol w="1377750"/>
                <a:gridCol w="1468900"/>
                <a:gridCol w="1298200"/>
                <a:gridCol w="1180925"/>
                <a:gridCol w="1250425"/>
                <a:gridCol w="1447200"/>
                <a:gridCol w="1354625"/>
              </a:tblGrid>
              <a:tr h="314325">
                <a:tc>
                  <a:txBody>
                    <a:bodyPr>
                      <a:noAutofit/>
                    </a:bodyPr>
                    <a:lstStyle/>
                    <a:p>
                      <a:pPr indent="0" lvl="0" marL="76200" marR="76200" rtl="0" algn="ctr">
                        <a:lnSpc>
                          <a:spcPct val="115000"/>
                        </a:lnSpc>
                        <a:spcBef>
                          <a:spcPts val="0"/>
                        </a:spcBef>
                        <a:buNone/>
                      </a:pPr>
                      <a:r>
                        <a:rPr b="1" lang="en" sz="1200"/>
                        <a:t>Introduction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Problem Statement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Objectives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b="1" lang="en" sz="1200"/>
                        <a:t>Plan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Budget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Personnel and Qualifications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Facilities and Equipment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180975">
                <a:tc>
                  <a:txBody>
                    <a:bodyPr>
                      <a:noAutofit/>
                    </a:bodyPr>
                    <a:lstStyle/>
                    <a:p>
                      <a:pPr indent="0" lvl="0" marL="76200" marR="76200" rtl="0" algn="ctr">
                        <a:lnSpc>
                          <a:spcPct val="115000"/>
                        </a:lnSpc>
                        <a:spcBef>
                          <a:spcPts val="0"/>
                        </a:spcBef>
                        <a:buNone/>
                      </a:pPr>
                      <a:r>
                        <a:rPr b="1"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t/>
                      </a:r>
                      <a:endParaRPr sz="1200"/>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solidFill>
                            <a:schemeClr val="dk1"/>
                          </a:solidFill>
                        </a:rPr>
                        <a:t>Integration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bl>
          </a:graphicData>
        </a:graphic>
      </p:graphicFrame>
      <p:pic>
        <p:nvPicPr>
          <p:cNvPr id="303" name="Shape 303"/>
          <p:cNvPicPr preferRelativeResize="0"/>
          <p:nvPr/>
        </p:nvPicPr>
        <p:blipFill>
          <a:blip r:embed="rId3">
            <a:alphaModFix/>
          </a:blip>
          <a:stretch>
            <a:fillRect/>
          </a:stretch>
        </p:blipFill>
        <p:spPr>
          <a:xfrm>
            <a:off x="2584400" y="880574"/>
            <a:ext cx="4240374" cy="1625499"/>
          </a:xfrm>
          <a:prstGeom prst="rect">
            <a:avLst/>
          </a:prstGeom>
          <a:noFill/>
          <a:ln>
            <a:noFill/>
          </a:ln>
        </p:spPr>
      </p:pic>
      <p:pic>
        <p:nvPicPr>
          <p:cNvPr id="304" name="Shape 304"/>
          <p:cNvPicPr preferRelativeResize="0"/>
          <p:nvPr/>
        </p:nvPicPr>
        <p:blipFill>
          <a:blip r:embed="rId4">
            <a:alphaModFix/>
          </a:blip>
          <a:stretch>
            <a:fillRect/>
          </a:stretch>
        </p:blipFill>
        <p:spPr>
          <a:xfrm>
            <a:off x="594012" y="1646824"/>
            <a:ext cx="1849874" cy="1849851"/>
          </a:xfrm>
          <a:prstGeom prst="rect">
            <a:avLst/>
          </a:prstGeom>
          <a:noFill/>
          <a:ln>
            <a:noFill/>
          </a:ln>
        </p:spPr>
      </p:pic>
      <p:sp>
        <p:nvSpPr>
          <p:cNvPr id="305" name="Shape 305"/>
          <p:cNvSpPr txBox="1"/>
          <p:nvPr/>
        </p:nvSpPr>
        <p:spPr>
          <a:xfrm>
            <a:off x="6454950" y="1311525"/>
            <a:ext cx="2481299" cy="25704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306" name="Shape 306"/>
          <p:cNvSpPr txBox="1"/>
          <p:nvPr/>
        </p:nvSpPr>
        <p:spPr>
          <a:xfrm>
            <a:off x="2944775" y="1452875"/>
            <a:ext cx="1849799" cy="282600"/>
          </a:xfrm>
          <a:prstGeom prst="rect">
            <a:avLst/>
          </a:prstGeom>
          <a:noFill/>
          <a:ln>
            <a:noFill/>
          </a:ln>
        </p:spPr>
        <p:txBody>
          <a:bodyPr anchorCtr="0" anchor="t" bIns="91425" lIns="91425" rIns="91425" tIns="91425">
            <a:noAutofit/>
          </a:bodyPr>
          <a:lstStyle/>
          <a:p>
            <a:pPr lvl="0" rtl="0">
              <a:spcBef>
                <a:spcPts val="0"/>
              </a:spcBef>
              <a:buNone/>
            </a:pPr>
            <a:r>
              <a:rPr lang="en"/>
              <a:t>tech com</a:t>
            </a:r>
          </a:p>
        </p:txBody>
      </p:sp>
      <p:graphicFrame>
        <p:nvGraphicFramePr>
          <p:cNvPr id="307" name="Shape 307"/>
          <p:cNvGraphicFramePr/>
          <p:nvPr/>
        </p:nvGraphicFramePr>
        <p:xfrm>
          <a:off x="3008675" y="2732975"/>
          <a:ext cx="3000000" cy="3000000"/>
        </p:xfrm>
        <a:graphic>
          <a:graphicData uri="http://schemas.openxmlformats.org/drawingml/2006/table">
            <a:tbl>
              <a:tblPr>
                <a:noFill/>
                <a:tableStyleId>{6BB4820F-0DAA-4D3F-BB26-829EC53B6A42}</a:tableStyleId>
              </a:tblPr>
              <a:tblGrid>
                <a:gridCol w="1524350"/>
                <a:gridCol w="1524350"/>
                <a:gridCol w="1524350"/>
              </a:tblGrid>
              <a:tr h="1336750">
                <a:tc>
                  <a:txBody>
                    <a:bodyPr>
                      <a:noAutofit/>
                    </a:bodyPr>
                    <a:lstStyle/>
                    <a:p>
                      <a:pPr lvl="0" rtl="0">
                        <a:spcBef>
                          <a:spcPts val="0"/>
                        </a:spcBef>
                        <a:buNone/>
                      </a:pPr>
                      <a:r>
                        <a:rPr lang="en">
                          <a:solidFill>
                            <a:schemeClr val="dk1"/>
                          </a:solidFill>
                        </a:rPr>
                        <a:t>CS 308-01</a:t>
                      </a:r>
                    </a:p>
                    <a:p>
                      <a:pPr lvl="0" rtl="0">
                        <a:spcBef>
                          <a:spcPts val="0"/>
                        </a:spcBef>
                        <a:buNone/>
                      </a:pPr>
                      <a:r>
                        <a:t/>
                      </a:r>
                      <a:endParaRPr>
                        <a:solidFill>
                          <a:schemeClr val="dk1"/>
                        </a:solidFill>
                      </a:endParaRPr>
                    </a:p>
                    <a:p>
                      <a:pPr lvl="0" rtl="0">
                        <a:spcBef>
                          <a:spcPts val="0"/>
                        </a:spcBef>
                        <a:buNone/>
                      </a:pPr>
                      <a:r>
                        <a:t/>
                      </a:r>
                      <a:endParaRPr>
                        <a:solidFill>
                          <a:schemeClr val="dk1"/>
                        </a:solidFill>
                      </a:endParaRPr>
                    </a:p>
                    <a:p>
                      <a:pPr lvl="0" rtl="0">
                        <a:spcBef>
                          <a:spcPts val="0"/>
                        </a:spcBef>
                        <a:buNone/>
                      </a:pPr>
                      <a:r>
                        <a:rPr lang="en">
                          <a:solidFill>
                            <a:schemeClr val="dk1"/>
                          </a:solidFill>
                        </a:rPr>
                        <a:t>CS 308-02</a:t>
                      </a:r>
                    </a:p>
                  </a:txBody>
                  <a:tcPr marT="91425" marB="91425" marR="91425" marL="91425"/>
                </a:tc>
                <a:tc>
                  <a:txBody>
                    <a:bodyPr>
                      <a:noAutofit/>
                    </a:bodyPr>
                    <a:lstStyle/>
                    <a:p>
                      <a:pPr lvl="0" rtl="0">
                        <a:spcBef>
                          <a:spcPts val="0"/>
                        </a:spcBef>
                        <a:buNone/>
                      </a:pPr>
                      <a:r>
                        <a:rPr lang="en">
                          <a:solidFill>
                            <a:schemeClr val="dk1"/>
                          </a:solidFill>
                        </a:rPr>
                        <a:t>Technical Communication</a:t>
                      </a:r>
                    </a:p>
                    <a:p>
                      <a:pPr lvl="0" rtl="0">
                        <a:spcBef>
                          <a:spcPts val="0"/>
                        </a:spcBef>
                        <a:buNone/>
                      </a:pPr>
                      <a:r>
                        <a:t/>
                      </a:r>
                      <a:endParaRPr>
                        <a:solidFill>
                          <a:schemeClr val="dk1"/>
                        </a:solidFill>
                      </a:endParaRPr>
                    </a:p>
                    <a:p>
                      <a:pPr lvl="0" rtl="0">
                        <a:spcBef>
                          <a:spcPts val="0"/>
                        </a:spcBef>
                        <a:buNone/>
                      </a:pPr>
                      <a:r>
                        <a:rPr lang="en">
                          <a:solidFill>
                            <a:schemeClr val="dk1"/>
                          </a:solidFill>
                        </a:rPr>
                        <a:t>Technical Communication</a:t>
                      </a:r>
                    </a:p>
                  </a:txBody>
                  <a:tcPr marT="91425" marB="91425" marR="91425" marL="91425"/>
                </a:tc>
                <a:tc>
                  <a:txBody>
                    <a:bodyPr>
                      <a:noAutofit/>
                    </a:bodyPr>
                    <a:lstStyle/>
                    <a:p>
                      <a:pPr lvl="0" rtl="0">
                        <a:spcBef>
                          <a:spcPts val="0"/>
                        </a:spcBef>
                        <a:buNone/>
                      </a:pPr>
                      <a:r>
                        <a:rPr lang="en"/>
                        <a:t>Dewall, Robyn</a:t>
                      </a:r>
                    </a:p>
                    <a:p>
                      <a:pPr lvl="0" rtl="0">
                        <a:spcBef>
                          <a:spcPts val="0"/>
                        </a:spcBef>
                        <a:buNone/>
                      </a:pPr>
                      <a:r>
                        <a:t/>
                      </a:r>
                      <a:endParaRPr/>
                    </a:p>
                    <a:p>
                      <a:pPr lvl="0" rtl="0">
                        <a:spcBef>
                          <a:spcPts val="0"/>
                        </a:spcBef>
                        <a:buNone/>
                      </a:pPr>
                      <a:r>
                        <a:t/>
                      </a:r>
                      <a:endParaRPr/>
                    </a:p>
                    <a:p>
                      <a:pPr lvl="0" rtl="0">
                        <a:spcBef>
                          <a:spcPts val="0"/>
                        </a:spcBef>
                        <a:buNone/>
                      </a:pPr>
                      <a:r>
                        <a:rPr lang="en"/>
                        <a:t>Twitchell, Kevin </a:t>
                      </a:r>
                    </a:p>
                  </a:txBody>
                  <a:tcPr marT="91425" marB="91425" marR="91425" marL="91425"/>
                </a:tc>
              </a:tr>
            </a:tbl>
          </a:graphicData>
        </a:graphic>
      </p:graphicFrame>
      <p:sp>
        <p:nvSpPr>
          <p:cNvPr id="308" name="Shape 308"/>
          <p:cNvSpPr txBox="1"/>
          <p:nvPr/>
        </p:nvSpPr>
        <p:spPr>
          <a:xfrm>
            <a:off x="3008675" y="2277275"/>
            <a:ext cx="2481299" cy="455699"/>
          </a:xfrm>
          <a:prstGeom prst="rect">
            <a:avLst/>
          </a:prstGeom>
          <a:noFill/>
          <a:ln>
            <a:noFill/>
          </a:ln>
        </p:spPr>
        <p:txBody>
          <a:bodyPr anchorCtr="0" anchor="t" bIns="91425" lIns="91425" rIns="91425" tIns="91425">
            <a:noAutofit/>
          </a:bodyPr>
          <a:lstStyle/>
          <a:p>
            <a:pPr lvl="0" rtl="0">
              <a:spcBef>
                <a:spcPts val="0"/>
              </a:spcBef>
              <a:buNone/>
            </a:pPr>
            <a:r>
              <a:rPr b="1" lang="en" sz="1800"/>
              <a:t>RESULTS: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pic>
        <p:nvPicPr>
          <p:cNvPr id="40" name="Shape 40"/>
          <p:cNvPicPr preferRelativeResize="0"/>
          <p:nvPr/>
        </p:nvPicPr>
        <p:blipFill>
          <a:blip r:embed="rId3">
            <a:alphaModFix/>
          </a:blip>
          <a:stretch>
            <a:fillRect/>
          </a:stretch>
        </p:blipFill>
        <p:spPr>
          <a:xfrm>
            <a:off x="1136662" y="292300"/>
            <a:ext cx="6870675" cy="4558900"/>
          </a:xfrm>
          <a:prstGeom prst="rect">
            <a:avLst/>
          </a:prstGeom>
          <a:noFill/>
          <a:ln>
            <a:noFill/>
          </a:ln>
        </p:spPr>
      </p:pic>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2" name="Shape 312"/>
        <p:cNvGrpSpPr/>
        <p:nvPr/>
      </p:nvGrpSpPr>
      <p:grpSpPr>
        <a:xfrm>
          <a:off x="0" y="0"/>
          <a:ext cx="0" cy="0"/>
          <a:chOff x="0" y="0"/>
          <a:chExt cx="0" cy="0"/>
        </a:xfrm>
      </p:grpSpPr>
      <p:sp>
        <p:nvSpPr>
          <p:cNvPr id="313" name="Shape 31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Integration</a:t>
            </a:r>
          </a:p>
        </p:txBody>
      </p:sp>
      <p:sp>
        <p:nvSpPr>
          <p:cNvPr id="314" name="Shape 31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sz="1800"/>
          </a:p>
          <a:p>
            <a:pPr lvl="0" rtl="0">
              <a:spcBef>
                <a:spcPts val="0"/>
              </a:spcBef>
              <a:buNone/>
            </a:pPr>
            <a:r>
              <a:t/>
            </a:r>
            <a:endParaRPr sz="1800"/>
          </a:p>
        </p:txBody>
      </p:sp>
      <p:graphicFrame>
        <p:nvGraphicFramePr>
          <p:cNvPr id="315" name="Shape 315"/>
          <p:cNvGraphicFramePr/>
          <p:nvPr/>
        </p:nvGraphicFramePr>
        <p:xfrm>
          <a:off x="-117012" y="4132375"/>
          <a:ext cx="3000000" cy="3000000"/>
        </p:xfrm>
        <a:graphic>
          <a:graphicData uri="http://schemas.openxmlformats.org/drawingml/2006/table">
            <a:tbl>
              <a:tblPr>
                <a:noFill/>
                <a:tableStyleId>{338B79A5-87B0-422A-8DEB-CA5FB87256F4}</a:tableStyleId>
              </a:tblPr>
              <a:tblGrid>
                <a:gridCol w="1377750"/>
                <a:gridCol w="1468900"/>
                <a:gridCol w="1298200"/>
                <a:gridCol w="1180925"/>
                <a:gridCol w="1250425"/>
                <a:gridCol w="1447200"/>
                <a:gridCol w="1354625"/>
              </a:tblGrid>
              <a:tr h="314325">
                <a:tc>
                  <a:txBody>
                    <a:bodyPr>
                      <a:noAutofit/>
                    </a:bodyPr>
                    <a:lstStyle/>
                    <a:p>
                      <a:pPr indent="0" lvl="0" marL="76200" marR="76200" rtl="0" algn="ctr">
                        <a:lnSpc>
                          <a:spcPct val="115000"/>
                        </a:lnSpc>
                        <a:spcBef>
                          <a:spcPts val="0"/>
                        </a:spcBef>
                        <a:buNone/>
                      </a:pPr>
                      <a:r>
                        <a:rPr b="1" lang="en" sz="1200"/>
                        <a:t>Introduction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Problem Statement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Objectives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b="1" lang="en" sz="1200"/>
                        <a:t>Plan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Budget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Personnel and Qualifications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Facilities and Equipment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180975">
                <a:tc>
                  <a:txBody>
                    <a:bodyPr>
                      <a:noAutofit/>
                    </a:bodyPr>
                    <a:lstStyle/>
                    <a:p>
                      <a:pPr indent="0" lvl="0" marL="76200" marR="76200" rtl="0" algn="ctr">
                        <a:lnSpc>
                          <a:spcPct val="115000"/>
                        </a:lnSpc>
                        <a:spcBef>
                          <a:spcPts val="0"/>
                        </a:spcBef>
                        <a:buNone/>
                      </a:pPr>
                      <a:r>
                        <a:rPr b="1"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t/>
                      </a:r>
                      <a:endParaRPr sz="1200"/>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solidFill>
                            <a:schemeClr val="dk1"/>
                          </a:solidFill>
                        </a:rPr>
                        <a:t>Integration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bl>
          </a:graphicData>
        </a:graphic>
      </p:graphicFrame>
      <p:pic>
        <p:nvPicPr>
          <p:cNvPr id="316" name="Shape 316"/>
          <p:cNvPicPr preferRelativeResize="0"/>
          <p:nvPr/>
        </p:nvPicPr>
        <p:blipFill>
          <a:blip r:embed="rId3">
            <a:alphaModFix/>
          </a:blip>
          <a:stretch>
            <a:fillRect/>
          </a:stretch>
        </p:blipFill>
        <p:spPr>
          <a:xfrm>
            <a:off x="2584400" y="880574"/>
            <a:ext cx="4240374" cy="1625499"/>
          </a:xfrm>
          <a:prstGeom prst="rect">
            <a:avLst/>
          </a:prstGeom>
          <a:noFill/>
          <a:ln>
            <a:noFill/>
          </a:ln>
        </p:spPr>
      </p:pic>
      <p:pic>
        <p:nvPicPr>
          <p:cNvPr id="317" name="Shape 317"/>
          <p:cNvPicPr preferRelativeResize="0"/>
          <p:nvPr/>
        </p:nvPicPr>
        <p:blipFill>
          <a:blip r:embed="rId4">
            <a:alphaModFix/>
          </a:blip>
          <a:stretch>
            <a:fillRect/>
          </a:stretch>
        </p:blipFill>
        <p:spPr>
          <a:xfrm>
            <a:off x="594012" y="1646824"/>
            <a:ext cx="1849874" cy="1849851"/>
          </a:xfrm>
          <a:prstGeom prst="rect">
            <a:avLst/>
          </a:prstGeom>
          <a:noFill/>
          <a:ln>
            <a:noFill/>
          </a:ln>
        </p:spPr>
      </p:pic>
      <p:sp>
        <p:nvSpPr>
          <p:cNvPr id="318" name="Shape 318"/>
          <p:cNvSpPr txBox="1"/>
          <p:nvPr/>
        </p:nvSpPr>
        <p:spPr>
          <a:xfrm>
            <a:off x="6454950" y="1311525"/>
            <a:ext cx="2481299" cy="25704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319" name="Shape 319"/>
          <p:cNvSpPr txBox="1"/>
          <p:nvPr/>
        </p:nvSpPr>
        <p:spPr>
          <a:xfrm>
            <a:off x="2944775" y="1452875"/>
            <a:ext cx="1849799" cy="282600"/>
          </a:xfrm>
          <a:prstGeom prst="rect">
            <a:avLst/>
          </a:prstGeom>
          <a:noFill/>
          <a:ln>
            <a:noFill/>
          </a:ln>
        </p:spPr>
        <p:txBody>
          <a:bodyPr anchorCtr="0" anchor="t" bIns="91425" lIns="91425" rIns="91425" tIns="91425">
            <a:noAutofit/>
          </a:bodyPr>
          <a:lstStyle/>
          <a:p>
            <a:pPr lvl="0" rtl="0">
              <a:spcBef>
                <a:spcPts val="0"/>
              </a:spcBef>
              <a:buNone/>
            </a:pPr>
            <a:r>
              <a:rPr lang="en"/>
              <a:t>grimmett, cs 124</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sp>
        <p:nvSpPr>
          <p:cNvPr id="324" name="Shape 32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Integration</a:t>
            </a:r>
          </a:p>
        </p:txBody>
      </p:sp>
      <p:sp>
        <p:nvSpPr>
          <p:cNvPr id="325" name="Shape 32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sz="1800"/>
          </a:p>
          <a:p>
            <a:pPr lvl="0" rtl="0">
              <a:spcBef>
                <a:spcPts val="0"/>
              </a:spcBef>
              <a:buNone/>
            </a:pPr>
            <a:r>
              <a:t/>
            </a:r>
            <a:endParaRPr sz="1800"/>
          </a:p>
        </p:txBody>
      </p:sp>
      <p:graphicFrame>
        <p:nvGraphicFramePr>
          <p:cNvPr id="326" name="Shape 326"/>
          <p:cNvGraphicFramePr/>
          <p:nvPr/>
        </p:nvGraphicFramePr>
        <p:xfrm>
          <a:off x="-117012" y="4132375"/>
          <a:ext cx="3000000" cy="3000000"/>
        </p:xfrm>
        <a:graphic>
          <a:graphicData uri="http://schemas.openxmlformats.org/drawingml/2006/table">
            <a:tbl>
              <a:tblPr>
                <a:noFill/>
                <a:tableStyleId>{BA2D46E4-F64D-4080-B02D-7D750261E368}</a:tableStyleId>
              </a:tblPr>
              <a:tblGrid>
                <a:gridCol w="1377750"/>
                <a:gridCol w="1468900"/>
                <a:gridCol w="1298200"/>
                <a:gridCol w="1180925"/>
                <a:gridCol w="1250425"/>
                <a:gridCol w="1447200"/>
                <a:gridCol w="1354625"/>
              </a:tblGrid>
              <a:tr h="314325">
                <a:tc>
                  <a:txBody>
                    <a:bodyPr>
                      <a:noAutofit/>
                    </a:bodyPr>
                    <a:lstStyle/>
                    <a:p>
                      <a:pPr indent="0" lvl="0" marL="76200" marR="76200" rtl="0" algn="ctr">
                        <a:lnSpc>
                          <a:spcPct val="115000"/>
                        </a:lnSpc>
                        <a:spcBef>
                          <a:spcPts val="0"/>
                        </a:spcBef>
                        <a:buNone/>
                      </a:pPr>
                      <a:r>
                        <a:rPr b="1" lang="en" sz="1200"/>
                        <a:t>Introduction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Problem Statement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Objectives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b="1" lang="en" sz="1200"/>
                        <a:t>Plan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Budget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Personnel and Qualifications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Facilities and Equipment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180975">
                <a:tc>
                  <a:txBody>
                    <a:bodyPr>
                      <a:noAutofit/>
                    </a:bodyPr>
                    <a:lstStyle/>
                    <a:p>
                      <a:pPr indent="0" lvl="0" marL="76200" marR="76200" rtl="0" algn="ctr">
                        <a:lnSpc>
                          <a:spcPct val="115000"/>
                        </a:lnSpc>
                        <a:spcBef>
                          <a:spcPts val="0"/>
                        </a:spcBef>
                        <a:buNone/>
                      </a:pPr>
                      <a:r>
                        <a:rPr b="1"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t/>
                      </a:r>
                      <a:endParaRPr sz="1200"/>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solidFill>
                            <a:schemeClr val="dk1"/>
                          </a:solidFill>
                        </a:rPr>
                        <a:t>Integration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bl>
          </a:graphicData>
        </a:graphic>
      </p:graphicFrame>
      <p:pic>
        <p:nvPicPr>
          <p:cNvPr id="327" name="Shape 327"/>
          <p:cNvPicPr preferRelativeResize="0"/>
          <p:nvPr/>
        </p:nvPicPr>
        <p:blipFill>
          <a:blip r:embed="rId3">
            <a:alphaModFix/>
          </a:blip>
          <a:stretch>
            <a:fillRect/>
          </a:stretch>
        </p:blipFill>
        <p:spPr>
          <a:xfrm>
            <a:off x="2584400" y="880574"/>
            <a:ext cx="4240374" cy="1625499"/>
          </a:xfrm>
          <a:prstGeom prst="rect">
            <a:avLst/>
          </a:prstGeom>
          <a:noFill/>
          <a:ln>
            <a:noFill/>
          </a:ln>
        </p:spPr>
      </p:pic>
      <p:pic>
        <p:nvPicPr>
          <p:cNvPr id="328" name="Shape 328"/>
          <p:cNvPicPr preferRelativeResize="0"/>
          <p:nvPr/>
        </p:nvPicPr>
        <p:blipFill>
          <a:blip r:embed="rId4">
            <a:alphaModFix/>
          </a:blip>
          <a:stretch>
            <a:fillRect/>
          </a:stretch>
        </p:blipFill>
        <p:spPr>
          <a:xfrm>
            <a:off x="594012" y="1646824"/>
            <a:ext cx="1849874" cy="1849851"/>
          </a:xfrm>
          <a:prstGeom prst="rect">
            <a:avLst/>
          </a:prstGeom>
          <a:noFill/>
          <a:ln>
            <a:noFill/>
          </a:ln>
        </p:spPr>
      </p:pic>
      <p:sp>
        <p:nvSpPr>
          <p:cNvPr id="329" name="Shape 329"/>
          <p:cNvSpPr txBox="1"/>
          <p:nvPr/>
        </p:nvSpPr>
        <p:spPr>
          <a:xfrm>
            <a:off x="6454950" y="1311525"/>
            <a:ext cx="2481299" cy="2570400"/>
          </a:xfrm>
          <a:prstGeom prst="rect">
            <a:avLst/>
          </a:prstGeom>
          <a:noFill/>
          <a:ln>
            <a:noFill/>
          </a:ln>
        </p:spPr>
        <p:txBody>
          <a:bodyPr anchorCtr="0" anchor="t" bIns="91425" lIns="91425" rIns="91425" tIns="91425">
            <a:noAutofit/>
          </a:bodyPr>
          <a:lstStyle/>
          <a:p>
            <a:pPr lvl="0" rtl="0">
              <a:spcBef>
                <a:spcPts val="0"/>
              </a:spcBef>
              <a:buNone/>
            </a:pPr>
            <a:r>
              <a:t/>
            </a:r>
            <a:endParaRPr/>
          </a:p>
        </p:txBody>
      </p:sp>
      <p:graphicFrame>
        <p:nvGraphicFramePr>
          <p:cNvPr id="330" name="Shape 330"/>
          <p:cNvGraphicFramePr/>
          <p:nvPr/>
        </p:nvGraphicFramePr>
        <p:xfrm>
          <a:off x="3008675" y="2732975"/>
          <a:ext cx="3000000" cy="3000000"/>
        </p:xfrm>
        <a:graphic>
          <a:graphicData uri="http://schemas.openxmlformats.org/drawingml/2006/table">
            <a:tbl>
              <a:tblPr>
                <a:noFill/>
                <a:tableStyleId>{B85F1D20-FAB7-4C36-80A6-A667C46FE80E}</a:tableStyleId>
              </a:tblPr>
              <a:tblGrid>
                <a:gridCol w="1524350"/>
                <a:gridCol w="1524350"/>
                <a:gridCol w="1524350"/>
              </a:tblGrid>
              <a:tr h="1336750">
                <a:tc>
                  <a:txBody>
                    <a:bodyPr>
                      <a:noAutofit/>
                    </a:bodyPr>
                    <a:lstStyle/>
                    <a:p>
                      <a:pPr lvl="0" rtl="0">
                        <a:spcBef>
                          <a:spcPts val="0"/>
                        </a:spcBef>
                        <a:buNone/>
                      </a:pPr>
                      <a:r>
                        <a:rPr lang="en">
                          <a:solidFill>
                            <a:schemeClr val="dk1"/>
                          </a:solidFill>
                        </a:rPr>
                        <a:t>CS 124-3</a:t>
                      </a:r>
                    </a:p>
                  </a:txBody>
                  <a:tcPr marT="91425" marB="91425" marR="91425" marL="91425"/>
                </a:tc>
                <a:tc>
                  <a:txBody>
                    <a:bodyPr>
                      <a:noAutofit/>
                    </a:bodyPr>
                    <a:lstStyle/>
                    <a:p>
                      <a:pPr lvl="0" rtl="0">
                        <a:spcBef>
                          <a:spcPts val="0"/>
                        </a:spcBef>
                        <a:buNone/>
                      </a:pPr>
                      <a:r>
                        <a:rPr lang="en">
                          <a:solidFill>
                            <a:schemeClr val="dk1"/>
                          </a:solidFill>
                        </a:rPr>
                        <a:t>Intro to Software Development</a:t>
                      </a:r>
                    </a:p>
                  </a:txBody>
                  <a:tcPr marT="91425" marB="91425" marR="91425" marL="91425"/>
                </a:tc>
                <a:tc>
                  <a:txBody>
                    <a:bodyPr>
                      <a:noAutofit/>
                    </a:bodyPr>
                    <a:lstStyle/>
                    <a:p>
                      <a:pPr lvl="0" rtl="0">
                        <a:spcBef>
                          <a:spcPts val="0"/>
                        </a:spcBef>
                        <a:buNone/>
                      </a:pPr>
                      <a:r>
                        <a:rPr lang="en"/>
                        <a:t>Grimmett, Richard Ralph</a:t>
                      </a:r>
                    </a:p>
                  </a:txBody>
                  <a:tcPr marT="91425" marB="91425" marR="91425" marL="91425"/>
                </a:tc>
              </a:tr>
            </a:tbl>
          </a:graphicData>
        </a:graphic>
      </p:graphicFrame>
      <p:sp>
        <p:nvSpPr>
          <p:cNvPr id="331" name="Shape 331"/>
          <p:cNvSpPr txBox="1"/>
          <p:nvPr/>
        </p:nvSpPr>
        <p:spPr>
          <a:xfrm>
            <a:off x="3008675" y="2277275"/>
            <a:ext cx="2481299" cy="455699"/>
          </a:xfrm>
          <a:prstGeom prst="rect">
            <a:avLst/>
          </a:prstGeom>
          <a:noFill/>
          <a:ln>
            <a:noFill/>
          </a:ln>
        </p:spPr>
        <p:txBody>
          <a:bodyPr anchorCtr="0" anchor="t" bIns="91425" lIns="91425" rIns="91425" tIns="91425">
            <a:noAutofit/>
          </a:bodyPr>
          <a:lstStyle/>
          <a:p>
            <a:pPr>
              <a:spcBef>
                <a:spcPts val="0"/>
              </a:spcBef>
              <a:buNone/>
            </a:pPr>
            <a:r>
              <a:rPr b="1" lang="en" sz="1800"/>
              <a:t>RESULTS:</a:t>
            </a:r>
          </a:p>
        </p:txBody>
      </p:sp>
      <p:sp>
        <p:nvSpPr>
          <p:cNvPr id="332" name="Shape 332"/>
          <p:cNvSpPr txBox="1"/>
          <p:nvPr/>
        </p:nvSpPr>
        <p:spPr>
          <a:xfrm>
            <a:off x="2944775" y="1452875"/>
            <a:ext cx="1849799" cy="282600"/>
          </a:xfrm>
          <a:prstGeom prst="rect">
            <a:avLst/>
          </a:prstGeom>
          <a:noFill/>
          <a:ln>
            <a:noFill/>
          </a:ln>
        </p:spPr>
        <p:txBody>
          <a:bodyPr anchorCtr="0" anchor="t" bIns="91425" lIns="91425" rIns="91425" tIns="91425">
            <a:noAutofit/>
          </a:bodyPr>
          <a:lstStyle/>
          <a:p>
            <a:pPr lvl="0" rtl="0">
              <a:spcBef>
                <a:spcPts val="0"/>
              </a:spcBef>
              <a:buNone/>
            </a:pPr>
            <a:r>
              <a:rPr lang="en"/>
              <a:t>grimmett, cs 124</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6" name="Shape 336"/>
        <p:cNvGrpSpPr/>
        <p:nvPr/>
      </p:nvGrpSpPr>
      <p:grpSpPr>
        <a:xfrm>
          <a:off x="0" y="0"/>
          <a:ext cx="0" cy="0"/>
          <a:chOff x="0" y="0"/>
          <a:chExt cx="0" cy="0"/>
        </a:xfrm>
      </p:grpSpPr>
      <p:sp>
        <p:nvSpPr>
          <p:cNvPr id="337" name="Shape 33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Plan</a:t>
            </a:r>
          </a:p>
        </p:txBody>
      </p:sp>
      <p:sp>
        <p:nvSpPr>
          <p:cNvPr id="338" name="Shape 338"/>
          <p:cNvSpPr txBox="1"/>
          <p:nvPr>
            <p:ph idx="1" type="body"/>
          </p:nvPr>
        </p:nvSpPr>
        <p:spPr>
          <a:xfrm>
            <a:off x="457187" y="77540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Weeks 1 - 2 - Setup </a:t>
            </a:r>
          </a:p>
          <a:p>
            <a:pPr lvl="0" rtl="0">
              <a:spcBef>
                <a:spcPts val="0"/>
              </a:spcBef>
              <a:buNone/>
            </a:pPr>
            <a:r>
              <a:t/>
            </a:r>
            <a:endParaRPr/>
          </a:p>
          <a:p>
            <a:pPr indent="-419100" lvl="0" marL="457200" rtl="0">
              <a:spcBef>
                <a:spcPts val="0"/>
              </a:spcBef>
              <a:buClr>
                <a:schemeClr val="dk1"/>
              </a:buClr>
              <a:buSzPct val="100000"/>
              <a:buFont typeface="Arial"/>
              <a:buChar char="●"/>
            </a:pPr>
            <a:r>
              <a:rPr lang="en"/>
              <a:t>Weeks 3 - 7 - Programming </a:t>
            </a:r>
          </a:p>
          <a:p>
            <a:pPr indent="457200" lvl="0" marL="2286000" rtl="0">
              <a:spcBef>
                <a:spcPts val="0"/>
              </a:spcBef>
              <a:buNone/>
            </a:pPr>
            <a:r>
              <a:rPr lang="en"/>
              <a:t>the system</a:t>
            </a:r>
          </a:p>
          <a:p>
            <a:pPr lvl="0" rtl="0">
              <a:spcBef>
                <a:spcPts val="0"/>
              </a:spcBef>
              <a:buNone/>
            </a:pPr>
            <a:r>
              <a:t/>
            </a:r>
            <a:endParaRPr/>
          </a:p>
          <a:p>
            <a:pPr indent="-419100" lvl="0" marL="457200">
              <a:spcBef>
                <a:spcPts val="0"/>
              </a:spcBef>
              <a:buClr>
                <a:schemeClr val="dk1"/>
              </a:buClr>
              <a:buSzPct val="100000"/>
              <a:buFont typeface="Arial"/>
              <a:buChar char="●"/>
            </a:pPr>
            <a:r>
              <a:rPr lang="en"/>
              <a:t>Weeks 8 - 12 - Begin Testing</a:t>
            </a:r>
          </a:p>
        </p:txBody>
      </p:sp>
      <p:graphicFrame>
        <p:nvGraphicFramePr>
          <p:cNvPr id="339" name="Shape 339"/>
          <p:cNvGraphicFramePr/>
          <p:nvPr/>
        </p:nvGraphicFramePr>
        <p:xfrm>
          <a:off x="-117012" y="4132375"/>
          <a:ext cx="3000000" cy="3000000"/>
        </p:xfrm>
        <a:graphic>
          <a:graphicData uri="http://schemas.openxmlformats.org/drawingml/2006/table">
            <a:tbl>
              <a:tblPr>
                <a:noFill/>
                <a:tableStyleId>{4CFF124D-F877-4155-8A4F-602B1EABA1E4}</a:tableStyleId>
              </a:tblPr>
              <a:tblGrid>
                <a:gridCol w="1377750"/>
                <a:gridCol w="1468900"/>
                <a:gridCol w="1298200"/>
                <a:gridCol w="1180925"/>
                <a:gridCol w="1250425"/>
                <a:gridCol w="1447200"/>
                <a:gridCol w="1354625"/>
              </a:tblGrid>
              <a:tr h="314325">
                <a:tc>
                  <a:txBody>
                    <a:bodyPr>
                      <a:noAutofit/>
                    </a:bodyPr>
                    <a:lstStyle/>
                    <a:p>
                      <a:pPr indent="0" lvl="0" marL="76200" marR="76200" rtl="0" algn="ctr">
                        <a:lnSpc>
                          <a:spcPct val="115000"/>
                        </a:lnSpc>
                        <a:spcBef>
                          <a:spcPts val="0"/>
                        </a:spcBef>
                        <a:buNone/>
                      </a:pPr>
                      <a:r>
                        <a:rPr b="1" lang="en" sz="1200"/>
                        <a:t>Introduction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Problem Statement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Objectives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Plan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b="1" lang="en" sz="1200"/>
                        <a:t>Budget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Personnel and Qualifications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Facilities and Equipment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180975">
                <a:tc>
                  <a:txBody>
                    <a:bodyPr>
                      <a:noAutofit/>
                    </a:bodyPr>
                    <a:lstStyle/>
                    <a:p>
                      <a:pPr indent="0" lvl="0" marL="76200" marR="76200" rtl="0" algn="ctr">
                        <a:lnSpc>
                          <a:spcPct val="115000"/>
                        </a:lnSpc>
                        <a:spcBef>
                          <a:spcPts val="0"/>
                        </a:spcBef>
                        <a:buNone/>
                      </a:pPr>
                      <a:r>
                        <a:rPr b="1"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t/>
                      </a:r>
                      <a:endParaRPr sz="1200"/>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t/>
                      </a:r>
                      <a:endParaRPr sz="1200"/>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Weeks 1-2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Weeks 3-7</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Weeks 8-12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bl>
          </a:graphicData>
        </a:graphic>
      </p:graphicFrame>
      <p:pic>
        <p:nvPicPr>
          <p:cNvPr id="340" name="Shape 340"/>
          <p:cNvPicPr preferRelativeResize="0"/>
          <p:nvPr/>
        </p:nvPicPr>
        <p:blipFill>
          <a:blip r:embed="rId3">
            <a:alphaModFix/>
          </a:blip>
          <a:stretch>
            <a:fillRect/>
          </a:stretch>
        </p:blipFill>
        <p:spPr>
          <a:xfrm>
            <a:off x="5742883" y="1271583"/>
            <a:ext cx="2822175" cy="1790050"/>
          </a:xfrm>
          <a:prstGeom prst="rect">
            <a:avLst/>
          </a:prstGeom>
          <a:noFill/>
          <a:ln>
            <a:noFill/>
          </a:ln>
        </p:spPr>
      </p:pic>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Weeks 1-2</a:t>
            </a:r>
          </a:p>
        </p:txBody>
      </p:sp>
      <p:sp>
        <p:nvSpPr>
          <p:cNvPr id="346" name="Shape 346"/>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Week 1 - Setup of our Systems and organizing of software needed</a:t>
            </a:r>
          </a:p>
          <a:p>
            <a:pPr>
              <a:spcBef>
                <a:spcPts val="0"/>
              </a:spcBef>
              <a:buNone/>
            </a:pPr>
            <a:r>
              <a:rPr lang="en"/>
              <a:t>Week 2 - Becoming familiar with the data we will be working with.</a:t>
            </a:r>
          </a:p>
        </p:txBody>
      </p:sp>
      <p:graphicFrame>
        <p:nvGraphicFramePr>
          <p:cNvPr id="347" name="Shape 347"/>
          <p:cNvGraphicFramePr/>
          <p:nvPr/>
        </p:nvGraphicFramePr>
        <p:xfrm>
          <a:off x="-117012" y="4132375"/>
          <a:ext cx="3000000" cy="3000000"/>
        </p:xfrm>
        <a:graphic>
          <a:graphicData uri="http://schemas.openxmlformats.org/drawingml/2006/table">
            <a:tbl>
              <a:tblPr>
                <a:noFill/>
                <a:tableStyleId>{E65B6B0F-C5CD-4E1F-B570-E6F35C6A7193}</a:tableStyleId>
              </a:tblPr>
              <a:tblGrid>
                <a:gridCol w="1377750"/>
                <a:gridCol w="1468900"/>
                <a:gridCol w="1298200"/>
                <a:gridCol w="1180925"/>
                <a:gridCol w="1250425"/>
                <a:gridCol w="1447200"/>
                <a:gridCol w="1354625"/>
              </a:tblGrid>
              <a:tr h="314325">
                <a:tc>
                  <a:txBody>
                    <a:bodyPr>
                      <a:noAutofit/>
                    </a:bodyPr>
                    <a:lstStyle/>
                    <a:p>
                      <a:pPr indent="0" lvl="0" marL="76200" marR="76200" rtl="0" algn="ctr">
                        <a:lnSpc>
                          <a:spcPct val="115000"/>
                        </a:lnSpc>
                        <a:spcBef>
                          <a:spcPts val="0"/>
                        </a:spcBef>
                        <a:buNone/>
                      </a:pPr>
                      <a:r>
                        <a:rPr b="1" lang="en" sz="1200"/>
                        <a:t>Introduction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Problem Statement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Objectives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Plan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b="1" lang="en" sz="1200"/>
                        <a:t>Budget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Personnel and Qualifications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Facilities and Equipment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180975">
                <a:tc>
                  <a:txBody>
                    <a:bodyPr>
                      <a:noAutofit/>
                    </a:bodyPr>
                    <a:lstStyle/>
                    <a:p>
                      <a:pPr indent="0" lvl="0" marL="76200" marR="76200" rtl="0" algn="ctr">
                        <a:lnSpc>
                          <a:spcPct val="115000"/>
                        </a:lnSpc>
                        <a:spcBef>
                          <a:spcPts val="0"/>
                        </a:spcBef>
                        <a:buNone/>
                      </a:pPr>
                      <a:r>
                        <a:rPr b="1"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t/>
                      </a:r>
                      <a:endParaRPr sz="1200"/>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t/>
                      </a:r>
                      <a:endParaRPr sz="1200"/>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Weeks 1-2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lang="en" sz="1200"/>
                        <a:t> Weeks 3-7</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Weeks 8-12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l">
                        <a:lnSpc>
                          <a:spcPct val="115000"/>
                        </a:lnSpc>
                        <a:spcBef>
                          <a:spcPts val="0"/>
                        </a:spcBef>
                        <a:buNone/>
                      </a:pPr>
                      <a:r>
                        <a:t/>
                      </a:r>
                      <a:endParaRPr sz="1200"/>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bl>
          </a:graphicData>
        </a:graphic>
      </p:graphicFrame>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Weeks 3-7</a:t>
            </a:r>
          </a:p>
        </p:txBody>
      </p:sp>
      <p:sp>
        <p:nvSpPr>
          <p:cNvPr id="353" name="Shape 353"/>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Programming:</a:t>
            </a:r>
          </a:p>
          <a:p>
            <a:pPr indent="457200" rtl="0">
              <a:spcBef>
                <a:spcPts val="0"/>
              </a:spcBef>
              <a:buNone/>
            </a:pPr>
            <a:r>
              <a:rPr lang="en"/>
              <a:t>Client side - Change the search function</a:t>
            </a:r>
          </a:p>
          <a:p>
            <a:pPr rtl="0">
              <a:spcBef>
                <a:spcPts val="0"/>
              </a:spcBef>
              <a:buNone/>
            </a:pPr>
            <a:r>
              <a:rPr lang="en"/>
              <a:t>	(HTML, CSS) Display the different schedules</a:t>
            </a:r>
          </a:p>
          <a:p>
            <a:pPr rtl="0">
              <a:spcBef>
                <a:spcPts val="0"/>
              </a:spcBef>
              <a:buNone/>
            </a:pPr>
            <a:r>
              <a:rPr lang="en"/>
              <a:t>	Server side - Pull the correct information and</a:t>
            </a:r>
          </a:p>
          <a:p>
            <a:pPr indent="457200" marL="0" rtl="0">
              <a:spcBef>
                <a:spcPts val="0"/>
              </a:spcBef>
              <a:buNone/>
            </a:pPr>
            <a:r>
              <a:rPr lang="en"/>
              <a:t>(Java, C++)   build the schedules</a:t>
            </a:r>
          </a:p>
        </p:txBody>
      </p:sp>
      <p:graphicFrame>
        <p:nvGraphicFramePr>
          <p:cNvPr id="354" name="Shape 354"/>
          <p:cNvGraphicFramePr/>
          <p:nvPr/>
        </p:nvGraphicFramePr>
        <p:xfrm>
          <a:off x="-117012" y="4132375"/>
          <a:ext cx="3000000" cy="3000000"/>
        </p:xfrm>
        <a:graphic>
          <a:graphicData uri="http://schemas.openxmlformats.org/drawingml/2006/table">
            <a:tbl>
              <a:tblPr>
                <a:noFill/>
                <a:tableStyleId>{0C30ED94-3A57-45D5-91FC-B78BCB868659}</a:tableStyleId>
              </a:tblPr>
              <a:tblGrid>
                <a:gridCol w="1377750"/>
                <a:gridCol w="1468900"/>
                <a:gridCol w="1298200"/>
                <a:gridCol w="1180925"/>
                <a:gridCol w="1250425"/>
                <a:gridCol w="1447200"/>
                <a:gridCol w="1354625"/>
              </a:tblGrid>
              <a:tr h="314325">
                <a:tc>
                  <a:txBody>
                    <a:bodyPr>
                      <a:noAutofit/>
                    </a:bodyPr>
                    <a:lstStyle/>
                    <a:p>
                      <a:pPr indent="0" lvl="0" marL="76200" marR="76200" rtl="0" algn="ctr">
                        <a:lnSpc>
                          <a:spcPct val="115000"/>
                        </a:lnSpc>
                        <a:spcBef>
                          <a:spcPts val="0"/>
                        </a:spcBef>
                        <a:buNone/>
                      </a:pPr>
                      <a:r>
                        <a:rPr b="1" lang="en" sz="1200"/>
                        <a:t>Introduction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Problem Statement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Objectives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Plan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b="1" lang="en" sz="1200"/>
                        <a:t>Budget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Personnel and Qualifications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Facilities and Equipment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180975">
                <a:tc>
                  <a:txBody>
                    <a:bodyPr>
                      <a:noAutofit/>
                    </a:bodyPr>
                    <a:lstStyle/>
                    <a:p>
                      <a:pPr indent="0" lvl="0" marL="76200" marR="76200" rtl="0" algn="ctr">
                        <a:lnSpc>
                          <a:spcPct val="115000"/>
                        </a:lnSpc>
                        <a:spcBef>
                          <a:spcPts val="0"/>
                        </a:spcBef>
                        <a:buNone/>
                      </a:pPr>
                      <a:r>
                        <a:rPr b="1"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t/>
                      </a:r>
                      <a:endParaRPr sz="1200"/>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t/>
                      </a:r>
                      <a:endParaRPr sz="1200"/>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Weeks 1-2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Weeks 3-7</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lang="en" sz="1200"/>
                        <a:t>Weeks 8-12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bl>
          </a:graphicData>
        </a:graphic>
      </p:graphicFrame>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sp>
        <p:nvSpPr>
          <p:cNvPr id="359" name="Shape 35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Weeks 8 - 12</a:t>
            </a:r>
          </a:p>
        </p:txBody>
      </p:sp>
      <p:sp>
        <p:nvSpPr>
          <p:cNvPr id="360" name="Shape 360"/>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Week 8 - Begin testing</a:t>
            </a:r>
          </a:p>
          <a:p>
            <a:pPr rtl="0">
              <a:spcBef>
                <a:spcPts val="0"/>
              </a:spcBef>
              <a:buNone/>
            </a:pPr>
            <a:r>
              <a:rPr lang="en"/>
              <a:t>Week 9 - Open to public for alpha and beta testing</a:t>
            </a:r>
          </a:p>
          <a:p>
            <a:pPr rtl="0">
              <a:spcBef>
                <a:spcPts val="0"/>
              </a:spcBef>
              <a:buNone/>
            </a:pPr>
            <a:r>
              <a:rPr lang="en"/>
              <a:t>Week 11 - Launch the new system</a:t>
            </a:r>
          </a:p>
          <a:p>
            <a:pPr>
              <a:spcBef>
                <a:spcPts val="0"/>
              </a:spcBef>
              <a:buNone/>
            </a:pPr>
            <a:r>
              <a:rPr lang="en"/>
              <a:t>Week 12 - Pack up/handling any missed bugs</a:t>
            </a:r>
          </a:p>
        </p:txBody>
      </p:sp>
      <p:graphicFrame>
        <p:nvGraphicFramePr>
          <p:cNvPr id="361" name="Shape 361"/>
          <p:cNvGraphicFramePr/>
          <p:nvPr/>
        </p:nvGraphicFramePr>
        <p:xfrm>
          <a:off x="-117012" y="4132375"/>
          <a:ext cx="3000000" cy="3000000"/>
        </p:xfrm>
        <a:graphic>
          <a:graphicData uri="http://schemas.openxmlformats.org/drawingml/2006/table">
            <a:tbl>
              <a:tblPr>
                <a:noFill/>
                <a:tableStyleId>{3BE4E323-5DEB-44E2-A327-4F1B77792E5E}</a:tableStyleId>
              </a:tblPr>
              <a:tblGrid>
                <a:gridCol w="1377750"/>
                <a:gridCol w="1468900"/>
                <a:gridCol w="1298200"/>
                <a:gridCol w="1180925"/>
                <a:gridCol w="1250425"/>
                <a:gridCol w="1447200"/>
                <a:gridCol w="1354625"/>
              </a:tblGrid>
              <a:tr h="314325">
                <a:tc>
                  <a:txBody>
                    <a:bodyPr>
                      <a:noAutofit/>
                    </a:bodyPr>
                    <a:lstStyle/>
                    <a:p>
                      <a:pPr indent="0" lvl="0" marL="76200" marR="76200" rtl="0" algn="ctr">
                        <a:lnSpc>
                          <a:spcPct val="115000"/>
                        </a:lnSpc>
                        <a:spcBef>
                          <a:spcPts val="0"/>
                        </a:spcBef>
                        <a:buNone/>
                      </a:pPr>
                      <a:r>
                        <a:rPr b="1" lang="en" sz="1200"/>
                        <a:t>Introduction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Problem Statement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Objectives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Plan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b="1" lang="en" sz="1200"/>
                        <a:t>Budget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Personnel and Qualifications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Facilities and Equipment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180975">
                <a:tc>
                  <a:txBody>
                    <a:bodyPr>
                      <a:noAutofit/>
                    </a:bodyPr>
                    <a:lstStyle/>
                    <a:p>
                      <a:pPr indent="0" lvl="0" marL="76200" marR="76200" rtl="0" algn="ctr">
                        <a:lnSpc>
                          <a:spcPct val="115000"/>
                        </a:lnSpc>
                        <a:spcBef>
                          <a:spcPts val="0"/>
                        </a:spcBef>
                        <a:buNone/>
                      </a:pPr>
                      <a:r>
                        <a:rPr b="1"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t/>
                      </a:r>
                      <a:endParaRPr sz="1200"/>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t/>
                      </a:r>
                      <a:endParaRPr sz="1200"/>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Weeks 1-2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Weeks 3-7</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Weeks 8-12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bl>
          </a:graphicData>
        </a:graphic>
      </p:graphicFrame>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5" name="Shape 365"/>
        <p:cNvGrpSpPr/>
        <p:nvPr/>
      </p:nvGrpSpPr>
      <p:grpSpPr>
        <a:xfrm>
          <a:off x="0" y="0"/>
          <a:ext cx="0" cy="0"/>
          <a:chOff x="0" y="0"/>
          <a:chExt cx="0" cy="0"/>
        </a:xfrm>
      </p:grpSpPr>
      <p:sp>
        <p:nvSpPr>
          <p:cNvPr id="366" name="Shape 36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Budget</a:t>
            </a:r>
          </a:p>
        </p:txBody>
      </p:sp>
      <p:sp>
        <p:nvSpPr>
          <p:cNvPr id="367" name="Shape 367"/>
          <p:cNvSpPr txBox="1"/>
          <p:nvPr>
            <p:ph idx="1" type="body"/>
          </p:nvPr>
        </p:nvSpPr>
        <p:spPr>
          <a:xfrm>
            <a:off x="457200" y="971550"/>
            <a:ext cx="8229600" cy="3725699"/>
          </a:xfrm>
          <a:prstGeom prst="rect">
            <a:avLst/>
          </a:prstGeom>
        </p:spPr>
        <p:txBody>
          <a:bodyPr anchorCtr="0" anchor="t" bIns="91425" lIns="91425" rIns="91425" tIns="91425">
            <a:noAutofit/>
          </a:bodyPr>
          <a:lstStyle/>
          <a:p>
            <a:pPr>
              <a:spcBef>
                <a:spcPts val="0"/>
              </a:spcBef>
              <a:buNone/>
            </a:pPr>
            <a:r>
              <a:rPr lang="en"/>
              <a:t>Total:$150,000</a:t>
            </a:r>
          </a:p>
        </p:txBody>
      </p:sp>
      <p:graphicFrame>
        <p:nvGraphicFramePr>
          <p:cNvPr id="368" name="Shape 368"/>
          <p:cNvGraphicFramePr/>
          <p:nvPr/>
        </p:nvGraphicFramePr>
        <p:xfrm>
          <a:off x="-117012" y="4513375"/>
          <a:ext cx="3000000" cy="3000000"/>
        </p:xfrm>
        <a:graphic>
          <a:graphicData uri="http://schemas.openxmlformats.org/drawingml/2006/table">
            <a:tbl>
              <a:tblPr>
                <a:noFill/>
                <a:tableStyleId>{22BB078B-0C54-4851-8863-69A6B2DC7B4C}</a:tableStyleId>
              </a:tblPr>
              <a:tblGrid>
                <a:gridCol w="1377750"/>
                <a:gridCol w="1468900"/>
                <a:gridCol w="1298200"/>
                <a:gridCol w="1180925"/>
                <a:gridCol w="1250425"/>
                <a:gridCol w="1447200"/>
                <a:gridCol w="1354625"/>
              </a:tblGrid>
              <a:tr h="314325">
                <a:tc>
                  <a:txBody>
                    <a:bodyPr>
                      <a:noAutofit/>
                    </a:bodyPr>
                    <a:lstStyle/>
                    <a:p>
                      <a:pPr indent="0" lvl="0" marL="76200" marR="76200" rtl="0" algn="ctr">
                        <a:lnSpc>
                          <a:spcPct val="115000"/>
                        </a:lnSpc>
                        <a:spcBef>
                          <a:spcPts val="0"/>
                        </a:spcBef>
                        <a:buNone/>
                      </a:pPr>
                      <a:r>
                        <a:rPr b="1" lang="en" sz="1200"/>
                        <a:t>Introduction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Problem Statement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Objectives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Plan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Budget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b="1" lang="en" sz="1200"/>
                        <a:t>Personnel and Qualifications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Facilities and Equipment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180975">
                <a:tc>
                  <a:txBody>
                    <a:bodyPr>
                      <a:noAutofit/>
                    </a:bodyPr>
                    <a:lstStyle/>
                    <a:p>
                      <a:pPr indent="0" lvl="0" marL="76200" marR="76200" rtl="0" algn="ctr">
                        <a:lnSpc>
                          <a:spcPct val="115000"/>
                        </a:lnSpc>
                        <a:spcBef>
                          <a:spcPts val="0"/>
                        </a:spcBef>
                        <a:buNone/>
                      </a:pPr>
                      <a:r>
                        <a:rPr b="1"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t/>
                      </a:r>
                      <a:endParaRPr sz="1200"/>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t/>
                      </a:r>
                      <a:endParaRPr sz="1200"/>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bl>
          </a:graphicData>
        </a:graphic>
      </p:graphicFrame>
      <p:pic>
        <p:nvPicPr>
          <p:cNvPr id="369" name="Shape 369"/>
          <p:cNvPicPr preferRelativeResize="0"/>
          <p:nvPr/>
        </p:nvPicPr>
        <p:blipFill>
          <a:blip r:embed="rId3">
            <a:alphaModFix/>
          </a:blip>
          <a:stretch>
            <a:fillRect/>
          </a:stretch>
        </p:blipFill>
        <p:spPr>
          <a:xfrm>
            <a:off x="3153328" y="205975"/>
            <a:ext cx="5934924" cy="3638299"/>
          </a:xfrm>
          <a:prstGeom prst="rect">
            <a:avLst/>
          </a:prstGeom>
          <a:noFill/>
          <a:ln>
            <a:noFill/>
          </a:ln>
        </p:spPr>
      </p:pic>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3" name="Shape 373"/>
        <p:cNvGrpSpPr/>
        <p:nvPr/>
      </p:nvGrpSpPr>
      <p:grpSpPr>
        <a:xfrm>
          <a:off x="0" y="0"/>
          <a:ext cx="0" cy="0"/>
          <a:chOff x="0" y="0"/>
          <a:chExt cx="0" cy="0"/>
        </a:xfrm>
      </p:grpSpPr>
      <p:pic>
        <p:nvPicPr>
          <p:cNvPr id="374" name="Shape 374"/>
          <p:cNvPicPr preferRelativeResize="0"/>
          <p:nvPr/>
        </p:nvPicPr>
        <p:blipFill>
          <a:blip r:embed="rId3">
            <a:alphaModFix/>
          </a:blip>
          <a:stretch>
            <a:fillRect/>
          </a:stretch>
        </p:blipFill>
        <p:spPr>
          <a:xfrm>
            <a:off x="5708100" y="1320349"/>
            <a:ext cx="3248825" cy="2639700"/>
          </a:xfrm>
          <a:prstGeom prst="rect">
            <a:avLst/>
          </a:prstGeom>
          <a:noFill/>
          <a:ln>
            <a:noFill/>
          </a:ln>
        </p:spPr>
      </p:pic>
      <p:sp>
        <p:nvSpPr>
          <p:cNvPr id="375" name="Shape 37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Personnel and Qualifications</a:t>
            </a:r>
          </a:p>
        </p:txBody>
      </p:sp>
      <p:sp>
        <p:nvSpPr>
          <p:cNvPr id="376" name="Shape 376"/>
          <p:cNvSpPr txBox="1"/>
          <p:nvPr>
            <p:ph idx="1" type="body"/>
          </p:nvPr>
        </p:nvSpPr>
        <p:spPr>
          <a:xfrm>
            <a:off x="204425" y="1207925"/>
            <a:ext cx="5672099" cy="3323400"/>
          </a:xfrm>
          <a:prstGeom prst="rect">
            <a:avLst/>
          </a:prstGeom>
        </p:spPr>
        <p:txBody>
          <a:bodyPr anchorCtr="0" anchor="t" bIns="91425" lIns="91425" rIns="91425" tIns="91425">
            <a:noAutofit/>
          </a:bodyPr>
          <a:lstStyle/>
          <a:p>
            <a:pPr rtl="0">
              <a:spcBef>
                <a:spcPts val="0"/>
              </a:spcBef>
              <a:buNone/>
            </a:pPr>
            <a:r>
              <a:rPr lang="en" sz="2400"/>
              <a:t>David - HTML5, CSS, Java, JavaScript, </a:t>
            </a:r>
          </a:p>
          <a:p>
            <a:pPr indent="0" marL="914400" rtl="0">
              <a:spcBef>
                <a:spcPts val="0"/>
              </a:spcBef>
              <a:buNone/>
            </a:pPr>
            <a:r>
              <a:rPr lang="en" sz="2400"/>
              <a:t>C++, XML, PHP, and databases</a:t>
            </a:r>
          </a:p>
          <a:p>
            <a:pPr rtl="0">
              <a:spcBef>
                <a:spcPts val="0"/>
              </a:spcBef>
              <a:buNone/>
            </a:pPr>
            <a:r>
              <a:rPr lang="en" sz="2400"/>
              <a:t>Jacob - C++, HTML, CSS,</a:t>
            </a:r>
          </a:p>
          <a:p>
            <a:pPr indent="457200" marL="457200" rtl="0">
              <a:spcBef>
                <a:spcPts val="0"/>
              </a:spcBef>
              <a:buNone/>
            </a:pPr>
            <a:r>
              <a:rPr lang="en" sz="2400"/>
              <a:t>and JavaScript</a:t>
            </a:r>
          </a:p>
          <a:p>
            <a:pPr rtl="0">
              <a:spcBef>
                <a:spcPts val="0"/>
              </a:spcBef>
              <a:buNone/>
            </a:pPr>
            <a:r>
              <a:rPr lang="en" sz="2400"/>
              <a:t>Kevin - C++, Java, HTML5, CSS,</a:t>
            </a:r>
          </a:p>
          <a:p>
            <a:pPr indent="457200" marL="457200" rtl="0">
              <a:spcBef>
                <a:spcPts val="0"/>
              </a:spcBef>
              <a:buNone/>
            </a:pPr>
            <a:r>
              <a:rPr lang="en" sz="2400"/>
              <a:t>JavaScript, and PHP</a:t>
            </a:r>
          </a:p>
          <a:p>
            <a:pPr>
              <a:spcBef>
                <a:spcPts val="0"/>
              </a:spcBef>
              <a:buNone/>
            </a:pPr>
            <a:r>
              <a:rPr lang="en" sz="2400"/>
              <a:t>Shawn - C++ and Python</a:t>
            </a:r>
          </a:p>
        </p:txBody>
      </p:sp>
      <p:graphicFrame>
        <p:nvGraphicFramePr>
          <p:cNvPr id="377" name="Shape 377"/>
          <p:cNvGraphicFramePr/>
          <p:nvPr/>
        </p:nvGraphicFramePr>
        <p:xfrm>
          <a:off x="-117025" y="4531425"/>
          <a:ext cx="3000000" cy="3000000"/>
        </p:xfrm>
        <a:graphic>
          <a:graphicData uri="http://schemas.openxmlformats.org/drawingml/2006/table">
            <a:tbl>
              <a:tblPr>
                <a:noFill/>
                <a:tableStyleId>{940247AC-DFA3-4DB6-B35C-D83AA77D8935}</a:tableStyleId>
              </a:tblPr>
              <a:tblGrid>
                <a:gridCol w="1377750"/>
                <a:gridCol w="1468900"/>
                <a:gridCol w="1298200"/>
                <a:gridCol w="1180925"/>
                <a:gridCol w="1250425"/>
                <a:gridCol w="1447200"/>
                <a:gridCol w="1354625"/>
              </a:tblGrid>
              <a:tr h="314325">
                <a:tc>
                  <a:txBody>
                    <a:bodyPr>
                      <a:noAutofit/>
                    </a:bodyPr>
                    <a:lstStyle/>
                    <a:p>
                      <a:pPr indent="0" lvl="0" marL="76200" marR="76200" rtl="0" algn="ctr">
                        <a:lnSpc>
                          <a:spcPct val="115000"/>
                        </a:lnSpc>
                        <a:spcBef>
                          <a:spcPts val="0"/>
                        </a:spcBef>
                        <a:buNone/>
                      </a:pPr>
                      <a:r>
                        <a:rPr b="1" lang="en" sz="1200"/>
                        <a:t>Introduction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Problem Statement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Objectives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Plan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Budget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Personnel and Qualifications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b="1" lang="en" sz="1200"/>
                        <a:t>Facilities and Equipment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180975">
                <a:tc>
                  <a:txBody>
                    <a:bodyPr>
                      <a:noAutofit/>
                    </a:bodyPr>
                    <a:lstStyle/>
                    <a:p>
                      <a:pPr indent="0" lvl="0" marL="76200" marR="76200" rtl="0" algn="ctr">
                        <a:lnSpc>
                          <a:spcPct val="115000"/>
                        </a:lnSpc>
                        <a:spcBef>
                          <a:spcPts val="0"/>
                        </a:spcBef>
                        <a:buNone/>
                      </a:pPr>
                      <a:r>
                        <a:rPr b="1"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t/>
                      </a:r>
                      <a:endParaRPr sz="1200"/>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t/>
                      </a:r>
                      <a:endParaRPr sz="1200"/>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bl>
          </a:graphicData>
        </a:graphic>
      </p:graphicFrame>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1" name="Shape 381"/>
        <p:cNvGrpSpPr/>
        <p:nvPr/>
      </p:nvGrpSpPr>
      <p:grpSpPr>
        <a:xfrm>
          <a:off x="0" y="0"/>
          <a:ext cx="0" cy="0"/>
          <a:chOff x="0" y="0"/>
          <a:chExt cx="0" cy="0"/>
        </a:xfrm>
      </p:grpSpPr>
      <p:pic>
        <p:nvPicPr>
          <p:cNvPr id="382" name="Shape 382"/>
          <p:cNvPicPr preferRelativeResize="0"/>
          <p:nvPr/>
        </p:nvPicPr>
        <p:blipFill>
          <a:blip r:embed="rId3">
            <a:alphaModFix amt="55000"/>
          </a:blip>
          <a:stretch>
            <a:fillRect/>
          </a:stretch>
        </p:blipFill>
        <p:spPr>
          <a:xfrm flipH="1">
            <a:off x="2657875" y="0"/>
            <a:ext cx="6486135" cy="5143499"/>
          </a:xfrm>
          <a:prstGeom prst="rect">
            <a:avLst/>
          </a:prstGeom>
          <a:noFill/>
          <a:ln>
            <a:noFill/>
          </a:ln>
        </p:spPr>
      </p:pic>
      <p:sp>
        <p:nvSpPr>
          <p:cNvPr id="383" name="Shape 38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Facilities and Equipment</a:t>
            </a:r>
          </a:p>
        </p:txBody>
      </p:sp>
      <p:sp>
        <p:nvSpPr>
          <p:cNvPr id="384" name="Shape 38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Workstation computers</a:t>
            </a:r>
          </a:p>
          <a:p>
            <a:pPr indent="-419100" lvl="0" marL="457200" rtl="0">
              <a:spcBef>
                <a:spcPts val="0"/>
              </a:spcBef>
              <a:buClr>
                <a:schemeClr val="dk1"/>
              </a:buClr>
              <a:buSzPct val="100000"/>
              <a:buFont typeface="Arial"/>
              <a:buChar char="●"/>
            </a:pPr>
            <a:r>
              <a:rPr lang="en"/>
              <a:t>Server</a:t>
            </a:r>
          </a:p>
          <a:p>
            <a:pPr indent="-419100" lvl="0" marL="457200" rtl="0">
              <a:spcBef>
                <a:spcPts val="0"/>
              </a:spcBef>
              <a:buClr>
                <a:schemeClr val="dk1"/>
              </a:buClr>
              <a:buSzPct val="100000"/>
              <a:buFont typeface="Arial"/>
              <a:buChar char="●"/>
            </a:pPr>
            <a:r>
              <a:rPr lang="en"/>
              <a:t>Access to Grad Planner</a:t>
            </a:r>
          </a:p>
          <a:p>
            <a:pPr indent="-419100" lvl="0" marL="457200" rtl="0">
              <a:spcBef>
                <a:spcPts val="0"/>
              </a:spcBef>
              <a:buClr>
                <a:schemeClr val="dk1"/>
              </a:buClr>
              <a:buSzPct val="100000"/>
              <a:buFont typeface="Arial"/>
              <a:buChar char="●"/>
            </a:pPr>
            <a:r>
              <a:rPr lang="en"/>
              <a:t>Registration IT Staff</a:t>
            </a:r>
          </a:p>
          <a:p>
            <a:pPr indent="-419100" lvl="0" marL="457200">
              <a:spcBef>
                <a:spcPts val="0"/>
              </a:spcBef>
              <a:buClr>
                <a:schemeClr val="dk1"/>
              </a:buClr>
              <a:buSzPct val="100000"/>
              <a:buFont typeface="Arial"/>
              <a:buChar char="●"/>
            </a:pPr>
            <a:r>
              <a:rPr lang="en"/>
              <a:t>Access to the registration system</a:t>
            </a:r>
          </a:p>
        </p:txBody>
      </p:sp>
      <p:graphicFrame>
        <p:nvGraphicFramePr>
          <p:cNvPr id="385" name="Shape 385"/>
          <p:cNvGraphicFramePr/>
          <p:nvPr/>
        </p:nvGraphicFramePr>
        <p:xfrm>
          <a:off x="-117025" y="4564725"/>
          <a:ext cx="3000000" cy="3000000"/>
        </p:xfrm>
        <a:graphic>
          <a:graphicData uri="http://schemas.openxmlformats.org/drawingml/2006/table">
            <a:tbl>
              <a:tblPr>
                <a:noFill/>
                <a:tableStyleId>{B15AA98F-0E21-4E65-AC83-B57C7393A031}</a:tableStyleId>
              </a:tblPr>
              <a:tblGrid>
                <a:gridCol w="1377750"/>
                <a:gridCol w="1468900"/>
                <a:gridCol w="1298200"/>
                <a:gridCol w="1180925"/>
                <a:gridCol w="1250425"/>
                <a:gridCol w="1447200"/>
                <a:gridCol w="1354625"/>
              </a:tblGrid>
              <a:tr h="314325">
                <a:tc>
                  <a:txBody>
                    <a:bodyPr>
                      <a:noAutofit/>
                    </a:bodyPr>
                    <a:lstStyle/>
                    <a:p>
                      <a:pPr indent="0" lvl="0" marL="76200" marR="76200" rtl="0" algn="ctr">
                        <a:lnSpc>
                          <a:spcPct val="115000"/>
                        </a:lnSpc>
                        <a:spcBef>
                          <a:spcPts val="0"/>
                        </a:spcBef>
                        <a:buNone/>
                      </a:pPr>
                      <a:r>
                        <a:rPr b="1" lang="en" sz="1200"/>
                        <a:t>Introduction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Problem Statement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Objectives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Plan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Budget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Personnel and Qualifications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Facilities and Equipment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r>
              <a:tr h="100000">
                <a:tc>
                  <a:txBody>
                    <a:bodyPr>
                      <a:noAutofit/>
                    </a:bodyPr>
                    <a:lstStyle/>
                    <a:p>
                      <a:pPr indent="0" lvl="0" marL="76200" marR="76200" rtl="0" algn="ctr">
                        <a:lnSpc>
                          <a:spcPct val="115000"/>
                        </a:lnSpc>
                        <a:spcBef>
                          <a:spcPts val="0"/>
                        </a:spcBef>
                        <a:buNone/>
                      </a:pPr>
                      <a:r>
                        <a:rPr b="1"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t/>
                      </a:r>
                      <a:endParaRPr sz="1200"/>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t/>
                      </a:r>
                      <a:endParaRPr sz="1200"/>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bl>
          </a:graphicData>
        </a:graphic>
      </p:graphicFrame>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9" name="Shape 389"/>
        <p:cNvGrpSpPr/>
        <p:nvPr/>
      </p:nvGrpSpPr>
      <p:grpSpPr>
        <a:xfrm>
          <a:off x="0" y="0"/>
          <a:ext cx="0" cy="0"/>
          <a:chOff x="0" y="0"/>
          <a:chExt cx="0" cy="0"/>
        </a:xfrm>
      </p:grpSpPr>
      <p:sp>
        <p:nvSpPr>
          <p:cNvPr id="390" name="Shape 39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Conclusion</a:t>
            </a:r>
          </a:p>
        </p:txBody>
      </p:sp>
      <p:sp>
        <p:nvSpPr>
          <p:cNvPr id="391" name="Shape 391"/>
          <p:cNvSpPr txBox="1"/>
          <p:nvPr>
            <p:ph idx="1" type="body"/>
          </p:nvPr>
        </p:nvSpPr>
        <p:spPr>
          <a:xfrm>
            <a:off x="457200" y="1422478"/>
            <a:ext cx="4665899" cy="3235500"/>
          </a:xfrm>
          <a:prstGeom prst="rect">
            <a:avLst/>
          </a:prstGeom>
        </p:spPr>
        <p:txBody>
          <a:bodyPr anchorCtr="0" anchor="t" bIns="91425" lIns="91425" rIns="91425" tIns="91425">
            <a:noAutofit/>
          </a:bodyPr>
          <a:lstStyle/>
          <a:p>
            <a:pPr rtl="0">
              <a:spcBef>
                <a:spcPts val="0"/>
              </a:spcBef>
              <a:buNone/>
            </a:pPr>
            <a:r>
              <a:rPr lang="en" sz="2400"/>
              <a:t>This new system will solve many of the problems with the current registration system.</a:t>
            </a:r>
          </a:p>
          <a:p>
            <a:pPr>
              <a:spcBef>
                <a:spcPts val="0"/>
              </a:spcBef>
              <a:buNone/>
            </a:pPr>
            <a:r>
              <a:rPr lang="en" sz="2400"/>
              <a:t>Students will be able to create schedules more quickly and IT costs will go down.</a:t>
            </a:r>
          </a:p>
        </p:txBody>
      </p:sp>
      <p:pic>
        <p:nvPicPr>
          <p:cNvPr id="392" name="Shape 392"/>
          <p:cNvPicPr preferRelativeResize="0"/>
          <p:nvPr/>
        </p:nvPicPr>
        <p:blipFill>
          <a:blip r:embed="rId3">
            <a:alphaModFix/>
          </a:blip>
          <a:stretch>
            <a:fillRect/>
          </a:stretch>
        </p:blipFill>
        <p:spPr>
          <a:xfrm>
            <a:off x="5123063" y="1365575"/>
            <a:ext cx="4020929" cy="267877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x="0" y="0"/>
          <a:ext cx="0" cy="0"/>
          <a:chOff x="0" y="0"/>
          <a:chExt cx="0" cy="0"/>
        </a:xfrm>
      </p:grpSpPr>
      <p:pic>
        <p:nvPicPr>
          <p:cNvPr id="45" name="Shape 45"/>
          <p:cNvPicPr preferRelativeResize="0"/>
          <p:nvPr/>
        </p:nvPicPr>
        <p:blipFill>
          <a:blip r:embed="rId3">
            <a:alphaModFix/>
          </a:blip>
          <a:stretch>
            <a:fillRect/>
          </a:stretch>
        </p:blipFill>
        <p:spPr>
          <a:xfrm>
            <a:off x="2881175" y="234687"/>
            <a:ext cx="3381650" cy="4674125"/>
          </a:xfrm>
          <a:prstGeom prst="rect">
            <a:avLst/>
          </a:prstGeom>
          <a:noFill/>
          <a:ln>
            <a:noFill/>
          </a:ln>
        </p:spPr>
      </p:pic>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6" name="Shape 396"/>
        <p:cNvGrpSpPr/>
        <p:nvPr/>
      </p:nvGrpSpPr>
      <p:grpSpPr>
        <a:xfrm>
          <a:off x="0" y="0"/>
          <a:ext cx="0" cy="0"/>
          <a:chOff x="0" y="0"/>
          <a:chExt cx="0" cy="0"/>
        </a:xfrm>
      </p:grpSpPr>
      <p:sp>
        <p:nvSpPr>
          <p:cNvPr id="397" name="Shape 39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Sources</a:t>
            </a:r>
          </a:p>
        </p:txBody>
      </p:sp>
      <p:sp>
        <p:nvSpPr>
          <p:cNvPr id="398" name="Shape 39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04800" lvl="0" marL="457200" rtl="0">
              <a:spcBef>
                <a:spcPts val="0"/>
              </a:spcBef>
              <a:buClr>
                <a:schemeClr val="dk1"/>
              </a:buClr>
              <a:buSzPct val="100000"/>
              <a:buFont typeface="Arial"/>
              <a:buChar char="●"/>
            </a:pPr>
            <a:r>
              <a:rPr lang="en" sz="1200">
                <a:latin typeface="Times New Roman"/>
                <a:ea typeface="Times New Roman"/>
                <a:cs typeface="Times New Roman"/>
                <a:sym typeface="Times New Roman"/>
              </a:rPr>
              <a:t>Register Icon - </a:t>
            </a:r>
            <a:r>
              <a:rPr lang="en" sz="1200" u="sng">
                <a:solidFill>
                  <a:schemeClr val="hlink"/>
                </a:solidFill>
                <a:latin typeface="Times New Roman"/>
                <a:ea typeface="Times New Roman"/>
                <a:cs typeface="Times New Roman"/>
                <a:sym typeface="Times New Roman"/>
                <a:hlinkClick r:id="rId3"/>
              </a:rPr>
              <a:t>http://thumbs.dreamstime.com/z/register-now-16531339.jpg</a:t>
            </a:r>
          </a:p>
          <a:p>
            <a:pPr indent="-304800" lvl="0" marL="457200" rtl="0">
              <a:spcBef>
                <a:spcPts val="0"/>
              </a:spcBef>
              <a:buClr>
                <a:schemeClr val="dk1"/>
              </a:buClr>
              <a:buSzPct val="100000"/>
              <a:buFont typeface="Arial"/>
              <a:buChar char="●"/>
            </a:pPr>
            <a:r>
              <a:rPr lang="en" sz="1200">
                <a:solidFill>
                  <a:srgbClr val="000000"/>
                </a:solidFill>
                <a:latin typeface="Times New Roman"/>
                <a:ea typeface="Times New Roman"/>
                <a:cs typeface="Times New Roman"/>
                <a:sym typeface="Times New Roman"/>
                <a:hlinkClick r:id="rId4"/>
              </a:rPr>
              <a:t>Stressed Student- </a:t>
            </a:r>
            <a:r>
              <a:rPr lang="en" sz="1200" u="sng">
                <a:solidFill>
                  <a:schemeClr val="hlink"/>
                </a:solidFill>
                <a:latin typeface="Times New Roman"/>
                <a:ea typeface="Times New Roman"/>
                <a:cs typeface="Times New Roman"/>
                <a:sym typeface="Times New Roman"/>
                <a:hlinkClick r:id="rId5"/>
              </a:rPr>
              <a:t>http://stopstudentstress.com/wp-content/uploads/2010/07/iStock_000002806456XSmall.jpg</a:t>
            </a:r>
          </a:p>
          <a:p>
            <a:pPr indent="-304800" lvl="0" marL="457200" rtl="0">
              <a:spcBef>
                <a:spcPts val="0"/>
              </a:spcBef>
              <a:buClr>
                <a:schemeClr val="dk1"/>
              </a:buClr>
              <a:buSzPct val="100000"/>
              <a:buFont typeface="Arial"/>
              <a:buChar char="●"/>
            </a:pPr>
            <a:r>
              <a:rPr lang="en" sz="1200">
                <a:latin typeface="Times New Roman"/>
                <a:ea typeface="Times New Roman"/>
                <a:cs typeface="Times New Roman"/>
                <a:sym typeface="Times New Roman"/>
                <a:hlinkClick r:id="rId6"/>
              </a:rPr>
              <a:t>Stressed Employee- </a:t>
            </a:r>
            <a:r>
              <a:rPr lang="en" sz="1200" u="sng">
                <a:solidFill>
                  <a:schemeClr val="hlink"/>
                </a:solidFill>
                <a:latin typeface="Times New Roman"/>
                <a:ea typeface="Times New Roman"/>
                <a:cs typeface="Times New Roman"/>
                <a:sym typeface="Times New Roman"/>
                <a:hlinkClick r:id="rId7"/>
              </a:rPr>
              <a:t>http://a57.foxnews.com/global.fbnstatic.com/static/managed/img/fb/Sbc/biz-on-main/660/371/Business-Man-Phone-Stressed.jpg?ve=1&amp;tl=1</a:t>
            </a:r>
          </a:p>
          <a:p>
            <a:pPr indent="-304800" lvl="0" marL="457200" rtl="0">
              <a:spcBef>
                <a:spcPts val="0"/>
              </a:spcBef>
              <a:buClr>
                <a:schemeClr val="dk1"/>
              </a:buClr>
              <a:buSzPct val="100000"/>
              <a:buFont typeface="Arial"/>
              <a:buChar char="●"/>
            </a:pPr>
            <a:r>
              <a:rPr lang="en" sz="1200">
                <a:latin typeface="Times New Roman"/>
                <a:ea typeface="Times New Roman"/>
                <a:cs typeface="Times New Roman"/>
                <a:sym typeface="Times New Roman"/>
                <a:hlinkClick r:id="rId8"/>
              </a:rPr>
              <a:t>Expenses- </a:t>
            </a:r>
            <a:r>
              <a:rPr lang="en" sz="1200" u="sng">
                <a:solidFill>
                  <a:schemeClr val="hlink"/>
                </a:solidFill>
                <a:latin typeface="Times New Roman"/>
                <a:ea typeface="Times New Roman"/>
                <a:cs typeface="Times New Roman"/>
                <a:sym typeface="Times New Roman"/>
                <a:hlinkClick r:id="rId9"/>
              </a:rPr>
              <a:t>http://free.clipartof.com/70-Free-Retro-Clipart-Illustration-Of-A-Worried-Businessman-Holding-Large-Bill-Statement.svg</a:t>
            </a:r>
          </a:p>
          <a:p>
            <a:pPr indent="-304800" lvl="0" marL="457200" rtl="0">
              <a:spcBef>
                <a:spcPts val="0"/>
              </a:spcBef>
              <a:buClr>
                <a:schemeClr val="dk1"/>
              </a:buClr>
              <a:buSzPct val="100000"/>
              <a:buFont typeface="Arial"/>
              <a:buChar char="●"/>
            </a:pPr>
            <a:r>
              <a:rPr lang="en" sz="1200">
                <a:latin typeface="Times New Roman"/>
                <a:ea typeface="Times New Roman"/>
                <a:cs typeface="Times New Roman"/>
                <a:sym typeface="Times New Roman"/>
                <a:hlinkClick r:id="rId10"/>
              </a:rPr>
              <a:t>Repair man- </a:t>
            </a:r>
            <a:r>
              <a:rPr lang="en" sz="1200" u="sng">
                <a:solidFill>
                  <a:schemeClr val="hlink"/>
                </a:solidFill>
                <a:latin typeface="Times New Roman"/>
                <a:ea typeface="Times New Roman"/>
                <a:cs typeface="Times New Roman"/>
                <a:sym typeface="Times New Roman"/>
                <a:hlinkClick r:id="rId11"/>
              </a:rPr>
              <a:t>http://img3.wikia.nocookie.net/__cb20130422180857/disney/images/9/9e/FixItFelixJrHQ.png</a:t>
            </a:r>
          </a:p>
          <a:p>
            <a:pPr indent="-304800" lvl="0" marL="457200" rtl="0">
              <a:spcBef>
                <a:spcPts val="0"/>
              </a:spcBef>
              <a:buClr>
                <a:schemeClr val="dk1"/>
              </a:buClr>
              <a:buSzPct val="100000"/>
              <a:buFont typeface="Arial"/>
              <a:buChar char="●"/>
            </a:pPr>
            <a:r>
              <a:rPr lang="en" sz="1200">
                <a:latin typeface="Times New Roman"/>
                <a:ea typeface="Times New Roman"/>
                <a:cs typeface="Times New Roman"/>
                <a:sym typeface="Times New Roman"/>
                <a:hlinkClick r:id="rId12"/>
              </a:rPr>
              <a:t>Clip board- </a:t>
            </a:r>
            <a:r>
              <a:rPr lang="en" sz="1200" u="sng">
                <a:solidFill>
                  <a:schemeClr val="hlink"/>
                </a:solidFill>
                <a:latin typeface="Times New Roman"/>
                <a:ea typeface="Times New Roman"/>
                <a:cs typeface="Times New Roman"/>
                <a:sym typeface="Times New Roman"/>
                <a:hlinkClick r:id="rId13"/>
              </a:rPr>
              <a:t>http://walrus.wr.usgs.gov/infobank/programs/html/training/IBDemo/rawjpg/Clipboard.jpg</a:t>
            </a:r>
          </a:p>
          <a:p>
            <a:pPr indent="-304800" lvl="0" marL="457200" rtl="0">
              <a:lnSpc>
                <a:spcPct val="115000"/>
              </a:lnSpc>
              <a:spcBef>
                <a:spcPts val="0"/>
              </a:spcBef>
              <a:buClr>
                <a:schemeClr val="dk1"/>
              </a:buClr>
              <a:buSzPct val="100000"/>
              <a:buFont typeface="Arial"/>
              <a:buChar char="●"/>
            </a:pPr>
            <a:r>
              <a:rPr lang="en" sz="1200" u="sng">
                <a:solidFill>
                  <a:schemeClr val="hlink"/>
                </a:solidFill>
                <a:latin typeface="Times New Roman"/>
                <a:ea typeface="Times New Roman"/>
                <a:cs typeface="Times New Roman"/>
                <a:sym typeface="Times New Roman"/>
                <a:hlinkClick r:id="rId14"/>
              </a:rPr>
              <a:t>https://my.byui.edu/ICS/Academics/Academic_Information.jnz?portlet=Registration&amp;screen=Add+Drop+Courses+BYUI&amp;screenType=next</a:t>
            </a:r>
          </a:p>
          <a:p>
            <a:pPr indent="-304800" lvl="0" marL="457200" rtl="0">
              <a:lnSpc>
                <a:spcPct val="115000"/>
              </a:lnSpc>
              <a:spcBef>
                <a:spcPts val="0"/>
              </a:spcBef>
              <a:buClr>
                <a:schemeClr val="dk1"/>
              </a:buClr>
              <a:buSzPct val="100000"/>
              <a:buFont typeface="Arial"/>
              <a:buChar char="●"/>
            </a:pPr>
            <a:r>
              <a:rPr lang="en" sz="1200">
                <a:latin typeface="Times New Roman"/>
                <a:ea typeface="Times New Roman"/>
                <a:cs typeface="Times New Roman"/>
                <a:sym typeface="Times New Roman"/>
              </a:rPr>
              <a:t>Graph - Shawn Sandberg -Data from BYU-Idaho’s Help Desk Team Dynamix report</a:t>
            </a:r>
            <a:r>
              <a:rPr lang="en" sz="1200">
                <a:latin typeface="Times New Roman"/>
                <a:ea typeface="Times New Roman"/>
                <a:cs typeface="Times New Roman"/>
                <a:sym typeface="Times New Roman"/>
                <a:hlinkClick r:id="rId15"/>
              </a:rPr>
              <a:t> </a:t>
            </a:r>
            <a:r>
              <a:rPr lang="en" sz="1200" u="sng">
                <a:solidFill>
                  <a:schemeClr val="hlink"/>
                </a:solidFill>
                <a:latin typeface="Times New Roman"/>
                <a:ea typeface="Times New Roman"/>
                <a:cs typeface="Times New Roman"/>
                <a:sym typeface="Times New Roman"/>
                <a:hlinkClick r:id="rId16"/>
              </a:rPr>
              <a:t>http://td.byui.edu/TDNext/Home/Desktop/Default.aspx</a:t>
            </a:r>
          </a:p>
          <a:p>
            <a:pPr indent="-304800" lvl="0" marL="457200" rtl="0">
              <a:lnSpc>
                <a:spcPct val="115000"/>
              </a:lnSpc>
              <a:spcBef>
                <a:spcPts val="0"/>
              </a:spcBef>
              <a:buClr>
                <a:schemeClr val="dk1"/>
              </a:buClr>
              <a:buSzPct val="100000"/>
              <a:buFont typeface="Arial"/>
              <a:buChar char="●"/>
            </a:pPr>
            <a:r>
              <a:rPr lang="en" sz="1200">
                <a:latin typeface="Times New Roman"/>
                <a:ea typeface="Times New Roman"/>
                <a:cs typeface="Times New Roman"/>
                <a:sym typeface="Times New Roman"/>
              </a:rPr>
              <a:t>Money - </a:t>
            </a:r>
            <a:r>
              <a:rPr lang="en" sz="1200" u="sng">
                <a:solidFill>
                  <a:schemeClr val="hlink"/>
                </a:solidFill>
                <a:latin typeface="Times New Roman"/>
                <a:ea typeface="Times New Roman"/>
                <a:cs typeface="Times New Roman"/>
                <a:sym typeface="Times New Roman"/>
                <a:hlinkClick r:id="rId17"/>
              </a:rPr>
              <a:t>http://cdn2.hubspot.net/hub/196184/file-28283183-jpeg/images/burningmoney.jpeg</a:t>
            </a:r>
          </a:p>
          <a:p>
            <a:pPr indent="-304800" lvl="0" marL="457200" rtl="0">
              <a:lnSpc>
                <a:spcPct val="115000"/>
              </a:lnSpc>
              <a:spcBef>
                <a:spcPts val="0"/>
              </a:spcBef>
              <a:buClr>
                <a:schemeClr val="dk1"/>
              </a:buClr>
              <a:buSzPct val="100000"/>
              <a:buFont typeface="Arial"/>
              <a:buChar char="●"/>
            </a:pPr>
            <a:r>
              <a:rPr lang="en" sz="1200">
                <a:latin typeface="Times New Roman"/>
                <a:ea typeface="Times New Roman"/>
                <a:cs typeface="Times New Roman"/>
                <a:sym typeface="Times New Roman"/>
              </a:rPr>
              <a:t>Man at computer - </a:t>
            </a:r>
            <a:r>
              <a:rPr lang="en" sz="1100" u="sng">
                <a:solidFill>
                  <a:schemeClr val="hlink"/>
                </a:solidFill>
                <a:hlinkClick r:id="rId18"/>
              </a:rPr>
              <a:t>http://blog.toggl.com/wp-content/uploads/sites/5/2014/10/programmer-at-work.jpg</a:t>
            </a:r>
          </a:p>
          <a:p>
            <a:pPr indent="-298450" lvl="0" marL="457200" rtl="0">
              <a:lnSpc>
                <a:spcPct val="115000"/>
              </a:lnSpc>
              <a:spcBef>
                <a:spcPts val="0"/>
              </a:spcBef>
              <a:buClr>
                <a:schemeClr val="dk1"/>
              </a:buClr>
              <a:buSzPct val="100000"/>
              <a:buFont typeface="Arial"/>
              <a:buChar char="●"/>
            </a:pPr>
            <a:r>
              <a:rPr lang="en" sz="1100"/>
              <a:t>Computer - </a:t>
            </a:r>
            <a:r>
              <a:rPr lang="en" sz="1100" u="sng">
                <a:solidFill>
                  <a:schemeClr val="hlink"/>
                </a:solidFill>
                <a:hlinkClick r:id="rId19"/>
              </a:rPr>
              <a:t>http://www.gfi.com/blog/wp-content/uploads/2013/06/MSP-Workstation-Management.jpg</a:t>
            </a:r>
          </a:p>
          <a:p>
            <a:pPr indent="-298450" lvl="0" marL="457200" rtl="0">
              <a:lnSpc>
                <a:spcPct val="115000"/>
              </a:lnSpc>
              <a:spcBef>
                <a:spcPts val="0"/>
              </a:spcBef>
              <a:buClr>
                <a:schemeClr val="dk1"/>
              </a:buClr>
              <a:buSzPct val="100000"/>
              <a:buFont typeface="Arial"/>
              <a:buChar char="●"/>
            </a:pPr>
            <a:r>
              <a:rPr lang="en" sz="1100"/>
              <a:t>Thumbs up - </a:t>
            </a:r>
            <a:r>
              <a:rPr lang="en" sz="1100" u="sng">
                <a:solidFill>
                  <a:schemeClr val="hlink"/>
                </a:solidFill>
                <a:hlinkClick r:id="rId20"/>
              </a:rPr>
              <a:t>http://www.timberwindowsesher.com/files/Dollarphotoclub_40148187.jpg</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1583342"/>
            <a:ext cx="7772400" cy="1159856"/>
          </a:xfrm>
          <a:prstGeom prst="rect">
            <a:avLst/>
          </a:prstGeom>
        </p:spPr>
        <p:txBody>
          <a:bodyPr anchorCtr="0" anchor="b" bIns="91425" lIns="91425" rIns="91425" tIns="91425">
            <a:noAutofit/>
          </a:bodyPr>
          <a:lstStyle/>
          <a:p>
            <a:pPr lvl="0" rtl="0">
              <a:spcBef>
                <a:spcPts val="0"/>
              </a:spcBef>
              <a:buNone/>
            </a:pPr>
            <a:r>
              <a:rPr lang="en" sz="3600"/>
              <a:t>Registration System Proposal</a:t>
            </a:r>
          </a:p>
        </p:txBody>
      </p:sp>
      <p:sp>
        <p:nvSpPr>
          <p:cNvPr id="51" name="Shape 51"/>
          <p:cNvSpPr txBox="1"/>
          <p:nvPr>
            <p:ph idx="1" type="subTitle"/>
          </p:nvPr>
        </p:nvSpPr>
        <p:spPr>
          <a:xfrm>
            <a:off x="685800" y="2840053"/>
            <a:ext cx="7772400" cy="784737"/>
          </a:xfrm>
          <a:prstGeom prst="rect">
            <a:avLst/>
          </a:prstGeom>
        </p:spPr>
        <p:txBody>
          <a:bodyPr anchorCtr="0" anchor="t" bIns="91425" lIns="91425" rIns="91425" tIns="91425">
            <a:noAutofit/>
          </a:bodyPr>
          <a:lstStyle/>
          <a:p>
            <a:pPr>
              <a:spcBef>
                <a:spcPts val="0"/>
              </a:spcBef>
              <a:buNone/>
            </a:pPr>
            <a:r>
              <a:rPr lang="en" sz="2400"/>
              <a:t>Shawn Sandberg, David Lambertson, Jacob Bowser, and Kevin Johnson</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Problem</a:t>
            </a:r>
          </a:p>
        </p:txBody>
      </p:sp>
      <p:sp>
        <p:nvSpPr>
          <p:cNvPr id="57" name="Shape 57"/>
          <p:cNvSpPr txBox="1"/>
          <p:nvPr>
            <p:ph idx="1" type="body"/>
          </p:nvPr>
        </p:nvSpPr>
        <p:spPr>
          <a:xfrm>
            <a:off x="457200" y="956225"/>
            <a:ext cx="8229600" cy="1394100"/>
          </a:xfrm>
          <a:prstGeom prst="rect">
            <a:avLst/>
          </a:prstGeom>
        </p:spPr>
        <p:txBody>
          <a:bodyPr anchorCtr="0" anchor="t" bIns="91425" lIns="91425" rIns="91425" tIns="91425">
            <a:noAutofit/>
          </a:bodyPr>
          <a:lstStyle/>
          <a:p>
            <a:pPr indent="-342900" lvl="0" marL="457200" rtl="0">
              <a:lnSpc>
                <a:spcPct val="150000"/>
              </a:lnSpc>
              <a:spcBef>
                <a:spcPts val="480"/>
              </a:spcBef>
              <a:buClr>
                <a:schemeClr val="dk1"/>
              </a:buClr>
              <a:buSzPct val="100000"/>
              <a:buFont typeface="Arial"/>
              <a:buChar char="●"/>
            </a:pPr>
            <a:r>
              <a:rPr lang="en" sz="1800"/>
              <a:t>The registration process is stressful</a:t>
            </a:r>
          </a:p>
          <a:p>
            <a:pPr indent="-342900" lvl="0" marL="457200" rtl="0">
              <a:lnSpc>
                <a:spcPct val="150000"/>
              </a:lnSpc>
              <a:spcBef>
                <a:spcPts val="480"/>
              </a:spcBef>
              <a:buClr>
                <a:schemeClr val="dk1"/>
              </a:buClr>
              <a:buSzPct val="100000"/>
              <a:buFont typeface="Arial"/>
              <a:buChar char="●"/>
            </a:pPr>
            <a:r>
              <a:rPr lang="en" sz="1800"/>
              <a:t>The registration system is time-consuming</a:t>
            </a:r>
          </a:p>
          <a:p>
            <a:pPr indent="-342900" lvl="0" marL="457200" rtl="0">
              <a:lnSpc>
                <a:spcPct val="150000"/>
              </a:lnSpc>
              <a:spcBef>
                <a:spcPts val="480"/>
              </a:spcBef>
              <a:buClr>
                <a:schemeClr val="dk1"/>
              </a:buClr>
              <a:buSzPct val="100000"/>
              <a:buFont typeface="Arial"/>
              <a:buChar char="●"/>
            </a:pPr>
            <a:r>
              <a:rPr lang="en" sz="1800"/>
              <a:t>This leads to expenses for BYU-I</a:t>
            </a:r>
          </a:p>
        </p:txBody>
      </p:sp>
      <p:sp>
        <p:nvSpPr>
          <p:cNvPr id="58" name="Shape 58"/>
          <p:cNvSpPr txBox="1"/>
          <p:nvPr>
            <p:ph idx="2" type="title"/>
          </p:nvPr>
        </p:nvSpPr>
        <p:spPr>
          <a:xfrm>
            <a:off x="457200" y="2143053"/>
            <a:ext cx="8229600" cy="857400"/>
          </a:xfrm>
          <a:prstGeom prst="rect">
            <a:avLst/>
          </a:prstGeom>
        </p:spPr>
        <p:txBody>
          <a:bodyPr anchorCtr="0" anchor="b" bIns="91425" lIns="91425" rIns="91425" tIns="91425">
            <a:noAutofit/>
          </a:bodyPr>
          <a:lstStyle/>
          <a:p>
            <a:pPr lvl="0" rtl="0">
              <a:spcBef>
                <a:spcPts val="0"/>
              </a:spcBef>
              <a:buNone/>
            </a:pPr>
            <a:r>
              <a:rPr lang="en"/>
              <a:t>Solution</a:t>
            </a:r>
          </a:p>
        </p:txBody>
      </p:sp>
      <p:sp>
        <p:nvSpPr>
          <p:cNvPr id="59" name="Shape 59"/>
          <p:cNvSpPr txBox="1"/>
          <p:nvPr>
            <p:ph idx="3" type="body"/>
          </p:nvPr>
        </p:nvSpPr>
        <p:spPr>
          <a:xfrm>
            <a:off x="457200" y="2842325"/>
            <a:ext cx="8229600" cy="1124700"/>
          </a:xfrm>
          <a:prstGeom prst="rect">
            <a:avLst/>
          </a:prstGeom>
        </p:spPr>
        <p:txBody>
          <a:bodyPr anchorCtr="0" anchor="t" bIns="91425" lIns="91425" rIns="91425" tIns="91425">
            <a:noAutofit/>
          </a:bodyPr>
          <a:lstStyle/>
          <a:p>
            <a:pPr indent="-342900" lvl="0" marL="457200" rtl="0">
              <a:lnSpc>
                <a:spcPct val="150000"/>
              </a:lnSpc>
              <a:spcBef>
                <a:spcPts val="480"/>
              </a:spcBef>
              <a:buClr>
                <a:schemeClr val="dk1"/>
              </a:buClr>
              <a:buSzPct val="100000"/>
              <a:buFont typeface="Arial"/>
              <a:buChar char="●"/>
            </a:pPr>
            <a:r>
              <a:rPr lang="en" sz="1800"/>
              <a:t>Integrate Grad Planner and registration</a:t>
            </a:r>
          </a:p>
        </p:txBody>
      </p:sp>
      <p:pic>
        <p:nvPicPr>
          <p:cNvPr id="60" name="Shape 60"/>
          <p:cNvPicPr preferRelativeResize="0"/>
          <p:nvPr/>
        </p:nvPicPr>
        <p:blipFill>
          <a:blip r:embed="rId3">
            <a:alphaModFix/>
          </a:blip>
          <a:stretch>
            <a:fillRect/>
          </a:stretch>
        </p:blipFill>
        <p:spPr>
          <a:xfrm>
            <a:off x="5422525" y="256875"/>
            <a:ext cx="3450499" cy="3450499"/>
          </a:xfrm>
          <a:prstGeom prst="rect">
            <a:avLst/>
          </a:prstGeom>
          <a:noFill/>
          <a:ln>
            <a:noFill/>
          </a:ln>
        </p:spPr>
      </p:pic>
      <p:graphicFrame>
        <p:nvGraphicFramePr>
          <p:cNvPr id="61" name="Shape 61"/>
          <p:cNvGraphicFramePr/>
          <p:nvPr/>
        </p:nvGraphicFramePr>
        <p:xfrm>
          <a:off x="-117025" y="3927725"/>
          <a:ext cx="3000000" cy="3000000"/>
        </p:xfrm>
        <a:graphic>
          <a:graphicData uri="http://schemas.openxmlformats.org/drawingml/2006/table">
            <a:tbl>
              <a:tblPr>
                <a:noFill/>
                <a:tableStyleId>{720402CA-22FD-4352-AC56-3733D2692FD0}</a:tableStyleId>
              </a:tblPr>
              <a:tblGrid>
                <a:gridCol w="1377750"/>
                <a:gridCol w="1468900"/>
                <a:gridCol w="1298200"/>
                <a:gridCol w="1180925"/>
                <a:gridCol w="1250425"/>
                <a:gridCol w="1447200"/>
                <a:gridCol w="1354625"/>
              </a:tblGrid>
              <a:tr h="314325">
                <a:tc>
                  <a:txBody>
                    <a:bodyPr>
                      <a:noAutofit/>
                    </a:bodyPr>
                    <a:lstStyle/>
                    <a:p>
                      <a:pPr indent="0" lvl="0" marL="76200" marR="76200" rtl="0" algn="ctr">
                        <a:lnSpc>
                          <a:spcPct val="115000"/>
                        </a:lnSpc>
                        <a:spcBef>
                          <a:spcPts val="0"/>
                        </a:spcBef>
                        <a:buNone/>
                      </a:pPr>
                      <a:r>
                        <a:rPr b="1" lang="en" sz="1200"/>
                        <a:t>Introduction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b="1" lang="en" sz="1200"/>
                        <a:t>Problem Statement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Objectives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Plan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Budget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Personnel and Qualifications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Facilities and Equipment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180975">
                <a:tc>
                  <a:txBody>
                    <a:bodyPr>
                      <a:noAutofit/>
                    </a:bodyPr>
                    <a:lstStyle/>
                    <a:p>
                      <a:pPr indent="0" lvl="0" marL="76200" marR="76200" rtl="0" algn="ctr">
                        <a:lnSpc>
                          <a:spcPct val="115000"/>
                        </a:lnSpc>
                        <a:spcBef>
                          <a:spcPts val="0"/>
                        </a:spcBef>
                        <a:buNone/>
                      </a:pPr>
                      <a:r>
                        <a:rPr lang="en" sz="1200"/>
                        <a:t> Problem and Solution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lang="en" sz="1200"/>
                        <a:t>Organization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bl>
          </a:graphicData>
        </a:graphic>
      </p:graphicFrame>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Organization</a:t>
            </a:r>
          </a:p>
        </p:txBody>
      </p:sp>
      <p:pic>
        <p:nvPicPr>
          <p:cNvPr id="67" name="Shape 67"/>
          <p:cNvPicPr preferRelativeResize="0"/>
          <p:nvPr/>
        </p:nvPicPr>
        <p:blipFill>
          <a:blip r:embed="rId3">
            <a:alphaModFix/>
          </a:blip>
          <a:stretch>
            <a:fillRect/>
          </a:stretch>
        </p:blipFill>
        <p:spPr>
          <a:xfrm>
            <a:off x="5648725" y="436624"/>
            <a:ext cx="3038074" cy="3336650"/>
          </a:xfrm>
          <a:prstGeom prst="rect">
            <a:avLst/>
          </a:prstGeom>
          <a:noFill/>
          <a:ln>
            <a:noFill/>
          </a:ln>
        </p:spPr>
      </p:pic>
      <p:sp>
        <p:nvSpPr>
          <p:cNvPr id="68" name="Shape 68"/>
          <p:cNvSpPr txBox="1"/>
          <p:nvPr>
            <p:ph idx="1" type="body"/>
          </p:nvPr>
        </p:nvSpPr>
        <p:spPr>
          <a:xfrm>
            <a:off x="457200" y="1063375"/>
            <a:ext cx="8229600" cy="3069900"/>
          </a:xfrm>
          <a:prstGeom prst="rect">
            <a:avLst/>
          </a:prstGeom>
        </p:spPr>
        <p:txBody>
          <a:bodyPr anchorCtr="0" anchor="t" bIns="91425" lIns="91425" rIns="91425" tIns="91425">
            <a:noAutofit/>
          </a:bodyPr>
          <a:lstStyle/>
          <a:p>
            <a:pPr indent="-342900" lvl="0" marL="457200" rtl="0">
              <a:lnSpc>
                <a:spcPct val="150000"/>
              </a:lnSpc>
              <a:spcBef>
                <a:spcPts val="0"/>
              </a:spcBef>
              <a:buClr>
                <a:schemeClr val="dk1"/>
              </a:buClr>
              <a:buSzPct val="100000"/>
              <a:buFont typeface="Arial"/>
              <a:buChar char="●"/>
            </a:pPr>
            <a:r>
              <a:rPr lang="en" sz="1800"/>
              <a:t>Problem Statement</a:t>
            </a:r>
          </a:p>
          <a:p>
            <a:pPr indent="-342900" lvl="1" marL="914400" rtl="0">
              <a:lnSpc>
                <a:spcPct val="150000"/>
              </a:lnSpc>
              <a:spcBef>
                <a:spcPts val="0"/>
              </a:spcBef>
              <a:buClr>
                <a:schemeClr val="dk1"/>
              </a:buClr>
              <a:buSzPct val="100000"/>
              <a:buFont typeface="Courier New"/>
              <a:buChar char="o"/>
            </a:pPr>
            <a:r>
              <a:rPr lang="en" sz="1800"/>
              <a:t>The current registration issues</a:t>
            </a:r>
          </a:p>
          <a:p>
            <a:pPr indent="-342900" lvl="0" marL="457200" rtl="0">
              <a:lnSpc>
                <a:spcPct val="150000"/>
              </a:lnSpc>
              <a:spcBef>
                <a:spcPts val="0"/>
              </a:spcBef>
              <a:buClr>
                <a:schemeClr val="dk1"/>
              </a:buClr>
              <a:buSzPct val="100000"/>
              <a:buFont typeface="Arial"/>
              <a:buChar char="●"/>
            </a:pPr>
            <a:r>
              <a:rPr lang="en" sz="1800"/>
              <a:t>Objectives</a:t>
            </a:r>
          </a:p>
          <a:p>
            <a:pPr indent="-342900" lvl="1" marL="914400" rtl="0">
              <a:lnSpc>
                <a:spcPct val="150000"/>
              </a:lnSpc>
              <a:spcBef>
                <a:spcPts val="0"/>
              </a:spcBef>
              <a:buClr>
                <a:schemeClr val="dk1"/>
              </a:buClr>
              <a:buSzPct val="100000"/>
              <a:buFont typeface="Courier New"/>
              <a:buChar char="o"/>
            </a:pPr>
            <a:r>
              <a:rPr lang="en" sz="1800"/>
              <a:t>Integrate Grad Planner and registration</a:t>
            </a:r>
          </a:p>
          <a:p>
            <a:pPr indent="-342900" lvl="0" marL="457200" rtl="0">
              <a:lnSpc>
                <a:spcPct val="150000"/>
              </a:lnSpc>
              <a:spcBef>
                <a:spcPts val="0"/>
              </a:spcBef>
              <a:buClr>
                <a:schemeClr val="dk1"/>
              </a:buClr>
              <a:buSzPct val="100000"/>
              <a:buFont typeface="Arial"/>
              <a:buChar char="●"/>
            </a:pPr>
            <a:r>
              <a:rPr lang="en" sz="1800"/>
              <a:t>Plan</a:t>
            </a:r>
          </a:p>
          <a:p>
            <a:pPr indent="-342900" lvl="1" marL="914400" rtl="0">
              <a:lnSpc>
                <a:spcPct val="150000"/>
              </a:lnSpc>
              <a:spcBef>
                <a:spcPts val="0"/>
              </a:spcBef>
              <a:buClr>
                <a:schemeClr val="dk1"/>
              </a:buClr>
              <a:buSzPct val="100000"/>
              <a:buFont typeface="Courier New"/>
              <a:buChar char="o"/>
            </a:pPr>
            <a:r>
              <a:rPr lang="en" sz="1800"/>
              <a:t>Outline of task and time frames</a:t>
            </a:r>
          </a:p>
          <a:p>
            <a:pPr indent="0" lvl="0" marL="457200" rtl="0">
              <a:spcBef>
                <a:spcPts val="0"/>
              </a:spcBef>
              <a:buNone/>
            </a:pPr>
            <a:r>
              <a:t/>
            </a:r>
            <a:endParaRPr sz="1800"/>
          </a:p>
        </p:txBody>
      </p:sp>
      <p:graphicFrame>
        <p:nvGraphicFramePr>
          <p:cNvPr id="69" name="Shape 69"/>
          <p:cNvGraphicFramePr/>
          <p:nvPr/>
        </p:nvGraphicFramePr>
        <p:xfrm>
          <a:off x="-117025" y="3927725"/>
          <a:ext cx="3000000" cy="3000000"/>
        </p:xfrm>
        <a:graphic>
          <a:graphicData uri="http://schemas.openxmlformats.org/drawingml/2006/table">
            <a:tbl>
              <a:tblPr>
                <a:noFill/>
                <a:tableStyleId>{61E3BB32-B5DC-4571-9A8E-4C10E9397ABA}</a:tableStyleId>
              </a:tblPr>
              <a:tblGrid>
                <a:gridCol w="1377750"/>
                <a:gridCol w="1468900"/>
                <a:gridCol w="1298200"/>
                <a:gridCol w="1180925"/>
                <a:gridCol w="1250425"/>
                <a:gridCol w="1447200"/>
                <a:gridCol w="1354625"/>
              </a:tblGrid>
              <a:tr h="314325">
                <a:tc>
                  <a:txBody>
                    <a:bodyPr>
                      <a:noAutofit/>
                    </a:bodyPr>
                    <a:lstStyle/>
                    <a:p>
                      <a:pPr indent="0" lvl="0" marL="76200" marR="76200" rtl="0" algn="ctr">
                        <a:lnSpc>
                          <a:spcPct val="115000"/>
                        </a:lnSpc>
                        <a:spcBef>
                          <a:spcPts val="0"/>
                        </a:spcBef>
                        <a:buNone/>
                      </a:pPr>
                      <a:r>
                        <a:rPr b="1" lang="en" sz="1200"/>
                        <a:t>Introduction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b="1" lang="en" sz="1200"/>
                        <a:t>Problem Statement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Objectives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Plan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Budget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Personnel and Qualifications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Facilities and Equipment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180975">
                <a:tc>
                  <a:txBody>
                    <a:bodyPr>
                      <a:noAutofit/>
                    </a:bodyPr>
                    <a:lstStyle/>
                    <a:p>
                      <a:pPr indent="0" lvl="0" marL="76200" marR="76200" rtl="0" algn="ctr">
                        <a:lnSpc>
                          <a:spcPct val="115000"/>
                        </a:lnSpc>
                        <a:spcBef>
                          <a:spcPts val="0"/>
                        </a:spcBef>
                        <a:buNone/>
                      </a:pPr>
                      <a:r>
                        <a:rPr lang="en" sz="1200"/>
                        <a:t> Problem and Solution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Organization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bl>
          </a:graphicData>
        </a:graphic>
      </p:graphicFrame>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Organization cont. </a:t>
            </a:r>
          </a:p>
        </p:txBody>
      </p:sp>
      <p:sp>
        <p:nvSpPr>
          <p:cNvPr id="75" name="Shape 75"/>
          <p:cNvSpPr txBox="1"/>
          <p:nvPr>
            <p:ph idx="1" type="body"/>
          </p:nvPr>
        </p:nvSpPr>
        <p:spPr>
          <a:xfrm>
            <a:off x="457200" y="1036800"/>
            <a:ext cx="8229600" cy="3069900"/>
          </a:xfrm>
          <a:prstGeom prst="rect">
            <a:avLst/>
          </a:prstGeom>
        </p:spPr>
        <p:txBody>
          <a:bodyPr anchorCtr="0" anchor="t" bIns="91425" lIns="91425" rIns="91425" tIns="91425">
            <a:noAutofit/>
          </a:bodyPr>
          <a:lstStyle/>
          <a:p>
            <a:pPr indent="-342900" lvl="0" marL="457200" rtl="0">
              <a:lnSpc>
                <a:spcPct val="150000"/>
              </a:lnSpc>
              <a:spcBef>
                <a:spcPts val="0"/>
              </a:spcBef>
              <a:buClr>
                <a:schemeClr val="dk1"/>
              </a:buClr>
              <a:buSzPct val="100000"/>
              <a:buFont typeface="Arial"/>
              <a:buChar char="●"/>
            </a:pPr>
            <a:r>
              <a:rPr lang="en" sz="1800"/>
              <a:t>Budget</a:t>
            </a:r>
          </a:p>
          <a:p>
            <a:pPr indent="-342900" lvl="1" marL="914400" rtl="0">
              <a:lnSpc>
                <a:spcPct val="150000"/>
              </a:lnSpc>
              <a:spcBef>
                <a:spcPts val="0"/>
              </a:spcBef>
              <a:buClr>
                <a:schemeClr val="dk1"/>
              </a:buClr>
              <a:buSzPct val="100000"/>
              <a:buFont typeface="Courier New"/>
              <a:buChar char="o"/>
            </a:pPr>
            <a:r>
              <a:rPr lang="en" sz="1800"/>
              <a:t>Costs of equipment and labor</a:t>
            </a:r>
          </a:p>
          <a:p>
            <a:pPr indent="-342900" lvl="0" marL="457200" rtl="0">
              <a:lnSpc>
                <a:spcPct val="150000"/>
              </a:lnSpc>
              <a:spcBef>
                <a:spcPts val="0"/>
              </a:spcBef>
              <a:buClr>
                <a:schemeClr val="dk1"/>
              </a:buClr>
              <a:buSzPct val="100000"/>
              <a:buFont typeface="Arial"/>
              <a:buChar char="●"/>
            </a:pPr>
            <a:r>
              <a:rPr lang="en" sz="1800"/>
              <a:t>Personnel and qualifications</a:t>
            </a:r>
          </a:p>
          <a:p>
            <a:pPr indent="-342900" lvl="1" marL="914400" rtl="0">
              <a:lnSpc>
                <a:spcPct val="150000"/>
              </a:lnSpc>
              <a:spcBef>
                <a:spcPts val="0"/>
              </a:spcBef>
              <a:buClr>
                <a:schemeClr val="dk1"/>
              </a:buClr>
              <a:buSzPct val="100000"/>
              <a:buFont typeface="Courier New"/>
              <a:buChar char="o"/>
            </a:pPr>
            <a:r>
              <a:rPr lang="en" sz="1800"/>
              <a:t>Education and Experience</a:t>
            </a:r>
          </a:p>
          <a:p>
            <a:pPr indent="-342900" lvl="0" marL="457200" rtl="0">
              <a:lnSpc>
                <a:spcPct val="150000"/>
              </a:lnSpc>
              <a:spcBef>
                <a:spcPts val="0"/>
              </a:spcBef>
              <a:buClr>
                <a:schemeClr val="dk1"/>
              </a:buClr>
              <a:buSzPct val="100000"/>
              <a:buFont typeface="Arial"/>
              <a:buChar char="●"/>
            </a:pPr>
            <a:r>
              <a:rPr lang="en" sz="1800"/>
              <a:t>Facilities and equipment</a:t>
            </a:r>
          </a:p>
          <a:p>
            <a:pPr indent="-342900" lvl="1" marL="914400" rtl="0">
              <a:lnSpc>
                <a:spcPct val="150000"/>
              </a:lnSpc>
              <a:spcBef>
                <a:spcPts val="0"/>
              </a:spcBef>
              <a:buClr>
                <a:schemeClr val="dk1"/>
              </a:buClr>
              <a:buSzPct val="100000"/>
              <a:buFont typeface="Courier New"/>
              <a:buChar char="o"/>
            </a:pPr>
            <a:r>
              <a:rPr lang="en" sz="1800"/>
              <a:t>Required materials</a:t>
            </a:r>
          </a:p>
          <a:p>
            <a:pPr>
              <a:lnSpc>
                <a:spcPct val="150000"/>
              </a:lnSpc>
              <a:spcBef>
                <a:spcPts val="0"/>
              </a:spcBef>
              <a:buNone/>
            </a:pPr>
            <a:r>
              <a:t/>
            </a:r>
            <a:endParaRPr/>
          </a:p>
        </p:txBody>
      </p:sp>
      <p:pic>
        <p:nvPicPr>
          <p:cNvPr id="76" name="Shape 76"/>
          <p:cNvPicPr preferRelativeResize="0"/>
          <p:nvPr/>
        </p:nvPicPr>
        <p:blipFill>
          <a:blip r:embed="rId3">
            <a:alphaModFix/>
          </a:blip>
          <a:stretch>
            <a:fillRect/>
          </a:stretch>
        </p:blipFill>
        <p:spPr>
          <a:xfrm>
            <a:off x="5648725" y="436624"/>
            <a:ext cx="3038074" cy="3336650"/>
          </a:xfrm>
          <a:prstGeom prst="rect">
            <a:avLst/>
          </a:prstGeom>
          <a:noFill/>
          <a:ln>
            <a:noFill/>
          </a:ln>
        </p:spPr>
      </p:pic>
      <p:graphicFrame>
        <p:nvGraphicFramePr>
          <p:cNvPr id="77" name="Shape 77"/>
          <p:cNvGraphicFramePr/>
          <p:nvPr/>
        </p:nvGraphicFramePr>
        <p:xfrm>
          <a:off x="-117025" y="3927725"/>
          <a:ext cx="3000000" cy="3000000"/>
        </p:xfrm>
        <a:graphic>
          <a:graphicData uri="http://schemas.openxmlformats.org/drawingml/2006/table">
            <a:tbl>
              <a:tblPr>
                <a:noFill/>
                <a:tableStyleId>{87D8B0DA-B255-47B9-94AD-6FA83EDF4C92}</a:tableStyleId>
              </a:tblPr>
              <a:tblGrid>
                <a:gridCol w="1377750"/>
                <a:gridCol w="1468900"/>
                <a:gridCol w="1298200"/>
                <a:gridCol w="1180925"/>
                <a:gridCol w="1250425"/>
                <a:gridCol w="1447200"/>
                <a:gridCol w="1354625"/>
              </a:tblGrid>
              <a:tr h="314325">
                <a:tc>
                  <a:txBody>
                    <a:bodyPr>
                      <a:noAutofit/>
                    </a:bodyPr>
                    <a:lstStyle/>
                    <a:p>
                      <a:pPr indent="0" lvl="0" marL="76200" marR="76200" rtl="0" algn="ctr">
                        <a:lnSpc>
                          <a:spcPct val="115000"/>
                        </a:lnSpc>
                        <a:spcBef>
                          <a:spcPts val="0"/>
                        </a:spcBef>
                        <a:buNone/>
                      </a:pPr>
                      <a:r>
                        <a:rPr b="1" lang="en" sz="1200"/>
                        <a:t>Introduction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b="1" lang="en" sz="1200"/>
                        <a:t>Problem Statement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Objectives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Plan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Budget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Personnel and Qualifications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Facilities and Equipment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180975">
                <a:tc>
                  <a:txBody>
                    <a:bodyPr>
                      <a:noAutofit/>
                    </a:bodyPr>
                    <a:lstStyle/>
                    <a:p>
                      <a:pPr indent="0" lvl="0" marL="76200" marR="76200" rtl="0" algn="ctr">
                        <a:lnSpc>
                          <a:spcPct val="115000"/>
                        </a:lnSpc>
                        <a:spcBef>
                          <a:spcPts val="0"/>
                        </a:spcBef>
                        <a:buNone/>
                      </a:pPr>
                      <a:r>
                        <a:rPr lang="en" sz="1200"/>
                        <a:t> Problem and Solution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Organization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bl>
          </a:graphicData>
        </a:graphic>
      </p:graphicFrame>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Problem Statement</a:t>
            </a:r>
          </a:p>
        </p:txBody>
      </p:sp>
      <p:sp>
        <p:nvSpPr>
          <p:cNvPr id="83" name="Shape 83"/>
          <p:cNvSpPr txBox="1"/>
          <p:nvPr>
            <p:ph idx="1" type="body"/>
          </p:nvPr>
        </p:nvSpPr>
        <p:spPr>
          <a:xfrm>
            <a:off x="457200" y="1063375"/>
            <a:ext cx="4299299" cy="2764200"/>
          </a:xfrm>
          <a:prstGeom prst="rect">
            <a:avLst/>
          </a:prstGeom>
        </p:spPr>
        <p:txBody>
          <a:bodyPr anchorCtr="0" anchor="t" bIns="91425" lIns="91425" rIns="91425" tIns="91425">
            <a:noAutofit/>
          </a:bodyPr>
          <a:lstStyle/>
          <a:p>
            <a:pPr indent="-342900" lvl="0" marL="457200" rtl="0">
              <a:lnSpc>
                <a:spcPct val="150000"/>
              </a:lnSpc>
              <a:spcBef>
                <a:spcPts val="480"/>
              </a:spcBef>
              <a:buClr>
                <a:schemeClr val="dk1"/>
              </a:buClr>
              <a:buSzPct val="100000"/>
              <a:buFont typeface="Arial"/>
              <a:buChar char="●"/>
            </a:pPr>
            <a:r>
              <a:rPr lang="en" sz="1800"/>
              <a:t>The registration system is overwhelming</a:t>
            </a:r>
          </a:p>
          <a:p>
            <a:pPr indent="-342900" lvl="1" marL="914400" rtl="0">
              <a:lnSpc>
                <a:spcPct val="150000"/>
              </a:lnSpc>
              <a:spcBef>
                <a:spcPts val="480"/>
              </a:spcBef>
              <a:buClr>
                <a:schemeClr val="dk1"/>
              </a:buClr>
              <a:buSzPct val="100000"/>
              <a:buFont typeface="Courier New"/>
              <a:buChar char="o"/>
            </a:pPr>
            <a:r>
              <a:rPr lang="en" sz="1800"/>
              <a:t>Stressful</a:t>
            </a:r>
          </a:p>
          <a:p>
            <a:pPr indent="-342900" lvl="1" marL="914400" rtl="0">
              <a:lnSpc>
                <a:spcPct val="150000"/>
              </a:lnSpc>
              <a:spcBef>
                <a:spcPts val="480"/>
              </a:spcBef>
              <a:buClr>
                <a:schemeClr val="dk1"/>
              </a:buClr>
              <a:buSzPct val="100000"/>
              <a:buFont typeface="Courier New"/>
              <a:buChar char="o"/>
            </a:pPr>
            <a:r>
              <a:rPr lang="en" sz="1800"/>
              <a:t>Time-consuming</a:t>
            </a:r>
          </a:p>
          <a:p>
            <a:pPr indent="-342900" lvl="0" marL="457200" rtl="0">
              <a:lnSpc>
                <a:spcPct val="150000"/>
              </a:lnSpc>
              <a:spcBef>
                <a:spcPts val="480"/>
              </a:spcBef>
              <a:buClr>
                <a:schemeClr val="dk1"/>
              </a:buClr>
              <a:buSzPct val="100000"/>
              <a:buFont typeface="Arial"/>
              <a:buChar char="●"/>
            </a:pPr>
            <a:r>
              <a:rPr lang="en" sz="1800"/>
              <a:t>This leads to expenses for BYU-I</a:t>
            </a:r>
          </a:p>
          <a:p>
            <a:pPr>
              <a:lnSpc>
                <a:spcPct val="150000"/>
              </a:lnSpc>
              <a:spcBef>
                <a:spcPts val="0"/>
              </a:spcBef>
              <a:buNone/>
            </a:pPr>
            <a:r>
              <a:t/>
            </a:r>
            <a:endParaRPr sz="1800"/>
          </a:p>
        </p:txBody>
      </p:sp>
      <p:pic>
        <p:nvPicPr>
          <p:cNvPr id="84" name="Shape 84"/>
          <p:cNvPicPr preferRelativeResize="0"/>
          <p:nvPr/>
        </p:nvPicPr>
        <p:blipFill>
          <a:blip r:embed="rId3">
            <a:alphaModFix/>
          </a:blip>
          <a:stretch>
            <a:fillRect/>
          </a:stretch>
        </p:blipFill>
        <p:spPr>
          <a:xfrm>
            <a:off x="4766350" y="941650"/>
            <a:ext cx="4299250" cy="2725374"/>
          </a:xfrm>
          <a:prstGeom prst="rect">
            <a:avLst/>
          </a:prstGeom>
          <a:noFill/>
          <a:ln>
            <a:noFill/>
          </a:ln>
        </p:spPr>
      </p:pic>
      <p:graphicFrame>
        <p:nvGraphicFramePr>
          <p:cNvPr id="85" name="Shape 85"/>
          <p:cNvGraphicFramePr/>
          <p:nvPr/>
        </p:nvGraphicFramePr>
        <p:xfrm>
          <a:off x="-105903" y="4132375"/>
          <a:ext cx="3000000" cy="3000000"/>
        </p:xfrm>
        <a:graphic>
          <a:graphicData uri="http://schemas.openxmlformats.org/drawingml/2006/table">
            <a:tbl>
              <a:tblPr>
                <a:noFill/>
                <a:tableStyleId>{81E93AC2-760B-42D6-BFD9-AE226F614C19}</a:tableStyleId>
              </a:tblPr>
              <a:tblGrid>
                <a:gridCol w="1377750"/>
                <a:gridCol w="1468900"/>
                <a:gridCol w="1298200"/>
                <a:gridCol w="1180925"/>
                <a:gridCol w="1250425"/>
                <a:gridCol w="1447200"/>
                <a:gridCol w="1354625"/>
              </a:tblGrid>
              <a:tr h="314325">
                <a:tc>
                  <a:txBody>
                    <a:bodyPr>
                      <a:noAutofit/>
                    </a:bodyPr>
                    <a:lstStyle/>
                    <a:p>
                      <a:pPr indent="0" lvl="0" marL="76200" marR="76200" rtl="0" algn="ctr">
                        <a:lnSpc>
                          <a:spcPct val="115000"/>
                        </a:lnSpc>
                        <a:spcBef>
                          <a:spcPts val="0"/>
                        </a:spcBef>
                        <a:buNone/>
                      </a:pPr>
                      <a:r>
                        <a:rPr b="1" lang="en" sz="1200"/>
                        <a:t>Introduction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Problem Statement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solidFill>
                      <a:srgbClr val="CCCCCC"/>
                    </a:solidFill>
                  </a:tcPr>
                </a:tc>
                <a:tc>
                  <a:txBody>
                    <a:bodyPr>
                      <a:noAutofit/>
                    </a:bodyPr>
                    <a:lstStyle/>
                    <a:p>
                      <a:pPr indent="0" lvl="0" marL="76200" marR="76200" rtl="0" algn="ctr">
                        <a:lnSpc>
                          <a:spcPct val="115000"/>
                        </a:lnSpc>
                        <a:spcBef>
                          <a:spcPts val="0"/>
                        </a:spcBef>
                        <a:buNone/>
                      </a:pPr>
                      <a:r>
                        <a:rPr b="1" lang="en" sz="1200"/>
                        <a:t>Objectives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Plan</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Budget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Personnel and Qualifications</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b="1" lang="en" sz="1200"/>
                        <a:t>Facilities and Equipment</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r h="180975">
                <a:tc>
                  <a:txBody>
                    <a:bodyPr>
                      <a:noAutofit/>
                    </a:bodyPr>
                    <a:lstStyle/>
                    <a:p>
                      <a:pPr indent="0" lvl="0" marL="76200" marR="76200" rtl="0" algn="ctr">
                        <a:lnSpc>
                          <a:spcPct val="115000"/>
                        </a:lnSpc>
                        <a:spcBef>
                          <a:spcPts val="0"/>
                        </a:spcBef>
                        <a:buNone/>
                      </a:pPr>
                      <a:r>
                        <a:rPr b="1"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Overwhelming</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Expensive</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c>
                  <a:txBody>
                    <a:bodyPr>
                      <a:noAutofit/>
                    </a:bodyPr>
                    <a:lstStyle/>
                    <a:p>
                      <a:pPr indent="0" lvl="0" marL="76200" marR="76200" rtl="0" algn="ctr">
                        <a:lnSpc>
                          <a:spcPct val="115000"/>
                        </a:lnSpc>
                        <a:spcBef>
                          <a:spcPts val="0"/>
                        </a:spcBef>
                        <a:buNone/>
                      </a:pPr>
                      <a:r>
                        <a:rPr lang="en" sz="1200"/>
                        <a:t> </a:t>
                      </a:r>
                    </a:p>
                  </a:txBody>
                  <a:tcPr marT="91425" marB="91425" marR="68575" marL="68575" anchor="ctr">
                    <a:lnT cap="flat" w="12700">
                      <a:solidFill>
                        <a:srgbClr val="000000"/>
                      </a:solidFill>
                      <a:prstDash val="solid"/>
                      <a:round/>
                      <a:headEnd len="med" w="med" type="none"/>
                      <a:tailEnd len="med" w="med" type="none"/>
                    </a:lnT>
                    <a:lnB cap="flat" w="12700">
                      <a:solidFill>
                        <a:srgbClr val="000000"/>
                      </a:solidFill>
                      <a:prstDash val="solid"/>
                      <a:round/>
                      <a:headEnd len="med" w="med" type="none"/>
                      <a:tailEnd len="med" w="med" type="none"/>
                    </a:lnB>
                  </a:tcPr>
                </a:tc>
              </a:tr>
            </a:tbl>
          </a:graphicData>
        </a:graphic>
      </p:graphicFrame>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